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70" r:id="rId2"/>
    <p:sldId id="475" r:id="rId3"/>
    <p:sldId id="571" r:id="rId4"/>
    <p:sldId id="572" r:id="rId5"/>
    <p:sldId id="563" r:id="rId6"/>
    <p:sldId id="465" r:id="rId7"/>
    <p:sldId id="533" r:id="rId8"/>
    <p:sldId id="574" r:id="rId9"/>
    <p:sldId id="535" r:id="rId10"/>
    <p:sldId id="485" r:id="rId11"/>
    <p:sldId id="536" r:id="rId12"/>
    <p:sldId id="565" r:id="rId13"/>
    <p:sldId id="537" r:id="rId14"/>
    <p:sldId id="566" r:id="rId15"/>
    <p:sldId id="567" r:id="rId16"/>
    <p:sldId id="568" r:id="rId17"/>
    <p:sldId id="569" r:id="rId18"/>
    <p:sldId id="538" r:id="rId19"/>
    <p:sldId id="539" r:id="rId20"/>
    <p:sldId id="486" r:id="rId21"/>
    <p:sldId id="540" r:id="rId22"/>
    <p:sldId id="575" r:id="rId23"/>
    <p:sldId id="576" r:id="rId24"/>
    <p:sldId id="577" r:id="rId25"/>
    <p:sldId id="578" r:id="rId26"/>
    <p:sldId id="579" r:id="rId27"/>
    <p:sldId id="580" r:id="rId28"/>
    <p:sldId id="581" r:id="rId29"/>
    <p:sldId id="582" r:id="rId30"/>
    <p:sldId id="583" r:id="rId31"/>
    <p:sldId id="58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48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549" r:id="rId56"/>
    <p:sldId id="607" r:id="rId57"/>
    <p:sldId id="608" r:id="rId58"/>
    <p:sldId id="562" r:id="rId59"/>
    <p:sldId id="609" r:id="rId6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5A4"/>
    <a:srgbClr val="AAA28D"/>
    <a:srgbClr val="57AA1C"/>
    <a:srgbClr val="C0C0C0"/>
    <a:srgbClr val="FFFFFF"/>
    <a:srgbClr val="7D9AA9"/>
    <a:srgbClr val="A32638"/>
    <a:srgbClr val="777777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372" autoAdjust="0"/>
  </p:normalViewPr>
  <p:slideViewPr>
    <p:cSldViewPr>
      <p:cViewPr varScale="1">
        <p:scale>
          <a:sx n="113" d="100"/>
          <a:sy n="113" d="100"/>
        </p:scale>
        <p:origin x="-1488" y="-72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68886949272817E-2"/>
          <c:y val="6.7236034312139162E-2"/>
          <c:w val="0.94374784493276187"/>
          <c:h val="0.8164375595045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PowerPoint]Sheet1'!$B$22</c:f>
              <c:strCache>
                <c:ptCount val="1"/>
                <c:pt idx="0">
                  <c:v>CAVITY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10101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'[Diagramm in Microsoft PowerPoint]Sheet1'!$A$23:$A$33</c:f>
              <c:strCache>
                <c:ptCount val="11"/>
                <c:pt idx="0">
                  <c:v>Sun</c:v>
                </c:pt>
                <c:pt idx="1">
                  <c:v>Pentium</c:v>
                </c:pt>
                <c:pt idx="2">
                  <c:v>HP</c:v>
                </c:pt>
                <c:pt idx="3">
                  <c:v>MIPS</c:v>
                </c:pt>
                <c:pt idx="4">
                  <c:v>Power-PC</c:v>
                </c:pt>
                <c:pt idx="5">
                  <c:v>DEC Alpha</c:v>
                </c:pt>
                <c:pt idx="6">
                  <c:v>TriMedia</c:v>
                </c:pt>
                <c:pt idx="7">
                  <c:v>TI C6x</c:v>
                </c:pt>
                <c:pt idx="8">
                  <c:v>ARM7 thmb</c:v>
                </c:pt>
                <c:pt idx="9">
                  <c:v>ARM7 arm</c:v>
                </c:pt>
                <c:pt idx="10">
                  <c:v>Geo. Mean</c:v>
                </c:pt>
              </c:strCache>
            </c:strRef>
          </c:cat>
          <c:val>
            <c:numRef>
              <c:f>'[Diagramm in Microsoft PowerPoint]Sheet1'!$B$23:$B$33</c:f>
              <c:numCache>
                <c:formatCode>General</c:formatCode>
                <c:ptCount val="11"/>
                <c:pt idx="0">
                  <c:v>0.66709999999999992</c:v>
                </c:pt>
                <c:pt idx="1">
                  <c:v>0.68189999999999995</c:v>
                </c:pt>
                <c:pt idx="2">
                  <c:v>0.64290000000000003</c:v>
                </c:pt>
                <c:pt idx="3">
                  <c:v>0.73870000000000002</c:v>
                </c:pt>
                <c:pt idx="4">
                  <c:v>0.70650000000000002</c:v>
                </c:pt>
                <c:pt idx="5">
                  <c:v>0.64849999999999997</c:v>
                </c:pt>
                <c:pt idx="6">
                  <c:v>0.76269999999999993</c:v>
                </c:pt>
                <c:pt idx="7">
                  <c:v>0.92269999999999996</c:v>
                </c:pt>
                <c:pt idx="8">
                  <c:v>0.83810000000000007</c:v>
                </c:pt>
                <c:pt idx="9">
                  <c:v>0.88419999999999999</c:v>
                </c:pt>
                <c:pt idx="10" formatCode="0.0000">
                  <c:v>0.74349934810358242</c:v>
                </c:pt>
              </c:numCache>
            </c:numRef>
          </c:val>
        </c:ser>
        <c:ser>
          <c:idx val="1"/>
          <c:order val="1"/>
          <c:tx>
            <c:strRef>
              <c:f>'[Diagramm in Microsoft PowerPoint]Sheet1'!$C$22</c:f>
              <c:strCache>
                <c:ptCount val="1"/>
                <c:pt idx="0">
                  <c:v>ME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'[Diagramm in Microsoft PowerPoint]Sheet1'!$A$23:$A$33</c:f>
              <c:strCache>
                <c:ptCount val="11"/>
                <c:pt idx="0">
                  <c:v>Sun</c:v>
                </c:pt>
                <c:pt idx="1">
                  <c:v>Pentium</c:v>
                </c:pt>
                <c:pt idx="2">
                  <c:v>HP</c:v>
                </c:pt>
                <c:pt idx="3">
                  <c:v>MIPS</c:v>
                </c:pt>
                <c:pt idx="4">
                  <c:v>Power-PC</c:v>
                </c:pt>
                <c:pt idx="5">
                  <c:v>DEC Alpha</c:v>
                </c:pt>
                <c:pt idx="6">
                  <c:v>TriMedia</c:v>
                </c:pt>
                <c:pt idx="7">
                  <c:v>TI C6x</c:v>
                </c:pt>
                <c:pt idx="8">
                  <c:v>ARM7 thmb</c:v>
                </c:pt>
                <c:pt idx="9">
                  <c:v>ARM7 arm</c:v>
                </c:pt>
                <c:pt idx="10">
                  <c:v>Geo. Mean</c:v>
                </c:pt>
              </c:strCache>
            </c:strRef>
          </c:cat>
          <c:val>
            <c:numRef>
              <c:f>'[Diagramm in Microsoft PowerPoint]Sheet1'!$C$23:$C$33</c:f>
              <c:numCache>
                <c:formatCode>General</c:formatCode>
                <c:ptCount val="11"/>
                <c:pt idx="0">
                  <c:v>0.24210000000000001</c:v>
                </c:pt>
                <c:pt idx="1">
                  <c:v>0.2646</c:v>
                </c:pt>
                <c:pt idx="2">
                  <c:v>0.29410000000000003</c:v>
                </c:pt>
                <c:pt idx="3">
                  <c:v>0.39130000000000004</c:v>
                </c:pt>
                <c:pt idx="4">
                  <c:v>0.254</c:v>
                </c:pt>
                <c:pt idx="5">
                  <c:v>0.47100000000000003</c:v>
                </c:pt>
                <c:pt idx="6">
                  <c:v>0.63549999999999995</c:v>
                </c:pt>
                <c:pt idx="7">
                  <c:v>0.27350000000000002</c:v>
                </c:pt>
                <c:pt idx="8">
                  <c:v>0.40159999999999996</c:v>
                </c:pt>
                <c:pt idx="9">
                  <c:v>0.45200000000000001</c:v>
                </c:pt>
                <c:pt idx="10" formatCode="0.0000">
                  <c:v>0.35030385367510597</c:v>
                </c:pt>
              </c:numCache>
            </c:numRef>
          </c:val>
        </c:ser>
        <c:ser>
          <c:idx val="2"/>
          <c:order val="2"/>
          <c:tx>
            <c:strRef>
              <c:f>'[Diagramm in Microsoft PowerPoint]Sheet1'!$D$22</c:f>
              <c:strCache>
                <c:ptCount val="1"/>
                <c:pt idx="0">
                  <c:v>QSDPCM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BFBFC" mc:Ignorable="a14" a14:legacySpreadsheetColorIndex="54">
                    <a:gamma/>
                    <a:tint val="5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'[Diagramm in Microsoft PowerPoint]Sheet1'!$A$23:$A$33</c:f>
              <c:strCache>
                <c:ptCount val="11"/>
                <c:pt idx="0">
                  <c:v>Sun</c:v>
                </c:pt>
                <c:pt idx="1">
                  <c:v>Pentium</c:v>
                </c:pt>
                <c:pt idx="2">
                  <c:v>HP</c:v>
                </c:pt>
                <c:pt idx="3">
                  <c:v>MIPS</c:v>
                </c:pt>
                <c:pt idx="4">
                  <c:v>Power-PC</c:v>
                </c:pt>
                <c:pt idx="5">
                  <c:v>DEC Alpha</c:v>
                </c:pt>
                <c:pt idx="6">
                  <c:v>TriMedia</c:v>
                </c:pt>
                <c:pt idx="7">
                  <c:v>TI C6x</c:v>
                </c:pt>
                <c:pt idx="8">
                  <c:v>ARM7 thmb</c:v>
                </c:pt>
                <c:pt idx="9">
                  <c:v>ARM7 arm</c:v>
                </c:pt>
                <c:pt idx="10">
                  <c:v>Geo. Mean</c:v>
                </c:pt>
              </c:strCache>
            </c:strRef>
          </c:cat>
          <c:val>
            <c:numRef>
              <c:f>'[Diagramm in Microsoft PowerPoint]Sheet1'!$D$23:$D$33</c:f>
              <c:numCache>
                <c:formatCode>General</c:formatCode>
                <c:ptCount val="11"/>
                <c:pt idx="0">
                  <c:v>0.56079999999999997</c:v>
                </c:pt>
                <c:pt idx="1">
                  <c:v>0.73260000000000003</c:v>
                </c:pt>
                <c:pt idx="2">
                  <c:v>0.4</c:v>
                </c:pt>
                <c:pt idx="3">
                  <c:v>0.36630000000000001</c:v>
                </c:pt>
                <c:pt idx="4">
                  <c:v>0.96959999999999991</c:v>
                </c:pt>
                <c:pt idx="5">
                  <c:v>0.75109999999999999</c:v>
                </c:pt>
                <c:pt idx="6">
                  <c:v>0.81069999999999998</c:v>
                </c:pt>
                <c:pt idx="7">
                  <c:v>0.70090000000000008</c:v>
                </c:pt>
                <c:pt idx="8">
                  <c:v>0.88490000000000002</c:v>
                </c:pt>
                <c:pt idx="9">
                  <c:v>0.91749999999999998</c:v>
                </c:pt>
                <c:pt idx="10" formatCode="0.0000">
                  <c:v>0.67699875483187943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27875328"/>
        <c:axId val="33996096"/>
      </c:barChart>
      <c:catAx>
        <c:axId val="2278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39960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33996096"/>
        <c:scaling>
          <c:orientation val="minMax"/>
          <c:max val="1.110000000000000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787532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0289553034054664"/>
          <c:y val="7.3639466151390512E-2"/>
          <c:w val="0.25641760022912713"/>
          <c:h val="7.684118207101618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574A601F-D51A-4541-8A52-3E7F3BEB66F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57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FA6D070E-CE62-4770-8CFD-1E20EC2913D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7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8024A-76C9-4DB2-8F23-9AD2A1151763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A0D19-7331-4A85-92D6-C4C7AF47C10D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8F424-E8CC-43C1-8FD9-2C1A94FCF239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04FB0-EFA5-403E-8B20-FA14777E14F0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95E50-CB05-4606-8914-DE4CAACA8ED4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A3FD5-FAB4-4C0F-8A8B-A4012899FBE1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77E31-0940-4072-B19C-0CE2D8A7B4A7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7DFD4-BE05-4505-8B85-E2B638BF4F11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2CD8C-BE5E-4A05-BD32-268C1415DF43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2BC67-C026-4531-A269-B704494D26AE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0EB5E-C1DA-42F8-9FA4-925D5261382E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F9B9D-B39B-47DB-9592-74EA4C14A587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F9B9D-B39B-47DB-9592-74EA4C14A587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F9B9D-B39B-47DB-9592-74EA4C14A587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F9B9D-B39B-47DB-9592-74EA4C14A587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F9B9D-B39B-47DB-9592-74EA4C14A587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2EF86-52D3-4713-8EF8-611E70190643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7A49-FDE2-43DD-B87D-146ABC92839E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125DC-5DC7-4402-917F-52A07366E1B5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D1599584-4FAD-43F5-8900-8BE1B5A64ED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437607D-CB53-46C2-9D7C-B2635CE5EB29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7E7D7FE-BD4A-4F01-BC6A-B499BF92AD8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DCB2-4B99-446D-B07A-65B7A4595D4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894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17A0C2C-A9C1-4F8D-82FD-5D2009556D3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058B0-E30B-4B00-A73B-71607DD4D0E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35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652492E-5741-41B2-BC48-8DF029A6FC6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1F6B-EF20-4FFC-82A7-CD7EBC9F004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02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670354C-B96F-4BD4-9FAC-AC84329210E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291-5A89-4F8F-8D32-21A7EE64231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2905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151100F-BFA6-41F3-B043-9691631CE47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8DA0-C521-46B2-A49E-0B4F9353C38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3914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0E146C4-00B1-4B2B-AFC8-67CC1EA20A1C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5EA4-DD8C-4D60-B0B7-AB9A7B507B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6215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993AD54-898F-40DE-91B9-A39858DE0FB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A2EC-231D-4114-A0A9-877ADABA983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629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EA2348D-C4E0-4EEC-9725-9A58B52E1DB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5296-0A08-4F26-958E-7BEC21772C0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3009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BE4A975-AB76-42FA-9089-23F46E29F35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D05C-E729-4426-B208-488630B3CD5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708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F8FB6C6-4E54-4C9B-8908-EA6B116B70D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58DB-9180-4A39-A0DC-B7E18A4846E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316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CBB4E00-4060-41E2-BF48-C59FC1D8CF9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2B80C0CB-EA08-4898-A64C-FC7924F444F2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000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>
                <a:solidFill>
                  <a:srgbClr val="A32638"/>
                </a:solidFill>
              </a:rPr>
              <a:t>Compiler für Eingebettete Systeme (CfES) </a:t>
            </a:r>
            <a:r>
              <a:rPr lang="de-DE" sz="1000" dirty="0" smtClean="0">
                <a:solidFill>
                  <a:srgbClr val="A32638"/>
                </a:solidFill>
              </a:rPr>
              <a:t>SS </a:t>
            </a:r>
            <a:r>
              <a:rPr lang="de-DE" sz="1000" dirty="0" smtClean="0">
                <a:solidFill>
                  <a:srgbClr val="A32638"/>
                </a:solidFill>
              </a:rPr>
              <a:t>2014</a:t>
            </a:r>
            <a:endParaRPr lang="de-DE" sz="1000" b="1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AB810150-121A-4997-ACFB-0347660DEB2D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/59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0" Type="http://schemas.openxmlformats.org/officeDocument/2006/relationships/image" Target="../media/image11.png"/><Relationship Id="rId4" Type="http://schemas.openxmlformats.org/officeDocument/2006/relationships/tags" Target="../tags/tag9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20.png"/><Relationship Id="rId3" Type="http://schemas.openxmlformats.org/officeDocument/2006/relationships/tags" Target="../tags/tag14.xml"/><Relationship Id="rId21" Type="http://schemas.openxmlformats.org/officeDocument/2006/relationships/image" Target="../media/image23.wmf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.png"/><Relationship Id="rId2" Type="http://schemas.openxmlformats.org/officeDocument/2006/relationships/tags" Target="../tags/tag1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7.png"/><Relationship Id="rId10" Type="http://schemas.openxmlformats.org/officeDocument/2006/relationships/tags" Target="../tags/tag21.xml"/><Relationship Id="rId19" Type="http://schemas.openxmlformats.org/officeDocument/2006/relationships/image" Target="../media/image21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6.png"/><Relationship Id="rId22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23.xml"/><Relationship Id="rId12" Type="http://schemas.openxmlformats.org/officeDocument/2006/relationships/image" Target="../media/image2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7.xml"/><Relationship Id="rId10" Type="http://schemas.openxmlformats.org/officeDocument/2006/relationships/image" Target="../media/image27.png"/><Relationship Id="rId4" Type="http://schemas.openxmlformats.org/officeDocument/2006/relationships/tags" Target="../tags/tag26.xml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3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1.png"/><Relationship Id="rId5" Type="http://schemas.openxmlformats.org/officeDocument/2006/relationships/tags" Target="../tags/tag32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31.png"/><Relationship Id="rId26" Type="http://schemas.openxmlformats.org/officeDocument/2006/relationships/image" Target="../media/image41.png"/><Relationship Id="rId3" Type="http://schemas.openxmlformats.org/officeDocument/2006/relationships/tags" Target="../tags/tag37.xml"/><Relationship Id="rId21" Type="http://schemas.openxmlformats.org/officeDocument/2006/relationships/image" Target="../media/image34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notesSlide" Target="../notesSlides/notesSlide26.xml"/><Relationship Id="rId25" Type="http://schemas.openxmlformats.org/officeDocument/2006/relationships/image" Target="../media/image40.pn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6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39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44.xml"/><Relationship Id="rId19" Type="http://schemas.openxmlformats.org/officeDocument/2006/relationships/image" Target="../media/image5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13" Type="http://schemas.openxmlformats.org/officeDocument/2006/relationships/image" Target="../media/image48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6.png"/><Relationship Id="rId5" Type="http://schemas.openxmlformats.org/officeDocument/2006/relationships/tags" Target="../tags/tag54.xml"/><Relationship Id="rId10" Type="http://schemas.openxmlformats.org/officeDocument/2006/relationships/image" Target="../media/image45.png"/><Relationship Id="rId4" Type="http://schemas.openxmlformats.org/officeDocument/2006/relationships/tags" Target="../tags/tag53.xml"/><Relationship Id="rId9" Type="http://schemas.openxmlformats.org/officeDocument/2006/relationships/image" Target="../media/image44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4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5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5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53.png"/><Relationship Id="rId5" Type="http://schemas.openxmlformats.org/officeDocument/2006/relationships/tags" Target="../tags/tag64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tags" Target="../tags/tag63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9.xml"/><Relationship Id="rId7" Type="http://schemas.openxmlformats.org/officeDocument/2006/relationships/image" Target="../media/image5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3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62.png"/><Relationship Id="rId2" Type="http://schemas.openxmlformats.org/officeDocument/2006/relationships/tags" Target="../tags/tag71.xml"/><Relationship Id="rId16" Type="http://schemas.openxmlformats.org/officeDocument/2006/relationships/image" Target="../media/image6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61.png"/><Relationship Id="rId5" Type="http://schemas.openxmlformats.org/officeDocument/2006/relationships/tags" Target="../tags/tag74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tags" Target="../tags/tag73.xml"/><Relationship Id="rId9" Type="http://schemas.openxmlformats.org/officeDocument/2006/relationships/notesSlide" Target="../notesSlides/notesSlide34.xml"/><Relationship Id="rId1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79.xml"/><Relationship Id="rId7" Type="http://schemas.openxmlformats.org/officeDocument/2006/relationships/image" Target="../media/image5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tags" Target="../tags/tag81.xml"/><Relationship Id="rId16" Type="http://schemas.openxmlformats.org/officeDocument/2006/relationships/image" Target="../media/image73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60.png"/><Relationship Id="rId5" Type="http://schemas.openxmlformats.org/officeDocument/2006/relationships/tags" Target="../tags/tag84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36.xml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90.xml"/><Relationship Id="rId7" Type="http://schemas.openxmlformats.org/officeDocument/2006/relationships/notesSlide" Target="../notesSlides/notesSlide37.xml"/><Relationship Id="rId12" Type="http://schemas.openxmlformats.org/officeDocument/2006/relationships/image" Target="../media/image79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5" Type="http://schemas.openxmlformats.org/officeDocument/2006/relationships/tags" Target="../tags/tag92.xml"/><Relationship Id="rId10" Type="http://schemas.openxmlformats.org/officeDocument/2006/relationships/image" Target="../media/image63.png"/><Relationship Id="rId4" Type="http://schemas.openxmlformats.org/officeDocument/2006/relationships/tags" Target="../tags/tag91.xml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81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0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60.png"/><Relationship Id="rId5" Type="http://schemas.openxmlformats.org/officeDocument/2006/relationships/tags" Target="../tags/tag97.xml"/><Relationship Id="rId10" Type="http://schemas.openxmlformats.org/officeDocument/2006/relationships/image" Target="../media/image59.png"/><Relationship Id="rId4" Type="http://schemas.openxmlformats.org/officeDocument/2006/relationships/tags" Target="../tags/tag96.xml"/><Relationship Id="rId9" Type="http://schemas.openxmlformats.org/officeDocument/2006/relationships/image" Target="../media/image58.png"/><Relationship Id="rId1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01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10" Type="http://schemas.openxmlformats.org/officeDocument/2006/relationships/image" Target="../media/image83.png"/><Relationship Id="rId4" Type="http://schemas.openxmlformats.org/officeDocument/2006/relationships/tags" Target="../tags/tag102.xml"/><Relationship Id="rId9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6.wmf"/><Relationship Id="rId5" Type="http://schemas.openxmlformats.org/officeDocument/2006/relationships/image" Target="../media/image84.wmf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6.xml"/><Relationship Id="rId7" Type="http://schemas.openxmlformats.org/officeDocument/2006/relationships/notesSlide" Target="../notesSlides/notesSlide45.xml"/><Relationship Id="rId12" Type="http://schemas.openxmlformats.org/officeDocument/2006/relationships/image" Target="../media/image34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5" Type="http://schemas.openxmlformats.org/officeDocument/2006/relationships/tags" Target="../tags/tag108.xml"/><Relationship Id="rId10" Type="http://schemas.openxmlformats.org/officeDocument/2006/relationships/image" Target="../media/image58.png"/><Relationship Id="rId4" Type="http://schemas.openxmlformats.org/officeDocument/2006/relationships/tags" Target="../tags/tag107.xml"/><Relationship Id="rId9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11.xml"/><Relationship Id="rId7" Type="http://schemas.openxmlformats.org/officeDocument/2006/relationships/image" Target="../media/image88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0.png"/><Relationship Id="rId4" Type="http://schemas.openxmlformats.org/officeDocument/2006/relationships/tags" Target="../tags/tag112.xml"/><Relationship Id="rId9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93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tags" Target="../tags/tag114.xml"/><Relationship Id="rId16" Type="http://schemas.openxmlformats.org/officeDocument/2006/relationships/image" Target="../media/image96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91.png"/><Relationship Id="rId5" Type="http://schemas.openxmlformats.org/officeDocument/2006/relationships/tags" Target="../tags/tag117.xml"/><Relationship Id="rId15" Type="http://schemas.openxmlformats.org/officeDocument/2006/relationships/image" Target="../media/image95.png"/><Relationship Id="rId10" Type="http://schemas.openxmlformats.org/officeDocument/2006/relationships/notesSlide" Target="../notesSlides/notesSlide47.xml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23.xml"/><Relationship Id="rId7" Type="http://schemas.openxmlformats.org/officeDocument/2006/relationships/image" Target="../media/image99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98.pn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tags" Target="../tags/tag126.xml"/><Relationship Id="rId21" Type="http://schemas.openxmlformats.org/officeDocument/2006/relationships/image" Target="../media/image108.png"/><Relationship Id="rId7" Type="http://schemas.openxmlformats.org/officeDocument/2006/relationships/tags" Target="../tags/tag130.xml"/><Relationship Id="rId12" Type="http://schemas.openxmlformats.org/officeDocument/2006/relationships/notesSlide" Target="../notesSlides/notesSlide49.xml"/><Relationship Id="rId17" Type="http://schemas.openxmlformats.org/officeDocument/2006/relationships/image" Target="../media/image104.png"/><Relationship Id="rId2" Type="http://schemas.openxmlformats.org/officeDocument/2006/relationships/tags" Target="../tags/tag125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15" Type="http://schemas.openxmlformats.org/officeDocument/2006/relationships/image" Target="../media/image102.png"/><Relationship Id="rId10" Type="http://schemas.openxmlformats.org/officeDocument/2006/relationships/tags" Target="../tags/tag133.xml"/><Relationship Id="rId19" Type="http://schemas.openxmlformats.org/officeDocument/2006/relationships/image" Target="../media/image106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136.xml"/><Relationship Id="rId7" Type="http://schemas.openxmlformats.org/officeDocument/2006/relationships/image" Target="../media/image108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10.pn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139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1.png"/><Relationship Id="rId5" Type="http://schemas.openxmlformats.org/officeDocument/2006/relationships/tags" Target="../tags/tag141.xml"/><Relationship Id="rId10" Type="http://schemas.openxmlformats.org/officeDocument/2006/relationships/image" Target="../media/image109.png"/><Relationship Id="rId4" Type="http://schemas.openxmlformats.org/officeDocument/2006/relationships/tags" Target="../tags/tag140.xml"/><Relationship Id="rId9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144.xml"/><Relationship Id="rId7" Type="http://schemas.openxmlformats.org/officeDocument/2006/relationships/image" Target="../media/image112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98.png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3.emf"/><Relationship Id="rId4" Type="http://schemas.openxmlformats.org/officeDocument/2006/relationships/oleObject" Target="../embeddings/Microsoft_Excel_97-2003_Worksheet1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4.emf"/><Relationship Id="rId4" Type="http://schemas.openxmlformats.org/officeDocument/2006/relationships/oleObject" Target="../embeddings/Microsoft_Excel_97-2003_Worksheet2.xls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05283"/>
            <a:ext cx="7920880" cy="1274195"/>
          </a:xfrm>
        </p:spPr>
        <p:txBody>
          <a:bodyPr/>
          <a:lstStyle/>
          <a:p>
            <a:r>
              <a:rPr lang="de-DE" dirty="0" smtClean="0"/>
              <a:t>Compiler </a:t>
            </a:r>
            <a:r>
              <a:rPr lang="de-DE" dirty="0"/>
              <a:t>für Eingebettete Systeme</a:t>
            </a:r>
            <a:br>
              <a:rPr lang="de-DE" dirty="0"/>
            </a:br>
            <a:r>
              <a:rPr lang="de-DE" sz="2800" b="0" dirty="0" smtClean="0"/>
              <a:t>[CS7506]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</a:t>
            </a:r>
            <a:r>
              <a:rPr lang="de-DE" dirty="0" smtClean="0"/>
              <a:t>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04344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A8406FC-71D0-4094-A49D-1E493665485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MPEG4 </a:t>
            </a:r>
            <a:r>
              <a:rPr lang="en-US" i="1" dirty="0" smtClean="0"/>
              <a:t>Motion Estimation</a:t>
            </a:r>
            <a:endParaRPr lang="en-US" i="1" dirty="0"/>
          </a:p>
        </p:txBody>
      </p:sp>
      <p:grpSp>
        <p:nvGrpSpPr>
          <p:cNvPr id="646185" name="Group 41"/>
          <p:cNvGrpSpPr>
            <a:grpSpLocks/>
          </p:cNvGrpSpPr>
          <p:nvPr/>
        </p:nvGrpSpPr>
        <p:grpSpPr bwMode="auto">
          <a:xfrm>
            <a:off x="3810000" y="1636713"/>
            <a:ext cx="4876800" cy="3502025"/>
            <a:chOff x="2400" y="914"/>
            <a:chExt cx="3072" cy="2206"/>
          </a:xfrm>
        </p:grpSpPr>
        <p:sp>
          <p:nvSpPr>
            <p:cNvPr id="646186" name="Rectangle 42"/>
            <p:cNvSpPr>
              <a:spLocks noChangeAspect="1" noChangeArrowheads="1"/>
            </p:cNvSpPr>
            <p:nvPr/>
          </p:nvSpPr>
          <p:spPr bwMode="auto">
            <a:xfrm>
              <a:off x="3984" y="1728"/>
              <a:ext cx="1072" cy="1073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46187" name="Rectangle 43"/>
            <p:cNvSpPr>
              <a:spLocks noChangeArrowheads="1"/>
            </p:cNvSpPr>
            <p:nvPr/>
          </p:nvSpPr>
          <p:spPr bwMode="auto">
            <a:xfrm>
              <a:off x="2400" y="960"/>
              <a:ext cx="307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46188" name="Text Box 44"/>
            <p:cNvSpPr txBox="1">
              <a:spLocks noChangeArrowheads="1"/>
            </p:cNvSpPr>
            <p:nvPr/>
          </p:nvSpPr>
          <p:spPr bwMode="auto">
            <a:xfrm>
              <a:off x="2448" y="914"/>
              <a:ext cx="104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800" i="1" dirty="0">
                  <a:ea typeface="ヒラギノ角ゴ Pro W3" pitchFamily="96" charset="-128"/>
                </a:rPr>
                <a:t>Referenz-Frame</a:t>
              </a:r>
            </a:p>
          </p:txBody>
        </p:sp>
        <p:sp>
          <p:nvSpPr>
            <p:cNvPr id="646189" name="Text Box 45"/>
            <p:cNvSpPr txBox="1">
              <a:spLocks noChangeArrowheads="1"/>
            </p:cNvSpPr>
            <p:nvPr/>
          </p:nvSpPr>
          <p:spPr bwMode="auto">
            <a:xfrm>
              <a:off x="4032" y="1680"/>
              <a:ext cx="7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600" i="1" dirty="0">
                  <a:ea typeface="ヒラギノ角ゴ Pro W3" pitchFamily="96" charset="-128"/>
                </a:rPr>
                <a:t>Such-Region</a:t>
              </a:r>
            </a:p>
          </p:txBody>
        </p:sp>
        <p:sp>
          <p:nvSpPr>
            <p:cNvPr id="646190" name="AutoShape 46"/>
            <p:cNvSpPr>
              <a:spLocks/>
            </p:cNvSpPr>
            <p:nvPr/>
          </p:nvSpPr>
          <p:spPr bwMode="auto">
            <a:xfrm rot="5400000" flipV="1">
              <a:off x="4448" y="1110"/>
              <a:ext cx="145" cy="1081"/>
            </a:xfrm>
            <a:prstGeom prst="leftBrace">
              <a:avLst>
                <a:gd name="adj1" fmla="val 6212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46191" name="Text Box 47"/>
            <p:cNvSpPr txBox="1">
              <a:spLocks noChangeArrowheads="1"/>
            </p:cNvSpPr>
            <p:nvPr/>
          </p:nvSpPr>
          <p:spPr bwMode="auto">
            <a:xfrm>
              <a:off x="4125" y="1298"/>
              <a:ext cx="74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800" i="1" dirty="0">
                  <a:ea typeface="ヒラギノ角ゴ Pro W3" pitchFamily="96" charset="-128"/>
                </a:rPr>
                <a:t>36x36 Pixel</a:t>
              </a:r>
            </a:p>
          </p:txBody>
        </p:sp>
        <p:grpSp>
          <p:nvGrpSpPr>
            <p:cNvPr id="646192" name="Group 48"/>
            <p:cNvGrpSpPr>
              <a:grpSpLocks/>
            </p:cNvGrpSpPr>
            <p:nvPr/>
          </p:nvGrpSpPr>
          <p:grpSpPr bwMode="auto">
            <a:xfrm>
              <a:off x="4032" y="1874"/>
              <a:ext cx="844" cy="814"/>
              <a:chOff x="4409" y="2786"/>
              <a:chExt cx="844" cy="814"/>
            </a:xfrm>
          </p:grpSpPr>
          <p:sp>
            <p:nvSpPr>
              <p:cNvPr id="646193" name="Text Box 49"/>
              <p:cNvSpPr txBox="1">
                <a:spLocks noChangeArrowheads="1"/>
              </p:cNvSpPr>
              <p:nvPr/>
            </p:nvSpPr>
            <p:spPr bwMode="auto">
              <a:xfrm>
                <a:off x="4512" y="2786"/>
                <a:ext cx="145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buClr>
                    <a:srgbClr val="FF0007"/>
                  </a:buClr>
                </a:pPr>
                <a:r>
                  <a:rPr lang="de-DE" sz="1800" i="1" dirty="0" smtClean="0">
                    <a:ea typeface="ヒラギノ角ゴ Pro W3" pitchFamily="96" charset="-128"/>
                  </a:rPr>
                  <a:t>vx</a:t>
                </a:r>
                <a:endParaRPr lang="de-DE" sz="1800" i="1" dirty="0">
                  <a:ea typeface="ヒラギノ角ゴ Pro W3" pitchFamily="96" charset="-128"/>
                </a:endParaRPr>
              </a:p>
            </p:txBody>
          </p:sp>
          <p:sp>
            <p:nvSpPr>
              <p:cNvPr id="646194" name="Text Box 50"/>
              <p:cNvSpPr txBox="1">
                <a:spLocks noChangeArrowheads="1"/>
              </p:cNvSpPr>
              <p:nvPr/>
            </p:nvSpPr>
            <p:spPr bwMode="auto">
              <a:xfrm>
                <a:off x="5108" y="3146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buClr>
                    <a:srgbClr val="FF0007"/>
                  </a:buClr>
                </a:pPr>
                <a:r>
                  <a:rPr lang="de-DE" sz="1800" i="1" dirty="0" smtClean="0">
                    <a:ea typeface="ヒラギノ角ゴ Pro W3" pitchFamily="96" charset="-128"/>
                  </a:rPr>
                  <a:t>vy</a:t>
                </a:r>
                <a:endParaRPr lang="de-DE" sz="1800" i="1" dirty="0">
                  <a:ea typeface="ヒラギノ角ゴ Pro W3" pitchFamily="96" charset="-128"/>
                </a:endParaRPr>
              </a:p>
            </p:txBody>
          </p:sp>
          <p:grpSp>
            <p:nvGrpSpPr>
              <p:cNvPr id="646195" name="Group 51"/>
              <p:cNvGrpSpPr>
                <a:grpSpLocks/>
              </p:cNvGrpSpPr>
              <p:nvPr/>
            </p:nvGrpSpPr>
            <p:grpSpPr bwMode="auto">
              <a:xfrm flipH="1">
                <a:off x="4409" y="3072"/>
                <a:ext cx="192" cy="384"/>
                <a:chOff x="1008" y="2784"/>
                <a:chExt cx="192" cy="384"/>
              </a:xfrm>
            </p:grpSpPr>
            <p:sp>
              <p:nvSpPr>
                <p:cNvPr id="646196" name="Arc 52"/>
                <p:cNvSpPr>
                  <a:spLocks/>
                </p:cNvSpPr>
                <p:nvPr/>
              </p:nvSpPr>
              <p:spPr bwMode="auto">
                <a:xfrm flipV="1">
                  <a:off x="1008" y="2976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hlink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646197" name="Arc 53"/>
                <p:cNvSpPr>
                  <a:spLocks/>
                </p:cNvSpPr>
                <p:nvPr/>
              </p:nvSpPr>
              <p:spPr bwMode="auto">
                <a:xfrm>
                  <a:off x="1008" y="2784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 type="stealth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hlink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646198" name="Group 54"/>
              <p:cNvGrpSpPr>
                <a:grpSpLocks/>
              </p:cNvGrpSpPr>
              <p:nvPr/>
            </p:nvGrpSpPr>
            <p:grpSpPr bwMode="auto">
              <a:xfrm rot="5400000" flipH="1">
                <a:off x="4876" y="2928"/>
                <a:ext cx="192" cy="384"/>
                <a:chOff x="1008" y="2784"/>
                <a:chExt cx="192" cy="384"/>
              </a:xfrm>
            </p:grpSpPr>
            <p:sp>
              <p:nvSpPr>
                <p:cNvPr id="646199" name="Arc 55"/>
                <p:cNvSpPr>
                  <a:spLocks/>
                </p:cNvSpPr>
                <p:nvPr/>
              </p:nvSpPr>
              <p:spPr bwMode="auto">
                <a:xfrm flipV="1">
                  <a:off x="1008" y="2976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hlink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646200" name="Arc 56"/>
                <p:cNvSpPr>
                  <a:spLocks/>
                </p:cNvSpPr>
                <p:nvPr/>
              </p:nvSpPr>
              <p:spPr bwMode="auto">
                <a:xfrm>
                  <a:off x="1008" y="2784"/>
                  <a:ext cx="192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 type="stealth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hlink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646201" name="Rectangle 57"/>
              <p:cNvSpPr>
                <a:spLocks noChangeArrowheads="1"/>
              </p:cNvSpPr>
              <p:nvPr/>
            </p:nvSpPr>
            <p:spPr bwMode="auto">
              <a:xfrm>
                <a:off x="4656" y="32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6202" name="Rectangle 58"/>
              <p:cNvSpPr>
                <a:spLocks noChangeArrowheads="1"/>
              </p:cNvSpPr>
              <p:nvPr/>
            </p:nvSpPr>
            <p:spPr bwMode="auto">
              <a:xfrm>
                <a:off x="4649" y="3264"/>
                <a:ext cx="336" cy="336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</p:grpSp>
      <p:sp>
        <p:nvSpPr>
          <p:cNvPr id="646203" name="Rectangle 59"/>
          <p:cNvSpPr>
            <a:spLocks noChangeArrowheads="1"/>
          </p:cNvSpPr>
          <p:nvPr/>
        </p:nvSpPr>
        <p:spPr bwMode="auto">
          <a:xfrm>
            <a:off x="990600" y="2166938"/>
            <a:ext cx="4876800" cy="34290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646204" name="AutoShape 60"/>
          <p:cNvSpPr>
            <a:spLocks/>
          </p:cNvSpPr>
          <p:nvPr/>
        </p:nvSpPr>
        <p:spPr bwMode="auto">
          <a:xfrm>
            <a:off x="762000" y="2166938"/>
            <a:ext cx="152400" cy="3429000"/>
          </a:xfrm>
          <a:prstGeom prst="leftBrace">
            <a:avLst>
              <a:gd name="adj1" fmla="val 1875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646205" name="Text Box 61"/>
          <p:cNvSpPr txBox="1">
            <a:spLocks noChangeArrowheads="1"/>
          </p:cNvSpPr>
          <p:nvPr/>
        </p:nvSpPr>
        <p:spPr bwMode="auto">
          <a:xfrm rot="-5400000">
            <a:off x="44450" y="3659188"/>
            <a:ext cx="939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i="1" dirty="0">
                <a:ea typeface="ヒラギノ角ゴ Pro W3" pitchFamily="96" charset="-128"/>
              </a:rPr>
              <a:t>144 Pixel</a:t>
            </a:r>
          </a:p>
        </p:txBody>
      </p:sp>
      <p:sp>
        <p:nvSpPr>
          <p:cNvPr id="646206" name="Text Box 62"/>
          <p:cNvSpPr txBox="1">
            <a:spLocks noChangeArrowheads="1"/>
          </p:cNvSpPr>
          <p:nvPr/>
        </p:nvSpPr>
        <p:spPr bwMode="auto">
          <a:xfrm>
            <a:off x="2930525" y="5751513"/>
            <a:ext cx="939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i="1" dirty="0">
                <a:ea typeface="ヒラギノ角ゴ Pro W3" pitchFamily="96" charset="-128"/>
              </a:rPr>
              <a:t>196 Pixel</a:t>
            </a:r>
          </a:p>
        </p:txBody>
      </p:sp>
      <p:sp>
        <p:nvSpPr>
          <p:cNvPr id="646207" name="AutoShape 63"/>
          <p:cNvSpPr>
            <a:spLocks/>
          </p:cNvSpPr>
          <p:nvPr/>
        </p:nvSpPr>
        <p:spPr bwMode="auto">
          <a:xfrm rot="-5400000">
            <a:off x="3352800" y="3309938"/>
            <a:ext cx="152400" cy="4876800"/>
          </a:xfrm>
          <a:prstGeom prst="leftBrace">
            <a:avLst>
              <a:gd name="adj1" fmla="val 2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646208" name="Text Box 64"/>
          <p:cNvSpPr txBox="1">
            <a:spLocks noChangeArrowheads="1"/>
          </p:cNvSpPr>
          <p:nvPr/>
        </p:nvSpPr>
        <p:spPr bwMode="auto">
          <a:xfrm>
            <a:off x="1066800" y="2093913"/>
            <a:ext cx="16129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i="1" dirty="0">
                <a:ea typeface="ヒラギノ角ゴ Pro W3" pitchFamily="96" charset="-128"/>
              </a:rPr>
              <a:t>Aktueller Frame</a:t>
            </a:r>
          </a:p>
        </p:txBody>
      </p:sp>
      <p:grpSp>
        <p:nvGrpSpPr>
          <p:cNvPr id="646209" name="Group 65"/>
          <p:cNvGrpSpPr>
            <a:grpSpLocks/>
          </p:cNvGrpSpPr>
          <p:nvPr/>
        </p:nvGrpSpPr>
        <p:grpSpPr bwMode="auto">
          <a:xfrm>
            <a:off x="2819400" y="3081338"/>
            <a:ext cx="2603500" cy="2362200"/>
            <a:chOff x="1776" y="1824"/>
            <a:chExt cx="1640" cy="1488"/>
          </a:xfrm>
        </p:grpSpPr>
        <p:sp>
          <p:nvSpPr>
            <p:cNvPr id="646210" name="Rectangle 66"/>
            <p:cNvSpPr>
              <a:spLocks noChangeArrowheads="1"/>
            </p:cNvSpPr>
            <p:nvPr/>
          </p:nvSpPr>
          <p:spPr bwMode="auto">
            <a:xfrm>
              <a:off x="2352" y="2400"/>
              <a:ext cx="336" cy="33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46211" name="Line 67"/>
            <p:cNvSpPr>
              <a:spLocks noChangeShapeType="1"/>
            </p:cNvSpPr>
            <p:nvPr/>
          </p:nvSpPr>
          <p:spPr bwMode="auto">
            <a:xfrm flipV="1">
              <a:off x="2352" y="182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646212" name="Line 68"/>
            <p:cNvSpPr>
              <a:spLocks noChangeShapeType="1"/>
            </p:cNvSpPr>
            <p:nvPr/>
          </p:nvSpPr>
          <p:spPr bwMode="auto">
            <a:xfrm rot="16200000" flipV="1">
              <a:off x="2520" y="165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646213" name="Line 69"/>
            <p:cNvSpPr>
              <a:spLocks noChangeShapeType="1"/>
            </p:cNvSpPr>
            <p:nvPr/>
          </p:nvSpPr>
          <p:spPr bwMode="auto">
            <a:xfrm rot="16200000" flipV="1">
              <a:off x="2520" y="199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646214" name="Line 70"/>
            <p:cNvSpPr>
              <a:spLocks noChangeShapeType="1"/>
            </p:cNvSpPr>
            <p:nvPr/>
          </p:nvSpPr>
          <p:spPr bwMode="auto">
            <a:xfrm flipV="1">
              <a:off x="2688" y="182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646215" name="Text Box 71"/>
            <p:cNvSpPr txBox="1">
              <a:spLocks noChangeArrowheads="1"/>
            </p:cNvSpPr>
            <p:nvPr/>
          </p:nvSpPr>
          <p:spPr bwMode="auto">
            <a:xfrm>
              <a:off x="2832" y="2402"/>
              <a:ext cx="5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800" i="1" dirty="0">
                  <a:ea typeface="ヒラギノ角ゴ Pro W3" pitchFamily="96" charset="-128"/>
                </a:rPr>
                <a:t>4x4 Pixel</a:t>
              </a:r>
            </a:p>
          </p:txBody>
        </p:sp>
        <p:sp>
          <p:nvSpPr>
            <p:cNvPr id="646216" name="AutoShape 72"/>
            <p:cNvSpPr>
              <a:spLocks/>
            </p:cNvSpPr>
            <p:nvPr/>
          </p:nvSpPr>
          <p:spPr bwMode="auto">
            <a:xfrm flipH="1">
              <a:off x="2736" y="2400"/>
              <a:ext cx="48" cy="336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</p:grpSp>
      <p:grpSp>
        <p:nvGrpSpPr>
          <p:cNvPr id="646217" name="Group 73"/>
          <p:cNvGrpSpPr>
            <a:grpSpLocks/>
          </p:cNvGrpSpPr>
          <p:nvPr/>
        </p:nvGrpSpPr>
        <p:grpSpPr bwMode="auto">
          <a:xfrm>
            <a:off x="3767138" y="3929063"/>
            <a:ext cx="492125" cy="541337"/>
            <a:chOff x="2544" y="1872"/>
            <a:chExt cx="310" cy="341"/>
          </a:xfrm>
        </p:grpSpPr>
        <p:sp>
          <p:nvSpPr>
            <p:cNvPr id="646218" name="Rectangle 74"/>
            <p:cNvSpPr>
              <a:spLocks noChangeArrowheads="1"/>
            </p:cNvSpPr>
            <p:nvPr/>
          </p:nvSpPr>
          <p:spPr bwMode="auto">
            <a:xfrm>
              <a:off x="2592" y="2085"/>
              <a:ext cx="84" cy="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grpSp>
          <p:nvGrpSpPr>
            <p:cNvPr id="646219" name="Group 75"/>
            <p:cNvGrpSpPr>
              <a:grpSpLocks/>
            </p:cNvGrpSpPr>
            <p:nvPr/>
          </p:nvGrpSpPr>
          <p:grpSpPr bwMode="auto">
            <a:xfrm rot="20700000">
              <a:off x="2640" y="2161"/>
              <a:ext cx="103" cy="52"/>
              <a:chOff x="3502" y="2494"/>
              <a:chExt cx="103" cy="52"/>
            </a:xfrm>
          </p:grpSpPr>
          <p:sp>
            <p:nvSpPr>
              <p:cNvPr id="646220" name="Arc 76"/>
              <p:cNvSpPr>
                <a:spLocks noChangeAspect="1"/>
              </p:cNvSpPr>
              <p:nvPr/>
            </p:nvSpPr>
            <p:spPr bwMode="auto">
              <a:xfrm rot="16200000" flipH="1">
                <a:off x="3502" y="249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6221" name="Arc 77"/>
              <p:cNvSpPr>
                <a:spLocks noChangeAspect="1"/>
              </p:cNvSpPr>
              <p:nvPr/>
            </p:nvSpPr>
            <p:spPr bwMode="auto">
              <a:xfrm rot="-5400000" flipH="1" flipV="1">
                <a:off x="3558" y="2498"/>
                <a:ext cx="4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 type="stealth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646222" name="Group 78"/>
            <p:cNvGrpSpPr>
              <a:grpSpLocks/>
            </p:cNvGrpSpPr>
            <p:nvPr/>
          </p:nvGrpSpPr>
          <p:grpSpPr bwMode="auto">
            <a:xfrm rot="6300000" flipH="1">
              <a:off x="2518" y="2042"/>
              <a:ext cx="103" cy="52"/>
              <a:chOff x="3502" y="2494"/>
              <a:chExt cx="103" cy="52"/>
            </a:xfrm>
          </p:grpSpPr>
          <p:sp>
            <p:nvSpPr>
              <p:cNvPr id="646223" name="Arc 79"/>
              <p:cNvSpPr>
                <a:spLocks noChangeAspect="1"/>
              </p:cNvSpPr>
              <p:nvPr/>
            </p:nvSpPr>
            <p:spPr bwMode="auto">
              <a:xfrm rot="16200000" flipH="1">
                <a:off x="3502" y="249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6224" name="Arc 80"/>
              <p:cNvSpPr>
                <a:spLocks noChangeAspect="1"/>
              </p:cNvSpPr>
              <p:nvPr/>
            </p:nvSpPr>
            <p:spPr bwMode="auto">
              <a:xfrm rot="-5400000" flipH="1" flipV="1">
                <a:off x="3558" y="2498"/>
                <a:ext cx="48" cy="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 type="stealth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  <p:sp>
          <p:nvSpPr>
            <p:cNvPr id="646225" name="Text Box 81"/>
            <p:cNvSpPr txBox="1">
              <a:spLocks noChangeArrowheads="1"/>
            </p:cNvSpPr>
            <p:nvPr/>
          </p:nvSpPr>
          <p:spPr bwMode="auto">
            <a:xfrm>
              <a:off x="2636" y="1872"/>
              <a:ext cx="11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400" i="1" dirty="0">
                  <a:ea typeface="ヒラギノ角ゴ Pro W3" pitchFamily="96" charset="-128"/>
                </a:rPr>
                <a:t>x4</a:t>
              </a:r>
            </a:p>
          </p:txBody>
        </p:sp>
        <p:sp>
          <p:nvSpPr>
            <p:cNvPr id="646226" name="Text Box 82"/>
            <p:cNvSpPr txBox="1">
              <a:spLocks noChangeArrowheads="1"/>
            </p:cNvSpPr>
            <p:nvPr/>
          </p:nvSpPr>
          <p:spPr bwMode="auto">
            <a:xfrm>
              <a:off x="2736" y="1967"/>
              <a:ext cx="11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400" i="1" dirty="0">
                  <a:ea typeface="ヒラギノ角ゴ Pro W3" pitchFamily="96" charset="-128"/>
                </a:rPr>
                <a:t>y4</a:t>
              </a:r>
            </a:p>
          </p:txBody>
        </p:sp>
      </p:grpSp>
      <p:grpSp>
        <p:nvGrpSpPr>
          <p:cNvPr id="646227" name="Group 83"/>
          <p:cNvGrpSpPr>
            <a:grpSpLocks/>
          </p:cNvGrpSpPr>
          <p:nvPr/>
        </p:nvGrpSpPr>
        <p:grpSpPr bwMode="auto">
          <a:xfrm>
            <a:off x="3352800" y="3313113"/>
            <a:ext cx="1333500" cy="1784350"/>
            <a:chOff x="2112" y="1970"/>
            <a:chExt cx="840" cy="1124"/>
          </a:xfrm>
        </p:grpSpPr>
        <p:sp>
          <p:nvSpPr>
            <p:cNvPr id="646228" name="Text Box 84"/>
            <p:cNvSpPr txBox="1">
              <a:spLocks noChangeArrowheads="1"/>
            </p:cNvSpPr>
            <p:nvPr/>
          </p:nvSpPr>
          <p:spPr bwMode="auto">
            <a:xfrm>
              <a:off x="2112" y="1970"/>
              <a:ext cx="7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800" i="1" dirty="0">
                  <a:ea typeface="ヒラギノ角ゴ Pro W3" pitchFamily="96" charset="-128"/>
                </a:rPr>
                <a:t>x</a:t>
              </a:r>
            </a:p>
          </p:txBody>
        </p:sp>
        <p:sp>
          <p:nvSpPr>
            <p:cNvPr id="646229" name="Text Box 85"/>
            <p:cNvSpPr txBox="1">
              <a:spLocks noChangeArrowheads="1"/>
            </p:cNvSpPr>
            <p:nvPr/>
          </p:nvSpPr>
          <p:spPr bwMode="auto">
            <a:xfrm>
              <a:off x="2880" y="2834"/>
              <a:ext cx="7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800" i="1" dirty="0">
                  <a:ea typeface="ヒラギノ角ゴ Pro W3" pitchFamily="96" charset="-128"/>
                </a:rPr>
                <a:t>y</a:t>
              </a:r>
            </a:p>
          </p:txBody>
        </p:sp>
        <p:grpSp>
          <p:nvGrpSpPr>
            <p:cNvPr id="646230" name="Group 86"/>
            <p:cNvGrpSpPr>
              <a:grpSpLocks/>
            </p:cNvGrpSpPr>
            <p:nvPr/>
          </p:nvGrpSpPr>
          <p:grpSpPr bwMode="auto">
            <a:xfrm flipH="1">
              <a:off x="2112" y="2208"/>
              <a:ext cx="192" cy="384"/>
              <a:chOff x="1008" y="2784"/>
              <a:chExt cx="192" cy="384"/>
            </a:xfrm>
          </p:grpSpPr>
          <p:sp>
            <p:nvSpPr>
              <p:cNvPr id="646231" name="Arc 87"/>
              <p:cNvSpPr>
                <a:spLocks/>
              </p:cNvSpPr>
              <p:nvPr/>
            </p:nvSpPr>
            <p:spPr bwMode="auto">
              <a:xfrm flipV="1">
                <a:off x="1008" y="2976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6232" name="Arc 88"/>
              <p:cNvSpPr>
                <a:spLocks/>
              </p:cNvSpPr>
              <p:nvPr/>
            </p:nvSpPr>
            <p:spPr bwMode="auto">
              <a:xfrm>
                <a:off x="1008" y="2784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646233" name="Group 89"/>
            <p:cNvGrpSpPr>
              <a:grpSpLocks/>
            </p:cNvGrpSpPr>
            <p:nvPr/>
          </p:nvGrpSpPr>
          <p:grpSpPr bwMode="auto">
            <a:xfrm rot="-5400000" flipH="1" flipV="1">
              <a:off x="2640" y="2688"/>
              <a:ext cx="192" cy="384"/>
              <a:chOff x="1008" y="2784"/>
              <a:chExt cx="192" cy="384"/>
            </a:xfrm>
          </p:grpSpPr>
          <p:sp>
            <p:nvSpPr>
              <p:cNvPr id="646234" name="Arc 90"/>
              <p:cNvSpPr>
                <a:spLocks/>
              </p:cNvSpPr>
              <p:nvPr/>
            </p:nvSpPr>
            <p:spPr bwMode="auto">
              <a:xfrm flipV="1">
                <a:off x="1008" y="2976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6235" name="Arc 91"/>
              <p:cNvSpPr>
                <a:spLocks/>
              </p:cNvSpPr>
              <p:nvPr/>
            </p:nvSpPr>
            <p:spPr bwMode="auto">
              <a:xfrm>
                <a:off x="1008" y="2784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</p:grpSp>
      <p:grpSp>
        <p:nvGrpSpPr>
          <p:cNvPr id="646236" name="Group 92"/>
          <p:cNvGrpSpPr>
            <a:grpSpLocks/>
          </p:cNvGrpSpPr>
          <p:nvPr/>
        </p:nvGrpSpPr>
        <p:grpSpPr bwMode="auto">
          <a:xfrm>
            <a:off x="2438400" y="1557338"/>
            <a:ext cx="1676400" cy="415925"/>
            <a:chOff x="1536" y="864"/>
            <a:chExt cx="1056" cy="262"/>
          </a:xfrm>
        </p:grpSpPr>
        <p:grpSp>
          <p:nvGrpSpPr>
            <p:cNvPr id="646237" name="Group 93"/>
            <p:cNvGrpSpPr>
              <a:grpSpLocks/>
            </p:cNvGrpSpPr>
            <p:nvPr/>
          </p:nvGrpSpPr>
          <p:grpSpPr bwMode="auto">
            <a:xfrm rot="4440000" flipH="1" flipV="1">
              <a:off x="1992" y="456"/>
              <a:ext cx="192" cy="1008"/>
              <a:chOff x="1008" y="2784"/>
              <a:chExt cx="192" cy="384"/>
            </a:xfrm>
          </p:grpSpPr>
          <p:sp>
            <p:nvSpPr>
              <p:cNvPr id="646238" name="Arc 94"/>
              <p:cNvSpPr>
                <a:spLocks/>
              </p:cNvSpPr>
              <p:nvPr/>
            </p:nvSpPr>
            <p:spPr bwMode="auto">
              <a:xfrm flipV="1">
                <a:off x="1008" y="2976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6239" name="Arc 95"/>
              <p:cNvSpPr>
                <a:spLocks/>
              </p:cNvSpPr>
              <p:nvPr/>
            </p:nvSpPr>
            <p:spPr bwMode="auto">
              <a:xfrm>
                <a:off x="1008" y="2784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  <p:sp>
          <p:nvSpPr>
            <p:cNvPr id="646240" name="Text Box 96"/>
            <p:cNvSpPr txBox="1">
              <a:spLocks noChangeArrowheads="1"/>
            </p:cNvSpPr>
            <p:nvPr/>
          </p:nvSpPr>
          <p:spPr bwMode="auto">
            <a:xfrm>
              <a:off x="1536" y="866"/>
              <a:ext cx="3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de-DE" sz="1800" i="1" dirty="0">
                  <a:ea typeface="ヒラギノ角ゴ Pro W3" pitchFamily="96" charset="-128"/>
                </a:rPr>
                <a:t>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03" grpId="0" animBg="1"/>
      <p:bldP spid="646204" grpId="0" animBg="1"/>
      <p:bldP spid="646205" grpId="0"/>
      <p:bldP spid="646206" grpId="0"/>
      <p:bldP spid="646207" grpId="0" animBg="1"/>
      <p:bldP spid="646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03D0A50-495C-4916-B0F8-41977713CC3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Quellcode MPEG4 </a:t>
            </a:r>
            <a:r>
              <a:rPr lang="en-US" i="1" dirty="0"/>
              <a:t>Motion Estimation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for (y = 0; y &lt; 49; 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for (vx = 0; vx &lt; 9; vx++)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for (vy = 0; vy &lt; 9; vy++)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for (x4 = 0; x4 &lt; 4; x4++)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for 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if (4*x+x4&lt;0 || 4*x+x4&gt;35 ||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    4*y+y4&lt;0 || 4*y+y4&gt;48)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then_block_1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else_block_1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if (4*x+vx+x4–4&lt;0 || 4*x+vx+x4–4&gt;35 ||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    4*y+vy+y4-4&lt;0 || 4*y+vy+y4-4&gt;48)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then_block_2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else_block_2</a:t>
            </a:r>
            <a:r>
              <a:rPr lang="en-US" b="1" dirty="0">
                <a:latin typeface="Courier New" pitchFamily="49" charset="0"/>
              </a:rPr>
              <a:t>;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DE2F258-D482-4002-A3A6-62CF5BADE40C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Beobachtungen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Bei Übersetzung und Ausführung dieses Quellcodes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Insgesamt werden 91.445.760 </a:t>
            </a:r>
            <a:r>
              <a:rPr lang="en-US" i="1" dirty="0"/>
              <a:t>If-Statements</a:t>
            </a:r>
            <a:r>
              <a:rPr lang="de-DE" dirty="0"/>
              <a:t> ausgeführt.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Wegen </a:t>
            </a:r>
            <a:r>
              <a:rPr lang="en-US" i="1" dirty="0"/>
              <a:t>If-Statements</a:t>
            </a:r>
            <a:r>
              <a:rPr lang="de-DE" dirty="0"/>
              <a:t> sehr unregelmäßiger Kontrollfluss.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Zusätzlicher arithmetischer Aufwand:</a:t>
            </a:r>
            <a:br>
              <a:rPr lang="de-DE" dirty="0"/>
            </a:br>
            <a:r>
              <a:rPr lang="de-DE" dirty="0"/>
              <a:t>Multiplikationen, Additionen, Vergleiche, logisches Oder, ...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/>
              <a:t>Performance dieses Codes durch Kontrollfluss eingeschränkt, nicht durch Berechnung der Bewegungsvektoren!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3AB0249-CDBF-4AF2-8E1A-8D70A060ABE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Loop Nest Splitting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Automatisierte Schleifen- &amp; </a:t>
            </a:r>
            <a:r>
              <a:rPr lang="en-US" b="1" i="1" dirty="0"/>
              <a:t>If-Statement</a:t>
            </a:r>
            <a:r>
              <a:rPr lang="de-DE" b="1" dirty="0"/>
              <a:t>-Analyse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latin typeface="Courier New" pitchFamily="49" charset="0"/>
              </a:rPr>
              <a:t>x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y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x4</a:t>
            </a:r>
            <a:r>
              <a:rPr lang="de-DE" dirty="0"/>
              <a:t> und </a:t>
            </a:r>
            <a:r>
              <a:rPr lang="de-DE" b="1" dirty="0">
                <a:latin typeface="Courier New" pitchFamily="49" charset="0"/>
              </a:rPr>
              <a:t>y4</a:t>
            </a:r>
            <a:r>
              <a:rPr lang="de-DE" dirty="0"/>
              <a:t> nehmen niemals Werte ein, so dass Bedingungen 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4*x+x4&lt;0</a:t>
            </a:r>
            <a:r>
              <a:rPr lang="de-DE" dirty="0"/>
              <a:t> und </a:t>
            </a:r>
            <a:r>
              <a:rPr lang="de-DE" b="1" dirty="0">
                <a:solidFill>
                  <a:srgbClr val="C00000"/>
                </a:solidFill>
                <a:latin typeface="Courier New" pitchFamily="49" charset="0"/>
              </a:rPr>
              <a:t>4*y+y4&lt;0</a:t>
            </a:r>
            <a:r>
              <a:rPr lang="de-DE" dirty="0"/>
              <a:t> jemals wahr wären.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/>
              <a:t>Bedingungen können durch konstanten Wahrheitswert </a:t>
            </a:r>
            <a:r>
              <a:rPr lang="de-DE" dirty="0"/>
              <a:t>‘</a:t>
            </a:r>
            <a:r>
              <a:rPr lang="de-DE" b="1" dirty="0">
                <a:latin typeface="Courier New" pitchFamily="49" charset="0"/>
              </a:rPr>
              <a:t>0</a:t>
            </a:r>
            <a:r>
              <a:rPr lang="de-DE" dirty="0"/>
              <a:t>’</a:t>
            </a:r>
            <a:r>
              <a:rPr lang="de-DE" i="1" dirty="0"/>
              <a:t> ersetzt werden.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Für </a:t>
            </a:r>
            <a:r>
              <a:rPr lang="de-DE" b="1" dirty="0">
                <a:latin typeface="Courier New" pitchFamily="49" charset="0"/>
              </a:rPr>
              <a:t>x</a:t>
            </a:r>
            <a:r>
              <a:rPr lang="de-DE" dirty="0"/>
              <a:t> </a:t>
            </a:r>
            <a:r>
              <a:rPr lang="de-DE" dirty="0" smtClean="0"/>
              <a:t>≥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/>
              <a:t>10 oder </a:t>
            </a:r>
            <a:r>
              <a:rPr lang="de-DE" b="1" dirty="0">
                <a:latin typeface="Courier New" pitchFamily="49" charset="0"/>
              </a:rPr>
              <a:t>y</a:t>
            </a:r>
            <a:r>
              <a:rPr lang="de-DE" dirty="0"/>
              <a:t> </a:t>
            </a:r>
            <a:r>
              <a:rPr lang="de-DE" dirty="0" smtClean="0"/>
              <a:t>≥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/>
              <a:t>14 sind beide </a:t>
            </a:r>
            <a:r>
              <a:rPr lang="en-US" i="1" dirty="0"/>
              <a:t>If-Statements</a:t>
            </a:r>
            <a:r>
              <a:rPr lang="de-DE" dirty="0"/>
              <a:t> zwingend erfüllt, so dass deren </a:t>
            </a:r>
            <a:r>
              <a:rPr lang="en-US" i="1" dirty="0" smtClean="0"/>
              <a:t>then</a:t>
            </a:r>
            <a:r>
              <a:rPr lang="de-DE" dirty="0" smtClean="0"/>
              <a:t>-Zweige </a:t>
            </a:r>
            <a:r>
              <a:rPr lang="de-DE" dirty="0"/>
              <a:t>ausgeführt werden.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/>
              <a:t>Für mehr als 92% aller Ausführungen der innersten </a:t>
            </a:r>
            <a:r>
              <a:rPr lang="de-DE" b="1" dirty="0">
                <a:latin typeface="Courier New" pitchFamily="49" charset="0"/>
              </a:rPr>
              <a:t>y4</a:t>
            </a:r>
            <a:r>
              <a:rPr lang="de-DE" i="1" dirty="0"/>
              <a:t>-Schleifen sind beide </a:t>
            </a:r>
            <a:r>
              <a:rPr lang="en-US" i="1" dirty="0"/>
              <a:t>If-Statements</a:t>
            </a:r>
            <a:r>
              <a:rPr lang="de-DE" i="1" dirty="0"/>
              <a:t> wahr.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F8EC71F-B8FC-4864-9B75-22836627E11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Quellcode nach </a:t>
            </a:r>
            <a:r>
              <a:rPr lang="en-US" i="1" dirty="0"/>
              <a:t>Loop Nest Splitting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for (y = 0; y &lt; 49; 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57AA1C"/>
                </a:solidFill>
                <a:latin typeface="Courier New" pitchFamily="49" charset="0"/>
              </a:rPr>
              <a:t>if (x &gt;= 10 || y &gt;= 14)</a:t>
            </a:r>
            <a:r>
              <a:rPr lang="en-US" b="1" dirty="0">
                <a:latin typeface="Courier New" pitchFamily="49" charset="0"/>
              </a:rPr>
              <a:t>            </a:t>
            </a:r>
            <a:r>
              <a:rPr lang="en-US" b="1" i="1" dirty="0">
                <a:solidFill>
                  <a:srgbClr val="777777"/>
                </a:solidFill>
                <a:latin typeface="Courier New" pitchFamily="49" charset="0"/>
              </a:rPr>
              <a:t>// Splitting-If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for (; y &lt; 49; y++)         </a:t>
            </a:r>
            <a:r>
              <a:rPr lang="en-US" b="1" i="1" dirty="0">
                <a:solidFill>
                  <a:srgbClr val="777777"/>
                </a:solidFill>
                <a:latin typeface="Courier New" pitchFamily="49" charset="0"/>
              </a:rPr>
              <a:t>// </a:t>
            </a:r>
            <a:r>
              <a:rPr lang="de-DE" b="1" i="1" dirty="0">
                <a:solidFill>
                  <a:srgbClr val="777777"/>
                </a:solidFill>
                <a:latin typeface="Courier New" pitchFamily="49" charset="0"/>
              </a:rPr>
              <a:t>Zweite y-Schleife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for (vx = 0; vx &lt; 9; vx++) ... {      </a:t>
            </a:r>
            <a:r>
              <a:rPr lang="en-US" b="1" i="1" dirty="0">
                <a:solidFill>
                  <a:srgbClr val="777777"/>
                </a:solidFill>
                <a:latin typeface="Courier New" pitchFamily="49" charset="0"/>
              </a:rPr>
              <a:t>// </a:t>
            </a:r>
            <a:r>
              <a:rPr lang="de-DE" b="1" i="1" dirty="0">
                <a:solidFill>
                  <a:srgbClr val="777777"/>
                </a:solidFill>
                <a:latin typeface="Courier New" pitchFamily="49" charset="0"/>
              </a:rPr>
              <a:t>Keine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then_block_1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then_block_2</a:t>
            </a:r>
            <a:r>
              <a:rPr lang="en-US" b="1" dirty="0">
                <a:latin typeface="Courier New" pitchFamily="49" charset="0"/>
              </a:rPr>
              <a:t>; }    </a:t>
            </a:r>
            <a:r>
              <a:rPr lang="en-US" b="1" i="1" dirty="0">
                <a:solidFill>
                  <a:srgbClr val="777777"/>
                </a:solidFill>
                <a:latin typeface="Courier New" pitchFamily="49" charset="0"/>
              </a:rPr>
              <a:t>// If-Stmts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57AA1C"/>
                </a:solidFill>
                <a:latin typeface="Courier New" pitchFamily="49" charset="0"/>
              </a:rPr>
              <a:t>else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for (vx = 0; vx &lt; 9; vx++) ...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if (0 || 4*x+x4&gt;35 || 0 || 4*y+y4&gt;48)  </a:t>
            </a:r>
            <a:r>
              <a:rPr lang="en-US" b="1" i="1" dirty="0">
                <a:solidFill>
                  <a:srgbClr val="777777"/>
                </a:solidFill>
                <a:latin typeface="Courier New" pitchFamily="49" charset="0"/>
              </a:rPr>
              <a:t>// </a:t>
            </a:r>
            <a:r>
              <a:rPr lang="de-DE" b="1" i="1" dirty="0">
                <a:solidFill>
                  <a:srgbClr val="777777"/>
                </a:solidFill>
                <a:latin typeface="Courier New" pitchFamily="49" charset="0"/>
              </a:rPr>
              <a:t>Alte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then_block_1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else_block_1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i="1" dirty="0">
                <a:solidFill>
                  <a:srgbClr val="777777"/>
                </a:solidFill>
                <a:latin typeface="Courier New" pitchFamily="49" charset="0"/>
              </a:rPr>
              <a:t>// If-Stmts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if (4*x+vx+x4–4&lt;0 || 4*x+vx+x4–4&gt;35 ||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            then_block_2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else_block_2</a:t>
            </a:r>
            <a:r>
              <a:rPr lang="en-US" b="1" dirty="0">
                <a:latin typeface="Courier New" pitchFamily="49" charset="0"/>
              </a:rPr>
              <a:t>;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6E9E51F-FB54-4EAC-8F6C-E43BA1E5E16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Optimierte Code-Struktur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/>
              <a:t>Splitting-If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Wann immer die Bedingung des </a:t>
            </a:r>
            <a:r>
              <a:rPr lang="en-US" i="1" dirty="0"/>
              <a:t>Splitting-If</a:t>
            </a:r>
            <a:r>
              <a:rPr lang="de-DE" dirty="0"/>
              <a:t> erfüllt ist, sind automatisch die Bedingungen aller ursprünglichen </a:t>
            </a:r>
            <a:r>
              <a:rPr lang="en-US" i="1" dirty="0"/>
              <a:t>If-Statements</a:t>
            </a:r>
            <a:r>
              <a:rPr lang="de-DE" dirty="0"/>
              <a:t> erfüllt.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en-US" i="1" dirty="0" smtClean="0"/>
              <a:t>Then</a:t>
            </a:r>
            <a:r>
              <a:rPr lang="de-DE" dirty="0" smtClean="0"/>
              <a:t>-Zweig </a:t>
            </a:r>
            <a:r>
              <a:rPr lang="de-DE" dirty="0"/>
              <a:t>des </a:t>
            </a:r>
            <a:r>
              <a:rPr lang="en-US" i="1" dirty="0"/>
              <a:t>Splitting-If</a:t>
            </a:r>
            <a:r>
              <a:rPr lang="de-DE" dirty="0"/>
              <a:t> enthält keine originalen </a:t>
            </a:r>
            <a:r>
              <a:rPr lang="en-US" i="1" dirty="0"/>
              <a:t>If-Statements</a:t>
            </a:r>
            <a:r>
              <a:rPr lang="de-DE" dirty="0"/>
              <a:t> mehr, sondern nur noch deren </a:t>
            </a:r>
            <a:r>
              <a:rPr lang="en-US" i="1" dirty="0" smtClean="0"/>
              <a:t>then</a:t>
            </a:r>
            <a:r>
              <a:rPr lang="de-DE" dirty="0" smtClean="0"/>
              <a:t>-Zweige</a:t>
            </a:r>
            <a:r>
              <a:rPr lang="de-DE" dirty="0"/>
              <a:t>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Wenn Bedingung des </a:t>
            </a:r>
            <a:r>
              <a:rPr lang="en-US" i="1" dirty="0"/>
              <a:t>Splitting-If</a:t>
            </a:r>
            <a:r>
              <a:rPr lang="de-DE" dirty="0"/>
              <a:t> nicht erfüllt ist, ist keine Aussage über Wahrheitswert der ursprünglichen </a:t>
            </a:r>
            <a:r>
              <a:rPr lang="en-US" i="1" dirty="0"/>
              <a:t>If-Statements</a:t>
            </a:r>
            <a:r>
              <a:rPr lang="de-DE" dirty="0"/>
              <a:t> möglich.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en-US" i="1" dirty="0" smtClean="0"/>
              <a:t>Else</a:t>
            </a:r>
            <a:r>
              <a:rPr lang="de-DE" dirty="0" smtClean="0"/>
              <a:t>-Zweig </a:t>
            </a:r>
            <a:r>
              <a:rPr lang="de-DE" dirty="0"/>
              <a:t>des </a:t>
            </a:r>
            <a:r>
              <a:rPr lang="en-US" i="1" dirty="0"/>
              <a:t>Splitting-If</a:t>
            </a:r>
            <a:r>
              <a:rPr lang="de-DE" dirty="0"/>
              <a:t> enthält alle originalen </a:t>
            </a:r>
            <a:r>
              <a:rPr lang="en-US" i="1" dirty="0"/>
              <a:t>If-Statements</a:t>
            </a:r>
            <a:r>
              <a:rPr lang="de-DE" dirty="0"/>
              <a:t>, um Korrektheit des Codes zu erhalten.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B1CA967-FCAC-42ED-BAB8-B91B6022DFC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3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18196" name="Rectangle 20"/>
          <p:cNvSpPr>
            <a:spLocks noChangeArrowheads="1"/>
          </p:cNvSpPr>
          <p:nvPr/>
        </p:nvSpPr>
        <p:spPr bwMode="auto">
          <a:xfrm>
            <a:off x="1219200" y="5716588"/>
            <a:ext cx="37846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8" name="Rectangle 22"/>
          <p:cNvSpPr>
            <a:spLocks noChangeArrowheads="1"/>
          </p:cNvSpPr>
          <p:nvPr/>
        </p:nvSpPr>
        <p:spPr bwMode="auto">
          <a:xfrm>
            <a:off x="1219200" y="5716588"/>
            <a:ext cx="37846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5" name="Rectangle 19"/>
          <p:cNvSpPr>
            <a:spLocks noChangeArrowheads="1"/>
          </p:cNvSpPr>
          <p:nvPr/>
        </p:nvSpPr>
        <p:spPr bwMode="auto">
          <a:xfrm>
            <a:off x="1006475" y="5389563"/>
            <a:ext cx="24384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7" name="Rectangle 21"/>
          <p:cNvSpPr>
            <a:spLocks noChangeArrowheads="1"/>
          </p:cNvSpPr>
          <p:nvPr/>
        </p:nvSpPr>
        <p:spPr bwMode="auto">
          <a:xfrm>
            <a:off x="2824163" y="5389563"/>
            <a:ext cx="457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9" name="Rectangle 23"/>
          <p:cNvSpPr>
            <a:spLocks noChangeArrowheads="1"/>
          </p:cNvSpPr>
          <p:nvPr/>
        </p:nvSpPr>
        <p:spPr bwMode="auto">
          <a:xfrm>
            <a:off x="2824163" y="5389563"/>
            <a:ext cx="457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4" name="Rectangle 18"/>
          <p:cNvSpPr>
            <a:spLocks noChangeArrowheads="1"/>
          </p:cNvSpPr>
          <p:nvPr/>
        </p:nvSpPr>
        <p:spPr bwMode="auto">
          <a:xfrm>
            <a:off x="762000" y="5029200"/>
            <a:ext cx="2743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grpSp>
        <p:nvGrpSpPr>
          <p:cNvPr id="818201" name="Group 25"/>
          <p:cNvGrpSpPr>
            <a:grpSpLocks/>
          </p:cNvGrpSpPr>
          <p:nvPr/>
        </p:nvGrpSpPr>
        <p:grpSpPr bwMode="auto">
          <a:xfrm>
            <a:off x="184150" y="3973513"/>
            <a:ext cx="6642100" cy="2012950"/>
            <a:chOff x="116" y="2458"/>
            <a:chExt cx="4184" cy="1268"/>
          </a:xfrm>
        </p:grpSpPr>
        <p:sp>
          <p:nvSpPr>
            <p:cNvPr id="818202" name="Text Box 26"/>
            <p:cNvSpPr txBox="1">
              <a:spLocks noChangeArrowheads="1"/>
            </p:cNvSpPr>
            <p:nvPr/>
          </p:nvSpPr>
          <p:spPr bwMode="auto">
            <a:xfrm>
              <a:off x="287" y="2669"/>
              <a:ext cx="2772" cy="1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Clr>
                  <a:srgbClr val="FF0007"/>
                </a:buClr>
              </a:pPr>
              <a:r>
                <a:rPr lang="en-US" sz="1800" b="1" dirty="0">
                  <a:latin typeface="Courier New" pitchFamily="49" charset="0"/>
                  <a:ea typeface="ヒラギノ角ゴ Pro W3" pitchFamily="96" charset="-128"/>
                </a:rPr>
                <a:t>for (x=0; x&lt;36; x++)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FF0007"/>
                </a:buClr>
              </a:pPr>
              <a:r>
                <a:rPr lang="en-US" sz="1400" b="1" dirty="0">
                  <a:latin typeface="Courier New" pitchFamily="49" charset="0"/>
                  <a:ea typeface="ヒラギノ角ゴ Pro W3" pitchFamily="96" charset="-128"/>
                </a:rPr>
                <a:t>  </a:t>
              </a:r>
              <a:r>
                <a:rPr lang="en-US" sz="1800" b="1" dirty="0">
                  <a:latin typeface="Courier New" pitchFamily="49" charset="0"/>
                  <a:ea typeface="ヒラギノ角ゴ Pro W3" pitchFamily="96" charset="-128"/>
                </a:rPr>
                <a:t>for (y=0; y&lt;49; y++)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FF0007"/>
                </a:buClr>
              </a:pPr>
              <a:r>
                <a:rPr lang="en-US" sz="1400" b="1" dirty="0">
                  <a:solidFill>
                    <a:srgbClr val="57AA1C"/>
                  </a:solidFill>
                  <a:latin typeface="Courier New" pitchFamily="49" charset="0"/>
                  <a:ea typeface="ヒラギノ角ゴ Pro W3" pitchFamily="96" charset="-128"/>
                </a:rPr>
                <a:t>    </a:t>
              </a:r>
              <a:r>
                <a:rPr lang="en-US" sz="1800" b="1" dirty="0">
                  <a:solidFill>
                    <a:srgbClr val="57AA1C"/>
                  </a:solidFill>
                  <a:latin typeface="Courier New" pitchFamily="49" charset="0"/>
                  <a:ea typeface="ヒラギノ角ゴ Pro W3" pitchFamily="96" charset="-128"/>
                </a:rPr>
                <a:t>if (x&gt;=10 || y&gt;=14)</a:t>
              </a:r>
              <a:endParaRPr lang="en-US" sz="1800" b="1" i="1" dirty="0">
                <a:solidFill>
                  <a:srgbClr val="57AA1C"/>
                </a:solidFill>
                <a:latin typeface="Courier New" pitchFamily="49" charset="0"/>
                <a:ea typeface="ヒラギノ角ゴ Pro W3" pitchFamily="96" charset="-128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Clr>
                  <a:srgbClr val="FF0007"/>
                </a:buClr>
              </a:pPr>
              <a:r>
                <a:rPr lang="en-US" sz="1400" b="1" dirty="0">
                  <a:latin typeface="Courier New" pitchFamily="49" charset="0"/>
                  <a:ea typeface="ヒラギノ角ゴ Pro W3" pitchFamily="96" charset="-128"/>
                </a:rPr>
                <a:t>      </a:t>
              </a:r>
              <a:r>
                <a:rPr lang="en-US" sz="1800" b="1" dirty="0">
                  <a:latin typeface="Courier New" pitchFamily="49" charset="0"/>
                  <a:ea typeface="ヒラギノ角ゴ Pro W3" pitchFamily="96" charset="-128"/>
                </a:rPr>
                <a:t>for (; y&lt;49; y++)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Clr>
                  <a:srgbClr val="FF0007"/>
                </a:buClr>
              </a:pPr>
              <a:r>
                <a:rPr lang="en-US" sz="1400" b="1" dirty="0">
                  <a:latin typeface="Courier New" pitchFamily="49" charset="0"/>
                  <a:ea typeface="ヒラギノ角ゴ Pro W3" pitchFamily="96" charset="-128"/>
                </a:rPr>
                <a:t>        </a:t>
              </a:r>
              <a:r>
                <a:rPr lang="en-US" sz="1800" b="1" dirty="0">
                  <a:latin typeface="Courier New" pitchFamily="49" charset="0"/>
                  <a:ea typeface="ヒラギノ角ゴ Pro W3" pitchFamily="96" charset="-128"/>
                </a:rPr>
                <a:t>for (vx=0; vx&lt;9; vx++) ...</a:t>
              </a:r>
            </a:p>
          </p:txBody>
        </p:sp>
        <p:sp>
          <p:nvSpPr>
            <p:cNvPr id="818203" name="Text Box 27"/>
            <p:cNvSpPr txBox="1">
              <a:spLocks noChangeArrowheads="1"/>
            </p:cNvSpPr>
            <p:nvPr/>
          </p:nvSpPr>
          <p:spPr bwMode="auto">
            <a:xfrm>
              <a:off x="3765" y="3295"/>
              <a:ext cx="25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en-US" sz="1800" b="1" dirty="0">
                  <a:latin typeface="Courier New" pitchFamily="49" charset="0"/>
                  <a:ea typeface="ヒラギノ角ゴ Pro W3" pitchFamily="96" charset="-128"/>
                </a:rPr>
                <a:t>y =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818204" name="Text Box 28"/>
            <p:cNvSpPr txBox="1">
              <a:spLocks noChangeArrowheads="1"/>
            </p:cNvSpPr>
            <p:nvPr/>
          </p:nvSpPr>
          <p:spPr bwMode="auto">
            <a:xfrm>
              <a:off x="4128" y="3294"/>
              <a:ext cx="172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en-US" sz="1800" b="1" dirty="0">
                  <a:latin typeface="Courier New" pitchFamily="49" charset="0"/>
                  <a:ea typeface="ヒラギノ角ゴ Pro W3" pitchFamily="96" charset="-128"/>
                </a:rPr>
                <a:t>14</a:t>
              </a:r>
              <a:endParaRPr lang="de-DE" sz="1800" b="1" dirty="0">
                <a:latin typeface="Courier New" pitchFamily="49" charset="0"/>
                <a:ea typeface="ヒラギノ角ゴ Pro W3" pitchFamily="96" charset="-128"/>
              </a:endParaRPr>
            </a:p>
          </p:txBody>
        </p:sp>
        <p:sp>
          <p:nvSpPr>
            <p:cNvPr id="818205" name="Rectangle 29"/>
            <p:cNvSpPr>
              <a:spLocks noChangeArrowheads="1"/>
            </p:cNvSpPr>
            <p:nvPr/>
          </p:nvSpPr>
          <p:spPr bwMode="auto">
            <a:xfrm>
              <a:off x="116" y="2458"/>
              <a:ext cx="11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 eaLnBrk="1" hangingPunct="1">
                <a:lnSpc>
                  <a:spcPts val="2000"/>
                </a:lnSpc>
              </a:pPr>
              <a:endParaRPr lang="en-GB" sz="2000" b="1" dirty="0"/>
            </a:p>
          </p:txBody>
        </p:sp>
      </p:grpSp>
      <p:sp>
        <p:nvSpPr>
          <p:cNvPr id="818184" name="Rectangle 8"/>
          <p:cNvSpPr>
            <a:spLocks noChangeArrowheads="1"/>
          </p:cNvSpPr>
          <p:nvPr/>
        </p:nvSpPr>
        <p:spPr bwMode="auto">
          <a:xfrm>
            <a:off x="2819400" y="2260600"/>
            <a:ext cx="457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89" name="Rectangle 13"/>
          <p:cNvSpPr>
            <a:spLocks noChangeArrowheads="1"/>
          </p:cNvSpPr>
          <p:nvPr/>
        </p:nvSpPr>
        <p:spPr bwMode="auto">
          <a:xfrm>
            <a:off x="2817813" y="2259013"/>
            <a:ext cx="457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82" name="Rectangle 6"/>
          <p:cNvSpPr>
            <a:spLocks noChangeArrowheads="1"/>
          </p:cNvSpPr>
          <p:nvPr/>
        </p:nvSpPr>
        <p:spPr bwMode="auto">
          <a:xfrm>
            <a:off x="762000" y="2565400"/>
            <a:ext cx="2743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85" name="Rectangle 9"/>
          <p:cNvSpPr>
            <a:spLocks noChangeArrowheads="1"/>
          </p:cNvSpPr>
          <p:nvPr/>
        </p:nvSpPr>
        <p:spPr bwMode="auto">
          <a:xfrm>
            <a:off x="762000" y="2563813"/>
            <a:ext cx="2743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0" name="Rectangle 14"/>
          <p:cNvSpPr>
            <a:spLocks noChangeArrowheads="1"/>
          </p:cNvSpPr>
          <p:nvPr/>
        </p:nvSpPr>
        <p:spPr bwMode="auto">
          <a:xfrm>
            <a:off x="762000" y="2563813"/>
            <a:ext cx="2743200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83" name="Rectangle 7"/>
          <p:cNvSpPr>
            <a:spLocks noChangeArrowheads="1"/>
          </p:cNvSpPr>
          <p:nvPr/>
        </p:nvSpPr>
        <p:spPr bwMode="auto">
          <a:xfrm>
            <a:off x="1006475" y="2921000"/>
            <a:ext cx="3781425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86" name="Rectangle 10"/>
          <p:cNvSpPr>
            <a:spLocks noChangeArrowheads="1"/>
          </p:cNvSpPr>
          <p:nvPr/>
        </p:nvSpPr>
        <p:spPr bwMode="auto">
          <a:xfrm>
            <a:off x="1006475" y="2921000"/>
            <a:ext cx="3781425" cy="3048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818192" name="Text Box 16"/>
          <p:cNvSpPr txBox="1">
            <a:spLocks noChangeArrowheads="1"/>
          </p:cNvSpPr>
          <p:nvPr/>
        </p:nvSpPr>
        <p:spPr bwMode="auto">
          <a:xfrm>
            <a:off x="457200" y="1803400"/>
            <a:ext cx="41878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latin typeface="Courier New" pitchFamily="49" charset="0"/>
                <a:ea typeface="ヒラギノ角ゴ Pro W3" pitchFamily="96" charset="-128"/>
              </a:rPr>
              <a:t>for (x=0; x&lt;36; x++)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400" b="1" dirty="0">
                <a:latin typeface="Courier New" pitchFamily="49" charset="0"/>
                <a:ea typeface="ヒラギノ角ゴ Pro W3" pitchFamily="96" charset="-128"/>
              </a:rPr>
              <a:t>  </a:t>
            </a:r>
            <a:r>
              <a:rPr lang="en-US" sz="1800" b="1" dirty="0">
                <a:latin typeface="Courier New" pitchFamily="49" charset="0"/>
                <a:ea typeface="ヒラギノ角ゴ Pro W3" pitchFamily="96" charset="-128"/>
              </a:rPr>
              <a:t>for (y=0; y&lt;49; y++)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400" b="1" dirty="0">
                <a:solidFill>
                  <a:srgbClr val="57AA1C"/>
                </a:solidFill>
                <a:latin typeface="Courier New" pitchFamily="49" charset="0"/>
                <a:ea typeface="ヒラギノ角ゴ Pro W3" pitchFamily="96" charset="-128"/>
              </a:rPr>
              <a:t>    </a:t>
            </a:r>
            <a:r>
              <a:rPr lang="en-US" sz="1800" b="1" dirty="0">
                <a:solidFill>
                  <a:srgbClr val="57AA1C"/>
                </a:solidFill>
                <a:latin typeface="Courier New" pitchFamily="49" charset="0"/>
                <a:ea typeface="ヒラギノ角ゴ Pro W3" pitchFamily="96" charset="-128"/>
              </a:rPr>
              <a:t>if (x&gt;=10 || y&gt;=14)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400" b="1" dirty="0">
                <a:latin typeface="Courier New" pitchFamily="49" charset="0"/>
                <a:ea typeface="ヒラギノ角ゴ Pro W3" pitchFamily="96" charset="-128"/>
              </a:rPr>
              <a:t>      </a:t>
            </a:r>
            <a:r>
              <a:rPr lang="en-US" sz="1800" b="1" dirty="0">
                <a:latin typeface="Courier New" pitchFamily="49" charset="0"/>
                <a:ea typeface="ヒラギノ角ゴ Pro W3" pitchFamily="96" charset="-128"/>
              </a:rPr>
              <a:t>for (vx=0; vx&lt;9; vx++) ...</a:t>
            </a:r>
            <a:endParaRPr lang="en-US" b="1" dirty="0">
              <a:latin typeface="Courier New" pitchFamily="49" charset="0"/>
              <a:ea typeface="ヒラギノ角ゴ Pro W3" pitchFamily="96" charset="-128"/>
            </a:endParaRPr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Zweite Y-Schleife?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Intuitiver Code: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Optimierter Code:</a:t>
            </a:r>
          </a:p>
        </p:txBody>
      </p:sp>
      <p:sp>
        <p:nvSpPr>
          <p:cNvPr id="818180" name="Text Box 4"/>
          <p:cNvSpPr txBox="1">
            <a:spLocks noChangeArrowheads="1"/>
          </p:cNvSpPr>
          <p:nvPr/>
        </p:nvSpPr>
        <p:spPr bwMode="auto">
          <a:xfrm>
            <a:off x="5976938" y="2508250"/>
            <a:ext cx="4095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y =</a:t>
            </a:r>
          </a:p>
        </p:txBody>
      </p:sp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6553200" y="2506663"/>
            <a:ext cx="2730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14</a:t>
            </a:r>
          </a:p>
        </p:txBody>
      </p:sp>
      <p:sp>
        <p:nvSpPr>
          <p:cNvPr id="818187" name="Text Box 11"/>
          <p:cNvSpPr txBox="1">
            <a:spLocks noChangeArrowheads="1"/>
          </p:cNvSpPr>
          <p:nvPr/>
        </p:nvSpPr>
        <p:spPr bwMode="auto">
          <a:xfrm>
            <a:off x="6553200" y="2505075"/>
            <a:ext cx="273050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15</a:t>
            </a:r>
          </a:p>
        </p:txBody>
      </p:sp>
      <p:sp>
        <p:nvSpPr>
          <p:cNvPr id="818188" name="Text Box 12"/>
          <p:cNvSpPr txBox="1">
            <a:spLocks noChangeArrowheads="1"/>
          </p:cNvSpPr>
          <p:nvPr/>
        </p:nvSpPr>
        <p:spPr bwMode="auto">
          <a:xfrm>
            <a:off x="6553200" y="2505075"/>
            <a:ext cx="273050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  <a:ea typeface="ヒラギノ角ゴ Pro W3" pitchFamily="96" charset="-128"/>
              </a:rPr>
              <a:t>16</a:t>
            </a:r>
          </a:p>
        </p:txBody>
      </p:sp>
      <p:sp>
        <p:nvSpPr>
          <p:cNvPr id="818191" name="Text Box 15"/>
          <p:cNvSpPr txBox="1">
            <a:spLocks noChangeArrowheads="1"/>
          </p:cNvSpPr>
          <p:nvPr/>
        </p:nvSpPr>
        <p:spPr bwMode="auto">
          <a:xfrm>
            <a:off x="5051425" y="1484313"/>
            <a:ext cx="37462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buClr>
                <a:srgbClr val="FF0007"/>
              </a:buClr>
            </a:pPr>
            <a:r>
              <a:rPr lang="de-DE" sz="2200" dirty="0">
                <a:ea typeface="ヒラギノ角ゴ Pro W3" pitchFamily="96" charset="-128"/>
                <a:sym typeface="Wingdings" pitchFamily="2" charset="2"/>
              </a:rPr>
              <a:t></a:t>
            </a:r>
            <a:r>
              <a:rPr lang="de-DE" sz="2200" b="1" dirty="0">
                <a:solidFill>
                  <a:srgbClr val="FF0000"/>
                </a:solidFill>
                <a:ea typeface="ヒラギノ角ゴ Pro W3" pitchFamily="96" charset="-128"/>
                <a:sym typeface="Symbol" pitchFamily="18" charset="2"/>
              </a:rPr>
              <a:t> </a:t>
            </a:r>
            <a:r>
              <a:rPr lang="en-US" sz="2200" b="1" i="1" u="sng" dirty="0" smtClean="0">
                <a:ea typeface="ヒラギノ角ゴ Pro W3" pitchFamily="96" charset="-128"/>
              </a:rPr>
              <a:t>Splitting-If:</a:t>
            </a:r>
            <a:r>
              <a:rPr lang="de-DE" sz="2200" dirty="0">
                <a:ea typeface="ヒラギノ角ゴ Pro W3" pitchFamily="96" charset="-128"/>
              </a:rPr>
              <a:t/>
            </a:r>
            <a:br>
              <a:rPr lang="de-DE" sz="2200" dirty="0">
                <a:ea typeface="ヒラギノ角ゴ Pro W3" pitchFamily="96" charset="-128"/>
              </a:rPr>
            </a:br>
            <a:r>
              <a:rPr lang="de-DE" sz="2200" dirty="0">
                <a:ea typeface="ヒラギノ角ゴ Pro W3" pitchFamily="96" charset="-128"/>
              </a:rPr>
              <a:t>     1 Ausführung für</a:t>
            </a:r>
            <a:br>
              <a:rPr lang="de-DE" sz="2200" dirty="0">
                <a:ea typeface="ヒラギノ角ゴ Pro W3" pitchFamily="96" charset="-128"/>
              </a:rPr>
            </a:br>
            <a:r>
              <a:rPr lang="de-DE" sz="2200" dirty="0">
                <a:solidFill>
                  <a:srgbClr val="4F5150"/>
                </a:solidFill>
                <a:ea typeface="ヒラギノ角ゴ Pro W3" pitchFamily="96" charset="-128"/>
              </a:rPr>
              <a:t>     </a:t>
            </a:r>
            <a:r>
              <a:rPr lang="de-DE" sz="2200" i="1" dirty="0">
                <a:ea typeface="ヒラギノ角ゴ Pro W3" pitchFamily="96" charset="-128"/>
              </a:rPr>
              <a:t>jedes einzelne</a:t>
            </a:r>
            <a:r>
              <a:rPr lang="de-DE" sz="2200" dirty="0">
                <a:ea typeface="ヒラギノ角ゴ Pro W3" pitchFamily="96" charset="-128"/>
              </a:rPr>
              <a:t> </a:t>
            </a:r>
            <a:r>
              <a:rPr lang="de-DE" sz="2200" b="1" dirty="0">
                <a:latin typeface="Courier New" pitchFamily="49" charset="0"/>
                <a:ea typeface="ヒラギノ角ゴ Pro W3" pitchFamily="96" charset="-128"/>
              </a:rPr>
              <a:t>y</a:t>
            </a:r>
            <a:r>
              <a:rPr lang="de-DE" sz="2200" dirty="0">
                <a:ea typeface="ヒラギノ角ゴ Pro W3" pitchFamily="96" charset="-128"/>
                <a:sym typeface="Symbol" pitchFamily="18" charset="2"/>
              </a:rPr>
              <a:t>  </a:t>
            </a:r>
            <a:r>
              <a:rPr lang="de-DE" sz="2200" dirty="0">
                <a:ea typeface="ヒラギノ角ゴ Pro W3" pitchFamily="96" charset="-128"/>
              </a:rPr>
              <a:t>[14, 48]</a:t>
            </a:r>
          </a:p>
        </p:txBody>
      </p:sp>
      <p:sp>
        <p:nvSpPr>
          <p:cNvPr id="818200" name="Text Box 24"/>
          <p:cNvSpPr txBox="1">
            <a:spLocks noChangeArrowheads="1"/>
          </p:cNvSpPr>
          <p:nvPr/>
        </p:nvSpPr>
        <p:spPr bwMode="auto">
          <a:xfrm>
            <a:off x="5053013" y="4008438"/>
            <a:ext cx="38407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buClr>
                <a:srgbClr val="FF0007"/>
              </a:buClr>
            </a:pPr>
            <a:r>
              <a:rPr lang="de-DE" sz="2200" dirty="0">
                <a:ea typeface="ヒラギノ角ゴ Pro W3" pitchFamily="96" charset="-128"/>
                <a:sym typeface="Wingdings" pitchFamily="2" charset="2"/>
              </a:rPr>
              <a:t></a:t>
            </a:r>
            <a:r>
              <a:rPr lang="de-DE" sz="2200" b="1" dirty="0">
                <a:solidFill>
                  <a:srgbClr val="FF0000"/>
                </a:solidFill>
                <a:ea typeface="ヒラギノ角ゴ Pro W3" pitchFamily="96" charset="-128"/>
                <a:sym typeface="Symbol" pitchFamily="18" charset="2"/>
              </a:rPr>
              <a:t> </a:t>
            </a:r>
            <a:r>
              <a:rPr lang="en-US" sz="2200" b="1" i="1" u="sng" dirty="0" smtClean="0">
                <a:ea typeface="ヒラギノ角ゴ Pro W3" pitchFamily="96" charset="-128"/>
              </a:rPr>
              <a:t>Splitting-If:</a:t>
            </a:r>
            <a:r>
              <a:rPr lang="de-DE" sz="2200" dirty="0">
                <a:ea typeface="ヒラギノ角ゴ Pro W3" pitchFamily="96" charset="-128"/>
              </a:rPr>
              <a:t/>
            </a:r>
            <a:br>
              <a:rPr lang="de-DE" sz="2200" dirty="0">
                <a:ea typeface="ヒラギノ角ゴ Pro W3" pitchFamily="96" charset="-128"/>
              </a:rPr>
            </a:br>
            <a:r>
              <a:rPr lang="de-DE" sz="2200" dirty="0">
                <a:ea typeface="ヒラギノ角ゴ Pro W3" pitchFamily="96" charset="-128"/>
              </a:rPr>
              <a:t>     1 Ausführung für</a:t>
            </a:r>
            <a:br>
              <a:rPr lang="de-DE" sz="2200" dirty="0">
                <a:ea typeface="ヒラギノ角ゴ Pro W3" pitchFamily="96" charset="-128"/>
              </a:rPr>
            </a:br>
            <a:r>
              <a:rPr lang="de-DE" sz="2200" dirty="0">
                <a:ea typeface="ヒラギノ角ゴ Pro W3" pitchFamily="96" charset="-128"/>
              </a:rPr>
              <a:t>     </a:t>
            </a:r>
            <a:r>
              <a:rPr lang="de-DE" sz="2200" i="1" dirty="0">
                <a:ea typeface="ヒラギノ角ゴ Pro W3" pitchFamily="96" charset="-128"/>
              </a:rPr>
              <a:t>alle</a:t>
            </a:r>
            <a:r>
              <a:rPr lang="de-DE" sz="2200" dirty="0">
                <a:ea typeface="ヒラギノ角ゴ Pro W3" pitchFamily="96" charset="-128"/>
              </a:rPr>
              <a:t> </a:t>
            </a:r>
            <a:r>
              <a:rPr lang="de-DE" sz="2200" b="1" dirty="0">
                <a:latin typeface="Courier New" pitchFamily="49" charset="0"/>
                <a:ea typeface="ヒラギノ角ゴ Pro W3" pitchFamily="96" charset="-128"/>
              </a:rPr>
              <a:t>y</a:t>
            </a:r>
            <a:r>
              <a:rPr lang="de-DE" sz="2200" dirty="0">
                <a:ea typeface="ヒラギノ角ゴ Pro W3" pitchFamily="96" charset="-128"/>
                <a:sym typeface="Symbol" pitchFamily="18" charset="2"/>
              </a:rPr>
              <a:t>  </a:t>
            </a:r>
            <a:r>
              <a:rPr lang="de-DE" sz="2200" dirty="0">
                <a:ea typeface="ヒラギノ角ゴ Pro W3" pitchFamily="96" charset="-128"/>
              </a:rPr>
              <a:t>[14, 48] </a:t>
            </a:r>
            <a:r>
              <a:rPr lang="de-DE" sz="2200" i="1" dirty="0">
                <a:ea typeface="ヒラギノ角ゴ Pro W3" pitchFamily="96" charset="-128"/>
              </a:rPr>
              <a:t>zusammen</a:t>
            </a:r>
          </a:p>
        </p:txBody>
      </p:sp>
      <p:sp>
        <p:nvSpPr>
          <p:cNvPr id="818206" name="Text Box 30"/>
          <p:cNvSpPr txBox="1">
            <a:spLocks noChangeArrowheads="1"/>
          </p:cNvSpPr>
          <p:nvPr/>
        </p:nvSpPr>
        <p:spPr bwMode="auto">
          <a:xfrm>
            <a:off x="6551613" y="5300663"/>
            <a:ext cx="273050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en-US" sz="1800" b="1" dirty="0">
                <a:latin typeface="Courier New" pitchFamily="49" charset="0"/>
                <a:ea typeface="ヒラギノ角ゴ Pro W3" pitchFamily="96" charset="-128"/>
              </a:rPr>
              <a:t>15</a:t>
            </a:r>
            <a:endParaRPr lang="de-DE" sz="1800" b="1" dirty="0">
              <a:latin typeface="Courier New" pitchFamily="49" charset="0"/>
              <a:ea typeface="ヒラギノ角ゴ Pro W3" pitchFamily="96" charset="-128"/>
            </a:endParaRPr>
          </a:p>
        </p:txBody>
      </p:sp>
      <p:sp>
        <p:nvSpPr>
          <p:cNvPr id="818207" name="Text Box 31"/>
          <p:cNvSpPr txBox="1">
            <a:spLocks noChangeArrowheads="1"/>
          </p:cNvSpPr>
          <p:nvPr/>
        </p:nvSpPr>
        <p:spPr bwMode="auto">
          <a:xfrm>
            <a:off x="6551613" y="5300663"/>
            <a:ext cx="273050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7"/>
              </a:buClr>
            </a:pPr>
            <a:r>
              <a:rPr lang="en-US" sz="1800" b="1" dirty="0">
                <a:latin typeface="Courier New" pitchFamily="49" charset="0"/>
                <a:ea typeface="ヒラギノ角ゴ Pro W3" pitchFamily="96" charset="-128"/>
              </a:rPr>
              <a:t>16</a:t>
            </a:r>
            <a:endParaRPr lang="de-DE" sz="1800" b="1" dirty="0">
              <a:latin typeface="Courier New" pitchFamily="49" charset="0"/>
              <a:ea typeface="ヒラギノ角ゴ Pro W3" pitchFamily="9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8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8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8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8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18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18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8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1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1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1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1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1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1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96" grpId="0" animBg="1"/>
      <p:bldP spid="818198" grpId="0" animBg="1"/>
      <p:bldP spid="818195" grpId="0" animBg="1"/>
      <p:bldP spid="818197" grpId="0" animBg="1"/>
      <p:bldP spid="818199" grpId="0" animBg="1"/>
      <p:bldP spid="818194" grpId="0" animBg="1"/>
      <p:bldP spid="818184" grpId="0" animBg="1"/>
      <p:bldP spid="818189" grpId="0" animBg="1"/>
      <p:bldP spid="818182" grpId="0" animBg="1"/>
      <p:bldP spid="818185" grpId="0" animBg="1"/>
      <p:bldP spid="818190" grpId="0" animBg="1"/>
      <p:bldP spid="818183" grpId="0" animBg="1"/>
      <p:bldP spid="818186" grpId="0" animBg="1"/>
      <p:bldP spid="818187" grpId="0" animBg="1" autoUpdateAnimBg="0"/>
      <p:bldP spid="818188" grpId="0" animBg="1" autoUpdateAnimBg="0"/>
      <p:bldP spid="818191" grpId="0" autoUpdateAnimBg="0"/>
      <p:bldP spid="818200" grpId="0" autoUpdateAnimBg="0"/>
      <p:bldP spid="818206" grpId="0" animBg="1" autoUpdateAnimBg="0"/>
      <p:bldP spid="81820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FCF8A53-3F34-4A94-AB62-0722364408E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von </a:t>
            </a:r>
            <a:r>
              <a:rPr lang="en-US" i="1" dirty="0"/>
              <a:t>Loop Nest Splitting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b="1" i="1" dirty="0" smtClean="0"/>
              <a:t>Condition Satisfiability:</a:t>
            </a:r>
            <a:r>
              <a:rPr lang="de-DE" dirty="0" smtClean="0"/>
              <a:t> </a:t>
            </a:r>
            <a:r>
              <a:rPr lang="de-DE" dirty="0"/>
              <a:t>Finden einzelner stets erfüllbarer oder unerfüllbarer Bedingungen in </a:t>
            </a:r>
            <a:r>
              <a:rPr lang="en-US" i="1" dirty="0"/>
              <a:t>If-Statements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endParaRPr lang="en-US" dirty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b="1" i="1" dirty="0" smtClean="0"/>
              <a:t>Condition Optimization:</a:t>
            </a:r>
            <a:r>
              <a:rPr lang="de-DE" dirty="0" smtClean="0"/>
              <a:t> </a:t>
            </a:r>
            <a:r>
              <a:rPr lang="de-DE" dirty="0"/>
              <a:t>Für jede einzelne Bedingung </a:t>
            </a:r>
            <a:r>
              <a:rPr lang="de-DE" i="1" dirty="0"/>
              <a:t>C</a:t>
            </a:r>
            <a:r>
              <a:rPr lang="de-DE" dirty="0"/>
              <a:t>, finde eine einfacher auszudrückende Bedingung </a:t>
            </a:r>
            <a:r>
              <a:rPr lang="de-DE" i="1" dirty="0"/>
              <a:t>C’</a:t>
            </a:r>
            <a:r>
              <a:rPr lang="de-DE" dirty="0"/>
              <a:t>, so dass </a:t>
            </a:r>
            <a:r>
              <a:rPr lang="de-DE" i="1" dirty="0"/>
              <a:t>C’</a:t>
            </a:r>
            <a:r>
              <a:rPr lang="de-DE" dirty="0"/>
              <a:t> </a:t>
            </a:r>
            <a:r>
              <a:rPr lang="de-DE" dirty="0">
                <a:sym typeface="Symbol" pitchFamily="18" charset="2"/>
              </a:rPr>
              <a:t> </a:t>
            </a:r>
            <a:r>
              <a:rPr lang="de-DE" i="1" dirty="0"/>
              <a:t>C</a:t>
            </a:r>
            <a:r>
              <a:rPr lang="de-DE" dirty="0"/>
              <a:t> gilt (wenn </a:t>
            </a:r>
            <a:r>
              <a:rPr lang="de-DE" i="1" dirty="0"/>
              <a:t>C’</a:t>
            </a:r>
            <a:r>
              <a:rPr lang="de-DE" dirty="0"/>
              <a:t> wahr ist, ist auch </a:t>
            </a:r>
            <a:r>
              <a:rPr lang="de-DE" i="1" dirty="0"/>
              <a:t>C</a:t>
            </a:r>
            <a:r>
              <a:rPr lang="de-DE" dirty="0"/>
              <a:t> wahr).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b="1" i="1" dirty="0" smtClean="0"/>
              <a:t>Search Space Generation:</a:t>
            </a:r>
            <a:r>
              <a:rPr lang="de-DE" dirty="0" smtClean="0"/>
              <a:t> </a:t>
            </a:r>
            <a:r>
              <a:rPr lang="de-DE" dirty="0"/>
              <a:t>Verknüpfe alle einzelnen Bedingungen </a:t>
            </a:r>
            <a:r>
              <a:rPr lang="de-DE" i="1" dirty="0"/>
              <a:t>C’</a:t>
            </a:r>
            <a:r>
              <a:rPr lang="de-DE" dirty="0"/>
              <a:t> zu einer Struktur </a:t>
            </a:r>
            <a:r>
              <a:rPr lang="de-DE" i="1" dirty="0"/>
              <a:t>G</a:t>
            </a:r>
            <a:r>
              <a:rPr lang="de-DE" dirty="0"/>
              <a:t>, die alle </a:t>
            </a:r>
            <a:r>
              <a:rPr lang="en-US" i="1" dirty="0"/>
              <a:t>If-Statements</a:t>
            </a:r>
            <a:r>
              <a:rPr lang="de-DE" dirty="0"/>
              <a:t> mitsamt deren Struktur (</a:t>
            </a:r>
            <a:r>
              <a:rPr lang="de-DE" b="1" dirty="0">
                <a:latin typeface="Courier New" pitchFamily="49" charset="0"/>
              </a:rPr>
              <a:t>&amp;&amp;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||</a:t>
            </a:r>
            <a:r>
              <a:rPr lang="de-DE" dirty="0"/>
              <a:t>) modelliert.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b="1" i="1" dirty="0" smtClean="0"/>
              <a:t>Search Space Exploration:</a:t>
            </a:r>
            <a:r>
              <a:rPr lang="de-DE" dirty="0" smtClean="0"/>
              <a:t> </a:t>
            </a:r>
            <a:r>
              <a:rPr lang="de-DE" dirty="0"/>
              <a:t>Bestimme anhand von </a:t>
            </a:r>
            <a:r>
              <a:rPr lang="de-DE" i="1" dirty="0"/>
              <a:t>G</a:t>
            </a:r>
            <a:r>
              <a:rPr lang="de-DE" dirty="0"/>
              <a:t> eine Bedingung für das </a:t>
            </a:r>
            <a:r>
              <a:rPr lang="en-US" i="1" dirty="0"/>
              <a:t>Splitting-If</a:t>
            </a:r>
            <a:r>
              <a:rPr lang="de-DE" dirty="0"/>
              <a:t>, die zur Minimierung der Ausführung von </a:t>
            </a:r>
            <a:r>
              <a:rPr lang="en-US" i="1" dirty="0"/>
              <a:t>If-Statements</a:t>
            </a:r>
            <a:r>
              <a:rPr lang="de-DE" dirty="0"/>
              <a:t> führt.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4D1D89C-272C-4867-B864-92B2932A0DE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von </a:t>
            </a:r>
            <a:r>
              <a:rPr lang="en-US" i="1" dirty="0" smtClean="0"/>
              <a:t>Loop Nest Splitting</a:t>
            </a:r>
            <a:r>
              <a:rPr lang="de-DE" dirty="0" smtClean="0"/>
              <a:t> (1)</a:t>
            </a:r>
            <a:endParaRPr lang="de-DE" dirty="0"/>
          </a:p>
        </p:txBody>
      </p:sp>
      <p:grpSp>
        <p:nvGrpSpPr>
          <p:cNvPr id="20" name="Group 268"/>
          <p:cNvGrpSpPr>
            <a:grpSpLocks/>
          </p:cNvGrpSpPr>
          <p:nvPr/>
        </p:nvGrpSpPr>
        <p:grpSpPr bwMode="auto">
          <a:xfrm>
            <a:off x="187325" y="2027238"/>
            <a:ext cx="8821738" cy="1017587"/>
            <a:chOff x="118" y="1277"/>
            <a:chExt cx="5557" cy="641"/>
          </a:xfrm>
        </p:grpSpPr>
        <p:grpSp>
          <p:nvGrpSpPr>
            <p:cNvPr id="21" name="Group 267"/>
            <p:cNvGrpSpPr>
              <a:grpSpLocks/>
            </p:cNvGrpSpPr>
            <p:nvPr/>
          </p:nvGrpSpPr>
          <p:grpSpPr bwMode="auto">
            <a:xfrm>
              <a:off x="118" y="1277"/>
              <a:ext cx="1333" cy="641"/>
              <a:chOff x="118" y="1277"/>
              <a:chExt cx="1333" cy="641"/>
            </a:xfrm>
          </p:grpSpPr>
          <p:sp>
            <p:nvSpPr>
              <p:cNvPr id="213" name="Rectangle 5"/>
              <p:cNvSpPr>
                <a:spLocks noChangeArrowheads="1"/>
              </p:cNvSpPr>
              <p:nvPr/>
            </p:nvSpPr>
            <p:spPr bwMode="auto">
              <a:xfrm>
                <a:off x="385" y="1582"/>
                <a:ext cx="833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214" name="AutoShape 6"/>
              <p:cNvSpPr>
                <a:spLocks noChangeArrowheads="1"/>
              </p:cNvSpPr>
              <p:nvPr/>
            </p:nvSpPr>
            <p:spPr bwMode="auto">
              <a:xfrm>
                <a:off x="363" y="1570"/>
                <a:ext cx="265" cy="282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5" name="Oval 7"/>
              <p:cNvSpPr>
                <a:spLocks noChangeArrowheads="1"/>
              </p:cNvSpPr>
              <p:nvPr/>
            </p:nvSpPr>
            <p:spPr bwMode="auto">
              <a:xfrm>
                <a:off x="156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6" name="Oval 8"/>
              <p:cNvSpPr>
                <a:spLocks noChangeArrowheads="1"/>
              </p:cNvSpPr>
              <p:nvPr/>
            </p:nvSpPr>
            <p:spPr bwMode="auto">
              <a:xfrm>
                <a:off x="235" y="183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7" name="Oval 9"/>
              <p:cNvSpPr>
                <a:spLocks noChangeArrowheads="1"/>
              </p:cNvSpPr>
              <p:nvPr/>
            </p:nvSpPr>
            <p:spPr bwMode="auto">
              <a:xfrm>
                <a:off x="313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8" name="Oval 10"/>
              <p:cNvSpPr>
                <a:spLocks noChangeArrowheads="1"/>
              </p:cNvSpPr>
              <p:nvPr/>
            </p:nvSpPr>
            <p:spPr bwMode="auto">
              <a:xfrm>
                <a:off x="392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9" name="Oval 11"/>
              <p:cNvSpPr>
                <a:spLocks noChangeArrowheads="1"/>
              </p:cNvSpPr>
              <p:nvPr/>
            </p:nvSpPr>
            <p:spPr bwMode="auto">
              <a:xfrm>
                <a:off x="471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0" name="Oval 12"/>
              <p:cNvSpPr>
                <a:spLocks noChangeArrowheads="1"/>
              </p:cNvSpPr>
              <p:nvPr/>
            </p:nvSpPr>
            <p:spPr bwMode="auto">
              <a:xfrm>
                <a:off x="549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1" name="Oval 13"/>
              <p:cNvSpPr>
                <a:spLocks noChangeArrowheads="1"/>
              </p:cNvSpPr>
              <p:nvPr/>
            </p:nvSpPr>
            <p:spPr bwMode="auto">
              <a:xfrm>
                <a:off x="628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2" name="Oval 14"/>
              <p:cNvSpPr>
                <a:spLocks noChangeArrowheads="1"/>
              </p:cNvSpPr>
              <p:nvPr/>
            </p:nvSpPr>
            <p:spPr bwMode="auto">
              <a:xfrm>
                <a:off x="707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3" name="Oval 15"/>
              <p:cNvSpPr>
                <a:spLocks noChangeArrowheads="1"/>
              </p:cNvSpPr>
              <p:nvPr/>
            </p:nvSpPr>
            <p:spPr bwMode="auto">
              <a:xfrm>
                <a:off x="786" y="183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4" name="Oval 16"/>
              <p:cNvSpPr>
                <a:spLocks noChangeArrowheads="1"/>
              </p:cNvSpPr>
              <p:nvPr/>
            </p:nvSpPr>
            <p:spPr bwMode="auto">
              <a:xfrm>
                <a:off x="864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5" name="Oval 17"/>
              <p:cNvSpPr>
                <a:spLocks noChangeArrowheads="1"/>
              </p:cNvSpPr>
              <p:nvPr/>
            </p:nvSpPr>
            <p:spPr bwMode="auto">
              <a:xfrm>
                <a:off x="943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6" name="Oval 18"/>
              <p:cNvSpPr>
                <a:spLocks noChangeArrowheads="1"/>
              </p:cNvSpPr>
              <p:nvPr/>
            </p:nvSpPr>
            <p:spPr bwMode="auto">
              <a:xfrm>
                <a:off x="1022" y="183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7" name="Oval 19"/>
              <p:cNvSpPr>
                <a:spLocks noChangeArrowheads="1"/>
              </p:cNvSpPr>
              <p:nvPr/>
            </p:nvSpPr>
            <p:spPr bwMode="auto">
              <a:xfrm>
                <a:off x="1100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8" name="Oval 20"/>
              <p:cNvSpPr>
                <a:spLocks noChangeArrowheads="1"/>
              </p:cNvSpPr>
              <p:nvPr/>
            </p:nvSpPr>
            <p:spPr bwMode="auto">
              <a:xfrm>
                <a:off x="1179" y="183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9" name="Oval 21"/>
              <p:cNvSpPr>
                <a:spLocks noChangeArrowheads="1"/>
              </p:cNvSpPr>
              <p:nvPr/>
            </p:nvSpPr>
            <p:spPr bwMode="auto">
              <a:xfrm>
                <a:off x="156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0" name="Oval 22"/>
              <p:cNvSpPr>
                <a:spLocks noChangeArrowheads="1"/>
              </p:cNvSpPr>
              <p:nvPr/>
            </p:nvSpPr>
            <p:spPr bwMode="auto">
              <a:xfrm>
                <a:off x="235" y="175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1" name="Oval 23"/>
              <p:cNvSpPr>
                <a:spLocks noChangeArrowheads="1"/>
              </p:cNvSpPr>
              <p:nvPr/>
            </p:nvSpPr>
            <p:spPr bwMode="auto">
              <a:xfrm>
                <a:off x="313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2" name="Oval 24"/>
              <p:cNvSpPr>
                <a:spLocks noChangeArrowheads="1"/>
              </p:cNvSpPr>
              <p:nvPr/>
            </p:nvSpPr>
            <p:spPr bwMode="auto">
              <a:xfrm>
                <a:off x="392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3" name="Oval 25"/>
              <p:cNvSpPr>
                <a:spLocks noChangeArrowheads="1"/>
              </p:cNvSpPr>
              <p:nvPr/>
            </p:nvSpPr>
            <p:spPr bwMode="auto">
              <a:xfrm>
                <a:off x="471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4" name="Oval 26"/>
              <p:cNvSpPr>
                <a:spLocks noChangeArrowheads="1"/>
              </p:cNvSpPr>
              <p:nvPr/>
            </p:nvSpPr>
            <p:spPr bwMode="auto">
              <a:xfrm>
                <a:off x="549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5" name="Oval 27"/>
              <p:cNvSpPr>
                <a:spLocks noChangeArrowheads="1"/>
              </p:cNvSpPr>
              <p:nvPr/>
            </p:nvSpPr>
            <p:spPr bwMode="auto">
              <a:xfrm>
                <a:off x="628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6" name="Oval 28"/>
              <p:cNvSpPr>
                <a:spLocks noChangeArrowheads="1"/>
              </p:cNvSpPr>
              <p:nvPr/>
            </p:nvSpPr>
            <p:spPr bwMode="auto">
              <a:xfrm>
                <a:off x="707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7" name="Oval 29"/>
              <p:cNvSpPr>
                <a:spLocks noChangeArrowheads="1"/>
              </p:cNvSpPr>
              <p:nvPr/>
            </p:nvSpPr>
            <p:spPr bwMode="auto">
              <a:xfrm>
                <a:off x="786" y="175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8" name="Oval 30"/>
              <p:cNvSpPr>
                <a:spLocks noChangeArrowheads="1"/>
              </p:cNvSpPr>
              <p:nvPr/>
            </p:nvSpPr>
            <p:spPr bwMode="auto">
              <a:xfrm>
                <a:off x="864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9" name="Oval 31"/>
              <p:cNvSpPr>
                <a:spLocks noChangeArrowheads="1"/>
              </p:cNvSpPr>
              <p:nvPr/>
            </p:nvSpPr>
            <p:spPr bwMode="auto">
              <a:xfrm>
                <a:off x="943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0" name="Oval 32"/>
              <p:cNvSpPr>
                <a:spLocks noChangeArrowheads="1"/>
              </p:cNvSpPr>
              <p:nvPr/>
            </p:nvSpPr>
            <p:spPr bwMode="auto">
              <a:xfrm>
                <a:off x="1022" y="175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1" name="Oval 33"/>
              <p:cNvSpPr>
                <a:spLocks noChangeArrowheads="1"/>
              </p:cNvSpPr>
              <p:nvPr/>
            </p:nvSpPr>
            <p:spPr bwMode="auto">
              <a:xfrm>
                <a:off x="1100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2" name="Oval 34"/>
              <p:cNvSpPr>
                <a:spLocks noChangeArrowheads="1"/>
              </p:cNvSpPr>
              <p:nvPr/>
            </p:nvSpPr>
            <p:spPr bwMode="auto">
              <a:xfrm>
                <a:off x="1179" y="175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3" name="Oval 35"/>
              <p:cNvSpPr>
                <a:spLocks noChangeArrowheads="1"/>
              </p:cNvSpPr>
              <p:nvPr/>
            </p:nvSpPr>
            <p:spPr bwMode="auto">
              <a:xfrm>
                <a:off x="156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4" name="Oval 36"/>
              <p:cNvSpPr>
                <a:spLocks noChangeArrowheads="1"/>
              </p:cNvSpPr>
              <p:nvPr/>
            </p:nvSpPr>
            <p:spPr bwMode="auto">
              <a:xfrm>
                <a:off x="235" y="16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5" name="Oval 37"/>
              <p:cNvSpPr>
                <a:spLocks noChangeArrowheads="1"/>
              </p:cNvSpPr>
              <p:nvPr/>
            </p:nvSpPr>
            <p:spPr bwMode="auto">
              <a:xfrm>
                <a:off x="313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6" name="Oval 38"/>
              <p:cNvSpPr>
                <a:spLocks noChangeArrowheads="1"/>
              </p:cNvSpPr>
              <p:nvPr/>
            </p:nvSpPr>
            <p:spPr bwMode="auto">
              <a:xfrm>
                <a:off x="392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7" name="Oval 39"/>
              <p:cNvSpPr>
                <a:spLocks noChangeArrowheads="1"/>
              </p:cNvSpPr>
              <p:nvPr/>
            </p:nvSpPr>
            <p:spPr bwMode="auto">
              <a:xfrm>
                <a:off x="471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8" name="Oval 40"/>
              <p:cNvSpPr>
                <a:spLocks noChangeArrowheads="1"/>
              </p:cNvSpPr>
              <p:nvPr/>
            </p:nvSpPr>
            <p:spPr bwMode="auto">
              <a:xfrm>
                <a:off x="549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9" name="Oval 41"/>
              <p:cNvSpPr>
                <a:spLocks noChangeArrowheads="1"/>
              </p:cNvSpPr>
              <p:nvPr/>
            </p:nvSpPr>
            <p:spPr bwMode="auto">
              <a:xfrm>
                <a:off x="628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0" name="Oval 42"/>
              <p:cNvSpPr>
                <a:spLocks noChangeArrowheads="1"/>
              </p:cNvSpPr>
              <p:nvPr/>
            </p:nvSpPr>
            <p:spPr bwMode="auto">
              <a:xfrm>
                <a:off x="707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1" name="Oval 43"/>
              <p:cNvSpPr>
                <a:spLocks noChangeArrowheads="1"/>
              </p:cNvSpPr>
              <p:nvPr/>
            </p:nvSpPr>
            <p:spPr bwMode="auto">
              <a:xfrm>
                <a:off x="786" y="16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2" name="Oval 44"/>
              <p:cNvSpPr>
                <a:spLocks noChangeArrowheads="1"/>
              </p:cNvSpPr>
              <p:nvPr/>
            </p:nvSpPr>
            <p:spPr bwMode="auto">
              <a:xfrm>
                <a:off x="864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3" name="Oval 45"/>
              <p:cNvSpPr>
                <a:spLocks noChangeArrowheads="1"/>
              </p:cNvSpPr>
              <p:nvPr/>
            </p:nvSpPr>
            <p:spPr bwMode="auto">
              <a:xfrm>
                <a:off x="943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4" name="Oval 46"/>
              <p:cNvSpPr>
                <a:spLocks noChangeArrowheads="1"/>
              </p:cNvSpPr>
              <p:nvPr/>
            </p:nvSpPr>
            <p:spPr bwMode="auto">
              <a:xfrm>
                <a:off x="1022" y="16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5" name="Oval 47"/>
              <p:cNvSpPr>
                <a:spLocks noChangeArrowheads="1"/>
              </p:cNvSpPr>
              <p:nvPr/>
            </p:nvSpPr>
            <p:spPr bwMode="auto">
              <a:xfrm>
                <a:off x="1100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6" name="Oval 48"/>
              <p:cNvSpPr>
                <a:spLocks noChangeArrowheads="1"/>
              </p:cNvSpPr>
              <p:nvPr/>
            </p:nvSpPr>
            <p:spPr bwMode="auto">
              <a:xfrm>
                <a:off x="1179" y="16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7" name="Oval 49"/>
              <p:cNvSpPr>
                <a:spLocks noChangeArrowheads="1"/>
              </p:cNvSpPr>
              <p:nvPr/>
            </p:nvSpPr>
            <p:spPr bwMode="auto">
              <a:xfrm>
                <a:off x="156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8" name="Oval 50"/>
              <p:cNvSpPr>
                <a:spLocks noChangeArrowheads="1"/>
              </p:cNvSpPr>
              <p:nvPr/>
            </p:nvSpPr>
            <p:spPr bwMode="auto">
              <a:xfrm>
                <a:off x="235" y="15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9" name="Oval 51"/>
              <p:cNvSpPr>
                <a:spLocks noChangeArrowheads="1"/>
              </p:cNvSpPr>
              <p:nvPr/>
            </p:nvSpPr>
            <p:spPr bwMode="auto">
              <a:xfrm>
                <a:off x="313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0" name="Oval 52"/>
              <p:cNvSpPr>
                <a:spLocks noChangeArrowheads="1"/>
              </p:cNvSpPr>
              <p:nvPr/>
            </p:nvSpPr>
            <p:spPr bwMode="auto">
              <a:xfrm>
                <a:off x="392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1" name="Oval 53"/>
              <p:cNvSpPr>
                <a:spLocks noChangeArrowheads="1"/>
              </p:cNvSpPr>
              <p:nvPr/>
            </p:nvSpPr>
            <p:spPr bwMode="auto">
              <a:xfrm>
                <a:off x="471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2" name="Oval 54"/>
              <p:cNvSpPr>
                <a:spLocks noChangeArrowheads="1"/>
              </p:cNvSpPr>
              <p:nvPr/>
            </p:nvSpPr>
            <p:spPr bwMode="auto">
              <a:xfrm>
                <a:off x="549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3" name="Oval 55"/>
              <p:cNvSpPr>
                <a:spLocks noChangeArrowheads="1"/>
              </p:cNvSpPr>
              <p:nvPr/>
            </p:nvSpPr>
            <p:spPr bwMode="auto">
              <a:xfrm>
                <a:off x="628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4" name="Oval 56"/>
              <p:cNvSpPr>
                <a:spLocks noChangeArrowheads="1"/>
              </p:cNvSpPr>
              <p:nvPr/>
            </p:nvSpPr>
            <p:spPr bwMode="auto">
              <a:xfrm>
                <a:off x="707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5" name="Oval 57"/>
              <p:cNvSpPr>
                <a:spLocks noChangeArrowheads="1"/>
              </p:cNvSpPr>
              <p:nvPr/>
            </p:nvSpPr>
            <p:spPr bwMode="auto">
              <a:xfrm>
                <a:off x="786" y="15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6" name="Oval 58"/>
              <p:cNvSpPr>
                <a:spLocks noChangeArrowheads="1"/>
              </p:cNvSpPr>
              <p:nvPr/>
            </p:nvSpPr>
            <p:spPr bwMode="auto">
              <a:xfrm>
                <a:off x="864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7" name="Oval 59"/>
              <p:cNvSpPr>
                <a:spLocks noChangeArrowheads="1"/>
              </p:cNvSpPr>
              <p:nvPr/>
            </p:nvSpPr>
            <p:spPr bwMode="auto">
              <a:xfrm>
                <a:off x="943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8" name="Oval 60"/>
              <p:cNvSpPr>
                <a:spLocks noChangeArrowheads="1"/>
              </p:cNvSpPr>
              <p:nvPr/>
            </p:nvSpPr>
            <p:spPr bwMode="auto">
              <a:xfrm>
                <a:off x="1022" y="15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9" name="Oval 61"/>
              <p:cNvSpPr>
                <a:spLocks noChangeArrowheads="1"/>
              </p:cNvSpPr>
              <p:nvPr/>
            </p:nvSpPr>
            <p:spPr bwMode="auto">
              <a:xfrm>
                <a:off x="1100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0" name="Oval 62"/>
              <p:cNvSpPr>
                <a:spLocks noChangeArrowheads="1"/>
              </p:cNvSpPr>
              <p:nvPr/>
            </p:nvSpPr>
            <p:spPr bwMode="auto">
              <a:xfrm>
                <a:off x="1179" y="15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1" name="Line 63"/>
              <p:cNvSpPr>
                <a:spLocks noChangeShapeType="1"/>
              </p:cNvSpPr>
              <p:nvPr/>
            </p:nvSpPr>
            <p:spPr bwMode="auto">
              <a:xfrm flipV="1">
                <a:off x="171" y="1469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2" name="Freeform 64"/>
              <p:cNvSpPr>
                <a:spLocks/>
              </p:cNvSpPr>
              <p:nvPr/>
            </p:nvSpPr>
            <p:spPr bwMode="auto">
              <a:xfrm>
                <a:off x="156" y="1847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3" name="Text Box 65"/>
              <p:cNvSpPr txBox="1">
                <a:spLocks noChangeArrowheads="1"/>
              </p:cNvSpPr>
              <p:nvPr/>
            </p:nvSpPr>
            <p:spPr bwMode="auto">
              <a:xfrm>
                <a:off x="1389" y="1717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74" name="Text Box 66"/>
              <p:cNvSpPr txBox="1">
                <a:spLocks noChangeArrowheads="1"/>
              </p:cNvSpPr>
              <p:nvPr/>
            </p:nvSpPr>
            <p:spPr bwMode="auto">
              <a:xfrm>
                <a:off x="118" y="1277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2902" y="1277"/>
              <a:ext cx="1333" cy="641"/>
              <a:chOff x="3120" y="1056"/>
              <a:chExt cx="1333" cy="641"/>
            </a:xfrm>
          </p:grpSpPr>
          <p:sp>
            <p:nvSpPr>
              <p:cNvPr id="153" name="Oval 68"/>
              <p:cNvSpPr>
                <a:spLocks noChangeArrowheads="1"/>
              </p:cNvSpPr>
              <p:nvPr/>
            </p:nvSpPr>
            <p:spPr bwMode="auto">
              <a:xfrm>
                <a:off x="3158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4" name="Oval 69"/>
              <p:cNvSpPr>
                <a:spLocks noChangeArrowheads="1"/>
              </p:cNvSpPr>
              <p:nvPr/>
            </p:nvSpPr>
            <p:spPr bwMode="auto">
              <a:xfrm>
                <a:off x="3237" y="161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5" name="Oval 70"/>
              <p:cNvSpPr>
                <a:spLocks noChangeArrowheads="1"/>
              </p:cNvSpPr>
              <p:nvPr/>
            </p:nvSpPr>
            <p:spPr bwMode="auto">
              <a:xfrm>
                <a:off x="3315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6" name="Oval 71"/>
              <p:cNvSpPr>
                <a:spLocks noChangeArrowheads="1"/>
              </p:cNvSpPr>
              <p:nvPr/>
            </p:nvSpPr>
            <p:spPr bwMode="auto">
              <a:xfrm>
                <a:off x="3394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7" name="Oval 72"/>
              <p:cNvSpPr>
                <a:spLocks noChangeArrowheads="1"/>
              </p:cNvSpPr>
              <p:nvPr/>
            </p:nvSpPr>
            <p:spPr bwMode="auto">
              <a:xfrm>
                <a:off x="3473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8" name="Oval 73"/>
              <p:cNvSpPr>
                <a:spLocks noChangeArrowheads="1"/>
              </p:cNvSpPr>
              <p:nvPr/>
            </p:nvSpPr>
            <p:spPr bwMode="auto">
              <a:xfrm>
                <a:off x="3551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9" name="Oval 74"/>
              <p:cNvSpPr>
                <a:spLocks noChangeArrowheads="1"/>
              </p:cNvSpPr>
              <p:nvPr/>
            </p:nvSpPr>
            <p:spPr bwMode="auto">
              <a:xfrm>
                <a:off x="3630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0" name="Oval 75"/>
              <p:cNvSpPr>
                <a:spLocks noChangeArrowheads="1"/>
              </p:cNvSpPr>
              <p:nvPr/>
            </p:nvSpPr>
            <p:spPr bwMode="auto">
              <a:xfrm>
                <a:off x="3709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1" name="Oval 76"/>
              <p:cNvSpPr>
                <a:spLocks noChangeArrowheads="1"/>
              </p:cNvSpPr>
              <p:nvPr/>
            </p:nvSpPr>
            <p:spPr bwMode="auto">
              <a:xfrm>
                <a:off x="3788" y="161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2" name="Oval 77"/>
              <p:cNvSpPr>
                <a:spLocks noChangeArrowheads="1"/>
              </p:cNvSpPr>
              <p:nvPr/>
            </p:nvSpPr>
            <p:spPr bwMode="auto">
              <a:xfrm>
                <a:off x="3866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3" name="Oval 78"/>
              <p:cNvSpPr>
                <a:spLocks noChangeArrowheads="1"/>
              </p:cNvSpPr>
              <p:nvPr/>
            </p:nvSpPr>
            <p:spPr bwMode="auto">
              <a:xfrm>
                <a:off x="3945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4" name="Oval 79"/>
              <p:cNvSpPr>
                <a:spLocks noChangeArrowheads="1"/>
              </p:cNvSpPr>
              <p:nvPr/>
            </p:nvSpPr>
            <p:spPr bwMode="auto">
              <a:xfrm>
                <a:off x="4024" y="161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5" name="Oval 80"/>
              <p:cNvSpPr>
                <a:spLocks noChangeArrowheads="1"/>
              </p:cNvSpPr>
              <p:nvPr/>
            </p:nvSpPr>
            <p:spPr bwMode="auto">
              <a:xfrm>
                <a:off x="4102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6" name="Oval 81"/>
              <p:cNvSpPr>
                <a:spLocks noChangeArrowheads="1"/>
              </p:cNvSpPr>
              <p:nvPr/>
            </p:nvSpPr>
            <p:spPr bwMode="auto">
              <a:xfrm>
                <a:off x="4181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7" name="Oval 82"/>
              <p:cNvSpPr>
                <a:spLocks noChangeArrowheads="1"/>
              </p:cNvSpPr>
              <p:nvPr/>
            </p:nvSpPr>
            <p:spPr bwMode="auto">
              <a:xfrm>
                <a:off x="3158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8" name="Oval 83"/>
              <p:cNvSpPr>
                <a:spLocks noChangeArrowheads="1"/>
              </p:cNvSpPr>
              <p:nvPr/>
            </p:nvSpPr>
            <p:spPr bwMode="auto">
              <a:xfrm>
                <a:off x="3237" y="153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9" name="Oval 84"/>
              <p:cNvSpPr>
                <a:spLocks noChangeArrowheads="1"/>
              </p:cNvSpPr>
              <p:nvPr/>
            </p:nvSpPr>
            <p:spPr bwMode="auto">
              <a:xfrm>
                <a:off x="3315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0" name="Oval 85"/>
              <p:cNvSpPr>
                <a:spLocks noChangeArrowheads="1"/>
              </p:cNvSpPr>
              <p:nvPr/>
            </p:nvSpPr>
            <p:spPr bwMode="auto">
              <a:xfrm>
                <a:off x="3394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1" name="Oval 86"/>
              <p:cNvSpPr>
                <a:spLocks noChangeArrowheads="1"/>
              </p:cNvSpPr>
              <p:nvPr/>
            </p:nvSpPr>
            <p:spPr bwMode="auto">
              <a:xfrm>
                <a:off x="3473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2" name="Oval 87"/>
              <p:cNvSpPr>
                <a:spLocks noChangeArrowheads="1"/>
              </p:cNvSpPr>
              <p:nvPr/>
            </p:nvSpPr>
            <p:spPr bwMode="auto">
              <a:xfrm>
                <a:off x="3551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3" name="Oval 88"/>
              <p:cNvSpPr>
                <a:spLocks noChangeArrowheads="1"/>
              </p:cNvSpPr>
              <p:nvPr/>
            </p:nvSpPr>
            <p:spPr bwMode="auto">
              <a:xfrm>
                <a:off x="3630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4" name="Oval 89"/>
              <p:cNvSpPr>
                <a:spLocks noChangeArrowheads="1"/>
              </p:cNvSpPr>
              <p:nvPr/>
            </p:nvSpPr>
            <p:spPr bwMode="auto">
              <a:xfrm>
                <a:off x="3709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5" name="Oval 90"/>
              <p:cNvSpPr>
                <a:spLocks noChangeArrowheads="1"/>
              </p:cNvSpPr>
              <p:nvPr/>
            </p:nvSpPr>
            <p:spPr bwMode="auto">
              <a:xfrm>
                <a:off x="3788" y="153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6" name="Oval 91"/>
              <p:cNvSpPr>
                <a:spLocks noChangeArrowheads="1"/>
              </p:cNvSpPr>
              <p:nvPr/>
            </p:nvSpPr>
            <p:spPr bwMode="auto">
              <a:xfrm>
                <a:off x="3866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7" name="Oval 92"/>
              <p:cNvSpPr>
                <a:spLocks noChangeArrowheads="1"/>
              </p:cNvSpPr>
              <p:nvPr/>
            </p:nvSpPr>
            <p:spPr bwMode="auto">
              <a:xfrm>
                <a:off x="3945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8" name="Oval 93"/>
              <p:cNvSpPr>
                <a:spLocks noChangeArrowheads="1"/>
              </p:cNvSpPr>
              <p:nvPr/>
            </p:nvSpPr>
            <p:spPr bwMode="auto">
              <a:xfrm>
                <a:off x="4024" y="153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9" name="Oval 94"/>
              <p:cNvSpPr>
                <a:spLocks noChangeArrowheads="1"/>
              </p:cNvSpPr>
              <p:nvPr/>
            </p:nvSpPr>
            <p:spPr bwMode="auto">
              <a:xfrm>
                <a:off x="4102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0" name="Oval 95"/>
              <p:cNvSpPr>
                <a:spLocks noChangeArrowheads="1"/>
              </p:cNvSpPr>
              <p:nvPr/>
            </p:nvSpPr>
            <p:spPr bwMode="auto">
              <a:xfrm>
                <a:off x="4181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1" name="Oval 96"/>
              <p:cNvSpPr>
                <a:spLocks noChangeArrowheads="1"/>
              </p:cNvSpPr>
              <p:nvPr/>
            </p:nvSpPr>
            <p:spPr bwMode="auto">
              <a:xfrm>
                <a:off x="3158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2" name="Oval 97"/>
              <p:cNvSpPr>
                <a:spLocks noChangeArrowheads="1"/>
              </p:cNvSpPr>
              <p:nvPr/>
            </p:nvSpPr>
            <p:spPr bwMode="auto">
              <a:xfrm>
                <a:off x="3237" y="14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3" name="Oval 98"/>
              <p:cNvSpPr>
                <a:spLocks noChangeArrowheads="1"/>
              </p:cNvSpPr>
              <p:nvPr/>
            </p:nvSpPr>
            <p:spPr bwMode="auto">
              <a:xfrm>
                <a:off x="3315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4" name="Oval 99"/>
              <p:cNvSpPr>
                <a:spLocks noChangeArrowheads="1"/>
              </p:cNvSpPr>
              <p:nvPr/>
            </p:nvSpPr>
            <p:spPr bwMode="auto">
              <a:xfrm>
                <a:off x="3394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5" name="Oval 100"/>
              <p:cNvSpPr>
                <a:spLocks noChangeArrowheads="1"/>
              </p:cNvSpPr>
              <p:nvPr/>
            </p:nvSpPr>
            <p:spPr bwMode="auto">
              <a:xfrm>
                <a:off x="3473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6" name="Oval 101"/>
              <p:cNvSpPr>
                <a:spLocks noChangeArrowheads="1"/>
              </p:cNvSpPr>
              <p:nvPr/>
            </p:nvSpPr>
            <p:spPr bwMode="auto">
              <a:xfrm>
                <a:off x="3551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7" name="Oval 102"/>
              <p:cNvSpPr>
                <a:spLocks noChangeArrowheads="1"/>
              </p:cNvSpPr>
              <p:nvPr/>
            </p:nvSpPr>
            <p:spPr bwMode="auto">
              <a:xfrm>
                <a:off x="3630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8" name="Oval 103"/>
              <p:cNvSpPr>
                <a:spLocks noChangeArrowheads="1"/>
              </p:cNvSpPr>
              <p:nvPr/>
            </p:nvSpPr>
            <p:spPr bwMode="auto">
              <a:xfrm>
                <a:off x="3709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9" name="Oval 104"/>
              <p:cNvSpPr>
                <a:spLocks noChangeArrowheads="1"/>
              </p:cNvSpPr>
              <p:nvPr/>
            </p:nvSpPr>
            <p:spPr bwMode="auto">
              <a:xfrm>
                <a:off x="3788" y="14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0" name="Oval 105"/>
              <p:cNvSpPr>
                <a:spLocks noChangeArrowheads="1"/>
              </p:cNvSpPr>
              <p:nvPr/>
            </p:nvSpPr>
            <p:spPr bwMode="auto">
              <a:xfrm>
                <a:off x="3866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1" name="Oval 106"/>
              <p:cNvSpPr>
                <a:spLocks noChangeArrowheads="1"/>
              </p:cNvSpPr>
              <p:nvPr/>
            </p:nvSpPr>
            <p:spPr bwMode="auto">
              <a:xfrm>
                <a:off x="3945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2" name="Oval 107"/>
              <p:cNvSpPr>
                <a:spLocks noChangeArrowheads="1"/>
              </p:cNvSpPr>
              <p:nvPr/>
            </p:nvSpPr>
            <p:spPr bwMode="auto">
              <a:xfrm>
                <a:off x="4024" y="14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3" name="Oval 108"/>
              <p:cNvSpPr>
                <a:spLocks noChangeArrowheads="1"/>
              </p:cNvSpPr>
              <p:nvPr/>
            </p:nvSpPr>
            <p:spPr bwMode="auto">
              <a:xfrm>
                <a:off x="4102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4" name="Oval 109"/>
              <p:cNvSpPr>
                <a:spLocks noChangeArrowheads="1"/>
              </p:cNvSpPr>
              <p:nvPr/>
            </p:nvSpPr>
            <p:spPr bwMode="auto">
              <a:xfrm>
                <a:off x="4181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5" name="Oval 110"/>
              <p:cNvSpPr>
                <a:spLocks noChangeArrowheads="1"/>
              </p:cNvSpPr>
              <p:nvPr/>
            </p:nvSpPr>
            <p:spPr bwMode="auto">
              <a:xfrm>
                <a:off x="3158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6" name="Oval 111"/>
              <p:cNvSpPr>
                <a:spLocks noChangeArrowheads="1"/>
              </p:cNvSpPr>
              <p:nvPr/>
            </p:nvSpPr>
            <p:spPr bwMode="auto">
              <a:xfrm>
                <a:off x="3237" y="136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7" name="Oval 112"/>
              <p:cNvSpPr>
                <a:spLocks noChangeArrowheads="1"/>
              </p:cNvSpPr>
              <p:nvPr/>
            </p:nvSpPr>
            <p:spPr bwMode="auto">
              <a:xfrm>
                <a:off x="3315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8" name="Oval 113"/>
              <p:cNvSpPr>
                <a:spLocks noChangeArrowheads="1"/>
              </p:cNvSpPr>
              <p:nvPr/>
            </p:nvSpPr>
            <p:spPr bwMode="auto">
              <a:xfrm>
                <a:off x="3394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9" name="Oval 114"/>
              <p:cNvSpPr>
                <a:spLocks noChangeArrowheads="1"/>
              </p:cNvSpPr>
              <p:nvPr/>
            </p:nvSpPr>
            <p:spPr bwMode="auto">
              <a:xfrm>
                <a:off x="3473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0" name="Oval 115"/>
              <p:cNvSpPr>
                <a:spLocks noChangeArrowheads="1"/>
              </p:cNvSpPr>
              <p:nvPr/>
            </p:nvSpPr>
            <p:spPr bwMode="auto">
              <a:xfrm>
                <a:off x="3551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1" name="Oval 116"/>
              <p:cNvSpPr>
                <a:spLocks noChangeArrowheads="1"/>
              </p:cNvSpPr>
              <p:nvPr/>
            </p:nvSpPr>
            <p:spPr bwMode="auto">
              <a:xfrm>
                <a:off x="3630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2" name="Oval 117"/>
              <p:cNvSpPr>
                <a:spLocks noChangeArrowheads="1"/>
              </p:cNvSpPr>
              <p:nvPr/>
            </p:nvSpPr>
            <p:spPr bwMode="auto">
              <a:xfrm>
                <a:off x="3709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3" name="Oval 118"/>
              <p:cNvSpPr>
                <a:spLocks noChangeArrowheads="1"/>
              </p:cNvSpPr>
              <p:nvPr/>
            </p:nvSpPr>
            <p:spPr bwMode="auto">
              <a:xfrm>
                <a:off x="3788" y="136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4" name="Oval 119"/>
              <p:cNvSpPr>
                <a:spLocks noChangeArrowheads="1"/>
              </p:cNvSpPr>
              <p:nvPr/>
            </p:nvSpPr>
            <p:spPr bwMode="auto">
              <a:xfrm>
                <a:off x="3866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5" name="Oval 120"/>
              <p:cNvSpPr>
                <a:spLocks noChangeArrowheads="1"/>
              </p:cNvSpPr>
              <p:nvPr/>
            </p:nvSpPr>
            <p:spPr bwMode="auto">
              <a:xfrm>
                <a:off x="3945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6" name="Oval 121"/>
              <p:cNvSpPr>
                <a:spLocks noChangeArrowheads="1"/>
              </p:cNvSpPr>
              <p:nvPr/>
            </p:nvSpPr>
            <p:spPr bwMode="auto">
              <a:xfrm>
                <a:off x="4024" y="136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7" name="Oval 122"/>
              <p:cNvSpPr>
                <a:spLocks noChangeArrowheads="1"/>
              </p:cNvSpPr>
              <p:nvPr/>
            </p:nvSpPr>
            <p:spPr bwMode="auto">
              <a:xfrm>
                <a:off x="4102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8" name="Oval 123"/>
              <p:cNvSpPr>
                <a:spLocks noChangeArrowheads="1"/>
              </p:cNvSpPr>
              <p:nvPr/>
            </p:nvSpPr>
            <p:spPr bwMode="auto">
              <a:xfrm>
                <a:off x="4181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9" name="Line 124"/>
              <p:cNvSpPr>
                <a:spLocks noChangeShapeType="1"/>
              </p:cNvSpPr>
              <p:nvPr/>
            </p:nvSpPr>
            <p:spPr bwMode="auto">
              <a:xfrm flipV="1">
                <a:off x="3173" y="1248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0" name="Freeform 125"/>
              <p:cNvSpPr>
                <a:spLocks/>
              </p:cNvSpPr>
              <p:nvPr/>
            </p:nvSpPr>
            <p:spPr bwMode="auto">
              <a:xfrm>
                <a:off x="3158" y="1626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1" name="Text Box 126"/>
              <p:cNvSpPr txBox="1">
                <a:spLocks noChangeArrowheads="1"/>
              </p:cNvSpPr>
              <p:nvPr/>
            </p:nvSpPr>
            <p:spPr bwMode="auto">
              <a:xfrm>
                <a:off x="4391" y="1496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12" name="Text Box 127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23" name="Group 128"/>
            <p:cNvGrpSpPr>
              <a:grpSpLocks/>
            </p:cNvGrpSpPr>
            <p:nvPr/>
          </p:nvGrpSpPr>
          <p:grpSpPr bwMode="auto">
            <a:xfrm>
              <a:off x="4342" y="1277"/>
              <a:ext cx="1333" cy="641"/>
              <a:chOff x="4320" y="1008"/>
              <a:chExt cx="1333" cy="641"/>
            </a:xfrm>
          </p:grpSpPr>
          <p:sp>
            <p:nvSpPr>
              <p:cNvPr id="91" name="Rectangle 129"/>
              <p:cNvSpPr>
                <a:spLocks noChangeArrowheads="1"/>
              </p:cNvSpPr>
              <p:nvPr/>
            </p:nvSpPr>
            <p:spPr bwMode="auto">
              <a:xfrm>
                <a:off x="4368" y="1313"/>
                <a:ext cx="1043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92" name="AutoShape 130"/>
              <p:cNvSpPr>
                <a:spLocks noChangeArrowheads="1"/>
              </p:cNvSpPr>
              <p:nvPr/>
            </p:nvSpPr>
            <p:spPr bwMode="auto">
              <a:xfrm rot="10800000" flipV="1">
                <a:off x="5164" y="1490"/>
                <a:ext cx="245" cy="86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3" name="Oval 131"/>
              <p:cNvSpPr>
                <a:spLocks noChangeArrowheads="1"/>
              </p:cNvSpPr>
              <p:nvPr/>
            </p:nvSpPr>
            <p:spPr bwMode="auto">
              <a:xfrm>
                <a:off x="4358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4" name="Oval 132"/>
              <p:cNvSpPr>
                <a:spLocks noChangeArrowheads="1"/>
              </p:cNvSpPr>
              <p:nvPr/>
            </p:nvSpPr>
            <p:spPr bwMode="auto">
              <a:xfrm>
                <a:off x="4437" y="15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5" name="Oval 133"/>
              <p:cNvSpPr>
                <a:spLocks noChangeArrowheads="1"/>
              </p:cNvSpPr>
              <p:nvPr/>
            </p:nvSpPr>
            <p:spPr bwMode="auto">
              <a:xfrm>
                <a:off x="4515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6" name="Oval 134"/>
              <p:cNvSpPr>
                <a:spLocks noChangeArrowheads="1"/>
              </p:cNvSpPr>
              <p:nvPr/>
            </p:nvSpPr>
            <p:spPr bwMode="auto">
              <a:xfrm>
                <a:off x="4594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7" name="Oval 135"/>
              <p:cNvSpPr>
                <a:spLocks noChangeArrowheads="1"/>
              </p:cNvSpPr>
              <p:nvPr/>
            </p:nvSpPr>
            <p:spPr bwMode="auto">
              <a:xfrm>
                <a:off x="4673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8" name="Oval 136"/>
              <p:cNvSpPr>
                <a:spLocks noChangeArrowheads="1"/>
              </p:cNvSpPr>
              <p:nvPr/>
            </p:nvSpPr>
            <p:spPr bwMode="auto">
              <a:xfrm>
                <a:off x="4751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9" name="Oval 137"/>
              <p:cNvSpPr>
                <a:spLocks noChangeArrowheads="1"/>
              </p:cNvSpPr>
              <p:nvPr/>
            </p:nvSpPr>
            <p:spPr bwMode="auto">
              <a:xfrm>
                <a:off x="4830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0" name="Oval 138"/>
              <p:cNvSpPr>
                <a:spLocks noChangeArrowheads="1"/>
              </p:cNvSpPr>
              <p:nvPr/>
            </p:nvSpPr>
            <p:spPr bwMode="auto">
              <a:xfrm>
                <a:off x="4909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1" name="Oval 139"/>
              <p:cNvSpPr>
                <a:spLocks noChangeArrowheads="1"/>
              </p:cNvSpPr>
              <p:nvPr/>
            </p:nvSpPr>
            <p:spPr bwMode="auto">
              <a:xfrm>
                <a:off x="4988" y="15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2" name="Oval 140"/>
              <p:cNvSpPr>
                <a:spLocks noChangeArrowheads="1"/>
              </p:cNvSpPr>
              <p:nvPr/>
            </p:nvSpPr>
            <p:spPr bwMode="auto">
              <a:xfrm>
                <a:off x="5066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3" name="Oval 141"/>
              <p:cNvSpPr>
                <a:spLocks noChangeArrowheads="1"/>
              </p:cNvSpPr>
              <p:nvPr/>
            </p:nvSpPr>
            <p:spPr bwMode="auto">
              <a:xfrm>
                <a:off x="5145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4" name="Oval 142"/>
              <p:cNvSpPr>
                <a:spLocks noChangeArrowheads="1"/>
              </p:cNvSpPr>
              <p:nvPr/>
            </p:nvSpPr>
            <p:spPr bwMode="auto">
              <a:xfrm>
                <a:off x="5224" y="15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5" name="Oval 143"/>
              <p:cNvSpPr>
                <a:spLocks noChangeArrowheads="1"/>
              </p:cNvSpPr>
              <p:nvPr/>
            </p:nvSpPr>
            <p:spPr bwMode="auto">
              <a:xfrm>
                <a:off x="5302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6" name="Oval 144"/>
              <p:cNvSpPr>
                <a:spLocks noChangeArrowheads="1"/>
              </p:cNvSpPr>
              <p:nvPr/>
            </p:nvSpPr>
            <p:spPr bwMode="auto">
              <a:xfrm>
                <a:off x="5381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7" name="Oval 145"/>
              <p:cNvSpPr>
                <a:spLocks noChangeArrowheads="1"/>
              </p:cNvSpPr>
              <p:nvPr/>
            </p:nvSpPr>
            <p:spPr bwMode="auto">
              <a:xfrm>
                <a:off x="4358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8" name="Oval 146"/>
              <p:cNvSpPr>
                <a:spLocks noChangeArrowheads="1"/>
              </p:cNvSpPr>
              <p:nvPr/>
            </p:nvSpPr>
            <p:spPr bwMode="auto">
              <a:xfrm>
                <a:off x="4437" y="14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9" name="Oval 147"/>
              <p:cNvSpPr>
                <a:spLocks noChangeArrowheads="1"/>
              </p:cNvSpPr>
              <p:nvPr/>
            </p:nvSpPr>
            <p:spPr bwMode="auto">
              <a:xfrm>
                <a:off x="4515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0" name="Oval 148"/>
              <p:cNvSpPr>
                <a:spLocks noChangeArrowheads="1"/>
              </p:cNvSpPr>
              <p:nvPr/>
            </p:nvSpPr>
            <p:spPr bwMode="auto">
              <a:xfrm>
                <a:off x="4594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1" name="Oval 149"/>
              <p:cNvSpPr>
                <a:spLocks noChangeArrowheads="1"/>
              </p:cNvSpPr>
              <p:nvPr/>
            </p:nvSpPr>
            <p:spPr bwMode="auto">
              <a:xfrm>
                <a:off x="4673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2" name="Oval 150"/>
              <p:cNvSpPr>
                <a:spLocks noChangeArrowheads="1"/>
              </p:cNvSpPr>
              <p:nvPr/>
            </p:nvSpPr>
            <p:spPr bwMode="auto">
              <a:xfrm>
                <a:off x="4751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3" name="Oval 151"/>
              <p:cNvSpPr>
                <a:spLocks noChangeArrowheads="1"/>
              </p:cNvSpPr>
              <p:nvPr/>
            </p:nvSpPr>
            <p:spPr bwMode="auto">
              <a:xfrm>
                <a:off x="4830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4" name="Oval 152"/>
              <p:cNvSpPr>
                <a:spLocks noChangeArrowheads="1"/>
              </p:cNvSpPr>
              <p:nvPr/>
            </p:nvSpPr>
            <p:spPr bwMode="auto">
              <a:xfrm>
                <a:off x="4909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5" name="Oval 153"/>
              <p:cNvSpPr>
                <a:spLocks noChangeArrowheads="1"/>
              </p:cNvSpPr>
              <p:nvPr/>
            </p:nvSpPr>
            <p:spPr bwMode="auto">
              <a:xfrm>
                <a:off x="4988" y="14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6" name="Oval 154"/>
              <p:cNvSpPr>
                <a:spLocks noChangeArrowheads="1"/>
              </p:cNvSpPr>
              <p:nvPr/>
            </p:nvSpPr>
            <p:spPr bwMode="auto">
              <a:xfrm>
                <a:off x="5066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7" name="Oval 155"/>
              <p:cNvSpPr>
                <a:spLocks noChangeArrowheads="1"/>
              </p:cNvSpPr>
              <p:nvPr/>
            </p:nvSpPr>
            <p:spPr bwMode="auto">
              <a:xfrm>
                <a:off x="5145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8" name="Oval 156"/>
              <p:cNvSpPr>
                <a:spLocks noChangeArrowheads="1"/>
              </p:cNvSpPr>
              <p:nvPr/>
            </p:nvSpPr>
            <p:spPr bwMode="auto">
              <a:xfrm>
                <a:off x="5224" y="14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9" name="Oval 157"/>
              <p:cNvSpPr>
                <a:spLocks noChangeArrowheads="1"/>
              </p:cNvSpPr>
              <p:nvPr/>
            </p:nvSpPr>
            <p:spPr bwMode="auto">
              <a:xfrm>
                <a:off x="5302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0" name="Oval 158"/>
              <p:cNvSpPr>
                <a:spLocks noChangeArrowheads="1"/>
              </p:cNvSpPr>
              <p:nvPr/>
            </p:nvSpPr>
            <p:spPr bwMode="auto">
              <a:xfrm>
                <a:off x="5381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1" name="Oval 159"/>
              <p:cNvSpPr>
                <a:spLocks noChangeArrowheads="1"/>
              </p:cNvSpPr>
              <p:nvPr/>
            </p:nvSpPr>
            <p:spPr bwMode="auto">
              <a:xfrm>
                <a:off x="4358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2" name="Oval 160"/>
              <p:cNvSpPr>
                <a:spLocks noChangeArrowheads="1"/>
              </p:cNvSpPr>
              <p:nvPr/>
            </p:nvSpPr>
            <p:spPr bwMode="auto">
              <a:xfrm>
                <a:off x="4437" y="13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3" name="Oval 161"/>
              <p:cNvSpPr>
                <a:spLocks noChangeArrowheads="1"/>
              </p:cNvSpPr>
              <p:nvPr/>
            </p:nvSpPr>
            <p:spPr bwMode="auto">
              <a:xfrm>
                <a:off x="4515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4" name="Oval 162"/>
              <p:cNvSpPr>
                <a:spLocks noChangeArrowheads="1"/>
              </p:cNvSpPr>
              <p:nvPr/>
            </p:nvSpPr>
            <p:spPr bwMode="auto">
              <a:xfrm>
                <a:off x="4594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5" name="Oval 163"/>
              <p:cNvSpPr>
                <a:spLocks noChangeArrowheads="1"/>
              </p:cNvSpPr>
              <p:nvPr/>
            </p:nvSpPr>
            <p:spPr bwMode="auto">
              <a:xfrm>
                <a:off x="4673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6" name="Oval 164"/>
              <p:cNvSpPr>
                <a:spLocks noChangeArrowheads="1"/>
              </p:cNvSpPr>
              <p:nvPr/>
            </p:nvSpPr>
            <p:spPr bwMode="auto">
              <a:xfrm>
                <a:off x="4751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7" name="Oval 165"/>
              <p:cNvSpPr>
                <a:spLocks noChangeArrowheads="1"/>
              </p:cNvSpPr>
              <p:nvPr/>
            </p:nvSpPr>
            <p:spPr bwMode="auto">
              <a:xfrm>
                <a:off x="4830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8" name="Oval 166"/>
              <p:cNvSpPr>
                <a:spLocks noChangeArrowheads="1"/>
              </p:cNvSpPr>
              <p:nvPr/>
            </p:nvSpPr>
            <p:spPr bwMode="auto">
              <a:xfrm>
                <a:off x="4909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9" name="Oval 167"/>
              <p:cNvSpPr>
                <a:spLocks noChangeArrowheads="1"/>
              </p:cNvSpPr>
              <p:nvPr/>
            </p:nvSpPr>
            <p:spPr bwMode="auto">
              <a:xfrm>
                <a:off x="4988" y="13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0" name="Oval 168"/>
              <p:cNvSpPr>
                <a:spLocks noChangeArrowheads="1"/>
              </p:cNvSpPr>
              <p:nvPr/>
            </p:nvSpPr>
            <p:spPr bwMode="auto">
              <a:xfrm>
                <a:off x="5066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1" name="Oval 169"/>
              <p:cNvSpPr>
                <a:spLocks noChangeArrowheads="1"/>
              </p:cNvSpPr>
              <p:nvPr/>
            </p:nvSpPr>
            <p:spPr bwMode="auto">
              <a:xfrm>
                <a:off x="5145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2" name="Oval 170"/>
              <p:cNvSpPr>
                <a:spLocks noChangeArrowheads="1"/>
              </p:cNvSpPr>
              <p:nvPr/>
            </p:nvSpPr>
            <p:spPr bwMode="auto">
              <a:xfrm>
                <a:off x="5224" y="13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3" name="Oval 171"/>
              <p:cNvSpPr>
                <a:spLocks noChangeArrowheads="1"/>
              </p:cNvSpPr>
              <p:nvPr/>
            </p:nvSpPr>
            <p:spPr bwMode="auto">
              <a:xfrm>
                <a:off x="5302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4" name="Oval 172"/>
              <p:cNvSpPr>
                <a:spLocks noChangeArrowheads="1"/>
              </p:cNvSpPr>
              <p:nvPr/>
            </p:nvSpPr>
            <p:spPr bwMode="auto">
              <a:xfrm>
                <a:off x="5381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5" name="Oval 173"/>
              <p:cNvSpPr>
                <a:spLocks noChangeArrowheads="1"/>
              </p:cNvSpPr>
              <p:nvPr/>
            </p:nvSpPr>
            <p:spPr bwMode="auto">
              <a:xfrm>
                <a:off x="4358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6" name="Oval 174"/>
              <p:cNvSpPr>
                <a:spLocks noChangeArrowheads="1"/>
              </p:cNvSpPr>
              <p:nvPr/>
            </p:nvSpPr>
            <p:spPr bwMode="auto">
              <a:xfrm>
                <a:off x="4437" y="131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7" name="Oval 175"/>
              <p:cNvSpPr>
                <a:spLocks noChangeArrowheads="1"/>
              </p:cNvSpPr>
              <p:nvPr/>
            </p:nvSpPr>
            <p:spPr bwMode="auto">
              <a:xfrm>
                <a:off x="4515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8" name="Oval 176"/>
              <p:cNvSpPr>
                <a:spLocks noChangeArrowheads="1"/>
              </p:cNvSpPr>
              <p:nvPr/>
            </p:nvSpPr>
            <p:spPr bwMode="auto">
              <a:xfrm>
                <a:off x="4594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9" name="Oval 177"/>
              <p:cNvSpPr>
                <a:spLocks noChangeArrowheads="1"/>
              </p:cNvSpPr>
              <p:nvPr/>
            </p:nvSpPr>
            <p:spPr bwMode="auto">
              <a:xfrm>
                <a:off x="4673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0" name="Oval 178"/>
              <p:cNvSpPr>
                <a:spLocks noChangeArrowheads="1"/>
              </p:cNvSpPr>
              <p:nvPr/>
            </p:nvSpPr>
            <p:spPr bwMode="auto">
              <a:xfrm>
                <a:off x="4751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1" name="Oval 179"/>
              <p:cNvSpPr>
                <a:spLocks noChangeArrowheads="1"/>
              </p:cNvSpPr>
              <p:nvPr/>
            </p:nvSpPr>
            <p:spPr bwMode="auto">
              <a:xfrm>
                <a:off x="4830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2" name="Oval 180"/>
              <p:cNvSpPr>
                <a:spLocks noChangeArrowheads="1"/>
              </p:cNvSpPr>
              <p:nvPr/>
            </p:nvSpPr>
            <p:spPr bwMode="auto">
              <a:xfrm>
                <a:off x="4909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3" name="Oval 181"/>
              <p:cNvSpPr>
                <a:spLocks noChangeArrowheads="1"/>
              </p:cNvSpPr>
              <p:nvPr/>
            </p:nvSpPr>
            <p:spPr bwMode="auto">
              <a:xfrm>
                <a:off x="4988" y="131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4" name="Oval 182"/>
              <p:cNvSpPr>
                <a:spLocks noChangeArrowheads="1"/>
              </p:cNvSpPr>
              <p:nvPr/>
            </p:nvSpPr>
            <p:spPr bwMode="auto">
              <a:xfrm>
                <a:off x="5066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5" name="Oval 183"/>
              <p:cNvSpPr>
                <a:spLocks noChangeArrowheads="1"/>
              </p:cNvSpPr>
              <p:nvPr/>
            </p:nvSpPr>
            <p:spPr bwMode="auto">
              <a:xfrm>
                <a:off x="5145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6" name="Oval 184"/>
              <p:cNvSpPr>
                <a:spLocks noChangeArrowheads="1"/>
              </p:cNvSpPr>
              <p:nvPr/>
            </p:nvSpPr>
            <p:spPr bwMode="auto">
              <a:xfrm>
                <a:off x="5224" y="131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7" name="Oval 185"/>
              <p:cNvSpPr>
                <a:spLocks noChangeArrowheads="1"/>
              </p:cNvSpPr>
              <p:nvPr/>
            </p:nvSpPr>
            <p:spPr bwMode="auto">
              <a:xfrm>
                <a:off x="5302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8" name="Oval 186"/>
              <p:cNvSpPr>
                <a:spLocks noChangeArrowheads="1"/>
              </p:cNvSpPr>
              <p:nvPr/>
            </p:nvSpPr>
            <p:spPr bwMode="auto">
              <a:xfrm>
                <a:off x="5381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9" name="Line 187"/>
              <p:cNvSpPr>
                <a:spLocks noChangeShapeType="1"/>
              </p:cNvSpPr>
              <p:nvPr/>
            </p:nvSpPr>
            <p:spPr bwMode="auto">
              <a:xfrm flipV="1">
                <a:off x="4373" y="1200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0" name="Freeform 188"/>
              <p:cNvSpPr>
                <a:spLocks/>
              </p:cNvSpPr>
              <p:nvPr/>
            </p:nvSpPr>
            <p:spPr bwMode="auto">
              <a:xfrm>
                <a:off x="4358" y="1578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1" name="Text Box 189"/>
              <p:cNvSpPr txBox="1">
                <a:spLocks noChangeArrowheads="1"/>
              </p:cNvSpPr>
              <p:nvPr/>
            </p:nvSpPr>
            <p:spPr bwMode="auto">
              <a:xfrm>
                <a:off x="5591" y="1448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52" name="Text Box 190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24" name="Group 191"/>
            <p:cNvGrpSpPr>
              <a:grpSpLocks/>
            </p:cNvGrpSpPr>
            <p:nvPr/>
          </p:nvGrpSpPr>
          <p:grpSpPr bwMode="auto">
            <a:xfrm>
              <a:off x="1510" y="1277"/>
              <a:ext cx="1333" cy="641"/>
              <a:chOff x="1488" y="912"/>
              <a:chExt cx="1333" cy="641"/>
            </a:xfrm>
          </p:grpSpPr>
          <p:sp>
            <p:nvSpPr>
              <p:cNvPr id="29" name="AutoShape 192"/>
              <p:cNvSpPr>
                <a:spLocks noChangeArrowheads="1"/>
              </p:cNvSpPr>
              <p:nvPr/>
            </p:nvSpPr>
            <p:spPr bwMode="auto">
              <a:xfrm flipH="1">
                <a:off x="1824" y="1217"/>
                <a:ext cx="240" cy="268"/>
              </a:xfrm>
              <a:prstGeom prst="rtTriangle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" name="Rectangle 193"/>
              <p:cNvSpPr>
                <a:spLocks noChangeArrowheads="1"/>
              </p:cNvSpPr>
              <p:nvPr/>
            </p:nvSpPr>
            <p:spPr bwMode="auto">
              <a:xfrm>
                <a:off x="2064" y="1217"/>
                <a:ext cx="520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" name="Oval 194"/>
              <p:cNvSpPr>
                <a:spLocks noChangeArrowheads="1"/>
              </p:cNvSpPr>
              <p:nvPr/>
            </p:nvSpPr>
            <p:spPr bwMode="auto">
              <a:xfrm>
                <a:off x="152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" name="Oval 195"/>
              <p:cNvSpPr>
                <a:spLocks noChangeArrowheads="1"/>
              </p:cNvSpPr>
              <p:nvPr/>
            </p:nvSpPr>
            <p:spPr bwMode="auto">
              <a:xfrm>
                <a:off x="1605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" name="Oval 196"/>
              <p:cNvSpPr>
                <a:spLocks noChangeArrowheads="1"/>
              </p:cNvSpPr>
              <p:nvPr/>
            </p:nvSpPr>
            <p:spPr bwMode="auto">
              <a:xfrm>
                <a:off x="168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" name="Oval 197"/>
              <p:cNvSpPr>
                <a:spLocks noChangeArrowheads="1"/>
              </p:cNvSpPr>
              <p:nvPr/>
            </p:nvSpPr>
            <p:spPr bwMode="auto">
              <a:xfrm>
                <a:off x="176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" name="Oval 198"/>
              <p:cNvSpPr>
                <a:spLocks noChangeArrowheads="1"/>
              </p:cNvSpPr>
              <p:nvPr/>
            </p:nvSpPr>
            <p:spPr bwMode="auto">
              <a:xfrm>
                <a:off x="184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" name="Oval 199"/>
              <p:cNvSpPr>
                <a:spLocks noChangeArrowheads="1"/>
              </p:cNvSpPr>
              <p:nvPr/>
            </p:nvSpPr>
            <p:spPr bwMode="auto">
              <a:xfrm>
                <a:off x="191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" name="Oval 200"/>
              <p:cNvSpPr>
                <a:spLocks noChangeArrowheads="1"/>
              </p:cNvSpPr>
              <p:nvPr/>
            </p:nvSpPr>
            <p:spPr bwMode="auto">
              <a:xfrm>
                <a:off x="199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" name="Oval 201"/>
              <p:cNvSpPr>
                <a:spLocks noChangeArrowheads="1"/>
              </p:cNvSpPr>
              <p:nvPr/>
            </p:nvSpPr>
            <p:spPr bwMode="auto">
              <a:xfrm>
                <a:off x="207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" name="Oval 202"/>
              <p:cNvSpPr>
                <a:spLocks noChangeArrowheads="1"/>
              </p:cNvSpPr>
              <p:nvPr/>
            </p:nvSpPr>
            <p:spPr bwMode="auto">
              <a:xfrm>
                <a:off x="2156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" name="Oval 203"/>
              <p:cNvSpPr>
                <a:spLocks noChangeArrowheads="1"/>
              </p:cNvSpPr>
              <p:nvPr/>
            </p:nvSpPr>
            <p:spPr bwMode="auto">
              <a:xfrm>
                <a:off x="223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" name="Oval 204"/>
              <p:cNvSpPr>
                <a:spLocks noChangeArrowheads="1"/>
              </p:cNvSpPr>
              <p:nvPr/>
            </p:nvSpPr>
            <p:spPr bwMode="auto">
              <a:xfrm>
                <a:off x="231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" name="Oval 205"/>
              <p:cNvSpPr>
                <a:spLocks noChangeArrowheads="1"/>
              </p:cNvSpPr>
              <p:nvPr/>
            </p:nvSpPr>
            <p:spPr bwMode="auto">
              <a:xfrm>
                <a:off x="2392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3" name="Oval 206"/>
              <p:cNvSpPr>
                <a:spLocks noChangeArrowheads="1"/>
              </p:cNvSpPr>
              <p:nvPr/>
            </p:nvSpPr>
            <p:spPr bwMode="auto">
              <a:xfrm>
                <a:off x="247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4" name="Oval 207"/>
              <p:cNvSpPr>
                <a:spLocks noChangeArrowheads="1"/>
              </p:cNvSpPr>
              <p:nvPr/>
            </p:nvSpPr>
            <p:spPr bwMode="auto">
              <a:xfrm>
                <a:off x="254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5" name="Oval 208"/>
              <p:cNvSpPr>
                <a:spLocks noChangeArrowheads="1"/>
              </p:cNvSpPr>
              <p:nvPr/>
            </p:nvSpPr>
            <p:spPr bwMode="auto">
              <a:xfrm>
                <a:off x="152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6" name="Oval 209"/>
              <p:cNvSpPr>
                <a:spLocks noChangeArrowheads="1"/>
              </p:cNvSpPr>
              <p:nvPr/>
            </p:nvSpPr>
            <p:spPr bwMode="auto">
              <a:xfrm>
                <a:off x="1605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7" name="Oval 210"/>
              <p:cNvSpPr>
                <a:spLocks noChangeArrowheads="1"/>
              </p:cNvSpPr>
              <p:nvPr/>
            </p:nvSpPr>
            <p:spPr bwMode="auto">
              <a:xfrm>
                <a:off x="168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8" name="Oval 211"/>
              <p:cNvSpPr>
                <a:spLocks noChangeArrowheads="1"/>
              </p:cNvSpPr>
              <p:nvPr/>
            </p:nvSpPr>
            <p:spPr bwMode="auto">
              <a:xfrm>
                <a:off x="176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9" name="Oval 212"/>
              <p:cNvSpPr>
                <a:spLocks noChangeArrowheads="1"/>
              </p:cNvSpPr>
              <p:nvPr/>
            </p:nvSpPr>
            <p:spPr bwMode="auto">
              <a:xfrm>
                <a:off x="184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0" name="Oval 213"/>
              <p:cNvSpPr>
                <a:spLocks noChangeArrowheads="1"/>
              </p:cNvSpPr>
              <p:nvPr/>
            </p:nvSpPr>
            <p:spPr bwMode="auto">
              <a:xfrm>
                <a:off x="191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1" name="Oval 214"/>
              <p:cNvSpPr>
                <a:spLocks noChangeArrowheads="1"/>
              </p:cNvSpPr>
              <p:nvPr/>
            </p:nvSpPr>
            <p:spPr bwMode="auto">
              <a:xfrm>
                <a:off x="199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2" name="Oval 215"/>
              <p:cNvSpPr>
                <a:spLocks noChangeArrowheads="1"/>
              </p:cNvSpPr>
              <p:nvPr/>
            </p:nvSpPr>
            <p:spPr bwMode="auto">
              <a:xfrm>
                <a:off x="207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3" name="Oval 216"/>
              <p:cNvSpPr>
                <a:spLocks noChangeArrowheads="1"/>
              </p:cNvSpPr>
              <p:nvPr/>
            </p:nvSpPr>
            <p:spPr bwMode="auto">
              <a:xfrm>
                <a:off x="2156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4" name="Oval 217"/>
              <p:cNvSpPr>
                <a:spLocks noChangeArrowheads="1"/>
              </p:cNvSpPr>
              <p:nvPr/>
            </p:nvSpPr>
            <p:spPr bwMode="auto">
              <a:xfrm>
                <a:off x="223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5" name="Oval 218"/>
              <p:cNvSpPr>
                <a:spLocks noChangeArrowheads="1"/>
              </p:cNvSpPr>
              <p:nvPr/>
            </p:nvSpPr>
            <p:spPr bwMode="auto">
              <a:xfrm>
                <a:off x="231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6" name="Oval 219"/>
              <p:cNvSpPr>
                <a:spLocks noChangeArrowheads="1"/>
              </p:cNvSpPr>
              <p:nvPr/>
            </p:nvSpPr>
            <p:spPr bwMode="auto">
              <a:xfrm>
                <a:off x="2392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7" name="Oval 220"/>
              <p:cNvSpPr>
                <a:spLocks noChangeArrowheads="1"/>
              </p:cNvSpPr>
              <p:nvPr/>
            </p:nvSpPr>
            <p:spPr bwMode="auto">
              <a:xfrm>
                <a:off x="247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8" name="Oval 221"/>
              <p:cNvSpPr>
                <a:spLocks noChangeArrowheads="1"/>
              </p:cNvSpPr>
              <p:nvPr/>
            </p:nvSpPr>
            <p:spPr bwMode="auto">
              <a:xfrm>
                <a:off x="254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9" name="Oval 222"/>
              <p:cNvSpPr>
                <a:spLocks noChangeArrowheads="1"/>
              </p:cNvSpPr>
              <p:nvPr/>
            </p:nvSpPr>
            <p:spPr bwMode="auto">
              <a:xfrm>
                <a:off x="152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0" name="Oval 223"/>
              <p:cNvSpPr>
                <a:spLocks noChangeArrowheads="1"/>
              </p:cNvSpPr>
              <p:nvPr/>
            </p:nvSpPr>
            <p:spPr bwMode="auto">
              <a:xfrm>
                <a:off x="1605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1" name="Oval 224"/>
              <p:cNvSpPr>
                <a:spLocks noChangeArrowheads="1"/>
              </p:cNvSpPr>
              <p:nvPr/>
            </p:nvSpPr>
            <p:spPr bwMode="auto">
              <a:xfrm>
                <a:off x="168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2" name="Oval 225"/>
              <p:cNvSpPr>
                <a:spLocks noChangeArrowheads="1"/>
              </p:cNvSpPr>
              <p:nvPr/>
            </p:nvSpPr>
            <p:spPr bwMode="auto">
              <a:xfrm>
                <a:off x="176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3" name="Oval 226"/>
              <p:cNvSpPr>
                <a:spLocks noChangeArrowheads="1"/>
              </p:cNvSpPr>
              <p:nvPr/>
            </p:nvSpPr>
            <p:spPr bwMode="auto">
              <a:xfrm>
                <a:off x="184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" name="Oval 227"/>
              <p:cNvSpPr>
                <a:spLocks noChangeArrowheads="1"/>
              </p:cNvSpPr>
              <p:nvPr/>
            </p:nvSpPr>
            <p:spPr bwMode="auto">
              <a:xfrm>
                <a:off x="191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5" name="Oval 228"/>
              <p:cNvSpPr>
                <a:spLocks noChangeArrowheads="1"/>
              </p:cNvSpPr>
              <p:nvPr/>
            </p:nvSpPr>
            <p:spPr bwMode="auto">
              <a:xfrm>
                <a:off x="199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6" name="Oval 229"/>
              <p:cNvSpPr>
                <a:spLocks noChangeArrowheads="1"/>
              </p:cNvSpPr>
              <p:nvPr/>
            </p:nvSpPr>
            <p:spPr bwMode="auto">
              <a:xfrm>
                <a:off x="207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7" name="Oval 230"/>
              <p:cNvSpPr>
                <a:spLocks noChangeArrowheads="1"/>
              </p:cNvSpPr>
              <p:nvPr/>
            </p:nvSpPr>
            <p:spPr bwMode="auto">
              <a:xfrm>
                <a:off x="2156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8" name="Oval 231"/>
              <p:cNvSpPr>
                <a:spLocks noChangeArrowheads="1"/>
              </p:cNvSpPr>
              <p:nvPr/>
            </p:nvSpPr>
            <p:spPr bwMode="auto">
              <a:xfrm>
                <a:off x="223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9" name="Oval 232"/>
              <p:cNvSpPr>
                <a:spLocks noChangeArrowheads="1"/>
              </p:cNvSpPr>
              <p:nvPr/>
            </p:nvSpPr>
            <p:spPr bwMode="auto">
              <a:xfrm>
                <a:off x="231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0" name="Oval 233"/>
              <p:cNvSpPr>
                <a:spLocks noChangeArrowheads="1"/>
              </p:cNvSpPr>
              <p:nvPr/>
            </p:nvSpPr>
            <p:spPr bwMode="auto">
              <a:xfrm>
                <a:off x="2392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1" name="Oval 234"/>
              <p:cNvSpPr>
                <a:spLocks noChangeArrowheads="1"/>
              </p:cNvSpPr>
              <p:nvPr/>
            </p:nvSpPr>
            <p:spPr bwMode="auto">
              <a:xfrm>
                <a:off x="247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2" name="Oval 235"/>
              <p:cNvSpPr>
                <a:spLocks noChangeArrowheads="1"/>
              </p:cNvSpPr>
              <p:nvPr/>
            </p:nvSpPr>
            <p:spPr bwMode="auto">
              <a:xfrm>
                <a:off x="254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3" name="Oval 236"/>
              <p:cNvSpPr>
                <a:spLocks noChangeArrowheads="1"/>
              </p:cNvSpPr>
              <p:nvPr/>
            </p:nvSpPr>
            <p:spPr bwMode="auto">
              <a:xfrm>
                <a:off x="152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4" name="Oval 237"/>
              <p:cNvSpPr>
                <a:spLocks noChangeArrowheads="1"/>
              </p:cNvSpPr>
              <p:nvPr/>
            </p:nvSpPr>
            <p:spPr bwMode="auto">
              <a:xfrm>
                <a:off x="1605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5" name="Oval 238"/>
              <p:cNvSpPr>
                <a:spLocks noChangeArrowheads="1"/>
              </p:cNvSpPr>
              <p:nvPr/>
            </p:nvSpPr>
            <p:spPr bwMode="auto">
              <a:xfrm>
                <a:off x="168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6" name="Oval 239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7" name="Oval 240"/>
              <p:cNvSpPr>
                <a:spLocks noChangeArrowheads="1"/>
              </p:cNvSpPr>
              <p:nvPr/>
            </p:nvSpPr>
            <p:spPr bwMode="auto">
              <a:xfrm>
                <a:off x="184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8" name="Oval 241"/>
              <p:cNvSpPr>
                <a:spLocks noChangeArrowheads="1"/>
              </p:cNvSpPr>
              <p:nvPr/>
            </p:nvSpPr>
            <p:spPr bwMode="auto">
              <a:xfrm>
                <a:off x="191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9" name="Oval 242"/>
              <p:cNvSpPr>
                <a:spLocks noChangeArrowheads="1"/>
              </p:cNvSpPr>
              <p:nvPr/>
            </p:nvSpPr>
            <p:spPr bwMode="auto">
              <a:xfrm>
                <a:off x="199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0" name="Oval 243"/>
              <p:cNvSpPr>
                <a:spLocks noChangeArrowheads="1"/>
              </p:cNvSpPr>
              <p:nvPr/>
            </p:nvSpPr>
            <p:spPr bwMode="auto">
              <a:xfrm>
                <a:off x="207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1" name="Oval 244"/>
              <p:cNvSpPr>
                <a:spLocks noChangeArrowheads="1"/>
              </p:cNvSpPr>
              <p:nvPr/>
            </p:nvSpPr>
            <p:spPr bwMode="auto">
              <a:xfrm>
                <a:off x="2156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2" name="Oval 245"/>
              <p:cNvSpPr>
                <a:spLocks noChangeArrowheads="1"/>
              </p:cNvSpPr>
              <p:nvPr/>
            </p:nvSpPr>
            <p:spPr bwMode="auto">
              <a:xfrm>
                <a:off x="223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3" name="Oval 246"/>
              <p:cNvSpPr>
                <a:spLocks noChangeArrowheads="1"/>
              </p:cNvSpPr>
              <p:nvPr/>
            </p:nvSpPr>
            <p:spPr bwMode="auto">
              <a:xfrm>
                <a:off x="231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4" name="Oval 247"/>
              <p:cNvSpPr>
                <a:spLocks noChangeArrowheads="1"/>
              </p:cNvSpPr>
              <p:nvPr/>
            </p:nvSpPr>
            <p:spPr bwMode="auto">
              <a:xfrm>
                <a:off x="2392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5" name="Oval 248"/>
              <p:cNvSpPr>
                <a:spLocks noChangeArrowheads="1"/>
              </p:cNvSpPr>
              <p:nvPr/>
            </p:nvSpPr>
            <p:spPr bwMode="auto">
              <a:xfrm>
                <a:off x="247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6" name="Oval 249"/>
              <p:cNvSpPr>
                <a:spLocks noChangeArrowheads="1"/>
              </p:cNvSpPr>
              <p:nvPr/>
            </p:nvSpPr>
            <p:spPr bwMode="auto">
              <a:xfrm>
                <a:off x="254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7" name="Line 250"/>
              <p:cNvSpPr>
                <a:spLocks noChangeShapeType="1"/>
              </p:cNvSpPr>
              <p:nvPr/>
            </p:nvSpPr>
            <p:spPr bwMode="auto">
              <a:xfrm flipV="1">
                <a:off x="1541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8" name="Freeform 251"/>
              <p:cNvSpPr>
                <a:spLocks/>
              </p:cNvSpPr>
              <p:nvPr/>
            </p:nvSpPr>
            <p:spPr bwMode="auto">
              <a:xfrm>
                <a:off x="1526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9" name="Text Box 252"/>
              <p:cNvSpPr txBox="1">
                <a:spLocks noChangeArrowheads="1"/>
              </p:cNvSpPr>
              <p:nvPr/>
            </p:nvSpPr>
            <p:spPr bwMode="auto">
              <a:xfrm>
                <a:off x="2759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90" name="Text Box 253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sp>
          <p:nvSpPr>
            <p:cNvPr id="25" name="AutoShape 254"/>
            <p:cNvSpPr>
              <a:spLocks noChangeArrowheads="1"/>
            </p:cNvSpPr>
            <p:nvPr/>
          </p:nvSpPr>
          <p:spPr bwMode="auto">
            <a:xfrm rot="5400000">
              <a:off x="3430" y="1325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6" name="AutoShape 255"/>
            <p:cNvSpPr>
              <a:spLocks noChangeArrowheads="1"/>
            </p:cNvSpPr>
            <p:nvPr/>
          </p:nvSpPr>
          <p:spPr bwMode="auto">
            <a:xfrm rot="5400000">
              <a:off x="4870" y="1325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7" name="AutoShape 256"/>
            <p:cNvSpPr>
              <a:spLocks noChangeArrowheads="1"/>
            </p:cNvSpPr>
            <p:nvPr/>
          </p:nvSpPr>
          <p:spPr bwMode="auto">
            <a:xfrm rot="5400000">
              <a:off x="2038" y="1325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8" name="AutoShape 257"/>
            <p:cNvSpPr>
              <a:spLocks noChangeArrowheads="1"/>
            </p:cNvSpPr>
            <p:nvPr/>
          </p:nvSpPr>
          <p:spPr bwMode="auto">
            <a:xfrm rot="5400000">
              <a:off x="646" y="1325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</p:grpSp>
      <p:sp>
        <p:nvSpPr>
          <p:cNvPr id="275" name="Text Box 258"/>
          <p:cNvSpPr txBox="1">
            <a:spLocks noChangeArrowheads="1"/>
          </p:cNvSpPr>
          <p:nvPr/>
        </p:nvSpPr>
        <p:spPr bwMode="auto">
          <a:xfrm>
            <a:off x="34925" y="1595438"/>
            <a:ext cx="9144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4*x+3*x4&gt;20        x-x4&gt;3         3*x+x4&lt;0       6*x-20*x4&lt;61</a:t>
            </a:r>
          </a:p>
        </p:txBody>
      </p:sp>
      <p:grpSp>
        <p:nvGrpSpPr>
          <p:cNvPr id="276" name="Group 259"/>
          <p:cNvGrpSpPr>
            <a:grpSpLocks/>
          </p:cNvGrpSpPr>
          <p:nvPr/>
        </p:nvGrpSpPr>
        <p:grpSpPr bwMode="auto">
          <a:xfrm>
            <a:off x="263525" y="5280032"/>
            <a:ext cx="3886200" cy="385763"/>
            <a:chOff x="2832" y="3504"/>
            <a:chExt cx="2448" cy="243"/>
          </a:xfrm>
        </p:grpSpPr>
        <p:sp useBgFill="1">
          <p:nvSpPr>
            <p:cNvPr id="277" name="Rectangle 260"/>
            <p:cNvSpPr>
              <a:spLocks noChangeArrowheads="1"/>
            </p:cNvSpPr>
            <p:nvPr/>
          </p:nvSpPr>
          <p:spPr bwMode="auto">
            <a:xfrm>
              <a:off x="2832" y="3504"/>
              <a:ext cx="2448" cy="240"/>
            </a:xfrm>
            <a:prstGeom prst="rect">
              <a:avLst/>
            </a:prstGeom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78" name="Text Box 261"/>
            <p:cNvSpPr txBox="1">
              <a:spLocks noChangeArrowheads="1"/>
            </p:cNvSpPr>
            <p:nvPr/>
          </p:nvSpPr>
          <p:spPr bwMode="auto">
            <a:xfrm>
              <a:off x="2880" y="3517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1" hangingPunct="1">
                <a:buClr>
                  <a:srgbClr val="FF0007"/>
                </a:buClr>
              </a:pPr>
              <a:r>
                <a:rPr lang="en-US" sz="2000" dirty="0">
                  <a:solidFill>
                    <a:schemeClr val="tx1"/>
                  </a:solidFill>
                </a:rPr>
                <a:t>1 - </a:t>
              </a:r>
              <a:r>
                <a:rPr lang="en-US" sz="2000" i="1" dirty="0">
                  <a:solidFill>
                    <a:schemeClr val="tx1"/>
                  </a:solidFill>
                </a:rPr>
                <a:t>Condition Satisfiability</a:t>
              </a:r>
            </a:p>
          </p:txBody>
        </p:sp>
      </p:grpSp>
      <p:grpSp>
        <p:nvGrpSpPr>
          <p:cNvPr id="279" name="Group 262"/>
          <p:cNvGrpSpPr>
            <a:grpSpLocks/>
          </p:cNvGrpSpPr>
          <p:nvPr/>
        </p:nvGrpSpPr>
        <p:grpSpPr bwMode="auto">
          <a:xfrm>
            <a:off x="5064125" y="1666875"/>
            <a:ext cx="1143000" cy="228600"/>
            <a:chOff x="3024" y="1008"/>
            <a:chExt cx="960" cy="192"/>
          </a:xfrm>
        </p:grpSpPr>
        <p:sp>
          <p:nvSpPr>
            <p:cNvPr id="280" name="Line 263"/>
            <p:cNvSpPr>
              <a:spLocks noChangeShapeType="1"/>
            </p:cNvSpPr>
            <p:nvPr/>
          </p:nvSpPr>
          <p:spPr bwMode="auto">
            <a:xfrm flipH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281" name="Line 264"/>
            <p:cNvSpPr>
              <a:spLocks noChangeShapeType="1"/>
            </p:cNvSpPr>
            <p:nvPr/>
          </p:nvSpPr>
          <p:spPr bwMode="auto">
            <a:xfrm flipH="1" flipV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</p:grpSp>
      <p:sp>
        <p:nvSpPr>
          <p:cNvPr id="282" name="Text Box 265"/>
          <p:cNvSpPr txBox="1">
            <a:spLocks noChangeArrowheads="1"/>
          </p:cNvSpPr>
          <p:nvPr/>
        </p:nvSpPr>
        <p:spPr bwMode="auto">
          <a:xfrm>
            <a:off x="34925" y="1598613"/>
            <a:ext cx="9144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(               &amp;&amp;          )  ||              ||              </a:t>
            </a:r>
          </a:p>
        </p:txBody>
      </p:sp>
      <p:sp>
        <p:nvSpPr>
          <p:cNvPr id="286" name="Textfeld 285"/>
          <p:cNvSpPr txBox="1"/>
          <p:nvPr/>
        </p:nvSpPr>
        <p:spPr>
          <a:xfrm>
            <a:off x="4606925" y="3610759"/>
            <a:ext cx="4402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Wingdings" pitchFamily="2" charset="2"/>
              <a:buChar char="F"/>
            </a:pPr>
            <a:r>
              <a:rPr lang="de-DE" sz="2000" b="1" i="1" u="sng" dirty="0" smtClean="0"/>
              <a:t>Hinweis: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Dieses Beispiel entspricht nicht dem MPEG4-Code der vorigen Folien!</a:t>
            </a:r>
          </a:p>
          <a:p>
            <a:pPr marL="381000" indent="-381000">
              <a:buFont typeface="Arial" charset="0"/>
              <a:buChar char="–"/>
            </a:pPr>
            <a:r>
              <a:rPr lang="de-DE" sz="2000" dirty="0" smtClean="0"/>
              <a:t>Angenommene Schleifengrenzen: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0 </a:t>
            </a:r>
            <a:r>
              <a:rPr lang="de-DE" sz="2000" dirty="0"/>
              <a:t>≤</a:t>
            </a:r>
            <a:r>
              <a:rPr lang="de-DE" sz="2000" dirty="0" smtClean="0"/>
              <a:t>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sz="2000" dirty="0" smtClean="0"/>
              <a:t> </a:t>
            </a:r>
            <a:r>
              <a:rPr lang="de-DE" sz="2000" dirty="0"/>
              <a:t>≤</a:t>
            </a:r>
            <a:r>
              <a:rPr lang="de-DE" sz="2000" dirty="0" smtClean="0"/>
              <a:t> 13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0 </a:t>
            </a:r>
            <a:r>
              <a:rPr lang="de-DE" sz="2000" dirty="0"/>
              <a:t>≤</a:t>
            </a:r>
            <a:r>
              <a:rPr lang="de-DE" sz="2000" dirty="0" smtClean="0"/>
              <a:t>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x4</a:t>
            </a:r>
            <a:r>
              <a:rPr lang="de-DE" sz="2000" dirty="0" smtClean="0"/>
              <a:t> </a:t>
            </a:r>
            <a:r>
              <a:rPr lang="de-DE" sz="2000" dirty="0"/>
              <a:t>≤</a:t>
            </a:r>
            <a:r>
              <a:rPr lang="de-DE" sz="2000" dirty="0" smtClean="0"/>
              <a:t>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2604CBA-CD7E-4E28-A126-80B06075EF2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3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von </a:t>
            </a:r>
            <a:r>
              <a:rPr lang="en-US" i="1" dirty="0"/>
              <a:t>Loop Nest Splitting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4594225" y="5191125"/>
            <a:ext cx="4281488" cy="506413"/>
            <a:chOff x="2880" y="3072"/>
            <a:chExt cx="2697" cy="319"/>
          </a:xfrm>
        </p:grpSpPr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2880" y="3120"/>
              <a:ext cx="2448" cy="250"/>
              <a:chOff x="2832" y="3504"/>
              <a:chExt cx="2448" cy="250"/>
            </a:xfrm>
          </p:grpSpPr>
          <p:sp useBgFill="1"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2448" cy="240"/>
              </a:xfrm>
              <a:prstGeom prst="rect">
                <a:avLst/>
              </a:prstGeom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" name="Text Box 9"/>
              <p:cNvSpPr txBox="1">
                <a:spLocks noChangeArrowheads="1"/>
              </p:cNvSpPr>
              <p:nvPr/>
            </p:nvSpPr>
            <p:spPr bwMode="auto">
              <a:xfrm>
                <a:off x="2880" y="3524"/>
                <a:ext cx="235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ctr" eaLnBrk="1" hangingPunct="1">
                  <a:buClr>
                    <a:srgbClr val="FF0007"/>
                  </a:buClr>
                </a:pPr>
                <a:r>
                  <a:rPr lang="en-US" sz="2000" dirty="0">
                    <a:solidFill>
                      <a:schemeClr val="tx1"/>
                    </a:solidFill>
                  </a:rPr>
                  <a:t>2 -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Condition Optimization</a:t>
                </a:r>
              </a:p>
            </p:txBody>
          </p:sp>
        </p:grpSp>
        <p:pic>
          <p:nvPicPr>
            <p:cNvPr id="36" name="Picture 10" descr="hel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072"/>
              <a:ext cx="201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179388" y="3370263"/>
            <a:ext cx="8821737" cy="1246187"/>
            <a:chOff x="96" y="1728"/>
            <a:chExt cx="5557" cy="785"/>
          </a:xfrm>
        </p:grpSpPr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96" y="1872"/>
              <a:ext cx="1333" cy="641"/>
              <a:chOff x="96" y="912"/>
              <a:chExt cx="1333" cy="641"/>
            </a:xfrm>
          </p:grpSpPr>
          <p:sp>
            <p:nvSpPr>
              <p:cNvPr id="168" name="Rectangle 13"/>
              <p:cNvSpPr>
                <a:spLocks noChangeArrowheads="1"/>
              </p:cNvSpPr>
              <p:nvPr/>
            </p:nvSpPr>
            <p:spPr bwMode="auto">
              <a:xfrm>
                <a:off x="589" y="1217"/>
                <a:ext cx="612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4"/>
              <p:cNvSpPr>
                <a:spLocks noChangeArrowheads="1"/>
              </p:cNvSpPr>
              <p:nvPr/>
            </p:nvSpPr>
            <p:spPr bwMode="auto">
              <a:xfrm>
                <a:off x="13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0" name="Oval 15"/>
              <p:cNvSpPr>
                <a:spLocks noChangeArrowheads="1"/>
              </p:cNvSpPr>
              <p:nvPr/>
            </p:nvSpPr>
            <p:spPr bwMode="auto">
              <a:xfrm>
                <a:off x="213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1" name="Oval 16"/>
              <p:cNvSpPr>
                <a:spLocks noChangeArrowheads="1"/>
              </p:cNvSpPr>
              <p:nvPr/>
            </p:nvSpPr>
            <p:spPr bwMode="auto">
              <a:xfrm>
                <a:off x="29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2" name="Oval 17"/>
              <p:cNvSpPr>
                <a:spLocks noChangeArrowheads="1"/>
              </p:cNvSpPr>
              <p:nvPr/>
            </p:nvSpPr>
            <p:spPr bwMode="auto">
              <a:xfrm>
                <a:off x="37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>
                <a:off x="44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4" name="Oval 19"/>
              <p:cNvSpPr>
                <a:spLocks noChangeArrowheads="1"/>
              </p:cNvSpPr>
              <p:nvPr/>
            </p:nvSpPr>
            <p:spPr bwMode="auto">
              <a:xfrm>
                <a:off x="52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60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6" name="Oval 21"/>
              <p:cNvSpPr>
                <a:spLocks noChangeArrowheads="1"/>
              </p:cNvSpPr>
              <p:nvPr/>
            </p:nvSpPr>
            <p:spPr bwMode="auto">
              <a:xfrm>
                <a:off x="68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7" name="Oval 22"/>
              <p:cNvSpPr>
                <a:spLocks noChangeArrowheads="1"/>
              </p:cNvSpPr>
              <p:nvPr/>
            </p:nvSpPr>
            <p:spPr bwMode="auto">
              <a:xfrm>
                <a:off x="764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8" name="Oval 23"/>
              <p:cNvSpPr>
                <a:spLocks noChangeArrowheads="1"/>
              </p:cNvSpPr>
              <p:nvPr/>
            </p:nvSpPr>
            <p:spPr bwMode="auto">
              <a:xfrm>
                <a:off x="84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9" name="Oval 24"/>
              <p:cNvSpPr>
                <a:spLocks noChangeArrowheads="1"/>
              </p:cNvSpPr>
              <p:nvPr/>
            </p:nvSpPr>
            <p:spPr bwMode="auto">
              <a:xfrm>
                <a:off x="92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0" name="Oval 25"/>
              <p:cNvSpPr>
                <a:spLocks noChangeArrowheads="1"/>
              </p:cNvSpPr>
              <p:nvPr/>
            </p:nvSpPr>
            <p:spPr bwMode="auto">
              <a:xfrm>
                <a:off x="1000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1" name="Oval 26"/>
              <p:cNvSpPr>
                <a:spLocks noChangeArrowheads="1"/>
              </p:cNvSpPr>
              <p:nvPr/>
            </p:nvSpPr>
            <p:spPr bwMode="auto">
              <a:xfrm>
                <a:off x="107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2" name="Oval 27"/>
              <p:cNvSpPr>
                <a:spLocks noChangeArrowheads="1"/>
              </p:cNvSpPr>
              <p:nvPr/>
            </p:nvSpPr>
            <p:spPr bwMode="auto">
              <a:xfrm>
                <a:off x="115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3" name="Oval 28"/>
              <p:cNvSpPr>
                <a:spLocks noChangeArrowheads="1"/>
              </p:cNvSpPr>
              <p:nvPr/>
            </p:nvSpPr>
            <p:spPr bwMode="auto">
              <a:xfrm>
                <a:off x="13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4" name="Oval 29"/>
              <p:cNvSpPr>
                <a:spLocks noChangeArrowheads="1"/>
              </p:cNvSpPr>
              <p:nvPr/>
            </p:nvSpPr>
            <p:spPr bwMode="auto">
              <a:xfrm>
                <a:off x="213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5" name="Oval 30"/>
              <p:cNvSpPr>
                <a:spLocks noChangeArrowheads="1"/>
              </p:cNvSpPr>
              <p:nvPr/>
            </p:nvSpPr>
            <p:spPr bwMode="auto">
              <a:xfrm>
                <a:off x="29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6" name="Oval 31"/>
              <p:cNvSpPr>
                <a:spLocks noChangeArrowheads="1"/>
              </p:cNvSpPr>
              <p:nvPr/>
            </p:nvSpPr>
            <p:spPr bwMode="auto">
              <a:xfrm>
                <a:off x="37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7" name="Oval 32"/>
              <p:cNvSpPr>
                <a:spLocks noChangeArrowheads="1"/>
              </p:cNvSpPr>
              <p:nvPr/>
            </p:nvSpPr>
            <p:spPr bwMode="auto">
              <a:xfrm>
                <a:off x="44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8" name="Oval 33"/>
              <p:cNvSpPr>
                <a:spLocks noChangeArrowheads="1"/>
              </p:cNvSpPr>
              <p:nvPr/>
            </p:nvSpPr>
            <p:spPr bwMode="auto">
              <a:xfrm>
                <a:off x="52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9" name="Oval 34"/>
              <p:cNvSpPr>
                <a:spLocks noChangeArrowheads="1"/>
              </p:cNvSpPr>
              <p:nvPr/>
            </p:nvSpPr>
            <p:spPr bwMode="auto">
              <a:xfrm>
                <a:off x="60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0" name="Oval 35"/>
              <p:cNvSpPr>
                <a:spLocks noChangeArrowheads="1"/>
              </p:cNvSpPr>
              <p:nvPr/>
            </p:nvSpPr>
            <p:spPr bwMode="auto">
              <a:xfrm>
                <a:off x="68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1" name="Oval 36"/>
              <p:cNvSpPr>
                <a:spLocks noChangeArrowheads="1"/>
              </p:cNvSpPr>
              <p:nvPr/>
            </p:nvSpPr>
            <p:spPr bwMode="auto">
              <a:xfrm>
                <a:off x="764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2" name="Oval 37"/>
              <p:cNvSpPr>
                <a:spLocks noChangeArrowheads="1"/>
              </p:cNvSpPr>
              <p:nvPr/>
            </p:nvSpPr>
            <p:spPr bwMode="auto">
              <a:xfrm>
                <a:off x="84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3" name="Oval 38"/>
              <p:cNvSpPr>
                <a:spLocks noChangeArrowheads="1"/>
              </p:cNvSpPr>
              <p:nvPr/>
            </p:nvSpPr>
            <p:spPr bwMode="auto">
              <a:xfrm>
                <a:off x="92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4" name="Oval 39"/>
              <p:cNvSpPr>
                <a:spLocks noChangeArrowheads="1"/>
              </p:cNvSpPr>
              <p:nvPr/>
            </p:nvSpPr>
            <p:spPr bwMode="auto">
              <a:xfrm>
                <a:off x="1000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5" name="Oval 40"/>
              <p:cNvSpPr>
                <a:spLocks noChangeArrowheads="1"/>
              </p:cNvSpPr>
              <p:nvPr/>
            </p:nvSpPr>
            <p:spPr bwMode="auto">
              <a:xfrm>
                <a:off x="107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6" name="Oval 41"/>
              <p:cNvSpPr>
                <a:spLocks noChangeArrowheads="1"/>
              </p:cNvSpPr>
              <p:nvPr/>
            </p:nvSpPr>
            <p:spPr bwMode="auto">
              <a:xfrm>
                <a:off x="115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7" name="Oval 42"/>
              <p:cNvSpPr>
                <a:spLocks noChangeArrowheads="1"/>
              </p:cNvSpPr>
              <p:nvPr/>
            </p:nvSpPr>
            <p:spPr bwMode="auto">
              <a:xfrm>
                <a:off x="13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8" name="Oval 43"/>
              <p:cNvSpPr>
                <a:spLocks noChangeArrowheads="1"/>
              </p:cNvSpPr>
              <p:nvPr/>
            </p:nvSpPr>
            <p:spPr bwMode="auto">
              <a:xfrm>
                <a:off x="213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9" name="Oval 44"/>
              <p:cNvSpPr>
                <a:spLocks noChangeArrowheads="1"/>
              </p:cNvSpPr>
              <p:nvPr/>
            </p:nvSpPr>
            <p:spPr bwMode="auto">
              <a:xfrm>
                <a:off x="29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0" name="Oval 45"/>
              <p:cNvSpPr>
                <a:spLocks noChangeArrowheads="1"/>
              </p:cNvSpPr>
              <p:nvPr/>
            </p:nvSpPr>
            <p:spPr bwMode="auto">
              <a:xfrm>
                <a:off x="37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1" name="Oval 46"/>
              <p:cNvSpPr>
                <a:spLocks noChangeArrowheads="1"/>
              </p:cNvSpPr>
              <p:nvPr/>
            </p:nvSpPr>
            <p:spPr bwMode="auto">
              <a:xfrm>
                <a:off x="44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2" name="Oval 47"/>
              <p:cNvSpPr>
                <a:spLocks noChangeArrowheads="1"/>
              </p:cNvSpPr>
              <p:nvPr/>
            </p:nvSpPr>
            <p:spPr bwMode="auto">
              <a:xfrm>
                <a:off x="52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3" name="Oval 48"/>
              <p:cNvSpPr>
                <a:spLocks noChangeArrowheads="1"/>
              </p:cNvSpPr>
              <p:nvPr/>
            </p:nvSpPr>
            <p:spPr bwMode="auto">
              <a:xfrm>
                <a:off x="60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4" name="Oval 49"/>
              <p:cNvSpPr>
                <a:spLocks noChangeArrowheads="1"/>
              </p:cNvSpPr>
              <p:nvPr/>
            </p:nvSpPr>
            <p:spPr bwMode="auto">
              <a:xfrm>
                <a:off x="68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5" name="Oval 50"/>
              <p:cNvSpPr>
                <a:spLocks noChangeArrowheads="1"/>
              </p:cNvSpPr>
              <p:nvPr/>
            </p:nvSpPr>
            <p:spPr bwMode="auto">
              <a:xfrm>
                <a:off x="764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6" name="Oval 51"/>
              <p:cNvSpPr>
                <a:spLocks noChangeArrowheads="1"/>
              </p:cNvSpPr>
              <p:nvPr/>
            </p:nvSpPr>
            <p:spPr bwMode="auto">
              <a:xfrm>
                <a:off x="84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7" name="Oval 52"/>
              <p:cNvSpPr>
                <a:spLocks noChangeArrowheads="1"/>
              </p:cNvSpPr>
              <p:nvPr/>
            </p:nvSpPr>
            <p:spPr bwMode="auto">
              <a:xfrm>
                <a:off x="92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8" name="Oval 53"/>
              <p:cNvSpPr>
                <a:spLocks noChangeArrowheads="1"/>
              </p:cNvSpPr>
              <p:nvPr/>
            </p:nvSpPr>
            <p:spPr bwMode="auto">
              <a:xfrm>
                <a:off x="1000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9" name="Oval 54"/>
              <p:cNvSpPr>
                <a:spLocks noChangeArrowheads="1"/>
              </p:cNvSpPr>
              <p:nvPr/>
            </p:nvSpPr>
            <p:spPr bwMode="auto">
              <a:xfrm>
                <a:off x="107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0" name="Oval 55"/>
              <p:cNvSpPr>
                <a:spLocks noChangeArrowheads="1"/>
              </p:cNvSpPr>
              <p:nvPr/>
            </p:nvSpPr>
            <p:spPr bwMode="auto">
              <a:xfrm>
                <a:off x="115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1" name="Oval 56"/>
              <p:cNvSpPr>
                <a:spLocks noChangeArrowheads="1"/>
              </p:cNvSpPr>
              <p:nvPr/>
            </p:nvSpPr>
            <p:spPr bwMode="auto">
              <a:xfrm>
                <a:off x="13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2" name="Oval 57"/>
              <p:cNvSpPr>
                <a:spLocks noChangeArrowheads="1"/>
              </p:cNvSpPr>
              <p:nvPr/>
            </p:nvSpPr>
            <p:spPr bwMode="auto">
              <a:xfrm>
                <a:off x="213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3" name="Oval 58"/>
              <p:cNvSpPr>
                <a:spLocks noChangeArrowheads="1"/>
              </p:cNvSpPr>
              <p:nvPr/>
            </p:nvSpPr>
            <p:spPr bwMode="auto">
              <a:xfrm>
                <a:off x="29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4" name="Oval 59"/>
              <p:cNvSpPr>
                <a:spLocks noChangeArrowheads="1"/>
              </p:cNvSpPr>
              <p:nvPr/>
            </p:nvSpPr>
            <p:spPr bwMode="auto">
              <a:xfrm>
                <a:off x="37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5" name="Oval 60"/>
              <p:cNvSpPr>
                <a:spLocks noChangeArrowheads="1"/>
              </p:cNvSpPr>
              <p:nvPr/>
            </p:nvSpPr>
            <p:spPr bwMode="auto">
              <a:xfrm>
                <a:off x="44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6" name="Oval 61"/>
              <p:cNvSpPr>
                <a:spLocks noChangeArrowheads="1"/>
              </p:cNvSpPr>
              <p:nvPr/>
            </p:nvSpPr>
            <p:spPr bwMode="auto">
              <a:xfrm>
                <a:off x="52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7" name="Oval 62"/>
              <p:cNvSpPr>
                <a:spLocks noChangeArrowheads="1"/>
              </p:cNvSpPr>
              <p:nvPr/>
            </p:nvSpPr>
            <p:spPr bwMode="auto">
              <a:xfrm>
                <a:off x="60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8" name="Oval 63"/>
              <p:cNvSpPr>
                <a:spLocks noChangeArrowheads="1"/>
              </p:cNvSpPr>
              <p:nvPr/>
            </p:nvSpPr>
            <p:spPr bwMode="auto">
              <a:xfrm>
                <a:off x="68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9" name="Oval 64"/>
              <p:cNvSpPr>
                <a:spLocks noChangeArrowheads="1"/>
              </p:cNvSpPr>
              <p:nvPr/>
            </p:nvSpPr>
            <p:spPr bwMode="auto">
              <a:xfrm>
                <a:off x="764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0" name="Oval 65"/>
              <p:cNvSpPr>
                <a:spLocks noChangeArrowheads="1"/>
              </p:cNvSpPr>
              <p:nvPr/>
            </p:nvSpPr>
            <p:spPr bwMode="auto">
              <a:xfrm>
                <a:off x="84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1" name="Oval 66"/>
              <p:cNvSpPr>
                <a:spLocks noChangeArrowheads="1"/>
              </p:cNvSpPr>
              <p:nvPr/>
            </p:nvSpPr>
            <p:spPr bwMode="auto">
              <a:xfrm>
                <a:off x="92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2" name="Oval 67"/>
              <p:cNvSpPr>
                <a:spLocks noChangeArrowheads="1"/>
              </p:cNvSpPr>
              <p:nvPr/>
            </p:nvSpPr>
            <p:spPr bwMode="auto">
              <a:xfrm>
                <a:off x="1000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3" name="Oval 68"/>
              <p:cNvSpPr>
                <a:spLocks noChangeArrowheads="1"/>
              </p:cNvSpPr>
              <p:nvPr/>
            </p:nvSpPr>
            <p:spPr bwMode="auto">
              <a:xfrm>
                <a:off x="107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4" name="Oval 69"/>
              <p:cNvSpPr>
                <a:spLocks noChangeArrowheads="1"/>
              </p:cNvSpPr>
              <p:nvPr/>
            </p:nvSpPr>
            <p:spPr bwMode="auto">
              <a:xfrm>
                <a:off x="115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5" name="Line 70"/>
              <p:cNvSpPr>
                <a:spLocks noChangeShapeType="1"/>
              </p:cNvSpPr>
              <p:nvPr/>
            </p:nvSpPr>
            <p:spPr bwMode="auto">
              <a:xfrm flipV="1">
                <a:off x="149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6" name="Freeform 71"/>
              <p:cNvSpPr>
                <a:spLocks/>
              </p:cNvSpPr>
              <p:nvPr/>
            </p:nvSpPr>
            <p:spPr bwMode="auto">
              <a:xfrm>
                <a:off x="134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7" name="Text Box 72"/>
              <p:cNvSpPr txBox="1">
                <a:spLocks noChangeArrowheads="1"/>
              </p:cNvSpPr>
              <p:nvPr/>
            </p:nvSpPr>
            <p:spPr bwMode="auto">
              <a:xfrm>
                <a:off x="1367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28" name="Text Box 73"/>
              <p:cNvSpPr txBox="1">
                <a:spLocks noChangeArrowheads="1"/>
              </p:cNvSpPr>
              <p:nvPr/>
            </p:nvSpPr>
            <p:spPr bwMode="auto">
              <a:xfrm>
                <a:off x="96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41" name="Group 74"/>
            <p:cNvGrpSpPr>
              <a:grpSpLocks/>
            </p:cNvGrpSpPr>
            <p:nvPr/>
          </p:nvGrpSpPr>
          <p:grpSpPr bwMode="auto">
            <a:xfrm>
              <a:off x="1488" y="1872"/>
              <a:ext cx="1333" cy="641"/>
              <a:chOff x="1488" y="1872"/>
              <a:chExt cx="1333" cy="641"/>
            </a:xfrm>
          </p:grpSpPr>
          <p:sp>
            <p:nvSpPr>
              <p:cNvPr id="107" name="Rectangle 75"/>
              <p:cNvSpPr>
                <a:spLocks noChangeArrowheads="1"/>
              </p:cNvSpPr>
              <p:nvPr/>
            </p:nvSpPr>
            <p:spPr bwMode="auto">
              <a:xfrm>
                <a:off x="2064" y="2177"/>
                <a:ext cx="520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8" name="Oval 76"/>
              <p:cNvSpPr>
                <a:spLocks noChangeArrowheads="1"/>
              </p:cNvSpPr>
              <p:nvPr/>
            </p:nvSpPr>
            <p:spPr bwMode="auto">
              <a:xfrm>
                <a:off x="1526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9" name="Oval 77"/>
              <p:cNvSpPr>
                <a:spLocks noChangeArrowheads="1"/>
              </p:cNvSpPr>
              <p:nvPr/>
            </p:nvSpPr>
            <p:spPr bwMode="auto">
              <a:xfrm>
                <a:off x="1605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0" name="Oval 78"/>
              <p:cNvSpPr>
                <a:spLocks noChangeArrowheads="1"/>
              </p:cNvSpPr>
              <p:nvPr/>
            </p:nvSpPr>
            <p:spPr bwMode="auto">
              <a:xfrm>
                <a:off x="1683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1" name="Oval 79"/>
              <p:cNvSpPr>
                <a:spLocks noChangeArrowheads="1"/>
              </p:cNvSpPr>
              <p:nvPr/>
            </p:nvSpPr>
            <p:spPr bwMode="auto">
              <a:xfrm>
                <a:off x="1762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2" name="Oval 80"/>
              <p:cNvSpPr>
                <a:spLocks noChangeArrowheads="1"/>
              </p:cNvSpPr>
              <p:nvPr/>
            </p:nvSpPr>
            <p:spPr bwMode="auto">
              <a:xfrm>
                <a:off x="1841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3" name="Oval 81"/>
              <p:cNvSpPr>
                <a:spLocks noChangeArrowheads="1"/>
              </p:cNvSpPr>
              <p:nvPr/>
            </p:nvSpPr>
            <p:spPr bwMode="auto">
              <a:xfrm>
                <a:off x="1919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4" name="Oval 82"/>
              <p:cNvSpPr>
                <a:spLocks noChangeArrowheads="1"/>
              </p:cNvSpPr>
              <p:nvPr/>
            </p:nvSpPr>
            <p:spPr bwMode="auto">
              <a:xfrm>
                <a:off x="1998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5" name="Oval 83"/>
              <p:cNvSpPr>
                <a:spLocks noChangeArrowheads="1"/>
              </p:cNvSpPr>
              <p:nvPr/>
            </p:nvSpPr>
            <p:spPr bwMode="auto">
              <a:xfrm>
                <a:off x="2077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6" name="Oval 84"/>
              <p:cNvSpPr>
                <a:spLocks noChangeArrowheads="1"/>
              </p:cNvSpPr>
              <p:nvPr/>
            </p:nvSpPr>
            <p:spPr bwMode="auto">
              <a:xfrm>
                <a:off x="2156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7" name="Oval 85"/>
              <p:cNvSpPr>
                <a:spLocks noChangeArrowheads="1"/>
              </p:cNvSpPr>
              <p:nvPr/>
            </p:nvSpPr>
            <p:spPr bwMode="auto">
              <a:xfrm>
                <a:off x="2234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8" name="Oval 86"/>
              <p:cNvSpPr>
                <a:spLocks noChangeArrowheads="1"/>
              </p:cNvSpPr>
              <p:nvPr/>
            </p:nvSpPr>
            <p:spPr bwMode="auto">
              <a:xfrm>
                <a:off x="2313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9" name="Oval 87"/>
              <p:cNvSpPr>
                <a:spLocks noChangeArrowheads="1"/>
              </p:cNvSpPr>
              <p:nvPr/>
            </p:nvSpPr>
            <p:spPr bwMode="auto">
              <a:xfrm>
                <a:off x="2392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0" name="Oval 88"/>
              <p:cNvSpPr>
                <a:spLocks noChangeArrowheads="1"/>
              </p:cNvSpPr>
              <p:nvPr/>
            </p:nvSpPr>
            <p:spPr bwMode="auto">
              <a:xfrm>
                <a:off x="2470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1" name="Oval 89"/>
              <p:cNvSpPr>
                <a:spLocks noChangeArrowheads="1"/>
              </p:cNvSpPr>
              <p:nvPr/>
            </p:nvSpPr>
            <p:spPr bwMode="auto">
              <a:xfrm>
                <a:off x="2549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2" name="Oval 90"/>
              <p:cNvSpPr>
                <a:spLocks noChangeArrowheads="1"/>
              </p:cNvSpPr>
              <p:nvPr/>
            </p:nvSpPr>
            <p:spPr bwMode="auto">
              <a:xfrm>
                <a:off x="1526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1605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4" name="Oval 92"/>
              <p:cNvSpPr>
                <a:spLocks noChangeArrowheads="1"/>
              </p:cNvSpPr>
              <p:nvPr/>
            </p:nvSpPr>
            <p:spPr bwMode="auto">
              <a:xfrm>
                <a:off x="1683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5" name="Oval 93"/>
              <p:cNvSpPr>
                <a:spLocks noChangeArrowheads="1"/>
              </p:cNvSpPr>
              <p:nvPr/>
            </p:nvSpPr>
            <p:spPr bwMode="auto">
              <a:xfrm>
                <a:off x="1762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6" name="Oval 94"/>
              <p:cNvSpPr>
                <a:spLocks noChangeArrowheads="1"/>
              </p:cNvSpPr>
              <p:nvPr/>
            </p:nvSpPr>
            <p:spPr bwMode="auto">
              <a:xfrm>
                <a:off x="1841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7" name="Oval 95"/>
              <p:cNvSpPr>
                <a:spLocks noChangeArrowheads="1"/>
              </p:cNvSpPr>
              <p:nvPr/>
            </p:nvSpPr>
            <p:spPr bwMode="auto">
              <a:xfrm>
                <a:off x="1919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8" name="Oval 96"/>
              <p:cNvSpPr>
                <a:spLocks noChangeArrowheads="1"/>
              </p:cNvSpPr>
              <p:nvPr/>
            </p:nvSpPr>
            <p:spPr bwMode="auto">
              <a:xfrm>
                <a:off x="1998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9" name="Oval 97"/>
              <p:cNvSpPr>
                <a:spLocks noChangeArrowheads="1"/>
              </p:cNvSpPr>
              <p:nvPr/>
            </p:nvSpPr>
            <p:spPr bwMode="auto">
              <a:xfrm>
                <a:off x="2077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0" name="Oval 98"/>
              <p:cNvSpPr>
                <a:spLocks noChangeArrowheads="1"/>
              </p:cNvSpPr>
              <p:nvPr/>
            </p:nvSpPr>
            <p:spPr bwMode="auto">
              <a:xfrm>
                <a:off x="2156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1" name="Oval 99"/>
              <p:cNvSpPr>
                <a:spLocks noChangeArrowheads="1"/>
              </p:cNvSpPr>
              <p:nvPr/>
            </p:nvSpPr>
            <p:spPr bwMode="auto">
              <a:xfrm>
                <a:off x="2234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2" name="Oval 100"/>
              <p:cNvSpPr>
                <a:spLocks noChangeArrowheads="1"/>
              </p:cNvSpPr>
              <p:nvPr/>
            </p:nvSpPr>
            <p:spPr bwMode="auto">
              <a:xfrm>
                <a:off x="2313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3" name="Oval 101"/>
              <p:cNvSpPr>
                <a:spLocks noChangeArrowheads="1"/>
              </p:cNvSpPr>
              <p:nvPr/>
            </p:nvSpPr>
            <p:spPr bwMode="auto">
              <a:xfrm>
                <a:off x="2392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4" name="Oval 102"/>
              <p:cNvSpPr>
                <a:spLocks noChangeArrowheads="1"/>
              </p:cNvSpPr>
              <p:nvPr/>
            </p:nvSpPr>
            <p:spPr bwMode="auto">
              <a:xfrm>
                <a:off x="2470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5" name="Oval 103"/>
              <p:cNvSpPr>
                <a:spLocks noChangeArrowheads="1"/>
              </p:cNvSpPr>
              <p:nvPr/>
            </p:nvSpPr>
            <p:spPr bwMode="auto">
              <a:xfrm>
                <a:off x="2549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6" name="Oval 104"/>
              <p:cNvSpPr>
                <a:spLocks noChangeArrowheads="1"/>
              </p:cNvSpPr>
              <p:nvPr/>
            </p:nvSpPr>
            <p:spPr bwMode="auto">
              <a:xfrm>
                <a:off x="1526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7" name="Oval 105"/>
              <p:cNvSpPr>
                <a:spLocks noChangeArrowheads="1"/>
              </p:cNvSpPr>
              <p:nvPr/>
            </p:nvSpPr>
            <p:spPr bwMode="auto">
              <a:xfrm>
                <a:off x="1605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8" name="Oval 106"/>
              <p:cNvSpPr>
                <a:spLocks noChangeArrowheads="1"/>
              </p:cNvSpPr>
              <p:nvPr/>
            </p:nvSpPr>
            <p:spPr bwMode="auto">
              <a:xfrm>
                <a:off x="1683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9" name="Oval 107"/>
              <p:cNvSpPr>
                <a:spLocks noChangeArrowheads="1"/>
              </p:cNvSpPr>
              <p:nvPr/>
            </p:nvSpPr>
            <p:spPr bwMode="auto">
              <a:xfrm>
                <a:off x="1762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1841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1" name="Oval 109"/>
              <p:cNvSpPr>
                <a:spLocks noChangeArrowheads="1"/>
              </p:cNvSpPr>
              <p:nvPr/>
            </p:nvSpPr>
            <p:spPr bwMode="auto">
              <a:xfrm>
                <a:off x="1919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2" name="Oval 110"/>
              <p:cNvSpPr>
                <a:spLocks noChangeArrowheads="1"/>
              </p:cNvSpPr>
              <p:nvPr/>
            </p:nvSpPr>
            <p:spPr bwMode="auto">
              <a:xfrm>
                <a:off x="1998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3" name="Oval 111"/>
              <p:cNvSpPr>
                <a:spLocks noChangeArrowheads="1"/>
              </p:cNvSpPr>
              <p:nvPr/>
            </p:nvSpPr>
            <p:spPr bwMode="auto">
              <a:xfrm>
                <a:off x="2077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4" name="Oval 112"/>
              <p:cNvSpPr>
                <a:spLocks noChangeArrowheads="1"/>
              </p:cNvSpPr>
              <p:nvPr/>
            </p:nvSpPr>
            <p:spPr bwMode="auto">
              <a:xfrm>
                <a:off x="2156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5" name="Oval 113"/>
              <p:cNvSpPr>
                <a:spLocks noChangeArrowheads="1"/>
              </p:cNvSpPr>
              <p:nvPr/>
            </p:nvSpPr>
            <p:spPr bwMode="auto">
              <a:xfrm>
                <a:off x="2234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6" name="Oval 114"/>
              <p:cNvSpPr>
                <a:spLocks noChangeArrowheads="1"/>
              </p:cNvSpPr>
              <p:nvPr/>
            </p:nvSpPr>
            <p:spPr bwMode="auto">
              <a:xfrm>
                <a:off x="2313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7" name="Oval 115"/>
              <p:cNvSpPr>
                <a:spLocks noChangeArrowheads="1"/>
              </p:cNvSpPr>
              <p:nvPr/>
            </p:nvSpPr>
            <p:spPr bwMode="auto">
              <a:xfrm>
                <a:off x="2392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8" name="Oval 116"/>
              <p:cNvSpPr>
                <a:spLocks noChangeArrowheads="1"/>
              </p:cNvSpPr>
              <p:nvPr/>
            </p:nvSpPr>
            <p:spPr bwMode="auto">
              <a:xfrm>
                <a:off x="2470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9" name="Oval 117"/>
              <p:cNvSpPr>
                <a:spLocks noChangeArrowheads="1"/>
              </p:cNvSpPr>
              <p:nvPr/>
            </p:nvSpPr>
            <p:spPr bwMode="auto">
              <a:xfrm>
                <a:off x="2549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0" name="Oval 118"/>
              <p:cNvSpPr>
                <a:spLocks noChangeArrowheads="1"/>
              </p:cNvSpPr>
              <p:nvPr/>
            </p:nvSpPr>
            <p:spPr bwMode="auto">
              <a:xfrm>
                <a:off x="1526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1" name="Oval 119"/>
              <p:cNvSpPr>
                <a:spLocks noChangeArrowheads="1"/>
              </p:cNvSpPr>
              <p:nvPr/>
            </p:nvSpPr>
            <p:spPr bwMode="auto">
              <a:xfrm>
                <a:off x="1605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2" name="Oval 120"/>
              <p:cNvSpPr>
                <a:spLocks noChangeArrowheads="1"/>
              </p:cNvSpPr>
              <p:nvPr/>
            </p:nvSpPr>
            <p:spPr bwMode="auto">
              <a:xfrm>
                <a:off x="1683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3" name="Oval 121"/>
              <p:cNvSpPr>
                <a:spLocks noChangeArrowheads="1"/>
              </p:cNvSpPr>
              <p:nvPr/>
            </p:nvSpPr>
            <p:spPr bwMode="auto">
              <a:xfrm>
                <a:off x="1762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4" name="Oval 122"/>
              <p:cNvSpPr>
                <a:spLocks noChangeArrowheads="1"/>
              </p:cNvSpPr>
              <p:nvPr/>
            </p:nvSpPr>
            <p:spPr bwMode="auto">
              <a:xfrm>
                <a:off x="1841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5" name="Oval 123"/>
              <p:cNvSpPr>
                <a:spLocks noChangeArrowheads="1"/>
              </p:cNvSpPr>
              <p:nvPr/>
            </p:nvSpPr>
            <p:spPr bwMode="auto">
              <a:xfrm>
                <a:off x="1919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6" name="Oval 124"/>
              <p:cNvSpPr>
                <a:spLocks noChangeArrowheads="1"/>
              </p:cNvSpPr>
              <p:nvPr/>
            </p:nvSpPr>
            <p:spPr bwMode="auto">
              <a:xfrm>
                <a:off x="1998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7" name="Oval 125"/>
              <p:cNvSpPr>
                <a:spLocks noChangeArrowheads="1"/>
              </p:cNvSpPr>
              <p:nvPr/>
            </p:nvSpPr>
            <p:spPr bwMode="auto">
              <a:xfrm>
                <a:off x="2077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8" name="Oval 126"/>
              <p:cNvSpPr>
                <a:spLocks noChangeArrowheads="1"/>
              </p:cNvSpPr>
              <p:nvPr/>
            </p:nvSpPr>
            <p:spPr bwMode="auto">
              <a:xfrm>
                <a:off x="2156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9" name="Oval 127"/>
              <p:cNvSpPr>
                <a:spLocks noChangeArrowheads="1"/>
              </p:cNvSpPr>
              <p:nvPr/>
            </p:nvSpPr>
            <p:spPr bwMode="auto">
              <a:xfrm>
                <a:off x="2234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0" name="Oval 128"/>
              <p:cNvSpPr>
                <a:spLocks noChangeArrowheads="1"/>
              </p:cNvSpPr>
              <p:nvPr/>
            </p:nvSpPr>
            <p:spPr bwMode="auto">
              <a:xfrm>
                <a:off x="2313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1" name="Oval 129"/>
              <p:cNvSpPr>
                <a:spLocks noChangeArrowheads="1"/>
              </p:cNvSpPr>
              <p:nvPr/>
            </p:nvSpPr>
            <p:spPr bwMode="auto">
              <a:xfrm>
                <a:off x="2392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2" name="Oval 130"/>
              <p:cNvSpPr>
                <a:spLocks noChangeArrowheads="1"/>
              </p:cNvSpPr>
              <p:nvPr/>
            </p:nvSpPr>
            <p:spPr bwMode="auto">
              <a:xfrm>
                <a:off x="2470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3" name="Oval 131"/>
              <p:cNvSpPr>
                <a:spLocks noChangeArrowheads="1"/>
              </p:cNvSpPr>
              <p:nvPr/>
            </p:nvSpPr>
            <p:spPr bwMode="auto">
              <a:xfrm>
                <a:off x="2549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4" name="Line 132"/>
              <p:cNvSpPr>
                <a:spLocks noChangeShapeType="1"/>
              </p:cNvSpPr>
              <p:nvPr/>
            </p:nvSpPr>
            <p:spPr bwMode="auto">
              <a:xfrm flipV="1">
                <a:off x="1541" y="206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5" name="Freeform 133"/>
              <p:cNvSpPr>
                <a:spLocks/>
              </p:cNvSpPr>
              <p:nvPr/>
            </p:nvSpPr>
            <p:spPr bwMode="auto">
              <a:xfrm>
                <a:off x="1526" y="244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6" name="Text Box 134"/>
              <p:cNvSpPr txBox="1">
                <a:spLocks noChangeArrowheads="1"/>
              </p:cNvSpPr>
              <p:nvPr/>
            </p:nvSpPr>
            <p:spPr bwMode="auto">
              <a:xfrm>
                <a:off x="2759" y="231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67" name="Text Box 135"/>
              <p:cNvSpPr txBox="1">
                <a:spLocks noChangeArrowheads="1"/>
              </p:cNvSpPr>
              <p:nvPr/>
            </p:nvSpPr>
            <p:spPr bwMode="auto">
              <a:xfrm>
                <a:off x="1488" y="187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42" name="Group 136"/>
            <p:cNvGrpSpPr>
              <a:grpSpLocks/>
            </p:cNvGrpSpPr>
            <p:nvPr/>
          </p:nvGrpSpPr>
          <p:grpSpPr bwMode="auto">
            <a:xfrm>
              <a:off x="4320" y="1872"/>
              <a:ext cx="1333" cy="641"/>
              <a:chOff x="4320" y="912"/>
              <a:chExt cx="1333" cy="641"/>
            </a:xfrm>
          </p:grpSpPr>
          <p:sp>
            <p:nvSpPr>
              <p:cNvPr id="46" name="Rectangle 137"/>
              <p:cNvSpPr>
                <a:spLocks noChangeArrowheads="1"/>
              </p:cNvSpPr>
              <p:nvPr/>
            </p:nvSpPr>
            <p:spPr bwMode="auto">
              <a:xfrm>
                <a:off x="4368" y="1217"/>
                <a:ext cx="1043" cy="199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7" name="Oval 138"/>
              <p:cNvSpPr>
                <a:spLocks noChangeArrowheads="1"/>
              </p:cNvSpPr>
              <p:nvPr/>
            </p:nvSpPr>
            <p:spPr bwMode="auto">
              <a:xfrm>
                <a:off x="435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8" name="Oval 139"/>
              <p:cNvSpPr>
                <a:spLocks noChangeArrowheads="1"/>
              </p:cNvSpPr>
              <p:nvPr/>
            </p:nvSpPr>
            <p:spPr bwMode="auto">
              <a:xfrm>
                <a:off x="4437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9" name="Oval 140"/>
              <p:cNvSpPr>
                <a:spLocks noChangeArrowheads="1"/>
              </p:cNvSpPr>
              <p:nvPr/>
            </p:nvSpPr>
            <p:spPr bwMode="auto">
              <a:xfrm>
                <a:off x="451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0" name="Oval 141"/>
              <p:cNvSpPr>
                <a:spLocks noChangeArrowheads="1"/>
              </p:cNvSpPr>
              <p:nvPr/>
            </p:nvSpPr>
            <p:spPr bwMode="auto">
              <a:xfrm>
                <a:off x="459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467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2" name="Oval 143"/>
              <p:cNvSpPr>
                <a:spLocks noChangeArrowheads="1"/>
              </p:cNvSpPr>
              <p:nvPr/>
            </p:nvSpPr>
            <p:spPr bwMode="auto">
              <a:xfrm>
                <a:off x="475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3" name="Oval 144"/>
              <p:cNvSpPr>
                <a:spLocks noChangeArrowheads="1"/>
              </p:cNvSpPr>
              <p:nvPr/>
            </p:nvSpPr>
            <p:spPr bwMode="auto">
              <a:xfrm>
                <a:off x="483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4" name="Oval 145"/>
              <p:cNvSpPr>
                <a:spLocks noChangeArrowheads="1"/>
              </p:cNvSpPr>
              <p:nvPr/>
            </p:nvSpPr>
            <p:spPr bwMode="auto">
              <a:xfrm>
                <a:off x="490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5" name="Oval 146"/>
              <p:cNvSpPr>
                <a:spLocks noChangeArrowheads="1"/>
              </p:cNvSpPr>
              <p:nvPr/>
            </p:nvSpPr>
            <p:spPr bwMode="auto">
              <a:xfrm>
                <a:off x="4988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6" name="Oval 147"/>
              <p:cNvSpPr>
                <a:spLocks noChangeArrowheads="1"/>
              </p:cNvSpPr>
              <p:nvPr/>
            </p:nvSpPr>
            <p:spPr bwMode="auto">
              <a:xfrm>
                <a:off x="506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7" name="Oval 148"/>
              <p:cNvSpPr>
                <a:spLocks noChangeArrowheads="1"/>
              </p:cNvSpPr>
              <p:nvPr/>
            </p:nvSpPr>
            <p:spPr bwMode="auto">
              <a:xfrm>
                <a:off x="514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8" name="Oval 149"/>
              <p:cNvSpPr>
                <a:spLocks noChangeArrowheads="1"/>
              </p:cNvSpPr>
              <p:nvPr/>
            </p:nvSpPr>
            <p:spPr bwMode="auto">
              <a:xfrm>
                <a:off x="5224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9" name="Oval 150"/>
              <p:cNvSpPr>
                <a:spLocks noChangeArrowheads="1"/>
              </p:cNvSpPr>
              <p:nvPr/>
            </p:nvSpPr>
            <p:spPr bwMode="auto">
              <a:xfrm>
                <a:off x="530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0" name="Oval 151"/>
              <p:cNvSpPr>
                <a:spLocks noChangeArrowheads="1"/>
              </p:cNvSpPr>
              <p:nvPr/>
            </p:nvSpPr>
            <p:spPr bwMode="auto">
              <a:xfrm>
                <a:off x="538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1" name="Oval 152"/>
              <p:cNvSpPr>
                <a:spLocks noChangeArrowheads="1"/>
              </p:cNvSpPr>
              <p:nvPr/>
            </p:nvSpPr>
            <p:spPr bwMode="auto">
              <a:xfrm>
                <a:off x="435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2" name="Oval 153"/>
              <p:cNvSpPr>
                <a:spLocks noChangeArrowheads="1"/>
              </p:cNvSpPr>
              <p:nvPr/>
            </p:nvSpPr>
            <p:spPr bwMode="auto">
              <a:xfrm>
                <a:off x="4437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3" name="Oval 154"/>
              <p:cNvSpPr>
                <a:spLocks noChangeArrowheads="1"/>
              </p:cNvSpPr>
              <p:nvPr/>
            </p:nvSpPr>
            <p:spPr bwMode="auto">
              <a:xfrm>
                <a:off x="451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" name="Oval 155"/>
              <p:cNvSpPr>
                <a:spLocks noChangeArrowheads="1"/>
              </p:cNvSpPr>
              <p:nvPr/>
            </p:nvSpPr>
            <p:spPr bwMode="auto">
              <a:xfrm>
                <a:off x="459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5" name="Oval 156"/>
              <p:cNvSpPr>
                <a:spLocks noChangeArrowheads="1"/>
              </p:cNvSpPr>
              <p:nvPr/>
            </p:nvSpPr>
            <p:spPr bwMode="auto">
              <a:xfrm>
                <a:off x="467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6" name="Oval 157"/>
              <p:cNvSpPr>
                <a:spLocks noChangeArrowheads="1"/>
              </p:cNvSpPr>
              <p:nvPr/>
            </p:nvSpPr>
            <p:spPr bwMode="auto">
              <a:xfrm>
                <a:off x="475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7" name="Oval 158"/>
              <p:cNvSpPr>
                <a:spLocks noChangeArrowheads="1"/>
              </p:cNvSpPr>
              <p:nvPr/>
            </p:nvSpPr>
            <p:spPr bwMode="auto">
              <a:xfrm>
                <a:off x="483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8" name="Oval 159"/>
              <p:cNvSpPr>
                <a:spLocks noChangeArrowheads="1"/>
              </p:cNvSpPr>
              <p:nvPr/>
            </p:nvSpPr>
            <p:spPr bwMode="auto">
              <a:xfrm>
                <a:off x="490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9" name="Oval 160"/>
              <p:cNvSpPr>
                <a:spLocks noChangeArrowheads="1"/>
              </p:cNvSpPr>
              <p:nvPr/>
            </p:nvSpPr>
            <p:spPr bwMode="auto">
              <a:xfrm>
                <a:off x="4988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0" name="Oval 161"/>
              <p:cNvSpPr>
                <a:spLocks noChangeArrowheads="1"/>
              </p:cNvSpPr>
              <p:nvPr/>
            </p:nvSpPr>
            <p:spPr bwMode="auto">
              <a:xfrm>
                <a:off x="506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1" name="Oval 162"/>
              <p:cNvSpPr>
                <a:spLocks noChangeArrowheads="1"/>
              </p:cNvSpPr>
              <p:nvPr/>
            </p:nvSpPr>
            <p:spPr bwMode="auto">
              <a:xfrm>
                <a:off x="514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2" name="Oval 163"/>
              <p:cNvSpPr>
                <a:spLocks noChangeArrowheads="1"/>
              </p:cNvSpPr>
              <p:nvPr/>
            </p:nvSpPr>
            <p:spPr bwMode="auto">
              <a:xfrm>
                <a:off x="5224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3" name="Oval 164"/>
              <p:cNvSpPr>
                <a:spLocks noChangeArrowheads="1"/>
              </p:cNvSpPr>
              <p:nvPr/>
            </p:nvSpPr>
            <p:spPr bwMode="auto">
              <a:xfrm>
                <a:off x="530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4" name="Oval 165"/>
              <p:cNvSpPr>
                <a:spLocks noChangeArrowheads="1"/>
              </p:cNvSpPr>
              <p:nvPr/>
            </p:nvSpPr>
            <p:spPr bwMode="auto">
              <a:xfrm>
                <a:off x="538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5" name="Oval 166"/>
              <p:cNvSpPr>
                <a:spLocks noChangeArrowheads="1"/>
              </p:cNvSpPr>
              <p:nvPr/>
            </p:nvSpPr>
            <p:spPr bwMode="auto">
              <a:xfrm>
                <a:off x="435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6" name="Oval 167"/>
              <p:cNvSpPr>
                <a:spLocks noChangeArrowheads="1"/>
              </p:cNvSpPr>
              <p:nvPr/>
            </p:nvSpPr>
            <p:spPr bwMode="auto">
              <a:xfrm>
                <a:off x="4437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7" name="Oval 168"/>
              <p:cNvSpPr>
                <a:spLocks noChangeArrowheads="1"/>
              </p:cNvSpPr>
              <p:nvPr/>
            </p:nvSpPr>
            <p:spPr bwMode="auto">
              <a:xfrm>
                <a:off x="451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8" name="Oval 169"/>
              <p:cNvSpPr>
                <a:spLocks noChangeArrowheads="1"/>
              </p:cNvSpPr>
              <p:nvPr/>
            </p:nvSpPr>
            <p:spPr bwMode="auto">
              <a:xfrm>
                <a:off x="459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9" name="Oval 170"/>
              <p:cNvSpPr>
                <a:spLocks noChangeArrowheads="1"/>
              </p:cNvSpPr>
              <p:nvPr/>
            </p:nvSpPr>
            <p:spPr bwMode="auto">
              <a:xfrm>
                <a:off x="467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0" name="Oval 171"/>
              <p:cNvSpPr>
                <a:spLocks noChangeArrowheads="1"/>
              </p:cNvSpPr>
              <p:nvPr/>
            </p:nvSpPr>
            <p:spPr bwMode="auto">
              <a:xfrm>
                <a:off x="475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1" name="Oval 172"/>
              <p:cNvSpPr>
                <a:spLocks noChangeArrowheads="1"/>
              </p:cNvSpPr>
              <p:nvPr/>
            </p:nvSpPr>
            <p:spPr bwMode="auto">
              <a:xfrm>
                <a:off x="483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2" name="Oval 173"/>
              <p:cNvSpPr>
                <a:spLocks noChangeArrowheads="1"/>
              </p:cNvSpPr>
              <p:nvPr/>
            </p:nvSpPr>
            <p:spPr bwMode="auto">
              <a:xfrm>
                <a:off x="490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3" name="Oval 174"/>
              <p:cNvSpPr>
                <a:spLocks noChangeArrowheads="1"/>
              </p:cNvSpPr>
              <p:nvPr/>
            </p:nvSpPr>
            <p:spPr bwMode="auto">
              <a:xfrm>
                <a:off x="4988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4" name="Oval 175"/>
              <p:cNvSpPr>
                <a:spLocks noChangeArrowheads="1"/>
              </p:cNvSpPr>
              <p:nvPr/>
            </p:nvSpPr>
            <p:spPr bwMode="auto">
              <a:xfrm>
                <a:off x="506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5" name="Oval 176"/>
              <p:cNvSpPr>
                <a:spLocks noChangeArrowheads="1"/>
              </p:cNvSpPr>
              <p:nvPr/>
            </p:nvSpPr>
            <p:spPr bwMode="auto">
              <a:xfrm>
                <a:off x="514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6" name="Oval 177"/>
              <p:cNvSpPr>
                <a:spLocks noChangeArrowheads="1"/>
              </p:cNvSpPr>
              <p:nvPr/>
            </p:nvSpPr>
            <p:spPr bwMode="auto">
              <a:xfrm>
                <a:off x="5224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7" name="Oval 178"/>
              <p:cNvSpPr>
                <a:spLocks noChangeArrowheads="1"/>
              </p:cNvSpPr>
              <p:nvPr/>
            </p:nvSpPr>
            <p:spPr bwMode="auto">
              <a:xfrm>
                <a:off x="530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8" name="Oval 179"/>
              <p:cNvSpPr>
                <a:spLocks noChangeArrowheads="1"/>
              </p:cNvSpPr>
              <p:nvPr/>
            </p:nvSpPr>
            <p:spPr bwMode="auto">
              <a:xfrm>
                <a:off x="538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9" name="Oval 180"/>
              <p:cNvSpPr>
                <a:spLocks noChangeArrowheads="1"/>
              </p:cNvSpPr>
              <p:nvPr/>
            </p:nvSpPr>
            <p:spPr bwMode="auto">
              <a:xfrm>
                <a:off x="435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0" name="Oval 181"/>
              <p:cNvSpPr>
                <a:spLocks noChangeArrowheads="1"/>
              </p:cNvSpPr>
              <p:nvPr/>
            </p:nvSpPr>
            <p:spPr bwMode="auto">
              <a:xfrm>
                <a:off x="4437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1" name="Oval 182"/>
              <p:cNvSpPr>
                <a:spLocks noChangeArrowheads="1"/>
              </p:cNvSpPr>
              <p:nvPr/>
            </p:nvSpPr>
            <p:spPr bwMode="auto">
              <a:xfrm>
                <a:off x="451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2" name="Oval 183"/>
              <p:cNvSpPr>
                <a:spLocks noChangeArrowheads="1"/>
              </p:cNvSpPr>
              <p:nvPr/>
            </p:nvSpPr>
            <p:spPr bwMode="auto">
              <a:xfrm>
                <a:off x="459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3" name="Oval 184"/>
              <p:cNvSpPr>
                <a:spLocks noChangeArrowheads="1"/>
              </p:cNvSpPr>
              <p:nvPr/>
            </p:nvSpPr>
            <p:spPr bwMode="auto">
              <a:xfrm>
                <a:off x="467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4" name="Oval 185"/>
              <p:cNvSpPr>
                <a:spLocks noChangeArrowheads="1"/>
              </p:cNvSpPr>
              <p:nvPr/>
            </p:nvSpPr>
            <p:spPr bwMode="auto">
              <a:xfrm>
                <a:off x="475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5" name="Oval 186"/>
              <p:cNvSpPr>
                <a:spLocks noChangeArrowheads="1"/>
              </p:cNvSpPr>
              <p:nvPr/>
            </p:nvSpPr>
            <p:spPr bwMode="auto">
              <a:xfrm>
                <a:off x="483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6" name="Oval 187"/>
              <p:cNvSpPr>
                <a:spLocks noChangeArrowheads="1"/>
              </p:cNvSpPr>
              <p:nvPr/>
            </p:nvSpPr>
            <p:spPr bwMode="auto">
              <a:xfrm>
                <a:off x="490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7" name="Oval 188"/>
              <p:cNvSpPr>
                <a:spLocks noChangeArrowheads="1"/>
              </p:cNvSpPr>
              <p:nvPr/>
            </p:nvSpPr>
            <p:spPr bwMode="auto">
              <a:xfrm>
                <a:off x="4988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8" name="Oval 189"/>
              <p:cNvSpPr>
                <a:spLocks noChangeArrowheads="1"/>
              </p:cNvSpPr>
              <p:nvPr/>
            </p:nvSpPr>
            <p:spPr bwMode="auto">
              <a:xfrm>
                <a:off x="506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9" name="Oval 190"/>
              <p:cNvSpPr>
                <a:spLocks noChangeArrowheads="1"/>
              </p:cNvSpPr>
              <p:nvPr/>
            </p:nvSpPr>
            <p:spPr bwMode="auto">
              <a:xfrm>
                <a:off x="514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0" name="Oval 191"/>
              <p:cNvSpPr>
                <a:spLocks noChangeArrowheads="1"/>
              </p:cNvSpPr>
              <p:nvPr/>
            </p:nvSpPr>
            <p:spPr bwMode="auto">
              <a:xfrm>
                <a:off x="5224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1" name="Oval 192"/>
              <p:cNvSpPr>
                <a:spLocks noChangeArrowheads="1"/>
              </p:cNvSpPr>
              <p:nvPr/>
            </p:nvSpPr>
            <p:spPr bwMode="auto">
              <a:xfrm>
                <a:off x="530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2" name="Oval 193"/>
              <p:cNvSpPr>
                <a:spLocks noChangeArrowheads="1"/>
              </p:cNvSpPr>
              <p:nvPr/>
            </p:nvSpPr>
            <p:spPr bwMode="auto">
              <a:xfrm>
                <a:off x="538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3" name="Line 194"/>
              <p:cNvSpPr>
                <a:spLocks noChangeShapeType="1"/>
              </p:cNvSpPr>
              <p:nvPr/>
            </p:nvSpPr>
            <p:spPr bwMode="auto">
              <a:xfrm flipV="1">
                <a:off x="4373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4" name="Freeform 195"/>
              <p:cNvSpPr>
                <a:spLocks/>
              </p:cNvSpPr>
              <p:nvPr/>
            </p:nvSpPr>
            <p:spPr bwMode="auto">
              <a:xfrm>
                <a:off x="4358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5" name="Text Box 196"/>
              <p:cNvSpPr txBox="1">
                <a:spLocks noChangeArrowheads="1"/>
              </p:cNvSpPr>
              <p:nvPr/>
            </p:nvSpPr>
            <p:spPr bwMode="auto">
              <a:xfrm>
                <a:off x="5591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06" name="Text Box 197"/>
              <p:cNvSpPr txBox="1">
                <a:spLocks noChangeArrowheads="1"/>
              </p:cNvSpPr>
              <p:nvPr/>
            </p:nvSpPr>
            <p:spPr bwMode="auto">
              <a:xfrm>
                <a:off x="4320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sp>
          <p:nvSpPr>
            <p:cNvPr id="43" name="AutoShape 198"/>
            <p:cNvSpPr>
              <a:spLocks noChangeArrowheads="1"/>
            </p:cNvSpPr>
            <p:nvPr/>
          </p:nvSpPr>
          <p:spPr bwMode="auto">
            <a:xfrm rot="5400000">
              <a:off x="624" y="1776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4" name="AutoShape 199"/>
            <p:cNvSpPr>
              <a:spLocks noChangeArrowheads="1"/>
            </p:cNvSpPr>
            <p:nvPr/>
          </p:nvSpPr>
          <p:spPr bwMode="auto">
            <a:xfrm rot="5400000">
              <a:off x="2016" y="1776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5" name="AutoShape 200"/>
            <p:cNvSpPr>
              <a:spLocks noChangeArrowheads="1"/>
            </p:cNvSpPr>
            <p:nvPr/>
          </p:nvSpPr>
          <p:spPr bwMode="auto">
            <a:xfrm rot="5400000">
              <a:off x="4848" y="1776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</p:grpSp>
      <p:sp>
        <p:nvSpPr>
          <p:cNvPr id="229" name="Text Box 202"/>
          <p:cNvSpPr txBox="1">
            <a:spLocks noChangeArrowheads="1"/>
          </p:cNvSpPr>
          <p:nvPr/>
        </p:nvSpPr>
        <p:spPr bwMode="auto">
          <a:xfrm>
            <a:off x="34925" y="1592263"/>
            <a:ext cx="9144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4*x+3*x4&gt;20        x-x4&gt;3         3*x+x4&lt;0       6*x-20*x4&lt;61</a:t>
            </a:r>
          </a:p>
        </p:txBody>
      </p:sp>
      <p:grpSp>
        <p:nvGrpSpPr>
          <p:cNvPr id="230" name="Group 203"/>
          <p:cNvGrpSpPr>
            <a:grpSpLocks/>
          </p:cNvGrpSpPr>
          <p:nvPr/>
        </p:nvGrpSpPr>
        <p:grpSpPr bwMode="auto">
          <a:xfrm>
            <a:off x="5064125" y="1663700"/>
            <a:ext cx="1143000" cy="228600"/>
            <a:chOff x="3024" y="1008"/>
            <a:chExt cx="960" cy="192"/>
          </a:xfrm>
        </p:grpSpPr>
        <p:sp>
          <p:nvSpPr>
            <p:cNvPr id="231" name="Line 204"/>
            <p:cNvSpPr>
              <a:spLocks noChangeShapeType="1"/>
            </p:cNvSpPr>
            <p:nvPr/>
          </p:nvSpPr>
          <p:spPr bwMode="auto">
            <a:xfrm flipH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232" name="Line 205"/>
            <p:cNvSpPr>
              <a:spLocks noChangeShapeType="1"/>
            </p:cNvSpPr>
            <p:nvPr/>
          </p:nvSpPr>
          <p:spPr bwMode="auto">
            <a:xfrm flipH="1" flipV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</p:grpSp>
      <p:sp>
        <p:nvSpPr>
          <p:cNvPr id="233" name="Text Box 206"/>
          <p:cNvSpPr txBox="1">
            <a:spLocks noChangeArrowheads="1"/>
          </p:cNvSpPr>
          <p:nvPr/>
        </p:nvSpPr>
        <p:spPr bwMode="auto">
          <a:xfrm>
            <a:off x="34925" y="1595438"/>
            <a:ext cx="91440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rgbClr val="C0C0C0"/>
                </a:solidFill>
                <a:latin typeface="Courier New" pitchFamily="49" charset="0"/>
              </a:rPr>
              <a:t> (               &amp;&amp;          )  ||              ||              </a:t>
            </a:r>
          </a:p>
        </p:txBody>
      </p:sp>
      <p:grpSp>
        <p:nvGrpSpPr>
          <p:cNvPr id="234" name="Group 401"/>
          <p:cNvGrpSpPr>
            <a:grpSpLocks/>
          </p:cNvGrpSpPr>
          <p:nvPr/>
        </p:nvGrpSpPr>
        <p:grpSpPr bwMode="auto">
          <a:xfrm>
            <a:off x="187325" y="2024063"/>
            <a:ext cx="8821738" cy="1017587"/>
            <a:chOff x="118" y="1275"/>
            <a:chExt cx="5557" cy="641"/>
          </a:xfrm>
        </p:grpSpPr>
        <p:grpSp>
          <p:nvGrpSpPr>
            <p:cNvPr id="235" name="Group 400"/>
            <p:cNvGrpSpPr>
              <a:grpSpLocks/>
            </p:cNvGrpSpPr>
            <p:nvPr/>
          </p:nvGrpSpPr>
          <p:grpSpPr bwMode="auto">
            <a:xfrm>
              <a:off x="118" y="1275"/>
              <a:ext cx="1333" cy="641"/>
              <a:chOff x="118" y="1275"/>
              <a:chExt cx="1333" cy="641"/>
            </a:xfrm>
          </p:grpSpPr>
          <p:sp>
            <p:nvSpPr>
              <p:cNvPr id="365" name="Rectangle 208"/>
              <p:cNvSpPr>
                <a:spLocks noChangeArrowheads="1"/>
              </p:cNvSpPr>
              <p:nvPr/>
            </p:nvSpPr>
            <p:spPr bwMode="auto">
              <a:xfrm>
                <a:off x="385" y="1580"/>
                <a:ext cx="833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366" name="AutoShape 209"/>
              <p:cNvSpPr>
                <a:spLocks noChangeArrowheads="1"/>
              </p:cNvSpPr>
              <p:nvPr/>
            </p:nvSpPr>
            <p:spPr bwMode="auto">
              <a:xfrm>
                <a:off x="363" y="1570"/>
                <a:ext cx="265" cy="280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7" name="Oval 210"/>
              <p:cNvSpPr>
                <a:spLocks noChangeArrowheads="1"/>
              </p:cNvSpPr>
              <p:nvPr/>
            </p:nvSpPr>
            <p:spPr bwMode="auto">
              <a:xfrm>
                <a:off x="156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8" name="Oval 211"/>
              <p:cNvSpPr>
                <a:spLocks noChangeArrowheads="1"/>
              </p:cNvSpPr>
              <p:nvPr/>
            </p:nvSpPr>
            <p:spPr bwMode="auto">
              <a:xfrm>
                <a:off x="235" y="183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9" name="Oval 212"/>
              <p:cNvSpPr>
                <a:spLocks noChangeArrowheads="1"/>
              </p:cNvSpPr>
              <p:nvPr/>
            </p:nvSpPr>
            <p:spPr bwMode="auto">
              <a:xfrm>
                <a:off x="313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0" name="Oval 213"/>
              <p:cNvSpPr>
                <a:spLocks noChangeArrowheads="1"/>
              </p:cNvSpPr>
              <p:nvPr/>
            </p:nvSpPr>
            <p:spPr bwMode="auto">
              <a:xfrm>
                <a:off x="392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1" name="Oval 214"/>
              <p:cNvSpPr>
                <a:spLocks noChangeArrowheads="1"/>
              </p:cNvSpPr>
              <p:nvPr/>
            </p:nvSpPr>
            <p:spPr bwMode="auto">
              <a:xfrm>
                <a:off x="471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2" name="Oval 215"/>
              <p:cNvSpPr>
                <a:spLocks noChangeArrowheads="1"/>
              </p:cNvSpPr>
              <p:nvPr/>
            </p:nvSpPr>
            <p:spPr bwMode="auto">
              <a:xfrm>
                <a:off x="549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3" name="Oval 216"/>
              <p:cNvSpPr>
                <a:spLocks noChangeArrowheads="1"/>
              </p:cNvSpPr>
              <p:nvPr/>
            </p:nvSpPr>
            <p:spPr bwMode="auto">
              <a:xfrm>
                <a:off x="628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4" name="Oval 217"/>
              <p:cNvSpPr>
                <a:spLocks noChangeArrowheads="1"/>
              </p:cNvSpPr>
              <p:nvPr/>
            </p:nvSpPr>
            <p:spPr bwMode="auto">
              <a:xfrm>
                <a:off x="707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5" name="Oval 218"/>
              <p:cNvSpPr>
                <a:spLocks noChangeArrowheads="1"/>
              </p:cNvSpPr>
              <p:nvPr/>
            </p:nvSpPr>
            <p:spPr bwMode="auto">
              <a:xfrm>
                <a:off x="786" y="183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6" name="Oval 219"/>
              <p:cNvSpPr>
                <a:spLocks noChangeArrowheads="1"/>
              </p:cNvSpPr>
              <p:nvPr/>
            </p:nvSpPr>
            <p:spPr bwMode="auto">
              <a:xfrm>
                <a:off x="864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7" name="Oval 220"/>
              <p:cNvSpPr>
                <a:spLocks noChangeArrowheads="1"/>
              </p:cNvSpPr>
              <p:nvPr/>
            </p:nvSpPr>
            <p:spPr bwMode="auto">
              <a:xfrm>
                <a:off x="943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8" name="Oval 221"/>
              <p:cNvSpPr>
                <a:spLocks noChangeArrowheads="1"/>
              </p:cNvSpPr>
              <p:nvPr/>
            </p:nvSpPr>
            <p:spPr bwMode="auto">
              <a:xfrm>
                <a:off x="1022" y="183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9" name="Oval 222"/>
              <p:cNvSpPr>
                <a:spLocks noChangeArrowheads="1"/>
              </p:cNvSpPr>
              <p:nvPr/>
            </p:nvSpPr>
            <p:spPr bwMode="auto">
              <a:xfrm>
                <a:off x="1100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0" name="Oval 223"/>
              <p:cNvSpPr>
                <a:spLocks noChangeArrowheads="1"/>
              </p:cNvSpPr>
              <p:nvPr/>
            </p:nvSpPr>
            <p:spPr bwMode="auto">
              <a:xfrm>
                <a:off x="1179" y="183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1" name="Oval 224"/>
              <p:cNvSpPr>
                <a:spLocks noChangeArrowheads="1"/>
              </p:cNvSpPr>
              <p:nvPr/>
            </p:nvSpPr>
            <p:spPr bwMode="auto">
              <a:xfrm>
                <a:off x="156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2" name="Oval 225"/>
              <p:cNvSpPr>
                <a:spLocks noChangeArrowheads="1"/>
              </p:cNvSpPr>
              <p:nvPr/>
            </p:nvSpPr>
            <p:spPr bwMode="auto">
              <a:xfrm>
                <a:off x="235" y="174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3" name="Oval 226"/>
              <p:cNvSpPr>
                <a:spLocks noChangeArrowheads="1"/>
              </p:cNvSpPr>
              <p:nvPr/>
            </p:nvSpPr>
            <p:spPr bwMode="auto">
              <a:xfrm>
                <a:off x="313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4" name="Oval 227"/>
              <p:cNvSpPr>
                <a:spLocks noChangeArrowheads="1"/>
              </p:cNvSpPr>
              <p:nvPr/>
            </p:nvSpPr>
            <p:spPr bwMode="auto">
              <a:xfrm>
                <a:off x="392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5" name="Oval 228"/>
              <p:cNvSpPr>
                <a:spLocks noChangeArrowheads="1"/>
              </p:cNvSpPr>
              <p:nvPr/>
            </p:nvSpPr>
            <p:spPr bwMode="auto">
              <a:xfrm>
                <a:off x="471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6" name="Oval 229"/>
              <p:cNvSpPr>
                <a:spLocks noChangeArrowheads="1"/>
              </p:cNvSpPr>
              <p:nvPr/>
            </p:nvSpPr>
            <p:spPr bwMode="auto">
              <a:xfrm>
                <a:off x="549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7" name="Oval 230"/>
              <p:cNvSpPr>
                <a:spLocks noChangeArrowheads="1"/>
              </p:cNvSpPr>
              <p:nvPr/>
            </p:nvSpPr>
            <p:spPr bwMode="auto">
              <a:xfrm>
                <a:off x="628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8" name="Oval 231"/>
              <p:cNvSpPr>
                <a:spLocks noChangeArrowheads="1"/>
              </p:cNvSpPr>
              <p:nvPr/>
            </p:nvSpPr>
            <p:spPr bwMode="auto">
              <a:xfrm>
                <a:off x="707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9" name="Oval 232"/>
              <p:cNvSpPr>
                <a:spLocks noChangeArrowheads="1"/>
              </p:cNvSpPr>
              <p:nvPr/>
            </p:nvSpPr>
            <p:spPr bwMode="auto">
              <a:xfrm>
                <a:off x="786" y="174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0" name="Oval 233"/>
              <p:cNvSpPr>
                <a:spLocks noChangeArrowheads="1"/>
              </p:cNvSpPr>
              <p:nvPr/>
            </p:nvSpPr>
            <p:spPr bwMode="auto">
              <a:xfrm>
                <a:off x="864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1" name="Oval 234"/>
              <p:cNvSpPr>
                <a:spLocks noChangeArrowheads="1"/>
              </p:cNvSpPr>
              <p:nvPr/>
            </p:nvSpPr>
            <p:spPr bwMode="auto">
              <a:xfrm>
                <a:off x="943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2" name="Oval 235"/>
              <p:cNvSpPr>
                <a:spLocks noChangeArrowheads="1"/>
              </p:cNvSpPr>
              <p:nvPr/>
            </p:nvSpPr>
            <p:spPr bwMode="auto">
              <a:xfrm>
                <a:off x="1022" y="174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3" name="Oval 236"/>
              <p:cNvSpPr>
                <a:spLocks noChangeArrowheads="1"/>
              </p:cNvSpPr>
              <p:nvPr/>
            </p:nvSpPr>
            <p:spPr bwMode="auto">
              <a:xfrm>
                <a:off x="1100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4" name="Oval 237"/>
              <p:cNvSpPr>
                <a:spLocks noChangeArrowheads="1"/>
              </p:cNvSpPr>
              <p:nvPr/>
            </p:nvSpPr>
            <p:spPr bwMode="auto">
              <a:xfrm>
                <a:off x="1179" y="174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5" name="Oval 238"/>
              <p:cNvSpPr>
                <a:spLocks noChangeArrowheads="1"/>
              </p:cNvSpPr>
              <p:nvPr/>
            </p:nvSpPr>
            <p:spPr bwMode="auto">
              <a:xfrm>
                <a:off x="156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6" name="Oval 239"/>
              <p:cNvSpPr>
                <a:spLocks noChangeArrowheads="1"/>
              </p:cNvSpPr>
              <p:nvPr/>
            </p:nvSpPr>
            <p:spPr bwMode="auto">
              <a:xfrm>
                <a:off x="235" y="166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7" name="Oval 240"/>
              <p:cNvSpPr>
                <a:spLocks noChangeArrowheads="1"/>
              </p:cNvSpPr>
              <p:nvPr/>
            </p:nvSpPr>
            <p:spPr bwMode="auto">
              <a:xfrm>
                <a:off x="313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8" name="Oval 241"/>
              <p:cNvSpPr>
                <a:spLocks noChangeArrowheads="1"/>
              </p:cNvSpPr>
              <p:nvPr/>
            </p:nvSpPr>
            <p:spPr bwMode="auto">
              <a:xfrm>
                <a:off x="392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9" name="Oval 242"/>
              <p:cNvSpPr>
                <a:spLocks noChangeArrowheads="1"/>
              </p:cNvSpPr>
              <p:nvPr/>
            </p:nvSpPr>
            <p:spPr bwMode="auto">
              <a:xfrm>
                <a:off x="471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0" name="Oval 243"/>
              <p:cNvSpPr>
                <a:spLocks noChangeArrowheads="1"/>
              </p:cNvSpPr>
              <p:nvPr/>
            </p:nvSpPr>
            <p:spPr bwMode="auto">
              <a:xfrm>
                <a:off x="549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1" name="Oval 244"/>
              <p:cNvSpPr>
                <a:spLocks noChangeArrowheads="1"/>
              </p:cNvSpPr>
              <p:nvPr/>
            </p:nvSpPr>
            <p:spPr bwMode="auto">
              <a:xfrm>
                <a:off x="628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2" name="Oval 245"/>
              <p:cNvSpPr>
                <a:spLocks noChangeArrowheads="1"/>
              </p:cNvSpPr>
              <p:nvPr/>
            </p:nvSpPr>
            <p:spPr bwMode="auto">
              <a:xfrm>
                <a:off x="707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3" name="Oval 246"/>
              <p:cNvSpPr>
                <a:spLocks noChangeArrowheads="1"/>
              </p:cNvSpPr>
              <p:nvPr/>
            </p:nvSpPr>
            <p:spPr bwMode="auto">
              <a:xfrm>
                <a:off x="786" y="166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4" name="Oval 247"/>
              <p:cNvSpPr>
                <a:spLocks noChangeArrowheads="1"/>
              </p:cNvSpPr>
              <p:nvPr/>
            </p:nvSpPr>
            <p:spPr bwMode="auto">
              <a:xfrm>
                <a:off x="864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5" name="Oval 248"/>
              <p:cNvSpPr>
                <a:spLocks noChangeArrowheads="1"/>
              </p:cNvSpPr>
              <p:nvPr/>
            </p:nvSpPr>
            <p:spPr bwMode="auto">
              <a:xfrm>
                <a:off x="943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6" name="Oval 249"/>
              <p:cNvSpPr>
                <a:spLocks noChangeArrowheads="1"/>
              </p:cNvSpPr>
              <p:nvPr/>
            </p:nvSpPr>
            <p:spPr bwMode="auto">
              <a:xfrm>
                <a:off x="1022" y="166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7" name="Oval 250"/>
              <p:cNvSpPr>
                <a:spLocks noChangeArrowheads="1"/>
              </p:cNvSpPr>
              <p:nvPr/>
            </p:nvSpPr>
            <p:spPr bwMode="auto">
              <a:xfrm>
                <a:off x="1100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8" name="Oval 251"/>
              <p:cNvSpPr>
                <a:spLocks noChangeArrowheads="1"/>
              </p:cNvSpPr>
              <p:nvPr/>
            </p:nvSpPr>
            <p:spPr bwMode="auto">
              <a:xfrm>
                <a:off x="1179" y="166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9" name="Oval 252"/>
              <p:cNvSpPr>
                <a:spLocks noChangeArrowheads="1"/>
              </p:cNvSpPr>
              <p:nvPr/>
            </p:nvSpPr>
            <p:spPr bwMode="auto">
              <a:xfrm>
                <a:off x="156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0" name="Oval 253"/>
              <p:cNvSpPr>
                <a:spLocks noChangeArrowheads="1"/>
              </p:cNvSpPr>
              <p:nvPr/>
            </p:nvSpPr>
            <p:spPr bwMode="auto">
              <a:xfrm>
                <a:off x="235" y="158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1" name="Oval 254"/>
              <p:cNvSpPr>
                <a:spLocks noChangeArrowheads="1"/>
              </p:cNvSpPr>
              <p:nvPr/>
            </p:nvSpPr>
            <p:spPr bwMode="auto">
              <a:xfrm>
                <a:off x="313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2" name="Oval 255"/>
              <p:cNvSpPr>
                <a:spLocks noChangeArrowheads="1"/>
              </p:cNvSpPr>
              <p:nvPr/>
            </p:nvSpPr>
            <p:spPr bwMode="auto">
              <a:xfrm>
                <a:off x="392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3" name="Oval 256"/>
              <p:cNvSpPr>
                <a:spLocks noChangeArrowheads="1"/>
              </p:cNvSpPr>
              <p:nvPr/>
            </p:nvSpPr>
            <p:spPr bwMode="auto">
              <a:xfrm>
                <a:off x="471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4" name="Oval 257"/>
              <p:cNvSpPr>
                <a:spLocks noChangeArrowheads="1"/>
              </p:cNvSpPr>
              <p:nvPr/>
            </p:nvSpPr>
            <p:spPr bwMode="auto">
              <a:xfrm>
                <a:off x="549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5" name="Oval 258"/>
              <p:cNvSpPr>
                <a:spLocks noChangeArrowheads="1"/>
              </p:cNvSpPr>
              <p:nvPr/>
            </p:nvSpPr>
            <p:spPr bwMode="auto">
              <a:xfrm>
                <a:off x="628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6" name="Oval 259"/>
              <p:cNvSpPr>
                <a:spLocks noChangeArrowheads="1"/>
              </p:cNvSpPr>
              <p:nvPr/>
            </p:nvSpPr>
            <p:spPr bwMode="auto">
              <a:xfrm>
                <a:off x="707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7" name="Oval 260"/>
              <p:cNvSpPr>
                <a:spLocks noChangeArrowheads="1"/>
              </p:cNvSpPr>
              <p:nvPr/>
            </p:nvSpPr>
            <p:spPr bwMode="auto">
              <a:xfrm>
                <a:off x="786" y="158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8" name="Oval 261"/>
              <p:cNvSpPr>
                <a:spLocks noChangeArrowheads="1"/>
              </p:cNvSpPr>
              <p:nvPr/>
            </p:nvSpPr>
            <p:spPr bwMode="auto">
              <a:xfrm>
                <a:off x="864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9" name="Oval 262"/>
              <p:cNvSpPr>
                <a:spLocks noChangeArrowheads="1"/>
              </p:cNvSpPr>
              <p:nvPr/>
            </p:nvSpPr>
            <p:spPr bwMode="auto">
              <a:xfrm>
                <a:off x="943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0" name="Oval 263"/>
              <p:cNvSpPr>
                <a:spLocks noChangeArrowheads="1"/>
              </p:cNvSpPr>
              <p:nvPr/>
            </p:nvSpPr>
            <p:spPr bwMode="auto">
              <a:xfrm>
                <a:off x="1022" y="158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1" name="Oval 264"/>
              <p:cNvSpPr>
                <a:spLocks noChangeArrowheads="1"/>
              </p:cNvSpPr>
              <p:nvPr/>
            </p:nvSpPr>
            <p:spPr bwMode="auto">
              <a:xfrm>
                <a:off x="1100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2" name="Oval 265"/>
              <p:cNvSpPr>
                <a:spLocks noChangeArrowheads="1"/>
              </p:cNvSpPr>
              <p:nvPr/>
            </p:nvSpPr>
            <p:spPr bwMode="auto">
              <a:xfrm>
                <a:off x="1179" y="158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3" name="Line 266"/>
              <p:cNvSpPr>
                <a:spLocks noChangeShapeType="1"/>
              </p:cNvSpPr>
              <p:nvPr/>
            </p:nvSpPr>
            <p:spPr bwMode="auto">
              <a:xfrm flipV="1">
                <a:off x="171" y="1467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4" name="Freeform 267"/>
              <p:cNvSpPr>
                <a:spLocks/>
              </p:cNvSpPr>
              <p:nvPr/>
            </p:nvSpPr>
            <p:spPr bwMode="auto">
              <a:xfrm>
                <a:off x="156" y="1845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5" name="Text Box 268"/>
              <p:cNvSpPr txBox="1">
                <a:spLocks noChangeArrowheads="1"/>
              </p:cNvSpPr>
              <p:nvPr/>
            </p:nvSpPr>
            <p:spPr bwMode="auto">
              <a:xfrm>
                <a:off x="1389" y="1715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426" name="Text Box 269"/>
              <p:cNvSpPr txBox="1">
                <a:spLocks noChangeArrowheads="1"/>
              </p:cNvSpPr>
              <p:nvPr/>
            </p:nvSpPr>
            <p:spPr bwMode="auto">
              <a:xfrm>
                <a:off x="118" y="1275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236" name="Group 270"/>
            <p:cNvGrpSpPr>
              <a:grpSpLocks/>
            </p:cNvGrpSpPr>
            <p:nvPr/>
          </p:nvGrpSpPr>
          <p:grpSpPr bwMode="auto">
            <a:xfrm>
              <a:off x="4342" y="1275"/>
              <a:ext cx="1333" cy="641"/>
              <a:chOff x="4320" y="1008"/>
              <a:chExt cx="1333" cy="641"/>
            </a:xfrm>
          </p:grpSpPr>
          <p:sp>
            <p:nvSpPr>
              <p:cNvPr id="303" name="Rectangle 271"/>
              <p:cNvSpPr>
                <a:spLocks noChangeArrowheads="1"/>
              </p:cNvSpPr>
              <p:nvPr/>
            </p:nvSpPr>
            <p:spPr bwMode="auto">
              <a:xfrm>
                <a:off x="4368" y="1313"/>
                <a:ext cx="1043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304" name="AutoShape 272"/>
              <p:cNvSpPr>
                <a:spLocks noChangeArrowheads="1"/>
              </p:cNvSpPr>
              <p:nvPr/>
            </p:nvSpPr>
            <p:spPr bwMode="auto">
              <a:xfrm rot="10800000" flipV="1">
                <a:off x="5164" y="1490"/>
                <a:ext cx="245" cy="86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5" name="Oval 273"/>
              <p:cNvSpPr>
                <a:spLocks noChangeArrowheads="1"/>
              </p:cNvSpPr>
              <p:nvPr/>
            </p:nvSpPr>
            <p:spPr bwMode="auto">
              <a:xfrm>
                <a:off x="4358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6" name="Oval 274"/>
              <p:cNvSpPr>
                <a:spLocks noChangeArrowheads="1"/>
              </p:cNvSpPr>
              <p:nvPr/>
            </p:nvSpPr>
            <p:spPr bwMode="auto">
              <a:xfrm>
                <a:off x="4437" y="15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7" name="Oval 275"/>
              <p:cNvSpPr>
                <a:spLocks noChangeArrowheads="1"/>
              </p:cNvSpPr>
              <p:nvPr/>
            </p:nvSpPr>
            <p:spPr bwMode="auto">
              <a:xfrm>
                <a:off x="4515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8" name="Oval 276"/>
              <p:cNvSpPr>
                <a:spLocks noChangeArrowheads="1"/>
              </p:cNvSpPr>
              <p:nvPr/>
            </p:nvSpPr>
            <p:spPr bwMode="auto">
              <a:xfrm>
                <a:off x="4594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9" name="Oval 277"/>
              <p:cNvSpPr>
                <a:spLocks noChangeArrowheads="1"/>
              </p:cNvSpPr>
              <p:nvPr/>
            </p:nvSpPr>
            <p:spPr bwMode="auto">
              <a:xfrm>
                <a:off x="4673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0" name="Oval 278"/>
              <p:cNvSpPr>
                <a:spLocks noChangeArrowheads="1"/>
              </p:cNvSpPr>
              <p:nvPr/>
            </p:nvSpPr>
            <p:spPr bwMode="auto">
              <a:xfrm>
                <a:off x="4751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1" name="Oval 279"/>
              <p:cNvSpPr>
                <a:spLocks noChangeArrowheads="1"/>
              </p:cNvSpPr>
              <p:nvPr/>
            </p:nvSpPr>
            <p:spPr bwMode="auto">
              <a:xfrm>
                <a:off x="4830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2" name="Oval 280"/>
              <p:cNvSpPr>
                <a:spLocks noChangeArrowheads="1"/>
              </p:cNvSpPr>
              <p:nvPr/>
            </p:nvSpPr>
            <p:spPr bwMode="auto">
              <a:xfrm>
                <a:off x="4909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3" name="Oval 281"/>
              <p:cNvSpPr>
                <a:spLocks noChangeArrowheads="1"/>
              </p:cNvSpPr>
              <p:nvPr/>
            </p:nvSpPr>
            <p:spPr bwMode="auto">
              <a:xfrm>
                <a:off x="4988" y="15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4" name="Oval 282"/>
              <p:cNvSpPr>
                <a:spLocks noChangeArrowheads="1"/>
              </p:cNvSpPr>
              <p:nvPr/>
            </p:nvSpPr>
            <p:spPr bwMode="auto">
              <a:xfrm>
                <a:off x="5066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5" name="Oval 283"/>
              <p:cNvSpPr>
                <a:spLocks noChangeArrowheads="1"/>
              </p:cNvSpPr>
              <p:nvPr/>
            </p:nvSpPr>
            <p:spPr bwMode="auto">
              <a:xfrm>
                <a:off x="5145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6" name="Oval 284"/>
              <p:cNvSpPr>
                <a:spLocks noChangeArrowheads="1"/>
              </p:cNvSpPr>
              <p:nvPr/>
            </p:nvSpPr>
            <p:spPr bwMode="auto">
              <a:xfrm>
                <a:off x="5224" y="156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7" name="Oval 285"/>
              <p:cNvSpPr>
                <a:spLocks noChangeArrowheads="1"/>
              </p:cNvSpPr>
              <p:nvPr/>
            </p:nvSpPr>
            <p:spPr bwMode="auto">
              <a:xfrm>
                <a:off x="5302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8" name="Oval 286"/>
              <p:cNvSpPr>
                <a:spLocks noChangeArrowheads="1"/>
              </p:cNvSpPr>
              <p:nvPr/>
            </p:nvSpPr>
            <p:spPr bwMode="auto">
              <a:xfrm>
                <a:off x="5381" y="156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9" name="Oval 287"/>
              <p:cNvSpPr>
                <a:spLocks noChangeArrowheads="1"/>
              </p:cNvSpPr>
              <p:nvPr/>
            </p:nvSpPr>
            <p:spPr bwMode="auto">
              <a:xfrm>
                <a:off x="4358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0" name="Oval 288"/>
              <p:cNvSpPr>
                <a:spLocks noChangeArrowheads="1"/>
              </p:cNvSpPr>
              <p:nvPr/>
            </p:nvSpPr>
            <p:spPr bwMode="auto">
              <a:xfrm>
                <a:off x="4437" y="14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1" name="Oval 289"/>
              <p:cNvSpPr>
                <a:spLocks noChangeArrowheads="1"/>
              </p:cNvSpPr>
              <p:nvPr/>
            </p:nvSpPr>
            <p:spPr bwMode="auto">
              <a:xfrm>
                <a:off x="4515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2" name="Oval 290"/>
              <p:cNvSpPr>
                <a:spLocks noChangeArrowheads="1"/>
              </p:cNvSpPr>
              <p:nvPr/>
            </p:nvSpPr>
            <p:spPr bwMode="auto">
              <a:xfrm>
                <a:off x="4594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3" name="Oval 291"/>
              <p:cNvSpPr>
                <a:spLocks noChangeArrowheads="1"/>
              </p:cNvSpPr>
              <p:nvPr/>
            </p:nvSpPr>
            <p:spPr bwMode="auto">
              <a:xfrm>
                <a:off x="4673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4" name="Oval 292"/>
              <p:cNvSpPr>
                <a:spLocks noChangeArrowheads="1"/>
              </p:cNvSpPr>
              <p:nvPr/>
            </p:nvSpPr>
            <p:spPr bwMode="auto">
              <a:xfrm>
                <a:off x="4751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5" name="Oval 293"/>
              <p:cNvSpPr>
                <a:spLocks noChangeArrowheads="1"/>
              </p:cNvSpPr>
              <p:nvPr/>
            </p:nvSpPr>
            <p:spPr bwMode="auto">
              <a:xfrm>
                <a:off x="4830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6" name="Oval 294"/>
              <p:cNvSpPr>
                <a:spLocks noChangeArrowheads="1"/>
              </p:cNvSpPr>
              <p:nvPr/>
            </p:nvSpPr>
            <p:spPr bwMode="auto">
              <a:xfrm>
                <a:off x="4909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7" name="Oval 295"/>
              <p:cNvSpPr>
                <a:spLocks noChangeArrowheads="1"/>
              </p:cNvSpPr>
              <p:nvPr/>
            </p:nvSpPr>
            <p:spPr bwMode="auto">
              <a:xfrm>
                <a:off x="4988" y="14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8" name="Oval 296"/>
              <p:cNvSpPr>
                <a:spLocks noChangeArrowheads="1"/>
              </p:cNvSpPr>
              <p:nvPr/>
            </p:nvSpPr>
            <p:spPr bwMode="auto">
              <a:xfrm>
                <a:off x="5066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9" name="Oval 297"/>
              <p:cNvSpPr>
                <a:spLocks noChangeArrowheads="1"/>
              </p:cNvSpPr>
              <p:nvPr/>
            </p:nvSpPr>
            <p:spPr bwMode="auto">
              <a:xfrm>
                <a:off x="5145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0" name="Oval 298"/>
              <p:cNvSpPr>
                <a:spLocks noChangeArrowheads="1"/>
              </p:cNvSpPr>
              <p:nvPr/>
            </p:nvSpPr>
            <p:spPr bwMode="auto">
              <a:xfrm>
                <a:off x="5224" y="148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1" name="Oval 299"/>
              <p:cNvSpPr>
                <a:spLocks noChangeArrowheads="1"/>
              </p:cNvSpPr>
              <p:nvPr/>
            </p:nvSpPr>
            <p:spPr bwMode="auto">
              <a:xfrm>
                <a:off x="5302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2" name="Oval 300"/>
              <p:cNvSpPr>
                <a:spLocks noChangeArrowheads="1"/>
              </p:cNvSpPr>
              <p:nvPr/>
            </p:nvSpPr>
            <p:spPr bwMode="auto">
              <a:xfrm>
                <a:off x="5381" y="148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3" name="Oval 301"/>
              <p:cNvSpPr>
                <a:spLocks noChangeArrowheads="1"/>
              </p:cNvSpPr>
              <p:nvPr/>
            </p:nvSpPr>
            <p:spPr bwMode="auto">
              <a:xfrm>
                <a:off x="4358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4" name="Oval 302"/>
              <p:cNvSpPr>
                <a:spLocks noChangeArrowheads="1"/>
              </p:cNvSpPr>
              <p:nvPr/>
            </p:nvSpPr>
            <p:spPr bwMode="auto">
              <a:xfrm>
                <a:off x="4437" y="13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5" name="Oval 303"/>
              <p:cNvSpPr>
                <a:spLocks noChangeArrowheads="1"/>
              </p:cNvSpPr>
              <p:nvPr/>
            </p:nvSpPr>
            <p:spPr bwMode="auto">
              <a:xfrm>
                <a:off x="4515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6" name="Oval 304"/>
              <p:cNvSpPr>
                <a:spLocks noChangeArrowheads="1"/>
              </p:cNvSpPr>
              <p:nvPr/>
            </p:nvSpPr>
            <p:spPr bwMode="auto">
              <a:xfrm>
                <a:off x="4594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7" name="Oval 305"/>
              <p:cNvSpPr>
                <a:spLocks noChangeArrowheads="1"/>
              </p:cNvSpPr>
              <p:nvPr/>
            </p:nvSpPr>
            <p:spPr bwMode="auto">
              <a:xfrm>
                <a:off x="4673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8" name="Oval 306"/>
              <p:cNvSpPr>
                <a:spLocks noChangeArrowheads="1"/>
              </p:cNvSpPr>
              <p:nvPr/>
            </p:nvSpPr>
            <p:spPr bwMode="auto">
              <a:xfrm>
                <a:off x="4751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9" name="Oval 307"/>
              <p:cNvSpPr>
                <a:spLocks noChangeArrowheads="1"/>
              </p:cNvSpPr>
              <p:nvPr/>
            </p:nvSpPr>
            <p:spPr bwMode="auto">
              <a:xfrm>
                <a:off x="4830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0" name="Oval 308"/>
              <p:cNvSpPr>
                <a:spLocks noChangeArrowheads="1"/>
              </p:cNvSpPr>
              <p:nvPr/>
            </p:nvSpPr>
            <p:spPr bwMode="auto">
              <a:xfrm>
                <a:off x="4909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1" name="Oval 309"/>
              <p:cNvSpPr>
                <a:spLocks noChangeArrowheads="1"/>
              </p:cNvSpPr>
              <p:nvPr/>
            </p:nvSpPr>
            <p:spPr bwMode="auto">
              <a:xfrm>
                <a:off x="4988" y="13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2" name="Oval 310"/>
              <p:cNvSpPr>
                <a:spLocks noChangeArrowheads="1"/>
              </p:cNvSpPr>
              <p:nvPr/>
            </p:nvSpPr>
            <p:spPr bwMode="auto">
              <a:xfrm>
                <a:off x="5066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3" name="Oval 311"/>
              <p:cNvSpPr>
                <a:spLocks noChangeArrowheads="1"/>
              </p:cNvSpPr>
              <p:nvPr/>
            </p:nvSpPr>
            <p:spPr bwMode="auto">
              <a:xfrm>
                <a:off x="5145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4" name="Oval 312"/>
              <p:cNvSpPr>
                <a:spLocks noChangeArrowheads="1"/>
              </p:cNvSpPr>
              <p:nvPr/>
            </p:nvSpPr>
            <p:spPr bwMode="auto">
              <a:xfrm>
                <a:off x="5224" y="13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5" name="Oval 313"/>
              <p:cNvSpPr>
                <a:spLocks noChangeArrowheads="1"/>
              </p:cNvSpPr>
              <p:nvPr/>
            </p:nvSpPr>
            <p:spPr bwMode="auto">
              <a:xfrm>
                <a:off x="5302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6" name="Oval 314"/>
              <p:cNvSpPr>
                <a:spLocks noChangeArrowheads="1"/>
              </p:cNvSpPr>
              <p:nvPr/>
            </p:nvSpPr>
            <p:spPr bwMode="auto">
              <a:xfrm>
                <a:off x="5381" y="13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7" name="Oval 315"/>
              <p:cNvSpPr>
                <a:spLocks noChangeArrowheads="1"/>
              </p:cNvSpPr>
              <p:nvPr/>
            </p:nvSpPr>
            <p:spPr bwMode="auto">
              <a:xfrm>
                <a:off x="4358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8" name="Oval 316"/>
              <p:cNvSpPr>
                <a:spLocks noChangeArrowheads="1"/>
              </p:cNvSpPr>
              <p:nvPr/>
            </p:nvSpPr>
            <p:spPr bwMode="auto">
              <a:xfrm>
                <a:off x="4437" y="131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9" name="Oval 317"/>
              <p:cNvSpPr>
                <a:spLocks noChangeArrowheads="1"/>
              </p:cNvSpPr>
              <p:nvPr/>
            </p:nvSpPr>
            <p:spPr bwMode="auto">
              <a:xfrm>
                <a:off x="4515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0" name="Oval 318"/>
              <p:cNvSpPr>
                <a:spLocks noChangeArrowheads="1"/>
              </p:cNvSpPr>
              <p:nvPr/>
            </p:nvSpPr>
            <p:spPr bwMode="auto">
              <a:xfrm>
                <a:off x="4594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1" name="Oval 319"/>
              <p:cNvSpPr>
                <a:spLocks noChangeArrowheads="1"/>
              </p:cNvSpPr>
              <p:nvPr/>
            </p:nvSpPr>
            <p:spPr bwMode="auto">
              <a:xfrm>
                <a:off x="4673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2" name="Oval 320"/>
              <p:cNvSpPr>
                <a:spLocks noChangeArrowheads="1"/>
              </p:cNvSpPr>
              <p:nvPr/>
            </p:nvSpPr>
            <p:spPr bwMode="auto">
              <a:xfrm>
                <a:off x="4751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3" name="Oval 321"/>
              <p:cNvSpPr>
                <a:spLocks noChangeArrowheads="1"/>
              </p:cNvSpPr>
              <p:nvPr/>
            </p:nvSpPr>
            <p:spPr bwMode="auto">
              <a:xfrm>
                <a:off x="4830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4" name="Oval 322"/>
              <p:cNvSpPr>
                <a:spLocks noChangeArrowheads="1"/>
              </p:cNvSpPr>
              <p:nvPr/>
            </p:nvSpPr>
            <p:spPr bwMode="auto">
              <a:xfrm>
                <a:off x="4909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5" name="Oval 323"/>
              <p:cNvSpPr>
                <a:spLocks noChangeArrowheads="1"/>
              </p:cNvSpPr>
              <p:nvPr/>
            </p:nvSpPr>
            <p:spPr bwMode="auto">
              <a:xfrm>
                <a:off x="4988" y="131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6" name="Oval 324"/>
              <p:cNvSpPr>
                <a:spLocks noChangeArrowheads="1"/>
              </p:cNvSpPr>
              <p:nvPr/>
            </p:nvSpPr>
            <p:spPr bwMode="auto">
              <a:xfrm>
                <a:off x="5066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7" name="Oval 325"/>
              <p:cNvSpPr>
                <a:spLocks noChangeArrowheads="1"/>
              </p:cNvSpPr>
              <p:nvPr/>
            </p:nvSpPr>
            <p:spPr bwMode="auto">
              <a:xfrm>
                <a:off x="5145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8" name="Oval 326"/>
              <p:cNvSpPr>
                <a:spLocks noChangeArrowheads="1"/>
              </p:cNvSpPr>
              <p:nvPr/>
            </p:nvSpPr>
            <p:spPr bwMode="auto">
              <a:xfrm>
                <a:off x="5224" y="131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9" name="Oval 327"/>
              <p:cNvSpPr>
                <a:spLocks noChangeArrowheads="1"/>
              </p:cNvSpPr>
              <p:nvPr/>
            </p:nvSpPr>
            <p:spPr bwMode="auto">
              <a:xfrm>
                <a:off x="5302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0" name="Oval 328"/>
              <p:cNvSpPr>
                <a:spLocks noChangeArrowheads="1"/>
              </p:cNvSpPr>
              <p:nvPr/>
            </p:nvSpPr>
            <p:spPr bwMode="auto">
              <a:xfrm>
                <a:off x="5381" y="131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1" name="Line 329"/>
              <p:cNvSpPr>
                <a:spLocks noChangeShapeType="1"/>
              </p:cNvSpPr>
              <p:nvPr/>
            </p:nvSpPr>
            <p:spPr bwMode="auto">
              <a:xfrm flipV="1">
                <a:off x="4373" y="1200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2" name="Freeform 330"/>
              <p:cNvSpPr>
                <a:spLocks/>
              </p:cNvSpPr>
              <p:nvPr/>
            </p:nvSpPr>
            <p:spPr bwMode="auto">
              <a:xfrm>
                <a:off x="4358" y="1578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3" name="Text Box 331"/>
              <p:cNvSpPr txBox="1">
                <a:spLocks noChangeArrowheads="1"/>
              </p:cNvSpPr>
              <p:nvPr/>
            </p:nvSpPr>
            <p:spPr bwMode="auto">
              <a:xfrm>
                <a:off x="5591" y="1448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364" name="Text Box 332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237" name="Group 333"/>
            <p:cNvGrpSpPr>
              <a:grpSpLocks/>
            </p:cNvGrpSpPr>
            <p:nvPr/>
          </p:nvGrpSpPr>
          <p:grpSpPr bwMode="auto">
            <a:xfrm>
              <a:off x="1510" y="1275"/>
              <a:ext cx="1333" cy="641"/>
              <a:chOff x="1488" y="912"/>
              <a:chExt cx="1333" cy="641"/>
            </a:xfrm>
          </p:grpSpPr>
          <p:sp>
            <p:nvSpPr>
              <p:cNvPr id="241" name="AutoShape 334"/>
              <p:cNvSpPr>
                <a:spLocks noChangeArrowheads="1"/>
              </p:cNvSpPr>
              <p:nvPr/>
            </p:nvSpPr>
            <p:spPr bwMode="auto">
              <a:xfrm flipH="1">
                <a:off x="1824" y="1217"/>
                <a:ext cx="240" cy="268"/>
              </a:xfrm>
              <a:prstGeom prst="rtTriangle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2" name="Rectangle 335"/>
              <p:cNvSpPr>
                <a:spLocks noChangeArrowheads="1"/>
              </p:cNvSpPr>
              <p:nvPr/>
            </p:nvSpPr>
            <p:spPr bwMode="auto">
              <a:xfrm>
                <a:off x="2064" y="1217"/>
                <a:ext cx="520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3" name="Oval 336"/>
              <p:cNvSpPr>
                <a:spLocks noChangeArrowheads="1"/>
              </p:cNvSpPr>
              <p:nvPr/>
            </p:nvSpPr>
            <p:spPr bwMode="auto">
              <a:xfrm>
                <a:off x="152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4" name="Oval 337"/>
              <p:cNvSpPr>
                <a:spLocks noChangeArrowheads="1"/>
              </p:cNvSpPr>
              <p:nvPr/>
            </p:nvSpPr>
            <p:spPr bwMode="auto">
              <a:xfrm>
                <a:off x="1605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5" name="Oval 338"/>
              <p:cNvSpPr>
                <a:spLocks noChangeArrowheads="1"/>
              </p:cNvSpPr>
              <p:nvPr/>
            </p:nvSpPr>
            <p:spPr bwMode="auto">
              <a:xfrm>
                <a:off x="168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6" name="Oval 339"/>
              <p:cNvSpPr>
                <a:spLocks noChangeArrowheads="1"/>
              </p:cNvSpPr>
              <p:nvPr/>
            </p:nvSpPr>
            <p:spPr bwMode="auto">
              <a:xfrm>
                <a:off x="176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7" name="Oval 340"/>
              <p:cNvSpPr>
                <a:spLocks noChangeArrowheads="1"/>
              </p:cNvSpPr>
              <p:nvPr/>
            </p:nvSpPr>
            <p:spPr bwMode="auto">
              <a:xfrm>
                <a:off x="184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8" name="Oval 341"/>
              <p:cNvSpPr>
                <a:spLocks noChangeArrowheads="1"/>
              </p:cNvSpPr>
              <p:nvPr/>
            </p:nvSpPr>
            <p:spPr bwMode="auto">
              <a:xfrm>
                <a:off x="191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9" name="Oval 342"/>
              <p:cNvSpPr>
                <a:spLocks noChangeArrowheads="1"/>
              </p:cNvSpPr>
              <p:nvPr/>
            </p:nvSpPr>
            <p:spPr bwMode="auto">
              <a:xfrm>
                <a:off x="199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0" name="Oval 343"/>
              <p:cNvSpPr>
                <a:spLocks noChangeArrowheads="1"/>
              </p:cNvSpPr>
              <p:nvPr/>
            </p:nvSpPr>
            <p:spPr bwMode="auto">
              <a:xfrm>
                <a:off x="207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1" name="Oval 344"/>
              <p:cNvSpPr>
                <a:spLocks noChangeArrowheads="1"/>
              </p:cNvSpPr>
              <p:nvPr/>
            </p:nvSpPr>
            <p:spPr bwMode="auto">
              <a:xfrm>
                <a:off x="2156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2" name="Oval 345"/>
              <p:cNvSpPr>
                <a:spLocks noChangeArrowheads="1"/>
              </p:cNvSpPr>
              <p:nvPr/>
            </p:nvSpPr>
            <p:spPr bwMode="auto">
              <a:xfrm>
                <a:off x="223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3" name="Oval 346"/>
              <p:cNvSpPr>
                <a:spLocks noChangeArrowheads="1"/>
              </p:cNvSpPr>
              <p:nvPr/>
            </p:nvSpPr>
            <p:spPr bwMode="auto">
              <a:xfrm>
                <a:off x="231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4" name="Oval 347"/>
              <p:cNvSpPr>
                <a:spLocks noChangeArrowheads="1"/>
              </p:cNvSpPr>
              <p:nvPr/>
            </p:nvSpPr>
            <p:spPr bwMode="auto">
              <a:xfrm>
                <a:off x="2392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5" name="Oval 348"/>
              <p:cNvSpPr>
                <a:spLocks noChangeArrowheads="1"/>
              </p:cNvSpPr>
              <p:nvPr/>
            </p:nvSpPr>
            <p:spPr bwMode="auto">
              <a:xfrm>
                <a:off x="247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6" name="Oval 349"/>
              <p:cNvSpPr>
                <a:spLocks noChangeArrowheads="1"/>
              </p:cNvSpPr>
              <p:nvPr/>
            </p:nvSpPr>
            <p:spPr bwMode="auto">
              <a:xfrm>
                <a:off x="254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7" name="Oval 350"/>
              <p:cNvSpPr>
                <a:spLocks noChangeArrowheads="1"/>
              </p:cNvSpPr>
              <p:nvPr/>
            </p:nvSpPr>
            <p:spPr bwMode="auto">
              <a:xfrm>
                <a:off x="152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8" name="Oval 351"/>
              <p:cNvSpPr>
                <a:spLocks noChangeArrowheads="1"/>
              </p:cNvSpPr>
              <p:nvPr/>
            </p:nvSpPr>
            <p:spPr bwMode="auto">
              <a:xfrm>
                <a:off x="1605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9" name="Oval 352"/>
              <p:cNvSpPr>
                <a:spLocks noChangeArrowheads="1"/>
              </p:cNvSpPr>
              <p:nvPr/>
            </p:nvSpPr>
            <p:spPr bwMode="auto">
              <a:xfrm>
                <a:off x="168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0" name="Oval 353"/>
              <p:cNvSpPr>
                <a:spLocks noChangeArrowheads="1"/>
              </p:cNvSpPr>
              <p:nvPr/>
            </p:nvSpPr>
            <p:spPr bwMode="auto">
              <a:xfrm>
                <a:off x="176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1" name="Oval 354"/>
              <p:cNvSpPr>
                <a:spLocks noChangeArrowheads="1"/>
              </p:cNvSpPr>
              <p:nvPr/>
            </p:nvSpPr>
            <p:spPr bwMode="auto">
              <a:xfrm>
                <a:off x="184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2" name="Oval 355"/>
              <p:cNvSpPr>
                <a:spLocks noChangeArrowheads="1"/>
              </p:cNvSpPr>
              <p:nvPr/>
            </p:nvSpPr>
            <p:spPr bwMode="auto">
              <a:xfrm>
                <a:off x="191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3" name="Oval 356"/>
              <p:cNvSpPr>
                <a:spLocks noChangeArrowheads="1"/>
              </p:cNvSpPr>
              <p:nvPr/>
            </p:nvSpPr>
            <p:spPr bwMode="auto">
              <a:xfrm>
                <a:off x="199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4" name="Oval 357"/>
              <p:cNvSpPr>
                <a:spLocks noChangeArrowheads="1"/>
              </p:cNvSpPr>
              <p:nvPr/>
            </p:nvSpPr>
            <p:spPr bwMode="auto">
              <a:xfrm>
                <a:off x="207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5" name="Oval 358"/>
              <p:cNvSpPr>
                <a:spLocks noChangeArrowheads="1"/>
              </p:cNvSpPr>
              <p:nvPr/>
            </p:nvSpPr>
            <p:spPr bwMode="auto">
              <a:xfrm>
                <a:off x="2156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6" name="Oval 359"/>
              <p:cNvSpPr>
                <a:spLocks noChangeArrowheads="1"/>
              </p:cNvSpPr>
              <p:nvPr/>
            </p:nvSpPr>
            <p:spPr bwMode="auto">
              <a:xfrm>
                <a:off x="223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7" name="Oval 360"/>
              <p:cNvSpPr>
                <a:spLocks noChangeArrowheads="1"/>
              </p:cNvSpPr>
              <p:nvPr/>
            </p:nvSpPr>
            <p:spPr bwMode="auto">
              <a:xfrm>
                <a:off x="231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8" name="Oval 361"/>
              <p:cNvSpPr>
                <a:spLocks noChangeArrowheads="1"/>
              </p:cNvSpPr>
              <p:nvPr/>
            </p:nvSpPr>
            <p:spPr bwMode="auto">
              <a:xfrm>
                <a:off x="2392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9" name="Oval 362"/>
              <p:cNvSpPr>
                <a:spLocks noChangeArrowheads="1"/>
              </p:cNvSpPr>
              <p:nvPr/>
            </p:nvSpPr>
            <p:spPr bwMode="auto">
              <a:xfrm>
                <a:off x="247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0" name="Oval 363"/>
              <p:cNvSpPr>
                <a:spLocks noChangeArrowheads="1"/>
              </p:cNvSpPr>
              <p:nvPr/>
            </p:nvSpPr>
            <p:spPr bwMode="auto">
              <a:xfrm>
                <a:off x="254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1" name="Oval 364"/>
              <p:cNvSpPr>
                <a:spLocks noChangeArrowheads="1"/>
              </p:cNvSpPr>
              <p:nvPr/>
            </p:nvSpPr>
            <p:spPr bwMode="auto">
              <a:xfrm>
                <a:off x="152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2" name="Oval 365"/>
              <p:cNvSpPr>
                <a:spLocks noChangeArrowheads="1"/>
              </p:cNvSpPr>
              <p:nvPr/>
            </p:nvSpPr>
            <p:spPr bwMode="auto">
              <a:xfrm>
                <a:off x="1605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3" name="Oval 366"/>
              <p:cNvSpPr>
                <a:spLocks noChangeArrowheads="1"/>
              </p:cNvSpPr>
              <p:nvPr/>
            </p:nvSpPr>
            <p:spPr bwMode="auto">
              <a:xfrm>
                <a:off x="168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4" name="Oval 367"/>
              <p:cNvSpPr>
                <a:spLocks noChangeArrowheads="1"/>
              </p:cNvSpPr>
              <p:nvPr/>
            </p:nvSpPr>
            <p:spPr bwMode="auto">
              <a:xfrm>
                <a:off x="176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5" name="Oval 368"/>
              <p:cNvSpPr>
                <a:spLocks noChangeArrowheads="1"/>
              </p:cNvSpPr>
              <p:nvPr/>
            </p:nvSpPr>
            <p:spPr bwMode="auto">
              <a:xfrm>
                <a:off x="184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6" name="Oval 369"/>
              <p:cNvSpPr>
                <a:spLocks noChangeArrowheads="1"/>
              </p:cNvSpPr>
              <p:nvPr/>
            </p:nvSpPr>
            <p:spPr bwMode="auto">
              <a:xfrm>
                <a:off x="191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7" name="Oval 370"/>
              <p:cNvSpPr>
                <a:spLocks noChangeArrowheads="1"/>
              </p:cNvSpPr>
              <p:nvPr/>
            </p:nvSpPr>
            <p:spPr bwMode="auto">
              <a:xfrm>
                <a:off x="199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8" name="Oval 371"/>
              <p:cNvSpPr>
                <a:spLocks noChangeArrowheads="1"/>
              </p:cNvSpPr>
              <p:nvPr/>
            </p:nvSpPr>
            <p:spPr bwMode="auto">
              <a:xfrm>
                <a:off x="207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9" name="Oval 372"/>
              <p:cNvSpPr>
                <a:spLocks noChangeArrowheads="1"/>
              </p:cNvSpPr>
              <p:nvPr/>
            </p:nvSpPr>
            <p:spPr bwMode="auto">
              <a:xfrm>
                <a:off x="2156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0" name="Oval 373"/>
              <p:cNvSpPr>
                <a:spLocks noChangeArrowheads="1"/>
              </p:cNvSpPr>
              <p:nvPr/>
            </p:nvSpPr>
            <p:spPr bwMode="auto">
              <a:xfrm>
                <a:off x="223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1" name="Oval 374"/>
              <p:cNvSpPr>
                <a:spLocks noChangeArrowheads="1"/>
              </p:cNvSpPr>
              <p:nvPr/>
            </p:nvSpPr>
            <p:spPr bwMode="auto">
              <a:xfrm>
                <a:off x="231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2" name="Oval 375"/>
              <p:cNvSpPr>
                <a:spLocks noChangeArrowheads="1"/>
              </p:cNvSpPr>
              <p:nvPr/>
            </p:nvSpPr>
            <p:spPr bwMode="auto">
              <a:xfrm>
                <a:off x="2392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3" name="Oval 376"/>
              <p:cNvSpPr>
                <a:spLocks noChangeArrowheads="1"/>
              </p:cNvSpPr>
              <p:nvPr/>
            </p:nvSpPr>
            <p:spPr bwMode="auto">
              <a:xfrm>
                <a:off x="247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4" name="Oval 377"/>
              <p:cNvSpPr>
                <a:spLocks noChangeArrowheads="1"/>
              </p:cNvSpPr>
              <p:nvPr/>
            </p:nvSpPr>
            <p:spPr bwMode="auto">
              <a:xfrm>
                <a:off x="254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5" name="Oval 378"/>
              <p:cNvSpPr>
                <a:spLocks noChangeArrowheads="1"/>
              </p:cNvSpPr>
              <p:nvPr/>
            </p:nvSpPr>
            <p:spPr bwMode="auto">
              <a:xfrm>
                <a:off x="152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6" name="Oval 379"/>
              <p:cNvSpPr>
                <a:spLocks noChangeArrowheads="1"/>
              </p:cNvSpPr>
              <p:nvPr/>
            </p:nvSpPr>
            <p:spPr bwMode="auto">
              <a:xfrm>
                <a:off x="1605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7" name="Oval 380"/>
              <p:cNvSpPr>
                <a:spLocks noChangeArrowheads="1"/>
              </p:cNvSpPr>
              <p:nvPr/>
            </p:nvSpPr>
            <p:spPr bwMode="auto">
              <a:xfrm>
                <a:off x="168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8" name="Oval 381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9" name="Oval 382"/>
              <p:cNvSpPr>
                <a:spLocks noChangeArrowheads="1"/>
              </p:cNvSpPr>
              <p:nvPr/>
            </p:nvSpPr>
            <p:spPr bwMode="auto">
              <a:xfrm>
                <a:off x="184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0" name="Oval 383"/>
              <p:cNvSpPr>
                <a:spLocks noChangeArrowheads="1"/>
              </p:cNvSpPr>
              <p:nvPr/>
            </p:nvSpPr>
            <p:spPr bwMode="auto">
              <a:xfrm>
                <a:off x="191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1" name="Oval 384"/>
              <p:cNvSpPr>
                <a:spLocks noChangeArrowheads="1"/>
              </p:cNvSpPr>
              <p:nvPr/>
            </p:nvSpPr>
            <p:spPr bwMode="auto">
              <a:xfrm>
                <a:off x="199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2" name="Oval 385"/>
              <p:cNvSpPr>
                <a:spLocks noChangeArrowheads="1"/>
              </p:cNvSpPr>
              <p:nvPr/>
            </p:nvSpPr>
            <p:spPr bwMode="auto">
              <a:xfrm>
                <a:off x="207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3" name="Oval 386"/>
              <p:cNvSpPr>
                <a:spLocks noChangeArrowheads="1"/>
              </p:cNvSpPr>
              <p:nvPr/>
            </p:nvSpPr>
            <p:spPr bwMode="auto">
              <a:xfrm>
                <a:off x="2156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4" name="Oval 387"/>
              <p:cNvSpPr>
                <a:spLocks noChangeArrowheads="1"/>
              </p:cNvSpPr>
              <p:nvPr/>
            </p:nvSpPr>
            <p:spPr bwMode="auto">
              <a:xfrm>
                <a:off x="223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5" name="Oval 388"/>
              <p:cNvSpPr>
                <a:spLocks noChangeArrowheads="1"/>
              </p:cNvSpPr>
              <p:nvPr/>
            </p:nvSpPr>
            <p:spPr bwMode="auto">
              <a:xfrm>
                <a:off x="231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6" name="Oval 389"/>
              <p:cNvSpPr>
                <a:spLocks noChangeArrowheads="1"/>
              </p:cNvSpPr>
              <p:nvPr/>
            </p:nvSpPr>
            <p:spPr bwMode="auto">
              <a:xfrm>
                <a:off x="2392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7" name="Oval 390"/>
              <p:cNvSpPr>
                <a:spLocks noChangeArrowheads="1"/>
              </p:cNvSpPr>
              <p:nvPr/>
            </p:nvSpPr>
            <p:spPr bwMode="auto">
              <a:xfrm>
                <a:off x="247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8" name="Oval 391"/>
              <p:cNvSpPr>
                <a:spLocks noChangeArrowheads="1"/>
              </p:cNvSpPr>
              <p:nvPr/>
            </p:nvSpPr>
            <p:spPr bwMode="auto">
              <a:xfrm>
                <a:off x="254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9" name="Line 392"/>
              <p:cNvSpPr>
                <a:spLocks noChangeShapeType="1"/>
              </p:cNvSpPr>
              <p:nvPr/>
            </p:nvSpPr>
            <p:spPr bwMode="auto">
              <a:xfrm flipV="1">
                <a:off x="1541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0" name="Freeform 393"/>
              <p:cNvSpPr>
                <a:spLocks/>
              </p:cNvSpPr>
              <p:nvPr/>
            </p:nvSpPr>
            <p:spPr bwMode="auto">
              <a:xfrm>
                <a:off x="1526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1" name="Text Box 394"/>
              <p:cNvSpPr txBox="1">
                <a:spLocks noChangeArrowheads="1"/>
              </p:cNvSpPr>
              <p:nvPr/>
            </p:nvSpPr>
            <p:spPr bwMode="auto">
              <a:xfrm>
                <a:off x="2759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302" name="Text Box 395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sp>
          <p:nvSpPr>
            <p:cNvPr id="238" name="AutoShape 396"/>
            <p:cNvSpPr>
              <a:spLocks noChangeArrowheads="1"/>
            </p:cNvSpPr>
            <p:nvPr/>
          </p:nvSpPr>
          <p:spPr bwMode="auto">
            <a:xfrm rot="5400000">
              <a:off x="4870" y="1323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39" name="AutoShape 397"/>
            <p:cNvSpPr>
              <a:spLocks noChangeArrowheads="1"/>
            </p:cNvSpPr>
            <p:nvPr/>
          </p:nvSpPr>
          <p:spPr bwMode="auto">
            <a:xfrm rot="5400000">
              <a:off x="2038" y="1323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40" name="AutoShape 398"/>
            <p:cNvSpPr>
              <a:spLocks noChangeArrowheads="1"/>
            </p:cNvSpPr>
            <p:nvPr/>
          </p:nvSpPr>
          <p:spPr bwMode="auto">
            <a:xfrm rot="5400000">
              <a:off x="646" y="1323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</p:grpSp>
      <p:grpSp>
        <p:nvGrpSpPr>
          <p:cNvPr id="427" name="Group 259"/>
          <p:cNvGrpSpPr>
            <a:grpSpLocks/>
          </p:cNvGrpSpPr>
          <p:nvPr/>
        </p:nvGrpSpPr>
        <p:grpSpPr bwMode="auto">
          <a:xfrm>
            <a:off x="263525" y="5280032"/>
            <a:ext cx="3886200" cy="385763"/>
            <a:chOff x="2832" y="3504"/>
            <a:chExt cx="2448" cy="243"/>
          </a:xfrm>
        </p:grpSpPr>
        <p:sp useBgFill="1">
          <p:nvSpPr>
            <p:cNvPr id="428" name="Rectangle 260"/>
            <p:cNvSpPr>
              <a:spLocks noChangeArrowheads="1"/>
            </p:cNvSpPr>
            <p:nvPr/>
          </p:nvSpPr>
          <p:spPr bwMode="auto">
            <a:xfrm>
              <a:off x="2832" y="3504"/>
              <a:ext cx="2448" cy="240"/>
            </a:xfrm>
            <a:prstGeom prst="rect">
              <a:avLst/>
            </a:prstGeom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29" name="Text Box 261"/>
            <p:cNvSpPr txBox="1">
              <a:spLocks noChangeArrowheads="1"/>
            </p:cNvSpPr>
            <p:nvPr/>
          </p:nvSpPr>
          <p:spPr bwMode="auto">
            <a:xfrm>
              <a:off x="2880" y="3517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1" hangingPunct="1">
                <a:buClr>
                  <a:srgbClr val="FF0007"/>
                </a:buClr>
              </a:pPr>
              <a:r>
                <a:rPr lang="en-US" sz="2000" dirty="0">
                  <a:solidFill>
                    <a:schemeClr val="tx1"/>
                  </a:solidFill>
                </a:rPr>
                <a:t>1 - </a:t>
              </a:r>
              <a:r>
                <a:rPr lang="en-US" sz="2000" i="1" dirty="0">
                  <a:solidFill>
                    <a:schemeClr val="tx1"/>
                  </a:solidFill>
                </a:rPr>
                <a:t>Condition Satisfiability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Prepass-Optimierungen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9C26F53-1538-4F6D-AC69-07AE12293C5D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von </a:t>
            </a:r>
            <a:r>
              <a:rPr lang="en-US" i="1" dirty="0"/>
              <a:t>Loop Nest Splitting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grpSp>
        <p:nvGrpSpPr>
          <p:cNvPr id="60" name="Group 11"/>
          <p:cNvGrpSpPr>
            <a:grpSpLocks/>
          </p:cNvGrpSpPr>
          <p:nvPr/>
        </p:nvGrpSpPr>
        <p:grpSpPr bwMode="auto">
          <a:xfrm>
            <a:off x="179388" y="3600450"/>
            <a:ext cx="8821737" cy="1017588"/>
            <a:chOff x="113" y="1927"/>
            <a:chExt cx="5557" cy="641"/>
          </a:xfrm>
        </p:grpSpPr>
        <p:grpSp>
          <p:nvGrpSpPr>
            <p:cNvPr id="61" name="Group 12"/>
            <p:cNvGrpSpPr>
              <a:grpSpLocks/>
            </p:cNvGrpSpPr>
            <p:nvPr/>
          </p:nvGrpSpPr>
          <p:grpSpPr bwMode="auto">
            <a:xfrm>
              <a:off x="113" y="1927"/>
              <a:ext cx="1333" cy="641"/>
              <a:chOff x="96" y="912"/>
              <a:chExt cx="1333" cy="641"/>
            </a:xfrm>
          </p:grpSpPr>
          <p:sp>
            <p:nvSpPr>
              <p:cNvPr id="186" name="Rectangle 13"/>
              <p:cNvSpPr>
                <a:spLocks noChangeArrowheads="1"/>
              </p:cNvSpPr>
              <p:nvPr/>
            </p:nvSpPr>
            <p:spPr bwMode="auto">
              <a:xfrm>
                <a:off x="589" y="1217"/>
                <a:ext cx="612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7" name="Oval 14"/>
              <p:cNvSpPr>
                <a:spLocks noChangeArrowheads="1"/>
              </p:cNvSpPr>
              <p:nvPr/>
            </p:nvSpPr>
            <p:spPr bwMode="auto">
              <a:xfrm>
                <a:off x="13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8" name="Oval 15"/>
              <p:cNvSpPr>
                <a:spLocks noChangeArrowheads="1"/>
              </p:cNvSpPr>
              <p:nvPr/>
            </p:nvSpPr>
            <p:spPr bwMode="auto">
              <a:xfrm>
                <a:off x="213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9" name="Oval 16"/>
              <p:cNvSpPr>
                <a:spLocks noChangeArrowheads="1"/>
              </p:cNvSpPr>
              <p:nvPr/>
            </p:nvSpPr>
            <p:spPr bwMode="auto">
              <a:xfrm>
                <a:off x="29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0" name="Oval 17"/>
              <p:cNvSpPr>
                <a:spLocks noChangeArrowheads="1"/>
              </p:cNvSpPr>
              <p:nvPr/>
            </p:nvSpPr>
            <p:spPr bwMode="auto">
              <a:xfrm>
                <a:off x="37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1" name="Oval 18"/>
              <p:cNvSpPr>
                <a:spLocks noChangeArrowheads="1"/>
              </p:cNvSpPr>
              <p:nvPr/>
            </p:nvSpPr>
            <p:spPr bwMode="auto">
              <a:xfrm>
                <a:off x="44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2" name="Oval 19"/>
              <p:cNvSpPr>
                <a:spLocks noChangeArrowheads="1"/>
              </p:cNvSpPr>
              <p:nvPr/>
            </p:nvSpPr>
            <p:spPr bwMode="auto">
              <a:xfrm>
                <a:off x="52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3" name="Oval 20"/>
              <p:cNvSpPr>
                <a:spLocks noChangeArrowheads="1"/>
              </p:cNvSpPr>
              <p:nvPr/>
            </p:nvSpPr>
            <p:spPr bwMode="auto">
              <a:xfrm>
                <a:off x="60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4" name="Oval 21"/>
              <p:cNvSpPr>
                <a:spLocks noChangeArrowheads="1"/>
              </p:cNvSpPr>
              <p:nvPr/>
            </p:nvSpPr>
            <p:spPr bwMode="auto">
              <a:xfrm>
                <a:off x="68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5" name="Oval 22"/>
              <p:cNvSpPr>
                <a:spLocks noChangeArrowheads="1"/>
              </p:cNvSpPr>
              <p:nvPr/>
            </p:nvSpPr>
            <p:spPr bwMode="auto">
              <a:xfrm>
                <a:off x="764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6" name="Oval 23"/>
              <p:cNvSpPr>
                <a:spLocks noChangeArrowheads="1"/>
              </p:cNvSpPr>
              <p:nvPr/>
            </p:nvSpPr>
            <p:spPr bwMode="auto">
              <a:xfrm>
                <a:off x="84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7" name="Oval 24"/>
              <p:cNvSpPr>
                <a:spLocks noChangeArrowheads="1"/>
              </p:cNvSpPr>
              <p:nvPr/>
            </p:nvSpPr>
            <p:spPr bwMode="auto">
              <a:xfrm>
                <a:off x="92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8" name="Oval 25"/>
              <p:cNvSpPr>
                <a:spLocks noChangeArrowheads="1"/>
              </p:cNvSpPr>
              <p:nvPr/>
            </p:nvSpPr>
            <p:spPr bwMode="auto">
              <a:xfrm>
                <a:off x="1000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9" name="Oval 26"/>
              <p:cNvSpPr>
                <a:spLocks noChangeArrowheads="1"/>
              </p:cNvSpPr>
              <p:nvPr/>
            </p:nvSpPr>
            <p:spPr bwMode="auto">
              <a:xfrm>
                <a:off x="107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0" name="Oval 27"/>
              <p:cNvSpPr>
                <a:spLocks noChangeArrowheads="1"/>
              </p:cNvSpPr>
              <p:nvPr/>
            </p:nvSpPr>
            <p:spPr bwMode="auto">
              <a:xfrm>
                <a:off x="115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1" name="Oval 28"/>
              <p:cNvSpPr>
                <a:spLocks noChangeArrowheads="1"/>
              </p:cNvSpPr>
              <p:nvPr/>
            </p:nvSpPr>
            <p:spPr bwMode="auto">
              <a:xfrm>
                <a:off x="13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2" name="Oval 29"/>
              <p:cNvSpPr>
                <a:spLocks noChangeArrowheads="1"/>
              </p:cNvSpPr>
              <p:nvPr/>
            </p:nvSpPr>
            <p:spPr bwMode="auto">
              <a:xfrm>
                <a:off x="213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3" name="Oval 30"/>
              <p:cNvSpPr>
                <a:spLocks noChangeArrowheads="1"/>
              </p:cNvSpPr>
              <p:nvPr/>
            </p:nvSpPr>
            <p:spPr bwMode="auto">
              <a:xfrm>
                <a:off x="29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4" name="Oval 31"/>
              <p:cNvSpPr>
                <a:spLocks noChangeArrowheads="1"/>
              </p:cNvSpPr>
              <p:nvPr/>
            </p:nvSpPr>
            <p:spPr bwMode="auto">
              <a:xfrm>
                <a:off x="37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5" name="Oval 32"/>
              <p:cNvSpPr>
                <a:spLocks noChangeArrowheads="1"/>
              </p:cNvSpPr>
              <p:nvPr/>
            </p:nvSpPr>
            <p:spPr bwMode="auto">
              <a:xfrm>
                <a:off x="44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6" name="Oval 33"/>
              <p:cNvSpPr>
                <a:spLocks noChangeArrowheads="1"/>
              </p:cNvSpPr>
              <p:nvPr/>
            </p:nvSpPr>
            <p:spPr bwMode="auto">
              <a:xfrm>
                <a:off x="52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7" name="Oval 34"/>
              <p:cNvSpPr>
                <a:spLocks noChangeArrowheads="1"/>
              </p:cNvSpPr>
              <p:nvPr/>
            </p:nvSpPr>
            <p:spPr bwMode="auto">
              <a:xfrm>
                <a:off x="60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8" name="Oval 35"/>
              <p:cNvSpPr>
                <a:spLocks noChangeArrowheads="1"/>
              </p:cNvSpPr>
              <p:nvPr/>
            </p:nvSpPr>
            <p:spPr bwMode="auto">
              <a:xfrm>
                <a:off x="68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9" name="Oval 36"/>
              <p:cNvSpPr>
                <a:spLocks noChangeArrowheads="1"/>
              </p:cNvSpPr>
              <p:nvPr/>
            </p:nvSpPr>
            <p:spPr bwMode="auto">
              <a:xfrm>
                <a:off x="764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0" name="Oval 37"/>
              <p:cNvSpPr>
                <a:spLocks noChangeArrowheads="1"/>
              </p:cNvSpPr>
              <p:nvPr/>
            </p:nvSpPr>
            <p:spPr bwMode="auto">
              <a:xfrm>
                <a:off x="84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1" name="Oval 38"/>
              <p:cNvSpPr>
                <a:spLocks noChangeArrowheads="1"/>
              </p:cNvSpPr>
              <p:nvPr/>
            </p:nvSpPr>
            <p:spPr bwMode="auto">
              <a:xfrm>
                <a:off x="92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2" name="Oval 39"/>
              <p:cNvSpPr>
                <a:spLocks noChangeArrowheads="1"/>
              </p:cNvSpPr>
              <p:nvPr/>
            </p:nvSpPr>
            <p:spPr bwMode="auto">
              <a:xfrm>
                <a:off x="1000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3" name="Oval 40"/>
              <p:cNvSpPr>
                <a:spLocks noChangeArrowheads="1"/>
              </p:cNvSpPr>
              <p:nvPr/>
            </p:nvSpPr>
            <p:spPr bwMode="auto">
              <a:xfrm>
                <a:off x="107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4" name="Oval 41"/>
              <p:cNvSpPr>
                <a:spLocks noChangeArrowheads="1"/>
              </p:cNvSpPr>
              <p:nvPr/>
            </p:nvSpPr>
            <p:spPr bwMode="auto">
              <a:xfrm>
                <a:off x="115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5" name="Oval 42"/>
              <p:cNvSpPr>
                <a:spLocks noChangeArrowheads="1"/>
              </p:cNvSpPr>
              <p:nvPr/>
            </p:nvSpPr>
            <p:spPr bwMode="auto">
              <a:xfrm>
                <a:off x="13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6" name="Oval 43"/>
              <p:cNvSpPr>
                <a:spLocks noChangeArrowheads="1"/>
              </p:cNvSpPr>
              <p:nvPr/>
            </p:nvSpPr>
            <p:spPr bwMode="auto">
              <a:xfrm>
                <a:off x="213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7" name="Oval 44"/>
              <p:cNvSpPr>
                <a:spLocks noChangeArrowheads="1"/>
              </p:cNvSpPr>
              <p:nvPr/>
            </p:nvSpPr>
            <p:spPr bwMode="auto">
              <a:xfrm>
                <a:off x="29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8" name="Oval 45"/>
              <p:cNvSpPr>
                <a:spLocks noChangeArrowheads="1"/>
              </p:cNvSpPr>
              <p:nvPr/>
            </p:nvSpPr>
            <p:spPr bwMode="auto">
              <a:xfrm>
                <a:off x="37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9" name="Oval 46"/>
              <p:cNvSpPr>
                <a:spLocks noChangeArrowheads="1"/>
              </p:cNvSpPr>
              <p:nvPr/>
            </p:nvSpPr>
            <p:spPr bwMode="auto">
              <a:xfrm>
                <a:off x="44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0" name="Oval 47"/>
              <p:cNvSpPr>
                <a:spLocks noChangeArrowheads="1"/>
              </p:cNvSpPr>
              <p:nvPr/>
            </p:nvSpPr>
            <p:spPr bwMode="auto">
              <a:xfrm>
                <a:off x="52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1" name="Oval 48"/>
              <p:cNvSpPr>
                <a:spLocks noChangeArrowheads="1"/>
              </p:cNvSpPr>
              <p:nvPr/>
            </p:nvSpPr>
            <p:spPr bwMode="auto">
              <a:xfrm>
                <a:off x="60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2" name="Oval 49"/>
              <p:cNvSpPr>
                <a:spLocks noChangeArrowheads="1"/>
              </p:cNvSpPr>
              <p:nvPr/>
            </p:nvSpPr>
            <p:spPr bwMode="auto">
              <a:xfrm>
                <a:off x="68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3" name="Oval 50"/>
              <p:cNvSpPr>
                <a:spLocks noChangeArrowheads="1"/>
              </p:cNvSpPr>
              <p:nvPr/>
            </p:nvSpPr>
            <p:spPr bwMode="auto">
              <a:xfrm>
                <a:off x="764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4" name="Oval 51"/>
              <p:cNvSpPr>
                <a:spLocks noChangeArrowheads="1"/>
              </p:cNvSpPr>
              <p:nvPr/>
            </p:nvSpPr>
            <p:spPr bwMode="auto">
              <a:xfrm>
                <a:off x="84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5" name="Oval 52"/>
              <p:cNvSpPr>
                <a:spLocks noChangeArrowheads="1"/>
              </p:cNvSpPr>
              <p:nvPr/>
            </p:nvSpPr>
            <p:spPr bwMode="auto">
              <a:xfrm>
                <a:off x="92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6" name="Oval 53"/>
              <p:cNvSpPr>
                <a:spLocks noChangeArrowheads="1"/>
              </p:cNvSpPr>
              <p:nvPr/>
            </p:nvSpPr>
            <p:spPr bwMode="auto">
              <a:xfrm>
                <a:off x="1000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7" name="Oval 54"/>
              <p:cNvSpPr>
                <a:spLocks noChangeArrowheads="1"/>
              </p:cNvSpPr>
              <p:nvPr/>
            </p:nvSpPr>
            <p:spPr bwMode="auto">
              <a:xfrm>
                <a:off x="107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8" name="Oval 55"/>
              <p:cNvSpPr>
                <a:spLocks noChangeArrowheads="1"/>
              </p:cNvSpPr>
              <p:nvPr/>
            </p:nvSpPr>
            <p:spPr bwMode="auto">
              <a:xfrm>
                <a:off x="115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9" name="Oval 56"/>
              <p:cNvSpPr>
                <a:spLocks noChangeArrowheads="1"/>
              </p:cNvSpPr>
              <p:nvPr/>
            </p:nvSpPr>
            <p:spPr bwMode="auto">
              <a:xfrm>
                <a:off x="13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0" name="Oval 57"/>
              <p:cNvSpPr>
                <a:spLocks noChangeArrowheads="1"/>
              </p:cNvSpPr>
              <p:nvPr/>
            </p:nvSpPr>
            <p:spPr bwMode="auto">
              <a:xfrm>
                <a:off x="213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1" name="Oval 58"/>
              <p:cNvSpPr>
                <a:spLocks noChangeArrowheads="1"/>
              </p:cNvSpPr>
              <p:nvPr/>
            </p:nvSpPr>
            <p:spPr bwMode="auto">
              <a:xfrm>
                <a:off x="29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2" name="Oval 59"/>
              <p:cNvSpPr>
                <a:spLocks noChangeArrowheads="1"/>
              </p:cNvSpPr>
              <p:nvPr/>
            </p:nvSpPr>
            <p:spPr bwMode="auto">
              <a:xfrm>
                <a:off x="37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3" name="Oval 60"/>
              <p:cNvSpPr>
                <a:spLocks noChangeArrowheads="1"/>
              </p:cNvSpPr>
              <p:nvPr/>
            </p:nvSpPr>
            <p:spPr bwMode="auto">
              <a:xfrm>
                <a:off x="44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4" name="Oval 61"/>
              <p:cNvSpPr>
                <a:spLocks noChangeArrowheads="1"/>
              </p:cNvSpPr>
              <p:nvPr/>
            </p:nvSpPr>
            <p:spPr bwMode="auto">
              <a:xfrm>
                <a:off x="52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5" name="Oval 62"/>
              <p:cNvSpPr>
                <a:spLocks noChangeArrowheads="1"/>
              </p:cNvSpPr>
              <p:nvPr/>
            </p:nvSpPr>
            <p:spPr bwMode="auto">
              <a:xfrm>
                <a:off x="60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6" name="Oval 63"/>
              <p:cNvSpPr>
                <a:spLocks noChangeArrowheads="1"/>
              </p:cNvSpPr>
              <p:nvPr/>
            </p:nvSpPr>
            <p:spPr bwMode="auto">
              <a:xfrm>
                <a:off x="68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7" name="Oval 64"/>
              <p:cNvSpPr>
                <a:spLocks noChangeArrowheads="1"/>
              </p:cNvSpPr>
              <p:nvPr/>
            </p:nvSpPr>
            <p:spPr bwMode="auto">
              <a:xfrm>
                <a:off x="764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8" name="Oval 65"/>
              <p:cNvSpPr>
                <a:spLocks noChangeArrowheads="1"/>
              </p:cNvSpPr>
              <p:nvPr/>
            </p:nvSpPr>
            <p:spPr bwMode="auto">
              <a:xfrm>
                <a:off x="84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9" name="Oval 66"/>
              <p:cNvSpPr>
                <a:spLocks noChangeArrowheads="1"/>
              </p:cNvSpPr>
              <p:nvPr/>
            </p:nvSpPr>
            <p:spPr bwMode="auto">
              <a:xfrm>
                <a:off x="92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0" name="Oval 67"/>
              <p:cNvSpPr>
                <a:spLocks noChangeArrowheads="1"/>
              </p:cNvSpPr>
              <p:nvPr/>
            </p:nvSpPr>
            <p:spPr bwMode="auto">
              <a:xfrm>
                <a:off x="1000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1" name="Oval 68"/>
              <p:cNvSpPr>
                <a:spLocks noChangeArrowheads="1"/>
              </p:cNvSpPr>
              <p:nvPr/>
            </p:nvSpPr>
            <p:spPr bwMode="auto">
              <a:xfrm>
                <a:off x="107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2" name="Oval 69"/>
              <p:cNvSpPr>
                <a:spLocks noChangeArrowheads="1"/>
              </p:cNvSpPr>
              <p:nvPr/>
            </p:nvSpPr>
            <p:spPr bwMode="auto">
              <a:xfrm>
                <a:off x="115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3" name="Line 70"/>
              <p:cNvSpPr>
                <a:spLocks noChangeShapeType="1"/>
              </p:cNvSpPr>
              <p:nvPr/>
            </p:nvSpPr>
            <p:spPr bwMode="auto">
              <a:xfrm flipV="1">
                <a:off x="149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4" name="Freeform 71"/>
              <p:cNvSpPr>
                <a:spLocks/>
              </p:cNvSpPr>
              <p:nvPr/>
            </p:nvSpPr>
            <p:spPr bwMode="auto">
              <a:xfrm>
                <a:off x="134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5" name="Text Box 72"/>
              <p:cNvSpPr txBox="1">
                <a:spLocks noChangeArrowheads="1"/>
              </p:cNvSpPr>
              <p:nvPr/>
            </p:nvSpPr>
            <p:spPr bwMode="auto">
              <a:xfrm>
                <a:off x="1367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46" name="Text Box 73"/>
              <p:cNvSpPr txBox="1">
                <a:spLocks noChangeArrowheads="1"/>
              </p:cNvSpPr>
              <p:nvPr/>
            </p:nvSpPr>
            <p:spPr bwMode="auto">
              <a:xfrm>
                <a:off x="96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62" name="Group 74"/>
            <p:cNvGrpSpPr>
              <a:grpSpLocks/>
            </p:cNvGrpSpPr>
            <p:nvPr/>
          </p:nvGrpSpPr>
          <p:grpSpPr bwMode="auto">
            <a:xfrm>
              <a:off x="1505" y="1927"/>
              <a:ext cx="1333" cy="641"/>
              <a:chOff x="1488" y="1872"/>
              <a:chExt cx="1333" cy="641"/>
            </a:xfrm>
          </p:grpSpPr>
          <p:sp>
            <p:nvSpPr>
              <p:cNvPr id="125" name="Rectangle 75"/>
              <p:cNvSpPr>
                <a:spLocks noChangeArrowheads="1"/>
              </p:cNvSpPr>
              <p:nvPr/>
            </p:nvSpPr>
            <p:spPr bwMode="auto">
              <a:xfrm>
                <a:off x="2064" y="2177"/>
                <a:ext cx="520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6" name="Oval 76"/>
              <p:cNvSpPr>
                <a:spLocks noChangeArrowheads="1"/>
              </p:cNvSpPr>
              <p:nvPr/>
            </p:nvSpPr>
            <p:spPr bwMode="auto">
              <a:xfrm>
                <a:off x="1526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7" name="Oval 77"/>
              <p:cNvSpPr>
                <a:spLocks noChangeArrowheads="1"/>
              </p:cNvSpPr>
              <p:nvPr/>
            </p:nvSpPr>
            <p:spPr bwMode="auto">
              <a:xfrm>
                <a:off x="1605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8" name="Oval 78"/>
              <p:cNvSpPr>
                <a:spLocks noChangeArrowheads="1"/>
              </p:cNvSpPr>
              <p:nvPr/>
            </p:nvSpPr>
            <p:spPr bwMode="auto">
              <a:xfrm>
                <a:off x="1683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9" name="Oval 79"/>
              <p:cNvSpPr>
                <a:spLocks noChangeArrowheads="1"/>
              </p:cNvSpPr>
              <p:nvPr/>
            </p:nvSpPr>
            <p:spPr bwMode="auto">
              <a:xfrm>
                <a:off x="1762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0" name="Oval 80"/>
              <p:cNvSpPr>
                <a:spLocks noChangeArrowheads="1"/>
              </p:cNvSpPr>
              <p:nvPr/>
            </p:nvSpPr>
            <p:spPr bwMode="auto">
              <a:xfrm>
                <a:off x="1841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1" name="Oval 81"/>
              <p:cNvSpPr>
                <a:spLocks noChangeArrowheads="1"/>
              </p:cNvSpPr>
              <p:nvPr/>
            </p:nvSpPr>
            <p:spPr bwMode="auto">
              <a:xfrm>
                <a:off x="1919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2" name="Oval 82"/>
              <p:cNvSpPr>
                <a:spLocks noChangeArrowheads="1"/>
              </p:cNvSpPr>
              <p:nvPr/>
            </p:nvSpPr>
            <p:spPr bwMode="auto">
              <a:xfrm>
                <a:off x="1998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3" name="Oval 83"/>
              <p:cNvSpPr>
                <a:spLocks noChangeArrowheads="1"/>
              </p:cNvSpPr>
              <p:nvPr/>
            </p:nvSpPr>
            <p:spPr bwMode="auto">
              <a:xfrm>
                <a:off x="2077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4" name="Oval 84"/>
              <p:cNvSpPr>
                <a:spLocks noChangeArrowheads="1"/>
              </p:cNvSpPr>
              <p:nvPr/>
            </p:nvSpPr>
            <p:spPr bwMode="auto">
              <a:xfrm>
                <a:off x="2156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5" name="Oval 85"/>
              <p:cNvSpPr>
                <a:spLocks noChangeArrowheads="1"/>
              </p:cNvSpPr>
              <p:nvPr/>
            </p:nvSpPr>
            <p:spPr bwMode="auto">
              <a:xfrm>
                <a:off x="2234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6" name="Oval 86"/>
              <p:cNvSpPr>
                <a:spLocks noChangeArrowheads="1"/>
              </p:cNvSpPr>
              <p:nvPr/>
            </p:nvSpPr>
            <p:spPr bwMode="auto">
              <a:xfrm>
                <a:off x="2313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7" name="Oval 87"/>
              <p:cNvSpPr>
                <a:spLocks noChangeArrowheads="1"/>
              </p:cNvSpPr>
              <p:nvPr/>
            </p:nvSpPr>
            <p:spPr bwMode="auto">
              <a:xfrm>
                <a:off x="2392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8" name="Oval 88"/>
              <p:cNvSpPr>
                <a:spLocks noChangeArrowheads="1"/>
              </p:cNvSpPr>
              <p:nvPr/>
            </p:nvSpPr>
            <p:spPr bwMode="auto">
              <a:xfrm>
                <a:off x="2470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9" name="Oval 89"/>
              <p:cNvSpPr>
                <a:spLocks noChangeArrowheads="1"/>
              </p:cNvSpPr>
              <p:nvPr/>
            </p:nvSpPr>
            <p:spPr bwMode="auto">
              <a:xfrm>
                <a:off x="2549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0" name="Oval 90"/>
              <p:cNvSpPr>
                <a:spLocks noChangeArrowheads="1"/>
              </p:cNvSpPr>
              <p:nvPr/>
            </p:nvSpPr>
            <p:spPr bwMode="auto">
              <a:xfrm>
                <a:off x="1526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1" name="Oval 91"/>
              <p:cNvSpPr>
                <a:spLocks noChangeArrowheads="1"/>
              </p:cNvSpPr>
              <p:nvPr/>
            </p:nvSpPr>
            <p:spPr bwMode="auto">
              <a:xfrm>
                <a:off x="1605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2" name="Oval 92"/>
              <p:cNvSpPr>
                <a:spLocks noChangeArrowheads="1"/>
              </p:cNvSpPr>
              <p:nvPr/>
            </p:nvSpPr>
            <p:spPr bwMode="auto">
              <a:xfrm>
                <a:off x="1683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3" name="Oval 93"/>
              <p:cNvSpPr>
                <a:spLocks noChangeArrowheads="1"/>
              </p:cNvSpPr>
              <p:nvPr/>
            </p:nvSpPr>
            <p:spPr bwMode="auto">
              <a:xfrm>
                <a:off x="1762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4" name="Oval 94"/>
              <p:cNvSpPr>
                <a:spLocks noChangeArrowheads="1"/>
              </p:cNvSpPr>
              <p:nvPr/>
            </p:nvSpPr>
            <p:spPr bwMode="auto">
              <a:xfrm>
                <a:off x="1841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5" name="Oval 95"/>
              <p:cNvSpPr>
                <a:spLocks noChangeArrowheads="1"/>
              </p:cNvSpPr>
              <p:nvPr/>
            </p:nvSpPr>
            <p:spPr bwMode="auto">
              <a:xfrm>
                <a:off x="1919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6" name="Oval 96"/>
              <p:cNvSpPr>
                <a:spLocks noChangeArrowheads="1"/>
              </p:cNvSpPr>
              <p:nvPr/>
            </p:nvSpPr>
            <p:spPr bwMode="auto">
              <a:xfrm>
                <a:off x="1998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7" name="Oval 97"/>
              <p:cNvSpPr>
                <a:spLocks noChangeArrowheads="1"/>
              </p:cNvSpPr>
              <p:nvPr/>
            </p:nvSpPr>
            <p:spPr bwMode="auto">
              <a:xfrm>
                <a:off x="2077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8" name="Oval 98"/>
              <p:cNvSpPr>
                <a:spLocks noChangeArrowheads="1"/>
              </p:cNvSpPr>
              <p:nvPr/>
            </p:nvSpPr>
            <p:spPr bwMode="auto">
              <a:xfrm>
                <a:off x="2156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9" name="Oval 99"/>
              <p:cNvSpPr>
                <a:spLocks noChangeArrowheads="1"/>
              </p:cNvSpPr>
              <p:nvPr/>
            </p:nvSpPr>
            <p:spPr bwMode="auto">
              <a:xfrm>
                <a:off x="2234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0" name="Oval 100"/>
              <p:cNvSpPr>
                <a:spLocks noChangeArrowheads="1"/>
              </p:cNvSpPr>
              <p:nvPr/>
            </p:nvSpPr>
            <p:spPr bwMode="auto">
              <a:xfrm>
                <a:off x="2313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1" name="Oval 101"/>
              <p:cNvSpPr>
                <a:spLocks noChangeArrowheads="1"/>
              </p:cNvSpPr>
              <p:nvPr/>
            </p:nvSpPr>
            <p:spPr bwMode="auto">
              <a:xfrm>
                <a:off x="2392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2" name="Oval 102"/>
              <p:cNvSpPr>
                <a:spLocks noChangeArrowheads="1"/>
              </p:cNvSpPr>
              <p:nvPr/>
            </p:nvSpPr>
            <p:spPr bwMode="auto">
              <a:xfrm>
                <a:off x="2470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3" name="Oval 103"/>
              <p:cNvSpPr>
                <a:spLocks noChangeArrowheads="1"/>
              </p:cNvSpPr>
              <p:nvPr/>
            </p:nvSpPr>
            <p:spPr bwMode="auto">
              <a:xfrm>
                <a:off x="2549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4" name="Oval 104"/>
              <p:cNvSpPr>
                <a:spLocks noChangeArrowheads="1"/>
              </p:cNvSpPr>
              <p:nvPr/>
            </p:nvSpPr>
            <p:spPr bwMode="auto">
              <a:xfrm>
                <a:off x="1526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5" name="Oval 105"/>
              <p:cNvSpPr>
                <a:spLocks noChangeArrowheads="1"/>
              </p:cNvSpPr>
              <p:nvPr/>
            </p:nvSpPr>
            <p:spPr bwMode="auto">
              <a:xfrm>
                <a:off x="1605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6" name="Oval 106"/>
              <p:cNvSpPr>
                <a:spLocks noChangeArrowheads="1"/>
              </p:cNvSpPr>
              <p:nvPr/>
            </p:nvSpPr>
            <p:spPr bwMode="auto">
              <a:xfrm>
                <a:off x="1683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7" name="Oval 107"/>
              <p:cNvSpPr>
                <a:spLocks noChangeArrowheads="1"/>
              </p:cNvSpPr>
              <p:nvPr/>
            </p:nvSpPr>
            <p:spPr bwMode="auto">
              <a:xfrm>
                <a:off x="1762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8" name="Oval 108"/>
              <p:cNvSpPr>
                <a:spLocks noChangeArrowheads="1"/>
              </p:cNvSpPr>
              <p:nvPr/>
            </p:nvSpPr>
            <p:spPr bwMode="auto">
              <a:xfrm>
                <a:off x="1841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9" name="Oval 109"/>
              <p:cNvSpPr>
                <a:spLocks noChangeArrowheads="1"/>
              </p:cNvSpPr>
              <p:nvPr/>
            </p:nvSpPr>
            <p:spPr bwMode="auto">
              <a:xfrm>
                <a:off x="1919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0" name="Oval 110"/>
              <p:cNvSpPr>
                <a:spLocks noChangeArrowheads="1"/>
              </p:cNvSpPr>
              <p:nvPr/>
            </p:nvSpPr>
            <p:spPr bwMode="auto">
              <a:xfrm>
                <a:off x="1998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1" name="Oval 111"/>
              <p:cNvSpPr>
                <a:spLocks noChangeArrowheads="1"/>
              </p:cNvSpPr>
              <p:nvPr/>
            </p:nvSpPr>
            <p:spPr bwMode="auto">
              <a:xfrm>
                <a:off x="2077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2" name="Oval 112"/>
              <p:cNvSpPr>
                <a:spLocks noChangeArrowheads="1"/>
              </p:cNvSpPr>
              <p:nvPr/>
            </p:nvSpPr>
            <p:spPr bwMode="auto">
              <a:xfrm>
                <a:off x="2156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3" name="Oval 113"/>
              <p:cNvSpPr>
                <a:spLocks noChangeArrowheads="1"/>
              </p:cNvSpPr>
              <p:nvPr/>
            </p:nvSpPr>
            <p:spPr bwMode="auto">
              <a:xfrm>
                <a:off x="2234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4" name="Oval 114"/>
              <p:cNvSpPr>
                <a:spLocks noChangeArrowheads="1"/>
              </p:cNvSpPr>
              <p:nvPr/>
            </p:nvSpPr>
            <p:spPr bwMode="auto">
              <a:xfrm>
                <a:off x="2313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5" name="Oval 115"/>
              <p:cNvSpPr>
                <a:spLocks noChangeArrowheads="1"/>
              </p:cNvSpPr>
              <p:nvPr/>
            </p:nvSpPr>
            <p:spPr bwMode="auto">
              <a:xfrm>
                <a:off x="2392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6" name="Oval 116"/>
              <p:cNvSpPr>
                <a:spLocks noChangeArrowheads="1"/>
              </p:cNvSpPr>
              <p:nvPr/>
            </p:nvSpPr>
            <p:spPr bwMode="auto">
              <a:xfrm>
                <a:off x="2470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7" name="Oval 117"/>
              <p:cNvSpPr>
                <a:spLocks noChangeArrowheads="1"/>
              </p:cNvSpPr>
              <p:nvPr/>
            </p:nvSpPr>
            <p:spPr bwMode="auto">
              <a:xfrm>
                <a:off x="2549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8" name="Oval 118"/>
              <p:cNvSpPr>
                <a:spLocks noChangeArrowheads="1"/>
              </p:cNvSpPr>
              <p:nvPr/>
            </p:nvSpPr>
            <p:spPr bwMode="auto">
              <a:xfrm>
                <a:off x="1526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9" name="Oval 119"/>
              <p:cNvSpPr>
                <a:spLocks noChangeArrowheads="1"/>
              </p:cNvSpPr>
              <p:nvPr/>
            </p:nvSpPr>
            <p:spPr bwMode="auto">
              <a:xfrm>
                <a:off x="1605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0" name="Oval 120"/>
              <p:cNvSpPr>
                <a:spLocks noChangeArrowheads="1"/>
              </p:cNvSpPr>
              <p:nvPr/>
            </p:nvSpPr>
            <p:spPr bwMode="auto">
              <a:xfrm>
                <a:off x="1683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1" name="Oval 121"/>
              <p:cNvSpPr>
                <a:spLocks noChangeArrowheads="1"/>
              </p:cNvSpPr>
              <p:nvPr/>
            </p:nvSpPr>
            <p:spPr bwMode="auto">
              <a:xfrm>
                <a:off x="1762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2" name="Oval 122"/>
              <p:cNvSpPr>
                <a:spLocks noChangeArrowheads="1"/>
              </p:cNvSpPr>
              <p:nvPr/>
            </p:nvSpPr>
            <p:spPr bwMode="auto">
              <a:xfrm>
                <a:off x="1841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3" name="Oval 123"/>
              <p:cNvSpPr>
                <a:spLocks noChangeArrowheads="1"/>
              </p:cNvSpPr>
              <p:nvPr/>
            </p:nvSpPr>
            <p:spPr bwMode="auto">
              <a:xfrm>
                <a:off x="1919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4" name="Oval 124"/>
              <p:cNvSpPr>
                <a:spLocks noChangeArrowheads="1"/>
              </p:cNvSpPr>
              <p:nvPr/>
            </p:nvSpPr>
            <p:spPr bwMode="auto">
              <a:xfrm>
                <a:off x="1998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5" name="Oval 125"/>
              <p:cNvSpPr>
                <a:spLocks noChangeArrowheads="1"/>
              </p:cNvSpPr>
              <p:nvPr/>
            </p:nvSpPr>
            <p:spPr bwMode="auto">
              <a:xfrm>
                <a:off x="2077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6" name="Oval 126"/>
              <p:cNvSpPr>
                <a:spLocks noChangeArrowheads="1"/>
              </p:cNvSpPr>
              <p:nvPr/>
            </p:nvSpPr>
            <p:spPr bwMode="auto">
              <a:xfrm>
                <a:off x="2156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7" name="Oval 127"/>
              <p:cNvSpPr>
                <a:spLocks noChangeArrowheads="1"/>
              </p:cNvSpPr>
              <p:nvPr/>
            </p:nvSpPr>
            <p:spPr bwMode="auto">
              <a:xfrm>
                <a:off x="2234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8" name="Oval 128"/>
              <p:cNvSpPr>
                <a:spLocks noChangeArrowheads="1"/>
              </p:cNvSpPr>
              <p:nvPr/>
            </p:nvSpPr>
            <p:spPr bwMode="auto">
              <a:xfrm>
                <a:off x="2313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9" name="Oval 129"/>
              <p:cNvSpPr>
                <a:spLocks noChangeArrowheads="1"/>
              </p:cNvSpPr>
              <p:nvPr/>
            </p:nvSpPr>
            <p:spPr bwMode="auto">
              <a:xfrm>
                <a:off x="2392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0" name="Oval 130"/>
              <p:cNvSpPr>
                <a:spLocks noChangeArrowheads="1"/>
              </p:cNvSpPr>
              <p:nvPr/>
            </p:nvSpPr>
            <p:spPr bwMode="auto">
              <a:xfrm>
                <a:off x="2470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1" name="Oval 131"/>
              <p:cNvSpPr>
                <a:spLocks noChangeArrowheads="1"/>
              </p:cNvSpPr>
              <p:nvPr/>
            </p:nvSpPr>
            <p:spPr bwMode="auto">
              <a:xfrm>
                <a:off x="2549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2" name="Line 132"/>
              <p:cNvSpPr>
                <a:spLocks noChangeShapeType="1"/>
              </p:cNvSpPr>
              <p:nvPr/>
            </p:nvSpPr>
            <p:spPr bwMode="auto">
              <a:xfrm flipV="1">
                <a:off x="1541" y="206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3" name="Freeform 133"/>
              <p:cNvSpPr>
                <a:spLocks/>
              </p:cNvSpPr>
              <p:nvPr/>
            </p:nvSpPr>
            <p:spPr bwMode="auto">
              <a:xfrm>
                <a:off x="1526" y="244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4" name="Text Box 134"/>
              <p:cNvSpPr txBox="1">
                <a:spLocks noChangeArrowheads="1"/>
              </p:cNvSpPr>
              <p:nvPr/>
            </p:nvSpPr>
            <p:spPr bwMode="auto">
              <a:xfrm>
                <a:off x="2759" y="231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85" name="Text Box 135"/>
              <p:cNvSpPr txBox="1">
                <a:spLocks noChangeArrowheads="1"/>
              </p:cNvSpPr>
              <p:nvPr/>
            </p:nvSpPr>
            <p:spPr bwMode="auto">
              <a:xfrm>
                <a:off x="1488" y="187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63" name="Group 136"/>
            <p:cNvGrpSpPr>
              <a:grpSpLocks/>
            </p:cNvGrpSpPr>
            <p:nvPr/>
          </p:nvGrpSpPr>
          <p:grpSpPr bwMode="auto">
            <a:xfrm>
              <a:off x="4337" y="1927"/>
              <a:ext cx="1333" cy="641"/>
              <a:chOff x="4320" y="912"/>
              <a:chExt cx="1333" cy="641"/>
            </a:xfrm>
          </p:grpSpPr>
          <p:sp>
            <p:nvSpPr>
              <p:cNvPr id="64" name="Rectangle 137"/>
              <p:cNvSpPr>
                <a:spLocks noChangeArrowheads="1"/>
              </p:cNvSpPr>
              <p:nvPr/>
            </p:nvSpPr>
            <p:spPr bwMode="auto">
              <a:xfrm>
                <a:off x="4368" y="1217"/>
                <a:ext cx="1043" cy="199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5" name="Oval 138"/>
              <p:cNvSpPr>
                <a:spLocks noChangeArrowheads="1"/>
              </p:cNvSpPr>
              <p:nvPr/>
            </p:nvSpPr>
            <p:spPr bwMode="auto">
              <a:xfrm>
                <a:off x="435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6" name="Oval 139"/>
              <p:cNvSpPr>
                <a:spLocks noChangeArrowheads="1"/>
              </p:cNvSpPr>
              <p:nvPr/>
            </p:nvSpPr>
            <p:spPr bwMode="auto">
              <a:xfrm>
                <a:off x="4437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7" name="Oval 140"/>
              <p:cNvSpPr>
                <a:spLocks noChangeArrowheads="1"/>
              </p:cNvSpPr>
              <p:nvPr/>
            </p:nvSpPr>
            <p:spPr bwMode="auto">
              <a:xfrm>
                <a:off x="451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8" name="Oval 141"/>
              <p:cNvSpPr>
                <a:spLocks noChangeArrowheads="1"/>
              </p:cNvSpPr>
              <p:nvPr/>
            </p:nvSpPr>
            <p:spPr bwMode="auto">
              <a:xfrm>
                <a:off x="459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9" name="Oval 142"/>
              <p:cNvSpPr>
                <a:spLocks noChangeArrowheads="1"/>
              </p:cNvSpPr>
              <p:nvPr/>
            </p:nvSpPr>
            <p:spPr bwMode="auto">
              <a:xfrm>
                <a:off x="467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0" name="Oval 143"/>
              <p:cNvSpPr>
                <a:spLocks noChangeArrowheads="1"/>
              </p:cNvSpPr>
              <p:nvPr/>
            </p:nvSpPr>
            <p:spPr bwMode="auto">
              <a:xfrm>
                <a:off x="475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1" name="Oval 144"/>
              <p:cNvSpPr>
                <a:spLocks noChangeArrowheads="1"/>
              </p:cNvSpPr>
              <p:nvPr/>
            </p:nvSpPr>
            <p:spPr bwMode="auto">
              <a:xfrm>
                <a:off x="483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2" name="Oval 145"/>
              <p:cNvSpPr>
                <a:spLocks noChangeArrowheads="1"/>
              </p:cNvSpPr>
              <p:nvPr/>
            </p:nvSpPr>
            <p:spPr bwMode="auto">
              <a:xfrm>
                <a:off x="490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3" name="Oval 146"/>
              <p:cNvSpPr>
                <a:spLocks noChangeArrowheads="1"/>
              </p:cNvSpPr>
              <p:nvPr/>
            </p:nvSpPr>
            <p:spPr bwMode="auto">
              <a:xfrm>
                <a:off x="4988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4" name="Oval 147"/>
              <p:cNvSpPr>
                <a:spLocks noChangeArrowheads="1"/>
              </p:cNvSpPr>
              <p:nvPr/>
            </p:nvSpPr>
            <p:spPr bwMode="auto">
              <a:xfrm>
                <a:off x="506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5" name="Oval 148"/>
              <p:cNvSpPr>
                <a:spLocks noChangeArrowheads="1"/>
              </p:cNvSpPr>
              <p:nvPr/>
            </p:nvSpPr>
            <p:spPr bwMode="auto">
              <a:xfrm>
                <a:off x="514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6" name="Oval 149"/>
              <p:cNvSpPr>
                <a:spLocks noChangeArrowheads="1"/>
              </p:cNvSpPr>
              <p:nvPr/>
            </p:nvSpPr>
            <p:spPr bwMode="auto">
              <a:xfrm>
                <a:off x="5224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7" name="Oval 150"/>
              <p:cNvSpPr>
                <a:spLocks noChangeArrowheads="1"/>
              </p:cNvSpPr>
              <p:nvPr/>
            </p:nvSpPr>
            <p:spPr bwMode="auto">
              <a:xfrm>
                <a:off x="530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8" name="Oval 151"/>
              <p:cNvSpPr>
                <a:spLocks noChangeArrowheads="1"/>
              </p:cNvSpPr>
              <p:nvPr/>
            </p:nvSpPr>
            <p:spPr bwMode="auto">
              <a:xfrm>
                <a:off x="538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9" name="Oval 152"/>
              <p:cNvSpPr>
                <a:spLocks noChangeArrowheads="1"/>
              </p:cNvSpPr>
              <p:nvPr/>
            </p:nvSpPr>
            <p:spPr bwMode="auto">
              <a:xfrm>
                <a:off x="435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0" name="Oval 153"/>
              <p:cNvSpPr>
                <a:spLocks noChangeArrowheads="1"/>
              </p:cNvSpPr>
              <p:nvPr/>
            </p:nvSpPr>
            <p:spPr bwMode="auto">
              <a:xfrm>
                <a:off x="4437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1" name="Oval 154"/>
              <p:cNvSpPr>
                <a:spLocks noChangeArrowheads="1"/>
              </p:cNvSpPr>
              <p:nvPr/>
            </p:nvSpPr>
            <p:spPr bwMode="auto">
              <a:xfrm>
                <a:off x="451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2" name="Oval 155"/>
              <p:cNvSpPr>
                <a:spLocks noChangeArrowheads="1"/>
              </p:cNvSpPr>
              <p:nvPr/>
            </p:nvSpPr>
            <p:spPr bwMode="auto">
              <a:xfrm>
                <a:off x="459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3" name="Oval 156"/>
              <p:cNvSpPr>
                <a:spLocks noChangeArrowheads="1"/>
              </p:cNvSpPr>
              <p:nvPr/>
            </p:nvSpPr>
            <p:spPr bwMode="auto">
              <a:xfrm>
                <a:off x="467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4" name="Oval 157"/>
              <p:cNvSpPr>
                <a:spLocks noChangeArrowheads="1"/>
              </p:cNvSpPr>
              <p:nvPr/>
            </p:nvSpPr>
            <p:spPr bwMode="auto">
              <a:xfrm>
                <a:off x="475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5" name="Oval 158"/>
              <p:cNvSpPr>
                <a:spLocks noChangeArrowheads="1"/>
              </p:cNvSpPr>
              <p:nvPr/>
            </p:nvSpPr>
            <p:spPr bwMode="auto">
              <a:xfrm>
                <a:off x="483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6" name="Oval 159"/>
              <p:cNvSpPr>
                <a:spLocks noChangeArrowheads="1"/>
              </p:cNvSpPr>
              <p:nvPr/>
            </p:nvSpPr>
            <p:spPr bwMode="auto">
              <a:xfrm>
                <a:off x="490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7" name="Oval 160"/>
              <p:cNvSpPr>
                <a:spLocks noChangeArrowheads="1"/>
              </p:cNvSpPr>
              <p:nvPr/>
            </p:nvSpPr>
            <p:spPr bwMode="auto">
              <a:xfrm>
                <a:off x="4988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8" name="Oval 161"/>
              <p:cNvSpPr>
                <a:spLocks noChangeArrowheads="1"/>
              </p:cNvSpPr>
              <p:nvPr/>
            </p:nvSpPr>
            <p:spPr bwMode="auto">
              <a:xfrm>
                <a:off x="506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9" name="Oval 162"/>
              <p:cNvSpPr>
                <a:spLocks noChangeArrowheads="1"/>
              </p:cNvSpPr>
              <p:nvPr/>
            </p:nvSpPr>
            <p:spPr bwMode="auto">
              <a:xfrm>
                <a:off x="514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0" name="Oval 163"/>
              <p:cNvSpPr>
                <a:spLocks noChangeArrowheads="1"/>
              </p:cNvSpPr>
              <p:nvPr/>
            </p:nvSpPr>
            <p:spPr bwMode="auto">
              <a:xfrm>
                <a:off x="5224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1" name="Oval 164"/>
              <p:cNvSpPr>
                <a:spLocks noChangeArrowheads="1"/>
              </p:cNvSpPr>
              <p:nvPr/>
            </p:nvSpPr>
            <p:spPr bwMode="auto">
              <a:xfrm>
                <a:off x="530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2" name="Oval 165"/>
              <p:cNvSpPr>
                <a:spLocks noChangeArrowheads="1"/>
              </p:cNvSpPr>
              <p:nvPr/>
            </p:nvSpPr>
            <p:spPr bwMode="auto">
              <a:xfrm>
                <a:off x="538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3" name="Oval 166"/>
              <p:cNvSpPr>
                <a:spLocks noChangeArrowheads="1"/>
              </p:cNvSpPr>
              <p:nvPr/>
            </p:nvSpPr>
            <p:spPr bwMode="auto">
              <a:xfrm>
                <a:off x="435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4" name="Oval 167"/>
              <p:cNvSpPr>
                <a:spLocks noChangeArrowheads="1"/>
              </p:cNvSpPr>
              <p:nvPr/>
            </p:nvSpPr>
            <p:spPr bwMode="auto">
              <a:xfrm>
                <a:off x="4437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5" name="Oval 168"/>
              <p:cNvSpPr>
                <a:spLocks noChangeArrowheads="1"/>
              </p:cNvSpPr>
              <p:nvPr/>
            </p:nvSpPr>
            <p:spPr bwMode="auto">
              <a:xfrm>
                <a:off x="451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6" name="Oval 169"/>
              <p:cNvSpPr>
                <a:spLocks noChangeArrowheads="1"/>
              </p:cNvSpPr>
              <p:nvPr/>
            </p:nvSpPr>
            <p:spPr bwMode="auto">
              <a:xfrm>
                <a:off x="459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7" name="Oval 170"/>
              <p:cNvSpPr>
                <a:spLocks noChangeArrowheads="1"/>
              </p:cNvSpPr>
              <p:nvPr/>
            </p:nvSpPr>
            <p:spPr bwMode="auto">
              <a:xfrm>
                <a:off x="467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8" name="Oval 171"/>
              <p:cNvSpPr>
                <a:spLocks noChangeArrowheads="1"/>
              </p:cNvSpPr>
              <p:nvPr/>
            </p:nvSpPr>
            <p:spPr bwMode="auto">
              <a:xfrm>
                <a:off x="475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9" name="Oval 172"/>
              <p:cNvSpPr>
                <a:spLocks noChangeArrowheads="1"/>
              </p:cNvSpPr>
              <p:nvPr/>
            </p:nvSpPr>
            <p:spPr bwMode="auto">
              <a:xfrm>
                <a:off x="483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0" name="Oval 173"/>
              <p:cNvSpPr>
                <a:spLocks noChangeArrowheads="1"/>
              </p:cNvSpPr>
              <p:nvPr/>
            </p:nvSpPr>
            <p:spPr bwMode="auto">
              <a:xfrm>
                <a:off x="490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1" name="Oval 174"/>
              <p:cNvSpPr>
                <a:spLocks noChangeArrowheads="1"/>
              </p:cNvSpPr>
              <p:nvPr/>
            </p:nvSpPr>
            <p:spPr bwMode="auto">
              <a:xfrm>
                <a:off x="4988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2" name="Oval 175"/>
              <p:cNvSpPr>
                <a:spLocks noChangeArrowheads="1"/>
              </p:cNvSpPr>
              <p:nvPr/>
            </p:nvSpPr>
            <p:spPr bwMode="auto">
              <a:xfrm>
                <a:off x="506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3" name="Oval 176"/>
              <p:cNvSpPr>
                <a:spLocks noChangeArrowheads="1"/>
              </p:cNvSpPr>
              <p:nvPr/>
            </p:nvSpPr>
            <p:spPr bwMode="auto">
              <a:xfrm>
                <a:off x="514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4" name="Oval 177"/>
              <p:cNvSpPr>
                <a:spLocks noChangeArrowheads="1"/>
              </p:cNvSpPr>
              <p:nvPr/>
            </p:nvSpPr>
            <p:spPr bwMode="auto">
              <a:xfrm>
                <a:off x="5224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5" name="Oval 178"/>
              <p:cNvSpPr>
                <a:spLocks noChangeArrowheads="1"/>
              </p:cNvSpPr>
              <p:nvPr/>
            </p:nvSpPr>
            <p:spPr bwMode="auto">
              <a:xfrm>
                <a:off x="530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6" name="Oval 179"/>
              <p:cNvSpPr>
                <a:spLocks noChangeArrowheads="1"/>
              </p:cNvSpPr>
              <p:nvPr/>
            </p:nvSpPr>
            <p:spPr bwMode="auto">
              <a:xfrm>
                <a:off x="538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7" name="Oval 180"/>
              <p:cNvSpPr>
                <a:spLocks noChangeArrowheads="1"/>
              </p:cNvSpPr>
              <p:nvPr/>
            </p:nvSpPr>
            <p:spPr bwMode="auto">
              <a:xfrm>
                <a:off x="435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8" name="Oval 181"/>
              <p:cNvSpPr>
                <a:spLocks noChangeArrowheads="1"/>
              </p:cNvSpPr>
              <p:nvPr/>
            </p:nvSpPr>
            <p:spPr bwMode="auto">
              <a:xfrm>
                <a:off x="4437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9" name="Oval 182"/>
              <p:cNvSpPr>
                <a:spLocks noChangeArrowheads="1"/>
              </p:cNvSpPr>
              <p:nvPr/>
            </p:nvSpPr>
            <p:spPr bwMode="auto">
              <a:xfrm>
                <a:off x="451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0" name="Oval 183"/>
              <p:cNvSpPr>
                <a:spLocks noChangeArrowheads="1"/>
              </p:cNvSpPr>
              <p:nvPr/>
            </p:nvSpPr>
            <p:spPr bwMode="auto">
              <a:xfrm>
                <a:off x="459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1" name="Oval 184"/>
              <p:cNvSpPr>
                <a:spLocks noChangeArrowheads="1"/>
              </p:cNvSpPr>
              <p:nvPr/>
            </p:nvSpPr>
            <p:spPr bwMode="auto">
              <a:xfrm>
                <a:off x="467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2" name="Oval 185"/>
              <p:cNvSpPr>
                <a:spLocks noChangeArrowheads="1"/>
              </p:cNvSpPr>
              <p:nvPr/>
            </p:nvSpPr>
            <p:spPr bwMode="auto">
              <a:xfrm>
                <a:off x="475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3" name="Oval 186"/>
              <p:cNvSpPr>
                <a:spLocks noChangeArrowheads="1"/>
              </p:cNvSpPr>
              <p:nvPr/>
            </p:nvSpPr>
            <p:spPr bwMode="auto">
              <a:xfrm>
                <a:off x="483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4" name="Oval 187"/>
              <p:cNvSpPr>
                <a:spLocks noChangeArrowheads="1"/>
              </p:cNvSpPr>
              <p:nvPr/>
            </p:nvSpPr>
            <p:spPr bwMode="auto">
              <a:xfrm>
                <a:off x="490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5" name="Oval 188"/>
              <p:cNvSpPr>
                <a:spLocks noChangeArrowheads="1"/>
              </p:cNvSpPr>
              <p:nvPr/>
            </p:nvSpPr>
            <p:spPr bwMode="auto">
              <a:xfrm>
                <a:off x="4988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6" name="Oval 189"/>
              <p:cNvSpPr>
                <a:spLocks noChangeArrowheads="1"/>
              </p:cNvSpPr>
              <p:nvPr/>
            </p:nvSpPr>
            <p:spPr bwMode="auto">
              <a:xfrm>
                <a:off x="506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7" name="Oval 190"/>
              <p:cNvSpPr>
                <a:spLocks noChangeArrowheads="1"/>
              </p:cNvSpPr>
              <p:nvPr/>
            </p:nvSpPr>
            <p:spPr bwMode="auto">
              <a:xfrm>
                <a:off x="514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8" name="Oval 191"/>
              <p:cNvSpPr>
                <a:spLocks noChangeArrowheads="1"/>
              </p:cNvSpPr>
              <p:nvPr/>
            </p:nvSpPr>
            <p:spPr bwMode="auto">
              <a:xfrm>
                <a:off x="5224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9" name="Oval 192"/>
              <p:cNvSpPr>
                <a:spLocks noChangeArrowheads="1"/>
              </p:cNvSpPr>
              <p:nvPr/>
            </p:nvSpPr>
            <p:spPr bwMode="auto">
              <a:xfrm>
                <a:off x="530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0" name="Oval 193"/>
              <p:cNvSpPr>
                <a:spLocks noChangeArrowheads="1"/>
              </p:cNvSpPr>
              <p:nvPr/>
            </p:nvSpPr>
            <p:spPr bwMode="auto">
              <a:xfrm>
                <a:off x="538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1" name="Line 194"/>
              <p:cNvSpPr>
                <a:spLocks noChangeShapeType="1"/>
              </p:cNvSpPr>
              <p:nvPr/>
            </p:nvSpPr>
            <p:spPr bwMode="auto">
              <a:xfrm flipV="1">
                <a:off x="4373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2" name="Freeform 195"/>
              <p:cNvSpPr>
                <a:spLocks/>
              </p:cNvSpPr>
              <p:nvPr/>
            </p:nvSpPr>
            <p:spPr bwMode="auto">
              <a:xfrm>
                <a:off x="4358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3" name="Text Box 196"/>
              <p:cNvSpPr txBox="1">
                <a:spLocks noChangeArrowheads="1"/>
              </p:cNvSpPr>
              <p:nvPr/>
            </p:nvSpPr>
            <p:spPr bwMode="auto">
              <a:xfrm>
                <a:off x="5591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24" name="Text Box 197"/>
              <p:cNvSpPr txBox="1">
                <a:spLocks noChangeArrowheads="1"/>
              </p:cNvSpPr>
              <p:nvPr/>
            </p:nvSpPr>
            <p:spPr bwMode="auto">
              <a:xfrm>
                <a:off x="4320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</p:grpSp>
      <p:sp>
        <p:nvSpPr>
          <p:cNvPr id="247" name="Text Box 198"/>
          <p:cNvSpPr txBox="1">
            <a:spLocks noChangeArrowheads="1"/>
          </p:cNvSpPr>
          <p:nvPr/>
        </p:nvSpPr>
        <p:spPr bwMode="auto">
          <a:xfrm>
            <a:off x="34925" y="1593850"/>
            <a:ext cx="9144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4*x+3*x4&gt;20        x-x4&gt;3         3*x+x4&lt;0       6*x-20*x4&lt;61</a:t>
            </a:r>
          </a:p>
        </p:txBody>
      </p:sp>
      <p:grpSp>
        <p:nvGrpSpPr>
          <p:cNvPr id="248" name="Group 199"/>
          <p:cNvGrpSpPr>
            <a:grpSpLocks/>
          </p:cNvGrpSpPr>
          <p:nvPr/>
        </p:nvGrpSpPr>
        <p:grpSpPr bwMode="auto">
          <a:xfrm>
            <a:off x="5064125" y="1665288"/>
            <a:ext cx="1143000" cy="228600"/>
            <a:chOff x="3024" y="1008"/>
            <a:chExt cx="960" cy="192"/>
          </a:xfrm>
        </p:grpSpPr>
        <p:sp>
          <p:nvSpPr>
            <p:cNvPr id="249" name="Line 200"/>
            <p:cNvSpPr>
              <a:spLocks noChangeShapeType="1"/>
            </p:cNvSpPr>
            <p:nvPr/>
          </p:nvSpPr>
          <p:spPr bwMode="auto">
            <a:xfrm flipH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250" name="Line 201"/>
            <p:cNvSpPr>
              <a:spLocks noChangeShapeType="1"/>
            </p:cNvSpPr>
            <p:nvPr/>
          </p:nvSpPr>
          <p:spPr bwMode="auto">
            <a:xfrm flipH="1" flipV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</p:grpSp>
      <p:sp>
        <p:nvSpPr>
          <p:cNvPr id="251" name="Text Box 202"/>
          <p:cNvSpPr txBox="1">
            <a:spLocks noChangeArrowheads="1"/>
          </p:cNvSpPr>
          <p:nvPr/>
        </p:nvSpPr>
        <p:spPr bwMode="auto">
          <a:xfrm>
            <a:off x="34925" y="1597025"/>
            <a:ext cx="9144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rgbClr val="C0C0C0"/>
                </a:solidFill>
                <a:latin typeface="Courier New" pitchFamily="49" charset="0"/>
              </a:rPr>
              <a:t> (               &amp;&amp;          )  ||              ||              </a:t>
            </a:r>
          </a:p>
        </p:txBody>
      </p:sp>
      <p:grpSp>
        <p:nvGrpSpPr>
          <p:cNvPr id="252" name="Group 203"/>
          <p:cNvGrpSpPr>
            <a:grpSpLocks/>
          </p:cNvGrpSpPr>
          <p:nvPr/>
        </p:nvGrpSpPr>
        <p:grpSpPr bwMode="auto">
          <a:xfrm>
            <a:off x="277813" y="5892800"/>
            <a:ext cx="3886200" cy="381000"/>
            <a:chOff x="2832" y="3504"/>
            <a:chExt cx="2448" cy="240"/>
          </a:xfrm>
        </p:grpSpPr>
        <p:sp useBgFill="1">
          <p:nvSpPr>
            <p:cNvPr id="253" name="Rectangle 204"/>
            <p:cNvSpPr>
              <a:spLocks noChangeArrowheads="1"/>
            </p:cNvSpPr>
            <p:nvPr/>
          </p:nvSpPr>
          <p:spPr bwMode="auto">
            <a:xfrm>
              <a:off x="2832" y="3504"/>
              <a:ext cx="2448" cy="240"/>
            </a:xfrm>
            <a:prstGeom prst="rect">
              <a:avLst/>
            </a:prstGeom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54" name="Text Box 205"/>
            <p:cNvSpPr txBox="1">
              <a:spLocks noChangeArrowheads="1"/>
            </p:cNvSpPr>
            <p:nvPr/>
          </p:nvSpPr>
          <p:spPr bwMode="auto">
            <a:xfrm>
              <a:off x="2880" y="3511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1" hangingPunct="1">
                <a:buClr>
                  <a:srgbClr val="FF0007"/>
                </a:buClr>
              </a:pPr>
              <a:r>
                <a:rPr lang="en-US" sz="2000" dirty="0">
                  <a:solidFill>
                    <a:schemeClr val="tx1"/>
                  </a:solidFill>
                </a:rPr>
                <a:t>3 - </a:t>
              </a:r>
              <a:r>
                <a:rPr lang="en-US" sz="2000" i="1" dirty="0">
                  <a:solidFill>
                    <a:schemeClr val="tx1"/>
                  </a:solidFill>
                </a:rPr>
                <a:t>Search Space Generation</a:t>
              </a:r>
            </a:p>
          </p:txBody>
        </p:sp>
      </p:grpSp>
      <p:grpSp>
        <p:nvGrpSpPr>
          <p:cNvPr id="255" name="Group 206"/>
          <p:cNvGrpSpPr>
            <a:grpSpLocks/>
          </p:cNvGrpSpPr>
          <p:nvPr/>
        </p:nvGrpSpPr>
        <p:grpSpPr bwMode="auto">
          <a:xfrm>
            <a:off x="1435100" y="2060575"/>
            <a:ext cx="6553200" cy="1600200"/>
            <a:chOff x="904" y="1139"/>
            <a:chExt cx="4128" cy="1008"/>
          </a:xfrm>
        </p:grpSpPr>
        <p:grpSp>
          <p:nvGrpSpPr>
            <p:cNvPr id="256" name="Group 207"/>
            <p:cNvGrpSpPr>
              <a:grpSpLocks/>
            </p:cNvGrpSpPr>
            <p:nvPr/>
          </p:nvGrpSpPr>
          <p:grpSpPr bwMode="auto">
            <a:xfrm>
              <a:off x="904" y="1811"/>
              <a:ext cx="4128" cy="336"/>
              <a:chOff x="776" y="1728"/>
              <a:chExt cx="4128" cy="336"/>
            </a:xfrm>
          </p:grpSpPr>
          <p:sp>
            <p:nvSpPr>
              <p:cNvPr id="381" name="AutoShape 208"/>
              <p:cNvSpPr>
                <a:spLocks/>
              </p:cNvSpPr>
              <p:nvPr/>
            </p:nvSpPr>
            <p:spPr bwMode="auto">
              <a:xfrm rot="16200000">
                <a:off x="2792" y="-48"/>
                <a:ext cx="96" cy="4128"/>
              </a:xfrm>
              <a:prstGeom prst="rightBrace">
                <a:avLst>
                  <a:gd name="adj1" fmla="val 358333"/>
                  <a:gd name="adj2" fmla="val 50000"/>
                </a:avLst>
              </a:prstGeom>
              <a:noFill/>
              <a:ln w="317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2" name="AutoShape 209"/>
              <p:cNvSpPr>
                <a:spLocks noChangeArrowheads="1"/>
              </p:cNvSpPr>
              <p:nvPr/>
            </p:nvSpPr>
            <p:spPr bwMode="auto">
              <a:xfrm rot="16200000" flipV="1">
                <a:off x="2736" y="1776"/>
                <a:ext cx="216" cy="120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257" name="Group 210"/>
            <p:cNvGrpSpPr>
              <a:grpSpLocks/>
            </p:cNvGrpSpPr>
            <p:nvPr/>
          </p:nvGrpSpPr>
          <p:grpSpPr bwMode="auto">
            <a:xfrm>
              <a:off x="1610" y="1139"/>
              <a:ext cx="1333" cy="641"/>
              <a:chOff x="1488" y="1872"/>
              <a:chExt cx="1333" cy="641"/>
            </a:xfrm>
          </p:grpSpPr>
          <p:sp>
            <p:nvSpPr>
              <p:cNvPr id="320" name="Rectangle 211"/>
              <p:cNvSpPr>
                <a:spLocks noChangeArrowheads="1"/>
              </p:cNvSpPr>
              <p:nvPr/>
            </p:nvSpPr>
            <p:spPr bwMode="auto">
              <a:xfrm>
                <a:off x="2064" y="2177"/>
                <a:ext cx="520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1" name="Oval 212"/>
              <p:cNvSpPr>
                <a:spLocks noChangeArrowheads="1"/>
              </p:cNvSpPr>
              <p:nvPr/>
            </p:nvSpPr>
            <p:spPr bwMode="auto">
              <a:xfrm>
                <a:off x="1526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2" name="Oval 213"/>
              <p:cNvSpPr>
                <a:spLocks noChangeArrowheads="1"/>
              </p:cNvSpPr>
              <p:nvPr/>
            </p:nvSpPr>
            <p:spPr bwMode="auto">
              <a:xfrm>
                <a:off x="1605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3" name="Oval 214"/>
              <p:cNvSpPr>
                <a:spLocks noChangeArrowheads="1"/>
              </p:cNvSpPr>
              <p:nvPr/>
            </p:nvSpPr>
            <p:spPr bwMode="auto">
              <a:xfrm>
                <a:off x="1683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4" name="Oval 215"/>
              <p:cNvSpPr>
                <a:spLocks noChangeArrowheads="1"/>
              </p:cNvSpPr>
              <p:nvPr/>
            </p:nvSpPr>
            <p:spPr bwMode="auto">
              <a:xfrm>
                <a:off x="1762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5" name="Oval 216"/>
              <p:cNvSpPr>
                <a:spLocks noChangeArrowheads="1"/>
              </p:cNvSpPr>
              <p:nvPr/>
            </p:nvSpPr>
            <p:spPr bwMode="auto">
              <a:xfrm>
                <a:off x="1841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6" name="Oval 217"/>
              <p:cNvSpPr>
                <a:spLocks noChangeArrowheads="1"/>
              </p:cNvSpPr>
              <p:nvPr/>
            </p:nvSpPr>
            <p:spPr bwMode="auto">
              <a:xfrm>
                <a:off x="1919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7" name="Oval 218"/>
              <p:cNvSpPr>
                <a:spLocks noChangeArrowheads="1"/>
              </p:cNvSpPr>
              <p:nvPr/>
            </p:nvSpPr>
            <p:spPr bwMode="auto">
              <a:xfrm>
                <a:off x="1998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8" name="Oval 219"/>
              <p:cNvSpPr>
                <a:spLocks noChangeArrowheads="1"/>
              </p:cNvSpPr>
              <p:nvPr/>
            </p:nvSpPr>
            <p:spPr bwMode="auto">
              <a:xfrm>
                <a:off x="2077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9" name="Oval 220"/>
              <p:cNvSpPr>
                <a:spLocks noChangeArrowheads="1"/>
              </p:cNvSpPr>
              <p:nvPr/>
            </p:nvSpPr>
            <p:spPr bwMode="auto">
              <a:xfrm>
                <a:off x="2156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0" name="Oval 221"/>
              <p:cNvSpPr>
                <a:spLocks noChangeArrowheads="1"/>
              </p:cNvSpPr>
              <p:nvPr/>
            </p:nvSpPr>
            <p:spPr bwMode="auto">
              <a:xfrm>
                <a:off x="2234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1" name="Oval 222"/>
              <p:cNvSpPr>
                <a:spLocks noChangeArrowheads="1"/>
              </p:cNvSpPr>
              <p:nvPr/>
            </p:nvSpPr>
            <p:spPr bwMode="auto">
              <a:xfrm>
                <a:off x="2313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2" name="Oval 223"/>
              <p:cNvSpPr>
                <a:spLocks noChangeArrowheads="1"/>
              </p:cNvSpPr>
              <p:nvPr/>
            </p:nvSpPr>
            <p:spPr bwMode="auto">
              <a:xfrm>
                <a:off x="2392" y="243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3" name="Oval 224"/>
              <p:cNvSpPr>
                <a:spLocks noChangeArrowheads="1"/>
              </p:cNvSpPr>
              <p:nvPr/>
            </p:nvSpPr>
            <p:spPr bwMode="auto">
              <a:xfrm>
                <a:off x="2470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4" name="Oval 225"/>
              <p:cNvSpPr>
                <a:spLocks noChangeArrowheads="1"/>
              </p:cNvSpPr>
              <p:nvPr/>
            </p:nvSpPr>
            <p:spPr bwMode="auto">
              <a:xfrm>
                <a:off x="2549" y="243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5" name="Oval 226"/>
              <p:cNvSpPr>
                <a:spLocks noChangeArrowheads="1"/>
              </p:cNvSpPr>
              <p:nvPr/>
            </p:nvSpPr>
            <p:spPr bwMode="auto">
              <a:xfrm>
                <a:off x="1526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6" name="Oval 227"/>
              <p:cNvSpPr>
                <a:spLocks noChangeArrowheads="1"/>
              </p:cNvSpPr>
              <p:nvPr/>
            </p:nvSpPr>
            <p:spPr bwMode="auto">
              <a:xfrm>
                <a:off x="1605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7" name="Oval 228"/>
              <p:cNvSpPr>
                <a:spLocks noChangeArrowheads="1"/>
              </p:cNvSpPr>
              <p:nvPr/>
            </p:nvSpPr>
            <p:spPr bwMode="auto">
              <a:xfrm>
                <a:off x="1683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8" name="Oval 229"/>
              <p:cNvSpPr>
                <a:spLocks noChangeArrowheads="1"/>
              </p:cNvSpPr>
              <p:nvPr/>
            </p:nvSpPr>
            <p:spPr bwMode="auto">
              <a:xfrm>
                <a:off x="1762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9" name="Oval 230"/>
              <p:cNvSpPr>
                <a:spLocks noChangeArrowheads="1"/>
              </p:cNvSpPr>
              <p:nvPr/>
            </p:nvSpPr>
            <p:spPr bwMode="auto">
              <a:xfrm>
                <a:off x="1841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0" name="Oval 231"/>
              <p:cNvSpPr>
                <a:spLocks noChangeArrowheads="1"/>
              </p:cNvSpPr>
              <p:nvPr/>
            </p:nvSpPr>
            <p:spPr bwMode="auto">
              <a:xfrm>
                <a:off x="1919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1" name="Oval 232"/>
              <p:cNvSpPr>
                <a:spLocks noChangeArrowheads="1"/>
              </p:cNvSpPr>
              <p:nvPr/>
            </p:nvSpPr>
            <p:spPr bwMode="auto">
              <a:xfrm>
                <a:off x="1998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2" name="Oval 233"/>
              <p:cNvSpPr>
                <a:spLocks noChangeArrowheads="1"/>
              </p:cNvSpPr>
              <p:nvPr/>
            </p:nvSpPr>
            <p:spPr bwMode="auto">
              <a:xfrm>
                <a:off x="2077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3" name="Oval 234"/>
              <p:cNvSpPr>
                <a:spLocks noChangeArrowheads="1"/>
              </p:cNvSpPr>
              <p:nvPr/>
            </p:nvSpPr>
            <p:spPr bwMode="auto">
              <a:xfrm>
                <a:off x="2156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4" name="Oval 235"/>
              <p:cNvSpPr>
                <a:spLocks noChangeArrowheads="1"/>
              </p:cNvSpPr>
              <p:nvPr/>
            </p:nvSpPr>
            <p:spPr bwMode="auto">
              <a:xfrm>
                <a:off x="2234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5" name="Oval 236"/>
              <p:cNvSpPr>
                <a:spLocks noChangeArrowheads="1"/>
              </p:cNvSpPr>
              <p:nvPr/>
            </p:nvSpPr>
            <p:spPr bwMode="auto">
              <a:xfrm>
                <a:off x="2313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6" name="Oval 237"/>
              <p:cNvSpPr>
                <a:spLocks noChangeArrowheads="1"/>
              </p:cNvSpPr>
              <p:nvPr/>
            </p:nvSpPr>
            <p:spPr bwMode="auto">
              <a:xfrm>
                <a:off x="2392" y="23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7" name="Oval 238"/>
              <p:cNvSpPr>
                <a:spLocks noChangeArrowheads="1"/>
              </p:cNvSpPr>
              <p:nvPr/>
            </p:nvSpPr>
            <p:spPr bwMode="auto">
              <a:xfrm>
                <a:off x="2470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8" name="Oval 239"/>
              <p:cNvSpPr>
                <a:spLocks noChangeArrowheads="1"/>
              </p:cNvSpPr>
              <p:nvPr/>
            </p:nvSpPr>
            <p:spPr bwMode="auto">
              <a:xfrm>
                <a:off x="2549" y="23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9" name="Oval 240"/>
              <p:cNvSpPr>
                <a:spLocks noChangeArrowheads="1"/>
              </p:cNvSpPr>
              <p:nvPr/>
            </p:nvSpPr>
            <p:spPr bwMode="auto">
              <a:xfrm>
                <a:off x="1526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0" name="Oval 241"/>
              <p:cNvSpPr>
                <a:spLocks noChangeArrowheads="1"/>
              </p:cNvSpPr>
              <p:nvPr/>
            </p:nvSpPr>
            <p:spPr bwMode="auto">
              <a:xfrm>
                <a:off x="1605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1" name="Oval 242"/>
              <p:cNvSpPr>
                <a:spLocks noChangeArrowheads="1"/>
              </p:cNvSpPr>
              <p:nvPr/>
            </p:nvSpPr>
            <p:spPr bwMode="auto">
              <a:xfrm>
                <a:off x="1683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2" name="Oval 243"/>
              <p:cNvSpPr>
                <a:spLocks noChangeArrowheads="1"/>
              </p:cNvSpPr>
              <p:nvPr/>
            </p:nvSpPr>
            <p:spPr bwMode="auto">
              <a:xfrm>
                <a:off x="1762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3" name="Oval 244"/>
              <p:cNvSpPr>
                <a:spLocks noChangeArrowheads="1"/>
              </p:cNvSpPr>
              <p:nvPr/>
            </p:nvSpPr>
            <p:spPr bwMode="auto">
              <a:xfrm>
                <a:off x="1841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4" name="Oval 245"/>
              <p:cNvSpPr>
                <a:spLocks noChangeArrowheads="1"/>
              </p:cNvSpPr>
              <p:nvPr/>
            </p:nvSpPr>
            <p:spPr bwMode="auto">
              <a:xfrm>
                <a:off x="1919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5" name="Oval 246"/>
              <p:cNvSpPr>
                <a:spLocks noChangeArrowheads="1"/>
              </p:cNvSpPr>
              <p:nvPr/>
            </p:nvSpPr>
            <p:spPr bwMode="auto">
              <a:xfrm>
                <a:off x="1998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6" name="Oval 247"/>
              <p:cNvSpPr>
                <a:spLocks noChangeArrowheads="1"/>
              </p:cNvSpPr>
              <p:nvPr/>
            </p:nvSpPr>
            <p:spPr bwMode="auto">
              <a:xfrm>
                <a:off x="2077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7" name="Oval 248"/>
              <p:cNvSpPr>
                <a:spLocks noChangeArrowheads="1"/>
              </p:cNvSpPr>
              <p:nvPr/>
            </p:nvSpPr>
            <p:spPr bwMode="auto">
              <a:xfrm>
                <a:off x="2156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8" name="Oval 249"/>
              <p:cNvSpPr>
                <a:spLocks noChangeArrowheads="1"/>
              </p:cNvSpPr>
              <p:nvPr/>
            </p:nvSpPr>
            <p:spPr bwMode="auto">
              <a:xfrm>
                <a:off x="2234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9" name="Oval 250"/>
              <p:cNvSpPr>
                <a:spLocks noChangeArrowheads="1"/>
              </p:cNvSpPr>
              <p:nvPr/>
            </p:nvSpPr>
            <p:spPr bwMode="auto">
              <a:xfrm>
                <a:off x="2313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0" name="Oval 251"/>
              <p:cNvSpPr>
                <a:spLocks noChangeArrowheads="1"/>
              </p:cNvSpPr>
              <p:nvPr/>
            </p:nvSpPr>
            <p:spPr bwMode="auto">
              <a:xfrm>
                <a:off x="2392" y="22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1" name="Oval 252"/>
              <p:cNvSpPr>
                <a:spLocks noChangeArrowheads="1"/>
              </p:cNvSpPr>
              <p:nvPr/>
            </p:nvSpPr>
            <p:spPr bwMode="auto">
              <a:xfrm>
                <a:off x="2470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2" name="Oval 253"/>
              <p:cNvSpPr>
                <a:spLocks noChangeArrowheads="1"/>
              </p:cNvSpPr>
              <p:nvPr/>
            </p:nvSpPr>
            <p:spPr bwMode="auto">
              <a:xfrm>
                <a:off x="2549" y="22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3" name="Oval 254"/>
              <p:cNvSpPr>
                <a:spLocks noChangeArrowheads="1"/>
              </p:cNvSpPr>
              <p:nvPr/>
            </p:nvSpPr>
            <p:spPr bwMode="auto">
              <a:xfrm>
                <a:off x="1526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4" name="Oval 255"/>
              <p:cNvSpPr>
                <a:spLocks noChangeArrowheads="1"/>
              </p:cNvSpPr>
              <p:nvPr/>
            </p:nvSpPr>
            <p:spPr bwMode="auto">
              <a:xfrm>
                <a:off x="1605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5" name="Oval 256"/>
              <p:cNvSpPr>
                <a:spLocks noChangeArrowheads="1"/>
              </p:cNvSpPr>
              <p:nvPr/>
            </p:nvSpPr>
            <p:spPr bwMode="auto">
              <a:xfrm>
                <a:off x="1683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6" name="Oval 257"/>
              <p:cNvSpPr>
                <a:spLocks noChangeArrowheads="1"/>
              </p:cNvSpPr>
              <p:nvPr/>
            </p:nvSpPr>
            <p:spPr bwMode="auto">
              <a:xfrm>
                <a:off x="1762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7" name="Oval 258"/>
              <p:cNvSpPr>
                <a:spLocks noChangeArrowheads="1"/>
              </p:cNvSpPr>
              <p:nvPr/>
            </p:nvSpPr>
            <p:spPr bwMode="auto">
              <a:xfrm>
                <a:off x="1841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8" name="Oval 259"/>
              <p:cNvSpPr>
                <a:spLocks noChangeArrowheads="1"/>
              </p:cNvSpPr>
              <p:nvPr/>
            </p:nvSpPr>
            <p:spPr bwMode="auto">
              <a:xfrm>
                <a:off x="1919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9" name="Oval 260"/>
              <p:cNvSpPr>
                <a:spLocks noChangeArrowheads="1"/>
              </p:cNvSpPr>
              <p:nvPr/>
            </p:nvSpPr>
            <p:spPr bwMode="auto">
              <a:xfrm>
                <a:off x="1998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0" name="Oval 261"/>
              <p:cNvSpPr>
                <a:spLocks noChangeArrowheads="1"/>
              </p:cNvSpPr>
              <p:nvPr/>
            </p:nvSpPr>
            <p:spPr bwMode="auto">
              <a:xfrm>
                <a:off x="2077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1" name="Oval 262"/>
              <p:cNvSpPr>
                <a:spLocks noChangeArrowheads="1"/>
              </p:cNvSpPr>
              <p:nvPr/>
            </p:nvSpPr>
            <p:spPr bwMode="auto">
              <a:xfrm>
                <a:off x="2156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2" name="Oval 263"/>
              <p:cNvSpPr>
                <a:spLocks noChangeArrowheads="1"/>
              </p:cNvSpPr>
              <p:nvPr/>
            </p:nvSpPr>
            <p:spPr bwMode="auto">
              <a:xfrm>
                <a:off x="2234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3" name="Oval 264"/>
              <p:cNvSpPr>
                <a:spLocks noChangeArrowheads="1"/>
              </p:cNvSpPr>
              <p:nvPr/>
            </p:nvSpPr>
            <p:spPr bwMode="auto">
              <a:xfrm>
                <a:off x="2313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4" name="Oval 265"/>
              <p:cNvSpPr>
                <a:spLocks noChangeArrowheads="1"/>
              </p:cNvSpPr>
              <p:nvPr/>
            </p:nvSpPr>
            <p:spPr bwMode="auto">
              <a:xfrm>
                <a:off x="2392" y="217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5" name="Oval 266"/>
              <p:cNvSpPr>
                <a:spLocks noChangeArrowheads="1"/>
              </p:cNvSpPr>
              <p:nvPr/>
            </p:nvSpPr>
            <p:spPr bwMode="auto">
              <a:xfrm>
                <a:off x="2470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6" name="Oval 267"/>
              <p:cNvSpPr>
                <a:spLocks noChangeArrowheads="1"/>
              </p:cNvSpPr>
              <p:nvPr/>
            </p:nvSpPr>
            <p:spPr bwMode="auto">
              <a:xfrm>
                <a:off x="2549" y="217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7" name="Line 268"/>
              <p:cNvSpPr>
                <a:spLocks noChangeShapeType="1"/>
              </p:cNvSpPr>
              <p:nvPr/>
            </p:nvSpPr>
            <p:spPr bwMode="auto">
              <a:xfrm flipV="1">
                <a:off x="1541" y="206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8" name="Freeform 269"/>
              <p:cNvSpPr>
                <a:spLocks/>
              </p:cNvSpPr>
              <p:nvPr/>
            </p:nvSpPr>
            <p:spPr bwMode="auto">
              <a:xfrm>
                <a:off x="1526" y="244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9" name="Text Box 270"/>
              <p:cNvSpPr txBox="1">
                <a:spLocks noChangeArrowheads="1"/>
              </p:cNvSpPr>
              <p:nvPr/>
            </p:nvSpPr>
            <p:spPr bwMode="auto">
              <a:xfrm>
                <a:off x="2759" y="231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380" name="Text Box 271"/>
              <p:cNvSpPr txBox="1">
                <a:spLocks noChangeArrowheads="1"/>
              </p:cNvSpPr>
              <p:nvPr/>
            </p:nvSpPr>
            <p:spPr bwMode="auto">
              <a:xfrm>
                <a:off x="1488" y="187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grpSp>
          <p:nvGrpSpPr>
            <p:cNvPr id="258" name="Group 272"/>
            <p:cNvGrpSpPr>
              <a:grpSpLocks/>
            </p:cNvGrpSpPr>
            <p:nvPr/>
          </p:nvGrpSpPr>
          <p:grpSpPr bwMode="auto">
            <a:xfrm>
              <a:off x="3016" y="1139"/>
              <a:ext cx="1333" cy="641"/>
              <a:chOff x="4320" y="912"/>
              <a:chExt cx="1333" cy="641"/>
            </a:xfrm>
          </p:grpSpPr>
          <p:sp>
            <p:nvSpPr>
              <p:cNvPr id="259" name="Rectangle 273"/>
              <p:cNvSpPr>
                <a:spLocks noChangeArrowheads="1"/>
              </p:cNvSpPr>
              <p:nvPr/>
            </p:nvSpPr>
            <p:spPr bwMode="auto">
              <a:xfrm>
                <a:off x="4368" y="1217"/>
                <a:ext cx="1043" cy="199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0" name="Oval 274"/>
              <p:cNvSpPr>
                <a:spLocks noChangeArrowheads="1"/>
              </p:cNvSpPr>
              <p:nvPr/>
            </p:nvSpPr>
            <p:spPr bwMode="auto">
              <a:xfrm>
                <a:off x="435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1" name="Oval 275"/>
              <p:cNvSpPr>
                <a:spLocks noChangeArrowheads="1"/>
              </p:cNvSpPr>
              <p:nvPr/>
            </p:nvSpPr>
            <p:spPr bwMode="auto">
              <a:xfrm>
                <a:off x="4437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2" name="Oval 276"/>
              <p:cNvSpPr>
                <a:spLocks noChangeArrowheads="1"/>
              </p:cNvSpPr>
              <p:nvPr/>
            </p:nvSpPr>
            <p:spPr bwMode="auto">
              <a:xfrm>
                <a:off x="451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3" name="Oval 277"/>
              <p:cNvSpPr>
                <a:spLocks noChangeArrowheads="1"/>
              </p:cNvSpPr>
              <p:nvPr/>
            </p:nvSpPr>
            <p:spPr bwMode="auto">
              <a:xfrm>
                <a:off x="459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4" name="Oval 278"/>
              <p:cNvSpPr>
                <a:spLocks noChangeArrowheads="1"/>
              </p:cNvSpPr>
              <p:nvPr/>
            </p:nvSpPr>
            <p:spPr bwMode="auto">
              <a:xfrm>
                <a:off x="467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5" name="Oval 279"/>
              <p:cNvSpPr>
                <a:spLocks noChangeArrowheads="1"/>
              </p:cNvSpPr>
              <p:nvPr/>
            </p:nvSpPr>
            <p:spPr bwMode="auto">
              <a:xfrm>
                <a:off x="475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6" name="Oval 280"/>
              <p:cNvSpPr>
                <a:spLocks noChangeArrowheads="1"/>
              </p:cNvSpPr>
              <p:nvPr/>
            </p:nvSpPr>
            <p:spPr bwMode="auto">
              <a:xfrm>
                <a:off x="483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7" name="Oval 281"/>
              <p:cNvSpPr>
                <a:spLocks noChangeArrowheads="1"/>
              </p:cNvSpPr>
              <p:nvPr/>
            </p:nvSpPr>
            <p:spPr bwMode="auto">
              <a:xfrm>
                <a:off x="490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8" name="Oval 282"/>
              <p:cNvSpPr>
                <a:spLocks noChangeArrowheads="1"/>
              </p:cNvSpPr>
              <p:nvPr/>
            </p:nvSpPr>
            <p:spPr bwMode="auto">
              <a:xfrm>
                <a:off x="4988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9" name="Oval 283"/>
              <p:cNvSpPr>
                <a:spLocks noChangeArrowheads="1"/>
              </p:cNvSpPr>
              <p:nvPr/>
            </p:nvSpPr>
            <p:spPr bwMode="auto">
              <a:xfrm>
                <a:off x="506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0" name="Oval 284"/>
              <p:cNvSpPr>
                <a:spLocks noChangeArrowheads="1"/>
              </p:cNvSpPr>
              <p:nvPr/>
            </p:nvSpPr>
            <p:spPr bwMode="auto">
              <a:xfrm>
                <a:off x="5145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1" name="Oval 285"/>
              <p:cNvSpPr>
                <a:spLocks noChangeArrowheads="1"/>
              </p:cNvSpPr>
              <p:nvPr/>
            </p:nvSpPr>
            <p:spPr bwMode="auto">
              <a:xfrm>
                <a:off x="5224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2" name="Oval 286"/>
              <p:cNvSpPr>
                <a:spLocks noChangeArrowheads="1"/>
              </p:cNvSpPr>
              <p:nvPr/>
            </p:nvSpPr>
            <p:spPr bwMode="auto">
              <a:xfrm>
                <a:off x="530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3" name="Oval 287"/>
              <p:cNvSpPr>
                <a:spLocks noChangeArrowheads="1"/>
              </p:cNvSpPr>
              <p:nvPr/>
            </p:nvSpPr>
            <p:spPr bwMode="auto">
              <a:xfrm>
                <a:off x="538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4" name="Oval 288"/>
              <p:cNvSpPr>
                <a:spLocks noChangeArrowheads="1"/>
              </p:cNvSpPr>
              <p:nvPr/>
            </p:nvSpPr>
            <p:spPr bwMode="auto">
              <a:xfrm>
                <a:off x="435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5" name="Oval 289"/>
              <p:cNvSpPr>
                <a:spLocks noChangeArrowheads="1"/>
              </p:cNvSpPr>
              <p:nvPr/>
            </p:nvSpPr>
            <p:spPr bwMode="auto">
              <a:xfrm>
                <a:off x="4437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6" name="Oval 290"/>
              <p:cNvSpPr>
                <a:spLocks noChangeArrowheads="1"/>
              </p:cNvSpPr>
              <p:nvPr/>
            </p:nvSpPr>
            <p:spPr bwMode="auto">
              <a:xfrm>
                <a:off x="451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7" name="Oval 291"/>
              <p:cNvSpPr>
                <a:spLocks noChangeArrowheads="1"/>
              </p:cNvSpPr>
              <p:nvPr/>
            </p:nvSpPr>
            <p:spPr bwMode="auto">
              <a:xfrm>
                <a:off x="459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8" name="Oval 292"/>
              <p:cNvSpPr>
                <a:spLocks noChangeArrowheads="1"/>
              </p:cNvSpPr>
              <p:nvPr/>
            </p:nvSpPr>
            <p:spPr bwMode="auto">
              <a:xfrm>
                <a:off x="467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9" name="Oval 293"/>
              <p:cNvSpPr>
                <a:spLocks noChangeArrowheads="1"/>
              </p:cNvSpPr>
              <p:nvPr/>
            </p:nvSpPr>
            <p:spPr bwMode="auto">
              <a:xfrm>
                <a:off x="475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0" name="Oval 294"/>
              <p:cNvSpPr>
                <a:spLocks noChangeArrowheads="1"/>
              </p:cNvSpPr>
              <p:nvPr/>
            </p:nvSpPr>
            <p:spPr bwMode="auto">
              <a:xfrm>
                <a:off x="483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1" name="Oval 295"/>
              <p:cNvSpPr>
                <a:spLocks noChangeArrowheads="1"/>
              </p:cNvSpPr>
              <p:nvPr/>
            </p:nvSpPr>
            <p:spPr bwMode="auto">
              <a:xfrm>
                <a:off x="490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2" name="Oval 296"/>
              <p:cNvSpPr>
                <a:spLocks noChangeArrowheads="1"/>
              </p:cNvSpPr>
              <p:nvPr/>
            </p:nvSpPr>
            <p:spPr bwMode="auto">
              <a:xfrm>
                <a:off x="4988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3" name="Oval 297"/>
              <p:cNvSpPr>
                <a:spLocks noChangeArrowheads="1"/>
              </p:cNvSpPr>
              <p:nvPr/>
            </p:nvSpPr>
            <p:spPr bwMode="auto">
              <a:xfrm>
                <a:off x="506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4" name="Oval 298"/>
              <p:cNvSpPr>
                <a:spLocks noChangeArrowheads="1"/>
              </p:cNvSpPr>
              <p:nvPr/>
            </p:nvSpPr>
            <p:spPr bwMode="auto">
              <a:xfrm>
                <a:off x="5145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5" name="Oval 299"/>
              <p:cNvSpPr>
                <a:spLocks noChangeArrowheads="1"/>
              </p:cNvSpPr>
              <p:nvPr/>
            </p:nvSpPr>
            <p:spPr bwMode="auto">
              <a:xfrm>
                <a:off x="5224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6" name="Oval 300"/>
              <p:cNvSpPr>
                <a:spLocks noChangeArrowheads="1"/>
              </p:cNvSpPr>
              <p:nvPr/>
            </p:nvSpPr>
            <p:spPr bwMode="auto">
              <a:xfrm>
                <a:off x="530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7" name="Oval 301"/>
              <p:cNvSpPr>
                <a:spLocks noChangeArrowheads="1"/>
              </p:cNvSpPr>
              <p:nvPr/>
            </p:nvSpPr>
            <p:spPr bwMode="auto">
              <a:xfrm>
                <a:off x="538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8" name="Oval 302"/>
              <p:cNvSpPr>
                <a:spLocks noChangeArrowheads="1"/>
              </p:cNvSpPr>
              <p:nvPr/>
            </p:nvSpPr>
            <p:spPr bwMode="auto">
              <a:xfrm>
                <a:off x="435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9" name="Oval 303"/>
              <p:cNvSpPr>
                <a:spLocks noChangeArrowheads="1"/>
              </p:cNvSpPr>
              <p:nvPr/>
            </p:nvSpPr>
            <p:spPr bwMode="auto">
              <a:xfrm>
                <a:off x="4437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0" name="Oval 304"/>
              <p:cNvSpPr>
                <a:spLocks noChangeArrowheads="1"/>
              </p:cNvSpPr>
              <p:nvPr/>
            </p:nvSpPr>
            <p:spPr bwMode="auto">
              <a:xfrm>
                <a:off x="451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1" name="Oval 305"/>
              <p:cNvSpPr>
                <a:spLocks noChangeArrowheads="1"/>
              </p:cNvSpPr>
              <p:nvPr/>
            </p:nvSpPr>
            <p:spPr bwMode="auto">
              <a:xfrm>
                <a:off x="459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2" name="Oval 306"/>
              <p:cNvSpPr>
                <a:spLocks noChangeArrowheads="1"/>
              </p:cNvSpPr>
              <p:nvPr/>
            </p:nvSpPr>
            <p:spPr bwMode="auto">
              <a:xfrm>
                <a:off x="467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3" name="Oval 307"/>
              <p:cNvSpPr>
                <a:spLocks noChangeArrowheads="1"/>
              </p:cNvSpPr>
              <p:nvPr/>
            </p:nvSpPr>
            <p:spPr bwMode="auto">
              <a:xfrm>
                <a:off x="475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4" name="Oval 308"/>
              <p:cNvSpPr>
                <a:spLocks noChangeArrowheads="1"/>
              </p:cNvSpPr>
              <p:nvPr/>
            </p:nvSpPr>
            <p:spPr bwMode="auto">
              <a:xfrm>
                <a:off x="483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5" name="Oval 309"/>
              <p:cNvSpPr>
                <a:spLocks noChangeArrowheads="1"/>
              </p:cNvSpPr>
              <p:nvPr/>
            </p:nvSpPr>
            <p:spPr bwMode="auto">
              <a:xfrm>
                <a:off x="490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6" name="Oval 310"/>
              <p:cNvSpPr>
                <a:spLocks noChangeArrowheads="1"/>
              </p:cNvSpPr>
              <p:nvPr/>
            </p:nvSpPr>
            <p:spPr bwMode="auto">
              <a:xfrm>
                <a:off x="4988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7" name="Oval 311"/>
              <p:cNvSpPr>
                <a:spLocks noChangeArrowheads="1"/>
              </p:cNvSpPr>
              <p:nvPr/>
            </p:nvSpPr>
            <p:spPr bwMode="auto">
              <a:xfrm>
                <a:off x="506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8" name="Oval 312"/>
              <p:cNvSpPr>
                <a:spLocks noChangeArrowheads="1"/>
              </p:cNvSpPr>
              <p:nvPr/>
            </p:nvSpPr>
            <p:spPr bwMode="auto">
              <a:xfrm>
                <a:off x="5145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9" name="Oval 313"/>
              <p:cNvSpPr>
                <a:spLocks noChangeArrowheads="1"/>
              </p:cNvSpPr>
              <p:nvPr/>
            </p:nvSpPr>
            <p:spPr bwMode="auto">
              <a:xfrm>
                <a:off x="5224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0" name="Oval 314"/>
              <p:cNvSpPr>
                <a:spLocks noChangeArrowheads="1"/>
              </p:cNvSpPr>
              <p:nvPr/>
            </p:nvSpPr>
            <p:spPr bwMode="auto">
              <a:xfrm>
                <a:off x="530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1" name="Oval 315"/>
              <p:cNvSpPr>
                <a:spLocks noChangeArrowheads="1"/>
              </p:cNvSpPr>
              <p:nvPr/>
            </p:nvSpPr>
            <p:spPr bwMode="auto">
              <a:xfrm>
                <a:off x="538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2" name="Oval 316"/>
              <p:cNvSpPr>
                <a:spLocks noChangeArrowheads="1"/>
              </p:cNvSpPr>
              <p:nvPr/>
            </p:nvSpPr>
            <p:spPr bwMode="auto">
              <a:xfrm>
                <a:off x="435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3" name="Oval 317"/>
              <p:cNvSpPr>
                <a:spLocks noChangeArrowheads="1"/>
              </p:cNvSpPr>
              <p:nvPr/>
            </p:nvSpPr>
            <p:spPr bwMode="auto">
              <a:xfrm>
                <a:off x="4437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4" name="Oval 318"/>
              <p:cNvSpPr>
                <a:spLocks noChangeArrowheads="1"/>
              </p:cNvSpPr>
              <p:nvPr/>
            </p:nvSpPr>
            <p:spPr bwMode="auto">
              <a:xfrm>
                <a:off x="451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5" name="Oval 319"/>
              <p:cNvSpPr>
                <a:spLocks noChangeArrowheads="1"/>
              </p:cNvSpPr>
              <p:nvPr/>
            </p:nvSpPr>
            <p:spPr bwMode="auto">
              <a:xfrm>
                <a:off x="459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6" name="Oval 320"/>
              <p:cNvSpPr>
                <a:spLocks noChangeArrowheads="1"/>
              </p:cNvSpPr>
              <p:nvPr/>
            </p:nvSpPr>
            <p:spPr bwMode="auto">
              <a:xfrm>
                <a:off x="467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7" name="Oval 321"/>
              <p:cNvSpPr>
                <a:spLocks noChangeArrowheads="1"/>
              </p:cNvSpPr>
              <p:nvPr/>
            </p:nvSpPr>
            <p:spPr bwMode="auto">
              <a:xfrm>
                <a:off x="475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8" name="Oval 322"/>
              <p:cNvSpPr>
                <a:spLocks noChangeArrowheads="1"/>
              </p:cNvSpPr>
              <p:nvPr/>
            </p:nvSpPr>
            <p:spPr bwMode="auto">
              <a:xfrm>
                <a:off x="483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9" name="Oval 323"/>
              <p:cNvSpPr>
                <a:spLocks noChangeArrowheads="1"/>
              </p:cNvSpPr>
              <p:nvPr/>
            </p:nvSpPr>
            <p:spPr bwMode="auto">
              <a:xfrm>
                <a:off x="490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0" name="Oval 324"/>
              <p:cNvSpPr>
                <a:spLocks noChangeArrowheads="1"/>
              </p:cNvSpPr>
              <p:nvPr/>
            </p:nvSpPr>
            <p:spPr bwMode="auto">
              <a:xfrm>
                <a:off x="4988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1" name="Oval 325"/>
              <p:cNvSpPr>
                <a:spLocks noChangeArrowheads="1"/>
              </p:cNvSpPr>
              <p:nvPr/>
            </p:nvSpPr>
            <p:spPr bwMode="auto">
              <a:xfrm>
                <a:off x="506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2" name="Oval 326"/>
              <p:cNvSpPr>
                <a:spLocks noChangeArrowheads="1"/>
              </p:cNvSpPr>
              <p:nvPr/>
            </p:nvSpPr>
            <p:spPr bwMode="auto">
              <a:xfrm>
                <a:off x="5145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3" name="Oval 327"/>
              <p:cNvSpPr>
                <a:spLocks noChangeArrowheads="1"/>
              </p:cNvSpPr>
              <p:nvPr/>
            </p:nvSpPr>
            <p:spPr bwMode="auto">
              <a:xfrm>
                <a:off x="5224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4" name="Oval 328"/>
              <p:cNvSpPr>
                <a:spLocks noChangeArrowheads="1"/>
              </p:cNvSpPr>
              <p:nvPr/>
            </p:nvSpPr>
            <p:spPr bwMode="auto">
              <a:xfrm>
                <a:off x="530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5" name="Oval 329"/>
              <p:cNvSpPr>
                <a:spLocks noChangeArrowheads="1"/>
              </p:cNvSpPr>
              <p:nvPr/>
            </p:nvSpPr>
            <p:spPr bwMode="auto">
              <a:xfrm>
                <a:off x="538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6" name="Line 330"/>
              <p:cNvSpPr>
                <a:spLocks noChangeShapeType="1"/>
              </p:cNvSpPr>
              <p:nvPr/>
            </p:nvSpPr>
            <p:spPr bwMode="auto">
              <a:xfrm flipV="1">
                <a:off x="4373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7" name="Freeform 331"/>
              <p:cNvSpPr>
                <a:spLocks/>
              </p:cNvSpPr>
              <p:nvPr/>
            </p:nvSpPr>
            <p:spPr bwMode="auto">
              <a:xfrm>
                <a:off x="4358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8" name="Text Box 332"/>
              <p:cNvSpPr txBox="1">
                <a:spLocks noChangeArrowheads="1"/>
              </p:cNvSpPr>
              <p:nvPr/>
            </p:nvSpPr>
            <p:spPr bwMode="auto">
              <a:xfrm>
                <a:off x="5591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319" name="Text Box 333"/>
              <p:cNvSpPr txBox="1">
                <a:spLocks noChangeArrowheads="1"/>
              </p:cNvSpPr>
              <p:nvPr/>
            </p:nvSpPr>
            <p:spPr bwMode="auto">
              <a:xfrm>
                <a:off x="4320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</p:grpSp>
      <p:grpSp>
        <p:nvGrpSpPr>
          <p:cNvPr id="383" name="Group 6"/>
          <p:cNvGrpSpPr>
            <a:grpSpLocks/>
          </p:cNvGrpSpPr>
          <p:nvPr/>
        </p:nvGrpSpPr>
        <p:grpSpPr bwMode="auto">
          <a:xfrm>
            <a:off x="4594225" y="5191125"/>
            <a:ext cx="4281488" cy="506413"/>
            <a:chOff x="2880" y="3072"/>
            <a:chExt cx="2697" cy="319"/>
          </a:xfrm>
        </p:grpSpPr>
        <p:grpSp>
          <p:nvGrpSpPr>
            <p:cNvPr id="384" name="Group 7"/>
            <p:cNvGrpSpPr>
              <a:grpSpLocks/>
            </p:cNvGrpSpPr>
            <p:nvPr/>
          </p:nvGrpSpPr>
          <p:grpSpPr bwMode="auto">
            <a:xfrm>
              <a:off x="2880" y="3120"/>
              <a:ext cx="2448" cy="250"/>
              <a:chOff x="2832" y="3504"/>
              <a:chExt cx="2448" cy="250"/>
            </a:xfrm>
          </p:grpSpPr>
          <p:sp useBgFill="1">
            <p:nvSpPr>
              <p:cNvPr id="386" name="Rectangle 8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2448" cy="240"/>
              </a:xfrm>
              <a:prstGeom prst="rect">
                <a:avLst/>
              </a:prstGeom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7" name="Text Box 9"/>
              <p:cNvSpPr txBox="1">
                <a:spLocks noChangeArrowheads="1"/>
              </p:cNvSpPr>
              <p:nvPr/>
            </p:nvSpPr>
            <p:spPr bwMode="auto">
              <a:xfrm>
                <a:off x="2880" y="3524"/>
                <a:ext cx="235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ctr" eaLnBrk="1" hangingPunct="1">
                  <a:buClr>
                    <a:srgbClr val="FF0007"/>
                  </a:buClr>
                </a:pPr>
                <a:r>
                  <a:rPr lang="en-US" sz="2000" dirty="0">
                    <a:solidFill>
                      <a:schemeClr val="tx1"/>
                    </a:solidFill>
                  </a:rPr>
                  <a:t>2 -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Condition Optimization</a:t>
                </a:r>
              </a:p>
            </p:txBody>
          </p:sp>
        </p:grpSp>
        <p:pic>
          <p:nvPicPr>
            <p:cNvPr id="385" name="Picture 10" descr="hel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072"/>
              <a:ext cx="201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8" name="Group 259"/>
          <p:cNvGrpSpPr>
            <a:grpSpLocks/>
          </p:cNvGrpSpPr>
          <p:nvPr/>
        </p:nvGrpSpPr>
        <p:grpSpPr bwMode="auto">
          <a:xfrm>
            <a:off x="263525" y="5280032"/>
            <a:ext cx="3886200" cy="385763"/>
            <a:chOff x="2832" y="3504"/>
            <a:chExt cx="2448" cy="243"/>
          </a:xfrm>
        </p:grpSpPr>
        <p:sp useBgFill="1">
          <p:nvSpPr>
            <p:cNvPr id="389" name="Rectangle 260"/>
            <p:cNvSpPr>
              <a:spLocks noChangeArrowheads="1"/>
            </p:cNvSpPr>
            <p:nvPr/>
          </p:nvSpPr>
          <p:spPr bwMode="auto">
            <a:xfrm>
              <a:off x="2832" y="3504"/>
              <a:ext cx="2448" cy="240"/>
            </a:xfrm>
            <a:prstGeom prst="rect">
              <a:avLst/>
            </a:prstGeom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90" name="Text Box 261"/>
            <p:cNvSpPr txBox="1">
              <a:spLocks noChangeArrowheads="1"/>
            </p:cNvSpPr>
            <p:nvPr/>
          </p:nvSpPr>
          <p:spPr bwMode="auto">
            <a:xfrm>
              <a:off x="2880" y="3517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1" hangingPunct="1">
                <a:buClr>
                  <a:srgbClr val="FF0007"/>
                </a:buClr>
              </a:pPr>
              <a:r>
                <a:rPr lang="en-US" sz="2000" dirty="0">
                  <a:solidFill>
                    <a:schemeClr val="tx1"/>
                  </a:solidFill>
                </a:rPr>
                <a:t>1 - </a:t>
              </a:r>
              <a:r>
                <a:rPr lang="en-US" sz="2000" i="1" dirty="0">
                  <a:solidFill>
                    <a:schemeClr val="tx1"/>
                  </a:solidFill>
                </a:rPr>
                <a:t>Condition Satisfiability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3018446-2CA5-46AE-87D8-9966CAD967C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von </a:t>
            </a:r>
            <a:r>
              <a:rPr lang="en-US" i="1" dirty="0"/>
              <a:t>Loop Nest Splitting</a:t>
            </a:r>
            <a:r>
              <a:rPr lang="de-DE" dirty="0"/>
              <a:t>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925" y="1597025"/>
            <a:ext cx="9144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4*x+3*x4&gt;20        x-x4&gt;3         3*x+x4&lt;0       6*x-20*x4&lt;61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064125" y="1668463"/>
            <a:ext cx="1143000" cy="228600"/>
            <a:chOff x="3024" y="1008"/>
            <a:chExt cx="960" cy="192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3024" y="1008"/>
              <a:ext cx="960" cy="19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4925" y="1600200"/>
            <a:ext cx="9144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(               &amp;&amp;          )  ||              ||              </a:t>
            </a: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555875" y="2063750"/>
            <a:ext cx="2116138" cy="1017588"/>
            <a:chOff x="1488" y="1872"/>
            <a:chExt cx="1333" cy="641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064" y="2177"/>
              <a:ext cx="520" cy="271"/>
            </a:xfrm>
            <a:prstGeom prst="rect">
              <a:avLst/>
            </a:prstGeom>
            <a:solidFill>
              <a:srgbClr val="AAA28D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526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605" y="2431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683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762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841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919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998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2077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2156" y="2431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2234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2313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392" y="2431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470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2549" y="243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1526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605" y="2346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1683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1762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841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919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1998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077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156" y="2346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234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2313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2392" y="2346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470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549" y="234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1526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1605" y="2262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1683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762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841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919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998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2077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2156" y="2262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2234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2313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2392" y="2262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2470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2549" y="226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1526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1605" y="2177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683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762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841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919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998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2077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2156" y="2177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2234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2313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2392" y="2177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2470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2549" y="217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V="1">
              <a:off x="1541" y="206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526" y="2442"/>
              <a:ext cx="1200" cy="0"/>
            </a:xfrm>
            <a:custGeom>
              <a:avLst/>
              <a:gdLst>
                <a:gd name="T0" fmla="*/ 0 w 1464"/>
                <a:gd name="T1" fmla="*/ 0 h 1"/>
                <a:gd name="T2" fmla="*/ 1464 w 14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4" h="1">
                  <a:moveTo>
                    <a:pt x="0" y="0"/>
                  </a:moveTo>
                  <a:lnTo>
                    <a:pt x="146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83" name="Text Box 79"/>
            <p:cNvSpPr txBox="1">
              <a:spLocks noChangeArrowheads="1"/>
            </p:cNvSpPr>
            <p:nvPr/>
          </p:nvSpPr>
          <p:spPr bwMode="auto">
            <a:xfrm>
              <a:off x="2759" y="2312"/>
              <a:ext cx="6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84" name="Text Box 80"/>
            <p:cNvSpPr txBox="1">
              <a:spLocks noChangeArrowheads="1"/>
            </p:cNvSpPr>
            <p:nvPr/>
          </p:nvSpPr>
          <p:spPr bwMode="auto">
            <a:xfrm>
              <a:off x="1488" y="1872"/>
              <a:ext cx="12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x4</a:t>
              </a:r>
            </a:p>
          </p:txBody>
        </p:sp>
      </p:grpSp>
      <p:grpSp>
        <p:nvGrpSpPr>
          <p:cNvPr id="85" name="Group 81"/>
          <p:cNvGrpSpPr>
            <a:grpSpLocks/>
          </p:cNvGrpSpPr>
          <p:nvPr/>
        </p:nvGrpSpPr>
        <p:grpSpPr bwMode="auto">
          <a:xfrm>
            <a:off x="4787900" y="2063750"/>
            <a:ext cx="2116138" cy="1017588"/>
            <a:chOff x="4320" y="912"/>
            <a:chExt cx="1333" cy="641"/>
          </a:xfrm>
        </p:grpSpPr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4368" y="1217"/>
              <a:ext cx="1043" cy="199"/>
            </a:xfrm>
            <a:prstGeom prst="rect">
              <a:avLst/>
            </a:prstGeom>
            <a:solidFill>
              <a:srgbClr val="AAA28D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4358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4437" y="1471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4515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4594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4673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4751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4830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4909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4988" y="1471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5066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5145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5224" y="1471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5302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5381" y="1471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4358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4437" y="1386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3" name="Oval 99"/>
            <p:cNvSpPr>
              <a:spLocks noChangeArrowheads="1"/>
            </p:cNvSpPr>
            <p:nvPr/>
          </p:nvSpPr>
          <p:spPr bwMode="auto">
            <a:xfrm>
              <a:off x="4515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4594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4673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4751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4830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4909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4988" y="1386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5066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5145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5224" y="1386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3" name="Oval 109"/>
            <p:cNvSpPr>
              <a:spLocks noChangeArrowheads="1"/>
            </p:cNvSpPr>
            <p:nvPr/>
          </p:nvSpPr>
          <p:spPr bwMode="auto">
            <a:xfrm>
              <a:off x="5302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4" name="Oval 110"/>
            <p:cNvSpPr>
              <a:spLocks noChangeArrowheads="1"/>
            </p:cNvSpPr>
            <p:nvPr/>
          </p:nvSpPr>
          <p:spPr bwMode="auto">
            <a:xfrm>
              <a:off x="5381" y="1386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5" name="Oval 111"/>
            <p:cNvSpPr>
              <a:spLocks noChangeArrowheads="1"/>
            </p:cNvSpPr>
            <p:nvPr/>
          </p:nvSpPr>
          <p:spPr bwMode="auto">
            <a:xfrm>
              <a:off x="4358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6" name="Oval 112"/>
            <p:cNvSpPr>
              <a:spLocks noChangeArrowheads="1"/>
            </p:cNvSpPr>
            <p:nvPr/>
          </p:nvSpPr>
          <p:spPr bwMode="auto">
            <a:xfrm>
              <a:off x="4437" y="1302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7" name="Oval 113"/>
            <p:cNvSpPr>
              <a:spLocks noChangeArrowheads="1"/>
            </p:cNvSpPr>
            <p:nvPr/>
          </p:nvSpPr>
          <p:spPr bwMode="auto">
            <a:xfrm>
              <a:off x="4515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8" name="Oval 114"/>
            <p:cNvSpPr>
              <a:spLocks noChangeArrowheads="1"/>
            </p:cNvSpPr>
            <p:nvPr/>
          </p:nvSpPr>
          <p:spPr bwMode="auto">
            <a:xfrm>
              <a:off x="4594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19" name="Oval 115"/>
            <p:cNvSpPr>
              <a:spLocks noChangeArrowheads="1"/>
            </p:cNvSpPr>
            <p:nvPr/>
          </p:nvSpPr>
          <p:spPr bwMode="auto">
            <a:xfrm>
              <a:off x="4673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0" name="Oval 116"/>
            <p:cNvSpPr>
              <a:spLocks noChangeArrowheads="1"/>
            </p:cNvSpPr>
            <p:nvPr/>
          </p:nvSpPr>
          <p:spPr bwMode="auto">
            <a:xfrm>
              <a:off x="4751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1" name="Oval 117"/>
            <p:cNvSpPr>
              <a:spLocks noChangeArrowheads="1"/>
            </p:cNvSpPr>
            <p:nvPr/>
          </p:nvSpPr>
          <p:spPr bwMode="auto">
            <a:xfrm>
              <a:off x="4830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2" name="Oval 118"/>
            <p:cNvSpPr>
              <a:spLocks noChangeArrowheads="1"/>
            </p:cNvSpPr>
            <p:nvPr/>
          </p:nvSpPr>
          <p:spPr bwMode="auto">
            <a:xfrm>
              <a:off x="4909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3" name="Oval 119"/>
            <p:cNvSpPr>
              <a:spLocks noChangeArrowheads="1"/>
            </p:cNvSpPr>
            <p:nvPr/>
          </p:nvSpPr>
          <p:spPr bwMode="auto">
            <a:xfrm>
              <a:off x="4988" y="1302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4" name="Oval 120"/>
            <p:cNvSpPr>
              <a:spLocks noChangeArrowheads="1"/>
            </p:cNvSpPr>
            <p:nvPr/>
          </p:nvSpPr>
          <p:spPr bwMode="auto">
            <a:xfrm>
              <a:off x="5066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5145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5224" y="1302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5302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5381" y="1302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4358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0" name="Oval 126"/>
            <p:cNvSpPr>
              <a:spLocks noChangeArrowheads="1"/>
            </p:cNvSpPr>
            <p:nvPr/>
          </p:nvSpPr>
          <p:spPr bwMode="auto">
            <a:xfrm>
              <a:off x="4437" y="1217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1" name="Oval 127"/>
            <p:cNvSpPr>
              <a:spLocks noChangeArrowheads="1"/>
            </p:cNvSpPr>
            <p:nvPr/>
          </p:nvSpPr>
          <p:spPr bwMode="auto">
            <a:xfrm>
              <a:off x="4515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2" name="Oval 128"/>
            <p:cNvSpPr>
              <a:spLocks noChangeArrowheads="1"/>
            </p:cNvSpPr>
            <p:nvPr/>
          </p:nvSpPr>
          <p:spPr bwMode="auto">
            <a:xfrm>
              <a:off x="4594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3" name="Oval 129"/>
            <p:cNvSpPr>
              <a:spLocks noChangeArrowheads="1"/>
            </p:cNvSpPr>
            <p:nvPr/>
          </p:nvSpPr>
          <p:spPr bwMode="auto">
            <a:xfrm>
              <a:off x="4673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4" name="Oval 130"/>
            <p:cNvSpPr>
              <a:spLocks noChangeArrowheads="1"/>
            </p:cNvSpPr>
            <p:nvPr/>
          </p:nvSpPr>
          <p:spPr bwMode="auto">
            <a:xfrm>
              <a:off x="4751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5" name="Oval 131"/>
            <p:cNvSpPr>
              <a:spLocks noChangeArrowheads="1"/>
            </p:cNvSpPr>
            <p:nvPr/>
          </p:nvSpPr>
          <p:spPr bwMode="auto">
            <a:xfrm>
              <a:off x="4830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6" name="Oval 132"/>
            <p:cNvSpPr>
              <a:spLocks noChangeArrowheads="1"/>
            </p:cNvSpPr>
            <p:nvPr/>
          </p:nvSpPr>
          <p:spPr bwMode="auto">
            <a:xfrm>
              <a:off x="4909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7" name="Oval 133"/>
            <p:cNvSpPr>
              <a:spLocks noChangeArrowheads="1"/>
            </p:cNvSpPr>
            <p:nvPr/>
          </p:nvSpPr>
          <p:spPr bwMode="auto">
            <a:xfrm>
              <a:off x="4988" y="1217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8" name="Oval 134"/>
            <p:cNvSpPr>
              <a:spLocks noChangeArrowheads="1"/>
            </p:cNvSpPr>
            <p:nvPr/>
          </p:nvSpPr>
          <p:spPr bwMode="auto">
            <a:xfrm>
              <a:off x="5066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39" name="Oval 135"/>
            <p:cNvSpPr>
              <a:spLocks noChangeArrowheads="1"/>
            </p:cNvSpPr>
            <p:nvPr/>
          </p:nvSpPr>
          <p:spPr bwMode="auto">
            <a:xfrm>
              <a:off x="5145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40" name="Oval 136"/>
            <p:cNvSpPr>
              <a:spLocks noChangeArrowheads="1"/>
            </p:cNvSpPr>
            <p:nvPr/>
          </p:nvSpPr>
          <p:spPr bwMode="auto">
            <a:xfrm>
              <a:off x="5224" y="1217"/>
              <a:ext cx="23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41" name="Oval 137"/>
            <p:cNvSpPr>
              <a:spLocks noChangeArrowheads="1"/>
            </p:cNvSpPr>
            <p:nvPr/>
          </p:nvSpPr>
          <p:spPr bwMode="auto">
            <a:xfrm>
              <a:off x="5302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42" name="Oval 138"/>
            <p:cNvSpPr>
              <a:spLocks noChangeArrowheads="1"/>
            </p:cNvSpPr>
            <p:nvPr/>
          </p:nvSpPr>
          <p:spPr bwMode="auto">
            <a:xfrm>
              <a:off x="5381" y="1217"/>
              <a:ext cx="24" cy="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 flipV="1">
              <a:off x="4373" y="1104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4358" y="1482"/>
              <a:ext cx="1200" cy="0"/>
            </a:xfrm>
            <a:custGeom>
              <a:avLst/>
              <a:gdLst>
                <a:gd name="T0" fmla="*/ 0 w 1464"/>
                <a:gd name="T1" fmla="*/ 0 h 1"/>
                <a:gd name="T2" fmla="*/ 1464 w 14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4" h="1">
                  <a:moveTo>
                    <a:pt x="0" y="0"/>
                  </a:moveTo>
                  <a:lnTo>
                    <a:pt x="146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dirty="0"/>
            </a:p>
          </p:txBody>
        </p:sp>
        <p:sp>
          <p:nvSpPr>
            <p:cNvPr id="145" name="Text Box 141"/>
            <p:cNvSpPr txBox="1">
              <a:spLocks noChangeArrowheads="1"/>
            </p:cNvSpPr>
            <p:nvPr/>
          </p:nvSpPr>
          <p:spPr bwMode="auto">
            <a:xfrm>
              <a:off x="5591" y="1352"/>
              <a:ext cx="6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46" name="Text Box 142"/>
            <p:cNvSpPr txBox="1">
              <a:spLocks noChangeArrowheads="1"/>
            </p:cNvSpPr>
            <p:nvPr/>
          </p:nvSpPr>
          <p:spPr bwMode="auto">
            <a:xfrm>
              <a:off x="4320" y="912"/>
              <a:ext cx="12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x4</a:t>
              </a:r>
            </a:p>
          </p:txBody>
        </p:sp>
      </p:grpSp>
      <p:grpSp>
        <p:nvGrpSpPr>
          <p:cNvPr id="147" name="Group 143"/>
          <p:cNvGrpSpPr>
            <a:grpSpLocks/>
          </p:cNvGrpSpPr>
          <p:nvPr/>
        </p:nvGrpSpPr>
        <p:grpSpPr bwMode="auto">
          <a:xfrm>
            <a:off x="4597400" y="5802313"/>
            <a:ext cx="4281488" cy="506412"/>
            <a:chOff x="2880" y="3456"/>
            <a:chExt cx="2697" cy="319"/>
          </a:xfrm>
        </p:grpSpPr>
        <p:grpSp>
          <p:nvGrpSpPr>
            <p:cNvPr id="148" name="Group 144"/>
            <p:cNvGrpSpPr>
              <a:grpSpLocks/>
            </p:cNvGrpSpPr>
            <p:nvPr/>
          </p:nvGrpSpPr>
          <p:grpSpPr bwMode="auto">
            <a:xfrm>
              <a:off x="2880" y="3504"/>
              <a:ext cx="2448" cy="246"/>
              <a:chOff x="2832" y="3504"/>
              <a:chExt cx="2448" cy="246"/>
            </a:xfrm>
          </p:grpSpPr>
          <p:sp useBgFill="1">
            <p:nvSpPr>
              <p:cNvPr id="150" name="Rectangle 145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2448" cy="240"/>
              </a:xfrm>
              <a:prstGeom prst="rect">
                <a:avLst/>
              </a:prstGeom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1" name="Text Box 146"/>
              <p:cNvSpPr txBox="1">
                <a:spLocks noChangeArrowheads="1"/>
              </p:cNvSpPr>
              <p:nvPr/>
            </p:nvSpPr>
            <p:spPr bwMode="auto">
              <a:xfrm>
                <a:off x="2880" y="3520"/>
                <a:ext cx="235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ctr" eaLnBrk="1" hangingPunct="1">
                  <a:buClr>
                    <a:srgbClr val="FF0007"/>
                  </a:buClr>
                </a:pPr>
                <a:r>
                  <a:rPr lang="en-US" sz="2000" dirty="0">
                    <a:solidFill>
                      <a:schemeClr val="tx1"/>
                    </a:solidFill>
                  </a:rPr>
                  <a:t>4 -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Search Space Exploration</a:t>
                </a:r>
              </a:p>
            </p:txBody>
          </p:sp>
        </p:grpSp>
        <p:pic>
          <p:nvPicPr>
            <p:cNvPr id="149" name="Picture 147" descr="hel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456"/>
              <a:ext cx="201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" name="Group 148"/>
          <p:cNvGrpSpPr>
            <a:grpSpLocks/>
          </p:cNvGrpSpPr>
          <p:nvPr/>
        </p:nvGrpSpPr>
        <p:grpSpPr bwMode="auto">
          <a:xfrm>
            <a:off x="3721100" y="3359150"/>
            <a:ext cx="2116138" cy="1246188"/>
            <a:chOff x="2208" y="1728"/>
            <a:chExt cx="1333" cy="785"/>
          </a:xfrm>
        </p:grpSpPr>
        <p:grpSp>
          <p:nvGrpSpPr>
            <p:cNvPr id="153" name="Group 149"/>
            <p:cNvGrpSpPr>
              <a:grpSpLocks/>
            </p:cNvGrpSpPr>
            <p:nvPr/>
          </p:nvGrpSpPr>
          <p:grpSpPr bwMode="auto">
            <a:xfrm>
              <a:off x="2208" y="1872"/>
              <a:ext cx="1333" cy="641"/>
              <a:chOff x="1488" y="912"/>
              <a:chExt cx="1333" cy="641"/>
            </a:xfrm>
          </p:grpSpPr>
          <p:sp>
            <p:nvSpPr>
              <p:cNvPr id="155" name="Rectangle 150"/>
              <p:cNvSpPr>
                <a:spLocks noChangeArrowheads="1"/>
              </p:cNvSpPr>
              <p:nvPr/>
            </p:nvSpPr>
            <p:spPr bwMode="auto">
              <a:xfrm>
                <a:off x="2064" y="1217"/>
                <a:ext cx="520" cy="271"/>
              </a:xfrm>
              <a:prstGeom prst="rect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6" name="Rectangle 151"/>
              <p:cNvSpPr>
                <a:spLocks noChangeArrowheads="1"/>
              </p:cNvSpPr>
              <p:nvPr/>
            </p:nvSpPr>
            <p:spPr bwMode="auto">
              <a:xfrm>
                <a:off x="1536" y="1217"/>
                <a:ext cx="1043" cy="199"/>
              </a:xfrm>
              <a:prstGeom prst="rect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7" name="Oval 152"/>
              <p:cNvSpPr>
                <a:spLocks noChangeArrowheads="1"/>
              </p:cNvSpPr>
              <p:nvPr/>
            </p:nvSpPr>
            <p:spPr bwMode="auto">
              <a:xfrm>
                <a:off x="1526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8" name="Oval 153"/>
              <p:cNvSpPr>
                <a:spLocks noChangeArrowheads="1"/>
              </p:cNvSpPr>
              <p:nvPr/>
            </p:nvSpPr>
            <p:spPr bwMode="auto">
              <a:xfrm>
                <a:off x="1605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9" name="Oval 154"/>
              <p:cNvSpPr>
                <a:spLocks noChangeArrowheads="1"/>
              </p:cNvSpPr>
              <p:nvPr/>
            </p:nvSpPr>
            <p:spPr bwMode="auto">
              <a:xfrm>
                <a:off x="168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0" name="Oval 155"/>
              <p:cNvSpPr>
                <a:spLocks noChangeArrowheads="1"/>
              </p:cNvSpPr>
              <p:nvPr/>
            </p:nvSpPr>
            <p:spPr bwMode="auto">
              <a:xfrm>
                <a:off x="1762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1" name="Oval 156"/>
              <p:cNvSpPr>
                <a:spLocks noChangeArrowheads="1"/>
              </p:cNvSpPr>
              <p:nvPr/>
            </p:nvSpPr>
            <p:spPr bwMode="auto">
              <a:xfrm>
                <a:off x="1841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2" name="Oval 157"/>
              <p:cNvSpPr>
                <a:spLocks noChangeArrowheads="1"/>
              </p:cNvSpPr>
              <p:nvPr/>
            </p:nvSpPr>
            <p:spPr bwMode="auto">
              <a:xfrm>
                <a:off x="191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3" name="Oval 158"/>
              <p:cNvSpPr>
                <a:spLocks noChangeArrowheads="1"/>
              </p:cNvSpPr>
              <p:nvPr/>
            </p:nvSpPr>
            <p:spPr bwMode="auto">
              <a:xfrm>
                <a:off x="1998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4" name="Oval 159"/>
              <p:cNvSpPr>
                <a:spLocks noChangeArrowheads="1"/>
              </p:cNvSpPr>
              <p:nvPr/>
            </p:nvSpPr>
            <p:spPr bwMode="auto">
              <a:xfrm>
                <a:off x="2077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5" name="Oval 160"/>
              <p:cNvSpPr>
                <a:spLocks noChangeArrowheads="1"/>
              </p:cNvSpPr>
              <p:nvPr/>
            </p:nvSpPr>
            <p:spPr bwMode="auto">
              <a:xfrm>
                <a:off x="2156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6" name="Oval 161"/>
              <p:cNvSpPr>
                <a:spLocks noChangeArrowheads="1"/>
              </p:cNvSpPr>
              <p:nvPr/>
            </p:nvSpPr>
            <p:spPr bwMode="auto">
              <a:xfrm>
                <a:off x="2234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7" name="Oval 162"/>
              <p:cNvSpPr>
                <a:spLocks noChangeArrowheads="1"/>
              </p:cNvSpPr>
              <p:nvPr/>
            </p:nvSpPr>
            <p:spPr bwMode="auto">
              <a:xfrm>
                <a:off x="2313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8" name="Oval 163"/>
              <p:cNvSpPr>
                <a:spLocks noChangeArrowheads="1"/>
              </p:cNvSpPr>
              <p:nvPr/>
            </p:nvSpPr>
            <p:spPr bwMode="auto">
              <a:xfrm>
                <a:off x="2392" y="147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9" name="Oval 164"/>
              <p:cNvSpPr>
                <a:spLocks noChangeArrowheads="1"/>
              </p:cNvSpPr>
              <p:nvPr/>
            </p:nvSpPr>
            <p:spPr bwMode="auto">
              <a:xfrm>
                <a:off x="2470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0" name="Oval 165"/>
              <p:cNvSpPr>
                <a:spLocks noChangeArrowheads="1"/>
              </p:cNvSpPr>
              <p:nvPr/>
            </p:nvSpPr>
            <p:spPr bwMode="auto">
              <a:xfrm>
                <a:off x="2549" y="147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1" name="Oval 166"/>
              <p:cNvSpPr>
                <a:spLocks noChangeArrowheads="1"/>
              </p:cNvSpPr>
              <p:nvPr/>
            </p:nvSpPr>
            <p:spPr bwMode="auto">
              <a:xfrm>
                <a:off x="1526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2" name="Oval 167"/>
              <p:cNvSpPr>
                <a:spLocks noChangeArrowheads="1"/>
              </p:cNvSpPr>
              <p:nvPr/>
            </p:nvSpPr>
            <p:spPr bwMode="auto">
              <a:xfrm>
                <a:off x="1605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3" name="Oval 168"/>
              <p:cNvSpPr>
                <a:spLocks noChangeArrowheads="1"/>
              </p:cNvSpPr>
              <p:nvPr/>
            </p:nvSpPr>
            <p:spPr bwMode="auto">
              <a:xfrm>
                <a:off x="168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4" name="Oval 169"/>
              <p:cNvSpPr>
                <a:spLocks noChangeArrowheads="1"/>
              </p:cNvSpPr>
              <p:nvPr/>
            </p:nvSpPr>
            <p:spPr bwMode="auto">
              <a:xfrm>
                <a:off x="1762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5" name="Oval 170"/>
              <p:cNvSpPr>
                <a:spLocks noChangeArrowheads="1"/>
              </p:cNvSpPr>
              <p:nvPr/>
            </p:nvSpPr>
            <p:spPr bwMode="auto">
              <a:xfrm>
                <a:off x="1841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6" name="Oval 171"/>
              <p:cNvSpPr>
                <a:spLocks noChangeArrowheads="1"/>
              </p:cNvSpPr>
              <p:nvPr/>
            </p:nvSpPr>
            <p:spPr bwMode="auto">
              <a:xfrm>
                <a:off x="191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7" name="Oval 172"/>
              <p:cNvSpPr>
                <a:spLocks noChangeArrowheads="1"/>
              </p:cNvSpPr>
              <p:nvPr/>
            </p:nvSpPr>
            <p:spPr bwMode="auto">
              <a:xfrm>
                <a:off x="1998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8" name="Oval 173"/>
              <p:cNvSpPr>
                <a:spLocks noChangeArrowheads="1"/>
              </p:cNvSpPr>
              <p:nvPr/>
            </p:nvSpPr>
            <p:spPr bwMode="auto">
              <a:xfrm>
                <a:off x="2077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9" name="Oval 174"/>
              <p:cNvSpPr>
                <a:spLocks noChangeArrowheads="1"/>
              </p:cNvSpPr>
              <p:nvPr/>
            </p:nvSpPr>
            <p:spPr bwMode="auto">
              <a:xfrm>
                <a:off x="2156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0" name="Oval 175"/>
              <p:cNvSpPr>
                <a:spLocks noChangeArrowheads="1"/>
              </p:cNvSpPr>
              <p:nvPr/>
            </p:nvSpPr>
            <p:spPr bwMode="auto">
              <a:xfrm>
                <a:off x="2234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1" name="Oval 176"/>
              <p:cNvSpPr>
                <a:spLocks noChangeArrowheads="1"/>
              </p:cNvSpPr>
              <p:nvPr/>
            </p:nvSpPr>
            <p:spPr bwMode="auto">
              <a:xfrm>
                <a:off x="2313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2" name="Oval 177"/>
              <p:cNvSpPr>
                <a:spLocks noChangeArrowheads="1"/>
              </p:cNvSpPr>
              <p:nvPr/>
            </p:nvSpPr>
            <p:spPr bwMode="auto">
              <a:xfrm>
                <a:off x="2392" y="138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3" name="Oval 178"/>
              <p:cNvSpPr>
                <a:spLocks noChangeArrowheads="1"/>
              </p:cNvSpPr>
              <p:nvPr/>
            </p:nvSpPr>
            <p:spPr bwMode="auto">
              <a:xfrm>
                <a:off x="2470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4" name="Oval 179"/>
              <p:cNvSpPr>
                <a:spLocks noChangeArrowheads="1"/>
              </p:cNvSpPr>
              <p:nvPr/>
            </p:nvSpPr>
            <p:spPr bwMode="auto">
              <a:xfrm>
                <a:off x="2549" y="138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5" name="Oval 180"/>
              <p:cNvSpPr>
                <a:spLocks noChangeArrowheads="1"/>
              </p:cNvSpPr>
              <p:nvPr/>
            </p:nvSpPr>
            <p:spPr bwMode="auto">
              <a:xfrm>
                <a:off x="1526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6" name="Oval 181"/>
              <p:cNvSpPr>
                <a:spLocks noChangeArrowheads="1"/>
              </p:cNvSpPr>
              <p:nvPr/>
            </p:nvSpPr>
            <p:spPr bwMode="auto">
              <a:xfrm>
                <a:off x="1605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7" name="Oval 182"/>
              <p:cNvSpPr>
                <a:spLocks noChangeArrowheads="1"/>
              </p:cNvSpPr>
              <p:nvPr/>
            </p:nvSpPr>
            <p:spPr bwMode="auto">
              <a:xfrm>
                <a:off x="168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8" name="Oval 183"/>
              <p:cNvSpPr>
                <a:spLocks noChangeArrowheads="1"/>
              </p:cNvSpPr>
              <p:nvPr/>
            </p:nvSpPr>
            <p:spPr bwMode="auto">
              <a:xfrm>
                <a:off x="1762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9" name="Oval 184"/>
              <p:cNvSpPr>
                <a:spLocks noChangeArrowheads="1"/>
              </p:cNvSpPr>
              <p:nvPr/>
            </p:nvSpPr>
            <p:spPr bwMode="auto">
              <a:xfrm>
                <a:off x="1841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0" name="Oval 185"/>
              <p:cNvSpPr>
                <a:spLocks noChangeArrowheads="1"/>
              </p:cNvSpPr>
              <p:nvPr/>
            </p:nvSpPr>
            <p:spPr bwMode="auto">
              <a:xfrm>
                <a:off x="191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1" name="Oval 186"/>
              <p:cNvSpPr>
                <a:spLocks noChangeArrowheads="1"/>
              </p:cNvSpPr>
              <p:nvPr/>
            </p:nvSpPr>
            <p:spPr bwMode="auto">
              <a:xfrm>
                <a:off x="1998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2" name="Oval 187"/>
              <p:cNvSpPr>
                <a:spLocks noChangeArrowheads="1"/>
              </p:cNvSpPr>
              <p:nvPr/>
            </p:nvSpPr>
            <p:spPr bwMode="auto">
              <a:xfrm>
                <a:off x="2077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3" name="Oval 188"/>
              <p:cNvSpPr>
                <a:spLocks noChangeArrowheads="1"/>
              </p:cNvSpPr>
              <p:nvPr/>
            </p:nvSpPr>
            <p:spPr bwMode="auto">
              <a:xfrm>
                <a:off x="2156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4" name="Oval 189"/>
              <p:cNvSpPr>
                <a:spLocks noChangeArrowheads="1"/>
              </p:cNvSpPr>
              <p:nvPr/>
            </p:nvSpPr>
            <p:spPr bwMode="auto">
              <a:xfrm>
                <a:off x="2234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5" name="Oval 190"/>
              <p:cNvSpPr>
                <a:spLocks noChangeArrowheads="1"/>
              </p:cNvSpPr>
              <p:nvPr/>
            </p:nvSpPr>
            <p:spPr bwMode="auto">
              <a:xfrm>
                <a:off x="2313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6" name="Oval 191"/>
              <p:cNvSpPr>
                <a:spLocks noChangeArrowheads="1"/>
              </p:cNvSpPr>
              <p:nvPr/>
            </p:nvSpPr>
            <p:spPr bwMode="auto">
              <a:xfrm>
                <a:off x="2392" y="130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7" name="Oval 192"/>
              <p:cNvSpPr>
                <a:spLocks noChangeArrowheads="1"/>
              </p:cNvSpPr>
              <p:nvPr/>
            </p:nvSpPr>
            <p:spPr bwMode="auto">
              <a:xfrm>
                <a:off x="2470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8" name="Oval 193"/>
              <p:cNvSpPr>
                <a:spLocks noChangeArrowheads="1"/>
              </p:cNvSpPr>
              <p:nvPr/>
            </p:nvSpPr>
            <p:spPr bwMode="auto">
              <a:xfrm>
                <a:off x="2549" y="130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9" name="Oval 194"/>
              <p:cNvSpPr>
                <a:spLocks noChangeArrowheads="1"/>
              </p:cNvSpPr>
              <p:nvPr/>
            </p:nvSpPr>
            <p:spPr bwMode="auto">
              <a:xfrm>
                <a:off x="1526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0" name="Oval 195"/>
              <p:cNvSpPr>
                <a:spLocks noChangeArrowheads="1"/>
              </p:cNvSpPr>
              <p:nvPr/>
            </p:nvSpPr>
            <p:spPr bwMode="auto">
              <a:xfrm>
                <a:off x="1605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1" name="Oval 196"/>
              <p:cNvSpPr>
                <a:spLocks noChangeArrowheads="1"/>
              </p:cNvSpPr>
              <p:nvPr/>
            </p:nvSpPr>
            <p:spPr bwMode="auto">
              <a:xfrm>
                <a:off x="168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2" name="Oval 197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3" name="Oval 198"/>
              <p:cNvSpPr>
                <a:spLocks noChangeArrowheads="1"/>
              </p:cNvSpPr>
              <p:nvPr/>
            </p:nvSpPr>
            <p:spPr bwMode="auto">
              <a:xfrm>
                <a:off x="1841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4" name="Oval 199"/>
              <p:cNvSpPr>
                <a:spLocks noChangeArrowheads="1"/>
              </p:cNvSpPr>
              <p:nvPr/>
            </p:nvSpPr>
            <p:spPr bwMode="auto">
              <a:xfrm>
                <a:off x="191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5" name="Oval 200"/>
              <p:cNvSpPr>
                <a:spLocks noChangeArrowheads="1"/>
              </p:cNvSpPr>
              <p:nvPr/>
            </p:nvSpPr>
            <p:spPr bwMode="auto">
              <a:xfrm>
                <a:off x="1998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6" name="Oval 201"/>
              <p:cNvSpPr>
                <a:spLocks noChangeArrowheads="1"/>
              </p:cNvSpPr>
              <p:nvPr/>
            </p:nvSpPr>
            <p:spPr bwMode="auto">
              <a:xfrm>
                <a:off x="2077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7" name="Oval 202"/>
              <p:cNvSpPr>
                <a:spLocks noChangeArrowheads="1"/>
              </p:cNvSpPr>
              <p:nvPr/>
            </p:nvSpPr>
            <p:spPr bwMode="auto">
              <a:xfrm>
                <a:off x="2156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8" name="Oval 203"/>
              <p:cNvSpPr>
                <a:spLocks noChangeArrowheads="1"/>
              </p:cNvSpPr>
              <p:nvPr/>
            </p:nvSpPr>
            <p:spPr bwMode="auto">
              <a:xfrm>
                <a:off x="2234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9" name="Oval 204"/>
              <p:cNvSpPr>
                <a:spLocks noChangeArrowheads="1"/>
              </p:cNvSpPr>
              <p:nvPr/>
            </p:nvSpPr>
            <p:spPr bwMode="auto">
              <a:xfrm>
                <a:off x="2313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0" name="Oval 205"/>
              <p:cNvSpPr>
                <a:spLocks noChangeArrowheads="1"/>
              </p:cNvSpPr>
              <p:nvPr/>
            </p:nvSpPr>
            <p:spPr bwMode="auto">
              <a:xfrm>
                <a:off x="2392" y="121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1" name="Oval 206"/>
              <p:cNvSpPr>
                <a:spLocks noChangeArrowheads="1"/>
              </p:cNvSpPr>
              <p:nvPr/>
            </p:nvSpPr>
            <p:spPr bwMode="auto">
              <a:xfrm>
                <a:off x="2470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2" name="Oval 207"/>
              <p:cNvSpPr>
                <a:spLocks noChangeArrowheads="1"/>
              </p:cNvSpPr>
              <p:nvPr/>
            </p:nvSpPr>
            <p:spPr bwMode="auto">
              <a:xfrm>
                <a:off x="2549" y="121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3" name="Line 208"/>
              <p:cNvSpPr>
                <a:spLocks noChangeShapeType="1"/>
              </p:cNvSpPr>
              <p:nvPr/>
            </p:nvSpPr>
            <p:spPr bwMode="auto">
              <a:xfrm flipV="1">
                <a:off x="1541" y="1104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4" name="Freeform 209"/>
              <p:cNvSpPr>
                <a:spLocks/>
              </p:cNvSpPr>
              <p:nvPr/>
            </p:nvSpPr>
            <p:spPr bwMode="auto">
              <a:xfrm>
                <a:off x="1526" y="1482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5" name="Text Box 210"/>
              <p:cNvSpPr txBox="1">
                <a:spLocks noChangeArrowheads="1"/>
              </p:cNvSpPr>
              <p:nvPr/>
            </p:nvSpPr>
            <p:spPr bwMode="auto">
              <a:xfrm>
                <a:off x="2759" y="1352"/>
                <a:ext cx="6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16" name="Text Box 211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7"/>
                  </a:buClr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x4</a:t>
                </a:r>
              </a:p>
            </p:txBody>
          </p:sp>
        </p:grpSp>
        <p:sp>
          <p:nvSpPr>
            <p:cNvPr id="154" name="AutoShape 212"/>
            <p:cNvSpPr>
              <a:spLocks noChangeArrowheads="1"/>
            </p:cNvSpPr>
            <p:nvPr/>
          </p:nvSpPr>
          <p:spPr bwMode="auto">
            <a:xfrm rot="5400000">
              <a:off x="2736" y="1776"/>
              <a:ext cx="216" cy="1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</p:grpSp>
      <p:sp>
        <p:nvSpPr>
          <p:cNvPr id="217" name="Text Box 213"/>
          <p:cNvSpPr txBox="1">
            <a:spLocks noChangeArrowheads="1"/>
          </p:cNvSpPr>
          <p:nvPr/>
        </p:nvSpPr>
        <p:spPr bwMode="auto">
          <a:xfrm>
            <a:off x="3876675" y="4621213"/>
            <a:ext cx="17748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x&gt;=7 || x4&gt;=1</a:t>
            </a:r>
          </a:p>
        </p:txBody>
      </p:sp>
      <p:grpSp>
        <p:nvGrpSpPr>
          <p:cNvPr id="218" name="Group 203"/>
          <p:cNvGrpSpPr>
            <a:grpSpLocks/>
          </p:cNvGrpSpPr>
          <p:nvPr/>
        </p:nvGrpSpPr>
        <p:grpSpPr bwMode="auto">
          <a:xfrm>
            <a:off x="277813" y="5892800"/>
            <a:ext cx="3886200" cy="381000"/>
            <a:chOff x="2832" y="3504"/>
            <a:chExt cx="2448" cy="240"/>
          </a:xfrm>
        </p:grpSpPr>
        <p:sp useBgFill="1">
          <p:nvSpPr>
            <p:cNvPr id="219" name="Rectangle 204"/>
            <p:cNvSpPr>
              <a:spLocks noChangeArrowheads="1"/>
            </p:cNvSpPr>
            <p:nvPr/>
          </p:nvSpPr>
          <p:spPr bwMode="auto">
            <a:xfrm>
              <a:off x="2832" y="3504"/>
              <a:ext cx="2448" cy="240"/>
            </a:xfrm>
            <a:prstGeom prst="rect">
              <a:avLst/>
            </a:prstGeom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20" name="Text Box 205"/>
            <p:cNvSpPr txBox="1">
              <a:spLocks noChangeArrowheads="1"/>
            </p:cNvSpPr>
            <p:nvPr/>
          </p:nvSpPr>
          <p:spPr bwMode="auto">
            <a:xfrm>
              <a:off x="2880" y="3511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1" hangingPunct="1">
                <a:buClr>
                  <a:srgbClr val="FF0007"/>
                </a:buClr>
              </a:pPr>
              <a:r>
                <a:rPr lang="en-US" sz="2000" dirty="0">
                  <a:solidFill>
                    <a:schemeClr val="tx1"/>
                  </a:solidFill>
                </a:rPr>
                <a:t>3 - </a:t>
              </a:r>
              <a:r>
                <a:rPr lang="en-US" sz="2000" i="1" dirty="0">
                  <a:solidFill>
                    <a:schemeClr val="tx1"/>
                  </a:solidFill>
                </a:rPr>
                <a:t>Search Space Generation</a:t>
              </a:r>
            </a:p>
          </p:txBody>
        </p:sp>
      </p:grpSp>
      <p:grpSp>
        <p:nvGrpSpPr>
          <p:cNvPr id="221" name="Group 6"/>
          <p:cNvGrpSpPr>
            <a:grpSpLocks/>
          </p:cNvGrpSpPr>
          <p:nvPr/>
        </p:nvGrpSpPr>
        <p:grpSpPr bwMode="auto">
          <a:xfrm>
            <a:off x="4594225" y="5191125"/>
            <a:ext cx="4281488" cy="506413"/>
            <a:chOff x="2880" y="3072"/>
            <a:chExt cx="2697" cy="319"/>
          </a:xfrm>
        </p:grpSpPr>
        <p:grpSp>
          <p:nvGrpSpPr>
            <p:cNvPr id="222" name="Group 7"/>
            <p:cNvGrpSpPr>
              <a:grpSpLocks/>
            </p:cNvGrpSpPr>
            <p:nvPr/>
          </p:nvGrpSpPr>
          <p:grpSpPr bwMode="auto">
            <a:xfrm>
              <a:off x="2880" y="3120"/>
              <a:ext cx="2448" cy="250"/>
              <a:chOff x="2832" y="3504"/>
              <a:chExt cx="2448" cy="250"/>
            </a:xfrm>
          </p:grpSpPr>
          <p:sp useBgFill="1">
            <p:nvSpPr>
              <p:cNvPr id="224" name="Rectangle 8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2448" cy="240"/>
              </a:xfrm>
              <a:prstGeom prst="rect">
                <a:avLst/>
              </a:prstGeom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5" name="Text Box 9"/>
              <p:cNvSpPr txBox="1">
                <a:spLocks noChangeArrowheads="1"/>
              </p:cNvSpPr>
              <p:nvPr/>
            </p:nvSpPr>
            <p:spPr bwMode="auto">
              <a:xfrm>
                <a:off x="2880" y="3524"/>
                <a:ext cx="235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ctr" eaLnBrk="1" hangingPunct="1">
                  <a:buClr>
                    <a:srgbClr val="FF0007"/>
                  </a:buClr>
                </a:pPr>
                <a:r>
                  <a:rPr lang="en-US" sz="2000" dirty="0">
                    <a:solidFill>
                      <a:schemeClr val="tx1"/>
                    </a:solidFill>
                  </a:rPr>
                  <a:t>2 -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Condition Optimization</a:t>
                </a:r>
              </a:p>
            </p:txBody>
          </p:sp>
        </p:grpSp>
        <p:pic>
          <p:nvPicPr>
            <p:cNvPr id="223" name="Picture 10" descr="hel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072"/>
              <a:ext cx="201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6" name="Group 259"/>
          <p:cNvGrpSpPr>
            <a:grpSpLocks/>
          </p:cNvGrpSpPr>
          <p:nvPr/>
        </p:nvGrpSpPr>
        <p:grpSpPr bwMode="auto">
          <a:xfrm>
            <a:off x="263525" y="5280032"/>
            <a:ext cx="3886200" cy="385763"/>
            <a:chOff x="2832" y="3504"/>
            <a:chExt cx="2448" cy="243"/>
          </a:xfrm>
        </p:grpSpPr>
        <p:sp useBgFill="1">
          <p:nvSpPr>
            <p:cNvPr id="227" name="Rectangle 260"/>
            <p:cNvSpPr>
              <a:spLocks noChangeArrowheads="1"/>
            </p:cNvSpPr>
            <p:nvPr/>
          </p:nvSpPr>
          <p:spPr bwMode="auto">
            <a:xfrm>
              <a:off x="2832" y="3504"/>
              <a:ext cx="2448" cy="240"/>
            </a:xfrm>
            <a:prstGeom prst="rect">
              <a:avLst/>
            </a:prstGeom>
            <a:ln w="222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endParaRPr lang="de-DE" dirty="0"/>
            </a:p>
          </p:txBody>
        </p:sp>
        <p:sp>
          <p:nvSpPr>
            <p:cNvPr id="228" name="Text Box 261"/>
            <p:cNvSpPr txBox="1">
              <a:spLocks noChangeArrowheads="1"/>
            </p:cNvSpPr>
            <p:nvPr/>
          </p:nvSpPr>
          <p:spPr bwMode="auto">
            <a:xfrm>
              <a:off x="2880" y="3517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 eaLnBrk="1" hangingPunct="1">
                <a:buClr>
                  <a:srgbClr val="FF0007"/>
                </a:buClr>
              </a:pPr>
              <a:r>
                <a:rPr lang="en-US" sz="2000" dirty="0">
                  <a:solidFill>
                    <a:schemeClr val="tx1"/>
                  </a:solidFill>
                </a:rPr>
                <a:t>1 - </a:t>
              </a:r>
              <a:r>
                <a:rPr lang="en-US" sz="2000" i="1" dirty="0">
                  <a:solidFill>
                    <a:schemeClr val="tx1"/>
                  </a:solidFill>
                </a:rPr>
                <a:t>Condition Satisfiability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4540FAB-3A1A-4483-8DEF-B51FE861EB6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Grenzen der Schleifen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unteren und oberen Grenzen              sind konstant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If-Statements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Sequenz schleifenabhängiger Bedingungen, mit logischem UND bzw. ODER verknüpft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Format: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Schleifenabhängige Bedingungen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Lineare Ausdrücke über Indexvariablen      der Schleifen</a:t>
            </a:r>
            <a:br>
              <a:rPr lang="de-DE" dirty="0" smtClean="0"/>
            </a:br>
            <a:endParaRPr lang="de-DE" sz="9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Format: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484783"/>
            <a:ext cx="154305" cy="1733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12" y="1772816"/>
            <a:ext cx="784860" cy="2552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1" y="3456000"/>
            <a:ext cx="5579745" cy="25336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0" y="4320000"/>
            <a:ext cx="209550" cy="2076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" y="4653136"/>
            <a:ext cx="4815840" cy="7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1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93383C2-1064-4A74-A0C7-B321E22D9B3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Polytope &amp; Lineare Bedingungen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Definition (Polyeder / Polytope)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Polyeder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Polyeder     heißt </a:t>
            </a:r>
            <a:r>
              <a:rPr lang="de-DE" i="1" dirty="0" smtClean="0"/>
              <a:t>Polytop</a:t>
            </a:r>
            <a:r>
              <a:rPr lang="de-DE" dirty="0" smtClean="0"/>
              <a:t> genau dann wenn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Beispiel: Modell linearer Bedingungen in verschachtelten Schleifen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4*x + 3*x4 &gt; 35</a:t>
            </a:r>
            <a:r>
              <a:rPr lang="de-DE" dirty="0" smtClean="0"/>
              <a:t>		für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            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x4</a:t>
            </a:r>
            <a:r>
              <a:rPr lang="de-DE" dirty="0" smtClean="0"/>
              <a:t>             als Polytop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19" y="1753200"/>
            <a:ext cx="5594985" cy="2895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75525"/>
            <a:ext cx="182880" cy="1733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6" y="2160000"/>
            <a:ext cx="887730" cy="2533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3013200"/>
            <a:ext cx="821055" cy="2552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13200"/>
            <a:ext cx="695325" cy="25527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5" y="3492986"/>
            <a:ext cx="4661535" cy="1520190"/>
          </a:xfrm>
          <a:prstGeom prst="rect">
            <a:avLst/>
          </a:prstGeom>
        </p:spPr>
      </p:pic>
      <p:grpSp>
        <p:nvGrpSpPr>
          <p:cNvPr id="19" name="Group 257"/>
          <p:cNvGrpSpPr>
            <a:grpSpLocks/>
          </p:cNvGrpSpPr>
          <p:nvPr/>
        </p:nvGrpSpPr>
        <p:grpSpPr bwMode="auto">
          <a:xfrm>
            <a:off x="626740" y="4897586"/>
            <a:ext cx="4305300" cy="1555750"/>
            <a:chOff x="2804" y="2634"/>
            <a:chExt cx="2712" cy="980"/>
          </a:xfrm>
        </p:grpSpPr>
        <p:sp>
          <p:nvSpPr>
            <p:cNvPr id="20" name="Text Box 138"/>
            <p:cNvSpPr txBox="1">
              <a:spLocks noChangeArrowheads="1"/>
            </p:cNvSpPr>
            <p:nvPr/>
          </p:nvSpPr>
          <p:spPr bwMode="auto">
            <a:xfrm>
              <a:off x="2804" y="2634"/>
              <a:ext cx="15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150000"/>
                </a:lnSpc>
                <a:buClr>
                  <a:srgbClr val="FF0007"/>
                </a:buClr>
              </a:pPr>
              <a:r>
                <a:rPr lang="en-US" sz="1800" dirty="0">
                  <a:solidFill>
                    <a:schemeClr val="tx1"/>
                  </a:solidFill>
                </a:rPr>
                <a:t>x4</a:t>
              </a:r>
            </a:p>
          </p:txBody>
        </p:sp>
        <p:grpSp>
          <p:nvGrpSpPr>
            <p:cNvPr id="21" name="Group 139"/>
            <p:cNvGrpSpPr>
              <a:grpSpLocks/>
            </p:cNvGrpSpPr>
            <p:nvPr/>
          </p:nvGrpSpPr>
          <p:grpSpPr bwMode="auto">
            <a:xfrm>
              <a:off x="2852" y="2872"/>
              <a:ext cx="2664" cy="742"/>
              <a:chOff x="2832" y="1392"/>
              <a:chExt cx="2664" cy="742"/>
            </a:xfrm>
          </p:grpSpPr>
          <p:sp>
            <p:nvSpPr>
              <p:cNvPr id="22" name="Rectangle 140"/>
              <p:cNvSpPr>
                <a:spLocks noChangeArrowheads="1"/>
              </p:cNvSpPr>
              <p:nvPr/>
            </p:nvSpPr>
            <p:spPr bwMode="auto">
              <a:xfrm>
                <a:off x="3696" y="1584"/>
                <a:ext cx="1468" cy="46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" name="AutoShape 141"/>
              <p:cNvSpPr>
                <a:spLocks noChangeArrowheads="1"/>
              </p:cNvSpPr>
              <p:nvPr/>
            </p:nvSpPr>
            <p:spPr bwMode="auto">
              <a:xfrm rot="10800000">
                <a:off x="3504" y="1584"/>
                <a:ext cx="192" cy="432"/>
              </a:xfrm>
              <a:prstGeom prst="rtTriangle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grpSp>
            <p:nvGrpSpPr>
              <p:cNvPr id="24" name="Group 142"/>
              <p:cNvGrpSpPr>
                <a:grpSpLocks/>
              </p:cNvGrpSpPr>
              <p:nvPr/>
            </p:nvGrpSpPr>
            <p:grpSpPr bwMode="auto">
              <a:xfrm>
                <a:off x="2832" y="2016"/>
                <a:ext cx="2333" cy="29"/>
                <a:chOff x="2688" y="3216"/>
                <a:chExt cx="2333" cy="29"/>
              </a:xfrm>
            </p:grpSpPr>
            <p:grpSp>
              <p:nvGrpSpPr>
                <p:cNvPr id="112" name="Group 143"/>
                <p:cNvGrpSpPr>
                  <a:grpSpLocks/>
                </p:cNvGrpSpPr>
                <p:nvPr/>
              </p:nvGrpSpPr>
              <p:grpSpPr bwMode="auto">
                <a:xfrm>
                  <a:off x="268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129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0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1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2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3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4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5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6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7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38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113" name="Group 154"/>
                <p:cNvGrpSpPr>
                  <a:grpSpLocks/>
                </p:cNvGrpSpPr>
                <p:nvPr/>
              </p:nvGrpSpPr>
              <p:grpSpPr bwMode="auto">
                <a:xfrm>
                  <a:off x="364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119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0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1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2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3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4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5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6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7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28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114" name="Oval 165"/>
                <p:cNvSpPr>
                  <a:spLocks noChangeArrowheads="1"/>
                </p:cNvSpPr>
                <p:nvPr/>
              </p:nvSpPr>
              <p:spPr bwMode="auto">
                <a:xfrm>
                  <a:off x="4608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115" name="Oval 166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116" name="Oval 167"/>
                <p:cNvSpPr>
                  <a:spLocks noChangeArrowheads="1"/>
                </p:cNvSpPr>
                <p:nvPr/>
              </p:nvSpPr>
              <p:spPr bwMode="auto">
                <a:xfrm>
                  <a:off x="4800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117" name="Oval 168"/>
                <p:cNvSpPr>
                  <a:spLocks noChangeArrowheads="1"/>
                </p:cNvSpPr>
                <p:nvPr/>
              </p:nvSpPr>
              <p:spPr bwMode="auto">
                <a:xfrm>
                  <a:off x="4896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118" name="Oval 169"/>
                <p:cNvSpPr>
                  <a:spLocks noChangeArrowheads="1"/>
                </p:cNvSpPr>
                <p:nvPr/>
              </p:nvSpPr>
              <p:spPr bwMode="auto">
                <a:xfrm>
                  <a:off x="4992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25" name="Group 170"/>
              <p:cNvGrpSpPr>
                <a:grpSpLocks/>
              </p:cNvGrpSpPr>
              <p:nvPr/>
            </p:nvGrpSpPr>
            <p:grpSpPr bwMode="auto">
              <a:xfrm>
                <a:off x="2832" y="1872"/>
                <a:ext cx="2333" cy="29"/>
                <a:chOff x="2688" y="3216"/>
                <a:chExt cx="2333" cy="29"/>
              </a:xfrm>
            </p:grpSpPr>
            <p:grpSp>
              <p:nvGrpSpPr>
                <p:cNvPr id="85" name="Group 171"/>
                <p:cNvGrpSpPr>
                  <a:grpSpLocks/>
                </p:cNvGrpSpPr>
                <p:nvPr/>
              </p:nvGrpSpPr>
              <p:grpSpPr bwMode="auto">
                <a:xfrm>
                  <a:off x="268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10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4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6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8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10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1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86" name="Group 182"/>
                <p:cNvGrpSpPr>
                  <a:grpSpLocks/>
                </p:cNvGrpSpPr>
                <p:nvPr/>
              </p:nvGrpSpPr>
              <p:grpSpPr bwMode="auto">
                <a:xfrm>
                  <a:off x="364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92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3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6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7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8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99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0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101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87" name="Oval 193"/>
                <p:cNvSpPr>
                  <a:spLocks noChangeArrowheads="1"/>
                </p:cNvSpPr>
                <p:nvPr/>
              </p:nvSpPr>
              <p:spPr bwMode="auto">
                <a:xfrm>
                  <a:off x="4608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88" name="Oval 194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89" name="Oval 195"/>
                <p:cNvSpPr>
                  <a:spLocks noChangeArrowheads="1"/>
                </p:cNvSpPr>
                <p:nvPr/>
              </p:nvSpPr>
              <p:spPr bwMode="auto">
                <a:xfrm>
                  <a:off x="4800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90" name="Oval 196"/>
                <p:cNvSpPr>
                  <a:spLocks noChangeArrowheads="1"/>
                </p:cNvSpPr>
                <p:nvPr/>
              </p:nvSpPr>
              <p:spPr bwMode="auto">
                <a:xfrm>
                  <a:off x="4896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91" name="Oval 197"/>
                <p:cNvSpPr>
                  <a:spLocks noChangeArrowheads="1"/>
                </p:cNvSpPr>
                <p:nvPr/>
              </p:nvSpPr>
              <p:spPr bwMode="auto">
                <a:xfrm>
                  <a:off x="4992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26" name="Group 198"/>
              <p:cNvGrpSpPr>
                <a:grpSpLocks/>
              </p:cNvGrpSpPr>
              <p:nvPr/>
            </p:nvGrpSpPr>
            <p:grpSpPr bwMode="auto">
              <a:xfrm>
                <a:off x="2832" y="1728"/>
                <a:ext cx="2333" cy="29"/>
                <a:chOff x="2688" y="3216"/>
                <a:chExt cx="2333" cy="29"/>
              </a:xfrm>
            </p:grpSpPr>
            <p:grpSp>
              <p:nvGrpSpPr>
                <p:cNvPr id="58" name="Group 199"/>
                <p:cNvGrpSpPr>
                  <a:grpSpLocks/>
                </p:cNvGrpSpPr>
                <p:nvPr/>
              </p:nvGrpSpPr>
              <p:grpSpPr bwMode="auto">
                <a:xfrm>
                  <a:off x="268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75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6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7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8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9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80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81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82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83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84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59" name="Group 210"/>
                <p:cNvGrpSpPr>
                  <a:grpSpLocks/>
                </p:cNvGrpSpPr>
                <p:nvPr/>
              </p:nvGrpSpPr>
              <p:grpSpPr bwMode="auto">
                <a:xfrm>
                  <a:off x="364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65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66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67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68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69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0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2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3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74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60" name="Oval 221"/>
                <p:cNvSpPr>
                  <a:spLocks noChangeArrowheads="1"/>
                </p:cNvSpPr>
                <p:nvPr/>
              </p:nvSpPr>
              <p:spPr bwMode="auto">
                <a:xfrm>
                  <a:off x="4608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61" name="Oval 222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62" name="Oval 223"/>
                <p:cNvSpPr>
                  <a:spLocks noChangeArrowheads="1"/>
                </p:cNvSpPr>
                <p:nvPr/>
              </p:nvSpPr>
              <p:spPr bwMode="auto">
                <a:xfrm>
                  <a:off x="4800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63" name="Oval 224"/>
                <p:cNvSpPr>
                  <a:spLocks noChangeArrowheads="1"/>
                </p:cNvSpPr>
                <p:nvPr/>
              </p:nvSpPr>
              <p:spPr bwMode="auto">
                <a:xfrm>
                  <a:off x="4896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64" name="Oval 225"/>
                <p:cNvSpPr>
                  <a:spLocks noChangeArrowheads="1"/>
                </p:cNvSpPr>
                <p:nvPr/>
              </p:nvSpPr>
              <p:spPr bwMode="auto">
                <a:xfrm>
                  <a:off x="4992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27" name="Group 226"/>
              <p:cNvGrpSpPr>
                <a:grpSpLocks/>
              </p:cNvGrpSpPr>
              <p:nvPr/>
            </p:nvGrpSpPr>
            <p:grpSpPr bwMode="auto">
              <a:xfrm>
                <a:off x="2832" y="1584"/>
                <a:ext cx="2333" cy="29"/>
                <a:chOff x="2688" y="3216"/>
                <a:chExt cx="2333" cy="29"/>
              </a:xfrm>
            </p:grpSpPr>
            <p:grpSp>
              <p:nvGrpSpPr>
                <p:cNvPr id="31" name="Group 227"/>
                <p:cNvGrpSpPr>
                  <a:grpSpLocks/>
                </p:cNvGrpSpPr>
                <p:nvPr/>
              </p:nvGrpSpPr>
              <p:grpSpPr bwMode="auto">
                <a:xfrm>
                  <a:off x="268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48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9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0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1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2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3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4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5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6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57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grpSp>
              <p:nvGrpSpPr>
                <p:cNvPr id="32" name="Group 238"/>
                <p:cNvGrpSpPr>
                  <a:grpSpLocks/>
                </p:cNvGrpSpPr>
                <p:nvPr/>
              </p:nvGrpSpPr>
              <p:grpSpPr bwMode="auto">
                <a:xfrm>
                  <a:off x="3648" y="3216"/>
                  <a:ext cx="893" cy="29"/>
                  <a:chOff x="2688" y="3216"/>
                  <a:chExt cx="893" cy="29"/>
                </a:xfrm>
              </p:grpSpPr>
              <p:sp>
                <p:nvSpPr>
                  <p:cNvPr id="38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3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1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2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4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5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6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47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216"/>
                    <a:ext cx="29" cy="2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33" name="Oval 249"/>
                <p:cNvSpPr>
                  <a:spLocks noChangeArrowheads="1"/>
                </p:cNvSpPr>
                <p:nvPr/>
              </p:nvSpPr>
              <p:spPr bwMode="auto">
                <a:xfrm>
                  <a:off x="4608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34" name="Oval 250"/>
                <p:cNvSpPr>
                  <a:spLocks noChangeArrowheads="1"/>
                </p:cNvSpPr>
                <p:nvPr/>
              </p:nvSpPr>
              <p:spPr bwMode="auto">
                <a:xfrm>
                  <a:off x="4704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35" name="Oval 251"/>
                <p:cNvSpPr>
                  <a:spLocks noChangeArrowheads="1"/>
                </p:cNvSpPr>
                <p:nvPr/>
              </p:nvSpPr>
              <p:spPr bwMode="auto">
                <a:xfrm>
                  <a:off x="4800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36" name="Oval 252"/>
                <p:cNvSpPr>
                  <a:spLocks noChangeArrowheads="1"/>
                </p:cNvSpPr>
                <p:nvPr/>
              </p:nvSpPr>
              <p:spPr bwMode="auto">
                <a:xfrm>
                  <a:off x="4896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  <p:sp>
              <p:nvSpPr>
                <p:cNvPr id="37" name="Oval 253"/>
                <p:cNvSpPr>
                  <a:spLocks noChangeArrowheads="1"/>
                </p:cNvSpPr>
                <p:nvPr/>
              </p:nvSpPr>
              <p:spPr bwMode="auto">
                <a:xfrm>
                  <a:off x="4992" y="3216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28" name="Line 254"/>
              <p:cNvSpPr>
                <a:spLocks noChangeShapeType="1"/>
              </p:cNvSpPr>
              <p:nvPr/>
            </p:nvSpPr>
            <p:spPr bwMode="auto">
              <a:xfrm flipV="1">
                <a:off x="2850" y="139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" name="Line 255"/>
              <p:cNvSpPr>
                <a:spLocks noChangeShapeType="1"/>
              </p:cNvSpPr>
              <p:nvPr/>
            </p:nvSpPr>
            <p:spPr bwMode="auto">
              <a:xfrm>
                <a:off x="2832" y="2034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" name="Text Box 256"/>
              <p:cNvSpPr txBox="1">
                <a:spLocks noChangeArrowheads="1"/>
              </p:cNvSpPr>
              <p:nvPr/>
            </p:nvSpPr>
            <p:spPr bwMode="auto">
              <a:xfrm>
                <a:off x="5424" y="1874"/>
                <a:ext cx="72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buClr>
                    <a:srgbClr val="FF0007"/>
                  </a:buClr>
                </a:pPr>
                <a:r>
                  <a:rPr lang="en-US" sz="18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85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976AAF9-BCF9-4AD7-B571-52F74E4FCEA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Konvexität von Polytopen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Definition (Konvexität)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Menge              heißt </a:t>
            </a:r>
            <a:r>
              <a:rPr lang="de-DE" i="1" dirty="0" smtClean="0"/>
              <a:t>konvex</a:t>
            </a:r>
            <a:r>
              <a:rPr lang="de-DE" dirty="0" smtClean="0"/>
              <a:t>, wenn für alle                jede konvexe Kombination              von     und                                  in      ist.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Informal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Linie zwischen zwei beliebigen Punkten     und     aus     muss vollständig in    liegen.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Polytope sind konvex. 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3200"/>
            <a:ext cx="836295" cy="2381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14" y="1800000"/>
            <a:ext cx="857250" cy="2305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81" y="2174400"/>
            <a:ext cx="813435" cy="228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61" y="2234580"/>
            <a:ext cx="127635" cy="1143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32000"/>
            <a:ext cx="120015" cy="16383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0000"/>
            <a:ext cx="1847850" cy="25527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72" y="2160000"/>
            <a:ext cx="152400" cy="184785"/>
          </a:xfrm>
          <a:prstGeom prst="rect">
            <a:avLst/>
          </a:prstGeom>
        </p:spPr>
      </p:pic>
      <p:pic>
        <p:nvPicPr>
          <p:cNvPr id="149" name="Grafik 1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17" y="3096000"/>
            <a:ext cx="127635" cy="114300"/>
          </a:xfrm>
          <a:prstGeom prst="rect">
            <a:avLst/>
          </a:prstGeom>
        </p:spPr>
      </p:pic>
      <p:pic>
        <p:nvPicPr>
          <p:cNvPr id="150" name="Grafik 1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96000"/>
            <a:ext cx="120015" cy="163830"/>
          </a:xfrm>
          <a:prstGeom prst="rect">
            <a:avLst/>
          </a:prstGeom>
        </p:spPr>
      </p:pic>
      <p:pic>
        <p:nvPicPr>
          <p:cNvPr id="151" name="Grafik 1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28191"/>
            <a:ext cx="152400" cy="184785"/>
          </a:xfrm>
          <a:prstGeom prst="rect">
            <a:avLst/>
          </a:prstGeom>
        </p:spPr>
      </p:pic>
      <p:pic>
        <p:nvPicPr>
          <p:cNvPr id="152" name="Grafik 1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00" y="3388231"/>
            <a:ext cx="152400" cy="184785"/>
          </a:xfrm>
          <a:prstGeom prst="rect">
            <a:avLst/>
          </a:prstGeom>
        </p:spPr>
      </p:pic>
      <p:pic>
        <p:nvPicPr>
          <p:cNvPr id="153" name="Picture 134" descr="convex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112"/>
            <a:ext cx="719931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 Box 135"/>
          <p:cNvSpPr txBox="1">
            <a:spLocks noChangeArrowheads="1"/>
          </p:cNvSpPr>
          <p:nvPr/>
        </p:nvSpPr>
        <p:spPr bwMode="auto">
          <a:xfrm>
            <a:off x="6262688" y="5843637"/>
            <a:ext cx="164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/>
              <a:t>Nicht konvex</a:t>
            </a:r>
            <a:endParaRPr lang="en-US" sz="2000" i="1" dirty="0"/>
          </a:p>
        </p:txBody>
      </p:sp>
      <p:pic>
        <p:nvPicPr>
          <p:cNvPr id="155" name="Picture 136" descr="convex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449812"/>
            <a:ext cx="70929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 Box 137"/>
          <p:cNvSpPr txBox="1">
            <a:spLocks noChangeArrowheads="1"/>
          </p:cNvSpPr>
          <p:nvPr/>
        </p:nvSpPr>
        <p:spPr bwMode="auto">
          <a:xfrm>
            <a:off x="1460500" y="5843637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/>
              <a:t>Konvex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2546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6D68440-5022-4CCD-94CB-4974FB6572A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Operationen auf Polytopen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Eigenschaften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</a:t>
            </a:r>
            <a:r>
              <a:rPr lang="de-DE" b="1" i="1" dirty="0" smtClean="0"/>
              <a:t>Schnittmenge</a:t>
            </a:r>
            <a:r>
              <a:rPr lang="de-DE" dirty="0" smtClean="0"/>
              <a:t> zweier Polytope ist auch ein Polytop.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</a:t>
            </a:r>
            <a:r>
              <a:rPr lang="de-DE" b="1" i="1" dirty="0" smtClean="0"/>
              <a:t>Vereinigung</a:t>
            </a:r>
            <a:r>
              <a:rPr lang="de-DE" dirty="0" smtClean="0"/>
              <a:t> zweier Polytope ist kein Polytop, da die resultierende Menge nicht konvex ist.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Definition (Endliche Vereinigung von Polyedern, EVP)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Polyeder                                           heißt                                  </a:t>
            </a:r>
            <a:r>
              <a:rPr lang="de-DE" i="1" dirty="0" smtClean="0"/>
              <a:t>endliche Vereinigung von Polyedern (EVP)</a:t>
            </a:r>
            <a:r>
              <a:rPr lang="de-DE" dirty="0" smtClean="0"/>
              <a:t>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Mengenoperationen auf EVPs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54" y="3389754"/>
            <a:ext cx="2802255" cy="2552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34" y="3391200"/>
            <a:ext cx="2266950" cy="2533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2366010" cy="57531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7" y="4941922"/>
            <a:ext cx="4615815" cy="57531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662002"/>
            <a:ext cx="2947035" cy="5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3349F4F-80E0-45AB-B497-9DF2214B1D5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1 – </a:t>
            </a:r>
            <a:r>
              <a:rPr lang="en-US" i="1" dirty="0" smtClean="0"/>
              <a:t>Condition Satisfiability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Ziel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Finden einzelner schleifenabhängiger Bedingungen </a:t>
            </a:r>
            <a:r>
              <a:rPr lang="de-DE" i="1" dirty="0" smtClean="0"/>
              <a:t>C</a:t>
            </a:r>
            <a:r>
              <a:rPr lang="de-DE" i="1" baseline="-25000" dirty="0" smtClean="0"/>
              <a:t>x</a:t>
            </a:r>
            <a:r>
              <a:rPr lang="de-DE" dirty="0" smtClean="0"/>
              <a:t>, die für alle Werte der Indexvariablen aller umgebender Schleifen konstant </a:t>
            </a:r>
            <a:r>
              <a:rPr lang="en-US" i="1" dirty="0" smtClean="0"/>
              <a:t>‚true‘</a:t>
            </a:r>
            <a:r>
              <a:rPr lang="de-DE" dirty="0" smtClean="0"/>
              <a:t> oder konstant </a:t>
            </a:r>
            <a:r>
              <a:rPr lang="en-US" i="1" dirty="0" smtClean="0"/>
              <a:t>‚false‘</a:t>
            </a:r>
            <a:r>
              <a:rPr lang="de-DE" dirty="0" smtClean="0"/>
              <a:t> ergeben.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Vorgehen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Überführen jeder Bedingung </a:t>
            </a:r>
            <a:r>
              <a:rPr lang="de-DE" i="1" dirty="0" smtClean="0"/>
              <a:t>C</a:t>
            </a:r>
            <a:r>
              <a:rPr lang="de-DE" i="1" baseline="-25000" dirty="0" smtClean="0"/>
              <a:t>x</a:t>
            </a:r>
            <a:r>
              <a:rPr lang="de-DE" dirty="0" smtClean="0"/>
              <a:t> in ein Polytop </a:t>
            </a:r>
            <a:r>
              <a:rPr lang="de-DE" i="1" dirty="0" smtClean="0"/>
              <a:t>P</a:t>
            </a:r>
            <a:r>
              <a:rPr lang="de-DE" i="1" baseline="-25000" dirty="0" smtClean="0"/>
              <a:t>x</a:t>
            </a:r>
            <a:r>
              <a:rPr lang="de-DE" dirty="0" smtClean="0"/>
              <a:t>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</a:t>
            </a:r>
            <a:r>
              <a:rPr lang="de-DE" i="1" dirty="0" smtClean="0">
                <a:hlinkClick r:id="rId3" action="ppaction://hlinksldjump"/>
              </a:rPr>
              <a:t>Folie 23</a:t>
            </a:r>
            <a:r>
              <a:rPr lang="de-DE" i="1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Test auf leere Menge: </a:t>
            </a:r>
            <a:r>
              <a:rPr lang="de-DE" i="1" dirty="0" smtClean="0"/>
              <a:t>P</a:t>
            </a:r>
            <a:r>
              <a:rPr lang="de-DE" i="1" baseline="-25000" dirty="0" smtClean="0"/>
              <a:t>x</a:t>
            </a:r>
            <a:r>
              <a:rPr lang="de-DE" dirty="0" smtClean="0"/>
              <a:t> == Ø </a:t>
            </a:r>
            <a:r>
              <a:rPr lang="de-DE" dirty="0" smtClean="0">
                <a:sym typeface="Symbol"/>
              </a:rPr>
              <a:t> </a:t>
            </a:r>
            <a:r>
              <a:rPr lang="de-DE" i="1" dirty="0" smtClean="0"/>
              <a:t>C</a:t>
            </a:r>
            <a:r>
              <a:rPr lang="de-DE" i="1" baseline="-25000" dirty="0" smtClean="0"/>
              <a:t>x</a:t>
            </a:r>
            <a:r>
              <a:rPr lang="de-DE" dirty="0" smtClean="0"/>
              <a:t> stets </a:t>
            </a:r>
            <a:r>
              <a:rPr lang="en-US" i="1" dirty="0" smtClean="0"/>
              <a:t>‚false‘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Test auf Allmenge / Universum: </a:t>
            </a:r>
            <a:r>
              <a:rPr lang="de-DE" i="1" dirty="0" smtClean="0"/>
              <a:t>P</a:t>
            </a:r>
            <a:r>
              <a:rPr lang="de-DE" i="1" baseline="-25000" dirty="0" smtClean="0"/>
              <a:t>x</a:t>
            </a:r>
            <a:r>
              <a:rPr lang="de-DE" dirty="0" smtClean="0"/>
              <a:t> == </a:t>
            </a:r>
            <a:r>
              <a:rPr lang="de-DE" i="1" dirty="0" smtClean="0"/>
              <a:t>U</a:t>
            </a:r>
            <a:r>
              <a:rPr lang="de-DE" dirty="0" smtClean="0"/>
              <a:t> </a:t>
            </a:r>
            <a:r>
              <a:rPr lang="de-DE" dirty="0">
                <a:sym typeface="Symbol"/>
              </a:rPr>
              <a:t> </a:t>
            </a:r>
            <a:r>
              <a:rPr lang="de-DE" i="1" dirty="0" smtClean="0"/>
              <a:t>C</a:t>
            </a:r>
            <a:r>
              <a:rPr lang="de-DE" i="1" baseline="-25000" dirty="0" smtClean="0"/>
              <a:t>x</a:t>
            </a:r>
            <a:r>
              <a:rPr lang="de-DE" dirty="0" smtClean="0"/>
              <a:t> stets </a:t>
            </a:r>
            <a:r>
              <a:rPr lang="en-US" i="1" dirty="0" smtClean="0"/>
              <a:t>‚true‘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Quellcode-Modifikation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Ersetzung solcher konstant wahrer oder falscher Bedingungen im Quellcode durch Konstanten ‚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‘ bzw. ‚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‘. 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453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E8B08E8-51B0-43A6-BD44-F9D295D311D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 – </a:t>
            </a:r>
            <a:r>
              <a:rPr lang="en-US" i="1" dirty="0" smtClean="0"/>
              <a:t>Condition Optimization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</a:t>
            </a:r>
            <a:r>
              <a:rPr lang="de-DE" dirty="0" smtClean="0"/>
              <a:t>   Schleifen und eine Bedingung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Angenommene hypothetische Situation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for ( loop    )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for ( loop    )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  if (   ) ...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Ziel: </a:t>
            </a:r>
            <a:r>
              <a:rPr lang="de-DE" dirty="0"/>
              <a:t>Bestimme Intervalle </a:t>
            </a:r>
            <a:r>
              <a:rPr lang="de-DE" dirty="0" smtClean="0"/>
              <a:t>                                        , so dass gilt: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   ist erfüllt für alle Schleifen-Iterationen in diesen Intervallen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Minimierung der Ausführung von </a:t>
            </a:r>
            <a:r>
              <a:rPr lang="en-US" i="1" dirty="0" smtClean="0"/>
              <a:t>If-Statements</a:t>
            </a:r>
            <a:r>
              <a:rPr lang="de-DE" dirty="0" smtClean="0"/>
              <a:t> nach hypothetischem </a:t>
            </a:r>
            <a:r>
              <a:rPr lang="de-DE" i="1" dirty="0" smtClean="0"/>
              <a:t>Loop Nest Splitting</a:t>
            </a:r>
            <a:r>
              <a:rPr lang="de-DE" dirty="0" smtClean="0"/>
              <a:t> anhand dieser Intervalle.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4" y="1800000"/>
            <a:ext cx="213360" cy="1733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22" y="1535828"/>
            <a:ext cx="2729865" cy="7410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2988000"/>
            <a:ext cx="245745" cy="2114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73" y="3535200"/>
            <a:ext cx="333375" cy="2114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00" y="3820279"/>
            <a:ext cx="180975" cy="18478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995936" y="2812866"/>
            <a:ext cx="5012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Annahme: Die Schleifen enthalten nur 1 </a:t>
            </a:r>
            <a:r>
              <a:rPr lang="en-US" sz="2000" i="1" dirty="0" smtClean="0"/>
              <a:t>If-Statement</a:t>
            </a:r>
            <a:r>
              <a:rPr lang="de-DE" sz="2000" i="1" dirty="0" smtClean="0"/>
              <a:t> mit nur 1 Bedingung. Weitere </a:t>
            </a:r>
            <a:r>
              <a:rPr lang="en-US" sz="2000" i="1" dirty="0" smtClean="0"/>
              <a:t>If-Statements</a:t>
            </a:r>
            <a:r>
              <a:rPr lang="de-DE" sz="2000" i="1" dirty="0" smtClean="0"/>
              <a:t> &amp; Bedingungen sind quasi „ausgeblendet“.</a:t>
            </a:r>
            <a:endParaRPr lang="de-DE" sz="2000" i="1" dirty="0"/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00" y="4509120"/>
            <a:ext cx="2708910" cy="2647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60000"/>
            <a:ext cx="180975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87415EE-0FF8-4782-8B87-50FEFE6B920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einer Bedingung </a:t>
            </a:r>
            <a:r>
              <a:rPr lang="de-DE" i="1" dirty="0" smtClean="0"/>
              <a:t>C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Bestimmung von Werten         und         für jede Schleife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Interpretation:      ist erfüllt für alle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Optimierungsziel:</a:t>
            </a:r>
            <a:br>
              <a:rPr lang="de-DE" dirty="0" smtClean="0"/>
            </a:br>
            <a:r>
              <a:rPr lang="de-DE" dirty="0" smtClean="0"/>
              <a:t>Alle Werte         und         minimieren Gesamt-Anzahl ausgeführter </a:t>
            </a:r>
            <a:r>
              <a:rPr lang="en-US" i="1" dirty="0" smtClean="0"/>
              <a:t>If-Statements</a:t>
            </a:r>
          </a:p>
          <a:p>
            <a:pPr marL="0" indent="0">
              <a:lnSpc>
                <a:spcPct val="120000"/>
              </a:lnSpc>
            </a:pPr>
            <a:endParaRPr lang="en-US" sz="1200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Vereinfachung: Wegen Linearität von     folgt</a:t>
            </a:r>
            <a:br>
              <a:rPr lang="de-DE" dirty="0" smtClean="0"/>
            </a:br>
            <a:r>
              <a:rPr lang="de-DE" dirty="0" smtClean="0"/>
              <a:t>entweder                 oder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Konsequenz: Bestimmung nur eines Wertes</a:t>
            </a:r>
            <a:br>
              <a:rPr lang="de-DE" dirty="0" smtClean="0"/>
            </a:br>
            <a:r>
              <a:rPr lang="de-DE" dirty="0" smtClean="0"/>
              <a:t>Entweder erfüllt                    oder                  Bedingung</a:t>
            </a: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3819"/>
            <a:ext cx="2729865" cy="7410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83" y="2535565"/>
            <a:ext cx="154305" cy="1733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17" y="2905200"/>
            <a:ext cx="1819275" cy="2495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93" y="2905200"/>
            <a:ext cx="180975" cy="1847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73" y="2531373"/>
            <a:ext cx="401955" cy="2495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03" y="2596143"/>
            <a:ext cx="474345" cy="1847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28800"/>
            <a:ext cx="401955" cy="24955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93600"/>
            <a:ext cx="474345" cy="18478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81" y="4581128"/>
            <a:ext cx="180975" cy="18478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57" y="4968000"/>
            <a:ext cx="965835" cy="24955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13176"/>
            <a:ext cx="1106805" cy="18478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451485" cy="18478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04" y="5661248"/>
            <a:ext cx="1181100" cy="26479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661248"/>
            <a:ext cx="1112520" cy="264795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97" y="5692487"/>
            <a:ext cx="180975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10985EC-F12F-47F2-80C2-5B8AAD1DCDE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paar Definitionen...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Gegeben: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Totaler Iterationsraum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0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Beschränkter Iterationsraum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8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Splitting-Schleife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03" y="1213201"/>
            <a:ext cx="5097780" cy="7410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6" y="2420888"/>
            <a:ext cx="2594610" cy="74104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093297"/>
            <a:ext cx="4351020" cy="25336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96065"/>
            <a:ext cx="1461135" cy="74104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04737"/>
            <a:ext cx="3901440" cy="912495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995936" y="2001034"/>
            <a:ext cx="501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(#Ausführungen d. innersten Schleifenkörpers)</a:t>
            </a:r>
            <a:endParaRPr lang="de-DE" sz="2000" i="1" dirty="0"/>
          </a:p>
        </p:txBody>
      </p:sp>
      <p:sp>
        <p:nvSpPr>
          <p:cNvPr id="43" name="Textfeld 42"/>
          <p:cNvSpPr txBox="1"/>
          <p:nvPr/>
        </p:nvSpPr>
        <p:spPr>
          <a:xfrm>
            <a:off x="4788024" y="3297178"/>
            <a:ext cx="4220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(#Ausführungen d. innersten Schleifenkörpers, eingeschränkt auf durch         definierte Bereiche)</a:t>
            </a:r>
            <a:endParaRPr lang="de-DE" sz="2000" i="1" dirty="0"/>
          </a:p>
        </p:txBody>
      </p:sp>
      <p:pic>
        <p:nvPicPr>
          <p:cNvPr id="44" name="Grafik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47" y="4077072"/>
            <a:ext cx="451485" cy="184785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4788024" y="5637600"/>
            <a:ext cx="422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(Index der Schleife, wo </a:t>
            </a:r>
            <a:r>
              <a:rPr lang="en-US" sz="2000" i="1" dirty="0" smtClean="0"/>
              <a:t>Splitting</a:t>
            </a:r>
            <a:r>
              <a:rPr lang="de-DE" sz="2000" i="1" dirty="0" smtClean="0"/>
              <a:t> stattfindet)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1448603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D702262-2701-41AA-A771-488B087F83D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Einordnung &amp; Motivation der Vorlesung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für Eingebettete Systeme – Anforderungen &amp; Abhängigkeiten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Interner Aufbau von Compilern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Prepass-Optimierungen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HIR Optimierungen und Transformationen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Instruktionsauswahl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LIR Optimierungen und Transformationen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Register-Allokation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zur WCET</a:t>
            </a:r>
            <a:r>
              <a:rPr lang="de-DE" b="1" baseline="-25000" dirty="0" smtClean="0">
                <a:solidFill>
                  <a:srgbClr val="7D91AA"/>
                </a:solidFill>
              </a:rPr>
              <a:t>EST</a:t>
            </a:r>
            <a:r>
              <a:rPr lang="de-DE" b="1" dirty="0" smtClean="0">
                <a:solidFill>
                  <a:srgbClr val="7D91AA"/>
                </a:solidFill>
              </a:rPr>
              <a:t>-Minimierung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232532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C43C943-AABD-4E97-8BEB-F57F303B164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(1)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383" y="1387475"/>
            <a:ext cx="7849121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for (y = 0; y &lt; 49; 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for (vx = 0; vx &lt; 9; vx++)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for (vy = 0; vy &lt; 9; vy++)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for (x4 = 0; x4 &lt; 4; x4++)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for 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if 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</a:t>
            </a:r>
            <a:endParaRPr lang="en-US" b="1" dirty="0">
              <a:solidFill>
                <a:srgbClr val="A32638"/>
              </a:solidFill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then_block_1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else_block_1</a:t>
            </a:r>
            <a:r>
              <a:rPr lang="en-US" b="1" dirty="0" smtClean="0">
                <a:latin typeface="Courier New" pitchFamily="49" charset="0"/>
              </a:rPr>
              <a:t>; </a:t>
            </a: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440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Schleife 1</a:t>
            </a:r>
            <a:endParaRPr lang="de-DE" sz="18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363573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Schleife N=7</a:t>
            </a:r>
            <a:endParaRPr lang="de-DE" sz="1800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388" y="4843437"/>
            <a:ext cx="8785225" cy="160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Beachte: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Schleifen von 1 ... </a:t>
            </a:r>
            <a:r>
              <a:rPr lang="de-DE" i="1" dirty="0" smtClean="0"/>
              <a:t>N</a:t>
            </a:r>
            <a:r>
              <a:rPr lang="de-DE" dirty="0" smtClean="0"/>
              <a:t> von außen nach innen durchnummeriert.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1 Bedingung im </a:t>
            </a:r>
            <a:r>
              <a:rPr lang="en-US" i="1" dirty="0" smtClean="0"/>
              <a:t>if-Statement</a:t>
            </a:r>
            <a:r>
              <a:rPr lang="de-DE" dirty="0" smtClean="0"/>
              <a:t>, statt vieler wie auf Folie 11!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01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419872" y="4005064"/>
            <a:ext cx="5616624" cy="792088"/>
          </a:xfrm>
          <a:prstGeom prst="rect">
            <a:avLst/>
          </a:prstGeom>
          <a:solidFill>
            <a:srgbClr val="BBB5A4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7236296" y="3645024"/>
            <a:ext cx="1800200" cy="792088"/>
          </a:xfrm>
          <a:prstGeom prst="rect">
            <a:avLst/>
          </a:prstGeom>
          <a:solidFill>
            <a:srgbClr val="BBB5A4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C58EC61-2840-4FE6-9BA2-D4E502A93FF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(2)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383" y="1387475"/>
            <a:ext cx="7849121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for (y = 0; y &lt; 49; 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for (vx = 0; vx &lt; 9; vx++)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for (vy = 0; vy &lt; 9; vy++)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for (x4 = 0; x4 &lt; 4; x4++)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for 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if 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</a:t>
            </a:r>
            <a:endParaRPr lang="en-US" b="1" dirty="0">
              <a:solidFill>
                <a:srgbClr val="A32638"/>
              </a:solidFill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then_block_1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else_block_1</a:t>
            </a:r>
            <a:r>
              <a:rPr lang="en-US" b="1" dirty="0" smtClean="0">
                <a:latin typeface="Courier New" pitchFamily="49" charset="0"/>
              </a:rPr>
              <a:t>; </a:t>
            </a: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440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Schleife 1</a:t>
            </a:r>
            <a:endParaRPr lang="de-DE" sz="18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363573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Schleife N=7</a:t>
            </a:r>
            <a:endParaRPr lang="de-DE" sz="1800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388" y="4843437"/>
            <a:ext cx="8785225" cy="160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i="1" dirty="0" smtClean="0"/>
              <a:t>TIR</a:t>
            </a:r>
            <a:r>
              <a:rPr lang="de-DE" b="1" dirty="0" smtClean="0"/>
              <a:t>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Ausführungen des Codes in geschweiften Klammern.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Hier: 20 * 36 * 49 * 9 * 9 * 4 * 4 = 45.722.880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008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BA9FE93-E064-4862-B311-1F8F7E5D475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(3)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383" y="1387475"/>
            <a:ext cx="7849121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for (y = 0; y &lt; 49; 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for (vx = 0; vx &lt; 9; vx++)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for (vy = 0; vy &lt; 9; vy++)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for (x4 = 0; x4 &lt; 4; x4++)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for 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  if 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</a:t>
            </a:r>
            <a:endParaRPr lang="en-US" b="1" dirty="0">
              <a:solidFill>
                <a:srgbClr val="A32638"/>
              </a:solidFill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   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then_block_1</a:t>
            </a:r>
            <a:r>
              <a:rPr lang="en-US" b="1" dirty="0">
                <a:latin typeface="Courier New" pitchFamily="49" charset="0"/>
              </a:rPr>
              <a:t>; else </a:t>
            </a:r>
            <a:r>
              <a:rPr lang="en-US" b="1" i="1" dirty="0">
                <a:solidFill>
                  <a:srgbClr val="7D9AAA"/>
                </a:solidFill>
                <a:latin typeface="Courier New" pitchFamily="49" charset="0"/>
              </a:rPr>
              <a:t>else_block_1</a:t>
            </a:r>
            <a:r>
              <a:rPr lang="en-US" b="1" dirty="0" smtClean="0">
                <a:latin typeface="Courier New" pitchFamily="49" charset="0"/>
              </a:rPr>
              <a:t>; </a:t>
            </a: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1440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Schleife 1</a:t>
            </a:r>
            <a:endParaRPr lang="de-DE" sz="18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363573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Schleife N=7</a:t>
            </a:r>
            <a:endParaRPr lang="de-DE" sz="1800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388" y="4843437"/>
            <a:ext cx="8785225" cy="160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Seien                                                        vorgegeben.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Bedingung      ist erfüllt für alle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≥ 10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de-DE" dirty="0" smtClean="0"/>
              <a:t>, ...,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y4</a:t>
            </a:r>
            <a:r>
              <a:rPr lang="de-DE" dirty="0" smtClean="0"/>
              <a:t> ≥ 0.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BIR</a:t>
            </a:r>
            <a:r>
              <a:rPr lang="de-DE" dirty="0" smtClean="0"/>
              <a:t>: 20 * (36 – 10) * 49 * 9 * 9 * 4 * 4 = 33.022.080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04000"/>
            <a:ext cx="3691890" cy="2419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53" y="5353200"/>
            <a:ext cx="180975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940152" y="2924944"/>
            <a:ext cx="900100" cy="396044"/>
          </a:xfrm>
          <a:prstGeom prst="rect">
            <a:avLst/>
          </a:prstGeom>
          <a:solidFill>
            <a:srgbClr val="BBB5A4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78E6EA2-09EB-4F5D-A71B-6B2BA93D7D9E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(4)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345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(y4 = 0; y4 &lt; 4; y4++) {...}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</a:rPr>
              <a:t>for (y = 0; y &lt; 49; y</a:t>
            </a:r>
            <a:r>
              <a:rPr lang="en-US" b="1" dirty="0" smtClean="0">
                <a:latin typeface="Courier New" pitchFamily="49" charset="0"/>
              </a:rPr>
              <a:t>++) ...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  for </a:t>
            </a:r>
            <a:r>
              <a:rPr lang="en-US" b="1" dirty="0">
                <a:latin typeface="Courier New" pitchFamily="49" charset="0"/>
              </a:rPr>
              <a:t>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if </a:t>
            </a: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 ...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388" y="4843437"/>
            <a:ext cx="8785225" cy="160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Hypothetischer Code für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Splitting-Schleife          , da </a:t>
            </a:r>
            <a:r>
              <a:rPr lang="en-US" i="1" dirty="0" smtClean="0"/>
              <a:t>Splitting-If</a:t>
            </a:r>
            <a:r>
              <a:rPr lang="de-DE" dirty="0" smtClean="0"/>
              <a:t> in 2. Schleife steht.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Frage: Wie oft würden </a:t>
            </a:r>
            <a:r>
              <a:rPr lang="de-DE" i="1" u="sng" dirty="0" smtClean="0"/>
              <a:t>alle</a:t>
            </a:r>
            <a:r>
              <a:rPr lang="de-DE" dirty="0" smtClean="0"/>
              <a:t> hier vorkommenden </a:t>
            </a:r>
            <a:r>
              <a:rPr lang="en-US" i="1" dirty="0" smtClean="0"/>
              <a:t>If-Statements</a:t>
            </a:r>
            <a:r>
              <a:rPr lang="de-DE" dirty="0" smtClean="0"/>
              <a:t> ausgeführt?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90" y="5004000"/>
            <a:ext cx="1017270" cy="2419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08" y="5353200"/>
            <a:ext cx="586740" cy="17907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076056" y="1484784"/>
            <a:ext cx="393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i="1" dirty="0" smtClean="0"/>
              <a:t>BIR:</a:t>
            </a:r>
            <a:r>
              <a:rPr lang="de-DE" sz="2000" i="1" dirty="0" smtClean="0"/>
              <a:t> Anzahl der Ausführungen des Codes in geschweiften Klammern für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sz="2000" dirty="0" smtClean="0"/>
              <a:t> ≥ 10</a:t>
            </a:r>
            <a:r>
              <a:rPr lang="de-DE" sz="2000" i="1" dirty="0" smtClean="0"/>
              <a:t>.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1788806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33E47E8-372F-4D80-BA6A-CA1A554D147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Zählen von </a:t>
            </a:r>
            <a:r>
              <a:rPr lang="en-US" i="1" dirty="0" smtClean="0"/>
              <a:t>If-Statement</a:t>
            </a:r>
            <a:r>
              <a:rPr lang="de-DE" dirty="0" smtClean="0"/>
              <a:t> Ausführungen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#</a:t>
            </a:r>
            <a:r>
              <a:rPr lang="en-US" b="1" i="1" dirty="0" smtClean="0"/>
              <a:t>If-Statements</a:t>
            </a:r>
            <a:r>
              <a:rPr lang="de-DE" b="1" dirty="0" smtClean="0"/>
              <a:t> nach </a:t>
            </a:r>
            <a:r>
              <a:rPr lang="en-US" b="1" i="1" dirty="0" smtClean="0"/>
              <a:t>Splitting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8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#Originale </a:t>
            </a:r>
            <a:r>
              <a:rPr lang="en-US" b="1" i="1" dirty="0" smtClean="0"/>
              <a:t>If</a:t>
            </a:r>
            <a:r>
              <a:rPr lang="de-DE" b="1" dirty="0" smtClean="0"/>
              <a:t>´s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8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Splitting-</a:t>
            </a:r>
            <a:r>
              <a:rPr lang="en-US" b="1" i="1" dirty="0" smtClean="0"/>
              <a:t>If</a:t>
            </a:r>
            <a:r>
              <a:rPr lang="de-DE" b="1" dirty="0" smtClean="0"/>
              <a:t>´s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sz="800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#</a:t>
            </a:r>
            <a:r>
              <a:rPr lang="en-US" b="1" i="1" dirty="0" smtClean="0"/>
              <a:t>Then-Blocks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000" b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#</a:t>
            </a:r>
            <a:r>
              <a:rPr lang="en-US" b="1" i="1" dirty="0" smtClean="0"/>
              <a:t>Else-Blocks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1412776"/>
            <a:ext cx="501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(#Originale </a:t>
            </a:r>
            <a:r>
              <a:rPr lang="en-US" sz="2000" i="1" dirty="0" smtClean="0"/>
              <a:t>If</a:t>
            </a:r>
            <a:r>
              <a:rPr lang="de-DE" sz="2000" i="1" dirty="0" smtClean="0"/>
              <a:t>´s + #</a:t>
            </a:r>
            <a:r>
              <a:rPr lang="en-US" sz="2000" i="1" dirty="0" smtClean="0"/>
              <a:t>Splitting-If</a:t>
            </a:r>
            <a:r>
              <a:rPr lang="de-DE" sz="2000" i="1" dirty="0" smtClean="0"/>
              <a:t>´s)</a:t>
            </a:r>
            <a:endParaRPr lang="de-DE" sz="2000" i="1" dirty="0"/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3301"/>
            <a:ext cx="2712720" cy="2495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7397"/>
            <a:ext cx="2225040" cy="24955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995936" y="2289066"/>
            <a:ext cx="501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(Totale Iterationen ohne Eingeschränkte Iterationen)</a:t>
            </a:r>
            <a:endParaRPr lang="de-DE" sz="2000" i="1" dirty="0"/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609588"/>
            <a:ext cx="5612130" cy="2514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5295"/>
            <a:ext cx="4034790" cy="76390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61440"/>
            <a:ext cx="3623310" cy="763905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3995936" y="4046400"/>
            <a:ext cx="501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(BIR ohne Iterationen von Schleifen innerhalb von   )</a:t>
            </a:r>
            <a:endParaRPr lang="de-DE" sz="2000" i="1" dirty="0"/>
          </a:p>
        </p:txBody>
      </p:sp>
      <p:pic>
        <p:nvPicPr>
          <p:cNvPr id="16" name="Grafik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42" y="4474066"/>
            <a:ext cx="125730" cy="17907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3995936" y="5335200"/>
            <a:ext cx="501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(#Originale </a:t>
            </a:r>
            <a:r>
              <a:rPr lang="en-US" sz="2000" i="1" dirty="0" smtClean="0"/>
              <a:t>If</a:t>
            </a:r>
            <a:r>
              <a:rPr lang="de-DE" sz="2000" i="1" dirty="0" smtClean="0"/>
              <a:t>´s ohne Schleifen-Iterationen in   )</a:t>
            </a:r>
            <a:endParaRPr lang="de-DE" sz="2000" i="1" dirty="0"/>
          </a:p>
        </p:txBody>
      </p:sp>
      <p:pic>
        <p:nvPicPr>
          <p:cNvPr id="35" name="Grafik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42" y="5770210"/>
            <a:ext cx="12573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A61768-13A9-4AC3-8EFE-22F122FF0DEE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(5)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3455962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(y4 = 0; y4 &lt; 4; y4++) {...}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</a:rPr>
              <a:t>for (y = 0; y &lt; 49; y</a:t>
            </a:r>
            <a:r>
              <a:rPr lang="en-US" b="1" dirty="0" smtClean="0">
                <a:latin typeface="Courier New" pitchFamily="49" charset="0"/>
              </a:rPr>
              <a:t>++) ...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  for </a:t>
            </a:r>
            <a:r>
              <a:rPr lang="en-US" b="1" dirty="0">
                <a:latin typeface="Courier New" pitchFamily="49" charset="0"/>
              </a:rPr>
              <a:t>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if </a:t>
            </a: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 ...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8100392" y="1484785"/>
            <a:ext cx="216024" cy="3312368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34" y="3069719"/>
            <a:ext cx="712470" cy="215265"/>
          </a:xfrm>
          <a:prstGeom prst="rect">
            <a:avLst/>
          </a:prstGeom>
        </p:spPr>
      </p:pic>
      <p:sp>
        <p:nvSpPr>
          <p:cNvPr id="18" name="Geschweifte Klammer rechts 17"/>
          <p:cNvSpPr/>
          <p:nvPr/>
        </p:nvSpPr>
        <p:spPr bwMode="auto">
          <a:xfrm>
            <a:off x="7020272" y="2204864"/>
            <a:ext cx="216024" cy="3600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56" y="2315349"/>
            <a:ext cx="655320" cy="249555"/>
          </a:xfrm>
          <a:prstGeom prst="rect">
            <a:avLst/>
          </a:prstGeom>
        </p:spPr>
      </p:pic>
      <p:sp>
        <p:nvSpPr>
          <p:cNvPr id="21" name="Geschweifte Klammer rechts 20"/>
          <p:cNvSpPr/>
          <p:nvPr/>
        </p:nvSpPr>
        <p:spPr bwMode="auto">
          <a:xfrm>
            <a:off x="7020272" y="4365104"/>
            <a:ext cx="216024" cy="3600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56" y="4475589"/>
            <a:ext cx="640080" cy="2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940152" y="2924944"/>
            <a:ext cx="900100" cy="396044"/>
          </a:xfrm>
          <a:prstGeom prst="rect">
            <a:avLst/>
          </a:prstGeom>
          <a:solidFill>
            <a:srgbClr val="BBB5A4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979712" y="4365104"/>
            <a:ext cx="4320480" cy="432048"/>
          </a:xfrm>
          <a:prstGeom prst="rect">
            <a:avLst/>
          </a:prstGeom>
          <a:solidFill>
            <a:srgbClr val="BBB5A4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868144" y="4005064"/>
            <a:ext cx="432048" cy="792088"/>
          </a:xfrm>
          <a:prstGeom prst="rect">
            <a:avLst/>
          </a:prstGeom>
          <a:solidFill>
            <a:srgbClr val="BBB5A4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FEC84F3-D5AC-4840-AFD3-D51A999CBB1B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(6)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3455962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(y4 = 0; y4 &lt; 4; y4++) {...}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</a:rPr>
              <a:t>for (y = 0; y &lt; 49; y</a:t>
            </a:r>
            <a:r>
              <a:rPr lang="en-US" b="1" dirty="0" smtClean="0">
                <a:latin typeface="Courier New" pitchFamily="49" charset="0"/>
              </a:rPr>
              <a:t>++) ...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  for </a:t>
            </a:r>
            <a:r>
              <a:rPr lang="en-US" b="1" dirty="0">
                <a:latin typeface="Courier New" pitchFamily="49" charset="0"/>
              </a:rPr>
              <a:t>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if </a:t>
            </a: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 ...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1" name="Geschweifte Klammer rechts 20"/>
          <p:cNvSpPr/>
          <p:nvPr/>
        </p:nvSpPr>
        <p:spPr bwMode="auto">
          <a:xfrm>
            <a:off x="7020272" y="4365104"/>
            <a:ext cx="216024" cy="3600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56" y="4475589"/>
            <a:ext cx="640080" cy="2495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13176"/>
            <a:ext cx="417195" cy="180975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 bwMode="auto">
          <a:xfrm>
            <a:off x="5567320" y="4790485"/>
            <a:ext cx="606903" cy="339865"/>
          </a:xfrm>
          <a:custGeom>
            <a:avLst/>
            <a:gdLst>
              <a:gd name="connsiteX0" fmla="*/ 0 w 606903"/>
              <a:gd name="connsiteY0" fmla="*/ 0 h 339865"/>
              <a:gd name="connsiteX1" fmla="*/ 299406 w 606903"/>
              <a:gd name="connsiteY1" fmla="*/ 258945 h 339865"/>
              <a:gd name="connsiteX2" fmla="*/ 606903 w 606903"/>
              <a:gd name="connsiteY2" fmla="*/ 339865 h 33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903" h="339865">
                <a:moveTo>
                  <a:pt x="0" y="0"/>
                </a:moveTo>
                <a:cubicBezTo>
                  <a:pt x="99128" y="101150"/>
                  <a:pt x="198256" y="202301"/>
                  <a:pt x="299406" y="258945"/>
                </a:cubicBezTo>
                <a:cubicBezTo>
                  <a:pt x="400556" y="315589"/>
                  <a:pt x="503729" y="327727"/>
                  <a:pt x="606903" y="339865"/>
                </a:cubicBezTo>
              </a:path>
            </a:pathLst>
          </a:custGeom>
          <a:noFill/>
          <a:ln w="15875" cap="flat" cmpd="sng" algn="ctr">
            <a:solidFill>
              <a:srgbClr val="BBB5A4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411693"/>
            <a:ext cx="3686175" cy="2495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57" y="3536057"/>
            <a:ext cx="443865" cy="180975"/>
          </a:xfrm>
          <a:prstGeom prst="rect">
            <a:avLst/>
          </a:prstGeom>
        </p:spPr>
      </p:pic>
      <p:sp>
        <p:nvSpPr>
          <p:cNvPr id="22" name="Freihandform 21"/>
          <p:cNvSpPr/>
          <p:nvPr/>
        </p:nvSpPr>
        <p:spPr bwMode="auto">
          <a:xfrm>
            <a:off x="6662293" y="3313366"/>
            <a:ext cx="606903" cy="339865"/>
          </a:xfrm>
          <a:custGeom>
            <a:avLst/>
            <a:gdLst>
              <a:gd name="connsiteX0" fmla="*/ 0 w 606903"/>
              <a:gd name="connsiteY0" fmla="*/ 0 h 339865"/>
              <a:gd name="connsiteX1" fmla="*/ 299406 w 606903"/>
              <a:gd name="connsiteY1" fmla="*/ 258945 h 339865"/>
              <a:gd name="connsiteX2" fmla="*/ 606903 w 606903"/>
              <a:gd name="connsiteY2" fmla="*/ 339865 h 33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903" h="339865">
                <a:moveTo>
                  <a:pt x="0" y="0"/>
                </a:moveTo>
                <a:cubicBezTo>
                  <a:pt x="99128" y="101150"/>
                  <a:pt x="198256" y="202301"/>
                  <a:pt x="299406" y="258945"/>
                </a:cubicBezTo>
                <a:cubicBezTo>
                  <a:pt x="400556" y="315589"/>
                  <a:pt x="503729" y="327727"/>
                  <a:pt x="606903" y="339865"/>
                </a:cubicBezTo>
              </a:path>
            </a:pathLst>
          </a:custGeom>
          <a:noFill/>
          <a:ln w="15875" cap="flat" cmpd="sng" algn="ctr">
            <a:solidFill>
              <a:srgbClr val="BBB5A4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90" y="5517232"/>
            <a:ext cx="156210" cy="1143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66018"/>
            <a:ext cx="3442335" cy="25527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0" y="6130250"/>
            <a:ext cx="435102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5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624ED05-7DFE-4860-BA70-E2D604B50EAE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(7)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3455962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(y4 = 0; y4 &lt; 4; y4++) {...}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</a:rPr>
              <a:t>for (y = 0; y &lt; 49; y</a:t>
            </a:r>
            <a:r>
              <a:rPr lang="en-US" b="1" dirty="0" smtClean="0">
                <a:latin typeface="Courier New" pitchFamily="49" charset="0"/>
              </a:rPr>
              <a:t>++) ...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  for </a:t>
            </a:r>
            <a:r>
              <a:rPr lang="en-US" b="1" dirty="0">
                <a:latin typeface="Courier New" pitchFamily="49" charset="0"/>
              </a:rPr>
              <a:t>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if </a:t>
            </a: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 ...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59365"/>
            <a:ext cx="1493520" cy="226695"/>
          </a:xfrm>
          <a:prstGeom prst="rect">
            <a:avLst/>
          </a:prstGeom>
        </p:spPr>
      </p:pic>
      <p:sp>
        <p:nvSpPr>
          <p:cNvPr id="12" name="Geschweifte Klammer rechts 11"/>
          <p:cNvSpPr/>
          <p:nvPr/>
        </p:nvSpPr>
        <p:spPr bwMode="auto">
          <a:xfrm>
            <a:off x="8100392" y="2204864"/>
            <a:ext cx="216024" cy="3600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76" y="2315349"/>
            <a:ext cx="655320" cy="249555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 bwMode="auto">
          <a:xfrm>
            <a:off x="1259632" y="2564904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Grafik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62345"/>
            <a:ext cx="1381125" cy="226695"/>
          </a:xfrm>
          <a:prstGeom prst="rect">
            <a:avLst/>
          </a:prstGeom>
        </p:spPr>
      </p:pic>
      <p:cxnSp>
        <p:nvCxnSpPr>
          <p:cNvPr id="22" name="Gerade Verbindung 21"/>
          <p:cNvCxnSpPr/>
          <p:nvPr/>
        </p:nvCxnSpPr>
        <p:spPr bwMode="auto">
          <a:xfrm>
            <a:off x="1259632" y="3667884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57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58FFE1F-49F8-43D9-85C1-64E480A5CA0D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(8)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4524315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(y4 = 0; y4 &lt; 4; y4++) {...}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</a:rPr>
              <a:t>for (y = 0; y &lt; 49; y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for (vx = 0; vx &lt; 9; vx++)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(vy = 0; vy &lt; 9; vy++)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  for (x4 = 0; x4 &lt; 4; x4++)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      for </a:t>
            </a:r>
            <a:r>
              <a:rPr lang="en-US" b="1" dirty="0">
                <a:latin typeface="Courier New" pitchFamily="49" charset="0"/>
              </a:rPr>
              <a:t>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            if </a:t>
            </a: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 ...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60" y="5373216"/>
            <a:ext cx="640080" cy="249555"/>
          </a:xfrm>
          <a:prstGeom prst="rect">
            <a:avLst/>
          </a:prstGeom>
        </p:spPr>
      </p:pic>
      <p:cxnSp>
        <p:nvCxnSpPr>
          <p:cNvPr id="22" name="Gerade Verbindung 21"/>
          <p:cNvCxnSpPr/>
          <p:nvPr/>
        </p:nvCxnSpPr>
        <p:spPr bwMode="auto">
          <a:xfrm>
            <a:off x="2779792" y="5478755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13176"/>
            <a:ext cx="901065" cy="266700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 bwMode="auto">
          <a:xfrm>
            <a:off x="2483768" y="5118715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152525" cy="266700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 bwMode="auto">
          <a:xfrm>
            <a:off x="2195736" y="4758675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Grafik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85" y="4293096"/>
            <a:ext cx="1402080" cy="266700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 bwMode="auto">
          <a:xfrm>
            <a:off x="1911117" y="4398635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Grafi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655445" cy="266700"/>
          </a:xfrm>
          <a:prstGeom prst="rect">
            <a:avLst/>
          </a:prstGeom>
        </p:spPr>
      </p:pic>
      <p:cxnSp>
        <p:nvCxnSpPr>
          <p:cNvPr id="25" name="Gerade Verbindung 24"/>
          <p:cNvCxnSpPr/>
          <p:nvPr/>
        </p:nvCxnSpPr>
        <p:spPr bwMode="auto">
          <a:xfrm>
            <a:off x="1547664" y="4038595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Grafik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22340"/>
            <a:ext cx="2034540" cy="266700"/>
          </a:xfrm>
          <a:prstGeom prst="rect">
            <a:avLst/>
          </a:prstGeom>
        </p:spPr>
      </p:pic>
      <p:cxnSp>
        <p:nvCxnSpPr>
          <p:cNvPr id="28" name="Gerade Verbindung 27"/>
          <p:cNvCxnSpPr/>
          <p:nvPr/>
        </p:nvCxnSpPr>
        <p:spPr bwMode="auto">
          <a:xfrm>
            <a:off x="1259632" y="3627879"/>
            <a:ext cx="5040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Grafik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1" y="5877272"/>
            <a:ext cx="4400550" cy="2667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00" y="6270074"/>
            <a:ext cx="294513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2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B8E2332-1988-4BA9-9544-1228554C0E5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(9)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4524315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for </a:t>
            </a:r>
            <a:r>
              <a:rPr lang="en-US" b="1" dirty="0">
                <a:latin typeface="Courier New" pitchFamily="49" charset="0"/>
              </a:rPr>
              <a:t>(y = 0; y &lt; 49; y++)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</a:rPr>
              <a:t>  for </a:t>
            </a:r>
            <a:r>
              <a:rPr lang="en-US" b="1" dirty="0">
                <a:latin typeface="Courier New" pitchFamily="49" charset="0"/>
              </a:rPr>
              <a:t>(vx = 0; vx &lt; 9; vx</a:t>
            </a:r>
            <a:r>
              <a:rPr lang="en-US" b="1" dirty="0" smtClean="0">
                <a:latin typeface="Courier New" pitchFamily="49" charset="0"/>
              </a:rPr>
              <a:t>++)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</a:t>
            </a:r>
            <a:r>
              <a:rPr lang="en-US" b="1" dirty="0" smtClean="0">
                <a:latin typeface="Courier New" pitchFamily="49" charset="0"/>
              </a:rPr>
              <a:t>  for </a:t>
            </a:r>
            <a:r>
              <a:rPr lang="en-US" b="1" dirty="0">
                <a:latin typeface="Courier New" pitchFamily="49" charset="0"/>
              </a:rPr>
              <a:t>(vy = 0; vy &lt; 9; vy</a:t>
            </a:r>
            <a:r>
              <a:rPr lang="en-US" b="1" dirty="0" smtClean="0">
                <a:latin typeface="Courier New" pitchFamily="49" charset="0"/>
              </a:rPr>
              <a:t>++)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</a:t>
            </a:r>
            <a:r>
              <a:rPr lang="en-US" b="1" dirty="0" smtClean="0">
                <a:latin typeface="Courier New" pitchFamily="49" charset="0"/>
              </a:rPr>
              <a:t>  for </a:t>
            </a:r>
            <a:r>
              <a:rPr lang="en-US" b="1" dirty="0">
                <a:latin typeface="Courier New" pitchFamily="49" charset="0"/>
              </a:rPr>
              <a:t>(x4 = 0; x4 &lt; 4; x4</a:t>
            </a:r>
            <a:r>
              <a:rPr lang="en-US" b="1" dirty="0" smtClean="0">
                <a:latin typeface="Courier New" pitchFamily="49" charset="0"/>
              </a:rPr>
              <a:t>++)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            </a:t>
            </a:r>
            <a:r>
              <a:rPr lang="en-US" b="1" dirty="0" smtClean="0">
                <a:latin typeface="Courier New" pitchFamily="49" charset="0"/>
              </a:rPr>
              <a:t>  for </a:t>
            </a:r>
            <a:r>
              <a:rPr lang="en-US" b="1" dirty="0">
                <a:latin typeface="Courier New" pitchFamily="49" charset="0"/>
              </a:rPr>
              <a:t>(y4 = 0; y4 &lt; 4; y4</a:t>
            </a:r>
            <a:r>
              <a:rPr lang="en-US" b="1" dirty="0" smtClean="0">
                <a:latin typeface="Courier New" pitchFamily="49" charset="0"/>
              </a:rPr>
              <a:t>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        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...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1" y="5877272"/>
            <a:ext cx="4796790" cy="25527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43" y="6270074"/>
            <a:ext cx="3141345" cy="2552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60" y="4653136"/>
            <a:ext cx="443865" cy="180975"/>
          </a:xfrm>
          <a:prstGeom prst="rect">
            <a:avLst/>
          </a:prstGeom>
        </p:spPr>
      </p:pic>
      <p:cxnSp>
        <p:nvCxnSpPr>
          <p:cNvPr id="24" name="Gerade Verbindung 23"/>
          <p:cNvCxnSpPr/>
          <p:nvPr/>
        </p:nvCxnSpPr>
        <p:spPr bwMode="auto">
          <a:xfrm>
            <a:off x="3131840" y="4758675"/>
            <a:ext cx="468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Grafik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84" y="2815977"/>
            <a:ext cx="1824990" cy="255270"/>
          </a:xfrm>
          <a:prstGeom prst="rect">
            <a:avLst/>
          </a:prstGeom>
        </p:spPr>
      </p:pic>
      <p:cxnSp>
        <p:nvCxnSpPr>
          <p:cNvPr id="30" name="Gerade Verbindung 29"/>
          <p:cNvCxnSpPr/>
          <p:nvPr/>
        </p:nvCxnSpPr>
        <p:spPr bwMode="auto">
          <a:xfrm>
            <a:off x="1547664" y="2921516"/>
            <a:ext cx="468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 rot="16200000">
            <a:off x="7672528" y="350519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i="1" dirty="0" smtClean="0"/>
              <a:t>analog zur</a:t>
            </a:r>
          </a:p>
          <a:p>
            <a:pPr algn="ctr"/>
            <a:r>
              <a:rPr lang="de-DE" sz="1800" i="1" dirty="0" smtClean="0"/>
              <a:t>vorigen Folie</a:t>
            </a:r>
            <a:endParaRPr lang="de-DE" sz="1800" i="1" dirty="0"/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3" y="2453650"/>
            <a:ext cx="2205990" cy="255270"/>
          </a:xfrm>
          <a:prstGeom prst="rect">
            <a:avLst/>
          </a:prstGeom>
        </p:spPr>
      </p:pic>
      <p:cxnSp>
        <p:nvCxnSpPr>
          <p:cNvPr id="32" name="Gerade Verbindung 31"/>
          <p:cNvCxnSpPr/>
          <p:nvPr/>
        </p:nvCxnSpPr>
        <p:spPr bwMode="auto">
          <a:xfrm>
            <a:off x="1259632" y="2559189"/>
            <a:ext cx="468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029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1818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50756F-D8FE-4421-9FA4-483992B73E2C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b="1" dirty="0" smtClean="0"/>
              <a:t>Prepass-Optimierungen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Motivation von Prepass-Optimierungen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Loop Nest Splitting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Embedded Multimedia:</a:t>
            </a:r>
            <a:r>
              <a:rPr lang="de-DE" sz="2000" dirty="0" smtClean="0"/>
              <a:t> MPEG 4 </a:t>
            </a:r>
            <a:r>
              <a:rPr lang="en-US" sz="2000" i="1" dirty="0" smtClean="0"/>
              <a:t>Motion Estimation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Ablauf von </a:t>
            </a:r>
            <a:r>
              <a:rPr lang="en-US" sz="2000" i="1" dirty="0" smtClean="0"/>
              <a:t>Loop Nest Splitting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Condition Satisfiability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Condition Optimization</a:t>
            </a:r>
            <a:r>
              <a:rPr lang="de-DE" sz="2000" dirty="0" smtClean="0"/>
              <a:t> &amp; Genetische Algorithmen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Search Space Generation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Search Space Exploration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 (ACET, Energie, Codegröße)</a:t>
            </a:r>
          </a:p>
        </p:txBody>
      </p:sp>
    </p:spTree>
    <p:extLst>
      <p:ext uri="{BB962C8B-B14F-4D97-AF65-F5344CB8AC3E}">
        <p14:creationId xmlns:p14="http://schemas.microsoft.com/office/powerpoint/2010/main" val="109842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E1446C1-5E79-4001-B6C1-0870AA0C7411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Veranschaulichung (10)</a:t>
            </a:r>
            <a:endParaRPr lang="en-US" i="1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87476"/>
            <a:ext cx="7849121" cy="3455962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for (i = 0; i &lt; 20; i++)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 for (x = 0; x &lt; 36; x</a:t>
            </a:r>
            <a:r>
              <a:rPr lang="en-US" b="1" dirty="0" smtClean="0">
                <a:latin typeface="Courier New" pitchFamily="49" charset="0"/>
              </a:rPr>
              <a:t>++)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57AA1C"/>
                </a:solidFill>
                <a:latin typeface="Courier New" pitchFamily="49" charset="0"/>
              </a:rPr>
              <a:t>if (x &gt;= 10)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for (; x &lt; 36; x++) ...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 for (y4 = 0; y4 &lt; 4; y4++) {...}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else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</a:rPr>
              <a:t>for (y = 0; y &lt; 49; y</a:t>
            </a:r>
            <a:r>
              <a:rPr lang="en-US" b="1" dirty="0" smtClean="0">
                <a:latin typeface="Courier New" pitchFamily="49" charset="0"/>
              </a:rPr>
              <a:t>++) ...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 smtClean="0">
                <a:latin typeface="Courier New" pitchFamily="49" charset="0"/>
              </a:rPr>
              <a:t>          for </a:t>
            </a:r>
            <a:r>
              <a:rPr lang="en-US" b="1" dirty="0">
                <a:latin typeface="Courier New" pitchFamily="49" charset="0"/>
              </a:rPr>
              <a:t>(y4 = 0; y4 &lt; 4; y4++) {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            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if </a:t>
            </a:r>
            <a:r>
              <a:rPr lang="en-US" b="1" dirty="0">
                <a:solidFill>
                  <a:srgbClr val="A32638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A32638"/>
                </a:solidFill>
                <a:latin typeface="Courier New" pitchFamily="49" charset="0"/>
              </a:rPr>
              <a:t>4*x+vx+x4-4&gt;35) ...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8100392" y="1484785"/>
            <a:ext cx="216024" cy="3312368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34" y="3069719"/>
            <a:ext cx="712470" cy="215265"/>
          </a:xfrm>
          <a:prstGeom prst="rect">
            <a:avLst/>
          </a:prstGeom>
        </p:spPr>
      </p:pic>
      <p:sp>
        <p:nvSpPr>
          <p:cNvPr id="18" name="Geschweifte Klammer rechts 17"/>
          <p:cNvSpPr/>
          <p:nvPr/>
        </p:nvSpPr>
        <p:spPr bwMode="auto">
          <a:xfrm>
            <a:off x="7020272" y="2204864"/>
            <a:ext cx="216024" cy="3600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56" y="2315349"/>
            <a:ext cx="655320" cy="249555"/>
          </a:xfrm>
          <a:prstGeom prst="rect">
            <a:avLst/>
          </a:prstGeom>
        </p:spPr>
      </p:pic>
      <p:sp>
        <p:nvSpPr>
          <p:cNvPr id="21" name="Geschweifte Klammer rechts 20"/>
          <p:cNvSpPr/>
          <p:nvPr/>
        </p:nvSpPr>
        <p:spPr bwMode="auto">
          <a:xfrm>
            <a:off x="7020272" y="4365104"/>
            <a:ext cx="216024" cy="3600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56" y="4475589"/>
            <a:ext cx="640080" cy="2495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5411693"/>
            <a:ext cx="7383780" cy="2514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00" y="5766018"/>
            <a:ext cx="2647950" cy="1943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00" y="6130250"/>
            <a:ext cx="1396365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7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0CC74A0-D156-43B3-B589-CD64C560EEA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Erzeugen der Werte</a:t>
            </a:r>
            <a:endParaRPr lang="de-DE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Bisher Erreichtes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Für eine Bedingung     und gegebene Werte         kann berechnet werden, wie viele </a:t>
            </a:r>
            <a:r>
              <a:rPr lang="en-US" i="1" dirty="0" smtClean="0">
                <a:sym typeface="Symbol" pitchFamily="18" charset="2"/>
              </a:rPr>
              <a:t>If-Statements</a:t>
            </a:r>
            <a:r>
              <a:rPr lang="de-DE" dirty="0" smtClean="0">
                <a:sym typeface="Symbol" pitchFamily="18" charset="2"/>
              </a:rPr>
              <a:t> nach </a:t>
            </a:r>
            <a:r>
              <a:rPr lang="en-US" i="1" dirty="0" smtClean="0">
                <a:sym typeface="Symbol" pitchFamily="18" charset="2"/>
              </a:rPr>
              <a:t>Splitting</a:t>
            </a:r>
            <a:r>
              <a:rPr lang="de-DE" dirty="0" smtClean="0">
                <a:sym typeface="Symbol" pitchFamily="18" charset="2"/>
              </a:rPr>
              <a:t> anhand von         ausgeführt werden würden.</a:t>
            </a:r>
            <a:endParaRPr lang="de-DE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endParaRPr lang="de-DE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endParaRPr lang="de-DE" dirty="0" smtClean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endParaRPr lang="de-DE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i="1" dirty="0" smtClean="0"/>
              <a:t>	Sehr schön, aber...</a:t>
            </a: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i="1" dirty="0"/>
              <a:t>	</a:t>
            </a:r>
            <a:r>
              <a:rPr lang="de-DE" i="1" dirty="0" smtClean="0"/>
              <a:t>                    ... wer erzeugt gute Werte für        ?</a:t>
            </a: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	                        </a:t>
            </a: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Ein Genetischer Algorithmus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5" y="1900800"/>
            <a:ext cx="180975" cy="1847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83" y="1954800"/>
            <a:ext cx="451485" cy="1847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9" y="2329200"/>
            <a:ext cx="451485" cy="1847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30" y="812516"/>
            <a:ext cx="586930" cy="24022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9" y="4525200"/>
            <a:ext cx="451485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6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126681F-7DBC-45D6-90C5-6DAAC09082E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Genetischer Algorithmen (1)</a:t>
            </a:r>
            <a:endParaRPr lang="de-DE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-438615">
            <a:off x="6696075" y="5805488"/>
            <a:ext cx="2447925" cy="936625"/>
            <a:chOff x="2517" y="2160"/>
            <a:chExt cx="1542" cy="59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-947072">
              <a:off x="2567" y="2386"/>
              <a:ext cx="1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b="1" i="1" dirty="0"/>
                <a:t>&lt;EINSCHUB&gt;</a:t>
              </a:r>
              <a:endParaRPr lang="en-US" sz="2000" b="1" i="1" dirty="0"/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8425" y="1700213"/>
          <a:ext cx="43291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orelDRAW" r:id="rId4" imgW="6486144" imgH="6623304" progId="CorelDRAW.Graphic.11">
                  <p:embed/>
                </p:oleObj>
              </mc:Choice>
              <mc:Fallback>
                <p:oleObj name="CorelDRAW" r:id="rId4" imgW="6486144" imgH="6623304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700213"/>
                        <a:ext cx="43291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1387475"/>
            <a:ext cx="446412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Anlehnung an natürliche Evolution, </a:t>
            </a:r>
            <a:r>
              <a:rPr lang="en-US" i="1" dirty="0" smtClean="0"/>
              <a:t>„Survival of the fittest“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 in Schleife </a:t>
            </a:r>
            <a:r>
              <a:rPr lang="de-DE" i="1" dirty="0" smtClean="0"/>
              <a:t>i</a:t>
            </a:r>
            <a:r>
              <a:rPr lang="de-DE" dirty="0" smtClean="0"/>
              <a:t> = 0, 1, 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Iteration </a:t>
            </a:r>
            <a:r>
              <a:rPr lang="de-DE" i="1" dirty="0" smtClean="0"/>
              <a:t>i</a:t>
            </a:r>
            <a:r>
              <a:rPr lang="de-DE" dirty="0" smtClean="0"/>
              <a:t> verwaltet Population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; eine Population besteht aus vielen </a:t>
            </a:r>
            <a:r>
              <a:rPr lang="de-DE" i="1" dirty="0" smtClean="0"/>
              <a:t>Individuen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Individuum repräsentiert eine Lösung für das modellierte Optimierungsproblem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8766A0F-B020-4602-86F3-355961262E7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Genetischer Algorithmen (2)</a:t>
            </a:r>
            <a:endParaRPr lang="de-DE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-438615">
            <a:off x="6696075" y="5805488"/>
            <a:ext cx="2447925" cy="936625"/>
            <a:chOff x="2517" y="2160"/>
            <a:chExt cx="1542" cy="59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-947072">
              <a:off x="2567" y="2386"/>
              <a:ext cx="1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b="1" i="1" dirty="0"/>
                <a:t>&lt;EINSCHUB&gt;</a:t>
              </a:r>
              <a:endParaRPr lang="en-US" sz="2000" b="1" i="1" dirty="0"/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8425" y="1700213"/>
          <a:ext cx="43291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CorelDRAW" r:id="rId4" imgW="6486144" imgH="6623304" progId="CorelDRAW.Graphic.11">
                  <p:embed/>
                </p:oleObj>
              </mc:Choice>
              <mc:Fallback>
                <p:oleObj name="CorelDRAW" r:id="rId4" imgW="6486144" imgH="662330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700213"/>
                        <a:ext cx="43291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1387475"/>
            <a:ext cx="446412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Datenstruktur eines Individuums heißt </a:t>
            </a:r>
            <a:r>
              <a:rPr lang="de-DE" i="1" dirty="0" smtClean="0"/>
              <a:t>Chromosom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Chromosom besteht aus vielen </a:t>
            </a:r>
            <a:r>
              <a:rPr lang="de-DE" i="1" dirty="0" smtClean="0"/>
              <a:t>Genen</a:t>
            </a:r>
            <a:r>
              <a:rPr lang="de-DE" dirty="0" smtClean="0"/>
              <a:t>, die Daten speichern.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konkreter in einem Gen gespeicherter Wert heißt </a:t>
            </a:r>
            <a:r>
              <a:rPr lang="de-DE" i="1" dirty="0" smtClean="0"/>
              <a:t>Allel</a:t>
            </a:r>
            <a:r>
              <a:rPr lang="de-DE" dirty="0" smtClean="0"/>
              <a:t>.</a:t>
            </a:r>
          </a:p>
        </p:txBody>
      </p:sp>
      <p:pic>
        <p:nvPicPr>
          <p:cNvPr id="13" name="Picture 10" descr="chromos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348880"/>
            <a:ext cx="309721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60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CD56224-1FEA-4AE9-96D7-FF885CD0801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Genetischer Algorithmen (3)</a:t>
            </a:r>
            <a:endParaRPr lang="de-DE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-438615">
            <a:off x="6696075" y="5805488"/>
            <a:ext cx="2447925" cy="936625"/>
            <a:chOff x="2517" y="2160"/>
            <a:chExt cx="1542" cy="59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-947072">
              <a:off x="2567" y="2386"/>
              <a:ext cx="1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b="1" i="1" dirty="0"/>
                <a:t>&lt;EINSCHUB&gt;</a:t>
              </a:r>
              <a:endParaRPr lang="en-US" sz="2000" b="1" i="1" dirty="0"/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8425" y="1700213"/>
          <a:ext cx="43291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CorelDRAW" r:id="rId4" imgW="6486144" imgH="6623304" progId="CorelDRAW.Graphic.11">
                  <p:embed/>
                </p:oleObj>
              </mc:Choice>
              <mc:Fallback>
                <p:oleObj name="CorelDRAW" r:id="rId4" imgW="6486144" imgH="662330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700213"/>
                        <a:ext cx="43291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1387475"/>
            <a:ext cx="446412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Fitness-Funktion berechnet für jedes Individuum in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dessen </a:t>
            </a:r>
            <a:r>
              <a:rPr lang="de-DE" i="1" dirty="0" smtClean="0"/>
              <a:t>Fitness</a:t>
            </a:r>
            <a:r>
              <a:rPr lang="de-DE" dirty="0" smtClean="0"/>
              <a:t>.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wird eine Teilmenge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´ mit höchster / niedrigster Fitness ausgewählt (</a:t>
            </a:r>
            <a:r>
              <a:rPr lang="de-DE" i="1" dirty="0" smtClean="0"/>
              <a:t>Selektion</a:t>
            </a:r>
            <a:r>
              <a:rPr lang="de-DE" dirty="0" smtClean="0"/>
              <a:t>, abhängig ob Minimierungs- oder Maximierungsproblem).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´ wird durch zufällig generierte neue Individuen zur nächsten Population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+1</a:t>
            </a:r>
            <a:r>
              <a:rPr lang="de-DE" dirty="0" smtClean="0"/>
              <a:t> ergänzt </a:t>
            </a:r>
            <a:r>
              <a:rPr lang="de-DE" i="1" dirty="0" smtClean="0"/>
              <a:t>(Variation)</a:t>
            </a:r>
          </a:p>
        </p:txBody>
      </p:sp>
    </p:spTree>
    <p:extLst>
      <p:ext uri="{BB962C8B-B14F-4D97-AF65-F5344CB8AC3E}">
        <p14:creationId xmlns:p14="http://schemas.microsoft.com/office/powerpoint/2010/main" val="315437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37318EA-F394-448F-A201-D4AA814A17E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Genetischer Algorithmen (4)</a:t>
            </a:r>
            <a:endParaRPr lang="de-DE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-438615">
            <a:off x="6696075" y="5805488"/>
            <a:ext cx="2447925" cy="936625"/>
            <a:chOff x="2517" y="2160"/>
            <a:chExt cx="1542" cy="59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-947072">
              <a:off x="2567" y="2386"/>
              <a:ext cx="1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b="1" i="1" dirty="0"/>
                <a:t>&lt;EINSCHUB&gt;</a:t>
              </a:r>
              <a:endParaRPr lang="en-US" sz="2000" b="1" i="1" dirty="0"/>
            </a:p>
          </p:txBody>
        </p:sp>
      </p:grp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8425" y="1700213"/>
          <a:ext cx="43291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CorelDRAW" r:id="rId4" imgW="6486144" imgH="6623304" progId="CorelDRAW.Graphic.11">
                  <p:embed/>
                </p:oleObj>
              </mc:Choice>
              <mc:Fallback>
                <p:oleObj name="CorelDRAW" r:id="rId4" imgW="6486144" imgH="662330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700213"/>
                        <a:ext cx="43291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1387475"/>
            <a:ext cx="446412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Variation beruht auf zwei Genetischen Operatoren: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Crossover: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Mutation:</a:t>
            </a:r>
          </a:p>
        </p:txBody>
      </p:sp>
      <p:pic>
        <p:nvPicPr>
          <p:cNvPr id="13" name="Picture 9" descr="crossmu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9"/>
          <a:stretch/>
        </p:blipFill>
        <p:spPr bwMode="auto">
          <a:xfrm>
            <a:off x="5061885" y="2492896"/>
            <a:ext cx="404661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rossmu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8" t="12367" b="35185"/>
          <a:stretch/>
        </p:blipFill>
        <p:spPr bwMode="auto">
          <a:xfrm>
            <a:off x="5076056" y="4385883"/>
            <a:ext cx="4022740" cy="7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253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9D0978-929B-4065-BD49-7B79022F067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Genetischer Algorithmen (5)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8425" y="1700213"/>
          <a:ext cx="43291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CorelDRAW" r:id="rId4" imgW="6486144" imgH="6623304" progId="CorelDRAW.Graphic.11">
                  <p:embed/>
                </p:oleObj>
              </mc:Choice>
              <mc:Fallback>
                <p:oleObj name="CorelDRAW" r:id="rId4" imgW="6486144" imgH="662330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700213"/>
                        <a:ext cx="43291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1387475"/>
            <a:ext cx="4464124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Wegen zufälliger Variation kann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Individuen enthalten, die keine gültige Lösung repräsentieren. Diese müssen </a:t>
            </a:r>
            <a:r>
              <a:rPr lang="de-DE" i="1" dirty="0" smtClean="0"/>
              <a:t>repariert</a:t>
            </a:r>
            <a:r>
              <a:rPr lang="de-DE" dirty="0" smtClean="0"/>
              <a:t> werden.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Abbruch des GAs, wenn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</a:pPr>
            <a:r>
              <a:rPr lang="de-DE" dirty="0" smtClean="0"/>
              <a:t>max. </a:t>
            </a:r>
            <a:r>
              <a:rPr lang="de-DE" i="1" dirty="0" smtClean="0"/>
              <a:t>N</a:t>
            </a:r>
            <a:r>
              <a:rPr lang="de-DE" dirty="0" smtClean="0"/>
              <a:t> Iterationen erreicht,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</a:pPr>
            <a:r>
              <a:rPr lang="de-DE" dirty="0" smtClean="0"/>
              <a:t>beste erreichte Fitness über </a:t>
            </a:r>
            <a:r>
              <a:rPr lang="de-DE" i="1" dirty="0" smtClean="0"/>
              <a:t>y</a:t>
            </a:r>
            <a:r>
              <a:rPr lang="de-DE" dirty="0" smtClean="0"/>
              <a:t> Iterationen unverändert,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Rückgabe des Individuums mit bester Fitness aus letzter Population als Endergebnis.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 rot="-438615">
            <a:off x="6696000" y="5806800"/>
            <a:ext cx="2447925" cy="936625"/>
            <a:chOff x="2517" y="2160"/>
            <a:chExt cx="1542" cy="590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-947072">
              <a:off x="2546" y="2386"/>
              <a:ext cx="11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2000" b="1" i="1" dirty="0"/>
                <a:t>&lt;/EINSCHUB&gt;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5765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6F1939B-A26F-42F9-B17B-7457E921288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Genetische Algorithmus zur </a:t>
            </a:r>
            <a:r>
              <a:rPr lang="en-US" i="1" dirty="0" smtClean="0"/>
              <a:t>Condition Optimization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Chromosomale Repräsentation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</a:t>
            </a:r>
            <a:r>
              <a:rPr lang="de-DE" i="1" dirty="0" smtClean="0"/>
              <a:t>N</a:t>
            </a:r>
            <a:r>
              <a:rPr lang="de-DE" dirty="0" smtClean="0"/>
              <a:t> verschachtelten Schleifen hat jedes Chromosom </a:t>
            </a:r>
            <a:r>
              <a:rPr lang="de-DE" i="1" dirty="0" smtClean="0"/>
              <a:t>N</a:t>
            </a:r>
            <a:r>
              <a:rPr lang="de-DE" dirty="0" smtClean="0"/>
              <a:t> Gene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Jedes Gen stellt eine </a:t>
            </a:r>
            <a:r>
              <a:rPr lang="en-US" i="1" dirty="0" smtClean="0"/>
              <a:t>integer</a:t>
            </a:r>
            <a:r>
              <a:rPr lang="de-DE" dirty="0" smtClean="0"/>
              <a:t>-Zahl dar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 </a:t>
            </a:r>
            <a:r>
              <a:rPr lang="de-DE" i="1" dirty="0" smtClean="0"/>
              <a:t>L</a:t>
            </a:r>
            <a:r>
              <a:rPr lang="de-DE" dirty="0" smtClean="0"/>
              <a:t> repräsentiert zu optimierenden Wert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Wertebereich jedes Gens </a:t>
            </a:r>
            <a:r>
              <a:rPr lang="de-DE" i="1" dirty="0" smtClean="0"/>
              <a:t>L</a:t>
            </a:r>
            <a:r>
              <a:rPr lang="de-DE" dirty="0" smtClean="0"/>
              <a:t> beschränkt auf</a:t>
            </a:r>
          </a:p>
          <a:p>
            <a:pPr lvl="1"/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Fitness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Fitness eines Individuums =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Ungültige Individuen                           repräsentieren Iterationen, in denen Bedingung     nicht immer erfüllt ist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Ungültige Individuen erhalten sehr schlechte Fitness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2596143"/>
            <a:ext cx="451485" cy="1847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94" y="2880000"/>
            <a:ext cx="720090" cy="2552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78" y="3913200"/>
            <a:ext cx="712470" cy="2152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21" y="4258800"/>
            <a:ext cx="1674495" cy="2647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44000"/>
            <a:ext cx="180975" cy="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CF73C97-4083-4088-911F-5278935BF628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von </a:t>
            </a:r>
            <a:r>
              <a:rPr lang="en-US" i="1" dirty="0" smtClean="0"/>
              <a:t>Condition Optimization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Eingabe der </a:t>
            </a:r>
            <a:r>
              <a:rPr lang="en-US" b="1" i="1" dirty="0" smtClean="0"/>
              <a:t>Condition Optimization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Lineare Bedingung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Schleifengrenzen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Ausgabe des Genetischen Algorithmus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                           des Individuums mit bester Fitness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Ausgabe </a:t>
            </a:r>
            <a:r>
              <a:rPr lang="de-DE" b="1" dirty="0" smtClean="0"/>
              <a:t>der </a:t>
            </a:r>
            <a:r>
              <a:rPr lang="en-US" b="1" i="1" dirty="0" smtClean="0"/>
              <a:t>Condition Optimization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Polytop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52800"/>
            <a:ext cx="720090" cy="2552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37" y="3160800"/>
            <a:ext cx="1674495" cy="2647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49" y="1804055"/>
            <a:ext cx="180975" cy="1847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532729"/>
            <a:ext cx="7770495" cy="9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0DDA3E0-27D1-4F70-AAB4-44646A88BA5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 – </a:t>
            </a:r>
            <a:r>
              <a:rPr lang="en-US" i="1" dirty="0" smtClean="0"/>
              <a:t>Search Space Generation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Gegeben:</a:t>
            </a:r>
            <a:r>
              <a:rPr lang="de-DE" dirty="0" smtClean="0"/>
              <a:t> </a:t>
            </a:r>
            <a:r>
              <a:rPr lang="en-US" i="1" dirty="0" smtClean="0"/>
              <a:t>If-Statements</a:t>
            </a:r>
            <a:r>
              <a:rPr lang="de-DE" dirty="0" smtClean="0"/>
              <a:t>, Bedingungen &amp; Polytope</a:t>
            </a:r>
            <a:endParaRPr lang="en-US" i="1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Konstruktion von EVPs </a:t>
            </a:r>
            <a:r>
              <a:rPr lang="de-DE" b="1" i="1" dirty="0" smtClean="0"/>
              <a:t>P</a:t>
            </a:r>
            <a:r>
              <a:rPr lang="de-DE" b="1" i="1" baseline="-25000" dirty="0" smtClean="0"/>
              <a:t>i</a:t>
            </a:r>
            <a:r>
              <a:rPr lang="de-DE" b="1" dirty="0" smtClean="0"/>
              <a:t> für jedes </a:t>
            </a:r>
            <a:r>
              <a:rPr lang="en-US" b="1" i="1" dirty="0" smtClean="0"/>
              <a:t>If-Statement</a:t>
            </a:r>
            <a:r>
              <a:rPr lang="de-DE" b="1" dirty="0" smtClean="0"/>
              <a:t> IF</a:t>
            </a:r>
            <a:r>
              <a:rPr lang="de-DE" b="1" i="1" baseline="-25000" dirty="0" smtClean="0"/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Konstruktion einer Globalen EVP </a:t>
            </a:r>
            <a:r>
              <a:rPr lang="en-US" b="1" i="1" dirty="0" smtClean="0"/>
              <a:t>(Global Search Space)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EVP </a:t>
            </a:r>
            <a:r>
              <a:rPr lang="de-DE" i="1" dirty="0" smtClean="0"/>
              <a:t>G</a:t>
            </a:r>
            <a:r>
              <a:rPr lang="de-DE" dirty="0" smtClean="0"/>
              <a:t> modelliert Iterationsraum, in dem </a:t>
            </a:r>
            <a:r>
              <a:rPr lang="de-DE" i="1" u="sng" dirty="0" smtClean="0"/>
              <a:t>alle</a:t>
            </a:r>
            <a:r>
              <a:rPr lang="de-DE" dirty="0" smtClean="0"/>
              <a:t> </a:t>
            </a:r>
            <a:r>
              <a:rPr lang="en-US" i="1" dirty="0" smtClean="0"/>
              <a:t>If-Statements</a:t>
            </a:r>
            <a:r>
              <a:rPr lang="de-DE" dirty="0" smtClean="0"/>
              <a:t> wahr sind</a:t>
            </a:r>
            <a:endParaRPr lang="en-US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6745605" cy="2667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1994535" cy="25336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58800"/>
            <a:ext cx="1994535" cy="253365"/>
          </a:xfrm>
          <a:prstGeom prst="rect">
            <a:avLst/>
          </a:prstGeom>
        </p:spPr>
      </p:pic>
      <p:grpSp>
        <p:nvGrpSpPr>
          <p:cNvPr id="20" name="Group 197"/>
          <p:cNvGrpSpPr>
            <a:grpSpLocks/>
          </p:cNvGrpSpPr>
          <p:nvPr/>
        </p:nvGrpSpPr>
        <p:grpSpPr bwMode="auto">
          <a:xfrm>
            <a:off x="2708275" y="2906713"/>
            <a:ext cx="6400800" cy="642937"/>
            <a:chOff x="1536" y="1831"/>
            <a:chExt cx="4032" cy="405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2928" y="1831"/>
              <a:ext cx="1200" cy="405"/>
              <a:chOff x="2928" y="1680"/>
              <a:chExt cx="1200" cy="405"/>
            </a:xfrm>
          </p:grpSpPr>
          <p:sp>
            <p:nvSpPr>
              <p:cNvPr id="147" name="Rectangle 9"/>
              <p:cNvSpPr>
                <a:spLocks noChangeArrowheads="1"/>
              </p:cNvSpPr>
              <p:nvPr/>
            </p:nvSpPr>
            <p:spPr bwMode="auto">
              <a:xfrm>
                <a:off x="3243" y="1793"/>
                <a:ext cx="747" cy="271"/>
              </a:xfrm>
              <a:prstGeom prst="rect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8" name="AutoShape 10"/>
              <p:cNvSpPr>
                <a:spLocks noChangeArrowheads="1"/>
              </p:cNvSpPr>
              <p:nvPr/>
            </p:nvSpPr>
            <p:spPr bwMode="auto">
              <a:xfrm rot="10800000">
                <a:off x="3083" y="1793"/>
                <a:ext cx="179" cy="292"/>
              </a:xfrm>
              <a:prstGeom prst="rtTriangle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9" name="Oval 11"/>
              <p:cNvSpPr>
                <a:spLocks noChangeArrowheads="1"/>
              </p:cNvSpPr>
              <p:nvPr/>
            </p:nvSpPr>
            <p:spPr bwMode="auto">
              <a:xfrm>
                <a:off x="2928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0" name="Oval 12"/>
              <p:cNvSpPr>
                <a:spLocks noChangeArrowheads="1"/>
              </p:cNvSpPr>
              <p:nvPr/>
            </p:nvSpPr>
            <p:spPr bwMode="auto">
              <a:xfrm>
                <a:off x="3007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1" name="Oval 13"/>
              <p:cNvSpPr>
                <a:spLocks noChangeArrowheads="1"/>
              </p:cNvSpPr>
              <p:nvPr/>
            </p:nvSpPr>
            <p:spPr bwMode="auto">
              <a:xfrm>
                <a:off x="3085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2" name="Oval 14"/>
              <p:cNvSpPr>
                <a:spLocks noChangeArrowheads="1"/>
              </p:cNvSpPr>
              <p:nvPr/>
            </p:nvSpPr>
            <p:spPr bwMode="auto">
              <a:xfrm>
                <a:off x="3164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3" name="Oval 15"/>
              <p:cNvSpPr>
                <a:spLocks noChangeArrowheads="1"/>
              </p:cNvSpPr>
              <p:nvPr/>
            </p:nvSpPr>
            <p:spPr bwMode="auto">
              <a:xfrm>
                <a:off x="3243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4" name="Oval 16"/>
              <p:cNvSpPr>
                <a:spLocks noChangeArrowheads="1"/>
              </p:cNvSpPr>
              <p:nvPr/>
            </p:nvSpPr>
            <p:spPr bwMode="auto">
              <a:xfrm>
                <a:off x="3321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5" name="Oval 17"/>
              <p:cNvSpPr>
                <a:spLocks noChangeArrowheads="1"/>
              </p:cNvSpPr>
              <p:nvPr/>
            </p:nvSpPr>
            <p:spPr bwMode="auto">
              <a:xfrm>
                <a:off x="3400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6" name="Oval 18"/>
              <p:cNvSpPr>
                <a:spLocks noChangeArrowheads="1"/>
              </p:cNvSpPr>
              <p:nvPr/>
            </p:nvSpPr>
            <p:spPr bwMode="auto">
              <a:xfrm>
                <a:off x="3479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7" name="Oval 19"/>
              <p:cNvSpPr>
                <a:spLocks noChangeArrowheads="1"/>
              </p:cNvSpPr>
              <p:nvPr/>
            </p:nvSpPr>
            <p:spPr bwMode="auto">
              <a:xfrm>
                <a:off x="3558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8" name="Oval 20"/>
              <p:cNvSpPr>
                <a:spLocks noChangeArrowheads="1"/>
              </p:cNvSpPr>
              <p:nvPr/>
            </p:nvSpPr>
            <p:spPr bwMode="auto">
              <a:xfrm>
                <a:off x="3636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59" name="Oval 21"/>
              <p:cNvSpPr>
                <a:spLocks noChangeArrowheads="1"/>
              </p:cNvSpPr>
              <p:nvPr/>
            </p:nvSpPr>
            <p:spPr bwMode="auto">
              <a:xfrm>
                <a:off x="3715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0" name="Oval 22"/>
              <p:cNvSpPr>
                <a:spLocks noChangeArrowheads="1"/>
              </p:cNvSpPr>
              <p:nvPr/>
            </p:nvSpPr>
            <p:spPr bwMode="auto">
              <a:xfrm>
                <a:off x="3794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1" name="Oval 23"/>
              <p:cNvSpPr>
                <a:spLocks noChangeArrowheads="1"/>
              </p:cNvSpPr>
              <p:nvPr/>
            </p:nvSpPr>
            <p:spPr bwMode="auto">
              <a:xfrm>
                <a:off x="3872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2" name="Oval 24"/>
              <p:cNvSpPr>
                <a:spLocks noChangeArrowheads="1"/>
              </p:cNvSpPr>
              <p:nvPr/>
            </p:nvSpPr>
            <p:spPr bwMode="auto">
              <a:xfrm>
                <a:off x="3951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3" name="Oval 25"/>
              <p:cNvSpPr>
                <a:spLocks noChangeArrowheads="1"/>
              </p:cNvSpPr>
              <p:nvPr/>
            </p:nvSpPr>
            <p:spPr bwMode="auto">
              <a:xfrm>
                <a:off x="2928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4" name="Oval 26"/>
              <p:cNvSpPr>
                <a:spLocks noChangeArrowheads="1"/>
              </p:cNvSpPr>
              <p:nvPr/>
            </p:nvSpPr>
            <p:spPr bwMode="auto">
              <a:xfrm>
                <a:off x="3007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5" name="Oval 27"/>
              <p:cNvSpPr>
                <a:spLocks noChangeArrowheads="1"/>
              </p:cNvSpPr>
              <p:nvPr/>
            </p:nvSpPr>
            <p:spPr bwMode="auto">
              <a:xfrm>
                <a:off x="3085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6" name="Oval 28"/>
              <p:cNvSpPr>
                <a:spLocks noChangeArrowheads="1"/>
              </p:cNvSpPr>
              <p:nvPr/>
            </p:nvSpPr>
            <p:spPr bwMode="auto">
              <a:xfrm>
                <a:off x="3164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7" name="Oval 29"/>
              <p:cNvSpPr>
                <a:spLocks noChangeArrowheads="1"/>
              </p:cNvSpPr>
              <p:nvPr/>
            </p:nvSpPr>
            <p:spPr bwMode="auto">
              <a:xfrm>
                <a:off x="3243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8" name="Oval 30"/>
              <p:cNvSpPr>
                <a:spLocks noChangeArrowheads="1"/>
              </p:cNvSpPr>
              <p:nvPr/>
            </p:nvSpPr>
            <p:spPr bwMode="auto">
              <a:xfrm>
                <a:off x="3321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69" name="Oval 31"/>
              <p:cNvSpPr>
                <a:spLocks noChangeArrowheads="1"/>
              </p:cNvSpPr>
              <p:nvPr/>
            </p:nvSpPr>
            <p:spPr bwMode="auto">
              <a:xfrm>
                <a:off x="3400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0" name="Oval 32"/>
              <p:cNvSpPr>
                <a:spLocks noChangeArrowheads="1"/>
              </p:cNvSpPr>
              <p:nvPr/>
            </p:nvSpPr>
            <p:spPr bwMode="auto">
              <a:xfrm>
                <a:off x="3479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1" name="Oval 33"/>
              <p:cNvSpPr>
                <a:spLocks noChangeArrowheads="1"/>
              </p:cNvSpPr>
              <p:nvPr/>
            </p:nvSpPr>
            <p:spPr bwMode="auto">
              <a:xfrm>
                <a:off x="3558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2" name="Oval 34"/>
              <p:cNvSpPr>
                <a:spLocks noChangeArrowheads="1"/>
              </p:cNvSpPr>
              <p:nvPr/>
            </p:nvSpPr>
            <p:spPr bwMode="auto">
              <a:xfrm>
                <a:off x="3636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3715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4" name="Oval 36"/>
              <p:cNvSpPr>
                <a:spLocks noChangeArrowheads="1"/>
              </p:cNvSpPr>
              <p:nvPr/>
            </p:nvSpPr>
            <p:spPr bwMode="auto">
              <a:xfrm>
                <a:off x="3794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3872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6" name="Oval 38"/>
              <p:cNvSpPr>
                <a:spLocks noChangeArrowheads="1"/>
              </p:cNvSpPr>
              <p:nvPr/>
            </p:nvSpPr>
            <p:spPr bwMode="auto">
              <a:xfrm>
                <a:off x="3951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2928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8" name="Oval 40"/>
              <p:cNvSpPr>
                <a:spLocks noChangeArrowheads="1"/>
              </p:cNvSpPr>
              <p:nvPr/>
            </p:nvSpPr>
            <p:spPr bwMode="auto">
              <a:xfrm>
                <a:off x="3007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3085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0" name="Oval 42"/>
              <p:cNvSpPr>
                <a:spLocks noChangeArrowheads="1"/>
              </p:cNvSpPr>
              <p:nvPr/>
            </p:nvSpPr>
            <p:spPr bwMode="auto">
              <a:xfrm>
                <a:off x="3164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1" name="Oval 43"/>
              <p:cNvSpPr>
                <a:spLocks noChangeArrowheads="1"/>
              </p:cNvSpPr>
              <p:nvPr/>
            </p:nvSpPr>
            <p:spPr bwMode="auto">
              <a:xfrm>
                <a:off x="3243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2" name="Oval 44"/>
              <p:cNvSpPr>
                <a:spLocks noChangeArrowheads="1"/>
              </p:cNvSpPr>
              <p:nvPr/>
            </p:nvSpPr>
            <p:spPr bwMode="auto">
              <a:xfrm>
                <a:off x="3321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3" name="Oval 45"/>
              <p:cNvSpPr>
                <a:spLocks noChangeArrowheads="1"/>
              </p:cNvSpPr>
              <p:nvPr/>
            </p:nvSpPr>
            <p:spPr bwMode="auto">
              <a:xfrm>
                <a:off x="3400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4" name="Oval 46"/>
              <p:cNvSpPr>
                <a:spLocks noChangeArrowheads="1"/>
              </p:cNvSpPr>
              <p:nvPr/>
            </p:nvSpPr>
            <p:spPr bwMode="auto">
              <a:xfrm>
                <a:off x="3479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5" name="Oval 47"/>
              <p:cNvSpPr>
                <a:spLocks noChangeArrowheads="1"/>
              </p:cNvSpPr>
              <p:nvPr/>
            </p:nvSpPr>
            <p:spPr bwMode="auto">
              <a:xfrm>
                <a:off x="3558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6" name="Oval 48"/>
              <p:cNvSpPr>
                <a:spLocks noChangeArrowheads="1"/>
              </p:cNvSpPr>
              <p:nvPr/>
            </p:nvSpPr>
            <p:spPr bwMode="auto">
              <a:xfrm>
                <a:off x="3636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7" name="Oval 49"/>
              <p:cNvSpPr>
                <a:spLocks noChangeArrowheads="1"/>
              </p:cNvSpPr>
              <p:nvPr/>
            </p:nvSpPr>
            <p:spPr bwMode="auto">
              <a:xfrm>
                <a:off x="3715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8" name="Oval 50"/>
              <p:cNvSpPr>
                <a:spLocks noChangeArrowheads="1"/>
              </p:cNvSpPr>
              <p:nvPr/>
            </p:nvSpPr>
            <p:spPr bwMode="auto">
              <a:xfrm>
                <a:off x="3794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89" name="Oval 51"/>
              <p:cNvSpPr>
                <a:spLocks noChangeArrowheads="1"/>
              </p:cNvSpPr>
              <p:nvPr/>
            </p:nvSpPr>
            <p:spPr bwMode="auto">
              <a:xfrm>
                <a:off x="3872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0" name="Oval 52"/>
              <p:cNvSpPr>
                <a:spLocks noChangeArrowheads="1"/>
              </p:cNvSpPr>
              <p:nvPr/>
            </p:nvSpPr>
            <p:spPr bwMode="auto">
              <a:xfrm>
                <a:off x="3951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1" name="Oval 53"/>
              <p:cNvSpPr>
                <a:spLocks noChangeArrowheads="1"/>
              </p:cNvSpPr>
              <p:nvPr/>
            </p:nvSpPr>
            <p:spPr bwMode="auto">
              <a:xfrm>
                <a:off x="2928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2" name="Oval 54"/>
              <p:cNvSpPr>
                <a:spLocks noChangeArrowheads="1"/>
              </p:cNvSpPr>
              <p:nvPr/>
            </p:nvSpPr>
            <p:spPr bwMode="auto">
              <a:xfrm>
                <a:off x="3007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3" name="Oval 55"/>
              <p:cNvSpPr>
                <a:spLocks noChangeArrowheads="1"/>
              </p:cNvSpPr>
              <p:nvPr/>
            </p:nvSpPr>
            <p:spPr bwMode="auto">
              <a:xfrm>
                <a:off x="3085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4" name="Oval 56"/>
              <p:cNvSpPr>
                <a:spLocks noChangeArrowheads="1"/>
              </p:cNvSpPr>
              <p:nvPr/>
            </p:nvSpPr>
            <p:spPr bwMode="auto">
              <a:xfrm>
                <a:off x="3164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5" name="Oval 57"/>
              <p:cNvSpPr>
                <a:spLocks noChangeArrowheads="1"/>
              </p:cNvSpPr>
              <p:nvPr/>
            </p:nvSpPr>
            <p:spPr bwMode="auto">
              <a:xfrm>
                <a:off x="3243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6" name="Oval 58"/>
              <p:cNvSpPr>
                <a:spLocks noChangeArrowheads="1"/>
              </p:cNvSpPr>
              <p:nvPr/>
            </p:nvSpPr>
            <p:spPr bwMode="auto">
              <a:xfrm>
                <a:off x="3321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7" name="Oval 59"/>
              <p:cNvSpPr>
                <a:spLocks noChangeArrowheads="1"/>
              </p:cNvSpPr>
              <p:nvPr/>
            </p:nvSpPr>
            <p:spPr bwMode="auto">
              <a:xfrm>
                <a:off x="3400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8" name="Oval 60"/>
              <p:cNvSpPr>
                <a:spLocks noChangeArrowheads="1"/>
              </p:cNvSpPr>
              <p:nvPr/>
            </p:nvSpPr>
            <p:spPr bwMode="auto">
              <a:xfrm>
                <a:off x="3479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99" name="Oval 61"/>
              <p:cNvSpPr>
                <a:spLocks noChangeArrowheads="1"/>
              </p:cNvSpPr>
              <p:nvPr/>
            </p:nvSpPr>
            <p:spPr bwMode="auto">
              <a:xfrm>
                <a:off x="3558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0" name="Oval 62"/>
              <p:cNvSpPr>
                <a:spLocks noChangeArrowheads="1"/>
              </p:cNvSpPr>
              <p:nvPr/>
            </p:nvSpPr>
            <p:spPr bwMode="auto">
              <a:xfrm>
                <a:off x="3636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1" name="Oval 63"/>
              <p:cNvSpPr>
                <a:spLocks noChangeArrowheads="1"/>
              </p:cNvSpPr>
              <p:nvPr/>
            </p:nvSpPr>
            <p:spPr bwMode="auto">
              <a:xfrm>
                <a:off x="3715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2" name="Oval 64"/>
              <p:cNvSpPr>
                <a:spLocks noChangeArrowheads="1"/>
              </p:cNvSpPr>
              <p:nvPr/>
            </p:nvSpPr>
            <p:spPr bwMode="auto">
              <a:xfrm>
                <a:off x="3794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3" name="Oval 65"/>
              <p:cNvSpPr>
                <a:spLocks noChangeArrowheads="1"/>
              </p:cNvSpPr>
              <p:nvPr/>
            </p:nvSpPr>
            <p:spPr bwMode="auto">
              <a:xfrm>
                <a:off x="3872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4" name="Oval 66"/>
              <p:cNvSpPr>
                <a:spLocks noChangeArrowheads="1"/>
              </p:cNvSpPr>
              <p:nvPr/>
            </p:nvSpPr>
            <p:spPr bwMode="auto">
              <a:xfrm>
                <a:off x="3951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5" name="Line 67"/>
              <p:cNvSpPr>
                <a:spLocks noChangeShapeType="1"/>
              </p:cNvSpPr>
              <p:nvPr/>
            </p:nvSpPr>
            <p:spPr bwMode="auto">
              <a:xfrm flipV="1">
                <a:off x="2943" y="1680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06" name="Freeform 68"/>
              <p:cNvSpPr>
                <a:spLocks/>
              </p:cNvSpPr>
              <p:nvPr/>
            </p:nvSpPr>
            <p:spPr bwMode="auto">
              <a:xfrm>
                <a:off x="2928" y="2058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1536" y="1831"/>
              <a:ext cx="1201" cy="384"/>
              <a:chOff x="1536" y="1680"/>
              <a:chExt cx="1201" cy="384"/>
            </a:xfrm>
          </p:grpSpPr>
          <p:sp>
            <p:nvSpPr>
              <p:cNvPr id="86" name="Rectangle 70"/>
              <p:cNvSpPr>
                <a:spLocks noChangeArrowheads="1"/>
              </p:cNvSpPr>
              <p:nvPr/>
            </p:nvSpPr>
            <p:spPr bwMode="auto">
              <a:xfrm>
                <a:off x="1921" y="1793"/>
                <a:ext cx="678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87" name="AutoShape 71"/>
              <p:cNvSpPr>
                <a:spLocks noChangeArrowheads="1"/>
              </p:cNvSpPr>
              <p:nvPr/>
            </p:nvSpPr>
            <p:spPr bwMode="auto">
              <a:xfrm rot="10800000">
                <a:off x="2449" y="1776"/>
                <a:ext cx="158" cy="288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8" name="AutoShape 72"/>
              <p:cNvSpPr>
                <a:spLocks noChangeArrowheads="1"/>
              </p:cNvSpPr>
              <p:nvPr/>
            </p:nvSpPr>
            <p:spPr bwMode="auto">
              <a:xfrm rot="10800000">
                <a:off x="1536" y="1796"/>
                <a:ext cx="398" cy="259"/>
              </a:xfrm>
              <a:prstGeom prst="rtTriangle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9" name="Oval 73"/>
              <p:cNvSpPr>
                <a:spLocks noChangeArrowheads="1"/>
              </p:cNvSpPr>
              <p:nvPr/>
            </p:nvSpPr>
            <p:spPr bwMode="auto">
              <a:xfrm>
                <a:off x="1537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0" name="Oval 74"/>
              <p:cNvSpPr>
                <a:spLocks noChangeArrowheads="1"/>
              </p:cNvSpPr>
              <p:nvPr/>
            </p:nvSpPr>
            <p:spPr bwMode="auto">
              <a:xfrm>
                <a:off x="1616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1" name="Oval 75"/>
              <p:cNvSpPr>
                <a:spLocks noChangeArrowheads="1"/>
              </p:cNvSpPr>
              <p:nvPr/>
            </p:nvSpPr>
            <p:spPr bwMode="auto">
              <a:xfrm>
                <a:off x="1694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2" name="Oval 76"/>
              <p:cNvSpPr>
                <a:spLocks noChangeArrowheads="1"/>
              </p:cNvSpPr>
              <p:nvPr/>
            </p:nvSpPr>
            <p:spPr bwMode="auto">
              <a:xfrm>
                <a:off x="1773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3" name="Oval 77"/>
              <p:cNvSpPr>
                <a:spLocks noChangeArrowheads="1"/>
              </p:cNvSpPr>
              <p:nvPr/>
            </p:nvSpPr>
            <p:spPr bwMode="auto">
              <a:xfrm>
                <a:off x="1852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4" name="Oval 78"/>
              <p:cNvSpPr>
                <a:spLocks noChangeArrowheads="1"/>
              </p:cNvSpPr>
              <p:nvPr/>
            </p:nvSpPr>
            <p:spPr bwMode="auto">
              <a:xfrm>
                <a:off x="1930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5" name="Oval 79"/>
              <p:cNvSpPr>
                <a:spLocks noChangeArrowheads="1"/>
              </p:cNvSpPr>
              <p:nvPr/>
            </p:nvSpPr>
            <p:spPr bwMode="auto">
              <a:xfrm>
                <a:off x="2009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6" name="Oval 80"/>
              <p:cNvSpPr>
                <a:spLocks noChangeArrowheads="1"/>
              </p:cNvSpPr>
              <p:nvPr/>
            </p:nvSpPr>
            <p:spPr bwMode="auto">
              <a:xfrm>
                <a:off x="2088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7" name="Oval 81"/>
              <p:cNvSpPr>
                <a:spLocks noChangeArrowheads="1"/>
              </p:cNvSpPr>
              <p:nvPr/>
            </p:nvSpPr>
            <p:spPr bwMode="auto">
              <a:xfrm>
                <a:off x="2167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8" name="Oval 82"/>
              <p:cNvSpPr>
                <a:spLocks noChangeArrowheads="1"/>
              </p:cNvSpPr>
              <p:nvPr/>
            </p:nvSpPr>
            <p:spPr bwMode="auto">
              <a:xfrm>
                <a:off x="2245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99" name="Oval 83"/>
              <p:cNvSpPr>
                <a:spLocks noChangeArrowheads="1"/>
              </p:cNvSpPr>
              <p:nvPr/>
            </p:nvSpPr>
            <p:spPr bwMode="auto">
              <a:xfrm>
                <a:off x="2324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0" name="Oval 84"/>
              <p:cNvSpPr>
                <a:spLocks noChangeArrowheads="1"/>
              </p:cNvSpPr>
              <p:nvPr/>
            </p:nvSpPr>
            <p:spPr bwMode="auto">
              <a:xfrm>
                <a:off x="2403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1" name="Oval 85"/>
              <p:cNvSpPr>
                <a:spLocks noChangeArrowheads="1"/>
              </p:cNvSpPr>
              <p:nvPr/>
            </p:nvSpPr>
            <p:spPr bwMode="auto">
              <a:xfrm>
                <a:off x="2481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2" name="Oval 86"/>
              <p:cNvSpPr>
                <a:spLocks noChangeArrowheads="1"/>
              </p:cNvSpPr>
              <p:nvPr/>
            </p:nvSpPr>
            <p:spPr bwMode="auto">
              <a:xfrm>
                <a:off x="2560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3" name="Oval 87"/>
              <p:cNvSpPr>
                <a:spLocks noChangeArrowheads="1"/>
              </p:cNvSpPr>
              <p:nvPr/>
            </p:nvSpPr>
            <p:spPr bwMode="auto">
              <a:xfrm>
                <a:off x="1537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4" name="Oval 88"/>
              <p:cNvSpPr>
                <a:spLocks noChangeArrowheads="1"/>
              </p:cNvSpPr>
              <p:nvPr/>
            </p:nvSpPr>
            <p:spPr bwMode="auto">
              <a:xfrm>
                <a:off x="1616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5" name="Oval 89"/>
              <p:cNvSpPr>
                <a:spLocks noChangeArrowheads="1"/>
              </p:cNvSpPr>
              <p:nvPr/>
            </p:nvSpPr>
            <p:spPr bwMode="auto">
              <a:xfrm>
                <a:off x="1694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6" name="Oval 90"/>
              <p:cNvSpPr>
                <a:spLocks noChangeArrowheads="1"/>
              </p:cNvSpPr>
              <p:nvPr/>
            </p:nvSpPr>
            <p:spPr bwMode="auto">
              <a:xfrm>
                <a:off x="1773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7" name="Oval 91"/>
              <p:cNvSpPr>
                <a:spLocks noChangeArrowheads="1"/>
              </p:cNvSpPr>
              <p:nvPr/>
            </p:nvSpPr>
            <p:spPr bwMode="auto">
              <a:xfrm>
                <a:off x="1852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8" name="Oval 92"/>
              <p:cNvSpPr>
                <a:spLocks noChangeArrowheads="1"/>
              </p:cNvSpPr>
              <p:nvPr/>
            </p:nvSpPr>
            <p:spPr bwMode="auto">
              <a:xfrm>
                <a:off x="1930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09" name="Oval 93"/>
              <p:cNvSpPr>
                <a:spLocks noChangeArrowheads="1"/>
              </p:cNvSpPr>
              <p:nvPr/>
            </p:nvSpPr>
            <p:spPr bwMode="auto">
              <a:xfrm>
                <a:off x="2009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0" name="Oval 94"/>
              <p:cNvSpPr>
                <a:spLocks noChangeArrowheads="1"/>
              </p:cNvSpPr>
              <p:nvPr/>
            </p:nvSpPr>
            <p:spPr bwMode="auto">
              <a:xfrm>
                <a:off x="2088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1" name="Oval 95"/>
              <p:cNvSpPr>
                <a:spLocks noChangeArrowheads="1"/>
              </p:cNvSpPr>
              <p:nvPr/>
            </p:nvSpPr>
            <p:spPr bwMode="auto">
              <a:xfrm>
                <a:off x="2167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2" name="Oval 96"/>
              <p:cNvSpPr>
                <a:spLocks noChangeArrowheads="1"/>
              </p:cNvSpPr>
              <p:nvPr/>
            </p:nvSpPr>
            <p:spPr bwMode="auto">
              <a:xfrm>
                <a:off x="2245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3" name="Oval 97"/>
              <p:cNvSpPr>
                <a:spLocks noChangeArrowheads="1"/>
              </p:cNvSpPr>
              <p:nvPr/>
            </p:nvSpPr>
            <p:spPr bwMode="auto">
              <a:xfrm>
                <a:off x="2324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4" name="Oval 98"/>
              <p:cNvSpPr>
                <a:spLocks noChangeArrowheads="1"/>
              </p:cNvSpPr>
              <p:nvPr/>
            </p:nvSpPr>
            <p:spPr bwMode="auto">
              <a:xfrm>
                <a:off x="2403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5" name="Oval 99"/>
              <p:cNvSpPr>
                <a:spLocks noChangeArrowheads="1"/>
              </p:cNvSpPr>
              <p:nvPr/>
            </p:nvSpPr>
            <p:spPr bwMode="auto">
              <a:xfrm>
                <a:off x="2481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6" name="Oval 100"/>
              <p:cNvSpPr>
                <a:spLocks noChangeArrowheads="1"/>
              </p:cNvSpPr>
              <p:nvPr/>
            </p:nvSpPr>
            <p:spPr bwMode="auto">
              <a:xfrm>
                <a:off x="2560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7" name="Oval 101"/>
              <p:cNvSpPr>
                <a:spLocks noChangeArrowheads="1"/>
              </p:cNvSpPr>
              <p:nvPr/>
            </p:nvSpPr>
            <p:spPr bwMode="auto">
              <a:xfrm>
                <a:off x="1537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8" name="Oval 102"/>
              <p:cNvSpPr>
                <a:spLocks noChangeArrowheads="1"/>
              </p:cNvSpPr>
              <p:nvPr/>
            </p:nvSpPr>
            <p:spPr bwMode="auto">
              <a:xfrm>
                <a:off x="1616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19" name="Oval 103"/>
              <p:cNvSpPr>
                <a:spLocks noChangeArrowheads="1"/>
              </p:cNvSpPr>
              <p:nvPr/>
            </p:nvSpPr>
            <p:spPr bwMode="auto">
              <a:xfrm>
                <a:off x="1694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0" name="Oval 104"/>
              <p:cNvSpPr>
                <a:spLocks noChangeArrowheads="1"/>
              </p:cNvSpPr>
              <p:nvPr/>
            </p:nvSpPr>
            <p:spPr bwMode="auto">
              <a:xfrm>
                <a:off x="1773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1" name="Oval 105"/>
              <p:cNvSpPr>
                <a:spLocks noChangeArrowheads="1"/>
              </p:cNvSpPr>
              <p:nvPr/>
            </p:nvSpPr>
            <p:spPr bwMode="auto">
              <a:xfrm>
                <a:off x="1852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2" name="Oval 106"/>
              <p:cNvSpPr>
                <a:spLocks noChangeArrowheads="1"/>
              </p:cNvSpPr>
              <p:nvPr/>
            </p:nvSpPr>
            <p:spPr bwMode="auto">
              <a:xfrm>
                <a:off x="1930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3" name="Oval 107"/>
              <p:cNvSpPr>
                <a:spLocks noChangeArrowheads="1"/>
              </p:cNvSpPr>
              <p:nvPr/>
            </p:nvSpPr>
            <p:spPr bwMode="auto">
              <a:xfrm>
                <a:off x="2009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4" name="Oval 108"/>
              <p:cNvSpPr>
                <a:spLocks noChangeArrowheads="1"/>
              </p:cNvSpPr>
              <p:nvPr/>
            </p:nvSpPr>
            <p:spPr bwMode="auto">
              <a:xfrm>
                <a:off x="2088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5" name="Oval 109"/>
              <p:cNvSpPr>
                <a:spLocks noChangeArrowheads="1"/>
              </p:cNvSpPr>
              <p:nvPr/>
            </p:nvSpPr>
            <p:spPr bwMode="auto">
              <a:xfrm>
                <a:off x="2167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6" name="Oval 110"/>
              <p:cNvSpPr>
                <a:spLocks noChangeArrowheads="1"/>
              </p:cNvSpPr>
              <p:nvPr/>
            </p:nvSpPr>
            <p:spPr bwMode="auto">
              <a:xfrm>
                <a:off x="2245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7" name="Oval 111"/>
              <p:cNvSpPr>
                <a:spLocks noChangeArrowheads="1"/>
              </p:cNvSpPr>
              <p:nvPr/>
            </p:nvSpPr>
            <p:spPr bwMode="auto">
              <a:xfrm>
                <a:off x="2324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8" name="Oval 112"/>
              <p:cNvSpPr>
                <a:spLocks noChangeArrowheads="1"/>
              </p:cNvSpPr>
              <p:nvPr/>
            </p:nvSpPr>
            <p:spPr bwMode="auto">
              <a:xfrm>
                <a:off x="2403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29" name="Oval 113"/>
              <p:cNvSpPr>
                <a:spLocks noChangeArrowheads="1"/>
              </p:cNvSpPr>
              <p:nvPr/>
            </p:nvSpPr>
            <p:spPr bwMode="auto">
              <a:xfrm>
                <a:off x="2481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0" name="Oval 114"/>
              <p:cNvSpPr>
                <a:spLocks noChangeArrowheads="1"/>
              </p:cNvSpPr>
              <p:nvPr/>
            </p:nvSpPr>
            <p:spPr bwMode="auto">
              <a:xfrm>
                <a:off x="2560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1" name="Oval 115"/>
              <p:cNvSpPr>
                <a:spLocks noChangeArrowheads="1"/>
              </p:cNvSpPr>
              <p:nvPr/>
            </p:nvSpPr>
            <p:spPr bwMode="auto">
              <a:xfrm>
                <a:off x="1537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2" name="Oval 116"/>
              <p:cNvSpPr>
                <a:spLocks noChangeArrowheads="1"/>
              </p:cNvSpPr>
              <p:nvPr/>
            </p:nvSpPr>
            <p:spPr bwMode="auto">
              <a:xfrm>
                <a:off x="1616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3" name="Oval 117"/>
              <p:cNvSpPr>
                <a:spLocks noChangeArrowheads="1"/>
              </p:cNvSpPr>
              <p:nvPr/>
            </p:nvSpPr>
            <p:spPr bwMode="auto">
              <a:xfrm>
                <a:off x="1694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4" name="Oval 118"/>
              <p:cNvSpPr>
                <a:spLocks noChangeArrowheads="1"/>
              </p:cNvSpPr>
              <p:nvPr/>
            </p:nvSpPr>
            <p:spPr bwMode="auto">
              <a:xfrm>
                <a:off x="1773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5" name="Oval 119"/>
              <p:cNvSpPr>
                <a:spLocks noChangeArrowheads="1"/>
              </p:cNvSpPr>
              <p:nvPr/>
            </p:nvSpPr>
            <p:spPr bwMode="auto">
              <a:xfrm>
                <a:off x="1852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6" name="Oval 120"/>
              <p:cNvSpPr>
                <a:spLocks noChangeArrowheads="1"/>
              </p:cNvSpPr>
              <p:nvPr/>
            </p:nvSpPr>
            <p:spPr bwMode="auto">
              <a:xfrm>
                <a:off x="1930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7" name="Oval 121"/>
              <p:cNvSpPr>
                <a:spLocks noChangeArrowheads="1"/>
              </p:cNvSpPr>
              <p:nvPr/>
            </p:nvSpPr>
            <p:spPr bwMode="auto">
              <a:xfrm>
                <a:off x="2009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8" name="Oval 122"/>
              <p:cNvSpPr>
                <a:spLocks noChangeArrowheads="1"/>
              </p:cNvSpPr>
              <p:nvPr/>
            </p:nvSpPr>
            <p:spPr bwMode="auto">
              <a:xfrm>
                <a:off x="2088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39" name="Oval 123"/>
              <p:cNvSpPr>
                <a:spLocks noChangeArrowheads="1"/>
              </p:cNvSpPr>
              <p:nvPr/>
            </p:nvSpPr>
            <p:spPr bwMode="auto">
              <a:xfrm>
                <a:off x="2167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0" name="Oval 124"/>
              <p:cNvSpPr>
                <a:spLocks noChangeArrowheads="1"/>
              </p:cNvSpPr>
              <p:nvPr/>
            </p:nvSpPr>
            <p:spPr bwMode="auto">
              <a:xfrm>
                <a:off x="2245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1" name="Oval 125"/>
              <p:cNvSpPr>
                <a:spLocks noChangeArrowheads="1"/>
              </p:cNvSpPr>
              <p:nvPr/>
            </p:nvSpPr>
            <p:spPr bwMode="auto">
              <a:xfrm>
                <a:off x="2324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2" name="Oval 126"/>
              <p:cNvSpPr>
                <a:spLocks noChangeArrowheads="1"/>
              </p:cNvSpPr>
              <p:nvPr/>
            </p:nvSpPr>
            <p:spPr bwMode="auto">
              <a:xfrm>
                <a:off x="2403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3" name="Oval 127"/>
              <p:cNvSpPr>
                <a:spLocks noChangeArrowheads="1"/>
              </p:cNvSpPr>
              <p:nvPr/>
            </p:nvSpPr>
            <p:spPr bwMode="auto">
              <a:xfrm>
                <a:off x="2481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4" name="Oval 128"/>
              <p:cNvSpPr>
                <a:spLocks noChangeArrowheads="1"/>
              </p:cNvSpPr>
              <p:nvPr/>
            </p:nvSpPr>
            <p:spPr bwMode="auto">
              <a:xfrm>
                <a:off x="2560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5" name="Line 129"/>
              <p:cNvSpPr>
                <a:spLocks noChangeShapeType="1"/>
              </p:cNvSpPr>
              <p:nvPr/>
            </p:nvSpPr>
            <p:spPr bwMode="auto">
              <a:xfrm flipV="1">
                <a:off x="1552" y="1680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146" name="Freeform 130"/>
              <p:cNvSpPr>
                <a:spLocks/>
              </p:cNvSpPr>
              <p:nvPr/>
            </p:nvSpPr>
            <p:spPr bwMode="auto">
              <a:xfrm>
                <a:off x="1537" y="2058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23" name="Group 131"/>
            <p:cNvGrpSpPr>
              <a:grpSpLocks/>
            </p:cNvGrpSpPr>
            <p:nvPr/>
          </p:nvGrpSpPr>
          <p:grpSpPr bwMode="auto">
            <a:xfrm>
              <a:off x="4368" y="1831"/>
              <a:ext cx="1200" cy="393"/>
              <a:chOff x="4368" y="1680"/>
              <a:chExt cx="1200" cy="393"/>
            </a:xfrm>
          </p:grpSpPr>
          <p:sp>
            <p:nvSpPr>
              <p:cNvPr id="24" name="Rectangle 132"/>
              <p:cNvSpPr>
                <a:spLocks noChangeArrowheads="1"/>
              </p:cNvSpPr>
              <p:nvPr/>
            </p:nvSpPr>
            <p:spPr bwMode="auto">
              <a:xfrm>
                <a:off x="4704" y="1793"/>
                <a:ext cx="699" cy="271"/>
              </a:xfrm>
              <a:prstGeom prst="rect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" name="AutoShape 133"/>
              <p:cNvSpPr>
                <a:spLocks noChangeArrowheads="1"/>
              </p:cNvSpPr>
              <p:nvPr/>
            </p:nvSpPr>
            <p:spPr bwMode="auto">
              <a:xfrm rot="10800000">
                <a:off x="4512" y="1793"/>
                <a:ext cx="205" cy="280"/>
              </a:xfrm>
              <a:prstGeom prst="rtTriangle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26" name="AutoShape 134"/>
              <p:cNvSpPr>
                <a:spLocks noChangeArrowheads="1"/>
              </p:cNvSpPr>
              <p:nvPr/>
            </p:nvSpPr>
            <p:spPr bwMode="auto">
              <a:xfrm>
                <a:off x="4393" y="1800"/>
                <a:ext cx="398" cy="259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 useBgFill="1">
            <p:nvSpPr>
              <p:cNvPr id="27" name="AutoShape 135"/>
              <p:cNvSpPr>
                <a:spLocks noChangeArrowheads="1"/>
              </p:cNvSpPr>
              <p:nvPr/>
            </p:nvSpPr>
            <p:spPr bwMode="auto">
              <a:xfrm rot="10800000">
                <a:off x="5254" y="1784"/>
                <a:ext cx="158" cy="288"/>
              </a:xfrm>
              <a:prstGeom prst="rtTriangl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" name="Oval 136"/>
              <p:cNvSpPr>
                <a:spLocks noChangeArrowheads="1"/>
              </p:cNvSpPr>
              <p:nvPr/>
            </p:nvSpPr>
            <p:spPr bwMode="auto">
              <a:xfrm>
                <a:off x="4447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" name="Oval 137"/>
              <p:cNvSpPr>
                <a:spLocks noChangeArrowheads="1"/>
              </p:cNvSpPr>
              <p:nvPr/>
            </p:nvSpPr>
            <p:spPr bwMode="auto">
              <a:xfrm>
                <a:off x="4525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" name="Oval 138"/>
              <p:cNvSpPr>
                <a:spLocks noChangeArrowheads="1"/>
              </p:cNvSpPr>
              <p:nvPr/>
            </p:nvSpPr>
            <p:spPr bwMode="auto">
              <a:xfrm>
                <a:off x="4604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" name="Oval 139"/>
              <p:cNvSpPr>
                <a:spLocks noChangeArrowheads="1"/>
              </p:cNvSpPr>
              <p:nvPr/>
            </p:nvSpPr>
            <p:spPr bwMode="auto">
              <a:xfrm>
                <a:off x="4683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" name="Oval 140"/>
              <p:cNvSpPr>
                <a:spLocks noChangeArrowheads="1"/>
              </p:cNvSpPr>
              <p:nvPr/>
            </p:nvSpPr>
            <p:spPr bwMode="auto">
              <a:xfrm>
                <a:off x="4761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" name="Oval 141"/>
              <p:cNvSpPr>
                <a:spLocks noChangeArrowheads="1"/>
              </p:cNvSpPr>
              <p:nvPr/>
            </p:nvSpPr>
            <p:spPr bwMode="auto">
              <a:xfrm>
                <a:off x="4840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" name="Oval 142"/>
              <p:cNvSpPr>
                <a:spLocks noChangeArrowheads="1"/>
              </p:cNvSpPr>
              <p:nvPr/>
            </p:nvSpPr>
            <p:spPr bwMode="auto">
              <a:xfrm>
                <a:off x="4919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" name="Oval 143"/>
              <p:cNvSpPr>
                <a:spLocks noChangeArrowheads="1"/>
              </p:cNvSpPr>
              <p:nvPr/>
            </p:nvSpPr>
            <p:spPr bwMode="auto">
              <a:xfrm>
                <a:off x="4998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" name="Oval 144"/>
              <p:cNvSpPr>
                <a:spLocks noChangeArrowheads="1"/>
              </p:cNvSpPr>
              <p:nvPr/>
            </p:nvSpPr>
            <p:spPr bwMode="auto">
              <a:xfrm>
                <a:off x="5076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" name="Oval 145"/>
              <p:cNvSpPr>
                <a:spLocks noChangeArrowheads="1"/>
              </p:cNvSpPr>
              <p:nvPr/>
            </p:nvSpPr>
            <p:spPr bwMode="auto">
              <a:xfrm>
                <a:off x="5155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" name="Oval 146"/>
              <p:cNvSpPr>
                <a:spLocks noChangeArrowheads="1"/>
              </p:cNvSpPr>
              <p:nvPr/>
            </p:nvSpPr>
            <p:spPr bwMode="auto">
              <a:xfrm>
                <a:off x="5234" y="2047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" name="Oval 147"/>
              <p:cNvSpPr>
                <a:spLocks noChangeArrowheads="1"/>
              </p:cNvSpPr>
              <p:nvPr/>
            </p:nvSpPr>
            <p:spPr bwMode="auto">
              <a:xfrm>
                <a:off x="5312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0" name="Oval 148"/>
              <p:cNvSpPr>
                <a:spLocks noChangeArrowheads="1"/>
              </p:cNvSpPr>
              <p:nvPr/>
            </p:nvSpPr>
            <p:spPr bwMode="auto">
              <a:xfrm>
                <a:off x="5391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1" name="Oval 149"/>
              <p:cNvSpPr>
                <a:spLocks noChangeArrowheads="1"/>
              </p:cNvSpPr>
              <p:nvPr/>
            </p:nvSpPr>
            <p:spPr bwMode="auto">
              <a:xfrm>
                <a:off x="4447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2" name="Oval 150"/>
              <p:cNvSpPr>
                <a:spLocks noChangeArrowheads="1"/>
              </p:cNvSpPr>
              <p:nvPr/>
            </p:nvSpPr>
            <p:spPr bwMode="auto">
              <a:xfrm>
                <a:off x="4525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3" name="Oval 151"/>
              <p:cNvSpPr>
                <a:spLocks noChangeArrowheads="1"/>
              </p:cNvSpPr>
              <p:nvPr/>
            </p:nvSpPr>
            <p:spPr bwMode="auto">
              <a:xfrm>
                <a:off x="4604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4" name="Oval 152"/>
              <p:cNvSpPr>
                <a:spLocks noChangeArrowheads="1"/>
              </p:cNvSpPr>
              <p:nvPr/>
            </p:nvSpPr>
            <p:spPr bwMode="auto">
              <a:xfrm>
                <a:off x="4683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5" name="Oval 153"/>
              <p:cNvSpPr>
                <a:spLocks noChangeArrowheads="1"/>
              </p:cNvSpPr>
              <p:nvPr/>
            </p:nvSpPr>
            <p:spPr bwMode="auto">
              <a:xfrm>
                <a:off x="4761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4840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7" name="Oval 155"/>
              <p:cNvSpPr>
                <a:spLocks noChangeArrowheads="1"/>
              </p:cNvSpPr>
              <p:nvPr/>
            </p:nvSpPr>
            <p:spPr bwMode="auto">
              <a:xfrm>
                <a:off x="4919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8" name="Oval 156"/>
              <p:cNvSpPr>
                <a:spLocks noChangeArrowheads="1"/>
              </p:cNvSpPr>
              <p:nvPr/>
            </p:nvSpPr>
            <p:spPr bwMode="auto">
              <a:xfrm>
                <a:off x="4998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49" name="Oval 157"/>
              <p:cNvSpPr>
                <a:spLocks noChangeArrowheads="1"/>
              </p:cNvSpPr>
              <p:nvPr/>
            </p:nvSpPr>
            <p:spPr bwMode="auto">
              <a:xfrm>
                <a:off x="5076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0" name="Oval 158"/>
              <p:cNvSpPr>
                <a:spLocks noChangeArrowheads="1"/>
              </p:cNvSpPr>
              <p:nvPr/>
            </p:nvSpPr>
            <p:spPr bwMode="auto">
              <a:xfrm>
                <a:off x="5155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1" name="Oval 159"/>
              <p:cNvSpPr>
                <a:spLocks noChangeArrowheads="1"/>
              </p:cNvSpPr>
              <p:nvPr/>
            </p:nvSpPr>
            <p:spPr bwMode="auto">
              <a:xfrm>
                <a:off x="5234" y="1962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2" name="Oval 160"/>
              <p:cNvSpPr>
                <a:spLocks noChangeArrowheads="1"/>
              </p:cNvSpPr>
              <p:nvPr/>
            </p:nvSpPr>
            <p:spPr bwMode="auto">
              <a:xfrm>
                <a:off x="5312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3" name="Oval 161"/>
              <p:cNvSpPr>
                <a:spLocks noChangeArrowheads="1"/>
              </p:cNvSpPr>
              <p:nvPr/>
            </p:nvSpPr>
            <p:spPr bwMode="auto">
              <a:xfrm>
                <a:off x="5391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4" name="Oval 162"/>
              <p:cNvSpPr>
                <a:spLocks noChangeArrowheads="1"/>
              </p:cNvSpPr>
              <p:nvPr/>
            </p:nvSpPr>
            <p:spPr bwMode="auto">
              <a:xfrm>
                <a:off x="4447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5" name="Oval 163"/>
              <p:cNvSpPr>
                <a:spLocks noChangeArrowheads="1"/>
              </p:cNvSpPr>
              <p:nvPr/>
            </p:nvSpPr>
            <p:spPr bwMode="auto">
              <a:xfrm>
                <a:off x="4525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6" name="Oval 164"/>
              <p:cNvSpPr>
                <a:spLocks noChangeArrowheads="1"/>
              </p:cNvSpPr>
              <p:nvPr/>
            </p:nvSpPr>
            <p:spPr bwMode="auto">
              <a:xfrm>
                <a:off x="4604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7" name="Oval 165"/>
              <p:cNvSpPr>
                <a:spLocks noChangeArrowheads="1"/>
              </p:cNvSpPr>
              <p:nvPr/>
            </p:nvSpPr>
            <p:spPr bwMode="auto">
              <a:xfrm>
                <a:off x="4683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8" name="Oval 166"/>
              <p:cNvSpPr>
                <a:spLocks noChangeArrowheads="1"/>
              </p:cNvSpPr>
              <p:nvPr/>
            </p:nvSpPr>
            <p:spPr bwMode="auto">
              <a:xfrm>
                <a:off x="4761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59" name="Oval 167"/>
              <p:cNvSpPr>
                <a:spLocks noChangeArrowheads="1"/>
              </p:cNvSpPr>
              <p:nvPr/>
            </p:nvSpPr>
            <p:spPr bwMode="auto">
              <a:xfrm>
                <a:off x="4840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0" name="Oval 168"/>
              <p:cNvSpPr>
                <a:spLocks noChangeArrowheads="1"/>
              </p:cNvSpPr>
              <p:nvPr/>
            </p:nvSpPr>
            <p:spPr bwMode="auto">
              <a:xfrm>
                <a:off x="4919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1" name="Oval 169"/>
              <p:cNvSpPr>
                <a:spLocks noChangeArrowheads="1"/>
              </p:cNvSpPr>
              <p:nvPr/>
            </p:nvSpPr>
            <p:spPr bwMode="auto">
              <a:xfrm>
                <a:off x="4998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2" name="Oval 170"/>
              <p:cNvSpPr>
                <a:spLocks noChangeArrowheads="1"/>
              </p:cNvSpPr>
              <p:nvPr/>
            </p:nvSpPr>
            <p:spPr bwMode="auto">
              <a:xfrm>
                <a:off x="5076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3" name="Oval 171"/>
              <p:cNvSpPr>
                <a:spLocks noChangeArrowheads="1"/>
              </p:cNvSpPr>
              <p:nvPr/>
            </p:nvSpPr>
            <p:spPr bwMode="auto">
              <a:xfrm>
                <a:off x="5155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4" name="Oval 172"/>
              <p:cNvSpPr>
                <a:spLocks noChangeArrowheads="1"/>
              </p:cNvSpPr>
              <p:nvPr/>
            </p:nvSpPr>
            <p:spPr bwMode="auto">
              <a:xfrm>
                <a:off x="5234" y="187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5" name="Oval 173"/>
              <p:cNvSpPr>
                <a:spLocks noChangeArrowheads="1"/>
              </p:cNvSpPr>
              <p:nvPr/>
            </p:nvSpPr>
            <p:spPr bwMode="auto">
              <a:xfrm>
                <a:off x="5312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6" name="Oval 174"/>
              <p:cNvSpPr>
                <a:spLocks noChangeArrowheads="1"/>
              </p:cNvSpPr>
              <p:nvPr/>
            </p:nvSpPr>
            <p:spPr bwMode="auto">
              <a:xfrm>
                <a:off x="5391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7" name="Oval 175"/>
              <p:cNvSpPr>
                <a:spLocks noChangeArrowheads="1"/>
              </p:cNvSpPr>
              <p:nvPr/>
            </p:nvSpPr>
            <p:spPr bwMode="auto">
              <a:xfrm>
                <a:off x="4447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8" name="Oval 176"/>
              <p:cNvSpPr>
                <a:spLocks noChangeArrowheads="1"/>
              </p:cNvSpPr>
              <p:nvPr/>
            </p:nvSpPr>
            <p:spPr bwMode="auto">
              <a:xfrm>
                <a:off x="4525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69" name="Oval 177"/>
              <p:cNvSpPr>
                <a:spLocks noChangeArrowheads="1"/>
              </p:cNvSpPr>
              <p:nvPr/>
            </p:nvSpPr>
            <p:spPr bwMode="auto">
              <a:xfrm>
                <a:off x="4604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0" name="Oval 178"/>
              <p:cNvSpPr>
                <a:spLocks noChangeArrowheads="1"/>
              </p:cNvSpPr>
              <p:nvPr/>
            </p:nvSpPr>
            <p:spPr bwMode="auto">
              <a:xfrm>
                <a:off x="4683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1" name="Oval 179"/>
              <p:cNvSpPr>
                <a:spLocks noChangeArrowheads="1"/>
              </p:cNvSpPr>
              <p:nvPr/>
            </p:nvSpPr>
            <p:spPr bwMode="auto">
              <a:xfrm>
                <a:off x="4761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2" name="Oval 180"/>
              <p:cNvSpPr>
                <a:spLocks noChangeArrowheads="1"/>
              </p:cNvSpPr>
              <p:nvPr/>
            </p:nvSpPr>
            <p:spPr bwMode="auto">
              <a:xfrm>
                <a:off x="4840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3" name="Oval 181"/>
              <p:cNvSpPr>
                <a:spLocks noChangeArrowheads="1"/>
              </p:cNvSpPr>
              <p:nvPr/>
            </p:nvSpPr>
            <p:spPr bwMode="auto">
              <a:xfrm>
                <a:off x="4919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4" name="Oval 182"/>
              <p:cNvSpPr>
                <a:spLocks noChangeArrowheads="1"/>
              </p:cNvSpPr>
              <p:nvPr/>
            </p:nvSpPr>
            <p:spPr bwMode="auto">
              <a:xfrm>
                <a:off x="4998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5" name="Oval 183"/>
              <p:cNvSpPr>
                <a:spLocks noChangeArrowheads="1"/>
              </p:cNvSpPr>
              <p:nvPr/>
            </p:nvSpPr>
            <p:spPr bwMode="auto">
              <a:xfrm>
                <a:off x="5076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6" name="Oval 184"/>
              <p:cNvSpPr>
                <a:spLocks noChangeArrowheads="1"/>
              </p:cNvSpPr>
              <p:nvPr/>
            </p:nvSpPr>
            <p:spPr bwMode="auto">
              <a:xfrm>
                <a:off x="5155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7" name="Oval 185"/>
              <p:cNvSpPr>
                <a:spLocks noChangeArrowheads="1"/>
              </p:cNvSpPr>
              <p:nvPr/>
            </p:nvSpPr>
            <p:spPr bwMode="auto">
              <a:xfrm>
                <a:off x="5234" y="179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8" name="Oval 186"/>
              <p:cNvSpPr>
                <a:spLocks noChangeArrowheads="1"/>
              </p:cNvSpPr>
              <p:nvPr/>
            </p:nvSpPr>
            <p:spPr bwMode="auto">
              <a:xfrm>
                <a:off x="5312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79" name="Oval 187"/>
              <p:cNvSpPr>
                <a:spLocks noChangeArrowheads="1"/>
              </p:cNvSpPr>
              <p:nvPr/>
            </p:nvSpPr>
            <p:spPr bwMode="auto">
              <a:xfrm>
                <a:off x="5391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0" name="Oval 188"/>
              <p:cNvSpPr>
                <a:spLocks noChangeArrowheads="1"/>
              </p:cNvSpPr>
              <p:nvPr/>
            </p:nvSpPr>
            <p:spPr bwMode="auto">
              <a:xfrm>
                <a:off x="4369" y="2047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1" name="Oval 189"/>
              <p:cNvSpPr>
                <a:spLocks noChangeArrowheads="1"/>
              </p:cNvSpPr>
              <p:nvPr/>
            </p:nvSpPr>
            <p:spPr bwMode="auto">
              <a:xfrm>
                <a:off x="4369" y="1962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2" name="Oval 190"/>
              <p:cNvSpPr>
                <a:spLocks noChangeArrowheads="1"/>
              </p:cNvSpPr>
              <p:nvPr/>
            </p:nvSpPr>
            <p:spPr bwMode="auto">
              <a:xfrm>
                <a:off x="4369" y="187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3" name="Oval 191"/>
              <p:cNvSpPr>
                <a:spLocks noChangeArrowheads="1"/>
              </p:cNvSpPr>
              <p:nvPr/>
            </p:nvSpPr>
            <p:spPr bwMode="auto">
              <a:xfrm>
                <a:off x="4369" y="179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4" name="Line 192"/>
              <p:cNvSpPr>
                <a:spLocks noChangeShapeType="1"/>
              </p:cNvSpPr>
              <p:nvPr/>
            </p:nvSpPr>
            <p:spPr bwMode="auto">
              <a:xfrm flipV="1">
                <a:off x="4384" y="1680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368" y="2058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</p:grpSp>
      </p:grpSp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178800"/>
            <a:ext cx="142875" cy="1581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97" y="3212976"/>
            <a:ext cx="226695" cy="140970"/>
          </a:xfrm>
          <a:prstGeom prst="rect">
            <a:avLst/>
          </a:prstGeom>
        </p:spPr>
      </p:pic>
      <p:grpSp>
        <p:nvGrpSpPr>
          <p:cNvPr id="211" name="Group 381"/>
          <p:cNvGrpSpPr>
            <a:grpSpLocks/>
          </p:cNvGrpSpPr>
          <p:nvPr/>
        </p:nvGrpSpPr>
        <p:grpSpPr bwMode="auto">
          <a:xfrm>
            <a:off x="2708275" y="4005064"/>
            <a:ext cx="6400800" cy="609600"/>
            <a:chOff x="1536" y="2455"/>
            <a:chExt cx="4032" cy="384"/>
          </a:xfrm>
        </p:grpSpPr>
        <p:grpSp>
          <p:nvGrpSpPr>
            <p:cNvPr id="212" name="Group 199"/>
            <p:cNvGrpSpPr>
              <a:grpSpLocks/>
            </p:cNvGrpSpPr>
            <p:nvPr/>
          </p:nvGrpSpPr>
          <p:grpSpPr bwMode="auto">
            <a:xfrm>
              <a:off x="1536" y="2455"/>
              <a:ext cx="1200" cy="384"/>
              <a:chOff x="240" y="2016"/>
              <a:chExt cx="1200" cy="384"/>
            </a:xfrm>
          </p:grpSpPr>
          <p:sp>
            <p:nvSpPr>
              <p:cNvPr id="334" name="Rectangle 200"/>
              <p:cNvSpPr>
                <a:spLocks noChangeArrowheads="1"/>
              </p:cNvSpPr>
              <p:nvPr/>
            </p:nvSpPr>
            <p:spPr bwMode="auto">
              <a:xfrm>
                <a:off x="624" y="2129"/>
                <a:ext cx="528" cy="271"/>
              </a:xfrm>
              <a:prstGeom prst="rect">
                <a:avLst/>
              </a:prstGeom>
              <a:solidFill>
                <a:srgbClr val="AAA28D">
                  <a:alpha val="8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5" name="Oval 201"/>
              <p:cNvSpPr>
                <a:spLocks noChangeArrowheads="1"/>
              </p:cNvSpPr>
              <p:nvPr/>
            </p:nvSpPr>
            <p:spPr bwMode="auto">
              <a:xfrm>
                <a:off x="240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6" name="Oval 202"/>
              <p:cNvSpPr>
                <a:spLocks noChangeArrowheads="1"/>
              </p:cNvSpPr>
              <p:nvPr/>
            </p:nvSpPr>
            <p:spPr bwMode="auto">
              <a:xfrm>
                <a:off x="319" y="238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7" name="Oval 203"/>
              <p:cNvSpPr>
                <a:spLocks noChangeArrowheads="1"/>
              </p:cNvSpPr>
              <p:nvPr/>
            </p:nvSpPr>
            <p:spPr bwMode="auto">
              <a:xfrm>
                <a:off x="397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8" name="Oval 204"/>
              <p:cNvSpPr>
                <a:spLocks noChangeArrowheads="1"/>
              </p:cNvSpPr>
              <p:nvPr/>
            </p:nvSpPr>
            <p:spPr bwMode="auto">
              <a:xfrm>
                <a:off x="476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9" name="Oval 205"/>
              <p:cNvSpPr>
                <a:spLocks noChangeArrowheads="1"/>
              </p:cNvSpPr>
              <p:nvPr/>
            </p:nvSpPr>
            <p:spPr bwMode="auto">
              <a:xfrm>
                <a:off x="555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0" name="Oval 206"/>
              <p:cNvSpPr>
                <a:spLocks noChangeArrowheads="1"/>
              </p:cNvSpPr>
              <p:nvPr/>
            </p:nvSpPr>
            <p:spPr bwMode="auto">
              <a:xfrm>
                <a:off x="633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1" name="Oval 207"/>
              <p:cNvSpPr>
                <a:spLocks noChangeArrowheads="1"/>
              </p:cNvSpPr>
              <p:nvPr/>
            </p:nvSpPr>
            <p:spPr bwMode="auto">
              <a:xfrm>
                <a:off x="712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2" name="Oval 208"/>
              <p:cNvSpPr>
                <a:spLocks noChangeArrowheads="1"/>
              </p:cNvSpPr>
              <p:nvPr/>
            </p:nvSpPr>
            <p:spPr bwMode="auto">
              <a:xfrm>
                <a:off x="791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3" name="Oval 209"/>
              <p:cNvSpPr>
                <a:spLocks noChangeArrowheads="1"/>
              </p:cNvSpPr>
              <p:nvPr/>
            </p:nvSpPr>
            <p:spPr bwMode="auto">
              <a:xfrm>
                <a:off x="870" y="238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4" name="Oval 210"/>
              <p:cNvSpPr>
                <a:spLocks noChangeArrowheads="1"/>
              </p:cNvSpPr>
              <p:nvPr/>
            </p:nvSpPr>
            <p:spPr bwMode="auto">
              <a:xfrm>
                <a:off x="948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5" name="Oval 211"/>
              <p:cNvSpPr>
                <a:spLocks noChangeArrowheads="1"/>
              </p:cNvSpPr>
              <p:nvPr/>
            </p:nvSpPr>
            <p:spPr bwMode="auto">
              <a:xfrm>
                <a:off x="1027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6" name="Oval 212"/>
              <p:cNvSpPr>
                <a:spLocks noChangeArrowheads="1"/>
              </p:cNvSpPr>
              <p:nvPr/>
            </p:nvSpPr>
            <p:spPr bwMode="auto">
              <a:xfrm>
                <a:off x="1106" y="238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7" name="Oval 213"/>
              <p:cNvSpPr>
                <a:spLocks noChangeArrowheads="1"/>
              </p:cNvSpPr>
              <p:nvPr/>
            </p:nvSpPr>
            <p:spPr bwMode="auto">
              <a:xfrm>
                <a:off x="1184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8" name="Oval 214"/>
              <p:cNvSpPr>
                <a:spLocks noChangeArrowheads="1"/>
              </p:cNvSpPr>
              <p:nvPr/>
            </p:nvSpPr>
            <p:spPr bwMode="auto">
              <a:xfrm>
                <a:off x="1263" y="238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9" name="Oval 215"/>
              <p:cNvSpPr>
                <a:spLocks noChangeArrowheads="1"/>
              </p:cNvSpPr>
              <p:nvPr/>
            </p:nvSpPr>
            <p:spPr bwMode="auto">
              <a:xfrm>
                <a:off x="240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0" name="Oval 216"/>
              <p:cNvSpPr>
                <a:spLocks noChangeArrowheads="1"/>
              </p:cNvSpPr>
              <p:nvPr/>
            </p:nvSpPr>
            <p:spPr bwMode="auto">
              <a:xfrm>
                <a:off x="319" y="22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1" name="Oval 217"/>
              <p:cNvSpPr>
                <a:spLocks noChangeArrowheads="1"/>
              </p:cNvSpPr>
              <p:nvPr/>
            </p:nvSpPr>
            <p:spPr bwMode="auto">
              <a:xfrm>
                <a:off x="397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2" name="Oval 218"/>
              <p:cNvSpPr>
                <a:spLocks noChangeArrowheads="1"/>
              </p:cNvSpPr>
              <p:nvPr/>
            </p:nvSpPr>
            <p:spPr bwMode="auto">
              <a:xfrm>
                <a:off x="476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3" name="Oval 219"/>
              <p:cNvSpPr>
                <a:spLocks noChangeArrowheads="1"/>
              </p:cNvSpPr>
              <p:nvPr/>
            </p:nvSpPr>
            <p:spPr bwMode="auto">
              <a:xfrm>
                <a:off x="555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4" name="Oval 220"/>
              <p:cNvSpPr>
                <a:spLocks noChangeArrowheads="1"/>
              </p:cNvSpPr>
              <p:nvPr/>
            </p:nvSpPr>
            <p:spPr bwMode="auto">
              <a:xfrm>
                <a:off x="633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5" name="Oval 221"/>
              <p:cNvSpPr>
                <a:spLocks noChangeArrowheads="1"/>
              </p:cNvSpPr>
              <p:nvPr/>
            </p:nvSpPr>
            <p:spPr bwMode="auto">
              <a:xfrm>
                <a:off x="712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6" name="Oval 222"/>
              <p:cNvSpPr>
                <a:spLocks noChangeArrowheads="1"/>
              </p:cNvSpPr>
              <p:nvPr/>
            </p:nvSpPr>
            <p:spPr bwMode="auto">
              <a:xfrm>
                <a:off x="791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7" name="Oval 223"/>
              <p:cNvSpPr>
                <a:spLocks noChangeArrowheads="1"/>
              </p:cNvSpPr>
              <p:nvPr/>
            </p:nvSpPr>
            <p:spPr bwMode="auto">
              <a:xfrm>
                <a:off x="870" y="22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8" name="Oval 224"/>
              <p:cNvSpPr>
                <a:spLocks noChangeArrowheads="1"/>
              </p:cNvSpPr>
              <p:nvPr/>
            </p:nvSpPr>
            <p:spPr bwMode="auto">
              <a:xfrm>
                <a:off x="948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9" name="Oval 225"/>
              <p:cNvSpPr>
                <a:spLocks noChangeArrowheads="1"/>
              </p:cNvSpPr>
              <p:nvPr/>
            </p:nvSpPr>
            <p:spPr bwMode="auto">
              <a:xfrm>
                <a:off x="1027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0" name="Oval 226"/>
              <p:cNvSpPr>
                <a:spLocks noChangeArrowheads="1"/>
              </p:cNvSpPr>
              <p:nvPr/>
            </p:nvSpPr>
            <p:spPr bwMode="auto">
              <a:xfrm>
                <a:off x="1106" y="229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1" name="Oval 227"/>
              <p:cNvSpPr>
                <a:spLocks noChangeArrowheads="1"/>
              </p:cNvSpPr>
              <p:nvPr/>
            </p:nvSpPr>
            <p:spPr bwMode="auto">
              <a:xfrm>
                <a:off x="1184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2" name="Oval 228"/>
              <p:cNvSpPr>
                <a:spLocks noChangeArrowheads="1"/>
              </p:cNvSpPr>
              <p:nvPr/>
            </p:nvSpPr>
            <p:spPr bwMode="auto">
              <a:xfrm>
                <a:off x="1263" y="229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3" name="Oval 229"/>
              <p:cNvSpPr>
                <a:spLocks noChangeArrowheads="1"/>
              </p:cNvSpPr>
              <p:nvPr/>
            </p:nvSpPr>
            <p:spPr bwMode="auto">
              <a:xfrm>
                <a:off x="240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4" name="Oval 230"/>
              <p:cNvSpPr>
                <a:spLocks noChangeArrowheads="1"/>
              </p:cNvSpPr>
              <p:nvPr/>
            </p:nvSpPr>
            <p:spPr bwMode="auto">
              <a:xfrm>
                <a:off x="319" y="221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5" name="Oval 231"/>
              <p:cNvSpPr>
                <a:spLocks noChangeArrowheads="1"/>
              </p:cNvSpPr>
              <p:nvPr/>
            </p:nvSpPr>
            <p:spPr bwMode="auto">
              <a:xfrm>
                <a:off x="397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6" name="Oval 232"/>
              <p:cNvSpPr>
                <a:spLocks noChangeArrowheads="1"/>
              </p:cNvSpPr>
              <p:nvPr/>
            </p:nvSpPr>
            <p:spPr bwMode="auto">
              <a:xfrm>
                <a:off x="476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7" name="Oval 233"/>
              <p:cNvSpPr>
                <a:spLocks noChangeArrowheads="1"/>
              </p:cNvSpPr>
              <p:nvPr/>
            </p:nvSpPr>
            <p:spPr bwMode="auto">
              <a:xfrm>
                <a:off x="555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8" name="Oval 234"/>
              <p:cNvSpPr>
                <a:spLocks noChangeArrowheads="1"/>
              </p:cNvSpPr>
              <p:nvPr/>
            </p:nvSpPr>
            <p:spPr bwMode="auto">
              <a:xfrm>
                <a:off x="633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9" name="Oval 235"/>
              <p:cNvSpPr>
                <a:spLocks noChangeArrowheads="1"/>
              </p:cNvSpPr>
              <p:nvPr/>
            </p:nvSpPr>
            <p:spPr bwMode="auto">
              <a:xfrm>
                <a:off x="712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0" name="Oval 236"/>
              <p:cNvSpPr>
                <a:spLocks noChangeArrowheads="1"/>
              </p:cNvSpPr>
              <p:nvPr/>
            </p:nvSpPr>
            <p:spPr bwMode="auto">
              <a:xfrm>
                <a:off x="791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1" name="Oval 237"/>
              <p:cNvSpPr>
                <a:spLocks noChangeArrowheads="1"/>
              </p:cNvSpPr>
              <p:nvPr/>
            </p:nvSpPr>
            <p:spPr bwMode="auto">
              <a:xfrm>
                <a:off x="870" y="221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2" name="Oval 238"/>
              <p:cNvSpPr>
                <a:spLocks noChangeArrowheads="1"/>
              </p:cNvSpPr>
              <p:nvPr/>
            </p:nvSpPr>
            <p:spPr bwMode="auto">
              <a:xfrm>
                <a:off x="948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3" name="Oval 239"/>
              <p:cNvSpPr>
                <a:spLocks noChangeArrowheads="1"/>
              </p:cNvSpPr>
              <p:nvPr/>
            </p:nvSpPr>
            <p:spPr bwMode="auto">
              <a:xfrm>
                <a:off x="1027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4" name="Oval 240"/>
              <p:cNvSpPr>
                <a:spLocks noChangeArrowheads="1"/>
              </p:cNvSpPr>
              <p:nvPr/>
            </p:nvSpPr>
            <p:spPr bwMode="auto">
              <a:xfrm>
                <a:off x="1106" y="221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5" name="Oval 241"/>
              <p:cNvSpPr>
                <a:spLocks noChangeArrowheads="1"/>
              </p:cNvSpPr>
              <p:nvPr/>
            </p:nvSpPr>
            <p:spPr bwMode="auto">
              <a:xfrm>
                <a:off x="1184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6" name="Oval 242"/>
              <p:cNvSpPr>
                <a:spLocks noChangeArrowheads="1"/>
              </p:cNvSpPr>
              <p:nvPr/>
            </p:nvSpPr>
            <p:spPr bwMode="auto">
              <a:xfrm>
                <a:off x="1263" y="221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7" name="Oval 243"/>
              <p:cNvSpPr>
                <a:spLocks noChangeArrowheads="1"/>
              </p:cNvSpPr>
              <p:nvPr/>
            </p:nvSpPr>
            <p:spPr bwMode="auto">
              <a:xfrm>
                <a:off x="240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8" name="Oval 244"/>
              <p:cNvSpPr>
                <a:spLocks noChangeArrowheads="1"/>
              </p:cNvSpPr>
              <p:nvPr/>
            </p:nvSpPr>
            <p:spPr bwMode="auto">
              <a:xfrm>
                <a:off x="319" y="212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9" name="Oval 245"/>
              <p:cNvSpPr>
                <a:spLocks noChangeArrowheads="1"/>
              </p:cNvSpPr>
              <p:nvPr/>
            </p:nvSpPr>
            <p:spPr bwMode="auto">
              <a:xfrm>
                <a:off x="397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0" name="Oval 246"/>
              <p:cNvSpPr>
                <a:spLocks noChangeArrowheads="1"/>
              </p:cNvSpPr>
              <p:nvPr/>
            </p:nvSpPr>
            <p:spPr bwMode="auto">
              <a:xfrm>
                <a:off x="476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1" name="Oval 247"/>
              <p:cNvSpPr>
                <a:spLocks noChangeArrowheads="1"/>
              </p:cNvSpPr>
              <p:nvPr/>
            </p:nvSpPr>
            <p:spPr bwMode="auto">
              <a:xfrm>
                <a:off x="555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2" name="Oval 248"/>
              <p:cNvSpPr>
                <a:spLocks noChangeArrowheads="1"/>
              </p:cNvSpPr>
              <p:nvPr/>
            </p:nvSpPr>
            <p:spPr bwMode="auto">
              <a:xfrm>
                <a:off x="633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3" name="Oval 249"/>
              <p:cNvSpPr>
                <a:spLocks noChangeArrowheads="1"/>
              </p:cNvSpPr>
              <p:nvPr/>
            </p:nvSpPr>
            <p:spPr bwMode="auto">
              <a:xfrm>
                <a:off x="712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4" name="Oval 250"/>
              <p:cNvSpPr>
                <a:spLocks noChangeArrowheads="1"/>
              </p:cNvSpPr>
              <p:nvPr/>
            </p:nvSpPr>
            <p:spPr bwMode="auto">
              <a:xfrm>
                <a:off x="791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5" name="Oval 251"/>
              <p:cNvSpPr>
                <a:spLocks noChangeArrowheads="1"/>
              </p:cNvSpPr>
              <p:nvPr/>
            </p:nvSpPr>
            <p:spPr bwMode="auto">
              <a:xfrm>
                <a:off x="870" y="212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6" name="Oval 252"/>
              <p:cNvSpPr>
                <a:spLocks noChangeArrowheads="1"/>
              </p:cNvSpPr>
              <p:nvPr/>
            </p:nvSpPr>
            <p:spPr bwMode="auto">
              <a:xfrm>
                <a:off x="948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7" name="Oval 253"/>
              <p:cNvSpPr>
                <a:spLocks noChangeArrowheads="1"/>
              </p:cNvSpPr>
              <p:nvPr/>
            </p:nvSpPr>
            <p:spPr bwMode="auto">
              <a:xfrm>
                <a:off x="1027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8" name="Oval 254"/>
              <p:cNvSpPr>
                <a:spLocks noChangeArrowheads="1"/>
              </p:cNvSpPr>
              <p:nvPr/>
            </p:nvSpPr>
            <p:spPr bwMode="auto">
              <a:xfrm>
                <a:off x="1106" y="212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9" name="Oval 255"/>
              <p:cNvSpPr>
                <a:spLocks noChangeArrowheads="1"/>
              </p:cNvSpPr>
              <p:nvPr/>
            </p:nvSpPr>
            <p:spPr bwMode="auto">
              <a:xfrm>
                <a:off x="1184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0" name="Oval 256"/>
              <p:cNvSpPr>
                <a:spLocks noChangeArrowheads="1"/>
              </p:cNvSpPr>
              <p:nvPr/>
            </p:nvSpPr>
            <p:spPr bwMode="auto">
              <a:xfrm>
                <a:off x="1263" y="212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1" name="Line 257"/>
              <p:cNvSpPr>
                <a:spLocks noChangeShapeType="1"/>
              </p:cNvSpPr>
              <p:nvPr/>
            </p:nvSpPr>
            <p:spPr bwMode="auto">
              <a:xfrm flipV="1">
                <a:off x="255" y="2016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92" name="Freeform 258"/>
              <p:cNvSpPr>
                <a:spLocks/>
              </p:cNvSpPr>
              <p:nvPr/>
            </p:nvSpPr>
            <p:spPr bwMode="auto">
              <a:xfrm>
                <a:off x="240" y="2394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213" name="Group 259"/>
            <p:cNvGrpSpPr>
              <a:grpSpLocks/>
            </p:cNvGrpSpPr>
            <p:nvPr/>
          </p:nvGrpSpPr>
          <p:grpSpPr bwMode="auto">
            <a:xfrm>
              <a:off x="2928" y="2455"/>
              <a:ext cx="1200" cy="384"/>
              <a:chOff x="4272" y="2256"/>
              <a:chExt cx="1200" cy="384"/>
            </a:xfrm>
          </p:grpSpPr>
          <p:sp>
            <p:nvSpPr>
              <p:cNvPr id="275" name="Rectangle 260"/>
              <p:cNvSpPr>
                <a:spLocks noChangeArrowheads="1"/>
              </p:cNvSpPr>
              <p:nvPr/>
            </p:nvSpPr>
            <p:spPr bwMode="auto">
              <a:xfrm>
                <a:off x="4284" y="2352"/>
                <a:ext cx="1043" cy="144"/>
              </a:xfrm>
              <a:prstGeom prst="rect">
                <a:avLst/>
              </a:prstGeom>
              <a:solidFill>
                <a:srgbClr val="AAA28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 eaLnBrk="1" hangingPunct="1">
                  <a:lnSpc>
                    <a:spcPct val="150000"/>
                  </a:lnSpc>
                  <a:buClr>
                    <a:srgbClr val="FF0007"/>
                  </a:buClr>
                  <a:buFontTx/>
                  <a:buChar char="•"/>
                </a:pPr>
                <a:endParaRPr lang="en-US" sz="1800" dirty="0">
                  <a:solidFill>
                    <a:schemeClr val="tx1"/>
                  </a:solidFill>
                  <a:latin typeface="MetaKorrespondenz" pitchFamily="34" charset="0"/>
                </a:endParaRPr>
              </a:p>
            </p:txBody>
          </p:sp>
          <p:sp>
            <p:nvSpPr>
              <p:cNvPr id="276" name="Oval 261"/>
              <p:cNvSpPr>
                <a:spLocks noChangeArrowheads="1"/>
              </p:cNvSpPr>
              <p:nvPr/>
            </p:nvSpPr>
            <p:spPr bwMode="auto">
              <a:xfrm>
                <a:off x="4272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7" name="Oval 262"/>
              <p:cNvSpPr>
                <a:spLocks noChangeArrowheads="1"/>
              </p:cNvSpPr>
              <p:nvPr/>
            </p:nvSpPr>
            <p:spPr bwMode="auto">
              <a:xfrm>
                <a:off x="4351" y="262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8" name="Oval 263"/>
              <p:cNvSpPr>
                <a:spLocks noChangeArrowheads="1"/>
              </p:cNvSpPr>
              <p:nvPr/>
            </p:nvSpPr>
            <p:spPr bwMode="auto">
              <a:xfrm>
                <a:off x="4429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9" name="Oval 264"/>
              <p:cNvSpPr>
                <a:spLocks noChangeArrowheads="1"/>
              </p:cNvSpPr>
              <p:nvPr/>
            </p:nvSpPr>
            <p:spPr bwMode="auto">
              <a:xfrm>
                <a:off x="4508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0" name="Oval 265"/>
              <p:cNvSpPr>
                <a:spLocks noChangeArrowheads="1"/>
              </p:cNvSpPr>
              <p:nvPr/>
            </p:nvSpPr>
            <p:spPr bwMode="auto">
              <a:xfrm>
                <a:off x="4587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1" name="Oval 266"/>
              <p:cNvSpPr>
                <a:spLocks noChangeArrowheads="1"/>
              </p:cNvSpPr>
              <p:nvPr/>
            </p:nvSpPr>
            <p:spPr bwMode="auto">
              <a:xfrm>
                <a:off x="4665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2" name="Oval 267"/>
              <p:cNvSpPr>
                <a:spLocks noChangeArrowheads="1"/>
              </p:cNvSpPr>
              <p:nvPr/>
            </p:nvSpPr>
            <p:spPr bwMode="auto">
              <a:xfrm>
                <a:off x="4744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3" name="Oval 268"/>
              <p:cNvSpPr>
                <a:spLocks noChangeArrowheads="1"/>
              </p:cNvSpPr>
              <p:nvPr/>
            </p:nvSpPr>
            <p:spPr bwMode="auto">
              <a:xfrm>
                <a:off x="4823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4" name="Oval 269"/>
              <p:cNvSpPr>
                <a:spLocks noChangeArrowheads="1"/>
              </p:cNvSpPr>
              <p:nvPr/>
            </p:nvSpPr>
            <p:spPr bwMode="auto">
              <a:xfrm>
                <a:off x="4902" y="262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5" name="Oval 270"/>
              <p:cNvSpPr>
                <a:spLocks noChangeArrowheads="1"/>
              </p:cNvSpPr>
              <p:nvPr/>
            </p:nvSpPr>
            <p:spPr bwMode="auto">
              <a:xfrm>
                <a:off x="4980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6" name="Oval 271"/>
              <p:cNvSpPr>
                <a:spLocks noChangeArrowheads="1"/>
              </p:cNvSpPr>
              <p:nvPr/>
            </p:nvSpPr>
            <p:spPr bwMode="auto">
              <a:xfrm>
                <a:off x="5059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7" name="Oval 272"/>
              <p:cNvSpPr>
                <a:spLocks noChangeArrowheads="1"/>
              </p:cNvSpPr>
              <p:nvPr/>
            </p:nvSpPr>
            <p:spPr bwMode="auto">
              <a:xfrm>
                <a:off x="5138" y="2623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8" name="Oval 273"/>
              <p:cNvSpPr>
                <a:spLocks noChangeArrowheads="1"/>
              </p:cNvSpPr>
              <p:nvPr/>
            </p:nvSpPr>
            <p:spPr bwMode="auto">
              <a:xfrm>
                <a:off x="5216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89" name="Oval 274"/>
              <p:cNvSpPr>
                <a:spLocks noChangeArrowheads="1"/>
              </p:cNvSpPr>
              <p:nvPr/>
            </p:nvSpPr>
            <p:spPr bwMode="auto">
              <a:xfrm>
                <a:off x="5295" y="2623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0" name="Oval 275"/>
              <p:cNvSpPr>
                <a:spLocks noChangeArrowheads="1"/>
              </p:cNvSpPr>
              <p:nvPr/>
            </p:nvSpPr>
            <p:spPr bwMode="auto">
              <a:xfrm>
                <a:off x="4272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1" name="Oval 276"/>
              <p:cNvSpPr>
                <a:spLocks noChangeArrowheads="1"/>
              </p:cNvSpPr>
              <p:nvPr/>
            </p:nvSpPr>
            <p:spPr bwMode="auto">
              <a:xfrm>
                <a:off x="4351" y="253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2" name="Oval 277"/>
              <p:cNvSpPr>
                <a:spLocks noChangeArrowheads="1"/>
              </p:cNvSpPr>
              <p:nvPr/>
            </p:nvSpPr>
            <p:spPr bwMode="auto">
              <a:xfrm>
                <a:off x="4429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3" name="Oval 278"/>
              <p:cNvSpPr>
                <a:spLocks noChangeArrowheads="1"/>
              </p:cNvSpPr>
              <p:nvPr/>
            </p:nvSpPr>
            <p:spPr bwMode="auto">
              <a:xfrm>
                <a:off x="4508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4" name="Oval 279"/>
              <p:cNvSpPr>
                <a:spLocks noChangeArrowheads="1"/>
              </p:cNvSpPr>
              <p:nvPr/>
            </p:nvSpPr>
            <p:spPr bwMode="auto">
              <a:xfrm>
                <a:off x="4587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5" name="Oval 280"/>
              <p:cNvSpPr>
                <a:spLocks noChangeArrowheads="1"/>
              </p:cNvSpPr>
              <p:nvPr/>
            </p:nvSpPr>
            <p:spPr bwMode="auto">
              <a:xfrm>
                <a:off x="4665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6" name="Oval 281"/>
              <p:cNvSpPr>
                <a:spLocks noChangeArrowheads="1"/>
              </p:cNvSpPr>
              <p:nvPr/>
            </p:nvSpPr>
            <p:spPr bwMode="auto">
              <a:xfrm>
                <a:off x="4744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7" name="Oval 282"/>
              <p:cNvSpPr>
                <a:spLocks noChangeArrowheads="1"/>
              </p:cNvSpPr>
              <p:nvPr/>
            </p:nvSpPr>
            <p:spPr bwMode="auto">
              <a:xfrm>
                <a:off x="4823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8" name="Oval 283"/>
              <p:cNvSpPr>
                <a:spLocks noChangeArrowheads="1"/>
              </p:cNvSpPr>
              <p:nvPr/>
            </p:nvSpPr>
            <p:spPr bwMode="auto">
              <a:xfrm>
                <a:off x="4902" y="253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99" name="Oval 284"/>
              <p:cNvSpPr>
                <a:spLocks noChangeArrowheads="1"/>
              </p:cNvSpPr>
              <p:nvPr/>
            </p:nvSpPr>
            <p:spPr bwMode="auto">
              <a:xfrm>
                <a:off x="4980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0" name="Oval 285"/>
              <p:cNvSpPr>
                <a:spLocks noChangeArrowheads="1"/>
              </p:cNvSpPr>
              <p:nvPr/>
            </p:nvSpPr>
            <p:spPr bwMode="auto">
              <a:xfrm>
                <a:off x="5059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1" name="Oval 286"/>
              <p:cNvSpPr>
                <a:spLocks noChangeArrowheads="1"/>
              </p:cNvSpPr>
              <p:nvPr/>
            </p:nvSpPr>
            <p:spPr bwMode="auto">
              <a:xfrm>
                <a:off x="5138" y="2538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2" name="Oval 287"/>
              <p:cNvSpPr>
                <a:spLocks noChangeArrowheads="1"/>
              </p:cNvSpPr>
              <p:nvPr/>
            </p:nvSpPr>
            <p:spPr bwMode="auto">
              <a:xfrm>
                <a:off x="5216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3" name="Oval 288"/>
              <p:cNvSpPr>
                <a:spLocks noChangeArrowheads="1"/>
              </p:cNvSpPr>
              <p:nvPr/>
            </p:nvSpPr>
            <p:spPr bwMode="auto">
              <a:xfrm>
                <a:off x="5295" y="2538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4" name="Oval 289"/>
              <p:cNvSpPr>
                <a:spLocks noChangeArrowheads="1"/>
              </p:cNvSpPr>
              <p:nvPr/>
            </p:nvSpPr>
            <p:spPr bwMode="auto">
              <a:xfrm>
                <a:off x="4272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5" name="Oval 290"/>
              <p:cNvSpPr>
                <a:spLocks noChangeArrowheads="1"/>
              </p:cNvSpPr>
              <p:nvPr/>
            </p:nvSpPr>
            <p:spPr bwMode="auto">
              <a:xfrm>
                <a:off x="4351" y="245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6" name="Oval 291"/>
              <p:cNvSpPr>
                <a:spLocks noChangeArrowheads="1"/>
              </p:cNvSpPr>
              <p:nvPr/>
            </p:nvSpPr>
            <p:spPr bwMode="auto">
              <a:xfrm>
                <a:off x="4429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7" name="Oval 292"/>
              <p:cNvSpPr>
                <a:spLocks noChangeArrowheads="1"/>
              </p:cNvSpPr>
              <p:nvPr/>
            </p:nvSpPr>
            <p:spPr bwMode="auto">
              <a:xfrm>
                <a:off x="4508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8" name="Oval 293"/>
              <p:cNvSpPr>
                <a:spLocks noChangeArrowheads="1"/>
              </p:cNvSpPr>
              <p:nvPr/>
            </p:nvSpPr>
            <p:spPr bwMode="auto">
              <a:xfrm>
                <a:off x="4587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09" name="Oval 294"/>
              <p:cNvSpPr>
                <a:spLocks noChangeArrowheads="1"/>
              </p:cNvSpPr>
              <p:nvPr/>
            </p:nvSpPr>
            <p:spPr bwMode="auto">
              <a:xfrm>
                <a:off x="4665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0" name="Oval 295"/>
              <p:cNvSpPr>
                <a:spLocks noChangeArrowheads="1"/>
              </p:cNvSpPr>
              <p:nvPr/>
            </p:nvSpPr>
            <p:spPr bwMode="auto">
              <a:xfrm>
                <a:off x="4744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1" name="Oval 296"/>
              <p:cNvSpPr>
                <a:spLocks noChangeArrowheads="1"/>
              </p:cNvSpPr>
              <p:nvPr/>
            </p:nvSpPr>
            <p:spPr bwMode="auto">
              <a:xfrm>
                <a:off x="4823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2" name="Oval 297"/>
              <p:cNvSpPr>
                <a:spLocks noChangeArrowheads="1"/>
              </p:cNvSpPr>
              <p:nvPr/>
            </p:nvSpPr>
            <p:spPr bwMode="auto">
              <a:xfrm>
                <a:off x="4902" y="245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3" name="Oval 298"/>
              <p:cNvSpPr>
                <a:spLocks noChangeArrowheads="1"/>
              </p:cNvSpPr>
              <p:nvPr/>
            </p:nvSpPr>
            <p:spPr bwMode="auto">
              <a:xfrm>
                <a:off x="4980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4" name="Oval 299"/>
              <p:cNvSpPr>
                <a:spLocks noChangeArrowheads="1"/>
              </p:cNvSpPr>
              <p:nvPr/>
            </p:nvSpPr>
            <p:spPr bwMode="auto">
              <a:xfrm>
                <a:off x="5059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5" name="Oval 300"/>
              <p:cNvSpPr>
                <a:spLocks noChangeArrowheads="1"/>
              </p:cNvSpPr>
              <p:nvPr/>
            </p:nvSpPr>
            <p:spPr bwMode="auto">
              <a:xfrm>
                <a:off x="5138" y="2454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6" name="Oval 301"/>
              <p:cNvSpPr>
                <a:spLocks noChangeArrowheads="1"/>
              </p:cNvSpPr>
              <p:nvPr/>
            </p:nvSpPr>
            <p:spPr bwMode="auto">
              <a:xfrm>
                <a:off x="5216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7" name="Oval 302"/>
              <p:cNvSpPr>
                <a:spLocks noChangeArrowheads="1"/>
              </p:cNvSpPr>
              <p:nvPr/>
            </p:nvSpPr>
            <p:spPr bwMode="auto">
              <a:xfrm>
                <a:off x="5295" y="2454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8" name="Oval 303"/>
              <p:cNvSpPr>
                <a:spLocks noChangeArrowheads="1"/>
              </p:cNvSpPr>
              <p:nvPr/>
            </p:nvSpPr>
            <p:spPr bwMode="auto">
              <a:xfrm>
                <a:off x="4272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19" name="Oval 304"/>
              <p:cNvSpPr>
                <a:spLocks noChangeArrowheads="1"/>
              </p:cNvSpPr>
              <p:nvPr/>
            </p:nvSpPr>
            <p:spPr bwMode="auto">
              <a:xfrm>
                <a:off x="4351" y="236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0" name="Oval 305"/>
              <p:cNvSpPr>
                <a:spLocks noChangeArrowheads="1"/>
              </p:cNvSpPr>
              <p:nvPr/>
            </p:nvSpPr>
            <p:spPr bwMode="auto">
              <a:xfrm>
                <a:off x="4429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1" name="Oval 306"/>
              <p:cNvSpPr>
                <a:spLocks noChangeArrowheads="1"/>
              </p:cNvSpPr>
              <p:nvPr/>
            </p:nvSpPr>
            <p:spPr bwMode="auto">
              <a:xfrm>
                <a:off x="4508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2" name="Oval 307"/>
              <p:cNvSpPr>
                <a:spLocks noChangeArrowheads="1"/>
              </p:cNvSpPr>
              <p:nvPr/>
            </p:nvSpPr>
            <p:spPr bwMode="auto">
              <a:xfrm>
                <a:off x="4587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3" name="Oval 308"/>
              <p:cNvSpPr>
                <a:spLocks noChangeArrowheads="1"/>
              </p:cNvSpPr>
              <p:nvPr/>
            </p:nvSpPr>
            <p:spPr bwMode="auto">
              <a:xfrm>
                <a:off x="4665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4" name="Oval 309"/>
              <p:cNvSpPr>
                <a:spLocks noChangeArrowheads="1"/>
              </p:cNvSpPr>
              <p:nvPr/>
            </p:nvSpPr>
            <p:spPr bwMode="auto">
              <a:xfrm>
                <a:off x="4744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5" name="Oval 310"/>
              <p:cNvSpPr>
                <a:spLocks noChangeArrowheads="1"/>
              </p:cNvSpPr>
              <p:nvPr/>
            </p:nvSpPr>
            <p:spPr bwMode="auto">
              <a:xfrm>
                <a:off x="4823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6" name="Oval 311"/>
              <p:cNvSpPr>
                <a:spLocks noChangeArrowheads="1"/>
              </p:cNvSpPr>
              <p:nvPr/>
            </p:nvSpPr>
            <p:spPr bwMode="auto">
              <a:xfrm>
                <a:off x="4902" y="236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7" name="Oval 312"/>
              <p:cNvSpPr>
                <a:spLocks noChangeArrowheads="1"/>
              </p:cNvSpPr>
              <p:nvPr/>
            </p:nvSpPr>
            <p:spPr bwMode="auto">
              <a:xfrm>
                <a:off x="4980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8" name="Oval 313"/>
              <p:cNvSpPr>
                <a:spLocks noChangeArrowheads="1"/>
              </p:cNvSpPr>
              <p:nvPr/>
            </p:nvSpPr>
            <p:spPr bwMode="auto">
              <a:xfrm>
                <a:off x="5059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29" name="Oval 314"/>
              <p:cNvSpPr>
                <a:spLocks noChangeArrowheads="1"/>
              </p:cNvSpPr>
              <p:nvPr/>
            </p:nvSpPr>
            <p:spPr bwMode="auto">
              <a:xfrm>
                <a:off x="5138" y="2369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0" name="Oval 315"/>
              <p:cNvSpPr>
                <a:spLocks noChangeArrowheads="1"/>
              </p:cNvSpPr>
              <p:nvPr/>
            </p:nvSpPr>
            <p:spPr bwMode="auto">
              <a:xfrm>
                <a:off x="5216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1" name="Oval 316"/>
              <p:cNvSpPr>
                <a:spLocks noChangeArrowheads="1"/>
              </p:cNvSpPr>
              <p:nvPr/>
            </p:nvSpPr>
            <p:spPr bwMode="auto">
              <a:xfrm>
                <a:off x="5295" y="2369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2" name="Line 317"/>
              <p:cNvSpPr>
                <a:spLocks noChangeShapeType="1"/>
              </p:cNvSpPr>
              <p:nvPr/>
            </p:nvSpPr>
            <p:spPr bwMode="auto">
              <a:xfrm flipV="1">
                <a:off x="4287" y="2256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33" name="Freeform 318"/>
              <p:cNvSpPr>
                <a:spLocks/>
              </p:cNvSpPr>
              <p:nvPr/>
            </p:nvSpPr>
            <p:spPr bwMode="auto">
              <a:xfrm>
                <a:off x="4272" y="2634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</p:grpSp>
        <p:grpSp>
          <p:nvGrpSpPr>
            <p:cNvPr id="214" name="Group 319"/>
            <p:cNvGrpSpPr>
              <a:grpSpLocks/>
            </p:cNvGrpSpPr>
            <p:nvPr/>
          </p:nvGrpSpPr>
          <p:grpSpPr bwMode="auto">
            <a:xfrm>
              <a:off x="4368" y="2455"/>
              <a:ext cx="1200" cy="384"/>
              <a:chOff x="480" y="1248"/>
              <a:chExt cx="1200" cy="384"/>
            </a:xfrm>
          </p:grpSpPr>
          <p:sp>
            <p:nvSpPr>
              <p:cNvPr id="215" name="Rectangle 320"/>
              <p:cNvSpPr>
                <a:spLocks noChangeArrowheads="1"/>
              </p:cNvSpPr>
              <p:nvPr/>
            </p:nvSpPr>
            <p:spPr bwMode="auto">
              <a:xfrm>
                <a:off x="495" y="1344"/>
                <a:ext cx="1043" cy="144"/>
              </a:xfrm>
              <a:prstGeom prst="rect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 eaLnBrk="1" hangingPunct="1">
                  <a:lnSpc>
                    <a:spcPct val="150000"/>
                  </a:lnSpc>
                  <a:buClr>
                    <a:srgbClr val="FF0007"/>
                  </a:buClr>
                  <a:buFontTx/>
                  <a:buChar char="•"/>
                </a:pPr>
                <a:endParaRPr lang="en-US" sz="1800" dirty="0">
                  <a:solidFill>
                    <a:schemeClr val="tx1"/>
                  </a:solidFill>
                  <a:latin typeface="MetaKorrespondenz" pitchFamily="34" charset="0"/>
                </a:endParaRPr>
              </a:p>
            </p:txBody>
          </p:sp>
          <p:sp>
            <p:nvSpPr>
              <p:cNvPr id="216" name="Rectangle 321"/>
              <p:cNvSpPr>
                <a:spLocks noChangeArrowheads="1"/>
              </p:cNvSpPr>
              <p:nvPr/>
            </p:nvSpPr>
            <p:spPr bwMode="auto">
              <a:xfrm>
                <a:off x="864" y="1361"/>
                <a:ext cx="528" cy="271"/>
              </a:xfrm>
              <a:prstGeom prst="rect">
                <a:avLst/>
              </a:prstGeom>
              <a:solidFill>
                <a:srgbClr val="BBB5A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7" name="Oval 322"/>
              <p:cNvSpPr>
                <a:spLocks noChangeArrowheads="1"/>
              </p:cNvSpPr>
              <p:nvPr/>
            </p:nvSpPr>
            <p:spPr bwMode="auto">
              <a:xfrm>
                <a:off x="480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8" name="Oval 323"/>
              <p:cNvSpPr>
                <a:spLocks noChangeArrowheads="1"/>
              </p:cNvSpPr>
              <p:nvPr/>
            </p:nvSpPr>
            <p:spPr bwMode="auto">
              <a:xfrm>
                <a:off x="559" y="161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19" name="Oval 324"/>
              <p:cNvSpPr>
                <a:spLocks noChangeArrowheads="1"/>
              </p:cNvSpPr>
              <p:nvPr/>
            </p:nvSpPr>
            <p:spPr bwMode="auto">
              <a:xfrm>
                <a:off x="637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0" name="Oval 325"/>
              <p:cNvSpPr>
                <a:spLocks noChangeArrowheads="1"/>
              </p:cNvSpPr>
              <p:nvPr/>
            </p:nvSpPr>
            <p:spPr bwMode="auto">
              <a:xfrm>
                <a:off x="716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1" name="Oval 326"/>
              <p:cNvSpPr>
                <a:spLocks noChangeArrowheads="1"/>
              </p:cNvSpPr>
              <p:nvPr/>
            </p:nvSpPr>
            <p:spPr bwMode="auto">
              <a:xfrm>
                <a:off x="795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2" name="Oval 327"/>
              <p:cNvSpPr>
                <a:spLocks noChangeArrowheads="1"/>
              </p:cNvSpPr>
              <p:nvPr/>
            </p:nvSpPr>
            <p:spPr bwMode="auto">
              <a:xfrm>
                <a:off x="873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3" name="Oval 328"/>
              <p:cNvSpPr>
                <a:spLocks noChangeArrowheads="1"/>
              </p:cNvSpPr>
              <p:nvPr/>
            </p:nvSpPr>
            <p:spPr bwMode="auto">
              <a:xfrm>
                <a:off x="952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4" name="Oval 329"/>
              <p:cNvSpPr>
                <a:spLocks noChangeArrowheads="1"/>
              </p:cNvSpPr>
              <p:nvPr/>
            </p:nvSpPr>
            <p:spPr bwMode="auto">
              <a:xfrm>
                <a:off x="1031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5" name="Oval 330"/>
              <p:cNvSpPr>
                <a:spLocks noChangeArrowheads="1"/>
              </p:cNvSpPr>
              <p:nvPr/>
            </p:nvSpPr>
            <p:spPr bwMode="auto">
              <a:xfrm>
                <a:off x="1110" y="161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6" name="Oval 331"/>
              <p:cNvSpPr>
                <a:spLocks noChangeArrowheads="1"/>
              </p:cNvSpPr>
              <p:nvPr/>
            </p:nvSpPr>
            <p:spPr bwMode="auto">
              <a:xfrm>
                <a:off x="1188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7" name="Oval 332"/>
              <p:cNvSpPr>
                <a:spLocks noChangeArrowheads="1"/>
              </p:cNvSpPr>
              <p:nvPr/>
            </p:nvSpPr>
            <p:spPr bwMode="auto">
              <a:xfrm>
                <a:off x="1267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8" name="Oval 333"/>
              <p:cNvSpPr>
                <a:spLocks noChangeArrowheads="1"/>
              </p:cNvSpPr>
              <p:nvPr/>
            </p:nvSpPr>
            <p:spPr bwMode="auto">
              <a:xfrm>
                <a:off x="1346" y="1615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29" name="Oval 334"/>
              <p:cNvSpPr>
                <a:spLocks noChangeArrowheads="1"/>
              </p:cNvSpPr>
              <p:nvPr/>
            </p:nvSpPr>
            <p:spPr bwMode="auto">
              <a:xfrm>
                <a:off x="1424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0" name="Oval 335"/>
              <p:cNvSpPr>
                <a:spLocks noChangeArrowheads="1"/>
              </p:cNvSpPr>
              <p:nvPr/>
            </p:nvSpPr>
            <p:spPr bwMode="auto">
              <a:xfrm>
                <a:off x="1503" y="1615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1" name="Oval 336"/>
              <p:cNvSpPr>
                <a:spLocks noChangeArrowheads="1"/>
              </p:cNvSpPr>
              <p:nvPr/>
            </p:nvSpPr>
            <p:spPr bwMode="auto">
              <a:xfrm>
                <a:off x="480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2" name="Oval 337"/>
              <p:cNvSpPr>
                <a:spLocks noChangeArrowheads="1"/>
              </p:cNvSpPr>
              <p:nvPr/>
            </p:nvSpPr>
            <p:spPr bwMode="auto">
              <a:xfrm>
                <a:off x="559" y="153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3" name="Oval 338"/>
              <p:cNvSpPr>
                <a:spLocks noChangeArrowheads="1"/>
              </p:cNvSpPr>
              <p:nvPr/>
            </p:nvSpPr>
            <p:spPr bwMode="auto">
              <a:xfrm>
                <a:off x="637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4" name="Oval 339"/>
              <p:cNvSpPr>
                <a:spLocks noChangeArrowheads="1"/>
              </p:cNvSpPr>
              <p:nvPr/>
            </p:nvSpPr>
            <p:spPr bwMode="auto">
              <a:xfrm>
                <a:off x="716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5" name="Oval 340"/>
              <p:cNvSpPr>
                <a:spLocks noChangeArrowheads="1"/>
              </p:cNvSpPr>
              <p:nvPr/>
            </p:nvSpPr>
            <p:spPr bwMode="auto">
              <a:xfrm>
                <a:off x="795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6" name="Oval 341"/>
              <p:cNvSpPr>
                <a:spLocks noChangeArrowheads="1"/>
              </p:cNvSpPr>
              <p:nvPr/>
            </p:nvSpPr>
            <p:spPr bwMode="auto">
              <a:xfrm>
                <a:off x="873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7" name="Oval 342"/>
              <p:cNvSpPr>
                <a:spLocks noChangeArrowheads="1"/>
              </p:cNvSpPr>
              <p:nvPr/>
            </p:nvSpPr>
            <p:spPr bwMode="auto">
              <a:xfrm>
                <a:off x="952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8" name="Oval 343"/>
              <p:cNvSpPr>
                <a:spLocks noChangeArrowheads="1"/>
              </p:cNvSpPr>
              <p:nvPr/>
            </p:nvSpPr>
            <p:spPr bwMode="auto">
              <a:xfrm>
                <a:off x="1031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39" name="Oval 344"/>
              <p:cNvSpPr>
                <a:spLocks noChangeArrowheads="1"/>
              </p:cNvSpPr>
              <p:nvPr/>
            </p:nvSpPr>
            <p:spPr bwMode="auto">
              <a:xfrm>
                <a:off x="1110" y="153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0" name="Oval 345"/>
              <p:cNvSpPr>
                <a:spLocks noChangeArrowheads="1"/>
              </p:cNvSpPr>
              <p:nvPr/>
            </p:nvSpPr>
            <p:spPr bwMode="auto">
              <a:xfrm>
                <a:off x="1188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1" name="Oval 346"/>
              <p:cNvSpPr>
                <a:spLocks noChangeArrowheads="1"/>
              </p:cNvSpPr>
              <p:nvPr/>
            </p:nvSpPr>
            <p:spPr bwMode="auto">
              <a:xfrm>
                <a:off x="1267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2" name="Oval 347"/>
              <p:cNvSpPr>
                <a:spLocks noChangeArrowheads="1"/>
              </p:cNvSpPr>
              <p:nvPr/>
            </p:nvSpPr>
            <p:spPr bwMode="auto">
              <a:xfrm>
                <a:off x="1346" y="1530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3" name="Oval 348"/>
              <p:cNvSpPr>
                <a:spLocks noChangeArrowheads="1"/>
              </p:cNvSpPr>
              <p:nvPr/>
            </p:nvSpPr>
            <p:spPr bwMode="auto">
              <a:xfrm>
                <a:off x="1424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4" name="Oval 349"/>
              <p:cNvSpPr>
                <a:spLocks noChangeArrowheads="1"/>
              </p:cNvSpPr>
              <p:nvPr/>
            </p:nvSpPr>
            <p:spPr bwMode="auto">
              <a:xfrm>
                <a:off x="1503" y="1530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5" name="Oval 350"/>
              <p:cNvSpPr>
                <a:spLocks noChangeArrowheads="1"/>
              </p:cNvSpPr>
              <p:nvPr/>
            </p:nvSpPr>
            <p:spPr bwMode="auto">
              <a:xfrm>
                <a:off x="480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6" name="Oval 351"/>
              <p:cNvSpPr>
                <a:spLocks noChangeArrowheads="1"/>
              </p:cNvSpPr>
              <p:nvPr/>
            </p:nvSpPr>
            <p:spPr bwMode="auto">
              <a:xfrm>
                <a:off x="559" y="14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7" name="Oval 352"/>
              <p:cNvSpPr>
                <a:spLocks noChangeArrowheads="1"/>
              </p:cNvSpPr>
              <p:nvPr/>
            </p:nvSpPr>
            <p:spPr bwMode="auto">
              <a:xfrm>
                <a:off x="637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8" name="Oval 353"/>
              <p:cNvSpPr>
                <a:spLocks noChangeArrowheads="1"/>
              </p:cNvSpPr>
              <p:nvPr/>
            </p:nvSpPr>
            <p:spPr bwMode="auto">
              <a:xfrm>
                <a:off x="716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49" name="Oval 354"/>
              <p:cNvSpPr>
                <a:spLocks noChangeArrowheads="1"/>
              </p:cNvSpPr>
              <p:nvPr/>
            </p:nvSpPr>
            <p:spPr bwMode="auto">
              <a:xfrm>
                <a:off x="795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0" name="Oval 355"/>
              <p:cNvSpPr>
                <a:spLocks noChangeArrowheads="1"/>
              </p:cNvSpPr>
              <p:nvPr/>
            </p:nvSpPr>
            <p:spPr bwMode="auto">
              <a:xfrm>
                <a:off x="873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1" name="Oval 356"/>
              <p:cNvSpPr>
                <a:spLocks noChangeArrowheads="1"/>
              </p:cNvSpPr>
              <p:nvPr/>
            </p:nvSpPr>
            <p:spPr bwMode="auto">
              <a:xfrm>
                <a:off x="952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2" name="Oval 357"/>
              <p:cNvSpPr>
                <a:spLocks noChangeArrowheads="1"/>
              </p:cNvSpPr>
              <p:nvPr/>
            </p:nvSpPr>
            <p:spPr bwMode="auto">
              <a:xfrm>
                <a:off x="1031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3" name="Oval 358"/>
              <p:cNvSpPr>
                <a:spLocks noChangeArrowheads="1"/>
              </p:cNvSpPr>
              <p:nvPr/>
            </p:nvSpPr>
            <p:spPr bwMode="auto">
              <a:xfrm>
                <a:off x="1110" y="14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4" name="Oval 359"/>
              <p:cNvSpPr>
                <a:spLocks noChangeArrowheads="1"/>
              </p:cNvSpPr>
              <p:nvPr/>
            </p:nvSpPr>
            <p:spPr bwMode="auto">
              <a:xfrm>
                <a:off x="1188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5" name="Oval 360"/>
              <p:cNvSpPr>
                <a:spLocks noChangeArrowheads="1"/>
              </p:cNvSpPr>
              <p:nvPr/>
            </p:nvSpPr>
            <p:spPr bwMode="auto">
              <a:xfrm>
                <a:off x="1267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6" name="Oval 361"/>
              <p:cNvSpPr>
                <a:spLocks noChangeArrowheads="1"/>
              </p:cNvSpPr>
              <p:nvPr/>
            </p:nvSpPr>
            <p:spPr bwMode="auto">
              <a:xfrm>
                <a:off x="1346" y="1446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7" name="Oval 362"/>
              <p:cNvSpPr>
                <a:spLocks noChangeArrowheads="1"/>
              </p:cNvSpPr>
              <p:nvPr/>
            </p:nvSpPr>
            <p:spPr bwMode="auto">
              <a:xfrm>
                <a:off x="1424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8" name="Oval 363"/>
              <p:cNvSpPr>
                <a:spLocks noChangeArrowheads="1"/>
              </p:cNvSpPr>
              <p:nvPr/>
            </p:nvSpPr>
            <p:spPr bwMode="auto">
              <a:xfrm>
                <a:off x="1503" y="1446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59" name="Oval 364"/>
              <p:cNvSpPr>
                <a:spLocks noChangeArrowheads="1"/>
              </p:cNvSpPr>
              <p:nvPr/>
            </p:nvSpPr>
            <p:spPr bwMode="auto">
              <a:xfrm>
                <a:off x="480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0" name="Oval 365"/>
              <p:cNvSpPr>
                <a:spLocks noChangeArrowheads="1"/>
              </p:cNvSpPr>
              <p:nvPr/>
            </p:nvSpPr>
            <p:spPr bwMode="auto">
              <a:xfrm>
                <a:off x="559" y="136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1" name="Oval 366"/>
              <p:cNvSpPr>
                <a:spLocks noChangeArrowheads="1"/>
              </p:cNvSpPr>
              <p:nvPr/>
            </p:nvSpPr>
            <p:spPr bwMode="auto">
              <a:xfrm>
                <a:off x="637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2" name="Oval 367"/>
              <p:cNvSpPr>
                <a:spLocks noChangeArrowheads="1"/>
              </p:cNvSpPr>
              <p:nvPr/>
            </p:nvSpPr>
            <p:spPr bwMode="auto">
              <a:xfrm>
                <a:off x="716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3" name="Oval 368"/>
              <p:cNvSpPr>
                <a:spLocks noChangeArrowheads="1"/>
              </p:cNvSpPr>
              <p:nvPr/>
            </p:nvSpPr>
            <p:spPr bwMode="auto">
              <a:xfrm>
                <a:off x="795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4" name="Oval 369"/>
              <p:cNvSpPr>
                <a:spLocks noChangeArrowheads="1"/>
              </p:cNvSpPr>
              <p:nvPr/>
            </p:nvSpPr>
            <p:spPr bwMode="auto">
              <a:xfrm>
                <a:off x="873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5" name="Oval 370"/>
              <p:cNvSpPr>
                <a:spLocks noChangeArrowheads="1"/>
              </p:cNvSpPr>
              <p:nvPr/>
            </p:nvSpPr>
            <p:spPr bwMode="auto">
              <a:xfrm>
                <a:off x="952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6" name="Oval 371"/>
              <p:cNvSpPr>
                <a:spLocks noChangeArrowheads="1"/>
              </p:cNvSpPr>
              <p:nvPr/>
            </p:nvSpPr>
            <p:spPr bwMode="auto">
              <a:xfrm>
                <a:off x="1031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7" name="Oval 372"/>
              <p:cNvSpPr>
                <a:spLocks noChangeArrowheads="1"/>
              </p:cNvSpPr>
              <p:nvPr/>
            </p:nvSpPr>
            <p:spPr bwMode="auto">
              <a:xfrm>
                <a:off x="1110" y="136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8" name="Oval 373"/>
              <p:cNvSpPr>
                <a:spLocks noChangeArrowheads="1"/>
              </p:cNvSpPr>
              <p:nvPr/>
            </p:nvSpPr>
            <p:spPr bwMode="auto">
              <a:xfrm>
                <a:off x="1188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69" name="Oval 374"/>
              <p:cNvSpPr>
                <a:spLocks noChangeArrowheads="1"/>
              </p:cNvSpPr>
              <p:nvPr/>
            </p:nvSpPr>
            <p:spPr bwMode="auto">
              <a:xfrm>
                <a:off x="1267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0" name="Oval 375"/>
              <p:cNvSpPr>
                <a:spLocks noChangeArrowheads="1"/>
              </p:cNvSpPr>
              <p:nvPr/>
            </p:nvSpPr>
            <p:spPr bwMode="auto">
              <a:xfrm>
                <a:off x="1346" y="1361"/>
                <a:ext cx="23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1" name="Oval 376"/>
              <p:cNvSpPr>
                <a:spLocks noChangeArrowheads="1"/>
              </p:cNvSpPr>
              <p:nvPr/>
            </p:nvSpPr>
            <p:spPr bwMode="auto">
              <a:xfrm>
                <a:off x="1424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2" name="Oval 377"/>
              <p:cNvSpPr>
                <a:spLocks noChangeArrowheads="1"/>
              </p:cNvSpPr>
              <p:nvPr/>
            </p:nvSpPr>
            <p:spPr bwMode="auto">
              <a:xfrm>
                <a:off x="1503" y="1361"/>
                <a:ext cx="24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3" name="Line 378"/>
              <p:cNvSpPr>
                <a:spLocks noChangeShapeType="1"/>
              </p:cNvSpPr>
              <p:nvPr/>
            </p:nvSpPr>
            <p:spPr bwMode="auto">
              <a:xfrm flipV="1">
                <a:off x="495" y="1248"/>
                <a:ext cx="0" cy="3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274" name="Freeform 379"/>
              <p:cNvSpPr>
                <a:spLocks/>
              </p:cNvSpPr>
              <p:nvPr/>
            </p:nvSpPr>
            <p:spPr bwMode="auto">
              <a:xfrm>
                <a:off x="480" y="1626"/>
                <a:ext cx="1200" cy="0"/>
              </a:xfrm>
              <a:custGeom>
                <a:avLst/>
                <a:gdLst>
                  <a:gd name="T0" fmla="*/ 0 w 1464"/>
                  <a:gd name="T1" fmla="*/ 0 h 1"/>
                  <a:gd name="T2" fmla="*/ 1464 w 146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64" h="1">
                    <a:moveTo>
                      <a:pt x="0" y="0"/>
                    </a:moveTo>
                    <a:lnTo>
                      <a:pt x="14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</p:grpSp>
      </p:grpSp>
      <p:pic>
        <p:nvPicPr>
          <p:cNvPr id="393" name="Grafik 3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96142"/>
            <a:ext cx="226695" cy="140970"/>
          </a:xfrm>
          <a:prstGeom prst="rect">
            <a:avLst/>
          </a:prstGeom>
        </p:spPr>
      </p:pic>
      <p:pic>
        <p:nvPicPr>
          <p:cNvPr id="208" name="Grafik 20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278997"/>
            <a:ext cx="142875" cy="158115"/>
          </a:xfrm>
          <a:prstGeom prst="rect">
            <a:avLst/>
          </a:prstGeom>
        </p:spPr>
      </p:pic>
      <p:pic>
        <p:nvPicPr>
          <p:cNvPr id="210" name="Grafik 20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21037"/>
            <a:ext cx="1072515" cy="3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C0DBB5C-22A6-47CC-8457-37D4BD70EB3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4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von Prepass-Optimierungen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F"/>
            </a:pPr>
            <a:r>
              <a:rPr lang="de-DE" b="1" i="1" dirty="0"/>
              <a:t>Rückblick: Struktur eines Optimierenden Compilers mit 2 IRs:</a:t>
            </a:r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>
              <a:lnSpc>
                <a:spcPct val="100000"/>
              </a:lnSpc>
              <a:buFont typeface="Wingdings" pitchFamily="2" charset="2"/>
              <a:buChar char="F"/>
            </a:pPr>
            <a:endParaRPr lang="de-DE" b="1" i="1" dirty="0"/>
          </a:p>
          <a:p>
            <a:pPr algn="ctr">
              <a:lnSpc>
                <a:spcPct val="100000"/>
              </a:lnSpc>
              <a:buFont typeface="Wingdings" pitchFamily="2" charset="2"/>
              <a:buNone/>
            </a:pPr>
            <a:r>
              <a:rPr lang="de-DE" b="1" i="1" dirty="0"/>
              <a:t>Frage: Darf nur der Compiler Code optimieren?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endParaRPr lang="de-DE" b="1" i="1" dirty="0"/>
          </a:p>
        </p:txBody>
      </p:sp>
      <p:sp>
        <p:nvSpPr>
          <p:cNvPr id="807940" name="Line 4"/>
          <p:cNvSpPr>
            <a:spLocks noChangeShapeType="1"/>
          </p:cNvSpPr>
          <p:nvPr/>
        </p:nvSpPr>
        <p:spPr bwMode="auto">
          <a:xfrm rot="-5400000">
            <a:off x="5971382" y="4221956"/>
            <a:ext cx="0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41" name="Line 5"/>
          <p:cNvSpPr>
            <a:spLocks noChangeShapeType="1"/>
          </p:cNvSpPr>
          <p:nvPr/>
        </p:nvSpPr>
        <p:spPr bwMode="auto">
          <a:xfrm rot="-5400000" flipH="1" flipV="1">
            <a:off x="3743325" y="3824288"/>
            <a:ext cx="1587" cy="10810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42" name="Line 6"/>
          <p:cNvSpPr>
            <a:spLocks noChangeShapeType="1"/>
          </p:cNvSpPr>
          <p:nvPr/>
        </p:nvSpPr>
        <p:spPr bwMode="auto">
          <a:xfrm rot="-5400000">
            <a:off x="6270625" y="2028825"/>
            <a:ext cx="0" cy="920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43" name="Line 7"/>
          <p:cNvSpPr>
            <a:spLocks noChangeShapeType="1"/>
          </p:cNvSpPr>
          <p:nvPr/>
        </p:nvSpPr>
        <p:spPr bwMode="auto">
          <a:xfrm rot="-5400000">
            <a:off x="3786188" y="2028825"/>
            <a:ext cx="0" cy="920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44" name="Line 8"/>
          <p:cNvSpPr>
            <a:spLocks noChangeShapeType="1"/>
          </p:cNvSpPr>
          <p:nvPr/>
        </p:nvSpPr>
        <p:spPr bwMode="auto">
          <a:xfrm rot="5400000" flipH="1">
            <a:off x="6289675" y="2967038"/>
            <a:ext cx="0" cy="920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45" name="Line 9"/>
          <p:cNvSpPr>
            <a:spLocks noChangeShapeType="1"/>
          </p:cNvSpPr>
          <p:nvPr/>
        </p:nvSpPr>
        <p:spPr bwMode="auto">
          <a:xfrm rot="-5400000">
            <a:off x="1620044" y="2347119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46" name="Rectangle 10"/>
          <p:cNvSpPr>
            <a:spLocks noChangeArrowheads="1"/>
          </p:cNvSpPr>
          <p:nvPr/>
        </p:nvSpPr>
        <p:spPr bwMode="auto">
          <a:xfrm>
            <a:off x="1763713" y="2130425"/>
            <a:ext cx="15843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47" name="Text Box 11"/>
          <p:cNvSpPr txBox="1">
            <a:spLocks noChangeArrowheads="1"/>
          </p:cNvSpPr>
          <p:nvPr/>
        </p:nvSpPr>
        <p:spPr bwMode="auto">
          <a:xfrm>
            <a:off x="1611313" y="2198688"/>
            <a:ext cx="17002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Lexikalische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Analyse</a:t>
            </a:r>
          </a:p>
        </p:txBody>
      </p:sp>
      <p:sp>
        <p:nvSpPr>
          <p:cNvPr id="807948" name="AutoShape 12"/>
          <p:cNvSpPr>
            <a:spLocks noChangeArrowheads="1"/>
          </p:cNvSpPr>
          <p:nvPr/>
        </p:nvSpPr>
        <p:spPr bwMode="auto">
          <a:xfrm>
            <a:off x="254000" y="2058988"/>
            <a:ext cx="1222375" cy="935037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en-US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807949" name="Text Box 13"/>
          <p:cNvSpPr txBox="1">
            <a:spLocks noChangeArrowheads="1"/>
          </p:cNvSpPr>
          <p:nvPr/>
        </p:nvSpPr>
        <p:spPr bwMode="auto">
          <a:xfrm>
            <a:off x="247650" y="2274888"/>
            <a:ext cx="8683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Quell-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807950" name="Text Box 14"/>
          <p:cNvSpPr txBox="1">
            <a:spLocks noChangeArrowheads="1"/>
          </p:cNvSpPr>
          <p:nvPr/>
        </p:nvSpPr>
        <p:spPr bwMode="auto">
          <a:xfrm>
            <a:off x="3211513" y="2203450"/>
            <a:ext cx="901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Token-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Folge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51" name="Rectangle 15"/>
          <p:cNvSpPr>
            <a:spLocks noChangeArrowheads="1"/>
          </p:cNvSpPr>
          <p:nvPr/>
        </p:nvSpPr>
        <p:spPr bwMode="auto">
          <a:xfrm>
            <a:off x="4237038" y="2128838"/>
            <a:ext cx="1592262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52" name="Text Box 16"/>
          <p:cNvSpPr txBox="1">
            <a:spLocks noChangeArrowheads="1"/>
          </p:cNvSpPr>
          <p:nvPr/>
        </p:nvSpPr>
        <p:spPr bwMode="auto">
          <a:xfrm>
            <a:off x="4075113" y="2198688"/>
            <a:ext cx="1757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Syntaktische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Analyse</a:t>
            </a:r>
          </a:p>
        </p:txBody>
      </p:sp>
      <p:sp>
        <p:nvSpPr>
          <p:cNvPr id="807953" name="Text Box 17"/>
          <p:cNvSpPr txBox="1">
            <a:spLocks noChangeArrowheads="1"/>
          </p:cNvSpPr>
          <p:nvPr/>
        </p:nvSpPr>
        <p:spPr bwMode="auto">
          <a:xfrm>
            <a:off x="5668963" y="2203450"/>
            <a:ext cx="965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Syntax-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Baum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54" name="Line 18"/>
          <p:cNvSpPr>
            <a:spLocks noChangeShapeType="1"/>
          </p:cNvSpPr>
          <p:nvPr/>
        </p:nvSpPr>
        <p:spPr bwMode="auto">
          <a:xfrm rot="-5400000">
            <a:off x="8536782" y="2283618"/>
            <a:ext cx="0" cy="417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55" name="Text Box 19"/>
          <p:cNvSpPr txBox="1">
            <a:spLocks noChangeArrowheads="1"/>
          </p:cNvSpPr>
          <p:nvPr/>
        </p:nvSpPr>
        <p:spPr bwMode="auto">
          <a:xfrm rot="-5400000">
            <a:off x="8219282" y="2710656"/>
            <a:ext cx="10287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High-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Level IR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56" name="Rectangle 20"/>
          <p:cNvSpPr>
            <a:spLocks noChangeArrowheads="1"/>
          </p:cNvSpPr>
          <p:nvPr/>
        </p:nvSpPr>
        <p:spPr bwMode="auto">
          <a:xfrm>
            <a:off x="4271963" y="3067050"/>
            <a:ext cx="1560512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57" name="Text Box 21"/>
          <p:cNvSpPr txBox="1">
            <a:spLocks noChangeArrowheads="1"/>
          </p:cNvSpPr>
          <p:nvPr/>
        </p:nvSpPr>
        <p:spPr bwMode="auto">
          <a:xfrm>
            <a:off x="4105275" y="3135313"/>
            <a:ext cx="17272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Instruktions-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Auswahl</a:t>
            </a:r>
          </a:p>
        </p:txBody>
      </p:sp>
      <p:sp>
        <p:nvSpPr>
          <p:cNvPr id="807958" name="Line 22"/>
          <p:cNvSpPr>
            <a:spLocks noChangeShapeType="1"/>
          </p:cNvSpPr>
          <p:nvPr/>
        </p:nvSpPr>
        <p:spPr bwMode="auto">
          <a:xfrm rot="-5400000">
            <a:off x="1554957" y="4155281"/>
            <a:ext cx="0" cy="417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59" name="Rectangle 23"/>
          <p:cNvSpPr>
            <a:spLocks noChangeArrowheads="1"/>
          </p:cNvSpPr>
          <p:nvPr/>
        </p:nvSpPr>
        <p:spPr bwMode="auto">
          <a:xfrm>
            <a:off x="1763713" y="4003675"/>
            <a:ext cx="15843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60" name="Text Box 24"/>
          <p:cNvSpPr txBox="1">
            <a:spLocks noChangeArrowheads="1"/>
          </p:cNvSpPr>
          <p:nvPr/>
        </p:nvSpPr>
        <p:spPr bwMode="auto">
          <a:xfrm>
            <a:off x="1785938" y="4071938"/>
            <a:ext cx="14176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Register-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Allokation</a:t>
            </a:r>
          </a:p>
        </p:txBody>
      </p:sp>
      <p:sp>
        <p:nvSpPr>
          <p:cNvPr id="807961" name="Rectangle 25"/>
          <p:cNvSpPr>
            <a:spLocks noChangeArrowheads="1"/>
          </p:cNvSpPr>
          <p:nvPr/>
        </p:nvSpPr>
        <p:spPr bwMode="auto">
          <a:xfrm>
            <a:off x="4270375" y="4003675"/>
            <a:ext cx="1562100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62" name="Text Box 26"/>
          <p:cNvSpPr txBox="1">
            <a:spLocks noChangeArrowheads="1"/>
          </p:cNvSpPr>
          <p:nvPr/>
        </p:nvSpPr>
        <p:spPr bwMode="auto">
          <a:xfrm>
            <a:off x="4105275" y="4071938"/>
            <a:ext cx="17272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Instruktions-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Anordnung</a:t>
            </a:r>
          </a:p>
        </p:txBody>
      </p:sp>
      <p:sp>
        <p:nvSpPr>
          <p:cNvPr id="807963" name="AutoShape 27"/>
          <p:cNvSpPr>
            <a:spLocks noChangeArrowheads="1"/>
          </p:cNvSpPr>
          <p:nvPr/>
        </p:nvSpPr>
        <p:spPr bwMode="auto">
          <a:xfrm>
            <a:off x="6118225" y="3933825"/>
            <a:ext cx="1222375" cy="935038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47700" indent="-457200" eaLnBrk="1" hangingPunct="1">
              <a:spcBef>
                <a:spcPct val="20000"/>
              </a:spcBef>
              <a:buClr>
                <a:srgbClr val="FF0007"/>
              </a:buClr>
            </a:pPr>
            <a:endParaRPr lang="en-US" sz="2200" dirty="0">
              <a:latin typeface="MetaKorrespondenz" pitchFamily="34" charset="0"/>
              <a:ea typeface="ヒラギノ角ゴ Pro W3" pitchFamily="96" charset="-128"/>
            </a:endParaRPr>
          </a:p>
        </p:txBody>
      </p:sp>
      <p:sp>
        <p:nvSpPr>
          <p:cNvPr id="807964" name="Text Box 28"/>
          <p:cNvSpPr txBox="1">
            <a:spLocks noChangeArrowheads="1"/>
          </p:cNvSpPr>
          <p:nvPr/>
        </p:nvSpPr>
        <p:spPr bwMode="auto">
          <a:xfrm>
            <a:off x="6146800" y="4149725"/>
            <a:ext cx="7985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ASM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Code</a:t>
            </a:r>
          </a:p>
        </p:txBody>
      </p:sp>
      <p:sp>
        <p:nvSpPr>
          <p:cNvPr id="807965" name="Line 29"/>
          <p:cNvSpPr>
            <a:spLocks noChangeShapeType="1"/>
          </p:cNvSpPr>
          <p:nvPr/>
        </p:nvSpPr>
        <p:spPr bwMode="auto">
          <a:xfrm>
            <a:off x="8745538" y="2492375"/>
            <a:ext cx="0" cy="9350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66" name="Line 30"/>
          <p:cNvSpPr>
            <a:spLocks noChangeShapeType="1"/>
          </p:cNvSpPr>
          <p:nvPr/>
        </p:nvSpPr>
        <p:spPr bwMode="auto">
          <a:xfrm>
            <a:off x="1331913" y="3427413"/>
            <a:ext cx="0" cy="9366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67" name="Rectangle 31"/>
          <p:cNvSpPr>
            <a:spLocks noChangeArrowheads="1"/>
          </p:cNvSpPr>
          <p:nvPr/>
        </p:nvSpPr>
        <p:spPr bwMode="auto">
          <a:xfrm>
            <a:off x="6719888" y="3067050"/>
            <a:ext cx="1631950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68" name="Text Box 32"/>
          <p:cNvSpPr txBox="1">
            <a:spLocks noChangeArrowheads="1"/>
          </p:cNvSpPr>
          <p:nvPr/>
        </p:nvSpPr>
        <p:spPr bwMode="auto">
          <a:xfrm>
            <a:off x="6618288" y="3135313"/>
            <a:ext cx="16986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Code-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Optimierung</a:t>
            </a:r>
          </a:p>
        </p:txBody>
      </p:sp>
      <p:sp>
        <p:nvSpPr>
          <p:cNvPr id="807969" name="Line 33"/>
          <p:cNvSpPr>
            <a:spLocks noChangeShapeType="1"/>
          </p:cNvSpPr>
          <p:nvPr/>
        </p:nvSpPr>
        <p:spPr bwMode="auto">
          <a:xfrm rot="5400000" flipH="1">
            <a:off x="8522494" y="3218657"/>
            <a:ext cx="0" cy="417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70" name="Text Box 34"/>
          <p:cNvSpPr txBox="1">
            <a:spLocks noChangeArrowheads="1"/>
          </p:cNvSpPr>
          <p:nvPr/>
        </p:nvSpPr>
        <p:spPr bwMode="auto">
          <a:xfrm>
            <a:off x="5651500" y="3111500"/>
            <a:ext cx="10287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High-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Level IR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71" name="Line 35"/>
          <p:cNvSpPr>
            <a:spLocks noChangeShapeType="1"/>
          </p:cNvSpPr>
          <p:nvPr/>
        </p:nvSpPr>
        <p:spPr bwMode="auto">
          <a:xfrm rot="5400000" flipH="1">
            <a:off x="3808413" y="2967038"/>
            <a:ext cx="0" cy="920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72" name="Text Box 36"/>
          <p:cNvSpPr txBox="1">
            <a:spLocks noChangeArrowheads="1"/>
          </p:cNvSpPr>
          <p:nvPr/>
        </p:nvSpPr>
        <p:spPr bwMode="auto">
          <a:xfrm>
            <a:off x="3208338" y="3111500"/>
            <a:ext cx="10287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Low-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Level IR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73" name="Rectangle 37"/>
          <p:cNvSpPr>
            <a:spLocks noChangeArrowheads="1"/>
          </p:cNvSpPr>
          <p:nvPr/>
        </p:nvSpPr>
        <p:spPr bwMode="auto">
          <a:xfrm>
            <a:off x="1763713" y="3067050"/>
            <a:ext cx="15843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74" name="Text Box 38"/>
          <p:cNvSpPr txBox="1">
            <a:spLocks noChangeArrowheads="1"/>
          </p:cNvSpPr>
          <p:nvPr/>
        </p:nvSpPr>
        <p:spPr bwMode="auto">
          <a:xfrm>
            <a:off x="1620838" y="3135313"/>
            <a:ext cx="16986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Code-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Optimierung</a:t>
            </a:r>
          </a:p>
        </p:txBody>
      </p:sp>
      <p:sp>
        <p:nvSpPr>
          <p:cNvPr id="807975" name="Line 39"/>
          <p:cNvSpPr>
            <a:spLocks noChangeShapeType="1"/>
          </p:cNvSpPr>
          <p:nvPr/>
        </p:nvSpPr>
        <p:spPr bwMode="auto">
          <a:xfrm rot="5400000" flipH="1">
            <a:off x="1547813" y="3211513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807976" name="Text Box 40"/>
          <p:cNvSpPr txBox="1">
            <a:spLocks noChangeArrowheads="1"/>
          </p:cNvSpPr>
          <p:nvPr/>
        </p:nvSpPr>
        <p:spPr bwMode="auto">
          <a:xfrm rot="-5400000">
            <a:off x="804069" y="3683794"/>
            <a:ext cx="10287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Low-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Level IR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77" name="Text Box 41"/>
          <p:cNvSpPr txBox="1">
            <a:spLocks noChangeArrowheads="1"/>
          </p:cNvSpPr>
          <p:nvPr/>
        </p:nvSpPr>
        <p:spPr bwMode="auto">
          <a:xfrm>
            <a:off x="3184525" y="4048125"/>
            <a:ext cx="10287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Low-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>
                <a:latin typeface="Arial" charset="0"/>
                <a:ea typeface="ヒラギノ角ゴ Pro W3" pitchFamily="96" charset="-128"/>
              </a:rPr>
              <a:t>Level IR</a:t>
            </a:r>
            <a:endParaRPr lang="en-US" sz="1800" i="1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07978" name="Rectangle 42"/>
          <p:cNvSpPr>
            <a:spLocks noChangeArrowheads="1"/>
          </p:cNvSpPr>
          <p:nvPr/>
        </p:nvSpPr>
        <p:spPr bwMode="auto">
          <a:xfrm>
            <a:off x="6719888" y="2128838"/>
            <a:ext cx="162877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07979" name="Text Box 43"/>
          <p:cNvSpPr txBox="1">
            <a:spLocks noChangeArrowheads="1"/>
          </p:cNvSpPr>
          <p:nvPr/>
        </p:nvSpPr>
        <p:spPr bwMode="auto">
          <a:xfrm>
            <a:off x="6559550" y="2198688"/>
            <a:ext cx="17573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Semantische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>
                <a:latin typeface="Arial" charset="0"/>
                <a:ea typeface="ヒラギノ角ゴ Pro W3" pitchFamily="96" charset="-128"/>
              </a:rPr>
              <a:t>Analyse</a:t>
            </a:r>
          </a:p>
        </p:txBody>
      </p:sp>
      <p:sp>
        <p:nvSpPr>
          <p:cNvPr id="807980" name="Rectangle 44"/>
          <p:cNvSpPr>
            <a:spLocks noChangeArrowheads="1"/>
          </p:cNvSpPr>
          <p:nvPr/>
        </p:nvSpPr>
        <p:spPr bwMode="auto">
          <a:xfrm>
            <a:off x="1655763" y="2058988"/>
            <a:ext cx="6769100" cy="865187"/>
          </a:xfrm>
          <a:prstGeom prst="rect">
            <a:avLst/>
          </a:prstGeom>
          <a:solidFill>
            <a:srgbClr val="AAA28D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6984093-42DE-42FF-B831-8DDD94FE150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 – Struktur der EVP </a:t>
            </a:r>
            <a:r>
              <a:rPr lang="de-DE" i="1" dirty="0" smtClean="0"/>
              <a:t>G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Konsequenz der Verwendung des     Operators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G</a:t>
            </a:r>
            <a:r>
              <a:rPr lang="de-DE" dirty="0" smtClean="0"/>
              <a:t> ist Endliche Vereinigung von Polyedern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Interpretation:</a:t>
            </a:r>
            <a:br>
              <a:rPr lang="de-DE" dirty="0" smtClean="0"/>
            </a:br>
            <a:r>
              <a:rPr lang="de-DE" dirty="0" smtClean="0"/>
              <a:t>Jedes einzelne Polytop</a:t>
            </a:r>
            <a:br>
              <a:rPr lang="de-DE" dirty="0" smtClean="0"/>
            </a:br>
            <a:r>
              <a:rPr lang="de-DE" i="1" u="sng" dirty="0" smtClean="0"/>
              <a:t>Region im Iterationsraum, für die </a:t>
            </a:r>
            <a:r>
              <a:rPr lang="de-DE" b="1" i="1" u="sng" dirty="0" smtClean="0"/>
              <a:t>alle</a:t>
            </a:r>
            <a:r>
              <a:rPr lang="de-DE" i="1" u="sng" dirty="0" smtClean="0"/>
              <a:t> </a:t>
            </a:r>
            <a:r>
              <a:rPr lang="en-US" i="1" u="sng" dirty="0" smtClean="0"/>
              <a:t>If-Statements</a:t>
            </a:r>
            <a:r>
              <a:rPr lang="de-DE" i="1" u="sng" dirty="0" smtClean="0"/>
              <a:t> wahr sind.</a:t>
            </a:r>
            <a:endParaRPr lang="de-DE" i="1" u="sng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167200"/>
            <a:ext cx="2670810" cy="2171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38" y="2890800"/>
            <a:ext cx="605790" cy="2152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0" y="1484784"/>
            <a:ext cx="142875" cy="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DCAEFCE-8A7D-4036-899B-3A51C88F804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Global Search Space</a:t>
            </a:r>
            <a:r>
              <a:rPr lang="de-DE" dirty="0" smtClean="0"/>
              <a:t> für MPEG-Code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 </a:t>
            </a:r>
          </a:p>
        </p:txBody>
      </p:sp>
      <p:pic>
        <p:nvPicPr>
          <p:cNvPr id="18" name="Grafik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8" y="1537200"/>
            <a:ext cx="6806565" cy="23812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7200"/>
            <a:ext cx="5486400" cy="26860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275200"/>
            <a:ext cx="2691765" cy="25336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0" y="2996952"/>
            <a:ext cx="8399145" cy="23812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3356991"/>
            <a:ext cx="4709160" cy="26289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726934"/>
            <a:ext cx="4638675" cy="26289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96499"/>
            <a:ext cx="7442835" cy="25336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34800"/>
            <a:ext cx="1611630" cy="21717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55200"/>
            <a:ext cx="4853940" cy="25336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5515200"/>
            <a:ext cx="4467225" cy="2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7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E94601-D77A-4406-8754-C025B2831CC9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Global Search Space</a:t>
            </a:r>
            <a:r>
              <a:rPr lang="de-DE" dirty="0" smtClean="0"/>
              <a:t> &amp; </a:t>
            </a:r>
            <a:r>
              <a:rPr lang="en-US" i="1" dirty="0" smtClean="0"/>
              <a:t>Splitting-If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Direkte Übersetzung von </a:t>
            </a:r>
            <a:r>
              <a:rPr lang="de-DE" b="1" i="1" dirty="0" smtClean="0"/>
              <a:t>G</a:t>
            </a:r>
            <a:r>
              <a:rPr lang="de-DE" b="1" dirty="0" smtClean="0"/>
              <a:t> in </a:t>
            </a:r>
            <a:r>
              <a:rPr lang="en-US" b="1" i="1" dirty="0" smtClean="0"/>
              <a:t>Splitting-If</a:t>
            </a:r>
          </a:p>
          <a:p>
            <a:pPr>
              <a:lnSpc>
                <a:spcPct val="90000"/>
              </a:lnSpc>
            </a:pPr>
            <a:r>
              <a:rPr lang="de-DE" b="1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if ( (x == 0 &amp;&amp; vx == 0 &amp;&amp; y &gt;= 13) || (x &gt;= 10) ||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(y == 0 &amp;&amp; vy == 0 &amp;&amp; x &gt;= 9) || (y &gt;= 14) 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Keine gute Lösung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Dieses </a:t>
            </a:r>
            <a:r>
              <a:rPr lang="en-US" i="1" dirty="0" smtClean="0"/>
              <a:t>Splitting-If</a:t>
            </a:r>
            <a:r>
              <a:rPr lang="de-DE" dirty="0" smtClean="0"/>
              <a:t> müsste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vy</a:t>
            </a:r>
            <a:r>
              <a:rPr lang="de-DE" dirty="0" smtClean="0"/>
              <a:t>-Schleife platziert sein (3.-innerste!)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Führt zu 10.103.760 Ausführungen von </a:t>
            </a:r>
            <a:r>
              <a:rPr lang="en-US" i="1" dirty="0" smtClean="0"/>
              <a:t>If-Statements</a:t>
            </a:r>
          </a:p>
        </p:txBody>
      </p: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800225" cy="21717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77192"/>
            <a:ext cx="4853940" cy="25336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37192"/>
            <a:ext cx="4467225" cy="2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2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BEDB45B-837E-4CF8-9AD9-2D69EEC1A39A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Global Search Space</a:t>
            </a:r>
            <a:r>
              <a:rPr lang="de-DE" dirty="0" smtClean="0"/>
              <a:t> &amp; </a:t>
            </a:r>
            <a:r>
              <a:rPr lang="en-US" i="1" dirty="0" smtClean="0"/>
              <a:t>Splitting-If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Alternativ: </a:t>
            </a:r>
            <a:r>
              <a:rPr lang="de-DE" dirty="0" smtClean="0"/>
              <a:t>Nur Teil-Polytope      von </a:t>
            </a:r>
            <a:r>
              <a:rPr lang="de-DE" i="1" dirty="0" smtClean="0"/>
              <a:t>G</a:t>
            </a:r>
            <a:r>
              <a:rPr lang="de-DE" dirty="0" smtClean="0"/>
              <a:t> für </a:t>
            </a:r>
            <a:r>
              <a:rPr lang="en-US" i="1" dirty="0" smtClean="0"/>
              <a:t>Splitting-If</a:t>
            </a:r>
            <a:r>
              <a:rPr lang="de-DE" dirty="0" smtClean="0"/>
              <a:t> benutzen.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DE" dirty="0"/>
              <a:t>	</a:t>
            </a:r>
            <a:r>
              <a:rPr lang="de-DE" dirty="0" smtClean="0"/>
              <a:t>Legal, da jedes Teil-Polytop      für sich bereits alle </a:t>
            </a:r>
            <a:r>
              <a:rPr lang="en-US" i="1" dirty="0" smtClean="0"/>
              <a:t>If-Statements</a:t>
            </a:r>
            <a:r>
              <a:rPr lang="de-DE" dirty="0" smtClean="0"/>
              <a:t> erfüllt.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if ( x &gt;= 10 )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Dieses Teil-Polytop ist auch keine gute Lösung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F"/>
            </a:pPr>
            <a:r>
              <a:rPr lang="de-DE" sz="2000" dirty="0" smtClean="0"/>
              <a:t>Führt zu 25.401.820 Ausführungen von </a:t>
            </a:r>
            <a:r>
              <a:rPr lang="en-US" sz="2000" i="1" dirty="0" smtClean="0"/>
              <a:t>If-Statements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/>
              <a:t>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if (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( x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&gt;= 10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) || ( y &gt;= 14 ) )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Diese Teil-Polytope sind eine </a:t>
            </a:r>
            <a:r>
              <a:rPr lang="de-DE" dirty="0"/>
              <a:t>gute </a:t>
            </a:r>
            <a:r>
              <a:rPr lang="de-DE" dirty="0" smtClean="0"/>
              <a:t>Lösung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F"/>
            </a:pPr>
            <a:r>
              <a:rPr lang="de-DE" sz="2000" dirty="0" smtClean="0"/>
              <a:t>Führen zu 7.261.120 Ausführungen von </a:t>
            </a:r>
            <a:r>
              <a:rPr lang="en-US" sz="2000" i="1" dirty="0" smtClean="0"/>
              <a:t>If-Statements</a:t>
            </a:r>
            <a:endParaRPr lang="en-US" sz="2000" i="1" dirty="0"/>
          </a:p>
        </p:txBody>
      </p:sp>
      <p:pic>
        <p:nvPicPr>
          <p:cNvPr id="36" name="Grafik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800225" cy="21717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77192"/>
            <a:ext cx="4853940" cy="25336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37192"/>
            <a:ext cx="4467225" cy="25336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08" y="2944800"/>
            <a:ext cx="274320" cy="2152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8" y="3250800"/>
            <a:ext cx="274320" cy="2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8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FDAC8DE-AC1B-4DE1-A2A0-5FCC15D3FB1C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4 – </a:t>
            </a:r>
            <a:r>
              <a:rPr lang="en-US" i="1" dirty="0" smtClean="0"/>
              <a:t>Search Space Exploration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GA:</a:t>
            </a:r>
            <a:r>
              <a:rPr lang="de-DE" dirty="0" smtClean="0"/>
              <a:t> Wählt Regionen aus                                         aus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Individuum: Bitvektor, der die ausgewählten Regionen codiert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Individuum</a:t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Fitness-Funktion berechnet wieder</a:t>
            </a:r>
            <a:br>
              <a:rPr lang="de-DE" dirty="0" smtClean="0"/>
            </a:br>
            <a:r>
              <a:rPr lang="de-DE" dirty="0" smtClean="0"/>
              <a:t>#{</a:t>
            </a:r>
            <a:r>
              <a:rPr lang="en-US" i="1" dirty="0" smtClean="0"/>
              <a:t>If-Statement</a:t>
            </a:r>
            <a:r>
              <a:rPr lang="de-DE" dirty="0" smtClean="0"/>
              <a:t> Ausführungen} nach </a:t>
            </a:r>
            <a:r>
              <a:rPr lang="en-US" i="1" dirty="0" smtClean="0"/>
              <a:t>Loop Nest Splitting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Fitness-Funktion wird durch GA minimiert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Resultierendes </a:t>
            </a:r>
            <a:r>
              <a:rPr lang="en-US" b="1" i="1" dirty="0" smtClean="0"/>
              <a:t>Splitting-If Statement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 weit wie möglich in äußerster Schleife platziert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Enthält alle Bedingungen und Operatoren wie durch die gewählten Regionen      vorgegeben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i="1" u="sng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34" y="1458000"/>
            <a:ext cx="2670810" cy="2171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951220" cy="609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00" y="5745600"/>
            <a:ext cx="274320" cy="2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CEF1256-0E6F-4A25-828D-08B512474567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Laufzeiten nach </a:t>
            </a:r>
            <a:r>
              <a:rPr lang="en-US" i="1" dirty="0" smtClean="0"/>
              <a:t>Loop Nest Splitting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127262" y="5949280"/>
            <a:ext cx="682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100% = Laufzeit der Benchmarks ohne </a:t>
            </a:r>
            <a:r>
              <a:rPr lang="en-US" sz="2000" i="1" dirty="0" smtClean="0"/>
              <a:t>Loop Nest Splitting</a:t>
            </a:r>
            <a:endParaRPr lang="en-US" sz="2000" i="1" dirty="0"/>
          </a:p>
        </p:txBody>
      </p:sp>
      <p:graphicFrame>
        <p:nvGraphicFramePr>
          <p:cNvPr id="8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46056"/>
              </p:ext>
            </p:extLst>
          </p:nvPr>
        </p:nvGraphicFramePr>
        <p:xfrm>
          <a:off x="221338" y="1268760"/>
          <a:ext cx="864096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A852E32-9204-4947-B08D-C36EC86F8273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Relativer Energieverbrauch (ARM7) nach </a:t>
            </a:r>
            <a:r>
              <a:rPr lang="en-US" i="1" dirty="0" smtClean="0"/>
              <a:t>LNS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127262" y="5949280"/>
            <a:ext cx="6609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100% = Werte der Benchmarks ohne </a:t>
            </a:r>
            <a:r>
              <a:rPr lang="en-US" sz="2000" i="1" dirty="0" smtClean="0"/>
              <a:t>Loop Nest Splitting</a:t>
            </a:r>
            <a:endParaRPr lang="en-US" sz="2000" i="1" dirty="0"/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614961"/>
              </p:ext>
            </p:extLst>
          </p:nvPr>
        </p:nvGraphicFramePr>
        <p:xfrm>
          <a:off x="122238" y="1340768"/>
          <a:ext cx="8705850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Diagramm" r:id="rId4" imgW="8334756" imgH="3981907" progId="Excel.Chart.8">
                  <p:embed/>
                </p:oleObj>
              </mc:Choice>
              <mc:Fallback>
                <p:oleObj name="Diagramm" r:id="rId4" imgW="8334756" imgH="3981907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340768"/>
                        <a:ext cx="8705850" cy="451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57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4EA4AD-1DD8-4609-B738-C91513697BB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Codegröße nach </a:t>
            </a:r>
            <a:r>
              <a:rPr lang="en-US" i="1" dirty="0" smtClean="0"/>
              <a:t>Loop Nest Splitting</a:t>
            </a:r>
            <a:endParaRPr lang="en-US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226776" y="5949280"/>
            <a:ext cx="6657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100% = Größe der Benchmarks ohne </a:t>
            </a:r>
            <a:r>
              <a:rPr lang="en-US" sz="2000" i="1" dirty="0" smtClean="0"/>
              <a:t>Loop Nest Splitting</a:t>
            </a:r>
            <a:endParaRPr lang="en-US" sz="2000" i="1" dirty="0"/>
          </a:p>
        </p:txBody>
      </p:sp>
      <p:graphicFrame>
        <p:nvGraphicFramePr>
          <p:cNvPr id="3" name="Obj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311509"/>
              </p:ext>
            </p:extLst>
          </p:nvPr>
        </p:nvGraphicFramePr>
        <p:xfrm>
          <a:off x="-31387" y="1412776"/>
          <a:ext cx="902456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Arbeitsblatt" r:id="rId4" imgW="10153788" imgH="5734258" progId="Excel.Sheet.8">
                  <p:embed/>
                </p:oleObj>
              </mc:Choice>
              <mc:Fallback>
                <p:oleObj name="Arbeitsblatt" r:id="rId4" imgW="10153788" imgH="573425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387" y="1412776"/>
                        <a:ext cx="9024566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47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091DCC1-89F0-46BB-814D-5970CB7EAAF2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Loop Nest Splitting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H. Falk, P. Marwedel. </a:t>
            </a:r>
            <a:r>
              <a:rPr lang="en-US" i="1" dirty="0" smtClean="0"/>
              <a:t>Control Flow driven Splitting of Loop Nests at the Source Code Level</a:t>
            </a:r>
            <a:r>
              <a:rPr lang="de-DE" dirty="0" smtClean="0"/>
              <a:t>. DATE Conference, München, 2003.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H. Falk. </a:t>
            </a:r>
            <a:r>
              <a:rPr lang="en-US" i="1" dirty="0" smtClean="0"/>
              <a:t>Control Flow Optimization by Loop Nest Splitting at the Source Code Level</a:t>
            </a:r>
            <a:r>
              <a:rPr lang="de-DE" dirty="0" smtClean="0"/>
              <a:t>. Universität Dortmund, Forschungsbericht Nr. 773, Dortmund 2003.</a:t>
            </a:r>
            <a:br>
              <a:rPr lang="de-DE" dirty="0" smtClean="0"/>
            </a:b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7E51B23-835E-48FC-997E-DCC3793DBFE0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Non-Compiler-Optimierungen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Postpass</a:t>
            </a:r>
            <a:r>
              <a:rPr lang="de-DE" dirty="0" smtClean="0"/>
              <a:t> nach Compiler, z.B. auf Linker-Niveau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Prepass</a:t>
            </a:r>
            <a:r>
              <a:rPr lang="de-DE" dirty="0" smtClean="0"/>
              <a:t> vor Compiler, auf Quellcode-Niveau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Loop Nest Splitting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Kontrollfluss-Optimierung in Datenfluss-dominierten Multimedia-Anwendungen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Polytope zur Modellierung linearer Bedingungen und Schleifen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Genetische Algorithmen zur Optimierung der Polytop-Modelle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Enorme Einsparungen in ACET und Energie </a:t>
            </a:r>
            <a:r>
              <a:rPr lang="de-DE" i="1" dirty="0" smtClean="0"/>
              <a:t>(und WCET)</a:t>
            </a:r>
            <a:r>
              <a:rPr lang="de-DE" dirty="0" smtClean="0"/>
              <a:t>, aber z.T. beträchtliche Code-Vergrößerung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41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9775AB-A527-4E75-8677-05AB0422037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von Prepass-Optimierungen</a:t>
            </a:r>
            <a:endParaRPr lang="de-DE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Optimierungen außerhalb des Compilers heißen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Postpass-Optimierung</a:t>
            </a:r>
            <a:r>
              <a:rPr lang="de-DE" dirty="0"/>
              <a:t>, wenn sie </a:t>
            </a:r>
            <a:r>
              <a:rPr lang="de-DE" i="1" dirty="0"/>
              <a:t>nach</a:t>
            </a:r>
            <a:r>
              <a:rPr lang="de-DE" dirty="0"/>
              <a:t> dem Compiler ablaufen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Prepass</a:t>
            </a:r>
            <a:r>
              <a:rPr lang="de-DE" i="1" dirty="0"/>
              <a:t>-Optimierung</a:t>
            </a:r>
            <a:r>
              <a:rPr lang="de-DE" dirty="0"/>
              <a:t>, wenn sie </a:t>
            </a:r>
            <a:r>
              <a:rPr lang="de-DE" i="1" dirty="0"/>
              <a:t>vor</a:t>
            </a:r>
            <a:r>
              <a:rPr lang="de-DE" dirty="0"/>
              <a:t> dem Compiler ablaufen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Vorteile von Prepass-Optimierungen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Quellcode-Transformation leichter verständlich &amp; zugänglich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Erlaubt manuelles „Ausprobieren“ einer Optimierungstechnik vor einer aufwändigen Implementierung.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Wegen Quellcode-Niveau unabhängig vom aktuellen Compiler; prinzipiell für jeden Compiler der Quellsprache anwendbar.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 Wegen Quellcode-Niveau unabhängig von einer festen Zielarchitektur; prinzipiell für beliebige Architekturen anwendbar.</a:t>
            </a:r>
          </a:p>
          <a:p>
            <a:pPr lvl="1"/>
            <a:endParaRPr lang="de-DE" dirty="0"/>
          </a:p>
        </p:txBody>
      </p:sp>
      <p:pic>
        <p:nvPicPr>
          <p:cNvPr id="601095" name="Picture 7" descr="MPj04331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3105150"/>
            <a:ext cx="7175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9490FE6-84CE-4EAB-89B5-D09EA4E61CA4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Abstraktionsebenen </a:t>
            </a:r>
            <a:r>
              <a:rPr lang="de-DE" dirty="0" smtClean="0"/>
              <a:t>von </a:t>
            </a:r>
            <a:r>
              <a:rPr lang="de-DE" dirty="0"/>
              <a:t>Optimierungen</a:t>
            </a:r>
          </a:p>
        </p:txBody>
      </p:sp>
      <p:sp>
        <p:nvSpPr>
          <p:cNvPr id="746501" name="AutoShape 5"/>
          <p:cNvSpPr>
            <a:spLocks/>
          </p:cNvSpPr>
          <p:nvPr/>
        </p:nvSpPr>
        <p:spPr bwMode="auto">
          <a:xfrm>
            <a:off x="2195513" y="1989138"/>
            <a:ext cx="288925" cy="3384550"/>
          </a:xfrm>
          <a:prstGeom prst="leftBrace">
            <a:avLst>
              <a:gd name="adj1" fmla="val 976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pic>
        <p:nvPicPr>
          <p:cNvPr id="746502" name="Picture 6" descr="optle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55800"/>
            <a:ext cx="76327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3" name="Text Box 7"/>
          <p:cNvSpPr txBox="1">
            <a:spLocks noChangeArrowheads="1"/>
          </p:cNvSpPr>
          <p:nvPr/>
        </p:nvSpPr>
        <p:spPr bwMode="auto">
          <a:xfrm>
            <a:off x="261938" y="3335338"/>
            <a:ext cx="18557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Prepass-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>
                <a:latin typeface="Arial" charset="0"/>
                <a:ea typeface="ヒラギノ角ゴ Pro W3" pitchFamily="96" charset="-128"/>
              </a:rPr>
              <a:t>Optimierungen</a:t>
            </a:r>
            <a:endParaRPr lang="en-US" sz="2000" dirty="0"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46504" name="AutoShape 8"/>
          <p:cNvSpPr>
            <a:spLocks/>
          </p:cNvSpPr>
          <p:nvPr/>
        </p:nvSpPr>
        <p:spPr bwMode="auto">
          <a:xfrm flipH="1">
            <a:off x="7307263" y="4292600"/>
            <a:ext cx="288925" cy="576263"/>
          </a:xfrm>
          <a:prstGeom prst="leftBrace">
            <a:avLst>
              <a:gd name="adj1" fmla="val 1662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46505" name="Text Box 9"/>
          <p:cNvSpPr txBox="1">
            <a:spLocks noChangeArrowheads="1"/>
          </p:cNvSpPr>
          <p:nvPr/>
        </p:nvSpPr>
        <p:spPr bwMode="auto">
          <a:xfrm>
            <a:off x="7443584" y="4221163"/>
            <a:ext cx="11910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latin typeface="Arial" charset="0"/>
                <a:ea typeface="ヒラギノ角ゴ Pro W3" pitchFamily="96" charset="-128"/>
              </a:rPr>
              <a:t>CfES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>
                <a:latin typeface="Arial" charset="0"/>
                <a:ea typeface="ヒラギノ角ゴ Pro W3" pitchFamily="96" charset="-128"/>
              </a:rPr>
              <a:t>Kapitel </a:t>
            </a:r>
            <a:r>
              <a:rPr lang="de-DE" sz="2000" i="1" dirty="0" smtClean="0">
                <a:latin typeface="Arial" charset="0"/>
                <a:ea typeface="ヒラギノ角ゴ Pro W3" pitchFamily="96" charset="-128"/>
              </a:rPr>
              <a:t>4</a:t>
            </a:r>
            <a:endParaRPr lang="en-US" sz="2000" i="1" dirty="0">
              <a:latin typeface="Arial" charset="0"/>
              <a:ea typeface="ヒラギノ角ゴ Pro W3" pitchFamily="9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4" grpId="0" animBg="1"/>
      <p:bldP spid="7465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7523" y="2160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BD36303-E877-4F78-AC92-1ED56CE80006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b="1" dirty="0" smtClean="0"/>
              <a:t>Prepass-Optimierungen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Motivation von Prepass-Optimierungen</a:t>
            </a:r>
            <a:endParaRPr lang="de-DE" sz="2000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Loop Nest Splitting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Embedded Multimedia:</a:t>
            </a:r>
            <a:r>
              <a:rPr lang="de-DE" sz="2000" dirty="0" smtClean="0"/>
              <a:t> MPEG 4 </a:t>
            </a:r>
            <a:r>
              <a:rPr lang="en-US" sz="2000" i="1" dirty="0" smtClean="0"/>
              <a:t>Motion Estimation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Ablauf von </a:t>
            </a:r>
            <a:r>
              <a:rPr lang="en-US" sz="2000" i="1" dirty="0" smtClean="0"/>
              <a:t>Loop Nest Splitting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Condition Satisfiability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Condition Optimization</a:t>
            </a:r>
            <a:r>
              <a:rPr lang="de-DE" sz="2000" dirty="0" smtClean="0"/>
              <a:t> &amp; Genetische Algorithmen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Search Space Generation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Search Space Exploration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 (ACET, Energie, Codegröße)</a:t>
            </a:r>
          </a:p>
        </p:txBody>
      </p:sp>
    </p:spTree>
    <p:extLst>
      <p:ext uri="{BB962C8B-B14F-4D97-AF65-F5344CB8AC3E}">
        <p14:creationId xmlns:p14="http://schemas.microsoft.com/office/powerpoint/2010/main" val="2590293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2FCBC9D-4E60-41B6-A67C-6E35F935CEB5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Prepass-Optimierungen</a:t>
            </a:r>
            <a:endParaRPr lang="de-DE" dirty="0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Einsatzgebiet </a:t>
            </a:r>
            <a:r>
              <a:rPr lang="de-DE" dirty="0" smtClean="0"/>
              <a:t>von </a:t>
            </a:r>
            <a:r>
              <a:rPr lang="en-US" i="1" dirty="0" smtClean="0"/>
              <a:t>Loop </a:t>
            </a:r>
            <a:r>
              <a:rPr lang="en-US" i="1" dirty="0"/>
              <a:t>Nest Splitting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Eingebettete Multimedia-Anwendungen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Datenfluss-dominiert</a:t>
            </a:r>
            <a:r>
              <a:rPr lang="de-DE" dirty="0"/>
              <a:t>, d.h. erhalten große Datenmengen als Eingabe, berechnen große Datenmengen als Ausgabe</a:t>
            </a:r>
            <a:br>
              <a:rPr lang="de-DE" dirty="0"/>
            </a:br>
            <a:r>
              <a:rPr lang="de-DE" dirty="0"/>
              <a:t>(im Gegensatz zu kontrollfluss-dominierten Steuerungs- und Regelungsanwendungen).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Hauptteil der Laufzeit in (tief) </a:t>
            </a:r>
            <a:r>
              <a:rPr lang="de-DE" i="1" dirty="0"/>
              <a:t>verschachtelten Schleifen</a:t>
            </a:r>
            <a:r>
              <a:rPr lang="de-DE" dirty="0"/>
              <a:t> </a:t>
            </a:r>
            <a:r>
              <a:rPr lang="de-DE" dirty="0" smtClean="0"/>
              <a:t>verbracht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Einfache Schleifenstrukturen</a:t>
            </a:r>
            <a:r>
              <a:rPr lang="de-DE" dirty="0"/>
              <a:t> mit bekannten bzw. durch Compiler analysierbaren Unter- und </a:t>
            </a:r>
            <a:r>
              <a:rPr lang="de-DE" dirty="0" smtClean="0"/>
              <a:t>Obergrenzen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Manipulation großer mehrdimensionaler </a:t>
            </a:r>
            <a:r>
              <a:rPr lang="de-DE" dirty="0" smtClean="0"/>
              <a:t>Felder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Typisches Beispiel: </a:t>
            </a:r>
            <a:r>
              <a:rPr lang="en-US" i="1" dirty="0" smtClean="0"/>
              <a:t>Streaming</a:t>
            </a:r>
            <a:r>
              <a:rPr lang="de-DE" dirty="0" smtClean="0"/>
              <a:t>-Anwendungen </a:t>
            </a:r>
            <a:r>
              <a:rPr lang="de-DE" dirty="0"/>
              <a:t>wie </a:t>
            </a:r>
            <a:r>
              <a:rPr lang="de-DE" dirty="0" smtClean="0"/>
              <a:t>MPEG4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L&#10;\]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in [0, 3]&#10;\]&#10;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[l_L, u_L]&#10;\]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Total}&#10;\]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(v_{C,1}, \dots, v_{C,N})&#10;\]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[l_L, u_L]&#10;\]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P = \{ p \in \mathbb{Z}^2 | \left( \begin{array}{rr}&#10;4 &amp; 3 \\&#10;1 &amp; 0 \\&#10;-1 &amp; 0 \\&#10;0 &amp; 1 \\&#10;0 &amp; -1&#10;\end{array} \right) p \geq&#10;\left( \begin{array}{r}&#10;36 \\&#10;0 \\&#10;-35 \\&#10;0 \\&#10;-3&#10;\end{array} \right)&#10;\]&#10;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(v_{C,1}, \dots, v_{C,N})&#10;\]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P'_C = \left\{ (x_1, \dots, x_N) \in \mathbb{Z}^N\ |&#10;\ \forall \textrm{\ Schleifen\ } L:&#10;\begin{array}{l}&#10;l_L \leq x_L \leq u_L, \\&#10;x_L \geq v_{C,L} \textrm{\ falls\ } c_L &gt; 0, \\&#10;x_L \leq v_{C,L} \textrm{\ falls\ } c_L &lt; 0&#10;\end{array} \right\}&#10;\]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mathrm{IF}_i = ( C_{i,1} \otimes C_{i,2} \otimes \dots \otimes C_{i,n} ),&#10;\otimes \in \{ \texttt{\&amp;\&amp;}, \texttt{||} \}&#10;\qquad \forall C_{i,j} \leadsto P_{i,j}&#10;\]&#10;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mathrm{if\ } C_{i,j-1} \texttt{\ \&amp;\&amp;\ } C_{i,j}:&#10;\]&#10;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mathrm{if\ } C_{i,j-1} \texttt{\ ||\ } C_{i,j}:&#10;\]&#10;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cap&#10;\]&#10;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Rightarrow&#10;\]&#10;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Rightarrow&#10;\]&#10;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cup&#10;\]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S \subset \mathbb{Z}^N&#10;\]&#10;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G = \bigcap P_i&#10;\]&#10;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G = R_1 \cup R_2 \cup \dots \cup R_M&#10;\]&#10;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R_r \leadsto&#10;\]&#10;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cup&#10;\]&#10;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mathrm{IF}_1 = \texttt{4*x+x4&lt;0 || 4*x+x4&gt;35 || 4*y+y4&lt;0 || 4*y+y4&gt;48}&#10;\]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P_{1,1} = \emptyset, P_{1,2} = \{\texttt{x} \geq 9\}, P_{1,3} = \emptyset, P_{1,4} = \{\texttt{y} \geq 13\}&#10;\]&#10;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P_1 = \{\texttt{x} \geq 9\} \cup \{\texttt{y} \geq 13\}&#10;\]&#10;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mathrm{IF}_2 = \texttt{4*x+vx+x4&lt;4 || 4*x+vx+x4&gt;39 || 4*y+vy+y4&lt;4 || 4*y+vy+y4&gt;52}&#10;\]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P_{2,1} = \{\texttt{x} = 0\ \wedge\ \texttt{vx} = 0\}, P_{2,2} = \{\texttt{x} \geq 10\},&#10;\]&#10;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P_{2,3} = \{\texttt{y} = 0\ \wedge\ \texttt{vy} = 0\}, P_{2,4} = \{\texttt{y} \geq 14\}&#10;\]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, y \in S&#10;\]&#10;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P_2 = \{\texttt{x} = 0\ \wedge\ \texttt{vx} = 0\} \cup \{\texttt{x} \geq 10\} \cup \{\texttt{y} = 0\ \wedge\ \texttt{vy} = 0\} \cup \{\texttt{y} \geq 14\}&#10;\]&#10;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G = P_1 \cap P_2 =&#10;\]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{\texttt{x} = 0\ \wedge\ \texttt{vx} = 0\ \wedge\ \texttt{y} \geq 13\}\ \cup\ \{\texttt{x} \geq 10\}\ \cup&#10;\]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{\texttt{y} = 0\ \wedge\ \texttt{vy} = 0\ \wedge\ \texttt{x} \geq 9\}\ \cup\ \{\texttt{y} \geq 14\}&#10;\]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G = \mathrm{IF}_1 \cap \mathrm{IF}_2 =&#10;\]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{\texttt{x} = 0\ \wedge\ \texttt{vx} = 0\ \wedge\ \texttt{y} \geq 13\}\ \cup\ \{\texttt{x} \geq 10\}\ \cup&#10;\]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{\texttt{y} = 0\ \wedge\ \texttt{vy} = 0\ \wedge\ \texttt{x} \geq 9\}\ \cup\ \{\texttt{y} \geq 14\}&#10;\]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G = \mathrm{IF}_1 \cap \mathrm{IF}_2 =&#10;\]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{\texttt{x} = 0\ \wedge\ \texttt{vx} = 0\ \wedge\ \texttt{y} \geq 13\}\ \cup\ \{\texttt{x} \geq 10\}\ \cup&#10;\]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\{\texttt{y} = 0\ \wedge\ \texttt{vy} = 0\ \wedge\ \texttt{x} \geq 9\}\ \cup\ \{\texttt{y} \geq 14\}&#10;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ax + by&#10;\]&#10;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R_r&#10;\]&#10;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R_r&#10;\]&#10;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G = R_1 \cup R_2 \cup \dots \cup R_M&#10;\]&#10;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I = (I_1, \dots, I_M), I_r = \left\{&#10;\begin{array}{ll}&#10;1 &amp; \textrm{wenn Region\ } R_r\ \textrm{gew\&quot;ahlt,} \\&#10;0 &amp; \textrm{sonst}&#10;\end{array} \right.&#10;\]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latexsym}&#10;\pagestyle{empty}&#10;\begin{document}&#10;&#10;\[&#10;R_r&#10;\]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&#10;\]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y&#10;\]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(a + b = 1; b \geq 0)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&#10;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x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(l_L, u_L)&#10;\]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y&#10;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&#10;\]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S&#10;\]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P_1, \dots, P_n (n \in \mathbb{N}, n &lt; \infty)&#10;\]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 := \{ P_1 \cup \dots \cup P_n \}&#10;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A = \bigcup_i A_i, B = \bigcup_j B_j&#10;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A \cap B := (\bigcup_i A_i) \cap (\bigcup_j B_j) = \bigcup_{i,j}(A_i \cap B_j)&#10;\]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A \cup B := (\bigcup_i A_i) \cup (\bigcup_j B_j)\]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N&#10;\]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 = \sum_{L = 1}^N (c_L \ast i_L) + c \geq 0&#10;\]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texttt{if ( } C_1\texttt{\ }\otimes\texttt{\ }C_2\texttt{\ }\otimes \texttt{ ... )}&#10;\qquad\qquad \otimes \in \{ \texttt{\&amp;\&amp;}, \texttt{||} \}&#10;\]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_1&#10;\]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_N&#10;\]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[l_{C,1}, u_{C,1}] \dots [l_{C,N}, u_{C,N}]&#10;\]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 = \sum_{L = 1}^N (c_L \ast i_L) + c \geq 0&#10;\]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&#10;\]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_{C,L} \leq i_L \leq u_{C,L}&#10;\]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_{C,L}&#10;\]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i_L&#10;\]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u_{C,L}&#10;\]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_{C,L}&#10;\]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u_{C,L}&#10;\]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l_{C,L} = l_L&#10;\]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u_{C,L} = u_L&#10;\]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[v_{C,L}, u_{C,L}]\]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[l_{C,L}, v_{C,L}]\]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_x \simeq \sum_{L=1}^N (c_L \ast i_L) + c \geq 0 \qquad\qquad c_L, c \in \mathbb{Z}&#10;\]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 = \sum_{L = 1}^N (c_L \ast i_L) + c \geq 0&#10;\qquad\qquad&#10;l_L, u_L \quad v_{C,L}&#10;\]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TIR} = \prod_{L=1}^N (u_L - l_L + 1)&#10;\]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lambda = \min\{\ i\ |\ L_i \in \Lambda, r_L \neq u_L - l_L + 1\ \}&#10;\]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BIR} = \prod_{L=1}^N r_L&#10;\]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r_L = \left\{&#10;\begin{array}{ll}&#10;u_L - l_L + 1 &amp;&#10;  \textrm{f\&quot;ur\ }c_L = 0, \\&#10;u_L - v_{C,L} + 1 &amp;&#10;  \textrm{f\&quot;ur\ }c_L &gt; 0, \\&#10;v_{C,L} - l_L + 1 &amp;&#10;  \mathrm{sonst}&#10;\end{array}&#10;\right.&#10;\]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L}&#10;\]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1} = 0; v_{C,2} = 10; v_{C,3} = \dots = 0&#10;\]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v_{C,2} = 10&#10;\]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lambda = 2&#10;\]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P = \{ x \in \mathbb{Z}^N | Ax \geq b \}&#10;\qquad\qquad A \in \mathbb{Z}^{m\,\times\,N}, b \in \mathbb{Z}^m&#10;\]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Total} = \textrm{\it IF}_\textrm{Orig} + \textrm{\it IF}_\textrm{Split}&#10;\]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 = \textrm{\it TIR} - \textrm{\it BIR}\]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Split} = \#\textrm{\it Then-blocks} + \#\textrm{\it Else-blocks} = \mathrm{\it TB} + \mathrm{\it EB}&#10;\]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TB} = \textrm{\it BIR} /&#10;(\prod_{L = \lambda + 1}^N(u_L - l_L + 1) \ast r_\lambda )&#10;\]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EB} = \textrm{\it IF}_\mathrm{Orig} /&#10;\prod_{L = \lambda + 1}^N(u_L - l_L + 1)&#10;\]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lambda&#10;\]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lambda&#10;\]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Total}&#10;\]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Split}&#10;\]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&#10;\]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&#10;\]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TIR}&#10;\]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 = 20 * 36 * 49 * 9 * 9 * 4 * 4&#10;\]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BIR}&#10;\]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-&#10;\]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20 * (36 -10) * 49 * 9 * 9 * 4 * 4&#10;\]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= 45.722.880 - 33.022.080 = 12.700.800&#10;\]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#\textrm{\it Then-blocks}&#10;\]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Split}&#10;\]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#\textrm{\it Else-blocks}&#10;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vert P \vert &lt; \infty \]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&#10;\]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/4&#10;\]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/4/4&#10;\]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/4/4/9&#10;\]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/4/4/9/9&#10;\]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/4/4/9/9/49&#10;\]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#\textrm{\it Else-blocks} = \textrm{\it IF}_\mathrm{Orig} / (49 \ast 9 \ast 9 \ast 4 \ast 4)&#10;\]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= 12.700.800 / 63.504 = 200&#10;\]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#\textrm{\it Then-blocks} = \textrm{\it BIR} / (26 \ast 49 \ast 9 \ast 9 \ast 4 \ast 4)&#10;\]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= 33.022.080 / 1.651.104 = 20&#10;\]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in [0, 35]&#10;\]&#10;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BIR}&#10;\]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BIR}/4/4/9/9/49&#10;\]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BIR}/4/4/9/9/49/26&#10;\]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Total}&#10;\]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Split}&#10;\]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Orig}&#10;\]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\textrm{\it IF}_\textrm{Total} = \textrm{\it IF}_\textrm{Orig} + \textrm{\it IF}_\textrm{Split} = \textrm{\it IF}_\textrm{Orig} + \#\textrm{\it Then-Blocks} + \#\textrm{\it Else-Blocks}&#10;\]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= 12.700.800 + 20 + 200&#10;\]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= 12.701.020&#10;\]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[&#10;C&#10;\]&#10;&#10;&#10;\end{document}"/>
  <p:tag name="IGUANATEXSIZE" val="20"/>
</p:tagLst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4014</Words>
  <Application>Microsoft Office PowerPoint</Application>
  <PresentationFormat>Bildschirmpräsentation (4:3)</PresentationFormat>
  <Paragraphs>847</Paragraphs>
  <Slides>59</Slides>
  <Notes>57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59</vt:i4>
      </vt:variant>
    </vt:vector>
  </HeadingPairs>
  <TitlesOfParts>
    <vt:vector size="63" baseType="lpstr">
      <vt:lpstr>Leere Präsentation</vt:lpstr>
      <vt:lpstr>CorelDRAW</vt:lpstr>
      <vt:lpstr>Diagramm</vt:lpstr>
      <vt:lpstr>Microsoft Excel 97-2003 Worksheet</vt:lpstr>
      <vt:lpstr>Compiler für Eingebettete Systeme [CS7506]</vt:lpstr>
      <vt:lpstr>Kapitel 4  Prepass-Optimierungen</vt:lpstr>
      <vt:lpstr>Inhalte der Vorlesung</vt:lpstr>
      <vt:lpstr>Inhalte des Kapitels</vt:lpstr>
      <vt:lpstr>Motivation von Prepass-Optimierungen</vt:lpstr>
      <vt:lpstr>Motivation von Prepass-Optimierungen</vt:lpstr>
      <vt:lpstr>Abstraktionsebenen von Optimierungen</vt:lpstr>
      <vt:lpstr>Inhalte des Kapitels</vt:lpstr>
      <vt:lpstr>Einsatzgebiet von Loop Nest Splitting</vt:lpstr>
      <vt:lpstr>Beispiel: MPEG4 Motion Estimation</vt:lpstr>
      <vt:lpstr>Quellcode MPEG4 Motion Estimation</vt:lpstr>
      <vt:lpstr>Beobachtungen</vt:lpstr>
      <vt:lpstr>Loop Nest Splitting</vt:lpstr>
      <vt:lpstr>Quellcode nach Loop Nest Splitting</vt:lpstr>
      <vt:lpstr>Optimierte Code-Struktur</vt:lpstr>
      <vt:lpstr>Warum Zweite Y-Schleife?</vt:lpstr>
      <vt:lpstr>Phasen von Loop Nest Splitting</vt:lpstr>
      <vt:lpstr>Ablauf von Loop Nest Splitting (1)</vt:lpstr>
      <vt:lpstr>Ablauf von Loop Nest Splitting (2)</vt:lpstr>
      <vt:lpstr>Ablauf von Loop Nest Splitting (3)</vt:lpstr>
      <vt:lpstr>Ablauf von Loop Nest Splitting (4)</vt:lpstr>
      <vt:lpstr>Voraussetzungen</vt:lpstr>
      <vt:lpstr>Polytope &amp; Lineare Bedingungen</vt:lpstr>
      <vt:lpstr>Konvexität von Polytopen</vt:lpstr>
      <vt:lpstr>Operationen auf Polytopen</vt:lpstr>
      <vt:lpstr>Phase 1 – Condition Satisfiability</vt:lpstr>
      <vt:lpstr>Phase 2 – Condition Optimization</vt:lpstr>
      <vt:lpstr>Optimierung einer Bedingung C</vt:lpstr>
      <vt:lpstr>Ein paar Definitionen...</vt:lpstr>
      <vt:lpstr>Veranschaulichung (1)</vt:lpstr>
      <vt:lpstr>Veranschaulichung (2)</vt:lpstr>
      <vt:lpstr>Veranschaulichung (3)</vt:lpstr>
      <vt:lpstr>Veranschaulichung (4)</vt:lpstr>
      <vt:lpstr>Zählen von If-Statement Ausführungen</vt:lpstr>
      <vt:lpstr>Veranschaulichung (5)</vt:lpstr>
      <vt:lpstr>Veranschaulichung (6)</vt:lpstr>
      <vt:lpstr>Veranschaulichung (7)</vt:lpstr>
      <vt:lpstr>Veranschaulichung (8)</vt:lpstr>
      <vt:lpstr>Veranschaulichung (9)</vt:lpstr>
      <vt:lpstr>Veranschaulichung (10)</vt:lpstr>
      <vt:lpstr>Erzeugen der Werte</vt:lpstr>
      <vt:lpstr>Ablauf Genetischer Algorithmen (1)</vt:lpstr>
      <vt:lpstr>Ablauf Genetischer Algorithmen (2)</vt:lpstr>
      <vt:lpstr>Ablauf Genetischer Algorithmen (3)</vt:lpstr>
      <vt:lpstr>Ablauf Genetischer Algorithmen (4)</vt:lpstr>
      <vt:lpstr>Ablauf Genetischer Algorithmen (5)</vt:lpstr>
      <vt:lpstr>Der Genetische Algorithmus zur Condition Optimization</vt:lpstr>
      <vt:lpstr>Ergebnis von Condition Optimization</vt:lpstr>
      <vt:lpstr>Phase 3 – Search Space Generation</vt:lpstr>
      <vt:lpstr>Phase 3 – Struktur der EVP G</vt:lpstr>
      <vt:lpstr>Global Search Space für MPEG-Code</vt:lpstr>
      <vt:lpstr>Global Search Space &amp; Splitting-If (1)</vt:lpstr>
      <vt:lpstr>Global Search Space &amp; Splitting-If (2)</vt:lpstr>
      <vt:lpstr>Phase 4 – Search Space Exploration</vt:lpstr>
      <vt:lpstr>Relative Laufzeiten nach Loop Nest Splitting</vt:lpstr>
      <vt:lpstr>Relativer Energieverbrauch (ARM7) nach LNS</vt:lpstr>
      <vt:lpstr>Relative Codegröße nach Loop Nest Splitting</vt:lpstr>
      <vt:lpstr>Literatur</vt:lpstr>
      <vt:lpstr>Zusammenfassung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Compiler für Eingebettete Systeme (SS14)</dc:title>
  <dc:subject>Kapitel 4 - Prepass-Optimierungen</dc:subject>
  <dc:creator>Heiko Falk</dc:creator>
  <cp:lastModifiedBy>hfalk</cp:lastModifiedBy>
  <cp:revision>1088</cp:revision>
  <dcterms:modified xsi:type="dcterms:W3CDTF">2014-03-14T08:34:34Z</dcterms:modified>
</cp:coreProperties>
</file>