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notesSlides/notesSlide33.xml" ContentType="application/vnd.openxmlformats-officedocument.presentationml.notesSlide+xml"/>
  <Override PartName="/ppt/charts/chart2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3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rts/chart4.xml" ContentType="application/vnd.openxmlformats-officedocument.drawingml.chart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570" r:id="rId2"/>
    <p:sldId id="475" r:id="rId3"/>
    <p:sldId id="571" r:id="rId4"/>
    <p:sldId id="572" r:id="rId5"/>
    <p:sldId id="465" r:id="rId6"/>
    <p:sldId id="638" r:id="rId7"/>
    <p:sldId id="535" r:id="rId8"/>
    <p:sldId id="485" r:id="rId9"/>
    <p:sldId id="536" r:id="rId10"/>
    <p:sldId id="565" r:id="rId11"/>
    <p:sldId id="537" r:id="rId12"/>
    <p:sldId id="566" r:id="rId13"/>
    <p:sldId id="567" r:id="rId14"/>
    <p:sldId id="568" r:id="rId15"/>
    <p:sldId id="569" r:id="rId16"/>
    <p:sldId id="611" r:id="rId17"/>
    <p:sldId id="612" r:id="rId18"/>
    <p:sldId id="575" r:id="rId19"/>
    <p:sldId id="613" r:id="rId20"/>
    <p:sldId id="614" r:id="rId21"/>
    <p:sldId id="615" r:id="rId22"/>
    <p:sldId id="640" r:id="rId23"/>
    <p:sldId id="576" r:id="rId24"/>
    <p:sldId id="616" r:id="rId25"/>
    <p:sldId id="617" r:id="rId26"/>
    <p:sldId id="577" r:id="rId27"/>
    <p:sldId id="578" r:id="rId28"/>
    <p:sldId id="579" r:id="rId29"/>
    <p:sldId id="580" r:id="rId30"/>
    <p:sldId id="618" r:id="rId31"/>
    <p:sldId id="619" r:id="rId32"/>
    <p:sldId id="620" r:id="rId33"/>
    <p:sldId id="581" r:id="rId34"/>
    <p:sldId id="582" r:id="rId35"/>
    <p:sldId id="583" r:id="rId36"/>
    <p:sldId id="587" r:id="rId37"/>
    <p:sldId id="588" r:id="rId38"/>
    <p:sldId id="639" r:id="rId39"/>
    <p:sldId id="594" r:id="rId40"/>
    <p:sldId id="599" r:id="rId41"/>
    <p:sldId id="600" r:id="rId42"/>
    <p:sldId id="601" r:id="rId43"/>
    <p:sldId id="602" r:id="rId44"/>
    <p:sldId id="603" r:id="rId45"/>
    <p:sldId id="604" r:id="rId46"/>
    <p:sldId id="622" r:id="rId47"/>
    <p:sldId id="605" r:id="rId48"/>
    <p:sldId id="623" r:id="rId49"/>
    <p:sldId id="606" r:id="rId50"/>
    <p:sldId id="624" r:id="rId51"/>
    <p:sldId id="549" r:id="rId52"/>
    <p:sldId id="625" r:id="rId53"/>
    <p:sldId id="626" r:id="rId54"/>
    <p:sldId id="627" r:id="rId55"/>
    <p:sldId id="628" r:id="rId56"/>
    <p:sldId id="629" r:id="rId57"/>
    <p:sldId id="630" r:id="rId58"/>
    <p:sldId id="631" r:id="rId59"/>
    <p:sldId id="632" r:id="rId60"/>
    <p:sldId id="633" r:id="rId61"/>
    <p:sldId id="634" r:id="rId62"/>
    <p:sldId id="635" r:id="rId63"/>
    <p:sldId id="636" r:id="rId64"/>
    <p:sldId id="637" r:id="rId65"/>
    <p:sldId id="609" r:id="rId66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BBB5A4"/>
    <a:srgbClr val="AAA28D"/>
    <a:srgbClr val="57AA1C"/>
    <a:srgbClr val="FFFFFF"/>
    <a:srgbClr val="7D9AA9"/>
    <a:srgbClr val="A32638"/>
    <a:srgbClr val="777777"/>
    <a:srgbClr val="7D9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3" autoAdjust="0"/>
    <p:restoredTop sz="94372" autoAdjust="0"/>
  </p:normalViewPr>
  <p:slideViewPr>
    <p:cSldViewPr>
      <p:cViewPr varScale="1">
        <p:scale>
          <a:sx n="113" d="100"/>
          <a:sy n="113" d="100"/>
        </p:scale>
        <p:origin x="-1488" y="-108"/>
      </p:cViewPr>
      <p:guideLst>
        <p:guide orient="horz" pos="2160"/>
        <p:guide pos="2880"/>
        <p:guide pos="5531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48101265822786"/>
          <c:y val="4.9504950495049507E-2"/>
          <c:w val="0.84810126582278478"/>
          <c:h val="0.84158415841584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'Rel. WCETs'!$B$25</c:f>
              <c:strCache>
                <c:ptCount val="1"/>
                <c:pt idx="0">
                  <c:v>EPIC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3">
                    <a:gamma/>
                    <a:shade val="46275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808080" mc:Ignorable="a14" a14:legacySpreadsheetColorIndex="23"/>
                </a:gs>
              </a:gsLst>
              <a:lin ang="5400000" scaled="1"/>
            </a:gradFill>
            <a:ln w="15865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'Rel. WCETs'!$A$26:$A$28</c:f>
              <c:strCache>
                <c:ptCount val="3"/>
                <c:pt idx="0">
                  <c:v>TriCore</c:v>
                </c:pt>
                <c:pt idx="1">
                  <c:v>ARM</c:v>
                </c:pt>
                <c:pt idx="2">
                  <c:v>Thumb</c:v>
                </c:pt>
              </c:strCache>
            </c:strRef>
          </c:cat>
          <c:val>
            <c:numRef>
              <c:f>'Rel. WCETs'!$B$26:$B$28</c:f>
              <c:numCache>
                <c:formatCode>0.00%</c:formatCode>
                <c:ptCount val="3"/>
                <c:pt idx="0">
                  <c:v>5.3900000000000003E-2</c:v>
                </c:pt>
                <c:pt idx="1">
                  <c:v>4.2799999999999998E-2</c:v>
                </c:pt>
                <c:pt idx="2">
                  <c:v>4.3499999999999997E-2</c:v>
                </c:pt>
              </c:numCache>
            </c:numRef>
          </c:val>
        </c:ser>
        <c:ser>
          <c:idx val="1"/>
          <c:order val="1"/>
          <c:tx>
            <c:strRef>
              <c:f>'Rel. WCETs'!$C$25</c:f>
              <c:strCache>
                <c:ptCount val="1"/>
                <c:pt idx="0">
                  <c:v>MPEG2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C0C0C0" mc:Ignorable="a14" a14:legacySpreadsheetColorIndex="22"/>
                </a:gs>
                <a:gs pos="50000">
                  <a:srgbClr xmlns:mc="http://schemas.openxmlformats.org/markup-compatibility/2006" xmlns:a14="http://schemas.microsoft.com/office/drawing/2010/main" val="FFFFFF" mc:Ignorable="a14" a14:legacySpreadsheetColorIndex="22">
                    <a:gamma/>
                    <a:tint val="30588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C0C0C0" mc:Ignorable="a14" a14:legacySpreadsheetColorIndex="22"/>
                </a:gs>
              </a:gsLst>
              <a:lin ang="5400000" scaled="1"/>
            </a:gradFill>
            <a:ln w="15865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'Rel. WCETs'!$A$26:$A$28</c:f>
              <c:strCache>
                <c:ptCount val="3"/>
                <c:pt idx="0">
                  <c:v>TriCore</c:v>
                </c:pt>
                <c:pt idx="1">
                  <c:v>ARM</c:v>
                </c:pt>
                <c:pt idx="2">
                  <c:v>Thumb</c:v>
                </c:pt>
              </c:strCache>
            </c:strRef>
          </c:cat>
          <c:val>
            <c:numRef>
              <c:f>'Rel. WCETs'!$C$26:$C$28</c:f>
              <c:numCache>
                <c:formatCode>0.00%</c:formatCode>
                <c:ptCount val="3"/>
                <c:pt idx="0">
                  <c:v>0.70079999999999998</c:v>
                </c:pt>
                <c:pt idx="1">
                  <c:v>0.66749999999999998</c:v>
                </c:pt>
                <c:pt idx="2">
                  <c:v>0.66549999999999998</c:v>
                </c:pt>
              </c:numCache>
            </c:numRef>
          </c:val>
        </c:ser>
        <c:ser>
          <c:idx val="2"/>
          <c:order val="2"/>
          <c:tx>
            <c:strRef>
              <c:f>'Rel. WCETs'!$D$25</c:f>
              <c:strCache>
                <c:ptCount val="1"/>
                <c:pt idx="0">
                  <c:v>GSM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EFEFE" mc:Ignorable="a14" a14:legacySpreadsheetColorIndex="54">
                    <a:gamma/>
                    <a:tint val="53725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666699" mc:Ignorable="a14" a14:legacySpreadsheetColorIndex="54"/>
                </a:gs>
              </a:gsLst>
              <a:lin ang="5400000" scaled="1"/>
            </a:gradFill>
            <a:ln w="15865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'Rel. WCETs'!$A$26:$A$28</c:f>
              <c:strCache>
                <c:ptCount val="3"/>
                <c:pt idx="0">
                  <c:v>TriCore</c:v>
                </c:pt>
                <c:pt idx="1">
                  <c:v>ARM</c:v>
                </c:pt>
                <c:pt idx="2">
                  <c:v>Thumb</c:v>
                </c:pt>
              </c:strCache>
            </c:strRef>
          </c:cat>
          <c:val>
            <c:numRef>
              <c:f>'Rel. WCETs'!$D$26:$D$28</c:f>
              <c:numCache>
                <c:formatCode>0.00%</c:formatCode>
                <c:ptCount val="3"/>
                <c:pt idx="0">
                  <c:v>0.81859999999999999</c:v>
                </c:pt>
                <c:pt idx="1">
                  <c:v>0.87270000000000003</c:v>
                </c:pt>
                <c:pt idx="2">
                  <c:v>0.68969999999999998</c:v>
                </c:pt>
              </c:numCache>
            </c:numRef>
          </c:val>
        </c:ser>
        <c:ser>
          <c:idx val="3"/>
          <c:order val="3"/>
          <c:tx>
            <c:strRef>
              <c:f>'Rel. WCETs'!$E$25</c:f>
              <c:strCache>
                <c:ptCount val="1"/>
                <c:pt idx="0">
                  <c:v>Geo. Mean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C0C0C0" mc:Ignorable="a14" a14:legacySpreadsheetColorIndex="22"/>
                </a:gs>
                <a:gs pos="50000">
                  <a:srgbClr xmlns:mc="http://schemas.openxmlformats.org/markup-compatibility/2006" xmlns:a14="http://schemas.microsoft.com/office/drawing/2010/main" val="808080" mc:Ignorable="a14" a14:legacySpreadsheetColorIndex="23"/>
                </a:gs>
                <a:gs pos="100000">
                  <a:srgbClr xmlns:mc="http://schemas.openxmlformats.org/markup-compatibility/2006" xmlns:a14="http://schemas.microsoft.com/office/drawing/2010/main" val="C0C0C0" mc:Ignorable="a14" a14:legacySpreadsheetColorIndex="22"/>
                </a:gs>
              </a:gsLst>
              <a:lin ang="5400000" scaled="1"/>
            </a:gradFill>
            <a:ln w="15865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'Rel. WCETs'!$A$26:$A$28</c:f>
              <c:strCache>
                <c:ptCount val="3"/>
                <c:pt idx="0">
                  <c:v>TriCore</c:v>
                </c:pt>
                <c:pt idx="1">
                  <c:v>ARM</c:v>
                </c:pt>
                <c:pt idx="2">
                  <c:v>Thumb</c:v>
                </c:pt>
              </c:strCache>
            </c:strRef>
          </c:cat>
          <c:val>
            <c:numRef>
              <c:f>'Rel. WCETs'!$E$26:$E$28</c:f>
              <c:numCache>
                <c:formatCode>0.00%</c:formatCode>
                <c:ptCount val="3"/>
                <c:pt idx="0">
                  <c:v>0.31387124703603103</c:v>
                </c:pt>
                <c:pt idx="1">
                  <c:v>0.29213707167765901</c:v>
                </c:pt>
                <c:pt idx="2">
                  <c:v>0.27128920585444766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82657280"/>
        <c:axId val="177946624"/>
      </c:barChart>
      <c:catAx>
        <c:axId val="8265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9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9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77946624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77946624"/>
        <c:scaling>
          <c:orientation val="minMax"/>
          <c:max val="1.01"/>
          <c:min val="0"/>
        </c:scaling>
        <c:delete val="0"/>
        <c:axPos val="l"/>
        <c:majorGridlines>
          <c:spPr>
            <a:ln w="396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sz="1405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Rel. WCET</a:t>
                </a:r>
                <a:r>
                  <a:rPr lang="de-DE" sz="1405" b="1" i="0" u="none" strike="noStrike" baseline="-25000">
                    <a:solidFill>
                      <a:srgbClr val="000000"/>
                    </a:solidFill>
                    <a:latin typeface="Arial"/>
                    <a:cs typeface="Arial"/>
                  </a:rPr>
                  <a:t>EST</a:t>
                </a:r>
                <a:r>
                  <a:rPr lang="de-DE" sz="1405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 [%]</a:t>
                </a:r>
              </a:p>
            </c:rich>
          </c:tx>
          <c:layout>
            <c:manualLayout>
              <c:xMode val="edge"/>
              <c:yMode val="edge"/>
              <c:x val="0"/>
              <c:y val="0.30033003300330036"/>
            </c:manualLayout>
          </c:layout>
          <c:overlay val="0"/>
          <c:spPr>
            <a:noFill/>
            <a:ln w="31731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9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9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82657280"/>
        <c:crosses val="autoZero"/>
        <c:crossBetween val="between"/>
        <c:majorUnit val="0.1"/>
        <c:minorUnit val="0.1"/>
      </c:valAx>
      <c:spPr>
        <a:solidFill>
          <a:srgbClr val="FFFFFF"/>
        </a:solidFill>
        <a:ln w="31731">
          <a:noFill/>
        </a:ln>
      </c:spPr>
    </c:plotArea>
    <c:legend>
      <c:legendPos val="r"/>
      <c:layout>
        <c:manualLayout>
          <c:xMode val="edge"/>
          <c:yMode val="edge"/>
          <c:x val="0.46835443037974683"/>
          <c:y val="6.2706270627062702E-2"/>
          <c:w val="0.53164556962025311"/>
          <c:h val="7.9207920792079209E-2"/>
        </c:manualLayout>
      </c:layout>
      <c:overlay val="0"/>
      <c:spPr>
        <a:noFill/>
        <a:ln w="31731">
          <a:noFill/>
        </a:ln>
      </c:spPr>
      <c:txPr>
        <a:bodyPr/>
        <a:lstStyle/>
        <a:p>
          <a:pPr>
            <a:defRPr sz="1349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43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60031595576619"/>
          <c:y val="5.0847457627118647E-2"/>
          <c:w val="0.86097946287519744"/>
          <c:h val="0.83728813559322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'Rel. ACETs'!$B$25</c:f>
              <c:strCache>
                <c:ptCount val="1"/>
                <c:pt idx="0">
                  <c:v>EPIC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3">
                    <a:gamma/>
                    <a:shade val="46275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808080" mc:Ignorable="a14" a14:legacySpreadsheetColorIndex="23"/>
                </a:gs>
              </a:gsLst>
              <a:lin ang="5400000" scaled="1"/>
            </a:gradFill>
            <a:ln w="15864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'Rel. ACETs'!$A$26:$A$28</c:f>
              <c:strCache>
                <c:ptCount val="3"/>
                <c:pt idx="0">
                  <c:v>TriCore</c:v>
                </c:pt>
                <c:pt idx="1">
                  <c:v>ARM</c:v>
                </c:pt>
                <c:pt idx="2">
                  <c:v>Thumb</c:v>
                </c:pt>
              </c:strCache>
            </c:strRef>
          </c:cat>
          <c:val>
            <c:numRef>
              <c:f>'Rel. ACETs'!$B$26:$B$28</c:f>
              <c:numCache>
                <c:formatCode>0.00%</c:formatCode>
                <c:ptCount val="3"/>
                <c:pt idx="0">
                  <c:v>1.0002</c:v>
                </c:pt>
                <c:pt idx="1">
                  <c:v>0.9819</c:v>
                </c:pt>
                <c:pt idx="2">
                  <c:v>0.97030000000000005</c:v>
                </c:pt>
              </c:numCache>
            </c:numRef>
          </c:val>
        </c:ser>
        <c:ser>
          <c:idx val="1"/>
          <c:order val="1"/>
          <c:tx>
            <c:strRef>
              <c:f>'Rel. ACETs'!$C$25</c:f>
              <c:strCache>
                <c:ptCount val="1"/>
                <c:pt idx="0">
                  <c:v>MPEG2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C0C0C0" mc:Ignorable="a14" a14:legacySpreadsheetColorIndex="22"/>
                </a:gs>
                <a:gs pos="50000">
                  <a:srgbClr xmlns:mc="http://schemas.openxmlformats.org/markup-compatibility/2006" xmlns:a14="http://schemas.microsoft.com/office/drawing/2010/main" val="FFFFFF" mc:Ignorable="a14" a14:legacySpreadsheetColorIndex="22">
                    <a:gamma/>
                    <a:tint val="30588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C0C0C0" mc:Ignorable="a14" a14:legacySpreadsheetColorIndex="22"/>
                </a:gs>
              </a:gsLst>
              <a:lin ang="5400000" scaled="1"/>
            </a:gradFill>
            <a:ln w="15864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'Rel. ACETs'!$A$26:$A$28</c:f>
              <c:strCache>
                <c:ptCount val="3"/>
                <c:pt idx="0">
                  <c:v>TriCore</c:v>
                </c:pt>
                <c:pt idx="1">
                  <c:v>ARM</c:v>
                </c:pt>
                <c:pt idx="2">
                  <c:v>Thumb</c:v>
                </c:pt>
              </c:strCache>
            </c:strRef>
          </c:cat>
          <c:val>
            <c:numRef>
              <c:f>'Rel. ACETs'!$C$26:$C$28</c:f>
              <c:numCache>
                <c:formatCode>0.00%</c:formatCode>
                <c:ptCount val="3"/>
                <c:pt idx="0">
                  <c:v>0.99790000000000001</c:v>
                </c:pt>
                <c:pt idx="1">
                  <c:v>0.98729999999999996</c:v>
                </c:pt>
                <c:pt idx="2">
                  <c:v>0.97350000000000003</c:v>
                </c:pt>
              </c:numCache>
            </c:numRef>
          </c:val>
        </c:ser>
        <c:ser>
          <c:idx val="2"/>
          <c:order val="2"/>
          <c:tx>
            <c:strRef>
              <c:f>'Rel. ACETs'!$D$25</c:f>
              <c:strCache>
                <c:ptCount val="1"/>
                <c:pt idx="0">
                  <c:v>GSM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EFEFE" mc:Ignorable="a14" a14:legacySpreadsheetColorIndex="54">
                    <a:gamma/>
                    <a:tint val="53725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666699" mc:Ignorable="a14" a14:legacySpreadsheetColorIndex="54"/>
                </a:gs>
              </a:gsLst>
              <a:lin ang="5400000" scaled="1"/>
            </a:gradFill>
            <a:ln w="15864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'Rel. ACETs'!$A$26:$A$28</c:f>
              <c:strCache>
                <c:ptCount val="3"/>
                <c:pt idx="0">
                  <c:v>TriCore</c:v>
                </c:pt>
                <c:pt idx="1">
                  <c:v>ARM</c:v>
                </c:pt>
                <c:pt idx="2">
                  <c:v>Thumb</c:v>
                </c:pt>
              </c:strCache>
            </c:strRef>
          </c:cat>
          <c:val>
            <c:numRef>
              <c:f>'Rel. ACETs'!$D$26:$D$28</c:f>
              <c:numCache>
                <c:formatCode>0.00%</c:formatCode>
                <c:ptCount val="3"/>
                <c:pt idx="0">
                  <c:v>0.99990000000000001</c:v>
                </c:pt>
                <c:pt idx="1">
                  <c:v>1</c:v>
                </c:pt>
                <c:pt idx="2">
                  <c:v>1.0005999999999999</c:v>
                </c:pt>
              </c:numCache>
            </c:numRef>
          </c:val>
        </c:ser>
        <c:ser>
          <c:idx val="3"/>
          <c:order val="3"/>
          <c:tx>
            <c:strRef>
              <c:f>'Rel. ACETs'!$E$25</c:f>
              <c:strCache>
                <c:ptCount val="1"/>
                <c:pt idx="0">
                  <c:v>Geo. Mean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C0C0C0" mc:Ignorable="a14" a14:legacySpreadsheetColorIndex="22"/>
                </a:gs>
                <a:gs pos="50000">
                  <a:srgbClr xmlns:mc="http://schemas.openxmlformats.org/markup-compatibility/2006" xmlns:a14="http://schemas.microsoft.com/office/drawing/2010/main" val="808080" mc:Ignorable="a14" a14:legacySpreadsheetColorIndex="23"/>
                </a:gs>
                <a:gs pos="100000">
                  <a:srgbClr xmlns:mc="http://schemas.openxmlformats.org/markup-compatibility/2006" xmlns:a14="http://schemas.microsoft.com/office/drawing/2010/main" val="C0C0C0" mc:Ignorable="a14" a14:legacySpreadsheetColorIndex="22"/>
                </a:gs>
              </a:gsLst>
              <a:lin ang="5400000" scaled="1"/>
            </a:gradFill>
            <a:ln w="15864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'Rel. ACETs'!$A$26:$A$28</c:f>
              <c:strCache>
                <c:ptCount val="3"/>
                <c:pt idx="0">
                  <c:v>TriCore</c:v>
                </c:pt>
                <c:pt idx="1">
                  <c:v>ARM</c:v>
                </c:pt>
                <c:pt idx="2">
                  <c:v>Thumb</c:v>
                </c:pt>
              </c:strCache>
            </c:strRef>
          </c:cat>
          <c:val>
            <c:numRef>
              <c:f>'Rel. ACETs'!$E$26:$E$28</c:f>
              <c:numCache>
                <c:formatCode>0.00%</c:formatCode>
                <c:ptCount val="3"/>
                <c:pt idx="0">
                  <c:v>0.99933281163935561</c:v>
                </c:pt>
                <c:pt idx="1">
                  <c:v>0.98970431941217929</c:v>
                </c:pt>
                <c:pt idx="2">
                  <c:v>0.98137312797740306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82783232"/>
        <c:axId val="177950656"/>
      </c:barChart>
      <c:catAx>
        <c:axId val="8278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9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9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77950656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77950656"/>
        <c:scaling>
          <c:orientation val="minMax"/>
          <c:max val="1.1100000000000001"/>
          <c:min val="0"/>
        </c:scaling>
        <c:delete val="0"/>
        <c:axPos val="l"/>
        <c:majorGridlines>
          <c:spPr>
            <a:ln w="396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12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Rel. ACET [%]</a:t>
                </a:r>
              </a:p>
            </c:rich>
          </c:tx>
          <c:layout>
            <c:manualLayout>
              <c:xMode val="edge"/>
              <c:yMode val="edge"/>
              <c:x val="0"/>
              <c:y val="0.33559322033898303"/>
            </c:manualLayout>
          </c:layout>
          <c:overlay val="0"/>
          <c:spPr>
            <a:noFill/>
            <a:ln w="31728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9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9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82783232"/>
        <c:crosses val="autoZero"/>
        <c:crossBetween val="between"/>
        <c:majorUnit val="0.1"/>
        <c:minorUnit val="0.1"/>
      </c:valAx>
      <c:spPr>
        <a:solidFill>
          <a:srgbClr val="FFFFFF"/>
        </a:solidFill>
        <a:ln w="31728">
          <a:noFill/>
        </a:ln>
      </c:spPr>
    </c:plotArea>
    <c:legend>
      <c:legendPos val="r"/>
      <c:layout>
        <c:manualLayout>
          <c:xMode val="edge"/>
          <c:yMode val="edge"/>
          <c:x val="0.46445497630331756"/>
          <c:y val="5.0847457627118647E-2"/>
          <c:w val="0.53080568720379151"/>
          <c:h val="8.1355932203389825E-2"/>
        </c:manualLayout>
      </c:layout>
      <c:overlay val="0"/>
      <c:spPr>
        <a:noFill/>
        <a:ln w="31728">
          <a:noFill/>
        </a:ln>
      </c:spPr>
      <c:txPr>
        <a:bodyPr/>
        <a:lstStyle/>
        <a:p>
          <a:pPr>
            <a:defRPr sz="1349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40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01294498381878"/>
          <c:y val="5.0847457627118647E-2"/>
          <c:w val="0.85760517799352753"/>
          <c:h val="0.83728813559322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'Rel. Code Sizes'!$B$25</c:f>
              <c:strCache>
                <c:ptCount val="1"/>
                <c:pt idx="0">
                  <c:v>EPIC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3">
                    <a:gamma/>
                    <a:shade val="46275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808080" mc:Ignorable="a14" a14:legacySpreadsheetColorIndex="23"/>
                </a:gs>
              </a:gsLst>
              <a:lin ang="5400000" scaled="1"/>
            </a:gradFill>
            <a:ln w="15834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'Rel. Code Sizes'!$A$26:$A$28</c:f>
              <c:strCache>
                <c:ptCount val="3"/>
                <c:pt idx="0">
                  <c:v>TriCore</c:v>
                </c:pt>
                <c:pt idx="1">
                  <c:v>ARM</c:v>
                </c:pt>
                <c:pt idx="2">
                  <c:v>Thumb</c:v>
                </c:pt>
              </c:strCache>
            </c:strRef>
          </c:cat>
          <c:val>
            <c:numRef>
              <c:f>'Rel. Code Sizes'!$B$26:$B$28</c:f>
              <c:numCache>
                <c:formatCode>0.00%</c:formatCode>
                <c:ptCount val="3"/>
                <c:pt idx="0">
                  <c:v>3.2656999999999998</c:v>
                </c:pt>
                <c:pt idx="1">
                  <c:v>3.0505</c:v>
                </c:pt>
                <c:pt idx="2">
                  <c:v>3.2974999999999999</c:v>
                </c:pt>
              </c:numCache>
            </c:numRef>
          </c:val>
        </c:ser>
        <c:ser>
          <c:idx val="1"/>
          <c:order val="1"/>
          <c:tx>
            <c:strRef>
              <c:f>'Rel. Code Sizes'!$C$25</c:f>
              <c:strCache>
                <c:ptCount val="1"/>
                <c:pt idx="0">
                  <c:v>MPEG2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C0C0C0" mc:Ignorable="a14" a14:legacySpreadsheetColorIndex="22"/>
                </a:gs>
                <a:gs pos="50000">
                  <a:srgbClr xmlns:mc="http://schemas.openxmlformats.org/markup-compatibility/2006" xmlns:a14="http://schemas.microsoft.com/office/drawing/2010/main" val="FFFFFF" mc:Ignorable="a14" a14:legacySpreadsheetColorIndex="22">
                    <a:gamma/>
                    <a:tint val="30588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C0C0C0" mc:Ignorable="a14" a14:legacySpreadsheetColorIndex="22"/>
                </a:gs>
              </a:gsLst>
              <a:lin ang="5400000" scaled="1"/>
            </a:gradFill>
            <a:ln w="15834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'Rel. Code Sizes'!$A$26:$A$28</c:f>
              <c:strCache>
                <c:ptCount val="3"/>
                <c:pt idx="0">
                  <c:v>TriCore</c:v>
                </c:pt>
                <c:pt idx="1">
                  <c:v>ARM</c:v>
                </c:pt>
                <c:pt idx="2">
                  <c:v>Thumb</c:v>
                </c:pt>
              </c:strCache>
            </c:strRef>
          </c:cat>
          <c:val>
            <c:numRef>
              <c:f>'Rel. Code Sizes'!$C$26:$C$28</c:f>
              <c:numCache>
                <c:formatCode>0.00%</c:formatCode>
                <c:ptCount val="3"/>
                <c:pt idx="0">
                  <c:v>1.2894000000000001</c:v>
                </c:pt>
                <c:pt idx="1">
                  <c:v>1.2336</c:v>
                </c:pt>
                <c:pt idx="2">
                  <c:v>1.22</c:v>
                </c:pt>
              </c:numCache>
            </c:numRef>
          </c:val>
        </c:ser>
        <c:ser>
          <c:idx val="2"/>
          <c:order val="2"/>
          <c:tx>
            <c:strRef>
              <c:f>'Rel. Code Sizes'!$D$25</c:f>
              <c:strCache>
                <c:ptCount val="1"/>
                <c:pt idx="0">
                  <c:v>GSM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EFEFE" mc:Ignorable="a14" a14:legacySpreadsheetColorIndex="54">
                    <a:gamma/>
                    <a:tint val="53725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666699" mc:Ignorable="a14" a14:legacySpreadsheetColorIndex="54"/>
                </a:gs>
              </a:gsLst>
              <a:lin ang="5400000" scaled="1"/>
            </a:gradFill>
            <a:ln w="15834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'Rel. Code Sizes'!$A$26:$A$28</c:f>
              <c:strCache>
                <c:ptCount val="3"/>
                <c:pt idx="0">
                  <c:v>TriCore</c:v>
                </c:pt>
                <c:pt idx="1">
                  <c:v>ARM</c:v>
                </c:pt>
                <c:pt idx="2">
                  <c:v>Thumb</c:v>
                </c:pt>
              </c:strCache>
            </c:strRef>
          </c:cat>
          <c:val>
            <c:numRef>
              <c:f>'Rel. Code Sizes'!$D$26:$D$28</c:f>
              <c:numCache>
                <c:formatCode>0.00%</c:formatCode>
                <c:ptCount val="3"/>
                <c:pt idx="0">
                  <c:v>1.0189999999999999</c:v>
                </c:pt>
                <c:pt idx="1">
                  <c:v>1.0327999999999999</c:v>
                </c:pt>
                <c:pt idx="2">
                  <c:v>1.0314000000000001</c:v>
                </c:pt>
              </c:numCache>
            </c:numRef>
          </c:val>
        </c:ser>
        <c:ser>
          <c:idx val="3"/>
          <c:order val="3"/>
          <c:tx>
            <c:strRef>
              <c:f>'Rel. Code Sizes'!$E$25</c:f>
              <c:strCache>
                <c:ptCount val="1"/>
                <c:pt idx="0">
                  <c:v>Geo. Mean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C0C0C0" mc:Ignorable="a14" a14:legacySpreadsheetColorIndex="22"/>
                </a:gs>
                <a:gs pos="50000">
                  <a:srgbClr xmlns:mc="http://schemas.openxmlformats.org/markup-compatibility/2006" xmlns:a14="http://schemas.microsoft.com/office/drawing/2010/main" val="808080" mc:Ignorable="a14" a14:legacySpreadsheetColorIndex="23"/>
                </a:gs>
                <a:gs pos="100000">
                  <a:srgbClr xmlns:mc="http://schemas.openxmlformats.org/markup-compatibility/2006" xmlns:a14="http://schemas.microsoft.com/office/drawing/2010/main" val="C0C0C0" mc:Ignorable="a14" a14:legacySpreadsheetColorIndex="22"/>
                </a:gs>
              </a:gsLst>
              <a:lin ang="5400000" scaled="1"/>
            </a:gradFill>
            <a:ln w="15834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'Rel. Code Sizes'!$A$26:$A$28</c:f>
              <c:strCache>
                <c:ptCount val="3"/>
                <c:pt idx="0">
                  <c:v>TriCore</c:v>
                </c:pt>
                <c:pt idx="1">
                  <c:v>ARM</c:v>
                </c:pt>
                <c:pt idx="2">
                  <c:v>Thumb</c:v>
                </c:pt>
              </c:strCache>
            </c:strRef>
          </c:cat>
          <c:val>
            <c:numRef>
              <c:f>'Rel. Code Sizes'!$E$26:$E$28</c:f>
              <c:numCache>
                <c:formatCode>0.00%</c:formatCode>
                <c:ptCount val="3"/>
                <c:pt idx="0">
                  <c:v>1.624972611201648</c:v>
                </c:pt>
                <c:pt idx="1">
                  <c:v>1.5722461493876221</c:v>
                </c:pt>
                <c:pt idx="2">
                  <c:v>1.6069064253591732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82934784"/>
        <c:axId val="177952960"/>
      </c:barChart>
      <c:catAx>
        <c:axId val="8293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95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9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7795296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77952960"/>
        <c:scaling>
          <c:orientation val="minMax"/>
          <c:max val="3.51"/>
          <c:min val="0"/>
        </c:scaling>
        <c:delete val="0"/>
        <c:axPos val="l"/>
        <c:majorGridlines>
          <c:spPr>
            <a:ln w="3959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0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Rel. Code Size [%]</a:t>
                </a:r>
              </a:p>
            </c:rich>
          </c:tx>
          <c:layout>
            <c:manualLayout>
              <c:xMode val="edge"/>
              <c:yMode val="edge"/>
              <c:x val="0"/>
              <c:y val="0.29152542372881357"/>
            </c:manualLayout>
          </c:layout>
          <c:overlay val="0"/>
          <c:spPr>
            <a:noFill/>
            <a:ln w="31668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95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9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82934784"/>
        <c:crosses val="autoZero"/>
        <c:crossBetween val="between"/>
        <c:majorUnit val="0.25"/>
        <c:minorUnit val="0.1"/>
      </c:valAx>
      <c:spPr>
        <a:solidFill>
          <a:srgbClr val="FFFFFF"/>
        </a:solidFill>
        <a:ln w="31668">
          <a:noFill/>
        </a:ln>
      </c:spPr>
    </c:plotArea>
    <c:legend>
      <c:legendPos val="r"/>
      <c:layout>
        <c:manualLayout>
          <c:xMode val="edge"/>
          <c:yMode val="edge"/>
          <c:x val="0.4563106796116505"/>
          <c:y val="3.3898305084745763E-2"/>
          <c:w val="0.5436893203883495"/>
          <c:h val="8.1355932203389825E-2"/>
        </c:manualLayout>
      </c:layout>
      <c:overlay val="0"/>
      <c:spPr>
        <a:noFill/>
        <a:ln w="31668">
          <a:noFill/>
        </a:ln>
      </c:spPr>
      <c:txPr>
        <a:bodyPr/>
        <a:lstStyle/>
        <a:p>
          <a:pPr>
            <a:defRPr sz="1347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40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80392156862744"/>
          <c:y val="3.0501089324618737E-2"/>
          <c:w val="0.85416666666666663"/>
          <c:h val="0.56096933123689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'DSPstone Comparison'!$C$62</c:f>
              <c:strCache>
                <c:ptCount val="1"/>
                <c:pt idx="0">
                  <c:v>Sequentiell</c:v>
                </c:pt>
              </c:strCache>
            </c:strRef>
          </c:tx>
          <c:spPr>
            <a:solidFill>
              <a:srgbClr val="FF0000"/>
            </a:solidFill>
            <a:ln w="13289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'DSPstone Comparison'!$B$63:$B$70</c:f>
              <c:strCache>
                <c:ptCount val="8"/>
                <c:pt idx="0">
                  <c:v>convolution</c:v>
                </c:pt>
                <c:pt idx="1">
                  <c:v>fir</c:v>
                </c:pt>
                <c:pt idx="2">
                  <c:v>fir2dim</c:v>
                </c:pt>
                <c:pt idx="3">
                  <c:v>lms</c:v>
                </c:pt>
                <c:pt idx="4">
                  <c:v>matrix1</c:v>
                </c:pt>
                <c:pt idx="5">
                  <c:v>matrix2</c:v>
                </c:pt>
                <c:pt idx="6">
                  <c:v>n_complex_updates</c:v>
                </c:pt>
                <c:pt idx="7">
                  <c:v>n_real_updates</c:v>
                </c:pt>
              </c:strCache>
            </c:strRef>
          </c:cat>
          <c:val>
            <c:numRef>
              <c:f>'DSPstone Comparison'!$C$63:$C$70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'DSPstone Comparison'!$D$62</c:f>
              <c:strCache>
                <c:ptCount val="1"/>
                <c:pt idx="0">
                  <c:v>Programm-Wiederherstellung</c:v>
                </c:pt>
              </c:strCache>
            </c:strRef>
          </c:tx>
          <c:spPr>
            <a:solidFill>
              <a:srgbClr val="FF9900"/>
            </a:solidFill>
            <a:ln w="13289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'DSPstone Comparison'!$B$63:$B$70</c:f>
              <c:strCache>
                <c:ptCount val="8"/>
                <c:pt idx="0">
                  <c:v>convolution</c:v>
                </c:pt>
                <c:pt idx="1">
                  <c:v>fir</c:v>
                </c:pt>
                <c:pt idx="2">
                  <c:v>fir2dim</c:v>
                </c:pt>
                <c:pt idx="3">
                  <c:v>lms</c:v>
                </c:pt>
                <c:pt idx="4">
                  <c:v>matrix1</c:v>
                </c:pt>
                <c:pt idx="5">
                  <c:v>matrix2</c:v>
                </c:pt>
                <c:pt idx="6">
                  <c:v>n_complex_updates</c:v>
                </c:pt>
                <c:pt idx="7">
                  <c:v>n_real_updates</c:v>
                </c:pt>
              </c:strCache>
            </c:strRef>
          </c:cat>
          <c:val>
            <c:numRef>
              <c:f>'DSPstone Comparison'!$D$63:$D$70</c:f>
              <c:numCache>
                <c:formatCode>General</c:formatCode>
                <c:ptCount val="8"/>
                <c:pt idx="0">
                  <c:v>1</c:v>
                </c:pt>
                <c:pt idx="1">
                  <c:v>0.41710566459879994</c:v>
                </c:pt>
                <c:pt idx="2">
                  <c:v>1.7193175982806823</c:v>
                </c:pt>
                <c:pt idx="3">
                  <c:v>1.1999609641846394</c:v>
                </c:pt>
                <c:pt idx="4">
                  <c:v>1</c:v>
                </c:pt>
                <c:pt idx="5">
                  <c:v>1.6693980460132367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2"/>
          <c:order val="2"/>
          <c:tx>
            <c:strRef>
              <c:f>'DSPstone Comparison'!$F$62</c:f>
              <c:strCache>
                <c:ptCount val="1"/>
                <c:pt idx="0">
                  <c:v>Partitionierung &amp; Zuordnung</c:v>
                </c:pt>
              </c:strCache>
            </c:strRef>
          </c:tx>
          <c:spPr>
            <a:solidFill>
              <a:srgbClr val="FFFF00"/>
            </a:solidFill>
            <a:ln w="13289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'DSPstone Comparison'!$B$63:$B$70</c:f>
              <c:strCache>
                <c:ptCount val="8"/>
                <c:pt idx="0">
                  <c:v>convolution</c:v>
                </c:pt>
                <c:pt idx="1">
                  <c:v>fir</c:v>
                </c:pt>
                <c:pt idx="2">
                  <c:v>fir2dim</c:v>
                </c:pt>
                <c:pt idx="3">
                  <c:v>lms</c:v>
                </c:pt>
                <c:pt idx="4">
                  <c:v>matrix1</c:v>
                </c:pt>
                <c:pt idx="5">
                  <c:v>matrix2</c:v>
                </c:pt>
                <c:pt idx="6">
                  <c:v>n_complex_updates</c:v>
                </c:pt>
                <c:pt idx="7">
                  <c:v>n_real_updates</c:v>
                </c:pt>
              </c:strCache>
            </c:strRef>
          </c:cat>
          <c:val>
            <c:numRef>
              <c:f>'DSPstone Comparison'!$F$63:$F$70</c:f>
              <c:numCache>
                <c:formatCode>General</c:formatCode>
                <c:ptCount val="8"/>
                <c:pt idx="0">
                  <c:v>1.8836622303809087</c:v>
                </c:pt>
                <c:pt idx="1">
                  <c:v>0.58392892736125745</c:v>
                </c:pt>
                <c:pt idx="2">
                  <c:v>1.2436630278517236</c:v>
                </c:pt>
                <c:pt idx="3">
                  <c:v>0.99071406989626343</c:v>
                </c:pt>
                <c:pt idx="4">
                  <c:v>4.4664922037989899E-2</c:v>
                </c:pt>
                <c:pt idx="5">
                  <c:v>1.3627686560636388E-2</c:v>
                </c:pt>
                <c:pt idx="6">
                  <c:v>0.75541635961680176</c:v>
                </c:pt>
                <c:pt idx="7">
                  <c:v>0.3110377924415117</c:v>
                </c:pt>
              </c:numCache>
            </c:numRef>
          </c:val>
        </c:ser>
        <c:ser>
          <c:idx val="3"/>
          <c:order val="3"/>
          <c:tx>
            <c:strRef>
              <c:f>'DSPstone Comparison'!$G$62</c:f>
              <c:strCache>
                <c:ptCount val="1"/>
                <c:pt idx="0">
                  <c:v>Lokalität &amp; DMA</c:v>
                </c:pt>
              </c:strCache>
            </c:strRef>
          </c:tx>
          <c:spPr>
            <a:solidFill>
              <a:srgbClr val="99CC00"/>
            </a:solidFill>
            <a:ln w="13289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'DSPstone Comparison'!$B$63:$B$70</c:f>
              <c:strCache>
                <c:ptCount val="8"/>
                <c:pt idx="0">
                  <c:v>convolution</c:v>
                </c:pt>
                <c:pt idx="1">
                  <c:v>fir</c:v>
                </c:pt>
                <c:pt idx="2">
                  <c:v>fir2dim</c:v>
                </c:pt>
                <c:pt idx="3">
                  <c:v>lms</c:v>
                </c:pt>
                <c:pt idx="4">
                  <c:v>matrix1</c:v>
                </c:pt>
                <c:pt idx="5">
                  <c:v>matrix2</c:v>
                </c:pt>
                <c:pt idx="6">
                  <c:v>n_complex_updates</c:v>
                </c:pt>
                <c:pt idx="7">
                  <c:v>n_real_updates</c:v>
                </c:pt>
              </c:strCache>
            </c:strRef>
          </c:cat>
          <c:val>
            <c:numRef>
              <c:f>'DSPstone Comparison'!$G$63:$G$70</c:f>
              <c:numCache>
                <c:formatCode>General</c:formatCode>
                <c:ptCount val="8"/>
                <c:pt idx="0">
                  <c:v>3.5629340277777777</c:v>
                </c:pt>
                <c:pt idx="1">
                  <c:v>1.9304339640402899</c:v>
                </c:pt>
                <c:pt idx="2">
                  <c:v>5.4130115864794464</c:v>
                </c:pt>
                <c:pt idx="3">
                  <c:v>5.048655306918497</c:v>
                </c:pt>
                <c:pt idx="4">
                  <c:v>4.0004659832246041</c:v>
                </c:pt>
                <c:pt idx="5">
                  <c:v>6.5073710073710069</c:v>
                </c:pt>
                <c:pt idx="6">
                  <c:v>3.988715953307393</c:v>
                </c:pt>
                <c:pt idx="7">
                  <c:v>3.8125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968384"/>
        <c:axId val="197548224"/>
      </c:barChart>
      <c:catAx>
        <c:axId val="19796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22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57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97548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7548224"/>
        <c:scaling>
          <c:orientation val="minMax"/>
        </c:scaling>
        <c:delete val="0"/>
        <c:axPos val="l"/>
        <c:majorGridlines>
          <c:spPr>
            <a:ln w="3322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57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Speedup</a:t>
                </a:r>
              </a:p>
            </c:rich>
          </c:tx>
          <c:layout>
            <c:manualLayout>
              <c:xMode val="edge"/>
              <c:yMode val="edge"/>
              <c:x val="1.2254693620516225E-3"/>
              <c:y val="0.28104565097231909"/>
            </c:manualLayout>
          </c:layout>
          <c:overlay val="0"/>
          <c:spPr>
            <a:noFill/>
            <a:ln w="2657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2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5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97968384"/>
        <c:crosses val="autoZero"/>
        <c:crossBetween val="between"/>
      </c:valAx>
      <c:spPr>
        <a:solidFill>
          <a:srgbClr val="FFFFFF"/>
        </a:solidFill>
        <a:ln w="13289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9.6813651082957475E-2"/>
          <c:y val="4.5751691507881151E-2"/>
          <c:w val="0.36274521709079738"/>
          <c:h val="0.17864943879610257"/>
        </c:manualLayout>
      </c:layout>
      <c:overlay val="0"/>
      <c:spPr>
        <a:noFill/>
        <a:ln w="26578">
          <a:noFill/>
        </a:ln>
      </c:spPr>
      <c:txPr>
        <a:bodyPr/>
        <a:lstStyle/>
        <a:p>
          <a:pPr>
            <a:defRPr sz="1104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230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endParaRPr lang="de-DE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endParaRPr lang="de-DE" dirty="0"/>
          </a:p>
        </p:txBody>
      </p:sp>
      <p:sp>
        <p:nvSpPr>
          <p:cNvPr id="585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endParaRPr lang="de-DE" dirty="0"/>
          </a:p>
        </p:txBody>
      </p:sp>
      <p:sp>
        <p:nvSpPr>
          <p:cNvPr id="585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fld id="{574A601F-D51A-4541-8A52-3E7F3BEB66F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1579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endParaRPr lang="de-DE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endParaRPr lang="de-DE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endParaRPr lang="de-DE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fld id="{FA6D070E-CE62-4770-8CFD-1E20EC2913D3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752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3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7A0D19-7331-4A85-92D6-C4C7AF47C10D}" type="slidenum">
              <a:rPr lang="de-DE"/>
              <a:pPr/>
              <a:t>12</a:t>
            </a:fld>
            <a:endParaRPr lang="de-DE" dirty="0"/>
          </a:p>
        </p:txBody>
      </p:sp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8F424-E8CC-43C1-8FD9-2C1A94FCF239}" type="slidenum">
              <a:rPr lang="de-DE"/>
              <a:pPr/>
              <a:t>13</a:t>
            </a:fld>
            <a:endParaRPr lang="de-DE" dirty="0"/>
          </a:p>
        </p:txBody>
      </p:sp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004FB0-EFA5-403E-8B20-FA14777E14F0}" type="slidenum">
              <a:rPr lang="de-DE"/>
              <a:pPr/>
              <a:t>14</a:t>
            </a:fld>
            <a:endParaRPr lang="de-DE" dirty="0"/>
          </a:p>
        </p:txBody>
      </p:sp>
      <p:sp>
        <p:nvSpPr>
          <p:cNvPr id="81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95E50-CB05-4606-8914-DE4CAACA8ED4}" type="slidenum">
              <a:rPr lang="de-DE"/>
              <a:pPr/>
              <a:t>15</a:t>
            </a:fld>
            <a:endParaRPr lang="de-DE" dirty="0"/>
          </a:p>
        </p:txBody>
      </p:sp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16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17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18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19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20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21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22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23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24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25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26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27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28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29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30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31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FC92F-96FB-4ED9-81D8-8CA7B3ECAA4E}" type="slidenum">
              <a:rPr lang="de-DE"/>
              <a:pPr/>
              <a:t>5</a:t>
            </a:fld>
            <a:endParaRPr lang="de-DE" dirty="0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32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33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34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i="0" dirty="0" smtClean="0"/>
              <a:t>EPIC: 1 Filter-Funktion, die geklont wird, enthält 32 Schleifen, die z.T. vierfach-verschachtelt sind. Die</a:t>
            </a:r>
            <a:r>
              <a:rPr lang="de-DE" b="0" i="0" baseline="0" dirty="0" smtClean="0"/>
              <a:t> Schleifeniterationen hängen z.T. von Funktionsargumenten ab. Diese Funktion wird oft (6x) aufgerufen, nach </a:t>
            </a:r>
            <a:r>
              <a:rPr lang="de-DE" b="0" i="0" baseline="0" dirty="0" err="1" smtClean="0"/>
              <a:t>Cloning</a:t>
            </a:r>
            <a:r>
              <a:rPr lang="de-DE" b="0" i="0" baseline="0" dirty="0" smtClean="0"/>
              <a:t> ist jeder dieser Aufrufe spezialisiert und mit exakten Flow Facts annotiert.</a:t>
            </a:r>
          </a:p>
          <a:p>
            <a:r>
              <a:rPr lang="de-DE" b="0" i="0" baseline="0" dirty="0" smtClean="0"/>
              <a:t>GSM: Filter-Funktion, die mit Konstanten 13, 14 und 120 aufgerufen wird, die die Schleifeniterationen steuert. Ursprünglich muss diese Schleife mit dem </a:t>
            </a:r>
            <a:r>
              <a:rPr lang="de-DE" b="0" i="0" baseline="0" dirty="0" err="1" smtClean="0"/>
              <a:t>max</a:t>
            </a:r>
            <a:r>
              <a:rPr lang="de-DE" b="0" i="0" baseline="0" dirty="0" smtClean="0"/>
              <a:t>-Wert 120 annotiert werden, was nach </a:t>
            </a:r>
            <a:r>
              <a:rPr lang="de-DE" b="0" i="0" baseline="0" dirty="0" err="1" smtClean="0"/>
              <a:t>Cloning</a:t>
            </a:r>
            <a:r>
              <a:rPr lang="de-DE" b="0" i="0" baseline="0" dirty="0" smtClean="0"/>
              <a:t> viel präziser </a:t>
            </a:r>
            <a:r>
              <a:rPr lang="de-DE" b="0" i="0" baseline="0" smtClean="0"/>
              <a:t>gemacht werden kann.</a:t>
            </a:r>
            <a:endParaRPr lang="de-DE" b="0" i="0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12A40-7CE9-4C32-ADE2-E7C10B273ECC}" type="slidenum">
              <a:rPr lang="de-DE"/>
              <a:pPr/>
              <a:t>35</a:t>
            </a:fld>
            <a:endParaRPr lang="de-DE" dirty="0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36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12A40-7CE9-4C32-ADE2-E7C10B273ECC}" type="slidenum">
              <a:rPr lang="de-DE"/>
              <a:pPr/>
              <a:t>37</a:t>
            </a:fld>
            <a:endParaRPr lang="de-DE" dirty="0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38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70EB5E-C1DA-42F8-9FA4-925D5261382E}" type="slidenum">
              <a:rPr lang="de-DE"/>
              <a:pPr/>
              <a:t>39</a:t>
            </a:fld>
            <a:endParaRPr lang="de-DE" dirty="0"/>
          </a:p>
        </p:txBody>
      </p:sp>
      <p:sp>
        <p:nvSpPr>
          <p:cNvPr id="80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40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41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6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42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43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44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45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46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47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48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49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50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A766F-0E54-4B30-AD5B-544BA6799A13}" type="slidenum">
              <a:rPr lang="de-DE"/>
              <a:pPr/>
              <a:t>51</a:t>
            </a:fld>
            <a:endParaRPr lang="de-DE" dirty="0"/>
          </a:p>
        </p:txBody>
      </p:sp>
      <p:sp>
        <p:nvSpPr>
          <p:cNvPr id="78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77A49-FDE2-43DD-B87D-146ABC92839E}" type="slidenum">
              <a:rPr lang="de-DE"/>
              <a:pPr/>
              <a:t>7</a:t>
            </a:fld>
            <a:endParaRPr lang="de-DE" dirty="0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A766F-0E54-4B30-AD5B-544BA6799A13}" type="slidenum">
              <a:rPr lang="de-DE"/>
              <a:pPr/>
              <a:t>52</a:t>
            </a:fld>
            <a:endParaRPr lang="de-DE" dirty="0"/>
          </a:p>
        </p:txBody>
      </p:sp>
      <p:sp>
        <p:nvSpPr>
          <p:cNvPr id="78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77A49-FDE2-43DD-B87D-146ABC92839E}" type="slidenum">
              <a:rPr lang="de-DE"/>
              <a:pPr/>
              <a:t>53</a:t>
            </a:fld>
            <a:endParaRPr lang="de-DE" dirty="0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A766F-0E54-4B30-AD5B-544BA6799A13}" type="slidenum">
              <a:rPr lang="de-DE"/>
              <a:pPr/>
              <a:t>54</a:t>
            </a:fld>
            <a:endParaRPr lang="de-DE" dirty="0"/>
          </a:p>
        </p:txBody>
      </p:sp>
      <p:sp>
        <p:nvSpPr>
          <p:cNvPr id="78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A766F-0E54-4B30-AD5B-544BA6799A13}" type="slidenum">
              <a:rPr lang="de-DE"/>
              <a:pPr/>
              <a:t>55</a:t>
            </a:fld>
            <a:endParaRPr lang="de-DE" dirty="0"/>
          </a:p>
        </p:txBody>
      </p:sp>
      <p:sp>
        <p:nvSpPr>
          <p:cNvPr id="78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A766F-0E54-4B30-AD5B-544BA6799A13}" type="slidenum">
              <a:rPr lang="de-DE"/>
              <a:pPr/>
              <a:t>56</a:t>
            </a:fld>
            <a:endParaRPr lang="de-DE" dirty="0"/>
          </a:p>
        </p:txBody>
      </p:sp>
      <p:sp>
        <p:nvSpPr>
          <p:cNvPr id="78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A766F-0E54-4B30-AD5B-544BA6799A13}" type="slidenum">
              <a:rPr lang="de-DE"/>
              <a:pPr/>
              <a:t>57</a:t>
            </a:fld>
            <a:endParaRPr lang="de-DE" dirty="0"/>
          </a:p>
        </p:txBody>
      </p:sp>
      <p:sp>
        <p:nvSpPr>
          <p:cNvPr id="78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A766F-0E54-4B30-AD5B-544BA6799A13}" type="slidenum">
              <a:rPr lang="de-DE"/>
              <a:pPr/>
              <a:t>58</a:t>
            </a:fld>
            <a:endParaRPr lang="de-DE" dirty="0"/>
          </a:p>
        </p:txBody>
      </p:sp>
      <p:sp>
        <p:nvSpPr>
          <p:cNvPr id="78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59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60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61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125DC-5DC7-4402-917F-52A07366E1B5}" type="slidenum">
              <a:rPr lang="de-DE"/>
              <a:pPr/>
              <a:t>8</a:t>
            </a:fld>
            <a:endParaRPr lang="de-DE" dirty="0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62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63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E1FA6-3D34-4D07-81CA-9BC3FF2F707B}" type="slidenum">
              <a:rPr lang="de-DE"/>
              <a:pPr/>
              <a:t>64</a:t>
            </a:fld>
            <a:endParaRPr lang="de-DE" dirty="0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FC92F-96FB-4ED9-81D8-8CA7B3ECAA4E}" type="slidenum">
              <a:rPr lang="de-DE"/>
              <a:pPr/>
              <a:t>65</a:t>
            </a:fld>
            <a:endParaRPr lang="de-DE" dirty="0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12A40-7CE9-4C32-ADE2-E7C10B273ECC}" type="slidenum">
              <a:rPr lang="de-DE"/>
              <a:pPr/>
              <a:t>9</a:t>
            </a:fld>
            <a:endParaRPr lang="de-DE" dirty="0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8024A-76C9-4DB2-8F23-9AD2A1151763}" type="slidenum">
              <a:rPr lang="de-DE"/>
              <a:pPr/>
              <a:t>10</a:t>
            </a:fld>
            <a:endParaRPr lang="de-DE" dirty="0"/>
          </a:p>
        </p:txBody>
      </p:sp>
      <p:sp>
        <p:nvSpPr>
          <p:cNvPr id="81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7AB1-8AFD-4A0A-88F6-24986ECAB2C7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519113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defRPr sz="2800"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65863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3214D0CF-D186-42AD-A054-A98B405D5111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8437607D-CB53-46C2-9D7C-B2635CE5EB29}" type="slidenum">
              <a:rPr lang="de-DE"/>
              <a:pPr/>
              <a:t>‹Nr.›</a:t>
            </a:fld>
            <a:endParaRPr lang="de-DE" dirty="0"/>
          </a:p>
        </p:txBody>
      </p:sp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36738"/>
            <a:ext cx="7772400" cy="1409700"/>
          </a:xfrm>
        </p:spPr>
        <p:txBody>
          <a:bodyPr>
            <a:spAutoFit/>
          </a:bodyPr>
          <a:lstStyle>
            <a:lvl1pPr algn="ctr">
              <a:lnSpc>
                <a:spcPct val="120000"/>
              </a:lnSpc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C360F389-FC51-4DCE-952C-16D392CF2432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9DCB2-4B99-446D-B07A-65B7A4595D4D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98947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9100" y="549275"/>
            <a:ext cx="2195513" cy="5832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549275"/>
            <a:ext cx="6437312" cy="58324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2675DC3F-3B58-4745-A1BC-74EBF8EEA319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058B0-E30B-4B00-A73B-71607DD4D0E3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68351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B24305CA-EAA6-44F8-8A06-0DC48DD139F7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A1F6B-EF20-4FFC-82A7-CD7EBC9F004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8028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A4572AB8-E4B8-42E3-AB6F-5AC3348BECA9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291-5A89-4F8F-8D32-21A7EE642310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62905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387475"/>
            <a:ext cx="4316412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87475"/>
            <a:ext cx="4316413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60052F83-3C75-4BFC-861B-AD1BE9F939E4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58DA0-C521-46B2-A49E-0B4F9353C383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239146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DBB78C4A-B7AA-4C58-904D-0C65203BD928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55EA4-DD8C-4D60-B0B7-AB9A7B507B82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46215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793421FF-3C16-4C90-83F9-C0D777786292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DA2EC-231D-4114-A0A9-877ADABA9833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56292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515BDB19-5661-4E95-A86B-3F976E0E047D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55296-0A08-4F26-958E-7BEC21772C0E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53009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4ED75292-7632-4730-8E8E-97FB74E385CA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0D05C-E729-4426-B208-488630B3CD5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47081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50A58609-2183-44EC-83C7-D7FE837B6396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858DB-9180-4A39-A0DC-B7E18A4846EB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53168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549275"/>
            <a:ext cx="87852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87475"/>
            <a:ext cx="878522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00813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32638"/>
                </a:solidFill>
              </a:defRPr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2AAE5B61-1813-4FE9-8E94-8F521872B8AA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500813"/>
            <a:ext cx="554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A32638"/>
                </a:solidFill>
              </a:defRPr>
            </a:lvl1pPr>
          </a:lstStyle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500813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32638"/>
                </a:solidFill>
              </a:defRPr>
            </a:lvl1pPr>
          </a:lstStyle>
          <a:p>
            <a:fld id="{2B80C0CB-EA08-4898-A64C-FC7924F444F2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82563"/>
            <a:ext cx="9144000" cy="0"/>
          </a:xfrm>
          <a:prstGeom prst="line">
            <a:avLst/>
          </a:prstGeom>
          <a:noFill/>
          <a:ln w="9525">
            <a:solidFill>
              <a:srgbClr val="A3263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900000" y="198438"/>
            <a:ext cx="60372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DE" sz="1000" dirty="0">
                <a:solidFill>
                  <a:srgbClr val="A32638"/>
                </a:solidFill>
              </a:rPr>
              <a:t>Compiler für Eingebettete Systeme (CfES) </a:t>
            </a:r>
            <a:r>
              <a:rPr lang="de-DE" sz="1000" dirty="0" smtClean="0">
                <a:solidFill>
                  <a:srgbClr val="A32638"/>
                </a:solidFill>
              </a:rPr>
              <a:t>SS 2014</a:t>
            </a:r>
            <a:endParaRPr lang="de-DE" sz="1000" b="1" dirty="0">
              <a:solidFill>
                <a:srgbClr val="A32638"/>
              </a:solidFill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0" y="183600"/>
            <a:ext cx="827088" cy="152400"/>
          </a:xfrm>
          <a:prstGeom prst="rect">
            <a:avLst/>
          </a:prstGeom>
          <a:solidFill>
            <a:srgbClr val="A326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spcBef>
                <a:spcPct val="50000"/>
              </a:spcBef>
            </a:pPr>
            <a:r>
              <a:rPr lang="de-DE" sz="1000" dirty="0">
                <a:solidFill>
                  <a:schemeClr val="bg1"/>
                </a:solidFill>
              </a:rPr>
              <a:t>Folie </a:t>
            </a:r>
            <a:fld id="{AB810150-121A-4997-ACFB-0347660DEB2D}" type="slidenum">
              <a:rPr lang="de-DE" sz="1000">
                <a:solidFill>
                  <a:schemeClr val="bg1"/>
                </a:solidFill>
              </a:rPr>
              <a:pPr algn="ctr">
                <a:spcBef>
                  <a:spcPct val="50000"/>
                </a:spcBef>
              </a:pPr>
              <a:t>‹Nr.›</a:t>
            </a:fld>
            <a:r>
              <a:rPr lang="de-DE" sz="1000" dirty="0" smtClean="0">
                <a:solidFill>
                  <a:schemeClr val="bg1"/>
                </a:solidFill>
              </a:rPr>
              <a:t>/65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0" y="1751013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rot="-5400000">
            <a:off x="-2518569" y="3437732"/>
            <a:ext cx="68373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+mj-lt"/>
          <a:ea typeface="+mj-ea"/>
          <a:cs typeface="+mj-cs"/>
        </a:defRPr>
      </a:lvl1pPr>
      <a:lvl2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2pPr>
      <a:lvl3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3pPr>
      <a:lvl4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4pPr>
      <a:lvl5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9pPr>
    </p:titleStyle>
    <p:bodyStyle>
      <a:lvl1pPr marL="342900" indent="-342900" algn="l" rtl="0" fontAlgn="base">
        <a:lnSpc>
          <a:spcPts val="2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sint.com/ai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1905283"/>
            <a:ext cx="7920880" cy="1274195"/>
          </a:xfrm>
        </p:spPr>
        <p:txBody>
          <a:bodyPr/>
          <a:lstStyle/>
          <a:p>
            <a:r>
              <a:rPr lang="de-DE" dirty="0" smtClean="0"/>
              <a:t>Compiler </a:t>
            </a:r>
            <a:r>
              <a:rPr lang="de-DE" dirty="0"/>
              <a:t>für Eingebettete Systeme</a:t>
            </a:r>
            <a:br>
              <a:rPr lang="de-DE" dirty="0"/>
            </a:br>
            <a:r>
              <a:rPr lang="de-DE" sz="2800" b="0" dirty="0" smtClean="0"/>
              <a:t>[CS7506]</a:t>
            </a:r>
            <a:endParaRPr lang="de-DE" sz="2800" b="0" dirty="0"/>
          </a:p>
        </p:txBody>
      </p:sp>
      <p:sp>
        <p:nvSpPr>
          <p:cNvPr id="5929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/>
          <a:lstStyle/>
          <a:p>
            <a:r>
              <a:rPr lang="de-DE" dirty="0" smtClean="0"/>
              <a:t>Sommersemester 2014</a:t>
            </a:r>
            <a:endParaRPr lang="de-DE" dirty="0"/>
          </a:p>
          <a:p>
            <a:endParaRPr lang="de-DE" dirty="0"/>
          </a:p>
          <a:p>
            <a:r>
              <a:rPr lang="de-DE" sz="2000" dirty="0"/>
              <a:t>Heiko Falk</a:t>
            </a:r>
          </a:p>
          <a:p>
            <a:endParaRPr lang="de-DE" sz="2000" dirty="0"/>
          </a:p>
          <a:p>
            <a:r>
              <a:rPr lang="de-DE" sz="2000" dirty="0"/>
              <a:t>Institut für Eingebettete Systeme/Echtzeitsysteme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Ingenieurwissenschaften und Informatik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Universität Ulm</a:t>
            </a:r>
          </a:p>
        </p:txBody>
      </p:sp>
    </p:spTree>
    <p:extLst>
      <p:ext uri="{BB962C8B-B14F-4D97-AF65-F5344CB8AC3E}">
        <p14:creationId xmlns:p14="http://schemas.microsoft.com/office/powerpoint/2010/main" val="1043445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EFD470A-9137-4B53-AEB4-88DB44F39BF6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Spezialisierung von Allzweck-Routinen</a:t>
            </a:r>
            <a:endParaRPr lang="de-DE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3850" y="1800225"/>
            <a:ext cx="446405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int f( int *x, int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, int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) {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for (i=0; i&lt;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; i++) {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x[i] =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* x[i];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if ( i == 10 ) { ... }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}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return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</a:rPr>
              <a:t>x[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n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</a:rPr>
              <a:t>-1];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endParaRPr lang="en-US" sz="1800" b="1" dirty="0">
              <a:solidFill>
                <a:schemeClr val="tx1"/>
              </a:solidFill>
              <a:latin typeface="Courier New" pitchFamily="49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int main() {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...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f_5_2( y 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...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...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f_5_2( z 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...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return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f_5_2( a 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64163" y="1800225"/>
            <a:ext cx="3600450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int f_5_2( int *x ) {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for (i=0; i&lt;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5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; i++) {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x[i] =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2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* x[i];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if ( i == 10 ) { ... }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}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return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</a:rPr>
              <a:t>x[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4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</a:rPr>
              <a:t>];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B7B69D7-AC99-4C79-9484-1777E700A556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Erwartete Effekte der Spezialisierung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Reduktion der </a:t>
            </a:r>
            <a:r>
              <a:rPr lang="en-US" b="1" i="1" dirty="0" smtClean="0"/>
              <a:t>Average-Case</a:t>
            </a:r>
            <a:r>
              <a:rPr lang="de-DE" b="1" dirty="0" smtClean="0"/>
              <a:t> Laufzeit ACET wegen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Ermöglichens weiterer Standard-Optimierungen in spezialisierter Funktion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Weniger auszuführenden Codes zur Parameter-Übergabe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DDB0BEB-13DF-43BA-891B-CB9510A54081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Standard-Optimierungen nach </a:t>
            </a:r>
            <a:r>
              <a:rPr lang="en-US" i="1" dirty="0" smtClean="0"/>
              <a:t>Cloning</a:t>
            </a:r>
            <a:r>
              <a:rPr lang="de-DE" dirty="0" smtClean="0"/>
              <a:t> (1)</a:t>
            </a:r>
            <a:endParaRPr lang="de-DE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9388" y="1387475"/>
            <a:ext cx="878522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Konstanten-Faltung </a:t>
            </a:r>
            <a:r>
              <a:rPr lang="en-US" i="1" dirty="0" smtClean="0"/>
              <a:t>(Constant Folding)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Ausrechnen von Ausdrücken mit rein konstanten Operanden schon zur Laufzeit des Compilers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</a:t>
            </a:r>
            <a:br>
              <a:rPr lang="de-DE" dirty="0" smtClean="0"/>
            </a:br>
            <a:r>
              <a:rPr lang="de-DE" i="1" dirty="0" smtClean="0"/>
              <a:t>Original-Code	       + </a:t>
            </a:r>
            <a:r>
              <a:rPr lang="en-US" i="1" dirty="0" smtClean="0"/>
              <a:t>Cloning</a:t>
            </a:r>
            <a:r>
              <a:rPr lang="de-DE" i="1" dirty="0" smtClean="0"/>
              <a:t>	                      + ConstFold</a:t>
            </a:r>
            <a:br>
              <a:rPr lang="de-DE" i="1" dirty="0" smtClean="0"/>
            </a:br>
            <a:r>
              <a:rPr lang="de-DE" i="1" dirty="0" smtClean="0"/>
              <a:t>						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 = p * n;         a = </a:t>
            </a:r>
            <a:r>
              <a:rPr lang="de-DE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 * 5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de-DE" dirty="0" smtClean="0"/>
              <a:t>	       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 = </a:t>
            </a:r>
            <a:r>
              <a:rPr lang="de-DE" b="1" dirty="0" smtClean="0">
                <a:solidFill>
                  <a:srgbClr val="56AA1C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 rot="1356250">
            <a:off x="6588125" y="1698625"/>
            <a:ext cx="2527300" cy="936625"/>
            <a:chOff x="2517" y="2160"/>
            <a:chExt cx="1542" cy="590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2517" y="2160"/>
              <a:ext cx="1542" cy="590"/>
            </a:xfrm>
            <a:prstGeom prst="irregularSeal2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 rot="20652928">
              <a:off x="2579" y="2384"/>
              <a:ext cx="111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en-US" sz="2000" b="1" i="1" dirty="0" smtClean="0"/>
                <a:t>&lt;EINSCHUB&gt;</a:t>
              </a:r>
              <a:endParaRPr lang="en-US" sz="2000" b="1" i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CEAF639-478E-4312-9D65-B4C8A96BF03C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Standard-Optimierungen nach </a:t>
            </a:r>
            <a:r>
              <a:rPr lang="en-US" i="1" dirty="0"/>
              <a:t>Cloning</a:t>
            </a:r>
            <a:r>
              <a:rPr lang="de-DE" dirty="0"/>
              <a:t>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Konstanten-Propagierung </a:t>
            </a:r>
            <a:r>
              <a:rPr lang="en-US" i="1" dirty="0" smtClean="0"/>
              <a:t>(Constant Propagation)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Ersetzen von Zugriffen auf Variablen, die nachweislich konstanten Inhalt haben, durch die Konstante selbst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</a:t>
            </a:r>
            <a:br>
              <a:rPr lang="de-DE" dirty="0" smtClean="0"/>
            </a:br>
            <a:r>
              <a:rPr lang="de-DE" i="1" dirty="0" smtClean="0"/>
              <a:t>Original-Code	       + </a:t>
            </a:r>
            <a:r>
              <a:rPr lang="en-US" i="1" dirty="0" smtClean="0"/>
              <a:t>Cloning</a:t>
            </a:r>
            <a:r>
              <a:rPr lang="de-DE" i="1" dirty="0" smtClean="0"/>
              <a:t>	                      + ConstFold</a:t>
            </a:r>
            <a:br>
              <a:rPr lang="de-DE" i="1" dirty="0" smtClean="0"/>
            </a:br>
            <a:r>
              <a:rPr lang="de-DE" i="1" dirty="0" smtClean="0"/>
              <a:t>						         + ConstProp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 = p * n;</a:t>
            </a:r>
            <a:r>
              <a:rPr lang="de-DE" dirty="0" smtClean="0"/>
              <a:t>                  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 = 2 * 5;</a:t>
            </a:r>
            <a:r>
              <a:rPr lang="de-DE" dirty="0" smtClean="0"/>
              <a:t>                 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 = 10;</a:t>
            </a:r>
            <a:br>
              <a:rPr lang="de-DE" b="1" dirty="0" smtClean="0">
                <a:latin typeface="Courier New" pitchFamily="49" charset="0"/>
                <a:cs typeface="Courier New" pitchFamily="49" charset="0"/>
              </a:rPr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de-DE" b="1" dirty="0" smtClean="0">
                <a:latin typeface="Courier New" pitchFamily="49" charset="0"/>
              </a:rPr>
              <a:t>…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; i&lt;a; </a:t>
            </a:r>
            <a:r>
              <a:rPr lang="de-DE" b="1" dirty="0" smtClean="0">
                <a:latin typeface="Courier New" pitchFamily="49" charset="0"/>
              </a:rPr>
              <a:t>…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)    for (</a:t>
            </a:r>
            <a:r>
              <a:rPr lang="de-DE" b="1" dirty="0" smtClean="0">
                <a:latin typeface="Courier New" pitchFamily="49" charset="0"/>
              </a:rPr>
              <a:t>…; </a:t>
            </a:r>
            <a:r>
              <a:rPr lang="de-DE" b="1" dirty="0" smtClean="0">
                <a:solidFill>
                  <a:srgbClr val="C00000"/>
                </a:solidFill>
                <a:latin typeface="Courier New" pitchFamily="49" charset="0"/>
              </a:rPr>
              <a:t>i&lt;a</a:t>
            </a:r>
            <a:r>
              <a:rPr lang="de-DE" b="1" dirty="0" smtClean="0">
                <a:latin typeface="Courier New" pitchFamily="49" charset="0"/>
              </a:rPr>
              <a:t>; …)    for (…; </a:t>
            </a:r>
            <a:r>
              <a:rPr lang="de-DE" b="1" dirty="0" smtClean="0">
                <a:solidFill>
                  <a:srgbClr val="56AA1C"/>
                </a:solidFill>
                <a:latin typeface="Courier New" pitchFamily="49" charset="0"/>
              </a:rPr>
              <a:t>i&lt;10</a:t>
            </a:r>
            <a:r>
              <a:rPr lang="de-DE" b="1" dirty="0" smtClean="0">
                <a:latin typeface="Courier New" pitchFamily="49" charset="0"/>
              </a:rPr>
              <a:t>; …)</a:t>
            </a:r>
            <a:endParaRPr lang="de-DE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 rot="1356250">
            <a:off x="6588125" y="1698625"/>
            <a:ext cx="2527300" cy="936625"/>
            <a:chOff x="2517" y="2160"/>
            <a:chExt cx="1542" cy="590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2517" y="2160"/>
              <a:ext cx="1542" cy="590"/>
            </a:xfrm>
            <a:prstGeom prst="irregularSeal2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20652928">
              <a:off x="2579" y="2384"/>
              <a:ext cx="111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en-US" sz="2000" b="1" i="1" dirty="0" smtClean="0"/>
                <a:t>&lt;EINSCHUB&gt;</a:t>
              </a:r>
              <a:endParaRPr lang="en-US" sz="2000" b="1" i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239BC53-1CBF-4795-B1F8-9AF11906B5C2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3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Standard-Optimierungen nach </a:t>
            </a:r>
            <a:r>
              <a:rPr lang="en-US" i="1" dirty="0"/>
              <a:t>Cloning</a:t>
            </a:r>
            <a:r>
              <a:rPr lang="de-DE" dirty="0"/>
              <a:t>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en-US" b="1" i="1" dirty="0" smtClean="0"/>
              <a:t>Strength Reduction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Ersetzen kostspieliger Operationen (z.B. Multiplikationen, Divisionen, ...) durch günstigere Operationen (z.B. Additionen, Subtraktionen, ...)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</a:t>
            </a:r>
            <a:br>
              <a:rPr lang="de-DE" dirty="0" smtClean="0"/>
            </a:br>
            <a:r>
              <a:rPr lang="de-DE" i="1" dirty="0" smtClean="0"/>
              <a:t>Original-Code	       + </a:t>
            </a:r>
            <a:r>
              <a:rPr lang="en-US" i="1" dirty="0" smtClean="0"/>
              <a:t>Cloning</a:t>
            </a:r>
            <a:r>
              <a:rPr lang="de-DE" i="1" dirty="0" smtClean="0"/>
              <a:t>	                      + StrengthRed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x[i] = p*x[i];</a:t>
            </a:r>
            <a:r>
              <a:rPr lang="de-DE" dirty="0" smtClean="0"/>
              <a:t>         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x[i] = </a:t>
            </a:r>
            <a:r>
              <a:rPr lang="de-DE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2*x[i]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de-DE" dirty="0" smtClean="0"/>
              <a:t>          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x[i] = </a:t>
            </a:r>
            <a:r>
              <a:rPr lang="de-DE" b="1" dirty="0" smtClean="0">
                <a:solidFill>
                  <a:srgbClr val="56AA1C"/>
                </a:solidFill>
                <a:latin typeface="Courier New" pitchFamily="49" charset="0"/>
              </a:rPr>
              <a:t>x[i]&lt;&lt;1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</p:txBody>
      </p:sp>
      <p:grpSp>
        <p:nvGrpSpPr>
          <p:cNvPr id="33" name="Group 4"/>
          <p:cNvGrpSpPr>
            <a:grpSpLocks/>
          </p:cNvGrpSpPr>
          <p:nvPr/>
        </p:nvGrpSpPr>
        <p:grpSpPr bwMode="auto">
          <a:xfrm rot="1356250">
            <a:off x="6588125" y="1698625"/>
            <a:ext cx="2527300" cy="936625"/>
            <a:chOff x="2517" y="2160"/>
            <a:chExt cx="1542" cy="590"/>
          </a:xfrm>
        </p:grpSpPr>
        <p:sp>
          <p:nvSpPr>
            <p:cNvPr id="34" name="AutoShape 5"/>
            <p:cNvSpPr>
              <a:spLocks noChangeArrowheads="1"/>
            </p:cNvSpPr>
            <p:nvPr/>
          </p:nvSpPr>
          <p:spPr bwMode="auto">
            <a:xfrm>
              <a:off x="2517" y="2160"/>
              <a:ext cx="1542" cy="590"/>
            </a:xfrm>
            <a:prstGeom prst="irregularSeal2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 rot="20652928">
              <a:off x="2579" y="2384"/>
              <a:ext cx="111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en-US" sz="2000" b="1" i="1" dirty="0" smtClean="0"/>
                <a:t>&lt;EINSCHUB&gt;</a:t>
              </a:r>
              <a:endParaRPr lang="en-US" sz="2000" b="1" i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D62170F-10A9-485F-A839-A1EC6D523C96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Standard-Optimierungen nach </a:t>
            </a:r>
            <a:r>
              <a:rPr lang="en-US" i="1" dirty="0"/>
              <a:t>Cloning</a:t>
            </a:r>
            <a:r>
              <a:rPr lang="de-DE" dirty="0"/>
              <a:t> </a:t>
            </a:r>
            <a:r>
              <a:rPr lang="de-DE" dirty="0" smtClean="0"/>
              <a:t>(4)</a:t>
            </a:r>
            <a:endParaRPr lang="en-US" i="1" dirty="0"/>
          </a:p>
        </p:txBody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Kontrollfluss-Optimierung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Ermitteln des Wertebereichs von Variablen nach Konstanten-Faltung und -Propagation, Entfernen von unnötigen </a:t>
            </a:r>
            <a:r>
              <a:rPr lang="en-US" i="1" dirty="0" smtClean="0"/>
              <a:t>If-Statements</a:t>
            </a:r>
            <a:r>
              <a:rPr lang="de-DE" dirty="0" smtClean="0"/>
              <a:t>, deren Bedingungen stets wahr oder falsch sind</a:t>
            </a:r>
            <a:br>
              <a:rPr lang="de-DE" dirty="0" smtClean="0"/>
            </a:br>
            <a:r>
              <a:rPr lang="de-DE" i="1" dirty="0" smtClean="0"/>
              <a:t>(</a:t>
            </a:r>
            <a:r>
              <a:rPr lang="de-DE" i="1" dirty="0" smtClean="0">
                <a:sym typeface="Wingdings"/>
              </a:rPr>
              <a:t></a:t>
            </a:r>
            <a:r>
              <a:rPr lang="de-DE" i="1" dirty="0" smtClean="0"/>
              <a:t> vgl. Kapitel 3 – </a:t>
            </a:r>
            <a:r>
              <a:rPr lang="en-US" i="1" dirty="0" smtClean="0"/>
              <a:t>Loop Nest Splitting / Condition Satisfiability</a:t>
            </a:r>
            <a:r>
              <a:rPr lang="de-DE" i="1" dirty="0" smtClean="0"/>
              <a:t>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</a:t>
            </a:r>
            <a:br>
              <a:rPr lang="de-DE" dirty="0" smtClean="0"/>
            </a:br>
            <a:r>
              <a:rPr lang="de-DE" i="1" dirty="0" smtClean="0"/>
              <a:t>Original-Code	       + </a:t>
            </a:r>
            <a:r>
              <a:rPr lang="en-US" i="1" dirty="0" smtClean="0"/>
              <a:t>Cloning</a:t>
            </a:r>
            <a:r>
              <a:rPr lang="de-DE" i="1" dirty="0" smtClean="0"/>
              <a:t>	                      + ControlFlowOpt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for(i=0;i&lt;n;i++)   for(i=0</a:t>
            </a:r>
            <a:r>
              <a:rPr lang="de-DE" b="1" dirty="0" smtClean="0">
                <a:latin typeface="Courier New" pitchFamily="49" charset="0"/>
              </a:rPr>
              <a:t>;</a:t>
            </a:r>
            <a:r>
              <a:rPr lang="de-DE" b="1" dirty="0" smtClean="0">
                <a:solidFill>
                  <a:srgbClr val="C00000"/>
                </a:solidFill>
                <a:latin typeface="Courier New" pitchFamily="49" charset="0"/>
              </a:rPr>
              <a:t>i&lt;5</a:t>
            </a:r>
            <a:r>
              <a:rPr lang="de-DE" b="1" dirty="0" smtClean="0">
                <a:latin typeface="Courier New" pitchFamily="49" charset="0"/>
              </a:rPr>
              <a:t>;i++)   for(i=0;i&lt;5;i++)</a:t>
            </a:r>
            <a:br>
              <a:rPr lang="de-DE" b="1" dirty="0" smtClean="0">
                <a:latin typeface="Courier New" pitchFamily="49" charset="0"/>
              </a:rPr>
            </a:br>
            <a:r>
              <a:rPr lang="de-DE" b="1" dirty="0" smtClean="0">
                <a:latin typeface="Courier New" pitchFamily="49" charset="0"/>
              </a:rPr>
              <a:t>{                  {                  {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>
                <a:latin typeface="Courier New" pitchFamily="49" charset="0"/>
              </a:rPr>
              <a:t>  …;                 …;                 </a:t>
            </a:r>
            <a:r>
              <a:rPr lang="de-DE" b="1" dirty="0" smtClean="0">
                <a:solidFill>
                  <a:srgbClr val="56AA1C"/>
                </a:solidFill>
                <a:latin typeface="Courier New" pitchFamily="49" charset="0"/>
              </a:rPr>
              <a:t>…;</a:t>
            </a:r>
            <a:r>
              <a:rPr lang="de-DE" b="1" dirty="0" smtClean="0">
                <a:latin typeface="Courier New" pitchFamily="49" charset="0"/>
              </a:rPr>
              <a:t/>
            </a:r>
            <a:br>
              <a:rPr lang="de-DE" b="1" dirty="0" smtClean="0">
                <a:latin typeface="Courier New" pitchFamily="49" charset="0"/>
              </a:rPr>
            </a:br>
            <a:r>
              <a:rPr lang="de-DE" b="1" dirty="0" smtClean="0">
                <a:latin typeface="Courier New" pitchFamily="49" charset="0"/>
              </a:rPr>
              <a:t>  if (i==10) …;      </a:t>
            </a:r>
            <a:r>
              <a:rPr lang="de-DE" b="1" dirty="0" smtClean="0">
                <a:solidFill>
                  <a:srgbClr val="C00000"/>
                </a:solidFill>
                <a:latin typeface="Courier New" pitchFamily="49" charset="0"/>
              </a:rPr>
              <a:t>if (i==10) …;</a:t>
            </a:r>
            <a:r>
              <a:rPr lang="de-DE" b="1" dirty="0" smtClean="0">
                <a:latin typeface="Courier New" pitchFamily="49" charset="0"/>
              </a:rPr>
              <a:t>    }</a:t>
            </a:r>
            <a:br>
              <a:rPr lang="de-DE" b="1" dirty="0" smtClean="0">
                <a:latin typeface="Courier New" pitchFamily="49" charset="0"/>
              </a:rPr>
            </a:br>
            <a:r>
              <a:rPr lang="de-DE" b="1" dirty="0" smtClean="0">
                <a:latin typeface="Courier New" pitchFamily="49" charset="0"/>
              </a:rPr>
              <a:t>}                  }</a:t>
            </a:r>
            <a:endParaRPr lang="de-DE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00000"/>
              </a:lnSpc>
            </a:pPr>
            <a:endParaRPr lang="de-DE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 rot="-438615">
            <a:off x="6588125" y="5516563"/>
            <a:ext cx="2447925" cy="936625"/>
            <a:chOff x="2517" y="2160"/>
            <a:chExt cx="1542" cy="590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2517" y="2160"/>
              <a:ext cx="1542" cy="590"/>
            </a:xfrm>
            <a:prstGeom prst="irregularSeal2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20652928">
              <a:off x="2539" y="2384"/>
              <a:ext cx="120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en-US" sz="2000" b="1" i="1" dirty="0" smtClean="0"/>
                <a:t>&lt;/EINSCHUB&gt;</a:t>
              </a:r>
              <a:endParaRPr lang="en-US" sz="2000" b="1" i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18BBC20-0848-4D8E-8182-BEA24D567929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Erwartete Effekte der Spezialisierung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Reduktion der </a:t>
            </a:r>
            <a:r>
              <a:rPr lang="en-US" b="1" i="1" dirty="0" smtClean="0"/>
              <a:t>Average-Case</a:t>
            </a:r>
            <a:r>
              <a:rPr lang="de-DE" b="1" dirty="0" smtClean="0"/>
              <a:t> Laufzeit ACET wegen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Ermöglichens weiterer Standard-Optimierungen in spezialisierter Funktion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Weniger auszuführenden Codes zur Parameter-Übergabe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Erhöhung der Codegröße wegen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Unter Umständen vieler neuer spezialisierter Klone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7516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4390BC0-9071-4E97-A92F-64E05FC730A6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Einfluss von </a:t>
            </a:r>
            <a:r>
              <a:rPr lang="en-US" i="1" dirty="0" smtClean="0"/>
              <a:t>Cloning</a:t>
            </a:r>
            <a:r>
              <a:rPr lang="de-DE" dirty="0" smtClean="0"/>
              <a:t> auf WCET-Schätzung</a:t>
            </a:r>
            <a:endParaRPr lang="de-DE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>
              <a:lnSpc>
                <a:spcPct val="100000"/>
              </a:lnSpc>
              <a:buFont typeface="Arial" charset="0"/>
              <a:buNone/>
            </a:pPr>
            <a:r>
              <a:rPr lang="en-US" b="1" i="1" dirty="0" smtClean="0"/>
              <a:t>Function Specialization</a:t>
            </a:r>
            <a:r>
              <a:rPr lang="de-DE" b="1" dirty="0" smtClean="0"/>
              <a:t> und WCET erst in jüngster Forschung betrachtet</a:t>
            </a:r>
            <a:endParaRPr lang="de-DE" b="1" dirty="0"/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Erinnerung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Worst-Case Execution Time</a:t>
            </a:r>
            <a:r>
              <a:rPr lang="de-DE" dirty="0" smtClean="0"/>
              <a:t> WCET:</a:t>
            </a:r>
            <a:br>
              <a:rPr lang="de-DE" dirty="0" smtClean="0"/>
            </a:br>
            <a:r>
              <a:rPr lang="de-DE" dirty="0" smtClean="0"/>
              <a:t>Obere Schranke für die Laufzeit eines Programmes über alle denkbaren Eingaben hinweg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Abschätzung der WCET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Durch statische Analyse binärer ausführbarer Programme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Im folgenden: Funktionsweise des WCET-Analysators aiT</a:t>
            </a:r>
            <a:endParaRPr lang="de-DE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11560" y="5373216"/>
            <a:ext cx="6768752" cy="584775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600" i="1" dirty="0" smtClean="0">
                <a:ea typeface="ヒラギノ角ゴ Pro W3" pitchFamily="96" charset="-128"/>
              </a:rPr>
              <a:t>[</a:t>
            </a:r>
            <a:r>
              <a:rPr lang="de-DE" sz="1600" b="1" i="1" dirty="0" smtClean="0"/>
              <a:t>AbsInt Angewandte Informatik GmbH,</a:t>
            </a:r>
            <a:endParaRPr lang="de-DE" sz="1600" i="1" dirty="0"/>
          </a:p>
          <a:p>
            <a:r>
              <a:rPr lang="de-DE" sz="1600" b="1" dirty="0" smtClean="0">
                <a:latin typeface="Courier New" pitchFamily="49" charset="0"/>
                <a:cs typeface="Courier New" pitchFamily="49" charset="0"/>
                <a:hlinkClick r:id="rId3"/>
              </a:rPr>
              <a:t>http://www.absint.com/ait</a:t>
            </a:r>
            <a:r>
              <a:rPr lang="de-DE" sz="1600" i="1" dirty="0" smtClean="0"/>
              <a:t>, Saarbrücken, 2013</a:t>
            </a:r>
            <a:r>
              <a:rPr lang="de-DE" sz="1600" i="1" dirty="0" smtClean="0">
                <a:ea typeface="ヒラギノ角ゴ Pro W3" pitchFamily="96" charset="-128"/>
              </a:rPr>
              <a:t>]</a:t>
            </a:r>
            <a:endParaRPr lang="de-DE" sz="1600" i="1" dirty="0">
              <a:ea typeface="ヒラギノ角ゴ Pro W3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5258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570E9D3-DC80-4054-A646-91DF7711DE0B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 des WCET-Analysators aiT (1)</a:t>
            </a:r>
            <a:endParaRPr lang="de-DE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389" y="1387475"/>
            <a:ext cx="4464619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Eingabe:</a:t>
            </a:r>
            <a:r>
              <a:rPr lang="de-DE" dirty="0" smtClean="0"/>
              <a:t> Zu analysierendes Binär-Programm </a:t>
            </a:r>
            <a:r>
              <a:rPr lang="de-DE" i="1" dirty="0" smtClean="0"/>
              <a:t>P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exec2crl:</a:t>
            </a:r>
            <a:r>
              <a:rPr lang="de-DE" dirty="0" smtClean="0"/>
              <a:t> Disassembler, übersetzt </a:t>
            </a:r>
            <a:r>
              <a:rPr lang="de-DE" i="1" dirty="0" smtClean="0"/>
              <a:t>P</a:t>
            </a:r>
            <a:r>
              <a:rPr lang="de-DE" dirty="0" smtClean="0"/>
              <a:t> in aiTs eigene </a:t>
            </a:r>
            <a:r>
              <a:rPr lang="en-US" i="1" dirty="0" smtClean="0"/>
              <a:t>Low-Level</a:t>
            </a:r>
            <a:r>
              <a:rPr lang="de-DE" dirty="0" smtClean="0"/>
              <a:t> IR CRL2.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Wert-Analyse:</a:t>
            </a:r>
            <a:r>
              <a:rPr lang="de-DE" dirty="0" smtClean="0"/>
              <a:t> Bestimmung potentieller Inhalte von Prozessor-Registern zu jedem möglichen Ausführungszeitpunkt von </a:t>
            </a:r>
            <a:r>
              <a:rPr lang="de-DE" i="1" dirty="0" smtClean="0"/>
              <a:t>P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b="1" i="1" dirty="0" smtClean="0"/>
              <a:t>Merke:</a:t>
            </a:r>
            <a:r>
              <a:rPr lang="de-DE" i="1" dirty="0" smtClean="0"/>
              <a:t> P wird von aiT niemals ausgeführt! P wird „lediglich“ analysiert.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5806800" y="1412702"/>
            <a:ext cx="1081088" cy="648146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  <a:effectLst/>
        </p:spPr>
        <p:txBody>
          <a:bodyPr/>
          <a:lstStyle/>
          <a:p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4716016" y="2852936"/>
            <a:ext cx="1081088" cy="648072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  <a:effectLst/>
        </p:spPr>
        <p:txBody>
          <a:bodyPr/>
          <a:lstStyle/>
          <a:p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4716016" y="1961614"/>
            <a:ext cx="1081088" cy="747306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  <a:effectLst/>
        </p:spPr>
        <p:txBody>
          <a:bodyPr/>
          <a:lstStyle/>
          <a:p>
            <a:endParaRPr lang="en-US" sz="1600" i="1" dirty="0">
              <a:solidFill>
                <a:schemeClr val="tx1"/>
              </a:solidFill>
            </a:endParaRPr>
          </a:p>
        </p:txBody>
      </p:sp>
      <p:pic>
        <p:nvPicPr>
          <p:cNvPr id="15" name="Picture 7" descr="a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484783"/>
            <a:ext cx="4106863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4"/>
          <p:cNvGrpSpPr>
            <a:grpSpLocks/>
          </p:cNvGrpSpPr>
          <p:nvPr/>
        </p:nvGrpSpPr>
        <p:grpSpPr bwMode="auto">
          <a:xfrm rot="21260421">
            <a:off x="6588125" y="5499034"/>
            <a:ext cx="2527300" cy="936625"/>
            <a:chOff x="2517" y="2160"/>
            <a:chExt cx="1542" cy="590"/>
          </a:xfrm>
        </p:grpSpPr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>
              <a:off x="2517" y="2160"/>
              <a:ext cx="1542" cy="590"/>
            </a:xfrm>
            <a:prstGeom prst="irregularSeal2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 rot="20652928">
              <a:off x="2579" y="2384"/>
              <a:ext cx="111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en-US" sz="2000" b="1" i="1" dirty="0" smtClean="0"/>
                <a:t>&lt;EINSCHUB&gt;</a:t>
              </a:r>
              <a:endParaRPr lang="en-US" sz="20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41517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8" grpId="1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6664537-00BB-4C51-8B0C-DB913CEE1925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 des WCET-Analysators aiT (2)</a:t>
            </a:r>
            <a:endParaRPr lang="de-DE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389" y="1387475"/>
            <a:ext cx="4464619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Schleifen-Analyse:</a:t>
            </a:r>
            <a:r>
              <a:rPr lang="de-DE" dirty="0" smtClean="0"/>
              <a:t> Versucht, obere und untere Schranken für die Anzahl von Iterationen jeder Schleife von </a:t>
            </a:r>
            <a:r>
              <a:rPr lang="de-DE" i="1" dirty="0" smtClean="0"/>
              <a:t>P</a:t>
            </a:r>
            <a:r>
              <a:rPr lang="de-DE" dirty="0" smtClean="0"/>
              <a:t> zu bestimmen.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b="1" i="1" dirty="0" smtClean="0"/>
              <a:t>Cache</a:t>
            </a:r>
            <a:r>
              <a:rPr lang="de-DE" b="1" dirty="0" smtClean="0"/>
              <a:t>-Analyse:</a:t>
            </a:r>
            <a:r>
              <a:rPr lang="de-DE" dirty="0" smtClean="0"/>
              <a:t> Verwendet formales </a:t>
            </a:r>
            <a:r>
              <a:rPr lang="en-US" i="1" dirty="0" smtClean="0"/>
              <a:t>Cache</a:t>
            </a:r>
            <a:r>
              <a:rPr lang="de-DE" dirty="0" smtClean="0"/>
              <a:t>-Modell, klassifiziert jeden Speicher-Zugriff in </a:t>
            </a:r>
            <a:r>
              <a:rPr lang="de-DE" i="1" dirty="0" smtClean="0"/>
              <a:t>P</a:t>
            </a:r>
            <a:r>
              <a:rPr lang="de-DE" dirty="0" smtClean="0"/>
              <a:t> als garantierten </a:t>
            </a:r>
            <a:r>
              <a:rPr lang="en-US" i="1" dirty="0" smtClean="0"/>
              <a:t>Cache</a:t>
            </a:r>
            <a:r>
              <a:rPr lang="de-DE" dirty="0" smtClean="0"/>
              <a:t>-Hit, garantierten </a:t>
            </a:r>
            <a:r>
              <a:rPr lang="en-US" i="1" dirty="0" smtClean="0"/>
              <a:t>Cache</a:t>
            </a:r>
            <a:r>
              <a:rPr lang="de-DE" dirty="0" smtClean="0"/>
              <a:t>-Miss, oder als unbekannt.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7632000" y="2088000"/>
            <a:ext cx="1081088" cy="648146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  <a:effectLst/>
        </p:spPr>
        <p:txBody>
          <a:bodyPr/>
          <a:lstStyle/>
          <a:p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6912000" y="1484784"/>
            <a:ext cx="1081088" cy="648072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  <a:effectLst/>
        </p:spPr>
        <p:txBody>
          <a:bodyPr/>
          <a:lstStyle/>
          <a:p>
            <a:endParaRPr lang="en-US" sz="1600" i="1" dirty="0">
              <a:solidFill>
                <a:schemeClr val="tx1"/>
              </a:solidFill>
            </a:endParaRPr>
          </a:p>
        </p:txBody>
      </p:sp>
      <p:pic>
        <p:nvPicPr>
          <p:cNvPr id="15" name="Picture 7" descr="a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484784"/>
            <a:ext cx="4106863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4"/>
          <p:cNvGrpSpPr>
            <a:grpSpLocks/>
          </p:cNvGrpSpPr>
          <p:nvPr/>
        </p:nvGrpSpPr>
        <p:grpSpPr bwMode="auto">
          <a:xfrm rot="21260421">
            <a:off x="6588125" y="5499034"/>
            <a:ext cx="2527300" cy="936625"/>
            <a:chOff x="2517" y="2160"/>
            <a:chExt cx="1542" cy="590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2517" y="2160"/>
              <a:ext cx="1542" cy="590"/>
            </a:xfrm>
            <a:prstGeom prst="irregularSeal2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 rot="20652928">
              <a:off x="2579" y="2384"/>
              <a:ext cx="111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en-US" sz="2000" b="1" i="1" dirty="0" smtClean="0"/>
                <a:t>&lt;EINSCHUB&gt;</a:t>
              </a:r>
              <a:endParaRPr lang="en-US" sz="20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24228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1308"/>
            <a:ext cx="7772400" cy="2751522"/>
          </a:xfrm>
        </p:spPr>
        <p:txBody>
          <a:bodyPr/>
          <a:lstStyle/>
          <a:p>
            <a:r>
              <a:rPr lang="de-DE" dirty="0"/>
              <a:t>Kapitel 5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HIR Optimierungen und Transformationen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1D241B1-B69E-4D3A-96F2-5BB3177AF9AA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 des WCET-Analysators aiT (3)</a:t>
            </a:r>
            <a:endParaRPr lang="de-DE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389" y="1387475"/>
            <a:ext cx="4464619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Pipeline-Analyse:</a:t>
            </a:r>
            <a:r>
              <a:rPr lang="de-DE" dirty="0" smtClean="0"/>
              <a:t> Enthält akkurates Modell der Prozessor-Pipeline. Abhängig von Start-Zuständen der Pipeline, möglichen </a:t>
            </a:r>
            <a:r>
              <a:rPr lang="en-US" i="1" dirty="0" smtClean="0"/>
              <a:t>Cache</a:t>
            </a:r>
            <a:r>
              <a:rPr lang="de-DE" dirty="0" smtClean="0"/>
              <a:t>-Zuständen u.a. werden mögliche End-Zustände der Pipeline pro Basisblock ermittelt. Ergebnis ist die WCET</a:t>
            </a:r>
            <a:r>
              <a:rPr lang="de-DE" baseline="-25000" dirty="0" smtClean="0"/>
              <a:t>EST</a:t>
            </a:r>
            <a:r>
              <a:rPr lang="de-DE" dirty="0" smtClean="0"/>
              <a:t> jedes einzelnen Basisblocks.</a:t>
            </a: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 rot="21260421">
            <a:off x="6588125" y="5499034"/>
            <a:ext cx="2527300" cy="936625"/>
            <a:chOff x="2517" y="2160"/>
            <a:chExt cx="1542" cy="590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2517" y="2160"/>
              <a:ext cx="1542" cy="590"/>
            </a:xfrm>
            <a:prstGeom prst="irregularSeal2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 rot="20652928">
              <a:off x="2579" y="2384"/>
              <a:ext cx="111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en-US" sz="2000" b="1" i="1" dirty="0" smtClean="0"/>
                <a:t>&lt;EINSCHUB&gt;</a:t>
              </a:r>
              <a:endParaRPr lang="en-US" sz="2000" b="1" i="1" dirty="0"/>
            </a:p>
          </p:txBody>
        </p:sp>
      </p:grp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811392" y="2736000"/>
            <a:ext cx="1081088" cy="648072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  <a:effectLst/>
        </p:spPr>
        <p:txBody>
          <a:bodyPr/>
          <a:lstStyle/>
          <a:p>
            <a:endParaRPr lang="en-US" sz="1600" i="1" dirty="0">
              <a:solidFill>
                <a:schemeClr val="tx1"/>
              </a:solidFill>
            </a:endParaRPr>
          </a:p>
        </p:txBody>
      </p:sp>
      <p:pic>
        <p:nvPicPr>
          <p:cNvPr id="15" name="Picture 7" descr="a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484784"/>
            <a:ext cx="4106863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447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62A8CA3-CEAC-49C3-B9C9-B5806A4D992F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 des WCET-Analysators aiT (4)</a:t>
            </a:r>
            <a:endParaRPr lang="de-DE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389" y="1387475"/>
            <a:ext cx="4464619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Pfad-Analyse:</a:t>
            </a:r>
            <a:r>
              <a:rPr lang="de-DE" dirty="0" smtClean="0"/>
              <a:t> Modelliert alle möglichen Ausführungspfade von </a:t>
            </a:r>
            <a:r>
              <a:rPr lang="de-DE" i="1" dirty="0" smtClean="0"/>
              <a:t>P</a:t>
            </a:r>
            <a:r>
              <a:rPr lang="de-DE" dirty="0" smtClean="0"/>
              <a:t> unter Berücksichtigung der WCET</a:t>
            </a:r>
            <a:r>
              <a:rPr lang="de-DE" baseline="-25000" dirty="0" smtClean="0"/>
              <a:t>EST</a:t>
            </a:r>
            <a:r>
              <a:rPr lang="de-DE" dirty="0" smtClean="0"/>
              <a:t> einzelner Basisblöcke und ermittelt den längsten möglichen Ausführungspfad, der zur Gesamt-WCET</a:t>
            </a:r>
            <a:r>
              <a:rPr lang="de-DE" baseline="-25000" dirty="0" smtClean="0"/>
              <a:t>EST</a:t>
            </a:r>
            <a:r>
              <a:rPr lang="de-DE" dirty="0" smtClean="0"/>
              <a:t> von </a:t>
            </a:r>
            <a:r>
              <a:rPr lang="de-DE" i="1" dirty="0" smtClean="0"/>
              <a:t>P</a:t>
            </a:r>
            <a:r>
              <a:rPr lang="de-DE" dirty="0" smtClean="0"/>
              <a:t> führt. Ausgabe ist u.a. die Länge dieses längsten Pfades, d.h. die WCET</a:t>
            </a:r>
            <a:r>
              <a:rPr lang="de-DE" baseline="-25000" dirty="0" smtClean="0"/>
              <a:t>EST</a:t>
            </a:r>
            <a:r>
              <a:rPr lang="de-DE" dirty="0" smtClean="0"/>
              <a:t> von </a:t>
            </a:r>
            <a:r>
              <a:rPr lang="de-DE" i="1" dirty="0" smtClean="0"/>
              <a:t>P</a:t>
            </a:r>
            <a:r>
              <a:rPr lang="de-DE" dirty="0" smtClean="0"/>
              <a:t>.</a:t>
            </a: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 rot="21260421">
            <a:off x="6588125" y="5499034"/>
            <a:ext cx="2527300" cy="936625"/>
            <a:chOff x="2517" y="2160"/>
            <a:chExt cx="1542" cy="590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2517" y="2160"/>
              <a:ext cx="1542" cy="590"/>
            </a:xfrm>
            <a:prstGeom prst="irregularSeal2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 rot="20652928">
              <a:off x="2579" y="2384"/>
              <a:ext cx="111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en-US" sz="2000" b="1" i="1" dirty="0" smtClean="0"/>
                <a:t>&lt;EINSCHUB&gt;</a:t>
              </a:r>
              <a:endParaRPr lang="en-US" sz="2000" b="1" i="1" dirty="0"/>
            </a:p>
          </p:txBody>
        </p:sp>
      </p:grp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048000" y="3717032"/>
            <a:ext cx="1081088" cy="648072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  <a:effectLst/>
        </p:spPr>
        <p:txBody>
          <a:bodyPr/>
          <a:lstStyle/>
          <a:p>
            <a:endParaRPr lang="en-US" sz="1600" i="1" dirty="0">
              <a:solidFill>
                <a:schemeClr val="tx1"/>
              </a:solidFill>
            </a:endParaRPr>
          </a:p>
        </p:txBody>
      </p:sp>
      <p:pic>
        <p:nvPicPr>
          <p:cNvPr id="15" name="Picture 7" descr="a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484784"/>
            <a:ext cx="4106863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296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62A8CA3-CEAC-49C3-B9C9-B5806A4D992F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 des WCET-Analysators aiT (4)</a:t>
            </a:r>
            <a:endParaRPr lang="de-DE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389" y="1387475"/>
            <a:ext cx="4464619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Pfad-Analyse:</a:t>
            </a:r>
            <a:r>
              <a:rPr lang="de-DE" dirty="0" smtClean="0"/>
              <a:t> Modelliert alle möglichen Ausführungspfade von </a:t>
            </a:r>
            <a:r>
              <a:rPr lang="de-DE" i="1" dirty="0" smtClean="0"/>
              <a:t>P</a:t>
            </a:r>
            <a:r>
              <a:rPr lang="de-DE" dirty="0" smtClean="0"/>
              <a:t> unter Berücksichtigung der WCET</a:t>
            </a:r>
            <a:r>
              <a:rPr lang="de-DE" baseline="-25000" dirty="0" smtClean="0"/>
              <a:t>EST</a:t>
            </a:r>
            <a:r>
              <a:rPr lang="de-DE" dirty="0" smtClean="0"/>
              <a:t> einzelner Basisblöcke und ermittelt den längsten möglichen Ausführungspfad, der zur Gesamt-WCET</a:t>
            </a:r>
            <a:r>
              <a:rPr lang="de-DE" baseline="-25000" dirty="0" smtClean="0"/>
              <a:t>EST</a:t>
            </a:r>
            <a:r>
              <a:rPr lang="de-DE" dirty="0" smtClean="0"/>
              <a:t> von </a:t>
            </a:r>
            <a:r>
              <a:rPr lang="de-DE" i="1" dirty="0" smtClean="0"/>
              <a:t>P</a:t>
            </a:r>
            <a:r>
              <a:rPr lang="de-DE" dirty="0" smtClean="0"/>
              <a:t> führt. Ausgabe ist u.a. die Länge dieses längsten Pfades, d.h. die WCET</a:t>
            </a:r>
            <a:r>
              <a:rPr lang="de-DE" baseline="-25000" dirty="0" smtClean="0"/>
              <a:t>EST</a:t>
            </a:r>
            <a:r>
              <a:rPr lang="de-DE" dirty="0" smtClean="0"/>
              <a:t> von </a:t>
            </a:r>
            <a:r>
              <a:rPr lang="de-DE" i="1" dirty="0" smtClean="0"/>
              <a:t>P</a:t>
            </a:r>
            <a:r>
              <a:rPr lang="de-DE" dirty="0" smtClean="0"/>
              <a:t>.</a:t>
            </a: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 rot="21260421">
            <a:off x="6588125" y="5499034"/>
            <a:ext cx="2527300" cy="936625"/>
            <a:chOff x="2517" y="2160"/>
            <a:chExt cx="1542" cy="590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2517" y="2160"/>
              <a:ext cx="1542" cy="590"/>
            </a:xfrm>
            <a:prstGeom prst="irregularSeal2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 rot="20652928">
              <a:off x="2579" y="2384"/>
              <a:ext cx="111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en-US" sz="2000" b="1" i="1" dirty="0" smtClean="0"/>
                <a:t>&lt;EINSCHUB&gt;</a:t>
              </a:r>
              <a:endParaRPr lang="en-US" sz="2000" b="1" i="1" dirty="0"/>
            </a:p>
          </p:txBody>
        </p:sp>
      </p:grp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048000" y="3717032"/>
            <a:ext cx="1081088" cy="648072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  <a:effectLst/>
        </p:spPr>
        <p:txBody>
          <a:bodyPr/>
          <a:lstStyle/>
          <a:p>
            <a:endParaRPr lang="en-US" sz="1600" i="1" dirty="0">
              <a:solidFill>
                <a:schemeClr val="tx1"/>
              </a:solidFill>
            </a:endParaRPr>
          </a:p>
        </p:txBody>
      </p:sp>
      <p:pic>
        <p:nvPicPr>
          <p:cNvPr id="15" name="Picture 7" descr="a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484784"/>
            <a:ext cx="4106863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680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6FA834C-DB84-43C0-9E72-78099344BC91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des WCET-Analysators aiT </a:t>
            </a:r>
            <a:r>
              <a:rPr lang="de-DE" dirty="0" smtClean="0"/>
              <a:t>(5)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 smtClean="0"/>
              <a:t>Kontrollfluss-Graph </a:t>
            </a:r>
            <a:r>
              <a:rPr lang="en-US" b="1" i="1" dirty="0" smtClean="0"/>
              <a:t>(control flow graph, CFG)</a:t>
            </a:r>
          </a:p>
          <a:p>
            <a:pPr>
              <a:lnSpc>
                <a:spcPct val="100000"/>
              </a:lnSpc>
            </a:pPr>
            <a:r>
              <a:rPr lang="de-DE" dirty="0"/>
              <a:t>	</a:t>
            </a:r>
            <a:r>
              <a:rPr lang="de-DE" dirty="0" smtClean="0"/>
              <a:t>Grundlegende Datenstruktur der Pfad-Analyse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Definition:</a:t>
            </a:r>
            <a:r>
              <a:rPr lang="de-DE" dirty="0" smtClean="0"/>
              <a:t> </a:t>
            </a:r>
            <a:r>
              <a:rPr lang="de-DE" i="1" dirty="0" smtClean="0"/>
              <a:t>CFG = (V, E)</a:t>
            </a:r>
            <a:r>
              <a:rPr lang="de-DE" dirty="0" smtClean="0"/>
              <a:t> ist ein gerichteter Graph mit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V</a:t>
            </a:r>
            <a:r>
              <a:rPr lang="de-DE" dirty="0" smtClean="0"/>
              <a:t> = { </a:t>
            </a:r>
            <a:r>
              <a:rPr lang="de-DE" i="1" dirty="0" smtClean="0"/>
              <a:t>b</a:t>
            </a:r>
            <a:r>
              <a:rPr lang="de-DE" baseline="-25000" dirty="0" smtClean="0"/>
              <a:t>1</a:t>
            </a:r>
            <a:r>
              <a:rPr lang="de-DE" dirty="0" smtClean="0"/>
              <a:t>, ..., </a:t>
            </a:r>
            <a:r>
              <a:rPr lang="de-DE" i="1" dirty="0" smtClean="0"/>
              <a:t>b</a:t>
            </a:r>
            <a:r>
              <a:rPr lang="de-DE" i="1" baseline="-25000" dirty="0" smtClean="0"/>
              <a:t>n</a:t>
            </a:r>
            <a:r>
              <a:rPr lang="de-DE" dirty="0" smtClean="0"/>
              <a:t> } (Menge aller Basisblöcke, vgl. Kapitel 2)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E</a:t>
            </a:r>
            <a:r>
              <a:rPr lang="de-DE" dirty="0" smtClean="0"/>
              <a:t> = { (</a:t>
            </a:r>
            <a:r>
              <a:rPr lang="de-DE" i="1" dirty="0" smtClean="0"/>
              <a:t>b</a:t>
            </a:r>
            <a:r>
              <a:rPr lang="de-DE" i="1" baseline="-25000" dirty="0" smtClean="0"/>
              <a:t>i</a:t>
            </a:r>
            <a:r>
              <a:rPr lang="de-DE" dirty="0" smtClean="0"/>
              <a:t> </a:t>
            </a:r>
            <a:r>
              <a:rPr lang="en-US" dirty="0">
                <a:sym typeface="Symbol" pitchFamily="18" charset="2"/>
              </a:rPr>
              <a:t></a:t>
            </a:r>
            <a:r>
              <a:rPr lang="de-DE" dirty="0" smtClean="0"/>
              <a:t> </a:t>
            </a:r>
            <a:r>
              <a:rPr lang="de-DE" i="1" dirty="0" smtClean="0"/>
              <a:t>b</a:t>
            </a:r>
            <a:r>
              <a:rPr lang="de-DE" i="1" baseline="-25000" dirty="0" smtClean="0"/>
              <a:t>j</a:t>
            </a:r>
            <a:r>
              <a:rPr lang="de-DE" dirty="0" smtClean="0"/>
              <a:t>) } | Basisblock </a:t>
            </a:r>
            <a:r>
              <a:rPr lang="de-DE" i="1" dirty="0" smtClean="0"/>
              <a:t>b</a:t>
            </a:r>
            <a:r>
              <a:rPr lang="de-DE" i="1" baseline="-25000" dirty="0" smtClean="0"/>
              <a:t>j</a:t>
            </a:r>
            <a:r>
              <a:rPr lang="de-DE" dirty="0" smtClean="0"/>
              <a:t> kann direkt nach </a:t>
            </a:r>
            <a:r>
              <a:rPr lang="de-DE" i="1" dirty="0" smtClean="0"/>
              <a:t>b</a:t>
            </a:r>
            <a:r>
              <a:rPr lang="de-DE" i="1" baseline="-25000" dirty="0" smtClean="0"/>
              <a:t>i</a:t>
            </a:r>
            <a:r>
              <a:rPr lang="de-DE" dirty="0" smtClean="0"/>
              <a:t> ausgeführt werden }</a:t>
            </a: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</p:txBody>
      </p:sp>
      <p:grpSp>
        <p:nvGrpSpPr>
          <p:cNvPr id="139" name="Group 4"/>
          <p:cNvGrpSpPr>
            <a:grpSpLocks/>
          </p:cNvGrpSpPr>
          <p:nvPr/>
        </p:nvGrpSpPr>
        <p:grpSpPr bwMode="auto">
          <a:xfrm rot="21260421">
            <a:off x="6588125" y="5499034"/>
            <a:ext cx="2527300" cy="936625"/>
            <a:chOff x="2517" y="2160"/>
            <a:chExt cx="1542" cy="590"/>
          </a:xfrm>
        </p:grpSpPr>
        <p:sp>
          <p:nvSpPr>
            <p:cNvPr id="140" name="AutoShape 5"/>
            <p:cNvSpPr>
              <a:spLocks noChangeArrowheads="1"/>
            </p:cNvSpPr>
            <p:nvPr/>
          </p:nvSpPr>
          <p:spPr bwMode="auto">
            <a:xfrm>
              <a:off x="2517" y="2160"/>
              <a:ext cx="1542" cy="590"/>
            </a:xfrm>
            <a:prstGeom prst="irregularSeal2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41" name="Text Box 6"/>
            <p:cNvSpPr txBox="1">
              <a:spLocks noChangeArrowheads="1"/>
            </p:cNvSpPr>
            <p:nvPr/>
          </p:nvSpPr>
          <p:spPr bwMode="auto">
            <a:xfrm rot="20652928">
              <a:off x="2579" y="2384"/>
              <a:ext cx="111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en-US" sz="2000" b="1" i="1" dirty="0" smtClean="0"/>
                <a:t>&lt;EINSCHUB&gt;</a:t>
              </a:r>
              <a:endParaRPr lang="en-US" sz="2000" b="1" i="1" dirty="0"/>
            </a:p>
          </p:txBody>
        </p:sp>
      </p:grpSp>
      <p:sp>
        <p:nvSpPr>
          <p:cNvPr id="142" name="Rectangle 7"/>
          <p:cNvSpPr>
            <a:spLocks noChangeArrowheads="1"/>
          </p:cNvSpPr>
          <p:nvPr/>
        </p:nvSpPr>
        <p:spPr bwMode="auto">
          <a:xfrm>
            <a:off x="5074345" y="3645024"/>
            <a:ext cx="720725" cy="431800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1473895" y="4076824"/>
            <a:ext cx="720725" cy="360362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44" name="Rectangle 9"/>
          <p:cNvSpPr>
            <a:spLocks noChangeArrowheads="1"/>
          </p:cNvSpPr>
          <p:nvPr/>
        </p:nvSpPr>
        <p:spPr bwMode="auto">
          <a:xfrm>
            <a:off x="1689795" y="4437186"/>
            <a:ext cx="792163" cy="287338"/>
          </a:xfrm>
          <a:prstGeom prst="rect">
            <a:avLst/>
          </a:prstGeom>
          <a:solidFill>
            <a:srgbClr val="33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45" name="Rectangle 10"/>
          <p:cNvSpPr>
            <a:spLocks noChangeArrowheads="1"/>
          </p:cNvSpPr>
          <p:nvPr/>
        </p:nvSpPr>
        <p:spPr bwMode="auto">
          <a:xfrm>
            <a:off x="5650608" y="4365749"/>
            <a:ext cx="576262" cy="431800"/>
          </a:xfrm>
          <a:prstGeom prst="rect">
            <a:avLst/>
          </a:prstGeom>
          <a:solidFill>
            <a:srgbClr val="33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46" name="Rectangle 11"/>
          <p:cNvSpPr>
            <a:spLocks noChangeArrowheads="1"/>
          </p:cNvSpPr>
          <p:nvPr/>
        </p:nvSpPr>
        <p:spPr bwMode="auto">
          <a:xfrm>
            <a:off x="1042095" y="4724524"/>
            <a:ext cx="2952750" cy="360362"/>
          </a:xfrm>
          <a:prstGeom prst="rect">
            <a:avLst/>
          </a:prstGeom>
          <a:solidFill>
            <a:srgbClr val="33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47" name="Rectangle 12"/>
          <p:cNvSpPr>
            <a:spLocks noChangeArrowheads="1"/>
          </p:cNvSpPr>
          <p:nvPr/>
        </p:nvSpPr>
        <p:spPr bwMode="auto">
          <a:xfrm>
            <a:off x="5937945" y="5157911"/>
            <a:ext cx="576263" cy="431800"/>
          </a:xfrm>
          <a:prstGeom prst="rect">
            <a:avLst/>
          </a:prstGeom>
          <a:solidFill>
            <a:srgbClr val="33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48" name="Rectangle 13"/>
          <p:cNvSpPr>
            <a:spLocks noChangeArrowheads="1"/>
          </p:cNvSpPr>
          <p:nvPr/>
        </p:nvSpPr>
        <p:spPr bwMode="auto">
          <a:xfrm>
            <a:off x="2626420" y="4437186"/>
            <a:ext cx="684213" cy="287338"/>
          </a:xfrm>
          <a:prstGeom prst="rect">
            <a:avLst/>
          </a:prstGeom>
          <a:solidFill>
            <a:srgbClr val="FFCC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49" name="Rectangle 14"/>
          <p:cNvSpPr>
            <a:spLocks noChangeArrowheads="1"/>
          </p:cNvSpPr>
          <p:nvPr/>
        </p:nvSpPr>
        <p:spPr bwMode="auto">
          <a:xfrm>
            <a:off x="5795070" y="5734174"/>
            <a:ext cx="576263" cy="431800"/>
          </a:xfrm>
          <a:prstGeom prst="rect">
            <a:avLst/>
          </a:prstGeom>
          <a:solidFill>
            <a:srgbClr val="FFCC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50" name="Rectangle 15"/>
          <p:cNvSpPr>
            <a:spLocks noChangeArrowheads="1"/>
          </p:cNvSpPr>
          <p:nvPr/>
        </p:nvSpPr>
        <p:spPr bwMode="auto">
          <a:xfrm>
            <a:off x="754758" y="5084886"/>
            <a:ext cx="2952750" cy="360363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51" name="Rectangle 16"/>
          <p:cNvSpPr>
            <a:spLocks noChangeArrowheads="1"/>
          </p:cNvSpPr>
          <p:nvPr/>
        </p:nvSpPr>
        <p:spPr bwMode="auto">
          <a:xfrm>
            <a:off x="5218808" y="5157911"/>
            <a:ext cx="647700" cy="431800"/>
          </a:xfrm>
          <a:prstGeom prst="rect">
            <a:avLst/>
          </a:prstGeom>
          <a:solidFill>
            <a:srgbClr val="FF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52" name="Rectangle 17"/>
          <p:cNvSpPr>
            <a:spLocks noChangeArrowheads="1"/>
          </p:cNvSpPr>
          <p:nvPr/>
        </p:nvSpPr>
        <p:spPr bwMode="auto">
          <a:xfrm>
            <a:off x="2410520" y="4076824"/>
            <a:ext cx="612775" cy="36036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53" name="Rectangle 18"/>
          <p:cNvSpPr>
            <a:spLocks noChangeArrowheads="1"/>
          </p:cNvSpPr>
          <p:nvPr/>
        </p:nvSpPr>
        <p:spPr bwMode="auto">
          <a:xfrm>
            <a:off x="5074345" y="5734174"/>
            <a:ext cx="576263" cy="431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54" name="Rectangle 19"/>
          <p:cNvSpPr>
            <a:spLocks noChangeArrowheads="1"/>
          </p:cNvSpPr>
          <p:nvPr/>
        </p:nvSpPr>
        <p:spPr bwMode="auto">
          <a:xfrm>
            <a:off x="465833" y="5732586"/>
            <a:ext cx="1512887" cy="360363"/>
          </a:xfrm>
          <a:prstGeom prst="rect">
            <a:avLst/>
          </a:prstGeom>
          <a:solidFill>
            <a:srgbClr val="9933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55" name="Rectangle 20"/>
          <p:cNvSpPr>
            <a:spLocks noChangeArrowheads="1"/>
          </p:cNvSpPr>
          <p:nvPr/>
        </p:nvSpPr>
        <p:spPr bwMode="auto">
          <a:xfrm>
            <a:off x="5074345" y="4365749"/>
            <a:ext cx="504825" cy="431800"/>
          </a:xfrm>
          <a:prstGeom prst="rect">
            <a:avLst/>
          </a:prstGeom>
          <a:solidFill>
            <a:srgbClr val="9933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56" name="Text Box 21"/>
          <p:cNvSpPr txBox="1">
            <a:spLocks noChangeArrowheads="1"/>
          </p:cNvSpPr>
          <p:nvPr/>
        </p:nvSpPr>
        <p:spPr bwMode="auto">
          <a:xfrm>
            <a:off x="251520" y="3681536"/>
            <a:ext cx="4464050" cy="237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int fun2() {</a:t>
            </a:r>
            <a:endParaRPr lang="en-US" sz="1800" b="1" dirty="0">
              <a:solidFill>
                <a:schemeClr val="bg2"/>
              </a:solidFill>
              <a:latin typeface="Courier New" pitchFamily="49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for (; a1&lt;30; a1++ ) {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for (; b1&lt;a1; b1++ 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  printf( “%d\n”, b1 );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printf( „%d\n“, a1 );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}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return a1; }</a:t>
            </a:r>
          </a:p>
        </p:txBody>
      </p:sp>
      <p:pic>
        <p:nvPicPr>
          <p:cNvPr id="157" name="Picture 22" descr="Grafik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108" y="3645024"/>
            <a:ext cx="1635125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858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576F427-3F2F-40C1-9F8F-CEB31F57A824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Komplexität der WCET-Analyse</a:t>
            </a:r>
            <a:endParaRPr lang="de-DE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389" y="1387475"/>
            <a:ext cx="4464619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Problem:</a:t>
            </a:r>
            <a:r>
              <a:rPr lang="de-DE" dirty="0" smtClean="0"/>
              <a:t> WCET-Analyse nicht mit Computern berechenbar! Wäre WCET berechenbar, könnte man in </a:t>
            </a:r>
            <a:r>
              <a:rPr lang="de-DE" i="1" dirty="0" smtClean="0"/>
              <a:t>O</a:t>
            </a:r>
            <a:r>
              <a:rPr lang="de-DE" dirty="0" smtClean="0"/>
              <a:t>(1) entscheiden, ob die WCET &lt; </a:t>
            </a:r>
            <a:r>
              <a:rPr lang="en-US" b="1" dirty="0">
                <a:sym typeface="Symbol" pitchFamily="18" charset="2"/>
              </a:rPr>
              <a:t></a:t>
            </a:r>
            <a:r>
              <a:rPr lang="de-DE" dirty="0" smtClean="0"/>
              <a:t> ist und so das Halte-Problem lösen.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Grund:</a:t>
            </a:r>
            <a:r>
              <a:rPr lang="de-DE" dirty="0" smtClean="0"/>
              <a:t> Unberechenbar, wie lange </a:t>
            </a:r>
            <a:r>
              <a:rPr lang="de-DE" i="1" dirty="0" smtClean="0"/>
              <a:t>P</a:t>
            </a:r>
            <a:r>
              <a:rPr lang="de-DE" dirty="0" smtClean="0"/>
              <a:t> in Schleifen verweilt; automatische Schleifen-Analyse nur auf einfache Klassen von Schleifen anwendbar. Dito bei rekursiven Funktionen.</a:t>
            </a: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 rot="21260421">
            <a:off x="6588125" y="5499034"/>
            <a:ext cx="2527300" cy="936625"/>
            <a:chOff x="2517" y="2160"/>
            <a:chExt cx="1542" cy="590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2517" y="2160"/>
              <a:ext cx="1542" cy="590"/>
            </a:xfrm>
            <a:prstGeom prst="irregularSeal2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 rot="20652928">
              <a:off x="2579" y="2384"/>
              <a:ext cx="111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en-US" sz="2000" b="1" i="1" dirty="0" smtClean="0"/>
                <a:t>&lt;EINSCHUB&gt;</a:t>
              </a:r>
              <a:endParaRPr lang="en-US" sz="2000" b="1" i="1" dirty="0"/>
            </a:p>
          </p:txBody>
        </p:sp>
      </p:grpSp>
      <p:pic>
        <p:nvPicPr>
          <p:cNvPr id="15" name="Picture 7" descr="a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484784"/>
            <a:ext cx="4106863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479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4F6091B-CD7B-4BEC-880B-41A2110E5570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Annotationen zur WCET-Analyse</a:t>
            </a:r>
            <a:endParaRPr lang="de-DE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389" y="1387475"/>
            <a:ext cx="4464619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Ausweg:</a:t>
            </a:r>
            <a:r>
              <a:rPr lang="de-DE" dirty="0" smtClean="0"/>
              <a:t> Der Nutzer von aiT muss Informationen u.a. über minimale und maximale Iterationszahlen von Schleifen und Rekursionstiefen zwingend bereitstellen.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/>
              <a:t>Annotations-File:</a:t>
            </a:r>
            <a:r>
              <a:rPr lang="de-DE" dirty="0" smtClean="0"/>
              <a:t> Enthält derartige Benutzer-Annotationen </a:t>
            </a:r>
            <a:r>
              <a:rPr lang="en-US" i="1" dirty="0" smtClean="0"/>
              <a:t>(„Flow Facts“)</a:t>
            </a:r>
            <a:r>
              <a:rPr lang="de-DE" dirty="0" smtClean="0"/>
              <a:t>, ist neben zu analysierendem Programm </a:t>
            </a:r>
            <a:r>
              <a:rPr lang="de-DE" i="1" dirty="0" smtClean="0"/>
              <a:t>P</a:t>
            </a:r>
            <a:r>
              <a:rPr lang="de-DE" dirty="0" smtClean="0"/>
              <a:t> weiterer externer Input für aiT.</a:t>
            </a: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 rot="21260421">
            <a:off x="6588125" y="5499034"/>
            <a:ext cx="2527300" cy="936625"/>
            <a:chOff x="2517" y="2160"/>
            <a:chExt cx="1542" cy="590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2517" y="2160"/>
              <a:ext cx="1542" cy="590"/>
            </a:xfrm>
            <a:prstGeom prst="irregularSeal2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 rot="20652928">
              <a:off x="2579" y="2384"/>
              <a:ext cx="111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en-US" sz="2000" b="1" i="1" dirty="0" smtClean="0"/>
                <a:t>&lt;EINSCHUB&gt;</a:t>
              </a:r>
              <a:endParaRPr lang="en-US" sz="2000" b="1" i="1" dirty="0"/>
            </a:p>
          </p:txBody>
        </p:sp>
      </p:grpSp>
      <p:pic>
        <p:nvPicPr>
          <p:cNvPr id="15" name="Picture 7" descr="a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484784"/>
            <a:ext cx="4106863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a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483200"/>
            <a:ext cx="4106863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6548100" y="5445224"/>
            <a:ext cx="2595900" cy="11127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9" name="Group 4"/>
          <p:cNvGrpSpPr>
            <a:grpSpLocks/>
          </p:cNvGrpSpPr>
          <p:nvPr/>
        </p:nvGrpSpPr>
        <p:grpSpPr bwMode="auto">
          <a:xfrm rot="21240000">
            <a:off x="6588000" y="5500800"/>
            <a:ext cx="2447925" cy="936625"/>
            <a:chOff x="2517" y="2160"/>
            <a:chExt cx="1542" cy="590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auto">
            <a:xfrm>
              <a:off x="2517" y="2160"/>
              <a:ext cx="1542" cy="590"/>
            </a:xfrm>
            <a:prstGeom prst="irregularSeal2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 rot="20652928">
              <a:off x="2539" y="2384"/>
              <a:ext cx="120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en-US" sz="2000" b="1" i="1" dirty="0" smtClean="0"/>
                <a:t>&lt;/EINSCHUB&gt;</a:t>
              </a:r>
              <a:endParaRPr lang="en-US" sz="20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39387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317F8E3-99B8-493E-812F-D2FDD99C40D5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Wieso Spezialisierung und WCET</a:t>
            </a:r>
            <a:r>
              <a:rPr lang="de-DE" baseline="-25000" dirty="0" smtClean="0"/>
              <a:t>EST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Motivation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Häufiges Vorkommen von </a:t>
            </a:r>
            <a:r>
              <a:rPr lang="en-US" i="1" dirty="0" smtClean="0"/>
              <a:t>general-purpose</a:t>
            </a:r>
            <a:r>
              <a:rPr lang="de-DE" dirty="0" smtClean="0"/>
              <a:t> Funktionen in </a:t>
            </a:r>
            <a:r>
              <a:rPr lang="en-US" i="1" dirty="0" smtClean="0"/>
              <a:t>special-purpose</a:t>
            </a:r>
            <a:r>
              <a:rPr lang="de-DE" dirty="0" smtClean="0"/>
              <a:t> Kontexten in Eingebetteter Software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Gerade Schleifengrenzen werden sehr oft durch Funktionsparameter gesteuert.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Gerade Schleifengrenzen sind kritisch für eine präzise WCET-Analyse.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Function Specialization</a:t>
            </a:r>
            <a:r>
              <a:rPr lang="de-DE" smtClean="0"/>
              <a:t> ermöglicht </a:t>
            </a:r>
            <a:r>
              <a:rPr lang="de-DE" dirty="0" smtClean="0"/>
              <a:t>hochgradig präzise Annotation von Schleifengrenzen.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11560" y="5373216"/>
            <a:ext cx="6768752" cy="584775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i="1" dirty="0" smtClean="0">
                <a:ea typeface="ヒラギノ角ゴ Pro W3" pitchFamily="96" charset="-128"/>
              </a:rPr>
              <a:t>[</a:t>
            </a:r>
            <a:r>
              <a:rPr lang="en-US" sz="1600" b="1" i="1" dirty="0" smtClean="0"/>
              <a:t>P. Lokuciejewski,</a:t>
            </a:r>
            <a:r>
              <a:rPr lang="en-US" sz="1600" i="1" dirty="0" smtClean="0"/>
              <a:t> Influence of Procedure Cloning on WCET Prediction, CODES+ISSS, Salzburg, 2007</a:t>
            </a:r>
            <a:r>
              <a:rPr lang="en-US" sz="1600" i="1" dirty="0" smtClean="0">
                <a:ea typeface="ヒラギノ角ゴ Pro W3" pitchFamily="96" charset="-128"/>
              </a:rPr>
              <a:t>]</a:t>
            </a:r>
            <a:endParaRPr lang="en-US" sz="1600" i="1" dirty="0">
              <a:ea typeface="ヒラギノ角ゴ Pro W3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5464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21FAEC3-5DA3-47F6-B798-717EEA540D8F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Schleifenannotationen &amp; </a:t>
            </a:r>
            <a:r>
              <a:rPr lang="en-US" i="1" dirty="0" smtClean="0"/>
              <a:t>Cloning</a:t>
            </a:r>
            <a:r>
              <a:rPr lang="de-DE" dirty="0" smtClean="0"/>
              <a:t> (1)</a:t>
            </a:r>
            <a:endParaRPr lang="de-DE" dirty="0"/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4571751" y="1778040"/>
            <a:ext cx="4464745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b="1" dirty="0" smtClean="0"/>
              <a:t>Original-Code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Schleifen-Annotation extrem unpräzise, da Annotation </a:t>
            </a:r>
            <a:r>
              <a:rPr lang="de-DE" b="1" i="1" u="sng" dirty="0" smtClean="0"/>
              <a:t>alle</a:t>
            </a:r>
            <a:r>
              <a:rPr lang="de-DE" dirty="0" smtClean="0"/>
              <a:t> Aufrufe von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f</a:t>
            </a:r>
            <a:r>
              <a:rPr lang="de-DE" dirty="0" smtClean="0"/>
              <a:t> sicher überdecken muss.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23850" y="1357526"/>
            <a:ext cx="4464050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int f( int *x, int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, int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) {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US" sz="1800" b="1" i="1" dirty="0">
                <a:solidFill>
                  <a:schemeClr val="bg2"/>
                </a:solidFill>
                <a:latin typeface="Courier New" pitchFamily="49" charset="0"/>
              </a:rPr>
              <a:t>// loopbound min 0, max 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for (i=0; i&lt;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; i++ ) {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x[i] =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* x[i];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if ( i == 10 ) { ... }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}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return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</a:rPr>
              <a:t>x[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n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</a:rPr>
              <a:t>-1];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395536" y="4154304"/>
            <a:ext cx="849694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Wird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f</a:t>
            </a:r>
            <a:r>
              <a:rPr lang="de-DE" dirty="0" smtClean="0"/>
              <a:t> irgendwo mit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de-DE" dirty="0" smtClean="0"/>
              <a:t> = 2000 als Maximalwert aufgerufen, ist stets von max. 2000 Iterationen auszugehen.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 Aufrufen wie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f( a, 5, 2 )</a:t>
            </a:r>
            <a:r>
              <a:rPr lang="de-DE" dirty="0" smtClean="0"/>
              <a:t> werden ebenfalls 2000 Iterationen zugrunde gelegt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i="1" dirty="0" smtClean="0"/>
              <a:t>Massive WCET-Überschätzung</a:t>
            </a:r>
          </a:p>
        </p:txBody>
      </p:sp>
    </p:spTree>
    <p:extLst>
      <p:ext uri="{BB962C8B-B14F-4D97-AF65-F5344CB8AC3E}">
        <p14:creationId xmlns:p14="http://schemas.microsoft.com/office/powerpoint/2010/main" val="1152475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18AE5EF-0CC8-41ED-8339-05E0B072EDFB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Schleifenannotationen &amp; </a:t>
            </a:r>
            <a:r>
              <a:rPr lang="en-US" i="1" dirty="0"/>
              <a:t>Cloning</a:t>
            </a:r>
            <a:r>
              <a:rPr lang="de-DE" dirty="0"/>
              <a:t> </a:t>
            </a:r>
            <a:r>
              <a:rPr lang="de-DE" dirty="0" smtClean="0"/>
              <a:t>(2)</a:t>
            </a:r>
            <a:endParaRPr lang="en-US" i="1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571751" y="1778040"/>
            <a:ext cx="446474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b="1" dirty="0" smtClean="0"/>
              <a:t>Spezialisierter Code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Schleifen-Annotation extrem präzise, da Annotation </a:t>
            </a:r>
            <a:r>
              <a:rPr lang="de-DE" b="1" i="1" u="sng" dirty="0" smtClean="0"/>
              <a:t>alle</a:t>
            </a:r>
            <a:r>
              <a:rPr lang="de-DE" dirty="0" smtClean="0"/>
              <a:t> Aufrufe von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f_5_2</a:t>
            </a:r>
            <a:r>
              <a:rPr lang="de-DE" dirty="0" smtClean="0"/>
              <a:t> exakt erfasst.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95536" y="4154304"/>
            <a:ext cx="849694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 Aufrufen wie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f_5_2( a )</a:t>
            </a:r>
            <a:r>
              <a:rPr lang="de-DE" dirty="0" smtClean="0"/>
              <a:t> werden nun exakt 5 Iterationen zugrunde gelegt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i="1" dirty="0" smtClean="0"/>
              <a:t>Exakte WCET-Abschätzung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Originale Funktion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f</a:t>
            </a:r>
            <a:r>
              <a:rPr lang="de-DE" dirty="0" smtClean="0"/>
              <a:t> bzw. weitere zusätzliche Spezialisierungen von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f</a:t>
            </a:r>
            <a:r>
              <a:rPr lang="de-DE" dirty="0" smtClean="0"/>
              <a:t> unabhängig von Annotationen von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f_5_2</a:t>
            </a:r>
            <a:r>
              <a:rPr lang="de-DE" dirty="0" smtClean="0"/>
              <a:t>  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i="1" dirty="0" smtClean="0"/>
              <a:t>Keine Wechselwirkungen in WCET-Analyse dieser Derivate von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f</a:t>
            </a:r>
            <a:r>
              <a:rPr lang="de-DE" i="1" dirty="0" smtClean="0"/>
              <a:t>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3850" y="1351176"/>
            <a:ext cx="4464050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int f_5_2( int *x ) {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US" sz="1800" b="1" i="1" dirty="0">
                <a:solidFill>
                  <a:schemeClr val="bg2"/>
                </a:solidFill>
                <a:latin typeface="Courier New" pitchFamily="49" charset="0"/>
              </a:rPr>
              <a:t>// loopbound min 5, max 5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de-DE" sz="1800" b="1" dirty="0">
                <a:solidFill>
                  <a:schemeClr val="tx1"/>
                </a:solidFill>
                <a:latin typeface="Courier New" pitchFamily="49" charset="0"/>
              </a:rPr>
              <a:t>  for (i=0; i&lt;</a:t>
            </a:r>
            <a:r>
              <a:rPr lang="de-DE" sz="1800" b="1" dirty="0">
                <a:solidFill>
                  <a:srgbClr val="83B53D"/>
                </a:solidFill>
                <a:latin typeface="Courier New" pitchFamily="49" charset="0"/>
              </a:rPr>
              <a:t>5</a:t>
            </a:r>
            <a:r>
              <a:rPr lang="de-DE" sz="1800" b="1" dirty="0">
                <a:solidFill>
                  <a:schemeClr val="tx1"/>
                </a:solidFill>
                <a:latin typeface="Courier New" pitchFamily="49" charset="0"/>
              </a:rPr>
              <a:t>; i++ )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x[i] = </a:t>
            </a:r>
            <a:r>
              <a:rPr lang="en-US" sz="1800" b="1" dirty="0">
                <a:solidFill>
                  <a:srgbClr val="83B53D"/>
                </a:solidFill>
                <a:latin typeface="Courier New" pitchFamily="49" charset="0"/>
              </a:rPr>
              <a:t>2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* x[i];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if ( i == 10 ) { ... }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de-DE" sz="1800" b="1" dirty="0">
                <a:solidFill>
                  <a:schemeClr val="tx1"/>
                </a:solidFill>
                <a:latin typeface="Courier New" pitchFamily="49" charset="0"/>
              </a:rPr>
              <a:t>  }</a:t>
            </a:r>
            <a:endParaRPr lang="en-US" sz="1800" b="1" dirty="0">
              <a:solidFill>
                <a:schemeClr val="tx1"/>
              </a:solidFill>
              <a:latin typeface="Courier New" pitchFamily="49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US" sz="1800" b="1">
                <a:solidFill>
                  <a:schemeClr val="tx1"/>
                </a:solidFill>
                <a:latin typeface="Courier New" pitchFamily="49" charset="0"/>
              </a:rPr>
              <a:t>return </a:t>
            </a:r>
            <a:r>
              <a:rPr lang="en-US" sz="1800" b="1" smtClean="0">
                <a:solidFill>
                  <a:schemeClr val="tx1"/>
                </a:solidFill>
                <a:latin typeface="Courier New" pitchFamily="49" charset="0"/>
              </a:rPr>
              <a:t>x[</a:t>
            </a:r>
            <a:r>
              <a:rPr lang="en-US" sz="1800" b="1" smtClean="0">
                <a:solidFill>
                  <a:srgbClr val="83B53D"/>
                </a:solidFill>
                <a:latin typeface="Courier New" pitchFamily="49" charset="0"/>
              </a:rPr>
              <a:t>4</a:t>
            </a:r>
            <a:r>
              <a:rPr lang="en-US" sz="1800" b="1" smtClean="0">
                <a:solidFill>
                  <a:schemeClr val="tx1"/>
                </a:solidFill>
                <a:latin typeface="Courier New" pitchFamily="49" charset="0"/>
              </a:rPr>
              <a:t>];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de-DE" sz="18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04539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5FFF0E6-9BBA-4B65-8EA0-1D06EDE13343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Durchführung der Spezialisierung (1)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Vorsicht bei Anwendung von </a:t>
            </a:r>
            <a:r>
              <a:rPr lang="en-US" b="1" i="1" dirty="0" smtClean="0"/>
              <a:t>Function Specialization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Anwachsen der Codegröße darf während Spezialisierung nicht außer Acht gelassen werden!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Klonen jeder beliebigen Funktion, die mindestens zweimal irgendwo mit einem gleichen konstanten Argument aufgerufen wird, ist i.d.R. inakzeptabel.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Parametergesteuerte Durchführung der Spezialisierung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Größe </a:t>
            </a:r>
            <a:r>
              <a:rPr lang="de-DE" i="1" dirty="0" smtClean="0"/>
              <a:t>G</a:t>
            </a:r>
            <a:r>
              <a:rPr lang="de-DE" dirty="0" smtClean="0"/>
              <a:t>: Spezialisiere niemals eine Funktion </a:t>
            </a:r>
            <a:r>
              <a:rPr lang="de-DE" i="1" dirty="0" smtClean="0"/>
              <a:t>f</a:t>
            </a:r>
            <a:r>
              <a:rPr lang="de-DE" dirty="0" smtClean="0"/>
              <a:t>, die größer als Parameter </a:t>
            </a:r>
            <a:r>
              <a:rPr lang="de-DE" i="1" dirty="0" smtClean="0"/>
              <a:t>G</a:t>
            </a:r>
            <a:r>
              <a:rPr lang="de-DE" dirty="0" smtClean="0"/>
              <a:t> ist.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Anteil gleicher konstanter Argumente </a:t>
            </a:r>
            <a:r>
              <a:rPr lang="de-DE" i="1" dirty="0" smtClean="0"/>
              <a:t>K</a:t>
            </a:r>
            <a:r>
              <a:rPr lang="de-DE" dirty="0" smtClean="0"/>
              <a:t>: </a:t>
            </a:r>
            <a:r>
              <a:rPr lang="de-DE" i="1" dirty="0" smtClean="0"/>
              <a:t>f</a:t>
            </a:r>
            <a:r>
              <a:rPr lang="de-DE" dirty="0" smtClean="0"/>
              <a:t> nur klonen, wenn min. </a:t>
            </a:r>
            <a:r>
              <a:rPr lang="de-DE" i="1" dirty="0" smtClean="0"/>
              <a:t>K</a:t>
            </a:r>
            <a:r>
              <a:rPr lang="de-DE" dirty="0" smtClean="0"/>
              <a:t>% aller Aufrufe von </a:t>
            </a:r>
            <a:r>
              <a:rPr lang="de-DE" i="1" dirty="0" smtClean="0"/>
              <a:t>f</a:t>
            </a:r>
            <a:r>
              <a:rPr lang="de-DE" dirty="0" smtClean="0"/>
              <a:t> gleiche konstante Argumente enthalten.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8180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9B4917F-7469-45A6-9810-2C63C87A0288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der Vorlesung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Einordnung &amp; Motivation der Vorlesung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Compiler für Eingebettete Systeme – Anforderungen &amp; Abhängigkeiten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Interner Aufbau von Compilern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Prepass-Optimierungen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/>
              <a:t>HIR Optimierungen und Transformationen</a:t>
            </a:r>
            <a:endParaRPr lang="de-DE" b="1" dirty="0" smtClean="0">
              <a:solidFill>
                <a:srgbClr val="7D91AA"/>
              </a:solidFill>
            </a:endParaRP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Instruktionsauswahl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LIR Optimierungen und Transformationen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Register-Allokation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Compiler zur WCET</a:t>
            </a:r>
            <a:r>
              <a:rPr lang="de-DE" b="1" baseline="-25000" dirty="0" smtClean="0">
                <a:solidFill>
                  <a:srgbClr val="7D91AA"/>
                </a:solidFill>
              </a:rPr>
              <a:t>EST</a:t>
            </a:r>
            <a:r>
              <a:rPr lang="de-DE" b="1" dirty="0" smtClean="0">
                <a:solidFill>
                  <a:srgbClr val="7D91AA"/>
                </a:solidFill>
              </a:rPr>
              <a:t>-Minimierung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Ausblick</a:t>
            </a:r>
          </a:p>
        </p:txBody>
      </p:sp>
    </p:spTree>
    <p:extLst>
      <p:ext uri="{BB962C8B-B14F-4D97-AF65-F5344CB8AC3E}">
        <p14:creationId xmlns:p14="http://schemas.microsoft.com/office/powerpoint/2010/main" val="2325329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EEB0F0C-7221-4B7E-8B6A-6067B479E96A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Durchführung der Spezialisierung (2)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Gegeben</a:t>
            </a:r>
            <a:endParaRPr lang="en-US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 spezialisierende Funktion </a:t>
            </a:r>
            <a:r>
              <a:rPr lang="de-DE" i="1" dirty="0" smtClean="0"/>
              <a:t>f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Dictionary</a:t>
            </a:r>
            <a:r>
              <a:rPr lang="de-DE" i="1" dirty="0" smtClean="0"/>
              <a:t> arg</a:t>
            </a:r>
            <a:r>
              <a:rPr lang="de-DE" dirty="0" smtClean="0"/>
              <a:t>, das zu spezialisierende Argumente von </a:t>
            </a:r>
            <a:r>
              <a:rPr lang="de-DE" i="1" dirty="0" smtClean="0"/>
              <a:t>f</a:t>
            </a:r>
            <a:r>
              <a:rPr lang="de-DE" dirty="0" smtClean="0"/>
              <a:t> auf zu verwendende konstante Werte abbildet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Vorgehensweise in ICD-C</a:t>
            </a: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Erzeuge neuen Funktionstyp </a:t>
            </a:r>
            <a:r>
              <a:rPr lang="de-DE" i="1" dirty="0" smtClean="0"/>
              <a:t>T´</a:t>
            </a:r>
            <a:r>
              <a:rPr lang="de-DE" dirty="0" smtClean="0"/>
              <a:t>, der dem Typ </a:t>
            </a:r>
            <a:r>
              <a:rPr lang="de-DE" i="1" dirty="0" smtClean="0"/>
              <a:t>T</a:t>
            </a:r>
            <a:r>
              <a:rPr lang="de-DE" dirty="0" smtClean="0"/>
              <a:t> von </a:t>
            </a:r>
            <a:r>
              <a:rPr lang="de-DE" i="1" dirty="0" smtClean="0"/>
              <a:t>f</a:t>
            </a:r>
            <a:r>
              <a:rPr lang="de-DE" dirty="0" smtClean="0"/>
              <a:t> entspricht, jedoch ohne zu spezialisierende Argumente aus </a:t>
            </a:r>
            <a:r>
              <a:rPr lang="de-DE" i="1" dirty="0" smtClean="0"/>
              <a:t>arg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Erzeuge neues Funktionssymbol </a:t>
            </a:r>
            <a:r>
              <a:rPr lang="de-DE" i="1" dirty="0" smtClean="0"/>
              <a:t>S´</a:t>
            </a:r>
            <a:r>
              <a:rPr lang="de-DE" dirty="0" smtClean="0"/>
              <a:t> vom Typ </a:t>
            </a:r>
            <a:r>
              <a:rPr lang="de-DE" i="1" dirty="0" smtClean="0"/>
              <a:t>T´</a:t>
            </a:r>
            <a:r>
              <a:rPr lang="de-DE" dirty="0" smtClean="0"/>
              <a:t>; trage </a:t>
            </a:r>
            <a:r>
              <a:rPr lang="de-DE" i="1" dirty="0" smtClean="0"/>
              <a:t>S´</a:t>
            </a:r>
            <a:r>
              <a:rPr lang="de-DE" dirty="0" smtClean="0"/>
              <a:t> in die Symboltabelle ein, in der </a:t>
            </a:r>
            <a:r>
              <a:rPr lang="de-DE" i="1" dirty="0" smtClean="0"/>
              <a:t>f</a:t>
            </a:r>
            <a:r>
              <a:rPr lang="de-DE" dirty="0" smtClean="0"/>
              <a:t> deklariert ist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Erzeuge eine Kopie </a:t>
            </a:r>
            <a:r>
              <a:rPr lang="de-DE" i="1" dirty="0" smtClean="0"/>
              <a:t>f´</a:t>
            </a:r>
            <a:r>
              <a:rPr lang="de-DE" dirty="0" smtClean="0"/>
              <a:t> des Codes von </a:t>
            </a:r>
            <a:r>
              <a:rPr lang="de-DE" i="1" dirty="0" smtClean="0"/>
              <a:t>f</a:t>
            </a:r>
            <a:r>
              <a:rPr lang="de-DE" dirty="0" smtClean="0"/>
              <a:t> mit Funktionssymbol </a:t>
            </a:r>
            <a:r>
              <a:rPr lang="de-DE" i="1" dirty="0" smtClean="0"/>
              <a:t>S´</a:t>
            </a:r>
            <a:r>
              <a:rPr lang="de-DE" dirty="0" smtClean="0"/>
              <a:t>; trage </a:t>
            </a:r>
            <a:r>
              <a:rPr lang="de-DE" i="1" dirty="0" smtClean="0"/>
              <a:t>f´</a:t>
            </a:r>
            <a:r>
              <a:rPr lang="de-DE" dirty="0" smtClean="0"/>
              <a:t> in die gleiche </a:t>
            </a:r>
            <a:r>
              <a:rPr lang="en-US" i="1" dirty="0" smtClean="0"/>
              <a:t>Compilation Unit</a:t>
            </a:r>
            <a:r>
              <a:rPr lang="de-DE" dirty="0" smtClean="0"/>
              <a:t> von </a:t>
            </a:r>
            <a:r>
              <a:rPr lang="de-DE" i="1" dirty="0" smtClean="0"/>
              <a:t>f</a:t>
            </a:r>
            <a:r>
              <a:rPr lang="de-DE" dirty="0" smtClean="0"/>
              <a:t> ein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5126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0E540D1-1FEE-4F78-ABB4-F8F75C28CE43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Durchführung der Spezialisierung (3)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Gegeben</a:t>
            </a:r>
            <a:endParaRPr lang="en-US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 spezialisierende Funktion </a:t>
            </a:r>
            <a:r>
              <a:rPr lang="de-DE" i="1" dirty="0" smtClean="0"/>
              <a:t>f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Dictionary</a:t>
            </a:r>
            <a:r>
              <a:rPr lang="de-DE" i="1" dirty="0" smtClean="0"/>
              <a:t> arg</a:t>
            </a:r>
            <a:r>
              <a:rPr lang="de-DE" dirty="0" smtClean="0"/>
              <a:t>, das zu spezialisierende Argumente von </a:t>
            </a:r>
            <a:r>
              <a:rPr lang="de-DE" i="1" dirty="0" smtClean="0"/>
              <a:t>f</a:t>
            </a:r>
            <a:r>
              <a:rPr lang="de-DE" dirty="0" smtClean="0"/>
              <a:t> auf zu verwendende konstante Werte abbildet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Vorgehensweise in ICD-C </a:t>
            </a:r>
            <a:r>
              <a:rPr lang="de-DE" i="1" dirty="0" smtClean="0"/>
              <a:t>(fortges.)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jedes zu spezialisierende Argument </a:t>
            </a:r>
            <a:r>
              <a:rPr lang="de-DE" i="1" dirty="0" smtClean="0"/>
              <a:t>a</a:t>
            </a:r>
            <a:r>
              <a:rPr lang="de-DE" dirty="0" smtClean="0"/>
              <a:t> aus </a:t>
            </a:r>
            <a:r>
              <a:rPr lang="de-DE" i="1" dirty="0" smtClean="0"/>
              <a:t>arg</a:t>
            </a:r>
            <a:r>
              <a:rPr lang="de-DE" dirty="0" smtClean="0"/>
              <a:t>: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Erzeuge neue lokale Variable </a:t>
            </a:r>
            <a:r>
              <a:rPr lang="de-DE" i="1" dirty="0" smtClean="0"/>
              <a:t>v´</a:t>
            </a:r>
            <a:r>
              <a:rPr lang="de-DE" dirty="0" smtClean="0"/>
              <a:t> in </a:t>
            </a:r>
            <a:r>
              <a:rPr lang="de-DE" i="1" dirty="0" smtClean="0"/>
              <a:t>f´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Erzeuge Zuweisung </a:t>
            </a:r>
            <a:r>
              <a:rPr lang="de-DE" b="1" i="1" dirty="0" smtClean="0">
                <a:latin typeface="Courier New" pitchFamily="49" charset="0"/>
                <a:cs typeface="Courier New" pitchFamily="49" charset="0"/>
              </a:rPr>
              <a:t>v´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de-DE" b="1" i="1" dirty="0" smtClean="0">
                <a:latin typeface="Courier New" pitchFamily="49" charset="0"/>
                <a:cs typeface="Courier New" pitchFamily="49" charset="0"/>
              </a:rPr>
              <a:t>&lt;arg[a]&gt;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de-DE" dirty="0" smtClean="0"/>
              <a:t> zu Beginn von </a:t>
            </a:r>
            <a:r>
              <a:rPr lang="de-DE" i="1" dirty="0" smtClean="0"/>
              <a:t>f´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Ersetze jede Verwendung von </a:t>
            </a:r>
            <a:r>
              <a:rPr lang="de-DE" i="1" dirty="0" smtClean="0"/>
              <a:t>a</a:t>
            </a:r>
            <a:r>
              <a:rPr lang="de-DE" dirty="0" smtClean="0"/>
              <a:t> in </a:t>
            </a:r>
            <a:r>
              <a:rPr lang="de-DE" i="1" dirty="0" smtClean="0"/>
              <a:t>f´</a:t>
            </a:r>
            <a:r>
              <a:rPr lang="de-DE" dirty="0" smtClean="0"/>
              <a:t> durch </a:t>
            </a:r>
            <a:r>
              <a:rPr lang="de-DE" i="1" dirty="0" smtClean="0"/>
              <a:t>v´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280815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6F937B9-A512-404B-9405-0D6EE576B371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Durchführung der Spezialisierung (4)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Gegeben</a:t>
            </a:r>
            <a:endParaRPr lang="en-US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 spezialisierende Funktion </a:t>
            </a:r>
            <a:r>
              <a:rPr lang="de-DE" i="1" dirty="0" smtClean="0"/>
              <a:t>f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Dictionary</a:t>
            </a:r>
            <a:r>
              <a:rPr lang="de-DE" i="1" dirty="0" smtClean="0"/>
              <a:t> arg</a:t>
            </a:r>
            <a:r>
              <a:rPr lang="de-DE" dirty="0" smtClean="0"/>
              <a:t>, das zu spezialisierende Argumente von </a:t>
            </a:r>
            <a:r>
              <a:rPr lang="de-DE" i="1" dirty="0" smtClean="0"/>
              <a:t>f</a:t>
            </a:r>
            <a:r>
              <a:rPr lang="de-DE" dirty="0" smtClean="0"/>
              <a:t> auf zu verwendende konstante Werte abbildet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Vorgehensweise in ICD-C </a:t>
            </a:r>
            <a:r>
              <a:rPr lang="de-DE" i="1" dirty="0" smtClean="0"/>
              <a:t>(fortges.)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jeden zu spezialisierenden Funktionsaufruf </a:t>
            </a:r>
            <a:r>
              <a:rPr lang="de-DE" i="1" dirty="0" smtClean="0"/>
              <a:t>c</a:t>
            </a:r>
            <a:r>
              <a:rPr lang="de-DE" dirty="0" smtClean="0"/>
              <a:t> von </a:t>
            </a:r>
            <a:r>
              <a:rPr lang="de-DE" i="1" dirty="0" smtClean="0"/>
              <a:t>f</a:t>
            </a:r>
            <a:r>
              <a:rPr lang="de-DE" dirty="0" smtClean="0"/>
              <a:t>: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Entferne alle zu spezialisierenden Argumente in </a:t>
            </a:r>
            <a:r>
              <a:rPr lang="de-DE" i="1" dirty="0" smtClean="0"/>
              <a:t>arg</a:t>
            </a:r>
            <a:r>
              <a:rPr lang="de-DE" dirty="0" smtClean="0"/>
              <a:t> aus der Parameter-Übergabeliste von </a:t>
            </a:r>
            <a:r>
              <a:rPr lang="de-DE" i="1" dirty="0" smtClean="0"/>
              <a:t>c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Ersetze aufgerufene Funktion </a:t>
            </a:r>
            <a:r>
              <a:rPr lang="de-DE" i="1" dirty="0" smtClean="0"/>
              <a:t>f</a:t>
            </a:r>
            <a:r>
              <a:rPr lang="de-DE" dirty="0" smtClean="0"/>
              <a:t> in </a:t>
            </a:r>
            <a:r>
              <a:rPr lang="de-DE" i="1" dirty="0" smtClean="0"/>
              <a:t>c</a:t>
            </a:r>
            <a:r>
              <a:rPr lang="de-DE" dirty="0" smtClean="0"/>
              <a:t> durch </a:t>
            </a:r>
            <a:r>
              <a:rPr lang="de-DE" i="1" dirty="0" smtClean="0"/>
              <a:t>f´</a:t>
            </a:r>
          </a:p>
        </p:txBody>
      </p:sp>
    </p:spTree>
    <p:extLst>
      <p:ext uri="{BB962C8B-B14F-4D97-AF65-F5344CB8AC3E}">
        <p14:creationId xmlns:p14="http://schemas.microsoft.com/office/powerpoint/2010/main" val="1621454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173D28F-9043-45F2-B9B6-40C28AA81B9A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 der Spezialisierung</a:t>
            </a:r>
            <a:endParaRPr lang="en-US" i="1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79389" y="4000004"/>
            <a:ext cx="41665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Function Specialization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Constant Folding &amp; Propagation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Strength Reduction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If-Statements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G</a:t>
            </a:r>
            <a:r>
              <a:rPr lang="en-US" dirty="0" smtClean="0"/>
              <a:t> = 2000 ICD-C </a:t>
            </a:r>
            <a:r>
              <a:rPr lang="en-US" i="1" dirty="0" smtClean="0"/>
              <a:t>Expressions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K</a:t>
            </a:r>
            <a:r>
              <a:rPr lang="en-US" dirty="0" smtClean="0"/>
              <a:t> = 50%</a:t>
            </a:r>
          </a:p>
        </p:txBody>
      </p:sp>
      <p:pic>
        <p:nvPicPr>
          <p:cNvPr id="26" name="Picture 4" descr="workf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784"/>
            <a:ext cx="7265987" cy="25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2"/>
          <p:cNvSpPr>
            <a:spLocks noChangeArrowheads="1"/>
          </p:cNvSpPr>
          <p:nvPr/>
        </p:nvSpPr>
        <p:spPr bwMode="auto">
          <a:xfrm rot="10800000">
            <a:off x="179388" y="4039071"/>
            <a:ext cx="4104580" cy="2197100"/>
          </a:xfrm>
          <a:prstGeom prst="wedgeRectCallout">
            <a:avLst>
              <a:gd name="adj1" fmla="val -7008"/>
              <a:gd name="adj2" fmla="val 85434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0" tIns="0" rIns="0" bIns="0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endParaRPr lang="en-US" sz="2000" dirty="0">
              <a:solidFill>
                <a:schemeClr val="tx1"/>
              </a:solidFill>
              <a:latin typeface="MetaKorrespondenz" pitchFamily="34" charset="0"/>
            </a:endParaRPr>
          </a:p>
        </p:txBody>
      </p:sp>
      <p:sp>
        <p:nvSpPr>
          <p:cNvPr id="30" name="Rectangle 5"/>
          <p:cNvSpPr txBox="1">
            <a:spLocks noChangeArrowheads="1"/>
          </p:cNvSpPr>
          <p:nvPr/>
        </p:nvSpPr>
        <p:spPr bwMode="auto">
          <a:xfrm>
            <a:off x="5003799" y="4470960"/>
            <a:ext cx="3528641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b="1" dirty="0" smtClean="0"/>
              <a:t>Betrachtete Prozessoren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Infineon TriCore TC1796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ARM 7 TDMI (ARM- und THUMB-Befehlssätze)</a:t>
            </a:r>
          </a:p>
        </p:txBody>
      </p:sp>
    </p:spTree>
    <p:extLst>
      <p:ext uri="{BB962C8B-B14F-4D97-AF65-F5344CB8AC3E}">
        <p14:creationId xmlns:p14="http://schemas.microsoft.com/office/powerpoint/2010/main" val="3140172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CF88429-B9AF-466E-962A-D7D35ABE5527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Relative WCET</a:t>
            </a:r>
            <a:r>
              <a:rPr lang="de-DE" baseline="-25000" dirty="0" smtClean="0"/>
              <a:t>EST</a:t>
            </a:r>
            <a:r>
              <a:rPr lang="de-DE" dirty="0" smtClean="0"/>
              <a:t> nach </a:t>
            </a:r>
            <a:r>
              <a:rPr lang="en-US" i="1" dirty="0" smtClean="0"/>
              <a:t>Cloning</a:t>
            </a:r>
            <a:endParaRPr lang="en-US" i="1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328323" y="5775647"/>
            <a:ext cx="60792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WCET</a:t>
            </a:r>
            <a:r>
              <a:rPr lang="de-DE" baseline="-25000" dirty="0" smtClean="0"/>
              <a:t>EST </a:t>
            </a:r>
            <a:r>
              <a:rPr lang="de-DE" dirty="0" smtClean="0"/>
              <a:t>-Verbesserungen von 13% bis zu 95%!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843781"/>
              </p:ext>
            </p:extLst>
          </p:nvPr>
        </p:nvGraphicFramePr>
        <p:xfrm>
          <a:off x="519113" y="1552575"/>
          <a:ext cx="7537450" cy="362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" name="Picture 4" descr="MPj043316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5661248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603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FB4781B-AA8B-4313-B8CA-F339D95FD089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Relative ACETs nach </a:t>
            </a:r>
            <a:r>
              <a:rPr lang="en-US" i="1" dirty="0" smtClean="0"/>
              <a:t>Cloning</a:t>
            </a:r>
            <a:endParaRPr lang="en-US" i="1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27584" y="5157192"/>
            <a:ext cx="77048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Geringfügige ACET-Verbesserungen von maximal 3%.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Einfluss des Overheads zur Parameterübergabe auf ACET und Effekt der nachfolgenden Optimierungen offenbar marginal</a:t>
            </a:r>
          </a:p>
        </p:txBody>
      </p:sp>
      <p:graphicFrame>
        <p:nvGraphicFramePr>
          <p:cNvPr id="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854982"/>
              </p:ext>
            </p:extLst>
          </p:nvPr>
        </p:nvGraphicFramePr>
        <p:xfrm>
          <a:off x="515938" y="1558925"/>
          <a:ext cx="7556500" cy="352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8015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2851A91-3853-4D5E-AC2C-DD81C31761ED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Beziehung zwischen WCET</a:t>
            </a:r>
            <a:r>
              <a:rPr lang="de-DE" baseline="-25000" dirty="0" smtClean="0"/>
              <a:t>EST</a:t>
            </a:r>
            <a:r>
              <a:rPr lang="de-DE" dirty="0" smtClean="0"/>
              <a:t> und ACET</a:t>
            </a:r>
            <a:endParaRPr lang="en-US" i="1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Sehr erstaunlich</a:t>
            </a:r>
          </a:p>
          <a:p>
            <a:pPr marL="0" indent="0">
              <a:lnSpc>
                <a:spcPct val="120000"/>
              </a:lnSpc>
            </a:pPr>
            <a:r>
              <a:rPr lang="de-DE" i="1" dirty="0" smtClean="0"/>
              <a:t>Wie kann sich eine Optimierungstechnik dermaßen unterschiedlich auf scheinbar so ähnliche Zielfunktionen wie WCET und ACET auswirken?</a:t>
            </a:r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Gründe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Code vor Spezialisierung schlecht annotierbar</a:t>
            </a:r>
            <a:br>
              <a:rPr lang="de-DE" dirty="0" smtClean="0"/>
            </a:br>
            <a:r>
              <a:rPr lang="de-DE" dirty="0" smtClean="0">
                <a:sym typeface="Wingdings"/>
              </a:rPr>
              <a:t> </a:t>
            </a:r>
            <a:r>
              <a:rPr lang="de-DE" dirty="0" smtClean="0"/>
              <a:t>aiT liefert sehr unpräzise WCET-Abschätzungen</a:t>
            </a: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Code nach Spezialisierung präziser annotierbar</a:t>
            </a:r>
            <a:br>
              <a:rPr lang="de-DE" dirty="0" smtClean="0"/>
            </a:br>
            <a:r>
              <a:rPr lang="de-DE" dirty="0" smtClean="0">
                <a:sym typeface="Wingdings"/>
              </a:rPr>
              <a:t> </a:t>
            </a:r>
            <a:r>
              <a:rPr lang="de-DE" dirty="0" smtClean="0"/>
              <a:t>aiT liefert wesentlich präzisere WCET-Abschätzungen</a:t>
            </a:r>
          </a:p>
          <a:p>
            <a:pPr>
              <a:lnSpc>
                <a:spcPct val="120000"/>
              </a:lnSpc>
              <a:buClr>
                <a:srgbClr val="56AA1C"/>
              </a:buClr>
              <a:buFont typeface="Wingdings" pitchFamily="2" charset="2"/>
              <a:buChar char=""/>
            </a:pPr>
            <a:r>
              <a:rPr lang="de-DE" dirty="0" smtClean="0"/>
              <a:t>Spezialisierung erhöht offenbar die </a:t>
            </a:r>
            <a:r>
              <a:rPr lang="en-US" i="1" dirty="0" smtClean="0"/>
              <a:t>Tightness</a:t>
            </a:r>
            <a:r>
              <a:rPr lang="de-DE" dirty="0" smtClean="0"/>
              <a:t> der WCET</a:t>
            </a:r>
            <a:r>
              <a:rPr lang="de-DE" baseline="-25000" dirty="0" smtClean="0"/>
              <a:t>EST</a:t>
            </a:r>
            <a:r>
              <a:rPr lang="de-DE" dirty="0" smtClean="0"/>
              <a:t> beträchtlich </a:t>
            </a:r>
            <a:r>
              <a:rPr lang="de-DE" i="1" dirty="0" smtClean="0"/>
              <a:t>(</a:t>
            </a:r>
            <a:r>
              <a:rPr lang="de-DE" i="1" dirty="0" smtClean="0">
                <a:sym typeface="Wingdings"/>
              </a:rPr>
              <a:t></a:t>
            </a:r>
            <a:r>
              <a:rPr lang="de-DE" i="1" dirty="0" smtClean="0"/>
              <a:t> vgl. Kapitel 2 – Zielfunktionen)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"/>
            </a:pPr>
            <a:r>
              <a:rPr lang="de-DE" dirty="0" smtClean="0"/>
              <a:t>Die effektive (unbekannte weil unberechenbare) WCET dürfte durch Spezialisierung nur ähnlich wie ACET reduziert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848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D3C763D-AE01-4414-B255-66535E9654A7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Relative Codegröße nach </a:t>
            </a:r>
            <a:r>
              <a:rPr lang="en-US" i="1" dirty="0" smtClean="0"/>
              <a:t>Cloning</a:t>
            </a:r>
            <a:endParaRPr lang="en-US" i="1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328323" y="5630079"/>
            <a:ext cx="5545364" cy="42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Code-Vergrößerungen von 2% bis zu 325%!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213575"/>
              </p:ext>
            </p:extLst>
          </p:nvPr>
        </p:nvGraphicFramePr>
        <p:xfrm>
          <a:off x="515938" y="1620838"/>
          <a:ext cx="7534275" cy="352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Picture 5" descr="MPj0433161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000" y="5517232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27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37523" y="3816000"/>
            <a:ext cx="7164388" cy="355600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D6C76F3-0537-4710-90F8-088416BF32AF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5"/>
            </a:pPr>
            <a:r>
              <a:rPr lang="de-DE" b="1" dirty="0" smtClean="0"/>
              <a:t>HIR Optimierungen und Transformationen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Motivation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Function Specialization / Procedure Cloning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Allzweck-Funktionen in speziellen Kontexten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Einschub: Standard-Optimierungen &amp; WCET-Abschätzung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Function Specialization</a:t>
            </a:r>
            <a:r>
              <a:rPr lang="de-DE" sz="2000" dirty="0" smtClean="0"/>
              <a:t> und WCETs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Ergebnisse (WCET</a:t>
            </a:r>
            <a:r>
              <a:rPr lang="de-DE" sz="2000" baseline="-25000" dirty="0" smtClean="0"/>
              <a:t>EST</a:t>
            </a:r>
            <a:r>
              <a:rPr lang="de-DE" sz="2000" dirty="0" smtClean="0"/>
              <a:t>, ACET, Codegröße)</a:t>
            </a:r>
            <a:endParaRPr lang="en-US" sz="2000" i="1" dirty="0" smtClean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Parallelisierung für Homogene Multi-DSPs</a:t>
            </a:r>
            <a:endParaRPr lang="en-US" i="1" dirty="0" smtClean="0"/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Einführung, Multi-DSP Architekturen</a:t>
            </a:r>
            <a:endParaRPr lang="en-US" sz="2000" i="1" dirty="0" smtClean="0"/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Programm-Wiederherstellung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Daten-Partitionierung &amp; </a:t>
            </a:r>
            <a:r>
              <a:rPr lang="en-US" sz="2000" i="1" dirty="0" smtClean="0"/>
              <a:t>Strip Mining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Parallelisierung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Speicher-Aufteilung, Feld-Deskriptoren, DMA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Ergebnisse</a:t>
            </a:r>
          </a:p>
        </p:txBody>
      </p:sp>
    </p:spTree>
    <p:extLst>
      <p:ext uri="{BB962C8B-B14F-4D97-AF65-F5344CB8AC3E}">
        <p14:creationId xmlns:p14="http://schemas.microsoft.com/office/powerpoint/2010/main" val="1514012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C122C37-0D71-4080-B27F-055D7FE2E32D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Parallelisierung für Multi-DSPs</a:t>
            </a:r>
            <a:endParaRPr lang="de-DE" dirty="0"/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36912"/>
            <a:ext cx="8785225" cy="3744838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  <a:tabLst>
                <a:tab pos="7620000" algn="l"/>
              </a:tabLst>
            </a:pPr>
            <a:r>
              <a:rPr lang="de-DE" b="1" dirty="0" smtClean="0"/>
              <a:t>Material freundlicherweise zur Verfügung gestellt von</a:t>
            </a:r>
          </a:p>
          <a:p>
            <a:pPr>
              <a:lnSpc>
                <a:spcPct val="120000"/>
              </a:lnSpc>
              <a:buFont typeface="Arial" charset="0"/>
              <a:buNone/>
              <a:tabLst>
                <a:tab pos="7620000" algn="l"/>
              </a:tabLst>
            </a:pPr>
            <a:endParaRPr lang="de-DE" b="1" dirty="0" smtClean="0"/>
          </a:p>
          <a:p>
            <a:pPr>
              <a:lnSpc>
                <a:spcPct val="120000"/>
              </a:lnSpc>
              <a:buFont typeface="Arial" charset="0"/>
              <a:buNone/>
              <a:tabLst>
                <a:tab pos="7620000" algn="l"/>
              </a:tabLst>
            </a:pPr>
            <a:r>
              <a:rPr lang="de-DE" b="1" dirty="0" smtClean="0"/>
              <a:t>	</a:t>
            </a:r>
            <a:r>
              <a:rPr lang="de-DE" i="1" dirty="0" smtClean="0">
                <a:sym typeface="Symbol" pitchFamily="18" charset="2"/>
              </a:rPr>
              <a:t>Björn Franke</a:t>
            </a:r>
            <a:r>
              <a:rPr lang="de-DE" dirty="0" smtClean="0">
                <a:sym typeface="Symbol" pitchFamily="18" charset="2"/>
              </a:rPr>
              <a:t> und </a:t>
            </a:r>
            <a:r>
              <a:rPr lang="de-DE" i="1" dirty="0" smtClean="0">
                <a:sym typeface="Symbol" pitchFamily="18" charset="2"/>
              </a:rPr>
              <a:t>Michael O‘Boyle</a:t>
            </a:r>
            <a:r>
              <a:rPr lang="de-DE" dirty="0" smtClean="0">
                <a:sym typeface="Symbol" pitchFamily="18" charset="2"/>
              </a:rPr>
              <a:t/>
            </a:r>
            <a:br>
              <a:rPr lang="de-DE" dirty="0" smtClean="0">
                <a:sym typeface="Symbol" pitchFamily="18" charset="2"/>
              </a:rPr>
            </a:br>
            <a:r>
              <a:rPr lang="en-US" dirty="0" smtClean="0">
                <a:sym typeface="Symbol" pitchFamily="18" charset="2"/>
              </a:rPr>
              <a:t>University of Edinburgh, UK</a:t>
            </a:r>
            <a:br>
              <a:rPr lang="en-US" dirty="0" smtClean="0">
                <a:sym typeface="Symbol" pitchFamily="18" charset="2"/>
              </a:rPr>
            </a:br>
            <a:r>
              <a:rPr lang="en-US" dirty="0" smtClean="0">
                <a:sym typeface="Symbol" pitchFamily="18" charset="2"/>
              </a:rPr>
              <a:t>School of Informatics</a:t>
            </a:r>
            <a:r>
              <a:rPr lang="en-US" b="1" dirty="0" smtClean="0">
                <a:sym typeface="Symbol" pitchFamily="18" charset="2"/>
              </a:rPr>
              <a:t/>
            </a:r>
            <a:br>
              <a:rPr lang="en-US" b="1" dirty="0" smtClean="0">
                <a:sym typeface="Symbol" pitchFamily="18" charset="2"/>
              </a:rPr>
            </a:br>
            <a:endParaRPr lang="en-US" dirty="0" smtClean="0">
              <a:sym typeface="Symbol" pitchFamily="18" charset="2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3477815"/>
            <a:ext cx="115252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6" descr="MPj043316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4963889"/>
            <a:ext cx="8413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876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37523" y="1818000"/>
            <a:ext cx="7164388" cy="355600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2C4A671-9975-46FA-B10E-7AE0C3FC74BD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5"/>
            </a:pPr>
            <a:r>
              <a:rPr lang="de-DE" b="1" dirty="0" smtClean="0"/>
              <a:t>HIR Optimierungen und Transformationen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Motivation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Function Specialization / Procedure Cloning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Allzweck-Funktionen in speziellen Kontexten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Einschub: Standard-Optimierungen &amp; WCET-Abschätzung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Function Specialization</a:t>
            </a:r>
            <a:r>
              <a:rPr lang="de-DE" sz="2000" dirty="0" smtClean="0"/>
              <a:t> und WCETs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Ergebnisse (WCET</a:t>
            </a:r>
            <a:r>
              <a:rPr lang="de-DE" sz="2000" baseline="-25000" dirty="0" smtClean="0"/>
              <a:t>EST</a:t>
            </a:r>
            <a:r>
              <a:rPr lang="de-DE" sz="2000" dirty="0" smtClean="0"/>
              <a:t>, ACET, Codegröße)</a:t>
            </a:r>
            <a:endParaRPr lang="en-US" sz="2000" i="1" dirty="0" smtClean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Parallelisierung für Homogene Multi-DSPs</a:t>
            </a:r>
            <a:endParaRPr lang="en-US" i="1" dirty="0" smtClean="0"/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Einführung, Multi-DSP Architekturen</a:t>
            </a:r>
            <a:endParaRPr lang="en-US" sz="2000" i="1" dirty="0" smtClean="0"/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Programm-Wiederherstellung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Daten-Partitionierung &amp; </a:t>
            </a:r>
            <a:r>
              <a:rPr lang="en-US" sz="2000" i="1" dirty="0" smtClean="0"/>
              <a:t>Strip Mining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Parallelisierung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Speicher-Aufteilung, Feld-Deskriptoren, DMA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Ergebnisse</a:t>
            </a:r>
          </a:p>
        </p:txBody>
      </p:sp>
    </p:spTree>
    <p:extLst>
      <p:ext uri="{BB962C8B-B14F-4D97-AF65-F5344CB8AC3E}">
        <p14:creationId xmlns:p14="http://schemas.microsoft.com/office/powerpoint/2010/main" val="1098421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7B9AC42-B8FC-41F0-BE39-90D1A2D7E2F9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Parallelisierung für Multi-DSPs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Motivation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Performance-Anforderungen eines gesamten Systems übersteigen oft Fähigkeiten eines einzelnen Prozessors</a:t>
            </a:r>
            <a:br>
              <a:rPr lang="de-DE" dirty="0" smtClean="0"/>
            </a:br>
            <a:r>
              <a:rPr lang="de-DE" i="1" dirty="0" smtClean="0"/>
              <a:t>(z.B. Radar, Sonar, medizinische Bildverarbeitung, HDTV, ...)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Parallel arbeitende DSPs stellen hinreichend Performance zur Verfügung, aber...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"/>
            </a:pPr>
            <a:r>
              <a:rPr lang="de-DE" dirty="0" smtClean="0"/>
              <a:t>Wenig bis keine Hardware-Unterstützung für parallele Ausführung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"/>
            </a:pPr>
            <a:r>
              <a:rPr lang="de-DE" dirty="0" smtClean="0"/>
              <a:t>Noch weniger Unterstützung paralleler Programmiertechniken durch Entwurfswerkzeuge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"/>
            </a:pPr>
            <a:r>
              <a:rPr lang="de-DE" dirty="0" smtClean="0"/>
              <a:t>Existierende Quellcodes oft in </a:t>
            </a:r>
            <a:r>
              <a:rPr lang="en-US" i="1" dirty="0" smtClean="0"/>
              <a:t>low-level</a:t>
            </a:r>
            <a:r>
              <a:rPr lang="de-DE" dirty="0" smtClean="0"/>
              <a:t> Stil programmiert, welcher Parallelisierung erschwert</a:t>
            </a:r>
          </a:p>
        </p:txBody>
      </p:sp>
    </p:spTree>
    <p:extLst>
      <p:ext uri="{BB962C8B-B14F-4D97-AF65-F5344CB8AC3E}">
        <p14:creationId xmlns:p14="http://schemas.microsoft.com/office/powerpoint/2010/main" val="1694589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2193DC6-4B79-448A-A56B-62E6B92093B7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Parallelisierende Compiler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Spezialgebiet </a:t>
            </a:r>
            <a:r>
              <a:rPr lang="de-DE" b="1" i="1" dirty="0" smtClean="0"/>
              <a:t>„</a:t>
            </a:r>
            <a:r>
              <a:rPr lang="en-US" b="1" i="1" dirty="0" smtClean="0"/>
              <a:t>High Performance Computing”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Seit über 25 Jahren Forschung zu Vektorisierenden Compilern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Traditionell Fortran-Compiler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Derartige Vektorisierende Compiler i.d.R. für Multi-DSPs nicht geeignet, da Annahmen über Speicher-Modell unrealistisch: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D"/>
            </a:pPr>
            <a:r>
              <a:rPr lang="de-DE" dirty="0" smtClean="0"/>
              <a:t>Kommunikation zwischen Prozessen via gemeinsamen Speicher </a:t>
            </a:r>
            <a:r>
              <a:rPr lang="en-US" i="1" dirty="0" smtClean="0"/>
              <a:t>(shared memory)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D"/>
            </a:pPr>
            <a:r>
              <a:rPr lang="de-DE" dirty="0" smtClean="0"/>
              <a:t>Speicher hat nur einen einzelnen gemeinsamen Adressraum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D"/>
            </a:pPr>
            <a:r>
              <a:rPr lang="en-US" i="1" dirty="0" smtClean="0"/>
              <a:t>Caches</a:t>
            </a:r>
            <a:r>
              <a:rPr lang="de-DE" dirty="0" smtClean="0"/>
              <a:t> können dezentral vorkommen, </a:t>
            </a:r>
            <a:r>
              <a:rPr lang="en-US" i="1" dirty="0" smtClean="0"/>
              <a:t>Cache</a:t>
            </a:r>
            <a:r>
              <a:rPr lang="de-DE" dirty="0" smtClean="0"/>
              <a:t>-Kohärenz aber in HW gelöst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>
                <a:sym typeface="Wingdings"/>
              </a:rPr>
              <a:t> </a:t>
            </a:r>
            <a:r>
              <a:rPr lang="de-DE" b="1" dirty="0" smtClean="0"/>
              <a:t>De Facto keine parallelisierenden Compiler für Multi-DSPs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3616224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F519591-805A-46E2-94E6-63A3CCBB5A96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Multi-DSPs</a:t>
            </a:r>
            <a:endParaRPr lang="en-US" i="1" dirty="0"/>
          </a:p>
        </p:txBody>
      </p:sp>
      <p:sp>
        <p:nvSpPr>
          <p:cNvPr id="394" name="AutoShape 3"/>
          <p:cNvSpPr>
            <a:spLocks noChangeArrowheads="1"/>
          </p:cNvSpPr>
          <p:nvPr/>
        </p:nvSpPr>
        <p:spPr bwMode="auto">
          <a:xfrm>
            <a:off x="1706563" y="1484313"/>
            <a:ext cx="1944687" cy="2016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95" name="AutoShape 4"/>
          <p:cNvSpPr>
            <a:spLocks noChangeArrowheads="1"/>
          </p:cNvSpPr>
          <p:nvPr/>
        </p:nvSpPr>
        <p:spPr bwMode="auto">
          <a:xfrm>
            <a:off x="1778000" y="1700213"/>
            <a:ext cx="1800225" cy="719137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96" name="Text Box 5"/>
          <p:cNvSpPr txBox="1">
            <a:spLocks noChangeArrowheads="1"/>
          </p:cNvSpPr>
          <p:nvPr/>
        </p:nvSpPr>
        <p:spPr bwMode="auto">
          <a:xfrm>
            <a:off x="1774825" y="1917700"/>
            <a:ext cx="157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b="1" i="1" dirty="0">
                <a:solidFill>
                  <a:schemeClr val="bg1"/>
                </a:solidFill>
              </a:rPr>
              <a:t>DSP Core 0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397" name="AutoShape 6"/>
          <p:cNvSpPr>
            <a:spLocks noChangeArrowheads="1"/>
          </p:cNvSpPr>
          <p:nvPr/>
        </p:nvSpPr>
        <p:spPr bwMode="auto">
          <a:xfrm>
            <a:off x="1778000" y="2563813"/>
            <a:ext cx="720725" cy="7207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98" name="AutoShape 7"/>
          <p:cNvSpPr>
            <a:spLocks noChangeArrowheads="1"/>
          </p:cNvSpPr>
          <p:nvPr/>
        </p:nvSpPr>
        <p:spPr bwMode="auto">
          <a:xfrm>
            <a:off x="2857500" y="2563813"/>
            <a:ext cx="720725" cy="7207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399" name="Text Box 8"/>
          <p:cNvSpPr txBox="1">
            <a:spLocks noChangeArrowheads="1"/>
          </p:cNvSpPr>
          <p:nvPr/>
        </p:nvSpPr>
        <p:spPr bwMode="auto">
          <a:xfrm>
            <a:off x="1619250" y="2659063"/>
            <a:ext cx="8651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700" i="1" dirty="0"/>
              <a:t>Mem</a:t>
            </a:r>
          </a:p>
          <a:p>
            <a:pPr algn="ctr" eaLnBrk="1" hangingPunct="1">
              <a:lnSpc>
                <a:spcPct val="6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1700" i="1" dirty="0"/>
              <a:t>Bank 1</a:t>
            </a:r>
            <a:endParaRPr lang="en-US" sz="1700" i="1" dirty="0"/>
          </a:p>
        </p:txBody>
      </p:sp>
      <p:sp>
        <p:nvSpPr>
          <p:cNvPr id="400" name="Text Box 9"/>
          <p:cNvSpPr txBox="1">
            <a:spLocks noChangeArrowheads="1"/>
          </p:cNvSpPr>
          <p:nvPr/>
        </p:nvSpPr>
        <p:spPr bwMode="auto">
          <a:xfrm>
            <a:off x="2663825" y="2649538"/>
            <a:ext cx="8651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700" i="1" dirty="0"/>
              <a:t>Mem</a:t>
            </a:r>
          </a:p>
          <a:p>
            <a:pPr algn="ctr" eaLnBrk="1" hangingPunct="1">
              <a:lnSpc>
                <a:spcPct val="6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1700" i="1" dirty="0"/>
              <a:t>Bank 2</a:t>
            </a:r>
            <a:endParaRPr lang="en-US" sz="1700" i="1" dirty="0"/>
          </a:p>
        </p:txBody>
      </p:sp>
      <p:sp>
        <p:nvSpPr>
          <p:cNvPr id="401" name="Line 10"/>
          <p:cNvSpPr>
            <a:spLocks noChangeShapeType="1"/>
          </p:cNvSpPr>
          <p:nvPr/>
        </p:nvSpPr>
        <p:spPr bwMode="auto">
          <a:xfrm>
            <a:off x="2138363" y="241935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402" name="Line 11"/>
          <p:cNvSpPr>
            <a:spLocks noChangeShapeType="1"/>
          </p:cNvSpPr>
          <p:nvPr/>
        </p:nvSpPr>
        <p:spPr bwMode="auto">
          <a:xfrm>
            <a:off x="3290888" y="241935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403" name="AutoShape 12"/>
          <p:cNvSpPr>
            <a:spLocks noChangeArrowheads="1"/>
          </p:cNvSpPr>
          <p:nvPr/>
        </p:nvSpPr>
        <p:spPr bwMode="auto">
          <a:xfrm>
            <a:off x="6804025" y="1484313"/>
            <a:ext cx="1944688" cy="2016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04" name="AutoShape 13"/>
          <p:cNvSpPr>
            <a:spLocks noChangeArrowheads="1"/>
          </p:cNvSpPr>
          <p:nvPr/>
        </p:nvSpPr>
        <p:spPr bwMode="auto">
          <a:xfrm>
            <a:off x="6875463" y="1700213"/>
            <a:ext cx="1800225" cy="719137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05" name="Text Box 14"/>
          <p:cNvSpPr txBox="1">
            <a:spLocks noChangeArrowheads="1"/>
          </p:cNvSpPr>
          <p:nvPr/>
        </p:nvSpPr>
        <p:spPr bwMode="auto">
          <a:xfrm>
            <a:off x="6856413" y="1917700"/>
            <a:ext cx="1603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b="1" i="1" dirty="0">
                <a:solidFill>
                  <a:schemeClr val="bg1"/>
                </a:solidFill>
              </a:rPr>
              <a:t>DSP Core X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406" name="AutoShape 15"/>
          <p:cNvSpPr>
            <a:spLocks noChangeArrowheads="1"/>
          </p:cNvSpPr>
          <p:nvPr/>
        </p:nvSpPr>
        <p:spPr bwMode="auto">
          <a:xfrm>
            <a:off x="6875463" y="2563813"/>
            <a:ext cx="720725" cy="7207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07" name="AutoShape 16"/>
          <p:cNvSpPr>
            <a:spLocks noChangeArrowheads="1"/>
          </p:cNvSpPr>
          <p:nvPr/>
        </p:nvSpPr>
        <p:spPr bwMode="auto">
          <a:xfrm>
            <a:off x="7954963" y="2563813"/>
            <a:ext cx="720725" cy="7207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08" name="Text Box 17"/>
          <p:cNvSpPr txBox="1">
            <a:spLocks noChangeArrowheads="1"/>
          </p:cNvSpPr>
          <p:nvPr/>
        </p:nvSpPr>
        <p:spPr bwMode="auto">
          <a:xfrm>
            <a:off x="6696075" y="2659063"/>
            <a:ext cx="8651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700" i="1" dirty="0"/>
              <a:t>Mem</a:t>
            </a:r>
          </a:p>
          <a:p>
            <a:pPr algn="ctr" eaLnBrk="1" hangingPunct="1">
              <a:lnSpc>
                <a:spcPct val="6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1700" i="1" dirty="0"/>
              <a:t>Bank 1</a:t>
            </a:r>
            <a:endParaRPr lang="en-US" sz="1700" i="1" dirty="0"/>
          </a:p>
        </p:txBody>
      </p:sp>
      <p:sp>
        <p:nvSpPr>
          <p:cNvPr id="409" name="Text Box 18"/>
          <p:cNvSpPr txBox="1">
            <a:spLocks noChangeArrowheads="1"/>
          </p:cNvSpPr>
          <p:nvPr/>
        </p:nvSpPr>
        <p:spPr bwMode="auto">
          <a:xfrm>
            <a:off x="7771351" y="2649538"/>
            <a:ext cx="873637" cy="48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700" i="1" dirty="0"/>
              <a:t>Mem</a:t>
            </a:r>
          </a:p>
          <a:p>
            <a:pPr algn="ctr" eaLnBrk="1" hangingPunct="1">
              <a:lnSpc>
                <a:spcPct val="6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1700" i="1" dirty="0"/>
              <a:t>Bank 2</a:t>
            </a:r>
            <a:endParaRPr lang="en-US" sz="1700" i="1" dirty="0"/>
          </a:p>
        </p:txBody>
      </p:sp>
      <p:sp>
        <p:nvSpPr>
          <p:cNvPr id="410" name="Line 19"/>
          <p:cNvSpPr>
            <a:spLocks noChangeShapeType="1"/>
          </p:cNvSpPr>
          <p:nvPr/>
        </p:nvSpPr>
        <p:spPr bwMode="auto">
          <a:xfrm>
            <a:off x="7235825" y="241935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411" name="Line 20"/>
          <p:cNvSpPr>
            <a:spLocks noChangeShapeType="1"/>
          </p:cNvSpPr>
          <p:nvPr/>
        </p:nvSpPr>
        <p:spPr bwMode="auto">
          <a:xfrm>
            <a:off x="8388350" y="241935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412" name="Line 21"/>
          <p:cNvSpPr>
            <a:spLocks noChangeShapeType="1"/>
          </p:cNvSpPr>
          <p:nvPr/>
        </p:nvSpPr>
        <p:spPr bwMode="auto">
          <a:xfrm>
            <a:off x="827088" y="3716338"/>
            <a:ext cx="73453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413" name="AutoShape 22"/>
          <p:cNvSpPr>
            <a:spLocks noChangeArrowheads="1"/>
          </p:cNvSpPr>
          <p:nvPr/>
        </p:nvSpPr>
        <p:spPr bwMode="auto">
          <a:xfrm>
            <a:off x="6372225" y="3932238"/>
            <a:ext cx="1944688" cy="20161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14" name="Text Box 23"/>
          <p:cNvSpPr txBox="1">
            <a:spLocks noChangeArrowheads="1"/>
          </p:cNvSpPr>
          <p:nvPr/>
        </p:nvSpPr>
        <p:spPr bwMode="auto">
          <a:xfrm>
            <a:off x="6646863" y="4654550"/>
            <a:ext cx="11938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i="1" dirty="0"/>
              <a:t>Externer</a:t>
            </a:r>
          </a:p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i="1" dirty="0"/>
              <a:t>Speicher</a:t>
            </a:r>
            <a:endParaRPr lang="en-US" sz="2000" i="1" dirty="0"/>
          </a:p>
        </p:txBody>
      </p:sp>
      <p:sp>
        <p:nvSpPr>
          <p:cNvPr id="415" name="Line 24"/>
          <p:cNvSpPr>
            <a:spLocks noChangeShapeType="1"/>
          </p:cNvSpPr>
          <p:nvPr/>
        </p:nvSpPr>
        <p:spPr bwMode="auto">
          <a:xfrm>
            <a:off x="7380288" y="3716338"/>
            <a:ext cx="0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416" name="Oval 25"/>
          <p:cNvSpPr>
            <a:spLocks noChangeArrowheads="1"/>
          </p:cNvSpPr>
          <p:nvPr/>
        </p:nvSpPr>
        <p:spPr bwMode="auto">
          <a:xfrm>
            <a:off x="4859338" y="2492375"/>
            <a:ext cx="73025" cy="714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17" name="Oval 26"/>
          <p:cNvSpPr>
            <a:spLocks noChangeArrowheads="1"/>
          </p:cNvSpPr>
          <p:nvPr/>
        </p:nvSpPr>
        <p:spPr bwMode="auto">
          <a:xfrm>
            <a:off x="5075238" y="2492375"/>
            <a:ext cx="73025" cy="714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18" name="Oval 27"/>
          <p:cNvSpPr>
            <a:spLocks noChangeArrowheads="1"/>
          </p:cNvSpPr>
          <p:nvPr/>
        </p:nvSpPr>
        <p:spPr bwMode="auto">
          <a:xfrm>
            <a:off x="5291138" y="2492375"/>
            <a:ext cx="73025" cy="714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19" name="Freeform 29"/>
          <p:cNvSpPr>
            <a:spLocks/>
          </p:cNvSpPr>
          <p:nvPr/>
        </p:nvSpPr>
        <p:spPr bwMode="auto">
          <a:xfrm>
            <a:off x="1403350" y="2060575"/>
            <a:ext cx="360363" cy="863600"/>
          </a:xfrm>
          <a:custGeom>
            <a:avLst/>
            <a:gdLst>
              <a:gd name="T0" fmla="*/ 272 w 272"/>
              <a:gd name="T1" fmla="*/ 0 h 544"/>
              <a:gd name="T2" fmla="*/ 0 w 272"/>
              <a:gd name="T3" fmla="*/ 272 h 544"/>
              <a:gd name="T4" fmla="*/ 272 w 272"/>
              <a:gd name="T5" fmla="*/ 544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544">
                <a:moveTo>
                  <a:pt x="272" y="0"/>
                </a:moveTo>
                <a:cubicBezTo>
                  <a:pt x="136" y="90"/>
                  <a:pt x="0" y="181"/>
                  <a:pt x="0" y="272"/>
                </a:cubicBezTo>
                <a:cubicBezTo>
                  <a:pt x="0" y="363"/>
                  <a:pt x="136" y="453"/>
                  <a:pt x="272" y="544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ysDot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420" name="Freeform 30"/>
          <p:cNvSpPr>
            <a:spLocks/>
          </p:cNvSpPr>
          <p:nvPr/>
        </p:nvSpPr>
        <p:spPr bwMode="auto">
          <a:xfrm flipH="1">
            <a:off x="3563938" y="2060575"/>
            <a:ext cx="360362" cy="863600"/>
          </a:xfrm>
          <a:custGeom>
            <a:avLst/>
            <a:gdLst>
              <a:gd name="T0" fmla="*/ 272 w 272"/>
              <a:gd name="T1" fmla="*/ 0 h 544"/>
              <a:gd name="T2" fmla="*/ 0 w 272"/>
              <a:gd name="T3" fmla="*/ 272 h 544"/>
              <a:gd name="T4" fmla="*/ 272 w 272"/>
              <a:gd name="T5" fmla="*/ 544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544">
                <a:moveTo>
                  <a:pt x="272" y="0"/>
                </a:moveTo>
                <a:cubicBezTo>
                  <a:pt x="136" y="90"/>
                  <a:pt x="0" y="181"/>
                  <a:pt x="0" y="272"/>
                </a:cubicBezTo>
                <a:cubicBezTo>
                  <a:pt x="0" y="363"/>
                  <a:pt x="136" y="453"/>
                  <a:pt x="272" y="544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ysDot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421" name="Text Box 31"/>
          <p:cNvSpPr txBox="1">
            <a:spLocks noChangeArrowheads="1"/>
          </p:cNvSpPr>
          <p:nvPr/>
        </p:nvSpPr>
        <p:spPr bwMode="auto">
          <a:xfrm>
            <a:off x="-36513" y="1930400"/>
            <a:ext cx="1657351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600" b="1" dirty="0">
                <a:latin typeface="Courier New" pitchFamily="49" charset="0"/>
              </a:rPr>
              <a:t>&lt;Int 1, 100&gt;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422" name="Text Box 32"/>
          <p:cNvSpPr txBox="1">
            <a:spLocks noChangeArrowheads="1"/>
          </p:cNvSpPr>
          <p:nvPr/>
        </p:nvSpPr>
        <p:spPr bwMode="auto">
          <a:xfrm>
            <a:off x="142875" y="3556000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i="1" dirty="0"/>
              <a:t>Bus</a:t>
            </a:r>
            <a:endParaRPr lang="en-US" sz="2000" i="1" dirty="0"/>
          </a:p>
        </p:txBody>
      </p:sp>
      <p:sp>
        <p:nvSpPr>
          <p:cNvPr id="423" name="Text Box 33"/>
          <p:cNvSpPr txBox="1">
            <a:spLocks noChangeArrowheads="1"/>
          </p:cNvSpPr>
          <p:nvPr/>
        </p:nvSpPr>
        <p:spPr bwMode="auto">
          <a:xfrm>
            <a:off x="3562350" y="1930400"/>
            <a:ext cx="1657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600" b="1" dirty="0">
                <a:latin typeface="Courier New" pitchFamily="49" charset="0"/>
              </a:rPr>
              <a:t>&lt;Int 2, 100&gt;</a:t>
            </a:r>
            <a:endParaRPr lang="en-US" sz="1600" b="1" dirty="0">
              <a:latin typeface="Courier New" pitchFamily="49" charset="0"/>
            </a:endParaRPr>
          </a:p>
        </p:txBody>
      </p:sp>
      <p:cxnSp>
        <p:nvCxnSpPr>
          <p:cNvPr id="424" name="AutoShape 34"/>
          <p:cNvCxnSpPr>
            <a:cxnSpLocks noChangeShapeType="1"/>
          </p:cNvCxnSpPr>
          <p:nvPr/>
        </p:nvCxnSpPr>
        <p:spPr bwMode="auto">
          <a:xfrm rot="16200000" flipH="1">
            <a:off x="4204494" y="842169"/>
            <a:ext cx="1512888" cy="4667250"/>
          </a:xfrm>
          <a:prstGeom prst="bentConnector3">
            <a:avLst>
              <a:gd name="adj1" fmla="val 93282"/>
            </a:avLst>
          </a:prstGeom>
          <a:noFill/>
          <a:ln w="31750">
            <a:solidFill>
              <a:srgbClr val="FF0000"/>
            </a:solidFill>
            <a:prstDash val="sysDot"/>
            <a:miter lim="800000"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5" name="Line 35"/>
          <p:cNvSpPr>
            <a:spLocks noChangeShapeType="1"/>
          </p:cNvSpPr>
          <p:nvPr/>
        </p:nvSpPr>
        <p:spPr bwMode="auto">
          <a:xfrm>
            <a:off x="2700338" y="2420938"/>
            <a:ext cx="0" cy="1295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426" name="Line 36"/>
          <p:cNvSpPr>
            <a:spLocks noChangeShapeType="1"/>
          </p:cNvSpPr>
          <p:nvPr/>
        </p:nvSpPr>
        <p:spPr bwMode="auto">
          <a:xfrm>
            <a:off x="7769225" y="2420938"/>
            <a:ext cx="0" cy="1295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427" name="Text Box 37"/>
          <p:cNvSpPr txBox="1">
            <a:spLocks noChangeArrowheads="1"/>
          </p:cNvSpPr>
          <p:nvPr/>
        </p:nvSpPr>
        <p:spPr bwMode="auto">
          <a:xfrm>
            <a:off x="4887913" y="3875088"/>
            <a:ext cx="14128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600" b="1" dirty="0">
                <a:latin typeface="Courier New" pitchFamily="49" charset="0"/>
              </a:rPr>
              <a:t>&lt;Ext, 100&gt;</a:t>
            </a:r>
            <a:endParaRPr lang="en-US" sz="1600" b="1" dirty="0">
              <a:latin typeface="Courier New" pitchFamily="49" charset="0"/>
            </a:endParaRPr>
          </a:p>
        </p:txBody>
      </p:sp>
      <p:cxnSp>
        <p:nvCxnSpPr>
          <p:cNvPr id="428" name="AutoShape 38"/>
          <p:cNvCxnSpPr>
            <a:cxnSpLocks noChangeShapeType="1"/>
          </p:cNvCxnSpPr>
          <p:nvPr/>
        </p:nvCxnSpPr>
        <p:spPr bwMode="auto">
          <a:xfrm rot="16200000" flipH="1">
            <a:off x="4618038" y="573087"/>
            <a:ext cx="865188" cy="4557713"/>
          </a:xfrm>
          <a:prstGeom prst="bentConnector3">
            <a:avLst>
              <a:gd name="adj1" fmla="val 137431"/>
            </a:avLst>
          </a:prstGeom>
          <a:noFill/>
          <a:ln w="31750">
            <a:solidFill>
              <a:srgbClr val="FF0000"/>
            </a:solidFill>
            <a:prstDash val="sysDot"/>
            <a:miter lim="800000"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9" name="Text Box 39"/>
          <p:cNvSpPr txBox="1">
            <a:spLocks noChangeArrowheads="1"/>
          </p:cNvSpPr>
          <p:nvPr/>
        </p:nvSpPr>
        <p:spPr bwMode="auto">
          <a:xfrm>
            <a:off x="4741863" y="3371850"/>
            <a:ext cx="2146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600" b="1" dirty="0">
                <a:latin typeface="Courier New" pitchFamily="49" charset="0"/>
              </a:rPr>
              <a:t>&lt;Remote </a:t>
            </a:r>
            <a:r>
              <a:rPr lang="de-DE" sz="1600" b="1" i="1" dirty="0">
                <a:latin typeface="Courier New" pitchFamily="49" charset="0"/>
              </a:rPr>
              <a:t>X</a:t>
            </a:r>
            <a:r>
              <a:rPr lang="de-DE" sz="1600" b="1" dirty="0">
                <a:latin typeface="Courier New" pitchFamily="49" charset="0"/>
              </a:rPr>
              <a:t>1, 100&gt;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431" name="Rectangle 3"/>
          <p:cNvSpPr txBox="1">
            <a:spLocks noChangeArrowheads="1"/>
          </p:cNvSpPr>
          <p:nvPr/>
        </p:nvSpPr>
        <p:spPr bwMode="auto">
          <a:xfrm>
            <a:off x="286743" y="4145012"/>
            <a:ext cx="601344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Mehrfache Adressräume:</a:t>
            </a:r>
            <a:br>
              <a:rPr lang="de-DE" dirty="0" smtClean="0"/>
            </a:br>
            <a:r>
              <a:rPr lang="de-DE" dirty="0" smtClean="0"/>
              <a:t>Intern 1 &amp; 2, Extern, Entfernter DSP-Core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Nutzung interner Speicher:</a:t>
            </a:r>
            <a:br>
              <a:rPr lang="de-DE" dirty="0" smtClean="0"/>
            </a:br>
            <a:r>
              <a:rPr lang="de-DE" dirty="0" smtClean="0"/>
              <a:t>Höhere Bandbreite, geringere Latenzzeit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Nutzung entfernter Speicher:</a:t>
            </a:r>
            <a:br>
              <a:rPr lang="de-DE" dirty="0" smtClean="0"/>
            </a:br>
            <a:r>
              <a:rPr lang="de-DE" dirty="0" smtClean="0"/>
              <a:t>ID des entfernten DSPs muss bekannt sein</a:t>
            </a:r>
          </a:p>
        </p:txBody>
      </p:sp>
    </p:spTree>
    <p:extLst>
      <p:ext uri="{BB962C8B-B14F-4D97-AF65-F5344CB8AC3E}">
        <p14:creationId xmlns:p14="http://schemas.microsoft.com/office/powerpoint/2010/main" val="320883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" grpId="0" animBg="1"/>
      <p:bldP spid="420" grpId="0" animBg="1"/>
      <p:bldP spid="421" grpId="0"/>
      <p:bldP spid="423" grpId="0"/>
      <p:bldP spid="427" grpId="0"/>
      <p:bldP spid="4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031D72D-F33B-49BF-9C16-F3E20AC9D178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 der Parallelisierung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Programm-Wiederherstellung</a:t>
            </a:r>
            <a:endParaRPr lang="en-US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Entfernen „ungewünschter“ </a:t>
            </a:r>
            <a:r>
              <a:rPr lang="en-US" i="1" dirty="0" smtClean="0"/>
              <a:t>low-level</a:t>
            </a:r>
            <a:r>
              <a:rPr lang="de-DE" dirty="0" smtClean="0"/>
              <a:t> Konstrukte im Code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Ersetzung durch </a:t>
            </a:r>
            <a:r>
              <a:rPr lang="en-US" i="1" dirty="0" smtClean="0"/>
              <a:t>high-level</a:t>
            </a:r>
            <a:r>
              <a:rPr lang="de-DE" dirty="0" smtClean="0"/>
              <a:t> Konstrukte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Entdeckung von Parallelität</a:t>
            </a:r>
            <a:endParaRPr lang="en-US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Identifizierung parallelisierbarer Schleifen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Partitionierung und Zuordnung von Daten</a:t>
            </a:r>
            <a:endParaRPr lang="en-US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Minimierung des Kommunikations-Overheads zwischen DSPs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Erhöhung der Lokalität von Speicherzugriffen</a:t>
            </a:r>
            <a:endParaRPr lang="en-US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Minimierung der Zugriffe auf Speicher entfernter DSPs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Optimierung der Speicher-Transfers</a:t>
            </a:r>
            <a:endParaRPr lang="en-US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Nutzung von DMA für Massen-Transfers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4524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2C54A26-2A2B-418F-8C4C-6B559FD65915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Code-Beispiel für 2 parallele DSPs</a:t>
            </a:r>
            <a:endParaRPr lang="en-US" dirty="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7950" y="1717675"/>
            <a:ext cx="6743700" cy="29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Array-Deklarationen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int A[16], B[16], C[16], D[16];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Deklaration &amp; Initialisierung von Zeigern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int *p_a = A, *p_b = &amp;B[15], *p_c = C, *p_d = D;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Schleife über alle Array-Elemente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for (i = 0; i &lt; 16; i++)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  *p_d++ = *p_c++ + *p_a++ * *p_b--;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636682" y="5013176"/>
            <a:ext cx="757228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en-US" i="1" dirty="0" smtClean="0"/>
              <a:t>Low-level</a:t>
            </a:r>
            <a:r>
              <a:rPr lang="de-DE" dirty="0" smtClean="0"/>
              <a:t> </a:t>
            </a:r>
            <a:r>
              <a:rPr lang="en-US" i="1" dirty="0" smtClean="0"/>
              <a:t>Array</a:t>
            </a:r>
            <a:r>
              <a:rPr lang="de-DE" dirty="0" smtClean="0"/>
              <a:t>-Zugriffe über Zeiger; explizite Zeiger-Arithmetik </a:t>
            </a:r>
            <a:r>
              <a:rPr lang="de-DE" i="1" dirty="0" smtClean="0"/>
              <a:t>(</a:t>
            </a:r>
            <a:r>
              <a:rPr lang="de-DE" i="1" dirty="0" smtClean="0">
                <a:sym typeface="Wingdings"/>
              </a:rPr>
              <a:t></a:t>
            </a:r>
            <a:r>
              <a:rPr lang="de-DE" i="1" dirty="0" smtClean="0"/>
              <a:t> vgl. </a:t>
            </a:r>
            <a:r>
              <a:rPr lang="de-DE" i="1" smtClean="0"/>
              <a:t>Kapitel 2, </a:t>
            </a:r>
            <a:r>
              <a:rPr lang="en-US" i="1" dirty="0" smtClean="0"/>
              <a:t>Auto-Increment</a:t>
            </a:r>
            <a:r>
              <a:rPr lang="de-DE" i="1" dirty="0" smtClean="0"/>
              <a:t> Adressierung)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Nachteilig für Parallelisierung, da </a:t>
            </a:r>
            <a:r>
              <a:rPr lang="de-DE" i="1" dirty="0" smtClean="0"/>
              <a:t>ad hoc</a:t>
            </a:r>
            <a:r>
              <a:rPr lang="de-DE" dirty="0" smtClean="0"/>
              <a:t> keine Struktur in </a:t>
            </a:r>
            <a:r>
              <a:rPr lang="en-US" i="1" dirty="0" smtClean="0"/>
              <a:t>Array</a:t>
            </a:r>
            <a:r>
              <a:rPr lang="de-DE" dirty="0" smtClean="0"/>
              <a:t>-Zugriffen erkenn- und analysierbar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07950" y="4356000"/>
            <a:ext cx="51054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GB" sz="1800" b="1" dirty="0">
                <a:latin typeface="Courier New" pitchFamily="49" charset="0"/>
              </a:rPr>
              <a:t>  </a:t>
            </a:r>
            <a:r>
              <a:rPr lang="en-GB" sz="1800" b="1" dirty="0">
                <a:solidFill>
                  <a:srgbClr val="FF0000"/>
                </a:solidFill>
                <a:latin typeface="Courier New" pitchFamily="49" charset="0"/>
              </a:rPr>
              <a:t>*p_d++</a:t>
            </a:r>
            <a:r>
              <a:rPr lang="en-GB" sz="1800" b="1" dirty="0">
                <a:latin typeface="Courier New" pitchFamily="49" charset="0"/>
              </a:rPr>
              <a:t> = </a:t>
            </a:r>
            <a:r>
              <a:rPr lang="en-GB" sz="1800" b="1" dirty="0">
                <a:solidFill>
                  <a:srgbClr val="FF0000"/>
                </a:solidFill>
                <a:latin typeface="Courier New" pitchFamily="49" charset="0"/>
              </a:rPr>
              <a:t>*p_c++</a:t>
            </a:r>
            <a:r>
              <a:rPr lang="en-GB" sz="1800" b="1" dirty="0">
                <a:latin typeface="Courier New" pitchFamily="49" charset="0"/>
              </a:rPr>
              <a:t> + </a:t>
            </a:r>
            <a:r>
              <a:rPr lang="en-GB" sz="1800" b="1" dirty="0">
                <a:solidFill>
                  <a:srgbClr val="FF0000"/>
                </a:solidFill>
                <a:latin typeface="Courier New" pitchFamily="49" charset="0"/>
              </a:rPr>
              <a:t>*p_a++</a:t>
            </a:r>
            <a:r>
              <a:rPr lang="en-GB" sz="1800" b="1" dirty="0">
                <a:latin typeface="Courier New" pitchFamily="49" charset="0"/>
              </a:rPr>
              <a:t> * </a:t>
            </a:r>
            <a:r>
              <a:rPr lang="en-GB" sz="1800" b="1" dirty="0">
                <a:solidFill>
                  <a:srgbClr val="FF0000"/>
                </a:solidFill>
                <a:latin typeface="Courier New" pitchFamily="49" charset="0"/>
              </a:rPr>
              <a:t>*p_b--</a:t>
            </a:r>
            <a:r>
              <a:rPr lang="en-GB" sz="1800" b="1" dirty="0">
                <a:latin typeface="Courier New" pitchFamily="49" charset="0"/>
              </a:rPr>
              <a:t>;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 flipV="1">
            <a:off x="611189" y="5011738"/>
            <a:ext cx="7129164" cy="1357976"/>
          </a:xfrm>
          <a:prstGeom prst="wedgeRectCallout">
            <a:avLst>
              <a:gd name="adj1" fmla="val -40662"/>
              <a:gd name="adj2" fmla="val 80282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lIns="0" tIns="0" rIns="0" bIns="0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endParaRPr lang="en-US" sz="2000" dirty="0">
              <a:solidFill>
                <a:schemeClr val="tx1"/>
              </a:solidFill>
              <a:latin typeface="MetaKorrespondenz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87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 animBg="1"/>
      <p:bldP spid="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257B499-46B7-42B5-839B-C5361D8FEFDB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Programm-Wiederherstellung</a:t>
            </a:r>
            <a:endParaRPr lang="de-DE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950" y="1717675"/>
            <a:ext cx="5514975" cy="192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Array-Deklarationen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int A[16], B[16], C[16], D[16];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Schleife über alle Array-Elemente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for (i = 0; i &lt; 16; i++)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D[i]</a:t>
            </a:r>
            <a:r>
              <a:rPr lang="en-US" sz="1800" b="1" dirty="0" smtClean="0">
                <a:latin typeface="Courier New" pitchFamily="49" charset="0"/>
              </a:rPr>
              <a:t> =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C[i]</a:t>
            </a:r>
            <a:r>
              <a:rPr lang="en-US" sz="1800" b="1" dirty="0" smtClean="0">
                <a:latin typeface="Courier New" pitchFamily="49" charset="0"/>
              </a:rPr>
              <a:t> +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A[i]</a:t>
            </a:r>
            <a:r>
              <a:rPr lang="en-US" sz="1800" b="1" dirty="0" smtClean="0">
                <a:latin typeface="Courier New" pitchFamily="49" charset="0"/>
              </a:rPr>
              <a:t> *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B[15-i]</a:t>
            </a:r>
            <a:r>
              <a:rPr lang="en-US" sz="1800" b="1" dirty="0" smtClean="0">
                <a:latin typeface="Courier New" pitchFamily="49" charset="0"/>
              </a:rPr>
              <a:t>;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 flipV="1">
            <a:off x="348651" y="4148136"/>
            <a:ext cx="7895758" cy="1016605"/>
          </a:xfrm>
          <a:prstGeom prst="wedgeRectCallout">
            <a:avLst>
              <a:gd name="adj1" fmla="val -42825"/>
              <a:gd name="adj2" fmla="val 10184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lIns="0" tIns="0" rIns="0" bIns="0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endParaRPr lang="en-US" sz="2000" dirty="0">
              <a:solidFill>
                <a:schemeClr val="tx1"/>
              </a:solidFill>
              <a:latin typeface="MetaKorrespondenz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48650" y="4149080"/>
            <a:ext cx="811178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Ersetzen der Zeiger-Zugriffe durch explizite Array-Operatoren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de-DE" dirty="0" smtClean="0"/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Struktur der </a:t>
            </a:r>
            <a:r>
              <a:rPr lang="en-US" i="1" dirty="0" smtClean="0"/>
              <a:t>Array</a:t>
            </a:r>
            <a:r>
              <a:rPr lang="de-DE" dirty="0" smtClean="0"/>
              <a:t>-Zugriffe besser erkennbar, für nachfolgende Analysen zugänglicher</a:t>
            </a:r>
          </a:p>
        </p:txBody>
      </p:sp>
    </p:spTree>
    <p:extLst>
      <p:ext uri="{BB962C8B-B14F-4D97-AF65-F5344CB8AC3E}">
        <p14:creationId xmlns:p14="http://schemas.microsoft.com/office/powerpoint/2010/main" val="853042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2903991-F698-4E7D-A92B-0D8E5B1FB3B9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Programm-Wiederherstellung</a:t>
            </a:r>
            <a:endParaRPr lang="de-DE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950" y="1717675"/>
            <a:ext cx="5514975" cy="192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Array-Deklarationen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int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A[16]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B[16]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C[16]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D[16]</a:t>
            </a:r>
            <a:r>
              <a:rPr lang="en-US" sz="1800" b="1" dirty="0" smtClean="0">
                <a:latin typeface="Courier New" pitchFamily="49" charset="0"/>
              </a:rPr>
              <a:t>;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Schleife über alle Array-Elemente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for (i = 0; i &lt; 16; i++)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  D[i] = C[i] + A[i] * B[15-i];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 flipV="1">
            <a:off x="348651" y="4148136"/>
            <a:ext cx="7895758" cy="1016605"/>
          </a:xfrm>
          <a:prstGeom prst="wedgeRectCallout">
            <a:avLst>
              <a:gd name="adj1" fmla="val -38788"/>
              <a:gd name="adj2" fmla="val 230579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lIns="0" tIns="0" rIns="0" bIns="0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endParaRPr lang="en-US" sz="2000" dirty="0">
              <a:solidFill>
                <a:schemeClr val="tx1"/>
              </a:solidFill>
              <a:latin typeface="MetaKorrespondenz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48650" y="4149080"/>
            <a:ext cx="811178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Eindimensionale „flache“ </a:t>
            </a:r>
            <a:r>
              <a:rPr lang="en-US" i="1" dirty="0" smtClean="0"/>
              <a:t>Arrays</a:t>
            </a:r>
            <a:r>
              <a:rPr lang="de-DE" dirty="0" smtClean="0"/>
              <a:t> für Parallelisierung für Multi-DSP Architektur zu unstrukturiert</a:t>
            </a:r>
            <a:endParaRPr lang="de-DE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Aufteilung der </a:t>
            </a:r>
            <a:r>
              <a:rPr lang="en-US" i="1" dirty="0" smtClean="0"/>
              <a:t>Arrays</a:t>
            </a:r>
            <a:r>
              <a:rPr lang="de-DE" dirty="0" smtClean="0"/>
              <a:t> auf verfügbare parallele DSPs unklar</a:t>
            </a:r>
          </a:p>
        </p:txBody>
      </p:sp>
    </p:spTree>
    <p:extLst>
      <p:ext uri="{BB962C8B-B14F-4D97-AF65-F5344CB8AC3E}">
        <p14:creationId xmlns:p14="http://schemas.microsoft.com/office/powerpoint/2010/main" val="2123356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13ED77C-3FF8-4BCE-8CB6-02CF519CEF05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Daten-Partitionierung</a:t>
            </a:r>
            <a:endParaRPr lang="de-DE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07950" y="1719263"/>
            <a:ext cx="728980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Partitionierte Array-Deklarationen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int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A[2][8]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B[2][8]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C[2][8]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D[2][8]</a:t>
            </a:r>
            <a:r>
              <a:rPr lang="en-US" sz="1800" b="1" dirty="0" smtClean="0">
                <a:latin typeface="Courier New" pitchFamily="49" charset="0"/>
              </a:rPr>
              <a:t>;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Schleife über alle Array-Elemente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for (i = 0; i &lt; 16; i++)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  D[i/8][i%8] = C[i/8][i%8] +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                A[i/8][i%8] * B[(15-i)/8][(15-i)%8];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 flipV="1">
            <a:off x="348651" y="4356607"/>
            <a:ext cx="7319693" cy="1324383"/>
          </a:xfrm>
          <a:prstGeom prst="wedgeRectCallout">
            <a:avLst>
              <a:gd name="adj1" fmla="val -35923"/>
              <a:gd name="adj2" fmla="val 207142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lIns="0" tIns="0" rIns="0" bIns="0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endParaRPr lang="en-US" sz="2000" dirty="0">
              <a:solidFill>
                <a:schemeClr val="tx1"/>
              </a:solidFill>
              <a:latin typeface="MetaKorrespondenz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48650" y="4357553"/>
            <a:ext cx="811178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Neue zweidimensionale </a:t>
            </a:r>
            <a:r>
              <a:rPr lang="en-US" i="1" dirty="0" smtClean="0"/>
              <a:t>Array</a:t>
            </a:r>
            <a:r>
              <a:rPr lang="de-DE" dirty="0" smtClean="0"/>
              <a:t>-Deklarationen</a:t>
            </a:r>
            <a:endParaRPr lang="de-DE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Erste Dimension entspricht Anzahl paralleler DSPs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Ursprüngliche flache </a:t>
            </a:r>
            <a:r>
              <a:rPr lang="en-US" i="1" dirty="0" smtClean="0"/>
              <a:t>Arrays</a:t>
            </a:r>
            <a:r>
              <a:rPr lang="de-DE" dirty="0" smtClean="0"/>
              <a:t> in disjunkte Bereiche zerlegt, die unabhängig voneinander bearbeitet werden können</a:t>
            </a:r>
          </a:p>
        </p:txBody>
      </p:sp>
    </p:spTree>
    <p:extLst>
      <p:ext uri="{BB962C8B-B14F-4D97-AF65-F5344CB8AC3E}">
        <p14:creationId xmlns:p14="http://schemas.microsoft.com/office/powerpoint/2010/main" val="679608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4018E3C-3FD1-49B0-B356-9D4A06DE5B14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Daten-Partitionierung</a:t>
            </a:r>
            <a:endParaRPr lang="de-DE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07950" y="1719263"/>
            <a:ext cx="728980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Partitionierte Array-Deklarationen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int A[2][8], B[2][8], C[2][8], D[2][8];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Schleife über alle Array-Elemente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for (i = 0; i &lt; 16; i++)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  D[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i/8</a:t>
            </a:r>
            <a:r>
              <a:rPr lang="en-US" sz="1800" b="1" dirty="0" smtClean="0">
                <a:latin typeface="Courier New" pitchFamily="49" charset="0"/>
              </a:rPr>
              <a:t>][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i%8</a:t>
            </a:r>
            <a:r>
              <a:rPr lang="en-US" sz="1800" b="1" dirty="0" smtClean="0">
                <a:latin typeface="Courier New" pitchFamily="49" charset="0"/>
              </a:rPr>
              <a:t>] = C[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i/8</a:t>
            </a:r>
            <a:r>
              <a:rPr lang="en-US" sz="1800" b="1" dirty="0" smtClean="0">
                <a:latin typeface="Courier New" pitchFamily="49" charset="0"/>
              </a:rPr>
              <a:t>][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i%8</a:t>
            </a:r>
            <a:r>
              <a:rPr lang="en-US" sz="1800" b="1" dirty="0" smtClean="0">
                <a:latin typeface="Courier New" pitchFamily="49" charset="0"/>
              </a:rPr>
              <a:t>] +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                A[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i/8</a:t>
            </a:r>
            <a:r>
              <a:rPr lang="en-US" sz="1800" b="1" dirty="0" smtClean="0">
                <a:latin typeface="Courier New" pitchFamily="49" charset="0"/>
              </a:rPr>
              <a:t>][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i%8</a:t>
            </a:r>
            <a:r>
              <a:rPr lang="en-US" sz="1800" b="1" dirty="0" smtClean="0">
                <a:latin typeface="Courier New" pitchFamily="49" charset="0"/>
              </a:rPr>
              <a:t>] * B[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(15-i)/8</a:t>
            </a:r>
            <a:r>
              <a:rPr lang="en-US" sz="1800" b="1" dirty="0" smtClean="0">
                <a:latin typeface="Courier New" pitchFamily="49" charset="0"/>
              </a:rPr>
              <a:t>][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(15-i)%8</a:t>
            </a:r>
            <a:r>
              <a:rPr lang="en-US" sz="1800" b="1" dirty="0" smtClean="0">
                <a:latin typeface="Courier New" pitchFamily="49" charset="0"/>
              </a:rPr>
              <a:t>];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 flipV="1">
            <a:off x="348651" y="4356606"/>
            <a:ext cx="7049099" cy="1324383"/>
          </a:xfrm>
          <a:prstGeom prst="wedgeRectCallout">
            <a:avLst>
              <a:gd name="adj1" fmla="val -39731"/>
              <a:gd name="adj2" fmla="val 10452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lIns="0" tIns="0" rIns="0" bIns="0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endParaRPr lang="en-US" sz="2000" dirty="0">
              <a:solidFill>
                <a:schemeClr val="tx1"/>
              </a:solidFill>
              <a:latin typeface="MetaKorrespondenz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48650" y="4357553"/>
            <a:ext cx="717567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Sehr kostspielige, komplexe Adressierung notwendig</a:t>
            </a:r>
            <a:endParaRPr lang="de-DE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Grund: </a:t>
            </a:r>
            <a:r>
              <a:rPr lang="en-US" i="1" dirty="0" smtClean="0"/>
              <a:t>Arrays</a:t>
            </a:r>
            <a:r>
              <a:rPr lang="de-DE" dirty="0" smtClean="0"/>
              <a:t> sind mehrdimensional; Schleifenvariable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de-DE" dirty="0" smtClean="0"/>
              <a:t>, mit der </a:t>
            </a:r>
            <a:r>
              <a:rPr lang="en-US" i="1" dirty="0" smtClean="0"/>
              <a:t>Arrays</a:t>
            </a:r>
            <a:r>
              <a:rPr lang="de-DE" dirty="0" smtClean="0"/>
              <a:t> indiziert werden, läuft aber sequentiell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Sog. zirkuläre Adressierung </a:t>
            </a:r>
            <a:r>
              <a:rPr lang="en-US" i="1" dirty="0" smtClean="0"/>
              <a:t>(circular buffer addressing)</a:t>
            </a:r>
          </a:p>
        </p:txBody>
      </p:sp>
    </p:spTree>
    <p:extLst>
      <p:ext uri="{BB962C8B-B14F-4D97-AF65-F5344CB8AC3E}">
        <p14:creationId xmlns:p14="http://schemas.microsoft.com/office/powerpoint/2010/main" val="2740730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CE1C2D3-2313-4C00-9780-B445AAA847CA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Strip Mining</a:t>
            </a:r>
            <a:r>
              <a:rPr lang="de-DE" dirty="0" smtClean="0"/>
              <a:t> der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de-DE" dirty="0" smtClean="0"/>
              <a:t>-Schleife</a:t>
            </a:r>
            <a:endParaRPr lang="en-US" i="1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7950" y="1717675"/>
            <a:ext cx="756285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Partitionierte Array-Deklarationen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int A[2][8], B[2][8], C[2][8], D[2][8];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Verschachtelte Schleife über alle Array-Elemente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for (j = 0; j &lt; 2; j++)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  for (i = 0; i &lt; 8; i++)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    D[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j</a:t>
            </a:r>
            <a:r>
              <a:rPr lang="en-US" sz="1800" b="1" dirty="0" smtClean="0">
                <a:latin typeface="Courier New" pitchFamily="49" charset="0"/>
              </a:rPr>
              <a:t>][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] = C[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j</a:t>
            </a:r>
            <a:r>
              <a:rPr lang="en-US" sz="1800" b="1" dirty="0" smtClean="0">
                <a:latin typeface="Courier New" pitchFamily="49" charset="0"/>
              </a:rPr>
              <a:t>][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] + A[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j</a:t>
            </a:r>
            <a:r>
              <a:rPr lang="en-US" sz="1800" b="1" dirty="0" smtClean="0">
                <a:latin typeface="Courier New" pitchFamily="49" charset="0"/>
              </a:rPr>
              <a:t>][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] * B[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1-j</a:t>
            </a:r>
            <a:r>
              <a:rPr lang="en-US" sz="1800" b="1" dirty="0" smtClean="0">
                <a:latin typeface="Courier New" pitchFamily="49" charset="0"/>
              </a:rPr>
              <a:t>][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7-i</a:t>
            </a:r>
            <a:r>
              <a:rPr lang="en-US" sz="1800" b="1" dirty="0" smtClean="0">
                <a:latin typeface="Courier New" pitchFamily="49" charset="0"/>
              </a:rPr>
              <a:t>];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flipV="1">
            <a:off x="348651" y="4533138"/>
            <a:ext cx="6959653" cy="1632163"/>
          </a:xfrm>
          <a:prstGeom prst="wedgeRectCallout">
            <a:avLst>
              <a:gd name="adj1" fmla="val -37441"/>
              <a:gd name="adj2" fmla="val 84996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lIns="0" tIns="0" rIns="0" bIns="0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endParaRPr lang="en-US" sz="2000" dirty="0">
              <a:solidFill>
                <a:schemeClr val="tx1"/>
              </a:solidFill>
              <a:latin typeface="MetaKorrespondenz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8650" y="4534088"/>
            <a:ext cx="717567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Aufteilen des sequentiellen Iterationsraums von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de-DE" dirty="0" smtClean="0"/>
              <a:t> in zwei unabhängige zweidimensionale Iterationsräume</a:t>
            </a:r>
            <a:endParaRPr lang="de-DE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Iterationsräume der neuen verschachtelten Schleifen spiegeln Daten-Layout wieder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Nur noch affine Ausdrücke zur </a:t>
            </a:r>
            <a:r>
              <a:rPr lang="en-US" i="1" dirty="0" smtClean="0"/>
              <a:t>Array</a:t>
            </a:r>
            <a:r>
              <a:rPr lang="de-DE" dirty="0" smtClean="0"/>
              <a:t>-Adressierung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256802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E502350-35AB-4B67-B3F3-E1B23EDEAA7A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 von HIR Optimierungen</a:t>
            </a:r>
            <a:endParaRPr lang="de-DE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i="1" dirty="0" smtClean="0"/>
              <a:t>High-Level</a:t>
            </a:r>
            <a:r>
              <a:rPr lang="de-DE" b="1" dirty="0" smtClean="0"/>
              <a:t> IRs: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Sehr eng an Quellsprache angelehnt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High-Level</a:t>
            </a:r>
            <a:r>
              <a:rPr lang="de-DE" dirty="0" smtClean="0"/>
              <a:t> Sprachkonstrukte (insbes. Schleifen, Funktionsaufrufe mit Parameterübergabe, </a:t>
            </a:r>
            <a:r>
              <a:rPr lang="en-US" i="1" dirty="0" smtClean="0"/>
              <a:t>Array</a:t>
            </a:r>
            <a:r>
              <a:rPr lang="de-DE" dirty="0" smtClean="0"/>
              <a:t>-Zugriffe) bleiben erhalten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i="1" dirty="0" smtClean="0"/>
              <a:t>High-Level</a:t>
            </a:r>
            <a:r>
              <a:rPr lang="de-DE" b="1" dirty="0" smtClean="0"/>
              <a:t> Optimierungen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Nutzen Features der HIR stark aus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Konzentrieren sich auf starkes Umstrukturieren von Schleifen und Funktionsstruktur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Sind auf niedriger Ebene nur schwer zu realisieren, da </a:t>
            </a:r>
            <a:r>
              <a:rPr lang="en-US" i="1" dirty="0" smtClean="0"/>
              <a:t>high-level</a:t>
            </a:r>
            <a:r>
              <a:rPr lang="de-DE" dirty="0" smtClean="0"/>
              <a:t> Informationen erst wieder rekonstruiert werden müssten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C9C6A32-315F-4E8C-B11C-51F84D7F5785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Strip Mining</a:t>
            </a:r>
            <a:r>
              <a:rPr lang="de-DE" dirty="0" smtClean="0"/>
              <a:t> der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de-DE" dirty="0" smtClean="0"/>
              <a:t>-Schleife</a:t>
            </a:r>
            <a:endParaRPr lang="en-US" i="1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7950" y="1717675"/>
            <a:ext cx="7562850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Partitionierte Array-Deklarationen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int A[2][8], B[2][8], C[2][8], D[2][8];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Verschachtelte Schleife über alle Array-Elemente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for (j = 0; j &lt; 2; j++)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  for (i = 0; i &lt; 8; i++)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    D[j][i] = C[j][i] + A[j][i] * B[1-j][7-i];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flipV="1">
            <a:off x="348651" y="4533138"/>
            <a:ext cx="7175677" cy="401060"/>
          </a:xfrm>
          <a:prstGeom prst="wedgeRectCallout">
            <a:avLst>
              <a:gd name="adj1" fmla="val -34869"/>
              <a:gd name="adj2" fmla="val 377835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lIns="0" tIns="0" rIns="0" bIns="0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endParaRPr lang="en-US" sz="2000" dirty="0">
              <a:solidFill>
                <a:schemeClr val="tx1"/>
              </a:solidFill>
              <a:latin typeface="MetaKorrespondenz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8650" y="4534088"/>
            <a:ext cx="71756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Wie kann dieser Code für zwei DSPs parallelisiert werden?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837536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6C6FF47-D06C-491F-A953-4697A1445A02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Parallelisierung (für Prozessor 0)</a:t>
            </a:r>
            <a:endParaRPr lang="en-US" i="1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7950" y="1719263"/>
            <a:ext cx="8791575" cy="291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Definition der Prozessor-ID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#define MYID 0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Partitionierte Array-Deklarationen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int A[2][8], B[2][8], C[2][8], D[2][8];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Simple Schleife über alle Array-Elemente für DSP Nr. MYID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for (i = 0; i &lt; 8; i++)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  D[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MYID</a:t>
            </a:r>
            <a:r>
              <a:rPr lang="en-US" sz="1800" b="1" dirty="0" smtClean="0">
                <a:latin typeface="Courier New" pitchFamily="49" charset="0"/>
              </a:rPr>
              <a:t>][i] = C[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MYID</a:t>
            </a:r>
            <a:r>
              <a:rPr lang="en-US" sz="1800" b="1" dirty="0" smtClean="0">
                <a:latin typeface="Courier New" pitchFamily="49" charset="0"/>
              </a:rPr>
              <a:t>][i] + A[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MYID</a:t>
            </a:r>
            <a:r>
              <a:rPr lang="en-US" sz="1800" b="1" dirty="0" smtClean="0">
                <a:latin typeface="Courier New" pitchFamily="49" charset="0"/>
              </a:rPr>
              <a:t>][i] * B[1-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MYID</a:t>
            </a:r>
            <a:r>
              <a:rPr lang="en-US" sz="1800" b="1" dirty="0" smtClean="0">
                <a:latin typeface="Courier New" pitchFamily="49" charset="0"/>
              </a:rPr>
              <a:t>][7-i];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 flipV="1">
            <a:off x="5868144" y="1918301"/>
            <a:ext cx="3143229" cy="706415"/>
          </a:xfrm>
          <a:prstGeom prst="wedgeRectCallout">
            <a:avLst>
              <a:gd name="adj1" fmla="val -162176"/>
              <a:gd name="adj2" fmla="val 14446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lIns="0" tIns="0" rIns="0" bIns="0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endParaRPr lang="en-US" sz="2000" dirty="0">
              <a:solidFill>
                <a:schemeClr val="tx1"/>
              </a:solidFill>
              <a:latin typeface="MetaKorrespondenz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868144" y="1916832"/>
            <a:ext cx="32152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Einfügen einer expliziten Prozessor-ID</a:t>
            </a:r>
            <a:endParaRPr lang="en-US" i="1" dirty="0" smtClean="0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 flipV="1">
            <a:off x="348651" y="5057888"/>
            <a:ext cx="6959653" cy="1323439"/>
          </a:xfrm>
          <a:prstGeom prst="wedgeRectCallout">
            <a:avLst>
              <a:gd name="adj1" fmla="val -37441"/>
              <a:gd name="adj2" fmla="val 84996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lIns="0" tIns="0" rIns="0" bIns="0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endParaRPr lang="en-US" sz="2000" dirty="0">
              <a:solidFill>
                <a:schemeClr val="tx1"/>
              </a:solidFill>
              <a:latin typeface="MetaKorrespondenz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48650" y="5057889"/>
            <a:ext cx="717567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en-US" i="1" dirty="0" smtClean="0"/>
              <a:t>Array</a:t>
            </a:r>
            <a:r>
              <a:rPr lang="de-DE" dirty="0" smtClean="0"/>
              <a:t>-Adressierung unter Verwendung der Prozessor-ID</a:t>
            </a:r>
            <a:endParaRPr lang="de-DE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Bei </a:t>
            </a:r>
            <a:r>
              <a:rPr lang="de-DE" i="1" dirty="0" smtClean="0"/>
              <a:t>N</a:t>
            </a:r>
            <a:r>
              <a:rPr lang="de-DE" dirty="0" smtClean="0"/>
              <a:t> parallelen Prozessoren Generierung von </a:t>
            </a:r>
            <a:r>
              <a:rPr lang="de-DE" i="1" dirty="0" smtClean="0"/>
              <a:t>N</a:t>
            </a:r>
            <a:r>
              <a:rPr lang="de-DE" dirty="0" smtClean="0"/>
              <a:t> verschiedenen HIR-Codes mit jeweils unterschiedlichen Prozessor-IDs</a:t>
            </a:r>
            <a:endParaRPr lang="en-US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CD855AE-264A-48DA-B314-EF3940A79588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Parallelisierung (für Prozessor 0)</a:t>
            </a:r>
            <a:endParaRPr lang="en-US" i="1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7950" y="1719263"/>
            <a:ext cx="8791575" cy="291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Definition der Prozessor-ID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#define MYID 0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Partitionierte Array-Deklarationen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int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A[2][8]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B[2][8]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C[2][8]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D[2][8]</a:t>
            </a:r>
            <a:r>
              <a:rPr lang="en-US" sz="1800" b="1" dirty="0" smtClean="0">
                <a:latin typeface="Courier New" pitchFamily="49" charset="0"/>
              </a:rPr>
              <a:t>;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Simple Schleife über alle Array-Elemente für DSP Nr. MYID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for (i = 0; i &lt; 8; i++)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  D[MYID][i] = C[MYID][i] + A[MYID][i] * B[1-MYID][7-i];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 flipV="1">
            <a:off x="348651" y="5057887"/>
            <a:ext cx="7967765" cy="1323439"/>
          </a:xfrm>
          <a:prstGeom prst="wedgeRectCallout">
            <a:avLst>
              <a:gd name="adj1" fmla="val -37336"/>
              <a:gd name="adj2" fmla="val 185149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lIns="0" tIns="0" rIns="0" bIns="0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endParaRPr lang="en-US" sz="2000" dirty="0">
              <a:solidFill>
                <a:schemeClr val="tx1"/>
              </a:solidFill>
              <a:latin typeface="MetaKorrespondenz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48650" y="5057889"/>
            <a:ext cx="803977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Mit dieser Struktur ist klar, welcher Code auf welchem DSP läuft</a:t>
            </a:r>
            <a:endParaRPr lang="de-DE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Unklar ist, wie die </a:t>
            </a:r>
            <a:r>
              <a:rPr lang="en-US" i="1" dirty="0" smtClean="0"/>
              <a:t>Arrays</a:t>
            </a:r>
            <a:r>
              <a:rPr lang="de-DE" dirty="0" smtClean="0"/>
              <a:t> auf lokale Speicherbänke der DSPs oder auf externe Speicher verteilt werden, und wie Zugriffe auf Speicherbänke externer DSPs geschehen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427710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77FB079-2E58-45D2-8F0C-419C27E83383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Feld-Deskriptoren</a:t>
            </a:r>
            <a:endParaRPr lang="de-DE" dirty="0"/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Zweidimensionales Feld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A[2][8]</a:t>
            </a:r>
            <a:r>
              <a:rPr lang="de-DE" dirty="0" smtClean="0"/>
              <a:t> wird entlang der ersten Dimension in zwei Teil-</a:t>
            </a:r>
            <a:r>
              <a:rPr lang="en-US" i="1" dirty="0" smtClean="0"/>
              <a:t>Arrays</a:t>
            </a:r>
            <a:r>
              <a:rPr lang="de-DE" dirty="0" smtClean="0"/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A0</a:t>
            </a:r>
            <a:r>
              <a:rPr lang="de-DE" dirty="0" smtClean="0"/>
              <a:t> und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A1</a:t>
            </a:r>
            <a:r>
              <a:rPr lang="de-DE" dirty="0" smtClean="0"/>
              <a:t> zerlegt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Jedes Teil-</a:t>
            </a:r>
            <a:r>
              <a:rPr lang="en-US" i="1" dirty="0" smtClean="0"/>
              <a:t>Array</a:t>
            </a:r>
            <a:r>
              <a:rPr lang="de-DE" dirty="0" smtClean="0"/>
              <a:t>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de-DE" b="1" i="1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de-DE" dirty="0" smtClean="0"/>
              <a:t> wird in Speicher von Prozessor </a:t>
            </a:r>
            <a:r>
              <a:rPr lang="de-DE" i="1" dirty="0" smtClean="0"/>
              <a:t>n</a:t>
            </a:r>
            <a:r>
              <a:rPr lang="de-DE" dirty="0" smtClean="0"/>
              <a:t> abgelegt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Ursprüngliche zweidimensionale </a:t>
            </a:r>
            <a:r>
              <a:rPr lang="en-US" i="1" dirty="0" smtClean="0"/>
              <a:t>Array</a:t>
            </a:r>
            <a:r>
              <a:rPr lang="de-DE" dirty="0" smtClean="0"/>
              <a:t>-Zugriffe müssen mit Hilfe von Deskriptoren auf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A0</a:t>
            </a:r>
            <a:r>
              <a:rPr lang="de-DE" dirty="0" smtClean="0"/>
              <a:t> und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A1</a:t>
            </a:r>
            <a:r>
              <a:rPr lang="de-DE" dirty="0" smtClean="0"/>
              <a:t> umgelenkt werden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059113" y="4256088"/>
            <a:ext cx="1944687" cy="2016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130550" y="5408613"/>
            <a:ext cx="1800225" cy="7207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76600" y="5514975"/>
            <a:ext cx="12906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i="1" dirty="0"/>
              <a:t>Teil-Array</a:t>
            </a:r>
          </a:p>
          <a:p>
            <a:pPr algn="ctr" eaLnBrk="1" hangingPunct="1">
              <a:lnSpc>
                <a:spcPct val="6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1600" b="1" dirty="0">
                <a:solidFill>
                  <a:srgbClr val="000099"/>
                </a:solidFill>
                <a:latin typeface="Courier New" pitchFamily="49" charset="0"/>
              </a:rPr>
              <a:t>A0[0...7]</a:t>
            </a:r>
            <a:endParaRPr lang="en-US" sz="1600" b="1" dirty="0">
              <a:solidFill>
                <a:srgbClr val="000099"/>
              </a:solidFill>
              <a:latin typeface="Courier New" pitchFamily="49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346450" y="4616450"/>
            <a:ext cx="1368425" cy="4318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495675" y="4699000"/>
            <a:ext cx="869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600" b="1" dirty="0">
                <a:solidFill>
                  <a:srgbClr val="000099"/>
                </a:solidFill>
                <a:latin typeface="Courier New" pitchFamily="49" charset="0"/>
              </a:rPr>
              <a:t>A0</a:t>
            </a:r>
            <a:r>
              <a:rPr lang="de-DE" sz="1800" b="1" dirty="0"/>
              <a:t> | </a:t>
            </a:r>
            <a:r>
              <a:rPr lang="de-DE" sz="1600" b="1" dirty="0">
                <a:solidFill>
                  <a:srgbClr val="003366"/>
                </a:solidFill>
                <a:latin typeface="Courier New" pitchFamily="49" charset="0"/>
              </a:rPr>
              <a:t>A1</a:t>
            </a:r>
            <a:endParaRPr lang="en-US" sz="1600" b="1" dirty="0">
              <a:solidFill>
                <a:srgbClr val="003366"/>
              </a:solidFill>
              <a:latin typeface="Courier New" pitchFamily="49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957638" y="4257675"/>
            <a:ext cx="850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/>
              <a:t>DSP 0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6515100" y="4256088"/>
            <a:ext cx="1944688" cy="2016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6586538" y="5408613"/>
            <a:ext cx="1800225" cy="7207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732588" y="5514975"/>
            <a:ext cx="12906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i="1" dirty="0"/>
              <a:t>Teil-Array</a:t>
            </a:r>
          </a:p>
          <a:p>
            <a:pPr algn="ctr" eaLnBrk="1" hangingPunct="1">
              <a:lnSpc>
                <a:spcPct val="60000"/>
              </a:lnSpc>
              <a:spcBef>
                <a:spcPct val="20000"/>
              </a:spcBef>
              <a:buClr>
                <a:srgbClr val="FF0007"/>
              </a:buClr>
            </a:pPr>
            <a:r>
              <a:rPr lang="de-DE" sz="1600" b="1" dirty="0">
                <a:solidFill>
                  <a:srgbClr val="003366"/>
                </a:solidFill>
                <a:latin typeface="Courier New" pitchFamily="49" charset="0"/>
              </a:rPr>
              <a:t>A1[0...7]</a:t>
            </a:r>
            <a:endParaRPr lang="en-US" sz="1600" b="1" dirty="0">
              <a:solidFill>
                <a:srgbClr val="003366"/>
              </a:solidFill>
              <a:latin typeface="Courier New" pitchFamily="49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802438" y="4616450"/>
            <a:ext cx="1368425" cy="4318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951663" y="4699000"/>
            <a:ext cx="869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600" b="1" dirty="0">
                <a:solidFill>
                  <a:srgbClr val="000099"/>
                </a:solidFill>
                <a:latin typeface="Courier New" pitchFamily="49" charset="0"/>
              </a:rPr>
              <a:t>A0</a:t>
            </a:r>
            <a:r>
              <a:rPr lang="de-DE" sz="1800" b="1" dirty="0"/>
              <a:t> | </a:t>
            </a:r>
            <a:r>
              <a:rPr lang="de-DE" sz="1600" b="1" dirty="0">
                <a:solidFill>
                  <a:srgbClr val="003366"/>
                </a:solidFill>
                <a:latin typeface="Courier New" pitchFamily="49" charset="0"/>
              </a:rPr>
              <a:t>A1</a:t>
            </a:r>
            <a:endParaRPr lang="en-US" sz="1600" b="1" dirty="0">
              <a:solidFill>
                <a:srgbClr val="003366"/>
              </a:solidFill>
              <a:latin typeface="Courier New" pitchFamily="49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431088" y="4257675"/>
            <a:ext cx="850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/>
              <a:t>DSP 1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1438" y="4702175"/>
            <a:ext cx="3276600" cy="274638"/>
            <a:chOff x="45" y="2849"/>
            <a:chExt cx="2064" cy="173"/>
          </a:xfrm>
        </p:grpSpPr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45" y="2849"/>
              <a:ext cx="13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647700" indent="-4572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96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0007"/>
                </a:buClr>
              </a:pPr>
              <a:r>
                <a:rPr lang="de-DE" sz="1800" b="1" i="1" dirty="0"/>
                <a:t>Feld-Deskriptoren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rot="-5400000">
              <a:off x="1769" y="2591"/>
              <a:ext cx="0" cy="68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sysDot"/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21" name="Line 20"/>
          <p:cNvSpPr>
            <a:spLocks noChangeShapeType="1"/>
          </p:cNvSpPr>
          <p:nvPr/>
        </p:nvSpPr>
        <p:spPr bwMode="auto">
          <a:xfrm rot="16200000">
            <a:off x="5903913" y="3932237"/>
            <a:ext cx="0" cy="1800225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3851275" y="4976813"/>
            <a:ext cx="0" cy="431800"/>
          </a:xfrm>
          <a:prstGeom prst="line">
            <a:avLst/>
          </a:prstGeom>
          <a:noFill/>
          <a:ln w="31750">
            <a:solidFill>
              <a:srgbClr val="000099"/>
            </a:solidFill>
            <a:prstDash val="sysDot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7667625" y="4976813"/>
            <a:ext cx="0" cy="431800"/>
          </a:xfrm>
          <a:prstGeom prst="line">
            <a:avLst/>
          </a:prstGeom>
          <a:noFill/>
          <a:ln w="31750">
            <a:solidFill>
              <a:srgbClr val="003366"/>
            </a:solidFill>
            <a:prstDash val="sysDot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4211638" y="4976813"/>
            <a:ext cx="2520950" cy="431800"/>
          </a:xfrm>
          <a:prstGeom prst="line">
            <a:avLst/>
          </a:prstGeom>
          <a:noFill/>
          <a:ln w="31750">
            <a:solidFill>
              <a:srgbClr val="003366"/>
            </a:solidFill>
            <a:prstDash val="sysDot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H="1">
            <a:off x="4787900" y="4976813"/>
            <a:ext cx="2520950" cy="431800"/>
          </a:xfrm>
          <a:prstGeom prst="line">
            <a:avLst/>
          </a:prstGeom>
          <a:noFill/>
          <a:ln w="31750">
            <a:solidFill>
              <a:srgbClr val="000099"/>
            </a:solidFill>
            <a:prstDash val="sysDot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dirty="0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352800" y="3770313"/>
            <a:ext cx="1146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>
                <a:latin typeface="Courier New" pitchFamily="49" charset="0"/>
              </a:rPr>
              <a:t>A[0][5]</a:t>
            </a:r>
            <a:endParaRPr lang="en-US" sz="1800" b="1" dirty="0">
              <a:latin typeface="Courier New" pitchFamily="49" charset="0"/>
            </a:endParaRP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3563938" y="4040188"/>
            <a:ext cx="144462" cy="1368425"/>
            <a:chOff x="2245" y="2432"/>
            <a:chExt cx="91" cy="862"/>
          </a:xfrm>
        </p:grpSpPr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245" y="2795"/>
              <a:ext cx="91" cy="272"/>
            </a:xfrm>
            <a:custGeom>
              <a:avLst/>
              <a:gdLst>
                <a:gd name="T0" fmla="*/ 272 w 272"/>
                <a:gd name="T1" fmla="*/ 0 h 544"/>
                <a:gd name="T2" fmla="*/ 0 w 272"/>
                <a:gd name="T3" fmla="*/ 272 h 544"/>
                <a:gd name="T4" fmla="*/ 272 w 272"/>
                <a:gd name="T5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544">
                  <a:moveTo>
                    <a:pt x="272" y="0"/>
                  </a:moveTo>
                  <a:cubicBezTo>
                    <a:pt x="136" y="90"/>
                    <a:pt x="0" y="181"/>
                    <a:pt x="0" y="272"/>
                  </a:cubicBezTo>
                  <a:cubicBezTo>
                    <a:pt x="0" y="363"/>
                    <a:pt x="136" y="453"/>
                    <a:pt x="272" y="544"/>
                  </a:cubicBezTo>
                </a:path>
              </a:pathLst>
            </a:custGeom>
            <a:noFill/>
            <a:ln w="31750" cap="rnd" cmpd="sng">
              <a:solidFill>
                <a:schemeClr val="tx1"/>
              </a:solidFill>
              <a:prstDash val="sysDot"/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V="1">
              <a:off x="2336" y="2432"/>
              <a:ext cx="0" cy="363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2336" y="3067"/>
              <a:ext cx="0" cy="227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804025" y="3770313"/>
            <a:ext cx="1146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dirty="0">
                <a:latin typeface="Courier New" pitchFamily="49" charset="0"/>
              </a:rPr>
              <a:t>A[0][5]</a:t>
            </a:r>
            <a:endParaRPr lang="en-US" sz="1800" b="1" dirty="0">
              <a:latin typeface="Courier New" pitchFamily="49" charset="0"/>
            </a:endParaRP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4932363" y="4040188"/>
            <a:ext cx="2232025" cy="1584325"/>
            <a:chOff x="3107" y="2432"/>
            <a:chExt cx="1406" cy="998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4422" y="2795"/>
              <a:ext cx="91" cy="272"/>
            </a:xfrm>
            <a:custGeom>
              <a:avLst/>
              <a:gdLst>
                <a:gd name="T0" fmla="*/ 272 w 272"/>
                <a:gd name="T1" fmla="*/ 0 h 544"/>
                <a:gd name="T2" fmla="*/ 0 w 272"/>
                <a:gd name="T3" fmla="*/ 272 h 544"/>
                <a:gd name="T4" fmla="*/ 272 w 272"/>
                <a:gd name="T5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544">
                  <a:moveTo>
                    <a:pt x="272" y="0"/>
                  </a:moveTo>
                  <a:cubicBezTo>
                    <a:pt x="136" y="90"/>
                    <a:pt x="0" y="181"/>
                    <a:pt x="0" y="272"/>
                  </a:cubicBezTo>
                  <a:cubicBezTo>
                    <a:pt x="0" y="363"/>
                    <a:pt x="136" y="453"/>
                    <a:pt x="272" y="544"/>
                  </a:cubicBezTo>
                </a:path>
              </a:pathLst>
            </a:custGeom>
            <a:noFill/>
            <a:ln w="31750" cap="rnd" cmpd="sng">
              <a:solidFill>
                <a:schemeClr val="tx1"/>
              </a:solidFill>
              <a:prstDash val="sysDot"/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V="1">
              <a:off x="4513" y="2432"/>
              <a:ext cx="0" cy="363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4513" y="3067"/>
              <a:ext cx="0" cy="9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H="1">
              <a:off x="3107" y="3158"/>
              <a:ext cx="1406" cy="272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73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 animBg="1"/>
      <p:bldP spid="16" grpId="0"/>
      <p:bldP spid="17" grpId="0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6" grpId="0"/>
      <p:bldP spid="3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A4F7B95-866B-4B37-B879-D52A17A3AB3A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Speicher-Aufteilung (für Prozessor 0)</a:t>
            </a:r>
            <a:endParaRPr lang="en-US" i="1" dirty="0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 flipV="1">
            <a:off x="348651" y="5693184"/>
            <a:ext cx="6887645" cy="400112"/>
          </a:xfrm>
          <a:prstGeom prst="wedgeRectCallout">
            <a:avLst>
              <a:gd name="adj1" fmla="val -44766"/>
              <a:gd name="adj2" fmla="val 250145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lIns="0" tIns="0" rIns="0" bIns="0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endParaRPr lang="en-US" sz="2000" dirty="0">
              <a:solidFill>
                <a:schemeClr val="tx1"/>
              </a:solidFill>
              <a:latin typeface="MetaKorrespondenz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48650" y="5693186"/>
            <a:ext cx="6959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en-US" i="1" dirty="0" smtClean="0"/>
              <a:t>Array</a:t>
            </a:r>
            <a:r>
              <a:rPr lang="de-DE" dirty="0" smtClean="0"/>
              <a:t>-Zugriffe über Deskriptoren in unveränderter Syntax</a:t>
            </a:r>
            <a:endParaRPr lang="en-US" i="1" dirty="0" smtClean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950" y="1697038"/>
            <a:ext cx="8791575" cy="324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Definition der Prozessor-ID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#define MYID 0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Partitionierte Array-Deklarationen &amp; Feld-Deskriptoren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int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A0</a:t>
            </a:r>
            <a:r>
              <a:rPr lang="en-US" sz="1800" b="1" dirty="0" smtClean="0">
                <a:latin typeface="Courier New" pitchFamily="49" charset="0"/>
              </a:rPr>
              <a:t>[8];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extern</a:t>
            </a:r>
            <a:r>
              <a:rPr lang="en-US" sz="1800" b="1" dirty="0" smtClean="0">
                <a:latin typeface="Courier New" pitchFamily="49" charset="0"/>
              </a:rPr>
              <a:t> int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A1</a:t>
            </a:r>
            <a:r>
              <a:rPr lang="en-US" sz="1800" b="1" dirty="0" smtClean="0">
                <a:latin typeface="Courier New" pitchFamily="49" charset="0"/>
              </a:rPr>
              <a:t>[8];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int *A</a:t>
            </a:r>
            <a:r>
              <a:rPr lang="en-US" sz="1800" b="1" dirty="0" smtClean="0">
                <a:latin typeface="Courier New" pitchFamily="49" charset="0"/>
              </a:rPr>
              <a:t>[2] = { A0, A1 };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int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B0</a:t>
            </a:r>
            <a:r>
              <a:rPr lang="en-US" sz="1800" b="1" dirty="0" smtClean="0">
                <a:latin typeface="Courier New" pitchFamily="49" charset="0"/>
              </a:rPr>
              <a:t>[8];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extern</a:t>
            </a:r>
            <a:r>
              <a:rPr lang="en-US" sz="1800" b="1" dirty="0" smtClean="0">
                <a:latin typeface="Courier New" pitchFamily="49" charset="0"/>
              </a:rPr>
              <a:t> int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B1</a:t>
            </a:r>
            <a:r>
              <a:rPr lang="en-US" sz="1800" b="1" dirty="0" smtClean="0">
                <a:latin typeface="Courier New" pitchFamily="49" charset="0"/>
              </a:rPr>
              <a:t>[8];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int *B</a:t>
            </a:r>
            <a:r>
              <a:rPr lang="en-US" sz="1800" b="1" dirty="0" smtClean="0">
                <a:latin typeface="Courier New" pitchFamily="49" charset="0"/>
              </a:rPr>
              <a:t>[2] = { B0, B1 }; ...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Simple Schleife über alle Array-Elemente für DSP Nr. MYID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for (i = 0; i &lt; 8; i++)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sz="1800" b="1" dirty="0" smtClean="0">
                <a:latin typeface="Courier New" pitchFamily="49" charset="0"/>
              </a:rPr>
              <a:t>[MYID][i] =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C</a:t>
            </a:r>
            <a:r>
              <a:rPr lang="en-US" sz="1800" b="1" dirty="0" smtClean="0">
                <a:latin typeface="Courier New" pitchFamily="49" charset="0"/>
              </a:rPr>
              <a:t>[MYID][i] +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A</a:t>
            </a:r>
            <a:r>
              <a:rPr lang="en-US" sz="1800" b="1" dirty="0" smtClean="0">
                <a:latin typeface="Courier New" pitchFamily="49" charset="0"/>
              </a:rPr>
              <a:t>[MYID][i] *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B</a:t>
            </a:r>
            <a:r>
              <a:rPr lang="en-US" sz="1800" b="1" dirty="0" smtClean="0">
                <a:latin typeface="Courier New" pitchFamily="49" charset="0"/>
              </a:rPr>
              <a:t>[1-MYID][7-i];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flipV="1">
            <a:off x="5796136" y="1702276"/>
            <a:ext cx="3215237" cy="706415"/>
          </a:xfrm>
          <a:prstGeom prst="wedgeRectCallout">
            <a:avLst>
              <a:gd name="adj1" fmla="val -177309"/>
              <a:gd name="adj2" fmla="val -145873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lIns="0" tIns="0" rIns="0" bIns="0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endParaRPr lang="en-US" sz="2000" dirty="0">
              <a:solidFill>
                <a:schemeClr val="tx1"/>
              </a:solidFill>
              <a:latin typeface="MetaKorrespondenz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796136" y="1700808"/>
            <a:ext cx="32872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Felder in DSP-internem und entfernten Speicher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277126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0" grpId="0" animBg="1"/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D288F04-AC1A-4473-91D4-5FB3F798F9CA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Speicher-Aufteilung (für Prozessor 0)</a:t>
            </a:r>
            <a:endParaRPr lang="en-US" i="1" dirty="0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 flipV="1">
            <a:off x="348651" y="5301206"/>
            <a:ext cx="8183789" cy="1015665"/>
          </a:xfrm>
          <a:prstGeom prst="wedgeRectCallout">
            <a:avLst>
              <a:gd name="adj1" fmla="val 1567"/>
              <a:gd name="adj2" fmla="val 90735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lIns="0" tIns="0" rIns="0" bIns="0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endParaRPr lang="en-US" sz="2000" dirty="0">
              <a:solidFill>
                <a:schemeClr val="tx1"/>
              </a:solidFill>
              <a:latin typeface="MetaKorrespondenz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48650" y="5301210"/>
            <a:ext cx="825579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Deskriptor-Zugriff auf lokale </a:t>
            </a:r>
            <a:r>
              <a:rPr lang="en-US" i="1" dirty="0" smtClean="0"/>
              <a:t>Arrays</a:t>
            </a:r>
            <a:r>
              <a:rPr lang="de-DE" dirty="0" smtClean="0"/>
              <a:t> wegen zus. Indirektion ineffizient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en-US" i="1" dirty="0" smtClean="0"/>
              <a:t>Scheduling</a:t>
            </a:r>
            <a:r>
              <a:rPr lang="de-DE" dirty="0" smtClean="0"/>
              <a:t>-Probleme: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A[i][j]</a:t>
            </a:r>
            <a:r>
              <a:rPr lang="de-DE" dirty="0" smtClean="0"/>
              <a:t> kann unterschiedliche Latenzzeit haben, wenn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de-DE" dirty="0" smtClean="0"/>
              <a:t> lokalen oder entfernten Speicher referenziert</a:t>
            </a:r>
            <a:endParaRPr lang="en-US" dirty="0" smtClean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950" y="1697038"/>
            <a:ext cx="8791575" cy="324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Definition der Prozessor-ID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#define MYID 0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Partitionierte Array-Deklarationen &amp; Feld-Deskriptoren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int A0[8]; extern int A1[8]; int *A[2] = { A0, A1 };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int B0[8]; extern int B1[8]; int *B[2] = { B0, B1 }; ...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latin typeface="Courier New" pitchFamily="49" charset="0"/>
              </a:rPr>
              <a:t>/* Simple Schleife über alle Array-Elemente für DSP Nr. MYID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for (i = 0; i &lt; 8; i++)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D[MYID]</a:t>
            </a:r>
            <a:r>
              <a:rPr lang="en-US" sz="1800" b="1" dirty="0" smtClean="0">
                <a:latin typeface="Courier New" pitchFamily="49" charset="0"/>
              </a:rPr>
              <a:t>[i] =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C[MYID]</a:t>
            </a:r>
            <a:r>
              <a:rPr lang="en-US" sz="1800" b="1" dirty="0" smtClean="0">
                <a:latin typeface="Courier New" pitchFamily="49" charset="0"/>
              </a:rPr>
              <a:t>[i] +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A[MYID]</a:t>
            </a:r>
            <a:r>
              <a:rPr lang="en-US" sz="1800" b="1" dirty="0" smtClean="0">
                <a:latin typeface="Courier New" pitchFamily="49" charset="0"/>
              </a:rPr>
              <a:t>[i] * B[1-MYID][7-i];</a:t>
            </a:r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64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1EF59F7-DB2D-4EFA-B751-0DFA051076ED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Lokalitätserhöhung von Feld-Zugriffen</a:t>
            </a:r>
            <a:endParaRPr lang="en-US" i="1" dirty="0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 flipV="1">
            <a:off x="348651" y="5301206"/>
            <a:ext cx="8183789" cy="1015665"/>
          </a:xfrm>
          <a:prstGeom prst="wedgeRectCallout">
            <a:avLst>
              <a:gd name="adj1" fmla="val -44459"/>
              <a:gd name="adj2" fmla="val 84953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lIns="0" tIns="0" rIns="0" bIns="0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endParaRPr lang="en-US" sz="2000" dirty="0">
              <a:solidFill>
                <a:schemeClr val="tx1"/>
              </a:solidFill>
              <a:latin typeface="MetaKorrespondenz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48650" y="5301210"/>
            <a:ext cx="825579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Direkte Zugriffe auf lokale Felder; wann immer möglich, auf Zugriff via Deskriptoren verzichten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Maximale Ausnutzung der hohen Bandbreite lokaler Speicher</a:t>
            </a:r>
            <a:endParaRPr lang="en-US" dirty="0" smtClean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7950" y="1719263"/>
            <a:ext cx="8791575" cy="324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Definition der Prozessor-ID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#define MYID 0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Partitionierte Array-Deklarationen &amp; Feld-Deskriptoren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int A0[8]; extern int A1[8]; int *A[2] = { A0, A1 };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int B0[8]; extern int B1[8]; int *B[2] = { B0, B1 }; ...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Simple Schleife über alle Array-Elemente für DSP Nr. MYID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for (i = 0; i &lt; 8; i++)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D0</a:t>
            </a:r>
            <a:r>
              <a:rPr lang="en-US" sz="1800" b="1" dirty="0" smtClean="0">
                <a:latin typeface="Courier New" pitchFamily="49" charset="0"/>
              </a:rPr>
              <a:t>[i] =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C0</a:t>
            </a:r>
            <a:r>
              <a:rPr lang="en-US" sz="1800" b="1" dirty="0" smtClean="0">
                <a:latin typeface="Courier New" pitchFamily="49" charset="0"/>
              </a:rPr>
              <a:t>[i] +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A0</a:t>
            </a:r>
            <a:r>
              <a:rPr lang="en-US" sz="1800" b="1" dirty="0" smtClean="0">
                <a:latin typeface="Courier New" pitchFamily="49" charset="0"/>
              </a:rPr>
              <a:t>[i] * B[1-MYID][7-i];</a:t>
            </a:r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102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AB2FF66-E82E-402F-8565-21402A487EDC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Lokalitätserhöhung von Feld-Zugriffen</a:t>
            </a:r>
            <a:endParaRPr lang="en-US" i="1" dirty="0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 flipV="1">
            <a:off x="348651" y="5301206"/>
            <a:ext cx="8183789" cy="1015665"/>
          </a:xfrm>
          <a:prstGeom prst="wedgeRectCallout">
            <a:avLst>
              <a:gd name="adj1" fmla="val 2387"/>
              <a:gd name="adj2" fmla="val 86605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lIns="0" tIns="0" rIns="0" bIns="0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endParaRPr lang="en-US" sz="2000" dirty="0">
              <a:solidFill>
                <a:schemeClr val="tx1"/>
              </a:solidFill>
              <a:latin typeface="MetaKorrespondenz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48650" y="5301210"/>
            <a:ext cx="825579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8 sequentielle Zugriffe auf aufeinanderfolgende </a:t>
            </a:r>
            <a:r>
              <a:rPr lang="en-US" i="1" dirty="0" smtClean="0"/>
              <a:t>Array</a:t>
            </a:r>
            <a:r>
              <a:rPr lang="de-DE" dirty="0" smtClean="0"/>
              <a:t>-Elemente in entferntem Speicher</a:t>
            </a:r>
          </a:p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Ineffizient, da 8 komplette Bus-Zyklen benötigt werden</a:t>
            </a:r>
            <a:endParaRPr lang="en-US" dirty="0" smtClean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7950" y="1719263"/>
            <a:ext cx="8791575" cy="324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Definition der Prozessor-ID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#define MYID 0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Partitionierte Array-Deklarationen &amp; Feld-Deskriptoren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int A0[8]; extern int A1[8]; int *A[2] = { A0, A1 };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int B0[8]; extern int B1[8]; int *B[2] = { B0, B1 }; ...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Simple Schleife über alle Array-Elemente für DSP Nr. MYID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for (i = 0; i &lt; 8; i++)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  D0[i] = C0[i] + A0[i] *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B[1-MYID][7-i]</a:t>
            </a:r>
            <a:r>
              <a:rPr lang="en-US" sz="1800" b="1" dirty="0" smtClean="0">
                <a:latin typeface="Courier New" pitchFamily="49" charset="0"/>
              </a:rPr>
              <a:t>;</a:t>
            </a:r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33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0F127C2-1208-49DF-BDE7-54E08DAB51AE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Einfügen von DMA Block-Transfers</a:t>
            </a:r>
            <a:endParaRPr lang="en-US" i="1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950" y="1719263"/>
            <a:ext cx="8791575" cy="456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Definition der Prozessor-ID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#define MYID 0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Partitionierte Array-Deklarationen &amp; Feld-Deskriptoren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int A0[8]; extern int A1[8]; int *A[2] = { A0, A1 };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int B0[8]; extern int B1[8]; int *B[2] = { B0, B1 }; ...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Temporärer Puffer für DMA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int temp[8];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DMA_get( temp, &amp;(B[1-MYID]), 8 * sizeof( int ) )</a:t>
            </a:r>
            <a:r>
              <a:rPr lang="en-US" sz="1800" b="1" dirty="0" smtClean="0">
                <a:latin typeface="Courier New" pitchFamily="49" charset="0"/>
              </a:rPr>
              <a:t>;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1800" b="1" i="1" dirty="0" smtClean="0">
                <a:solidFill>
                  <a:schemeClr val="bg2"/>
                </a:solidFill>
                <a:latin typeface="Courier New" pitchFamily="49" charset="0"/>
              </a:rPr>
              <a:t>/* Simple Schleife über alle Array-Elemente für DSP Nr. MYID */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for (i = 0; i &lt; 8; i++)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1800" b="1" dirty="0" smtClean="0">
                <a:latin typeface="Courier New" pitchFamily="49" charset="0"/>
              </a:rPr>
              <a:t>  D0[i] = C0[i] + A0[i] * 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temp[7-i]</a:t>
            </a:r>
            <a:r>
              <a:rPr lang="en-US" sz="1800" b="1" dirty="0" smtClean="0">
                <a:latin typeface="Courier New" pitchFamily="49" charset="0"/>
              </a:rPr>
              <a:t>;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flipV="1">
            <a:off x="5508104" y="3638939"/>
            <a:ext cx="3503269" cy="1014196"/>
          </a:xfrm>
          <a:prstGeom prst="wedgeRectCallout">
            <a:avLst>
              <a:gd name="adj1" fmla="val -91582"/>
              <a:gd name="adj2" fmla="val -55713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lIns="0" tIns="0" rIns="0" bIns="0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endParaRPr lang="en-US" sz="2000" dirty="0">
              <a:solidFill>
                <a:schemeClr val="tx1"/>
              </a:solidFill>
              <a:latin typeface="MetaKorrespondenz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508104" y="3637473"/>
            <a:ext cx="357527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Blockweises Laden eines lokalen Puffers aus ent-ferntem Speicher per DMA</a:t>
            </a:r>
            <a:endParaRPr lang="en-US" i="1" dirty="0" smtClean="0"/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 flipV="1">
            <a:off x="5436096" y="5674908"/>
            <a:ext cx="3647286" cy="706420"/>
          </a:xfrm>
          <a:prstGeom prst="wedgeRectCallout">
            <a:avLst>
              <a:gd name="adj1" fmla="val -82431"/>
              <a:gd name="adj2" fmla="val 10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lIns="0" tIns="0" rIns="0" bIns="0"/>
          <a:lstStyle/>
          <a:p>
            <a:pPr marL="647700" indent="-457200" algn="ctr" eaLnBrk="1" hangingPunct="1">
              <a:spcBef>
                <a:spcPct val="20000"/>
              </a:spcBef>
              <a:buClr>
                <a:srgbClr val="FF0007"/>
              </a:buClr>
            </a:pPr>
            <a:endParaRPr lang="en-US" sz="2000" dirty="0">
              <a:solidFill>
                <a:schemeClr val="tx1"/>
              </a:solidFill>
              <a:latin typeface="MetaKorrespondenz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436096" y="5673442"/>
            <a:ext cx="36472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 typeface="Arial" charset="0"/>
              <a:buChar char="–"/>
            </a:pPr>
            <a:r>
              <a:rPr lang="de-DE" dirty="0" smtClean="0"/>
              <a:t>Feld-Zugriffe in Schleife nur noch auf lokalen Speicher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680226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 animBg="1"/>
      <p:bldP spid="1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C2C8B0F-C58D-4804-B643-B38C708AF469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Durchführung der Parallelisierung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Multi-DSP Hardware</a:t>
            </a:r>
            <a:endParaRPr lang="en-US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4 parallele Analog Devices TigerSHARC TS-101 @250 MHz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768 kB lokales SRAM pro DSP, 128 MB externes DRAM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Parallelisierte Benchmark-Programme</a:t>
            </a:r>
            <a:endParaRPr lang="en-US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DSPstone:</a:t>
            </a:r>
            <a:r>
              <a:rPr lang="de-DE" dirty="0" smtClean="0"/>
              <a:t> kleine DSP-Routinen, geringe Code-Komplexität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UTDSP:</a:t>
            </a:r>
            <a:r>
              <a:rPr lang="de-DE" dirty="0" smtClean="0"/>
              <a:t> komplexe Anwendungen, rechenintensiver Code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Ergebnisse: </a:t>
            </a:r>
            <a:r>
              <a:rPr lang="de-DE" dirty="0" smtClean="0"/>
              <a:t>Laufzeiten</a:t>
            </a:r>
            <a:endParaRPr lang="en-US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rein sequentiellen Code auf 1 DSP laufend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Code nach Programm-Wiederherstellung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Code nach Daten-Partitionierung und -Zuordnung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für Code nach Erhöhung der Lokalität &amp; DMA</a:t>
            </a:r>
          </a:p>
        </p:txBody>
      </p:sp>
    </p:spTree>
    <p:extLst>
      <p:ext uri="{BB962C8B-B14F-4D97-AF65-F5344CB8AC3E}">
        <p14:creationId xmlns:p14="http://schemas.microsoft.com/office/powerpoint/2010/main" val="2887722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37523" y="2137296"/>
            <a:ext cx="7164388" cy="355600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FB7BEF7-EB29-4AA4-9A0C-0BE5642B8B0C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5"/>
            </a:pPr>
            <a:r>
              <a:rPr lang="de-DE" b="1" dirty="0" smtClean="0"/>
              <a:t>HIR Optimierungen und Transformationen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Motivation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Function Specialization / Procedure Cloning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Allzweck-Funktionen in speziellen Kontexten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Einschub: Standard-Optimierungen &amp; WCET-Abschätzung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en-US" sz="2000" i="1" dirty="0" smtClean="0"/>
              <a:t>Function Specialization</a:t>
            </a:r>
            <a:r>
              <a:rPr lang="de-DE" sz="2000" dirty="0" smtClean="0"/>
              <a:t> und WCETs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Ergebnisse (WCET</a:t>
            </a:r>
            <a:r>
              <a:rPr lang="de-DE" sz="2000" baseline="-25000" dirty="0" smtClean="0"/>
              <a:t>EST</a:t>
            </a:r>
            <a:r>
              <a:rPr lang="de-DE" sz="2000" dirty="0" smtClean="0"/>
              <a:t>, ACET, Codegröße)</a:t>
            </a:r>
            <a:endParaRPr lang="en-US" sz="2000" i="1" dirty="0" smtClean="0"/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Parallelisierung für Homogene Multi-DSPs</a:t>
            </a:r>
            <a:endParaRPr lang="en-US" i="1" dirty="0" smtClean="0"/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Einführung, Multi-DSP Architekturen</a:t>
            </a:r>
            <a:endParaRPr lang="en-US" sz="2000" i="1" dirty="0" smtClean="0"/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Programm-Wiederherstellung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Daten-Partitionierung &amp; </a:t>
            </a:r>
            <a:r>
              <a:rPr lang="en-US" sz="2000" i="1" dirty="0" smtClean="0"/>
              <a:t>Strip Mining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Parallelisierung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Speicher-Aufteilung, Feld-Deskriptoren, DMA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Ergebnisse</a:t>
            </a:r>
          </a:p>
        </p:txBody>
      </p:sp>
    </p:spTree>
    <p:extLst>
      <p:ext uri="{BB962C8B-B14F-4D97-AF65-F5344CB8AC3E}">
        <p14:creationId xmlns:p14="http://schemas.microsoft.com/office/powerpoint/2010/main" val="967193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CA55A8C-136E-40DA-BA99-6804CEF4A6B9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 – DSPstone</a:t>
            </a:r>
            <a:endParaRPr lang="en-US" i="1" dirty="0"/>
          </a:p>
        </p:txBody>
      </p:sp>
      <p:graphicFrame>
        <p:nvGraphicFramePr>
          <p:cNvPr id="2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507627"/>
              </p:ext>
            </p:extLst>
          </p:nvPr>
        </p:nvGraphicFramePr>
        <p:xfrm>
          <a:off x="819150" y="1624013"/>
          <a:ext cx="7313613" cy="427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2187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03C116C-BFD8-474D-AA92-DC306613BB7A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 – UTDSP</a:t>
            </a:r>
            <a:endParaRPr lang="en-US" i="1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47662"/>
              </p:ext>
            </p:extLst>
          </p:nvPr>
        </p:nvGraphicFramePr>
        <p:xfrm>
          <a:off x="179512" y="1573213"/>
          <a:ext cx="8713788" cy="445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2" name="Diagramm" r:id="rId5" imgW="8563195" imgH="4371874" progId="Excel.Chart.8">
                  <p:embed followColorScheme="full"/>
                </p:oleObj>
              </mc:Choice>
              <mc:Fallback>
                <p:oleObj name="Diagramm" r:id="rId5" imgW="8563195" imgH="4371874" progId="Excel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573213"/>
                        <a:ext cx="8713788" cy="445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5816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B54BF50-EB7C-4667-BF29-803C74E4D446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Diskussion der Ergebnisse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Mittlere Gesamt-</a:t>
            </a:r>
            <a:r>
              <a:rPr lang="en-US" b="1" i="1" dirty="0" smtClean="0"/>
              <a:t>Speedups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DSPstone: Faktor 4,06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UTDSP: Faktor 3,38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Alle Benchmarks: Faktor 3,68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Sehr erstaunlich</a:t>
            </a:r>
            <a:endParaRPr lang="en-US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Wie kann für DSPstone ein </a:t>
            </a:r>
            <a:r>
              <a:rPr lang="en-US" i="1" dirty="0" smtClean="0"/>
              <a:t>Speedup</a:t>
            </a:r>
            <a:r>
              <a:rPr lang="de-DE" i="1" dirty="0" smtClean="0"/>
              <a:t> über Faktor 4 erzielt werden, wenn eine Parallelisierung für 4 DSPs erfolgt?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693793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7383834-DE42-46C7-A664-A67577085788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Gründe für Super-Lineare </a:t>
            </a:r>
            <a:r>
              <a:rPr lang="en-US" i="1" dirty="0" smtClean="0"/>
              <a:t>Speedups</a:t>
            </a:r>
            <a:endParaRPr lang="en-US" i="1" dirty="0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Super-Lineare </a:t>
            </a:r>
            <a:r>
              <a:rPr lang="en-US" b="1" i="1" dirty="0" smtClean="0"/>
              <a:t>Speedups</a:t>
            </a:r>
            <a:r>
              <a:rPr lang="de-DE" b="1" dirty="0" smtClean="0"/>
              <a:t> &gt; 4 bei 4 parallelen DSPs</a:t>
            </a:r>
            <a:endParaRPr lang="en-US" b="1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Parallelisierter Code ist nachfolgenden Compiler-Optimierungen evtl. besser zugänglich als originaler sequentieller Code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i="1" dirty="0" smtClean="0"/>
              <a:t>Beispiel: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Sequentielle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de-DE" dirty="0" smtClean="0"/>
              <a:t>-Schleife </a:t>
            </a:r>
            <a:r>
              <a:rPr lang="de-DE" i="1" dirty="0" smtClean="0"/>
              <a:t>(</a:t>
            </a:r>
            <a:r>
              <a:rPr lang="de-DE" i="1" dirty="0" smtClean="0">
                <a:sym typeface="Wingdings"/>
              </a:rPr>
              <a:t></a:t>
            </a:r>
            <a:r>
              <a:rPr lang="de-DE" i="1" dirty="0" smtClean="0"/>
              <a:t> vgl. </a:t>
            </a:r>
            <a:r>
              <a:rPr lang="de-DE" i="1" dirty="0" smtClean="0">
                <a:hlinkClick r:id="rId3" action="ppaction://hlinksldjump"/>
              </a:rPr>
              <a:t>Folie 47</a:t>
            </a:r>
            <a:r>
              <a:rPr lang="de-DE" i="1" dirty="0" smtClean="0"/>
              <a:t>)</a:t>
            </a:r>
            <a:r>
              <a:rPr lang="de-DE" dirty="0" smtClean="0"/>
              <a:t>: 16 Iterationen</a:t>
            </a:r>
            <a:br>
              <a:rPr lang="de-DE" dirty="0" smtClean="0"/>
            </a:br>
            <a:r>
              <a:rPr lang="de-DE" dirty="0" smtClean="0"/>
              <a:t>Auf 2 DSPs parallelisierte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de-DE" dirty="0" smtClean="0"/>
              <a:t>-Schleife </a:t>
            </a:r>
            <a:r>
              <a:rPr lang="de-DE" i="1" dirty="0" smtClean="0"/>
              <a:t>(</a:t>
            </a:r>
            <a:r>
              <a:rPr lang="de-DE" i="1" dirty="0" smtClean="0">
                <a:hlinkClick r:id="rId4" action="ppaction://hlinksldjump"/>
              </a:rPr>
              <a:t>Folie 49</a:t>
            </a:r>
            <a:r>
              <a:rPr lang="de-DE" i="1" dirty="0" smtClean="0"/>
              <a:t>)</a:t>
            </a:r>
            <a:r>
              <a:rPr lang="de-DE" dirty="0" smtClean="0"/>
              <a:t>: 8 Iterationen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Parallelisierte Schleifen u.U. Kandidaten für </a:t>
            </a:r>
            <a:r>
              <a:rPr lang="en-US" i="1" dirty="0" smtClean="0"/>
              <a:t>Loop Unrolling</a:t>
            </a:r>
            <a:r>
              <a:rPr lang="de-DE" dirty="0" smtClean="0"/>
              <a:t>: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Abgerollte Schleife ohne Sprünge!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Keine </a:t>
            </a:r>
            <a:r>
              <a:rPr lang="en-US" i="1" dirty="0" smtClean="0"/>
              <a:t>Delay-Slots</a:t>
            </a:r>
            <a:r>
              <a:rPr lang="de-DE" dirty="0" smtClean="0"/>
              <a:t>, Sprung-Vorhersage liegt stets richtig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7544" y="4408860"/>
            <a:ext cx="373179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2000" b="1" dirty="0" smtClean="0">
                <a:latin typeface="Courier New" pitchFamily="49" charset="0"/>
              </a:rPr>
              <a:t>for (i = 0; i &lt; 8; i++)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i="1" dirty="0" smtClean="0">
                <a:latin typeface="Courier New" pitchFamily="49" charset="0"/>
              </a:rPr>
              <a:t>&lt;</a:t>
            </a:r>
            <a:r>
              <a:rPr lang="de-DE" sz="2000" b="1" i="1" dirty="0" smtClean="0">
                <a:latin typeface="Courier New" pitchFamily="49" charset="0"/>
              </a:rPr>
              <a:t>Schleifenkörper</a:t>
            </a:r>
            <a:r>
              <a:rPr lang="en-US" sz="2000" b="1" i="1" dirty="0" smtClean="0">
                <a:latin typeface="Courier New" pitchFamily="49" charset="0"/>
              </a:rPr>
              <a:t>&gt;</a:t>
            </a:r>
            <a:r>
              <a:rPr lang="en-US" sz="2000" b="1" dirty="0" smtClean="0">
                <a:latin typeface="Courier New" pitchFamily="49" charset="0"/>
              </a:rPr>
              <a:t>;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87094" y="4077072"/>
            <a:ext cx="2962349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2000" b="1" i="1" dirty="0" smtClean="0">
                <a:latin typeface="Courier New" pitchFamily="49" charset="0"/>
              </a:rPr>
              <a:t>&lt;</a:t>
            </a:r>
            <a:r>
              <a:rPr lang="de-DE" sz="2000" b="1" i="1" dirty="0" smtClean="0">
                <a:latin typeface="Courier New" pitchFamily="49" charset="0"/>
              </a:rPr>
              <a:t>Schleifenkörper</a:t>
            </a:r>
            <a:r>
              <a:rPr lang="en-US" sz="2000" b="1" i="1" dirty="0" smtClean="0">
                <a:latin typeface="Courier New" pitchFamily="49" charset="0"/>
              </a:rPr>
              <a:t>&gt;</a:t>
            </a:r>
            <a:r>
              <a:rPr lang="en-US" sz="2000" b="1" dirty="0" smtClean="0">
                <a:latin typeface="Courier New" pitchFamily="49" charset="0"/>
              </a:rPr>
              <a:t>;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2000" b="1" i="1" dirty="0" smtClean="0">
                <a:latin typeface="Courier New" pitchFamily="49" charset="0"/>
              </a:rPr>
              <a:t>&lt;</a:t>
            </a:r>
            <a:r>
              <a:rPr lang="de-DE" sz="2000" b="1" i="1" dirty="0" smtClean="0">
                <a:latin typeface="Courier New" pitchFamily="49" charset="0"/>
              </a:rPr>
              <a:t>Schleifenkörper</a:t>
            </a:r>
            <a:r>
              <a:rPr lang="en-US" sz="2000" b="1" i="1" dirty="0" smtClean="0">
                <a:latin typeface="Courier New" pitchFamily="49" charset="0"/>
              </a:rPr>
              <a:t>&gt;</a:t>
            </a:r>
            <a:r>
              <a:rPr lang="en-US" sz="2000" b="1" dirty="0" smtClean="0">
                <a:latin typeface="Courier New" pitchFamily="49" charset="0"/>
              </a:rPr>
              <a:t>;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2000" b="1" dirty="0" smtClean="0">
                <a:latin typeface="Courier New" pitchFamily="49" charset="0"/>
              </a:rPr>
              <a:t>...</a:t>
            </a:r>
          </a:p>
          <a:p>
            <a:pPr eaLnBrk="1" hangingPunct="1">
              <a:spcBef>
                <a:spcPct val="20000"/>
              </a:spcBef>
              <a:buClr>
                <a:srgbClr val="FF0007"/>
              </a:buClr>
            </a:pPr>
            <a:r>
              <a:rPr lang="en-US" sz="2000" b="1" i="1" dirty="0" smtClean="0">
                <a:latin typeface="Courier New" pitchFamily="49" charset="0"/>
              </a:rPr>
              <a:t>&lt;</a:t>
            </a:r>
            <a:r>
              <a:rPr lang="de-DE" sz="2000" b="1" i="1" dirty="0" smtClean="0">
                <a:latin typeface="Courier New" pitchFamily="49" charset="0"/>
              </a:rPr>
              <a:t>Schleifenkörper</a:t>
            </a:r>
            <a:r>
              <a:rPr lang="en-US" sz="2000" b="1" i="1" dirty="0" smtClean="0">
                <a:latin typeface="Courier New" pitchFamily="49" charset="0"/>
              </a:rPr>
              <a:t>&gt;</a:t>
            </a:r>
            <a:r>
              <a:rPr lang="en-US" sz="2000" b="1" dirty="0" smtClean="0">
                <a:latin typeface="Courier New" pitchFamily="49" charset="0"/>
              </a:rPr>
              <a:t>;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7456049" y="4155083"/>
            <a:ext cx="215900" cy="1223962"/>
          </a:xfrm>
          <a:prstGeom prst="rightBrace">
            <a:avLst>
              <a:gd name="adj1" fmla="val 4724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573531" y="4588470"/>
            <a:ext cx="8191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6477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9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7"/>
              </a:buClr>
            </a:pPr>
            <a:r>
              <a:rPr lang="de-DE" sz="2000" i="1" dirty="0" smtClean="0"/>
              <a:t>8 Mal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30011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E927C75-1715-41E4-8066-96A6B59AB1EB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</a:t>
            </a: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 smtClean="0"/>
              <a:t>Function Specialization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D. Bacon, S. Graham, O. Sharp. </a:t>
            </a:r>
            <a:r>
              <a:rPr lang="en-US" i="1" dirty="0" smtClean="0"/>
              <a:t>Compiler Transformations for High-Performance Computing</a:t>
            </a:r>
            <a:r>
              <a:rPr lang="de-DE" dirty="0" smtClean="0"/>
              <a:t>. ACM Computing Surveys 26(4), 1994.</a:t>
            </a:r>
            <a:br>
              <a:rPr lang="de-DE" dirty="0" smtClean="0"/>
            </a:br>
            <a:r>
              <a:rPr lang="de-DE" i="1" u="sng" dirty="0" smtClean="0"/>
              <a:t>(Sehr gutes Übersichts-Paper zu allg. Compiler-Optimierungen!)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P. Lokuciejewski, H. Falk, H. Theiling. </a:t>
            </a:r>
            <a:r>
              <a:rPr lang="en-US" i="1" dirty="0" smtClean="0"/>
              <a:t>Influence of Procedure Cloning on WCET Prediction</a:t>
            </a:r>
            <a:r>
              <a:rPr lang="de-DE" dirty="0" smtClean="0"/>
              <a:t>. CODES+ISSS, Salzburg 2007.</a:t>
            </a:r>
          </a:p>
          <a:p>
            <a:pPr>
              <a:lnSpc>
                <a:spcPct val="90000"/>
              </a:lnSpc>
            </a:pPr>
            <a:endParaRPr lang="en-US" sz="1200" b="1" i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Parallelisierung für Homogene Multi-DSPs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B. Franke, M. O´Boyle. </a:t>
            </a:r>
            <a:r>
              <a:rPr lang="en-US" i="1" dirty="0" smtClean="0"/>
              <a:t>A Complete Compiler Approach to Auto-Parallelizing C Programs for Multi-DSP Systems</a:t>
            </a:r>
            <a:r>
              <a:rPr lang="de-DE" dirty="0" smtClean="0"/>
              <a:t>. </a:t>
            </a:r>
            <a:r>
              <a:rPr lang="en-US" dirty="0" smtClean="0"/>
              <a:t>IEEE Transactions on Parallel and Distributed Systems</a:t>
            </a:r>
            <a:r>
              <a:rPr lang="de-DE" dirty="0" smtClean="0"/>
              <a:t> 16(3), 2005.</a:t>
            </a:r>
            <a:r>
              <a:rPr lang="de-DE" dirty="0"/>
              <a:t/>
            </a:r>
            <a:br>
              <a:rPr lang="de-DE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137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48CD970-BBBD-4E82-9312-69F79BEEBCE7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HIR-Optimierungen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Umstrukturieren von Schleifen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Umstrukturieren von Funktionen und deren Aufrufstruktur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sz="1200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i="1" dirty="0" smtClean="0"/>
              <a:t>Function Specialization / Procedure Cloning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Spezialisierung von Allzweck-Routinen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Ermöglichen von Standard-Optimierungen in spezialisierten Funktionen, Vereinfachung des Codes zur Parameterübergabe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Auswirkung auf ACET gering, massiv bei WCET</a:t>
            </a:r>
            <a:r>
              <a:rPr lang="de-DE" baseline="-25000" dirty="0" smtClean="0"/>
              <a:t>EST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de-DE" sz="1200" b="1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Parallelisierung für Homogene Multi-DSPs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Fokus auf Ausnutzung lokaler Speicher und Adressbereiche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Speedups</a:t>
            </a:r>
            <a:r>
              <a:rPr lang="de-DE" dirty="0" smtClean="0"/>
              <a:t> im wesentlichen linear zur Anzahl paralleler DSPs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0410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22D31F6-7AB1-4B4A-835D-7ACA87FF7065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Function Specialization</a:t>
            </a:r>
            <a:endParaRPr lang="en-US" i="1" dirty="0"/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Auch </a:t>
            </a:r>
            <a:r>
              <a:rPr lang="en-US" b="1" i="1" dirty="0" smtClean="0"/>
              <a:t>„Procedure Cloning“</a:t>
            </a:r>
            <a:r>
              <a:rPr lang="de-DE" b="1" dirty="0" smtClean="0"/>
              <a:t> genannt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Altbekannte Compiler-Technik (1993)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Ziele: Ermöglichen weiterer Optimierungen, Reduktion des Aufwands zur Parameterübergabe bei Funktionsaufrufen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Vorgehen: Von manchen Funktionen werden spezialisierte Kopien </a:t>
            </a:r>
            <a:r>
              <a:rPr lang="en-US" i="1" dirty="0" smtClean="0"/>
              <a:t>(„Clones“)</a:t>
            </a:r>
            <a:r>
              <a:rPr lang="de-DE" dirty="0" smtClean="0"/>
              <a:t> mit weniger Parametern als im Original erzeugt</a:t>
            </a:r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b="1" i="1" dirty="0" smtClean="0"/>
              <a:t>Specialization</a:t>
            </a:r>
            <a:r>
              <a:rPr lang="de-DE" b="1" dirty="0" smtClean="0"/>
              <a:t> sog. </a:t>
            </a:r>
            <a:r>
              <a:rPr lang="de-DE" b="1" i="1" u="sng" dirty="0" smtClean="0"/>
              <a:t>Interprozedurale Optimierung</a:t>
            </a:r>
            <a:endParaRPr lang="de-DE" b="1" i="1" u="sng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Betrachtung der Aufruf-Relationen zwischen Funktionen zur Durchführung einer Optimierung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Gegenteil </a:t>
            </a:r>
            <a:r>
              <a:rPr lang="de-DE" b="1" i="1" u="sng" dirty="0" smtClean="0"/>
              <a:t>Intraprozedurale </a:t>
            </a:r>
            <a:r>
              <a:rPr lang="de-DE" b="1" i="1" u="sng" dirty="0"/>
              <a:t>Optimierung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Optimierung lokal in einer Funktion </a:t>
            </a:r>
            <a:r>
              <a:rPr lang="de-DE" i="1" dirty="0" smtClean="0"/>
              <a:t>f</a:t>
            </a:r>
            <a:r>
              <a:rPr lang="de-DE" dirty="0" smtClean="0"/>
              <a:t>, ohne Betrachtung von Funktionen, die </a:t>
            </a:r>
            <a:r>
              <a:rPr lang="de-DE" i="1" dirty="0" smtClean="0"/>
              <a:t>f</a:t>
            </a:r>
            <a:r>
              <a:rPr lang="de-DE" dirty="0" smtClean="0"/>
              <a:t> aufruft, oder von denen </a:t>
            </a:r>
            <a:r>
              <a:rPr lang="de-DE" i="1" dirty="0" smtClean="0"/>
              <a:t>f</a:t>
            </a:r>
            <a:r>
              <a:rPr lang="de-DE" dirty="0" smtClean="0"/>
              <a:t> aufgerufen wird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EB0B014-E367-4CF7-BF2B-21522A4B27DE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6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Typische Funktionsaufrufe</a:t>
            </a:r>
            <a:endParaRPr lang="en-US" i="1" dirty="0"/>
          </a:p>
        </p:txBody>
      </p:sp>
      <p:sp>
        <p:nvSpPr>
          <p:cNvPr id="61" name="Rectangle 5"/>
          <p:cNvSpPr txBox="1">
            <a:spLocks noChangeArrowheads="1"/>
          </p:cNvSpPr>
          <p:nvPr/>
        </p:nvSpPr>
        <p:spPr bwMode="auto">
          <a:xfrm>
            <a:off x="4571751" y="4076650"/>
            <a:ext cx="4464745" cy="223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b="1" dirty="0" smtClean="0"/>
              <a:t>Beobachtungen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f</a:t>
            </a:r>
            <a:r>
              <a:rPr lang="de-DE" dirty="0" smtClean="0"/>
              <a:t> wird mehrfach aufgerufen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f</a:t>
            </a:r>
            <a:r>
              <a:rPr lang="de-DE" dirty="0" smtClean="0"/>
              <a:t> hat 3 Argumente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Argumenten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de-DE" dirty="0" smtClean="0"/>
              <a:t> und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de-DE" dirty="0" smtClean="0"/>
              <a:t> werden mehrfach Konstanten 5 und 2 übergeben</a:t>
            </a:r>
          </a:p>
        </p:txBody>
      </p:sp>
      <p:sp>
        <p:nvSpPr>
          <p:cNvPr id="62" name="Text Box 10"/>
          <p:cNvSpPr txBox="1">
            <a:spLocks noChangeArrowheads="1"/>
          </p:cNvSpPr>
          <p:nvPr/>
        </p:nvSpPr>
        <p:spPr bwMode="auto">
          <a:xfrm>
            <a:off x="323850" y="1800225"/>
            <a:ext cx="4232275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int f( int *x, int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, int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) {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for (i=0;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</a:rPr>
              <a:t>i&lt;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n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</a:rPr>
              <a:t>;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i++) {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x[i] =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p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* x[i];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if ( i == 10 ) { ... }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}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return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</a:rPr>
              <a:t>x[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n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</a:rPr>
              <a:t>-1];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endParaRPr lang="en-US" sz="1800" b="1" dirty="0">
              <a:solidFill>
                <a:schemeClr val="tx1"/>
              </a:solidFill>
              <a:latin typeface="Courier New" pitchFamily="49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int main() {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... f( y,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5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,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2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) ...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... f( z,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5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,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2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) ...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return f( a,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5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,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2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);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0FB08A5-6D9A-4641-81C4-6F364D95C9A8}" type="datetime1">
              <a:rPr lang="de-DE" smtClean="0"/>
              <a:t>31.03.2014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5 - HIR Optimierungen und Transformationen</a:t>
            </a:r>
            <a:endParaRPr lang="de-DE" dirty="0"/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Beobachtungen</a:t>
            </a:r>
            <a:endParaRPr lang="en-US" i="1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571751" y="1772816"/>
            <a:ext cx="446474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f</a:t>
            </a:r>
            <a:r>
              <a:rPr lang="de-DE" dirty="0" smtClean="0"/>
              <a:t> ist sog. Allzweck-Routine </a:t>
            </a:r>
            <a:r>
              <a:rPr lang="en-US" i="1" dirty="0" smtClean="0"/>
              <a:t>(general-purpose function)</a:t>
            </a:r>
            <a:r>
              <a:rPr lang="de-DE" dirty="0" smtClean="0"/>
              <a:t>: Via Parameter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de-DE" dirty="0" smtClean="0"/>
              <a:t> kann ein Feld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de-DE" dirty="0" smtClean="0"/>
              <a:t> beliebiger Größe bearbeitet werden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Kontrollfluss in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f</a:t>
            </a:r>
            <a:r>
              <a:rPr lang="de-DE" dirty="0" smtClean="0"/>
              <a:t> von Funktionsparameter abhängig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f</a:t>
            </a:r>
            <a:r>
              <a:rPr lang="de-DE" dirty="0" smtClean="0"/>
              <a:t> wird in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main</a:t>
            </a:r>
            <a:r>
              <a:rPr lang="de-DE" dirty="0" smtClean="0"/>
              <a:t> in ganz speziellem Kontext </a:t>
            </a:r>
            <a:r>
              <a:rPr lang="en-US" i="1" dirty="0" smtClean="0"/>
              <a:t>(special-purpose)</a:t>
            </a:r>
            <a:r>
              <a:rPr lang="de-DE" dirty="0" smtClean="0"/>
              <a:t> benutzt: Bearbeitung von Feldern der Größe </a:t>
            </a:r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de-DE" dirty="0" smtClean="0"/>
              <a:t> = 5.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23850" y="1800225"/>
            <a:ext cx="4232275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int f( int *x, int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, int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) {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for (i=0;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</a:rPr>
              <a:t>i&lt;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n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</a:rPr>
              <a:t>;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i++) {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x[i] =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p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* x[i];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  if ( i == 10 ) { ... }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}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return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</a:rPr>
              <a:t>x[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n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</a:rPr>
              <a:t>-1];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endParaRPr lang="en-US" sz="1800" b="1" dirty="0">
              <a:solidFill>
                <a:schemeClr val="tx1"/>
              </a:solidFill>
              <a:latin typeface="Courier New" pitchFamily="49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int main() {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... f( y,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5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,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2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) ...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... f( z,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5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,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2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) ...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 return f( a,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5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,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2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);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FF0007"/>
              </a:buClr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32638"/>
      </a:hlink>
      <a:folHlink>
        <a:srgbClr val="A32638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A326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5004</Words>
  <Application>Microsoft Office PowerPoint</Application>
  <PresentationFormat>Bildschirmpräsentation (4:3)</PresentationFormat>
  <Paragraphs>839</Paragraphs>
  <Slides>65</Slides>
  <Notes>63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65</vt:i4>
      </vt:variant>
    </vt:vector>
  </HeadingPairs>
  <TitlesOfParts>
    <vt:vector size="67" baseType="lpstr">
      <vt:lpstr>Leere Präsentation</vt:lpstr>
      <vt:lpstr>Diagramm</vt:lpstr>
      <vt:lpstr>Compiler für Eingebettete Systeme [CS7506]</vt:lpstr>
      <vt:lpstr>Kapitel 5  HIR Optimierungen und Transformationen</vt:lpstr>
      <vt:lpstr>Inhalte der Vorlesung</vt:lpstr>
      <vt:lpstr>Inhalte des Kapitels</vt:lpstr>
      <vt:lpstr>Motivation von HIR Optimierungen</vt:lpstr>
      <vt:lpstr>Inhalte des Kapitels</vt:lpstr>
      <vt:lpstr>Function Specialization</vt:lpstr>
      <vt:lpstr>Typische Funktionsaufrufe</vt:lpstr>
      <vt:lpstr>Weitere Beobachtungen</vt:lpstr>
      <vt:lpstr>Spezialisierung von Allzweck-Routinen</vt:lpstr>
      <vt:lpstr>Erwartete Effekte der Spezialisierung</vt:lpstr>
      <vt:lpstr>Standard-Optimierungen nach Cloning (1)</vt:lpstr>
      <vt:lpstr>Standard-Optimierungen nach Cloning (2)</vt:lpstr>
      <vt:lpstr>Standard-Optimierungen nach Cloning (3)</vt:lpstr>
      <vt:lpstr>Standard-Optimierungen nach Cloning (4)</vt:lpstr>
      <vt:lpstr>Erwartete Effekte der Spezialisierung</vt:lpstr>
      <vt:lpstr>Einfluss von Cloning auf WCET-Schätzung</vt:lpstr>
      <vt:lpstr>Ablauf des WCET-Analysators aiT (1)</vt:lpstr>
      <vt:lpstr>Ablauf des WCET-Analysators aiT (2)</vt:lpstr>
      <vt:lpstr>Ablauf des WCET-Analysators aiT (3)</vt:lpstr>
      <vt:lpstr>Ablauf des WCET-Analysators aiT (4)</vt:lpstr>
      <vt:lpstr>Ablauf des WCET-Analysators aiT (4)</vt:lpstr>
      <vt:lpstr>Ablauf des WCET-Analysators aiT (5)</vt:lpstr>
      <vt:lpstr>Komplexität der WCET-Analyse</vt:lpstr>
      <vt:lpstr>Annotationen zur WCET-Analyse</vt:lpstr>
      <vt:lpstr>Wieso Spezialisierung und WCETEST?</vt:lpstr>
      <vt:lpstr>Schleifenannotationen &amp; Cloning (1)</vt:lpstr>
      <vt:lpstr>Schleifenannotationen &amp; Cloning (2)</vt:lpstr>
      <vt:lpstr>Durchführung der Spezialisierung (1)</vt:lpstr>
      <vt:lpstr>Durchführung der Spezialisierung (2)</vt:lpstr>
      <vt:lpstr>Durchführung der Spezialisierung (3)</vt:lpstr>
      <vt:lpstr>Durchführung der Spezialisierung (4)</vt:lpstr>
      <vt:lpstr>Ablauf der Spezialisierung</vt:lpstr>
      <vt:lpstr>Relative WCETEST nach Cloning</vt:lpstr>
      <vt:lpstr>Relative ACETs nach Cloning</vt:lpstr>
      <vt:lpstr>Beziehung zwischen WCETEST und ACET</vt:lpstr>
      <vt:lpstr>Relative Codegröße nach Cloning</vt:lpstr>
      <vt:lpstr>Inhalte des Kapitels</vt:lpstr>
      <vt:lpstr>Parallelisierung für Multi-DSPs</vt:lpstr>
      <vt:lpstr>Parallelisierung für Multi-DSPs</vt:lpstr>
      <vt:lpstr>Parallelisierende Compiler</vt:lpstr>
      <vt:lpstr>Multi-DSPs</vt:lpstr>
      <vt:lpstr>Ablauf der Parallelisierung</vt:lpstr>
      <vt:lpstr>Code-Beispiel für 2 parallele DSPs</vt:lpstr>
      <vt:lpstr>Programm-Wiederherstellung</vt:lpstr>
      <vt:lpstr>Programm-Wiederherstellung</vt:lpstr>
      <vt:lpstr>Daten-Partitionierung</vt:lpstr>
      <vt:lpstr>Daten-Partitionierung</vt:lpstr>
      <vt:lpstr>Strip Mining der i-Schleife</vt:lpstr>
      <vt:lpstr>Strip Mining der i-Schleife</vt:lpstr>
      <vt:lpstr>Parallelisierung (für Prozessor 0)</vt:lpstr>
      <vt:lpstr>Parallelisierung (für Prozessor 0)</vt:lpstr>
      <vt:lpstr>Feld-Deskriptoren</vt:lpstr>
      <vt:lpstr>Speicher-Aufteilung (für Prozessor 0)</vt:lpstr>
      <vt:lpstr>Speicher-Aufteilung (für Prozessor 0)</vt:lpstr>
      <vt:lpstr>Lokalitätserhöhung von Feld-Zugriffen</vt:lpstr>
      <vt:lpstr>Lokalitätserhöhung von Feld-Zugriffen</vt:lpstr>
      <vt:lpstr>Einfügen von DMA Block-Transfers</vt:lpstr>
      <vt:lpstr>Durchführung der Parallelisierung</vt:lpstr>
      <vt:lpstr>Ergebnisse – DSPstone</vt:lpstr>
      <vt:lpstr>Ergebnisse – UTDSP</vt:lpstr>
      <vt:lpstr>Diskussion der Ergebnisse</vt:lpstr>
      <vt:lpstr>Gründe für Super-Lineare Speedups</vt:lpstr>
      <vt:lpstr>Literatur</vt:lpstr>
      <vt:lpstr>Zusammenfassung</vt:lpstr>
    </vt:vector>
  </TitlesOfParts>
  <Company>Universität Ulm, Eingebettete Systeme/Echtzeitsysteme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Compiler für Eingebettete Systeme (SS14)</dc:title>
  <dc:subject>Kapitel 5 - HIR Optimierungen und Transformationen</dc:subject>
  <dc:creator>Heiko Falk</dc:creator>
  <cp:lastModifiedBy>hfalk</cp:lastModifiedBy>
  <cp:revision>1365</cp:revision>
  <dcterms:modified xsi:type="dcterms:W3CDTF">2014-03-31T09:31:01Z</dcterms:modified>
</cp:coreProperties>
</file>