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0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2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63"/>
  </p:notesMasterIdLst>
  <p:handoutMasterIdLst>
    <p:handoutMasterId r:id="rId64"/>
  </p:handoutMasterIdLst>
  <p:sldIdLst>
    <p:sldId id="570" r:id="rId2"/>
    <p:sldId id="475" r:id="rId3"/>
    <p:sldId id="571" r:id="rId4"/>
    <p:sldId id="572" r:id="rId5"/>
    <p:sldId id="465" r:id="rId6"/>
    <p:sldId id="535" r:id="rId7"/>
    <p:sldId id="537" r:id="rId8"/>
    <p:sldId id="566" r:id="rId9"/>
    <p:sldId id="611" r:id="rId10"/>
    <p:sldId id="612" r:id="rId11"/>
    <p:sldId id="675" r:id="rId12"/>
    <p:sldId id="576" r:id="rId13"/>
    <p:sldId id="577" r:id="rId14"/>
    <p:sldId id="580" r:id="rId15"/>
    <p:sldId id="618" r:id="rId16"/>
    <p:sldId id="641" r:id="rId17"/>
    <p:sldId id="642" r:id="rId18"/>
    <p:sldId id="643" r:id="rId19"/>
    <p:sldId id="644" r:id="rId20"/>
    <p:sldId id="619" r:id="rId21"/>
    <p:sldId id="620" r:id="rId22"/>
    <p:sldId id="587" r:id="rId23"/>
    <p:sldId id="645" r:id="rId24"/>
    <p:sldId id="646" r:id="rId25"/>
    <p:sldId id="647" r:id="rId26"/>
    <p:sldId id="599" r:id="rId27"/>
    <p:sldId id="648" r:id="rId28"/>
    <p:sldId id="600" r:id="rId29"/>
    <p:sldId id="602" r:id="rId30"/>
    <p:sldId id="632" r:id="rId31"/>
    <p:sldId id="633" r:id="rId32"/>
    <p:sldId id="635" r:id="rId33"/>
    <p:sldId id="636" r:id="rId34"/>
    <p:sldId id="649" r:id="rId35"/>
    <p:sldId id="650" r:id="rId36"/>
    <p:sldId id="651" r:id="rId37"/>
    <p:sldId id="652" r:id="rId38"/>
    <p:sldId id="653" r:id="rId39"/>
    <p:sldId id="654" r:id="rId40"/>
    <p:sldId id="655" r:id="rId41"/>
    <p:sldId id="656" r:id="rId42"/>
    <p:sldId id="657" r:id="rId43"/>
    <p:sldId id="658" r:id="rId44"/>
    <p:sldId id="659" r:id="rId45"/>
    <p:sldId id="660" r:id="rId46"/>
    <p:sldId id="661" r:id="rId47"/>
    <p:sldId id="662" r:id="rId48"/>
    <p:sldId id="663" r:id="rId49"/>
    <p:sldId id="664" r:id="rId50"/>
    <p:sldId id="665" r:id="rId51"/>
    <p:sldId id="666" r:id="rId52"/>
    <p:sldId id="667" r:id="rId53"/>
    <p:sldId id="668" r:id="rId54"/>
    <p:sldId id="676" r:id="rId55"/>
    <p:sldId id="670" r:id="rId56"/>
    <p:sldId id="671" r:id="rId57"/>
    <p:sldId id="672" r:id="rId58"/>
    <p:sldId id="673" r:id="rId59"/>
    <p:sldId id="674" r:id="rId60"/>
    <p:sldId id="637" r:id="rId61"/>
    <p:sldId id="609" r:id="rId62"/>
  </p:sldIdLst>
  <p:sldSz cx="9144000" cy="6858000" type="screen4x3"/>
  <p:notesSz cx="7099300" cy="102346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0C0C0"/>
    <a:srgbClr val="008000"/>
    <a:srgbClr val="BBB5A4"/>
    <a:srgbClr val="AAA28D"/>
    <a:srgbClr val="57AA1C"/>
    <a:srgbClr val="FFFFFF"/>
    <a:srgbClr val="7D9AA9"/>
    <a:srgbClr val="A32638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3" autoAdjust="0"/>
    <p:restoredTop sz="94372" autoAdjust="0"/>
  </p:normalViewPr>
  <p:slideViewPr>
    <p:cSldViewPr>
      <p:cViewPr varScale="1">
        <p:scale>
          <a:sx n="113" d="100"/>
          <a:sy n="113" d="100"/>
        </p:scale>
        <p:origin x="-1488" y="-108"/>
      </p:cViewPr>
      <p:guideLst>
        <p:guide orient="horz" pos="2160"/>
        <p:guide pos="2880"/>
        <p:guide pos="5531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585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585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585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Times" pitchFamily="1" charset="0"/>
              </a:defRPr>
            </a:lvl1pPr>
          </a:lstStyle>
          <a:p>
            <a:fld id="{574A601F-D51A-4541-8A52-3E7F3BEB66F6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715794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937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574" y="4861441"/>
            <a:ext cx="5206153" cy="4605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2882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937" y="9722882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Times" pitchFamily="1" charset="0"/>
              </a:defRPr>
            </a:lvl1pPr>
          </a:lstStyle>
          <a:p>
            <a:fld id="{FA6D070E-CE62-4770-8CFD-1E20EC2913D3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17525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90883-EA82-4011-A84E-C39D1000A411}" type="slidenum">
              <a:rPr lang="de-DE"/>
              <a:pPr/>
              <a:t>3</a:t>
            </a:fld>
            <a:endParaRPr lang="de-DE" dirty="0"/>
          </a:p>
        </p:txBody>
      </p:sp>
      <p:sp>
        <p:nvSpPr>
          <p:cNvPr id="65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7B6318-EB34-42CE-8D52-3C3C72637FA1}" type="slidenum">
              <a:rPr lang="de-DE"/>
              <a:pPr/>
              <a:t>12</a:t>
            </a:fld>
            <a:endParaRPr lang="de-DE" dirty="0"/>
          </a:p>
        </p:txBody>
      </p:sp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i="0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7B6318-EB34-42CE-8D52-3C3C72637FA1}" type="slidenum">
              <a:rPr lang="de-DE"/>
              <a:pPr/>
              <a:t>13</a:t>
            </a:fld>
            <a:endParaRPr lang="de-DE" dirty="0"/>
          </a:p>
        </p:txBody>
      </p:sp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i="0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7B6318-EB34-42CE-8D52-3C3C72637FA1}" type="slidenum">
              <a:rPr lang="de-DE"/>
              <a:pPr/>
              <a:t>14</a:t>
            </a:fld>
            <a:endParaRPr lang="de-DE" dirty="0"/>
          </a:p>
        </p:txBody>
      </p:sp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i="0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7B6318-EB34-42CE-8D52-3C3C72637FA1}" type="slidenum">
              <a:rPr lang="de-DE"/>
              <a:pPr/>
              <a:t>15</a:t>
            </a:fld>
            <a:endParaRPr lang="de-DE" dirty="0"/>
          </a:p>
        </p:txBody>
      </p:sp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i="0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7B6318-EB34-42CE-8D52-3C3C72637FA1}" type="slidenum">
              <a:rPr lang="de-DE"/>
              <a:pPr/>
              <a:t>16</a:t>
            </a:fld>
            <a:endParaRPr lang="de-DE" dirty="0"/>
          </a:p>
        </p:txBody>
      </p:sp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i="0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7B6318-EB34-42CE-8D52-3C3C72637FA1}" type="slidenum">
              <a:rPr lang="de-DE"/>
              <a:pPr/>
              <a:t>17</a:t>
            </a:fld>
            <a:endParaRPr lang="de-DE" dirty="0"/>
          </a:p>
        </p:txBody>
      </p:sp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i="0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7B6318-EB34-42CE-8D52-3C3C72637FA1}" type="slidenum">
              <a:rPr lang="de-DE"/>
              <a:pPr/>
              <a:t>18</a:t>
            </a:fld>
            <a:endParaRPr lang="de-DE" dirty="0"/>
          </a:p>
        </p:txBody>
      </p:sp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i="0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7B6318-EB34-42CE-8D52-3C3C72637FA1}" type="slidenum">
              <a:rPr lang="de-DE"/>
              <a:pPr/>
              <a:t>19</a:t>
            </a:fld>
            <a:endParaRPr lang="de-DE" dirty="0"/>
          </a:p>
        </p:txBody>
      </p:sp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i="0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7B6318-EB34-42CE-8D52-3C3C72637FA1}" type="slidenum">
              <a:rPr lang="de-DE"/>
              <a:pPr/>
              <a:t>20</a:t>
            </a:fld>
            <a:endParaRPr lang="de-DE" dirty="0"/>
          </a:p>
        </p:txBody>
      </p:sp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i="0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7B6318-EB34-42CE-8D52-3C3C72637FA1}" type="slidenum">
              <a:rPr lang="de-DE"/>
              <a:pPr/>
              <a:t>21</a:t>
            </a:fld>
            <a:endParaRPr lang="de-DE" dirty="0"/>
          </a:p>
        </p:txBody>
      </p:sp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i="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90883-EA82-4011-A84E-C39D1000A411}" type="slidenum">
              <a:rPr lang="de-DE"/>
              <a:pPr/>
              <a:t>4</a:t>
            </a:fld>
            <a:endParaRPr lang="de-DE" dirty="0"/>
          </a:p>
        </p:txBody>
      </p:sp>
      <p:sp>
        <p:nvSpPr>
          <p:cNvPr id="65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7B6318-EB34-42CE-8D52-3C3C72637FA1}" type="slidenum">
              <a:rPr lang="de-DE"/>
              <a:pPr/>
              <a:t>22</a:t>
            </a:fld>
            <a:endParaRPr lang="de-DE" dirty="0"/>
          </a:p>
        </p:txBody>
      </p:sp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i="0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7B6318-EB34-42CE-8D52-3C3C72637FA1}" type="slidenum">
              <a:rPr lang="de-DE"/>
              <a:pPr/>
              <a:t>23</a:t>
            </a:fld>
            <a:endParaRPr lang="de-DE" dirty="0"/>
          </a:p>
        </p:txBody>
      </p:sp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b="0" i="0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7B6318-EB34-42CE-8D52-3C3C72637FA1}" type="slidenum">
              <a:rPr lang="de-DE"/>
              <a:pPr/>
              <a:t>24</a:t>
            </a:fld>
            <a:endParaRPr lang="de-DE" dirty="0"/>
          </a:p>
        </p:txBody>
      </p:sp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i="0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7B6318-EB34-42CE-8D52-3C3C72637FA1}" type="slidenum">
              <a:rPr lang="de-DE"/>
              <a:pPr/>
              <a:t>25</a:t>
            </a:fld>
            <a:endParaRPr lang="de-DE" dirty="0"/>
          </a:p>
        </p:txBody>
      </p:sp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i="0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26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27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28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29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30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31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CFC92F-96FB-4ED9-81D8-8CA7B3ECAA4E}" type="slidenum">
              <a:rPr lang="de-DE"/>
              <a:pPr/>
              <a:t>5</a:t>
            </a:fld>
            <a:endParaRPr lang="de-DE" dirty="0"/>
          </a:p>
        </p:txBody>
      </p:sp>
      <p:sp>
        <p:nvSpPr>
          <p:cNvPr id="602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32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33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34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35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36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37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38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39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40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41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277A49-FDE2-43DD-B87D-146ABC92839E}" type="slidenum">
              <a:rPr lang="de-DE"/>
              <a:pPr/>
              <a:t>6</a:t>
            </a:fld>
            <a:endParaRPr lang="de-DE" dirty="0"/>
          </a:p>
        </p:txBody>
      </p:sp>
      <p:sp>
        <p:nvSpPr>
          <p:cNvPr id="75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42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43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44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45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7B6318-EB34-42CE-8D52-3C3C72637FA1}" type="slidenum">
              <a:rPr lang="de-DE"/>
              <a:pPr/>
              <a:t>46</a:t>
            </a:fld>
            <a:endParaRPr lang="de-DE" dirty="0"/>
          </a:p>
        </p:txBody>
      </p:sp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i="0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7B6318-EB34-42CE-8D52-3C3C72637FA1}" type="slidenum">
              <a:rPr lang="de-DE"/>
              <a:pPr/>
              <a:t>47</a:t>
            </a:fld>
            <a:endParaRPr lang="de-DE" dirty="0"/>
          </a:p>
        </p:txBody>
      </p:sp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i="0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48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49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b="0" dirty="0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50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51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7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52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53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dirty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90883-EA82-4011-A84E-C39D1000A411}" type="slidenum">
              <a:rPr lang="de-DE"/>
              <a:pPr/>
              <a:t>54</a:t>
            </a:fld>
            <a:endParaRPr lang="de-DE" dirty="0"/>
          </a:p>
        </p:txBody>
      </p:sp>
      <p:sp>
        <p:nvSpPr>
          <p:cNvPr id="65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55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56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57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58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59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60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CFC92F-96FB-4ED9-81D8-8CA7B3ECAA4E}" type="slidenum">
              <a:rPr lang="de-DE"/>
              <a:pPr/>
              <a:t>61</a:t>
            </a:fld>
            <a:endParaRPr lang="de-DE" dirty="0"/>
          </a:p>
        </p:txBody>
      </p:sp>
      <p:sp>
        <p:nvSpPr>
          <p:cNvPr id="602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7A0D19-7331-4A85-92D6-C4C7AF47C10D}" type="slidenum">
              <a:rPr lang="de-DE"/>
              <a:pPr/>
              <a:t>8</a:t>
            </a:fld>
            <a:endParaRPr lang="de-DE" dirty="0"/>
          </a:p>
        </p:txBody>
      </p:sp>
      <p:sp>
        <p:nvSpPr>
          <p:cNvPr id="81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9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10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90883-EA82-4011-A84E-C39D1000A411}" type="slidenum">
              <a:rPr lang="de-DE"/>
              <a:pPr/>
              <a:t>11</a:t>
            </a:fld>
            <a:endParaRPr lang="de-DE" dirty="0"/>
          </a:p>
        </p:txBody>
      </p:sp>
      <p:sp>
        <p:nvSpPr>
          <p:cNvPr id="65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519113"/>
          </a:xfrm>
        </p:spPr>
        <p:txBody>
          <a:bodyPr>
            <a:spAutoFit/>
          </a:bodyPr>
          <a:lstStyle>
            <a:lvl1pPr marL="0" indent="0" algn="ctr">
              <a:lnSpc>
                <a:spcPct val="100000"/>
              </a:lnSpc>
              <a:defRPr sz="2800"/>
            </a:lvl1pPr>
          </a:lstStyle>
          <a:p>
            <a:pPr lvl="0"/>
            <a:r>
              <a:rPr lang="de-DE" noProof="0" smtClean="0"/>
              <a:t>Master-Untertitelformat bearbeiten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65863"/>
            <a:ext cx="2133600" cy="476250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</a:defRPr>
            </a:lvl1pPr>
          </a:lstStyle>
          <a:p>
            <a:fld id="{9C50EC2C-2A98-490C-8D9A-60203DC6FF2B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z="600" b="0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</a:defRPr>
            </a:lvl1pPr>
          </a:lstStyle>
          <a:p>
            <a:fld id="{8437607D-CB53-46C2-9D7C-B2635CE5EB29}" type="slidenum">
              <a:rPr lang="de-DE"/>
              <a:pPr/>
              <a:t>‹Nr.›</a:t>
            </a:fld>
            <a:endParaRPr lang="de-DE" dirty="0"/>
          </a:p>
        </p:txBody>
      </p:sp>
      <p:pic>
        <p:nvPicPr>
          <p:cNvPr id="70669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538" y="315913"/>
            <a:ext cx="3600450" cy="696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673" name="Rectangle 1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36738"/>
            <a:ext cx="7772400" cy="1409700"/>
          </a:xfrm>
        </p:spPr>
        <p:txBody>
          <a:bodyPr>
            <a:spAutoFit/>
          </a:bodyPr>
          <a:lstStyle>
            <a:lvl1pPr algn="ctr">
              <a:lnSpc>
                <a:spcPct val="120000"/>
              </a:lnSpc>
              <a:defRPr sz="3600"/>
            </a:lvl1pPr>
          </a:lstStyle>
          <a:p>
            <a:pPr lvl="0"/>
            <a:r>
              <a:rPr lang="de-DE" noProof="0" smtClean="0"/>
              <a:t>Titelmasterformat durch Klicken bearbeiten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EAF9B18B-D9A7-419E-A86B-75EDED3B2A62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9DCB2-4B99-446D-B07A-65B7A4595D4D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998947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69100" y="549275"/>
            <a:ext cx="2195513" cy="58324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79388" y="549275"/>
            <a:ext cx="6437312" cy="583247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78D0F7DE-826A-4B41-B384-3D7C64D3CA7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D058B0-E30B-4B00-A73B-71607DD4D0E3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683513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857F2B03-766F-4290-8205-D3C2E36014EA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DA1F6B-EF20-4FFC-82A7-CD7EBC9F0046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180286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960C45CE-3F01-4BEF-8D0D-17174ACDA01F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F9291-5A89-4F8F-8D32-21A7EE642310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629052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79388" y="1387475"/>
            <a:ext cx="4316412" cy="499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387475"/>
            <a:ext cx="4316413" cy="499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49AF590B-7808-4AAA-AB80-8F6FFB21D7FB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E58DA0-C521-46B2-A49E-0B4F9353C383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239146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1BA8A851-D47C-4EB1-ACB8-F01A73C41121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855EA4-DD8C-4D60-B0B7-AB9A7B507B82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0462156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82DA98B4-E230-4FF8-84B1-2634C4230355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2DA2EC-231D-4114-A0A9-877ADABA9833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56292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87FC34B5-AFA4-4F8B-A1E4-C772078E5FEF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A55296-0A08-4F26-958E-7BEC21772C0E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053009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5D1A02E9-C665-48AA-BB12-7607976FA784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00D05C-E729-4426-B208-488630B3CD51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3470812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9357227E-0E5C-4BFC-B061-2491C7A28BED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858DB-9180-4A39-A0DC-B7E18A4846EB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7531689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549275"/>
            <a:ext cx="8785225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387475"/>
            <a:ext cx="8785225" cy="499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9388" y="6500813"/>
            <a:ext cx="2016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A32638"/>
                </a:solidFill>
              </a:defRPr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F94E423A-B698-4DED-85E1-143417589B55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35150" y="6500813"/>
            <a:ext cx="5545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A32638"/>
                </a:solidFill>
              </a:defRPr>
            </a:lvl1pPr>
          </a:lstStyle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24750" y="6500813"/>
            <a:ext cx="1439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A32638"/>
                </a:solidFill>
              </a:defRPr>
            </a:lvl1pPr>
          </a:lstStyle>
          <a:p>
            <a:fld id="{2B80C0CB-EA08-4898-A64C-FC7924F444F2}" type="slidenum">
              <a:rPr lang="de-DE"/>
              <a:pPr/>
              <a:t>‹Nr.›</a:t>
            </a:fld>
            <a:endParaRPr lang="de-DE" dirty="0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auto">
          <a:xfrm>
            <a:off x="0" y="182563"/>
            <a:ext cx="9144000" cy="0"/>
          </a:xfrm>
          <a:prstGeom prst="line">
            <a:avLst/>
          </a:prstGeom>
          <a:noFill/>
          <a:ln w="9525">
            <a:solidFill>
              <a:srgbClr val="A3263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047" name="Text Box 23"/>
          <p:cNvSpPr txBox="1">
            <a:spLocks noChangeArrowheads="1"/>
          </p:cNvSpPr>
          <p:nvPr/>
        </p:nvSpPr>
        <p:spPr bwMode="auto">
          <a:xfrm>
            <a:off x="900000" y="198438"/>
            <a:ext cx="60372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r>
              <a:rPr lang="de-DE" sz="1000" dirty="0">
                <a:solidFill>
                  <a:srgbClr val="A32638"/>
                </a:solidFill>
              </a:rPr>
              <a:t>Compiler für Eingebettete Systeme (CfES) </a:t>
            </a:r>
            <a:r>
              <a:rPr lang="de-DE" sz="1000" dirty="0" smtClean="0">
                <a:solidFill>
                  <a:srgbClr val="A32638"/>
                </a:solidFill>
              </a:rPr>
              <a:t>SS </a:t>
            </a:r>
            <a:r>
              <a:rPr lang="de-DE" sz="1000" dirty="0" smtClean="0">
                <a:solidFill>
                  <a:srgbClr val="A32638"/>
                </a:solidFill>
              </a:rPr>
              <a:t>2014</a:t>
            </a:r>
            <a:endParaRPr lang="de-DE" sz="1000" b="1" dirty="0">
              <a:solidFill>
                <a:srgbClr val="A32638"/>
              </a:solidFill>
            </a:endParaRPr>
          </a:p>
        </p:txBody>
      </p:sp>
      <p:sp>
        <p:nvSpPr>
          <p:cNvPr id="1049" name="Text Box 25"/>
          <p:cNvSpPr txBox="1">
            <a:spLocks noChangeArrowheads="1"/>
          </p:cNvSpPr>
          <p:nvPr/>
        </p:nvSpPr>
        <p:spPr bwMode="auto">
          <a:xfrm>
            <a:off x="0" y="183600"/>
            <a:ext cx="827088" cy="152400"/>
          </a:xfrm>
          <a:prstGeom prst="rect">
            <a:avLst/>
          </a:prstGeom>
          <a:solidFill>
            <a:srgbClr val="A326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>
              <a:spcBef>
                <a:spcPct val="50000"/>
              </a:spcBef>
            </a:pPr>
            <a:r>
              <a:rPr lang="de-DE" sz="1000" dirty="0">
                <a:solidFill>
                  <a:schemeClr val="bg1"/>
                </a:solidFill>
              </a:rPr>
              <a:t>Folie </a:t>
            </a:r>
            <a:fld id="{AB810150-121A-4997-ACFB-0347660DEB2D}" type="slidenum">
              <a:rPr lang="de-DE" sz="1000">
                <a:solidFill>
                  <a:schemeClr val="bg1"/>
                </a:solidFill>
              </a:rPr>
              <a:pPr algn="ctr">
                <a:spcBef>
                  <a:spcPct val="50000"/>
                </a:spcBef>
              </a:pPr>
              <a:t>‹Nr.›</a:t>
            </a:fld>
            <a:r>
              <a:rPr lang="de-DE" sz="1000" dirty="0" smtClean="0">
                <a:solidFill>
                  <a:schemeClr val="bg1"/>
                </a:solidFill>
              </a:rPr>
              <a:t>/61</a:t>
            </a:r>
            <a:endParaRPr lang="de-DE" sz="1000" dirty="0">
              <a:solidFill>
                <a:schemeClr val="bg1"/>
              </a:solidFill>
            </a:endParaRPr>
          </a:p>
        </p:txBody>
      </p:sp>
      <p:sp>
        <p:nvSpPr>
          <p:cNvPr id="1053" name="Line 29"/>
          <p:cNvSpPr>
            <a:spLocks noChangeShapeType="1"/>
          </p:cNvSpPr>
          <p:nvPr/>
        </p:nvSpPr>
        <p:spPr bwMode="auto">
          <a:xfrm>
            <a:off x="0" y="1751013"/>
            <a:ext cx="91440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054" name="Line 30"/>
          <p:cNvSpPr>
            <a:spLocks noChangeShapeType="1"/>
          </p:cNvSpPr>
          <p:nvPr/>
        </p:nvSpPr>
        <p:spPr bwMode="auto">
          <a:xfrm rot="-5400000">
            <a:off x="-2518569" y="3437732"/>
            <a:ext cx="683736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hf sldNum="0" hdr="0"/>
  <p:txStyles>
    <p:titleStyle>
      <a:lvl1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+mj-lt"/>
          <a:ea typeface="+mj-ea"/>
          <a:cs typeface="+mj-cs"/>
        </a:defRPr>
      </a:lvl1pPr>
      <a:lvl2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2pPr>
      <a:lvl3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3pPr>
      <a:lvl4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4pPr>
      <a:lvl5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5pPr>
      <a:lvl6pPr marL="4572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6pPr>
      <a:lvl7pPr marL="9144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7pPr>
      <a:lvl8pPr marL="13716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8pPr>
      <a:lvl9pPr marL="18288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9pPr>
    </p:titleStyle>
    <p:bodyStyle>
      <a:lvl1pPr marL="342900" indent="-342900" algn="l" rtl="0" fontAlgn="base">
        <a:lnSpc>
          <a:spcPts val="2000"/>
        </a:lnSpc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tags" Target="../tags/tag7.xml"/><Relationship Id="rId7" Type="http://schemas.openxmlformats.org/officeDocument/2006/relationships/image" Target="../media/image7.pn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" Target="slide20.xml"/><Relationship Id="rId5" Type="http://schemas.openxmlformats.org/officeDocument/2006/relationships/notesSlide" Target="../notesSlides/notesSlide22.xm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image" Target="../media/image9.png"/><Relationship Id="rId4" Type="http://schemas.openxmlformats.org/officeDocument/2006/relationships/notesSlide" Target="../notesSlides/notesSlide2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d.de/es/icd-cg" TargetMode="Externa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ode.google.com/p/iburg" TargetMode="Externa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9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11560" y="1905283"/>
            <a:ext cx="7920880" cy="1274195"/>
          </a:xfrm>
        </p:spPr>
        <p:txBody>
          <a:bodyPr/>
          <a:lstStyle/>
          <a:p>
            <a:r>
              <a:rPr lang="de-DE" dirty="0" smtClean="0"/>
              <a:t>Compiler </a:t>
            </a:r>
            <a:r>
              <a:rPr lang="de-DE" dirty="0"/>
              <a:t>für Eingebettete Systeme</a:t>
            </a:r>
            <a:br>
              <a:rPr lang="de-DE" dirty="0"/>
            </a:br>
            <a:r>
              <a:rPr lang="de-DE" sz="2800" b="0" dirty="0" smtClean="0"/>
              <a:t>[CS7506]</a:t>
            </a:r>
            <a:endParaRPr lang="de-DE" sz="2800" b="0" dirty="0"/>
          </a:p>
        </p:txBody>
      </p:sp>
      <p:sp>
        <p:nvSpPr>
          <p:cNvPr id="5929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2590800"/>
          </a:xfrm>
        </p:spPr>
        <p:txBody>
          <a:bodyPr/>
          <a:lstStyle/>
          <a:p>
            <a:r>
              <a:rPr lang="de-DE" dirty="0" smtClean="0"/>
              <a:t>Sommersemester </a:t>
            </a:r>
            <a:r>
              <a:rPr lang="de-DE" dirty="0" smtClean="0"/>
              <a:t>2014</a:t>
            </a:r>
            <a:endParaRPr lang="de-DE" dirty="0"/>
          </a:p>
          <a:p>
            <a:endParaRPr lang="de-DE" dirty="0"/>
          </a:p>
          <a:p>
            <a:r>
              <a:rPr lang="de-DE" sz="2000" dirty="0"/>
              <a:t>Heiko Falk</a:t>
            </a:r>
          </a:p>
          <a:p>
            <a:endParaRPr lang="de-DE" sz="2000" dirty="0"/>
          </a:p>
          <a:p>
            <a:r>
              <a:rPr lang="de-DE" sz="2000" dirty="0"/>
              <a:t>Institut für Eingebettete Systeme/Echtzeitsysteme</a:t>
            </a:r>
          </a:p>
          <a:p>
            <a:pPr>
              <a:lnSpc>
                <a:spcPct val="120000"/>
              </a:lnSpc>
            </a:pPr>
            <a:r>
              <a:rPr lang="de-DE" sz="2000" dirty="0"/>
              <a:t>Ingenieurwissenschaften und Informatik</a:t>
            </a:r>
          </a:p>
          <a:p>
            <a:pPr>
              <a:lnSpc>
                <a:spcPct val="120000"/>
              </a:lnSpc>
            </a:pPr>
            <a:r>
              <a:rPr lang="de-DE" sz="2000" dirty="0"/>
              <a:t>Universität Ulm</a:t>
            </a:r>
          </a:p>
        </p:txBody>
      </p:sp>
    </p:spTree>
    <p:extLst>
      <p:ext uri="{BB962C8B-B14F-4D97-AF65-F5344CB8AC3E}">
        <p14:creationId xmlns:p14="http://schemas.microsoft.com/office/powerpoint/2010/main" val="10434453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556A7B88-8D95-40AE-A18E-092AAEBEE362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Code-Generator-Generatoren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Ablauf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Sog. </a:t>
            </a:r>
            <a:r>
              <a:rPr lang="de-DE" i="1" dirty="0" smtClean="0"/>
              <a:t>Meta-Programme</a:t>
            </a:r>
            <a:r>
              <a:rPr lang="de-DE" dirty="0" smtClean="0"/>
              <a:t>, d.h. Programme, die Programme als Ausgabe erzeugen.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Ein Code-Generator-Generator </a:t>
            </a:r>
            <a:r>
              <a:rPr lang="de-DE" i="1" dirty="0" smtClean="0"/>
              <a:t>(CGG)</a:t>
            </a:r>
            <a:r>
              <a:rPr lang="de-DE" dirty="0" smtClean="0"/>
              <a:t> erhält eine Prozessor-Beschreibung als Eingabe und erzeugt daraus einen Code-Generator </a:t>
            </a:r>
            <a:r>
              <a:rPr lang="de-DE" i="1" dirty="0" smtClean="0"/>
              <a:t>(CG)</a:t>
            </a:r>
            <a:r>
              <a:rPr lang="de-DE" dirty="0" smtClean="0"/>
              <a:t> für eben diesen Prozessor</a:t>
            </a:r>
            <a:endParaRPr lang="de-DE" dirty="0"/>
          </a:p>
        </p:txBody>
      </p:sp>
      <p:sp>
        <p:nvSpPr>
          <p:cNvPr id="7" name="Line 2"/>
          <p:cNvSpPr>
            <a:spLocks noChangeShapeType="1"/>
          </p:cNvSpPr>
          <p:nvPr/>
        </p:nvSpPr>
        <p:spPr bwMode="auto">
          <a:xfrm rot="16200000">
            <a:off x="3563938" y="4905375"/>
            <a:ext cx="0" cy="431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 rot="16200000">
            <a:off x="1837532" y="4979194"/>
            <a:ext cx="0" cy="2873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1981200" y="4762500"/>
            <a:ext cx="14859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2265363" y="4959350"/>
            <a:ext cx="768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/>
              <a:t>CGG</a:t>
            </a:r>
          </a:p>
        </p:txBody>
      </p:sp>
      <p:sp>
        <p:nvSpPr>
          <p:cNvPr id="17" name="AutoShape 13"/>
          <p:cNvSpPr>
            <a:spLocks noChangeArrowheads="1"/>
          </p:cNvSpPr>
          <p:nvPr/>
        </p:nvSpPr>
        <p:spPr bwMode="auto">
          <a:xfrm>
            <a:off x="241300" y="4545013"/>
            <a:ext cx="1487488" cy="1152525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en-US" dirty="0">
              <a:solidFill>
                <a:schemeClr val="tx1"/>
              </a:solidFill>
              <a:latin typeface="MetaKorrespondenz" pitchFamily="34" charset="0"/>
            </a:endParaRPr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 rot="16200000">
            <a:off x="5293519" y="4977606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0" name="AutoShape 16"/>
          <p:cNvSpPr>
            <a:spLocks noChangeArrowheads="1"/>
          </p:cNvSpPr>
          <p:nvPr/>
        </p:nvSpPr>
        <p:spPr bwMode="auto">
          <a:xfrm>
            <a:off x="3781425" y="4689475"/>
            <a:ext cx="1368425" cy="935038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en-US" dirty="0">
              <a:solidFill>
                <a:schemeClr val="tx1"/>
              </a:solidFill>
              <a:latin typeface="MetaKorrespondenz" pitchFamily="34" charset="0"/>
            </a:endParaRPr>
          </a:p>
        </p:txBody>
      </p:sp>
      <p:sp>
        <p:nvSpPr>
          <p:cNvPr id="21" name="Text Box 17"/>
          <p:cNvSpPr txBox="1">
            <a:spLocks noChangeArrowheads="1"/>
          </p:cNvSpPr>
          <p:nvPr/>
        </p:nvSpPr>
        <p:spPr bwMode="auto">
          <a:xfrm>
            <a:off x="3608388" y="4905375"/>
            <a:ext cx="1335087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/>
              <a:t>Quellcode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/>
              <a:t>für CG</a:t>
            </a: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5462588" y="4760913"/>
            <a:ext cx="14859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3" name="Text Box 19"/>
          <p:cNvSpPr txBox="1">
            <a:spLocks noChangeArrowheads="1"/>
          </p:cNvSpPr>
          <p:nvPr/>
        </p:nvSpPr>
        <p:spPr bwMode="auto">
          <a:xfrm>
            <a:off x="5484813" y="4829175"/>
            <a:ext cx="1290637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/>
              <a:t>Host-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/>
              <a:t>Compiler</a:t>
            </a:r>
          </a:p>
        </p:txBody>
      </p:sp>
      <p:sp>
        <p:nvSpPr>
          <p:cNvPr id="24" name="Line 20"/>
          <p:cNvSpPr>
            <a:spLocks noChangeShapeType="1"/>
          </p:cNvSpPr>
          <p:nvPr/>
        </p:nvSpPr>
        <p:spPr bwMode="auto">
          <a:xfrm rot="16200000">
            <a:off x="7093744" y="4977606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8" name="Text Box 24"/>
          <p:cNvSpPr txBox="1">
            <a:spLocks noChangeArrowheads="1"/>
          </p:cNvSpPr>
          <p:nvPr/>
        </p:nvSpPr>
        <p:spPr bwMode="auto">
          <a:xfrm>
            <a:off x="107950" y="4760913"/>
            <a:ext cx="1346522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/>
              <a:t>Beschr. f.</a:t>
            </a:r>
          </a:p>
          <a:p>
            <a:pPr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/>
              <a:t>Prozessor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i="1" dirty="0"/>
              <a:t>Proc        </a:t>
            </a:r>
          </a:p>
        </p:txBody>
      </p:sp>
      <p:grpSp>
        <p:nvGrpSpPr>
          <p:cNvPr id="31" name="Group 33"/>
          <p:cNvGrpSpPr>
            <a:grpSpLocks/>
          </p:cNvGrpSpPr>
          <p:nvPr/>
        </p:nvGrpSpPr>
        <p:grpSpPr bwMode="auto">
          <a:xfrm>
            <a:off x="7452000" y="3607200"/>
            <a:ext cx="1152525" cy="865187"/>
            <a:chOff x="4694" y="2273"/>
            <a:chExt cx="726" cy="545"/>
          </a:xfrm>
        </p:grpSpPr>
        <p:grpSp>
          <p:nvGrpSpPr>
            <p:cNvPr id="32" name="Group 6"/>
            <p:cNvGrpSpPr>
              <a:grpSpLocks/>
            </p:cNvGrpSpPr>
            <p:nvPr/>
          </p:nvGrpSpPr>
          <p:grpSpPr bwMode="auto">
            <a:xfrm>
              <a:off x="4694" y="2273"/>
              <a:ext cx="726" cy="545"/>
              <a:chOff x="3742" y="3430"/>
              <a:chExt cx="726" cy="545"/>
            </a:xfrm>
          </p:grpSpPr>
          <p:sp>
            <p:nvSpPr>
              <p:cNvPr id="34" name="AutoShape 7"/>
              <p:cNvSpPr>
                <a:spLocks noChangeArrowheads="1"/>
              </p:cNvSpPr>
              <p:nvPr/>
            </p:nvSpPr>
            <p:spPr bwMode="auto">
              <a:xfrm rot="10800000">
                <a:off x="3742" y="3612"/>
                <a:ext cx="681" cy="363"/>
              </a:xfrm>
              <a:prstGeom prst="cloudCallout">
                <a:avLst>
                  <a:gd name="adj1" fmla="val -43685"/>
                  <a:gd name="adj2" fmla="val 95181"/>
                </a:avLst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lIns="0" tIns="0" rIns="0" bIns="0"/>
              <a:lstStyle/>
              <a:p>
                <a:pPr marL="647700" indent="-457200" algn="ctr" eaLnBrk="1" hangingPunct="1">
                  <a:spcBef>
                    <a:spcPct val="20000"/>
                  </a:spcBef>
                  <a:buClr>
                    <a:srgbClr val="FF0007"/>
                  </a:buClr>
                </a:pPr>
                <a:endParaRPr lang="de-DE" sz="2000" dirty="0">
                  <a:solidFill>
                    <a:schemeClr val="tx1"/>
                  </a:solidFill>
                  <a:latin typeface="MetaKorrespondenz" pitchFamily="34" charset="0"/>
                </a:endParaRPr>
              </a:p>
            </p:txBody>
          </p:sp>
          <p:sp>
            <p:nvSpPr>
              <p:cNvPr id="35" name="Rectangle 8"/>
              <p:cNvSpPr>
                <a:spLocks noChangeArrowheads="1"/>
              </p:cNvSpPr>
              <p:nvPr/>
            </p:nvSpPr>
            <p:spPr bwMode="auto">
              <a:xfrm>
                <a:off x="4195" y="3430"/>
                <a:ext cx="273" cy="1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</p:grpSp>
        <p:sp>
          <p:nvSpPr>
            <p:cNvPr id="33" name="Text Box 14"/>
            <p:cNvSpPr txBox="1">
              <a:spLocks noChangeArrowheads="1"/>
            </p:cNvSpPr>
            <p:nvPr/>
          </p:nvSpPr>
          <p:spPr bwMode="auto">
            <a:xfrm>
              <a:off x="4995" y="2553"/>
              <a:ext cx="145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457200" indent="-457200"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1pPr>
              <a:lvl2pPr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i="1" dirty="0" smtClean="0"/>
                <a:t>IR</a:t>
              </a:r>
              <a:endParaRPr lang="de-DE" sz="1800" i="1" dirty="0"/>
            </a:p>
          </p:txBody>
        </p:sp>
      </p:grpSp>
      <p:sp>
        <p:nvSpPr>
          <p:cNvPr id="36" name="Line 22"/>
          <p:cNvSpPr>
            <a:spLocks noChangeShapeType="1"/>
          </p:cNvSpPr>
          <p:nvPr/>
        </p:nvSpPr>
        <p:spPr bwMode="auto">
          <a:xfrm>
            <a:off x="8028000" y="5482800"/>
            <a:ext cx="0" cy="2873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7" name="Line 23"/>
          <p:cNvSpPr>
            <a:spLocks noChangeShapeType="1"/>
          </p:cNvSpPr>
          <p:nvPr/>
        </p:nvSpPr>
        <p:spPr bwMode="auto">
          <a:xfrm>
            <a:off x="8028000" y="4474800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grpSp>
        <p:nvGrpSpPr>
          <p:cNvPr id="38" name="Group 34"/>
          <p:cNvGrpSpPr>
            <a:grpSpLocks/>
          </p:cNvGrpSpPr>
          <p:nvPr/>
        </p:nvGrpSpPr>
        <p:grpSpPr bwMode="auto">
          <a:xfrm>
            <a:off x="7452000" y="5479200"/>
            <a:ext cx="1152525" cy="865188"/>
            <a:chOff x="4695" y="3452"/>
            <a:chExt cx="726" cy="545"/>
          </a:xfrm>
        </p:grpSpPr>
        <p:grpSp>
          <p:nvGrpSpPr>
            <p:cNvPr id="39" name="Group 3"/>
            <p:cNvGrpSpPr>
              <a:grpSpLocks/>
            </p:cNvGrpSpPr>
            <p:nvPr/>
          </p:nvGrpSpPr>
          <p:grpSpPr bwMode="auto">
            <a:xfrm>
              <a:off x="4695" y="3452"/>
              <a:ext cx="726" cy="545"/>
              <a:chOff x="3742" y="3430"/>
              <a:chExt cx="726" cy="545"/>
            </a:xfrm>
          </p:grpSpPr>
          <p:sp>
            <p:nvSpPr>
              <p:cNvPr id="41" name="AutoShape 4"/>
              <p:cNvSpPr>
                <a:spLocks noChangeArrowheads="1"/>
              </p:cNvSpPr>
              <p:nvPr/>
            </p:nvSpPr>
            <p:spPr bwMode="auto">
              <a:xfrm rot="10800000">
                <a:off x="3742" y="3612"/>
                <a:ext cx="681" cy="363"/>
              </a:xfrm>
              <a:prstGeom prst="cloudCallout">
                <a:avLst>
                  <a:gd name="adj1" fmla="val -43685"/>
                  <a:gd name="adj2" fmla="val 95181"/>
                </a:avLst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lIns="0" tIns="0" rIns="0" bIns="0"/>
              <a:lstStyle/>
              <a:p>
                <a:pPr marL="647700" indent="-457200" algn="ctr" eaLnBrk="1" hangingPunct="1">
                  <a:spcBef>
                    <a:spcPct val="20000"/>
                  </a:spcBef>
                  <a:buClr>
                    <a:srgbClr val="FF0007"/>
                  </a:buClr>
                </a:pPr>
                <a:endParaRPr lang="de-DE" sz="2000" dirty="0">
                  <a:solidFill>
                    <a:schemeClr val="tx1"/>
                  </a:solidFill>
                  <a:latin typeface="MetaKorrespondenz" pitchFamily="34" charset="0"/>
                </a:endParaRPr>
              </a:p>
            </p:txBody>
          </p:sp>
          <p:sp>
            <p:nvSpPr>
              <p:cNvPr id="42" name="Rectangle 5"/>
              <p:cNvSpPr>
                <a:spLocks noChangeArrowheads="1"/>
              </p:cNvSpPr>
              <p:nvPr/>
            </p:nvSpPr>
            <p:spPr bwMode="auto">
              <a:xfrm>
                <a:off x="4195" y="3430"/>
                <a:ext cx="273" cy="1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</p:grpSp>
        <p:sp>
          <p:nvSpPr>
            <p:cNvPr id="40" name="Text Box 26"/>
            <p:cNvSpPr txBox="1">
              <a:spLocks noChangeArrowheads="1"/>
            </p:cNvSpPr>
            <p:nvPr/>
          </p:nvSpPr>
          <p:spPr bwMode="auto">
            <a:xfrm>
              <a:off x="4771" y="3732"/>
              <a:ext cx="460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1pPr>
              <a:lvl2pPr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i="1" dirty="0" smtClean="0"/>
                <a:t>P(IR)</a:t>
              </a:r>
              <a:endParaRPr lang="de-DE" sz="1800" i="1" dirty="0"/>
            </a:p>
          </p:txBody>
        </p:sp>
      </p:grpSp>
      <p:sp>
        <p:nvSpPr>
          <p:cNvPr id="25" name="Rectangle 21"/>
          <p:cNvSpPr>
            <a:spLocks noChangeArrowheads="1"/>
          </p:cNvSpPr>
          <p:nvPr/>
        </p:nvSpPr>
        <p:spPr bwMode="auto">
          <a:xfrm>
            <a:off x="7262813" y="4760913"/>
            <a:ext cx="14859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7458055" y="4832350"/>
            <a:ext cx="98905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/>
              <a:t>CG für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i="1" dirty="0"/>
              <a:t>Proc</a:t>
            </a:r>
          </a:p>
        </p:txBody>
      </p:sp>
    </p:spTree>
    <p:extLst>
      <p:ext uri="{BB962C8B-B14F-4D97-AF65-F5344CB8AC3E}">
        <p14:creationId xmlns:p14="http://schemas.microsoft.com/office/powerpoint/2010/main" val="9552582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9" grpId="0" animBg="1"/>
      <p:bldP spid="20" grpId="0" animBg="1"/>
      <p:bldP spid="21" grpId="0"/>
      <p:bldP spid="22" grpId="0" animBg="1"/>
      <p:bldP spid="23" grpId="0"/>
      <p:bldP spid="24" grpId="0" animBg="1"/>
      <p:bldP spid="36" grpId="0" animBg="1"/>
      <p:bldP spid="37" grpId="0" animBg="1"/>
      <p:bldP spid="25" grpId="0" animBg="1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637523" y="3145408"/>
            <a:ext cx="7164388" cy="355600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CBD7C6D8-FB5F-420A-854A-81353F6CEDBF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 </a:t>
            </a:r>
            <a:r>
              <a:rPr lang="de-DE" dirty="0" smtClean="0"/>
              <a:t>des Kapitels</a:t>
            </a:r>
            <a:endParaRPr lang="de-DE" dirty="0"/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120000"/>
              </a:lnSpc>
              <a:buFont typeface="+mj-lt"/>
              <a:buAutoNum type="arabicPeriod" startAt="6"/>
            </a:pPr>
            <a:r>
              <a:rPr lang="de-DE" b="1" dirty="0" smtClean="0"/>
              <a:t>Instruktionsauswahl</a:t>
            </a:r>
            <a:endParaRPr lang="de-DE" b="1" dirty="0"/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Einführung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Rolle der Instruktionsauswahl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Datenflussgraphen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Code-Generator-Generatoren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Baum-Überdeckung mit Dynamischer Programmierung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Zerlegung von Datenflussgraphen in Datenflussbäume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Baum-Überdeckung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en-US" sz="2000" i="1" dirty="0" smtClean="0"/>
              <a:t>Tree Pattern Matching</a:t>
            </a:r>
            <a:r>
              <a:rPr lang="de-DE" sz="2000" dirty="0" smtClean="0"/>
              <a:t> Algorithmus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Baum-Grammatiken zur regel-basierten Ableitung von Code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Diskussion</a:t>
            </a:r>
          </a:p>
        </p:txBody>
      </p:sp>
    </p:spTree>
    <p:extLst>
      <p:ext uri="{BB962C8B-B14F-4D97-AF65-F5344CB8AC3E}">
        <p14:creationId xmlns:p14="http://schemas.microsoft.com/office/powerpoint/2010/main" val="35117490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2F0A8999-1CAF-4132-8917-3BF013ECFC8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464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Tree Pattern Matching (TPM)</a:t>
            </a:r>
            <a:endParaRPr lang="en-US" i="1" dirty="0"/>
          </a:p>
        </p:txBody>
      </p:sp>
      <p:sp>
        <p:nvSpPr>
          <p:cNvPr id="4649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de-DE" b="1" dirty="0" smtClean="0"/>
              <a:t>Motivation</a:t>
            </a:r>
            <a:endParaRPr lang="en-US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Überdeckung von Datenflussgraphen polynomiell reduzierbar auf 3-SAT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 marL="0" indent="0">
              <a:lnSpc>
                <a:spcPct val="120000"/>
              </a:lnSpc>
            </a:pPr>
            <a:endParaRPr lang="de-DE" dirty="0" smtClean="0"/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Optimale Instruktionsauswahl ist NP-vollständig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 smtClean="0"/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i="1" u="sng" dirty="0" smtClean="0"/>
              <a:t>Aber:</a:t>
            </a:r>
            <a:r>
              <a:rPr lang="de-DE" dirty="0" smtClean="0"/>
              <a:t> Maschinenoperationen üblicher</a:t>
            </a:r>
            <a:br>
              <a:rPr lang="de-DE" dirty="0" smtClean="0"/>
            </a:br>
            <a:r>
              <a:rPr lang="de-DE" dirty="0" smtClean="0"/>
              <a:t>Prozessoren haben typischerweise</a:t>
            </a:r>
            <a:br>
              <a:rPr lang="de-DE" dirty="0" smtClean="0"/>
            </a:br>
            <a:r>
              <a:rPr lang="de-DE" dirty="0" smtClean="0"/>
              <a:t>baumförmigen Datenfluss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b="1" i="1" u="sng" dirty="0" smtClean="0"/>
              <a:t>Baum-basierte Instruktionsauswahl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dirty="0" smtClean="0"/>
              <a:t>Optimale baum-basierte Instruktionsauswahl</a:t>
            </a:r>
            <a:br>
              <a:rPr lang="de-DE" dirty="0" smtClean="0"/>
            </a:br>
            <a:r>
              <a:rPr lang="de-DE" dirty="0" smtClean="0"/>
              <a:t>effizient in polynomieller Laufzeit lösbar</a:t>
            </a:r>
          </a:p>
        </p:txBody>
      </p:sp>
      <p:sp>
        <p:nvSpPr>
          <p:cNvPr id="25" name="Text Box 12"/>
          <p:cNvSpPr txBox="1">
            <a:spLocks noChangeArrowheads="1"/>
          </p:cNvSpPr>
          <p:nvPr/>
        </p:nvSpPr>
        <p:spPr bwMode="auto">
          <a:xfrm>
            <a:off x="611560" y="2196153"/>
            <a:ext cx="6768752" cy="584775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600" i="1" dirty="0" smtClean="0">
                <a:ea typeface="ヒラギノ角ゴ Pro W3" pitchFamily="96" charset="-128"/>
              </a:rPr>
              <a:t>[</a:t>
            </a:r>
            <a:r>
              <a:rPr lang="en-US" sz="1600" b="1" i="1" dirty="0" smtClean="0"/>
              <a:t>J. Bruno, R. Sethi,</a:t>
            </a:r>
            <a:r>
              <a:rPr lang="en-US" sz="1600" i="1" dirty="0" smtClean="0"/>
              <a:t> Code generation for a one-register machine, Journal of the ACM 23(3), Jul 1976</a:t>
            </a:r>
            <a:r>
              <a:rPr lang="en-US" sz="1600" i="1" dirty="0" smtClean="0">
                <a:ea typeface="ヒラギノ角ゴ Pro W3" pitchFamily="96" charset="-128"/>
              </a:rPr>
              <a:t>]</a:t>
            </a:r>
            <a:endParaRPr lang="en-US" sz="1600" i="1" dirty="0">
              <a:ea typeface="ヒラギノ角ゴ Pro W3" pitchFamily="96" charset="-128"/>
            </a:endParaRPr>
          </a:p>
        </p:txBody>
      </p:sp>
      <p:sp>
        <p:nvSpPr>
          <p:cNvPr id="26" name="Oval 33"/>
          <p:cNvSpPr>
            <a:spLocks noChangeArrowheads="1"/>
          </p:cNvSpPr>
          <p:nvPr/>
        </p:nvSpPr>
        <p:spPr bwMode="auto">
          <a:xfrm>
            <a:off x="6156325" y="4077072"/>
            <a:ext cx="215900" cy="21748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7" name="Oval 34"/>
          <p:cNvSpPr>
            <a:spLocks noChangeArrowheads="1"/>
          </p:cNvSpPr>
          <p:nvPr/>
        </p:nvSpPr>
        <p:spPr bwMode="auto">
          <a:xfrm>
            <a:off x="6589713" y="4542209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8" name="Text Box 35"/>
          <p:cNvSpPr txBox="1">
            <a:spLocks noChangeArrowheads="1"/>
          </p:cNvSpPr>
          <p:nvPr/>
        </p:nvSpPr>
        <p:spPr bwMode="auto">
          <a:xfrm>
            <a:off x="6638925" y="4634284"/>
            <a:ext cx="288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/>
              <a:t>*</a:t>
            </a:r>
            <a:endParaRPr lang="en-US" sz="2000" b="1" dirty="0"/>
          </a:p>
        </p:txBody>
      </p:sp>
      <p:sp>
        <p:nvSpPr>
          <p:cNvPr id="29" name="AutoShape 36"/>
          <p:cNvSpPr>
            <a:spLocks noChangeArrowheads="1"/>
          </p:cNvSpPr>
          <p:nvPr/>
        </p:nvSpPr>
        <p:spPr bwMode="auto">
          <a:xfrm rot="2700000">
            <a:off x="6338094" y="4362028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0" name="AutoShape 37"/>
          <p:cNvSpPr>
            <a:spLocks noChangeArrowheads="1"/>
          </p:cNvSpPr>
          <p:nvPr/>
        </p:nvSpPr>
        <p:spPr bwMode="auto">
          <a:xfrm rot="18900000" flipH="1">
            <a:off x="7057231" y="4362028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1" name="AutoShape 38"/>
          <p:cNvSpPr>
            <a:spLocks noChangeArrowheads="1"/>
          </p:cNvSpPr>
          <p:nvPr/>
        </p:nvSpPr>
        <p:spPr bwMode="auto">
          <a:xfrm rot="16200000" flipH="1">
            <a:off x="6695281" y="5266903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2" name="Oval 39"/>
          <p:cNvSpPr>
            <a:spLocks noChangeArrowheads="1"/>
          </p:cNvSpPr>
          <p:nvPr/>
        </p:nvSpPr>
        <p:spPr bwMode="auto">
          <a:xfrm>
            <a:off x="7380288" y="4077072"/>
            <a:ext cx="215900" cy="21748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3" name="Oval 40"/>
          <p:cNvSpPr>
            <a:spLocks noChangeArrowheads="1"/>
          </p:cNvSpPr>
          <p:nvPr/>
        </p:nvSpPr>
        <p:spPr bwMode="auto">
          <a:xfrm>
            <a:off x="6767513" y="5588372"/>
            <a:ext cx="215900" cy="21748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pic>
        <p:nvPicPr>
          <p:cNvPr id="34" name="Picture 41" descr="MPj0433160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4724400"/>
            <a:ext cx="841375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78589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69FE9013-C0CE-4F73-A6C3-9229517BE71F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464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Ablauf des </a:t>
            </a:r>
            <a:r>
              <a:rPr lang="en-US" i="1" dirty="0" smtClean="0"/>
              <a:t>Tree Pattern Matching</a:t>
            </a:r>
            <a:endParaRPr lang="en-US" i="1" dirty="0"/>
          </a:p>
        </p:txBody>
      </p:sp>
      <p:sp>
        <p:nvSpPr>
          <p:cNvPr id="4649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 smtClean="0"/>
              <a:t>Gegeben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Eine zu übersetzende Zwischendarstellung </a:t>
            </a:r>
            <a:r>
              <a:rPr lang="de-DE" i="1" dirty="0" smtClean="0"/>
              <a:t>IR</a:t>
            </a:r>
          </a:p>
          <a:p>
            <a:pPr>
              <a:lnSpc>
                <a:spcPct val="90000"/>
              </a:lnSpc>
            </a:pPr>
            <a:endParaRPr lang="de-DE" b="1" dirty="0" smtClean="0"/>
          </a:p>
          <a:p>
            <a:pPr>
              <a:lnSpc>
                <a:spcPct val="90000"/>
              </a:lnSpc>
            </a:pPr>
            <a:r>
              <a:rPr lang="de-DE" b="1" dirty="0" smtClean="0"/>
              <a:t>Vorgehensweise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Programm </a:t>
            </a:r>
            <a:r>
              <a:rPr lang="de-DE" i="1" dirty="0" smtClean="0"/>
              <a:t>P</a:t>
            </a:r>
            <a:r>
              <a:rPr lang="de-DE" dirty="0" smtClean="0"/>
              <a:t> = Ø;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Für jeden Basisblock </a:t>
            </a:r>
            <a:r>
              <a:rPr lang="de-DE" i="1" dirty="0" smtClean="0"/>
              <a:t>B</a:t>
            </a:r>
            <a:r>
              <a:rPr lang="de-DE" dirty="0" smtClean="0"/>
              <a:t> aus </a:t>
            </a:r>
            <a:r>
              <a:rPr lang="de-DE" i="1" dirty="0" smtClean="0"/>
              <a:t>IR</a:t>
            </a:r>
            <a:r>
              <a:rPr lang="de-DE" dirty="0" smtClean="0"/>
              <a:t>: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Bestimmte Datenflussgraph </a:t>
            </a:r>
            <a:r>
              <a:rPr lang="de-DE" i="1" dirty="0" smtClean="0"/>
              <a:t>D</a:t>
            </a:r>
            <a:r>
              <a:rPr lang="de-DE" dirty="0" smtClean="0"/>
              <a:t> von </a:t>
            </a:r>
            <a:r>
              <a:rPr lang="de-DE" i="1" dirty="0" smtClean="0"/>
              <a:t>B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Zerlege </a:t>
            </a:r>
            <a:r>
              <a:rPr lang="de-DE" i="1" dirty="0" smtClean="0"/>
              <a:t>D</a:t>
            </a:r>
            <a:r>
              <a:rPr lang="de-DE" dirty="0" smtClean="0"/>
              <a:t> in einzelne Datenflussbäume </a:t>
            </a:r>
            <a:r>
              <a:rPr lang="en-US" i="1" dirty="0" smtClean="0"/>
              <a:t>(data flow tree, DFT)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i="1" dirty="0" smtClean="0"/>
              <a:t>T</a:t>
            </a:r>
            <a:r>
              <a:rPr lang="de-DE" baseline="-25000" dirty="0" smtClean="0"/>
              <a:t>1</a:t>
            </a:r>
            <a:r>
              <a:rPr lang="de-DE" dirty="0" smtClean="0"/>
              <a:t>, ..., </a:t>
            </a:r>
            <a:r>
              <a:rPr lang="de-DE" i="1" dirty="0" smtClean="0"/>
              <a:t>T</a:t>
            </a:r>
            <a:r>
              <a:rPr lang="de-DE" i="1" baseline="-25000" dirty="0" smtClean="0"/>
              <a:t>N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Für jeden DFT </a:t>
            </a:r>
            <a:r>
              <a:rPr lang="de-DE" i="1" dirty="0" smtClean="0"/>
              <a:t>T</a:t>
            </a:r>
            <a:r>
              <a:rPr lang="de-DE" i="1" baseline="-25000" dirty="0" smtClean="0"/>
              <a:t>i</a:t>
            </a:r>
            <a:r>
              <a:rPr lang="de-DE" dirty="0" smtClean="0"/>
              <a:t>:</a:t>
            </a:r>
          </a:p>
          <a:p>
            <a:pPr lvl="2">
              <a:lnSpc>
                <a:spcPct val="120000"/>
              </a:lnSpc>
              <a:buFont typeface="Arial" charset="0"/>
              <a:buChar char="–"/>
            </a:pPr>
            <a:r>
              <a:rPr lang="de-DE" sz="2000" i="1" dirty="0" smtClean="0"/>
              <a:t>P</a:t>
            </a:r>
            <a:r>
              <a:rPr lang="de-DE" sz="2000" dirty="0" smtClean="0"/>
              <a:t> = </a:t>
            </a:r>
            <a:r>
              <a:rPr lang="de-DE" sz="2000" i="1" dirty="0" smtClean="0"/>
              <a:t>P</a:t>
            </a:r>
            <a:r>
              <a:rPr lang="de-DE" sz="2000" dirty="0" smtClean="0"/>
              <a:t> </a:t>
            </a:r>
            <a:r>
              <a:rPr lang="de-DE" sz="2000" b="1" dirty="0" smtClean="0">
                <a:latin typeface="OpenSymbol"/>
                <a:ea typeface="OpenSymbol"/>
              </a:rPr>
              <a:t>∪</a:t>
            </a:r>
            <a:r>
              <a:rPr lang="de-DE" sz="2000" dirty="0" smtClean="0"/>
              <a:t> { Optimaler Code aus Baum-Überdeckung von </a:t>
            </a:r>
            <a:r>
              <a:rPr lang="de-DE" sz="2000" i="1" dirty="0" smtClean="0"/>
              <a:t>T</a:t>
            </a:r>
            <a:r>
              <a:rPr lang="de-DE" sz="2000" i="1" baseline="-25000" dirty="0" smtClean="0"/>
              <a:t>i</a:t>
            </a:r>
            <a:r>
              <a:rPr lang="de-DE" sz="2000" dirty="0" smtClean="0"/>
              <a:t> }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Gebe </a:t>
            </a:r>
            <a:r>
              <a:rPr lang="de-DE" i="1" dirty="0" smtClean="0"/>
              <a:t>P</a:t>
            </a:r>
            <a:r>
              <a:rPr lang="de-DE" dirty="0" smtClean="0"/>
              <a:t> zurück</a:t>
            </a: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8254649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559884B2-A69D-41B9-B846-FF09D062C5A6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464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Zerlegung eines DFGs in DFTs</a:t>
            </a:r>
            <a:endParaRPr lang="en-US" i="1" dirty="0"/>
          </a:p>
        </p:txBody>
      </p:sp>
      <p:sp>
        <p:nvSpPr>
          <p:cNvPr id="4649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/>
              <a:t>Definition </a:t>
            </a:r>
            <a:r>
              <a:rPr lang="de-DE" b="1" dirty="0" smtClean="0"/>
              <a:t>(Gemeinsamer Teilausdruck):</a:t>
            </a:r>
            <a:endParaRPr lang="de-DE" b="1" dirty="0"/>
          </a:p>
          <a:p>
            <a:pPr marL="0" indent="0">
              <a:lnSpc>
                <a:spcPct val="100000"/>
              </a:lnSpc>
              <a:buFont typeface="Arial" charset="0"/>
              <a:buNone/>
            </a:pPr>
            <a:r>
              <a:rPr lang="de-DE" dirty="0"/>
              <a:t>Sei </a:t>
            </a:r>
            <a:r>
              <a:rPr lang="de-DE" i="1" dirty="0" smtClean="0"/>
              <a:t>DFG</a:t>
            </a:r>
            <a:r>
              <a:rPr lang="de-DE" dirty="0" smtClean="0"/>
              <a:t> </a:t>
            </a:r>
            <a:r>
              <a:rPr lang="de-DE" dirty="0"/>
              <a:t>= </a:t>
            </a:r>
            <a:r>
              <a:rPr lang="de-DE" dirty="0" smtClean="0"/>
              <a:t>(</a:t>
            </a:r>
            <a:r>
              <a:rPr lang="de-DE" i="1" dirty="0" smtClean="0"/>
              <a:t>V</a:t>
            </a:r>
            <a:r>
              <a:rPr lang="de-DE" dirty="0" smtClean="0"/>
              <a:t>, </a:t>
            </a:r>
            <a:r>
              <a:rPr lang="de-DE" i="1" dirty="0" smtClean="0"/>
              <a:t>E</a:t>
            </a:r>
            <a:r>
              <a:rPr lang="de-DE" dirty="0" smtClean="0"/>
              <a:t>) </a:t>
            </a:r>
            <a:r>
              <a:rPr lang="de-DE" dirty="0"/>
              <a:t>ein </a:t>
            </a:r>
            <a:r>
              <a:rPr lang="de-DE" dirty="0" smtClean="0"/>
              <a:t>Datenflussgraph.</a:t>
            </a:r>
          </a:p>
          <a:p>
            <a:pPr marL="0" indent="0">
              <a:lnSpc>
                <a:spcPct val="100000"/>
              </a:lnSpc>
              <a:buFont typeface="Arial" charset="0"/>
              <a:buNone/>
            </a:pPr>
            <a:r>
              <a:rPr lang="de-DE" dirty="0" smtClean="0"/>
              <a:t>Ein Knoten </a:t>
            </a:r>
            <a:r>
              <a:rPr lang="de-DE" i="1" dirty="0" smtClean="0"/>
              <a:t>v</a:t>
            </a:r>
            <a:r>
              <a:rPr lang="de-DE" dirty="0" smtClean="0"/>
              <a:t> </a:t>
            </a:r>
            <a:r>
              <a:rPr lang="de-DE" b="1" dirty="0" smtClean="0">
                <a:sym typeface="Symbol"/>
              </a:rPr>
              <a:t></a:t>
            </a:r>
            <a:r>
              <a:rPr lang="de-DE" dirty="0" smtClean="0"/>
              <a:t> </a:t>
            </a:r>
            <a:r>
              <a:rPr lang="de-DE" i="1" dirty="0"/>
              <a:t>V</a:t>
            </a:r>
            <a:r>
              <a:rPr lang="de-DE" dirty="0"/>
              <a:t> </a:t>
            </a:r>
            <a:r>
              <a:rPr lang="de-DE" dirty="0" smtClean="0"/>
              <a:t>mit mehr als einer ausgehenden Kante im DFG heißt </a:t>
            </a:r>
            <a:r>
              <a:rPr lang="de-DE" i="1" dirty="0" smtClean="0"/>
              <a:t>Gemeinsamer Teilausdruck</a:t>
            </a:r>
            <a:r>
              <a:rPr lang="de-DE" dirty="0" smtClean="0"/>
              <a:t> </a:t>
            </a:r>
            <a:r>
              <a:rPr lang="en-US" i="1" dirty="0" smtClean="0"/>
              <a:t>(Common Subexpression, CSE)</a:t>
            </a:r>
            <a:r>
              <a:rPr lang="de-DE" dirty="0" smtClean="0"/>
              <a:t>.</a:t>
            </a:r>
            <a:endParaRPr lang="de-DE" dirty="0"/>
          </a:p>
          <a:p>
            <a:pPr>
              <a:lnSpc>
                <a:spcPct val="90000"/>
              </a:lnSpc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/>
              <a:t>Definition </a:t>
            </a:r>
            <a:r>
              <a:rPr lang="de-DE" b="1" dirty="0" smtClean="0"/>
              <a:t>(Datenflussbaum):</a:t>
            </a:r>
            <a:endParaRPr lang="de-DE" b="1" dirty="0"/>
          </a:p>
          <a:p>
            <a:pPr marL="0" indent="0">
              <a:lnSpc>
                <a:spcPct val="100000"/>
              </a:lnSpc>
              <a:buFont typeface="Arial" charset="0"/>
              <a:buNone/>
            </a:pPr>
            <a:r>
              <a:rPr lang="de-DE" dirty="0" smtClean="0"/>
              <a:t>Ein Datenflussgraph </a:t>
            </a:r>
            <a:r>
              <a:rPr lang="de-DE" i="1" dirty="0" smtClean="0"/>
              <a:t>DFG</a:t>
            </a:r>
            <a:r>
              <a:rPr lang="de-DE" dirty="0" smtClean="0"/>
              <a:t> </a:t>
            </a:r>
            <a:r>
              <a:rPr lang="de-DE" dirty="0"/>
              <a:t>= (</a:t>
            </a:r>
            <a:r>
              <a:rPr lang="de-DE" i="1" dirty="0"/>
              <a:t>V</a:t>
            </a:r>
            <a:r>
              <a:rPr lang="de-DE" dirty="0"/>
              <a:t>, </a:t>
            </a:r>
            <a:r>
              <a:rPr lang="de-DE" i="1" dirty="0"/>
              <a:t>E</a:t>
            </a:r>
            <a:r>
              <a:rPr lang="de-DE" dirty="0"/>
              <a:t>) </a:t>
            </a:r>
            <a:r>
              <a:rPr lang="de-DE" dirty="0" smtClean="0"/>
              <a:t>ohne CSEs heißt </a:t>
            </a:r>
            <a:r>
              <a:rPr lang="de-DE" i="1" dirty="0" smtClean="0"/>
              <a:t>Datenflussbaum</a:t>
            </a:r>
            <a:r>
              <a:rPr lang="de-DE" dirty="0" smtClean="0"/>
              <a:t> </a:t>
            </a:r>
            <a:r>
              <a:rPr lang="en-US" i="1" dirty="0" smtClean="0"/>
              <a:t>(Data Flow Tree, DFT)</a:t>
            </a:r>
            <a:r>
              <a:rPr lang="de-DE" dirty="0" smtClean="0"/>
              <a:t>.</a:t>
            </a:r>
          </a:p>
          <a:p>
            <a:pPr marL="0" indent="0">
              <a:lnSpc>
                <a:spcPct val="10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90000"/>
              </a:lnSpc>
            </a:pPr>
            <a:r>
              <a:rPr lang="de-DE" b="1" dirty="0" smtClean="0">
                <a:sym typeface="Wingdings"/>
              </a:rPr>
              <a:t> </a:t>
            </a:r>
            <a:r>
              <a:rPr lang="de-DE" b="1" dirty="0" smtClean="0"/>
              <a:t>DFG-Zerlegung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Aufspaltung des DFGs in DFTs entlang der CSEs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Für jede CSE: Hilfsknoten in resultierenden Bäumen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181805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333BBF08-B7AE-4174-85E0-33592F6BA402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464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Beispiel-DFG (1)</a:t>
            </a:r>
            <a:endParaRPr lang="en-US" i="1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4572000" y="15208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" name="Oval 3"/>
          <p:cNvSpPr>
            <a:spLocks noChangeArrowheads="1"/>
          </p:cNvSpPr>
          <p:nvPr/>
        </p:nvSpPr>
        <p:spPr bwMode="auto">
          <a:xfrm>
            <a:off x="5651500" y="15208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" name="Oval 4"/>
          <p:cNvSpPr>
            <a:spLocks noChangeArrowheads="1"/>
          </p:cNvSpPr>
          <p:nvPr/>
        </p:nvSpPr>
        <p:spPr bwMode="auto">
          <a:xfrm>
            <a:off x="7092950" y="151923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" name="Oval 5"/>
          <p:cNvSpPr>
            <a:spLocks noChangeArrowheads="1"/>
          </p:cNvSpPr>
          <p:nvPr/>
        </p:nvSpPr>
        <p:spPr bwMode="auto">
          <a:xfrm>
            <a:off x="6372225" y="31035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1" name="Oval 6"/>
          <p:cNvSpPr>
            <a:spLocks noChangeArrowheads="1"/>
          </p:cNvSpPr>
          <p:nvPr/>
        </p:nvSpPr>
        <p:spPr bwMode="auto">
          <a:xfrm>
            <a:off x="6661150" y="38957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2051050" y="20240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3" name="Oval 8"/>
          <p:cNvSpPr>
            <a:spLocks noChangeArrowheads="1"/>
          </p:cNvSpPr>
          <p:nvPr/>
        </p:nvSpPr>
        <p:spPr bwMode="auto">
          <a:xfrm>
            <a:off x="3059113" y="15208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4" name="Oval 9"/>
          <p:cNvSpPr>
            <a:spLocks noChangeArrowheads="1"/>
          </p:cNvSpPr>
          <p:nvPr/>
        </p:nvSpPr>
        <p:spPr bwMode="auto">
          <a:xfrm>
            <a:off x="3851275" y="1231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5" name="AutoShape 10"/>
          <p:cNvSpPr>
            <a:spLocks noChangeArrowheads="1"/>
          </p:cNvSpPr>
          <p:nvPr/>
        </p:nvSpPr>
        <p:spPr bwMode="auto">
          <a:xfrm rot="20285241" flipH="1">
            <a:off x="4049713" y="4519613"/>
            <a:ext cx="1614487" cy="169862"/>
          </a:xfrm>
          <a:prstGeom prst="notchedRightArrow">
            <a:avLst>
              <a:gd name="adj1" fmla="val 50000"/>
              <a:gd name="adj2" fmla="val 237617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3494088" y="310673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3349625" y="3265488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latin typeface="Courier New" pitchFamily="49" charset="0"/>
              </a:rPr>
              <a:t>sqrt</a:t>
            </a:r>
          </a:p>
        </p:txBody>
      </p:sp>
      <p:sp>
        <p:nvSpPr>
          <p:cNvPr id="18" name="Oval 14"/>
          <p:cNvSpPr>
            <a:spLocks noChangeArrowheads="1"/>
          </p:cNvSpPr>
          <p:nvPr/>
        </p:nvSpPr>
        <p:spPr bwMode="auto">
          <a:xfrm>
            <a:off x="6372225" y="227171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6396038" y="23876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20" name="AutoShape 16"/>
          <p:cNvSpPr>
            <a:spLocks noChangeArrowheads="1"/>
          </p:cNvSpPr>
          <p:nvPr/>
        </p:nvSpPr>
        <p:spPr bwMode="auto">
          <a:xfrm rot="2700000">
            <a:off x="6120607" y="209153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1" name="AutoShape 17"/>
          <p:cNvSpPr>
            <a:spLocks noChangeArrowheads="1"/>
          </p:cNvSpPr>
          <p:nvPr/>
        </p:nvSpPr>
        <p:spPr bwMode="auto">
          <a:xfrm rot="18900000" flipH="1">
            <a:off x="6839745" y="209153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5684838" y="167957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a</a:t>
            </a:r>
          </a:p>
        </p:txBody>
      </p:sp>
      <p:sp>
        <p:nvSpPr>
          <p:cNvPr id="23" name="Text Box 19"/>
          <p:cNvSpPr txBox="1">
            <a:spLocks noChangeArrowheads="1"/>
          </p:cNvSpPr>
          <p:nvPr/>
        </p:nvSpPr>
        <p:spPr bwMode="auto">
          <a:xfrm>
            <a:off x="7124700" y="167957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c</a:t>
            </a:r>
          </a:p>
        </p:txBody>
      </p:sp>
      <p:sp>
        <p:nvSpPr>
          <p:cNvPr id="24" name="Oval 20"/>
          <p:cNvSpPr>
            <a:spLocks noChangeArrowheads="1"/>
          </p:cNvSpPr>
          <p:nvPr/>
        </p:nvSpPr>
        <p:spPr bwMode="auto">
          <a:xfrm>
            <a:off x="5292725" y="231457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5316538" y="243046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26" name="AutoShape 22"/>
          <p:cNvSpPr>
            <a:spLocks noChangeArrowheads="1"/>
          </p:cNvSpPr>
          <p:nvPr/>
        </p:nvSpPr>
        <p:spPr bwMode="auto">
          <a:xfrm rot="2700000">
            <a:off x="5041106" y="2134394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>
            <a:off x="4605338" y="167957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4</a:t>
            </a:r>
          </a:p>
        </p:txBody>
      </p:sp>
      <p:sp>
        <p:nvSpPr>
          <p:cNvPr id="28" name="Oval 24"/>
          <p:cNvSpPr>
            <a:spLocks noChangeArrowheads="1"/>
          </p:cNvSpPr>
          <p:nvPr/>
        </p:nvSpPr>
        <p:spPr bwMode="auto">
          <a:xfrm>
            <a:off x="3851275" y="231298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3875088" y="242887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3883025" y="139065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</a:p>
        </p:txBody>
      </p:sp>
      <p:sp>
        <p:nvSpPr>
          <p:cNvPr id="31" name="Oval 27"/>
          <p:cNvSpPr>
            <a:spLocks noChangeArrowheads="1"/>
          </p:cNvSpPr>
          <p:nvPr/>
        </p:nvSpPr>
        <p:spPr bwMode="auto">
          <a:xfrm>
            <a:off x="4575175" y="310673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4598988" y="322262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-</a:t>
            </a:r>
          </a:p>
        </p:txBody>
      </p:sp>
      <p:sp>
        <p:nvSpPr>
          <p:cNvPr id="33" name="AutoShape 29"/>
          <p:cNvSpPr>
            <a:spLocks noChangeArrowheads="1"/>
          </p:cNvSpPr>
          <p:nvPr/>
        </p:nvSpPr>
        <p:spPr bwMode="auto">
          <a:xfrm rot="2700000">
            <a:off x="4323557" y="292655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4" name="Oval 30"/>
          <p:cNvSpPr>
            <a:spLocks noChangeArrowheads="1"/>
          </p:cNvSpPr>
          <p:nvPr/>
        </p:nvSpPr>
        <p:spPr bwMode="auto">
          <a:xfrm>
            <a:off x="2051050" y="31083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5" name="Text Box 31"/>
          <p:cNvSpPr txBox="1">
            <a:spLocks noChangeArrowheads="1"/>
          </p:cNvSpPr>
          <p:nvPr/>
        </p:nvSpPr>
        <p:spPr bwMode="auto">
          <a:xfrm>
            <a:off x="2074863" y="322421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-</a:t>
            </a:r>
          </a:p>
        </p:txBody>
      </p:sp>
      <p:sp>
        <p:nvSpPr>
          <p:cNvPr id="36" name="AutoShape 32"/>
          <p:cNvSpPr>
            <a:spLocks noChangeArrowheads="1"/>
          </p:cNvSpPr>
          <p:nvPr/>
        </p:nvSpPr>
        <p:spPr bwMode="auto">
          <a:xfrm rot="16200000" flipH="1">
            <a:off x="2158207" y="278368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7" name="Text Box 33"/>
          <p:cNvSpPr txBox="1">
            <a:spLocks noChangeArrowheads="1"/>
          </p:cNvSpPr>
          <p:nvPr/>
        </p:nvSpPr>
        <p:spPr bwMode="auto">
          <a:xfrm>
            <a:off x="2082800" y="218281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</a:p>
        </p:txBody>
      </p:sp>
      <p:sp>
        <p:nvSpPr>
          <p:cNvPr id="38" name="Oval 34"/>
          <p:cNvSpPr>
            <a:spLocks noChangeArrowheads="1"/>
          </p:cNvSpPr>
          <p:nvPr/>
        </p:nvSpPr>
        <p:spPr bwMode="auto">
          <a:xfrm>
            <a:off x="2770188" y="3898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9" name="Text Box 35"/>
          <p:cNvSpPr txBox="1">
            <a:spLocks noChangeArrowheads="1"/>
          </p:cNvSpPr>
          <p:nvPr/>
        </p:nvSpPr>
        <p:spPr bwMode="auto">
          <a:xfrm>
            <a:off x="2794000" y="401478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-</a:t>
            </a:r>
          </a:p>
        </p:txBody>
      </p:sp>
      <p:sp>
        <p:nvSpPr>
          <p:cNvPr id="40" name="AutoShape 36"/>
          <p:cNvSpPr>
            <a:spLocks noChangeArrowheads="1"/>
          </p:cNvSpPr>
          <p:nvPr/>
        </p:nvSpPr>
        <p:spPr bwMode="auto">
          <a:xfrm rot="2700000">
            <a:off x="2518569" y="37187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1" name="AutoShape 37"/>
          <p:cNvSpPr>
            <a:spLocks noChangeArrowheads="1"/>
          </p:cNvSpPr>
          <p:nvPr/>
        </p:nvSpPr>
        <p:spPr bwMode="auto">
          <a:xfrm rot="18900000" flipH="1">
            <a:off x="3237706" y="37187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2" name="Oval 38"/>
          <p:cNvSpPr>
            <a:spLocks noChangeArrowheads="1"/>
          </p:cNvSpPr>
          <p:nvPr/>
        </p:nvSpPr>
        <p:spPr bwMode="auto">
          <a:xfrm>
            <a:off x="4211638" y="3898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3" name="Text Box 39"/>
          <p:cNvSpPr txBox="1">
            <a:spLocks noChangeArrowheads="1"/>
          </p:cNvSpPr>
          <p:nvPr/>
        </p:nvSpPr>
        <p:spPr bwMode="auto">
          <a:xfrm>
            <a:off x="4235450" y="401478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+</a:t>
            </a:r>
          </a:p>
        </p:txBody>
      </p:sp>
      <p:sp>
        <p:nvSpPr>
          <p:cNvPr id="44" name="Oval 40"/>
          <p:cNvSpPr>
            <a:spLocks noChangeArrowheads="1"/>
          </p:cNvSpPr>
          <p:nvPr/>
        </p:nvSpPr>
        <p:spPr bwMode="auto">
          <a:xfrm>
            <a:off x="5653088" y="3898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5" name="Text Box 41"/>
          <p:cNvSpPr txBox="1">
            <a:spLocks noChangeArrowheads="1"/>
          </p:cNvSpPr>
          <p:nvPr/>
        </p:nvSpPr>
        <p:spPr bwMode="auto">
          <a:xfrm>
            <a:off x="5676900" y="401478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46" name="AutoShape 42"/>
          <p:cNvSpPr>
            <a:spLocks noChangeArrowheads="1"/>
          </p:cNvSpPr>
          <p:nvPr/>
        </p:nvSpPr>
        <p:spPr bwMode="auto">
          <a:xfrm rot="18900000" flipH="1">
            <a:off x="6120606" y="37187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7" name="Text Box 43"/>
          <p:cNvSpPr txBox="1">
            <a:spLocks noChangeArrowheads="1"/>
          </p:cNvSpPr>
          <p:nvPr/>
        </p:nvSpPr>
        <p:spPr bwMode="auto">
          <a:xfrm>
            <a:off x="6692900" y="401161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a</a:t>
            </a:r>
          </a:p>
        </p:txBody>
      </p:sp>
      <p:sp>
        <p:nvSpPr>
          <p:cNvPr id="48" name="AutoShape 44"/>
          <p:cNvSpPr>
            <a:spLocks noChangeArrowheads="1"/>
          </p:cNvSpPr>
          <p:nvPr/>
        </p:nvSpPr>
        <p:spPr bwMode="auto">
          <a:xfrm rot="18900000" flipH="1">
            <a:off x="5041107" y="292655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9" name="AutoShape 45"/>
          <p:cNvSpPr>
            <a:spLocks noChangeArrowheads="1"/>
          </p:cNvSpPr>
          <p:nvPr/>
        </p:nvSpPr>
        <p:spPr bwMode="auto">
          <a:xfrm rot="16200000" flipH="1">
            <a:off x="3958431" y="1988344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0" name="AutoShape 46"/>
          <p:cNvSpPr>
            <a:spLocks noChangeArrowheads="1"/>
          </p:cNvSpPr>
          <p:nvPr/>
        </p:nvSpPr>
        <p:spPr bwMode="auto">
          <a:xfrm flipH="1">
            <a:off x="4140200" y="3322638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1" name="Oval 47"/>
          <p:cNvSpPr>
            <a:spLocks noChangeArrowheads="1"/>
          </p:cNvSpPr>
          <p:nvPr/>
        </p:nvSpPr>
        <p:spPr bwMode="auto">
          <a:xfrm>
            <a:off x="4933950" y="46910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2" name="Text Box 48"/>
          <p:cNvSpPr txBox="1">
            <a:spLocks noChangeArrowheads="1"/>
          </p:cNvSpPr>
          <p:nvPr/>
        </p:nvSpPr>
        <p:spPr bwMode="auto">
          <a:xfrm>
            <a:off x="4957763" y="480695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/</a:t>
            </a:r>
          </a:p>
        </p:txBody>
      </p:sp>
      <p:sp>
        <p:nvSpPr>
          <p:cNvPr id="53" name="AutoShape 49"/>
          <p:cNvSpPr>
            <a:spLocks noChangeArrowheads="1"/>
          </p:cNvSpPr>
          <p:nvPr/>
        </p:nvSpPr>
        <p:spPr bwMode="auto">
          <a:xfrm rot="2700000">
            <a:off x="4682332" y="451088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4" name="AutoShape 50"/>
          <p:cNvSpPr>
            <a:spLocks noChangeArrowheads="1"/>
          </p:cNvSpPr>
          <p:nvPr/>
        </p:nvSpPr>
        <p:spPr bwMode="auto">
          <a:xfrm rot="18900000" flipH="1">
            <a:off x="5401470" y="451088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5" name="Oval 51"/>
          <p:cNvSpPr>
            <a:spLocks noChangeArrowheads="1"/>
          </p:cNvSpPr>
          <p:nvPr/>
        </p:nvSpPr>
        <p:spPr bwMode="auto">
          <a:xfrm>
            <a:off x="3490913" y="46910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6" name="Text Box 52"/>
          <p:cNvSpPr txBox="1">
            <a:spLocks noChangeArrowheads="1"/>
          </p:cNvSpPr>
          <p:nvPr/>
        </p:nvSpPr>
        <p:spPr bwMode="auto">
          <a:xfrm>
            <a:off x="3514725" y="480695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/</a:t>
            </a:r>
          </a:p>
        </p:txBody>
      </p:sp>
      <p:sp>
        <p:nvSpPr>
          <p:cNvPr id="57" name="AutoShape 53"/>
          <p:cNvSpPr>
            <a:spLocks noChangeArrowheads="1"/>
          </p:cNvSpPr>
          <p:nvPr/>
        </p:nvSpPr>
        <p:spPr bwMode="auto">
          <a:xfrm rot="16200000" flipH="1">
            <a:off x="5041107" y="544750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8" name="AutoShape 54"/>
          <p:cNvSpPr>
            <a:spLocks noChangeArrowheads="1"/>
          </p:cNvSpPr>
          <p:nvPr/>
        </p:nvSpPr>
        <p:spPr bwMode="auto">
          <a:xfrm rot="16200000" flipH="1">
            <a:off x="3596482" y="544750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9" name="AutoShape 55"/>
          <p:cNvSpPr>
            <a:spLocks noChangeArrowheads="1"/>
          </p:cNvSpPr>
          <p:nvPr/>
        </p:nvSpPr>
        <p:spPr bwMode="auto">
          <a:xfrm rot="2700000">
            <a:off x="3960019" y="37187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0" name="AutoShape 56"/>
          <p:cNvSpPr>
            <a:spLocks noChangeArrowheads="1"/>
          </p:cNvSpPr>
          <p:nvPr/>
        </p:nvSpPr>
        <p:spPr bwMode="auto">
          <a:xfrm>
            <a:off x="3419475" y="4116388"/>
            <a:ext cx="720725" cy="142875"/>
          </a:xfrm>
          <a:prstGeom prst="notchedRightArrow">
            <a:avLst>
              <a:gd name="adj1" fmla="val 50000"/>
              <a:gd name="adj2" fmla="val 126111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1" name="AutoShape 57"/>
          <p:cNvSpPr>
            <a:spLocks noChangeArrowheads="1"/>
          </p:cNvSpPr>
          <p:nvPr/>
        </p:nvSpPr>
        <p:spPr bwMode="auto">
          <a:xfrm rot="2700000">
            <a:off x="3239295" y="451088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2" name="Text Box 58"/>
          <p:cNvSpPr txBox="1">
            <a:spLocks noChangeArrowheads="1"/>
          </p:cNvSpPr>
          <p:nvPr/>
        </p:nvSpPr>
        <p:spPr bwMode="auto">
          <a:xfrm>
            <a:off x="6405563" y="32639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2</a:t>
            </a:r>
          </a:p>
        </p:txBody>
      </p:sp>
      <p:sp>
        <p:nvSpPr>
          <p:cNvPr id="63" name="AutoShape 59"/>
          <p:cNvSpPr>
            <a:spLocks noChangeArrowheads="1"/>
          </p:cNvSpPr>
          <p:nvPr/>
        </p:nvSpPr>
        <p:spPr bwMode="auto">
          <a:xfrm flipH="1">
            <a:off x="6264275" y="4113213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4" name="AutoShape 60"/>
          <p:cNvSpPr>
            <a:spLocks noChangeArrowheads="1"/>
          </p:cNvSpPr>
          <p:nvPr/>
        </p:nvSpPr>
        <p:spPr bwMode="auto">
          <a:xfrm rot="2700000">
            <a:off x="3528219" y="216296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5" name="Text Box 61"/>
          <p:cNvSpPr txBox="1">
            <a:spLocks noChangeArrowheads="1"/>
          </p:cNvSpPr>
          <p:nvPr/>
        </p:nvSpPr>
        <p:spPr bwMode="auto">
          <a:xfrm>
            <a:off x="3092450" y="167798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</a:p>
        </p:txBody>
      </p:sp>
      <p:sp>
        <p:nvSpPr>
          <p:cNvPr id="66" name="AutoShape 62"/>
          <p:cNvSpPr>
            <a:spLocks noChangeArrowheads="1"/>
          </p:cNvSpPr>
          <p:nvPr/>
        </p:nvSpPr>
        <p:spPr bwMode="auto">
          <a:xfrm flipH="1">
            <a:off x="5938838" y="2559050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7" name="Oval 63"/>
          <p:cNvSpPr>
            <a:spLocks noChangeArrowheads="1"/>
          </p:cNvSpPr>
          <p:nvPr/>
        </p:nvSpPr>
        <p:spPr bwMode="auto">
          <a:xfrm>
            <a:off x="3492500" y="576897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8" name="Text Box 64"/>
          <p:cNvSpPr txBox="1">
            <a:spLocks noChangeArrowheads="1"/>
          </p:cNvSpPr>
          <p:nvPr/>
        </p:nvSpPr>
        <p:spPr bwMode="auto">
          <a:xfrm>
            <a:off x="3440113" y="5884863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r1</a:t>
            </a:r>
          </a:p>
        </p:txBody>
      </p:sp>
      <p:sp>
        <p:nvSpPr>
          <p:cNvPr id="69" name="Oval 65"/>
          <p:cNvSpPr>
            <a:spLocks noChangeArrowheads="1"/>
          </p:cNvSpPr>
          <p:nvPr/>
        </p:nvSpPr>
        <p:spPr bwMode="auto">
          <a:xfrm>
            <a:off x="4933950" y="576897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" name="Text Box 66"/>
          <p:cNvSpPr txBox="1">
            <a:spLocks noChangeArrowheads="1"/>
          </p:cNvSpPr>
          <p:nvPr/>
        </p:nvSpPr>
        <p:spPr bwMode="auto">
          <a:xfrm>
            <a:off x="4881563" y="5884863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r2</a:t>
            </a:r>
          </a:p>
        </p:txBody>
      </p:sp>
      <p:sp>
        <p:nvSpPr>
          <p:cNvPr id="71" name="Text Box 67"/>
          <p:cNvSpPr txBox="1">
            <a:spLocks noChangeArrowheads="1"/>
          </p:cNvSpPr>
          <p:nvPr/>
        </p:nvSpPr>
        <p:spPr bwMode="auto">
          <a:xfrm>
            <a:off x="7165975" y="5824538"/>
            <a:ext cx="841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i="1" dirty="0">
                <a:solidFill>
                  <a:srgbClr val="0000FF"/>
                </a:solidFill>
              </a:rPr>
              <a:t>CSEs</a:t>
            </a:r>
          </a:p>
        </p:txBody>
      </p:sp>
      <p:sp>
        <p:nvSpPr>
          <p:cNvPr id="72" name="Text Box 13"/>
          <p:cNvSpPr txBox="1">
            <a:spLocks noChangeArrowheads="1"/>
          </p:cNvSpPr>
          <p:nvPr/>
        </p:nvSpPr>
        <p:spPr bwMode="auto">
          <a:xfrm>
            <a:off x="3351600" y="3265200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</a:rPr>
              <a:t>sqrt</a:t>
            </a:r>
          </a:p>
        </p:txBody>
      </p:sp>
      <p:sp>
        <p:nvSpPr>
          <p:cNvPr id="73" name="Text Box 35"/>
          <p:cNvSpPr txBox="1">
            <a:spLocks noChangeArrowheads="1"/>
          </p:cNvSpPr>
          <p:nvPr/>
        </p:nvSpPr>
        <p:spPr bwMode="auto">
          <a:xfrm>
            <a:off x="2793600" y="40140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0000FF"/>
                </a:solidFill>
                <a:latin typeface="Courier New" pitchFamily="49" charset="0"/>
              </a:rPr>
              <a:t>-</a:t>
            </a:r>
          </a:p>
        </p:txBody>
      </p:sp>
      <p:sp>
        <p:nvSpPr>
          <p:cNvPr id="74" name="Text Box 41"/>
          <p:cNvSpPr txBox="1">
            <a:spLocks noChangeArrowheads="1"/>
          </p:cNvSpPr>
          <p:nvPr/>
        </p:nvSpPr>
        <p:spPr bwMode="auto">
          <a:xfrm>
            <a:off x="5677200" y="40140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0000FF"/>
                </a:solidFill>
                <a:latin typeface="Courier New" pitchFamily="49" charset="0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4751269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/>
      <p:bldP spid="73" grpId="0"/>
      <p:bldP spid="7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333BBF08-B7AE-4174-85E0-33592F6BA402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464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Beispiel-DFG (2)</a:t>
            </a:r>
            <a:endParaRPr lang="en-US" i="1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4572000" y="15208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" name="Oval 3"/>
          <p:cNvSpPr>
            <a:spLocks noChangeArrowheads="1"/>
          </p:cNvSpPr>
          <p:nvPr/>
        </p:nvSpPr>
        <p:spPr bwMode="auto">
          <a:xfrm>
            <a:off x="5651500" y="15208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" name="Oval 4"/>
          <p:cNvSpPr>
            <a:spLocks noChangeArrowheads="1"/>
          </p:cNvSpPr>
          <p:nvPr/>
        </p:nvSpPr>
        <p:spPr bwMode="auto">
          <a:xfrm>
            <a:off x="7092950" y="151923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2051050" y="20240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3" name="Oval 8"/>
          <p:cNvSpPr>
            <a:spLocks noChangeArrowheads="1"/>
          </p:cNvSpPr>
          <p:nvPr/>
        </p:nvSpPr>
        <p:spPr bwMode="auto">
          <a:xfrm>
            <a:off x="3059113" y="15208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4" name="Oval 9"/>
          <p:cNvSpPr>
            <a:spLocks noChangeArrowheads="1"/>
          </p:cNvSpPr>
          <p:nvPr/>
        </p:nvSpPr>
        <p:spPr bwMode="auto">
          <a:xfrm>
            <a:off x="3851275" y="1231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5" name="AutoShape 10"/>
          <p:cNvSpPr>
            <a:spLocks noChangeArrowheads="1"/>
          </p:cNvSpPr>
          <p:nvPr/>
        </p:nvSpPr>
        <p:spPr bwMode="auto">
          <a:xfrm rot="20285241" flipH="1">
            <a:off x="4049713" y="4519613"/>
            <a:ext cx="1614487" cy="169862"/>
          </a:xfrm>
          <a:prstGeom prst="notchedRightArrow">
            <a:avLst>
              <a:gd name="adj1" fmla="val 50000"/>
              <a:gd name="adj2" fmla="val 237617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3494088" y="310673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8" name="Oval 14"/>
          <p:cNvSpPr>
            <a:spLocks noChangeArrowheads="1"/>
          </p:cNvSpPr>
          <p:nvPr/>
        </p:nvSpPr>
        <p:spPr bwMode="auto">
          <a:xfrm>
            <a:off x="6372225" y="227171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6396038" y="23876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20" name="AutoShape 16"/>
          <p:cNvSpPr>
            <a:spLocks noChangeArrowheads="1"/>
          </p:cNvSpPr>
          <p:nvPr/>
        </p:nvSpPr>
        <p:spPr bwMode="auto">
          <a:xfrm rot="2700000">
            <a:off x="6120607" y="209153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1" name="AutoShape 17"/>
          <p:cNvSpPr>
            <a:spLocks noChangeArrowheads="1"/>
          </p:cNvSpPr>
          <p:nvPr/>
        </p:nvSpPr>
        <p:spPr bwMode="auto">
          <a:xfrm rot="18900000" flipH="1">
            <a:off x="6839745" y="209153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5684838" y="167957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a</a:t>
            </a:r>
          </a:p>
        </p:txBody>
      </p:sp>
      <p:sp>
        <p:nvSpPr>
          <p:cNvPr id="23" name="Text Box 19"/>
          <p:cNvSpPr txBox="1">
            <a:spLocks noChangeArrowheads="1"/>
          </p:cNvSpPr>
          <p:nvPr/>
        </p:nvSpPr>
        <p:spPr bwMode="auto">
          <a:xfrm>
            <a:off x="7124700" y="167957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c</a:t>
            </a:r>
          </a:p>
        </p:txBody>
      </p:sp>
      <p:sp>
        <p:nvSpPr>
          <p:cNvPr id="24" name="Oval 20"/>
          <p:cNvSpPr>
            <a:spLocks noChangeArrowheads="1"/>
          </p:cNvSpPr>
          <p:nvPr/>
        </p:nvSpPr>
        <p:spPr bwMode="auto">
          <a:xfrm>
            <a:off x="5292725" y="231457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5316538" y="243046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26" name="AutoShape 22"/>
          <p:cNvSpPr>
            <a:spLocks noChangeArrowheads="1"/>
          </p:cNvSpPr>
          <p:nvPr/>
        </p:nvSpPr>
        <p:spPr bwMode="auto">
          <a:xfrm rot="2700000">
            <a:off x="5041106" y="2134394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>
            <a:off x="4605338" y="167957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4</a:t>
            </a:r>
          </a:p>
        </p:txBody>
      </p:sp>
      <p:sp>
        <p:nvSpPr>
          <p:cNvPr id="28" name="Oval 24"/>
          <p:cNvSpPr>
            <a:spLocks noChangeArrowheads="1"/>
          </p:cNvSpPr>
          <p:nvPr/>
        </p:nvSpPr>
        <p:spPr bwMode="auto">
          <a:xfrm>
            <a:off x="3851275" y="231298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3875088" y="242887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3883025" y="139065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</a:p>
        </p:txBody>
      </p:sp>
      <p:sp>
        <p:nvSpPr>
          <p:cNvPr id="31" name="Oval 27"/>
          <p:cNvSpPr>
            <a:spLocks noChangeArrowheads="1"/>
          </p:cNvSpPr>
          <p:nvPr/>
        </p:nvSpPr>
        <p:spPr bwMode="auto">
          <a:xfrm>
            <a:off x="4575175" y="310673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4598988" y="322262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-</a:t>
            </a:r>
          </a:p>
        </p:txBody>
      </p:sp>
      <p:sp>
        <p:nvSpPr>
          <p:cNvPr id="33" name="AutoShape 29"/>
          <p:cNvSpPr>
            <a:spLocks noChangeArrowheads="1"/>
          </p:cNvSpPr>
          <p:nvPr/>
        </p:nvSpPr>
        <p:spPr bwMode="auto">
          <a:xfrm rot="2700000">
            <a:off x="4323557" y="292655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4" name="Oval 30"/>
          <p:cNvSpPr>
            <a:spLocks noChangeArrowheads="1"/>
          </p:cNvSpPr>
          <p:nvPr/>
        </p:nvSpPr>
        <p:spPr bwMode="auto">
          <a:xfrm>
            <a:off x="2051050" y="31083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5" name="Text Box 31"/>
          <p:cNvSpPr txBox="1">
            <a:spLocks noChangeArrowheads="1"/>
          </p:cNvSpPr>
          <p:nvPr/>
        </p:nvSpPr>
        <p:spPr bwMode="auto">
          <a:xfrm>
            <a:off x="2074863" y="322421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-</a:t>
            </a:r>
          </a:p>
        </p:txBody>
      </p:sp>
      <p:sp>
        <p:nvSpPr>
          <p:cNvPr id="36" name="AutoShape 32"/>
          <p:cNvSpPr>
            <a:spLocks noChangeArrowheads="1"/>
          </p:cNvSpPr>
          <p:nvPr/>
        </p:nvSpPr>
        <p:spPr bwMode="auto">
          <a:xfrm rot="16200000" flipH="1">
            <a:off x="2158207" y="278368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7" name="Text Box 33"/>
          <p:cNvSpPr txBox="1">
            <a:spLocks noChangeArrowheads="1"/>
          </p:cNvSpPr>
          <p:nvPr/>
        </p:nvSpPr>
        <p:spPr bwMode="auto">
          <a:xfrm>
            <a:off x="2082800" y="218281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</a:p>
        </p:txBody>
      </p:sp>
      <p:sp>
        <p:nvSpPr>
          <p:cNvPr id="38" name="Oval 34"/>
          <p:cNvSpPr>
            <a:spLocks noChangeArrowheads="1"/>
          </p:cNvSpPr>
          <p:nvPr/>
        </p:nvSpPr>
        <p:spPr bwMode="auto">
          <a:xfrm>
            <a:off x="2770188" y="3898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0" name="AutoShape 36"/>
          <p:cNvSpPr>
            <a:spLocks noChangeArrowheads="1"/>
          </p:cNvSpPr>
          <p:nvPr/>
        </p:nvSpPr>
        <p:spPr bwMode="auto">
          <a:xfrm rot="2700000">
            <a:off x="2518569" y="37187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1" name="AutoShape 37"/>
          <p:cNvSpPr>
            <a:spLocks noChangeArrowheads="1"/>
          </p:cNvSpPr>
          <p:nvPr/>
        </p:nvSpPr>
        <p:spPr bwMode="auto">
          <a:xfrm rot="18900000" flipH="1">
            <a:off x="3237706" y="37187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2" name="Oval 38"/>
          <p:cNvSpPr>
            <a:spLocks noChangeArrowheads="1"/>
          </p:cNvSpPr>
          <p:nvPr/>
        </p:nvSpPr>
        <p:spPr bwMode="auto">
          <a:xfrm>
            <a:off x="4211638" y="3898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3" name="Text Box 39"/>
          <p:cNvSpPr txBox="1">
            <a:spLocks noChangeArrowheads="1"/>
          </p:cNvSpPr>
          <p:nvPr/>
        </p:nvSpPr>
        <p:spPr bwMode="auto">
          <a:xfrm>
            <a:off x="4235450" y="401478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+</a:t>
            </a:r>
          </a:p>
        </p:txBody>
      </p:sp>
      <p:sp>
        <p:nvSpPr>
          <p:cNvPr id="44" name="Oval 40"/>
          <p:cNvSpPr>
            <a:spLocks noChangeArrowheads="1"/>
          </p:cNvSpPr>
          <p:nvPr/>
        </p:nvSpPr>
        <p:spPr bwMode="auto">
          <a:xfrm>
            <a:off x="5653088" y="3898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8" name="AutoShape 44"/>
          <p:cNvSpPr>
            <a:spLocks noChangeArrowheads="1"/>
          </p:cNvSpPr>
          <p:nvPr/>
        </p:nvSpPr>
        <p:spPr bwMode="auto">
          <a:xfrm rot="18900000" flipH="1">
            <a:off x="5041107" y="292655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9" name="AutoShape 45"/>
          <p:cNvSpPr>
            <a:spLocks noChangeArrowheads="1"/>
          </p:cNvSpPr>
          <p:nvPr/>
        </p:nvSpPr>
        <p:spPr bwMode="auto">
          <a:xfrm rot="16200000" flipH="1">
            <a:off x="3958431" y="1988344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0" name="AutoShape 46"/>
          <p:cNvSpPr>
            <a:spLocks noChangeArrowheads="1"/>
          </p:cNvSpPr>
          <p:nvPr/>
        </p:nvSpPr>
        <p:spPr bwMode="auto">
          <a:xfrm flipH="1">
            <a:off x="4140200" y="3322638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1" name="Oval 47"/>
          <p:cNvSpPr>
            <a:spLocks noChangeArrowheads="1"/>
          </p:cNvSpPr>
          <p:nvPr/>
        </p:nvSpPr>
        <p:spPr bwMode="auto">
          <a:xfrm>
            <a:off x="4933950" y="46910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2" name="Text Box 48"/>
          <p:cNvSpPr txBox="1">
            <a:spLocks noChangeArrowheads="1"/>
          </p:cNvSpPr>
          <p:nvPr/>
        </p:nvSpPr>
        <p:spPr bwMode="auto">
          <a:xfrm>
            <a:off x="4957763" y="480695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/</a:t>
            </a:r>
          </a:p>
        </p:txBody>
      </p:sp>
      <p:sp>
        <p:nvSpPr>
          <p:cNvPr id="53" name="AutoShape 49"/>
          <p:cNvSpPr>
            <a:spLocks noChangeArrowheads="1"/>
          </p:cNvSpPr>
          <p:nvPr/>
        </p:nvSpPr>
        <p:spPr bwMode="auto">
          <a:xfrm rot="2700000">
            <a:off x="4682332" y="451088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4" name="AutoShape 50"/>
          <p:cNvSpPr>
            <a:spLocks noChangeArrowheads="1"/>
          </p:cNvSpPr>
          <p:nvPr/>
        </p:nvSpPr>
        <p:spPr bwMode="auto">
          <a:xfrm rot="18900000" flipH="1">
            <a:off x="5401470" y="451088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5" name="Oval 51"/>
          <p:cNvSpPr>
            <a:spLocks noChangeArrowheads="1"/>
          </p:cNvSpPr>
          <p:nvPr/>
        </p:nvSpPr>
        <p:spPr bwMode="auto">
          <a:xfrm>
            <a:off x="3490913" y="46910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6" name="Text Box 52"/>
          <p:cNvSpPr txBox="1">
            <a:spLocks noChangeArrowheads="1"/>
          </p:cNvSpPr>
          <p:nvPr/>
        </p:nvSpPr>
        <p:spPr bwMode="auto">
          <a:xfrm>
            <a:off x="3514725" y="480695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/</a:t>
            </a:r>
          </a:p>
        </p:txBody>
      </p:sp>
      <p:sp>
        <p:nvSpPr>
          <p:cNvPr id="57" name="AutoShape 53"/>
          <p:cNvSpPr>
            <a:spLocks noChangeArrowheads="1"/>
          </p:cNvSpPr>
          <p:nvPr/>
        </p:nvSpPr>
        <p:spPr bwMode="auto">
          <a:xfrm rot="16200000" flipH="1">
            <a:off x="5041107" y="544750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8" name="AutoShape 54"/>
          <p:cNvSpPr>
            <a:spLocks noChangeArrowheads="1"/>
          </p:cNvSpPr>
          <p:nvPr/>
        </p:nvSpPr>
        <p:spPr bwMode="auto">
          <a:xfrm rot="16200000" flipH="1">
            <a:off x="3596482" y="544750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9" name="AutoShape 55"/>
          <p:cNvSpPr>
            <a:spLocks noChangeArrowheads="1"/>
          </p:cNvSpPr>
          <p:nvPr/>
        </p:nvSpPr>
        <p:spPr bwMode="auto">
          <a:xfrm rot="2700000">
            <a:off x="3960019" y="37187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0" name="AutoShape 56"/>
          <p:cNvSpPr>
            <a:spLocks noChangeArrowheads="1"/>
          </p:cNvSpPr>
          <p:nvPr/>
        </p:nvSpPr>
        <p:spPr bwMode="auto">
          <a:xfrm>
            <a:off x="3419475" y="4116388"/>
            <a:ext cx="720725" cy="142875"/>
          </a:xfrm>
          <a:prstGeom prst="notchedRightArrow">
            <a:avLst>
              <a:gd name="adj1" fmla="val 50000"/>
              <a:gd name="adj2" fmla="val 126111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1" name="AutoShape 57"/>
          <p:cNvSpPr>
            <a:spLocks noChangeArrowheads="1"/>
          </p:cNvSpPr>
          <p:nvPr/>
        </p:nvSpPr>
        <p:spPr bwMode="auto">
          <a:xfrm rot="2700000">
            <a:off x="3239295" y="451088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4" name="AutoShape 60"/>
          <p:cNvSpPr>
            <a:spLocks noChangeArrowheads="1"/>
          </p:cNvSpPr>
          <p:nvPr/>
        </p:nvSpPr>
        <p:spPr bwMode="auto">
          <a:xfrm rot="2700000">
            <a:off x="3528219" y="216296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5" name="Text Box 61"/>
          <p:cNvSpPr txBox="1">
            <a:spLocks noChangeArrowheads="1"/>
          </p:cNvSpPr>
          <p:nvPr/>
        </p:nvSpPr>
        <p:spPr bwMode="auto">
          <a:xfrm>
            <a:off x="3092450" y="167798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</a:p>
        </p:txBody>
      </p:sp>
      <p:sp>
        <p:nvSpPr>
          <p:cNvPr id="66" name="AutoShape 62"/>
          <p:cNvSpPr>
            <a:spLocks noChangeArrowheads="1"/>
          </p:cNvSpPr>
          <p:nvPr/>
        </p:nvSpPr>
        <p:spPr bwMode="auto">
          <a:xfrm flipH="1">
            <a:off x="5938838" y="2559050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7" name="Oval 63"/>
          <p:cNvSpPr>
            <a:spLocks noChangeArrowheads="1"/>
          </p:cNvSpPr>
          <p:nvPr/>
        </p:nvSpPr>
        <p:spPr bwMode="auto">
          <a:xfrm>
            <a:off x="3492500" y="576897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8" name="Text Box 64"/>
          <p:cNvSpPr txBox="1">
            <a:spLocks noChangeArrowheads="1"/>
          </p:cNvSpPr>
          <p:nvPr/>
        </p:nvSpPr>
        <p:spPr bwMode="auto">
          <a:xfrm>
            <a:off x="3440113" y="5884863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r1</a:t>
            </a:r>
          </a:p>
        </p:txBody>
      </p:sp>
      <p:sp>
        <p:nvSpPr>
          <p:cNvPr id="69" name="Oval 65"/>
          <p:cNvSpPr>
            <a:spLocks noChangeArrowheads="1"/>
          </p:cNvSpPr>
          <p:nvPr/>
        </p:nvSpPr>
        <p:spPr bwMode="auto">
          <a:xfrm>
            <a:off x="4933950" y="576897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" name="Text Box 66"/>
          <p:cNvSpPr txBox="1">
            <a:spLocks noChangeArrowheads="1"/>
          </p:cNvSpPr>
          <p:nvPr/>
        </p:nvSpPr>
        <p:spPr bwMode="auto">
          <a:xfrm>
            <a:off x="4881563" y="5884863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r2</a:t>
            </a:r>
          </a:p>
        </p:txBody>
      </p:sp>
      <p:sp>
        <p:nvSpPr>
          <p:cNvPr id="71" name="Text Box 67"/>
          <p:cNvSpPr txBox="1">
            <a:spLocks noChangeArrowheads="1"/>
          </p:cNvSpPr>
          <p:nvPr/>
        </p:nvSpPr>
        <p:spPr bwMode="auto">
          <a:xfrm>
            <a:off x="7165975" y="5824538"/>
            <a:ext cx="841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i="1" dirty="0">
                <a:solidFill>
                  <a:srgbClr val="0000FF"/>
                </a:solidFill>
              </a:rPr>
              <a:t>CSEs</a:t>
            </a:r>
          </a:p>
        </p:txBody>
      </p:sp>
      <p:sp>
        <p:nvSpPr>
          <p:cNvPr id="72" name="Text Box 13"/>
          <p:cNvSpPr txBox="1">
            <a:spLocks noChangeArrowheads="1"/>
          </p:cNvSpPr>
          <p:nvPr/>
        </p:nvSpPr>
        <p:spPr bwMode="auto">
          <a:xfrm>
            <a:off x="3351600" y="3265200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</a:rPr>
              <a:t>sqrt</a:t>
            </a:r>
          </a:p>
        </p:txBody>
      </p:sp>
      <p:sp>
        <p:nvSpPr>
          <p:cNvPr id="73" name="Text Box 35"/>
          <p:cNvSpPr txBox="1">
            <a:spLocks noChangeArrowheads="1"/>
          </p:cNvSpPr>
          <p:nvPr/>
        </p:nvSpPr>
        <p:spPr bwMode="auto">
          <a:xfrm>
            <a:off x="2793600" y="40140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0000FF"/>
                </a:solidFill>
                <a:latin typeface="Courier New" pitchFamily="49" charset="0"/>
              </a:rPr>
              <a:t>-</a:t>
            </a:r>
          </a:p>
        </p:txBody>
      </p:sp>
      <p:sp>
        <p:nvSpPr>
          <p:cNvPr id="75" name="Freeform 3"/>
          <p:cNvSpPr>
            <a:spLocks/>
          </p:cNvSpPr>
          <p:nvPr/>
        </p:nvSpPr>
        <p:spPr bwMode="auto">
          <a:xfrm>
            <a:off x="7140575" y="2838450"/>
            <a:ext cx="1955800" cy="2881313"/>
          </a:xfrm>
          <a:custGeom>
            <a:avLst/>
            <a:gdLst>
              <a:gd name="T0" fmla="*/ 650 w 1232"/>
              <a:gd name="T1" fmla="*/ 76 h 1815"/>
              <a:gd name="T2" fmla="*/ 922 w 1232"/>
              <a:gd name="T3" fmla="*/ 167 h 1815"/>
              <a:gd name="T4" fmla="*/ 1194 w 1232"/>
              <a:gd name="T5" fmla="*/ 893 h 1815"/>
              <a:gd name="T6" fmla="*/ 695 w 1232"/>
              <a:gd name="T7" fmla="*/ 1210 h 1815"/>
              <a:gd name="T8" fmla="*/ 469 w 1232"/>
              <a:gd name="T9" fmla="*/ 1709 h 1815"/>
              <a:gd name="T10" fmla="*/ 106 w 1232"/>
              <a:gd name="T11" fmla="*/ 1755 h 1815"/>
              <a:gd name="T12" fmla="*/ 15 w 1232"/>
              <a:gd name="T13" fmla="*/ 1346 h 1815"/>
              <a:gd name="T14" fmla="*/ 106 w 1232"/>
              <a:gd name="T15" fmla="*/ 621 h 1815"/>
              <a:gd name="T16" fmla="*/ 650 w 1232"/>
              <a:gd name="T17" fmla="*/ 76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32" h="1815">
                <a:moveTo>
                  <a:pt x="650" y="76"/>
                </a:moveTo>
                <a:cubicBezTo>
                  <a:pt x="786" y="0"/>
                  <a:pt x="831" y="31"/>
                  <a:pt x="922" y="167"/>
                </a:cubicBezTo>
                <a:cubicBezTo>
                  <a:pt x="1013" y="303"/>
                  <a:pt x="1232" y="719"/>
                  <a:pt x="1194" y="893"/>
                </a:cubicBezTo>
                <a:cubicBezTo>
                  <a:pt x="1156" y="1067"/>
                  <a:pt x="816" y="1074"/>
                  <a:pt x="695" y="1210"/>
                </a:cubicBezTo>
                <a:cubicBezTo>
                  <a:pt x="574" y="1346"/>
                  <a:pt x="567" y="1618"/>
                  <a:pt x="469" y="1709"/>
                </a:cubicBezTo>
                <a:cubicBezTo>
                  <a:pt x="371" y="1800"/>
                  <a:pt x="182" y="1815"/>
                  <a:pt x="106" y="1755"/>
                </a:cubicBezTo>
                <a:cubicBezTo>
                  <a:pt x="30" y="1695"/>
                  <a:pt x="15" y="1535"/>
                  <a:pt x="15" y="1346"/>
                </a:cubicBezTo>
                <a:cubicBezTo>
                  <a:pt x="15" y="1157"/>
                  <a:pt x="0" y="833"/>
                  <a:pt x="106" y="621"/>
                </a:cubicBezTo>
                <a:cubicBezTo>
                  <a:pt x="212" y="409"/>
                  <a:pt x="514" y="152"/>
                  <a:pt x="650" y="76"/>
                </a:cubicBezTo>
                <a:close/>
              </a:path>
            </a:pathLst>
          </a:custGeom>
          <a:solidFill>
            <a:srgbClr val="CC99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8029575" y="31035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7" name="Oval 8"/>
          <p:cNvSpPr>
            <a:spLocks noChangeArrowheads="1"/>
          </p:cNvSpPr>
          <p:nvPr/>
        </p:nvSpPr>
        <p:spPr bwMode="auto">
          <a:xfrm>
            <a:off x="8318500" y="38957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8" name="Oval 41"/>
          <p:cNvSpPr>
            <a:spLocks noChangeArrowheads="1"/>
          </p:cNvSpPr>
          <p:nvPr/>
        </p:nvSpPr>
        <p:spPr bwMode="auto">
          <a:xfrm>
            <a:off x="7310438" y="3898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9" name="Text Box 42"/>
          <p:cNvSpPr txBox="1">
            <a:spLocks noChangeArrowheads="1"/>
          </p:cNvSpPr>
          <p:nvPr/>
        </p:nvSpPr>
        <p:spPr bwMode="auto">
          <a:xfrm>
            <a:off x="7334250" y="401478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80" name="AutoShape 43"/>
          <p:cNvSpPr>
            <a:spLocks noChangeArrowheads="1"/>
          </p:cNvSpPr>
          <p:nvPr/>
        </p:nvSpPr>
        <p:spPr bwMode="auto">
          <a:xfrm rot="18900000" flipH="1">
            <a:off x="7777956" y="37187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1" name="Text Box 44"/>
          <p:cNvSpPr txBox="1">
            <a:spLocks noChangeArrowheads="1"/>
          </p:cNvSpPr>
          <p:nvPr/>
        </p:nvSpPr>
        <p:spPr bwMode="auto">
          <a:xfrm>
            <a:off x="8350250" y="401161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a</a:t>
            </a:r>
          </a:p>
        </p:txBody>
      </p:sp>
      <p:sp>
        <p:nvSpPr>
          <p:cNvPr id="82" name="Text Box 59"/>
          <p:cNvSpPr txBox="1">
            <a:spLocks noChangeArrowheads="1"/>
          </p:cNvSpPr>
          <p:nvPr/>
        </p:nvSpPr>
        <p:spPr bwMode="auto">
          <a:xfrm>
            <a:off x="8062913" y="32639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2</a:t>
            </a:r>
          </a:p>
        </p:txBody>
      </p:sp>
      <p:sp>
        <p:nvSpPr>
          <p:cNvPr id="83" name="AutoShape 60"/>
          <p:cNvSpPr>
            <a:spLocks noChangeArrowheads="1"/>
          </p:cNvSpPr>
          <p:nvPr/>
        </p:nvSpPr>
        <p:spPr bwMode="auto">
          <a:xfrm flipH="1">
            <a:off x="7921625" y="4113213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4" name="AutoShape 69"/>
          <p:cNvSpPr>
            <a:spLocks noChangeArrowheads="1"/>
          </p:cNvSpPr>
          <p:nvPr/>
        </p:nvSpPr>
        <p:spPr bwMode="auto">
          <a:xfrm rot="16200000" flipH="1">
            <a:off x="7416006" y="465216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5" name="Oval 70"/>
          <p:cNvSpPr>
            <a:spLocks noChangeArrowheads="1"/>
          </p:cNvSpPr>
          <p:nvPr/>
        </p:nvSpPr>
        <p:spPr bwMode="auto">
          <a:xfrm>
            <a:off x="7308850" y="49752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6" name="Text Box 71"/>
          <p:cNvSpPr txBox="1">
            <a:spLocks noChangeArrowheads="1"/>
          </p:cNvSpPr>
          <p:nvPr/>
        </p:nvSpPr>
        <p:spPr bwMode="auto">
          <a:xfrm>
            <a:off x="7165975" y="5133975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solidFill>
                  <a:srgbClr val="008000"/>
                </a:solidFill>
                <a:latin typeface="Courier New" pitchFamily="49" charset="0"/>
              </a:rPr>
              <a:t>CSE1</a:t>
            </a:r>
          </a:p>
        </p:txBody>
      </p:sp>
      <p:sp>
        <p:nvSpPr>
          <p:cNvPr id="87" name="Text Box 73"/>
          <p:cNvSpPr txBox="1">
            <a:spLocks noChangeArrowheads="1"/>
          </p:cNvSpPr>
          <p:nvPr/>
        </p:nvSpPr>
        <p:spPr bwMode="auto">
          <a:xfrm>
            <a:off x="5510213" y="4054475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solidFill>
                  <a:srgbClr val="008000"/>
                </a:solidFill>
                <a:latin typeface="Courier New" pitchFamily="49" charset="0"/>
              </a:rPr>
              <a:t>CSE1</a:t>
            </a:r>
          </a:p>
        </p:txBody>
      </p:sp>
    </p:spTree>
    <p:extLst>
      <p:ext uri="{BB962C8B-B14F-4D97-AF65-F5344CB8AC3E}">
        <p14:creationId xmlns:p14="http://schemas.microsoft.com/office/powerpoint/2010/main" val="22520618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333BBF08-B7AE-4174-85E0-33592F6BA402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464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Beispiel-DFG (3)</a:t>
            </a:r>
            <a:endParaRPr lang="en-US" i="1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4572000" y="15208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" name="Oval 3"/>
          <p:cNvSpPr>
            <a:spLocks noChangeArrowheads="1"/>
          </p:cNvSpPr>
          <p:nvPr/>
        </p:nvSpPr>
        <p:spPr bwMode="auto">
          <a:xfrm>
            <a:off x="5651500" y="15208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" name="Oval 4"/>
          <p:cNvSpPr>
            <a:spLocks noChangeArrowheads="1"/>
          </p:cNvSpPr>
          <p:nvPr/>
        </p:nvSpPr>
        <p:spPr bwMode="auto">
          <a:xfrm>
            <a:off x="7092950" y="151923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2051050" y="20240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3" name="Oval 8"/>
          <p:cNvSpPr>
            <a:spLocks noChangeArrowheads="1"/>
          </p:cNvSpPr>
          <p:nvPr/>
        </p:nvSpPr>
        <p:spPr bwMode="auto">
          <a:xfrm>
            <a:off x="3059113" y="15208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4" name="Oval 9"/>
          <p:cNvSpPr>
            <a:spLocks noChangeArrowheads="1"/>
          </p:cNvSpPr>
          <p:nvPr/>
        </p:nvSpPr>
        <p:spPr bwMode="auto">
          <a:xfrm>
            <a:off x="3851275" y="1231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3494088" y="310673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8" name="Oval 14"/>
          <p:cNvSpPr>
            <a:spLocks noChangeArrowheads="1"/>
          </p:cNvSpPr>
          <p:nvPr/>
        </p:nvSpPr>
        <p:spPr bwMode="auto">
          <a:xfrm>
            <a:off x="6372225" y="227171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6396038" y="23876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20" name="AutoShape 16"/>
          <p:cNvSpPr>
            <a:spLocks noChangeArrowheads="1"/>
          </p:cNvSpPr>
          <p:nvPr/>
        </p:nvSpPr>
        <p:spPr bwMode="auto">
          <a:xfrm rot="2700000">
            <a:off x="6120607" y="209153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1" name="AutoShape 17"/>
          <p:cNvSpPr>
            <a:spLocks noChangeArrowheads="1"/>
          </p:cNvSpPr>
          <p:nvPr/>
        </p:nvSpPr>
        <p:spPr bwMode="auto">
          <a:xfrm rot="18900000" flipH="1">
            <a:off x="6839745" y="209153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5684838" y="167957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a</a:t>
            </a:r>
          </a:p>
        </p:txBody>
      </p:sp>
      <p:sp>
        <p:nvSpPr>
          <p:cNvPr id="23" name="Text Box 19"/>
          <p:cNvSpPr txBox="1">
            <a:spLocks noChangeArrowheads="1"/>
          </p:cNvSpPr>
          <p:nvPr/>
        </p:nvSpPr>
        <p:spPr bwMode="auto">
          <a:xfrm>
            <a:off x="7124700" y="167957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c</a:t>
            </a:r>
          </a:p>
        </p:txBody>
      </p:sp>
      <p:sp>
        <p:nvSpPr>
          <p:cNvPr id="24" name="Oval 20"/>
          <p:cNvSpPr>
            <a:spLocks noChangeArrowheads="1"/>
          </p:cNvSpPr>
          <p:nvPr/>
        </p:nvSpPr>
        <p:spPr bwMode="auto">
          <a:xfrm>
            <a:off x="5292725" y="231457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5316538" y="243046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26" name="AutoShape 22"/>
          <p:cNvSpPr>
            <a:spLocks noChangeArrowheads="1"/>
          </p:cNvSpPr>
          <p:nvPr/>
        </p:nvSpPr>
        <p:spPr bwMode="auto">
          <a:xfrm rot="2700000">
            <a:off x="5041106" y="2134394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>
            <a:off x="4605338" y="167957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4</a:t>
            </a:r>
          </a:p>
        </p:txBody>
      </p:sp>
      <p:sp>
        <p:nvSpPr>
          <p:cNvPr id="28" name="Oval 24"/>
          <p:cNvSpPr>
            <a:spLocks noChangeArrowheads="1"/>
          </p:cNvSpPr>
          <p:nvPr/>
        </p:nvSpPr>
        <p:spPr bwMode="auto">
          <a:xfrm>
            <a:off x="3851275" y="231298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3875088" y="242887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3883025" y="139065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</a:p>
        </p:txBody>
      </p:sp>
      <p:sp>
        <p:nvSpPr>
          <p:cNvPr id="31" name="Oval 27"/>
          <p:cNvSpPr>
            <a:spLocks noChangeArrowheads="1"/>
          </p:cNvSpPr>
          <p:nvPr/>
        </p:nvSpPr>
        <p:spPr bwMode="auto">
          <a:xfrm>
            <a:off x="4575175" y="310673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4598988" y="322262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-</a:t>
            </a:r>
          </a:p>
        </p:txBody>
      </p:sp>
      <p:sp>
        <p:nvSpPr>
          <p:cNvPr id="33" name="AutoShape 29"/>
          <p:cNvSpPr>
            <a:spLocks noChangeArrowheads="1"/>
          </p:cNvSpPr>
          <p:nvPr/>
        </p:nvSpPr>
        <p:spPr bwMode="auto">
          <a:xfrm rot="2700000">
            <a:off x="4323557" y="292655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4" name="Oval 30"/>
          <p:cNvSpPr>
            <a:spLocks noChangeArrowheads="1"/>
          </p:cNvSpPr>
          <p:nvPr/>
        </p:nvSpPr>
        <p:spPr bwMode="auto">
          <a:xfrm>
            <a:off x="2051050" y="31083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5" name="Text Box 31"/>
          <p:cNvSpPr txBox="1">
            <a:spLocks noChangeArrowheads="1"/>
          </p:cNvSpPr>
          <p:nvPr/>
        </p:nvSpPr>
        <p:spPr bwMode="auto">
          <a:xfrm>
            <a:off x="2074863" y="322421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-</a:t>
            </a:r>
          </a:p>
        </p:txBody>
      </p:sp>
      <p:sp>
        <p:nvSpPr>
          <p:cNvPr id="36" name="AutoShape 32"/>
          <p:cNvSpPr>
            <a:spLocks noChangeArrowheads="1"/>
          </p:cNvSpPr>
          <p:nvPr/>
        </p:nvSpPr>
        <p:spPr bwMode="auto">
          <a:xfrm rot="16200000" flipH="1">
            <a:off x="2158207" y="278368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7" name="Text Box 33"/>
          <p:cNvSpPr txBox="1">
            <a:spLocks noChangeArrowheads="1"/>
          </p:cNvSpPr>
          <p:nvPr/>
        </p:nvSpPr>
        <p:spPr bwMode="auto">
          <a:xfrm>
            <a:off x="2082800" y="218281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</a:p>
        </p:txBody>
      </p:sp>
      <p:sp>
        <p:nvSpPr>
          <p:cNvPr id="38" name="Oval 34"/>
          <p:cNvSpPr>
            <a:spLocks noChangeArrowheads="1"/>
          </p:cNvSpPr>
          <p:nvPr/>
        </p:nvSpPr>
        <p:spPr bwMode="auto">
          <a:xfrm>
            <a:off x="2770188" y="3898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0" name="AutoShape 36"/>
          <p:cNvSpPr>
            <a:spLocks noChangeArrowheads="1"/>
          </p:cNvSpPr>
          <p:nvPr/>
        </p:nvSpPr>
        <p:spPr bwMode="auto">
          <a:xfrm rot="2700000">
            <a:off x="2518569" y="37187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1" name="AutoShape 37"/>
          <p:cNvSpPr>
            <a:spLocks noChangeArrowheads="1"/>
          </p:cNvSpPr>
          <p:nvPr/>
        </p:nvSpPr>
        <p:spPr bwMode="auto">
          <a:xfrm rot="18900000" flipH="1">
            <a:off x="3237706" y="37187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2" name="Oval 38"/>
          <p:cNvSpPr>
            <a:spLocks noChangeArrowheads="1"/>
          </p:cNvSpPr>
          <p:nvPr/>
        </p:nvSpPr>
        <p:spPr bwMode="auto">
          <a:xfrm>
            <a:off x="4211638" y="3898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3" name="Text Box 39"/>
          <p:cNvSpPr txBox="1">
            <a:spLocks noChangeArrowheads="1"/>
          </p:cNvSpPr>
          <p:nvPr/>
        </p:nvSpPr>
        <p:spPr bwMode="auto">
          <a:xfrm>
            <a:off x="4235450" y="401478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+</a:t>
            </a:r>
          </a:p>
        </p:txBody>
      </p:sp>
      <p:sp>
        <p:nvSpPr>
          <p:cNvPr id="44" name="Oval 40"/>
          <p:cNvSpPr>
            <a:spLocks noChangeArrowheads="1"/>
          </p:cNvSpPr>
          <p:nvPr/>
        </p:nvSpPr>
        <p:spPr bwMode="auto">
          <a:xfrm>
            <a:off x="5653088" y="3898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8" name="AutoShape 44"/>
          <p:cNvSpPr>
            <a:spLocks noChangeArrowheads="1"/>
          </p:cNvSpPr>
          <p:nvPr/>
        </p:nvSpPr>
        <p:spPr bwMode="auto">
          <a:xfrm rot="18900000" flipH="1">
            <a:off x="5041107" y="292655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9" name="AutoShape 45"/>
          <p:cNvSpPr>
            <a:spLocks noChangeArrowheads="1"/>
          </p:cNvSpPr>
          <p:nvPr/>
        </p:nvSpPr>
        <p:spPr bwMode="auto">
          <a:xfrm rot="16200000" flipH="1">
            <a:off x="3958431" y="1988344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0" name="AutoShape 46"/>
          <p:cNvSpPr>
            <a:spLocks noChangeArrowheads="1"/>
          </p:cNvSpPr>
          <p:nvPr/>
        </p:nvSpPr>
        <p:spPr bwMode="auto">
          <a:xfrm flipH="1">
            <a:off x="4140200" y="3322638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1" name="Oval 47"/>
          <p:cNvSpPr>
            <a:spLocks noChangeArrowheads="1"/>
          </p:cNvSpPr>
          <p:nvPr/>
        </p:nvSpPr>
        <p:spPr bwMode="auto">
          <a:xfrm>
            <a:off x="4933950" y="46910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2" name="Text Box 48"/>
          <p:cNvSpPr txBox="1">
            <a:spLocks noChangeArrowheads="1"/>
          </p:cNvSpPr>
          <p:nvPr/>
        </p:nvSpPr>
        <p:spPr bwMode="auto">
          <a:xfrm>
            <a:off x="4957763" y="480695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/</a:t>
            </a:r>
          </a:p>
        </p:txBody>
      </p:sp>
      <p:sp>
        <p:nvSpPr>
          <p:cNvPr id="53" name="AutoShape 49"/>
          <p:cNvSpPr>
            <a:spLocks noChangeArrowheads="1"/>
          </p:cNvSpPr>
          <p:nvPr/>
        </p:nvSpPr>
        <p:spPr bwMode="auto">
          <a:xfrm rot="2700000">
            <a:off x="4682332" y="451088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4" name="AutoShape 50"/>
          <p:cNvSpPr>
            <a:spLocks noChangeArrowheads="1"/>
          </p:cNvSpPr>
          <p:nvPr/>
        </p:nvSpPr>
        <p:spPr bwMode="auto">
          <a:xfrm rot="18900000" flipH="1">
            <a:off x="5401470" y="451088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5" name="Oval 51"/>
          <p:cNvSpPr>
            <a:spLocks noChangeArrowheads="1"/>
          </p:cNvSpPr>
          <p:nvPr/>
        </p:nvSpPr>
        <p:spPr bwMode="auto">
          <a:xfrm>
            <a:off x="3490913" y="46910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6" name="Text Box 52"/>
          <p:cNvSpPr txBox="1">
            <a:spLocks noChangeArrowheads="1"/>
          </p:cNvSpPr>
          <p:nvPr/>
        </p:nvSpPr>
        <p:spPr bwMode="auto">
          <a:xfrm>
            <a:off x="3514725" y="480695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/</a:t>
            </a:r>
          </a:p>
        </p:txBody>
      </p:sp>
      <p:sp>
        <p:nvSpPr>
          <p:cNvPr id="57" name="AutoShape 53"/>
          <p:cNvSpPr>
            <a:spLocks noChangeArrowheads="1"/>
          </p:cNvSpPr>
          <p:nvPr/>
        </p:nvSpPr>
        <p:spPr bwMode="auto">
          <a:xfrm rot="16200000" flipH="1">
            <a:off x="5041107" y="544750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8" name="AutoShape 54"/>
          <p:cNvSpPr>
            <a:spLocks noChangeArrowheads="1"/>
          </p:cNvSpPr>
          <p:nvPr/>
        </p:nvSpPr>
        <p:spPr bwMode="auto">
          <a:xfrm rot="16200000" flipH="1">
            <a:off x="3596482" y="544750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9" name="AutoShape 55"/>
          <p:cNvSpPr>
            <a:spLocks noChangeArrowheads="1"/>
          </p:cNvSpPr>
          <p:nvPr/>
        </p:nvSpPr>
        <p:spPr bwMode="auto">
          <a:xfrm rot="2700000">
            <a:off x="3960019" y="37187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0" name="AutoShape 56"/>
          <p:cNvSpPr>
            <a:spLocks noChangeArrowheads="1"/>
          </p:cNvSpPr>
          <p:nvPr/>
        </p:nvSpPr>
        <p:spPr bwMode="auto">
          <a:xfrm>
            <a:off x="3419475" y="4116388"/>
            <a:ext cx="720725" cy="142875"/>
          </a:xfrm>
          <a:prstGeom prst="notchedRightArrow">
            <a:avLst>
              <a:gd name="adj1" fmla="val 50000"/>
              <a:gd name="adj2" fmla="val 126111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1" name="AutoShape 57"/>
          <p:cNvSpPr>
            <a:spLocks noChangeArrowheads="1"/>
          </p:cNvSpPr>
          <p:nvPr/>
        </p:nvSpPr>
        <p:spPr bwMode="auto">
          <a:xfrm rot="2700000">
            <a:off x="3239295" y="451088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4" name="AutoShape 60"/>
          <p:cNvSpPr>
            <a:spLocks noChangeArrowheads="1"/>
          </p:cNvSpPr>
          <p:nvPr/>
        </p:nvSpPr>
        <p:spPr bwMode="auto">
          <a:xfrm rot="2700000">
            <a:off x="3528219" y="216296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5" name="Text Box 61"/>
          <p:cNvSpPr txBox="1">
            <a:spLocks noChangeArrowheads="1"/>
          </p:cNvSpPr>
          <p:nvPr/>
        </p:nvSpPr>
        <p:spPr bwMode="auto">
          <a:xfrm>
            <a:off x="3092450" y="167798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</a:p>
        </p:txBody>
      </p:sp>
      <p:sp>
        <p:nvSpPr>
          <p:cNvPr id="66" name="AutoShape 62"/>
          <p:cNvSpPr>
            <a:spLocks noChangeArrowheads="1"/>
          </p:cNvSpPr>
          <p:nvPr/>
        </p:nvSpPr>
        <p:spPr bwMode="auto">
          <a:xfrm flipH="1">
            <a:off x="5938838" y="2559050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7" name="Oval 63"/>
          <p:cNvSpPr>
            <a:spLocks noChangeArrowheads="1"/>
          </p:cNvSpPr>
          <p:nvPr/>
        </p:nvSpPr>
        <p:spPr bwMode="auto">
          <a:xfrm>
            <a:off x="3492500" y="576897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8" name="Text Box 64"/>
          <p:cNvSpPr txBox="1">
            <a:spLocks noChangeArrowheads="1"/>
          </p:cNvSpPr>
          <p:nvPr/>
        </p:nvSpPr>
        <p:spPr bwMode="auto">
          <a:xfrm>
            <a:off x="3440113" y="5884863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r1</a:t>
            </a:r>
          </a:p>
        </p:txBody>
      </p:sp>
      <p:sp>
        <p:nvSpPr>
          <p:cNvPr id="69" name="Oval 65"/>
          <p:cNvSpPr>
            <a:spLocks noChangeArrowheads="1"/>
          </p:cNvSpPr>
          <p:nvPr/>
        </p:nvSpPr>
        <p:spPr bwMode="auto">
          <a:xfrm>
            <a:off x="4933950" y="576897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" name="Text Box 66"/>
          <p:cNvSpPr txBox="1">
            <a:spLocks noChangeArrowheads="1"/>
          </p:cNvSpPr>
          <p:nvPr/>
        </p:nvSpPr>
        <p:spPr bwMode="auto">
          <a:xfrm>
            <a:off x="4881563" y="5884863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r2</a:t>
            </a:r>
          </a:p>
        </p:txBody>
      </p:sp>
      <p:sp>
        <p:nvSpPr>
          <p:cNvPr id="71" name="Text Box 67"/>
          <p:cNvSpPr txBox="1">
            <a:spLocks noChangeArrowheads="1"/>
          </p:cNvSpPr>
          <p:nvPr/>
        </p:nvSpPr>
        <p:spPr bwMode="auto">
          <a:xfrm>
            <a:off x="7165975" y="5824538"/>
            <a:ext cx="841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i="1" dirty="0">
                <a:solidFill>
                  <a:srgbClr val="0000FF"/>
                </a:solidFill>
              </a:rPr>
              <a:t>CSEs</a:t>
            </a:r>
          </a:p>
        </p:txBody>
      </p:sp>
      <p:sp>
        <p:nvSpPr>
          <p:cNvPr id="72" name="Text Box 13"/>
          <p:cNvSpPr txBox="1">
            <a:spLocks noChangeArrowheads="1"/>
          </p:cNvSpPr>
          <p:nvPr/>
        </p:nvSpPr>
        <p:spPr bwMode="auto">
          <a:xfrm>
            <a:off x="3351600" y="3265200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</a:rPr>
              <a:t>sqrt</a:t>
            </a:r>
          </a:p>
        </p:txBody>
      </p:sp>
      <p:sp>
        <p:nvSpPr>
          <p:cNvPr id="73" name="Text Box 35"/>
          <p:cNvSpPr txBox="1">
            <a:spLocks noChangeArrowheads="1"/>
          </p:cNvSpPr>
          <p:nvPr/>
        </p:nvSpPr>
        <p:spPr bwMode="auto">
          <a:xfrm>
            <a:off x="2793600" y="40140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0000FF"/>
                </a:solidFill>
                <a:latin typeface="Courier New" pitchFamily="49" charset="0"/>
              </a:rPr>
              <a:t>-</a:t>
            </a:r>
          </a:p>
        </p:txBody>
      </p:sp>
      <p:sp>
        <p:nvSpPr>
          <p:cNvPr id="75" name="Freeform 3"/>
          <p:cNvSpPr>
            <a:spLocks/>
          </p:cNvSpPr>
          <p:nvPr/>
        </p:nvSpPr>
        <p:spPr bwMode="auto">
          <a:xfrm>
            <a:off x="7140575" y="2838450"/>
            <a:ext cx="1955800" cy="2881313"/>
          </a:xfrm>
          <a:custGeom>
            <a:avLst/>
            <a:gdLst>
              <a:gd name="T0" fmla="*/ 650 w 1232"/>
              <a:gd name="T1" fmla="*/ 76 h 1815"/>
              <a:gd name="T2" fmla="*/ 922 w 1232"/>
              <a:gd name="T3" fmla="*/ 167 h 1815"/>
              <a:gd name="T4" fmla="*/ 1194 w 1232"/>
              <a:gd name="T5" fmla="*/ 893 h 1815"/>
              <a:gd name="T6" fmla="*/ 695 w 1232"/>
              <a:gd name="T7" fmla="*/ 1210 h 1815"/>
              <a:gd name="T8" fmla="*/ 469 w 1232"/>
              <a:gd name="T9" fmla="*/ 1709 h 1815"/>
              <a:gd name="T10" fmla="*/ 106 w 1232"/>
              <a:gd name="T11" fmla="*/ 1755 h 1815"/>
              <a:gd name="T12" fmla="*/ 15 w 1232"/>
              <a:gd name="T13" fmla="*/ 1346 h 1815"/>
              <a:gd name="T14" fmla="*/ 106 w 1232"/>
              <a:gd name="T15" fmla="*/ 621 h 1815"/>
              <a:gd name="T16" fmla="*/ 650 w 1232"/>
              <a:gd name="T17" fmla="*/ 76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32" h="1815">
                <a:moveTo>
                  <a:pt x="650" y="76"/>
                </a:moveTo>
                <a:cubicBezTo>
                  <a:pt x="786" y="0"/>
                  <a:pt x="831" y="31"/>
                  <a:pt x="922" y="167"/>
                </a:cubicBezTo>
                <a:cubicBezTo>
                  <a:pt x="1013" y="303"/>
                  <a:pt x="1232" y="719"/>
                  <a:pt x="1194" y="893"/>
                </a:cubicBezTo>
                <a:cubicBezTo>
                  <a:pt x="1156" y="1067"/>
                  <a:pt x="816" y="1074"/>
                  <a:pt x="695" y="1210"/>
                </a:cubicBezTo>
                <a:cubicBezTo>
                  <a:pt x="574" y="1346"/>
                  <a:pt x="567" y="1618"/>
                  <a:pt x="469" y="1709"/>
                </a:cubicBezTo>
                <a:cubicBezTo>
                  <a:pt x="371" y="1800"/>
                  <a:pt x="182" y="1815"/>
                  <a:pt x="106" y="1755"/>
                </a:cubicBezTo>
                <a:cubicBezTo>
                  <a:pt x="30" y="1695"/>
                  <a:pt x="15" y="1535"/>
                  <a:pt x="15" y="1346"/>
                </a:cubicBezTo>
                <a:cubicBezTo>
                  <a:pt x="15" y="1157"/>
                  <a:pt x="0" y="833"/>
                  <a:pt x="106" y="621"/>
                </a:cubicBezTo>
                <a:cubicBezTo>
                  <a:pt x="212" y="409"/>
                  <a:pt x="514" y="152"/>
                  <a:pt x="650" y="76"/>
                </a:cubicBezTo>
                <a:close/>
              </a:path>
            </a:pathLst>
          </a:custGeom>
          <a:solidFill>
            <a:srgbClr val="CC99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8029575" y="31035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7" name="Oval 8"/>
          <p:cNvSpPr>
            <a:spLocks noChangeArrowheads="1"/>
          </p:cNvSpPr>
          <p:nvPr/>
        </p:nvSpPr>
        <p:spPr bwMode="auto">
          <a:xfrm>
            <a:off x="8318500" y="38957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8" name="Oval 41"/>
          <p:cNvSpPr>
            <a:spLocks noChangeArrowheads="1"/>
          </p:cNvSpPr>
          <p:nvPr/>
        </p:nvSpPr>
        <p:spPr bwMode="auto">
          <a:xfrm>
            <a:off x="7310438" y="3898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9" name="Text Box 42"/>
          <p:cNvSpPr txBox="1">
            <a:spLocks noChangeArrowheads="1"/>
          </p:cNvSpPr>
          <p:nvPr/>
        </p:nvSpPr>
        <p:spPr bwMode="auto">
          <a:xfrm>
            <a:off x="7334250" y="401478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80" name="AutoShape 43"/>
          <p:cNvSpPr>
            <a:spLocks noChangeArrowheads="1"/>
          </p:cNvSpPr>
          <p:nvPr/>
        </p:nvSpPr>
        <p:spPr bwMode="auto">
          <a:xfrm rot="18900000" flipH="1">
            <a:off x="7777956" y="37187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1" name="Text Box 44"/>
          <p:cNvSpPr txBox="1">
            <a:spLocks noChangeArrowheads="1"/>
          </p:cNvSpPr>
          <p:nvPr/>
        </p:nvSpPr>
        <p:spPr bwMode="auto">
          <a:xfrm>
            <a:off x="8350250" y="401161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a</a:t>
            </a:r>
          </a:p>
        </p:txBody>
      </p:sp>
      <p:sp>
        <p:nvSpPr>
          <p:cNvPr id="82" name="Text Box 59"/>
          <p:cNvSpPr txBox="1">
            <a:spLocks noChangeArrowheads="1"/>
          </p:cNvSpPr>
          <p:nvPr/>
        </p:nvSpPr>
        <p:spPr bwMode="auto">
          <a:xfrm>
            <a:off x="8062913" y="32639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2</a:t>
            </a:r>
          </a:p>
        </p:txBody>
      </p:sp>
      <p:sp>
        <p:nvSpPr>
          <p:cNvPr id="83" name="AutoShape 60"/>
          <p:cNvSpPr>
            <a:spLocks noChangeArrowheads="1"/>
          </p:cNvSpPr>
          <p:nvPr/>
        </p:nvSpPr>
        <p:spPr bwMode="auto">
          <a:xfrm flipH="1">
            <a:off x="7921625" y="4113213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4" name="AutoShape 69"/>
          <p:cNvSpPr>
            <a:spLocks noChangeArrowheads="1"/>
          </p:cNvSpPr>
          <p:nvPr/>
        </p:nvSpPr>
        <p:spPr bwMode="auto">
          <a:xfrm rot="16200000" flipH="1">
            <a:off x="7416006" y="465216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5" name="Oval 70"/>
          <p:cNvSpPr>
            <a:spLocks noChangeArrowheads="1"/>
          </p:cNvSpPr>
          <p:nvPr/>
        </p:nvSpPr>
        <p:spPr bwMode="auto">
          <a:xfrm>
            <a:off x="7308850" y="49752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6" name="Text Box 71"/>
          <p:cNvSpPr txBox="1">
            <a:spLocks noChangeArrowheads="1"/>
          </p:cNvSpPr>
          <p:nvPr/>
        </p:nvSpPr>
        <p:spPr bwMode="auto">
          <a:xfrm>
            <a:off x="7165975" y="5133975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solidFill>
                  <a:srgbClr val="008000"/>
                </a:solidFill>
                <a:latin typeface="Courier New" pitchFamily="49" charset="0"/>
              </a:rPr>
              <a:t>CSE1</a:t>
            </a:r>
          </a:p>
        </p:txBody>
      </p:sp>
      <p:sp>
        <p:nvSpPr>
          <p:cNvPr id="87" name="Text Box 73"/>
          <p:cNvSpPr txBox="1">
            <a:spLocks noChangeArrowheads="1"/>
          </p:cNvSpPr>
          <p:nvPr/>
        </p:nvSpPr>
        <p:spPr bwMode="auto">
          <a:xfrm>
            <a:off x="5510213" y="4054475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solidFill>
                  <a:srgbClr val="008000"/>
                </a:solidFill>
                <a:latin typeface="Courier New" pitchFamily="49" charset="0"/>
              </a:rPr>
              <a:t>CSE1</a:t>
            </a:r>
          </a:p>
        </p:txBody>
      </p:sp>
      <p:sp>
        <p:nvSpPr>
          <p:cNvPr id="88" name="AutoShape 73"/>
          <p:cNvSpPr>
            <a:spLocks noChangeArrowheads="1"/>
          </p:cNvSpPr>
          <p:nvPr/>
        </p:nvSpPr>
        <p:spPr bwMode="auto">
          <a:xfrm rot="10800000" flipH="1">
            <a:off x="3059113" y="4905375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9" name="Oval 74"/>
          <p:cNvSpPr>
            <a:spLocks noChangeArrowheads="1"/>
          </p:cNvSpPr>
          <p:nvPr/>
        </p:nvSpPr>
        <p:spPr bwMode="auto">
          <a:xfrm>
            <a:off x="2411413" y="468788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0" name="Text Box 75"/>
          <p:cNvSpPr txBox="1">
            <a:spLocks noChangeArrowheads="1"/>
          </p:cNvSpPr>
          <p:nvPr/>
        </p:nvSpPr>
        <p:spPr bwMode="auto">
          <a:xfrm>
            <a:off x="2268538" y="4846638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solidFill>
                  <a:srgbClr val="008000"/>
                </a:solidFill>
                <a:latin typeface="Courier New" pitchFamily="49" charset="0"/>
              </a:rPr>
              <a:t>CSE1</a:t>
            </a:r>
          </a:p>
        </p:txBody>
      </p:sp>
    </p:spTree>
    <p:extLst>
      <p:ext uri="{BB962C8B-B14F-4D97-AF65-F5344CB8AC3E}">
        <p14:creationId xmlns:p14="http://schemas.microsoft.com/office/powerpoint/2010/main" val="30657209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333BBF08-B7AE-4174-85E0-33592F6BA402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464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Beispiel-DFG (4)</a:t>
            </a:r>
            <a:endParaRPr lang="en-US" i="1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4572000" y="15208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" name="Oval 3"/>
          <p:cNvSpPr>
            <a:spLocks noChangeArrowheads="1"/>
          </p:cNvSpPr>
          <p:nvPr/>
        </p:nvSpPr>
        <p:spPr bwMode="auto">
          <a:xfrm>
            <a:off x="5651500" y="15208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" name="Oval 4"/>
          <p:cNvSpPr>
            <a:spLocks noChangeArrowheads="1"/>
          </p:cNvSpPr>
          <p:nvPr/>
        </p:nvSpPr>
        <p:spPr bwMode="auto">
          <a:xfrm>
            <a:off x="7092950" y="151923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2051050" y="20240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3" name="Oval 8"/>
          <p:cNvSpPr>
            <a:spLocks noChangeArrowheads="1"/>
          </p:cNvSpPr>
          <p:nvPr/>
        </p:nvSpPr>
        <p:spPr bwMode="auto">
          <a:xfrm>
            <a:off x="3059113" y="15208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4" name="Oval 9"/>
          <p:cNvSpPr>
            <a:spLocks noChangeArrowheads="1"/>
          </p:cNvSpPr>
          <p:nvPr/>
        </p:nvSpPr>
        <p:spPr bwMode="auto">
          <a:xfrm>
            <a:off x="3851275" y="1231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3494088" y="310673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8" name="Oval 14"/>
          <p:cNvSpPr>
            <a:spLocks noChangeArrowheads="1"/>
          </p:cNvSpPr>
          <p:nvPr/>
        </p:nvSpPr>
        <p:spPr bwMode="auto">
          <a:xfrm>
            <a:off x="6372225" y="227171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6396038" y="23876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20" name="AutoShape 16"/>
          <p:cNvSpPr>
            <a:spLocks noChangeArrowheads="1"/>
          </p:cNvSpPr>
          <p:nvPr/>
        </p:nvSpPr>
        <p:spPr bwMode="auto">
          <a:xfrm rot="2700000">
            <a:off x="6120607" y="209153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1" name="AutoShape 17"/>
          <p:cNvSpPr>
            <a:spLocks noChangeArrowheads="1"/>
          </p:cNvSpPr>
          <p:nvPr/>
        </p:nvSpPr>
        <p:spPr bwMode="auto">
          <a:xfrm rot="18900000" flipH="1">
            <a:off x="6839745" y="209153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5684838" y="167957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a</a:t>
            </a:r>
          </a:p>
        </p:txBody>
      </p:sp>
      <p:sp>
        <p:nvSpPr>
          <p:cNvPr id="23" name="Text Box 19"/>
          <p:cNvSpPr txBox="1">
            <a:spLocks noChangeArrowheads="1"/>
          </p:cNvSpPr>
          <p:nvPr/>
        </p:nvSpPr>
        <p:spPr bwMode="auto">
          <a:xfrm>
            <a:off x="7124700" y="167957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c</a:t>
            </a:r>
          </a:p>
        </p:txBody>
      </p:sp>
      <p:sp>
        <p:nvSpPr>
          <p:cNvPr id="24" name="Oval 20"/>
          <p:cNvSpPr>
            <a:spLocks noChangeArrowheads="1"/>
          </p:cNvSpPr>
          <p:nvPr/>
        </p:nvSpPr>
        <p:spPr bwMode="auto">
          <a:xfrm>
            <a:off x="5292725" y="231457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5316538" y="243046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26" name="AutoShape 22"/>
          <p:cNvSpPr>
            <a:spLocks noChangeArrowheads="1"/>
          </p:cNvSpPr>
          <p:nvPr/>
        </p:nvSpPr>
        <p:spPr bwMode="auto">
          <a:xfrm rot="2700000">
            <a:off x="5041106" y="2134394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>
            <a:off x="4605338" y="167957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4</a:t>
            </a:r>
          </a:p>
        </p:txBody>
      </p:sp>
      <p:sp>
        <p:nvSpPr>
          <p:cNvPr id="28" name="Oval 24"/>
          <p:cNvSpPr>
            <a:spLocks noChangeArrowheads="1"/>
          </p:cNvSpPr>
          <p:nvPr/>
        </p:nvSpPr>
        <p:spPr bwMode="auto">
          <a:xfrm>
            <a:off x="3851275" y="231298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3875088" y="242887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3883025" y="139065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</a:p>
        </p:txBody>
      </p:sp>
      <p:sp>
        <p:nvSpPr>
          <p:cNvPr id="31" name="Oval 27"/>
          <p:cNvSpPr>
            <a:spLocks noChangeArrowheads="1"/>
          </p:cNvSpPr>
          <p:nvPr/>
        </p:nvSpPr>
        <p:spPr bwMode="auto">
          <a:xfrm>
            <a:off x="4575175" y="310673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4598988" y="322262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-</a:t>
            </a:r>
          </a:p>
        </p:txBody>
      </p:sp>
      <p:sp>
        <p:nvSpPr>
          <p:cNvPr id="33" name="AutoShape 29"/>
          <p:cNvSpPr>
            <a:spLocks noChangeArrowheads="1"/>
          </p:cNvSpPr>
          <p:nvPr/>
        </p:nvSpPr>
        <p:spPr bwMode="auto">
          <a:xfrm rot="2700000">
            <a:off x="4323557" y="292655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4" name="Oval 30"/>
          <p:cNvSpPr>
            <a:spLocks noChangeArrowheads="1"/>
          </p:cNvSpPr>
          <p:nvPr/>
        </p:nvSpPr>
        <p:spPr bwMode="auto">
          <a:xfrm>
            <a:off x="2051050" y="31083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5" name="Text Box 31"/>
          <p:cNvSpPr txBox="1">
            <a:spLocks noChangeArrowheads="1"/>
          </p:cNvSpPr>
          <p:nvPr/>
        </p:nvSpPr>
        <p:spPr bwMode="auto">
          <a:xfrm>
            <a:off x="2074863" y="322421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-</a:t>
            </a:r>
          </a:p>
        </p:txBody>
      </p:sp>
      <p:sp>
        <p:nvSpPr>
          <p:cNvPr id="36" name="AutoShape 32"/>
          <p:cNvSpPr>
            <a:spLocks noChangeArrowheads="1"/>
          </p:cNvSpPr>
          <p:nvPr/>
        </p:nvSpPr>
        <p:spPr bwMode="auto">
          <a:xfrm rot="16200000" flipH="1">
            <a:off x="2158207" y="278368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7" name="Text Box 33"/>
          <p:cNvSpPr txBox="1">
            <a:spLocks noChangeArrowheads="1"/>
          </p:cNvSpPr>
          <p:nvPr/>
        </p:nvSpPr>
        <p:spPr bwMode="auto">
          <a:xfrm>
            <a:off x="2082800" y="218281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</a:p>
        </p:txBody>
      </p:sp>
      <p:sp>
        <p:nvSpPr>
          <p:cNvPr id="38" name="Oval 34"/>
          <p:cNvSpPr>
            <a:spLocks noChangeArrowheads="1"/>
          </p:cNvSpPr>
          <p:nvPr/>
        </p:nvSpPr>
        <p:spPr bwMode="auto">
          <a:xfrm>
            <a:off x="2770188" y="3898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0" name="AutoShape 36"/>
          <p:cNvSpPr>
            <a:spLocks noChangeArrowheads="1"/>
          </p:cNvSpPr>
          <p:nvPr/>
        </p:nvSpPr>
        <p:spPr bwMode="auto">
          <a:xfrm rot="2700000">
            <a:off x="2518569" y="37187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1" name="AutoShape 37"/>
          <p:cNvSpPr>
            <a:spLocks noChangeArrowheads="1"/>
          </p:cNvSpPr>
          <p:nvPr/>
        </p:nvSpPr>
        <p:spPr bwMode="auto">
          <a:xfrm rot="18900000" flipH="1">
            <a:off x="3237706" y="37187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2" name="Oval 38"/>
          <p:cNvSpPr>
            <a:spLocks noChangeArrowheads="1"/>
          </p:cNvSpPr>
          <p:nvPr/>
        </p:nvSpPr>
        <p:spPr bwMode="auto">
          <a:xfrm>
            <a:off x="4211638" y="3898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3" name="Text Box 39"/>
          <p:cNvSpPr txBox="1">
            <a:spLocks noChangeArrowheads="1"/>
          </p:cNvSpPr>
          <p:nvPr/>
        </p:nvSpPr>
        <p:spPr bwMode="auto">
          <a:xfrm>
            <a:off x="4235450" y="401478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+</a:t>
            </a:r>
          </a:p>
        </p:txBody>
      </p:sp>
      <p:sp>
        <p:nvSpPr>
          <p:cNvPr id="44" name="Oval 40"/>
          <p:cNvSpPr>
            <a:spLocks noChangeArrowheads="1"/>
          </p:cNvSpPr>
          <p:nvPr/>
        </p:nvSpPr>
        <p:spPr bwMode="auto">
          <a:xfrm>
            <a:off x="5653088" y="3898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8" name="AutoShape 44"/>
          <p:cNvSpPr>
            <a:spLocks noChangeArrowheads="1"/>
          </p:cNvSpPr>
          <p:nvPr/>
        </p:nvSpPr>
        <p:spPr bwMode="auto">
          <a:xfrm rot="18900000" flipH="1">
            <a:off x="5041107" y="292655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9" name="AutoShape 45"/>
          <p:cNvSpPr>
            <a:spLocks noChangeArrowheads="1"/>
          </p:cNvSpPr>
          <p:nvPr/>
        </p:nvSpPr>
        <p:spPr bwMode="auto">
          <a:xfrm rot="16200000" flipH="1">
            <a:off x="3958431" y="1988344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0" name="AutoShape 46"/>
          <p:cNvSpPr>
            <a:spLocks noChangeArrowheads="1"/>
          </p:cNvSpPr>
          <p:nvPr/>
        </p:nvSpPr>
        <p:spPr bwMode="auto">
          <a:xfrm flipH="1">
            <a:off x="4140200" y="3322638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1" name="Oval 47"/>
          <p:cNvSpPr>
            <a:spLocks noChangeArrowheads="1"/>
          </p:cNvSpPr>
          <p:nvPr/>
        </p:nvSpPr>
        <p:spPr bwMode="auto">
          <a:xfrm>
            <a:off x="4933950" y="46910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2" name="Text Box 48"/>
          <p:cNvSpPr txBox="1">
            <a:spLocks noChangeArrowheads="1"/>
          </p:cNvSpPr>
          <p:nvPr/>
        </p:nvSpPr>
        <p:spPr bwMode="auto">
          <a:xfrm>
            <a:off x="4957763" y="480695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/</a:t>
            </a:r>
          </a:p>
        </p:txBody>
      </p:sp>
      <p:sp>
        <p:nvSpPr>
          <p:cNvPr id="53" name="AutoShape 49"/>
          <p:cNvSpPr>
            <a:spLocks noChangeArrowheads="1"/>
          </p:cNvSpPr>
          <p:nvPr/>
        </p:nvSpPr>
        <p:spPr bwMode="auto">
          <a:xfrm rot="2700000">
            <a:off x="4682332" y="451088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4" name="AutoShape 50"/>
          <p:cNvSpPr>
            <a:spLocks noChangeArrowheads="1"/>
          </p:cNvSpPr>
          <p:nvPr/>
        </p:nvSpPr>
        <p:spPr bwMode="auto">
          <a:xfrm rot="18900000" flipH="1">
            <a:off x="5401470" y="451088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7" name="AutoShape 53"/>
          <p:cNvSpPr>
            <a:spLocks noChangeArrowheads="1"/>
          </p:cNvSpPr>
          <p:nvPr/>
        </p:nvSpPr>
        <p:spPr bwMode="auto">
          <a:xfrm rot="16200000" flipH="1">
            <a:off x="5041107" y="544750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9" name="AutoShape 55"/>
          <p:cNvSpPr>
            <a:spLocks noChangeArrowheads="1"/>
          </p:cNvSpPr>
          <p:nvPr/>
        </p:nvSpPr>
        <p:spPr bwMode="auto">
          <a:xfrm rot="2700000">
            <a:off x="3960019" y="37187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4" name="AutoShape 60"/>
          <p:cNvSpPr>
            <a:spLocks noChangeArrowheads="1"/>
          </p:cNvSpPr>
          <p:nvPr/>
        </p:nvSpPr>
        <p:spPr bwMode="auto">
          <a:xfrm rot="2700000">
            <a:off x="3528219" y="216296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5" name="Text Box 61"/>
          <p:cNvSpPr txBox="1">
            <a:spLocks noChangeArrowheads="1"/>
          </p:cNvSpPr>
          <p:nvPr/>
        </p:nvSpPr>
        <p:spPr bwMode="auto">
          <a:xfrm>
            <a:off x="3092450" y="167798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</a:p>
        </p:txBody>
      </p:sp>
      <p:sp>
        <p:nvSpPr>
          <p:cNvPr id="66" name="AutoShape 62"/>
          <p:cNvSpPr>
            <a:spLocks noChangeArrowheads="1"/>
          </p:cNvSpPr>
          <p:nvPr/>
        </p:nvSpPr>
        <p:spPr bwMode="auto">
          <a:xfrm flipH="1">
            <a:off x="5938838" y="2559050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9" name="Oval 65"/>
          <p:cNvSpPr>
            <a:spLocks noChangeArrowheads="1"/>
          </p:cNvSpPr>
          <p:nvPr/>
        </p:nvSpPr>
        <p:spPr bwMode="auto">
          <a:xfrm>
            <a:off x="4933950" y="576897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" name="Text Box 66"/>
          <p:cNvSpPr txBox="1">
            <a:spLocks noChangeArrowheads="1"/>
          </p:cNvSpPr>
          <p:nvPr/>
        </p:nvSpPr>
        <p:spPr bwMode="auto">
          <a:xfrm>
            <a:off x="4881563" y="5884863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r2</a:t>
            </a:r>
          </a:p>
        </p:txBody>
      </p:sp>
      <p:sp>
        <p:nvSpPr>
          <p:cNvPr id="71" name="Text Box 67"/>
          <p:cNvSpPr txBox="1">
            <a:spLocks noChangeArrowheads="1"/>
          </p:cNvSpPr>
          <p:nvPr/>
        </p:nvSpPr>
        <p:spPr bwMode="auto">
          <a:xfrm>
            <a:off x="7165975" y="5824538"/>
            <a:ext cx="841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i="1" dirty="0">
                <a:solidFill>
                  <a:srgbClr val="0000FF"/>
                </a:solidFill>
              </a:rPr>
              <a:t>CSEs</a:t>
            </a:r>
          </a:p>
        </p:txBody>
      </p:sp>
      <p:sp>
        <p:nvSpPr>
          <p:cNvPr id="72" name="Text Box 13"/>
          <p:cNvSpPr txBox="1">
            <a:spLocks noChangeArrowheads="1"/>
          </p:cNvSpPr>
          <p:nvPr/>
        </p:nvSpPr>
        <p:spPr bwMode="auto">
          <a:xfrm>
            <a:off x="3351600" y="3265200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</a:rPr>
              <a:t>sqrt</a:t>
            </a:r>
          </a:p>
        </p:txBody>
      </p:sp>
      <p:sp>
        <p:nvSpPr>
          <p:cNvPr id="73" name="Text Box 35"/>
          <p:cNvSpPr txBox="1">
            <a:spLocks noChangeArrowheads="1"/>
          </p:cNvSpPr>
          <p:nvPr/>
        </p:nvSpPr>
        <p:spPr bwMode="auto">
          <a:xfrm>
            <a:off x="2793600" y="40140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-</a:t>
            </a:r>
          </a:p>
        </p:txBody>
      </p:sp>
      <p:sp>
        <p:nvSpPr>
          <p:cNvPr id="75" name="Freeform 3"/>
          <p:cNvSpPr>
            <a:spLocks/>
          </p:cNvSpPr>
          <p:nvPr/>
        </p:nvSpPr>
        <p:spPr bwMode="auto">
          <a:xfrm>
            <a:off x="7140575" y="2838450"/>
            <a:ext cx="1955800" cy="2881313"/>
          </a:xfrm>
          <a:custGeom>
            <a:avLst/>
            <a:gdLst>
              <a:gd name="T0" fmla="*/ 650 w 1232"/>
              <a:gd name="T1" fmla="*/ 76 h 1815"/>
              <a:gd name="T2" fmla="*/ 922 w 1232"/>
              <a:gd name="T3" fmla="*/ 167 h 1815"/>
              <a:gd name="T4" fmla="*/ 1194 w 1232"/>
              <a:gd name="T5" fmla="*/ 893 h 1815"/>
              <a:gd name="T6" fmla="*/ 695 w 1232"/>
              <a:gd name="T7" fmla="*/ 1210 h 1815"/>
              <a:gd name="T8" fmla="*/ 469 w 1232"/>
              <a:gd name="T9" fmla="*/ 1709 h 1815"/>
              <a:gd name="T10" fmla="*/ 106 w 1232"/>
              <a:gd name="T11" fmla="*/ 1755 h 1815"/>
              <a:gd name="T12" fmla="*/ 15 w 1232"/>
              <a:gd name="T13" fmla="*/ 1346 h 1815"/>
              <a:gd name="T14" fmla="*/ 106 w 1232"/>
              <a:gd name="T15" fmla="*/ 621 h 1815"/>
              <a:gd name="T16" fmla="*/ 650 w 1232"/>
              <a:gd name="T17" fmla="*/ 76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32" h="1815">
                <a:moveTo>
                  <a:pt x="650" y="76"/>
                </a:moveTo>
                <a:cubicBezTo>
                  <a:pt x="786" y="0"/>
                  <a:pt x="831" y="31"/>
                  <a:pt x="922" y="167"/>
                </a:cubicBezTo>
                <a:cubicBezTo>
                  <a:pt x="1013" y="303"/>
                  <a:pt x="1232" y="719"/>
                  <a:pt x="1194" y="893"/>
                </a:cubicBezTo>
                <a:cubicBezTo>
                  <a:pt x="1156" y="1067"/>
                  <a:pt x="816" y="1074"/>
                  <a:pt x="695" y="1210"/>
                </a:cubicBezTo>
                <a:cubicBezTo>
                  <a:pt x="574" y="1346"/>
                  <a:pt x="567" y="1618"/>
                  <a:pt x="469" y="1709"/>
                </a:cubicBezTo>
                <a:cubicBezTo>
                  <a:pt x="371" y="1800"/>
                  <a:pt x="182" y="1815"/>
                  <a:pt x="106" y="1755"/>
                </a:cubicBezTo>
                <a:cubicBezTo>
                  <a:pt x="30" y="1695"/>
                  <a:pt x="15" y="1535"/>
                  <a:pt x="15" y="1346"/>
                </a:cubicBezTo>
                <a:cubicBezTo>
                  <a:pt x="15" y="1157"/>
                  <a:pt x="0" y="833"/>
                  <a:pt x="106" y="621"/>
                </a:cubicBezTo>
                <a:cubicBezTo>
                  <a:pt x="212" y="409"/>
                  <a:pt x="514" y="152"/>
                  <a:pt x="650" y="76"/>
                </a:cubicBezTo>
                <a:close/>
              </a:path>
            </a:pathLst>
          </a:custGeom>
          <a:solidFill>
            <a:srgbClr val="CC99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8029575" y="31035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7" name="Oval 8"/>
          <p:cNvSpPr>
            <a:spLocks noChangeArrowheads="1"/>
          </p:cNvSpPr>
          <p:nvPr/>
        </p:nvSpPr>
        <p:spPr bwMode="auto">
          <a:xfrm>
            <a:off x="8318500" y="38957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8" name="Oval 41"/>
          <p:cNvSpPr>
            <a:spLocks noChangeArrowheads="1"/>
          </p:cNvSpPr>
          <p:nvPr/>
        </p:nvSpPr>
        <p:spPr bwMode="auto">
          <a:xfrm>
            <a:off x="7310438" y="3898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9" name="Text Box 42"/>
          <p:cNvSpPr txBox="1">
            <a:spLocks noChangeArrowheads="1"/>
          </p:cNvSpPr>
          <p:nvPr/>
        </p:nvSpPr>
        <p:spPr bwMode="auto">
          <a:xfrm>
            <a:off x="7334250" y="401478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80" name="AutoShape 43"/>
          <p:cNvSpPr>
            <a:spLocks noChangeArrowheads="1"/>
          </p:cNvSpPr>
          <p:nvPr/>
        </p:nvSpPr>
        <p:spPr bwMode="auto">
          <a:xfrm rot="18900000" flipH="1">
            <a:off x="7777956" y="37187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1" name="Text Box 44"/>
          <p:cNvSpPr txBox="1">
            <a:spLocks noChangeArrowheads="1"/>
          </p:cNvSpPr>
          <p:nvPr/>
        </p:nvSpPr>
        <p:spPr bwMode="auto">
          <a:xfrm>
            <a:off x="8350250" y="401161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a</a:t>
            </a:r>
          </a:p>
        </p:txBody>
      </p:sp>
      <p:sp>
        <p:nvSpPr>
          <p:cNvPr id="82" name="Text Box 59"/>
          <p:cNvSpPr txBox="1">
            <a:spLocks noChangeArrowheads="1"/>
          </p:cNvSpPr>
          <p:nvPr/>
        </p:nvSpPr>
        <p:spPr bwMode="auto">
          <a:xfrm>
            <a:off x="8062913" y="32639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2</a:t>
            </a:r>
          </a:p>
        </p:txBody>
      </p:sp>
      <p:sp>
        <p:nvSpPr>
          <p:cNvPr id="83" name="AutoShape 60"/>
          <p:cNvSpPr>
            <a:spLocks noChangeArrowheads="1"/>
          </p:cNvSpPr>
          <p:nvPr/>
        </p:nvSpPr>
        <p:spPr bwMode="auto">
          <a:xfrm flipH="1">
            <a:off x="7921625" y="4113213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4" name="AutoShape 69"/>
          <p:cNvSpPr>
            <a:spLocks noChangeArrowheads="1"/>
          </p:cNvSpPr>
          <p:nvPr/>
        </p:nvSpPr>
        <p:spPr bwMode="auto">
          <a:xfrm rot="16200000" flipH="1">
            <a:off x="7416006" y="465216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5" name="Oval 70"/>
          <p:cNvSpPr>
            <a:spLocks noChangeArrowheads="1"/>
          </p:cNvSpPr>
          <p:nvPr/>
        </p:nvSpPr>
        <p:spPr bwMode="auto">
          <a:xfrm>
            <a:off x="7308850" y="49752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6" name="Text Box 71"/>
          <p:cNvSpPr txBox="1">
            <a:spLocks noChangeArrowheads="1"/>
          </p:cNvSpPr>
          <p:nvPr/>
        </p:nvSpPr>
        <p:spPr bwMode="auto">
          <a:xfrm>
            <a:off x="7165975" y="5133975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solidFill>
                  <a:srgbClr val="008000"/>
                </a:solidFill>
                <a:latin typeface="Courier New" pitchFamily="49" charset="0"/>
              </a:rPr>
              <a:t>CSE1</a:t>
            </a:r>
          </a:p>
        </p:txBody>
      </p:sp>
      <p:sp>
        <p:nvSpPr>
          <p:cNvPr id="87" name="Text Box 73"/>
          <p:cNvSpPr txBox="1">
            <a:spLocks noChangeArrowheads="1"/>
          </p:cNvSpPr>
          <p:nvPr/>
        </p:nvSpPr>
        <p:spPr bwMode="auto">
          <a:xfrm>
            <a:off x="5510213" y="4054475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solidFill>
                  <a:srgbClr val="008000"/>
                </a:solidFill>
                <a:latin typeface="Courier New" pitchFamily="49" charset="0"/>
              </a:rPr>
              <a:t>CSE1</a:t>
            </a:r>
          </a:p>
        </p:txBody>
      </p:sp>
      <p:sp>
        <p:nvSpPr>
          <p:cNvPr id="91" name="Freeform 2"/>
          <p:cNvSpPr>
            <a:spLocks/>
          </p:cNvSpPr>
          <p:nvPr/>
        </p:nvSpPr>
        <p:spPr bwMode="auto">
          <a:xfrm>
            <a:off x="11113" y="3525838"/>
            <a:ext cx="2244725" cy="3240087"/>
          </a:xfrm>
          <a:custGeom>
            <a:avLst/>
            <a:gdLst>
              <a:gd name="T0" fmla="*/ 197 w 1414"/>
              <a:gd name="T1" fmla="*/ 416 h 2041"/>
              <a:gd name="T2" fmla="*/ 378 w 1414"/>
              <a:gd name="T3" fmla="*/ 53 h 2041"/>
              <a:gd name="T4" fmla="*/ 1285 w 1414"/>
              <a:gd name="T5" fmla="*/ 733 h 2041"/>
              <a:gd name="T6" fmla="*/ 1149 w 1414"/>
              <a:gd name="T7" fmla="*/ 1867 h 2041"/>
              <a:gd name="T8" fmla="*/ 696 w 1414"/>
              <a:gd name="T9" fmla="*/ 1776 h 2041"/>
              <a:gd name="T10" fmla="*/ 696 w 1414"/>
              <a:gd name="T11" fmla="*/ 1277 h 2041"/>
              <a:gd name="T12" fmla="*/ 106 w 1414"/>
              <a:gd name="T13" fmla="*/ 1187 h 2041"/>
              <a:gd name="T14" fmla="*/ 61 w 1414"/>
              <a:gd name="T15" fmla="*/ 642 h 2041"/>
              <a:gd name="T16" fmla="*/ 197 w 1414"/>
              <a:gd name="T17" fmla="*/ 416 h 20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14" h="2041">
                <a:moveTo>
                  <a:pt x="197" y="416"/>
                </a:moveTo>
                <a:cubicBezTo>
                  <a:pt x="250" y="318"/>
                  <a:pt x="197" y="0"/>
                  <a:pt x="378" y="53"/>
                </a:cubicBezTo>
                <a:cubicBezTo>
                  <a:pt x="559" y="106"/>
                  <a:pt x="1156" y="431"/>
                  <a:pt x="1285" y="733"/>
                </a:cubicBezTo>
                <a:cubicBezTo>
                  <a:pt x="1414" y="1035"/>
                  <a:pt x="1247" y="1693"/>
                  <a:pt x="1149" y="1867"/>
                </a:cubicBezTo>
                <a:cubicBezTo>
                  <a:pt x="1051" y="2041"/>
                  <a:pt x="772" y="1874"/>
                  <a:pt x="696" y="1776"/>
                </a:cubicBezTo>
                <a:cubicBezTo>
                  <a:pt x="620" y="1678"/>
                  <a:pt x="794" y="1375"/>
                  <a:pt x="696" y="1277"/>
                </a:cubicBezTo>
                <a:cubicBezTo>
                  <a:pt x="598" y="1179"/>
                  <a:pt x="212" y="1293"/>
                  <a:pt x="106" y="1187"/>
                </a:cubicBezTo>
                <a:cubicBezTo>
                  <a:pt x="0" y="1081"/>
                  <a:pt x="46" y="770"/>
                  <a:pt x="61" y="642"/>
                </a:cubicBezTo>
                <a:cubicBezTo>
                  <a:pt x="76" y="514"/>
                  <a:pt x="144" y="514"/>
                  <a:pt x="197" y="416"/>
                </a:cubicBezTo>
                <a:close/>
              </a:path>
            </a:pathLst>
          </a:custGeom>
          <a:solidFill>
            <a:srgbClr val="33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92" name="Oval 52"/>
          <p:cNvSpPr>
            <a:spLocks noChangeArrowheads="1"/>
          </p:cNvSpPr>
          <p:nvPr/>
        </p:nvSpPr>
        <p:spPr bwMode="auto">
          <a:xfrm>
            <a:off x="1257300" y="469265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3" name="Text Box 53"/>
          <p:cNvSpPr txBox="1">
            <a:spLocks noChangeArrowheads="1"/>
          </p:cNvSpPr>
          <p:nvPr/>
        </p:nvSpPr>
        <p:spPr bwMode="auto">
          <a:xfrm>
            <a:off x="1281113" y="480853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/</a:t>
            </a:r>
          </a:p>
        </p:txBody>
      </p:sp>
      <p:sp>
        <p:nvSpPr>
          <p:cNvPr id="94" name="AutoShape 55"/>
          <p:cNvSpPr>
            <a:spLocks noChangeArrowheads="1"/>
          </p:cNvSpPr>
          <p:nvPr/>
        </p:nvSpPr>
        <p:spPr bwMode="auto">
          <a:xfrm rot="16200000" flipH="1">
            <a:off x="1362869" y="5449094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5" name="AutoShape 57"/>
          <p:cNvSpPr>
            <a:spLocks noChangeArrowheads="1"/>
          </p:cNvSpPr>
          <p:nvPr/>
        </p:nvSpPr>
        <p:spPr bwMode="auto">
          <a:xfrm rot="2700000">
            <a:off x="1005681" y="451246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6" name="Oval 63"/>
          <p:cNvSpPr>
            <a:spLocks noChangeArrowheads="1"/>
          </p:cNvSpPr>
          <p:nvPr/>
        </p:nvSpPr>
        <p:spPr bwMode="auto">
          <a:xfrm>
            <a:off x="1258888" y="57705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7" name="Text Box 64"/>
          <p:cNvSpPr txBox="1">
            <a:spLocks noChangeArrowheads="1"/>
          </p:cNvSpPr>
          <p:nvPr/>
        </p:nvSpPr>
        <p:spPr bwMode="auto">
          <a:xfrm>
            <a:off x="1206500" y="5886450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r1</a:t>
            </a:r>
          </a:p>
        </p:txBody>
      </p:sp>
      <p:sp>
        <p:nvSpPr>
          <p:cNvPr id="98" name="AutoShape 73"/>
          <p:cNvSpPr>
            <a:spLocks noChangeArrowheads="1"/>
          </p:cNvSpPr>
          <p:nvPr/>
        </p:nvSpPr>
        <p:spPr bwMode="auto">
          <a:xfrm rot="10800000" flipH="1">
            <a:off x="825500" y="4906963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9" name="Oval 74"/>
          <p:cNvSpPr>
            <a:spLocks noChangeArrowheads="1"/>
          </p:cNvSpPr>
          <p:nvPr/>
        </p:nvSpPr>
        <p:spPr bwMode="auto">
          <a:xfrm>
            <a:off x="177800" y="468947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0" name="Text Box 75"/>
          <p:cNvSpPr txBox="1">
            <a:spLocks noChangeArrowheads="1"/>
          </p:cNvSpPr>
          <p:nvPr/>
        </p:nvSpPr>
        <p:spPr bwMode="auto">
          <a:xfrm>
            <a:off x="34925" y="4848225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solidFill>
                  <a:srgbClr val="008000"/>
                </a:solidFill>
                <a:latin typeface="Courier New" pitchFamily="49" charset="0"/>
              </a:rPr>
              <a:t>CSE1</a:t>
            </a:r>
          </a:p>
        </p:txBody>
      </p:sp>
      <p:sp>
        <p:nvSpPr>
          <p:cNvPr id="101" name="Oval 76"/>
          <p:cNvSpPr>
            <a:spLocks noChangeArrowheads="1"/>
          </p:cNvSpPr>
          <p:nvPr/>
        </p:nvSpPr>
        <p:spPr bwMode="auto">
          <a:xfrm>
            <a:off x="539750" y="389731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2" name="Text Box 77"/>
          <p:cNvSpPr txBox="1">
            <a:spLocks noChangeArrowheads="1"/>
          </p:cNvSpPr>
          <p:nvPr/>
        </p:nvSpPr>
        <p:spPr bwMode="auto">
          <a:xfrm>
            <a:off x="396875" y="4056063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solidFill>
                  <a:srgbClr val="008000"/>
                </a:solidFill>
                <a:latin typeface="Courier New" pitchFamily="49" charset="0"/>
              </a:rPr>
              <a:t>CSE2</a:t>
            </a:r>
          </a:p>
        </p:txBody>
      </p:sp>
      <p:sp>
        <p:nvSpPr>
          <p:cNvPr id="103" name="AutoShape 78"/>
          <p:cNvSpPr>
            <a:spLocks noChangeArrowheads="1"/>
          </p:cNvSpPr>
          <p:nvPr/>
        </p:nvSpPr>
        <p:spPr bwMode="auto">
          <a:xfrm rot="16200000" flipH="1">
            <a:off x="2880520" y="465375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4" name="Oval 79"/>
          <p:cNvSpPr>
            <a:spLocks noChangeArrowheads="1"/>
          </p:cNvSpPr>
          <p:nvPr/>
        </p:nvSpPr>
        <p:spPr bwMode="auto">
          <a:xfrm>
            <a:off x="2773363" y="497681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5" name="Text Box 80"/>
          <p:cNvSpPr txBox="1">
            <a:spLocks noChangeArrowheads="1"/>
          </p:cNvSpPr>
          <p:nvPr/>
        </p:nvSpPr>
        <p:spPr bwMode="auto">
          <a:xfrm>
            <a:off x="2630488" y="5135563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solidFill>
                  <a:srgbClr val="008000"/>
                </a:solidFill>
                <a:latin typeface="Courier New" pitchFamily="49" charset="0"/>
              </a:rPr>
              <a:t>CSE2</a:t>
            </a:r>
          </a:p>
        </p:txBody>
      </p:sp>
      <p:sp>
        <p:nvSpPr>
          <p:cNvPr id="106" name="AutoShape 81"/>
          <p:cNvSpPr>
            <a:spLocks noChangeArrowheads="1"/>
          </p:cNvSpPr>
          <p:nvPr/>
        </p:nvSpPr>
        <p:spPr bwMode="auto">
          <a:xfrm rot="8100000" flipH="1">
            <a:off x="3960019" y="4509294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7" name="Oval 82"/>
          <p:cNvSpPr>
            <a:spLocks noChangeArrowheads="1"/>
          </p:cNvSpPr>
          <p:nvPr/>
        </p:nvSpPr>
        <p:spPr bwMode="auto">
          <a:xfrm>
            <a:off x="3490913" y="468947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8" name="Text Box 83"/>
          <p:cNvSpPr txBox="1">
            <a:spLocks noChangeArrowheads="1"/>
          </p:cNvSpPr>
          <p:nvPr/>
        </p:nvSpPr>
        <p:spPr bwMode="auto">
          <a:xfrm>
            <a:off x="3348038" y="4848225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solidFill>
                  <a:srgbClr val="008000"/>
                </a:solidFill>
                <a:latin typeface="Courier New" pitchFamily="49" charset="0"/>
              </a:rPr>
              <a:t>CSE2</a:t>
            </a:r>
          </a:p>
        </p:txBody>
      </p:sp>
    </p:spTree>
    <p:extLst>
      <p:ext uri="{BB962C8B-B14F-4D97-AF65-F5344CB8AC3E}">
        <p14:creationId xmlns:p14="http://schemas.microsoft.com/office/powerpoint/2010/main" val="5862831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333BBF08-B7AE-4174-85E0-33592F6BA402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464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Beispiel-DFG (5)</a:t>
            </a:r>
            <a:endParaRPr lang="en-US" i="1" dirty="0"/>
          </a:p>
        </p:txBody>
      </p:sp>
      <p:sp>
        <p:nvSpPr>
          <p:cNvPr id="75" name="Freeform 3"/>
          <p:cNvSpPr>
            <a:spLocks/>
          </p:cNvSpPr>
          <p:nvPr/>
        </p:nvSpPr>
        <p:spPr bwMode="auto">
          <a:xfrm>
            <a:off x="7140575" y="2838450"/>
            <a:ext cx="1955800" cy="2881313"/>
          </a:xfrm>
          <a:custGeom>
            <a:avLst/>
            <a:gdLst>
              <a:gd name="T0" fmla="*/ 650 w 1232"/>
              <a:gd name="T1" fmla="*/ 76 h 1815"/>
              <a:gd name="T2" fmla="*/ 922 w 1232"/>
              <a:gd name="T3" fmla="*/ 167 h 1815"/>
              <a:gd name="T4" fmla="*/ 1194 w 1232"/>
              <a:gd name="T5" fmla="*/ 893 h 1815"/>
              <a:gd name="T6" fmla="*/ 695 w 1232"/>
              <a:gd name="T7" fmla="*/ 1210 h 1815"/>
              <a:gd name="T8" fmla="*/ 469 w 1232"/>
              <a:gd name="T9" fmla="*/ 1709 h 1815"/>
              <a:gd name="T10" fmla="*/ 106 w 1232"/>
              <a:gd name="T11" fmla="*/ 1755 h 1815"/>
              <a:gd name="T12" fmla="*/ 15 w 1232"/>
              <a:gd name="T13" fmla="*/ 1346 h 1815"/>
              <a:gd name="T14" fmla="*/ 106 w 1232"/>
              <a:gd name="T15" fmla="*/ 621 h 1815"/>
              <a:gd name="T16" fmla="*/ 650 w 1232"/>
              <a:gd name="T17" fmla="*/ 76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32" h="1815">
                <a:moveTo>
                  <a:pt x="650" y="76"/>
                </a:moveTo>
                <a:cubicBezTo>
                  <a:pt x="786" y="0"/>
                  <a:pt x="831" y="31"/>
                  <a:pt x="922" y="167"/>
                </a:cubicBezTo>
                <a:cubicBezTo>
                  <a:pt x="1013" y="303"/>
                  <a:pt x="1232" y="719"/>
                  <a:pt x="1194" y="893"/>
                </a:cubicBezTo>
                <a:cubicBezTo>
                  <a:pt x="1156" y="1067"/>
                  <a:pt x="816" y="1074"/>
                  <a:pt x="695" y="1210"/>
                </a:cubicBezTo>
                <a:cubicBezTo>
                  <a:pt x="574" y="1346"/>
                  <a:pt x="567" y="1618"/>
                  <a:pt x="469" y="1709"/>
                </a:cubicBezTo>
                <a:cubicBezTo>
                  <a:pt x="371" y="1800"/>
                  <a:pt x="182" y="1815"/>
                  <a:pt x="106" y="1755"/>
                </a:cubicBezTo>
                <a:cubicBezTo>
                  <a:pt x="30" y="1695"/>
                  <a:pt x="15" y="1535"/>
                  <a:pt x="15" y="1346"/>
                </a:cubicBezTo>
                <a:cubicBezTo>
                  <a:pt x="15" y="1157"/>
                  <a:pt x="0" y="833"/>
                  <a:pt x="106" y="621"/>
                </a:cubicBezTo>
                <a:cubicBezTo>
                  <a:pt x="212" y="409"/>
                  <a:pt x="514" y="152"/>
                  <a:pt x="650" y="76"/>
                </a:cubicBezTo>
                <a:close/>
              </a:path>
            </a:pathLst>
          </a:custGeom>
          <a:solidFill>
            <a:srgbClr val="CC99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8029575" y="31035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7" name="Oval 8"/>
          <p:cNvSpPr>
            <a:spLocks noChangeArrowheads="1"/>
          </p:cNvSpPr>
          <p:nvPr/>
        </p:nvSpPr>
        <p:spPr bwMode="auto">
          <a:xfrm>
            <a:off x="8318500" y="38957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8" name="Oval 41"/>
          <p:cNvSpPr>
            <a:spLocks noChangeArrowheads="1"/>
          </p:cNvSpPr>
          <p:nvPr/>
        </p:nvSpPr>
        <p:spPr bwMode="auto">
          <a:xfrm>
            <a:off x="7310438" y="3898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9" name="Text Box 42"/>
          <p:cNvSpPr txBox="1">
            <a:spLocks noChangeArrowheads="1"/>
          </p:cNvSpPr>
          <p:nvPr/>
        </p:nvSpPr>
        <p:spPr bwMode="auto">
          <a:xfrm>
            <a:off x="7334250" y="401478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80" name="AutoShape 43"/>
          <p:cNvSpPr>
            <a:spLocks noChangeArrowheads="1"/>
          </p:cNvSpPr>
          <p:nvPr/>
        </p:nvSpPr>
        <p:spPr bwMode="auto">
          <a:xfrm rot="18900000" flipH="1">
            <a:off x="7777956" y="37187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1" name="Text Box 44"/>
          <p:cNvSpPr txBox="1">
            <a:spLocks noChangeArrowheads="1"/>
          </p:cNvSpPr>
          <p:nvPr/>
        </p:nvSpPr>
        <p:spPr bwMode="auto">
          <a:xfrm>
            <a:off x="8350250" y="401161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a</a:t>
            </a:r>
          </a:p>
        </p:txBody>
      </p:sp>
      <p:sp>
        <p:nvSpPr>
          <p:cNvPr id="82" name="Text Box 59"/>
          <p:cNvSpPr txBox="1">
            <a:spLocks noChangeArrowheads="1"/>
          </p:cNvSpPr>
          <p:nvPr/>
        </p:nvSpPr>
        <p:spPr bwMode="auto">
          <a:xfrm>
            <a:off x="8062913" y="32639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2</a:t>
            </a:r>
          </a:p>
        </p:txBody>
      </p:sp>
      <p:sp>
        <p:nvSpPr>
          <p:cNvPr id="83" name="AutoShape 60"/>
          <p:cNvSpPr>
            <a:spLocks noChangeArrowheads="1"/>
          </p:cNvSpPr>
          <p:nvPr/>
        </p:nvSpPr>
        <p:spPr bwMode="auto">
          <a:xfrm flipH="1">
            <a:off x="7921625" y="4113213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4" name="AutoShape 69"/>
          <p:cNvSpPr>
            <a:spLocks noChangeArrowheads="1"/>
          </p:cNvSpPr>
          <p:nvPr/>
        </p:nvSpPr>
        <p:spPr bwMode="auto">
          <a:xfrm rot="16200000" flipH="1">
            <a:off x="7416006" y="465216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5" name="Oval 70"/>
          <p:cNvSpPr>
            <a:spLocks noChangeArrowheads="1"/>
          </p:cNvSpPr>
          <p:nvPr/>
        </p:nvSpPr>
        <p:spPr bwMode="auto">
          <a:xfrm>
            <a:off x="7308850" y="49752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6" name="Text Box 71"/>
          <p:cNvSpPr txBox="1">
            <a:spLocks noChangeArrowheads="1"/>
          </p:cNvSpPr>
          <p:nvPr/>
        </p:nvSpPr>
        <p:spPr bwMode="auto">
          <a:xfrm>
            <a:off x="7165975" y="5133975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solidFill>
                  <a:srgbClr val="008000"/>
                </a:solidFill>
                <a:latin typeface="Courier New" pitchFamily="49" charset="0"/>
              </a:rPr>
              <a:t>CSE1</a:t>
            </a:r>
          </a:p>
        </p:txBody>
      </p:sp>
      <p:sp>
        <p:nvSpPr>
          <p:cNvPr id="91" name="Freeform 2"/>
          <p:cNvSpPr>
            <a:spLocks/>
          </p:cNvSpPr>
          <p:nvPr/>
        </p:nvSpPr>
        <p:spPr bwMode="auto">
          <a:xfrm>
            <a:off x="11113" y="3525838"/>
            <a:ext cx="2244725" cy="3240087"/>
          </a:xfrm>
          <a:custGeom>
            <a:avLst/>
            <a:gdLst>
              <a:gd name="T0" fmla="*/ 197 w 1414"/>
              <a:gd name="T1" fmla="*/ 416 h 2041"/>
              <a:gd name="T2" fmla="*/ 378 w 1414"/>
              <a:gd name="T3" fmla="*/ 53 h 2041"/>
              <a:gd name="T4" fmla="*/ 1285 w 1414"/>
              <a:gd name="T5" fmla="*/ 733 h 2041"/>
              <a:gd name="T6" fmla="*/ 1149 w 1414"/>
              <a:gd name="T7" fmla="*/ 1867 h 2041"/>
              <a:gd name="T8" fmla="*/ 696 w 1414"/>
              <a:gd name="T9" fmla="*/ 1776 h 2041"/>
              <a:gd name="T10" fmla="*/ 696 w 1414"/>
              <a:gd name="T11" fmla="*/ 1277 h 2041"/>
              <a:gd name="T12" fmla="*/ 106 w 1414"/>
              <a:gd name="T13" fmla="*/ 1187 h 2041"/>
              <a:gd name="T14" fmla="*/ 61 w 1414"/>
              <a:gd name="T15" fmla="*/ 642 h 2041"/>
              <a:gd name="T16" fmla="*/ 197 w 1414"/>
              <a:gd name="T17" fmla="*/ 416 h 20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14" h="2041">
                <a:moveTo>
                  <a:pt x="197" y="416"/>
                </a:moveTo>
                <a:cubicBezTo>
                  <a:pt x="250" y="318"/>
                  <a:pt x="197" y="0"/>
                  <a:pt x="378" y="53"/>
                </a:cubicBezTo>
                <a:cubicBezTo>
                  <a:pt x="559" y="106"/>
                  <a:pt x="1156" y="431"/>
                  <a:pt x="1285" y="733"/>
                </a:cubicBezTo>
                <a:cubicBezTo>
                  <a:pt x="1414" y="1035"/>
                  <a:pt x="1247" y="1693"/>
                  <a:pt x="1149" y="1867"/>
                </a:cubicBezTo>
                <a:cubicBezTo>
                  <a:pt x="1051" y="2041"/>
                  <a:pt x="772" y="1874"/>
                  <a:pt x="696" y="1776"/>
                </a:cubicBezTo>
                <a:cubicBezTo>
                  <a:pt x="620" y="1678"/>
                  <a:pt x="794" y="1375"/>
                  <a:pt x="696" y="1277"/>
                </a:cubicBezTo>
                <a:cubicBezTo>
                  <a:pt x="598" y="1179"/>
                  <a:pt x="212" y="1293"/>
                  <a:pt x="106" y="1187"/>
                </a:cubicBezTo>
                <a:cubicBezTo>
                  <a:pt x="0" y="1081"/>
                  <a:pt x="46" y="770"/>
                  <a:pt x="61" y="642"/>
                </a:cubicBezTo>
                <a:cubicBezTo>
                  <a:pt x="76" y="514"/>
                  <a:pt x="144" y="514"/>
                  <a:pt x="197" y="416"/>
                </a:cubicBezTo>
                <a:close/>
              </a:path>
            </a:pathLst>
          </a:custGeom>
          <a:solidFill>
            <a:srgbClr val="33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92" name="Oval 52"/>
          <p:cNvSpPr>
            <a:spLocks noChangeArrowheads="1"/>
          </p:cNvSpPr>
          <p:nvPr/>
        </p:nvSpPr>
        <p:spPr bwMode="auto">
          <a:xfrm>
            <a:off x="1257300" y="469265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3" name="Text Box 53"/>
          <p:cNvSpPr txBox="1">
            <a:spLocks noChangeArrowheads="1"/>
          </p:cNvSpPr>
          <p:nvPr/>
        </p:nvSpPr>
        <p:spPr bwMode="auto">
          <a:xfrm>
            <a:off x="1281113" y="480853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/</a:t>
            </a:r>
          </a:p>
        </p:txBody>
      </p:sp>
      <p:sp>
        <p:nvSpPr>
          <p:cNvPr id="94" name="AutoShape 55"/>
          <p:cNvSpPr>
            <a:spLocks noChangeArrowheads="1"/>
          </p:cNvSpPr>
          <p:nvPr/>
        </p:nvSpPr>
        <p:spPr bwMode="auto">
          <a:xfrm rot="16200000" flipH="1">
            <a:off x="1362869" y="5449094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5" name="AutoShape 57"/>
          <p:cNvSpPr>
            <a:spLocks noChangeArrowheads="1"/>
          </p:cNvSpPr>
          <p:nvPr/>
        </p:nvSpPr>
        <p:spPr bwMode="auto">
          <a:xfrm rot="2700000">
            <a:off x="1005681" y="451246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6" name="Oval 63"/>
          <p:cNvSpPr>
            <a:spLocks noChangeArrowheads="1"/>
          </p:cNvSpPr>
          <p:nvPr/>
        </p:nvSpPr>
        <p:spPr bwMode="auto">
          <a:xfrm>
            <a:off x="1258888" y="57705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7" name="Text Box 64"/>
          <p:cNvSpPr txBox="1">
            <a:spLocks noChangeArrowheads="1"/>
          </p:cNvSpPr>
          <p:nvPr/>
        </p:nvSpPr>
        <p:spPr bwMode="auto">
          <a:xfrm>
            <a:off x="1206500" y="5886450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r1</a:t>
            </a:r>
          </a:p>
        </p:txBody>
      </p:sp>
      <p:sp>
        <p:nvSpPr>
          <p:cNvPr id="98" name="AutoShape 73"/>
          <p:cNvSpPr>
            <a:spLocks noChangeArrowheads="1"/>
          </p:cNvSpPr>
          <p:nvPr/>
        </p:nvSpPr>
        <p:spPr bwMode="auto">
          <a:xfrm rot="10800000" flipH="1">
            <a:off x="825500" y="4906963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9" name="Oval 74"/>
          <p:cNvSpPr>
            <a:spLocks noChangeArrowheads="1"/>
          </p:cNvSpPr>
          <p:nvPr/>
        </p:nvSpPr>
        <p:spPr bwMode="auto">
          <a:xfrm>
            <a:off x="177800" y="468947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0" name="Text Box 75"/>
          <p:cNvSpPr txBox="1">
            <a:spLocks noChangeArrowheads="1"/>
          </p:cNvSpPr>
          <p:nvPr/>
        </p:nvSpPr>
        <p:spPr bwMode="auto">
          <a:xfrm>
            <a:off x="34925" y="4848225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solidFill>
                  <a:srgbClr val="008000"/>
                </a:solidFill>
                <a:latin typeface="Courier New" pitchFamily="49" charset="0"/>
              </a:rPr>
              <a:t>CSE1</a:t>
            </a:r>
          </a:p>
        </p:txBody>
      </p:sp>
      <p:sp>
        <p:nvSpPr>
          <p:cNvPr id="101" name="Oval 76"/>
          <p:cNvSpPr>
            <a:spLocks noChangeArrowheads="1"/>
          </p:cNvSpPr>
          <p:nvPr/>
        </p:nvSpPr>
        <p:spPr bwMode="auto">
          <a:xfrm>
            <a:off x="539750" y="389731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2" name="Text Box 77"/>
          <p:cNvSpPr txBox="1">
            <a:spLocks noChangeArrowheads="1"/>
          </p:cNvSpPr>
          <p:nvPr/>
        </p:nvSpPr>
        <p:spPr bwMode="auto">
          <a:xfrm>
            <a:off x="396875" y="4056063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solidFill>
                  <a:srgbClr val="008000"/>
                </a:solidFill>
                <a:latin typeface="Courier New" pitchFamily="49" charset="0"/>
              </a:rPr>
              <a:t>CSE2</a:t>
            </a:r>
          </a:p>
        </p:txBody>
      </p:sp>
      <p:sp>
        <p:nvSpPr>
          <p:cNvPr id="88" name="Freeform 5"/>
          <p:cNvSpPr>
            <a:spLocks/>
          </p:cNvSpPr>
          <p:nvPr/>
        </p:nvSpPr>
        <p:spPr bwMode="auto">
          <a:xfrm>
            <a:off x="1500188" y="1749425"/>
            <a:ext cx="1835150" cy="4273550"/>
          </a:xfrm>
          <a:custGeom>
            <a:avLst/>
            <a:gdLst>
              <a:gd name="T0" fmla="*/ 166 w 1156"/>
              <a:gd name="T1" fmla="*/ 76 h 2692"/>
              <a:gd name="T2" fmla="*/ 1028 w 1156"/>
              <a:gd name="T3" fmla="*/ 711 h 2692"/>
              <a:gd name="T4" fmla="*/ 937 w 1156"/>
              <a:gd name="T5" fmla="*/ 2435 h 2692"/>
              <a:gd name="T6" fmla="*/ 484 w 1156"/>
              <a:gd name="T7" fmla="*/ 2253 h 2692"/>
              <a:gd name="T8" fmla="*/ 484 w 1156"/>
              <a:gd name="T9" fmla="*/ 1482 h 2692"/>
              <a:gd name="T10" fmla="*/ 121 w 1156"/>
              <a:gd name="T11" fmla="*/ 1255 h 2692"/>
              <a:gd name="T12" fmla="*/ 30 w 1156"/>
              <a:gd name="T13" fmla="*/ 257 h 2692"/>
              <a:gd name="T14" fmla="*/ 166 w 1156"/>
              <a:gd name="T15" fmla="*/ 76 h 2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56" h="2692">
                <a:moveTo>
                  <a:pt x="166" y="76"/>
                </a:moveTo>
                <a:cubicBezTo>
                  <a:pt x="332" y="152"/>
                  <a:pt x="900" y="318"/>
                  <a:pt x="1028" y="711"/>
                </a:cubicBezTo>
                <a:cubicBezTo>
                  <a:pt x="1156" y="1104"/>
                  <a:pt x="1028" y="2178"/>
                  <a:pt x="937" y="2435"/>
                </a:cubicBezTo>
                <a:cubicBezTo>
                  <a:pt x="846" y="2692"/>
                  <a:pt x="560" y="2412"/>
                  <a:pt x="484" y="2253"/>
                </a:cubicBezTo>
                <a:cubicBezTo>
                  <a:pt x="408" y="2094"/>
                  <a:pt x="545" y="1648"/>
                  <a:pt x="484" y="1482"/>
                </a:cubicBezTo>
                <a:cubicBezTo>
                  <a:pt x="423" y="1316"/>
                  <a:pt x="197" y="1459"/>
                  <a:pt x="121" y="1255"/>
                </a:cubicBezTo>
                <a:cubicBezTo>
                  <a:pt x="45" y="1051"/>
                  <a:pt x="23" y="454"/>
                  <a:pt x="30" y="257"/>
                </a:cubicBezTo>
                <a:cubicBezTo>
                  <a:pt x="37" y="60"/>
                  <a:pt x="0" y="0"/>
                  <a:pt x="166" y="76"/>
                </a:cubicBezTo>
                <a:close/>
              </a:path>
            </a:pathLst>
          </a:custGeom>
          <a:solidFill>
            <a:srgbClr val="FF99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89" name="Oval 12"/>
          <p:cNvSpPr>
            <a:spLocks noChangeArrowheads="1"/>
          </p:cNvSpPr>
          <p:nvPr/>
        </p:nvSpPr>
        <p:spPr bwMode="auto">
          <a:xfrm>
            <a:off x="1692275" y="201453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0" name="Oval 34"/>
          <p:cNvSpPr>
            <a:spLocks noChangeArrowheads="1"/>
          </p:cNvSpPr>
          <p:nvPr/>
        </p:nvSpPr>
        <p:spPr bwMode="auto">
          <a:xfrm>
            <a:off x="1692275" y="30988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9" name="Text Box 35"/>
          <p:cNvSpPr txBox="1">
            <a:spLocks noChangeArrowheads="1"/>
          </p:cNvSpPr>
          <p:nvPr/>
        </p:nvSpPr>
        <p:spPr bwMode="auto">
          <a:xfrm>
            <a:off x="1716088" y="321468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-</a:t>
            </a:r>
          </a:p>
        </p:txBody>
      </p:sp>
      <p:sp>
        <p:nvSpPr>
          <p:cNvPr id="110" name="AutoShape 36"/>
          <p:cNvSpPr>
            <a:spLocks noChangeArrowheads="1"/>
          </p:cNvSpPr>
          <p:nvPr/>
        </p:nvSpPr>
        <p:spPr bwMode="auto">
          <a:xfrm rot="16200000" flipH="1">
            <a:off x="1799432" y="277415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11" name="Text Box 37"/>
          <p:cNvSpPr txBox="1">
            <a:spLocks noChangeArrowheads="1"/>
          </p:cNvSpPr>
          <p:nvPr/>
        </p:nvSpPr>
        <p:spPr bwMode="auto">
          <a:xfrm>
            <a:off x="1724025" y="217328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</a:p>
        </p:txBody>
      </p:sp>
      <p:sp>
        <p:nvSpPr>
          <p:cNvPr id="112" name="Oval 38"/>
          <p:cNvSpPr>
            <a:spLocks noChangeArrowheads="1"/>
          </p:cNvSpPr>
          <p:nvPr/>
        </p:nvSpPr>
        <p:spPr bwMode="auto">
          <a:xfrm>
            <a:off x="2411413" y="388937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13" name="Text Box 39"/>
          <p:cNvSpPr txBox="1">
            <a:spLocks noChangeArrowheads="1"/>
          </p:cNvSpPr>
          <p:nvPr/>
        </p:nvSpPr>
        <p:spPr bwMode="auto">
          <a:xfrm>
            <a:off x="2435225" y="400526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-</a:t>
            </a:r>
          </a:p>
        </p:txBody>
      </p:sp>
      <p:sp>
        <p:nvSpPr>
          <p:cNvPr id="114" name="AutoShape 40"/>
          <p:cNvSpPr>
            <a:spLocks noChangeArrowheads="1"/>
          </p:cNvSpPr>
          <p:nvPr/>
        </p:nvSpPr>
        <p:spPr bwMode="auto">
          <a:xfrm rot="2700000">
            <a:off x="2159794" y="3709194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15" name="AutoShape 79"/>
          <p:cNvSpPr>
            <a:spLocks noChangeArrowheads="1"/>
          </p:cNvSpPr>
          <p:nvPr/>
        </p:nvSpPr>
        <p:spPr bwMode="auto">
          <a:xfrm rot="16200000" flipH="1">
            <a:off x="2521744" y="4642644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16" name="Oval 80"/>
          <p:cNvSpPr>
            <a:spLocks noChangeArrowheads="1"/>
          </p:cNvSpPr>
          <p:nvPr/>
        </p:nvSpPr>
        <p:spPr bwMode="auto">
          <a:xfrm>
            <a:off x="2414588" y="49657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17" name="Text Box 81"/>
          <p:cNvSpPr txBox="1">
            <a:spLocks noChangeArrowheads="1"/>
          </p:cNvSpPr>
          <p:nvPr/>
        </p:nvSpPr>
        <p:spPr bwMode="auto">
          <a:xfrm>
            <a:off x="2271713" y="5124450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solidFill>
                  <a:srgbClr val="008000"/>
                </a:solidFill>
                <a:latin typeface="Courier New" pitchFamily="49" charset="0"/>
              </a:rPr>
              <a:t>CSE2</a:t>
            </a:r>
          </a:p>
        </p:txBody>
      </p:sp>
      <p:sp>
        <p:nvSpPr>
          <p:cNvPr id="118" name="AutoShape 85"/>
          <p:cNvSpPr>
            <a:spLocks noChangeArrowheads="1"/>
          </p:cNvSpPr>
          <p:nvPr/>
        </p:nvSpPr>
        <p:spPr bwMode="auto">
          <a:xfrm rot="16200000" flipH="1">
            <a:off x="2518569" y="3563144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19" name="Oval 86"/>
          <p:cNvSpPr>
            <a:spLocks noChangeArrowheads="1"/>
          </p:cNvSpPr>
          <p:nvPr/>
        </p:nvSpPr>
        <p:spPr bwMode="auto">
          <a:xfrm>
            <a:off x="2411413" y="28067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20" name="Text Box 87"/>
          <p:cNvSpPr txBox="1">
            <a:spLocks noChangeArrowheads="1"/>
          </p:cNvSpPr>
          <p:nvPr/>
        </p:nvSpPr>
        <p:spPr bwMode="auto">
          <a:xfrm>
            <a:off x="2268538" y="2965450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solidFill>
                  <a:srgbClr val="008000"/>
                </a:solidFill>
                <a:latin typeface="Courier New" pitchFamily="49" charset="0"/>
              </a:rPr>
              <a:t>CSE3</a:t>
            </a:r>
          </a:p>
        </p:txBody>
      </p:sp>
      <p:sp>
        <p:nvSpPr>
          <p:cNvPr id="121" name="Freeform 2"/>
          <p:cNvSpPr>
            <a:spLocks/>
          </p:cNvSpPr>
          <p:nvPr/>
        </p:nvSpPr>
        <p:spPr bwMode="auto">
          <a:xfrm>
            <a:off x="2819400" y="1125538"/>
            <a:ext cx="5076825" cy="3805237"/>
          </a:xfrm>
          <a:custGeom>
            <a:avLst/>
            <a:gdLst>
              <a:gd name="T0" fmla="*/ 424 w 3198"/>
              <a:gd name="T1" fmla="*/ 2283 h 2397"/>
              <a:gd name="T2" fmla="*/ 378 w 3198"/>
              <a:gd name="T3" fmla="*/ 2102 h 2397"/>
              <a:gd name="T4" fmla="*/ 378 w 3198"/>
              <a:gd name="T5" fmla="*/ 1331 h 2397"/>
              <a:gd name="T6" fmla="*/ 605 w 3198"/>
              <a:gd name="T7" fmla="*/ 1104 h 2397"/>
              <a:gd name="T8" fmla="*/ 560 w 3198"/>
              <a:gd name="T9" fmla="*/ 923 h 2397"/>
              <a:gd name="T10" fmla="*/ 151 w 3198"/>
              <a:gd name="T11" fmla="*/ 605 h 2397"/>
              <a:gd name="T12" fmla="*/ 106 w 3198"/>
              <a:gd name="T13" fmla="*/ 242 h 2397"/>
              <a:gd name="T14" fmla="*/ 786 w 3198"/>
              <a:gd name="T15" fmla="*/ 15 h 2397"/>
              <a:gd name="T16" fmla="*/ 1104 w 3198"/>
              <a:gd name="T17" fmla="*/ 152 h 2397"/>
              <a:gd name="T18" fmla="*/ 1648 w 3198"/>
              <a:gd name="T19" fmla="*/ 197 h 2397"/>
              <a:gd name="T20" fmla="*/ 2964 w 3198"/>
              <a:gd name="T21" fmla="*/ 197 h 2397"/>
              <a:gd name="T22" fmla="*/ 3054 w 3198"/>
              <a:gd name="T23" fmla="*/ 605 h 2397"/>
              <a:gd name="T24" fmla="*/ 2782 w 3198"/>
              <a:gd name="T25" fmla="*/ 696 h 2397"/>
              <a:gd name="T26" fmla="*/ 2601 w 3198"/>
              <a:gd name="T27" fmla="*/ 1059 h 2397"/>
              <a:gd name="T28" fmla="*/ 2329 w 3198"/>
              <a:gd name="T29" fmla="*/ 1149 h 2397"/>
              <a:gd name="T30" fmla="*/ 2147 w 3198"/>
              <a:gd name="T31" fmla="*/ 1059 h 2397"/>
              <a:gd name="T32" fmla="*/ 1875 w 3198"/>
              <a:gd name="T33" fmla="*/ 1104 h 2397"/>
              <a:gd name="T34" fmla="*/ 1648 w 3198"/>
              <a:gd name="T35" fmla="*/ 1195 h 2397"/>
              <a:gd name="T36" fmla="*/ 1512 w 3198"/>
              <a:gd name="T37" fmla="*/ 1467 h 2397"/>
              <a:gd name="T38" fmla="*/ 1376 w 3198"/>
              <a:gd name="T39" fmla="*/ 1648 h 2397"/>
              <a:gd name="T40" fmla="*/ 923 w 3198"/>
              <a:gd name="T41" fmla="*/ 1603 h 2397"/>
              <a:gd name="T42" fmla="*/ 741 w 3198"/>
              <a:gd name="T43" fmla="*/ 1694 h 2397"/>
              <a:gd name="T44" fmla="*/ 877 w 3198"/>
              <a:gd name="T45" fmla="*/ 2147 h 2397"/>
              <a:gd name="T46" fmla="*/ 650 w 3198"/>
              <a:gd name="T47" fmla="*/ 2374 h 2397"/>
              <a:gd name="T48" fmla="*/ 424 w 3198"/>
              <a:gd name="T49" fmla="*/ 2283 h 2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198" h="2397">
                <a:moveTo>
                  <a:pt x="424" y="2283"/>
                </a:moveTo>
                <a:cubicBezTo>
                  <a:pt x="379" y="2238"/>
                  <a:pt x="386" y="2261"/>
                  <a:pt x="378" y="2102"/>
                </a:cubicBezTo>
                <a:cubicBezTo>
                  <a:pt x="370" y="1943"/>
                  <a:pt x="340" y="1497"/>
                  <a:pt x="378" y="1331"/>
                </a:cubicBezTo>
                <a:cubicBezTo>
                  <a:pt x="416" y="1165"/>
                  <a:pt x="575" y="1172"/>
                  <a:pt x="605" y="1104"/>
                </a:cubicBezTo>
                <a:cubicBezTo>
                  <a:pt x="635" y="1036"/>
                  <a:pt x="636" y="1006"/>
                  <a:pt x="560" y="923"/>
                </a:cubicBezTo>
                <a:cubicBezTo>
                  <a:pt x="484" y="840"/>
                  <a:pt x="227" y="719"/>
                  <a:pt x="151" y="605"/>
                </a:cubicBezTo>
                <a:cubicBezTo>
                  <a:pt x="75" y="491"/>
                  <a:pt x="0" y="340"/>
                  <a:pt x="106" y="242"/>
                </a:cubicBezTo>
                <a:cubicBezTo>
                  <a:pt x="212" y="144"/>
                  <a:pt x="620" y="30"/>
                  <a:pt x="786" y="15"/>
                </a:cubicBezTo>
                <a:cubicBezTo>
                  <a:pt x="952" y="0"/>
                  <a:pt x="960" y="122"/>
                  <a:pt x="1104" y="152"/>
                </a:cubicBezTo>
                <a:cubicBezTo>
                  <a:pt x="1248" y="182"/>
                  <a:pt x="1338" y="189"/>
                  <a:pt x="1648" y="197"/>
                </a:cubicBezTo>
                <a:cubicBezTo>
                  <a:pt x="1958" y="205"/>
                  <a:pt x="2730" y="129"/>
                  <a:pt x="2964" y="197"/>
                </a:cubicBezTo>
                <a:cubicBezTo>
                  <a:pt x="3198" y="265"/>
                  <a:pt x="3084" y="522"/>
                  <a:pt x="3054" y="605"/>
                </a:cubicBezTo>
                <a:cubicBezTo>
                  <a:pt x="3024" y="688"/>
                  <a:pt x="2857" y="620"/>
                  <a:pt x="2782" y="696"/>
                </a:cubicBezTo>
                <a:cubicBezTo>
                  <a:pt x="2707" y="772"/>
                  <a:pt x="2676" y="984"/>
                  <a:pt x="2601" y="1059"/>
                </a:cubicBezTo>
                <a:cubicBezTo>
                  <a:pt x="2526" y="1134"/>
                  <a:pt x="2405" y="1149"/>
                  <a:pt x="2329" y="1149"/>
                </a:cubicBezTo>
                <a:cubicBezTo>
                  <a:pt x="2253" y="1149"/>
                  <a:pt x="2223" y="1067"/>
                  <a:pt x="2147" y="1059"/>
                </a:cubicBezTo>
                <a:cubicBezTo>
                  <a:pt x="2071" y="1051"/>
                  <a:pt x="1958" y="1081"/>
                  <a:pt x="1875" y="1104"/>
                </a:cubicBezTo>
                <a:cubicBezTo>
                  <a:pt x="1792" y="1127"/>
                  <a:pt x="1708" y="1135"/>
                  <a:pt x="1648" y="1195"/>
                </a:cubicBezTo>
                <a:cubicBezTo>
                  <a:pt x="1588" y="1255"/>
                  <a:pt x="1557" y="1392"/>
                  <a:pt x="1512" y="1467"/>
                </a:cubicBezTo>
                <a:cubicBezTo>
                  <a:pt x="1467" y="1542"/>
                  <a:pt x="1474" y="1625"/>
                  <a:pt x="1376" y="1648"/>
                </a:cubicBezTo>
                <a:cubicBezTo>
                  <a:pt x="1278" y="1671"/>
                  <a:pt x="1029" y="1595"/>
                  <a:pt x="923" y="1603"/>
                </a:cubicBezTo>
                <a:cubicBezTo>
                  <a:pt x="817" y="1611"/>
                  <a:pt x="749" y="1603"/>
                  <a:pt x="741" y="1694"/>
                </a:cubicBezTo>
                <a:cubicBezTo>
                  <a:pt x="733" y="1785"/>
                  <a:pt x="892" y="2034"/>
                  <a:pt x="877" y="2147"/>
                </a:cubicBezTo>
                <a:cubicBezTo>
                  <a:pt x="862" y="2260"/>
                  <a:pt x="725" y="2351"/>
                  <a:pt x="650" y="2374"/>
                </a:cubicBezTo>
                <a:cubicBezTo>
                  <a:pt x="575" y="2397"/>
                  <a:pt x="469" y="2328"/>
                  <a:pt x="424" y="2283"/>
                </a:cubicBezTo>
                <a:close/>
              </a:path>
            </a:pathLst>
          </a:custGeom>
          <a:solidFill>
            <a:srgbClr val="FF33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22" name="Freeform 3"/>
          <p:cNvSpPr>
            <a:spLocks/>
          </p:cNvSpPr>
          <p:nvPr/>
        </p:nvSpPr>
        <p:spPr bwMode="auto">
          <a:xfrm>
            <a:off x="4164013" y="2938463"/>
            <a:ext cx="3013075" cy="3587750"/>
          </a:xfrm>
          <a:custGeom>
            <a:avLst/>
            <a:gdLst>
              <a:gd name="T0" fmla="*/ 76 w 1898"/>
              <a:gd name="T1" fmla="*/ 1232 h 2260"/>
              <a:gd name="T2" fmla="*/ 575 w 1898"/>
              <a:gd name="T3" fmla="*/ 597 h 2260"/>
              <a:gd name="T4" fmla="*/ 1073 w 1898"/>
              <a:gd name="T5" fmla="*/ 53 h 2260"/>
              <a:gd name="T6" fmla="*/ 1527 w 1898"/>
              <a:gd name="T7" fmla="*/ 280 h 2260"/>
              <a:gd name="T8" fmla="*/ 1845 w 1898"/>
              <a:gd name="T9" fmla="*/ 642 h 2260"/>
              <a:gd name="T10" fmla="*/ 1845 w 1898"/>
              <a:gd name="T11" fmla="*/ 915 h 2260"/>
              <a:gd name="T12" fmla="*/ 1618 w 1898"/>
              <a:gd name="T13" fmla="*/ 1141 h 2260"/>
              <a:gd name="T14" fmla="*/ 1436 w 1898"/>
              <a:gd name="T15" fmla="*/ 2094 h 2260"/>
              <a:gd name="T16" fmla="*/ 1028 w 1898"/>
              <a:gd name="T17" fmla="*/ 2139 h 2260"/>
              <a:gd name="T18" fmla="*/ 983 w 1898"/>
              <a:gd name="T19" fmla="*/ 1822 h 2260"/>
              <a:gd name="T20" fmla="*/ 937 w 1898"/>
              <a:gd name="T21" fmla="*/ 1277 h 2260"/>
              <a:gd name="T22" fmla="*/ 756 w 1898"/>
              <a:gd name="T23" fmla="*/ 1141 h 2260"/>
              <a:gd name="T24" fmla="*/ 393 w 1898"/>
              <a:gd name="T25" fmla="*/ 1504 h 2260"/>
              <a:gd name="T26" fmla="*/ 121 w 1898"/>
              <a:gd name="T27" fmla="*/ 1459 h 2260"/>
              <a:gd name="T28" fmla="*/ 76 w 1898"/>
              <a:gd name="T29" fmla="*/ 1232 h 2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898" h="2260">
                <a:moveTo>
                  <a:pt x="76" y="1232"/>
                </a:moveTo>
                <a:cubicBezTo>
                  <a:pt x="152" y="1088"/>
                  <a:pt x="409" y="793"/>
                  <a:pt x="575" y="597"/>
                </a:cubicBezTo>
                <a:cubicBezTo>
                  <a:pt x="741" y="401"/>
                  <a:pt x="914" y="106"/>
                  <a:pt x="1073" y="53"/>
                </a:cubicBezTo>
                <a:cubicBezTo>
                  <a:pt x="1232" y="0"/>
                  <a:pt x="1398" y="182"/>
                  <a:pt x="1527" y="280"/>
                </a:cubicBezTo>
                <a:cubicBezTo>
                  <a:pt x="1656" y="378"/>
                  <a:pt x="1792" y="536"/>
                  <a:pt x="1845" y="642"/>
                </a:cubicBezTo>
                <a:cubicBezTo>
                  <a:pt x="1898" y="748"/>
                  <a:pt x="1883" y="832"/>
                  <a:pt x="1845" y="915"/>
                </a:cubicBezTo>
                <a:cubicBezTo>
                  <a:pt x="1807" y="998"/>
                  <a:pt x="1686" y="945"/>
                  <a:pt x="1618" y="1141"/>
                </a:cubicBezTo>
                <a:cubicBezTo>
                  <a:pt x="1550" y="1337"/>
                  <a:pt x="1534" y="1928"/>
                  <a:pt x="1436" y="2094"/>
                </a:cubicBezTo>
                <a:cubicBezTo>
                  <a:pt x="1338" y="2260"/>
                  <a:pt x="1103" y="2184"/>
                  <a:pt x="1028" y="2139"/>
                </a:cubicBezTo>
                <a:cubicBezTo>
                  <a:pt x="953" y="2094"/>
                  <a:pt x="998" y="1966"/>
                  <a:pt x="983" y="1822"/>
                </a:cubicBezTo>
                <a:cubicBezTo>
                  <a:pt x="968" y="1678"/>
                  <a:pt x="975" y="1391"/>
                  <a:pt x="937" y="1277"/>
                </a:cubicBezTo>
                <a:cubicBezTo>
                  <a:pt x="899" y="1163"/>
                  <a:pt x="847" y="1103"/>
                  <a:pt x="756" y="1141"/>
                </a:cubicBezTo>
                <a:cubicBezTo>
                  <a:pt x="665" y="1179"/>
                  <a:pt x="499" y="1451"/>
                  <a:pt x="393" y="1504"/>
                </a:cubicBezTo>
                <a:cubicBezTo>
                  <a:pt x="287" y="1557"/>
                  <a:pt x="174" y="1504"/>
                  <a:pt x="121" y="1459"/>
                </a:cubicBezTo>
                <a:cubicBezTo>
                  <a:pt x="68" y="1414"/>
                  <a:pt x="0" y="1376"/>
                  <a:pt x="76" y="1232"/>
                </a:cubicBezTo>
                <a:close/>
              </a:path>
            </a:pathLst>
          </a:custGeom>
          <a:solidFill>
            <a:srgbClr val="339966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23" name="Oval 7"/>
          <p:cNvSpPr>
            <a:spLocks noChangeArrowheads="1"/>
          </p:cNvSpPr>
          <p:nvPr/>
        </p:nvSpPr>
        <p:spPr bwMode="auto">
          <a:xfrm>
            <a:off x="4572000" y="15113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24" name="Oval 8"/>
          <p:cNvSpPr>
            <a:spLocks noChangeArrowheads="1"/>
          </p:cNvSpPr>
          <p:nvPr/>
        </p:nvSpPr>
        <p:spPr bwMode="auto">
          <a:xfrm>
            <a:off x="5651500" y="15113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25" name="Oval 9"/>
          <p:cNvSpPr>
            <a:spLocks noChangeArrowheads="1"/>
          </p:cNvSpPr>
          <p:nvPr/>
        </p:nvSpPr>
        <p:spPr bwMode="auto">
          <a:xfrm>
            <a:off x="7092950" y="150971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26" name="Oval 13"/>
          <p:cNvSpPr>
            <a:spLocks noChangeArrowheads="1"/>
          </p:cNvSpPr>
          <p:nvPr/>
        </p:nvSpPr>
        <p:spPr bwMode="auto">
          <a:xfrm>
            <a:off x="3059113" y="15113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27" name="Oval 14"/>
          <p:cNvSpPr>
            <a:spLocks noChangeArrowheads="1"/>
          </p:cNvSpPr>
          <p:nvPr/>
        </p:nvSpPr>
        <p:spPr bwMode="auto">
          <a:xfrm>
            <a:off x="3851275" y="122237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28" name="Oval 16"/>
          <p:cNvSpPr>
            <a:spLocks noChangeArrowheads="1"/>
          </p:cNvSpPr>
          <p:nvPr/>
        </p:nvSpPr>
        <p:spPr bwMode="auto">
          <a:xfrm>
            <a:off x="3494088" y="309721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29" name="Text Box 17"/>
          <p:cNvSpPr txBox="1">
            <a:spLocks noChangeArrowheads="1"/>
          </p:cNvSpPr>
          <p:nvPr/>
        </p:nvSpPr>
        <p:spPr bwMode="auto">
          <a:xfrm>
            <a:off x="3349625" y="3255963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latin typeface="Courier New" pitchFamily="49" charset="0"/>
              </a:rPr>
              <a:t>sqrt</a:t>
            </a:r>
          </a:p>
        </p:txBody>
      </p:sp>
      <p:sp>
        <p:nvSpPr>
          <p:cNvPr id="130" name="Oval 18"/>
          <p:cNvSpPr>
            <a:spLocks noChangeArrowheads="1"/>
          </p:cNvSpPr>
          <p:nvPr/>
        </p:nvSpPr>
        <p:spPr bwMode="auto">
          <a:xfrm>
            <a:off x="6372225" y="226218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31" name="Text Box 19"/>
          <p:cNvSpPr txBox="1">
            <a:spLocks noChangeArrowheads="1"/>
          </p:cNvSpPr>
          <p:nvPr/>
        </p:nvSpPr>
        <p:spPr bwMode="auto">
          <a:xfrm>
            <a:off x="6396038" y="237807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132" name="AutoShape 20"/>
          <p:cNvSpPr>
            <a:spLocks noChangeArrowheads="1"/>
          </p:cNvSpPr>
          <p:nvPr/>
        </p:nvSpPr>
        <p:spPr bwMode="auto">
          <a:xfrm rot="2700000">
            <a:off x="6120607" y="208200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33" name="AutoShape 21"/>
          <p:cNvSpPr>
            <a:spLocks noChangeArrowheads="1"/>
          </p:cNvSpPr>
          <p:nvPr/>
        </p:nvSpPr>
        <p:spPr bwMode="auto">
          <a:xfrm rot="18900000" flipH="1">
            <a:off x="6839745" y="208200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34" name="Text Box 22"/>
          <p:cNvSpPr txBox="1">
            <a:spLocks noChangeArrowheads="1"/>
          </p:cNvSpPr>
          <p:nvPr/>
        </p:nvSpPr>
        <p:spPr bwMode="auto">
          <a:xfrm>
            <a:off x="5684838" y="167005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a</a:t>
            </a:r>
          </a:p>
        </p:txBody>
      </p:sp>
      <p:sp>
        <p:nvSpPr>
          <p:cNvPr id="135" name="Text Box 23"/>
          <p:cNvSpPr txBox="1">
            <a:spLocks noChangeArrowheads="1"/>
          </p:cNvSpPr>
          <p:nvPr/>
        </p:nvSpPr>
        <p:spPr bwMode="auto">
          <a:xfrm>
            <a:off x="7124700" y="167005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c</a:t>
            </a:r>
          </a:p>
        </p:txBody>
      </p:sp>
      <p:sp>
        <p:nvSpPr>
          <p:cNvPr id="136" name="Oval 24"/>
          <p:cNvSpPr>
            <a:spLocks noChangeArrowheads="1"/>
          </p:cNvSpPr>
          <p:nvPr/>
        </p:nvSpPr>
        <p:spPr bwMode="auto">
          <a:xfrm>
            <a:off x="5292725" y="230505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37" name="Text Box 25"/>
          <p:cNvSpPr txBox="1">
            <a:spLocks noChangeArrowheads="1"/>
          </p:cNvSpPr>
          <p:nvPr/>
        </p:nvSpPr>
        <p:spPr bwMode="auto">
          <a:xfrm>
            <a:off x="5316538" y="242093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138" name="AutoShape 26"/>
          <p:cNvSpPr>
            <a:spLocks noChangeArrowheads="1"/>
          </p:cNvSpPr>
          <p:nvPr/>
        </p:nvSpPr>
        <p:spPr bwMode="auto">
          <a:xfrm rot="2700000">
            <a:off x="5041106" y="212486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39" name="Text Box 27"/>
          <p:cNvSpPr txBox="1">
            <a:spLocks noChangeArrowheads="1"/>
          </p:cNvSpPr>
          <p:nvPr/>
        </p:nvSpPr>
        <p:spPr bwMode="auto">
          <a:xfrm>
            <a:off x="4605338" y="167005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4</a:t>
            </a:r>
          </a:p>
        </p:txBody>
      </p:sp>
      <p:sp>
        <p:nvSpPr>
          <p:cNvPr id="140" name="Oval 28"/>
          <p:cNvSpPr>
            <a:spLocks noChangeArrowheads="1"/>
          </p:cNvSpPr>
          <p:nvPr/>
        </p:nvSpPr>
        <p:spPr bwMode="auto">
          <a:xfrm>
            <a:off x="3851275" y="23034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41" name="Text Box 29"/>
          <p:cNvSpPr txBox="1">
            <a:spLocks noChangeArrowheads="1"/>
          </p:cNvSpPr>
          <p:nvPr/>
        </p:nvSpPr>
        <p:spPr bwMode="auto">
          <a:xfrm>
            <a:off x="3875088" y="241935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142" name="Text Box 30"/>
          <p:cNvSpPr txBox="1">
            <a:spLocks noChangeArrowheads="1"/>
          </p:cNvSpPr>
          <p:nvPr/>
        </p:nvSpPr>
        <p:spPr bwMode="auto">
          <a:xfrm>
            <a:off x="3883025" y="138112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</a:p>
        </p:txBody>
      </p:sp>
      <p:sp>
        <p:nvSpPr>
          <p:cNvPr id="143" name="Oval 31"/>
          <p:cNvSpPr>
            <a:spLocks noChangeArrowheads="1"/>
          </p:cNvSpPr>
          <p:nvPr/>
        </p:nvSpPr>
        <p:spPr bwMode="auto">
          <a:xfrm>
            <a:off x="4575175" y="309721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44" name="Text Box 32"/>
          <p:cNvSpPr txBox="1">
            <a:spLocks noChangeArrowheads="1"/>
          </p:cNvSpPr>
          <p:nvPr/>
        </p:nvSpPr>
        <p:spPr bwMode="auto">
          <a:xfrm>
            <a:off x="4598988" y="32131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-</a:t>
            </a:r>
          </a:p>
        </p:txBody>
      </p:sp>
      <p:sp>
        <p:nvSpPr>
          <p:cNvPr id="145" name="AutoShape 33"/>
          <p:cNvSpPr>
            <a:spLocks noChangeArrowheads="1"/>
          </p:cNvSpPr>
          <p:nvPr/>
        </p:nvSpPr>
        <p:spPr bwMode="auto">
          <a:xfrm rot="2700000">
            <a:off x="4323557" y="291703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46" name="AutoShape 41"/>
          <p:cNvSpPr>
            <a:spLocks noChangeArrowheads="1"/>
          </p:cNvSpPr>
          <p:nvPr/>
        </p:nvSpPr>
        <p:spPr bwMode="auto">
          <a:xfrm rot="18900000" flipH="1">
            <a:off x="5544344" y="3709194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47" name="Oval 42"/>
          <p:cNvSpPr>
            <a:spLocks noChangeArrowheads="1"/>
          </p:cNvSpPr>
          <p:nvPr/>
        </p:nvSpPr>
        <p:spPr bwMode="auto">
          <a:xfrm>
            <a:off x="5076825" y="388937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48" name="Text Box 43"/>
          <p:cNvSpPr txBox="1">
            <a:spLocks noChangeArrowheads="1"/>
          </p:cNvSpPr>
          <p:nvPr/>
        </p:nvSpPr>
        <p:spPr bwMode="auto">
          <a:xfrm>
            <a:off x="5100638" y="400526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+</a:t>
            </a:r>
          </a:p>
        </p:txBody>
      </p:sp>
      <p:sp>
        <p:nvSpPr>
          <p:cNvPr id="149" name="AutoShape 48"/>
          <p:cNvSpPr>
            <a:spLocks noChangeArrowheads="1"/>
          </p:cNvSpPr>
          <p:nvPr/>
        </p:nvSpPr>
        <p:spPr bwMode="auto">
          <a:xfrm rot="18900000" flipH="1">
            <a:off x="5041107" y="291703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50" name="AutoShape 49"/>
          <p:cNvSpPr>
            <a:spLocks noChangeArrowheads="1"/>
          </p:cNvSpPr>
          <p:nvPr/>
        </p:nvSpPr>
        <p:spPr bwMode="auto">
          <a:xfrm rot="16200000" flipH="1">
            <a:off x="3958431" y="19788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51" name="AutoShape 50"/>
          <p:cNvSpPr>
            <a:spLocks noChangeArrowheads="1"/>
          </p:cNvSpPr>
          <p:nvPr/>
        </p:nvSpPr>
        <p:spPr bwMode="auto">
          <a:xfrm flipH="1">
            <a:off x="4140200" y="3313113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52" name="Oval 51"/>
          <p:cNvSpPr>
            <a:spLocks noChangeArrowheads="1"/>
          </p:cNvSpPr>
          <p:nvPr/>
        </p:nvSpPr>
        <p:spPr bwMode="auto">
          <a:xfrm>
            <a:off x="5799138" y="468153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53" name="Text Box 52"/>
          <p:cNvSpPr txBox="1">
            <a:spLocks noChangeArrowheads="1"/>
          </p:cNvSpPr>
          <p:nvPr/>
        </p:nvSpPr>
        <p:spPr bwMode="auto">
          <a:xfrm>
            <a:off x="5822950" y="479742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/</a:t>
            </a:r>
          </a:p>
        </p:txBody>
      </p:sp>
      <p:sp>
        <p:nvSpPr>
          <p:cNvPr id="154" name="AutoShape 53"/>
          <p:cNvSpPr>
            <a:spLocks noChangeArrowheads="1"/>
          </p:cNvSpPr>
          <p:nvPr/>
        </p:nvSpPr>
        <p:spPr bwMode="auto">
          <a:xfrm rot="2700000">
            <a:off x="5547520" y="450135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55" name="AutoShape 54"/>
          <p:cNvSpPr>
            <a:spLocks noChangeArrowheads="1"/>
          </p:cNvSpPr>
          <p:nvPr/>
        </p:nvSpPr>
        <p:spPr bwMode="auto">
          <a:xfrm rot="18900000" flipH="1">
            <a:off x="6266657" y="450135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56" name="AutoShape 57"/>
          <p:cNvSpPr>
            <a:spLocks noChangeArrowheads="1"/>
          </p:cNvSpPr>
          <p:nvPr/>
        </p:nvSpPr>
        <p:spPr bwMode="auto">
          <a:xfrm rot="16200000" flipH="1">
            <a:off x="5906295" y="543798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57" name="AutoShape 62"/>
          <p:cNvSpPr>
            <a:spLocks noChangeArrowheads="1"/>
          </p:cNvSpPr>
          <p:nvPr/>
        </p:nvSpPr>
        <p:spPr bwMode="auto">
          <a:xfrm rot="2700000">
            <a:off x="3528219" y="2153444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58" name="Text Box 63"/>
          <p:cNvSpPr txBox="1">
            <a:spLocks noChangeArrowheads="1"/>
          </p:cNvSpPr>
          <p:nvPr/>
        </p:nvSpPr>
        <p:spPr bwMode="auto">
          <a:xfrm>
            <a:off x="3092450" y="166846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</a:p>
        </p:txBody>
      </p:sp>
      <p:sp>
        <p:nvSpPr>
          <p:cNvPr id="159" name="AutoShape 64"/>
          <p:cNvSpPr>
            <a:spLocks noChangeArrowheads="1"/>
          </p:cNvSpPr>
          <p:nvPr/>
        </p:nvSpPr>
        <p:spPr bwMode="auto">
          <a:xfrm flipH="1">
            <a:off x="5938838" y="2549525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60" name="Oval 67"/>
          <p:cNvSpPr>
            <a:spLocks noChangeArrowheads="1"/>
          </p:cNvSpPr>
          <p:nvPr/>
        </p:nvSpPr>
        <p:spPr bwMode="auto">
          <a:xfrm>
            <a:off x="5799138" y="575945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61" name="Text Box 68"/>
          <p:cNvSpPr txBox="1">
            <a:spLocks noChangeArrowheads="1"/>
          </p:cNvSpPr>
          <p:nvPr/>
        </p:nvSpPr>
        <p:spPr bwMode="auto">
          <a:xfrm>
            <a:off x="5746750" y="5875338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r2</a:t>
            </a:r>
          </a:p>
        </p:txBody>
      </p:sp>
      <p:sp>
        <p:nvSpPr>
          <p:cNvPr id="162" name="Oval 72"/>
          <p:cNvSpPr>
            <a:spLocks noChangeArrowheads="1"/>
          </p:cNvSpPr>
          <p:nvPr/>
        </p:nvSpPr>
        <p:spPr bwMode="auto">
          <a:xfrm>
            <a:off x="6518275" y="38862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63" name="Text Box 73"/>
          <p:cNvSpPr txBox="1">
            <a:spLocks noChangeArrowheads="1"/>
          </p:cNvSpPr>
          <p:nvPr/>
        </p:nvSpPr>
        <p:spPr bwMode="auto">
          <a:xfrm>
            <a:off x="6375400" y="4044950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solidFill>
                  <a:srgbClr val="008000"/>
                </a:solidFill>
                <a:latin typeface="Courier New" pitchFamily="49" charset="0"/>
              </a:rPr>
              <a:t>CSE1</a:t>
            </a:r>
          </a:p>
        </p:txBody>
      </p:sp>
      <p:sp>
        <p:nvSpPr>
          <p:cNvPr id="164" name="AutoShape 82"/>
          <p:cNvSpPr>
            <a:spLocks noChangeArrowheads="1"/>
          </p:cNvSpPr>
          <p:nvPr/>
        </p:nvSpPr>
        <p:spPr bwMode="auto">
          <a:xfrm rot="8100000" flipH="1">
            <a:off x="4825207" y="449818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65" name="Oval 83"/>
          <p:cNvSpPr>
            <a:spLocks noChangeArrowheads="1"/>
          </p:cNvSpPr>
          <p:nvPr/>
        </p:nvSpPr>
        <p:spPr bwMode="auto">
          <a:xfrm>
            <a:off x="4356100" y="46783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66" name="Text Box 84"/>
          <p:cNvSpPr txBox="1">
            <a:spLocks noChangeArrowheads="1"/>
          </p:cNvSpPr>
          <p:nvPr/>
        </p:nvSpPr>
        <p:spPr bwMode="auto">
          <a:xfrm>
            <a:off x="4213225" y="4837113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solidFill>
                  <a:srgbClr val="008000"/>
                </a:solidFill>
                <a:latin typeface="Courier New" pitchFamily="49" charset="0"/>
              </a:rPr>
              <a:t>CSE2</a:t>
            </a:r>
          </a:p>
        </p:txBody>
      </p:sp>
      <p:sp>
        <p:nvSpPr>
          <p:cNvPr id="167" name="AutoShape 88"/>
          <p:cNvSpPr>
            <a:spLocks noChangeArrowheads="1"/>
          </p:cNvSpPr>
          <p:nvPr/>
        </p:nvSpPr>
        <p:spPr bwMode="auto">
          <a:xfrm rot="16200000" flipH="1">
            <a:off x="3599657" y="385048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68" name="Oval 89"/>
          <p:cNvSpPr>
            <a:spLocks noChangeArrowheads="1"/>
          </p:cNvSpPr>
          <p:nvPr/>
        </p:nvSpPr>
        <p:spPr bwMode="auto">
          <a:xfrm>
            <a:off x="3492500" y="417353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69" name="Text Box 90"/>
          <p:cNvSpPr txBox="1">
            <a:spLocks noChangeArrowheads="1"/>
          </p:cNvSpPr>
          <p:nvPr/>
        </p:nvSpPr>
        <p:spPr bwMode="auto">
          <a:xfrm>
            <a:off x="3349625" y="4332288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solidFill>
                  <a:srgbClr val="008000"/>
                </a:solidFill>
                <a:latin typeface="Courier New" pitchFamily="49" charset="0"/>
              </a:rPr>
              <a:t>CSE3</a:t>
            </a:r>
          </a:p>
        </p:txBody>
      </p:sp>
      <p:sp>
        <p:nvSpPr>
          <p:cNvPr id="170" name="Oval 91"/>
          <p:cNvSpPr>
            <a:spLocks noChangeArrowheads="1"/>
          </p:cNvSpPr>
          <p:nvPr/>
        </p:nvSpPr>
        <p:spPr bwMode="auto">
          <a:xfrm>
            <a:off x="5797550" y="309403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71" name="Text Box 92"/>
          <p:cNvSpPr txBox="1">
            <a:spLocks noChangeArrowheads="1"/>
          </p:cNvSpPr>
          <p:nvPr/>
        </p:nvSpPr>
        <p:spPr bwMode="auto">
          <a:xfrm>
            <a:off x="5654675" y="3252788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solidFill>
                  <a:srgbClr val="008000"/>
                </a:solidFill>
                <a:latin typeface="Courier New" pitchFamily="49" charset="0"/>
              </a:rPr>
              <a:t>CSE3</a:t>
            </a:r>
          </a:p>
        </p:txBody>
      </p:sp>
    </p:spTree>
    <p:extLst>
      <p:ext uri="{BB962C8B-B14F-4D97-AF65-F5344CB8AC3E}">
        <p14:creationId xmlns:p14="http://schemas.microsoft.com/office/powerpoint/2010/main" val="30495914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73706"/>
            <a:ext cx="7772400" cy="2086725"/>
          </a:xfrm>
        </p:spPr>
        <p:txBody>
          <a:bodyPr/>
          <a:lstStyle/>
          <a:p>
            <a:r>
              <a:rPr lang="de-DE" dirty="0"/>
              <a:t>Kapitel </a:t>
            </a:r>
            <a:r>
              <a:rPr lang="de-DE" dirty="0" smtClean="0"/>
              <a:t>6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Instruktionsauswahl</a:t>
            </a:r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D5ED8838-9AC8-4F4C-9797-AE02F48F029D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464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Baum-Überdeckung </a:t>
            </a:r>
            <a:r>
              <a:rPr lang="en-US" i="1" dirty="0" smtClean="0"/>
              <a:t>(Tree Cover)</a:t>
            </a:r>
            <a:endParaRPr lang="en-US" i="1" dirty="0"/>
          </a:p>
        </p:txBody>
      </p:sp>
      <p:sp>
        <p:nvSpPr>
          <p:cNvPr id="4649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/>
              <a:t>Definition </a:t>
            </a:r>
            <a:r>
              <a:rPr lang="de-DE" b="1" dirty="0" smtClean="0"/>
              <a:t>(Baum-Überdeckung durch Operationsfolge):</a:t>
            </a:r>
            <a:endParaRPr lang="de-DE" b="1" dirty="0"/>
          </a:p>
          <a:p>
            <a:pPr marL="0" indent="0">
              <a:lnSpc>
                <a:spcPct val="100000"/>
              </a:lnSpc>
              <a:buFont typeface="Arial" charset="0"/>
              <a:buNone/>
            </a:pPr>
            <a:r>
              <a:rPr lang="de-DE" dirty="0"/>
              <a:t>Sei </a:t>
            </a:r>
            <a:r>
              <a:rPr lang="de-DE" i="1" dirty="0" smtClean="0"/>
              <a:t>T</a:t>
            </a:r>
            <a:r>
              <a:rPr lang="de-DE" dirty="0" smtClean="0"/>
              <a:t> </a:t>
            </a:r>
            <a:r>
              <a:rPr lang="de-DE" dirty="0"/>
              <a:t>= (</a:t>
            </a:r>
            <a:r>
              <a:rPr lang="de-DE" i="1" dirty="0"/>
              <a:t>V</a:t>
            </a:r>
            <a:r>
              <a:rPr lang="de-DE" dirty="0"/>
              <a:t>, </a:t>
            </a:r>
            <a:r>
              <a:rPr lang="de-DE" i="1" dirty="0"/>
              <a:t>E</a:t>
            </a:r>
            <a:r>
              <a:rPr lang="de-DE" dirty="0"/>
              <a:t>) ein </a:t>
            </a:r>
            <a:r>
              <a:rPr lang="de-DE" dirty="0" smtClean="0"/>
              <a:t>DFT, </a:t>
            </a:r>
            <a:r>
              <a:rPr lang="de-DE" i="1" dirty="0" smtClean="0"/>
              <a:t>S</a:t>
            </a:r>
            <a:r>
              <a:rPr lang="de-DE" dirty="0" smtClean="0"/>
              <a:t> = (</a:t>
            </a:r>
            <a:r>
              <a:rPr lang="de-DE" i="1" dirty="0" smtClean="0"/>
              <a:t>o</a:t>
            </a:r>
            <a:r>
              <a:rPr lang="de-DE" baseline="-25000" dirty="0" smtClean="0"/>
              <a:t>1</a:t>
            </a:r>
            <a:r>
              <a:rPr lang="de-DE" dirty="0" smtClean="0"/>
              <a:t>, ..., </a:t>
            </a:r>
            <a:r>
              <a:rPr lang="de-DE" i="1" dirty="0" smtClean="0"/>
              <a:t>o</a:t>
            </a:r>
            <a:r>
              <a:rPr lang="de-DE" i="1" baseline="-25000" dirty="0" smtClean="0"/>
              <a:t>N</a:t>
            </a:r>
            <a:r>
              <a:rPr lang="de-DE" dirty="0" smtClean="0"/>
              <a:t>) eine Folge von Maschinen-operationen. Die letzte Operation </a:t>
            </a:r>
            <a:r>
              <a:rPr lang="de-DE" i="1" dirty="0" smtClean="0"/>
              <a:t>o</a:t>
            </a:r>
            <a:r>
              <a:rPr lang="de-DE" i="1" baseline="-25000" dirty="0" smtClean="0"/>
              <a:t>N</a:t>
            </a:r>
            <a:r>
              <a:rPr lang="de-DE" dirty="0" smtClean="0"/>
              <a:t> habe das Format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d</a:t>
            </a:r>
            <a:r>
              <a:rPr lang="de-DE" dirty="0" smtClean="0"/>
              <a:t> </a:t>
            </a:r>
            <a:r>
              <a:rPr lang="de-DE" b="1" dirty="0" smtClean="0"/>
              <a:t>←</a:t>
            </a:r>
            <a:r>
              <a:rPr lang="de-DE" dirty="0" smtClean="0"/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op(s</a:t>
            </a:r>
            <a:r>
              <a:rPr lang="de-DE" baseline="-25000" dirty="0" smtClean="0"/>
              <a:t>1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de-DE" dirty="0" smtClean="0"/>
              <a:t> ...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de-DE" dirty="0" smtClean="0"/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s</a:t>
            </a:r>
            <a:r>
              <a:rPr lang="de-DE" i="1" baseline="-25000" dirty="0" smtClean="0"/>
              <a:t>n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de-DE" dirty="0" smtClean="0"/>
              <a:t>. </a:t>
            </a:r>
            <a:r>
              <a:rPr lang="de-DE" i="1" dirty="0" smtClean="0"/>
              <a:t>S</a:t>
            </a:r>
            <a:r>
              <a:rPr lang="de-DE" dirty="0" smtClean="0"/>
              <a:t>´</a:t>
            </a:r>
            <a:r>
              <a:rPr lang="de-DE" baseline="-25000" dirty="0" smtClean="0"/>
              <a:t>1</a:t>
            </a:r>
            <a:r>
              <a:rPr lang="de-DE" dirty="0" smtClean="0"/>
              <a:t>, ..., </a:t>
            </a:r>
            <a:r>
              <a:rPr lang="de-DE" i="1" dirty="0" smtClean="0"/>
              <a:t>S</a:t>
            </a:r>
            <a:r>
              <a:rPr lang="de-DE" dirty="0" smtClean="0"/>
              <a:t>´</a:t>
            </a:r>
            <a:r>
              <a:rPr lang="de-DE" i="1" baseline="-25000" dirty="0" smtClean="0"/>
              <a:t>n</a:t>
            </a:r>
            <a:r>
              <a:rPr lang="de-DE" dirty="0" smtClean="0"/>
              <a:t> bezeichne die Teilfolgen von </a:t>
            </a:r>
            <a:r>
              <a:rPr lang="de-DE" i="1" dirty="0" smtClean="0"/>
              <a:t>S</a:t>
            </a:r>
            <a:r>
              <a:rPr lang="de-DE" dirty="0" smtClean="0"/>
              <a:t>, die jeweils die Operanden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s</a:t>
            </a:r>
            <a:r>
              <a:rPr lang="de-DE" baseline="-25000" dirty="0" smtClean="0"/>
              <a:t>1</a:t>
            </a:r>
            <a:r>
              <a:rPr lang="de-DE" dirty="0" smtClean="0"/>
              <a:t>, ...,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s</a:t>
            </a:r>
            <a:r>
              <a:rPr lang="de-DE" i="1" baseline="-25000" dirty="0" smtClean="0"/>
              <a:t>n</a:t>
            </a:r>
            <a:r>
              <a:rPr lang="de-DE" dirty="0" smtClean="0"/>
              <a:t> von </a:t>
            </a:r>
            <a:r>
              <a:rPr lang="de-DE" i="1" dirty="0" smtClean="0"/>
              <a:t>o</a:t>
            </a:r>
            <a:r>
              <a:rPr lang="de-DE" i="1" baseline="-25000" dirty="0" smtClean="0"/>
              <a:t>N</a:t>
            </a:r>
            <a:r>
              <a:rPr lang="de-DE" dirty="0" smtClean="0"/>
              <a:t> berechnen.</a:t>
            </a:r>
            <a:endParaRPr lang="de-DE" dirty="0"/>
          </a:p>
          <a:p>
            <a:pPr marL="0" indent="0">
              <a:lnSpc>
                <a:spcPct val="100000"/>
              </a:lnSpc>
              <a:buFont typeface="Arial" charset="0"/>
              <a:buNone/>
            </a:pPr>
            <a:r>
              <a:rPr lang="de-DE" i="1" dirty="0" smtClean="0"/>
              <a:t>S</a:t>
            </a:r>
            <a:r>
              <a:rPr lang="de-DE" dirty="0" smtClean="0"/>
              <a:t> überdeckt </a:t>
            </a:r>
            <a:r>
              <a:rPr lang="de-DE" i="1" dirty="0" smtClean="0"/>
              <a:t>T</a:t>
            </a:r>
            <a:r>
              <a:rPr lang="de-DE" dirty="0" smtClean="0"/>
              <a:t> genau dann, wenn</a:t>
            </a:r>
            <a:endParaRPr lang="de-DE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Operator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op</a:t>
            </a:r>
            <a:r>
              <a:rPr lang="de-DE" dirty="0" smtClean="0"/>
              <a:t> der Wurzel von </a:t>
            </a:r>
            <a:r>
              <a:rPr lang="de-DE" i="1" dirty="0" smtClean="0"/>
              <a:t>T</a:t>
            </a:r>
            <a:r>
              <a:rPr lang="de-DE" dirty="0" smtClean="0"/>
              <a:t> entspricht, </a:t>
            </a:r>
            <a:r>
              <a:rPr lang="de-DE" i="1" dirty="0" smtClean="0"/>
              <a:t>T</a:t>
            </a:r>
            <a:r>
              <a:rPr lang="de-DE" dirty="0" smtClean="0"/>
              <a:t> sich also wie folgt darstellen lässt: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und wenn alle </a:t>
            </a:r>
            <a:r>
              <a:rPr lang="de-DE" i="1" dirty="0" smtClean="0"/>
              <a:t>S</a:t>
            </a:r>
            <a:r>
              <a:rPr lang="de-DE" dirty="0" smtClean="0"/>
              <a:t>´</a:t>
            </a:r>
            <a:r>
              <a:rPr lang="de-DE" i="1" baseline="-25000" dirty="0" smtClean="0"/>
              <a:t>i</a:t>
            </a:r>
            <a:r>
              <a:rPr lang="de-DE" dirty="0" smtClean="0"/>
              <a:t> jeweils </a:t>
            </a:r>
            <a:r>
              <a:rPr lang="de-DE" i="1" dirty="0" smtClean="0"/>
              <a:t>T</a:t>
            </a:r>
            <a:r>
              <a:rPr lang="de-DE" dirty="0" smtClean="0"/>
              <a:t>´</a:t>
            </a:r>
            <a:r>
              <a:rPr lang="de-DE" i="1" baseline="-25000" dirty="0" smtClean="0"/>
              <a:t>i</a:t>
            </a:r>
            <a:r>
              <a:rPr lang="de-DE" dirty="0" smtClean="0"/>
              <a:t> überdecken (1 ≤ </a:t>
            </a:r>
            <a:r>
              <a:rPr lang="de-DE" i="1" dirty="0" smtClean="0"/>
              <a:t>i</a:t>
            </a:r>
            <a:r>
              <a:rPr lang="de-DE" dirty="0" smtClean="0"/>
              <a:t> </a:t>
            </a:r>
            <a:r>
              <a:rPr lang="de-DE" dirty="0"/>
              <a:t>≤</a:t>
            </a:r>
            <a:r>
              <a:rPr lang="de-DE" dirty="0" smtClean="0"/>
              <a:t> </a:t>
            </a:r>
            <a:r>
              <a:rPr lang="de-DE" i="1" dirty="0" smtClean="0"/>
              <a:t>n</a:t>
            </a:r>
            <a:r>
              <a:rPr lang="de-DE" dirty="0" smtClean="0"/>
              <a:t>).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4393679" y="4372794"/>
            <a:ext cx="430213" cy="4556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471467" y="4483919"/>
            <a:ext cx="2444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latin typeface="Courier New" pitchFamily="49" charset="0"/>
              </a:rPr>
              <a:t>op</a:t>
            </a: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4068242" y="4544244"/>
            <a:ext cx="285750" cy="107950"/>
          </a:xfrm>
          <a:prstGeom prst="notchedRightArrow">
            <a:avLst>
              <a:gd name="adj1" fmla="val 50000"/>
              <a:gd name="adj2" fmla="val 6617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 flipH="1">
            <a:off x="4861992" y="4545831"/>
            <a:ext cx="285750" cy="106363"/>
          </a:xfrm>
          <a:prstGeom prst="notchedRightArrow">
            <a:avLst>
              <a:gd name="adj1" fmla="val 50000"/>
              <a:gd name="adj2" fmla="val 67164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 rot="16200000" flipH="1">
            <a:off x="4464323" y="4949850"/>
            <a:ext cx="285750" cy="106362"/>
          </a:xfrm>
          <a:prstGeom prst="notchedRightArrow">
            <a:avLst>
              <a:gd name="adj1" fmla="val 50000"/>
              <a:gd name="adj2" fmla="val 67164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4527029" y="5201469"/>
            <a:ext cx="161925" cy="1714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3711054" y="3933056"/>
            <a:ext cx="360363" cy="576263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784079" y="4437881"/>
            <a:ext cx="212725" cy="2159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549129" y="3947344"/>
            <a:ext cx="4540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latin typeface="Courier New" pitchFamily="49" charset="0"/>
              </a:rPr>
              <a:t>T</a:t>
            </a:r>
            <a:r>
              <a:rPr lang="de-DE" sz="1600" b="1" i="1" dirty="0"/>
              <a:t>’</a:t>
            </a:r>
            <a:r>
              <a:rPr lang="de-DE" sz="1600" b="1" baseline="-25000" dirty="0">
                <a:latin typeface="Courier New" pitchFamily="49" charset="0"/>
              </a:rPr>
              <a:t>1</a:t>
            </a:r>
          </a:p>
        </p:txBody>
      </p:sp>
      <p:sp>
        <p:nvSpPr>
          <p:cNvPr id="15" name="AutoShape 14"/>
          <p:cNvSpPr>
            <a:spLocks noChangeArrowheads="1"/>
          </p:cNvSpPr>
          <p:nvPr/>
        </p:nvSpPr>
        <p:spPr bwMode="auto">
          <a:xfrm>
            <a:off x="5147742" y="3933056"/>
            <a:ext cx="360362" cy="576263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5173142" y="3945756"/>
            <a:ext cx="2635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latin typeface="Courier New" pitchFamily="49" charset="0"/>
              </a:rPr>
              <a:t>T</a:t>
            </a:r>
            <a:r>
              <a:rPr lang="de-DE" sz="1600" b="1" i="1" dirty="0"/>
              <a:t>’</a:t>
            </a:r>
            <a:r>
              <a:rPr lang="de-DE" sz="1600" b="1" i="1" baseline="-25000" dirty="0">
                <a:latin typeface="Courier New" pitchFamily="49" charset="0"/>
              </a:rPr>
              <a:t>n</a:t>
            </a: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5220767" y="4437881"/>
            <a:ext cx="215900" cy="2159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8" name="AutoShape 17"/>
          <p:cNvSpPr>
            <a:spLocks noChangeArrowheads="1"/>
          </p:cNvSpPr>
          <p:nvPr/>
        </p:nvSpPr>
        <p:spPr bwMode="auto">
          <a:xfrm rot="2700000">
            <a:off x="4211117" y="4221981"/>
            <a:ext cx="285750" cy="107950"/>
          </a:xfrm>
          <a:prstGeom prst="notchedRightArrow">
            <a:avLst>
              <a:gd name="adj1" fmla="val 50000"/>
              <a:gd name="adj2" fmla="val 6617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 rot="18900000" flipH="1">
            <a:off x="4733404" y="4241031"/>
            <a:ext cx="285750" cy="107950"/>
          </a:xfrm>
          <a:prstGeom prst="notchedRightArrow">
            <a:avLst>
              <a:gd name="adj1" fmla="val 50000"/>
              <a:gd name="adj2" fmla="val 6617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4427017" y="4006081"/>
            <a:ext cx="73025" cy="714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4569892" y="4006081"/>
            <a:ext cx="73025" cy="714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4714354" y="4006081"/>
            <a:ext cx="73025" cy="714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3059832" y="4365104"/>
            <a:ext cx="439738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200" i="1" dirty="0"/>
              <a:t>T:</a:t>
            </a:r>
          </a:p>
        </p:txBody>
      </p:sp>
    </p:spTree>
    <p:extLst>
      <p:ext uri="{BB962C8B-B14F-4D97-AF65-F5344CB8AC3E}">
        <p14:creationId xmlns:p14="http://schemas.microsoft.com/office/powerpoint/2010/main" val="22808150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 animBg="1"/>
      <p:bldP spid="16" grpId="0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CFDAAA4C-56EA-4032-9154-C1DA7C66B2EC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464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Beispiele für Überdeckungen</a:t>
            </a:r>
            <a:endParaRPr lang="en-US" i="1" dirty="0"/>
          </a:p>
        </p:txBody>
      </p:sp>
      <p:sp>
        <p:nvSpPr>
          <p:cNvPr id="4649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20000"/>
              </a:lnSpc>
            </a:pPr>
            <a:r>
              <a:rPr lang="de-DE" b="1" dirty="0" smtClean="0"/>
              <a:t>TriCore-Befehlssatz:</a:t>
            </a:r>
          </a:p>
          <a:p>
            <a:pPr marL="0" indent="0">
              <a:lnSpc>
                <a:spcPct val="120000"/>
              </a:lnSpc>
            </a:pP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add  Dc,</a:t>
            </a:r>
            <a:r>
              <a:rPr lang="de-DE" b="1" dirty="0" smtClean="0">
                <a:cs typeface="Courier New" pitchFamily="49" charset="0"/>
              </a:rPr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Da,</a:t>
            </a:r>
            <a:r>
              <a:rPr lang="de-DE" b="1" dirty="0" smtClean="0">
                <a:cs typeface="Courier New" pitchFamily="49" charset="0"/>
              </a:rPr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Db</a:t>
            </a:r>
            <a:r>
              <a:rPr lang="de-DE" dirty="0" smtClean="0">
                <a:cs typeface="Courier New" pitchFamily="49" charset="0"/>
              </a:rPr>
              <a:t>	 </a:t>
            </a:r>
            <a:r>
              <a:rPr lang="de-DE" i="1" dirty="0" smtClean="0">
                <a:cs typeface="Courier New" pitchFamily="49" charset="0"/>
              </a:rPr>
              <a:t>(Dc = Da + Db)</a:t>
            </a:r>
          </a:p>
          <a:p>
            <a:pPr marL="0" indent="0">
              <a:lnSpc>
                <a:spcPct val="120000"/>
              </a:lnSpc>
            </a:pP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mul  Dc,</a:t>
            </a:r>
            <a:r>
              <a:rPr lang="de-DE" b="1" dirty="0" smtClean="0">
                <a:cs typeface="Courier New" pitchFamily="49" charset="0"/>
              </a:rPr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Da,</a:t>
            </a:r>
            <a:r>
              <a:rPr lang="de-DE" b="1" dirty="0" smtClean="0">
                <a:cs typeface="Courier New" pitchFamily="49" charset="0"/>
              </a:rPr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Db</a:t>
            </a:r>
            <a:r>
              <a:rPr lang="de-DE" dirty="0" smtClean="0">
                <a:cs typeface="Courier New" pitchFamily="49" charset="0"/>
              </a:rPr>
              <a:t>	 </a:t>
            </a:r>
            <a:r>
              <a:rPr lang="de-DE" i="1" dirty="0" smtClean="0">
                <a:cs typeface="Courier New" pitchFamily="49" charset="0"/>
              </a:rPr>
              <a:t>(Dc = Da * Db)</a:t>
            </a:r>
          </a:p>
          <a:p>
            <a:pPr marL="0" indent="0">
              <a:lnSpc>
                <a:spcPct val="120000"/>
              </a:lnSpc>
            </a:pP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madd Dc,</a:t>
            </a:r>
            <a:r>
              <a:rPr lang="de-DE" b="1" dirty="0" smtClean="0">
                <a:cs typeface="Courier New" pitchFamily="49" charset="0"/>
              </a:rPr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Dd,</a:t>
            </a:r>
            <a:r>
              <a:rPr lang="de-DE" b="1" dirty="0" smtClean="0">
                <a:cs typeface="Courier New" pitchFamily="49" charset="0"/>
              </a:rPr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Da,</a:t>
            </a:r>
            <a:r>
              <a:rPr lang="de-DE" b="1" dirty="0" smtClean="0">
                <a:cs typeface="Courier New" pitchFamily="49" charset="0"/>
              </a:rPr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Db</a:t>
            </a:r>
            <a:r>
              <a:rPr lang="de-DE" dirty="0">
                <a:cs typeface="Courier New" pitchFamily="49" charset="0"/>
              </a:rPr>
              <a:t> </a:t>
            </a:r>
            <a:r>
              <a:rPr lang="de-DE" dirty="0" smtClean="0">
                <a:cs typeface="Courier New" pitchFamily="49" charset="0"/>
              </a:rPr>
              <a:t> </a:t>
            </a:r>
            <a:r>
              <a:rPr lang="de-DE" i="1" dirty="0" smtClean="0">
                <a:cs typeface="Courier New" pitchFamily="49" charset="0"/>
              </a:rPr>
              <a:t>(Dc = Dd + Da * Db)</a:t>
            </a:r>
          </a:p>
          <a:p>
            <a:pPr marL="0" indent="0">
              <a:lnSpc>
                <a:spcPct val="120000"/>
              </a:lnSpc>
            </a:pPr>
            <a:endParaRPr lang="en-US" sz="1200" i="1" dirty="0" smtClean="0">
              <a:cs typeface="Courier New" pitchFamily="49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Operation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add</a:t>
            </a:r>
            <a:r>
              <a:rPr lang="de-DE" dirty="0" smtClean="0"/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%d4,</a:t>
            </a:r>
            <a:r>
              <a:rPr lang="de-DE" dirty="0" smtClean="0"/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%d8,</a:t>
            </a:r>
            <a:r>
              <a:rPr lang="de-DE" dirty="0" smtClean="0"/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%d9</a:t>
            </a:r>
            <a:r>
              <a:rPr lang="de-DE" dirty="0" smtClean="0"/>
              <a:t> überdeckt </a:t>
            </a:r>
            <a:r>
              <a:rPr lang="de-DE" i="1" dirty="0" smtClean="0"/>
              <a:t>T1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Operation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mul</a:t>
            </a:r>
            <a:r>
              <a:rPr lang="de-DE" dirty="0" smtClean="0"/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%d10,</a:t>
            </a:r>
            <a:r>
              <a:rPr lang="de-DE" dirty="0" smtClean="0"/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%d11,</a:t>
            </a:r>
            <a:r>
              <a:rPr lang="de-DE" dirty="0" smtClean="0"/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%d12</a:t>
            </a:r>
            <a:r>
              <a:rPr lang="de-DE" dirty="0" smtClean="0"/>
              <a:t> überdeckt </a:t>
            </a:r>
            <a:r>
              <a:rPr lang="de-DE" i="1" dirty="0" smtClean="0"/>
              <a:t>T2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endParaRPr lang="de-DE" dirty="0"/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i="1" u="sng" dirty="0" smtClean="0"/>
              <a:t>Auch klar:</a:t>
            </a:r>
            <a:r>
              <a:rPr lang="de-DE" dirty="0" smtClean="0"/>
              <a:t> Operationsfolge</a:t>
            </a:r>
            <a:br>
              <a:rPr lang="de-DE" dirty="0" smtClean="0"/>
            </a:b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mul</a:t>
            </a:r>
            <a:r>
              <a:rPr lang="de-DE" b="1" dirty="0" smtClean="0">
                <a:cs typeface="Courier New" pitchFamily="49" charset="0"/>
              </a:rPr>
              <a:t> </a:t>
            </a:r>
            <a:r>
              <a:rPr lang="de-DE" dirty="0" smtClean="0"/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%d10,</a:t>
            </a:r>
            <a:r>
              <a:rPr lang="de-DE" dirty="0" smtClean="0"/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%d11,</a:t>
            </a:r>
            <a:r>
              <a:rPr lang="de-DE" dirty="0" smtClean="0"/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%d12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add</a:t>
            </a:r>
            <a:r>
              <a:rPr lang="de-DE" dirty="0" smtClean="0"/>
              <a:t> 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%d4,</a:t>
            </a:r>
            <a:r>
              <a:rPr lang="de-DE" dirty="0" smtClean="0"/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%d8,</a:t>
            </a:r>
            <a:r>
              <a:rPr lang="de-DE" dirty="0" smtClean="0"/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%d10</a:t>
            </a:r>
            <a:r>
              <a:rPr lang="de-DE" dirty="0" smtClean="0"/>
              <a:t> überdeckt </a:t>
            </a:r>
            <a:r>
              <a:rPr lang="de-DE" i="1" dirty="0" smtClean="0"/>
              <a:t>T3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i="1" u="sng" dirty="0" smtClean="0"/>
              <a:t>Zusätzlich:</a:t>
            </a:r>
            <a:r>
              <a:rPr lang="de-DE" dirty="0" smtClean="0"/>
              <a:t> Einelementige Folge</a:t>
            </a:r>
            <a:br>
              <a:rPr lang="de-DE" dirty="0" smtClean="0"/>
            </a:b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madd</a:t>
            </a:r>
            <a:r>
              <a:rPr lang="de-DE" dirty="0" smtClean="0"/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%d4,</a:t>
            </a:r>
            <a:r>
              <a:rPr lang="de-DE" dirty="0" smtClean="0"/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%d8,</a:t>
            </a:r>
            <a:r>
              <a:rPr lang="de-DE" dirty="0" smtClean="0"/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%d11,</a:t>
            </a:r>
            <a:r>
              <a:rPr lang="de-DE" dirty="0" smtClean="0"/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%d12</a:t>
            </a:r>
            <a:r>
              <a:rPr lang="de-DE" dirty="0" smtClean="0"/>
              <a:t> überdeckt </a:t>
            </a:r>
            <a:r>
              <a:rPr lang="de-DE" i="1" dirty="0" smtClean="0"/>
              <a:t>T3</a:t>
            </a:r>
            <a:r>
              <a:rPr lang="de-DE" dirty="0" smtClean="0"/>
              <a:t> auch.</a:t>
            </a:r>
          </a:p>
        </p:txBody>
      </p:sp>
      <p:sp>
        <p:nvSpPr>
          <p:cNvPr id="6" name="Oval 10"/>
          <p:cNvSpPr>
            <a:spLocks noChangeArrowheads="1"/>
          </p:cNvSpPr>
          <p:nvPr/>
        </p:nvSpPr>
        <p:spPr bwMode="auto">
          <a:xfrm>
            <a:off x="7596633" y="1844824"/>
            <a:ext cx="215900" cy="21748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" name="Oval 11"/>
          <p:cNvSpPr>
            <a:spLocks noChangeArrowheads="1"/>
          </p:cNvSpPr>
          <p:nvPr/>
        </p:nvSpPr>
        <p:spPr bwMode="auto">
          <a:xfrm>
            <a:off x="8030021" y="2309961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8053833" y="2425849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9" name="AutoShape 13"/>
          <p:cNvSpPr>
            <a:spLocks noChangeArrowheads="1"/>
          </p:cNvSpPr>
          <p:nvPr/>
        </p:nvSpPr>
        <p:spPr bwMode="auto">
          <a:xfrm rot="2700000">
            <a:off x="7778402" y="2129780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" name="AutoShape 14"/>
          <p:cNvSpPr>
            <a:spLocks noChangeArrowheads="1"/>
          </p:cNvSpPr>
          <p:nvPr/>
        </p:nvSpPr>
        <p:spPr bwMode="auto">
          <a:xfrm rot="18900000" flipH="1">
            <a:off x="8497539" y="2129780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1" name="AutoShape 15"/>
          <p:cNvSpPr>
            <a:spLocks noChangeArrowheads="1"/>
          </p:cNvSpPr>
          <p:nvPr/>
        </p:nvSpPr>
        <p:spPr bwMode="auto">
          <a:xfrm rot="16200000" flipH="1">
            <a:off x="8135589" y="3034655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2" name="Oval 16"/>
          <p:cNvSpPr>
            <a:spLocks noChangeArrowheads="1"/>
          </p:cNvSpPr>
          <p:nvPr/>
        </p:nvSpPr>
        <p:spPr bwMode="auto">
          <a:xfrm>
            <a:off x="8820596" y="1844824"/>
            <a:ext cx="215900" cy="21748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3" name="Oval 17"/>
          <p:cNvSpPr>
            <a:spLocks noChangeArrowheads="1"/>
          </p:cNvSpPr>
          <p:nvPr/>
        </p:nvSpPr>
        <p:spPr bwMode="auto">
          <a:xfrm>
            <a:off x="8207821" y="3356124"/>
            <a:ext cx="215900" cy="21748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4" name="Oval 19"/>
          <p:cNvSpPr>
            <a:spLocks noChangeArrowheads="1"/>
          </p:cNvSpPr>
          <p:nvPr/>
        </p:nvSpPr>
        <p:spPr bwMode="auto">
          <a:xfrm>
            <a:off x="5869433" y="1846411"/>
            <a:ext cx="215900" cy="21748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5" name="Oval 20"/>
          <p:cNvSpPr>
            <a:spLocks noChangeArrowheads="1"/>
          </p:cNvSpPr>
          <p:nvPr/>
        </p:nvSpPr>
        <p:spPr bwMode="auto">
          <a:xfrm>
            <a:off x="6302821" y="2311549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6" name="Text Box 21"/>
          <p:cNvSpPr txBox="1">
            <a:spLocks noChangeArrowheads="1"/>
          </p:cNvSpPr>
          <p:nvPr/>
        </p:nvSpPr>
        <p:spPr bwMode="auto">
          <a:xfrm>
            <a:off x="6326633" y="2427436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+</a:t>
            </a:r>
          </a:p>
        </p:txBody>
      </p:sp>
      <p:sp>
        <p:nvSpPr>
          <p:cNvPr id="17" name="AutoShape 22"/>
          <p:cNvSpPr>
            <a:spLocks noChangeArrowheads="1"/>
          </p:cNvSpPr>
          <p:nvPr/>
        </p:nvSpPr>
        <p:spPr bwMode="auto">
          <a:xfrm rot="2700000">
            <a:off x="6051203" y="2131367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8" name="AutoShape 23"/>
          <p:cNvSpPr>
            <a:spLocks noChangeArrowheads="1"/>
          </p:cNvSpPr>
          <p:nvPr/>
        </p:nvSpPr>
        <p:spPr bwMode="auto">
          <a:xfrm rot="18900000" flipH="1">
            <a:off x="6770340" y="2131367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9" name="AutoShape 24"/>
          <p:cNvSpPr>
            <a:spLocks noChangeArrowheads="1"/>
          </p:cNvSpPr>
          <p:nvPr/>
        </p:nvSpPr>
        <p:spPr bwMode="auto">
          <a:xfrm rot="16200000" flipH="1">
            <a:off x="6408390" y="3036242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0" name="Oval 25"/>
          <p:cNvSpPr>
            <a:spLocks noChangeArrowheads="1"/>
          </p:cNvSpPr>
          <p:nvPr/>
        </p:nvSpPr>
        <p:spPr bwMode="auto">
          <a:xfrm>
            <a:off x="7093396" y="1846411"/>
            <a:ext cx="215900" cy="21748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1" name="Oval 26"/>
          <p:cNvSpPr>
            <a:spLocks noChangeArrowheads="1"/>
          </p:cNvSpPr>
          <p:nvPr/>
        </p:nvSpPr>
        <p:spPr bwMode="auto">
          <a:xfrm>
            <a:off x="6480621" y="3357711"/>
            <a:ext cx="215900" cy="21748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5665529" y="2448074"/>
            <a:ext cx="56265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i="1" dirty="0"/>
              <a:t>T1: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7393721" y="2449661"/>
            <a:ext cx="56265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i="1" dirty="0"/>
              <a:t>T2:</a:t>
            </a:r>
          </a:p>
        </p:txBody>
      </p:sp>
      <p:sp>
        <p:nvSpPr>
          <p:cNvPr id="2" name="Textfeld 1"/>
          <p:cNvSpPr txBox="1"/>
          <p:nvPr/>
        </p:nvSpPr>
        <p:spPr bwMode="auto">
          <a:xfrm>
            <a:off x="5877026" y="1465039"/>
            <a:ext cx="222336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rtlCol="0">
            <a:spAutoFit/>
          </a:bodyPr>
          <a:lstStyle/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 smtClean="0">
                <a:latin typeface="+mn-lt"/>
              </a:rPr>
              <a:t>Datenflussbäume:</a:t>
            </a:r>
            <a:endParaRPr lang="de-DE" sz="2000" b="1" dirty="0">
              <a:latin typeface="+mn-lt"/>
            </a:endParaRPr>
          </a:p>
        </p:txBody>
      </p:sp>
      <p:sp>
        <p:nvSpPr>
          <p:cNvPr id="25" name="Oval 32"/>
          <p:cNvSpPr>
            <a:spLocks noChangeArrowheads="1"/>
          </p:cNvSpPr>
          <p:nvPr/>
        </p:nvSpPr>
        <p:spPr bwMode="auto">
          <a:xfrm>
            <a:off x="7596634" y="4293096"/>
            <a:ext cx="215900" cy="21748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6" name="Oval 33"/>
          <p:cNvSpPr>
            <a:spLocks noChangeArrowheads="1"/>
          </p:cNvSpPr>
          <p:nvPr/>
        </p:nvSpPr>
        <p:spPr bwMode="auto">
          <a:xfrm>
            <a:off x="8030021" y="4758233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7" name="Text Box 34"/>
          <p:cNvSpPr txBox="1">
            <a:spLocks noChangeArrowheads="1"/>
          </p:cNvSpPr>
          <p:nvPr/>
        </p:nvSpPr>
        <p:spPr bwMode="auto">
          <a:xfrm>
            <a:off x="8053834" y="4874121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28" name="AutoShape 35"/>
          <p:cNvSpPr>
            <a:spLocks noChangeArrowheads="1"/>
          </p:cNvSpPr>
          <p:nvPr/>
        </p:nvSpPr>
        <p:spPr bwMode="auto">
          <a:xfrm rot="2700000">
            <a:off x="7778402" y="4578052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9" name="AutoShape 36"/>
          <p:cNvSpPr>
            <a:spLocks noChangeArrowheads="1"/>
          </p:cNvSpPr>
          <p:nvPr/>
        </p:nvSpPr>
        <p:spPr bwMode="auto">
          <a:xfrm rot="18900000" flipH="1">
            <a:off x="8497540" y="4578052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0" name="Oval 37"/>
          <p:cNvSpPr>
            <a:spLocks noChangeArrowheads="1"/>
          </p:cNvSpPr>
          <p:nvPr/>
        </p:nvSpPr>
        <p:spPr bwMode="auto">
          <a:xfrm>
            <a:off x="8820596" y="4293096"/>
            <a:ext cx="215900" cy="21748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1" name="Oval 38"/>
          <p:cNvSpPr>
            <a:spLocks noChangeArrowheads="1"/>
          </p:cNvSpPr>
          <p:nvPr/>
        </p:nvSpPr>
        <p:spPr bwMode="auto">
          <a:xfrm>
            <a:off x="6536184" y="4293096"/>
            <a:ext cx="215900" cy="21748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2" name="Oval 39"/>
          <p:cNvSpPr>
            <a:spLocks noChangeArrowheads="1"/>
          </p:cNvSpPr>
          <p:nvPr/>
        </p:nvSpPr>
        <p:spPr bwMode="auto">
          <a:xfrm>
            <a:off x="6969571" y="4758233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3" name="Text Box 40"/>
          <p:cNvSpPr txBox="1">
            <a:spLocks noChangeArrowheads="1"/>
          </p:cNvSpPr>
          <p:nvPr/>
        </p:nvSpPr>
        <p:spPr bwMode="auto">
          <a:xfrm>
            <a:off x="6993384" y="4874121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+</a:t>
            </a:r>
          </a:p>
        </p:txBody>
      </p:sp>
      <p:sp>
        <p:nvSpPr>
          <p:cNvPr id="34" name="AutoShape 41"/>
          <p:cNvSpPr>
            <a:spLocks noChangeArrowheads="1"/>
          </p:cNvSpPr>
          <p:nvPr/>
        </p:nvSpPr>
        <p:spPr bwMode="auto">
          <a:xfrm rot="2700000">
            <a:off x="6717952" y="4578052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5" name="AutoShape 42"/>
          <p:cNvSpPr>
            <a:spLocks noChangeArrowheads="1"/>
          </p:cNvSpPr>
          <p:nvPr/>
        </p:nvSpPr>
        <p:spPr bwMode="auto">
          <a:xfrm rot="16200000" flipH="1">
            <a:off x="7075140" y="5482927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6" name="Oval 43"/>
          <p:cNvSpPr>
            <a:spLocks noChangeArrowheads="1"/>
          </p:cNvSpPr>
          <p:nvPr/>
        </p:nvSpPr>
        <p:spPr bwMode="auto">
          <a:xfrm>
            <a:off x="7147371" y="5804396"/>
            <a:ext cx="215900" cy="21748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7" name="Text Box 44"/>
          <p:cNvSpPr txBox="1">
            <a:spLocks noChangeArrowheads="1"/>
          </p:cNvSpPr>
          <p:nvPr/>
        </p:nvSpPr>
        <p:spPr bwMode="auto">
          <a:xfrm>
            <a:off x="6304863" y="4894758"/>
            <a:ext cx="56265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i="1" dirty="0"/>
              <a:t>T3:</a:t>
            </a:r>
          </a:p>
        </p:txBody>
      </p:sp>
      <p:sp>
        <p:nvSpPr>
          <p:cNvPr id="38" name="AutoShape 45"/>
          <p:cNvSpPr>
            <a:spLocks noChangeArrowheads="1"/>
          </p:cNvSpPr>
          <p:nvPr/>
        </p:nvSpPr>
        <p:spPr bwMode="auto">
          <a:xfrm flipH="1">
            <a:off x="7590284" y="496937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214545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/>
      <p:bldP spid="17" grpId="0" animBg="1"/>
      <p:bldP spid="18" grpId="0" animBg="1"/>
      <p:bldP spid="19" grpId="0" animBg="1"/>
      <p:bldP spid="20" grpId="0" animBg="1"/>
      <p:bldP spid="21" grpId="0" animBg="1"/>
      <p:bldP spid="22" grpId="0"/>
      <p:bldP spid="23" grpId="0"/>
      <p:bldP spid="2" grpId="0"/>
      <p:bldP spid="25" grpId="0" animBg="1"/>
      <p:bldP spid="26" grpId="0" animBg="1"/>
      <p:bldP spid="27" grpId="0"/>
      <p:bldP spid="28" grpId="0" animBg="1"/>
      <p:bldP spid="29" grpId="0" animBg="1"/>
      <p:bldP spid="30" grpId="0" animBg="1"/>
      <p:bldP spid="31" grpId="0" animBg="1"/>
      <p:bldP spid="32" grpId="0" animBg="1"/>
      <p:bldP spid="33" grpId="0"/>
      <p:bldP spid="34" grpId="0" animBg="1"/>
      <p:bldP spid="35" grpId="0" animBg="1"/>
      <p:bldP spid="36" grpId="0" animBg="1"/>
      <p:bldP spid="37" grpId="0"/>
      <p:bldP spid="3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857E5AD2-6AFE-41F0-8168-DCEE35B9985D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464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Tree Pattern Matching</a:t>
            </a:r>
            <a:r>
              <a:rPr lang="de-DE" dirty="0" smtClean="0"/>
              <a:t> Algorithmus (1)</a:t>
            </a:r>
            <a:endParaRPr lang="en-US" i="1" dirty="0"/>
          </a:p>
        </p:txBody>
      </p:sp>
      <p:sp>
        <p:nvSpPr>
          <p:cNvPr id="4649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 smtClean="0"/>
              <a:t>Gegeben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DFT </a:t>
            </a:r>
            <a:r>
              <a:rPr lang="de-DE" i="1" dirty="0" smtClean="0"/>
              <a:t>T</a:t>
            </a:r>
            <a:r>
              <a:rPr lang="de-DE" dirty="0" smtClean="0"/>
              <a:t> = (</a:t>
            </a:r>
            <a:r>
              <a:rPr lang="de-DE" i="1" dirty="0" smtClean="0"/>
              <a:t>V</a:t>
            </a:r>
            <a:r>
              <a:rPr lang="de-DE" dirty="0" smtClean="0"/>
              <a:t>, </a:t>
            </a:r>
            <a:r>
              <a:rPr lang="de-DE" i="1" dirty="0" smtClean="0"/>
              <a:t>E</a:t>
            </a:r>
            <a:r>
              <a:rPr lang="de-DE" dirty="0" smtClean="0"/>
              <a:t>), Knoten </a:t>
            </a:r>
            <a:r>
              <a:rPr lang="de-DE" i="1" dirty="0" smtClean="0"/>
              <a:t>v</a:t>
            </a:r>
            <a:r>
              <a:rPr lang="de-DE" baseline="-25000" dirty="0" smtClean="0"/>
              <a:t>0</a:t>
            </a:r>
            <a:r>
              <a:rPr lang="de-DE" dirty="0" smtClean="0"/>
              <a:t> </a:t>
            </a:r>
            <a:r>
              <a:rPr lang="de-DE" b="1" dirty="0" smtClean="0">
                <a:sym typeface="Symbol"/>
              </a:rPr>
              <a:t></a:t>
            </a:r>
            <a:r>
              <a:rPr lang="de-DE" dirty="0" smtClean="0"/>
              <a:t> </a:t>
            </a:r>
            <a:r>
              <a:rPr lang="de-DE" i="1" dirty="0" smtClean="0"/>
              <a:t>V</a:t>
            </a:r>
            <a:r>
              <a:rPr lang="de-DE" dirty="0" smtClean="0"/>
              <a:t> sei Ausgang von </a:t>
            </a:r>
            <a:r>
              <a:rPr lang="de-DE" i="1" dirty="0" smtClean="0"/>
              <a:t>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Menge </a:t>
            </a:r>
            <a:r>
              <a:rPr lang="de-DE" i="1" dirty="0" smtClean="0"/>
              <a:t>O</a:t>
            </a:r>
            <a:r>
              <a:rPr lang="de-DE" dirty="0" smtClean="0"/>
              <a:t> aller Maschinen-Operationen </a:t>
            </a:r>
            <a:r>
              <a:rPr lang="de-DE" i="1" dirty="0" smtClean="0"/>
              <a:t>o</a:t>
            </a:r>
            <a:r>
              <a:rPr lang="de-DE" dirty="0" smtClean="0"/>
              <a:t> im Befehlssatz des Ziel-Prozessors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Kostenfunktion </a:t>
            </a:r>
            <a:r>
              <a:rPr lang="de-DE" i="1" dirty="0" smtClean="0"/>
              <a:t>c</a:t>
            </a:r>
            <a:r>
              <a:rPr lang="de-DE" dirty="0" smtClean="0"/>
              <a:t>: </a:t>
            </a:r>
            <a:r>
              <a:rPr lang="de-DE" i="1" dirty="0" smtClean="0"/>
              <a:t>O</a:t>
            </a:r>
            <a:r>
              <a:rPr lang="de-DE" dirty="0" smtClean="0"/>
              <a:t> → </a:t>
            </a:r>
            <a:r>
              <a:rPr lang="de-DE" i="1" dirty="0" smtClean="0">
                <a:latin typeface="OpenSymbol"/>
                <a:ea typeface="OpenSymbol"/>
              </a:rPr>
              <a:t>ℕ</a:t>
            </a:r>
            <a:r>
              <a:rPr lang="de-DE" dirty="0" smtClean="0"/>
              <a:t> (z.B. Größe jeder Operation in Bytes)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Anzahl </a:t>
            </a:r>
            <a:r>
              <a:rPr lang="de-DE" i="1" dirty="0" smtClean="0"/>
              <a:t>K</a:t>
            </a:r>
            <a:r>
              <a:rPr lang="de-DE" dirty="0" smtClean="0"/>
              <a:t> </a:t>
            </a:r>
            <a:r>
              <a:rPr lang="de-DE" b="1" dirty="0" smtClean="0">
                <a:sym typeface="Symbol"/>
              </a:rPr>
              <a:t></a:t>
            </a:r>
            <a:r>
              <a:rPr lang="de-DE" dirty="0" smtClean="0">
                <a:sym typeface="Symbol"/>
              </a:rPr>
              <a:t> </a:t>
            </a:r>
            <a:r>
              <a:rPr lang="de-DE" i="1" dirty="0" smtClean="0">
                <a:latin typeface="OpenSymbol"/>
                <a:ea typeface="OpenSymbol"/>
                <a:sym typeface="Symbol"/>
              </a:rPr>
              <a:t>ℕ</a:t>
            </a:r>
            <a:r>
              <a:rPr lang="de-DE" dirty="0" smtClean="0"/>
              <a:t> aller Register des Ziel-Prozessors</a:t>
            </a:r>
          </a:p>
          <a:p>
            <a:pPr marL="0" indent="0">
              <a:lnSpc>
                <a:spcPct val="120000"/>
              </a:lnSpc>
            </a:pPr>
            <a:endParaRPr lang="de-DE" sz="1200" dirty="0" smtClean="0"/>
          </a:p>
          <a:p>
            <a:pPr>
              <a:lnSpc>
                <a:spcPct val="90000"/>
              </a:lnSpc>
            </a:pPr>
            <a:r>
              <a:rPr lang="de-DE" b="1" dirty="0" smtClean="0"/>
              <a:t>Datenstrukturen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Feld            </a:t>
            </a:r>
            <a:r>
              <a:rPr lang="de-DE" sz="1200" dirty="0" smtClean="0"/>
              <a:t> </a:t>
            </a:r>
            <a:r>
              <a:rPr lang="de-DE" dirty="0" smtClean="0"/>
              <a:t>:	Enthält für jeden Knoten </a:t>
            </a:r>
            <a:r>
              <a:rPr lang="de-DE" i="1" dirty="0" smtClean="0"/>
              <a:t>v</a:t>
            </a:r>
            <a:r>
              <a:rPr lang="de-DE" dirty="0" smtClean="0"/>
              <a:t> </a:t>
            </a:r>
            <a:r>
              <a:rPr lang="de-DE" b="1" dirty="0" smtClean="0">
                <a:sym typeface="Symbol"/>
              </a:rPr>
              <a:t></a:t>
            </a:r>
            <a:r>
              <a:rPr lang="de-DE" dirty="0" smtClean="0"/>
              <a:t> </a:t>
            </a:r>
            <a:r>
              <a:rPr lang="de-DE" i="1" dirty="0" smtClean="0"/>
              <a:t>V</a:t>
            </a:r>
            <a:r>
              <a:rPr lang="de-DE" dirty="0" smtClean="0"/>
              <a:t> die minimalen Kosten gemäß</a:t>
            </a:r>
            <a:br>
              <a:rPr lang="de-DE" dirty="0" smtClean="0"/>
            </a:br>
            <a:r>
              <a:rPr lang="de-DE" dirty="0" smtClean="0"/>
              <a:t>		Kostenfunktion </a:t>
            </a:r>
            <a:r>
              <a:rPr lang="de-DE" i="1" dirty="0" smtClean="0"/>
              <a:t>c</a:t>
            </a:r>
            <a:r>
              <a:rPr lang="de-DE" dirty="0" smtClean="0"/>
              <a:t>, wenn zur Berechnung 	des Teilbaums von</a:t>
            </a:r>
            <a:br>
              <a:rPr lang="de-DE" dirty="0" smtClean="0"/>
            </a:br>
            <a:r>
              <a:rPr lang="de-DE" dirty="0" smtClean="0"/>
              <a:t>		</a:t>
            </a:r>
            <a:r>
              <a:rPr lang="de-DE" i="1" dirty="0" smtClean="0"/>
              <a:t>T</a:t>
            </a:r>
            <a:r>
              <a:rPr lang="de-DE" dirty="0" smtClean="0"/>
              <a:t> mit Wurzel </a:t>
            </a:r>
            <a:r>
              <a:rPr lang="de-DE" i="1" dirty="0" smtClean="0"/>
              <a:t>v</a:t>
            </a:r>
            <a:r>
              <a:rPr lang="de-DE" dirty="0" smtClean="0"/>
              <a:t> insgesamt </a:t>
            </a:r>
            <a:r>
              <a:rPr lang="de-DE" i="1" dirty="0" smtClean="0"/>
              <a:t>j</a:t>
            </a:r>
            <a:r>
              <a:rPr lang="de-DE" dirty="0" smtClean="0"/>
              <a:t> Register zur Verfügung stehen.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Feld            </a:t>
            </a:r>
            <a:r>
              <a:rPr lang="de-DE" sz="1200" dirty="0" smtClean="0"/>
              <a:t> </a:t>
            </a:r>
            <a:r>
              <a:rPr lang="de-DE" dirty="0" smtClean="0"/>
              <a:t>:	Enthält für jeden Knoten </a:t>
            </a:r>
            <a:r>
              <a:rPr lang="de-DE" i="1" dirty="0" smtClean="0"/>
              <a:t>v</a:t>
            </a:r>
            <a:r>
              <a:rPr lang="de-DE" dirty="0" smtClean="0"/>
              <a:t> </a:t>
            </a:r>
            <a:r>
              <a:rPr lang="de-DE" b="1" dirty="0" smtClean="0">
                <a:sym typeface="Symbol"/>
              </a:rPr>
              <a:t></a:t>
            </a:r>
            <a:r>
              <a:rPr lang="de-DE" dirty="0" smtClean="0"/>
              <a:t> </a:t>
            </a:r>
            <a:r>
              <a:rPr lang="de-DE" i="1" dirty="0" smtClean="0"/>
              <a:t>V</a:t>
            </a:r>
            <a:r>
              <a:rPr lang="de-DE" dirty="0" smtClean="0"/>
              <a:t> die kostenoptimale</a:t>
            </a:r>
            <a:br>
              <a:rPr lang="de-DE" dirty="0" smtClean="0"/>
            </a:br>
            <a:r>
              <a:rPr lang="de-DE" dirty="0" smtClean="0"/>
              <a:t>		Maschinen-Operation aus </a:t>
            </a:r>
            <a:r>
              <a:rPr lang="de-DE" i="1" dirty="0" smtClean="0"/>
              <a:t>O</a:t>
            </a:r>
            <a:r>
              <a:rPr lang="de-DE" dirty="0" smtClean="0"/>
              <a:t> und optimale Operanden-</a:t>
            </a:r>
            <a:br>
              <a:rPr lang="de-DE" dirty="0" smtClean="0"/>
            </a:br>
            <a:r>
              <a:rPr lang="de-DE" dirty="0" smtClean="0"/>
              <a:t>		Reihenfolge, wenn insges. </a:t>
            </a:r>
            <a:r>
              <a:rPr lang="de-DE" i="1" dirty="0" smtClean="0"/>
              <a:t>j</a:t>
            </a:r>
            <a:r>
              <a:rPr lang="de-DE" dirty="0" smtClean="0"/>
              <a:t> Register zur Verfügung stehen.</a:t>
            </a:r>
            <a:endParaRPr lang="de-DE" dirty="0"/>
          </a:p>
        </p:txBody>
      </p:sp>
      <p:pic>
        <p:nvPicPr>
          <p:cNvPr id="2" name="Grafik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4093200"/>
            <a:ext cx="760666" cy="280797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200" y="5191200"/>
            <a:ext cx="842391" cy="28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489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857E5AD2-6AFE-41F0-8168-DCEE35B9985D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464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Tree Pattern Matching</a:t>
            </a:r>
            <a:r>
              <a:rPr lang="de-DE" dirty="0" smtClean="0"/>
              <a:t> Algorithmus (2)</a:t>
            </a:r>
            <a:endParaRPr lang="en-US" i="1" dirty="0"/>
          </a:p>
        </p:txBody>
      </p:sp>
      <p:sp>
        <p:nvSpPr>
          <p:cNvPr id="4649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 smtClean="0"/>
              <a:t>Ablauf –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TPM( </a:t>
            </a:r>
            <a:r>
              <a:rPr lang="de-DE" b="1" i="1" dirty="0" smtClean="0">
                <a:latin typeface="Courier New" pitchFamily="49" charset="0"/>
                <a:cs typeface="Courier New" pitchFamily="49" charset="0"/>
              </a:rPr>
              <a:t>DFT </a:t>
            </a:r>
            <a:r>
              <a:rPr lang="de-DE" i="1" dirty="0" smtClean="0">
                <a:cs typeface="Courier New" pitchFamily="49" charset="0"/>
              </a:rPr>
              <a:t>T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 )</a:t>
            </a:r>
            <a:r>
              <a:rPr lang="de-DE" b="1" dirty="0" smtClean="0"/>
              <a:t>: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dirty="0" smtClean="0"/>
              <a:t>initialize</a:t>
            </a:r>
            <a:r>
              <a:rPr lang="de-DE" dirty="0" smtClean="0"/>
              <a:t>( </a:t>
            </a:r>
            <a:r>
              <a:rPr lang="de-DE" i="1" dirty="0" smtClean="0"/>
              <a:t>T</a:t>
            </a:r>
            <a:r>
              <a:rPr lang="de-DE" dirty="0" smtClean="0"/>
              <a:t> );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dirty="0" smtClean="0"/>
              <a:t>computeCosts</a:t>
            </a:r>
            <a:r>
              <a:rPr lang="de-DE" dirty="0" smtClean="0"/>
              <a:t>( </a:t>
            </a:r>
            <a:r>
              <a:rPr lang="de-DE" i="1" dirty="0" smtClean="0"/>
              <a:t>T</a:t>
            </a:r>
            <a:r>
              <a:rPr lang="de-DE" dirty="0" smtClean="0"/>
              <a:t> );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dirty="0" smtClean="0"/>
              <a:t>generateCode</a:t>
            </a:r>
            <a:r>
              <a:rPr lang="de-DE" dirty="0" smtClean="0"/>
              <a:t>( </a:t>
            </a:r>
            <a:r>
              <a:rPr lang="de-DE" i="1" dirty="0" smtClean="0"/>
              <a:t>T</a:t>
            </a:r>
            <a:r>
              <a:rPr lang="de-DE" dirty="0" smtClean="0"/>
              <a:t>, </a:t>
            </a:r>
            <a:r>
              <a:rPr lang="de-DE" i="1" dirty="0" smtClean="0"/>
              <a:t>K</a:t>
            </a:r>
            <a:r>
              <a:rPr lang="de-DE" dirty="0" smtClean="0"/>
              <a:t> );</a:t>
            </a:r>
          </a:p>
          <a:p>
            <a:pPr marL="0" indent="0">
              <a:lnSpc>
                <a:spcPct val="120000"/>
              </a:lnSpc>
            </a:pPr>
            <a:endParaRPr lang="de-DE" dirty="0" smtClean="0"/>
          </a:p>
          <a:p>
            <a:pPr>
              <a:lnSpc>
                <a:spcPct val="90000"/>
              </a:lnSpc>
            </a:pPr>
            <a:r>
              <a:rPr lang="de-DE" b="1" dirty="0" smtClean="0"/>
              <a:t>Phase 1 –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initialize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de-DE" b="1" i="1" dirty="0" smtClean="0">
                <a:latin typeface="Courier New" pitchFamily="49" charset="0"/>
                <a:cs typeface="Courier New" pitchFamily="49" charset="0"/>
              </a:rPr>
              <a:t>DFT </a:t>
            </a:r>
            <a:r>
              <a:rPr lang="de-DE" i="1" dirty="0" smtClean="0">
                <a:cs typeface="Courier New" pitchFamily="49" charset="0"/>
              </a:rPr>
              <a:t>T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 )</a:t>
            </a:r>
            <a:r>
              <a:rPr lang="de-DE" b="1" dirty="0" smtClean="0"/>
              <a:t>: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Für alle verfügbaren Register 1 ≤ </a:t>
            </a:r>
            <a:r>
              <a:rPr lang="de-DE" i="1" dirty="0" smtClean="0"/>
              <a:t>j</a:t>
            </a:r>
            <a:r>
              <a:rPr lang="de-DE" dirty="0" smtClean="0"/>
              <a:t> ≤ </a:t>
            </a:r>
            <a:r>
              <a:rPr lang="de-DE" i="1" dirty="0" smtClean="0"/>
              <a:t>K</a:t>
            </a:r>
            <a:r>
              <a:rPr lang="de-DE" dirty="0" smtClean="0"/>
              <a:t> und für alle Knoten </a:t>
            </a:r>
            <a:r>
              <a:rPr lang="de-DE" i="1" dirty="0" smtClean="0"/>
              <a:t>v</a:t>
            </a:r>
            <a:r>
              <a:rPr lang="de-DE" dirty="0" smtClean="0"/>
              <a:t> </a:t>
            </a:r>
            <a:r>
              <a:rPr lang="de-DE" b="1" dirty="0" smtClean="0">
                <a:sym typeface="Symbol"/>
              </a:rPr>
              <a:t></a:t>
            </a:r>
            <a:r>
              <a:rPr lang="de-DE" dirty="0" smtClean="0"/>
              <a:t> </a:t>
            </a:r>
            <a:r>
              <a:rPr lang="de-DE" i="1" dirty="0" smtClean="0"/>
              <a:t>V</a:t>
            </a:r>
            <a:r>
              <a:rPr lang="de-DE" dirty="0" smtClean="0"/>
              <a:t>: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Für alle verfügbaren Register 1 ≤ </a:t>
            </a:r>
            <a:r>
              <a:rPr lang="de-DE" i="1" dirty="0" smtClean="0"/>
              <a:t>j</a:t>
            </a:r>
            <a:r>
              <a:rPr lang="de-DE" dirty="0" smtClean="0"/>
              <a:t> </a:t>
            </a:r>
            <a:r>
              <a:rPr lang="de-DE" dirty="0"/>
              <a:t>≤</a:t>
            </a:r>
            <a:r>
              <a:rPr lang="de-DE" dirty="0" smtClean="0"/>
              <a:t> </a:t>
            </a:r>
            <a:r>
              <a:rPr lang="de-DE" i="1" dirty="0" smtClean="0"/>
              <a:t>K</a:t>
            </a:r>
            <a:r>
              <a:rPr lang="de-DE" dirty="0" smtClean="0"/>
              <a:t> und für alle Knoten </a:t>
            </a:r>
            <a:r>
              <a:rPr lang="de-DE" i="1" dirty="0" smtClean="0"/>
              <a:t>v</a:t>
            </a:r>
            <a:r>
              <a:rPr lang="de-DE" dirty="0" smtClean="0"/>
              <a:t> </a:t>
            </a:r>
            <a:r>
              <a:rPr lang="de-DE" b="1" dirty="0" smtClean="0">
                <a:sym typeface="Symbol"/>
              </a:rPr>
              <a:t></a:t>
            </a:r>
            <a:r>
              <a:rPr lang="de-DE" dirty="0" smtClean="0"/>
              <a:t> </a:t>
            </a:r>
            <a:r>
              <a:rPr lang="de-DE" i="1" dirty="0" smtClean="0"/>
              <a:t>V</a:t>
            </a:r>
            <a:r>
              <a:rPr lang="de-DE" dirty="0" smtClean="0"/>
              <a:t>:</a:t>
            </a:r>
            <a:br>
              <a:rPr lang="de-DE" dirty="0" smtClean="0"/>
            </a:br>
            <a:endParaRPr lang="de-DE" dirty="0"/>
          </a:p>
        </p:txBody>
      </p:sp>
      <p:pic>
        <p:nvPicPr>
          <p:cNvPr id="3" name="Grafik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5517232"/>
            <a:ext cx="1668780" cy="25908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3933056"/>
            <a:ext cx="4700206" cy="67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1938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857E5AD2-6AFE-41F0-8168-DCEE35B9985D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464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Tree Pattern Matching</a:t>
            </a:r>
            <a:r>
              <a:rPr lang="de-DE" dirty="0" smtClean="0"/>
              <a:t> Algorithmus (3)</a:t>
            </a:r>
            <a:endParaRPr lang="en-US" i="1" dirty="0"/>
          </a:p>
        </p:txBody>
      </p:sp>
      <p:sp>
        <p:nvSpPr>
          <p:cNvPr id="4649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9512" y="1387475"/>
            <a:ext cx="8785225" cy="49942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 smtClean="0"/>
              <a:t>Phase 2 –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computeCosts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de-DE" b="1" i="1" dirty="0" smtClean="0">
                <a:latin typeface="Courier New" pitchFamily="49" charset="0"/>
                <a:cs typeface="Courier New" pitchFamily="49" charset="0"/>
              </a:rPr>
              <a:t>DFT </a:t>
            </a:r>
            <a:r>
              <a:rPr lang="de-DE" i="1" dirty="0" smtClean="0">
                <a:cs typeface="Courier New" pitchFamily="49" charset="0"/>
              </a:rPr>
              <a:t>T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 )</a:t>
            </a:r>
            <a:r>
              <a:rPr lang="de-DE" b="1" dirty="0" smtClean="0"/>
              <a:t>: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Für alle Knoten </a:t>
            </a:r>
            <a:r>
              <a:rPr lang="de-DE" i="1" dirty="0" smtClean="0"/>
              <a:t>v</a:t>
            </a:r>
            <a:r>
              <a:rPr lang="de-DE" dirty="0" smtClean="0"/>
              <a:t> </a:t>
            </a:r>
            <a:r>
              <a:rPr lang="de-DE" b="1" dirty="0" smtClean="0">
                <a:sym typeface="Symbol"/>
              </a:rPr>
              <a:t></a:t>
            </a:r>
            <a:r>
              <a:rPr lang="de-DE" dirty="0" smtClean="0"/>
              <a:t> </a:t>
            </a:r>
            <a:r>
              <a:rPr lang="de-DE" i="1" dirty="0" smtClean="0"/>
              <a:t>V</a:t>
            </a:r>
            <a:r>
              <a:rPr lang="de-DE" dirty="0" smtClean="0"/>
              <a:t> in Postorder-Folge, ausgehend von Wurzel </a:t>
            </a:r>
            <a:r>
              <a:rPr lang="de-DE" i="1" dirty="0" smtClean="0"/>
              <a:t>v</a:t>
            </a:r>
            <a:r>
              <a:rPr lang="de-DE" baseline="-25000" dirty="0" smtClean="0"/>
              <a:t>0</a:t>
            </a:r>
            <a:r>
              <a:rPr lang="de-DE" dirty="0" smtClean="0"/>
              <a:t>: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Sei </a:t>
            </a:r>
            <a:r>
              <a:rPr lang="de-DE" i="1" dirty="0" smtClean="0"/>
              <a:t>T</a:t>
            </a:r>
            <a:r>
              <a:rPr lang="de-DE" dirty="0" smtClean="0"/>
              <a:t>´ der Teilbaum von </a:t>
            </a:r>
            <a:r>
              <a:rPr lang="de-DE" i="1" dirty="0" smtClean="0"/>
              <a:t>T</a:t>
            </a:r>
            <a:r>
              <a:rPr lang="de-DE" dirty="0" smtClean="0"/>
              <a:t> mit aktuellem Knoten </a:t>
            </a:r>
            <a:r>
              <a:rPr lang="de-DE" i="1" dirty="0" smtClean="0"/>
              <a:t>v</a:t>
            </a:r>
            <a:r>
              <a:rPr lang="de-DE" dirty="0" smtClean="0"/>
              <a:t> als Wurzel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Für alle Operationen </a:t>
            </a:r>
            <a:r>
              <a:rPr lang="de-DE" i="1" dirty="0" smtClean="0"/>
              <a:t>o</a:t>
            </a:r>
            <a:r>
              <a:rPr lang="de-DE" dirty="0" smtClean="0"/>
              <a:t> </a:t>
            </a:r>
            <a:r>
              <a:rPr lang="de-DE" b="1" dirty="0" smtClean="0">
                <a:sym typeface="Symbol"/>
              </a:rPr>
              <a:t></a:t>
            </a:r>
            <a:r>
              <a:rPr lang="de-DE" dirty="0" smtClean="0"/>
              <a:t> </a:t>
            </a:r>
            <a:r>
              <a:rPr lang="de-DE" i="1" dirty="0" smtClean="0"/>
              <a:t>O</a:t>
            </a:r>
            <a:r>
              <a:rPr lang="de-DE" dirty="0" smtClean="0"/>
              <a:t>, die </a:t>
            </a:r>
            <a:r>
              <a:rPr lang="de-DE" i="1" dirty="0" smtClean="0"/>
              <a:t>v</a:t>
            </a:r>
            <a:r>
              <a:rPr lang="de-DE" dirty="0" smtClean="0"/>
              <a:t> überdecken:</a:t>
            </a:r>
          </a:p>
          <a:p>
            <a:pPr lvl="2">
              <a:lnSpc>
                <a:spcPct val="120000"/>
              </a:lnSpc>
              <a:buFont typeface="Arial" charset="0"/>
              <a:buChar char="–"/>
            </a:pPr>
            <a:r>
              <a:rPr lang="de-DE" sz="2000" dirty="0" smtClean="0"/>
              <a:t>Zerlege </a:t>
            </a:r>
            <a:r>
              <a:rPr lang="de-DE" sz="2000" i="1" dirty="0" smtClean="0"/>
              <a:t>T</a:t>
            </a:r>
            <a:r>
              <a:rPr lang="de-DE" sz="2000" dirty="0" smtClean="0"/>
              <a:t>´ anhand von </a:t>
            </a:r>
            <a:r>
              <a:rPr lang="de-DE" sz="2000" i="1" dirty="0" smtClean="0"/>
              <a:t>o</a:t>
            </a:r>
            <a:r>
              <a:rPr lang="de-DE" sz="2000" dirty="0" smtClean="0"/>
              <a:t> in Teilbäume </a:t>
            </a:r>
            <a:r>
              <a:rPr lang="de-DE" sz="2000" i="1" dirty="0" smtClean="0"/>
              <a:t>T</a:t>
            </a:r>
            <a:r>
              <a:rPr lang="de-DE" sz="2000" dirty="0" smtClean="0"/>
              <a:t>´</a:t>
            </a:r>
            <a:r>
              <a:rPr lang="de-DE" sz="2000" baseline="-25000" dirty="0" smtClean="0"/>
              <a:t>1</a:t>
            </a:r>
            <a:r>
              <a:rPr lang="de-DE" sz="2000" dirty="0" smtClean="0"/>
              <a:t>, ..., </a:t>
            </a:r>
            <a:r>
              <a:rPr lang="de-DE" sz="2000" i="1" dirty="0" smtClean="0"/>
              <a:t>T</a:t>
            </a:r>
            <a:r>
              <a:rPr lang="de-DE" sz="2000" dirty="0" smtClean="0"/>
              <a:t>´</a:t>
            </a:r>
            <a:r>
              <a:rPr lang="de-DE" sz="2000" i="1" baseline="-25000" dirty="0" smtClean="0"/>
              <a:t>n</a:t>
            </a:r>
            <a:r>
              <a:rPr lang="de-DE" sz="2000" dirty="0" smtClean="0"/>
              <a:t> mit jeweiligen Wurzeln </a:t>
            </a:r>
            <a:r>
              <a:rPr lang="de-DE" sz="2000" i="1" dirty="0" smtClean="0"/>
              <a:t>v</a:t>
            </a:r>
            <a:r>
              <a:rPr lang="de-DE" sz="2000" dirty="0" smtClean="0"/>
              <a:t>´</a:t>
            </a:r>
            <a:r>
              <a:rPr lang="de-DE" sz="2000" baseline="-25000" dirty="0" smtClean="0"/>
              <a:t>1</a:t>
            </a:r>
            <a:r>
              <a:rPr lang="de-DE" sz="2000" dirty="0" smtClean="0"/>
              <a:t>, ..., </a:t>
            </a:r>
            <a:r>
              <a:rPr lang="de-DE" sz="2000" i="1" dirty="0" smtClean="0"/>
              <a:t>v</a:t>
            </a:r>
            <a:r>
              <a:rPr lang="de-DE" sz="2000" dirty="0" smtClean="0"/>
              <a:t>´</a:t>
            </a:r>
            <a:r>
              <a:rPr lang="de-DE" sz="2000" i="1" baseline="-25000" dirty="0" smtClean="0"/>
              <a:t>n</a:t>
            </a:r>
            <a:r>
              <a:rPr lang="de-DE" sz="2000" dirty="0" smtClean="0"/>
              <a:t> gemäß </a:t>
            </a:r>
            <a:r>
              <a:rPr lang="en-US" sz="2000" i="1" dirty="0" smtClean="0"/>
              <a:t>Tree Cover</a:t>
            </a:r>
            <a:r>
              <a:rPr lang="de-DE" sz="2000" dirty="0" smtClean="0"/>
              <a:t>-Definition </a:t>
            </a:r>
            <a:r>
              <a:rPr lang="de-DE" sz="2000" i="1" dirty="0" smtClean="0"/>
              <a:t>(</a:t>
            </a:r>
            <a:r>
              <a:rPr lang="de-DE" sz="2000" i="1" dirty="0" smtClean="0">
                <a:sym typeface="Wingdings"/>
              </a:rPr>
              <a:t></a:t>
            </a:r>
            <a:r>
              <a:rPr lang="de-DE" sz="2000" i="1" dirty="0" smtClean="0"/>
              <a:t> </a:t>
            </a:r>
            <a:r>
              <a:rPr lang="de-DE" sz="2000" i="1" dirty="0" smtClean="0">
                <a:hlinkClick r:id="rId6" action="ppaction://hlinksldjump"/>
              </a:rPr>
              <a:t>Folie 20</a:t>
            </a:r>
            <a:r>
              <a:rPr lang="de-DE" sz="2000" i="1" dirty="0" smtClean="0"/>
              <a:t>)</a:t>
            </a:r>
          </a:p>
          <a:p>
            <a:pPr lvl="2">
              <a:lnSpc>
                <a:spcPct val="120000"/>
              </a:lnSpc>
              <a:buFont typeface="Arial" charset="0"/>
              <a:buChar char="–"/>
            </a:pPr>
            <a:r>
              <a:rPr lang="de-DE" sz="2000" dirty="0" smtClean="0"/>
              <a:t>Für alle 1 ≤ </a:t>
            </a:r>
            <a:r>
              <a:rPr lang="de-DE" sz="2000" i="1" dirty="0" smtClean="0"/>
              <a:t>j</a:t>
            </a:r>
            <a:r>
              <a:rPr lang="de-DE" sz="2000" dirty="0" smtClean="0"/>
              <a:t> </a:t>
            </a:r>
            <a:r>
              <a:rPr lang="de-DE" sz="2000" dirty="0"/>
              <a:t>≤</a:t>
            </a:r>
            <a:r>
              <a:rPr lang="de-DE" sz="2000" dirty="0" smtClean="0"/>
              <a:t> </a:t>
            </a:r>
            <a:r>
              <a:rPr lang="de-DE" sz="2000" i="1" dirty="0" smtClean="0"/>
              <a:t>K</a:t>
            </a:r>
            <a:r>
              <a:rPr lang="de-DE" sz="2000" dirty="0" smtClean="0"/>
              <a:t> und alle Permutationen </a:t>
            </a:r>
            <a:r>
              <a:rPr lang="de-DE" sz="2000" dirty="0" smtClean="0">
                <a:sym typeface="Symbol" pitchFamily="18" charset="2"/>
              </a:rPr>
              <a:t></a:t>
            </a:r>
            <a:r>
              <a:rPr lang="de-DE" sz="2000" dirty="0" smtClean="0"/>
              <a:t> über (1, ..., </a:t>
            </a:r>
            <a:r>
              <a:rPr lang="de-DE" sz="2000" i="1" dirty="0" smtClean="0"/>
              <a:t>n</a:t>
            </a:r>
            <a:r>
              <a:rPr lang="de-DE" sz="2000" dirty="0" smtClean="0"/>
              <a:t>):</a:t>
            </a:r>
          </a:p>
          <a:p>
            <a:pPr lvl="3">
              <a:lnSpc>
                <a:spcPct val="120000"/>
              </a:lnSpc>
              <a:buFont typeface="Arial" charset="0"/>
              <a:buChar char="–"/>
            </a:pPr>
            <a:r>
              <a:rPr lang="de-DE" sz="2000" dirty="0" smtClean="0"/>
              <a:t>Berechne minimale Kosten für Knoten </a:t>
            </a:r>
            <a:r>
              <a:rPr lang="de-DE" sz="2000" i="1" dirty="0" smtClean="0"/>
              <a:t>v</a:t>
            </a:r>
            <a:r>
              <a:rPr lang="de-DE" sz="2000" dirty="0" smtClean="0"/>
              <a:t>:</a:t>
            </a:r>
            <a:br>
              <a:rPr lang="de-DE" sz="2000" dirty="0" smtClean="0"/>
            </a:b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000" dirty="0" smtClean="0"/>
              <a:t>		Paar (</a:t>
            </a:r>
            <a:r>
              <a:rPr lang="de-DE" sz="2000" i="1" dirty="0" smtClean="0"/>
              <a:t>o</a:t>
            </a:r>
            <a:r>
              <a:rPr lang="de-DE" sz="2000" dirty="0" smtClean="0"/>
              <a:t>, </a:t>
            </a:r>
            <a:r>
              <a:rPr lang="de-DE" sz="2000" dirty="0">
                <a:sym typeface="Symbol" pitchFamily="18" charset="2"/>
              </a:rPr>
              <a:t></a:t>
            </a:r>
            <a:r>
              <a:rPr lang="de-DE" sz="2000" dirty="0" smtClean="0"/>
              <a:t>), das zu minimalem             führt</a:t>
            </a:r>
            <a:endParaRPr lang="de-DE" sz="2000" dirty="0"/>
          </a:p>
        </p:txBody>
      </p:sp>
      <p:pic>
        <p:nvPicPr>
          <p:cNvPr id="8" name="Grafik 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4605883"/>
            <a:ext cx="5562600" cy="695325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000" y="5734800"/>
            <a:ext cx="1047750" cy="255270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630" y="5724000"/>
            <a:ext cx="760666" cy="28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1239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857E5AD2-6AFE-41F0-8168-DCEE35B9985D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464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Tree Pattern Matching</a:t>
            </a:r>
            <a:r>
              <a:rPr lang="de-DE" dirty="0" smtClean="0"/>
              <a:t> Algorithmus (4)</a:t>
            </a:r>
            <a:endParaRPr lang="en-US" i="1" dirty="0"/>
          </a:p>
        </p:txBody>
      </p:sp>
      <p:sp>
        <p:nvSpPr>
          <p:cNvPr id="4649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9512" y="1387475"/>
            <a:ext cx="8785225" cy="49942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 smtClean="0"/>
              <a:t>Phase 3 –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generateCode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de-DE" b="1" i="1" dirty="0" smtClean="0">
                <a:latin typeface="Courier New" pitchFamily="49" charset="0"/>
                <a:cs typeface="Courier New" pitchFamily="49" charset="0"/>
              </a:rPr>
              <a:t>DFT </a:t>
            </a:r>
            <a:r>
              <a:rPr lang="de-DE" i="1" dirty="0" smtClean="0">
                <a:cs typeface="Courier New" pitchFamily="49" charset="0"/>
              </a:rPr>
              <a:t>T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, int </a:t>
            </a:r>
            <a:r>
              <a:rPr lang="de-DE" i="1" dirty="0" smtClean="0">
                <a:cs typeface="Courier New" pitchFamily="49" charset="0"/>
              </a:rPr>
              <a:t>j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 )</a:t>
            </a:r>
            <a:r>
              <a:rPr lang="de-DE" b="1" dirty="0" smtClean="0"/>
              <a:t>: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Sei </a:t>
            </a:r>
            <a:r>
              <a:rPr lang="de-DE" i="1" dirty="0" smtClean="0"/>
              <a:t>v</a:t>
            </a:r>
            <a:r>
              <a:rPr lang="de-DE" dirty="0" smtClean="0"/>
              <a:t> </a:t>
            </a:r>
            <a:r>
              <a:rPr lang="de-DE" b="1" dirty="0" smtClean="0">
                <a:sym typeface="Symbol"/>
              </a:rPr>
              <a:t></a:t>
            </a:r>
            <a:r>
              <a:rPr lang="de-DE" dirty="0" smtClean="0"/>
              <a:t> </a:t>
            </a:r>
            <a:r>
              <a:rPr lang="de-DE" i="1" dirty="0" smtClean="0"/>
              <a:t>V</a:t>
            </a:r>
            <a:r>
              <a:rPr lang="de-DE" dirty="0" smtClean="0"/>
              <a:t> Wurzel von </a:t>
            </a:r>
            <a:r>
              <a:rPr lang="de-DE" i="1" dirty="0" smtClean="0"/>
              <a:t>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Operation </a:t>
            </a:r>
            <a:r>
              <a:rPr lang="de-DE" i="1" dirty="0" smtClean="0"/>
              <a:t>o</a:t>
            </a:r>
            <a:r>
              <a:rPr lang="de-DE" dirty="0" smtClean="0"/>
              <a:t> = erstes Element von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Permutation </a:t>
            </a:r>
            <a:r>
              <a:rPr lang="de-DE" dirty="0" smtClean="0">
                <a:sym typeface="Symbol" pitchFamily="18" charset="2"/>
              </a:rPr>
              <a:t> = zweites Element von</a:t>
            </a:r>
            <a:endParaRPr lang="de-DE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Zerlege </a:t>
            </a:r>
            <a:r>
              <a:rPr lang="de-DE" i="1" dirty="0" smtClean="0"/>
              <a:t>T</a:t>
            </a:r>
            <a:r>
              <a:rPr lang="de-DE" dirty="0" smtClean="0"/>
              <a:t> anhand von </a:t>
            </a:r>
            <a:r>
              <a:rPr lang="de-DE" i="1" dirty="0" smtClean="0"/>
              <a:t>o</a:t>
            </a:r>
            <a:r>
              <a:rPr lang="de-DE" dirty="0" smtClean="0"/>
              <a:t> in Teilbäume </a:t>
            </a:r>
            <a:r>
              <a:rPr lang="de-DE" i="1" dirty="0" smtClean="0"/>
              <a:t>T</a:t>
            </a:r>
            <a:r>
              <a:rPr lang="de-DE" baseline="-25000" dirty="0" smtClean="0"/>
              <a:t>1</a:t>
            </a:r>
            <a:r>
              <a:rPr lang="de-DE" dirty="0" smtClean="0"/>
              <a:t>, ..., </a:t>
            </a:r>
            <a:r>
              <a:rPr lang="de-DE" i="1" dirty="0" smtClean="0"/>
              <a:t>T</a:t>
            </a:r>
            <a:r>
              <a:rPr lang="de-DE" i="1" baseline="-25000" dirty="0" smtClean="0"/>
              <a:t>n</a:t>
            </a:r>
            <a:r>
              <a:rPr lang="de-DE" dirty="0" smtClean="0"/>
              <a:t> gemäß </a:t>
            </a:r>
            <a:r>
              <a:rPr lang="en-US" i="1" dirty="0" smtClean="0"/>
              <a:t>Tree Cover</a:t>
            </a:r>
            <a:r>
              <a:rPr lang="de-DE" dirty="0" smtClean="0"/>
              <a:t>-Definition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Für alle </a:t>
            </a:r>
            <a:r>
              <a:rPr lang="de-DE" i="1" dirty="0" smtClean="0"/>
              <a:t>i</a:t>
            </a:r>
            <a:r>
              <a:rPr lang="de-DE" dirty="0" smtClean="0"/>
              <a:t> = 1, ..., </a:t>
            </a:r>
            <a:r>
              <a:rPr lang="de-DE" i="1" dirty="0" smtClean="0"/>
              <a:t>n</a:t>
            </a:r>
            <a:r>
              <a:rPr lang="de-DE" dirty="0" smtClean="0"/>
              <a:t>: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generateCode( </a:t>
            </a:r>
            <a:r>
              <a:rPr lang="de-DE" i="1" dirty="0" smtClean="0"/>
              <a:t>T</a:t>
            </a:r>
            <a:r>
              <a:rPr lang="de-DE" baseline="-25000" dirty="0" smtClean="0">
                <a:sym typeface="Symbol" pitchFamily="18" charset="2"/>
              </a:rPr>
              <a:t>(</a:t>
            </a:r>
            <a:r>
              <a:rPr lang="de-DE" i="1" baseline="-25000" dirty="0" smtClean="0">
                <a:sym typeface="Symbol" pitchFamily="18" charset="2"/>
              </a:rPr>
              <a:t>i</a:t>
            </a:r>
            <a:r>
              <a:rPr lang="de-DE" baseline="-25000" dirty="0" smtClean="0">
                <a:sym typeface="Symbol" pitchFamily="18" charset="2"/>
              </a:rPr>
              <a:t>)</a:t>
            </a:r>
            <a:r>
              <a:rPr lang="de-DE" dirty="0" smtClean="0"/>
              <a:t>,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de-DE" i="1" dirty="0" smtClean="0"/>
              <a:t>j</a:t>
            </a:r>
            <a:r>
              <a:rPr lang="de-DE" dirty="0" smtClean="0"/>
              <a:t> – </a:t>
            </a:r>
            <a:r>
              <a:rPr lang="de-DE" i="1" dirty="0" smtClean="0"/>
              <a:t>i</a:t>
            </a:r>
            <a:r>
              <a:rPr lang="de-DE" dirty="0" smtClean="0"/>
              <a:t> + 1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 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Generiere Maschinencode für Operation </a:t>
            </a:r>
            <a:r>
              <a:rPr lang="de-DE" i="1" dirty="0" smtClean="0"/>
              <a:t>o</a:t>
            </a:r>
          </a:p>
        </p:txBody>
      </p:sp>
      <p:pic>
        <p:nvPicPr>
          <p:cNvPr id="2" name="Grafik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4262" y="2160000"/>
            <a:ext cx="765810" cy="255270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2520000"/>
            <a:ext cx="765810" cy="255270"/>
          </a:xfrm>
          <a:prstGeom prst="rect">
            <a:avLst/>
          </a:prstGeom>
        </p:spPr>
      </p:pic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51520" y="4644425"/>
            <a:ext cx="6768752" cy="584775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600" i="1" dirty="0" smtClean="0">
                <a:ea typeface="ヒラギノ角ゴ Pro W3" pitchFamily="96" charset="-128"/>
              </a:rPr>
              <a:t>[</a:t>
            </a:r>
            <a:r>
              <a:rPr lang="en-US" sz="1600" b="1" i="1" dirty="0" smtClean="0"/>
              <a:t>A. Aho, S. Johnson,</a:t>
            </a:r>
            <a:r>
              <a:rPr lang="en-US" sz="1600" i="1" dirty="0" smtClean="0"/>
              <a:t> Optimal Code Generation for Expression Trees, Journal of the ACM 23(3), Jul 1976</a:t>
            </a:r>
            <a:r>
              <a:rPr lang="en-US" sz="1600" i="1" dirty="0" smtClean="0">
                <a:ea typeface="ヒラギノ角ゴ Pro W3" pitchFamily="96" charset="-128"/>
              </a:rPr>
              <a:t>]</a:t>
            </a:r>
            <a:endParaRPr lang="en-US" sz="1600" i="1" dirty="0">
              <a:ea typeface="ヒラギノ角ゴ Pro W3" pitchFamily="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74577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5E2B999A-E2D1-4588-8B19-AB5F0CDDD2C3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Bemerkungen (1)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 smtClean="0"/>
              <a:t>Postorder-Durchlauf:</a:t>
            </a:r>
            <a:r>
              <a:rPr lang="de-DE" dirty="0" smtClean="0"/>
              <a:t> Für die Wurzel </a:t>
            </a:r>
            <a:r>
              <a:rPr lang="de-DE" i="1" dirty="0" smtClean="0"/>
              <a:t>v</a:t>
            </a:r>
            <a:r>
              <a:rPr lang="de-DE" dirty="0" smtClean="0"/>
              <a:t> von </a:t>
            </a:r>
            <a:r>
              <a:rPr lang="de-DE" i="1" dirty="0" smtClean="0"/>
              <a:t>T</a:t>
            </a:r>
            <a:r>
              <a:rPr lang="de-DE" dirty="0" smtClean="0"/>
              <a:t> besuche erst die Kinder</a:t>
            </a:r>
            <a:br>
              <a:rPr lang="de-DE" dirty="0" smtClean="0"/>
            </a:br>
            <a:r>
              <a:rPr lang="de-DE" i="1" dirty="0" smtClean="0"/>
              <a:t>v</a:t>
            </a:r>
            <a:r>
              <a:rPr lang="de-DE" baseline="-25000" dirty="0" smtClean="0"/>
              <a:t>1</a:t>
            </a:r>
            <a:r>
              <a:rPr lang="de-DE" dirty="0" smtClean="0"/>
              <a:t>, ..., </a:t>
            </a:r>
            <a:r>
              <a:rPr lang="de-DE" i="1" dirty="0" smtClean="0"/>
              <a:t>v</a:t>
            </a:r>
            <a:r>
              <a:rPr lang="de-DE" i="1" baseline="-25000" dirty="0" smtClean="0"/>
              <a:t>n</a:t>
            </a:r>
            <a:r>
              <a:rPr lang="de-DE" dirty="0" smtClean="0"/>
              <a:t> in Postorder-Folge, dann besuche </a:t>
            </a:r>
            <a:r>
              <a:rPr lang="de-DE" i="1" dirty="0" smtClean="0"/>
              <a:t>v</a:t>
            </a:r>
            <a:r>
              <a:rPr lang="de-DE" dirty="0" smtClean="0"/>
              <a:t>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 smtClean="0"/>
              <a:t>Permutation </a:t>
            </a:r>
            <a:r>
              <a:rPr lang="de-DE" dirty="0" smtClean="0">
                <a:sym typeface="Symbol" pitchFamily="18" charset="2"/>
              </a:rPr>
              <a:t></a:t>
            </a:r>
            <a:r>
              <a:rPr lang="de-DE" i="1" dirty="0" smtClean="0">
                <a:sym typeface="Symbol" pitchFamily="18" charset="2"/>
              </a:rPr>
              <a:t>:</a:t>
            </a:r>
            <a:r>
              <a:rPr lang="de-DE" dirty="0" smtClean="0">
                <a:sym typeface="Symbol" pitchFamily="18" charset="2"/>
              </a:rPr>
              <a:t> Für den aktuellen Knoten </a:t>
            </a:r>
            <a:r>
              <a:rPr lang="de-DE" i="1" dirty="0" smtClean="0">
                <a:sym typeface="Symbol" pitchFamily="18" charset="2"/>
              </a:rPr>
              <a:t>v</a:t>
            </a:r>
            <a:r>
              <a:rPr lang="de-DE" dirty="0" smtClean="0">
                <a:sym typeface="Symbol" pitchFamily="18" charset="2"/>
              </a:rPr>
              <a:t> und Teilbäume </a:t>
            </a:r>
            <a:r>
              <a:rPr lang="de-DE" i="1" dirty="0" smtClean="0">
                <a:sym typeface="Symbol" pitchFamily="18" charset="2"/>
              </a:rPr>
              <a:t>T</a:t>
            </a:r>
            <a:r>
              <a:rPr lang="de-DE" dirty="0" smtClean="0">
                <a:sym typeface="Symbol" pitchFamily="18" charset="2"/>
              </a:rPr>
              <a:t>´</a:t>
            </a:r>
            <a:r>
              <a:rPr lang="de-DE" baseline="-25000" dirty="0" smtClean="0">
                <a:sym typeface="Symbol" pitchFamily="18" charset="2"/>
              </a:rPr>
              <a:t>1</a:t>
            </a:r>
            <a:r>
              <a:rPr lang="de-DE" dirty="0" smtClean="0">
                <a:sym typeface="Symbol" pitchFamily="18" charset="2"/>
              </a:rPr>
              <a:t>, ..., </a:t>
            </a:r>
            <a:r>
              <a:rPr lang="de-DE" i="1" dirty="0" smtClean="0">
                <a:sym typeface="Symbol" pitchFamily="18" charset="2"/>
              </a:rPr>
              <a:t>T</a:t>
            </a:r>
            <a:r>
              <a:rPr lang="de-DE" dirty="0" smtClean="0">
                <a:sym typeface="Symbol" pitchFamily="18" charset="2"/>
              </a:rPr>
              <a:t>´</a:t>
            </a:r>
            <a:r>
              <a:rPr lang="de-DE" i="1" baseline="-25000" dirty="0" smtClean="0">
                <a:sym typeface="Symbol" pitchFamily="18" charset="2"/>
              </a:rPr>
              <a:t>n</a:t>
            </a:r>
            <a:r>
              <a:rPr lang="de-DE" dirty="0" smtClean="0">
                <a:sym typeface="Symbol" pitchFamily="18" charset="2"/>
              </a:rPr>
              <a:t> mit Wurzeln </a:t>
            </a:r>
            <a:r>
              <a:rPr lang="de-DE" i="1" dirty="0" smtClean="0">
                <a:sym typeface="Symbol" pitchFamily="18" charset="2"/>
              </a:rPr>
              <a:t>v</a:t>
            </a:r>
            <a:r>
              <a:rPr lang="de-DE" dirty="0" smtClean="0">
                <a:sym typeface="Symbol" pitchFamily="18" charset="2"/>
              </a:rPr>
              <a:t>´</a:t>
            </a:r>
            <a:r>
              <a:rPr lang="de-DE" baseline="-25000" dirty="0" smtClean="0">
                <a:sym typeface="Symbol" pitchFamily="18" charset="2"/>
              </a:rPr>
              <a:t>1</a:t>
            </a:r>
            <a:r>
              <a:rPr lang="de-DE" dirty="0" smtClean="0">
                <a:sym typeface="Symbol" pitchFamily="18" charset="2"/>
              </a:rPr>
              <a:t>, ..., </a:t>
            </a:r>
            <a:r>
              <a:rPr lang="de-DE" i="1" dirty="0" smtClean="0">
                <a:sym typeface="Symbol" pitchFamily="18" charset="2"/>
              </a:rPr>
              <a:t>v</a:t>
            </a:r>
            <a:r>
              <a:rPr lang="de-DE" dirty="0" smtClean="0">
                <a:sym typeface="Symbol" pitchFamily="18" charset="2"/>
              </a:rPr>
              <a:t>´</a:t>
            </a:r>
            <a:r>
              <a:rPr lang="de-DE" i="1" baseline="-25000" dirty="0" smtClean="0">
                <a:sym typeface="Symbol" pitchFamily="18" charset="2"/>
              </a:rPr>
              <a:t>n</a:t>
            </a:r>
            <a:r>
              <a:rPr lang="de-DE" dirty="0" smtClean="0">
                <a:sym typeface="Symbol" pitchFamily="18" charset="2"/>
              </a:rPr>
              <a:t> beschreibt eine Permutation  eine mögliche Reihenfolge, in der die Teilbäume ausgewertet werden können.</a:t>
            </a:r>
            <a:br>
              <a:rPr lang="de-DE" dirty="0" smtClean="0">
                <a:sym typeface="Symbol" pitchFamily="18" charset="2"/>
              </a:rPr>
            </a:br>
            <a:r>
              <a:rPr lang="de-DE" dirty="0" smtClean="0">
                <a:sym typeface="Symbol" pitchFamily="18" charset="2"/>
              </a:rPr>
              <a:t> = (2, 3, 1) besagt bspw., dass zuerst Teilbaum 2 auszuwerten ist, dann Teilbaum 3, dann Teilbaum 1.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b="1" dirty="0" smtClean="0">
                <a:latin typeface="Courier New" pitchFamily="49" charset="0"/>
                <a:cs typeface="Courier New" pitchFamily="49" charset="0"/>
                <a:sym typeface="Symbol" pitchFamily="18" charset="2"/>
              </a:rPr>
              <a:t>computeCosts</a:t>
            </a:r>
            <a:r>
              <a:rPr lang="de-DE" dirty="0" smtClean="0">
                <a:sym typeface="Symbol" pitchFamily="18" charset="2"/>
              </a:rPr>
              <a:t> berechnet für jeden Knoten </a:t>
            </a:r>
            <a:r>
              <a:rPr lang="de-DE" i="1" dirty="0" smtClean="0">
                <a:sym typeface="Symbol" pitchFamily="18" charset="2"/>
              </a:rPr>
              <a:t>v</a:t>
            </a:r>
            <a:r>
              <a:rPr lang="de-DE" dirty="0" smtClean="0">
                <a:sym typeface="Symbol" pitchFamily="18" charset="2"/>
              </a:rPr>
              <a:t> die minimalen Kosten, unter Berücksichtigung </a:t>
            </a:r>
            <a:r>
              <a:rPr lang="de-DE" i="1" u="sng" dirty="0" smtClean="0">
                <a:sym typeface="Symbol" pitchFamily="18" charset="2"/>
              </a:rPr>
              <a:t>aller</a:t>
            </a:r>
            <a:r>
              <a:rPr lang="de-DE" dirty="0" smtClean="0">
                <a:sym typeface="Symbol" pitchFamily="18" charset="2"/>
              </a:rPr>
              <a:t> möglichen Auswertungsreihenfolgen der Kinder von </a:t>
            </a:r>
            <a:r>
              <a:rPr lang="de-DE" i="1" dirty="0" smtClean="0">
                <a:sym typeface="Symbol" pitchFamily="18" charset="2"/>
              </a:rPr>
              <a:t>v</a:t>
            </a:r>
            <a:r>
              <a:rPr lang="de-DE" dirty="0" smtClean="0">
                <a:sym typeface="Symbol" pitchFamily="18" charset="2"/>
              </a:rPr>
              <a:t> (d.h. </a:t>
            </a:r>
            <a:r>
              <a:rPr lang="de-DE" dirty="0">
                <a:sym typeface="Symbol" pitchFamily="18" charset="2"/>
              </a:rPr>
              <a:t>alle Permutationen </a:t>
            </a:r>
            <a:r>
              <a:rPr lang="de-DE" dirty="0" smtClean="0">
                <a:sym typeface="Symbol" pitchFamily="18" charset="2"/>
              </a:rPr>
              <a:t>) und </a:t>
            </a:r>
            <a:r>
              <a:rPr lang="de-DE" i="1" u="sng" dirty="0" smtClean="0">
                <a:sym typeface="Symbol" pitchFamily="18" charset="2"/>
              </a:rPr>
              <a:t>aller</a:t>
            </a:r>
            <a:r>
              <a:rPr lang="de-DE" dirty="0" smtClean="0">
                <a:sym typeface="Symbol" pitchFamily="18" charset="2"/>
              </a:rPr>
              <a:t> möglichen Anzahlen freier Register (d.h. alle Werte </a:t>
            </a:r>
            <a:r>
              <a:rPr lang="de-DE" i="1" dirty="0" smtClean="0">
                <a:sym typeface="Symbol" pitchFamily="18" charset="2"/>
              </a:rPr>
              <a:t>j</a:t>
            </a:r>
            <a:r>
              <a:rPr lang="de-DE" dirty="0" smtClean="0">
                <a:sym typeface="Symbol" pitchFamily="18" charset="2"/>
              </a:rPr>
              <a:t> </a:t>
            </a:r>
            <a:r>
              <a:rPr lang="de-DE" b="1" dirty="0" smtClean="0">
                <a:sym typeface="Symbol"/>
              </a:rPr>
              <a:t></a:t>
            </a:r>
            <a:r>
              <a:rPr lang="de-DE" dirty="0" smtClean="0">
                <a:sym typeface="Symbol" pitchFamily="18" charset="2"/>
              </a:rPr>
              <a:t> [1, </a:t>
            </a:r>
            <a:r>
              <a:rPr lang="de-DE" i="1" dirty="0" smtClean="0">
                <a:sym typeface="Symbol" pitchFamily="18" charset="2"/>
              </a:rPr>
              <a:t>K</a:t>
            </a:r>
            <a:r>
              <a:rPr lang="de-DE" dirty="0" smtClean="0">
                <a:sym typeface="Symbol" pitchFamily="18" charset="2"/>
              </a:rPr>
              <a:t>]).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6945898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5E2B999A-E2D1-4588-8B19-AB5F0CDDD2C3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Bemerkungen (2)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TPM-Algorithmus betrachtet für jeden Baum </a:t>
            </a:r>
            <a:r>
              <a:rPr lang="de-DE" i="1" dirty="0" smtClean="0"/>
              <a:t>T</a:t>
            </a:r>
            <a:r>
              <a:rPr lang="de-DE" dirty="0" smtClean="0"/>
              <a:t> stets, wie viele der </a:t>
            </a:r>
            <a:r>
              <a:rPr lang="de-DE" i="1" dirty="0" smtClean="0"/>
              <a:t>K</a:t>
            </a:r>
            <a:r>
              <a:rPr lang="de-DE" dirty="0" smtClean="0"/>
              <a:t> Register des Prozessors noch frei sind, d.h. es werden keine virtuellen Register verwendet.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Dementsprechend werden die Kosten in Abhängigkeit von der Anzahl </a:t>
            </a:r>
            <a:r>
              <a:rPr lang="de-DE" i="1" dirty="0" smtClean="0"/>
              <a:t>j</a:t>
            </a:r>
            <a:r>
              <a:rPr lang="de-DE" dirty="0" smtClean="0"/>
              <a:t> verfügbarer Register berechnet.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>
                <a:sym typeface="Symbol" pitchFamily="18" charset="2"/>
              </a:rPr>
              <a:t>Für die Knoten </a:t>
            </a:r>
            <a:r>
              <a:rPr lang="de-DE" i="1" dirty="0" smtClean="0">
                <a:sym typeface="Symbol" pitchFamily="18" charset="2"/>
              </a:rPr>
              <a:t>v</a:t>
            </a:r>
            <a:r>
              <a:rPr lang="de-DE" dirty="0" smtClean="0">
                <a:sym typeface="Symbol" pitchFamily="18" charset="2"/>
              </a:rPr>
              <a:t>´</a:t>
            </a:r>
            <a:r>
              <a:rPr lang="de-DE" baseline="-25000" dirty="0" smtClean="0">
                <a:sym typeface="Symbol" pitchFamily="18" charset="2"/>
              </a:rPr>
              <a:t>1</a:t>
            </a:r>
            <a:r>
              <a:rPr lang="de-DE" dirty="0" smtClean="0">
                <a:sym typeface="Symbol" pitchFamily="18" charset="2"/>
              </a:rPr>
              <a:t>, ..., </a:t>
            </a:r>
            <a:r>
              <a:rPr lang="de-DE" i="1" dirty="0" smtClean="0">
                <a:sym typeface="Symbol" pitchFamily="18" charset="2"/>
              </a:rPr>
              <a:t>v</a:t>
            </a:r>
            <a:r>
              <a:rPr lang="de-DE" dirty="0" smtClean="0">
                <a:sym typeface="Symbol" pitchFamily="18" charset="2"/>
              </a:rPr>
              <a:t>´</a:t>
            </a:r>
            <a:r>
              <a:rPr lang="de-DE" i="1" baseline="-25000" dirty="0" smtClean="0">
                <a:sym typeface="Symbol" pitchFamily="18" charset="2"/>
              </a:rPr>
              <a:t>n</a:t>
            </a:r>
            <a:r>
              <a:rPr lang="de-DE" dirty="0" smtClean="0">
                <a:sym typeface="Symbol" pitchFamily="18" charset="2"/>
              </a:rPr>
              <a:t> und einen festen Wert </a:t>
            </a:r>
            <a:r>
              <a:rPr lang="de-DE" i="1" dirty="0" smtClean="0">
                <a:sym typeface="Symbol" pitchFamily="18" charset="2"/>
              </a:rPr>
              <a:t>j</a:t>
            </a:r>
            <a:r>
              <a:rPr lang="de-DE" dirty="0" smtClean="0">
                <a:sym typeface="Symbol" pitchFamily="18" charset="2"/>
              </a:rPr>
              <a:t> variieren die Kosten allerdings, und zwar abhängig von der Permutation !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2102514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BA2A29B8-1E23-44BF-BE12-42C1D38DB3CB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Bemerkungen </a:t>
            </a:r>
            <a:r>
              <a:rPr lang="de-DE" dirty="0" smtClean="0"/>
              <a:t>(3)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</a:pPr>
            <a:r>
              <a:rPr lang="de-DE" b="1" dirty="0" smtClean="0"/>
              <a:t>Beispiel:</a:t>
            </a:r>
            <a:r>
              <a:rPr lang="de-DE" dirty="0" smtClean="0"/>
              <a:t> Zur Auswertung des aktuellen Knotens </a:t>
            </a:r>
            <a:r>
              <a:rPr lang="de-DE" i="1" dirty="0" smtClean="0"/>
              <a:t>v</a:t>
            </a:r>
            <a:r>
              <a:rPr lang="de-DE" dirty="0" smtClean="0"/>
              <a:t> habe man </a:t>
            </a:r>
            <a:r>
              <a:rPr lang="de-DE" i="1" dirty="0" smtClean="0"/>
              <a:t>j</a:t>
            </a:r>
            <a:r>
              <a:rPr lang="de-DE" dirty="0" smtClean="0"/>
              <a:t> = 3 Register zur Verfügung. Um Teilbaum </a:t>
            </a:r>
            <a:r>
              <a:rPr lang="de-DE" i="1" dirty="0" smtClean="0"/>
              <a:t>T</a:t>
            </a:r>
            <a:r>
              <a:rPr lang="de-DE" dirty="0" smtClean="0"/>
              <a:t>´</a:t>
            </a:r>
            <a:r>
              <a:rPr lang="de-DE" baseline="-25000" dirty="0" smtClean="0"/>
              <a:t>1</a:t>
            </a:r>
            <a:r>
              <a:rPr lang="de-DE" dirty="0" smtClean="0"/>
              <a:t> auszuwerten, brauche man 2 freie Register, für </a:t>
            </a:r>
            <a:r>
              <a:rPr lang="de-DE" i="1" dirty="0" smtClean="0"/>
              <a:t>T</a:t>
            </a:r>
            <a:r>
              <a:rPr lang="de-DE" dirty="0" smtClean="0"/>
              <a:t>´</a:t>
            </a:r>
            <a:r>
              <a:rPr lang="de-DE" baseline="-25000" dirty="0" smtClean="0"/>
              <a:t>2</a:t>
            </a:r>
            <a:r>
              <a:rPr lang="de-DE" dirty="0" smtClean="0"/>
              <a:t> jedoch 3.</a:t>
            </a:r>
            <a:endParaRPr lang="en-US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>
                <a:sym typeface="Symbol" pitchFamily="18" charset="2"/>
              </a:rPr>
              <a:t> = (1, 2): Wird erst </a:t>
            </a:r>
            <a:r>
              <a:rPr lang="de-DE" i="1" dirty="0" smtClean="0">
                <a:sym typeface="Symbol" pitchFamily="18" charset="2"/>
              </a:rPr>
              <a:t>T</a:t>
            </a:r>
            <a:r>
              <a:rPr lang="de-DE" dirty="0" smtClean="0">
                <a:sym typeface="Symbol" pitchFamily="18" charset="2"/>
              </a:rPr>
              <a:t>´</a:t>
            </a:r>
            <a:r>
              <a:rPr lang="de-DE" baseline="-25000" dirty="0" smtClean="0">
                <a:sym typeface="Symbol" pitchFamily="18" charset="2"/>
              </a:rPr>
              <a:t>1</a:t>
            </a:r>
            <a:r>
              <a:rPr lang="de-DE" dirty="0" smtClean="0">
                <a:sym typeface="Symbol" pitchFamily="18" charset="2"/>
              </a:rPr>
              <a:t> ausgewertet, werden zwischenzeitlich 2 Register benutzt, das Ergebnis von </a:t>
            </a:r>
            <a:r>
              <a:rPr lang="de-DE" i="1" dirty="0" smtClean="0">
                <a:sym typeface="Symbol" pitchFamily="18" charset="2"/>
              </a:rPr>
              <a:t>T</a:t>
            </a:r>
            <a:r>
              <a:rPr lang="de-DE" dirty="0" smtClean="0">
                <a:sym typeface="Symbol" pitchFamily="18" charset="2"/>
              </a:rPr>
              <a:t>´</a:t>
            </a:r>
            <a:r>
              <a:rPr lang="de-DE" baseline="-25000" dirty="0" smtClean="0">
                <a:sym typeface="Symbol" pitchFamily="18" charset="2"/>
              </a:rPr>
              <a:t>1</a:t>
            </a:r>
            <a:r>
              <a:rPr lang="de-DE" dirty="0" smtClean="0">
                <a:sym typeface="Symbol" pitchFamily="18" charset="2"/>
              </a:rPr>
              <a:t> liegt danach dauerhaft in einem der 3 verfügbaren Register. Für </a:t>
            </a:r>
            <a:r>
              <a:rPr lang="de-DE" i="1" dirty="0" smtClean="0">
                <a:sym typeface="Symbol" pitchFamily="18" charset="2"/>
              </a:rPr>
              <a:t>T</a:t>
            </a:r>
            <a:r>
              <a:rPr lang="de-DE" dirty="0" smtClean="0">
                <a:sym typeface="Symbol" pitchFamily="18" charset="2"/>
              </a:rPr>
              <a:t>´</a:t>
            </a:r>
            <a:r>
              <a:rPr lang="de-DE" baseline="-25000" dirty="0" smtClean="0">
                <a:sym typeface="Symbol" pitchFamily="18" charset="2"/>
              </a:rPr>
              <a:t>2</a:t>
            </a:r>
            <a:r>
              <a:rPr lang="de-DE" dirty="0" smtClean="0">
                <a:sym typeface="Symbol" pitchFamily="18" charset="2"/>
              </a:rPr>
              <a:t> stehen somit nur noch 2 Register bereit.</a:t>
            </a:r>
            <a:br>
              <a:rPr lang="de-DE" dirty="0" smtClean="0">
                <a:sym typeface="Symbol" pitchFamily="18" charset="2"/>
              </a:rPr>
            </a:br>
            <a:r>
              <a:rPr lang="de-DE" dirty="0" smtClean="0">
                <a:sym typeface="Symbol" pitchFamily="18" charset="2"/>
              </a:rPr>
              <a:t>Da </a:t>
            </a:r>
            <a:r>
              <a:rPr lang="de-DE" i="1" dirty="0" smtClean="0">
                <a:sym typeface="Symbol" pitchFamily="18" charset="2"/>
              </a:rPr>
              <a:t>T</a:t>
            </a:r>
            <a:r>
              <a:rPr lang="de-DE" dirty="0" smtClean="0">
                <a:sym typeface="Symbol" pitchFamily="18" charset="2"/>
              </a:rPr>
              <a:t>´</a:t>
            </a:r>
            <a:r>
              <a:rPr lang="de-DE" baseline="-25000" dirty="0" smtClean="0">
                <a:sym typeface="Symbol" pitchFamily="18" charset="2"/>
              </a:rPr>
              <a:t>2</a:t>
            </a:r>
            <a:r>
              <a:rPr lang="de-DE" dirty="0" smtClean="0">
                <a:sym typeface="Symbol" pitchFamily="18" charset="2"/>
              </a:rPr>
              <a:t> aber 3 Register braucht, sind zur Auswertung von </a:t>
            </a:r>
            <a:r>
              <a:rPr lang="de-DE" i="1" dirty="0" smtClean="0">
                <a:sym typeface="Symbol" pitchFamily="18" charset="2"/>
              </a:rPr>
              <a:t>T</a:t>
            </a:r>
            <a:r>
              <a:rPr lang="de-DE" dirty="0" smtClean="0">
                <a:sym typeface="Symbol" pitchFamily="18" charset="2"/>
              </a:rPr>
              <a:t>´</a:t>
            </a:r>
            <a:r>
              <a:rPr lang="de-DE" baseline="-25000" dirty="0" smtClean="0">
                <a:sym typeface="Symbol" pitchFamily="18" charset="2"/>
              </a:rPr>
              <a:t>2</a:t>
            </a:r>
            <a:r>
              <a:rPr lang="de-DE" dirty="0" smtClean="0">
                <a:sym typeface="Symbol" pitchFamily="18" charset="2"/>
              </a:rPr>
              <a:t> zusätzliche Speicher-Instruktionen zu generieren, die zu höheren Kosten führen.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>
                <a:sym typeface="Symbol" pitchFamily="18" charset="2"/>
              </a:rPr>
              <a:t> = (2, 1): </a:t>
            </a:r>
            <a:r>
              <a:rPr lang="de-DE" i="1" dirty="0" smtClean="0">
                <a:sym typeface="Symbol" pitchFamily="18" charset="2"/>
              </a:rPr>
              <a:t>T</a:t>
            </a:r>
            <a:r>
              <a:rPr lang="de-DE" dirty="0" smtClean="0">
                <a:sym typeface="Symbol" pitchFamily="18" charset="2"/>
              </a:rPr>
              <a:t>´</a:t>
            </a:r>
            <a:r>
              <a:rPr lang="de-DE" baseline="-25000" dirty="0" smtClean="0">
                <a:sym typeface="Symbol" pitchFamily="18" charset="2"/>
              </a:rPr>
              <a:t>2</a:t>
            </a:r>
            <a:r>
              <a:rPr lang="de-DE" dirty="0" smtClean="0">
                <a:sym typeface="Symbol" pitchFamily="18" charset="2"/>
              </a:rPr>
              <a:t> belegt während der Auswertung alle 3 verfügbaren Register, das Ergebnis von </a:t>
            </a:r>
            <a:r>
              <a:rPr lang="de-DE" i="1" dirty="0" smtClean="0">
                <a:sym typeface="Symbol" pitchFamily="18" charset="2"/>
              </a:rPr>
              <a:t>T</a:t>
            </a:r>
            <a:r>
              <a:rPr lang="de-DE" dirty="0" smtClean="0">
                <a:sym typeface="Symbol" pitchFamily="18" charset="2"/>
              </a:rPr>
              <a:t>´</a:t>
            </a:r>
            <a:r>
              <a:rPr lang="de-DE" baseline="-25000" dirty="0" smtClean="0">
                <a:sym typeface="Symbol" pitchFamily="18" charset="2"/>
              </a:rPr>
              <a:t>2</a:t>
            </a:r>
            <a:r>
              <a:rPr lang="de-DE" dirty="0" smtClean="0">
                <a:sym typeface="Symbol" pitchFamily="18" charset="2"/>
              </a:rPr>
              <a:t> liegt danach dauerhaft in einem der 3 verfügbaren Register. Für </a:t>
            </a:r>
            <a:r>
              <a:rPr lang="de-DE" i="1" dirty="0" smtClean="0">
                <a:sym typeface="Symbol" pitchFamily="18" charset="2"/>
              </a:rPr>
              <a:t>T</a:t>
            </a:r>
            <a:r>
              <a:rPr lang="de-DE" dirty="0" smtClean="0">
                <a:sym typeface="Symbol" pitchFamily="18" charset="2"/>
              </a:rPr>
              <a:t>´</a:t>
            </a:r>
            <a:r>
              <a:rPr lang="de-DE" baseline="-25000" dirty="0" smtClean="0">
                <a:sym typeface="Symbol" pitchFamily="18" charset="2"/>
              </a:rPr>
              <a:t>1</a:t>
            </a:r>
            <a:r>
              <a:rPr lang="de-DE" dirty="0" smtClean="0">
                <a:sym typeface="Symbol" pitchFamily="18" charset="2"/>
              </a:rPr>
              <a:t> stehen somit nur noch 2 Register bereit. Da </a:t>
            </a:r>
            <a:r>
              <a:rPr lang="de-DE" i="1" dirty="0" smtClean="0">
                <a:sym typeface="Symbol" pitchFamily="18" charset="2"/>
              </a:rPr>
              <a:t>T</a:t>
            </a:r>
            <a:r>
              <a:rPr lang="de-DE" dirty="0" smtClean="0">
                <a:sym typeface="Symbol" pitchFamily="18" charset="2"/>
              </a:rPr>
              <a:t>´</a:t>
            </a:r>
            <a:r>
              <a:rPr lang="de-DE" baseline="-25000" dirty="0" smtClean="0">
                <a:sym typeface="Symbol" pitchFamily="18" charset="2"/>
              </a:rPr>
              <a:t>1</a:t>
            </a:r>
            <a:r>
              <a:rPr lang="de-DE" dirty="0" smtClean="0">
                <a:sym typeface="Symbol" pitchFamily="18" charset="2"/>
              </a:rPr>
              <a:t> aber nur 2 Register zur Auswertung braucht, fallen keine zusätzlichen Instruktionen an.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6162244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8C305427-BB01-4043-8346-9577E7BD2925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Lautzeit-Komplexität von TPM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 smtClean="0"/>
              <a:t>Annahme</a:t>
            </a:r>
            <a:endParaRPr lang="en-US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Befehlssatz eines Prozessors sei fest vorgegeben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Größe der Menge </a:t>
            </a:r>
            <a:r>
              <a:rPr lang="de-DE" i="1" dirty="0" smtClean="0"/>
              <a:t>O</a:t>
            </a:r>
            <a:r>
              <a:rPr lang="de-DE" dirty="0" smtClean="0"/>
              <a:t> von Maschinen-Operationen konstant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Anzahl der Permutationen </a:t>
            </a:r>
            <a:r>
              <a:rPr lang="de-DE" dirty="0" smtClean="0">
                <a:sym typeface="Symbol" pitchFamily="18" charset="2"/>
              </a:rPr>
              <a:t> ebenfalls konstant, da die Anzahl von Operanden pro Operation im Befehlssatz konstant ist</a:t>
            </a:r>
            <a:br>
              <a:rPr lang="de-DE" dirty="0" smtClean="0">
                <a:sym typeface="Symbol" pitchFamily="18" charset="2"/>
              </a:rPr>
            </a:br>
            <a:r>
              <a:rPr lang="de-DE" dirty="0" smtClean="0">
                <a:sym typeface="Symbol" pitchFamily="18" charset="2"/>
              </a:rPr>
              <a:t>(typischerweise 2 bis 3 Operanden pro Operation)</a:t>
            </a:r>
            <a:endParaRPr lang="de-DE" dirty="0" smtClean="0"/>
          </a:p>
          <a:p>
            <a:pPr marL="0" indent="0">
              <a:lnSpc>
                <a:spcPct val="120000"/>
              </a:lnSpc>
            </a:pPr>
            <a:endParaRPr lang="de-DE" sz="1200" dirty="0"/>
          </a:p>
          <a:p>
            <a:pPr>
              <a:lnSpc>
                <a:spcPct val="90000"/>
              </a:lnSpc>
            </a:pPr>
            <a:r>
              <a:rPr lang="de-DE" b="1" dirty="0" smtClean="0"/>
              <a:t>Kostenberechnung</a:t>
            </a:r>
            <a:endParaRPr lang="en-US" b="1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Da Schleifen über alle überdeckenden Maschinen-Operationen </a:t>
            </a:r>
            <a:r>
              <a:rPr lang="de-DE" i="1" dirty="0" smtClean="0"/>
              <a:t>o</a:t>
            </a:r>
            <a:r>
              <a:rPr lang="de-DE" dirty="0" smtClean="0"/>
              <a:t> </a:t>
            </a:r>
            <a:r>
              <a:rPr lang="de-DE" b="1" dirty="0" smtClean="0">
                <a:sym typeface="Symbol"/>
              </a:rPr>
              <a:t></a:t>
            </a:r>
            <a:r>
              <a:rPr lang="de-DE" dirty="0" smtClean="0"/>
              <a:t> </a:t>
            </a:r>
            <a:r>
              <a:rPr lang="de-DE" i="1" dirty="0" smtClean="0"/>
              <a:t>O</a:t>
            </a:r>
            <a:r>
              <a:rPr lang="de-DE" dirty="0" smtClean="0"/>
              <a:t> und über alle Permutationen </a:t>
            </a:r>
            <a:r>
              <a:rPr lang="de-DE" dirty="0" smtClean="0">
                <a:sym typeface="Symbol" pitchFamily="18" charset="2"/>
              </a:rPr>
              <a:t> nur einen konstanten Faktor beisteuern: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>
                <a:sym typeface="Symbol" pitchFamily="18" charset="2"/>
              </a:rPr>
              <a:t>Lineare Komplexität in Größe von </a:t>
            </a:r>
            <a:r>
              <a:rPr lang="de-DE" i="1" dirty="0" smtClean="0">
                <a:sym typeface="Symbol" pitchFamily="18" charset="2"/>
              </a:rPr>
              <a:t>T</a:t>
            </a:r>
            <a:r>
              <a:rPr lang="de-DE" dirty="0" smtClean="0">
                <a:sym typeface="Symbol" pitchFamily="18" charset="2"/>
              </a:rPr>
              <a:t>: </a:t>
            </a:r>
            <a:r>
              <a:rPr lang="de-DE" i="1" dirty="0" smtClean="0">
                <a:sym typeface="Symbol" pitchFamily="18" charset="2"/>
              </a:rPr>
              <a:t>O</a:t>
            </a:r>
            <a:r>
              <a:rPr lang="de-DE" dirty="0" smtClean="0">
                <a:sym typeface="Symbol" pitchFamily="18" charset="2"/>
              </a:rPr>
              <a:t>( |</a:t>
            </a:r>
            <a:r>
              <a:rPr lang="de-DE" i="1" dirty="0" smtClean="0">
                <a:sym typeface="Symbol" pitchFamily="18" charset="2"/>
              </a:rPr>
              <a:t>V</a:t>
            </a:r>
            <a:r>
              <a:rPr lang="de-DE" dirty="0" smtClean="0">
                <a:sym typeface="Symbol" pitchFamily="18" charset="2"/>
              </a:rPr>
              <a:t>| )</a:t>
            </a:r>
            <a:endParaRPr lang="de-DE" dirty="0" smtClean="0"/>
          </a:p>
          <a:p>
            <a:pPr marL="0" indent="0">
              <a:lnSpc>
                <a:spcPct val="120000"/>
              </a:lnSpc>
            </a:pPr>
            <a:endParaRPr lang="de-DE" sz="1200" dirty="0"/>
          </a:p>
          <a:p>
            <a:pPr>
              <a:lnSpc>
                <a:spcPct val="90000"/>
              </a:lnSpc>
            </a:pPr>
            <a:r>
              <a:rPr lang="de-DE" b="1" dirty="0" smtClean="0"/>
              <a:t>Code-Generierung</a:t>
            </a:r>
            <a:endParaRPr lang="en-US" b="1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Offensichtlich auch lineare Komplexität in Größe von </a:t>
            </a:r>
            <a:r>
              <a:rPr lang="de-DE" i="1" dirty="0" smtClean="0"/>
              <a:t>T</a:t>
            </a:r>
            <a:r>
              <a:rPr lang="de-DE" dirty="0" smtClean="0"/>
              <a:t>: </a:t>
            </a:r>
            <a:r>
              <a:rPr lang="de-DE" i="1" dirty="0" smtClean="0"/>
              <a:t>O</a:t>
            </a:r>
            <a:r>
              <a:rPr lang="de-DE" dirty="0" smtClean="0"/>
              <a:t>( |</a:t>
            </a:r>
            <a:r>
              <a:rPr lang="de-DE" i="1" dirty="0" smtClean="0"/>
              <a:t>V</a:t>
            </a:r>
            <a:r>
              <a:rPr lang="de-DE" dirty="0" smtClean="0"/>
              <a:t>| 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45244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E1EA4C7A-43D1-41A9-884C-DD195A0E3FAA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 der Vorlesung</a:t>
            </a:r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Einordnung &amp; Motivation der Vorlesung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Compiler für Eingebettete Systeme – Anforderungen &amp; Abhängigkeiten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Interner Aufbau von Compilern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Prepass-Optimierungen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HIR Optimierungen und Transformationen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/>
              <a:t>Instruktionsauswahl</a:t>
            </a:r>
            <a:endParaRPr lang="de-DE" b="1" dirty="0" smtClean="0">
              <a:solidFill>
                <a:srgbClr val="7D91AA"/>
              </a:solidFill>
            </a:endParaRP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LIR Optimierungen und Transformationen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Register-Allokation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Compiler zur WCET</a:t>
            </a:r>
            <a:r>
              <a:rPr lang="de-DE" b="1" baseline="-25000" dirty="0" smtClean="0">
                <a:solidFill>
                  <a:srgbClr val="7D91AA"/>
                </a:solidFill>
              </a:rPr>
              <a:t>EST</a:t>
            </a:r>
            <a:r>
              <a:rPr lang="de-DE" b="1" dirty="0" smtClean="0">
                <a:solidFill>
                  <a:srgbClr val="7D91AA"/>
                </a:solidFill>
              </a:rPr>
              <a:t>-Minimierung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Ausblick</a:t>
            </a:r>
          </a:p>
        </p:txBody>
      </p:sp>
    </p:spTree>
    <p:extLst>
      <p:ext uri="{BB962C8B-B14F-4D97-AF65-F5344CB8AC3E}">
        <p14:creationId xmlns:p14="http://schemas.microsoft.com/office/powerpoint/2010/main" val="23253293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C7019267-7C09-4F9E-8192-97936430EAF0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Verbleibende Offene Fragen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 smtClean="0"/>
              <a:t>Präsentierter TPM-Algorithmus generisch formuliert.</a:t>
            </a:r>
            <a:endParaRPr lang="en-US" b="1" i="1" dirty="0" smtClean="0"/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b="1" i="1" dirty="0" smtClean="0"/>
              <a:t>Wie wird dieser Algorithmus für einen konkreten Prozessor adaptiert?</a:t>
            </a:r>
          </a:p>
          <a:p>
            <a:pPr marL="0" indent="0">
              <a:lnSpc>
                <a:spcPct val="120000"/>
              </a:lnSpc>
            </a:pPr>
            <a:endParaRPr lang="de-DE" sz="1200" dirty="0"/>
          </a:p>
          <a:p>
            <a:pPr>
              <a:lnSpc>
                <a:spcPct val="90000"/>
              </a:lnSpc>
            </a:pPr>
            <a:r>
              <a:rPr lang="de-DE" b="1" dirty="0" smtClean="0"/>
              <a:t>Zu klärende Detailfragen</a:t>
            </a:r>
            <a:endParaRPr lang="en-US" b="1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Wie ist die Entsprechung einer Maschinen-Operation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op</a:t>
            </a:r>
            <a:r>
              <a:rPr lang="de-DE" dirty="0" smtClean="0"/>
              <a:t> mit der Wurzel von </a:t>
            </a:r>
            <a:r>
              <a:rPr lang="de-DE" i="1" dirty="0" smtClean="0"/>
              <a:t>T</a:t>
            </a:r>
            <a:r>
              <a:rPr lang="de-DE" dirty="0" smtClean="0"/>
              <a:t> realisiert (vgl. </a:t>
            </a:r>
            <a:r>
              <a:rPr lang="en-US" i="1" dirty="0" smtClean="0"/>
              <a:t>Tree Cover</a:t>
            </a:r>
            <a:r>
              <a:rPr lang="de-DE" dirty="0" smtClean="0"/>
              <a:t>-Definition)?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In welcher Form erhält der TPM-Algorithmus die Menge </a:t>
            </a:r>
            <a:r>
              <a:rPr lang="de-DE" i="1" dirty="0" smtClean="0"/>
              <a:t>O</a:t>
            </a:r>
            <a:r>
              <a:rPr lang="de-DE" dirty="0" smtClean="0"/>
              <a:t> aller generierbarer Maschinen-Operationen und die Kostenfunktion </a:t>
            </a:r>
            <a:r>
              <a:rPr lang="de-DE" i="1" dirty="0" smtClean="0"/>
              <a:t>c</a:t>
            </a:r>
            <a:r>
              <a:rPr lang="de-DE" dirty="0" smtClean="0"/>
              <a:t>?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Wie handhabt TPM die Speicherung der optimalen Maschinen-Operation </a:t>
            </a:r>
            <a:r>
              <a:rPr lang="de-DE" i="1" dirty="0" smtClean="0"/>
              <a:t>o</a:t>
            </a:r>
            <a:r>
              <a:rPr lang="de-DE" dirty="0" smtClean="0"/>
              <a:t> in </a:t>
            </a:r>
            <a:r>
              <a:rPr lang="de-DE" i="1" dirty="0" smtClean="0"/>
              <a:t>M</a:t>
            </a:r>
            <a:r>
              <a:rPr lang="de-DE" dirty="0" smtClean="0"/>
              <a:t>, und die konkrete Code-Generierung für </a:t>
            </a:r>
            <a:r>
              <a:rPr lang="de-DE" i="1" dirty="0" smtClean="0"/>
              <a:t>o</a:t>
            </a:r>
            <a:r>
              <a:rPr lang="de-DE" dirty="0" smtClean="0"/>
              <a:t>?</a:t>
            </a:r>
          </a:p>
          <a:p>
            <a:pPr marL="0" indent="0">
              <a:lnSpc>
                <a:spcPct val="120000"/>
              </a:lnSpc>
            </a:pPr>
            <a:endParaRPr lang="de-DE" dirty="0" smtClean="0"/>
          </a:p>
          <a:p>
            <a:pPr marL="0" indent="0">
              <a:lnSpc>
                <a:spcPct val="120000"/>
              </a:lnSpc>
            </a:pPr>
            <a:r>
              <a:rPr lang="de-DE" i="1" u="sng" dirty="0" smtClean="0"/>
              <a:t>Im Folgenden:</a:t>
            </a:r>
            <a:r>
              <a:rPr lang="de-DE" dirty="0" smtClean="0"/>
              <a:t> Annahme unendlich vieler virtueller Register</a:t>
            </a:r>
          </a:p>
        </p:txBody>
      </p:sp>
    </p:spTree>
    <p:extLst>
      <p:ext uri="{BB962C8B-B14F-4D97-AF65-F5344CB8AC3E}">
        <p14:creationId xmlns:p14="http://schemas.microsoft.com/office/powerpoint/2010/main" val="28877228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Line 30"/>
          <p:cNvSpPr>
            <a:spLocks noChangeShapeType="1"/>
          </p:cNvSpPr>
          <p:nvPr/>
        </p:nvSpPr>
        <p:spPr bwMode="auto">
          <a:xfrm flipV="1">
            <a:off x="395536" y="3250158"/>
            <a:ext cx="0" cy="2051050"/>
          </a:xfrm>
          <a:prstGeom prst="line">
            <a:avLst/>
          </a:prstGeom>
          <a:noFill/>
          <a:ln w="31750">
            <a:solidFill>
              <a:srgbClr val="C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38E35125-4DBD-4F8D-A817-4FB881E0D282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Prozessor-Beschreibung per Baum-Grammatik</a:t>
            </a:r>
            <a:endParaRPr lang="en-US" i="1" dirty="0"/>
          </a:p>
        </p:txBody>
      </p:sp>
      <p:sp>
        <p:nvSpPr>
          <p:cNvPr id="28" name="Line 2"/>
          <p:cNvSpPr>
            <a:spLocks noChangeShapeType="1"/>
          </p:cNvSpPr>
          <p:nvPr/>
        </p:nvSpPr>
        <p:spPr bwMode="auto">
          <a:xfrm rot="16200000">
            <a:off x="3563938" y="2494043"/>
            <a:ext cx="0" cy="431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9" name="Line 10"/>
          <p:cNvSpPr>
            <a:spLocks noChangeShapeType="1"/>
          </p:cNvSpPr>
          <p:nvPr/>
        </p:nvSpPr>
        <p:spPr bwMode="auto">
          <a:xfrm rot="16200000">
            <a:off x="1837532" y="2567862"/>
            <a:ext cx="0" cy="2873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1981200" y="2351168"/>
            <a:ext cx="14859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1" name="Text Box 12"/>
          <p:cNvSpPr txBox="1">
            <a:spLocks noChangeArrowheads="1"/>
          </p:cNvSpPr>
          <p:nvPr/>
        </p:nvSpPr>
        <p:spPr bwMode="auto">
          <a:xfrm>
            <a:off x="2265363" y="2548018"/>
            <a:ext cx="768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/>
              <a:t>CGG</a:t>
            </a:r>
          </a:p>
        </p:txBody>
      </p:sp>
      <p:sp>
        <p:nvSpPr>
          <p:cNvPr id="32" name="AutoShape 13"/>
          <p:cNvSpPr>
            <a:spLocks noChangeArrowheads="1"/>
          </p:cNvSpPr>
          <p:nvPr/>
        </p:nvSpPr>
        <p:spPr bwMode="auto">
          <a:xfrm>
            <a:off x="241300" y="2133681"/>
            <a:ext cx="1487488" cy="1152525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en-US" dirty="0">
              <a:solidFill>
                <a:schemeClr val="tx1"/>
              </a:solidFill>
              <a:latin typeface="MetaKorrespondenz" pitchFamily="34" charset="0"/>
            </a:endParaRPr>
          </a:p>
        </p:txBody>
      </p:sp>
      <p:sp>
        <p:nvSpPr>
          <p:cNvPr id="33" name="Line 15"/>
          <p:cNvSpPr>
            <a:spLocks noChangeShapeType="1"/>
          </p:cNvSpPr>
          <p:nvPr/>
        </p:nvSpPr>
        <p:spPr bwMode="auto">
          <a:xfrm rot="16200000">
            <a:off x="5293519" y="2566274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4" name="AutoShape 16"/>
          <p:cNvSpPr>
            <a:spLocks noChangeArrowheads="1"/>
          </p:cNvSpPr>
          <p:nvPr/>
        </p:nvSpPr>
        <p:spPr bwMode="auto">
          <a:xfrm>
            <a:off x="3781425" y="2278143"/>
            <a:ext cx="1368425" cy="935038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en-US" dirty="0">
              <a:solidFill>
                <a:schemeClr val="tx1"/>
              </a:solidFill>
              <a:latin typeface="MetaKorrespondenz" pitchFamily="34" charset="0"/>
            </a:endParaRPr>
          </a:p>
        </p:txBody>
      </p:sp>
      <p:sp>
        <p:nvSpPr>
          <p:cNvPr id="35" name="Text Box 17"/>
          <p:cNvSpPr txBox="1">
            <a:spLocks noChangeArrowheads="1"/>
          </p:cNvSpPr>
          <p:nvPr/>
        </p:nvSpPr>
        <p:spPr bwMode="auto">
          <a:xfrm>
            <a:off x="3608388" y="2494043"/>
            <a:ext cx="1335087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/>
              <a:t>Quellcode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/>
              <a:t>für CG</a:t>
            </a:r>
          </a:p>
        </p:txBody>
      </p:sp>
      <p:sp>
        <p:nvSpPr>
          <p:cNvPr id="36" name="Rectangle 18"/>
          <p:cNvSpPr>
            <a:spLocks noChangeArrowheads="1"/>
          </p:cNvSpPr>
          <p:nvPr/>
        </p:nvSpPr>
        <p:spPr bwMode="auto">
          <a:xfrm>
            <a:off x="5462588" y="2349581"/>
            <a:ext cx="14859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7" name="Text Box 19"/>
          <p:cNvSpPr txBox="1">
            <a:spLocks noChangeArrowheads="1"/>
          </p:cNvSpPr>
          <p:nvPr/>
        </p:nvSpPr>
        <p:spPr bwMode="auto">
          <a:xfrm>
            <a:off x="5484813" y="2417843"/>
            <a:ext cx="1290637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/>
              <a:t>Host-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/>
              <a:t>Compiler</a:t>
            </a:r>
          </a:p>
        </p:txBody>
      </p:sp>
      <p:sp>
        <p:nvSpPr>
          <p:cNvPr id="38" name="Line 20"/>
          <p:cNvSpPr>
            <a:spLocks noChangeShapeType="1"/>
          </p:cNvSpPr>
          <p:nvPr/>
        </p:nvSpPr>
        <p:spPr bwMode="auto">
          <a:xfrm rot="16200000">
            <a:off x="7093744" y="2566274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9" name="Text Box 24"/>
          <p:cNvSpPr txBox="1">
            <a:spLocks noChangeArrowheads="1"/>
          </p:cNvSpPr>
          <p:nvPr/>
        </p:nvSpPr>
        <p:spPr bwMode="auto">
          <a:xfrm>
            <a:off x="107950" y="2349581"/>
            <a:ext cx="1346522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/>
              <a:t>Beschr. f.</a:t>
            </a:r>
          </a:p>
          <a:p>
            <a:pPr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/>
              <a:t>Prozessor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i="1" dirty="0"/>
              <a:t>Proc        </a:t>
            </a:r>
          </a:p>
        </p:txBody>
      </p:sp>
      <p:grpSp>
        <p:nvGrpSpPr>
          <p:cNvPr id="40" name="Group 33"/>
          <p:cNvGrpSpPr>
            <a:grpSpLocks/>
          </p:cNvGrpSpPr>
          <p:nvPr/>
        </p:nvGrpSpPr>
        <p:grpSpPr bwMode="auto">
          <a:xfrm>
            <a:off x="7452000" y="1195868"/>
            <a:ext cx="1152525" cy="865187"/>
            <a:chOff x="4694" y="2273"/>
            <a:chExt cx="726" cy="545"/>
          </a:xfrm>
        </p:grpSpPr>
        <p:grpSp>
          <p:nvGrpSpPr>
            <p:cNvPr id="41" name="Group 6"/>
            <p:cNvGrpSpPr>
              <a:grpSpLocks/>
            </p:cNvGrpSpPr>
            <p:nvPr/>
          </p:nvGrpSpPr>
          <p:grpSpPr bwMode="auto">
            <a:xfrm>
              <a:off x="4694" y="2273"/>
              <a:ext cx="726" cy="545"/>
              <a:chOff x="3742" y="3430"/>
              <a:chExt cx="726" cy="545"/>
            </a:xfrm>
          </p:grpSpPr>
          <p:sp>
            <p:nvSpPr>
              <p:cNvPr id="43" name="AutoShape 7"/>
              <p:cNvSpPr>
                <a:spLocks noChangeArrowheads="1"/>
              </p:cNvSpPr>
              <p:nvPr/>
            </p:nvSpPr>
            <p:spPr bwMode="auto">
              <a:xfrm rot="10800000">
                <a:off x="3742" y="3612"/>
                <a:ext cx="681" cy="363"/>
              </a:xfrm>
              <a:prstGeom prst="cloudCallout">
                <a:avLst>
                  <a:gd name="adj1" fmla="val -43685"/>
                  <a:gd name="adj2" fmla="val 95181"/>
                </a:avLst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lIns="0" tIns="0" rIns="0" bIns="0"/>
              <a:lstStyle/>
              <a:p>
                <a:pPr marL="647700" indent="-457200" algn="ctr" eaLnBrk="1" hangingPunct="1">
                  <a:spcBef>
                    <a:spcPct val="20000"/>
                  </a:spcBef>
                  <a:buClr>
                    <a:srgbClr val="FF0007"/>
                  </a:buClr>
                </a:pPr>
                <a:endParaRPr lang="de-DE" sz="2000" dirty="0">
                  <a:solidFill>
                    <a:schemeClr val="tx1"/>
                  </a:solidFill>
                  <a:latin typeface="MetaKorrespondenz" pitchFamily="34" charset="0"/>
                </a:endParaRPr>
              </a:p>
            </p:txBody>
          </p:sp>
          <p:sp>
            <p:nvSpPr>
              <p:cNvPr id="44" name="Rectangle 8"/>
              <p:cNvSpPr>
                <a:spLocks noChangeArrowheads="1"/>
              </p:cNvSpPr>
              <p:nvPr/>
            </p:nvSpPr>
            <p:spPr bwMode="auto">
              <a:xfrm>
                <a:off x="4195" y="3430"/>
                <a:ext cx="273" cy="1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</p:grpSp>
        <p:sp>
          <p:nvSpPr>
            <p:cNvPr id="42" name="Text Box 14"/>
            <p:cNvSpPr txBox="1">
              <a:spLocks noChangeArrowheads="1"/>
            </p:cNvSpPr>
            <p:nvPr/>
          </p:nvSpPr>
          <p:spPr bwMode="auto">
            <a:xfrm>
              <a:off x="4995" y="2553"/>
              <a:ext cx="145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457200" indent="-457200"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1pPr>
              <a:lvl2pPr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i="1" dirty="0" smtClean="0"/>
                <a:t>IR</a:t>
              </a:r>
              <a:endParaRPr lang="de-DE" sz="1800" i="1" dirty="0"/>
            </a:p>
          </p:txBody>
        </p:sp>
      </p:grpSp>
      <p:sp>
        <p:nvSpPr>
          <p:cNvPr id="45" name="Line 22"/>
          <p:cNvSpPr>
            <a:spLocks noChangeShapeType="1"/>
          </p:cNvSpPr>
          <p:nvPr/>
        </p:nvSpPr>
        <p:spPr bwMode="auto">
          <a:xfrm>
            <a:off x="8028000" y="3071468"/>
            <a:ext cx="0" cy="2873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46" name="Line 23"/>
          <p:cNvSpPr>
            <a:spLocks noChangeShapeType="1"/>
          </p:cNvSpPr>
          <p:nvPr/>
        </p:nvSpPr>
        <p:spPr bwMode="auto">
          <a:xfrm>
            <a:off x="8028000" y="2063468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grpSp>
        <p:nvGrpSpPr>
          <p:cNvPr id="47" name="Group 34"/>
          <p:cNvGrpSpPr>
            <a:grpSpLocks/>
          </p:cNvGrpSpPr>
          <p:nvPr/>
        </p:nvGrpSpPr>
        <p:grpSpPr bwMode="auto">
          <a:xfrm>
            <a:off x="7452000" y="3067868"/>
            <a:ext cx="1152525" cy="865188"/>
            <a:chOff x="4695" y="3452"/>
            <a:chExt cx="726" cy="545"/>
          </a:xfrm>
        </p:grpSpPr>
        <p:grpSp>
          <p:nvGrpSpPr>
            <p:cNvPr id="48" name="Group 3"/>
            <p:cNvGrpSpPr>
              <a:grpSpLocks/>
            </p:cNvGrpSpPr>
            <p:nvPr/>
          </p:nvGrpSpPr>
          <p:grpSpPr bwMode="auto">
            <a:xfrm>
              <a:off x="4695" y="3452"/>
              <a:ext cx="726" cy="545"/>
              <a:chOff x="3742" y="3430"/>
              <a:chExt cx="726" cy="545"/>
            </a:xfrm>
          </p:grpSpPr>
          <p:sp>
            <p:nvSpPr>
              <p:cNvPr id="50" name="AutoShape 4"/>
              <p:cNvSpPr>
                <a:spLocks noChangeArrowheads="1"/>
              </p:cNvSpPr>
              <p:nvPr/>
            </p:nvSpPr>
            <p:spPr bwMode="auto">
              <a:xfrm rot="10800000">
                <a:off x="3742" y="3612"/>
                <a:ext cx="681" cy="363"/>
              </a:xfrm>
              <a:prstGeom prst="cloudCallout">
                <a:avLst>
                  <a:gd name="adj1" fmla="val -43685"/>
                  <a:gd name="adj2" fmla="val 95181"/>
                </a:avLst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lIns="0" tIns="0" rIns="0" bIns="0"/>
              <a:lstStyle/>
              <a:p>
                <a:pPr marL="647700" indent="-457200" algn="ctr" eaLnBrk="1" hangingPunct="1">
                  <a:spcBef>
                    <a:spcPct val="20000"/>
                  </a:spcBef>
                  <a:buClr>
                    <a:srgbClr val="FF0007"/>
                  </a:buClr>
                </a:pPr>
                <a:endParaRPr lang="de-DE" sz="2000" dirty="0">
                  <a:solidFill>
                    <a:schemeClr val="tx1"/>
                  </a:solidFill>
                  <a:latin typeface="MetaKorrespondenz" pitchFamily="34" charset="0"/>
                </a:endParaRPr>
              </a:p>
            </p:txBody>
          </p:sp>
          <p:sp>
            <p:nvSpPr>
              <p:cNvPr id="51" name="Rectangle 5"/>
              <p:cNvSpPr>
                <a:spLocks noChangeArrowheads="1"/>
              </p:cNvSpPr>
              <p:nvPr/>
            </p:nvSpPr>
            <p:spPr bwMode="auto">
              <a:xfrm>
                <a:off x="4195" y="3430"/>
                <a:ext cx="273" cy="1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</p:grpSp>
        <p:sp>
          <p:nvSpPr>
            <p:cNvPr id="49" name="Text Box 26"/>
            <p:cNvSpPr txBox="1">
              <a:spLocks noChangeArrowheads="1"/>
            </p:cNvSpPr>
            <p:nvPr/>
          </p:nvSpPr>
          <p:spPr bwMode="auto">
            <a:xfrm>
              <a:off x="4771" y="3732"/>
              <a:ext cx="460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1pPr>
              <a:lvl2pPr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pitchFamily="96" charset="-128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i="1" dirty="0" smtClean="0"/>
                <a:t>P(IR)</a:t>
              </a:r>
              <a:endParaRPr lang="de-DE" sz="1800" i="1" dirty="0"/>
            </a:p>
          </p:txBody>
        </p:sp>
      </p:grpSp>
      <p:sp>
        <p:nvSpPr>
          <p:cNvPr id="52" name="Rectangle 21"/>
          <p:cNvSpPr>
            <a:spLocks noChangeArrowheads="1"/>
          </p:cNvSpPr>
          <p:nvPr/>
        </p:nvSpPr>
        <p:spPr bwMode="auto">
          <a:xfrm>
            <a:off x="7262813" y="2349581"/>
            <a:ext cx="14859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3" name="Text Box 25"/>
          <p:cNvSpPr txBox="1">
            <a:spLocks noChangeArrowheads="1"/>
          </p:cNvSpPr>
          <p:nvPr/>
        </p:nvSpPr>
        <p:spPr bwMode="auto">
          <a:xfrm>
            <a:off x="7458055" y="2421018"/>
            <a:ext cx="98905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/>
              <a:t>CG für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i="1" dirty="0"/>
              <a:t>Proc</a:t>
            </a:r>
          </a:p>
        </p:txBody>
      </p:sp>
      <p:sp>
        <p:nvSpPr>
          <p:cNvPr id="54" name="Rectangle 3"/>
          <p:cNvSpPr txBox="1">
            <a:spLocks noChangeArrowheads="1"/>
          </p:cNvSpPr>
          <p:nvPr/>
        </p:nvSpPr>
        <p:spPr bwMode="auto">
          <a:xfrm>
            <a:off x="179388" y="1387475"/>
            <a:ext cx="8785225" cy="499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20000"/>
              </a:lnSpc>
            </a:pPr>
            <a:endParaRPr lang="de-DE" dirty="0" smtClean="0"/>
          </a:p>
          <a:p>
            <a:pPr marL="0" indent="0">
              <a:lnSpc>
                <a:spcPct val="120000"/>
              </a:lnSpc>
            </a:pPr>
            <a:endParaRPr lang="de-DE" dirty="0"/>
          </a:p>
          <a:p>
            <a:pPr marL="0" indent="0">
              <a:lnSpc>
                <a:spcPct val="120000"/>
              </a:lnSpc>
            </a:pPr>
            <a:endParaRPr lang="de-DE" dirty="0" smtClean="0"/>
          </a:p>
          <a:p>
            <a:pPr marL="0" indent="0">
              <a:lnSpc>
                <a:spcPct val="120000"/>
              </a:lnSpc>
            </a:pPr>
            <a:endParaRPr lang="de-DE" dirty="0"/>
          </a:p>
          <a:p>
            <a:pPr marL="0" indent="0">
              <a:lnSpc>
                <a:spcPct val="120000"/>
              </a:lnSpc>
            </a:pPr>
            <a:endParaRPr lang="de-DE" dirty="0" smtClean="0"/>
          </a:p>
          <a:p>
            <a:pPr marL="0" indent="0">
              <a:lnSpc>
                <a:spcPct val="120000"/>
              </a:lnSpc>
            </a:pPr>
            <a:endParaRPr lang="de-DE" dirty="0"/>
          </a:p>
          <a:p>
            <a:pPr marL="0" indent="0">
              <a:lnSpc>
                <a:spcPct val="120000"/>
              </a:lnSpc>
            </a:pPr>
            <a:endParaRPr lang="de-DE" dirty="0" smtClean="0"/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Grammatik </a:t>
            </a:r>
            <a:r>
              <a:rPr lang="de-DE" i="1" dirty="0" smtClean="0"/>
              <a:t>G</a:t>
            </a:r>
            <a:r>
              <a:rPr lang="de-DE" dirty="0" smtClean="0"/>
              <a:t>, die für Teilbäume eines DFTs Maschinen-Operationen generiert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Jede einzelne Regel von </a:t>
            </a:r>
            <a:r>
              <a:rPr lang="de-DE" i="1" dirty="0" smtClean="0"/>
              <a:t>G</a:t>
            </a:r>
            <a:r>
              <a:rPr lang="de-DE" dirty="0" smtClean="0"/>
              <a:t> realisiert eine mögliche Überdeckung für einen DFT-Knoten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Durch Anwendung von Regeln wird also Code abgeleitet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Jede einzelne Ableitung/Regel verursacht Kosten</a:t>
            </a:r>
          </a:p>
        </p:txBody>
      </p:sp>
      <p:sp>
        <p:nvSpPr>
          <p:cNvPr id="56" name="Line 56"/>
          <p:cNvSpPr>
            <a:spLocks noChangeShapeType="1"/>
          </p:cNvSpPr>
          <p:nvPr/>
        </p:nvSpPr>
        <p:spPr bwMode="auto">
          <a:xfrm rot="16200000">
            <a:off x="593974" y="5102770"/>
            <a:ext cx="0" cy="396875"/>
          </a:xfrm>
          <a:prstGeom prst="line">
            <a:avLst/>
          </a:prstGeom>
          <a:noFill/>
          <a:ln w="31750">
            <a:solidFill>
              <a:srgbClr val="C00000"/>
            </a:solidFill>
            <a:prstDash val="sysDot"/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21875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2DCA50A6-7A4B-4FD7-841F-694EDE33E3F2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Aufbau der Baum-Grammatik (1)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 smtClean="0"/>
              <a:t>Gemäß Code-Generator-Generator </a:t>
            </a:r>
            <a:r>
              <a:rPr lang="de-DE" b="1" i="1" dirty="0" smtClean="0"/>
              <a:t>icd-cg</a:t>
            </a:r>
            <a:r>
              <a:rPr lang="de-DE" b="1" dirty="0" smtClean="0"/>
              <a:t>:</a:t>
            </a:r>
            <a:endParaRPr lang="en-US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Baum-Grammatik </a:t>
            </a:r>
            <a:r>
              <a:rPr lang="de-DE" i="1" dirty="0" smtClean="0"/>
              <a:t>G</a:t>
            </a:r>
            <a:r>
              <a:rPr lang="de-DE" dirty="0" smtClean="0"/>
              <a:t> besteht aus Regeln </a:t>
            </a:r>
            <a:r>
              <a:rPr lang="de-DE" i="1" dirty="0" smtClean="0"/>
              <a:t>R</a:t>
            </a:r>
            <a:r>
              <a:rPr lang="de-DE" baseline="-25000" dirty="0" smtClean="0"/>
              <a:t>1</a:t>
            </a:r>
            <a:r>
              <a:rPr lang="de-DE" dirty="0" smtClean="0"/>
              <a:t>, ..., </a:t>
            </a:r>
            <a:r>
              <a:rPr lang="de-DE" i="1" dirty="0" smtClean="0"/>
              <a:t>R</a:t>
            </a:r>
            <a:r>
              <a:rPr lang="de-DE" i="1" baseline="-25000" dirty="0" smtClean="0"/>
              <a:t>r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Jede Regel </a:t>
            </a:r>
            <a:r>
              <a:rPr lang="de-DE" i="1" dirty="0" smtClean="0"/>
              <a:t>R</a:t>
            </a:r>
            <a:r>
              <a:rPr lang="de-DE" i="1" baseline="-25000" dirty="0" smtClean="0"/>
              <a:t>i</a:t>
            </a:r>
            <a:r>
              <a:rPr lang="de-DE" dirty="0" smtClean="0"/>
              <a:t> hat eine Signatur, bestehend aus Terminal- und Nichtterminal-Symbolen:</a:t>
            </a:r>
            <a:br>
              <a:rPr lang="de-DE" dirty="0" smtClean="0"/>
            </a:br>
            <a:r>
              <a:rPr lang="de-DE" dirty="0"/>
              <a:t>	</a:t>
            </a:r>
            <a:r>
              <a:rPr lang="de-DE" dirty="0">
                <a:solidFill>
                  <a:srgbClr val="83B53D"/>
                </a:solidFill>
              </a:rPr>
              <a:t>&lt;nonterminal</a:t>
            </a:r>
            <a:r>
              <a:rPr lang="de-DE" i="1" baseline="-25000" dirty="0">
                <a:solidFill>
                  <a:srgbClr val="83B53D"/>
                </a:solidFill>
              </a:rPr>
              <a:t>i</a:t>
            </a:r>
            <a:r>
              <a:rPr lang="de-DE" baseline="-25000" dirty="0">
                <a:solidFill>
                  <a:srgbClr val="83B53D"/>
                </a:solidFill>
              </a:rPr>
              <a:t>,0</a:t>
            </a:r>
            <a:r>
              <a:rPr lang="de-DE" dirty="0">
                <a:solidFill>
                  <a:srgbClr val="83B53D"/>
                </a:solidFill>
              </a:rPr>
              <a:t>&gt;</a:t>
            </a:r>
            <a:r>
              <a:rPr lang="de-DE" b="1" dirty="0">
                <a:latin typeface="Courier New" pitchFamily="49" charset="0"/>
              </a:rPr>
              <a:t>: </a:t>
            </a:r>
            <a:r>
              <a:rPr lang="de-DE" b="1" dirty="0">
                <a:solidFill>
                  <a:srgbClr val="0000FF"/>
                </a:solidFill>
                <a:latin typeface="Courier New" pitchFamily="49" charset="0"/>
              </a:rPr>
              <a:t>&lt;terminal</a:t>
            </a:r>
            <a:r>
              <a:rPr lang="de-DE" b="1" i="1" baseline="-25000" dirty="0">
                <a:solidFill>
                  <a:srgbClr val="0000FF"/>
                </a:solidFill>
              </a:rPr>
              <a:t>i</a:t>
            </a:r>
            <a:r>
              <a:rPr lang="de-DE" b="1" baseline="-25000" dirty="0">
                <a:solidFill>
                  <a:srgbClr val="0000FF"/>
                </a:solidFill>
                <a:latin typeface="Courier New" pitchFamily="49" charset="0"/>
              </a:rPr>
              <a:t>,1</a:t>
            </a:r>
            <a:r>
              <a:rPr lang="de-DE" b="1" dirty="0">
                <a:solidFill>
                  <a:srgbClr val="0000FF"/>
                </a:solidFill>
                <a:latin typeface="Courier New" pitchFamily="49" charset="0"/>
              </a:rPr>
              <a:t>&gt;</a:t>
            </a:r>
            <a:r>
              <a:rPr lang="de-DE" b="1" dirty="0">
                <a:latin typeface="Courier New" pitchFamily="49" charset="0"/>
              </a:rPr>
              <a:t>( </a:t>
            </a:r>
            <a:r>
              <a:rPr lang="de-DE" dirty="0">
                <a:solidFill>
                  <a:srgbClr val="83B53D"/>
                </a:solidFill>
              </a:rPr>
              <a:t>&lt;nonterminal</a:t>
            </a:r>
            <a:r>
              <a:rPr lang="de-DE" i="1" baseline="-25000" dirty="0">
                <a:solidFill>
                  <a:srgbClr val="83B53D"/>
                </a:solidFill>
              </a:rPr>
              <a:t>i</a:t>
            </a:r>
            <a:r>
              <a:rPr lang="de-DE" baseline="-25000" dirty="0">
                <a:solidFill>
                  <a:srgbClr val="83B53D"/>
                </a:solidFill>
              </a:rPr>
              <a:t>,2</a:t>
            </a:r>
            <a:r>
              <a:rPr lang="de-DE" dirty="0">
                <a:solidFill>
                  <a:srgbClr val="83B53D"/>
                </a:solidFill>
              </a:rPr>
              <a:t>&gt;</a:t>
            </a:r>
            <a:r>
              <a:rPr lang="de-DE" b="1" dirty="0">
                <a:latin typeface="Courier New" pitchFamily="49" charset="0"/>
              </a:rPr>
              <a:t>, …,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			</a:t>
            </a:r>
            <a:r>
              <a:rPr lang="de-DE" dirty="0" smtClean="0"/>
              <a:t>		       </a:t>
            </a:r>
            <a:r>
              <a:rPr lang="de-DE" sz="900" dirty="0" smtClean="0"/>
              <a:t> </a:t>
            </a:r>
            <a:r>
              <a:rPr lang="de-DE" dirty="0" smtClean="0">
                <a:solidFill>
                  <a:srgbClr val="83B53D"/>
                </a:solidFill>
              </a:rPr>
              <a:t>&lt;</a:t>
            </a:r>
            <a:r>
              <a:rPr lang="de-DE" dirty="0">
                <a:solidFill>
                  <a:srgbClr val="83B53D"/>
                </a:solidFill>
              </a:rPr>
              <a:t>nonterminal</a:t>
            </a:r>
            <a:r>
              <a:rPr lang="de-DE" i="1" baseline="-25000" dirty="0">
                <a:solidFill>
                  <a:srgbClr val="83B53D"/>
                </a:solidFill>
              </a:rPr>
              <a:t>i</a:t>
            </a:r>
            <a:r>
              <a:rPr lang="de-DE" baseline="-25000" dirty="0">
                <a:solidFill>
                  <a:srgbClr val="83B53D"/>
                </a:solidFill>
              </a:rPr>
              <a:t>,</a:t>
            </a:r>
            <a:r>
              <a:rPr lang="de-DE" i="1" baseline="-25000" dirty="0">
                <a:solidFill>
                  <a:srgbClr val="83B53D"/>
                </a:solidFill>
              </a:rPr>
              <a:t>n</a:t>
            </a:r>
            <a:r>
              <a:rPr lang="de-DE" dirty="0">
                <a:solidFill>
                  <a:srgbClr val="83B53D"/>
                </a:solidFill>
              </a:rPr>
              <a:t>&gt;</a:t>
            </a:r>
            <a:r>
              <a:rPr lang="de-DE" b="1" dirty="0">
                <a:latin typeface="Courier New" pitchFamily="49" charset="0"/>
              </a:rPr>
              <a:t> )</a:t>
            </a:r>
            <a:r>
              <a:rPr lang="de-DE" dirty="0"/>
              <a:t/>
            </a:r>
            <a:br>
              <a:rPr lang="de-DE" dirty="0"/>
            </a:br>
            <a:r>
              <a:rPr lang="de-DE" i="1" dirty="0" smtClean="0"/>
              <a:t>(</a:t>
            </a:r>
            <a:r>
              <a:rPr lang="de-DE" i="1" dirty="0"/>
              <a:t>Angabe von Nichtterminalen in (...) optional)</a:t>
            </a:r>
            <a:r>
              <a:rPr lang="de-DE" dirty="0"/>
              <a:t/>
            </a:r>
            <a:br>
              <a:rPr lang="de-DE" dirty="0"/>
            </a:br>
            <a:r>
              <a:rPr lang="de-DE" i="1" dirty="0"/>
              <a:t>(Sog. Kettenregeln </a:t>
            </a:r>
            <a:r>
              <a:rPr lang="de-DE" dirty="0">
                <a:solidFill>
                  <a:srgbClr val="83B53D"/>
                </a:solidFill>
              </a:rPr>
              <a:t>&lt;nonterminal</a:t>
            </a:r>
            <a:r>
              <a:rPr lang="de-DE" i="1" baseline="-25000" dirty="0">
                <a:solidFill>
                  <a:srgbClr val="83B53D"/>
                </a:solidFill>
              </a:rPr>
              <a:t>i</a:t>
            </a:r>
            <a:r>
              <a:rPr lang="de-DE" baseline="-25000" dirty="0">
                <a:solidFill>
                  <a:srgbClr val="83B53D"/>
                </a:solidFill>
              </a:rPr>
              <a:t>,0</a:t>
            </a:r>
            <a:r>
              <a:rPr lang="de-DE" dirty="0">
                <a:solidFill>
                  <a:srgbClr val="83B53D"/>
                </a:solidFill>
              </a:rPr>
              <a:t>&gt;</a:t>
            </a:r>
            <a:r>
              <a:rPr lang="de-DE" b="1" dirty="0">
                <a:latin typeface="Courier New" pitchFamily="49" charset="0"/>
              </a:rPr>
              <a:t>: </a:t>
            </a:r>
            <a:r>
              <a:rPr lang="de-DE" dirty="0">
                <a:solidFill>
                  <a:srgbClr val="83B53D"/>
                </a:solidFill>
              </a:rPr>
              <a:t>&lt;nonterminal</a:t>
            </a:r>
            <a:r>
              <a:rPr lang="de-DE" i="1" baseline="-25000" dirty="0">
                <a:solidFill>
                  <a:srgbClr val="83B53D"/>
                </a:solidFill>
              </a:rPr>
              <a:t>i</a:t>
            </a:r>
            <a:r>
              <a:rPr lang="de-DE" baseline="-25000" dirty="0">
                <a:solidFill>
                  <a:srgbClr val="83B53D"/>
                </a:solidFill>
              </a:rPr>
              <a:t>,1</a:t>
            </a:r>
            <a:r>
              <a:rPr lang="de-DE" dirty="0">
                <a:solidFill>
                  <a:srgbClr val="83B53D"/>
                </a:solidFill>
              </a:rPr>
              <a:t>&gt;</a:t>
            </a:r>
            <a:r>
              <a:rPr lang="de-DE" i="1" dirty="0"/>
              <a:t> auch legal)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 smtClean="0"/>
              <a:t>Terminale:</a:t>
            </a:r>
            <a:r>
              <a:rPr lang="de-DE" dirty="0" smtClean="0"/>
              <a:t> mögliche Knoten im DFT </a:t>
            </a:r>
            <a:r>
              <a:rPr lang="de-DE" i="1" dirty="0" smtClean="0"/>
              <a:t>T</a:t>
            </a:r>
            <a:r>
              <a:rPr lang="de-DE" dirty="0"/>
              <a:t/>
            </a:r>
            <a:br>
              <a:rPr lang="de-DE" dirty="0"/>
            </a:br>
            <a:r>
              <a:rPr lang="de-DE" i="1" dirty="0" smtClean="0"/>
              <a:t>(z.B.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tpm_BinaryExpPLUS</a:t>
            </a:r>
            <a:r>
              <a:rPr lang="de-DE" i="1" dirty="0" smtClean="0"/>
              <a:t>,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tpm_BinaryExpMULT</a:t>
            </a:r>
            <a:r>
              <a:rPr lang="de-DE" i="1" dirty="0" smtClean="0"/>
              <a:t>, ... in ICD-C)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Nichtterminale: i.d.R. prozessor-spezifische Speicherklassen, wo Quell- &amp; Ziel-Operanden von Operationen abgelegt sein können</a:t>
            </a:r>
            <a:br>
              <a:rPr lang="de-DE" dirty="0" smtClean="0"/>
            </a:br>
            <a:r>
              <a:rPr lang="de-DE" i="1" dirty="0" smtClean="0"/>
              <a:t>(z.B. Daten- &amp; Adressregister, Immediate-Konstanten, ...)</a:t>
            </a:r>
          </a:p>
        </p:txBody>
      </p:sp>
    </p:spTree>
    <p:extLst>
      <p:ext uri="{BB962C8B-B14F-4D97-AF65-F5344CB8AC3E}">
        <p14:creationId xmlns:p14="http://schemas.microsoft.com/office/powerpoint/2010/main" val="6937935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Aufbau der Baum-Grammatik </a:t>
            </a:r>
            <a:r>
              <a:rPr lang="de-DE" dirty="0" smtClean="0"/>
              <a:t>(2)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 smtClean="0"/>
              <a:t>Beispiel </a:t>
            </a:r>
            <a:r>
              <a:rPr lang="de-DE" b="1" i="1" dirty="0" smtClean="0"/>
              <a:t>(anhand von ICD-C &amp; TriCore 1.3)</a:t>
            </a:r>
            <a:endParaRPr lang="en-US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Regel</a:t>
            </a:r>
            <a:br>
              <a:rPr lang="de-DE" dirty="0" smtClean="0"/>
            </a:br>
            <a:r>
              <a:rPr lang="de-DE" dirty="0"/>
              <a:t>	</a:t>
            </a:r>
            <a:r>
              <a:rPr lang="de-DE" dirty="0">
                <a:solidFill>
                  <a:srgbClr val="83B53D"/>
                </a:solidFill>
              </a:rPr>
              <a:t>dreg</a:t>
            </a:r>
            <a:r>
              <a:rPr lang="de-DE" b="1" dirty="0">
                <a:latin typeface="Courier New" pitchFamily="49" charset="0"/>
              </a:rPr>
              <a:t>: </a:t>
            </a:r>
            <a:r>
              <a:rPr lang="de-DE" b="1" dirty="0">
                <a:solidFill>
                  <a:srgbClr val="0000FF"/>
                </a:solidFill>
                <a:latin typeface="Courier New" pitchFamily="49" charset="0"/>
              </a:rPr>
              <a:t>tpm_BinaryExpPLUS</a:t>
            </a:r>
            <a:r>
              <a:rPr lang="de-DE" b="1" dirty="0">
                <a:latin typeface="Courier New" pitchFamily="49" charset="0"/>
              </a:rPr>
              <a:t>( </a:t>
            </a:r>
            <a:r>
              <a:rPr lang="de-DE" dirty="0">
                <a:solidFill>
                  <a:srgbClr val="83B53D"/>
                </a:solidFill>
              </a:rPr>
              <a:t>dreg</a:t>
            </a:r>
            <a:r>
              <a:rPr lang="de-DE" b="1" dirty="0">
                <a:latin typeface="Courier New" pitchFamily="49" charset="0"/>
              </a:rPr>
              <a:t>, </a:t>
            </a:r>
            <a:r>
              <a:rPr lang="de-DE" dirty="0">
                <a:solidFill>
                  <a:srgbClr val="83B53D"/>
                </a:solidFill>
              </a:rPr>
              <a:t>dreg</a:t>
            </a:r>
            <a:r>
              <a:rPr lang="de-DE" b="1" dirty="0">
                <a:latin typeface="Courier New" pitchFamily="49" charset="0"/>
              </a:rPr>
              <a:t> </a:t>
            </a:r>
            <a:r>
              <a:rPr lang="de-DE" b="1" dirty="0" smtClean="0">
                <a:latin typeface="Courier New" pitchFamily="49" charset="0"/>
              </a:rPr>
              <a:t>)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zuständig für Überdeckung des binären Operators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+</a:t>
            </a:r>
            <a:r>
              <a:rPr lang="de-DE" dirty="0" smtClean="0"/>
              <a:t> aus ANSI-C, mit beiden Summanden in Datenregistern und Summe in einem Datenregister.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Regel</a:t>
            </a:r>
            <a:br>
              <a:rPr lang="de-DE" dirty="0" smtClean="0"/>
            </a:br>
            <a:r>
              <a:rPr lang="de-DE" dirty="0"/>
              <a:t>	</a:t>
            </a:r>
            <a:r>
              <a:rPr lang="de-DE" dirty="0">
                <a:solidFill>
                  <a:srgbClr val="83B53D"/>
                </a:solidFill>
              </a:rPr>
              <a:t>dreg</a:t>
            </a:r>
            <a:r>
              <a:rPr lang="de-DE" b="1" dirty="0">
                <a:latin typeface="Courier New" pitchFamily="49" charset="0"/>
              </a:rPr>
              <a:t>: </a:t>
            </a:r>
            <a:r>
              <a:rPr lang="de-DE" b="1" dirty="0">
                <a:solidFill>
                  <a:srgbClr val="0000FF"/>
                </a:solidFill>
                <a:latin typeface="Courier New" pitchFamily="49" charset="0"/>
              </a:rPr>
              <a:t>tpm_BinaryExpMULT</a:t>
            </a:r>
            <a:r>
              <a:rPr lang="de-DE" dirty="0"/>
              <a:t> ( </a:t>
            </a:r>
            <a:r>
              <a:rPr lang="de-DE" dirty="0">
                <a:solidFill>
                  <a:srgbClr val="83B53D"/>
                </a:solidFill>
              </a:rPr>
              <a:t>dreg</a:t>
            </a:r>
            <a:r>
              <a:rPr lang="de-DE" dirty="0"/>
              <a:t>, </a:t>
            </a:r>
            <a:r>
              <a:rPr lang="de-DE" dirty="0">
                <a:solidFill>
                  <a:srgbClr val="83B53D"/>
                </a:solidFill>
              </a:rPr>
              <a:t>const9</a:t>
            </a:r>
            <a:r>
              <a:rPr lang="de-DE" dirty="0"/>
              <a:t> </a:t>
            </a:r>
            <a:r>
              <a:rPr lang="de-DE" dirty="0" smtClean="0"/>
              <a:t>)</a:t>
            </a:r>
            <a:br>
              <a:rPr lang="de-DE" dirty="0" smtClean="0"/>
            </a:br>
            <a:r>
              <a:rPr lang="de-DE" dirty="0" smtClean="0"/>
              <a:t>zuständig für die Überdeckung des binären Operators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*</a:t>
            </a:r>
            <a:r>
              <a:rPr lang="de-DE" dirty="0" smtClean="0"/>
              <a:t> aus ANSI-C, mit erstem Faktor in Datenregister, zweitem als vorzeichenbehaftetem 9-Bit </a:t>
            </a:r>
            <a:r>
              <a:rPr lang="en-US" i="1" dirty="0" smtClean="0"/>
              <a:t>Immediate</a:t>
            </a:r>
            <a:r>
              <a:rPr lang="de-DE" dirty="0" smtClean="0"/>
              <a:t>-Wert, und Produkt in einem Datenregister.</a:t>
            </a:r>
          </a:p>
        </p:txBody>
      </p:sp>
    </p:spTree>
    <p:extLst>
      <p:ext uri="{BB962C8B-B14F-4D97-AF65-F5344CB8AC3E}">
        <p14:creationId xmlns:p14="http://schemas.microsoft.com/office/powerpoint/2010/main" val="2300118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Aufbau der Baum-Grammatik </a:t>
            </a:r>
            <a:r>
              <a:rPr lang="de-DE" dirty="0" smtClean="0"/>
              <a:t>(3)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Gemäß Code-Generator-Generator </a:t>
            </a:r>
            <a:r>
              <a:rPr lang="de-DE" b="1" i="1" dirty="0"/>
              <a:t>icd-cg</a:t>
            </a:r>
            <a:r>
              <a:rPr lang="de-DE" b="1" dirty="0" smtClean="0"/>
              <a:t>: </a:t>
            </a:r>
            <a:r>
              <a:rPr lang="de-DE" b="1" i="1" dirty="0" smtClean="0"/>
              <a:t>(fortges.)</a:t>
            </a:r>
            <a:endParaRPr lang="en-US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Terminal- und Nichtterminal-Symbole müssen in Baum-Grammatik </a:t>
            </a:r>
            <a:r>
              <a:rPr lang="de-DE" i="1" dirty="0" smtClean="0"/>
              <a:t>G</a:t>
            </a:r>
            <a:r>
              <a:rPr lang="de-DE" dirty="0" smtClean="0"/>
              <a:t> deklariert sein.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Grundlegender Aufbau des Files zur Beschreibung von </a:t>
            </a:r>
            <a:r>
              <a:rPr lang="de-DE" i="1" dirty="0" smtClean="0"/>
              <a:t>G</a:t>
            </a:r>
            <a:r>
              <a:rPr lang="de-DE" dirty="0" smtClean="0"/>
              <a:t>:</a:t>
            </a:r>
            <a:br>
              <a:rPr lang="de-DE" dirty="0" smtClean="0"/>
            </a:br>
            <a:r>
              <a:rPr lang="de-DE" b="1" dirty="0">
                <a:latin typeface="Courier New" pitchFamily="49" charset="0"/>
              </a:rPr>
              <a:t>%{		</a:t>
            </a:r>
            <a:r>
              <a:rPr lang="de-DE" b="1" i="1" dirty="0">
                <a:solidFill>
                  <a:schemeClr val="bg2"/>
                </a:solidFill>
                <a:latin typeface="Courier New" pitchFamily="49" charset="0"/>
              </a:rPr>
              <a:t>// Präambel</a:t>
            </a:r>
            <a:r>
              <a:rPr lang="de-DE" b="1" dirty="0">
                <a:latin typeface="Courier New" pitchFamily="49" charset="0"/>
              </a:rPr>
              <a:t>		     %declare </a:t>
            </a:r>
            <a:r>
              <a:rPr lang="de-DE" dirty="0">
                <a:solidFill>
                  <a:srgbClr val="83B53D"/>
                </a:solidFill>
              </a:rPr>
              <a:t>&lt;nonterminal</a:t>
            </a:r>
            <a:r>
              <a:rPr lang="de-DE" baseline="-25000" dirty="0">
                <a:solidFill>
                  <a:srgbClr val="83B53D"/>
                </a:solidFill>
              </a:rPr>
              <a:t>1</a:t>
            </a:r>
            <a:r>
              <a:rPr lang="de-DE" dirty="0">
                <a:solidFill>
                  <a:srgbClr val="83B53D"/>
                </a:solidFill>
              </a:rPr>
              <a:t>&gt;</a:t>
            </a:r>
            <a:r>
              <a:rPr lang="de-DE" b="1" dirty="0">
                <a:latin typeface="Courier New" pitchFamily="49" charset="0"/>
              </a:rPr>
              <a:t>;</a:t>
            </a:r>
            <a:br>
              <a:rPr lang="de-DE" b="1" dirty="0">
                <a:latin typeface="Courier New" pitchFamily="49" charset="0"/>
              </a:rPr>
            </a:br>
            <a:r>
              <a:rPr lang="de-DE" b="1" dirty="0">
                <a:latin typeface="Courier New" pitchFamily="49" charset="0"/>
              </a:rPr>
              <a:t>%}					     ...</a:t>
            </a:r>
            <a:br>
              <a:rPr lang="de-DE" b="1" dirty="0">
                <a:latin typeface="Courier New" pitchFamily="49" charset="0"/>
              </a:rPr>
            </a:br>
            <a:r>
              <a:rPr lang="de-DE" b="1" dirty="0">
                <a:latin typeface="Courier New" pitchFamily="49" charset="0"/>
              </a:rPr>
              <a:t/>
            </a:r>
            <a:br>
              <a:rPr lang="de-DE" b="1" dirty="0">
                <a:latin typeface="Courier New" pitchFamily="49" charset="0"/>
              </a:rPr>
            </a:br>
            <a:r>
              <a:rPr lang="de-DE" b="1" dirty="0">
                <a:latin typeface="Courier New" pitchFamily="49" charset="0"/>
              </a:rPr>
              <a:t>%term </a:t>
            </a:r>
            <a:r>
              <a:rPr lang="de-DE" b="1" dirty="0">
                <a:solidFill>
                  <a:srgbClr val="0000FF"/>
                </a:solidFill>
                <a:latin typeface="Courier New" pitchFamily="49" charset="0"/>
              </a:rPr>
              <a:t>&lt;terminal</a:t>
            </a:r>
            <a:r>
              <a:rPr lang="de-DE" b="1" baseline="-25000" dirty="0">
                <a:solidFill>
                  <a:srgbClr val="0000FF"/>
                </a:solidFill>
                <a:latin typeface="Courier New" pitchFamily="49" charset="0"/>
              </a:rPr>
              <a:t>1</a:t>
            </a:r>
            <a:r>
              <a:rPr lang="de-DE" b="1" dirty="0">
                <a:solidFill>
                  <a:srgbClr val="0000FF"/>
                </a:solidFill>
                <a:latin typeface="Courier New" pitchFamily="49" charset="0"/>
              </a:rPr>
              <a:t>&gt;</a:t>
            </a:r>
            <a:r>
              <a:rPr lang="de-DE" b="1" dirty="0">
                <a:latin typeface="Courier New" pitchFamily="49" charset="0"/>
              </a:rPr>
              <a:t>		     %%</a:t>
            </a:r>
            <a:br>
              <a:rPr lang="de-DE" b="1" dirty="0">
                <a:latin typeface="Courier New" pitchFamily="49" charset="0"/>
              </a:rPr>
            </a:br>
            <a:r>
              <a:rPr lang="de-DE" b="1" dirty="0">
                <a:latin typeface="Courier New" pitchFamily="49" charset="0"/>
              </a:rPr>
              <a:t>%term </a:t>
            </a:r>
            <a:r>
              <a:rPr lang="de-DE" b="1" dirty="0">
                <a:solidFill>
                  <a:srgbClr val="0000FF"/>
                </a:solidFill>
                <a:latin typeface="Courier New" pitchFamily="49" charset="0"/>
              </a:rPr>
              <a:t>&lt;terminal</a:t>
            </a:r>
            <a:r>
              <a:rPr lang="de-DE" b="1" baseline="-25000" dirty="0">
                <a:solidFill>
                  <a:srgbClr val="0000FF"/>
                </a:solidFill>
                <a:latin typeface="Courier New" pitchFamily="49" charset="0"/>
              </a:rPr>
              <a:t>2</a:t>
            </a:r>
            <a:r>
              <a:rPr lang="de-DE" b="1" dirty="0">
                <a:solidFill>
                  <a:srgbClr val="0000FF"/>
                </a:solidFill>
                <a:latin typeface="Courier New" pitchFamily="49" charset="0"/>
              </a:rPr>
              <a:t>&gt;</a:t>
            </a:r>
            <a:r>
              <a:rPr lang="de-DE" b="1" dirty="0">
                <a:latin typeface="Courier New" pitchFamily="49" charset="0"/>
              </a:rPr>
              <a:t/>
            </a:r>
            <a:br>
              <a:rPr lang="de-DE" b="1" dirty="0">
                <a:latin typeface="Courier New" pitchFamily="49" charset="0"/>
              </a:rPr>
            </a:br>
            <a:r>
              <a:rPr lang="de-DE" b="1" dirty="0">
                <a:latin typeface="Courier New" pitchFamily="49" charset="0"/>
              </a:rPr>
              <a:t>...					     </a:t>
            </a:r>
            <a:r>
              <a:rPr lang="de-DE" i="1" dirty="0"/>
              <a:t>Regel</a:t>
            </a:r>
            <a:r>
              <a:rPr lang="de-DE" i="1" baseline="-25000" dirty="0"/>
              <a:t>1</a:t>
            </a:r>
            <a:r>
              <a:rPr lang="de-DE" b="1" dirty="0">
                <a:latin typeface="Courier New" pitchFamily="49" charset="0"/>
              </a:rPr>
              <a:t>;</a:t>
            </a:r>
            <a:br>
              <a:rPr lang="de-DE" b="1" dirty="0">
                <a:latin typeface="Courier New" pitchFamily="49" charset="0"/>
              </a:rPr>
            </a:br>
            <a:r>
              <a:rPr lang="de-DE" b="1" dirty="0">
                <a:latin typeface="Courier New" pitchFamily="49" charset="0"/>
              </a:rPr>
              <a:t>					     </a:t>
            </a:r>
            <a:r>
              <a:rPr lang="de-DE" i="1" dirty="0"/>
              <a:t>Regel</a:t>
            </a:r>
            <a:r>
              <a:rPr lang="de-DE" i="1" baseline="-25000" dirty="0"/>
              <a:t>2</a:t>
            </a:r>
            <a:r>
              <a:rPr lang="de-DE" b="1" dirty="0">
                <a:latin typeface="Courier New" pitchFamily="49" charset="0"/>
              </a:rPr>
              <a:t>;</a:t>
            </a:r>
            <a:br>
              <a:rPr lang="de-DE" b="1" dirty="0">
                <a:latin typeface="Courier New" pitchFamily="49" charset="0"/>
              </a:rPr>
            </a:br>
            <a:r>
              <a:rPr lang="de-DE" b="1" dirty="0">
                <a:latin typeface="Courier New" pitchFamily="49" charset="0"/>
              </a:rPr>
              <a:t>%declare </a:t>
            </a:r>
            <a:r>
              <a:rPr lang="de-DE" dirty="0">
                <a:solidFill>
                  <a:srgbClr val="83B53D"/>
                </a:solidFill>
              </a:rPr>
              <a:t>&lt;nonterminal</a:t>
            </a:r>
            <a:r>
              <a:rPr lang="de-DE" baseline="-25000" dirty="0">
                <a:solidFill>
                  <a:srgbClr val="83B53D"/>
                </a:solidFill>
              </a:rPr>
              <a:t>0</a:t>
            </a:r>
            <a:r>
              <a:rPr lang="de-DE" dirty="0">
                <a:solidFill>
                  <a:srgbClr val="83B53D"/>
                </a:solidFill>
              </a:rPr>
              <a:t>&gt;</a:t>
            </a:r>
            <a:r>
              <a:rPr lang="de-DE" b="1" dirty="0">
                <a:latin typeface="Courier New" pitchFamily="49" charset="0"/>
              </a:rPr>
              <a:t>;		     ...</a:t>
            </a:r>
            <a:br>
              <a:rPr lang="de-DE" b="1" dirty="0">
                <a:latin typeface="Courier New" pitchFamily="49" charset="0"/>
              </a:rPr>
            </a:br>
            <a:r>
              <a:rPr lang="de-DE" b="1" dirty="0">
                <a:latin typeface="Courier New" pitchFamily="49" charset="0"/>
              </a:rPr>
              <a:t/>
            </a:r>
            <a:br>
              <a:rPr lang="de-DE" b="1" dirty="0">
                <a:latin typeface="Courier New" pitchFamily="49" charset="0"/>
              </a:rPr>
            </a:br>
            <a:r>
              <a:rPr lang="de-DE" b="1" dirty="0">
                <a:latin typeface="Courier New" pitchFamily="49" charset="0"/>
              </a:rPr>
              <a:t>					     %%</a:t>
            </a:r>
            <a:endParaRPr lang="de-DE" b="1" i="1" dirty="0">
              <a:latin typeface="Courier New" pitchFamily="49" charset="0"/>
            </a:endParaRP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 smtClean="0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2124075" y="3020629"/>
            <a:ext cx="3409950" cy="2965834"/>
          </a:xfrm>
          <a:custGeom>
            <a:avLst/>
            <a:gdLst>
              <a:gd name="T0" fmla="*/ 0 w 2148"/>
              <a:gd name="T1" fmla="*/ 1462 h 1644"/>
              <a:gd name="T2" fmla="*/ 0 w 2148"/>
              <a:gd name="T3" fmla="*/ 1644 h 1644"/>
              <a:gd name="T4" fmla="*/ 1633 w 2148"/>
              <a:gd name="T5" fmla="*/ 1644 h 1644"/>
              <a:gd name="T6" fmla="*/ 1623 w 2148"/>
              <a:gd name="T7" fmla="*/ 0 h 1644"/>
              <a:gd name="T8" fmla="*/ 2148 w 2148"/>
              <a:gd name="T9" fmla="*/ 0 h 1644"/>
              <a:gd name="connsiteX0" fmla="*/ 0 w 10000"/>
              <a:gd name="connsiteY0" fmla="*/ 10257 h 11364"/>
              <a:gd name="connsiteX1" fmla="*/ 0 w 10000"/>
              <a:gd name="connsiteY1" fmla="*/ 11364 h 11364"/>
              <a:gd name="connsiteX2" fmla="*/ 7602 w 10000"/>
              <a:gd name="connsiteY2" fmla="*/ 11364 h 11364"/>
              <a:gd name="connsiteX3" fmla="*/ 7556 w 10000"/>
              <a:gd name="connsiteY3" fmla="*/ 1364 h 11364"/>
              <a:gd name="connsiteX4" fmla="*/ 10000 w 10000"/>
              <a:gd name="connsiteY4" fmla="*/ 0 h 11364"/>
              <a:gd name="connsiteX0" fmla="*/ 0 w 10000"/>
              <a:gd name="connsiteY0" fmla="*/ 10257 h 11364"/>
              <a:gd name="connsiteX1" fmla="*/ 0 w 10000"/>
              <a:gd name="connsiteY1" fmla="*/ 11364 h 11364"/>
              <a:gd name="connsiteX2" fmla="*/ 7602 w 10000"/>
              <a:gd name="connsiteY2" fmla="*/ 11364 h 11364"/>
              <a:gd name="connsiteX3" fmla="*/ 7556 w 10000"/>
              <a:gd name="connsiteY3" fmla="*/ 31 h 11364"/>
              <a:gd name="connsiteX4" fmla="*/ 10000 w 10000"/>
              <a:gd name="connsiteY4" fmla="*/ 0 h 11364"/>
              <a:gd name="connsiteX0" fmla="*/ 0 w 10000"/>
              <a:gd name="connsiteY0" fmla="*/ 10257 h 11364"/>
              <a:gd name="connsiteX1" fmla="*/ 0 w 10000"/>
              <a:gd name="connsiteY1" fmla="*/ 11364 h 11364"/>
              <a:gd name="connsiteX2" fmla="*/ 7602 w 10000"/>
              <a:gd name="connsiteY2" fmla="*/ 11364 h 11364"/>
              <a:gd name="connsiteX3" fmla="*/ 7579 w 10000"/>
              <a:gd name="connsiteY3" fmla="*/ 21 h 11364"/>
              <a:gd name="connsiteX4" fmla="*/ 10000 w 10000"/>
              <a:gd name="connsiteY4" fmla="*/ 0 h 11364"/>
              <a:gd name="connsiteX0" fmla="*/ 0 w 10000"/>
              <a:gd name="connsiteY0" fmla="*/ 10257 h 11364"/>
              <a:gd name="connsiteX1" fmla="*/ 0 w 10000"/>
              <a:gd name="connsiteY1" fmla="*/ 11364 h 11364"/>
              <a:gd name="connsiteX2" fmla="*/ 7602 w 10000"/>
              <a:gd name="connsiteY2" fmla="*/ 11364 h 11364"/>
              <a:gd name="connsiteX3" fmla="*/ 7609 w 10000"/>
              <a:gd name="connsiteY3" fmla="*/ 11 h 11364"/>
              <a:gd name="connsiteX4" fmla="*/ 10000 w 10000"/>
              <a:gd name="connsiteY4" fmla="*/ 0 h 11364"/>
              <a:gd name="connsiteX0" fmla="*/ 0 w 10000"/>
              <a:gd name="connsiteY0" fmla="*/ 10257 h 11364"/>
              <a:gd name="connsiteX1" fmla="*/ 0 w 10000"/>
              <a:gd name="connsiteY1" fmla="*/ 11364 h 11364"/>
              <a:gd name="connsiteX2" fmla="*/ 7602 w 10000"/>
              <a:gd name="connsiteY2" fmla="*/ 11364 h 11364"/>
              <a:gd name="connsiteX3" fmla="*/ 7586 w 10000"/>
              <a:gd name="connsiteY3" fmla="*/ 11 h 11364"/>
              <a:gd name="connsiteX4" fmla="*/ 10000 w 10000"/>
              <a:gd name="connsiteY4" fmla="*/ 0 h 11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1364">
                <a:moveTo>
                  <a:pt x="0" y="10257"/>
                </a:moveTo>
                <a:lnTo>
                  <a:pt x="0" y="11364"/>
                </a:lnTo>
                <a:lnTo>
                  <a:pt x="7602" y="11364"/>
                </a:lnTo>
                <a:cubicBezTo>
                  <a:pt x="7587" y="8031"/>
                  <a:pt x="7601" y="3344"/>
                  <a:pt x="7586" y="11"/>
                </a:cubicBezTo>
                <a:lnTo>
                  <a:pt x="10000" y="0"/>
                </a:lnTo>
              </a:path>
            </a:pathLst>
          </a:custGeom>
          <a:noFill/>
          <a:ln w="25400" cap="flat" cmpd="sng">
            <a:solidFill>
              <a:srgbClr val="C00000"/>
            </a:solidFill>
            <a:prstDash val="dash"/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287034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Aufbau der Baum-Grammatik </a:t>
            </a:r>
            <a:r>
              <a:rPr lang="de-DE" dirty="0" smtClean="0"/>
              <a:t>(4)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Gemäß Code-Generator-Generator </a:t>
            </a:r>
            <a:r>
              <a:rPr lang="de-DE" b="1" i="1" dirty="0"/>
              <a:t>icd-cg</a:t>
            </a:r>
            <a:r>
              <a:rPr lang="de-DE" b="1" dirty="0" smtClean="0"/>
              <a:t>: </a:t>
            </a:r>
            <a:r>
              <a:rPr lang="de-DE" b="1" i="1" dirty="0" smtClean="0"/>
              <a:t>(fortges.)</a:t>
            </a:r>
            <a:endParaRPr lang="en-US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Die Spezifikation jeder Regel </a:t>
            </a:r>
            <a:r>
              <a:rPr lang="de-DE" i="1" dirty="0" smtClean="0"/>
              <a:t>R</a:t>
            </a:r>
            <a:r>
              <a:rPr lang="de-DE" i="1" baseline="-25000" dirty="0" smtClean="0"/>
              <a:t>i</a:t>
            </a:r>
            <a:r>
              <a:rPr lang="de-DE" dirty="0" smtClean="0"/>
              <a:t> in der Baum-Grammatik besteht aus Signatur, </a:t>
            </a:r>
            <a:r>
              <a:rPr lang="en-US" i="1" dirty="0" smtClean="0"/>
              <a:t>Cost</a:t>
            </a:r>
            <a:r>
              <a:rPr lang="de-DE" dirty="0" smtClean="0"/>
              <a:t>-Teil und </a:t>
            </a:r>
            <a:r>
              <a:rPr lang="en-US" i="1" dirty="0" smtClean="0"/>
              <a:t>Action</a:t>
            </a:r>
            <a:r>
              <a:rPr lang="de-DE" dirty="0" smtClean="0"/>
              <a:t>-Teil:</a:t>
            </a:r>
            <a:br>
              <a:rPr lang="de-DE" dirty="0" smtClean="0"/>
            </a:br>
            <a:r>
              <a:rPr lang="de-DE" dirty="0"/>
              <a:t>	</a:t>
            </a:r>
            <a:r>
              <a:rPr lang="de-DE" dirty="0">
                <a:solidFill>
                  <a:srgbClr val="83B53D"/>
                </a:solidFill>
              </a:rPr>
              <a:t>&lt;nonterminal</a:t>
            </a:r>
            <a:r>
              <a:rPr lang="de-DE" i="1" baseline="-25000" dirty="0">
                <a:solidFill>
                  <a:srgbClr val="83B53D"/>
                </a:solidFill>
              </a:rPr>
              <a:t>i</a:t>
            </a:r>
            <a:r>
              <a:rPr lang="de-DE" baseline="-25000" dirty="0">
                <a:solidFill>
                  <a:srgbClr val="83B53D"/>
                </a:solidFill>
              </a:rPr>
              <a:t>,0</a:t>
            </a:r>
            <a:r>
              <a:rPr lang="de-DE" dirty="0">
                <a:solidFill>
                  <a:srgbClr val="83B53D"/>
                </a:solidFill>
              </a:rPr>
              <a:t>&gt;</a:t>
            </a:r>
            <a:r>
              <a:rPr lang="de-DE" b="1" dirty="0">
                <a:latin typeface="Courier New" pitchFamily="49" charset="0"/>
              </a:rPr>
              <a:t>: </a:t>
            </a:r>
            <a:r>
              <a:rPr lang="de-DE" b="1" dirty="0">
                <a:solidFill>
                  <a:srgbClr val="0000FF"/>
                </a:solidFill>
                <a:latin typeface="Courier New" pitchFamily="49" charset="0"/>
              </a:rPr>
              <a:t>&lt;terminal</a:t>
            </a:r>
            <a:r>
              <a:rPr lang="de-DE" i="1" baseline="-25000" dirty="0">
                <a:solidFill>
                  <a:srgbClr val="0000FF"/>
                </a:solidFill>
              </a:rPr>
              <a:t>i</a:t>
            </a:r>
            <a:r>
              <a:rPr lang="de-DE" b="1" baseline="-25000" dirty="0">
                <a:solidFill>
                  <a:srgbClr val="0000FF"/>
                </a:solidFill>
                <a:latin typeface="Courier New" pitchFamily="49" charset="0"/>
              </a:rPr>
              <a:t>,1</a:t>
            </a:r>
            <a:r>
              <a:rPr lang="de-DE" b="1" dirty="0">
                <a:solidFill>
                  <a:srgbClr val="0000FF"/>
                </a:solidFill>
                <a:latin typeface="Courier New" pitchFamily="49" charset="0"/>
              </a:rPr>
              <a:t>&gt;</a:t>
            </a:r>
            <a:r>
              <a:rPr lang="de-DE" b="1" dirty="0">
                <a:latin typeface="Courier New" pitchFamily="49" charset="0"/>
              </a:rPr>
              <a:t>( </a:t>
            </a:r>
            <a:r>
              <a:rPr lang="de-DE" dirty="0">
                <a:solidFill>
                  <a:srgbClr val="83B53D"/>
                </a:solidFill>
              </a:rPr>
              <a:t>&lt;nonterminal</a:t>
            </a:r>
            <a:r>
              <a:rPr lang="de-DE" i="1" baseline="-25000" dirty="0">
                <a:solidFill>
                  <a:srgbClr val="83B53D"/>
                </a:solidFill>
              </a:rPr>
              <a:t>i</a:t>
            </a:r>
            <a:r>
              <a:rPr lang="de-DE" baseline="-25000" dirty="0">
                <a:solidFill>
                  <a:srgbClr val="83B53D"/>
                </a:solidFill>
              </a:rPr>
              <a:t>,2</a:t>
            </a:r>
            <a:r>
              <a:rPr lang="de-DE" dirty="0">
                <a:solidFill>
                  <a:srgbClr val="83B53D"/>
                </a:solidFill>
              </a:rPr>
              <a:t>&gt;</a:t>
            </a:r>
            <a:r>
              <a:rPr lang="de-DE" b="1" dirty="0">
                <a:latin typeface="Courier New" pitchFamily="49" charset="0"/>
              </a:rPr>
              <a:t>, …,</a:t>
            </a:r>
            <a:br>
              <a:rPr lang="de-DE" b="1" dirty="0">
                <a:latin typeface="Courier New" pitchFamily="49" charset="0"/>
              </a:rPr>
            </a:br>
            <a:r>
              <a:rPr lang="de-DE" b="1" dirty="0">
                <a:latin typeface="Courier New" pitchFamily="49" charset="0"/>
              </a:rPr>
              <a:t>				</a:t>
            </a:r>
            <a:r>
              <a:rPr lang="de-DE" b="1" dirty="0" smtClean="0">
                <a:latin typeface="Courier New" pitchFamily="49" charset="0"/>
              </a:rPr>
              <a:t>	   </a:t>
            </a:r>
            <a:r>
              <a:rPr lang="de-DE" sz="800" b="1" dirty="0" smtClean="0">
                <a:latin typeface="Courier New" pitchFamily="49" charset="0"/>
              </a:rPr>
              <a:t> </a:t>
            </a:r>
            <a:r>
              <a:rPr lang="de-DE" dirty="0" smtClean="0">
                <a:solidFill>
                  <a:srgbClr val="83B53D"/>
                </a:solidFill>
              </a:rPr>
              <a:t>&lt;</a:t>
            </a:r>
            <a:r>
              <a:rPr lang="de-DE" dirty="0">
                <a:solidFill>
                  <a:srgbClr val="83B53D"/>
                </a:solidFill>
              </a:rPr>
              <a:t>nonterminal</a:t>
            </a:r>
            <a:r>
              <a:rPr lang="de-DE" i="1" baseline="-25000" dirty="0">
                <a:solidFill>
                  <a:srgbClr val="83B53D"/>
                </a:solidFill>
              </a:rPr>
              <a:t>i</a:t>
            </a:r>
            <a:r>
              <a:rPr lang="de-DE" baseline="-25000" dirty="0">
                <a:solidFill>
                  <a:srgbClr val="83B53D"/>
                </a:solidFill>
              </a:rPr>
              <a:t>,</a:t>
            </a:r>
            <a:r>
              <a:rPr lang="de-DE" i="1" baseline="-25000" dirty="0">
                <a:solidFill>
                  <a:srgbClr val="83B53D"/>
                </a:solidFill>
              </a:rPr>
              <a:t>n</a:t>
            </a:r>
            <a:r>
              <a:rPr lang="de-DE" dirty="0">
                <a:solidFill>
                  <a:srgbClr val="83B53D"/>
                </a:solidFill>
              </a:rPr>
              <a:t>&gt;</a:t>
            </a:r>
            <a:r>
              <a:rPr lang="de-DE" b="1" dirty="0">
                <a:latin typeface="Courier New" pitchFamily="49" charset="0"/>
              </a:rPr>
              <a:t> )</a:t>
            </a:r>
            <a:br>
              <a:rPr lang="de-DE" b="1" dirty="0">
                <a:latin typeface="Courier New" pitchFamily="49" charset="0"/>
              </a:rPr>
            </a:br>
            <a:r>
              <a:rPr lang="de-DE" b="1" dirty="0">
                <a:latin typeface="Courier New" pitchFamily="49" charset="0"/>
              </a:rPr>
              <a:t>	{</a:t>
            </a:r>
            <a:br>
              <a:rPr lang="de-DE" b="1" dirty="0">
                <a:latin typeface="Courier New" pitchFamily="49" charset="0"/>
              </a:rPr>
            </a:br>
            <a:r>
              <a:rPr lang="de-DE" b="1" dirty="0">
                <a:latin typeface="Courier New" pitchFamily="49" charset="0"/>
              </a:rPr>
              <a:t>	</a:t>
            </a:r>
            <a:r>
              <a:rPr lang="de-DE" b="1" dirty="0" smtClean="0">
                <a:latin typeface="Courier New" pitchFamily="49" charset="0"/>
              </a:rPr>
              <a:t>  </a:t>
            </a:r>
            <a:r>
              <a:rPr lang="de-DE" b="1" i="1" dirty="0" smtClean="0">
                <a:solidFill>
                  <a:schemeClr val="bg2"/>
                </a:solidFill>
                <a:latin typeface="Courier New" pitchFamily="49" charset="0"/>
              </a:rPr>
              <a:t>// </a:t>
            </a:r>
            <a:r>
              <a:rPr lang="de-DE" b="1" i="1" dirty="0">
                <a:solidFill>
                  <a:schemeClr val="bg2"/>
                </a:solidFill>
                <a:latin typeface="Courier New" pitchFamily="49" charset="0"/>
              </a:rPr>
              <a:t>Code zur Kosten-Berechnung</a:t>
            </a:r>
            <a:r>
              <a:rPr lang="de-DE" b="1" dirty="0">
                <a:latin typeface="Courier New" pitchFamily="49" charset="0"/>
              </a:rPr>
              <a:t/>
            </a:r>
            <a:br>
              <a:rPr lang="de-DE" b="1" dirty="0">
                <a:latin typeface="Courier New" pitchFamily="49" charset="0"/>
              </a:rPr>
            </a:br>
            <a:r>
              <a:rPr lang="de-DE" b="1" dirty="0">
                <a:latin typeface="Courier New" pitchFamily="49" charset="0"/>
              </a:rPr>
              <a:t>	}</a:t>
            </a:r>
            <a:br>
              <a:rPr lang="de-DE" b="1" dirty="0">
                <a:latin typeface="Courier New" pitchFamily="49" charset="0"/>
              </a:rPr>
            </a:br>
            <a:r>
              <a:rPr lang="de-DE" b="1" dirty="0">
                <a:latin typeface="Courier New" pitchFamily="49" charset="0"/>
              </a:rPr>
              <a:t>	=</a:t>
            </a:r>
            <a:br>
              <a:rPr lang="de-DE" b="1" dirty="0">
                <a:latin typeface="Courier New" pitchFamily="49" charset="0"/>
              </a:rPr>
            </a:br>
            <a:r>
              <a:rPr lang="de-DE" b="1" dirty="0">
                <a:latin typeface="Courier New" pitchFamily="49" charset="0"/>
              </a:rPr>
              <a:t>	{</a:t>
            </a:r>
            <a:br>
              <a:rPr lang="de-DE" b="1" dirty="0">
                <a:latin typeface="Courier New" pitchFamily="49" charset="0"/>
              </a:rPr>
            </a:br>
            <a:r>
              <a:rPr lang="de-DE" b="1" dirty="0">
                <a:latin typeface="Courier New" pitchFamily="49" charset="0"/>
              </a:rPr>
              <a:t>	</a:t>
            </a:r>
            <a:r>
              <a:rPr lang="de-DE" b="1" dirty="0" smtClean="0">
                <a:latin typeface="Courier New" pitchFamily="49" charset="0"/>
              </a:rPr>
              <a:t>  </a:t>
            </a:r>
            <a:r>
              <a:rPr lang="de-DE" b="1" i="1" dirty="0" smtClean="0">
                <a:solidFill>
                  <a:schemeClr val="bg2"/>
                </a:solidFill>
                <a:latin typeface="Courier New" pitchFamily="49" charset="0"/>
              </a:rPr>
              <a:t>// </a:t>
            </a:r>
            <a:r>
              <a:rPr lang="de-DE" b="1" i="1" dirty="0">
                <a:solidFill>
                  <a:schemeClr val="bg2"/>
                </a:solidFill>
                <a:latin typeface="Courier New" pitchFamily="49" charset="0"/>
              </a:rPr>
              <a:t>Code für Action-Teil</a:t>
            </a:r>
            <a:r>
              <a:rPr lang="de-DE" b="1" dirty="0">
                <a:latin typeface="Courier New" pitchFamily="49" charset="0"/>
              </a:rPr>
              <a:t/>
            </a:r>
            <a:br>
              <a:rPr lang="de-DE" b="1" dirty="0">
                <a:latin typeface="Courier New" pitchFamily="49" charset="0"/>
              </a:rPr>
            </a:br>
            <a:r>
              <a:rPr lang="de-DE" b="1" dirty="0">
                <a:latin typeface="Courier New" pitchFamily="49" charset="0"/>
              </a:rPr>
              <a:t>	};</a:t>
            </a:r>
          </a:p>
          <a:p>
            <a:pPr marL="0" indent="0">
              <a:lnSpc>
                <a:spcPct val="120000"/>
              </a:lnSpc>
            </a:pP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462005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Aufbau der Baum-Grammatik </a:t>
            </a:r>
            <a:r>
              <a:rPr lang="de-DE" dirty="0" smtClean="0"/>
              <a:t>(5)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Gemäß Code-Generator-Generator </a:t>
            </a:r>
            <a:r>
              <a:rPr lang="de-DE" b="1" i="1" dirty="0"/>
              <a:t>icd-cg</a:t>
            </a:r>
            <a:r>
              <a:rPr lang="de-DE" b="1" dirty="0" smtClean="0"/>
              <a:t>: </a:t>
            </a:r>
            <a:r>
              <a:rPr lang="de-DE" b="1" i="1" dirty="0" smtClean="0"/>
              <a:t>(fortges.)</a:t>
            </a:r>
            <a:endParaRPr lang="en-US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i="1" dirty="0" smtClean="0"/>
              <a:t>Cost</a:t>
            </a:r>
            <a:r>
              <a:rPr lang="de-DE" dirty="0" smtClean="0"/>
              <a:t>-Teil von </a:t>
            </a:r>
            <a:r>
              <a:rPr lang="de-DE" i="1" dirty="0" smtClean="0"/>
              <a:t>R</a:t>
            </a:r>
            <a:r>
              <a:rPr lang="de-DE" i="1" baseline="-25000" dirty="0" smtClean="0"/>
              <a:t>i</a:t>
            </a:r>
            <a:r>
              <a:rPr lang="de-DE" dirty="0" smtClean="0"/>
              <a:t> weist </a:t>
            </a:r>
            <a:r>
              <a:rPr lang="de-DE" dirty="0" smtClean="0">
                <a:solidFill>
                  <a:srgbClr val="83B53D"/>
                </a:solidFill>
              </a:rPr>
              <a:t>nonterminal</a:t>
            </a:r>
            <a:r>
              <a:rPr lang="de-DE" i="1" baseline="-25000" dirty="0" smtClean="0">
                <a:solidFill>
                  <a:srgbClr val="83B53D"/>
                </a:solidFill>
              </a:rPr>
              <a:t>i</a:t>
            </a:r>
            <a:r>
              <a:rPr lang="de-DE" baseline="-25000" dirty="0" smtClean="0">
                <a:solidFill>
                  <a:srgbClr val="83B53D"/>
                </a:solidFill>
              </a:rPr>
              <a:t>,0</a:t>
            </a:r>
            <a:r>
              <a:rPr lang="de-DE" dirty="0" smtClean="0"/>
              <a:t> Kosten zu, die entstehen, wenn </a:t>
            </a:r>
            <a:r>
              <a:rPr lang="de-DE" i="1" dirty="0" smtClean="0"/>
              <a:t>R</a:t>
            </a:r>
            <a:r>
              <a:rPr lang="de-DE" i="1" baseline="-25000" dirty="0" smtClean="0"/>
              <a:t>i</a:t>
            </a:r>
            <a:r>
              <a:rPr lang="de-DE" dirty="0" smtClean="0"/>
              <a:t> zur Überdeckung von </a:t>
            </a:r>
            <a:r>
              <a:rPr lang="de-DE" b="1" dirty="0">
                <a:solidFill>
                  <a:srgbClr val="0000FF"/>
                </a:solidFill>
                <a:latin typeface="Courier New" pitchFamily="49" charset="0"/>
              </a:rPr>
              <a:t>terminal</a:t>
            </a:r>
            <a:r>
              <a:rPr lang="de-DE" i="1" baseline="-25000" dirty="0">
                <a:solidFill>
                  <a:srgbClr val="0000FF"/>
                </a:solidFill>
              </a:rPr>
              <a:t>i</a:t>
            </a:r>
            <a:r>
              <a:rPr lang="de-DE" b="1" baseline="-25000" dirty="0">
                <a:solidFill>
                  <a:srgbClr val="0000FF"/>
                </a:solidFill>
                <a:latin typeface="Courier New" pitchFamily="49" charset="0"/>
              </a:rPr>
              <a:t>,1</a:t>
            </a:r>
            <a:r>
              <a:rPr lang="de-DE" dirty="0" smtClean="0"/>
              <a:t> benutzt wird.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i="1" dirty="0"/>
              <a:t>Cost</a:t>
            </a:r>
            <a:r>
              <a:rPr lang="de-DE" dirty="0" smtClean="0"/>
              <a:t>-Teil kann beliebigen benutzerdefinierten C/C++-Code zur Kostenberechnung enthalten.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Kosten können z.B. Anzahl erzeugter Maschinen-Operationen, Codegröße, ..., repräsentieren.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Kosten von </a:t>
            </a:r>
            <a:r>
              <a:rPr lang="de-DE" i="1" dirty="0" smtClean="0"/>
              <a:t>R</a:t>
            </a:r>
            <a:r>
              <a:rPr lang="de-DE" i="1" baseline="-25000" dirty="0" smtClean="0"/>
              <a:t>i</a:t>
            </a:r>
            <a:r>
              <a:rPr lang="de-DE" dirty="0" smtClean="0"/>
              <a:t> können explizit auf </a:t>
            </a:r>
            <a:r>
              <a:rPr lang="de-DE" b="1" dirty="0" smtClean="0">
                <a:latin typeface="OpenSymbol"/>
                <a:ea typeface="OpenSymbol"/>
              </a:rPr>
              <a:t>∞</a:t>
            </a:r>
            <a:r>
              <a:rPr lang="de-DE" dirty="0" smtClean="0"/>
              <a:t> gesetzt werden, wenn </a:t>
            </a:r>
            <a:r>
              <a:rPr lang="de-DE" i="1" dirty="0" smtClean="0"/>
              <a:t>R</a:t>
            </a:r>
            <a:r>
              <a:rPr lang="de-DE" i="1" baseline="-25000" dirty="0" smtClean="0"/>
              <a:t>i</a:t>
            </a:r>
            <a:r>
              <a:rPr lang="de-DE" dirty="0" smtClean="0"/>
              <a:t> in speziellen Situationen keinesfalls zur Baum-Überdeckung verwendet werden soll.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C/C++-Datentyp für Kosten, Kleiner-Als-Vergleich von Kosten, und Null- bzw. Unendlich-Kosten sind in Präambel von </a:t>
            </a:r>
            <a:r>
              <a:rPr lang="de-DE" i="1" dirty="0" smtClean="0"/>
              <a:t>G</a:t>
            </a:r>
            <a:r>
              <a:rPr lang="de-DE" dirty="0" smtClean="0"/>
              <a:t> zu deklarieren.</a:t>
            </a:r>
          </a:p>
        </p:txBody>
      </p:sp>
    </p:spTree>
    <p:extLst>
      <p:ext uri="{BB962C8B-B14F-4D97-AF65-F5344CB8AC3E}">
        <p14:creationId xmlns:p14="http://schemas.microsoft.com/office/powerpoint/2010/main" val="19024837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Aufbau der Baum-Grammatik </a:t>
            </a:r>
            <a:r>
              <a:rPr lang="de-DE" dirty="0" smtClean="0"/>
              <a:t>(6)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Beispiel </a:t>
            </a:r>
            <a:r>
              <a:rPr lang="de-DE" b="1" i="1" dirty="0"/>
              <a:t>(anhand von ICD-C &amp; TriCore 1.3</a:t>
            </a:r>
            <a:r>
              <a:rPr lang="de-DE" b="1" i="1" dirty="0" smtClean="0"/>
              <a:t>)</a:t>
            </a:r>
          </a:p>
          <a:p>
            <a:pPr>
              <a:lnSpc>
                <a:spcPct val="120000"/>
              </a:lnSpc>
            </a:pPr>
            <a:endParaRPr lang="de-DE" sz="1200" b="1" i="1" dirty="0" smtClean="0"/>
          </a:p>
          <a:p>
            <a:pPr>
              <a:lnSpc>
                <a:spcPct val="120000"/>
              </a:lnSpc>
            </a:pPr>
            <a:r>
              <a:rPr lang="de-DE" b="1" i="1" dirty="0"/>
              <a:t>	</a:t>
            </a:r>
            <a:r>
              <a:rPr lang="de-DE" b="1" i="1" dirty="0">
                <a:solidFill>
                  <a:schemeClr val="bg2"/>
                </a:solidFill>
                <a:latin typeface="Courier New" pitchFamily="49" charset="0"/>
                <a:sym typeface="Wingdings" pitchFamily="2" charset="2"/>
              </a:rPr>
              <a:t>// Präambel</a:t>
            </a:r>
            <a:r>
              <a:rPr lang="de-DE" b="1" dirty="0">
                <a:latin typeface="Courier New" pitchFamily="49" charset="0"/>
                <a:sym typeface="Wingdings" pitchFamily="2" charset="2"/>
              </a:rPr>
              <a:t/>
            </a:r>
            <a:br>
              <a:rPr lang="de-DE" b="1" dirty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typedef int COST;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#define DEFAULT_COST 0;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#define COST_LESS(x, y) ( x &lt; y )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COST COST_INFINITY = INT_MAX;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COST COST_ZERO = 0;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de-DE" b="1" dirty="0" smtClean="0">
                <a:latin typeface="Courier New" pitchFamily="49" charset="0"/>
                <a:sym typeface="Wingdings" pitchFamily="2" charset="2"/>
              </a:rPr>
              <a:t>...</a:t>
            </a:r>
            <a:endParaRPr lang="de-DE" b="1" dirty="0">
              <a:latin typeface="Courier New" pitchFamily="49" charset="0"/>
            </a:endParaRPr>
          </a:p>
          <a:p>
            <a:pPr>
              <a:lnSpc>
                <a:spcPct val="90000"/>
              </a:lnSpc>
            </a:pPr>
            <a:endParaRPr lang="en-US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Deklaration eines simplen Kostenmaßes – identisch mit Typ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int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Vergleich von Kosten mit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de-DE" dirty="0" smtClean="0"/>
              <a:t> Operator auf Typ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int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Default-, Null- und </a:t>
            </a:r>
            <a:r>
              <a:rPr lang="de-DE" b="1" dirty="0" smtClean="0">
                <a:latin typeface="OpenSymbol"/>
                <a:ea typeface="OpenSymbol"/>
              </a:rPr>
              <a:t>∞</a:t>
            </a:r>
            <a:r>
              <a:rPr lang="de-DE" dirty="0" smtClean="0"/>
              <a:t>-Kosten auf 0 bzw. maximalen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de-DE" dirty="0" smtClean="0"/>
              <a:t>-Wert gesetzt</a:t>
            </a:r>
          </a:p>
        </p:txBody>
      </p:sp>
    </p:spTree>
    <p:extLst>
      <p:ext uri="{BB962C8B-B14F-4D97-AF65-F5344CB8AC3E}">
        <p14:creationId xmlns:p14="http://schemas.microsoft.com/office/powerpoint/2010/main" val="12809454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Aufbau der Baum-Grammatik </a:t>
            </a:r>
            <a:r>
              <a:rPr lang="de-DE" dirty="0" smtClean="0"/>
              <a:t>(7)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Beispiel </a:t>
            </a:r>
            <a:r>
              <a:rPr lang="de-DE" b="1" i="1" dirty="0"/>
              <a:t>(anhand von ICD-C &amp; TriCore 1.3</a:t>
            </a:r>
            <a:r>
              <a:rPr lang="de-DE" b="1" i="1" dirty="0" smtClean="0"/>
              <a:t>)</a:t>
            </a:r>
          </a:p>
          <a:p>
            <a:pPr>
              <a:lnSpc>
                <a:spcPct val="120000"/>
              </a:lnSpc>
            </a:pPr>
            <a:endParaRPr lang="de-DE" sz="1200" b="1" i="1" dirty="0" smtClean="0"/>
          </a:p>
          <a:p>
            <a:pPr>
              <a:lnSpc>
                <a:spcPct val="120000"/>
              </a:lnSpc>
            </a:pPr>
            <a:r>
              <a:rPr lang="de-DE" b="1" i="1" dirty="0"/>
              <a:t>	</a:t>
            </a:r>
            <a:r>
              <a:rPr lang="de-DE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de-DE" b="1" dirty="0">
                <a:latin typeface="Courier New" pitchFamily="49" charset="0"/>
                <a:sym typeface="Wingdings" pitchFamily="2" charset="2"/>
              </a:rPr>
              <a:t>: </a:t>
            </a:r>
            <a:r>
              <a:rPr lang="de-DE" b="1" dirty="0">
                <a:solidFill>
                  <a:srgbClr val="0000FF"/>
                </a:solidFill>
                <a:latin typeface="Courier New" pitchFamily="49" charset="0"/>
                <a:sym typeface="Wingdings" pitchFamily="2" charset="2"/>
              </a:rPr>
              <a:t>tpm_BinaryExpPLUS</a:t>
            </a:r>
            <a:r>
              <a:rPr lang="de-DE" b="1" dirty="0">
                <a:latin typeface="Courier New" pitchFamily="49" charset="0"/>
                <a:sym typeface="Wingdings" pitchFamily="2" charset="2"/>
              </a:rPr>
              <a:t>( </a:t>
            </a:r>
            <a:r>
              <a:rPr lang="de-DE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de-DE" b="1" dirty="0">
                <a:latin typeface="Courier New" pitchFamily="49" charset="0"/>
                <a:sym typeface="Wingdings" pitchFamily="2" charset="2"/>
              </a:rPr>
              <a:t>, </a:t>
            </a:r>
            <a:r>
              <a:rPr lang="de-DE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de-DE" b="1" dirty="0">
                <a:latin typeface="Courier New" pitchFamily="49" charset="0"/>
                <a:sym typeface="Wingdings" pitchFamily="2" charset="2"/>
              </a:rPr>
              <a:t> )</a:t>
            </a:r>
            <a:br>
              <a:rPr lang="de-DE" b="1" dirty="0">
                <a:latin typeface="Courier New" pitchFamily="49" charset="0"/>
                <a:sym typeface="Wingdings" pitchFamily="2" charset="2"/>
              </a:rPr>
            </a:br>
            <a:r>
              <a:rPr lang="de-DE" b="1" dirty="0">
                <a:latin typeface="Courier New" pitchFamily="49" charset="0"/>
                <a:sym typeface="Wingdings" pitchFamily="2" charset="2"/>
              </a:rPr>
              <a:t>{</a:t>
            </a:r>
            <a:br>
              <a:rPr lang="de-DE" b="1" dirty="0">
                <a:latin typeface="Courier New" pitchFamily="49" charset="0"/>
                <a:sym typeface="Wingdings" pitchFamily="2" charset="2"/>
              </a:rPr>
            </a:br>
            <a:r>
              <a:rPr lang="de-DE" b="1" dirty="0">
                <a:latin typeface="Courier New" pitchFamily="49" charset="0"/>
                <a:sym typeface="Wingdings" pitchFamily="2" charset="2"/>
              </a:rPr>
              <a:t>  $cost[0] = $cost[2] + $cost[3] + 1;</a:t>
            </a:r>
            <a:br>
              <a:rPr lang="de-DE" b="1" dirty="0">
                <a:latin typeface="Courier New" pitchFamily="49" charset="0"/>
                <a:sym typeface="Wingdings" pitchFamily="2" charset="2"/>
              </a:rPr>
            </a:br>
            <a:r>
              <a:rPr lang="de-DE" b="1" dirty="0">
                <a:latin typeface="Courier New" pitchFamily="49" charset="0"/>
                <a:sym typeface="Wingdings" pitchFamily="2" charset="2"/>
              </a:rPr>
              <a:t>} = {};</a:t>
            </a:r>
            <a:endParaRPr lang="de-DE" b="1" dirty="0">
              <a:latin typeface="Courier New" pitchFamily="49" charset="0"/>
            </a:endParaRPr>
          </a:p>
          <a:p>
            <a:pPr>
              <a:lnSpc>
                <a:spcPct val="90000"/>
              </a:lnSpc>
            </a:pPr>
            <a:endParaRPr lang="en-US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Verwendung des feststehenden Schlüsselwortes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$cost[</a:t>
            </a:r>
            <a:r>
              <a:rPr lang="de-DE" b="1" i="1" dirty="0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]</a:t>
            </a:r>
            <a:r>
              <a:rPr lang="de-DE" dirty="0" smtClean="0"/>
              <a:t> zum Zugriff auf Kosten von </a:t>
            </a:r>
            <a:r>
              <a:rPr lang="de-DE" dirty="0">
                <a:solidFill>
                  <a:srgbClr val="83B53D"/>
                </a:solidFill>
              </a:rPr>
              <a:t>nonterminal</a:t>
            </a:r>
            <a:r>
              <a:rPr lang="de-DE" i="1" baseline="-25000" dirty="0">
                <a:solidFill>
                  <a:srgbClr val="83B53D"/>
                </a:solidFill>
              </a:rPr>
              <a:t>i</a:t>
            </a:r>
            <a:r>
              <a:rPr lang="de-DE" baseline="-25000" dirty="0">
                <a:solidFill>
                  <a:srgbClr val="83B53D"/>
                </a:solidFill>
              </a:rPr>
              <a:t>,</a:t>
            </a:r>
            <a:r>
              <a:rPr lang="de-DE" i="1" baseline="-25000" dirty="0">
                <a:solidFill>
                  <a:srgbClr val="83B53D"/>
                </a:solidFill>
              </a:rPr>
              <a:t>j</a:t>
            </a:r>
            <a:endParaRPr lang="de-DE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Kosten für binäres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+</a:t>
            </a:r>
            <a:r>
              <a:rPr lang="de-DE" dirty="0" smtClean="0"/>
              <a:t> mit Summanden in Datenregistern (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$cost[0]</a:t>
            </a:r>
            <a:r>
              <a:rPr lang="de-DE" dirty="0" smtClean="0"/>
              <a:t>) gleich Kosten für ersten Operanden (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$cost[2]</a:t>
            </a:r>
            <a:r>
              <a:rPr lang="de-DE" dirty="0" smtClean="0"/>
              <a:t>) plus Kosten für zweiten Operanden (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$cost[3]</a:t>
            </a:r>
            <a:r>
              <a:rPr lang="de-DE" dirty="0" smtClean="0"/>
              <a:t>) plus eine weitere Operation (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ADD</a:t>
            </a:r>
            <a:r>
              <a:rPr lang="de-DE" dirty="0" smtClean="0"/>
              <a:t>)</a:t>
            </a:r>
            <a:endParaRPr lang="de-DE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2724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Aufbau der Baum-Grammatik </a:t>
            </a:r>
            <a:r>
              <a:rPr lang="de-DE" dirty="0" smtClean="0"/>
              <a:t>(8)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Gemäß Code-Generator-Generator </a:t>
            </a:r>
            <a:r>
              <a:rPr lang="de-DE" b="1" i="1" dirty="0"/>
              <a:t>icd-cg</a:t>
            </a:r>
            <a:r>
              <a:rPr lang="de-DE" b="1" dirty="0" smtClean="0"/>
              <a:t>: </a:t>
            </a:r>
            <a:r>
              <a:rPr lang="de-DE" b="1" i="1" dirty="0" smtClean="0"/>
              <a:t>(fortges.)</a:t>
            </a:r>
            <a:endParaRPr lang="en-US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i="1" dirty="0" smtClean="0"/>
              <a:t>Action</a:t>
            </a:r>
            <a:r>
              <a:rPr lang="de-DE" dirty="0" smtClean="0"/>
              <a:t>-Teil von </a:t>
            </a:r>
            <a:r>
              <a:rPr lang="de-DE" i="1" dirty="0" smtClean="0"/>
              <a:t>R</a:t>
            </a:r>
            <a:r>
              <a:rPr lang="de-DE" i="1" baseline="-25000" dirty="0" smtClean="0"/>
              <a:t>i</a:t>
            </a:r>
            <a:r>
              <a:rPr lang="de-DE" dirty="0" smtClean="0"/>
              <a:t> wird ausgeführt, wenn </a:t>
            </a:r>
            <a:r>
              <a:rPr lang="de-DE" i="1" dirty="0" smtClean="0"/>
              <a:t>R</a:t>
            </a:r>
            <a:r>
              <a:rPr lang="de-DE" i="1" baseline="-25000" dirty="0" smtClean="0"/>
              <a:t>i</a:t>
            </a:r>
            <a:r>
              <a:rPr lang="de-DE" dirty="0" smtClean="0"/>
              <a:t> die Regel mit minimalen Kosten zur Überdeckung von </a:t>
            </a:r>
            <a:r>
              <a:rPr lang="de-DE" b="1" dirty="0">
                <a:solidFill>
                  <a:srgbClr val="0000FF"/>
                </a:solidFill>
                <a:latin typeface="Courier New" pitchFamily="49" charset="0"/>
              </a:rPr>
              <a:t>terminal</a:t>
            </a:r>
            <a:r>
              <a:rPr lang="de-DE" i="1" baseline="-25000" dirty="0">
                <a:solidFill>
                  <a:srgbClr val="0000FF"/>
                </a:solidFill>
              </a:rPr>
              <a:t>i</a:t>
            </a:r>
            <a:r>
              <a:rPr lang="de-DE" b="1" baseline="-25000" dirty="0">
                <a:solidFill>
                  <a:srgbClr val="0000FF"/>
                </a:solidFill>
                <a:latin typeface="Courier New" pitchFamily="49" charset="0"/>
              </a:rPr>
              <a:t>,1</a:t>
            </a:r>
            <a:r>
              <a:rPr lang="de-DE" dirty="0" smtClean="0"/>
              <a:t> ist.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i="1" dirty="0" smtClean="0"/>
              <a:t>Action</a:t>
            </a:r>
            <a:r>
              <a:rPr lang="de-DE" dirty="0" smtClean="0"/>
              <a:t>-Teil kann beliebigen benutzerdefinierten C/C++-Code zur Code-Generierung enthalten.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Verwendung des feststehenden Schlüsselwortes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$action[</a:t>
            </a:r>
            <a:r>
              <a:rPr lang="de-DE" b="1" i="1" dirty="0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]</a:t>
            </a:r>
            <a:r>
              <a:rPr lang="de-DE" dirty="0" smtClean="0"/>
              <a:t> zum Ausführen der </a:t>
            </a:r>
            <a:r>
              <a:rPr lang="en-US" i="1" dirty="0" smtClean="0"/>
              <a:t>Action</a:t>
            </a:r>
            <a:r>
              <a:rPr lang="de-DE" dirty="0" smtClean="0"/>
              <a:t>-Teile für Operanden </a:t>
            </a:r>
            <a:r>
              <a:rPr lang="de-DE" dirty="0">
                <a:solidFill>
                  <a:srgbClr val="83B53D"/>
                </a:solidFill>
              </a:rPr>
              <a:t>nonterminal</a:t>
            </a:r>
            <a:r>
              <a:rPr lang="de-DE" i="1" baseline="-25000" dirty="0">
                <a:solidFill>
                  <a:srgbClr val="83B53D"/>
                </a:solidFill>
              </a:rPr>
              <a:t>i</a:t>
            </a:r>
            <a:r>
              <a:rPr lang="de-DE" baseline="-25000" dirty="0">
                <a:solidFill>
                  <a:srgbClr val="83B53D"/>
                </a:solidFill>
              </a:rPr>
              <a:t>,</a:t>
            </a:r>
            <a:r>
              <a:rPr lang="de-DE" i="1" baseline="-25000" dirty="0">
                <a:solidFill>
                  <a:srgbClr val="83B53D"/>
                </a:solidFill>
              </a:rPr>
              <a:t>j</a:t>
            </a:r>
            <a:endParaRPr lang="de-DE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Nichtterminal-Symbole können mit Parametern und Rückgabewerten in </a:t>
            </a:r>
            <a:r>
              <a:rPr lang="de-DE" i="1" dirty="0" smtClean="0"/>
              <a:t>G</a:t>
            </a:r>
            <a:r>
              <a:rPr lang="de-DE" dirty="0" smtClean="0"/>
              <a:t> deklariert werden, um Werte zwischen </a:t>
            </a:r>
            <a:r>
              <a:rPr lang="en-US" i="1" dirty="0" smtClean="0"/>
              <a:t>Action</a:t>
            </a:r>
            <a:r>
              <a:rPr lang="de-DE" dirty="0" smtClean="0"/>
              <a:t>-Teilen von Regeln auszutauschen.</a:t>
            </a:r>
          </a:p>
        </p:txBody>
      </p:sp>
    </p:spTree>
    <p:extLst>
      <p:ext uri="{BB962C8B-B14F-4D97-AF65-F5344CB8AC3E}">
        <p14:creationId xmlns:p14="http://schemas.microsoft.com/office/powerpoint/2010/main" val="2203812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637523" y="1818000"/>
            <a:ext cx="7164388" cy="355600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CBD7C6D8-FB5F-420A-854A-81353F6CEDBF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 </a:t>
            </a:r>
            <a:r>
              <a:rPr lang="de-DE" dirty="0" smtClean="0"/>
              <a:t>des Kapitels</a:t>
            </a:r>
            <a:endParaRPr lang="de-DE" dirty="0"/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120000"/>
              </a:lnSpc>
              <a:buFont typeface="+mj-lt"/>
              <a:buAutoNum type="arabicPeriod" startAt="6"/>
            </a:pPr>
            <a:r>
              <a:rPr lang="de-DE" b="1" dirty="0" smtClean="0"/>
              <a:t>Instruktionsauswahl</a:t>
            </a:r>
            <a:endParaRPr lang="de-DE" b="1" dirty="0"/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Einführung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Rolle der Instruktionsauswahl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Datenflussgraphen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Code-Generator-Generatoren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Baum-Überdeckung mit Dynamischer Programmierung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Zerlegung von Datenflussgraphen in Datenflussbäume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Baum-Überdeckung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en-US" sz="2000" i="1" dirty="0" smtClean="0"/>
              <a:t>Tree Pattern Matching</a:t>
            </a:r>
            <a:r>
              <a:rPr lang="de-DE" sz="2000" dirty="0" smtClean="0"/>
              <a:t> Algorithmus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Baum-Grammatiken zur regel-basierten Ableitung von Code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Diskussion</a:t>
            </a:r>
          </a:p>
        </p:txBody>
      </p:sp>
    </p:spTree>
    <p:extLst>
      <p:ext uri="{BB962C8B-B14F-4D97-AF65-F5344CB8AC3E}">
        <p14:creationId xmlns:p14="http://schemas.microsoft.com/office/powerpoint/2010/main" val="10984212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Aufbau der Baum-Grammatik </a:t>
            </a:r>
            <a:r>
              <a:rPr lang="de-DE" dirty="0" smtClean="0"/>
              <a:t>(9)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Beispiel </a:t>
            </a:r>
            <a:r>
              <a:rPr lang="de-DE" b="1" i="1" dirty="0"/>
              <a:t>(anhand von ICD-C &amp; TriCore 1.3</a:t>
            </a:r>
            <a:r>
              <a:rPr lang="de-DE" b="1" i="1" dirty="0" smtClean="0"/>
              <a:t>)</a:t>
            </a:r>
          </a:p>
          <a:p>
            <a:pPr>
              <a:lnSpc>
                <a:spcPct val="120000"/>
              </a:lnSpc>
            </a:pPr>
            <a:endParaRPr lang="de-DE" sz="1200" b="1" i="1" dirty="0" smtClean="0"/>
          </a:p>
          <a:p>
            <a:pPr>
              <a:lnSpc>
                <a:spcPct val="120000"/>
              </a:lnSpc>
            </a:pPr>
            <a:r>
              <a:rPr lang="en-US" b="1" i="1" dirty="0" smtClean="0"/>
              <a:t>	</a:t>
            </a:r>
            <a:r>
              <a:rPr lang="en-US" dirty="0" smtClean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: </a:t>
            </a:r>
            <a:r>
              <a:rPr lang="en-US" b="1" dirty="0" smtClean="0">
                <a:solidFill>
                  <a:srgbClr val="0000FF"/>
                </a:solidFill>
                <a:latin typeface="Courier New" pitchFamily="49" charset="0"/>
                <a:sym typeface="Wingdings" pitchFamily="2" charset="2"/>
              </a:rPr>
              <a:t>tpm_BinaryExpPLUS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( </a:t>
            </a:r>
            <a:r>
              <a:rPr lang="en-US" dirty="0" smtClean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, </a:t>
            </a:r>
            <a:r>
              <a:rPr lang="en-US" dirty="0" smtClean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) {}={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 if (target.empty()) target = getNewRegister();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 string r1($action[2](</a:t>
            </a:r>
            <a:r>
              <a:rPr lang="en-US" b="1" dirty="0" smtClean="0">
                <a:latin typeface="Courier New" pitchFamily="49" charset="0"/>
              </a:rPr>
              <a:t>""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)), r2($action[3](</a:t>
            </a:r>
            <a:r>
              <a:rPr lang="en-US" b="1" dirty="0" smtClean="0">
                <a:latin typeface="Courier New" pitchFamily="49" charset="0"/>
              </a:rPr>
              <a:t>""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));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 cout &lt;&lt; </a:t>
            </a:r>
            <a:r>
              <a:rPr lang="en-US" b="1" dirty="0" smtClean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ADD </a:t>
            </a:r>
            <a:r>
              <a:rPr lang="en-US" b="1" dirty="0" smtClean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&lt;&lt; target &lt;&lt; </a:t>
            </a:r>
            <a:r>
              <a:rPr lang="en-US" b="1" dirty="0" smtClean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, </a:t>
            </a:r>
            <a:r>
              <a:rPr lang="en-US" b="1" dirty="0" smtClean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&lt;&lt; r1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      &lt;&lt; </a:t>
            </a:r>
            <a:r>
              <a:rPr lang="en-US" b="1" dirty="0" smtClean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, </a:t>
            </a:r>
            <a:r>
              <a:rPr lang="en-US" b="1" dirty="0" smtClean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&lt;&lt; r2 &lt;&lt; endl;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 return target;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};</a:t>
            </a:r>
          </a:p>
          <a:p>
            <a:pPr>
              <a:lnSpc>
                <a:spcPct val="90000"/>
              </a:lnSpc>
            </a:pPr>
            <a:endParaRPr lang="en-US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Zuerst Bestimmung des Registers für Ziel-Operanden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Danach Aufruf der Code-Generierung für beide Operanden durch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$action[2]()</a:t>
            </a:r>
            <a:r>
              <a:rPr lang="de-DE" dirty="0" smtClean="0"/>
              <a:t> und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$action[3]()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Zuletzt Code-Generierung für die Addition selbst</a:t>
            </a:r>
          </a:p>
        </p:txBody>
      </p:sp>
    </p:spTree>
    <p:extLst>
      <p:ext uri="{BB962C8B-B14F-4D97-AF65-F5344CB8AC3E}">
        <p14:creationId xmlns:p14="http://schemas.microsoft.com/office/powerpoint/2010/main" val="10701331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Aufbau der Baum-Grammatik </a:t>
            </a:r>
            <a:r>
              <a:rPr lang="de-DE" dirty="0" smtClean="0"/>
              <a:t>(10)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Beispiel </a:t>
            </a:r>
            <a:r>
              <a:rPr lang="de-DE" b="1" i="1" dirty="0"/>
              <a:t>(anhand von ICD-C &amp; TriCore 1.3</a:t>
            </a:r>
            <a:r>
              <a:rPr lang="de-DE" b="1" i="1" dirty="0" smtClean="0"/>
              <a:t>)</a:t>
            </a:r>
          </a:p>
          <a:p>
            <a:pPr>
              <a:lnSpc>
                <a:spcPct val="120000"/>
              </a:lnSpc>
            </a:pPr>
            <a:endParaRPr lang="de-DE" sz="1200" b="1" i="1" dirty="0" smtClean="0"/>
          </a:p>
          <a:p>
            <a:pPr>
              <a:lnSpc>
                <a:spcPct val="120000"/>
              </a:lnSpc>
            </a:pPr>
            <a:r>
              <a:rPr lang="en-US" b="1" i="1" dirty="0" smtClean="0"/>
              <a:t>	</a:t>
            </a:r>
            <a:r>
              <a:rPr lang="en-US" dirty="0" smtClean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: </a:t>
            </a:r>
            <a:r>
              <a:rPr lang="en-US" b="1" dirty="0" smtClean="0">
                <a:solidFill>
                  <a:srgbClr val="0000FF"/>
                </a:solidFill>
                <a:latin typeface="Courier New" pitchFamily="49" charset="0"/>
                <a:sym typeface="Wingdings" pitchFamily="2" charset="2"/>
              </a:rPr>
              <a:t>tpm_BinaryExpPLUS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( </a:t>
            </a:r>
            <a:r>
              <a:rPr lang="en-US" dirty="0" smtClean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, </a:t>
            </a:r>
            <a:r>
              <a:rPr lang="en-US" dirty="0" smtClean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) {}={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 if (target.empty()) target = getNewRegister();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 string r1($action[2](</a:t>
            </a:r>
            <a:r>
              <a:rPr lang="en-US" b="1" dirty="0" smtClean="0">
                <a:latin typeface="Courier New" pitchFamily="49" charset="0"/>
              </a:rPr>
              <a:t>""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)), r2($action[3](</a:t>
            </a:r>
            <a:r>
              <a:rPr lang="en-US" b="1" dirty="0" smtClean="0">
                <a:latin typeface="Courier New" pitchFamily="49" charset="0"/>
              </a:rPr>
              <a:t>""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));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 cout &lt;&lt; </a:t>
            </a:r>
            <a:r>
              <a:rPr lang="en-US" b="1" dirty="0" smtClean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ADD </a:t>
            </a:r>
            <a:r>
              <a:rPr lang="en-US" b="1" dirty="0" smtClean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&lt;&lt; target &lt;&lt; </a:t>
            </a:r>
            <a:r>
              <a:rPr lang="en-US" b="1" dirty="0" smtClean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, </a:t>
            </a:r>
            <a:r>
              <a:rPr lang="en-US" b="1" dirty="0" smtClean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&lt;&lt; r1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      &lt;&lt; </a:t>
            </a:r>
            <a:r>
              <a:rPr lang="en-US" b="1" dirty="0" smtClean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, </a:t>
            </a:r>
            <a:r>
              <a:rPr lang="en-US" b="1" dirty="0" smtClean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&lt;&lt; r2 &lt;&lt; endl;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 return target;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};</a:t>
            </a:r>
          </a:p>
          <a:p>
            <a:pPr>
              <a:lnSpc>
                <a:spcPct val="90000"/>
              </a:lnSpc>
            </a:pPr>
            <a:endParaRPr lang="en-US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Um Code für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ADD</a:t>
            </a:r>
            <a:r>
              <a:rPr lang="de-DE" dirty="0" smtClean="0"/>
              <a:t> zu generieren, muss obige Regel wissen, in welchen Datenregistern die beiden Summanden letztlich liegen.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Der Code für die Summanden wird aber durch komplett andere Regeln der Grammatik erzeugt.</a:t>
            </a:r>
          </a:p>
        </p:txBody>
      </p:sp>
    </p:spTree>
    <p:extLst>
      <p:ext uri="{BB962C8B-B14F-4D97-AF65-F5344CB8AC3E}">
        <p14:creationId xmlns:p14="http://schemas.microsoft.com/office/powerpoint/2010/main" val="5490044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Aufbau der Baum-Grammatik </a:t>
            </a:r>
            <a:r>
              <a:rPr lang="de-DE" dirty="0" smtClean="0"/>
              <a:t>(11)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Beispiel </a:t>
            </a:r>
            <a:r>
              <a:rPr lang="de-DE" b="1" i="1" dirty="0"/>
              <a:t>(anhand von ICD-C &amp; TriCore 1.3</a:t>
            </a:r>
            <a:r>
              <a:rPr lang="de-DE" b="1" i="1" dirty="0" smtClean="0"/>
              <a:t>)</a:t>
            </a:r>
          </a:p>
          <a:p>
            <a:pPr>
              <a:lnSpc>
                <a:spcPct val="120000"/>
              </a:lnSpc>
            </a:pPr>
            <a:endParaRPr lang="de-DE" sz="1200" b="1" i="1" dirty="0" smtClean="0"/>
          </a:p>
          <a:p>
            <a:pPr>
              <a:lnSpc>
                <a:spcPct val="120000"/>
              </a:lnSpc>
            </a:pPr>
            <a:r>
              <a:rPr lang="en-US" b="1" i="1" dirty="0" smtClean="0"/>
              <a:t>	</a:t>
            </a:r>
            <a:r>
              <a:rPr lang="en-US" dirty="0" smtClean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: </a:t>
            </a:r>
            <a:r>
              <a:rPr lang="en-US" b="1" dirty="0" smtClean="0">
                <a:solidFill>
                  <a:srgbClr val="0000FF"/>
                </a:solidFill>
                <a:latin typeface="Courier New" pitchFamily="49" charset="0"/>
                <a:sym typeface="Wingdings" pitchFamily="2" charset="2"/>
              </a:rPr>
              <a:t>tpm_BinaryExpPLUS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( </a:t>
            </a:r>
            <a:r>
              <a:rPr lang="en-US" dirty="0" smtClean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, </a:t>
            </a:r>
            <a:r>
              <a:rPr lang="en-US" dirty="0" smtClean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) {}={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 if (target.empty()) target = getNewRegister();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 string r1($action[2](</a:t>
            </a:r>
            <a:r>
              <a:rPr lang="en-US" b="1" dirty="0" smtClean="0">
                <a:latin typeface="Courier New" pitchFamily="49" charset="0"/>
              </a:rPr>
              <a:t>""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)), r2($action[3](</a:t>
            </a:r>
            <a:r>
              <a:rPr lang="en-US" b="1" dirty="0" smtClean="0">
                <a:latin typeface="Courier New" pitchFamily="49" charset="0"/>
              </a:rPr>
              <a:t>""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));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 cout &lt;&lt; </a:t>
            </a:r>
            <a:r>
              <a:rPr lang="en-US" b="1" dirty="0" smtClean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ADD </a:t>
            </a:r>
            <a:r>
              <a:rPr lang="en-US" b="1" dirty="0" smtClean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&lt;&lt; target &lt;&lt; </a:t>
            </a:r>
            <a:r>
              <a:rPr lang="en-US" b="1" dirty="0" smtClean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, </a:t>
            </a:r>
            <a:r>
              <a:rPr lang="en-US" b="1" dirty="0" smtClean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&lt;&lt; r1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      &lt;&lt; </a:t>
            </a:r>
            <a:r>
              <a:rPr lang="en-US" b="1" dirty="0" smtClean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, </a:t>
            </a:r>
            <a:r>
              <a:rPr lang="en-US" b="1" dirty="0" smtClean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&lt;&lt; r2 &lt;&lt; endl;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 return target;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};</a:t>
            </a:r>
          </a:p>
          <a:p>
            <a:pPr>
              <a:lnSpc>
                <a:spcPct val="90000"/>
              </a:lnSpc>
            </a:pPr>
            <a:endParaRPr lang="en-US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Die </a:t>
            </a:r>
            <a:r>
              <a:rPr lang="en-US" i="1" dirty="0" smtClean="0"/>
              <a:t>Action</a:t>
            </a:r>
            <a:r>
              <a:rPr lang="de-DE" dirty="0" smtClean="0"/>
              <a:t>-Teile der Summanden geben nach ihrem jeweiligen Aufruf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$action[2]()</a:t>
            </a:r>
            <a:r>
              <a:rPr lang="de-DE" dirty="0" smtClean="0"/>
              <a:t> und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$action[3]()</a:t>
            </a:r>
            <a:r>
              <a:rPr lang="de-DE" dirty="0"/>
              <a:t> </a:t>
            </a:r>
            <a:r>
              <a:rPr lang="de-DE" dirty="0" smtClean="0"/>
              <a:t>das betreffende Register als Ergebnis zurück.</a:t>
            </a:r>
            <a:endParaRPr lang="de-DE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9342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Aufbau der Baum-Grammatik </a:t>
            </a:r>
            <a:r>
              <a:rPr lang="de-DE" dirty="0" smtClean="0"/>
              <a:t>(12)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Beispiel </a:t>
            </a:r>
            <a:r>
              <a:rPr lang="de-DE" b="1" i="1" dirty="0"/>
              <a:t>(anhand von ICD-C &amp; TriCore 1.3</a:t>
            </a:r>
            <a:r>
              <a:rPr lang="de-DE" b="1" i="1" dirty="0" smtClean="0"/>
              <a:t>)</a:t>
            </a:r>
          </a:p>
          <a:p>
            <a:pPr>
              <a:lnSpc>
                <a:spcPct val="120000"/>
              </a:lnSpc>
            </a:pPr>
            <a:endParaRPr lang="de-DE" sz="1200" b="1" i="1" dirty="0" smtClean="0"/>
          </a:p>
          <a:p>
            <a:pPr>
              <a:lnSpc>
                <a:spcPct val="120000"/>
              </a:lnSpc>
            </a:pPr>
            <a:r>
              <a:rPr lang="en-US" b="1" i="1" dirty="0" smtClean="0"/>
              <a:t>	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%declare&lt;string&gt; </a:t>
            </a:r>
            <a:r>
              <a:rPr lang="en-US" dirty="0" smtClean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&lt;string target&gt;;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endParaRPr lang="en-US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Deklaration eines Nichtterminals für virtuelle Datenregister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Ein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de-DE" dirty="0" smtClean="0"/>
              <a:t> kann in Parameter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target</a:t>
            </a:r>
            <a:r>
              <a:rPr lang="de-DE" dirty="0" smtClean="0"/>
              <a:t> übergeben werden, um einem </a:t>
            </a:r>
            <a:r>
              <a:rPr lang="en-US" i="1" dirty="0" smtClean="0"/>
              <a:t>Action</a:t>
            </a:r>
            <a:r>
              <a:rPr lang="de-DE" dirty="0" smtClean="0"/>
              <a:t>-Teil vorzugeben, in welchem Datenregister dieser seinen Ziel-Operanden abzulegen hat.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Ein </a:t>
            </a:r>
            <a:r>
              <a:rPr lang="en-US" i="1" dirty="0" smtClean="0"/>
              <a:t>Action</a:t>
            </a:r>
            <a:r>
              <a:rPr lang="de-DE" dirty="0" smtClean="0"/>
              <a:t>-Teil kann einen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de-DE" dirty="0" smtClean="0"/>
              <a:t> zurückliefern, der das Datenregister bezeichnet, in dem dieser seinen Ziel-Operanden abgelegt hat.</a:t>
            </a:r>
          </a:p>
        </p:txBody>
      </p:sp>
    </p:spTree>
    <p:extLst>
      <p:ext uri="{BB962C8B-B14F-4D97-AF65-F5344CB8AC3E}">
        <p14:creationId xmlns:p14="http://schemas.microsoft.com/office/powerpoint/2010/main" val="18248138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Aufbau der Baum-Grammatik </a:t>
            </a:r>
            <a:r>
              <a:rPr lang="de-DE" dirty="0" smtClean="0"/>
              <a:t>(13)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Beispiel </a:t>
            </a:r>
            <a:r>
              <a:rPr lang="de-DE" b="1" i="1" dirty="0"/>
              <a:t>(anhand von ICD-C &amp; TriCore 1.3</a:t>
            </a:r>
            <a:r>
              <a:rPr lang="de-DE" b="1" i="1" dirty="0" smtClean="0"/>
              <a:t>)</a:t>
            </a:r>
          </a:p>
          <a:p>
            <a:pPr>
              <a:lnSpc>
                <a:spcPct val="120000"/>
              </a:lnSpc>
            </a:pPr>
            <a:endParaRPr lang="de-DE" sz="1200" b="1" i="1" dirty="0" smtClean="0"/>
          </a:p>
          <a:p>
            <a:pPr>
              <a:lnSpc>
                <a:spcPct val="120000"/>
              </a:lnSpc>
            </a:pPr>
            <a:r>
              <a:rPr lang="en-US" b="1" i="1" dirty="0" smtClean="0"/>
              <a:t>	</a:t>
            </a:r>
            <a:r>
              <a:rPr lang="en-US" dirty="0" smtClean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: </a:t>
            </a:r>
            <a:r>
              <a:rPr lang="en-US" b="1" dirty="0" smtClean="0">
                <a:solidFill>
                  <a:srgbClr val="0000FF"/>
                </a:solidFill>
                <a:latin typeface="Courier New" pitchFamily="49" charset="0"/>
                <a:sym typeface="Wingdings" pitchFamily="2" charset="2"/>
              </a:rPr>
              <a:t>tpm_BinaryExpPLUS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( </a:t>
            </a:r>
            <a:r>
              <a:rPr lang="en-US" dirty="0" smtClean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, </a:t>
            </a:r>
            <a:r>
              <a:rPr lang="en-US" dirty="0" smtClean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) {}={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 if (target.empty()) target = getNewRegister();</a:t>
            </a:r>
          </a:p>
          <a:p>
            <a:pPr>
              <a:lnSpc>
                <a:spcPct val="120000"/>
              </a:lnSpc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	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 $action[2](</a:t>
            </a:r>
            <a:r>
              <a:rPr lang="en-US" b="1" dirty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</a:rPr>
              <a:t>D15");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/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 string r2($action[3](</a:t>
            </a:r>
            <a:r>
              <a:rPr lang="en-US" b="1" dirty="0" smtClean="0">
                <a:latin typeface="Courier New" pitchFamily="49" charset="0"/>
              </a:rPr>
              <a:t>""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));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 cout &lt;&lt; </a:t>
            </a:r>
            <a:r>
              <a:rPr lang="en-US" b="1" dirty="0" smtClean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ADD </a:t>
            </a:r>
            <a:r>
              <a:rPr lang="en-US" b="1" dirty="0" smtClean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&lt;&lt; target &lt;&lt; </a:t>
            </a:r>
            <a:r>
              <a:rPr lang="en-US" b="1" dirty="0" smtClean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, D15, </a:t>
            </a:r>
            <a:r>
              <a:rPr lang="en-US" b="1" dirty="0" smtClean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&lt;&lt; r2 &lt;&lt; endl;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  return target;</a:t>
            </a:r>
            <a:br>
              <a:rPr lang="en-US" b="1" dirty="0" smtClean="0">
                <a:latin typeface="Courier New" pitchFamily="49" charset="0"/>
                <a:sym typeface="Wingdings" pitchFamily="2" charset="2"/>
              </a:rPr>
            </a:b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};</a:t>
            </a:r>
          </a:p>
          <a:p>
            <a:pPr>
              <a:lnSpc>
                <a:spcPct val="90000"/>
              </a:lnSpc>
            </a:pPr>
            <a:endParaRPr lang="en-US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Obige Regel generiert eine Spezialform der TriCore-Addition, wo der erste Summand zwingend in Datenregister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D15</a:t>
            </a:r>
            <a:r>
              <a:rPr lang="de-DE" dirty="0" smtClean="0"/>
              <a:t> liegen muss.</a:t>
            </a:r>
            <a:endParaRPr lang="de-DE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3926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Baum-Überdeckung und Baum-Grammatik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 smtClean="0"/>
              <a:t>Baum-Überdeckung</a:t>
            </a:r>
            <a:endParaRPr lang="de-DE" b="1" i="1" dirty="0" smtClean="0"/>
          </a:p>
          <a:p>
            <a:pPr>
              <a:lnSpc>
                <a:spcPct val="120000"/>
              </a:lnSpc>
            </a:pPr>
            <a:endParaRPr lang="de-DE" sz="1200" b="1" i="1" dirty="0" smtClean="0"/>
          </a:p>
          <a:p>
            <a:pPr>
              <a:lnSpc>
                <a:spcPct val="120000"/>
              </a:lnSpc>
            </a:pPr>
            <a:r>
              <a:rPr lang="de-DE" dirty="0" smtClean="0"/>
              <a:t>Eine Regel </a:t>
            </a:r>
            <a:r>
              <a:rPr lang="de-DE" i="1" dirty="0" smtClean="0"/>
              <a:t>R</a:t>
            </a:r>
            <a:r>
              <a:rPr lang="de-DE" i="1" baseline="-25000" dirty="0" smtClean="0"/>
              <a:t>i</a:t>
            </a:r>
            <a:r>
              <a:rPr lang="de-DE" dirty="0" smtClean="0"/>
              <a:t> aus </a:t>
            </a:r>
            <a:r>
              <a:rPr lang="de-DE" i="1" dirty="0" smtClean="0"/>
              <a:t>G</a:t>
            </a:r>
            <a:r>
              <a:rPr lang="de-DE" dirty="0" smtClean="0"/>
              <a:t> mit Signatur</a:t>
            </a:r>
            <a:br>
              <a:rPr lang="de-DE" dirty="0" smtClean="0"/>
            </a:br>
            <a:r>
              <a:rPr lang="de-DE" dirty="0">
                <a:solidFill>
                  <a:srgbClr val="83B53D"/>
                </a:solidFill>
              </a:rPr>
              <a:t>&lt;nonterminal</a:t>
            </a:r>
            <a:r>
              <a:rPr lang="de-DE" i="1" baseline="-25000" dirty="0">
                <a:solidFill>
                  <a:srgbClr val="83B53D"/>
                </a:solidFill>
              </a:rPr>
              <a:t>i</a:t>
            </a:r>
            <a:r>
              <a:rPr lang="de-DE" baseline="-25000" dirty="0">
                <a:solidFill>
                  <a:srgbClr val="83B53D"/>
                </a:solidFill>
              </a:rPr>
              <a:t>,0</a:t>
            </a:r>
            <a:r>
              <a:rPr lang="de-DE" dirty="0">
                <a:solidFill>
                  <a:srgbClr val="83B53D"/>
                </a:solidFill>
              </a:rPr>
              <a:t>&gt;</a:t>
            </a:r>
            <a:r>
              <a:rPr lang="de-DE" b="1" dirty="0">
                <a:latin typeface="Courier New" pitchFamily="49" charset="0"/>
              </a:rPr>
              <a:t>: </a:t>
            </a:r>
            <a:r>
              <a:rPr lang="de-DE" b="1" dirty="0">
                <a:solidFill>
                  <a:srgbClr val="0000FF"/>
                </a:solidFill>
                <a:latin typeface="Courier New" pitchFamily="49" charset="0"/>
              </a:rPr>
              <a:t>&lt;terminal</a:t>
            </a:r>
            <a:r>
              <a:rPr lang="de-DE" b="1" i="1" baseline="-25000" dirty="0">
                <a:solidFill>
                  <a:srgbClr val="0000FF"/>
                </a:solidFill>
              </a:rPr>
              <a:t>i</a:t>
            </a:r>
            <a:r>
              <a:rPr lang="de-DE" b="1" baseline="-25000" dirty="0">
                <a:solidFill>
                  <a:srgbClr val="0000FF"/>
                </a:solidFill>
                <a:latin typeface="Courier New" pitchFamily="49" charset="0"/>
              </a:rPr>
              <a:t>,1</a:t>
            </a:r>
            <a:r>
              <a:rPr lang="de-DE" b="1" dirty="0">
                <a:solidFill>
                  <a:srgbClr val="0000FF"/>
                </a:solidFill>
                <a:latin typeface="Courier New" pitchFamily="49" charset="0"/>
              </a:rPr>
              <a:t>&gt;</a:t>
            </a:r>
            <a:r>
              <a:rPr lang="de-DE" b="1" dirty="0">
                <a:latin typeface="Courier New" pitchFamily="49" charset="0"/>
              </a:rPr>
              <a:t>( </a:t>
            </a:r>
            <a:r>
              <a:rPr lang="de-DE" dirty="0">
                <a:solidFill>
                  <a:srgbClr val="83B53D"/>
                </a:solidFill>
              </a:rPr>
              <a:t>&lt;nonterminal</a:t>
            </a:r>
            <a:r>
              <a:rPr lang="de-DE" i="1" baseline="-25000" dirty="0">
                <a:solidFill>
                  <a:srgbClr val="83B53D"/>
                </a:solidFill>
              </a:rPr>
              <a:t>i</a:t>
            </a:r>
            <a:r>
              <a:rPr lang="de-DE" baseline="-25000" dirty="0">
                <a:solidFill>
                  <a:srgbClr val="83B53D"/>
                </a:solidFill>
              </a:rPr>
              <a:t>,2</a:t>
            </a:r>
            <a:r>
              <a:rPr lang="de-DE" dirty="0">
                <a:solidFill>
                  <a:srgbClr val="83B53D"/>
                </a:solidFill>
              </a:rPr>
              <a:t>&gt;</a:t>
            </a:r>
            <a:r>
              <a:rPr lang="de-DE" b="1" dirty="0">
                <a:latin typeface="Courier New" pitchFamily="49" charset="0"/>
              </a:rPr>
              <a:t>, …,</a:t>
            </a:r>
            <a:br>
              <a:rPr lang="de-DE" b="1" dirty="0">
                <a:latin typeface="Courier New" pitchFamily="49" charset="0"/>
              </a:rPr>
            </a:br>
            <a:r>
              <a:rPr lang="de-DE" dirty="0"/>
              <a:t>				 </a:t>
            </a:r>
            <a:r>
              <a:rPr lang="de-DE" dirty="0" smtClean="0"/>
              <a:t>           </a:t>
            </a:r>
            <a:r>
              <a:rPr lang="de-DE" sz="600" dirty="0" smtClean="0"/>
              <a:t> </a:t>
            </a:r>
            <a:r>
              <a:rPr lang="de-DE" dirty="0" smtClean="0">
                <a:solidFill>
                  <a:srgbClr val="83B53D"/>
                </a:solidFill>
              </a:rPr>
              <a:t>&lt;</a:t>
            </a:r>
            <a:r>
              <a:rPr lang="de-DE" dirty="0">
                <a:solidFill>
                  <a:srgbClr val="83B53D"/>
                </a:solidFill>
              </a:rPr>
              <a:t>nonterminal</a:t>
            </a:r>
            <a:r>
              <a:rPr lang="de-DE" i="1" baseline="-25000" dirty="0">
                <a:solidFill>
                  <a:srgbClr val="83B53D"/>
                </a:solidFill>
              </a:rPr>
              <a:t>i</a:t>
            </a:r>
            <a:r>
              <a:rPr lang="de-DE" baseline="-25000" dirty="0">
                <a:solidFill>
                  <a:srgbClr val="83B53D"/>
                </a:solidFill>
              </a:rPr>
              <a:t>,</a:t>
            </a:r>
            <a:r>
              <a:rPr lang="de-DE" i="1" baseline="-25000" dirty="0">
                <a:solidFill>
                  <a:srgbClr val="83B53D"/>
                </a:solidFill>
              </a:rPr>
              <a:t>n</a:t>
            </a:r>
            <a:r>
              <a:rPr lang="de-DE" dirty="0">
                <a:solidFill>
                  <a:srgbClr val="83B53D"/>
                </a:solidFill>
              </a:rPr>
              <a:t>&gt;</a:t>
            </a:r>
            <a:r>
              <a:rPr lang="de-DE" b="1" dirty="0">
                <a:latin typeface="Courier New" pitchFamily="49" charset="0"/>
              </a:rPr>
              <a:t> )</a:t>
            </a:r>
            <a:endParaRPr lang="de-DE" dirty="0" smtClean="0"/>
          </a:p>
          <a:p>
            <a:pPr>
              <a:lnSpc>
                <a:spcPct val="120000"/>
              </a:lnSpc>
            </a:pPr>
            <a:r>
              <a:rPr lang="de-DE" dirty="0" smtClean="0"/>
              <a:t>überdeckt einen DFT </a:t>
            </a:r>
            <a:r>
              <a:rPr lang="de-DE" i="1" dirty="0" smtClean="0"/>
              <a:t>T</a:t>
            </a:r>
            <a:r>
              <a:rPr lang="de-DE" dirty="0" smtClean="0"/>
              <a:t> genau dann, wenn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es Regeln in </a:t>
            </a:r>
            <a:r>
              <a:rPr lang="de-DE" i="1" dirty="0" smtClean="0"/>
              <a:t>G</a:t>
            </a:r>
            <a:r>
              <a:rPr lang="de-DE" dirty="0" smtClean="0"/>
              <a:t> gibt, die jeweils Teil-Baum </a:t>
            </a:r>
            <a:r>
              <a:rPr lang="de-DE" i="1" dirty="0" smtClean="0"/>
              <a:t>T</a:t>
            </a:r>
            <a:r>
              <a:rPr lang="de-DE" dirty="0" smtClean="0"/>
              <a:t>´</a:t>
            </a:r>
            <a:r>
              <a:rPr lang="de-DE" i="1" baseline="-25000" dirty="0" smtClean="0"/>
              <a:t>j</a:t>
            </a:r>
            <a:r>
              <a:rPr lang="de-DE" dirty="0" smtClean="0"/>
              <a:t> überdecken und jeweils ein Nichtterminal-Symbol der Klasse </a:t>
            </a:r>
            <a:r>
              <a:rPr lang="de-DE" dirty="0">
                <a:solidFill>
                  <a:srgbClr val="83B53D"/>
                </a:solidFill>
              </a:rPr>
              <a:t>&lt;nonterminal</a:t>
            </a:r>
            <a:r>
              <a:rPr lang="de-DE" i="1" baseline="-25000" dirty="0">
                <a:solidFill>
                  <a:srgbClr val="83B53D"/>
                </a:solidFill>
              </a:rPr>
              <a:t>i</a:t>
            </a:r>
            <a:r>
              <a:rPr lang="de-DE" baseline="-25000" dirty="0">
                <a:solidFill>
                  <a:srgbClr val="83B53D"/>
                </a:solidFill>
              </a:rPr>
              <a:t>,</a:t>
            </a:r>
            <a:r>
              <a:rPr lang="de-DE" i="1" baseline="-25000" dirty="0">
                <a:solidFill>
                  <a:srgbClr val="83B53D"/>
                </a:solidFill>
              </a:rPr>
              <a:t>j</a:t>
            </a:r>
            <a:r>
              <a:rPr lang="de-DE" dirty="0">
                <a:solidFill>
                  <a:srgbClr val="83B53D"/>
                </a:solidFill>
              </a:rPr>
              <a:t>&gt;</a:t>
            </a:r>
            <a:r>
              <a:rPr lang="de-DE" dirty="0" smtClean="0"/>
              <a:t> erzeugen (2 ≤ </a:t>
            </a:r>
            <a:r>
              <a:rPr lang="de-DE" i="1" dirty="0" smtClean="0"/>
              <a:t>j</a:t>
            </a:r>
            <a:r>
              <a:rPr lang="de-DE" dirty="0" smtClean="0"/>
              <a:t> </a:t>
            </a:r>
            <a:r>
              <a:rPr lang="de-DE" dirty="0"/>
              <a:t>≤</a:t>
            </a:r>
            <a:r>
              <a:rPr lang="de-DE" dirty="0" smtClean="0"/>
              <a:t> </a:t>
            </a:r>
            <a:r>
              <a:rPr lang="de-DE" i="1" dirty="0" smtClean="0"/>
              <a:t>n</a:t>
            </a:r>
            <a:r>
              <a:rPr lang="de-DE" dirty="0" smtClean="0"/>
              <a:t>), und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die Kosten von </a:t>
            </a:r>
            <a:r>
              <a:rPr lang="de-DE" i="1" dirty="0" smtClean="0"/>
              <a:t>R</a:t>
            </a:r>
            <a:r>
              <a:rPr lang="de-DE" i="1" baseline="-25000" dirty="0" smtClean="0"/>
              <a:t>i</a:t>
            </a:r>
            <a:r>
              <a:rPr lang="de-DE" dirty="0" smtClean="0"/>
              <a:t> kleiner als </a:t>
            </a:r>
            <a:r>
              <a:rPr lang="de-DE" b="1" dirty="0" smtClean="0">
                <a:latin typeface="OpenSymbol"/>
                <a:ea typeface="OpenSymbol"/>
              </a:rPr>
              <a:t>∞</a:t>
            </a:r>
            <a:r>
              <a:rPr lang="de-DE" dirty="0" smtClean="0"/>
              <a:t> sind.</a:t>
            </a:r>
          </a:p>
        </p:txBody>
      </p:sp>
    </p:spTree>
    <p:extLst>
      <p:ext uri="{BB962C8B-B14F-4D97-AF65-F5344CB8AC3E}">
        <p14:creationId xmlns:p14="http://schemas.microsoft.com/office/powerpoint/2010/main" val="20448896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857E5AD2-6AFE-41F0-8168-DCEE35B9985D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464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TPM-Algorithmus mit Baum-Grammatik</a:t>
            </a:r>
            <a:endParaRPr lang="en-US" i="1" dirty="0"/>
          </a:p>
        </p:txBody>
      </p:sp>
      <p:sp>
        <p:nvSpPr>
          <p:cNvPr id="4649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 smtClean="0"/>
              <a:t>Phase 1 – Initialisierung: Unverändert</a:t>
            </a:r>
          </a:p>
          <a:p>
            <a:pPr>
              <a:lnSpc>
                <a:spcPct val="90000"/>
              </a:lnSpc>
            </a:pPr>
            <a:endParaRPr lang="de-DE" sz="1200" b="1" dirty="0" smtClean="0"/>
          </a:p>
          <a:p>
            <a:pPr>
              <a:lnSpc>
                <a:spcPct val="90000"/>
              </a:lnSpc>
            </a:pPr>
            <a:r>
              <a:rPr lang="de-DE" b="1" dirty="0" smtClean="0"/>
              <a:t>Phase 2 – Kostenberechnung: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Anstatt alle Operationen </a:t>
            </a:r>
            <a:r>
              <a:rPr lang="de-DE" i="1" dirty="0" smtClean="0"/>
              <a:t>o</a:t>
            </a:r>
            <a:r>
              <a:rPr lang="de-DE" dirty="0" smtClean="0"/>
              <a:t> </a:t>
            </a:r>
            <a:r>
              <a:rPr lang="de-DE" b="1" dirty="0" smtClean="0">
                <a:sym typeface="Symbol"/>
              </a:rPr>
              <a:t></a:t>
            </a:r>
            <a:r>
              <a:rPr lang="de-DE" dirty="0" smtClean="0"/>
              <a:t> </a:t>
            </a:r>
            <a:r>
              <a:rPr lang="de-DE" i="1" dirty="0" smtClean="0"/>
              <a:t>O</a:t>
            </a:r>
            <a:r>
              <a:rPr lang="de-DE" dirty="0" smtClean="0"/>
              <a:t> zu bestimmen, die Teilbäume </a:t>
            </a:r>
            <a:r>
              <a:rPr lang="de-DE" i="1" dirty="0" smtClean="0"/>
              <a:t>T</a:t>
            </a:r>
            <a:r>
              <a:rPr lang="de-DE" dirty="0" smtClean="0"/>
              <a:t>´ überdecken:</a:t>
            </a:r>
            <a:endParaRPr lang="de-DE" dirty="0"/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Bestimme Menge </a:t>
            </a:r>
            <a:r>
              <a:rPr lang="de-DE" i="1" dirty="0" smtClean="0"/>
              <a:t>R</a:t>
            </a:r>
            <a:r>
              <a:rPr lang="de-DE" dirty="0" smtClean="0"/>
              <a:t>´ aller Regeln </a:t>
            </a:r>
            <a:r>
              <a:rPr lang="de-DE" i="1" dirty="0" smtClean="0"/>
              <a:t>R</a:t>
            </a:r>
            <a:r>
              <a:rPr lang="de-DE" i="1" baseline="-25000" dirty="0" smtClean="0"/>
              <a:t>i</a:t>
            </a:r>
            <a:r>
              <a:rPr lang="de-DE" dirty="0" smtClean="0"/>
              <a:t> </a:t>
            </a:r>
            <a:r>
              <a:rPr lang="de-DE" b="1" dirty="0" smtClean="0">
                <a:sym typeface="Symbol"/>
              </a:rPr>
              <a:t></a:t>
            </a:r>
            <a:r>
              <a:rPr lang="de-DE" dirty="0" smtClean="0"/>
              <a:t> </a:t>
            </a:r>
            <a:r>
              <a:rPr lang="de-DE" i="1" dirty="0" smtClean="0"/>
              <a:t>G</a:t>
            </a:r>
            <a:r>
              <a:rPr lang="de-DE" dirty="0" smtClean="0"/>
              <a:t>, die </a:t>
            </a:r>
            <a:r>
              <a:rPr lang="de-DE" i="1" dirty="0" smtClean="0"/>
              <a:t>T</a:t>
            </a:r>
            <a:r>
              <a:rPr lang="de-DE" dirty="0" smtClean="0"/>
              <a:t>´ überdecken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Berechne </a:t>
            </a:r>
            <a:r>
              <a:rPr lang="de-DE" i="1" dirty="0" smtClean="0"/>
              <a:t>C</a:t>
            </a:r>
            <a:r>
              <a:rPr lang="de-DE" dirty="0" smtClean="0"/>
              <a:t>[</a:t>
            </a:r>
            <a:r>
              <a:rPr lang="de-DE" sz="1200" dirty="0" smtClean="0"/>
              <a:t> </a:t>
            </a:r>
            <a:r>
              <a:rPr lang="de-DE" i="1" dirty="0" smtClean="0"/>
              <a:t>v</a:t>
            </a:r>
            <a:r>
              <a:rPr lang="de-DE" sz="1200" dirty="0" smtClean="0"/>
              <a:t> </a:t>
            </a:r>
            <a:r>
              <a:rPr lang="de-DE" dirty="0" smtClean="0"/>
              <a:t>] wie ursprünglich, lediglich unter Ausführung des Codes der </a:t>
            </a:r>
            <a:r>
              <a:rPr lang="en-US" i="1" dirty="0" smtClean="0"/>
              <a:t>Cost</a:t>
            </a:r>
            <a:r>
              <a:rPr lang="de-DE" dirty="0" smtClean="0"/>
              <a:t>-Teile aller Regeln aus </a:t>
            </a:r>
            <a:r>
              <a:rPr lang="de-DE" i="1" dirty="0" smtClean="0"/>
              <a:t>R</a:t>
            </a:r>
            <a:r>
              <a:rPr lang="de-DE" dirty="0" smtClean="0"/>
              <a:t>´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Speichere in </a:t>
            </a:r>
            <a:r>
              <a:rPr lang="de-DE" i="1" dirty="0" smtClean="0"/>
              <a:t>M</a:t>
            </a:r>
            <a:r>
              <a:rPr lang="de-DE" dirty="0" smtClean="0"/>
              <a:t>[</a:t>
            </a:r>
            <a:r>
              <a:rPr lang="de-DE" sz="1200" dirty="0" smtClean="0"/>
              <a:t> </a:t>
            </a:r>
            <a:r>
              <a:rPr lang="de-DE" i="1" dirty="0" smtClean="0"/>
              <a:t>v</a:t>
            </a:r>
            <a:r>
              <a:rPr lang="de-DE" sz="1200" dirty="0" smtClean="0"/>
              <a:t> </a:t>
            </a:r>
            <a:r>
              <a:rPr lang="de-DE" dirty="0" smtClean="0"/>
              <a:t>] die Regel </a:t>
            </a:r>
            <a:r>
              <a:rPr lang="de-DE" i="1" dirty="0" smtClean="0"/>
              <a:t>R</a:t>
            </a:r>
            <a:r>
              <a:rPr lang="de-DE" i="1" baseline="30000" dirty="0" smtClean="0"/>
              <a:t>opt</a:t>
            </a:r>
            <a:r>
              <a:rPr lang="de-DE" dirty="0" smtClean="0"/>
              <a:t> </a:t>
            </a:r>
            <a:r>
              <a:rPr lang="de-DE" b="1" dirty="0">
                <a:sym typeface="Symbol"/>
              </a:rPr>
              <a:t></a:t>
            </a:r>
            <a:r>
              <a:rPr lang="de-DE" dirty="0" smtClean="0"/>
              <a:t> </a:t>
            </a:r>
            <a:r>
              <a:rPr lang="de-DE" i="1" dirty="0" smtClean="0"/>
              <a:t>R</a:t>
            </a:r>
            <a:r>
              <a:rPr lang="de-DE" dirty="0" smtClean="0"/>
              <a:t>´ mit minimalem </a:t>
            </a:r>
            <a:r>
              <a:rPr lang="de-DE" i="1" dirty="0" smtClean="0"/>
              <a:t>C</a:t>
            </a:r>
            <a:r>
              <a:rPr lang="de-DE" dirty="0" smtClean="0"/>
              <a:t>[</a:t>
            </a:r>
            <a:r>
              <a:rPr lang="de-DE" sz="1200" dirty="0" smtClean="0"/>
              <a:t> </a:t>
            </a:r>
            <a:r>
              <a:rPr lang="de-DE" i="1" dirty="0" smtClean="0"/>
              <a:t>v</a:t>
            </a:r>
            <a:r>
              <a:rPr lang="de-DE" sz="1200" dirty="0" smtClean="0"/>
              <a:t> </a:t>
            </a:r>
            <a:r>
              <a:rPr lang="de-DE" dirty="0" smtClean="0"/>
              <a:t>]</a:t>
            </a:r>
          </a:p>
          <a:p>
            <a:pPr>
              <a:lnSpc>
                <a:spcPct val="90000"/>
              </a:lnSpc>
            </a:pPr>
            <a:endParaRPr lang="de-DE" sz="1200" b="1" dirty="0"/>
          </a:p>
          <a:p>
            <a:pPr>
              <a:lnSpc>
                <a:spcPct val="90000"/>
              </a:lnSpc>
            </a:pPr>
            <a:r>
              <a:rPr lang="de-DE" b="1" dirty="0"/>
              <a:t>Phase </a:t>
            </a:r>
            <a:r>
              <a:rPr lang="de-DE" b="1" dirty="0" smtClean="0"/>
              <a:t>3 </a:t>
            </a:r>
            <a:r>
              <a:rPr lang="de-DE" b="1" dirty="0"/>
              <a:t>– </a:t>
            </a:r>
            <a:r>
              <a:rPr lang="de-DE" b="1" dirty="0" smtClean="0"/>
              <a:t>Code-Generierung: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Für Wurzel </a:t>
            </a:r>
            <a:r>
              <a:rPr lang="de-DE" i="1" dirty="0" smtClean="0"/>
              <a:t>v</a:t>
            </a:r>
            <a:r>
              <a:rPr lang="de-DE" baseline="-25000" dirty="0" smtClean="0"/>
              <a:t>0</a:t>
            </a:r>
            <a:r>
              <a:rPr lang="de-DE" dirty="0" smtClean="0"/>
              <a:t> </a:t>
            </a:r>
            <a:r>
              <a:rPr lang="de-DE" b="1" dirty="0">
                <a:sym typeface="Symbol"/>
              </a:rPr>
              <a:t></a:t>
            </a:r>
            <a:r>
              <a:rPr lang="de-DE" dirty="0"/>
              <a:t> </a:t>
            </a:r>
            <a:r>
              <a:rPr lang="de-DE" i="1" dirty="0" smtClean="0"/>
              <a:t>T</a:t>
            </a:r>
            <a:r>
              <a:rPr lang="de-DE" dirty="0" smtClean="0"/>
              <a:t>: Rufe </a:t>
            </a:r>
            <a:r>
              <a:rPr lang="en-US" i="1" dirty="0" smtClean="0"/>
              <a:t>Action</a:t>
            </a:r>
            <a:r>
              <a:rPr lang="de-DE" dirty="0" smtClean="0"/>
              <a:t>-Teil der optimalen Regel </a:t>
            </a:r>
            <a:r>
              <a:rPr lang="de-DE" i="1" dirty="0" smtClean="0"/>
              <a:t>M</a:t>
            </a:r>
            <a:r>
              <a:rPr lang="de-DE" dirty="0" smtClean="0"/>
              <a:t>[</a:t>
            </a:r>
            <a:r>
              <a:rPr lang="de-DE" sz="1200" dirty="0" smtClean="0"/>
              <a:t> </a:t>
            </a:r>
            <a:r>
              <a:rPr lang="de-DE" i="1" dirty="0" smtClean="0"/>
              <a:t>v</a:t>
            </a:r>
            <a:r>
              <a:rPr lang="de-DE" baseline="-25000" dirty="0" smtClean="0"/>
              <a:t>0</a:t>
            </a:r>
            <a:r>
              <a:rPr lang="de-DE" sz="1200" dirty="0" smtClean="0"/>
              <a:t> </a:t>
            </a:r>
            <a:r>
              <a:rPr lang="de-DE" dirty="0" smtClean="0"/>
              <a:t>] auf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In </a:t>
            </a:r>
            <a:r>
              <a:rPr lang="en-US" i="1" dirty="0" smtClean="0"/>
              <a:t>Action</a:t>
            </a:r>
            <a:r>
              <a:rPr lang="de-DE" dirty="0" smtClean="0"/>
              <a:t>-Teile eingebettete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$action[]</a:t>
            </a:r>
            <a:r>
              <a:rPr lang="de-DE" dirty="0" smtClean="0"/>
              <a:t>-Aufrufe beziehen sich stets auf die </a:t>
            </a:r>
            <a:r>
              <a:rPr lang="en-US" i="1" dirty="0" smtClean="0"/>
              <a:t>Action</a:t>
            </a:r>
            <a:r>
              <a:rPr lang="de-DE" dirty="0" smtClean="0"/>
              <a:t>-Teile der jeweils kostenoptimalen Regel </a:t>
            </a:r>
            <a:r>
              <a:rPr lang="de-DE" i="1" dirty="0" smtClean="0"/>
              <a:t>R</a:t>
            </a:r>
            <a:r>
              <a:rPr lang="de-DE" i="1" baseline="30000" dirty="0" smtClean="0"/>
              <a:t>opt</a:t>
            </a:r>
            <a:endParaRPr lang="de-DE" i="1" baseline="30000" dirty="0"/>
          </a:p>
        </p:txBody>
      </p:sp>
    </p:spTree>
    <p:extLst>
      <p:ext uri="{BB962C8B-B14F-4D97-AF65-F5344CB8AC3E}">
        <p14:creationId xmlns:p14="http://schemas.microsoft.com/office/powerpoint/2010/main" val="2426775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857E5AD2-6AFE-41F0-8168-DCEE35B9985D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464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Komplexeres Beispiel (1)</a:t>
            </a:r>
            <a:endParaRPr lang="en-US" i="1" dirty="0"/>
          </a:p>
        </p:txBody>
      </p:sp>
      <p:sp>
        <p:nvSpPr>
          <p:cNvPr id="4649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: 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sym typeface="Wingdings" pitchFamily="2" charset="2"/>
              </a:rPr>
              <a:t>tpm_BinaryExpPLUS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( </a:t>
            </a:r>
            <a:r>
              <a:rPr lang="en-US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, </a:t>
            </a:r>
            <a:r>
              <a:rPr lang="en-US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 ) {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  $cost[0] = $cost[2] + $cost[3] + 1;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}={</a:t>
            </a:r>
            <a:br>
              <a:rPr lang="en-US" b="1" dirty="0">
                <a:latin typeface="Courier New" pitchFamily="49" charset="0"/>
                <a:sym typeface="Wingdings" pitchFamily="2" charset="2"/>
              </a:rPr>
            </a:br>
            <a:r>
              <a:rPr lang="en-US" b="1" dirty="0">
                <a:latin typeface="Courier New" pitchFamily="49" charset="0"/>
                <a:sym typeface="Wingdings" pitchFamily="2" charset="2"/>
              </a:rPr>
              <a:t>if ( target.empty() ) target = getNewRegister();</a:t>
            </a:r>
            <a:br>
              <a:rPr lang="en-US" b="1" dirty="0">
                <a:latin typeface="Courier New" pitchFamily="49" charset="0"/>
                <a:sym typeface="Wingdings" pitchFamily="2" charset="2"/>
              </a:rPr>
            </a:br>
            <a:r>
              <a:rPr lang="en-US" b="1" dirty="0">
                <a:latin typeface="Courier New" pitchFamily="49" charset="0"/>
                <a:sym typeface="Wingdings" pitchFamily="2" charset="2"/>
              </a:rPr>
              <a:t>string r1( $action[2](</a:t>
            </a:r>
            <a:r>
              <a:rPr lang="de-DE" b="1" dirty="0">
                <a:latin typeface="Courier New" pitchFamily="49" charset="0"/>
              </a:rPr>
              <a:t>""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) ), r2( $action[3](</a:t>
            </a:r>
            <a:r>
              <a:rPr lang="de-DE" b="1" dirty="0">
                <a:latin typeface="Courier New" pitchFamily="49" charset="0"/>
              </a:rPr>
              <a:t>""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) );</a:t>
            </a:r>
            <a:br>
              <a:rPr lang="en-US" b="1" dirty="0">
                <a:latin typeface="Courier New" pitchFamily="49" charset="0"/>
                <a:sym typeface="Wingdings" pitchFamily="2" charset="2"/>
              </a:rPr>
            </a:br>
            <a:r>
              <a:rPr lang="en-US" b="1" dirty="0">
                <a:latin typeface="Courier New" pitchFamily="49" charset="0"/>
                <a:sym typeface="Wingdings" pitchFamily="2" charset="2"/>
              </a:rPr>
              <a:t>cout &lt;&lt; </a:t>
            </a:r>
            <a:r>
              <a:rPr lang="de-DE" b="1" dirty="0">
                <a:latin typeface="Courier New" pitchFamily="49" charset="0"/>
              </a:rPr>
              <a:t>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ADD </a:t>
            </a:r>
            <a:r>
              <a:rPr lang="de-DE" b="1" dirty="0">
                <a:latin typeface="Courier New" pitchFamily="49" charset="0"/>
              </a:rPr>
              <a:t>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 &lt;&lt; target &lt;&lt; </a:t>
            </a:r>
            <a:r>
              <a:rPr lang="de-DE" b="1" dirty="0">
                <a:latin typeface="Courier New" pitchFamily="49" charset="0"/>
              </a:rPr>
              <a:t>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,</a:t>
            </a:r>
            <a:r>
              <a:rPr lang="de-DE" b="1" dirty="0">
                <a:latin typeface="Courier New" pitchFamily="49" charset="0"/>
              </a:rPr>
              <a:t>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 &lt;&lt; r1 &lt;&lt; </a:t>
            </a:r>
            <a:r>
              <a:rPr lang="de-DE" b="1" dirty="0">
                <a:latin typeface="Courier New" pitchFamily="49" charset="0"/>
              </a:rPr>
              <a:t>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,</a:t>
            </a:r>
            <a:r>
              <a:rPr lang="de-DE" b="1" dirty="0">
                <a:latin typeface="Courier New" pitchFamily="49" charset="0"/>
              </a:rPr>
              <a:t>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 &lt;&lt; r2 &lt;&lt; endl; return target;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};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endParaRPr lang="en-US" b="1" dirty="0">
              <a:latin typeface="Courier New" pitchFamily="49" charset="0"/>
              <a:sym typeface="Wingdings" pitchFamily="2" charset="2"/>
            </a:endParaRP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: 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sym typeface="Wingdings" pitchFamily="2" charset="2"/>
              </a:rPr>
              <a:t>tpm_BinaryExpMULT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( </a:t>
            </a:r>
            <a:r>
              <a:rPr lang="en-US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, </a:t>
            </a:r>
            <a:r>
              <a:rPr lang="en-US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 ) {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  $cost[0] = $cost[2] + $cost[3] + 1;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}={</a:t>
            </a:r>
            <a:br>
              <a:rPr lang="en-US" b="1" dirty="0">
                <a:latin typeface="Courier New" pitchFamily="49" charset="0"/>
                <a:sym typeface="Wingdings" pitchFamily="2" charset="2"/>
              </a:rPr>
            </a:br>
            <a:r>
              <a:rPr lang="en-US" b="1" dirty="0">
                <a:latin typeface="Courier New" pitchFamily="49" charset="0"/>
                <a:sym typeface="Wingdings" pitchFamily="2" charset="2"/>
              </a:rPr>
              <a:t>if ( target.empty() ) target = getNewRegister();</a:t>
            </a:r>
            <a:br>
              <a:rPr lang="en-US" b="1" dirty="0">
                <a:latin typeface="Courier New" pitchFamily="49" charset="0"/>
                <a:sym typeface="Wingdings" pitchFamily="2" charset="2"/>
              </a:rPr>
            </a:br>
            <a:r>
              <a:rPr lang="en-US" b="1" dirty="0">
                <a:latin typeface="Courier New" pitchFamily="49" charset="0"/>
                <a:sym typeface="Wingdings" pitchFamily="2" charset="2"/>
              </a:rPr>
              <a:t>string r1( $action[2](</a:t>
            </a:r>
            <a:r>
              <a:rPr lang="de-DE" b="1" dirty="0">
                <a:latin typeface="Courier New" pitchFamily="49" charset="0"/>
              </a:rPr>
              <a:t>""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) ), r2( $action[3](</a:t>
            </a:r>
            <a:r>
              <a:rPr lang="de-DE" b="1" dirty="0">
                <a:latin typeface="Courier New" pitchFamily="49" charset="0"/>
              </a:rPr>
              <a:t>""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) );</a:t>
            </a:r>
            <a:br>
              <a:rPr lang="en-US" b="1" dirty="0">
                <a:latin typeface="Courier New" pitchFamily="49" charset="0"/>
                <a:sym typeface="Wingdings" pitchFamily="2" charset="2"/>
              </a:rPr>
            </a:br>
            <a:r>
              <a:rPr lang="en-US" b="1" dirty="0">
                <a:latin typeface="Courier New" pitchFamily="49" charset="0"/>
                <a:sym typeface="Wingdings" pitchFamily="2" charset="2"/>
              </a:rPr>
              <a:t>cout &lt;&lt; </a:t>
            </a:r>
            <a:r>
              <a:rPr lang="de-DE" b="1" dirty="0">
                <a:latin typeface="Courier New" pitchFamily="49" charset="0"/>
              </a:rPr>
              <a:t>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MUL </a:t>
            </a:r>
            <a:r>
              <a:rPr lang="de-DE" b="1" dirty="0">
                <a:latin typeface="Courier New" pitchFamily="49" charset="0"/>
              </a:rPr>
              <a:t>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 &lt;&lt; target &lt;&lt; </a:t>
            </a:r>
            <a:r>
              <a:rPr lang="de-DE" b="1" dirty="0">
                <a:latin typeface="Courier New" pitchFamily="49" charset="0"/>
              </a:rPr>
              <a:t>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,</a:t>
            </a:r>
            <a:r>
              <a:rPr lang="de-DE" b="1" dirty="0">
                <a:latin typeface="Courier New" pitchFamily="49" charset="0"/>
              </a:rPr>
              <a:t>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 &lt;&lt; r1 &lt;&lt; </a:t>
            </a:r>
            <a:r>
              <a:rPr lang="de-DE" b="1" dirty="0">
                <a:latin typeface="Courier New" pitchFamily="49" charset="0"/>
              </a:rPr>
              <a:t>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,</a:t>
            </a:r>
            <a:r>
              <a:rPr lang="de-DE" b="1" dirty="0">
                <a:latin typeface="Courier New" pitchFamily="49" charset="0"/>
              </a:rPr>
              <a:t>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 &lt;&lt; r2 &lt;&lt; endl; return target;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};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endParaRPr lang="en-US" b="1" dirty="0">
              <a:latin typeface="Courier New" pitchFamily="49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617981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Komplexeres Beispiel </a:t>
            </a:r>
            <a:r>
              <a:rPr lang="de-DE" dirty="0" smtClean="0"/>
              <a:t>(2)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: 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sym typeface="Wingdings" pitchFamily="2" charset="2"/>
              </a:rPr>
              <a:t>tpm_SymbolEXP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 {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  $cost[0] = $1-&gt;getExp()-&gt;getSymbol().isGlobal() ?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    COST_INFINITY : COST_ZERO;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}={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  target = </a:t>
            </a:r>
            <a:r>
              <a:rPr lang="de-DE" b="1" dirty="0">
                <a:latin typeface="Courier New" pitchFamily="49" charset="0"/>
              </a:rPr>
              <a:t>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r_</a:t>
            </a:r>
            <a:r>
              <a:rPr lang="de-DE" b="1" dirty="0">
                <a:latin typeface="Courier New" pitchFamily="49" charset="0"/>
              </a:rPr>
              <a:t>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 + $1-&gt;getExp()-&gt;getSymbol().getName();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  return target;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};</a:t>
            </a:r>
          </a:p>
          <a:p>
            <a:pPr>
              <a:lnSpc>
                <a:spcPct val="90000"/>
              </a:lnSpc>
            </a:pPr>
            <a:endParaRPr lang="en-US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Regel weist lokalen Variablen im DFT </a:t>
            </a:r>
            <a:r>
              <a:rPr lang="de-DE" i="1" dirty="0" smtClean="0"/>
              <a:t>T</a:t>
            </a:r>
            <a:r>
              <a:rPr lang="de-DE" dirty="0" smtClean="0"/>
              <a:t> ein virtuelles Register zu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$1</a:t>
            </a:r>
            <a:r>
              <a:rPr lang="de-DE" dirty="0" smtClean="0"/>
              <a:t> ist der durch Terminal-Symbol zu überdeckende Knoten von </a:t>
            </a:r>
            <a:r>
              <a:rPr lang="de-DE" i="1" dirty="0" smtClean="0"/>
              <a:t>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$1-&gt;getExp()-&gt;getSymbol()</a:t>
            </a:r>
            <a:r>
              <a:rPr lang="de-DE" dirty="0" smtClean="0"/>
              <a:t> liefert das Symbol / die Variable der IR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Im Fall globaler Variablen liefert diese Regel Kosten </a:t>
            </a:r>
            <a:r>
              <a:rPr lang="de-DE" dirty="0" smtClean="0">
                <a:latin typeface="OpenSymbol"/>
                <a:ea typeface="OpenSymbol"/>
              </a:rPr>
              <a:t>∞</a:t>
            </a:r>
            <a:r>
              <a:rPr lang="de-DE" dirty="0" smtClean="0"/>
              <a:t> zurück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Für lokale Variablen: Kosten 0, da kein aktiver Code erzeugt wird</a:t>
            </a:r>
          </a:p>
        </p:txBody>
      </p:sp>
    </p:spTree>
    <p:extLst>
      <p:ext uri="{BB962C8B-B14F-4D97-AF65-F5344CB8AC3E}">
        <p14:creationId xmlns:p14="http://schemas.microsoft.com/office/powerpoint/2010/main" val="25969708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Komplexeres Beispiel </a:t>
            </a:r>
            <a:r>
              <a:rPr lang="de-DE" dirty="0" smtClean="0"/>
              <a:t>(3)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C-Fragment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a + (b * c)</a:t>
            </a:r>
            <a:r>
              <a:rPr lang="de-DE" dirty="0" smtClean="0"/>
              <a:t> mit DFT </a:t>
            </a:r>
            <a:r>
              <a:rPr lang="de-DE" i="1" dirty="0" smtClean="0"/>
              <a:t>T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wird durch Regeln</a:t>
            </a:r>
            <a:br>
              <a:rPr lang="de-DE" dirty="0" smtClean="0"/>
            </a:br>
            <a:r>
              <a:rPr lang="de-DE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de-DE" b="1" dirty="0">
                <a:latin typeface="Courier New" pitchFamily="49" charset="0"/>
                <a:sym typeface="Wingdings" pitchFamily="2" charset="2"/>
              </a:rPr>
              <a:t>: </a:t>
            </a:r>
            <a:r>
              <a:rPr lang="de-DE" b="1" dirty="0" smtClean="0">
                <a:solidFill>
                  <a:srgbClr val="0000FF"/>
                </a:solidFill>
                <a:latin typeface="Courier New" pitchFamily="49" charset="0"/>
                <a:sym typeface="Wingdings" pitchFamily="2" charset="2"/>
              </a:rPr>
              <a:t>tpm_SymbolExp</a:t>
            </a:r>
            <a:br>
              <a:rPr lang="de-DE" b="1" dirty="0" smtClean="0">
                <a:solidFill>
                  <a:srgbClr val="0000FF"/>
                </a:solidFill>
                <a:latin typeface="Courier New" pitchFamily="49" charset="0"/>
                <a:sym typeface="Wingdings" pitchFamily="2" charset="2"/>
              </a:rPr>
            </a:br>
            <a:r>
              <a:rPr lang="de-DE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de-DE" b="1" dirty="0">
                <a:latin typeface="Courier New" pitchFamily="49" charset="0"/>
                <a:sym typeface="Wingdings" pitchFamily="2" charset="2"/>
              </a:rPr>
              <a:t>: </a:t>
            </a:r>
            <a:r>
              <a:rPr lang="de-DE" b="1" dirty="0">
                <a:solidFill>
                  <a:srgbClr val="0000FF"/>
                </a:solidFill>
                <a:latin typeface="Courier New" pitchFamily="49" charset="0"/>
                <a:sym typeface="Wingdings" pitchFamily="2" charset="2"/>
              </a:rPr>
              <a:t>tpm_BinaryExpPLUS</a:t>
            </a:r>
            <a:r>
              <a:rPr lang="de-DE" b="1" dirty="0">
                <a:latin typeface="Courier New" pitchFamily="49" charset="0"/>
                <a:sym typeface="Wingdings" pitchFamily="2" charset="2"/>
              </a:rPr>
              <a:t>( </a:t>
            </a:r>
            <a:r>
              <a:rPr lang="de-DE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de-DE" b="1" dirty="0">
                <a:latin typeface="Courier New" pitchFamily="49" charset="0"/>
                <a:sym typeface="Wingdings" pitchFamily="2" charset="2"/>
              </a:rPr>
              <a:t>, </a:t>
            </a:r>
            <a:r>
              <a:rPr lang="de-DE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de-DE" b="1" dirty="0">
                <a:latin typeface="Courier New" pitchFamily="49" charset="0"/>
                <a:sym typeface="Wingdings" pitchFamily="2" charset="2"/>
              </a:rPr>
              <a:t> </a:t>
            </a:r>
            <a:r>
              <a:rPr lang="de-DE" b="1" dirty="0" smtClean="0">
                <a:latin typeface="Courier New" pitchFamily="49" charset="0"/>
                <a:sym typeface="Wingdings" pitchFamily="2" charset="2"/>
              </a:rPr>
              <a:t>)</a:t>
            </a:r>
            <a:br>
              <a:rPr lang="de-DE" b="1" dirty="0" smtClean="0">
                <a:latin typeface="Courier New" pitchFamily="49" charset="0"/>
                <a:sym typeface="Wingdings" pitchFamily="2" charset="2"/>
              </a:rPr>
            </a:br>
            <a:r>
              <a:rPr lang="de-DE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de-DE" b="1" dirty="0">
                <a:latin typeface="Courier New" pitchFamily="49" charset="0"/>
                <a:sym typeface="Wingdings" pitchFamily="2" charset="2"/>
              </a:rPr>
              <a:t>: </a:t>
            </a:r>
            <a:r>
              <a:rPr lang="de-DE" b="1" dirty="0">
                <a:solidFill>
                  <a:srgbClr val="0000FF"/>
                </a:solidFill>
                <a:latin typeface="Courier New" pitchFamily="49" charset="0"/>
                <a:sym typeface="Wingdings" pitchFamily="2" charset="2"/>
              </a:rPr>
              <a:t>tpm_BinaryExpMULT</a:t>
            </a:r>
            <a:r>
              <a:rPr lang="de-DE" b="1" dirty="0">
                <a:latin typeface="Courier New" pitchFamily="49" charset="0"/>
                <a:sym typeface="Wingdings" pitchFamily="2" charset="2"/>
              </a:rPr>
              <a:t>( </a:t>
            </a:r>
            <a:r>
              <a:rPr lang="de-DE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de-DE" b="1" dirty="0">
                <a:latin typeface="Courier New" pitchFamily="49" charset="0"/>
                <a:sym typeface="Wingdings" pitchFamily="2" charset="2"/>
              </a:rPr>
              <a:t>, </a:t>
            </a:r>
            <a:r>
              <a:rPr lang="de-DE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de-DE" b="1" dirty="0">
                <a:latin typeface="Courier New" pitchFamily="49" charset="0"/>
                <a:sym typeface="Wingdings" pitchFamily="2" charset="2"/>
              </a:rPr>
              <a:t> )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überdeckt.</a:t>
            </a:r>
          </a:p>
          <a:p>
            <a:pPr marL="0" indent="0">
              <a:lnSpc>
                <a:spcPct val="120000"/>
              </a:lnSpc>
            </a:pPr>
            <a:endParaRPr lang="de-DE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Kosten für </a:t>
            </a:r>
            <a:r>
              <a:rPr lang="de-DE" i="1" dirty="0" smtClean="0"/>
              <a:t>T</a:t>
            </a:r>
            <a:r>
              <a:rPr lang="de-DE" dirty="0" smtClean="0"/>
              <a:t>:</a:t>
            </a:r>
            <a:br>
              <a:rPr lang="de-DE" dirty="0" smtClean="0"/>
            </a:br>
            <a:r>
              <a:rPr lang="de-DE" i="1" dirty="0" smtClean="0"/>
              <a:t>C</a:t>
            </a:r>
            <a:r>
              <a:rPr lang="de-DE" dirty="0" smtClean="0"/>
              <a:t>[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+</a:t>
            </a:r>
            <a:r>
              <a:rPr lang="de-DE" dirty="0" smtClean="0"/>
              <a:t>] = </a:t>
            </a:r>
            <a:r>
              <a:rPr lang="de-DE" i="1" dirty="0" smtClean="0"/>
              <a:t>C</a:t>
            </a:r>
            <a:r>
              <a:rPr lang="de-DE" dirty="0" smtClean="0"/>
              <a:t>[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de-DE" dirty="0" smtClean="0"/>
              <a:t>] + </a:t>
            </a:r>
            <a:r>
              <a:rPr lang="de-DE" i="1" dirty="0" smtClean="0"/>
              <a:t>C</a:t>
            </a:r>
            <a:r>
              <a:rPr lang="de-DE" dirty="0" smtClean="0"/>
              <a:t>[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*</a:t>
            </a:r>
            <a:r>
              <a:rPr lang="de-DE" dirty="0" smtClean="0"/>
              <a:t>] + 1 = </a:t>
            </a:r>
            <a:r>
              <a:rPr lang="de-DE" i="1" dirty="0" smtClean="0"/>
              <a:t>C</a:t>
            </a:r>
            <a:r>
              <a:rPr lang="de-DE" dirty="0" smtClean="0"/>
              <a:t>[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de-DE" dirty="0" smtClean="0"/>
              <a:t>] + (</a:t>
            </a:r>
            <a:r>
              <a:rPr lang="de-DE" i="1" dirty="0" smtClean="0"/>
              <a:t>C</a:t>
            </a:r>
            <a:r>
              <a:rPr lang="de-DE" dirty="0" smtClean="0"/>
              <a:t>[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b</a:t>
            </a:r>
            <a:r>
              <a:rPr lang="de-DE" dirty="0" smtClean="0"/>
              <a:t>] + </a:t>
            </a:r>
            <a:r>
              <a:rPr lang="de-DE" i="1" dirty="0" smtClean="0"/>
              <a:t>C</a:t>
            </a:r>
            <a:r>
              <a:rPr lang="de-DE" dirty="0" smtClean="0"/>
              <a:t>[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c</a:t>
            </a:r>
            <a:r>
              <a:rPr lang="de-DE" dirty="0" smtClean="0"/>
              <a:t>] + 1) + 1 = 2</a:t>
            </a:r>
          </a:p>
          <a:p>
            <a:pPr marL="0" indent="0">
              <a:lnSpc>
                <a:spcPct val="120000"/>
              </a:lnSpc>
            </a:pPr>
            <a:endParaRPr lang="de-DE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Generierter Code für </a:t>
            </a:r>
            <a:r>
              <a:rPr lang="de-DE" i="1" dirty="0" smtClean="0"/>
              <a:t>T</a:t>
            </a:r>
            <a:r>
              <a:rPr lang="de-DE" dirty="0" smtClean="0"/>
              <a:t>:</a:t>
            </a:r>
            <a:br>
              <a:rPr lang="de-DE" dirty="0" smtClean="0"/>
            </a:b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MUL r_0, r_b, r_c</a:t>
            </a:r>
            <a:br>
              <a:rPr lang="de-DE" b="1" dirty="0" smtClean="0">
                <a:latin typeface="Courier New" pitchFamily="49" charset="0"/>
                <a:cs typeface="Courier New" pitchFamily="49" charset="0"/>
              </a:rPr>
            </a:b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ADD r_1, r_a, r_0</a:t>
            </a: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7677150" y="2310284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700963" y="2426171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 rot="2700000">
            <a:off x="7425532" y="2130102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 rot="18900000" flipH="1">
            <a:off x="8144670" y="2130102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6616700" y="2310284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640513" y="2426171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+</a:t>
            </a: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 rot="2700000">
            <a:off x="6365082" y="2130102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 rot="16200000" flipH="1">
            <a:off x="6722270" y="3034977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6794500" y="3356446"/>
            <a:ext cx="215900" cy="21748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5645150" y="2061046"/>
            <a:ext cx="439738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200" i="1" dirty="0"/>
              <a:t>T:</a:t>
            </a:r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 flipH="1">
            <a:off x="7237413" y="252142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5948363" y="1486371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5972175" y="1602259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a</a:t>
            </a:r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>
            <a:off x="7027863" y="1484784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7051675" y="1600671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8318500" y="1484784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8342313" y="1600671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7649663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AF7976EC-EC08-43B7-BA11-02AE20FE7CD3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601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Rolle der Instruktionsauswahl</a:t>
            </a:r>
            <a:endParaRPr lang="de-DE" dirty="0"/>
          </a:p>
        </p:txBody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Instruktionsauswahl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Auswahl von Maschinenbefehlen zur Implementierung der IR</a:t>
            </a: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„Herz“ des Compilers, das eigentliche Übersetzung von Quell- in Zielsprache vornimmt</a:t>
            </a:r>
            <a:endParaRPr lang="de-DE" dirty="0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 rot="-5400000">
            <a:off x="5971382" y="3718197"/>
            <a:ext cx="0" cy="2873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rot="-5400000" flipH="1" flipV="1">
            <a:off x="3743325" y="3320529"/>
            <a:ext cx="1587" cy="108108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rot="-5400000">
            <a:off x="6270625" y="1525066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 rot="-5400000">
            <a:off x="3786188" y="1525066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rot="5400000" flipH="1">
            <a:off x="6289675" y="2463279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rot="-5400000">
            <a:off x="1620044" y="1843360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1763713" y="1626666"/>
            <a:ext cx="158432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1611313" y="1694929"/>
            <a:ext cx="170021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Lexikalische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  <p:sp>
        <p:nvSpPr>
          <p:cNvPr id="15" name="AutoShape 12"/>
          <p:cNvSpPr>
            <a:spLocks noChangeArrowheads="1"/>
          </p:cNvSpPr>
          <p:nvPr/>
        </p:nvSpPr>
        <p:spPr bwMode="auto">
          <a:xfrm>
            <a:off x="254000" y="1555229"/>
            <a:ext cx="1222375" cy="935037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en-US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247650" y="1771129"/>
            <a:ext cx="8683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Quell-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3211513" y="1699691"/>
            <a:ext cx="901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Token-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Folge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4237038" y="1625079"/>
            <a:ext cx="1592262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4075113" y="1694929"/>
            <a:ext cx="175736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Syntaktische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5668963" y="1699691"/>
            <a:ext cx="965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Syntax-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Baum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21" name="Line 18"/>
          <p:cNvSpPr>
            <a:spLocks noChangeShapeType="1"/>
          </p:cNvSpPr>
          <p:nvPr/>
        </p:nvSpPr>
        <p:spPr bwMode="auto">
          <a:xfrm rot="-5400000">
            <a:off x="8536782" y="1779859"/>
            <a:ext cx="0" cy="41751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 rot="-5400000">
            <a:off x="8219282" y="2206897"/>
            <a:ext cx="10287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High-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Level IR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4271963" y="2563291"/>
            <a:ext cx="1560512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4105275" y="2631554"/>
            <a:ext cx="17272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Instruktions-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Auswahl</a:t>
            </a:r>
          </a:p>
        </p:txBody>
      </p:sp>
      <p:sp>
        <p:nvSpPr>
          <p:cNvPr id="25" name="Line 22"/>
          <p:cNvSpPr>
            <a:spLocks noChangeShapeType="1"/>
          </p:cNvSpPr>
          <p:nvPr/>
        </p:nvSpPr>
        <p:spPr bwMode="auto">
          <a:xfrm rot="-5400000">
            <a:off x="1554957" y="3651522"/>
            <a:ext cx="0" cy="41751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1763713" y="3499916"/>
            <a:ext cx="158432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7" name="Text Box 24"/>
          <p:cNvSpPr txBox="1">
            <a:spLocks noChangeArrowheads="1"/>
          </p:cNvSpPr>
          <p:nvPr/>
        </p:nvSpPr>
        <p:spPr bwMode="auto">
          <a:xfrm>
            <a:off x="1785938" y="3568179"/>
            <a:ext cx="1417637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Register-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Allokation</a:t>
            </a:r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4270375" y="3499916"/>
            <a:ext cx="15621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4105275" y="3568179"/>
            <a:ext cx="17272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Instruktions-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Anordnung</a:t>
            </a:r>
          </a:p>
        </p:txBody>
      </p:sp>
      <p:sp>
        <p:nvSpPr>
          <p:cNvPr id="30" name="AutoShape 27"/>
          <p:cNvSpPr>
            <a:spLocks noChangeArrowheads="1"/>
          </p:cNvSpPr>
          <p:nvPr/>
        </p:nvSpPr>
        <p:spPr bwMode="auto">
          <a:xfrm>
            <a:off x="6118225" y="3430066"/>
            <a:ext cx="1222375" cy="935038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en-US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31" name="Text Box 28"/>
          <p:cNvSpPr txBox="1">
            <a:spLocks noChangeArrowheads="1"/>
          </p:cNvSpPr>
          <p:nvPr/>
        </p:nvSpPr>
        <p:spPr bwMode="auto">
          <a:xfrm>
            <a:off x="6146800" y="3645966"/>
            <a:ext cx="79851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ASM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32" name="Line 29"/>
          <p:cNvSpPr>
            <a:spLocks noChangeShapeType="1"/>
          </p:cNvSpPr>
          <p:nvPr/>
        </p:nvSpPr>
        <p:spPr bwMode="auto">
          <a:xfrm>
            <a:off x="8745538" y="1988616"/>
            <a:ext cx="0" cy="9350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3" name="Line 30"/>
          <p:cNvSpPr>
            <a:spLocks noChangeShapeType="1"/>
          </p:cNvSpPr>
          <p:nvPr/>
        </p:nvSpPr>
        <p:spPr bwMode="auto">
          <a:xfrm>
            <a:off x="1331913" y="2923654"/>
            <a:ext cx="0" cy="93662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6719888" y="2563291"/>
            <a:ext cx="163195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5" name="Text Box 32"/>
          <p:cNvSpPr txBox="1">
            <a:spLocks noChangeArrowheads="1"/>
          </p:cNvSpPr>
          <p:nvPr/>
        </p:nvSpPr>
        <p:spPr bwMode="auto">
          <a:xfrm>
            <a:off x="6618288" y="2631554"/>
            <a:ext cx="169862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Code-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Optimierung</a:t>
            </a:r>
          </a:p>
        </p:txBody>
      </p:sp>
      <p:sp>
        <p:nvSpPr>
          <p:cNvPr id="36" name="Line 33"/>
          <p:cNvSpPr>
            <a:spLocks noChangeShapeType="1"/>
          </p:cNvSpPr>
          <p:nvPr/>
        </p:nvSpPr>
        <p:spPr bwMode="auto">
          <a:xfrm rot="5400000" flipH="1">
            <a:off x="8522494" y="2714898"/>
            <a:ext cx="0" cy="41751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7" name="Text Box 34"/>
          <p:cNvSpPr txBox="1">
            <a:spLocks noChangeArrowheads="1"/>
          </p:cNvSpPr>
          <p:nvPr/>
        </p:nvSpPr>
        <p:spPr bwMode="auto">
          <a:xfrm>
            <a:off x="5651500" y="2607741"/>
            <a:ext cx="1028700" cy="60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High-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Level IR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38" name="Line 35"/>
          <p:cNvSpPr>
            <a:spLocks noChangeShapeType="1"/>
          </p:cNvSpPr>
          <p:nvPr/>
        </p:nvSpPr>
        <p:spPr bwMode="auto">
          <a:xfrm rot="5400000" flipH="1">
            <a:off x="3808413" y="2463279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9" name="Text Box 36"/>
          <p:cNvSpPr txBox="1">
            <a:spLocks noChangeArrowheads="1"/>
          </p:cNvSpPr>
          <p:nvPr/>
        </p:nvSpPr>
        <p:spPr bwMode="auto">
          <a:xfrm>
            <a:off x="3208338" y="2607741"/>
            <a:ext cx="1028700" cy="60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Low-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Level IR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1763713" y="2563291"/>
            <a:ext cx="158432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1" name="Text Box 38"/>
          <p:cNvSpPr txBox="1">
            <a:spLocks noChangeArrowheads="1"/>
          </p:cNvSpPr>
          <p:nvPr/>
        </p:nvSpPr>
        <p:spPr bwMode="auto">
          <a:xfrm>
            <a:off x="1620838" y="2631554"/>
            <a:ext cx="169862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Code-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Optimierung</a:t>
            </a:r>
          </a:p>
        </p:txBody>
      </p:sp>
      <p:sp>
        <p:nvSpPr>
          <p:cNvPr id="42" name="Line 39"/>
          <p:cNvSpPr>
            <a:spLocks noChangeShapeType="1"/>
          </p:cNvSpPr>
          <p:nvPr/>
        </p:nvSpPr>
        <p:spPr bwMode="auto">
          <a:xfrm rot="5400000" flipH="1">
            <a:off x="1547813" y="2707754"/>
            <a:ext cx="0" cy="431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43" name="Text Box 40"/>
          <p:cNvSpPr txBox="1">
            <a:spLocks noChangeArrowheads="1"/>
          </p:cNvSpPr>
          <p:nvPr/>
        </p:nvSpPr>
        <p:spPr bwMode="auto">
          <a:xfrm rot="-5400000">
            <a:off x="804069" y="3180035"/>
            <a:ext cx="1028700" cy="60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Low-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Level IR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44" name="Text Box 41"/>
          <p:cNvSpPr txBox="1">
            <a:spLocks noChangeArrowheads="1"/>
          </p:cNvSpPr>
          <p:nvPr/>
        </p:nvSpPr>
        <p:spPr bwMode="auto">
          <a:xfrm>
            <a:off x="3184525" y="3544366"/>
            <a:ext cx="1028700" cy="60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Low-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Level IR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45" name="Rectangle 42"/>
          <p:cNvSpPr>
            <a:spLocks noChangeArrowheads="1"/>
          </p:cNvSpPr>
          <p:nvPr/>
        </p:nvSpPr>
        <p:spPr bwMode="auto">
          <a:xfrm>
            <a:off x="6719888" y="1625079"/>
            <a:ext cx="162877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6" name="Text Box 43"/>
          <p:cNvSpPr txBox="1">
            <a:spLocks noChangeArrowheads="1"/>
          </p:cNvSpPr>
          <p:nvPr/>
        </p:nvSpPr>
        <p:spPr bwMode="auto">
          <a:xfrm>
            <a:off x="6559550" y="1694929"/>
            <a:ext cx="17573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Semantische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Komplexeres Beispiel </a:t>
            </a:r>
            <a:r>
              <a:rPr lang="de-DE" dirty="0" smtClean="0"/>
              <a:t>(4)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typedef pair&lt;string, string&gt; regpair;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%declare&lt;regpair&gt; </a:t>
            </a:r>
            <a:r>
              <a:rPr lang="en-US" dirty="0" smtClean="0">
                <a:solidFill>
                  <a:srgbClr val="83B53D"/>
                </a:solidFill>
                <a:sym typeface="Wingdings" pitchFamily="2" charset="2"/>
              </a:rPr>
              <a:t>virtmul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;</a:t>
            </a:r>
            <a:endParaRPr lang="en-US" b="1" dirty="0">
              <a:latin typeface="Courier New" pitchFamily="49" charset="0"/>
              <a:sym typeface="Wingdings" pitchFamily="2" charset="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Clr>
                <a:srgbClr val="83B73D"/>
              </a:buClr>
            </a:pPr>
            <a:r>
              <a:rPr lang="en-US" dirty="0">
                <a:solidFill>
                  <a:srgbClr val="83B53D"/>
                </a:solidFill>
                <a:sym typeface="Wingdings" pitchFamily="2" charset="2"/>
              </a:rPr>
              <a:t>virtmul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: 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sym typeface="Wingdings" pitchFamily="2" charset="2"/>
              </a:rPr>
              <a:t>tpm_BinaryExpMULT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( </a:t>
            </a:r>
            <a:r>
              <a:rPr lang="en-US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, </a:t>
            </a:r>
            <a:r>
              <a:rPr lang="en-US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 ) {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  $cost[0] = $cost[2] + $cost[3];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}={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  string r1( $action[2](</a:t>
            </a:r>
            <a:r>
              <a:rPr lang="de-DE" b="1" dirty="0">
                <a:latin typeface="Courier New" pitchFamily="49" charset="0"/>
              </a:rPr>
              <a:t>""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) ), r2( $action[3](</a:t>
            </a:r>
            <a:r>
              <a:rPr lang="de-DE" b="1" dirty="0">
                <a:latin typeface="Courier New" pitchFamily="49" charset="0"/>
              </a:rPr>
              <a:t>""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) );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  return make_pair( r1, r2 );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};</a:t>
            </a:r>
          </a:p>
          <a:p>
            <a:pPr>
              <a:lnSpc>
                <a:spcPct val="90000"/>
              </a:lnSpc>
            </a:pPr>
            <a:endParaRPr lang="en-US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Neues Nichtterminal </a:t>
            </a:r>
            <a:r>
              <a:rPr lang="en-US" dirty="0">
                <a:solidFill>
                  <a:srgbClr val="83B53D"/>
                </a:solidFill>
                <a:sym typeface="Wingdings" pitchFamily="2" charset="2"/>
              </a:rPr>
              <a:t>virtmul </a:t>
            </a:r>
            <a:r>
              <a:rPr lang="de-DE" dirty="0" smtClean="0"/>
              <a:t>repräsentiert Multiplikation in </a:t>
            </a:r>
            <a:r>
              <a:rPr lang="de-DE" i="1" dirty="0" smtClean="0"/>
              <a:t>T</a:t>
            </a:r>
            <a:r>
              <a:rPr lang="de-DE" dirty="0" smtClean="0"/>
              <a:t>, für die aber nicht direkt Code generiert werden soll.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Statt Code-Generierung wird ein Register-Paar zurückgegeben, das speichert, wo die Operanden der Multiplikation liegen.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Mangels Code-Generierung: </a:t>
            </a:r>
            <a:r>
              <a:rPr lang="de-DE" i="1" dirty="0" smtClean="0"/>
              <a:t>C</a:t>
            </a:r>
            <a:r>
              <a:rPr lang="de-DE" dirty="0" smtClean="0"/>
              <a:t>[</a:t>
            </a:r>
            <a:r>
              <a:rPr lang="de-DE" sz="1200" dirty="0" smtClean="0"/>
              <a:t> </a:t>
            </a:r>
            <a:r>
              <a:rPr lang="de-DE" i="1" dirty="0" smtClean="0"/>
              <a:t>v</a:t>
            </a:r>
            <a:r>
              <a:rPr lang="de-DE" sz="1200" dirty="0" smtClean="0"/>
              <a:t> </a:t>
            </a:r>
            <a:r>
              <a:rPr lang="de-DE" dirty="0" smtClean="0"/>
              <a:t>] = Summe der Operanden-Kosten</a:t>
            </a:r>
          </a:p>
        </p:txBody>
      </p:sp>
    </p:spTree>
    <p:extLst>
      <p:ext uri="{BB962C8B-B14F-4D97-AF65-F5344CB8AC3E}">
        <p14:creationId xmlns:p14="http://schemas.microsoft.com/office/powerpoint/2010/main" val="42775723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Komplexeres Beispiel </a:t>
            </a:r>
            <a:r>
              <a:rPr lang="de-DE" dirty="0" smtClean="0"/>
              <a:t>(5)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rgbClr val="83B73D"/>
              </a:buClr>
            </a:pPr>
            <a:r>
              <a:rPr lang="en-US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: 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sym typeface="Wingdings" pitchFamily="2" charset="2"/>
              </a:rPr>
              <a:t>tpm_BinaryExpPLUS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( </a:t>
            </a:r>
            <a:r>
              <a:rPr lang="en-US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, </a:t>
            </a:r>
            <a:r>
              <a:rPr lang="en-US" dirty="0">
                <a:solidFill>
                  <a:srgbClr val="83B53D"/>
                </a:solidFill>
                <a:sym typeface="Wingdings" pitchFamily="2" charset="2"/>
              </a:rPr>
              <a:t>virtmul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 ) {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  $cost[0] = $cost[2] + $cost[3] + 1;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}={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  if ( target.empty() ) target = getNewRegister();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  string r1( $action[2](</a:t>
            </a:r>
            <a:r>
              <a:rPr lang="de-DE" b="1" dirty="0">
                <a:latin typeface="Courier New" pitchFamily="49" charset="0"/>
              </a:rPr>
              <a:t>""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) );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  regpair rp( $action[3]() );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  cout &lt;&lt; </a:t>
            </a:r>
            <a:r>
              <a:rPr lang="de-DE" b="1" dirty="0">
                <a:latin typeface="Courier New" pitchFamily="49" charset="0"/>
              </a:rPr>
              <a:t>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MADD </a:t>
            </a:r>
            <a:r>
              <a:rPr lang="de-DE" b="1" dirty="0">
                <a:latin typeface="Courier New" pitchFamily="49" charset="0"/>
              </a:rPr>
              <a:t>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 &lt;&lt; target &lt;&lt; </a:t>
            </a:r>
            <a:r>
              <a:rPr lang="de-DE" b="1" dirty="0">
                <a:latin typeface="Courier New" pitchFamily="49" charset="0"/>
              </a:rPr>
              <a:t>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,</a:t>
            </a:r>
            <a:r>
              <a:rPr lang="de-DE" b="1" dirty="0">
                <a:latin typeface="Courier New" pitchFamily="49" charset="0"/>
              </a:rPr>
              <a:t>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 &lt;&lt; r1 &lt;&lt; </a:t>
            </a:r>
            <a:r>
              <a:rPr lang="de-DE" b="1" dirty="0">
                <a:latin typeface="Courier New" pitchFamily="49" charset="0"/>
              </a:rPr>
              <a:t>"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,</a:t>
            </a:r>
            <a:r>
              <a:rPr lang="de-DE" b="1" dirty="0" smtClean="0">
                <a:latin typeface="Courier New" pitchFamily="49" charset="0"/>
              </a:rPr>
              <a:t>„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de-DE" b="1" dirty="0">
                <a:latin typeface="Courier New" pitchFamily="49" charset="0"/>
                <a:sym typeface="Wingdings" pitchFamily="2" charset="2"/>
              </a:rPr>
              <a:t> </a:t>
            </a:r>
            <a:r>
              <a:rPr lang="de-DE" b="1" dirty="0" smtClean="0">
                <a:latin typeface="Courier New" pitchFamily="49" charset="0"/>
                <a:sym typeface="Wingdings" pitchFamily="2" charset="2"/>
              </a:rPr>
              <a:t>      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&lt;&lt; rp.first 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&lt;&lt; </a:t>
            </a:r>
            <a:r>
              <a:rPr lang="de-DE" b="1" dirty="0">
                <a:latin typeface="Courier New" pitchFamily="49" charset="0"/>
              </a:rPr>
              <a:t>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,</a:t>
            </a:r>
            <a:r>
              <a:rPr lang="de-DE" b="1" dirty="0">
                <a:latin typeface="Courier New" pitchFamily="49" charset="0"/>
              </a:rPr>
              <a:t>"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 &lt;&lt; rp.second &lt;&lt; endl;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  return target;</a:t>
            </a:r>
          </a:p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>
                <a:latin typeface="Courier New" pitchFamily="49" charset="0"/>
                <a:sym typeface="Wingdings" pitchFamily="2" charset="2"/>
              </a:rPr>
              <a:t>};</a:t>
            </a:r>
          </a:p>
          <a:p>
            <a:pPr>
              <a:lnSpc>
                <a:spcPct val="90000"/>
              </a:lnSpc>
            </a:pPr>
            <a:endParaRPr lang="en-US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Regel aktiv, falls zweiter Summand eine virtuelle Multiplikation ist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Dann: Register-Paar des Nichtterminals </a:t>
            </a:r>
            <a:r>
              <a:rPr lang="en-US" dirty="0">
                <a:solidFill>
                  <a:srgbClr val="83B53D"/>
                </a:solidFill>
                <a:sym typeface="Wingdings" pitchFamily="2" charset="2"/>
              </a:rPr>
              <a:t>virtmul </a:t>
            </a:r>
            <a:r>
              <a:rPr lang="de-DE" dirty="0" smtClean="0"/>
              <a:t>anfordern, eine </a:t>
            </a:r>
            <a:r>
              <a:rPr lang="en-US" i="1" dirty="0" smtClean="0"/>
              <a:t>Multiply-Accumulate</a:t>
            </a:r>
            <a:r>
              <a:rPr lang="de-DE" dirty="0" smtClean="0"/>
              <a:t>-Operation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MADD</a:t>
            </a:r>
            <a:r>
              <a:rPr lang="de-DE" dirty="0" smtClean="0"/>
              <a:t> </a:t>
            </a:r>
            <a:r>
              <a:rPr lang="de-DE" i="1" dirty="0" smtClean="0"/>
              <a:t>(</a:t>
            </a:r>
            <a:r>
              <a:rPr lang="de-DE" i="1" dirty="0" smtClean="0">
                <a:sym typeface="Wingdings"/>
              </a:rPr>
              <a:t></a:t>
            </a:r>
            <a:r>
              <a:rPr lang="de-DE" i="1" dirty="0" smtClean="0"/>
              <a:t> siehe Kapitel 2)</a:t>
            </a:r>
            <a:r>
              <a:rPr lang="de-DE" dirty="0" smtClean="0"/>
              <a:t> generieren</a:t>
            </a:r>
          </a:p>
        </p:txBody>
      </p:sp>
    </p:spTree>
    <p:extLst>
      <p:ext uri="{BB962C8B-B14F-4D97-AF65-F5344CB8AC3E}">
        <p14:creationId xmlns:p14="http://schemas.microsoft.com/office/powerpoint/2010/main" val="26922419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Komplexeres Beispiel </a:t>
            </a:r>
            <a:r>
              <a:rPr lang="de-DE" dirty="0" smtClean="0"/>
              <a:t>(6)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C-Fragment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a + (b * c)</a:t>
            </a:r>
            <a:r>
              <a:rPr lang="de-DE" dirty="0" smtClean="0"/>
              <a:t> mit DFT </a:t>
            </a:r>
            <a:r>
              <a:rPr lang="de-DE" i="1" dirty="0" smtClean="0"/>
              <a:t>T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wird nun </a:t>
            </a:r>
            <a:r>
              <a:rPr lang="de-DE" i="1" u="sng" dirty="0" smtClean="0"/>
              <a:t>zusätzlich</a:t>
            </a:r>
            <a:r>
              <a:rPr lang="de-DE" dirty="0" smtClean="0"/>
              <a:t> durch Regeln</a:t>
            </a:r>
            <a:br>
              <a:rPr lang="de-DE" dirty="0" smtClean="0"/>
            </a:br>
            <a:r>
              <a:rPr lang="de-DE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de-DE" b="1" dirty="0">
                <a:latin typeface="Courier New" pitchFamily="49" charset="0"/>
                <a:sym typeface="Wingdings" pitchFamily="2" charset="2"/>
              </a:rPr>
              <a:t>: </a:t>
            </a:r>
            <a:r>
              <a:rPr lang="de-DE" b="1" dirty="0" smtClean="0">
                <a:solidFill>
                  <a:srgbClr val="0000FF"/>
                </a:solidFill>
                <a:latin typeface="Courier New" pitchFamily="49" charset="0"/>
                <a:sym typeface="Wingdings" pitchFamily="2" charset="2"/>
              </a:rPr>
              <a:t>tpm_SymbolExp</a:t>
            </a:r>
            <a:br>
              <a:rPr lang="de-DE" b="1" dirty="0" smtClean="0">
                <a:solidFill>
                  <a:srgbClr val="0000FF"/>
                </a:solidFill>
                <a:latin typeface="Courier New" pitchFamily="49" charset="0"/>
                <a:sym typeface="Wingdings" pitchFamily="2" charset="2"/>
              </a:rPr>
            </a:br>
            <a:r>
              <a:rPr lang="de-DE" dirty="0" smtClean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de-DE" b="1" dirty="0" smtClean="0">
                <a:latin typeface="Courier New" pitchFamily="49" charset="0"/>
                <a:sym typeface="Wingdings" pitchFamily="2" charset="2"/>
              </a:rPr>
              <a:t>: </a:t>
            </a:r>
            <a:r>
              <a:rPr lang="de-DE" b="1" dirty="0">
                <a:solidFill>
                  <a:srgbClr val="0000FF"/>
                </a:solidFill>
                <a:latin typeface="Courier New" pitchFamily="49" charset="0"/>
                <a:sym typeface="Wingdings" pitchFamily="2" charset="2"/>
              </a:rPr>
              <a:t>tpm_BinaryExpPLUS</a:t>
            </a:r>
            <a:r>
              <a:rPr lang="de-DE" b="1" dirty="0">
                <a:latin typeface="Courier New" pitchFamily="49" charset="0"/>
                <a:sym typeface="Wingdings" pitchFamily="2" charset="2"/>
              </a:rPr>
              <a:t>( </a:t>
            </a:r>
            <a:r>
              <a:rPr lang="de-DE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de-DE" b="1" dirty="0">
                <a:latin typeface="Courier New" pitchFamily="49" charset="0"/>
                <a:sym typeface="Wingdings" pitchFamily="2" charset="2"/>
              </a:rPr>
              <a:t>, </a:t>
            </a:r>
            <a:r>
              <a:rPr lang="de-DE" dirty="0" smtClean="0">
                <a:solidFill>
                  <a:srgbClr val="83B53D"/>
                </a:solidFill>
                <a:sym typeface="Wingdings" pitchFamily="2" charset="2"/>
              </a:rPr>
              <a:t>virtmul</a:t>
            </a:r>
            <a:r>
              <a:rPr lang="de-DE" b="1" dirty="0" smtClean="0">
                <a:latin typeface="Courier New" pitchFamily="49" charset="0"/>
                <a:sym typeface="Wingdings" pitchFamily="2" charset="2"/>
              </a:rPr>
              <a:t> )</a:t>
            </a:r>
            <a:br>
              <a:rPr lang="de-DE" b="1" dirty="0" smtClean="0">
                <a:latin typeface="Courier New" pitchFamily="49" charset="0"/>
                <a:sym typeface="Wingdings" pitchFamily="2" charset="2"/>
              </a:rPr>
            </a:br>
            <a:r>
              <a:rPr lang="de-DE" dirty="0" smtClean="0">
                <a:solidFill>
                  <a:srgbClr val="83B53D"/>
                </a:solidFill>
                <a:sym typeface="Wingdings" pitchFamily="2" charset="2"/>
              </a:rPr>
              <a:t>virtmul</a:t>
            </a:r>
            <a:r>
              <a:rPr lang="de-DE" b="1" dirty="0" smtClean="0">
                <a:latin typeface="Courier New" pitchFamily="49" charset="0"/>
                <a:sym typeface="Wingdings" pitchFamily="2" charset="2"/>
              </a:rPr>
              <a:t>: </a:t>
            </a:r>
            <a:r>
              <a:rPr lang="de-DE" b="1" dirty="0">
                <a:solidFill>
                  <a:srgbClr val="0000FF"/>
                </a:solidFill>
                <a:latin typeface="Courier New" pitchFamily="49" charset="0"/>
                <a:sym typeface="Wingdings" pitchFamily="2" charset="2"/>
              </a:rPr>
              <a:t>tpm_BinaryExpMULT</a:t>
            </a:r>
            <a:r>
              <a:rPr lang="de-DE" b="1" dirty="0">
                <a:latin typeface="Courier New" pitchFamily="49" charset="0"/>
                <a:sym typeface="Wingdings" pitchFamily="2" charset="2"/>
              </a:rPr>
              <a:t>( </a:t>
            </a:r>
            <a:r>
              <a:rPr lang="de-DE" dirty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de-DE" b="1" dirty="0">
                <a:latin typeface="Courier New" pitchFamily="49" charset="0"/>
                <a:sym typeface="Wingdings" pitchFamily="2" charset="2"/>
              </a:rPr>
              <a:t>, </a:t>
            </a:r>
            <a:r>
              <a:rPr lang="de-DE" dirty="0" smtClean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de-DE" b="1" dirty="0" smtClean="0">
                <a:latin typeface="Courier New" pitchFamily="49" charset="0"/>
                <a:sym typeface="Wingdings" pitchFamily="2" charset="2"/>
              </a:rPr>
              <a:t> </a:t>
            </a:r>
            <a:r>
              <a:rPr lang="de-DE" b="1" dirty="0">
                <a:latin typeface="Courier New" pitchFamily="49" charset="0"/>
                <a:sym typeface="Wingdings" pitchFamily="2" charset="2"/>
              </a:rPr>
              <a:t>)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überdeckt.</a:t>
            </a:r>
          </a:p>
          <a:p>
            <a:pPr marL="0" indent="0">
              <a:lnSpc>
                <a:spcPct val="120000"/>
              </a:lnSpc>
            </a:pPr>
            <a:endParaRPr lang="de-DE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Kosten für </a:t>
            </a:r>
            <a:r>
              <a:rPr lang="de-DE" i="1" dirty="0" smtClean="0"/>
              <a:t>T</a:t>
            </a:r>
            <a:r>
              <a:rPr lang="de-DE" dirty="0" smtClean="0"/>
              <a:t>:</a:t>
            </a:r>
            <a:br>
              <a:rPr lang="de-DE" dirty="0" smtClean="0"/>
            </a:br>
            <a:r>
              <a:rPr lang="de-DE" i="1" dirty="0" smtClean="0"/>
              <a:t>C</a:t>
            </a:r>
            <a:r>
              <a:rPr lang="de-DE" dirty="0" smtClean="0"/>
              <a:t>[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+</a:t>
            </a:r>
            <a:r>
              <a:rPr lang="de-DE" dirty="0" smtClean="0"/>
              <a:t>] = </a:t>
            </a:r>
            <a:r>
              <a:rPr lang="de-DE" i="1" dirty="0" smtClean="0"/>
              <a:t>C</a:t>
            </a:r>
            <a:r>
              <a:rPr lang="de-DE" dirty="0" smtClean="0"/>
              <a:t>[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de-DE" dirty="0" smtClean="0"/>
              <a:t>] + </a:t>
            </a:r>
            <a:r>
              <a:rPr lang="de-DE" i="1" dirty="0" smtClean="0"/>
              <a:t>C</a:t>
            </a:r>
            <a:r>
              <a:rPr lang="de-DE" dirty="0" smtClean="0"/>
              <a:t>[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*</a:t>
            </a:r>
            <a:r>
              <a:rPr lang="de-DE" dirty="0" smtClean="0"/>
              <a:t>] + 1 = </a:t>
            </a:r>
            <a:r>
              <a:rPr lang="de-DE" i="1" dirty="0" smtClean="0"/>
              <a:t>C</a:t>
            </a:r>
            <a:r>
              <a:rPr lang="de-DE" dirty="0" smtClean="0"/>
              <a:t>[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de-DE" dirty="0" smtClean="0"/>
              <a:t>] + (</a:t>
            </a:r>
            <a:r>
              <a:rPr lang="de-DE" i="1" dirty="0" smtClean="0"/>
              <a:t>C</a:t>
            </a:r>
            <a:r>
              <a:rPr lang="de-DE" dirty="0" smtClean="0"/>
              <a:t>[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b</a:t>
            </a:r>
            <a:r>
              <a:rPr lang="de-DE" dirty="0" smtClean="0"/>
              <a:t>] + </a:t>
            </a:r>
            <a:r>
              <a:rPr lang="de-DE" i="1" dirty="0" smtClean="0"/>
              <a:t>C</a:t>
            </a:r>
            <a:r>
              <a:rPr lang="de-DE" dirty="0" smtClean="0"/>
              <a:t>[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c</a:t>
            </a:r>
            <a:r>
              <a:rPr lang="de-DE" dirty="0" smtClean="0"/>
              <a:t>]) + 1 = 1</a:t>
            </a:r>
          </a:p>
          <a:p>
            <a:pPr marL="0" indent="0">
              <a:lnSpc>
                <a:spcPct val="120000"/>
              </a:lnSpc>
            </a:pPr>
            <a:endParaRPr lang="de-DE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Generierter Code für </a:t>
            </a:r>
            <a:r>
              <a:rPr lang="de-DE" i="1" dirty="0" smtClean="0"/>
              <a:t>T</a:t>
            </a:r>
            <a:r>
              <a:rPr lang="de-DE" dirty="0" smtClean="0"/>
              <a:t>:</a:t>
            </a:r>
            <a:br>
              <a:rPr lang="de-DE" dirty="0" smtClean="0"/>
            </a:b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MADD r_0, r_a, r_b, r_c</a:t>
            </a: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7677150" y="2310284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700963" y="2426171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 rot="2700000">
            <a:off x="7425532" y="2130102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 rot="18900000" flipH="1">
            <a:off x="8144670" y="2130102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6616700" y="2310284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640513" y="2426171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+</a:t>
            </a: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 rot="2700000">
            <a:off x="6365082" y="2130102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 rot="16200000" flipH="1">
            <a:off x="6722270" y="3034977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6794500" y="3356446"/>
            <a:ext cx="215900" cy="21748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5645150" y="2061046"/>
            <a:ext cx="439738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200" i="1" dirty="0"/>
              <a:t>T:</a:t>
            </a:r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 flipH="1">
            <a:off x="7237413" y="252142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5948363" y="1486371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5972175" y="1602259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a</a:t>
            </a:r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>
            <a:off x="7027863" y="1484784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7051675" y="1600671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8318500" y="1484784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8342313" y="1600671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8891154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Aufruf von </a:t>
            </a:r>
            <a:r>
              <a:rPr lang="en-US" i="1" dirty="0" smtClean="0"/>
              <a:t>Action</a:t>
            </a:r>
            <a:r>
              <a:rPr lang="de-DE" dirty="0" smtClean="0"/>
              <a:t>-Teilen mit Parametern</a:t>
            </a:r>
            <a:endParaRPr lang="en-US" i="1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20000"/>
              </a:spcBef>
              <a:buClr>
                <a:srgbClr val="83B73D"/>
              </a:buClr>
            </a:pP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%declare&lt;string&gt; </a:t>
            </a:r>
            <a:r>
              <a:rPr lang="en-US" dirty="0" smtClean="0">
                <a:solidFill>
                  <a:srgbClr val="83B53D"/>
                </a:solidFill>
                <a:sym typeface="Wingdings" pitchFamily="2" charset="2"/>
              </a:rPr>
              <a:t>dreg</a:t>
            </a:r>
            <a:r>
              <a:rPr lang="en-US" b="1" dirty="0" smtClean="0">
                <a:latin typeface="Courier New" pitchFamily="49" charset="0"/>
                <a:sym typeface="Wingdings" pitchFamily="2" charset="2"/>
              </a:rPr>
              <a:t>&lt;string target&gt;;</a:t>
            </a:r>
            <a:endParaRPr lang="en-US" b="1" dirty="0">
              <a:latin typeface="Courier New" pitchFamily="49" charset="0"/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endParaRPr lang="en-US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Ein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de-DE" dirty="0" smtClean="0"/>
              <a:t> kann in Parameter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target</a:t>
            </a:r>
            <a:r>
              <a:rPr lang="de-DE" dirty="0" smtClean="0"/>
              <a:t> übergeben werden, um einem </a:t>
            </a:r>
            <a:r>
              <a:rPr lang="en-US" i="1" dirty="0" smtClean="0"/>
              <a:t>Action</a:t>
            </a:r>
            <a:r>
              <a:rPr lang="de-DE" dirty="0" smtClean="0"/>
              <a:t>-Teil vorzugeben, in welchem Datenregister dieser seinen Ziel-Operanden abzulegen hat.</a:t>
            </a:r>
          </a:p>
          <a:p>
            <a:pPr marL="0" indent="0">
              <a:lnSpc>
                <a:spcPct val="120000"/>
              </a:lnSpc>
            </a:pPr>
            <a:endParaRPr lang="de-DE" sz="1200" dirty="0"/>
          </a:p>
          <a:p>
            <a:pPr marL="0" indent="0">
              <a:lnSpc>
                <a:spcPct val="120000"/>
              </a:lnSpc>
            </a:pPr>
            <a:r>
              <a:rPr lang="de-DE" dirty="0" smtClean="0"/>
              <a:t>C-Fragment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(b &lt; 10) ? 21 : 42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Das Ergebnis des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?</a:t>
            </a:r>
            <a:r>
              <a:rPr lang="de-DE" dirty="0" smtClean="0"/>
              <a:t>-Operators muss</a:t>
            </a:r>
            <a:br>
              <a:rPr lang="de-DE" dirty="0" smtClean="0"/>
            </a:br>
            <a:r>
              <a:rPr lang="de-DE" dirty="0" smtClean="0"/>
              <a:t>in einem </a:t>
            </a:r>
            <a:r>
              <a:rPr lang="en-US" dirty="0" smtClean="0">
                <a:solidFill>
                  <a:srgbClr val="83B53D"/>
                </a:solidFill>
                <a:sym typeface="Wingdings" pitchFamily="2" charset="2"/>
              </a:rPr>
              <a:t>dreg </a:t>
            </a:r>
            <a:r>
              <a:rPr lang="de-DE" dirty="0" smtClean="0"/>
              <a:t>liegen.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Beide Teilbäume links und rechts von</a:t>
            </a:r>
            <a:br>
              <a:rPr lang="de-DE" dirty="0" smtClean="0"/>
            </a:br>
            <a:r>
              <a:rPr lang="de-DE" dirty="0" smtClean="0"/>
              <a:t>„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:</a:t>
            </a:r>
            <a:r>
              <a:rPr lang="de-DE" dirty="0" smtClean="0"/>
              <a:t>“ sind in das selbe </a:t>
            </a:r>
            <a:r>
              <a:rPr lang="en-US" dirty="0">
                <a:solidFill>
                  <a:srgbClr val="83B53D"/>
                </a:solidFill>
                <a:sym typeface="Wingdings" pitchFamily="2" charset="2"/>
              </a:rPr>
              <a:t>dreg </a:t>
            </a:r>
            <a:r>
              <a:rPr lang="de-DE" dirty="0" smtClean="0"/>
              <a:t>auszuwerten.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Die Regel für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?</a:t>
            </a:r>
            <a:r>
              <a:rPr lang="de-DE" dirty="0" smtClean="0"/>
              <a:t> muss beiden Teilbäumen</a:t>
            </a:r>
            <a:br>
              <a:rPr lang="de-DE" dirty="0" smtClean="0"/>
            </a:br>
            <a:r>
              <a:rPr lang="de-DE" dirty="0" smtClean="0"/>
              <a:t>das gleiche Zielregister vorgeben!</a:t>
            </a:r>
          </a:p>
        </p:txBody>
      </p:sp>
      <p:sp>
        <p:nvSpPr>
          <p:cNvPr id="6" name="Rectangle 30"/>
          <p:cNvSpPr>
            <a:spLocks noChangeArrowheads="1"/>
          </p:cNvSpPr>
          <p:nvPr/>
        </p:nvSpPr>
        <p:spPr bwMode="auto">
          <a:xfrm>
            <a:off x="5437188" y="5337175"/>
            <a:ext cx="3635375" cy="10445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7718425" y="40386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7742238" y="415448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?</a:t>
            </a: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 rot="2700000">
            <a:off x="7466806" y="38584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 rot="18900000" flipH="1">
            <a:off x="8185944" y="38584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6657975" y="40386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6681788" y="415448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&lt;</a:t>
            </a:r>
          </a:p>
        </p:txBody>
      </p:sp>
      <p:sp>
        <p:nvSpPr>
          <p:cNvPr id="13" name="AutoShape 10"/>
          <p:cNvSpPr>
            <a:spLocks noChangeArrowheads="1"/>
          </p:cNvSpPr>
          <p:nvPr/>
        </p:nvSpPr>
        <p:spPr bwMode="auto">
          <a:xfrm rot="2700000">
            <a:off x="6406356" y="38584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4" name="AutoShape 11"/>
          <p:cNvSpPr>
            <a:spLocks noChangeArrowheads="1"/>
          </p:cNvSpPr>
          <p:nvPr/>
        </p:nvSpPr>
        <p:spPr bwMode="auto">
          <a:xfrm rot="16200000" flipH="1">
            <a:off x="7812881" y="4763294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5" name="Oval 12"/>
          <p:cNvSpPr>
            <a:spLocks noChangeArrowheads="1"/>
          </p:cNvSpPr>
          <p:nvPr/>
        </p:nvSpPr>
        <p:spPr bwMode="auto">
          <a:xfrm>
            <a:off x="7885113" y="5084763"/>
            <a:ext cx="215900" cy="21748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7307263" y="4249738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5989638" y="321468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5937250" y="3330575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10</a:t>
            </a:r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>
            <a:off x="7069138" y="32131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7016750" y="3328988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21</a:t>
            </a:r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8359775" y="32131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8307388" y="3328988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42</a:t>
            </a:r>
          </a:p>
        </p:txBody>
      </p:sp>
      <p:sp>
        <p:nvSpPr>
          <p:cNvPr id="23" name="Oval 23"/>
          <p:cNvSpPr>
            <a:spLocks noChangeArrowheads="1"/>
          </p:cNvSpPr>
          <p:nvPr/>
        </p:nvSpPr>
        <p:spPr bwMode="auto">
          <a:xfrm>
            <a:off x="5616575" y="40481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5640388" y="416401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</a:p>
        </p:txBody>
      </p:sp>
      <p:sp>
        <p:nvSpPr>
          <p:cNvPr id="25" name="AutoShape 25"/>
          <p:cNvSpPr>
            <a:spLocks noChangeArrowheads="1"/>
          </p:cNvSpPr>
          <p:nvPr/>
        </p:nvSpPr>
        <p:spPr bwMode="auto">
          <a:xfrm>
            <a:off x="6265863" y="4259263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5400675" y="5318125"/>
            <a:ext cx="3924300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20000"/>
              </a:spcBef>
              <a:buClr>
                <a:srgbClr val="83B73D"/>
              </a:buClr>
              <a:buFont typeface="Wingdings" pitchFamily="2" charset="2"/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sym typeface="Wingdings" pitchFamily="2" charset="2"/>
              </a:rPr>
              <a:t>target = getNewRegister();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83B73D"/>
              </a:buClr>
              <a:buFont typeface="Wingdings" pitchFamily="2" charset="2"/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sym typeface="Wingdings" pitchFamily="2" charset="2"/>
              </a:rPr>
              <a:t>$action[3](</a:t>
            </a:r>
            <a:r>
              <a:rPr lang="de-DE" sz="1800" b="1" dirty="0">
                <a:solidFill>
                  <a:schemeClr val="tx1"/>
                </a:solidFill>
                <a:latin typeface="Courier New" pitchFamily="49" charset="0"/>
              </a:rPr>
              <a:t>target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sym typeface="Wingdings" pitchFamily="2" charset="2"/>
              </a:rPr>
              <a:t>);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83B73D"/>
              </a:buClr>
              <a:buFont typeface="Wingdings" pitchFamily="2" charset="2"/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sym typeface="Wingdings" pitchFamily="2" charset="2"/>
              </a:rPr>
              <a:t>$action[4](</a:t>
            </a:r>
            <a:r>
              <a:rPr lang="de-DE" sz="1800" b="1" dirty="0">
                <a:solidFill>
                  <a:schemeClr val="tx1"/>
                </a:solidFill>
                <a:latin typeface="Courier New" pitchFamily="49" charset="0"/>
              </a:rPr>
              <a:t>target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sym typeface="Wingdings" pitchFamily="2" charset="2"/>
              </a:rPr>
              <a:t>);</a:t>
            </a:r>
          </a:p>
        </p:txBody>
      </p:sp>
      <p:sp>
        <p:nvSpPr>
          <p:cNvPr id="27" name="Freeform 31"/>
          <p:cNvSpPr>
            <a:spLocks/>
          </p:cNvSpPr>
          <p:nvPr/>
        </p:nvSpPr>
        <p:spPr bwMode="auto">
          <a:xfrm>
            <a:off x="6119813" y="4581525"/>
            <a:ext cx="1692275" cy="827088"/>
          </a:xfrm>
          <a:custGeom>
            <a:avLst/>
            <a:gdLst>
              <a:gd name="T0" fmla="*/ 0 w 1066"/>
              <a:gd name="T1" fmla="*/ 499 h 521"/>
              <a:gd name="T2" fmla="*/ 1066 w 1066"/>
              <a:gd name="T3" fmla="*/ 0 h 521"/>
              <a:gd name="T4" fmla="*/ 499 w 1066"/>
              <a:gd name="T5" fmla="*/ 521 h 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66" h="521">
                <a:moveTo>
                  <a:pt x="0" y="499"/>
                </a:moveTo>
                <a:lnTo>
                  <a:pt x="1066" y="0"/>
                </a:lnTo>
                <a:lnTo>
                  <a:pt x="499" y="521"/>
                </a:lnTo>
              </a:path>
            </a:pathLst>
          </a:cu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020959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 animBg="1"/>
      <p:bldP spid="10" grpId="0" animBg="1"/>
      <p:bldP spid="11" grpId="0" animBg="1"/>
      <p:bldP spid="12" grpId="0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19" grpId="0" animBg="1"/>
      <p:bldP spid="20" grpId="0"/>
      <p:bldP spid="21" grpId="0" animBg="1"/>
      <p:bldP spid="22" grpId="0"/>
      <p:bldP spid="23" grpId="0" animBg="1"/>
      <p:bldP spid="24" grpId="0"/>
      <p:bldP spid="25" grpId="0" animBg="1"/>
      <p:bldP spid="26" grpId="0"/>
      <p:bldP spid="27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637523" y="4834800"/>
            <a:ext cx="7164388" cy="355600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CBD7C6D8-FB5F-420A-854A-81353F6CEDBF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 </a:t>
            </a:r>
            <a:r>
              <a:rPr lang="de-DE" dirty="0" smtClean="0"/>
              <a:t>des Kapitels</a:t>
            </a:r>
            <a:endParaRPr lang="de-DE" dirty="0"/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120000"/>
              </a:lnSpc>
              <a:buFont typeface="+mj-lt"/>
              <a:buAutoNum type="arabicPeriod" startAt="6"/>
            </a:pPr>
            <a:r>
              <a:rPr lang="de-DE" b="1" dirty="0" smtClean="0"/>
              <a:t>Instruktionsauswahl</a:t>
            </a:r>
            <a:endParaRPr lang="de-DE" b="1" dirty="0"/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Einführung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Rolle der Instruktionsauswahl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Datenflussgraphen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Code-Generator-Generatoren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Baum-Überdeckung mit Dynamischer Programmierung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Zerlegung von Datenflussgraphen in Datenflussbäume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Baum-Überdeckung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en-US" sz="2000" i="1" dirty="0" smtClean="0"/>
              <a:t>Tree Pattern Matching</a:t>
            </a:r>
            <a:r>
              <a:rPr lang="de-DE" sz="2000" dirty="0" smtClean="0"/>
              <a:t> Algorithmus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Baum-Grammatiken zur regel-basierten Ableitung von Code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Diskussion</a:t>
            </a:r>
          </a:p>
        </p:txBody>
      </p:sp>
    </p:spTree>
    <p:extLst>
      <p:ext uri="{BB962C8B-B14F-4D97-AF65-F5344CB8AC3E}">
        <p14:creationId xmlns:p14="http://schemas.microsoft.com/office/powerpoint/2010/main" val="32299073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Nachteile von </a:t>
            </a:r>
            <a:r>
              <a:rPr lang="en-US" i="1" dirty="0" smtClean="0"/>
              <a:t>Tree Pattern Matching</a:t>
            </a:r>
            <a:r>
              <a:rPr lang="de-DE" dirty="0" smtClean="0"/>
              <a:t> (1)</a:t>
            </a:r>
            <a:endParaRPr lang="de-DE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 smtClean="0"/>
              <a:t>Zerlegung von DFGs in DFTs führt zu sub-optimalem Code</a:t>
            </a:r>
            <a:endParaRPr lang="de-DE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Beispiel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a + (b * c)</a:t>
            </a:r>
            <a:r>
              <a:rPr lang="de-DE" dirty="0" smtClean="0"/>
              <a:t> aus vorigem Abschnitt wird durch TPM optimal auf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MADD</a:t>
            </a:r>
            <a:r>
              <a:rPr lang="de-DE" dirty="0" smtClean="0"/>
              <a:t>-Operation abgebildet.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Aber was passiert z.B. bei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e = a * b; ... (c + e) + e ...</a:t>
            </a:r>
            <a:r>
              <a:rPr lang="de-DE" dirty="0" smtClean="0"/>
              <a:t> ?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2571750" y="396646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595563" y="408235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 rot="2700000">
            <a:off x="2320132" y="378628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 rot="18900000" flipH="1">
            <a:off x="3039270" y="378628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1295400" y="396646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319213" y="408235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+</a:t>
            </a:r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2092325" y="5374580"/>
            <a:ext cx="215900" cy="647700"/>
            <a:chOff x="1429" y="3386"/>
            <a:chExt cx="136" cy="408"/>
          </a:xfrm>
        </p:grpSpPr>
        <p:sp>
          <p:nvSpPr>
            <p:cNvPr id="13" name="AutoShape 12"/>
            <p:cNvSpPr>
              <a:spLocks noChangeArrowheads="1"/>
            </p:cNvSpPr>
            <p:nvPr/>
          </p:nvSpPr>
          <p:spPr bwMode="auto">
            <a:xfrm rot="16200000" flipH="1">
              <a:off x="1383" y="3455"/>
              <a:ext cx="227" cy="90"/>
            </a:xfrm>
            <a:prstGeom prst="notchedRightArrow">
              <a:avLst>
                <a:gd name="adj1" fmla="val 50000"/>
                <a:gd name="adj2" fmla="val 63056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1429" y="3657"/>
              <a:ext cx="136" cy="137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 algn="ctr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</p:grp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41363" y="4102993"/>
            <a:ext cx="485775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200" i="1" dirty="0"/>
              <a:t>G:</a:t>
            </a:r>
          </a:p>
        </p:txBody>
      </p:sp>
      <p:sp>
        <p:nvSpPr>
          <p:cNvPr id="16" name="AutoShape 15"/>
          <p:cNvSpPr>
            <a:spLocks noChangeArrowheads="1"/>
          </p:cNvSpPr>
          <p:nvPr/>
        </p:nvSpPr>
        <p:spPr bwMode="auto">
          <a:xfrm flipH="1">
            <a:off x="1914525" y="4177605"/>
            <a:ext cx="577850" cy="115888"/>
          </a:xfrm>
          <a:prstGeom prst="notchedRightArrow">
            <a:avLst>
              <a:gd name="adj1" fmla="val 50000"/>
              <a:gd name="adj2" fmla="val 124657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1922463" y="314096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946275" y="325685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a</a:t>
            </a:r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3213100" y="314096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3236913" y="325685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</a:p>
        </p:txBody>
      </p:sp>
      <p:sp>
        <p:nvSpPr>
          <p:cNvPr id="21" name="AutoShape 20"/>
          <p:cNvSpPr>
            <a:spLocks noChangeArrowheads="1"/>
          </p:cNvSpPr>
          <p:nvPr/>
        </p:nvSpPr>
        <p:spPr bwMode="auto">
          <a:xfrm rot="2700000">
            <a:off x="1086645" y="378311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684213" y="314096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708025" y="325685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c</a:t>
            </a:r>
          </a:p>
        </p:txBody>
      </p:sp>
      <p:sp>
        <p:nvSpPr>
          <p:cNvPr id="24" name="AutoShape 23"/>
          <p:cNvSpPr>
            <a:spLocks noChangeArrowheads="1"/>
          </p:cNvSpPr>
          <p:nvPr/>
        </p:nvSpPr>
        <p:spPr bwMode="auto">
          <a:xfrm rot="18900000" flipH="1">
            <a:off x="2310606" y="454669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 rot="2700000">
            <a:off x="1734344" y="454669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1914525" y="472529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1938338" y="484118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+</a:t>
            </a:r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4803775" y="396646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4827588" y="408235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</a:p>
        </p:txBody>
      </p:sp>
      <p:sp>
        <p:nvSpPr>
          <p:cNvPr id="30" name="AutoShape 29"/>
          <p:cNvSpPr>
            <a:spLocks noChangeArrowheads="1"/>
          </p:cNvSpPr>
          <p:nvPr/>
        </p:nvSpPr>
        <p:spPr bwMode="auto">
          <a:xfrm rot="2700000">
            <a:off x="4552157" y="378628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1" name="AutoShape 30"/>
          <p:cNvSpPr>
            <a:spLocks noChangeArrowheads="1"/>
          </p:cNvSpPr>
          <p:nvPr/>
        </p:nvSpPr>
        <p:spPr bwMode="auto">
          <a:xfrm rot="18900000" flipH="1">
            <a:off x="5271295" y="378628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2" name="AutoShape 31"/>
          <p:cNvSpPr>
            <a:spLocks noChangeArrowheads="1"/>
          </p:cNvSpPr>
          <p:nvPr/>
        </p:nvSpPr>
        <p:spPr bwMode="auto">
          <a:xfrm rot="16200000" flipH="1">
            <a:off x="4909344" y="4689574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4154488" y="314096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4" name="Text Box 33"/>
          <p:cNvSpPr txBox="1">
            <a:spLocks noChangeArrowheads="1"/>
          </p:cNvSpPr>
          <p:nvPr/>
        </p:nvSpPr>
        <p:spPr bwMode="auto">
          <a:xfrm>
            <a:off x="4178300" y="325685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a</a:t>
            </a:r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5445125" y="314096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5468938" y="325685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</a:p>
        </p:txBody>
      </p:sp>
      <p:sp>
        <p:nvSpPr>
          <p:cNvPr id="37" name="Oval 36"/>
          <p:cNvSpPr>
            <a:spLocks noChangeArrowheads="1"/>
          </p:cNvSpPr>
          <p:nvPr/>
        </p:nvSpPr>
        <p:spPr bwMode="auto">
          <a:xfrm>
            <a:off x="4797425" y="501263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4654550" y="5157093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latin typeface="Bitstream Vera Sans Mono" pitchFamily="49" charset="0"/>
              </a:rPr>
              <a:t>CSE1</a:t>
            </a:r>
          </a:p>
        </p:txBody>
      </p:sp>
      <p:sp>
        <p:nvSpPr>
          <p:cNvPr id="39" name="Oval 38"/>
          <p:cNvSpPr>
            <a:spLocks noChangeArrowheads="1"/>
          </p:cNvSpPr>
          <p:nvPr/>
        </p:nvSpPr>
        <p:spPr bwMode="auto">
          <a:xfrm>
            <a:off x="6761163" y="396646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6784975" y="408235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+</a:t>
            </a:r>
          </a:p>
        </p:txBody>
      </p:sp>
      <p:grpSp>
        <p:nvGrpSpPr>
          <p:cNvPr id="41" name="Group 40"/>
          <p:cNvGrpSpPr>
            <a:grpSpLocks/>
          </p:cNvGrpSpPr>
          <p:nvPr/>
        </p:nvGrpSpPr>
        <p:grpSpPr bwMode="auto">
          <a:xfrm>
            <a:off x="7558088" y="5374580"/>
            <a:ext cx="215900" cy="647700"/>
            <a:chOff x="1429" y="3386"/>
            <a:chExt cx="136" cy="408"/>
          </a:xfrm>
        </p:grpSpPr>
        <p:sp>
          <p:nvSpPr>
            <p:cNvPr id="42" name="AutoShape 41"/>
            <p:cNvSpPr>
              <a:spLocks noChangeArrowheads="1"/>
            </p:cNvSpPr>
            <p:nvPr/>
          </p:nvSpPr>
          <p:spPr bwMode="auto">
            <a:xfrm rot="16200000" flipH="1">
              <a:off x="1383" y="3455"/>
              <a:ext cx="227" cy="90"/>
            </a:xfrm>
            <a:prstGeom prst="notchedRightArrow">
              <a:avLst>
                <a:gd name="adj1" fmla="val 50000"/>
                <a:gd name="adj2" fmla="val 63056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43" name="Oval 42"/>
            <p:cNvSpPr>
              <a:spLocks noChangeArrowheads="1"/>
            </p:cNvSpPr>
            <p:nvPr/>
          </p:nvSpPr>
          <p:spPr bwMode="auto">
            <a:xfrm>
              <a:off x="1429" y="3657"/>
              <a:ext cx="136" cy="137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 algn="ctr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</p:grpSp>
      <p:sp>
        <p:nvSpPr>
          <p:cNvPr id="44" name="AutoShape 43"/>
          <p:cNvSpPr>
            <a:spLocks noChangeArrowheads="1"/>
          </p:cNvSpPr>
          <p:nvPr/>
        </p:nvSpPr>
        <p:spPr bwMode="auto">
          <a:xfrm rot="2700000">
            <a:off x="6552407" y="378311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5" name="Oval 44"/>
          <p:cNvSpPr>
            <a:spLocks noChangeArrowheads="1"/>
          </p:cNvSpPr>
          <p:nvPr/>
        </p:nvSpPr>
        <p:spPr bwMode="auto">
          <a:xfrm>
            <a:off x="6149975" y="314096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6173788" y="325685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c</a:t>
            </a:r>
          </a:p>
        </p:txBody>
      </p:sp>
      <p:sp>
        <p:nvSpPr>
          <p:cNvPr id="47" name="AutoShape 46"/>
          <p:cNvSpPr>
            <a:spLocks noChangeArrowheads="1"/>
          </p:cNvSpPr>
          <p:nvPr/>
        </p:nvSpPr>
        <p:spPr bwMode="auto">
          <a:xfrm rot="18900000" flipH="1">
            <a:off x="7776369" y="454669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8" name="AutoShape 47"/>
          <p:cNvSpPr>
            <a:spLocks noChangeArrowheads="1"/>
          </p:cNvSpPr>
          <p:nvPr/>
        </p:nvSpPr>
        <p:spPr bwMode="auto">
          <a:xfrm rot="2700000">
            <a:off x="7200106" y="454669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9" name="Oval 48"/>
          <p:cNvSpPr>
            <a:spLocks noChangeArrowheads="1"/>
          </p:cNvSpPr>
          <p:nvPr/>
        </p:nvSpPr>
        <p:spPr bwMode="auto">
          <a:xfrm>
            <a:off x="7380288" y="472529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0" name="Text Box 49"/>
          <p:cNvSpPr txBox="1">
            <a:spLocks noChangeArrowheads="1"/>
          </p:cNvSpPr>
          <p:nvPr/>
        </p:nvSpPr>
        <p:spPr bwMode="auto">
          <a:xfrm>
            <a:off x="7404100" y="484118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+</a:t>
            </a:r>
          </a:p>
        </p:txBody>
      </p:sp>
      <p:sp>
        <p:nvSpPr>
          <p:cNvPr id="51" name="Oval 50"/>
          <p:cNvSpPr>
            <a:spLocks noChangeArrowheads="1"/>
          </p:cNvSpPr>
          <p:nvPr/>
        </p:nvSpPr>
        <p:spPr bwMode="auto">
          <a:xfrm>
            <a:off x="7378700" y="314096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7235825" y="3285430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latin typeface="Bitstream Vera Sans Mono" pitchFamily="49" charset="0"/>
              </a:rPr>
              <a:t>CSE1</a:t>
            </a:r>
          </a:p>
        </p:txBody>
      </p:sp>
      <p:sp>
        <p:nvSpPr>
          <p:cNvPr id="53" name="AutoShape 52"/>
          <p:cNvSpPr>
            <a:spLocks noChangeArrowheads="1"/>
          </p:cNvSpPr>
          <p:nvPr/>
        </p:nvSpPr>
        <p:spPr bwMode="auto">
          <a:xfrm rot="18900000" flipH="1">
            <a:off x="7200106" y="3781524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8029575" y="396646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5" name="Text Box 54"/>
          <p:cNvSpPr txBox="1">
            <a:spLocks noChangeArrowheads="1"/>
          </p:cNvSpPr>
          <p:nvPr/>
        </p:nvSpPr>
        <p:spPr bwMode="auto">
          <a:xfrm>
            <a:off x="7888288" y="4112518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i="1" dirty="0">
                <a:latin typeface="Bitstream Vera Sans Mono" pitchFamily="49" charset="0"/>
              </a:rPr>
              <a:t>CSE1</a:t>
            </a:r>
          </a:p>
        </p:txBody>
      </p:sp>
      <p:sp>
        <p:nvSpPr>
          <p:cNvPr id="56" name="Text Box 55"/>
          <p:cNvSpPr txBox="1">
            <a:spLocks noChangeArrowheads="1"/>
          </p:cNvSpPr>
          <p:nvPr/>
        </p:nvSpPr>
        <p:spPr bwMode="auto">
          <a:xfrm>
            <a:off x="4141788" y="4102993"/>
            <a:ext cx="595312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200" i="1" dirty="0"/>
              <a:t>T1:</a:t>
            </a:r>
          </a:p>
        </p:txBody>
      </p:sp>
      <p:sp>
        <p:nvSpPr>
          <p:cNvPr id="57" name="Text Box 56"/>
          <p:cNvSpPr txBox="1">
            <a:spLocks noChangeArrowheads="1"/>
          </p:cNvSpPr>
          <p:nvPr/>
        </p:nvSpPr>
        <p:spPr bwMode="auto">
          <a:xfrm>
            <a:off x="6078538" y="4102993"/>
            <a:ext cx="595312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200" i="1" dirty="0"/>
              <a:t>T2:</a:t>
            </a:r>
          </a:p>
        </p:txBody>
      </p:sp>
      <p:sp>
        <p:nvSpPr>
          <p:cNvPr id="58" name="AutoShape 58"/>
          <p:cNvSpPr>
            <a:spLocks noChangeArrowheads="1"/>
          </p:cNvSpPr>
          <p:nvPr/>
        </p:nvSpPr>
        <p:spPr bwMode="auto">
          <a:xfrm>
            <a:off x="3492500" y="4507805"/>
            <a:ext cx="827088" cy="252413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C00000"/>
              </a:gs>
              <a:gs pos="100000">
                <a:srgbClr val="FF0000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21180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 animBg="1"/>
      <p:bldP spid="10" grpId="0" animBg="1"/>
      <p:bldP spid="11" grpId="0"/>
      <p:bldP spid="15" grpId="0"/>
      <p:bldP spid="16" grpId="0" animBg="1"/>
      <p:bldP spid="17" grpId="0" animBg="1"/>
      <p:bldP spid="18" grpId="0"/>
      <p:bldP spid="19" grpId="0" animBg="1"/>
      <p:bldP spid="20" grpId="0"/>
      <p:bldP spid="21" grpId="0" animBg="1"/>
      <p:bldP spid="22" grpId="0" animBg="1"/>
      <p:bldP spid="23" grpId="0"/>
      <p:bldP spid="24" grpId="0" animBg="1"/>
      <p:bldP spid="25" grpId="0" animBg="1"/>
      <p:bldP spid="26" grpId="0" animBg="1"/>
      <p:bldP spid="27" grpId="0"/>
      <p:bldP spid="28" grpId="0" animBg="1"/>
      <p:bldP spid="29" grpId="0"/>
      <p:bldP spid="30" grpId="0" animBg="1"/>
      <p:bldP spid="31" grpId="0" animBg="1"/>
      <p:bldP spid="32" grpId="0" animBg="1"/>
      <p:bldP spid="33" grpId="0" animBg="1"/>
      <p:bldP spid="34" grpId="0"/>
      <p:bldP spid="35" grpId="0" animBg="1"/>
      <p:bldP spid="36" grpId="0"/>
      <p:bldP spid="37" grpId="0" animBg="1"/>
      <p:bldP spid="38" grpId="0"/>
      <p:bldP spid="39" grpId="0" animBg="1"/>
      <p:bldP spid="40" grpId="0"/>
      <p:bldP spid="44" grpId="0" animBg="1"/>
      <p:bldP spid="45" grpId="0" animBg="1"/>
      <p:bldP spid="46" grpId="0"/>
      <p:bldP spid="47" grpId="0" animBg="1"/>
      <p:bldP spid="48" grpId="0" animBg="1"/>
      <p:bldP spid="49" grpId="0" animBg="1"/>
      <p:bldP spid="50" grpId="0"/>
      <p:bldP spid="51" grpId="0" animBg="1"/>
      <p:bldP spid="52" grpId="0"/>
      <p:bldP spid="53" grpId="0" animBg="1"/>
      <p:bldP spid="54" grpId="0" animBg="1"/>
      <p:bldP spid="55" grpId="0"/>
      <p:bldP spid="56" grpId="0"/>
      <p:bldP spid="57" grpId="0"/>
      <p:bldP spid="58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Nachteile von </a:t>
            </a:r>
            <a:r>
              <a:rPr lang="en-US" i="1" dirty="0" smtClean="0"/>
              <a:t>Tree Pattern Matching</a:t>
            </a:r>
            <a:r>
              <a:rPr lang="de-DE" dirty="0" smtClean="0"/>
              <a:t> (2)</a:t>
            </a:r>
            <a:endParaRPr lang="de-DE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 smtClean="0"/>
              <a:t>Optimale Baum-Überdeckung von </a:t>
            </a:r>
            <a:r>
              <a:rPr lang="de-DE" b="1" i="1" dirty="0" smtClean="0"/>
              <a:t>T1</a:t>
            </a:r>
            <a:r>
              <a:rPr lang="de-DE" b="1" dirty="0" smtClean="0"/>
              <a:t> und </a:t>
            </a:r>
            <a:r>
              <a:rPr lang="de-DE" b="1" i="1" dirty="0" smtClean="0"/>
              <a:t>T2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Würde in insgesamt </a:t>
            </a:r>
            <a:r>
              <a:rPr lang="de-DE" i="1" dirty="0" smtClean="0"/>
              <a:t>drei</a:t>
            </a:r>
            <a:r>
              <a:rPr lang="de-DE" dirty="0" smtClean="0"/>
              <a:t> Maschinen-Operationen resultieren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1 Multiplikation zur Überdeckung von </a:t>
            </a:r>
            <a:r>
              <a:rPr lang="de-DE" i="1" dirty="0" smtClean="0"/>
              <a:t>T1</a:t>
            </a:r>
            <a:r>
              <a:rPr lang="de-DE" dirty="0" smtClean="0"/>
              <a:t>, 2 Additionen für </a:t>
            </a:r>
            <a:r>
              <a:rPr lang="de-DE" i="1" dirty="0" smtClean="0"/>
              <a:t>T2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MUL r_0, r_a, r_b</a:t>
            </a:r>
            <a:br>
              <a:rPr lang="de-DE" b="1" dirty="0" smtClean="0">
                <a:latin typeface="Courier New" pitchFamily="49" charset="0"/>
                <a:cs typeface="Courier New" pitchFamily="49" charset="0"/>
              </a:rPr>
            </a:b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ADD r_1, r_c, r_0</a:t>
            </a:r>
            <a:br>
              <a:rPr lang="de-DE" b="1" dirty="0" smtClean="0">
                <a:latin typeface="Courier New" pitchFamily="49" charset="0"/>
                <a:cs typeface="Courier New" pitchFamily="49" charset="0"/>
              </a:rPr>
            </a:b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ADD r_2, r_1, r_0</a:t>
            </a:r>
          </a:p>
          <a:p>
            <a:pPr marL="0" indent="0">
              <a:lnSpc>
                <a:spcPct val="120000"/>
              </a:lnSpc>
            </a:pPr>
            <a:endParaRPr lang="de-DE" sz="1200" dirty="0"/>
          </a:p>
          <a:p>
            <a:pPr>
              <a:lnSpc>
                <a:spcPct val="90000"/>
              </a:lnSpc>
            </a:pPr>
            <a:r>
              <a:rPr lang="de-DE" b="1" dirty="0"/>
              <a:t>Optimale </a:t>
            </a:r>
            <a:r>
              <a:rPr lang="de-DE" b="1" dirty="0" smtClean="0"/>
              <a:t>Graph-Überdeckung </a:t>
            </a:r>
            <a:r>
              <a:rPr lang="de-DE" b="1" dirty="0"/>
              <a:t>von </a:t>
            </a:r>
            <a:r>
              <a:rPr lang="de-DE" b="1" i="1" dirty="0" smtClean="0"/>
              <a:t>G</a:t>
            </a:r>
            <a:endParaRPr lang="de-DE" b="1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Würde in insgesamt </a:t>
            </a:r>
            <a:r>
              <a:rPr lang="de-DE" i="1" dirty="0" smtClean="0"/>
              <a:t>zwei</a:t>
            </a:r>
            <a:r>
              <a:rPr lang="de-DE" dirty="0" smtClean="0"/>
              <a:t> </a:t>
            </a:r>
            <a:r>
              <a:rPr lang="de-DE" dirty="0"/>
              <a:t>Maschinen-Operationen </a:t>
            </a:r>
            <a:r>
              <a:rPr lang="de-DE" dirty="0" smtClean="0"/>
              <a:t>resultieren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2 </a:t>
            </a:r>
            <a:r>
              <a:rPr lang="en-US" i="1" dirty="0" smtClean="0"/>
              <a:t>Multiply</a:t>
            </a:r>
            <a:r>
              <a:rPr lang="de-DE" dirty="0" smtClean="0"/>
              <a:t>-Additionen für </a:t>
            </a:r>
            <a:r>
              <a:rPr lang="de-DE" i="1" dirty="0" smtClean="0"/>
              <a:t>G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MADD r_0, r_c, r_a, r_b</a:t>
            </a:r>
            <a:br>
              <a:rPr lang="de-DE" b="1" dirty="0" smtClean="0">
                <a:latin typeface="Courier New" pitchFamily="49" charset="0"/>
                <a:cs typeface="Courier New" pitchFamily="49" charset="0"/>
              </a:rPr>
            </a:b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MADD r_1, r_0, r_a, r_b</a:t>
            </a:r>
            <a:endParaRPr lang="de-DE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2262744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Diskussion von </a:t>
            </a:r>
            <a:r>
              <a:rPr lang="en-US" i="1" dirty="0" smtClean="0"/>
              <a:t>Tree Pattern Matching</a:t>
            </a:r>
            <a:endParaRPr lang="de-DE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 smtClean="0"/>
              <a:t>Vorteil</a:t>
            </a:r>
            <a:endParaRPr lang="de-DE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Lineare Laufzeit-Komplexität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Optimalität für Datenflussbäume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„Leichte“ Realisierung mit Hilfe von Baum-Grammatiken und Code-Generator-Generatoren</a:t>
            </a:r>
          </a:p>
          <a:p>
            <a:pPr marL="0" indent="0">
              <a:lnSpc>
                <a:spcPct val="120000"/>
              </a:lnSpc>
            </a:pPr>
            <a:endParaRPr lang="de-DE" sz="1200" dirty="0"/>
          </a:p>
          <a:p>
            <a:pPr>
              <a:lnSpc>
                <a:spcPct val="90000"/>
              </a:lnSpc>
            </a:pPr>
            <a:r>
              <a:rPr lang="de-DE" b="1" dirty="0" smtClean="0"/>
              <a:t>Nachteile</a:t>
            </a:r>
            <a:endParaRPr lang="de-DE" b="1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TPM schlecht geeignet für Prozessoren mit sehr heterogenen Registersätzen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TPM ungeeignet für Prozessoren mit Parallel-Verarbeitung</a:t>
            </a:r>
          </a:p>
        </p:txBody>
      </p:sp>
    </p:spTree>
    <p:extLst>
      <p:ext uri="{BB962C8B-B14F-4D97-AF65-F5344CB8AC3E}">
        <p14:creationId xmlns:p14="http://schemas.microsoft.com/office/powerpoint/2010/main" val="22427221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Tree Pattern Matching</a:t>
            </a:r>
            <a:r>
              <a:rPr lang="de-DE" dirty="0" smtClean="0"/>
              <a:t> und Heterogene Registersätze</a:t>
            </a:r>
            <a:endParaRPr lang="de-DE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 smtClean="0"/>
              <a:t>Zerlegung von DFGs in DFTs</a:t>
            </a:r>
            <a:endParaRPr lang="de-DE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Sei </a:t>
            </a:r>
            <a:r>
              <a:rPr lang="de-DE" i="1" dirty="0" smtClean="0"/>
              <a:t>T</a:t>
            </a:r>
            <a:r>
              <a:rPr lang="de-DE" dirty="0" smtClean="0"/>
              <a:t> ein DFT, der eine CSE </a:t>
            </a:r>
            <a:r>
              <a:rPr lang="de-DE" i="1" dirty="0" smtClean="0"/>
              <a:t>C</a:t>
            </a:r>
            <a:r>
              <a:rPr lang="de-DE" dirty="0" smtClean="0"/>
              <a:t> berechnet; </a:t>
            </a:r>
            <a:r>
              <a:rPr lang="de-DE" i="1" dirty="0" smtClean="0"/>
              <a:t>T</a:t>
            </a:r>
            <a:r>
              <a:rPr lang="de-DE" dirty="0" smtClean="0"/>
              <a:t>´ die DFTs, die </a:t>
            </a:r>
            <a:r>
              <a:rPr lang="de-DE" i="1" dirty="0" smtClean="0"/>
              <a:t>C</a:t>
            </a:r>
            <a:r>
              <a:rPr lang="de-DE" dirty="0" smtClean="0"/>
              <a:t> benutzen.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Nach Überdeckung von </a:t>
            </a:r>
            <a:r>
              <a:rPr lang="de-DE" i="1" dirty="0" smtClean="0"/>
              <a:t>T</a:t>
            </a:r>
            <a:r>
              <a:rPr lang="de-DE" dirty="0" smtClean="0"/>
              <a:t> muss der für </a:t>
            </a:r>
            <a:r>
              <a:rPr lang="de-DE" i="1" dirty="0" smtClean="0"/>
              <a:t>T</a:t>
            </a:r>
            <a:r>
              <a:rPr lang="de-DE" dirty="0" smtClean="0"/>
              <a:t> generierte Code </a:t>
            </a:r>
            <a:r>
              <a:rPr lang="de-DE" i="1" dirty="0" smtClean="0"/>
              <a:t>C</a:t>
            </a:r>
            <a:r>
              <a:rPr lang="de-DE" dirty="0" smtClean="0"/>
              <a:t> irgendwo zwischenspeichern, und alle </a:t>
            </a:r>
            <a:r>
              <a:rPr lang="de-DE" i="1" dirty="0" smtClean="0"/>
              <a:t>T</a:t>
            </a:r>
            <a:r>
              <a:rPr lang="de-DE" dirty="0" smtClean="0"/>
              <a:t>´ müssen </a:t>
            </a:r>
            <a:r>
              <a:rPr lang="de-DE" i="1" dirty="0" smtClean="0"/>
              <a:t>C</a:t>
            </a:r>
            <a:r>
              <a:rPr lang="de-DE" dirty="0" smtClean="0"/>
              <a:t> zur Benutzung aus dem Zwischenspeicher laden.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Da </a:t>
            </a:r>
            <a:r>
              <a:rPr lang="de-DE" i="1" dirty="0" smtClean="0"/>
              <a:t>T</a:t>
            </a:r>
            <a:r>
              <a:rPr lang="de-DE" dirty="0" smtClean="0"/>
              <a:t> und </a:t>
            </a:r>
            <a:r>
              <a:rPr lang="de-DE" i="1" dirty="0" smtClean="0"/>
              <a:t>T</a:t>
            </a:r>
            <a:r>
              <a:rPr lang="de-DE" dirty="0" smtClean="0"/>
              <a:t>´ völlig unabhängig voneinander überdeckt werden, kann während der Code-Generierung von </a:t>
            </a:r>
            <a:r>
              <a:rPr lang="de-DE" i="1" dirty="0" smtClean="0"/>
              <a:t>T</a:t>
            </a:r>
            <a:r>
              <a:rPr lang="de-DE" dirty="0" smtClean="0"/>
              <a:t> nicht berücksichtigt werden, wo die </a:t>
            </a:r>
            <a:r>
              <a:rPr lang="de-DE" i="1" dirty="0" smtClean="0"/>
              <a:t>T</a:t>
            </a:r>
            <a:r>
              <a:rPr lang="de-DE" dirty="0" smtClean="0"/>
              <a:t>´ </a:t>
            </a:r>
            <a:r>
              <a:rPr lang="de-DE" i="1" dirty="0" smtClean="0"/>
              <a:t>C</a:t>
            </a:r>
            <a:r>
              <a:rPr lang="de-DE" dirty="0" smtClean="0"/>
              <a:t> optimalerweise erwarten.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Wenn </a:t>
            </a:r>
            <a:r>
              <a:rPr lang="de-DE" i="1" dirty="0" smtClean="0"/>
              <a:t>T</a:t>
            </a:r>
            <a:r>
              <a:rPr lang="de-DE" dirty="0" smtClean="0"/>
              <a:t> </a:t>
            </a:r>
            <a:r>
              <a:rPr lang="de-DE" i="1" dirty="0" smtClean="0"/>
              <a:t>C</a:t>
            </a:r>
            <a:r>
              <a:rPr lang="de-DE" dirty="0" smtClean="0"/>
              <a:t> in einem Teil des heterogenen Registerfiles speichert, </a:t>
            </a:r>
            <a:r>
              <a:rPr lang="de-DE" i="1" dirty="0" smtClean="0"/>
              <a:t>T</a:t>
            </a:r>
            <a:r>
              <a:rPr lang="de-DE" dirty="0" smtClean="0"/>
              <a:t>´ </a:t>
            </a:r>
            <a:r>
              <a:rPr lang="de-DE" i="1" dirty="0" smtClean="0"/>
              <a:t>C</a:t>
            </a:r>
            <a:r>
              <a:rPr lang="de-DE" dirty="0" smtClean="0"/>
              <a:t> aber in einem anderen Teil erwartet, sind zusätzliche Register-Transfers notwendig!</a:t>
            </a:r>
          </a:p>
        </p:txBody>
      </p:sp>
    </p:spTree>
    <p:extLst>
      <p:ext uri="{BB962C8B-B14F-4D97-AF65-F5344CB8AC3E}">
        <p14:creationId xmlns:p14="http://schemas.microsoft.com/office/powerpoint/2010/main" val="40766341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41A737-7DCE-4EB7-8EC5-5E3ABFF0F4A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Tree Pattern Matching</a:t>
            </a:r>
            <a:r>
              <a:rPr lang="de-DE" dirty="0" smtClean="0"/>
              <a:t> und Parallele Prozessoren</a:t>
            </a:r>
            <a:endParaRPr lang="de-DE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 smtClean="0"/>
              <a:t>Additives Kostenmaß von </a:t>
            </a:r>
            <a:r>
              <a:rPr lang="en-US" b="1" i="1" dirty="0" smtClean="0"/>
              <a:t>Tree Pattern Matching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Kosten eines DFTs </a:t>
            </a:r>
            <a:r>
              <a:rPr lang="de-DE" i="1" dirty="0" smtClean="0"/>
              <a:t>T</a:t>
            </a:r>
            <a:r>
              <a:rPr lang="de-DE" dirty="0" smtClean="0"/>
              <a:t> mit Wurzel </a:t>
            </a:r>
            <a:r>
              <a:rPr lang="de-DE" i="1" dirty="0" smtClean="0"/>
              <a:t>v</a:t>
            </a:r>
            <a:r>
              <a:rPr lang="de-DE" dirty="0" smtClean="0"/>
              <a:t> sind Summe der Kind-Kosten plus Kosten für </a:t>
            </a:r>
            <a:r>
              <a:rPr lang="de-DE" i="1" dirty="0" smtClean="0"/>
              <a:t>v</a:t>
            </a:r>
            <a:r>
              <a:rPr lang="de-DE" dirty="0" smtClean="0"/>
              <a:t> selbst.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i="1" dirty="0" smtClean="0"/>
              <a:t>Action</a:t>
            </a:r>
            <a:r>
              <a:rPr lang="de-DE" dirty="0" smtClean="0"/>
              <a:t>-Teil für </a:t>
            </a:r>
            <a:r>
              <a:rPr lang="de-DE" i="1" dirty="0" smtClean="0"/>
              <a:t>T</a:t>
            </a:r>
            <a:r>
              <a:rPr lang="de-DE" dirty="0" smtClean="0"/>
              <a:t> erzeugt i.d.R. eine Maschinen-Operation.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 smtClean="0"/>
              <a:t>Erinnerung:</a:t>
            </a:r>
            <a:r>
              <a:rPr lang="de-DE" dirty="0" smtClean="0"/>
              <a:t> Parallele Prozessoren führen mehrere Maschinen-Operationen, die in einer Maschinen-Instruktion gebündelt sind, parallel aus.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Additives TPM-Kostenmaß geht implizit davon aus, dass alle erzeugten Operationen rein sequentiell ausgeführt werden!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Da TPM bei der Kostenberechnung nicht berücksichtigt, dass Operationen parallel zu Instruktionen gruppiert werden können, wird erzeugter Code schlechte parallele Performance haben!</a:t>
            </a:r>
          </a:p>
        </p:txBody>
      </p:sp>
    </p:spTree>
    <p:extLst>
      <p:ext uri="{BB962C8B-B14F-4D97-AF65-F5344CB8AC3E}">
        <p14:creationId xmlns:p14="http://schemas.microsoft.com/office/powerpoint/2010/main" val="26692403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89CA5EC7-04CD-417B-A7E6-227D7389E92C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75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Funktion und Ziele</a:t>
            </a:r>
            <a:endParaRPr lang="de-DE" dirty="0"/>
          </a:p>
        </p:txBody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Synonyme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 smtClean="0"/>
              <a:t>Instruktionsauswahl</a:t>
            </a:r>
            <a:r>
              <a:rPr lang="de-DE" dirty="0" smtClean="0"/>
              <a:t>, </a:t>
            </a:r>
            <a:r>
              <a:rPr lang="de-DE" i="1" dirty="0" smtClean="0"/>
              <a:t>Code-Selektion</a:t>
            </a:r>
            <a:r>
              <a:rPr lang="de-DE" dirty="0" smtClean="0"/>
              <a:t> und </a:t>
            </a:r>
            <a:r>
              <a:rPr lang="de-DE" i="1" dirty="0" smtClean="0"/>
              <a:t>Code-Generierung</a:t>
            </a:r>
            <a:r>
              <a:rPr lang="de-DE" dirty="0" smtClean="0"/>
              <a:t> werden oft gleichbedeutend verwendet.</a:t>
            </a:r>
            <a:endParaRPr lang="de-DE" dirty="0"/>
          </a:p>
          <a:p>
            <a:pPr marL="0" indent="0">
              <a:lnSpc>
                <a:spcPct val="120000"/>
              </a:lnSpc>
            </a:pPr>
            <a:endParaRPr lang="de-DE" sz="1200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Ein- &amp; Ausgabe der Instruktionsauswahl</a:t>
            </a:r>
            <a:endParaRPr lang="de-DE" b="1" i="1" u="sng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Eingabe: Eine zu übersetzende Zwischendarstellung </a:t>
            </a:r>
            <a:r>
              <a:rPr lang="de-DE" i="1" dirty="0" smtClean="0"/>
              <a:t>IR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Ausgabe: Ein Programm </a:t>
            </a:r>
            <a:r>
              <a:rPr lang="de-DE" i="1" dirty="0" smtClean="0"/>
              <a:t>P(IR)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(meist in Assembler- oder Maschinencode, oft auch eine andere IR)</a:t>
            </a:r>
          </a:p>
          <a:p>
            <a:pPr marL="0" indent="0">
              <a:lnSpc>
                <a:spcPct val="120000"/>
              </a:lnSpc>
            </a:pPr>
            <a:endParaRPr lang="de-DE" sz="1200" dirty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Randbedingungen der Instruktionsauswahl</a:t>
            </a:r>
            <a:endParaRPr lang="de-DE" b="1" i="1" u="sng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 smtClean="0"/>
              <a:t>P(IR)</a:t>
            </a:r>
            <a:r>
              <a:rPr lang="de-DE" dirty="0" smtClean="0"/>
              <a:t> muss semantisch äquivalent zu </a:t>
            </a:r>
            <a:r>
              <a:rPr lang="de-DE" i="1" dirty="0" smtClean="0"/>
              <a:t>IR</a:t>
            </a:r>
            <a:r>
              <a:rPr lang="de-DE" dirty="0" smtClean="0"/>
              <a:t> sein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 smtClean="0"/>
              <a:t>P(IR)</a:t>
            </a:r>
            <a:r>
              <a:rPr lang="de-DE" dirty="0" smtClean="0"/>
              <a:t> muss effizient hinsichtlich einer Zielfunktion sein</a:t>
            </a:r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BD6EFF16-9067-43F2-BD6F-E4870BB06BC3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Literatur</a:t>
            </a:r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i="1" dirty="0" smtClean="0"/>
              <a:t>Tree Pattern Matching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A. Aho, S. Johnson. </a:t>
            </a:r>
            <a:r>
              <a:rPr lang="en-US" i="1" dirty="0" smtClean="0"/>
              <a:t>Optimal Code Generation for Expression Trees</a:t>
            </a:r>
            <a:r>
              <a:rPr lang="de-DE" dirty="0" smtClean="0"/>
              <a:t>. </a:t>
            </a:r>
            <a:r>
              <a:rPr lang="en-US" dirty="0" smtClean="0"/>
              <a:t>Journal of the ACM</a:t>
            </a:r>
            <a:r>
              <a:rPr lang="de-DE" dirty="0" smtClean="0"/>
              <a:t> 23(3), 1976.</a:t>
            </a:r>
            <a:endParaRPr lang="de-DE" i="1" u="sng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A. Aho, M. Ganapathi, S. Tjiang. </a:t>
            </a:r>
            <a:r>
              <a:rPr lang="en-US" i="1" dirty="0" smtClean="0"/>
              <a:t>Code Generation Using Tree Matching &amp; Dynamic Programming</a:t>
            </a:r>
            <a:r>
              <a:rPr lang="de-DE" dirty="0" smtClean="0"/>
              <a:t>. ACM ToPLaS 11(4), 1989.</a:t>
            </a:r>
          </a:p>
          <a:p>
            <a:pPr>
              <a:lnSpc>
                <a:spcPct val="90000"/>
              </a:lnSpc>
            </a:pPr>
            <a:endParaRPr lang="en-US" sz="1200" b="1" i="1" dirty="0" smtClean="0"/>
          </a:p>
          <a:p>
            <a:pPr>
              <a:lnSpc>
                <a:spcPct val="90000"/>
              </a:lnSpc>
            </a:pPr>
            <a:r>
              <a:rPr lang="de-DE" b="1" dirty="0" smtClean="0"/>
              <a:t>Code-Generator-Generatoren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i="1" dirty="0" smtClean="0"/>
              <a:t>ICD-CG code generator generator</a:t>
            </a:r>
            <a:r>
              <a:rPr lang="de-DE" dirty="0" smtClean="0"/>
              <a:t>,</a:t>
            </a:r>
            <a:br>
              <a:rPr lang="de-DE" dirty="0" smtClean="0"/>
            </a:br>
            <a:r>
              <a:rPr lang="de-DE" b="1" dirty="0" smtClean="0">
                <a:latin typeface="Courier New" pitchFamily="49" charset="0"/>
                <a:cs typeface="Courier New" pitchFamily="49" charset="0"/>
                <a:hlinkClick r:id="rId3"/>
              </a:rPr>
              <a:t>http://www.icd.de/es/icd-cg</a:t>
            </a:r>
            <a:r>
              <a:rPr lang="de-DE" dirty="0" smtClean="0"/>
              <a:t>, 2012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i="1" dirty="0" smtClean="0"/>
              <a:t>iburg. A Tree Parser Generator</a:t>
            </a:r>
            <a:r>
              <a:rPr lang="de-DE" dirty="0" smtClean="0"/>
              <a:t>,</a:t>
            </a:r>
            <a:r>
              <a:rPr lang="en-GB" dirty="0"/>
              <a:t/>
            </a:r>
            <a:br>
              <a:rPr lang="en-GB" dirty="0"/>
            </a:br>
            <a:r>
              <a:rPr lang="en-GB" b="1" dirty="0" smtClean="0">
                <a:latin typeface="Courier New" pitchFamily="49" charset="0"/>
                <a:cs typeface="Courier New" pitchFamily="49" charset="0"/>
                <a:hlinkClick r:id="rId4"/>
              </a:rPr>
              <a:t>http://code.google.com/p/iburg</a:t>
            </a:r>
            <a:r>
              <a:rPr lang="en-GB" dirty="0" smtClean="0"/>
              <a:t>, 2012. inkl.</a:t>
            </a:r>
            <a:br>
              <a:rPr lang="en-GB" dirty="0" smtClean="0"/>
            </a:br>
            <a:r>
              <a:rPr lang="en-GB" dirty="0" smtClean="0"/>
              <a:t>C. W. Fraser, D. R. Hanson, T. A. Proebsting</a:t>
            </a:r>
            <a:r>
              <a:rPr lang="en-GB" dirty="0"/>
              <a:t>.</a:t>
            </a:r>
            <a:r>
              <a:rPr lang="en-GB" dirty="0" smtClean="0"/>
              <a:t> </a:t>
            </a:r>
            <a:r>
              <a:rPr lang="en-US" i="1" dirty="0" smtClean="0"/>
              <a:t>Engineering a Simple, Efficient Code Generator Generator</a:t>
            </a:r>
            <a:r>
              <a:rPr lang="en-GB" dirty="0" smtClean="0"/>
              <a:t>. </a:t>
            </a:r>
            <a:r>
              <a:rPr lang="en-US" dirty="0" smtClean="0"/>
              <a:t>ACM Letters on Programming Languages and Systems</a:t>
            </a:r>
            <a:r>
              <a:rPr lang="en-GB" dirty="0" smtClean="0"/>
              <a:t> 1(3), 1992.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7291372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95DCC525-5D97-4E99-926A-69EAA6326770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601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Zusammenfassung</a:t>
            </a:r>
          </a:p>
        </p:txBody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Instruktionsauswahl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Umsetzung eines DFGs durch zu erzeugendes Programm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Code-Generator-Generatoren</a:t>
            </a:r>
            <a:endParaRPr lang="de-DE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sz="1200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b="1" i="1" dirty="0" smtClean="0"/>
              <a:t>Tree Pattern Matching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Zerlegung von DFGs in Datenfluss-Bäume</a:t>
            </a: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Linearzeit-Algorithmus zur optimalen Überdeckung von DFTs</a:t>
            </a: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Aufbau und Struktur von Baum-Grammatiken</a:t>
            </a:r>
            <a:endParaRPr lang="de-DE" baseline="-25000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sz="1200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Diskussion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i="1" dirty="0" smtClean="0"/>
              <a:t>Tree Pattern Matching</a:t>
            </a:r>
            <a:r>
              <a:rPr lang="de-DE" dirty="0" smtClean="0"/>
              <a:t> nur für reguläre Prozessoren gut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Nachteilig für Architekturen mit heterogenen Registern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Nachteilig für Prozessoren mit Parallel-Verarbeitung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604100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2009E662-3648-40F9-BEA5-D4C73744BE57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Datenflussgraphen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Was genau ist „semantische Äquivalenz zu IR“...?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 smtClean="0"/>
              <a:t>P(IR)</a:t>
            </a:r>
            <a:r>
              <a:rPr lang="de-DE" dirty="0" smtClean="0"/>
              <a:t> muss zu </a:t>
            </a:r>
            <a:r>
              <a:rPr lang="de-DE" i="1" dirty="0" smtClean="0"/>
              <a:t>IR</a:t>
            </a:r>
            <a:r>
              <a:rPr lang="de-DE" dirty="0" smtClean="0"/>
              <a:t> äquivalenten Datenfluss haben, unter Berücksichtigung der durch den Kontrollfluss festgelegten Abhängigkeiten.</a:t>
            </a:r>
          </a:p>
          <a:p>
            <a:pPr marL="0" indent="0">
              <a:lnSpc>
                <a:spcPct val="120000"/>
              </a:lnSpc>
            </a:pPr>
            <a:endParaRPr lang="de-DE" sz="1200" dirty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Definition (Datenflussgraph):</a:t>
            </a:r>
          </a:p>
          <a:p>
            <a:pPr marL="0" indent="0">
              <a:lnSpc>
                <a:spcPct val="100000"/>
              </a:lnSpc>
              <a:buFont typeface="Arial" charset="0"/>
              <a:buNone/>
            </a:pPr>
            <a:r>
              <a:rPr lang="de-DE" dirty="0" smtClean="0"/>
              <a:t>Sei </a:t>
            </a:r>
            <a:r>
              <a:rPr lang="de-DE" i="1" dirty="0" smtClean="0"/>
              <a:t>B</a:t>
            </a:r>
            <a:r>
              <a:rPr lang="de-DE" dirty="0" smtClean="0"/>
              <a:t> = (</a:t>
            </a:r>
            <a:r>
              <a:rPr lang="de-DE" i="1" dirty="0" smtClean="0"/>
              <a:t>I</a:t>
            </a:r>
            <a:r>
              <a:rPr lang="de-DE" baseline="-25000" dirty="0" smtClean="0"/>
              <a:t>1</a:t>
            </a:r>
            <a:r>
              <a:rPr lang="de-DE" dirty="0" smtClean="0"/>
              <a:t>, ..., </a:t>
            </a:r>
            <a:r>
              <a:rPr lang="de-DE" i="1" dirty="0" smtClean="0"/>
              <a:t>I</a:t>
            </a:r>
            <a:r>
              <a:rPr lang="de-DE" i="1" baseline="-25000" dirty="0" smtClean="0"/>
              <a:t>n</a:t>
            </a:r>
            <a:r>
              <a:rPr lang="de-DE" dirty="0" smtClean="0"/>
              <a:t>) ein Basisblock </a:t>
            </a:r>
            <a:r>
              <a:rPr lang="de-DE" i="1" dirty="0" smtClean="0"/>
              <a:t>(</a:t>
            </a:r>
            <a:r>
              <a:rPr lang="de-DE" i="1" dirty="0" smtClean="0">
                <a:sym typeface="Wingdings"/>
              </a:rPr>
              <a:t></a:t>
            </a:r>
            <a:r>
              <a:rPr lang="de-DE" i="1" dirty="0" smtClean="0"/>
              <a:t> Kapitel 3)</a:t>
            </a:r>
            <a:r>
              <a:rPr lang="de-DE" dirty="0" smtClean="0"/>
              <a:t>. Der </a:t>
            </a:r>
            <a:r>
              <a:rPr lang="de-DE" i="1" dirty="0" smtClean="0"/>
              <a:t>Datenflussgraph (DFG)</a:t>
            </a:r>
            <a:r>
              <a:rPr lang="de-DE" dirty="0" smtClean="0"/>
              <a:t> zu </a:t>
            </a:r>
            <a:r>
              <a:rPr lang="de-DE" i="1" dirty="0" smtClean="0"/>
              <a:t>B</a:t>
            </a:r>
            <a:r>
              <a:rPr lang="de-DE" dirty="0" smtClean="0"/>
              <a:t> ist ein gerichteter azyklischer Graph </a:t>
            </a:r>
            <a:r>
              <a:rPr lang="de-DE" i="1" dirty="0" smtClean="0"/>
              <a:t>DFG</a:t>
            </a:r>
            <a:r>
              <a:rPr lang="de-DE" dirty="0" smtClean="0"/>
              <a:t> = (</a:t>
            </a:r>
            <a:r>
              <a:rPr lang="de-DE" i="1" dirty="0" smtClean="0"/>
              <a:t>V</a:t>
            </a:r>
            <a:r>
              <a:rPr lang="de-DE" dirty="0" smtClean="0"/>
              <a:t>, </a:t>
            </a:r>
            <a:r>
              <a:rPr lang="de-DE" i="1" dirty="0" smtClean="0"/>
              <a:t>E</a:t>
            </a:r>
            <a:r>
              <a:rPr lang="de-DE" dirty="0" smtClean="0"/>
              <a:t>) mit</a:t>
            </a: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Knoten </a:t>
            </a:r>
            <a:r>
              <a:rPr lang="de-DE" i="1" dirty="0" smtClean="0"/>
              <a:t>v</a:t>
            </a:r>
            <a:r>
              <a:rPr lang="de-DE" dirty="0" smtClean="0"/>
              <a:t> </a:t>
            </a:r>
            <a:r>
              <a:rPr lang="de-DE" b="1" dirty="0" smtClean="0">
                <a:sym typeface="Symbol"/>
              </a:rPr>
              <a:t></a:t>
            </a:r>
            <a:r>
              <a:rPr lang="de-DE" dirty="0" smtClean="0"/>
              <a:t> </a:t>
            </a:r>
            <a:r>
              <a:rPr lang="de-DE" i="1" dirty="0" smtClean="0"/>
              <a:t>V</a:t>
            </a:r>
            <a:r>
              <a:rPr lang="de-DE" dirty="0" smtClean="0"/>
              <a:t> repräsentiert entweder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einen Eingangswert in </a:t>
            </a:r>
            <a:r>
              <a:rPr lang="de-DE" i="1" dirty="0" smtClean="0"/>
              <a:t>B</a:t>
            </a:r>
            <a:r>
              <a:rPr lang="de-DE" dirty="0" smtClean="0"/>
              <a:t> (Eingangsvariable, Konstante)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oder eine einzelne Operation innerhalb von </a:t>
            </a:r>
            <a:r>
              <a:rPr lang="de-DE" i="1" dirty="0" smtClean="0"/>
              <a:t>I</a:t>
            </a:r>
            <a:r>
              <a:rPr lang="de-DE" baseline="-25000" dirty="0" smtClean="0"/>
              <a:t>1</a:t>
            </a:r>
            <a:r>
              <a:rPr lang="de-DE" dirty="0" smtClean="0"/>
              <a:t>, ..., </a:t>
            </a:r>
            <a:r>
              <a:rPr lang="de-DE" i="1" dirty="0" smtClean="0"/>
              <a:t>I</a:t>
            </a:r>
            <a:r>
              <a:rPr lang="de-DE" i="1" baseline="-25000" dirty="0" smtClean="0"/>
              <a:t>n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oder einen Ausgangswert von </a:t>
            </a:r>
            <a:r>
              <a:rPr lang="de-DE" i="1" dirty="0" smtClean="0"/>
              <a:t>B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Kante </a:t>
            </a:r>
            <a:r>
              <a:rPr lang="de-DE" i="1" dirty="0" smtClean="0"/>
              <a:t>e</a:t>
            </a:r>
            <a:r>
              <a:rPr lang="de-DE" dirty="0" smtClean="0"/>
              <a:t> = (</a:t>
            </a:r>
            <a:r>
              <a:rPr lang="de-DE" i="1" dirty="0" smtClean="0"/>
              <a:t>v</a:t>
            </a:r>
            <a:r>
              <a:rPr lang="de-DE" i="1" baseline="-25000" dirty="0" smtClean="0"/>
              <a:t>i</a:t>
            </a:r>
            <a:r>
              <a:rPr lang="de-DE" dirty="0" smtClean="0"/>
              <a:t>, </a:t>
            </a:r>
            <a:r>
              <a:rPr lang="de-DE" i="1" dirty="0" smtClean="0"/>
              <a:t>v</a:t>
            </a:r>
            <a:r>
              <a:rPr lang="de-DE" i="1" baseline="-25000" dirty="0" smtClean="0"/>
              <a:t>j</a:t>
            </a:r>
            <a:r>
              <a:rPr lang="de-DE" dirty="0" smtClean="0"/>
              <a:t>) </a:t>
            </a:r>
            <a:r>
              <a:rPr lang="de-DE" b="1" dirty="0" smtClean="0">
                <a:sym typeface="Symbol"/>
              </a:rPr>
              <a:t></a:t>
            </a:r>
            <a:r>
              <a:rPr lang="de-DE" dirty="0" smtClean="0"/>
              <a:t> </a:t>
            </a:r>
            <a:r>
              <a:rPr lang="de-DE" i="1" dirty="0" smtClean="0"/>
              <a:t>E</a:t>
            </a:r>
            <a:r>
              <a:rPr lang="de-DE" dirty="0" smtClean="0"/>
              <a:t> </a:t>
            </a:r>
            <a:r>
              <a:rPr lang="de-DE" dirty="0" smtClean="0">
                <a:sym typeface="Symbol"/>
              </a:rPr>
              <a:t></a:t>
            </a:r>
            <a:r>
              <a:rPr lang="de-DE" dirty="0" smtClean="0"/>
              <a:t> </a:t>
            </a:r>
            <a:r>
              <a:rPr lang="de-DE" i="1" dirty="0" smtClean="0"/>
              <a:t>v</a:t>
            </a:r>
            <a:r>
              <a:rPr lang="de-DE" i="1" baseline="-25000" dirty="0" smtClean="0"/>
              <a:t>j</a:t>
            </a:r>
            <a:r>
              <a:rPr lang="de-DE" dirty="0" smtClean="0"/>
              <a:t> benutzt von </a:t>
            </a:r>
            <a:r>
              <a:rPr lang="de-DE" i="1" dirty="0" smtClean="0"/>
              <a:t>v</a:t>
            </a:r>
            <a:r>
              <a:rPr lang="de-DE" i="1" baseline="-25000" dirty="0" smtClean="0"/>
              <a:t>i</a:t>
            </a:r>
            <a:r>
              <a:rPr lang="de-DE" dirty="0" smtClean="0"/>
              <a:t> berechnete Daten</a:t>
            </a:r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43AE92F0-8CFB-4027-B759-7A2B1CC58D3F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81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Beispiel-DFG</a:t>
            </a:r>
            <a:endParaRPr lang="de-DE" dirty="0"/>
          </a:p>
        </p:txBody>
      </p:sp>
      <p:sp>
        <p:nvSpPr>
          <p:cNvPr id="12" name="Oval 2"/>
          <p:cNvSpPr>
            <a:spLocks noChangeArrowheads="1"/>
          </p:cNvSpPr>
          <p:nvPr/>
        </p:nvSpPr>
        <p:spPr bwMode="auto">
          <a:xfrm>
            <a:off x="5653088" y="15208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3" name="Oval 3"/>
          <p:cNvSpPr>
            <a:spLocks noChangeArrowheads="1"/>
          </p:cNvSpPr>
          <p:nvPr/>
        </p:nvSpPr>
        <p:spPr bwMode="auto">
          <a:xfrm>
            <a:off x="6732588" y="15208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4" name="Oval 4"/>
          <p:cNvSpPr>
            <a:spLocks noChangeArrowheads="1"/>
          </p:cNvSpPr>
          <p:nvPr/>
        </p:nvSpPr>
        <p:spPr bwMode="auto">
          <a:xfrm>
            <a:off x="8174038" y="151923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5" name="Oval 5"/>
          <p:cNvSpPr>
            <a:spLocks noChangeArrowheads="1"/>
          </p:cNvSpPr>
          <p:nvPr/>
        </p:nvSpPr>
        <p:spPr bwMode="auto">
          <a:xfrm>
            <a:off x="7453313" y="31035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6" name="Oval 6"/>
          <p:cNvSpPr>
            <a:spLocks noChangeArrowheads="1"/>
          </p:cNvSpPr>
          <p:nvPr/>
        </p:nvSpPr>
        <p:spPr bwMode="auto">
          <a:xfrm>
            <a:off x="7742238" y="38957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7" name="Oval 7"/>
          <p:cNvSpPr>
            <a:spLocks noChangeArrowheads="1"/>
          </p:cNvSpPr>
          <p:nvPr/>
        </p:nvSpPr>
        <p:spPr bwMode="auto">
          <a:xfrm>
            <a:off x="3132138" y="20240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8" name="Oval 8"/>
          <p:cNvSpPr>
            <a:spLocks noChangeArrowheads="1"/>
          </p:cNvSpPr>
          <p:nvPr/>
        </p:nvSpPr>
        <p:spPr bwMode="auto">
          <a:xfrm>
            <a:off x="4140200" y="15208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9" name="Oval 9"/>
          <p:cNvSpPr>
            <a:spLocks noChangeArrowheads="1"/>
          </p:cNvSpPr>
          <p:nvPr/>
        </p:nvSpPr>
        <p:spPr bwMode="auto">
          <a:xfrm>
            <a:off x="4932363" y="1231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0" name="AutoShape 10"/>
          <p:cNvSpPr>
            <a:spLocks noChangeArrowheads="1"/>
          </p:cNvSpPr>
          <p:nvPr/>
        </p:nvSpPr>
        <p:spPr bwMode="auto">
          <a:xfrm rot="20285241" flipH="1">
            <a:off x="5130800" y="4519613"/>
            <a:ext cx="1614488" cy="169862"/>
          </a:xfrm>
          <a:prstGeom prst="notchedRightArrow">
            <a:avLst>
              <a:gd name="adj1" fmla="val 50000"/>
              <a:gd name="adj2" fmla="val 237618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1" name="Oval 13"/>
          <p:cNvSpPr>
            <a:spLocks noChangeArrowheads="1"/>
          </p:cNvSpPr>
          <p:nvPr/>
        </p:nvSpPr>
        <p:spPr bwMode="auto">
          <a:xfrm>
            <a:off x="4575175" y="310673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4430713" y="3265488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latin typeface="Courier New" pitchFamily="49" charset="0"/>
              </a:rPr>
              <a:t>sqrt</a:t>
            </a:r>
            <a:endParaRPr lang="en-US" sz="1600" b="1" dirty="0">
              <a:latin typeface="Courier New" pitchFamily="49" charset="0"/>
            </a:endParaRPr>
          </a:p>
        </p:txBody>
      </p:sp>
      <p:sp>
        <p:nvSpPr>
          <p:cNvPr id="23" name="Oval 15"/>
          <p:cNvSpPr>
            <a:spLocks noChangeArrowheads="1"/>
          </p:cNvSpPr>
          <p:nvPr/>
        </p:nvSpPr>
        <p:spPr bwMode="auto">
          <a:xfrm>
            <a:off x="7453313" y="227171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4" name="Text Box 16"/>
          <p:cNvSpPr txBox="1">
            <a:spLocks noChangeArrowheads="1"/>
          </p:cNvSpPr>
          <p:nvPr/>
        </p:nvSpPr>
        <p:spPr bwMode="auto">
          <a:xfrm>
            <a:off x="7477125" y="23876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25" name="AutoShape 17"/>
          <p:cNvSpPr>
            <a:spLocks noChangeArrowheads="1"/>
          </p:cNvSpPr>
          <p:nvPr/>
        </p:nvSpPr>
        <p:spPr bwMode="auto">
          <a:xfrm rot="2700000">
            <a:off x="7201695" y="209153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6" name="AutoShape 18"/>
          <p:cNvSpPr>
            <a:spLocks noChangeArrowheads="1"/>
          </p:cNvSpPr>
          <p:nvPr/>
        </p:nvSpPr>
        <p:spPr bwMode="auto">
          <a:xfrm rot="18900000" flipH="1">
            <a:off x="7920832" y="209153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7" name="Text Box 19"/>
          <p:cNvSpPr txBox="1">
            <a:spLocks noChangeArrowheads="1"/>
          </p:cNvSpPr>
          <p:nvPr/>
        </p:nvSpPr>
        <p:spPr bwMode="auto">
          <a:xfrm>
            <a:off x="6765925" y="167957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a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28" name="Text Box 20"/>
          <p:cNvSpPr txBox="1">
            <a:spLocks noChangeArrowheads="1"/>
          </p:cNvSpPr>
          <p:nvPr/>
        </p:nvSpPr>
        <p:spPr bwMode="auto">
          <a:xfrm>
            <a:off x="8205788" y="167957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c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29" name="Oval 21"/>
          <p:cNvSpPr>
            <a:spLocks noChangeArrowheads="1"/>
          </p:cNvSpPr>
          <p:nvPr/>
        </p:nvSpPr>
        <p:spPr bwMode="auto">
          <a:xfrm>
            <a:off x="6373813" y="231457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0" name="Text Box 22"/>
          <p:cNvSpPr txBox="1">
            <a:spLocks noChangeArrowheads="1"/>
          </p:cNvSpPr>
          <p:nvPr/>
        </p:nvSpPr>
        <p:spPr bwMode="auto">
          <a:xfrm>
            <a:off x="6397625" y="243046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31" name="AutoShape 23"/>
          <p:cNvSpPr>
            <a:spLocks noChangeArrowheads="1"/>
          </p:cNvSpPr>
          <p:nvPr/>
        </p:nvSpPr>
        <p:spPr bwMode="auto">
          <a:xfrm rot="2700000">
            <a:off x="6122194" y="2134394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2" name="Text Box 24"/>
          <p:cNvSpPr txBox="1">
            <a:spLocks noChangeArrowheads="1"/>
          </p:cNvSpPr>
          <p:nvPr/>
        </p:nvSpPr>
        <p:spPr bwMode="auto">
          <a:xfrm>
            <a:off x="5686425" y="167957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4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33" name="Oval 25"/>
          <p:cNvSpPr>
            <a:spLocks noChangeArrowheads="1"/>
          </p:cNvSpPr>
          <p:nvPr/>
        </p:nvSpPr>
        <p:spPr bwMode="auto">
          <a:xfrm>
            <a:off x="4932363" y="231298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4" name="Text Box 26"/>
          <p:cNvSpPr txBox="1">
            <a:spLocks noChangeArrowheads="1"/>
          </p:cNvSpPr>
          <p:nvPr/>
        </p:nvSpPr>
        <p:spPr bwMode="auto">
          <a:xfrm>
            <a:off x="4956175" y="242887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35" name="Text Box 27"/>
          <p:cNvSpPr txBox="1">
            <a:spLocks noChangeArrowheads="1"/>
          </p:cNvSpPr>
          <p:nvPr/>
        </p:nvSpPr>
        <p:spPr bwMode="auto">
          <a:xfrm>
            <a:off x="4964113" y="139065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36" name="Oval 28"/>
          <p:cNvSpPr>
            <a:spLocks noChangeArrowheads="1"/>
          </p:cNvSpPr>
          <p:nvPr/>
        </p:nvSpPr>
        <p:spPr bwMode="auto">
          <a:xfrm>
            <a:off x="5656263" y="310673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5680075" y="3222625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-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38" name="AutoShape 30"/>
          <p:cNvSpPr>
            <a:spLocks noChangeArrowheads="1"/>
          </p:cNvSpPr>
          <p:nvPr/>
        </p:nvSpPr>
        <p:spPr bwMode="auto">
          <a:xfrm rot="2700000">
            <a:off x="5404645" y="292655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9" name="Oval 31"/>
          <p:cNvSpPr>
            <a:spLocks noChangeArrowheads="1"/>
          </p:cNvSpPr>
          <p:nvPr/>
        </p:nvSpPr>
        <p:spPr bwMode="auto">
          <a:xfrm>
            <a:off x="3132138" y="310832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0" name="Text Box 32"/>
          <p:cNvSpPr txBox="1">
            <a:spLocks noChangeArrowheads="1"/>
          </p:cNvSpPr>
          <p:nvPr/>
        </p:nvSpPr>
        <p:spPr bwMode="auto">
          <a:xfrm>
            <a:off x="3155950" y="322421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-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41" name="AutoShape 33"/>
          <p:cNvSpPr>
            <a:spLocks noChangeArrowheads="1"/>
          </p:cNvSpPr>
          <p:nvPr/>
        </p:nvSpPr>
        <p:spPr bwMode="auto">
          <a:xfrm rot="16200000" flipH="1">
            <a:off x="3239295" y="278368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2" name="Text Box 34"/>
          <p:cNvSpPr txBox="1">
            <a:spLocks noChangeArrowheads="1"/>
          </p:cNvSpPr>
          <p:nvPr/>
        </p:nvSpPr>
        <p:spPr bwMode="auto">
          <a:xfrm>
            <a:off x="3163888" y="218281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43" name="Oval 35"/>
          <p:cNvSpPr>
            <a:spLocks noChangeArrowheads="1"/>
          </p:cNvSpPr>
          <p:nvPr/>
        </p:nvSpPr>
        <p:spPr bwMode="auto">
          <a:xfrm>
            <a:off x="3851275" y="3898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4" name="Text Box 36"/>
          <p:cNvSpPr txBox="1">
            <a:spLocks noChangeArrowheads="1"/>
          </p:cNvSpPr>
          <p:nvPr/>
        </p:nvSpPr>
        <p:spPr bwMode="auto">
          <a:xfrm>
            <a:off x="3875088" y="401478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-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45" name="AutoShape 37"/>
          <p:cNvSpPr>
            <a:spLocks noChangeArrowheads="1"/>
          </p:cNvSpPr>
          <p:nvPr/>
        </p:nvSpPr>
        <p:spPr bwMode="auto">
          <a:xfrm rot="2700000">
            <a:off x="3599656" y="37187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6" name="AutoShape 38"/>
          <p:cNvSpPr>
            <a:spLocks noChangeArrowheads="1"/>
          </p:cNvSpPr>
          <p:nvPr/>
        </p:nvSpPr>
        <p:spPr bwMode="auto">
          <a:xfrm rot="18900000" flipH="1">
            <a:off x="4318794" y="37187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7" name="Oval 39"/>
          <p:cNvSpPr>
            <a:spLocks noChangeArrowheads="1"/>
          </p:cNvSpPr>
          <p:nvPr/>
        </p:nvSpPr>
        <p:spPr bwMode="auto">
          <a:xfrm>
            <a:off x="5292725" y="3898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8" name="Text Box 40"/>
          <p:cNvSpPr txBox="1">
            <a:spLocks noChangeArrowheads="1"/>
          </p:cNvSpPr>
          <p:nvPr/>
        </p:nvSpPr>
        <p:spPr bwMode="auto">
          <a:xfrm>
            <a:off x="5316538" y="401478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+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49" name="Oval 41"/>
          <p:cNvSpPr>
            <a:spLocks noChangeArrowheads="1"/>
          </p:cNvSpPr>
          <p:nvPr/>
        </p:nvSpPr>
        <p:spPr bwMode="auto">
          <a:xfrm>
            <a:off x="6734175" y="389890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0" name="Text Box 42"/>
          <p:cNvSpPr txBox="1">
            <a:spLocks noChangeArrowheads="1"/>
          </p:cNvSpPr>
          <p:nvPr/>
        </p:nvSpPr>
        <p:spPr bwMode="auto">
          <a:xfrm>
            <a:off x="6757988" y="401478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*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51" name="AutoShape 43"/>
          <p:cNvSpPr>
            <a:spLocks noChangeArrowheads="1"/>
          </p:cNvSpPr>
          <p:nvPr/>
        </p:nvSpPr>
        <p:spPr bwMode="auto">
          <a:xfrm rot="18900000" flipH="1">
            <a:off x="7201694" y="37187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2" name="Text Box 44"/>
          <p:cNvSpPr txBox="1">
            <a:spLocks noChangeArrowheads="1"/>
          </p:cNvSpPr>
          <p:nvPr/>
        </p:nvSpPr>
        <p:spPr bwMode="auto">
          <a:xfrm>
            <a:off x="7773988" y="4011613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a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53" name="AutoShape 45"/>
          <p:cNvSpPr>
            <a:spLocks noChangeArrowheads="1"/>
          </p:cNvSpPr>
          <p:nvPr/>
        </p:nvSpPr>
        <p:spPr bwMode="auto">
          <a:xfrm rot="18900000" flipH="1">
            <a:off x="6122195" y="292655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4" name="AutoShape 46"/>
          <p:cNvSpPr>
            <a:spLocks noChangeArrowheads="1"/>
          </p:cNvSpPr>
          <p:nvPr/>
        </p:nvSpPr>
        <p:spPr bwMode="auto">
          <a:xfrm rot="16200000" flipH="1">
            <a:off x="5039519" y="1988344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5" name="AutoShape 47"/>
          <p:cNvSpPr>
            <a:spLocks noChangeArrowheads="1"/>
          </p:cNvSpPr>
          <p:nvPr/>
        </p:nvSpPr>
        <p:spPr bwMode="auto">
          <a:xfrm flipH="1">
            <a:off x="5221288" y="3322638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6" name="Oval 48"/>
          <p:cNvSpPr>
            <a:spLocks noChangeArrowheads="1"/>
          </p:cNvSpPr>
          <p:nvPr/>
        </p:nvSpPr>
        <p:spPr bwMode="auto">
          <a:xfrm>
            <a:off x="6015038" y="46910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7" name="Text Box 49"/>
          <p:cNvSpPr txBox="1">
            <a:spLocks noChangeArrowheads="1"/>
          </p:cNvSpPr>
          <p:nvPr/>
        </p:nvSpPr>
        <p:spPr bwMode="auto">
          <a:xfrm>
            <a:off x="6038850" y="480695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/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58" name="AutoShape 50"/>
          <p:cNvSpPr>
            <a:spLocks noChangeArrowheads="1"/>
          </p:cNvSpPr>
          <p:nvPr/>
        </p:nvSpPr>
        <p:spPr bwMode="auto">
          <a:xfrm rot="2700000">
            <a:off x="5763420" y="451088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9" name="AutoShape 51"/>
          <p:cNvSpPr>
            <a:spLocks noChangeArrowheads="1"/>
          </p:cNvSpPr>
          <p:nvPr/>
        </p:nvSpPr>
        <p:spPr bwMode="auto">
          <a:xfrm rot="18900000" flipH="1">
            <a:off x="6482557" y="451088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0" name="Oval 52"/>
          <p:cNvSpPr>
            <a:spLocks noChangeArrowheads="1"/>
          </p:cNvSpPr>
          <p:nvPr/>
        </p:nvSpPr>
        <p:spPr bwMode="auto">
          <a:xfrm>
            <a:off x="4572000" y="469106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1" name="Text Box 53"/>
          <p:cNvSpPr txBox="1">
            <a:spLocks noChangeArrowheads="1"/>
          </p:cNvSpPr>
          <p:nvPr/>
        </p:nvSpPr>
        <p:spPr bwMode="auto">
          <a:xfrm>
            <a:off x="4595813" y="480695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/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62" name="AutoShape 54"/>
          <p:cNvSpPr>
            <a:spLocks noChangeArrowheads="1"/>
          </p:cNvSpPr>
          <p:nvPr/>
        </p:nvSpPr>
        <p:spPr bwMode="auto">
          <a:xfrm rot="16200000" flipH="1">
            <a:off x="6122195" y="544750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3" name="AutoShape 55"/>
          <p:cNvSpPr>
            <a:spLocks noChangeArrowheads="1"/>
          </p:cNvSpPr>
          <p:nvPr/>
        </p:nvSpPr>
        <p:spPr bwMode="auto">
          <a:xfrm rot="16200000" flipH="1">
            <a:off x="4677570" y="5447506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4" name="AutoShape 56"/>
          <p:cNvSpPr>
            <a:spLocks noChangeArrowheads="1"/>
          </p:cNvSpPr>
          <p:nvPr/>
        </p:nvSpPr>
        <p:spPr bwMode="auto">
          <a:xfrm rot="2700000">
            <a:off x="5041106" y="371871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5" name="AutoShape 57"/>
          <p:cNvSpPr>
            <a:spLocks noChangeArrowheads="1"/>
          </p:cNvSpPr>
          <p:nvPr/>
        </p:nvSpPr>
        <p:spPr bwMode="auto">
          <a:xfrm>
            <a:off x="4500563" y="4116388"/>
            <a:ext cx="720725" cy="142875"/>
          </a:xfrm>
          <a:prstGeom prst="notchedRightArrow">
            <a:avLst>
              <a:gd name="adj1" fmla="val 50000"/>
              <a:gd name="adj2" fmla="val 126111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6" name="AutoShape 58"/>
          <p:cNvSpPr>
            <a:spLocks noChangeArrowheads="1"/>
          </p:cNvSpPr>
          <p:nvPr/>
        </p:nvSpPr>
        <p:spPr bwMode="auto">
          <a:xfrm rot="2700000">
            <a:off x="4320382" y="4510881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7" name="Text Box 59"/>
          <p:cNvSpPr txBox="1">
            <a:spLocks noChangeArrowheads="1"/>
          </p:cNvSpPr>
          <p:nvPr/>
        </p:nvSpPr>
        <p:spPr bwMode="auto">
          <a:xfrm>
            <a:off x="7486650" y="32639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2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68" name="AutoShape 60"/>
          <p:cNvSpPr>
            <a:spLocks noChangeArrowheads="1"/>
          </p:cNvSpPr>
          <p:nvPr/>
        </p:nvSpPr>
        <p:spPr bwMode="auto">
          <a:xfrm flipH="1">
            <a:off x="7345363" y="4113213"/>
            <a:ext cx="360362" cy="142875"/>
          </a:xfrm>
          <a:prstGeom prst="notchedRightArrow">
            <a:avLst>
              <a:gd name="adj1" fmla="val 50000"/>
              <a:gd name="adj2" fmla="val 63055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9" name="AutoShape 61"/>
          <p:cNvSpPr>
            <a:spLocks noChangeArrowheads="1"/>
          </p:cNvSpPr>
          <p:nvPr/>
        </p:nvSpPr>
        <p:spPr bwMode="auto">
          <a:xfrm rot="2700000">
            <a:off x="4609306" y="2162969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" name="Text Box 62"/>
          <p:cNvSpPr txBox="1">
            <a:spLocks noChangeArrowheads="1"/>
          </p:cNvSpPr>
          <p:nvPr/>
        </p:nvSpPr>
        <p:spPr bwMode="auto">
          <a:xfrm>
            <a:off x="4173538" y="1677988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b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71" name="AutoShape 63"/>
          <p:cNvSpPr>
            <a:spLocks noChangeArrowheads="1"/>
          </p:cNvSpPr>
          <p:nvPr/>
        </p:nvSpPr>
        <p:spPr bwMode="auto">
          <a:xfrm flipH="1">
            <a:off x="7019925" y="2559050"/>
            <a:ext cx="360363" cy="142875"/>
          </a:xfrm>
          <a:prstGeom prst="notchedRightArrow">
            <a:avLst>
              <a:gd name="adj1" fmla="val 50000"/>
              <a:gd name="adj2" fmla="val 63056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2" name="Text Box 64"/>
          <p:cNvSpPr txBox="1">
            <a:spLocks noChangeArrowheads="1"/>
          </p:cNvSpPr>
          <p:nvPr/>
        </p:nvSpPr>
        <p:spPr bwMode="auto">
          <a:xfrm>
            <a:off x="7165975" y="5194300"/>
            <a:ext cx="1265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i="1" dirty="0">
                <a:solidFill>
                  <a:srgbClr val="FF0000"/>
                </a:solidFill>
              </a:rPr>
              <a:t>Eingänge</a:t>
            </a:r>
            <a:endParaRPr lang="en-US" sz="2000" i="1" dirty="0">
              <a:solidFill>
                <a:srgbClr val="FF0000"/>
              </a:solidFill>
            </a:endParaRPr>
          </a:p>
        </p:txBody>
      </p:sp>
      <p:sp>
        <p:nvSpPr>
          <p:cNvPr id="73" name="Text Box 65"/>
          <p:cNvSpPr txBox="1">
            <a:spLocks noChangeArrowheads="1"/>
          </p:cNvSpPr>
          <p:nvPr/>
        </p:nvSpPr>
        <p:spPr bwMode="auto">
          <a:xfrm>
            <a:off x="7165975" y="5537200"/>
            <a:ext cx="1587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i="1" dirty="0">
                <a:solidFill>
                  <a:srgbClr val="0000FF"/>
                </a:solidFill>
              </a:rPr>
              <a:t>Operationen</a:t>
            </a:r>
            <a:endParaRPr lang="en-US" sz="2000" i="1" dirty="0">
              <a:solidFill>
                <a:srgbClr val="0000FF"/>
              </a:solidFill>
            </a:endParaRPr>
          </a:p>
        </p:txBody>
      </p:sp>
      <p:sp>
        <p:nvSpPr>
          <p:cNvPr id="74" name="Text Box 66"/>
          <p:cNvSpPr txBox="1">
            <a:spLocks noChangeArrowheads="1"/>
          </p:cNvSpPr>
          <p:nvPr/>
        </p:nvSpPr>
        <p:spPr bwMode="auto">
          <a:xfrm>
            <a:off x="7165975" y="5897563"/>
            <a:ext cx="1335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i="1" dirty="0">
                <a:solidFill>
                  <a:srgbClr val="008000"/>
                </a:solidFill>
              </a:rPr>
              <a:t>Ausgänge</a:t>
            </a:r>
            <a:endParaRPr lang="en-US" sz="2000" i="1" dirty="0">
              <a:solidFill>
                <a:srgbClr val="008000"/>
              </a:solidFill>
            </a:endParaRPr>
          </a:p>
        </p:txBody>
      </p:sp>
      <p:sp>
        <p:nvSpPr>
          <p:cNvPr id="75" name="Oval 67"/>
          <p:cNvSpPr>
            <a:spLocks noChangeArrowheads="1"/>
          </p:cNvSpPr>
          <p:nvPr/>
        </p:nvSpPr>
        <p:spPr bwMode="auto">
          <a:xfrm>
            <a:off x="4573588" y="576897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6" name="Text Box 68"/>
          <p:cNvSpPr txBox="1">
            <a:spLocks noChangeArrowheads="1"/>
          </p:cNvSpPr>
          <p:nvPr/>
        </p:nvSpPr>
        <p:spPr bwMode="auto">
          <a:xfrm>
            <a:off x="4521200" y="5884863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r1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77" name="Oval 69"/>
          <p:cNvSpPr>
            <a:spLocks noChangeArrowheads="1"/>
          </p:cNvSpPr>
          <p:nvPr/>
        </p:nvSpPr>
        <p:spPr bwMode="auto">
          <a:xfrm>
            <a:off x="6015038" y="5768975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8" name="Text Box 70"/>
          <p:cNvSpPr txBox="1">
            <a:spLocks noChangeArrowheads="1"/>
          </p:cNvSpPr>
          <p:nvPr/>
        </p:nvSpPr>
        <p:spPr bwMode="auto">
          <a:xfrm>
            <a:off x="5962650" y="5884863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</a:rPr>
              <a:t>r2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79" name="Text Box 12"/>
          <p:cNvSpPr txBox="1">
            <a:spLocks noChangeArrowheads="1"/>
          </p:cNvSpPr>
          <p:nvPr/>
        </p:nvSpPr>
        <p:spPr bwMode="auto">
          <a:xfrm>
            <a:off x="323850" y="2136775"/>
            <a:ext cx="2184400" cy="363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50000"/>
              </a:spcBef>
              <a:buClr>
                <a:srgbClr val="FF0007"/>
              </a:buClr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</a:rPr>
              <a:t>t1 = a * c;</a:t>
            </a:r>
          </a:p>
          <a:p>
            <a:pPr eaLnBrk="1" hangingPunct="1">
              <a:lnSpc>
                <a:spcPct val="40000"/>
              </a:lnSpc>
              <a:spcBef>
                <a:spcPct val="50000"/>
              </a:spcBef>
              <a:buClr>
                <a:srgbClr val="FF0007"/>
              </a:buClr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</a:rPr>
              <a:t>t2 = 4 * t1;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Clr>
                <a:srgbClr val="FF0007"/>
              </a:buClr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</a:rPr>
              <a:t>t3 = b * b;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Clr>
                <a:srgbClr val="FF0007"/>
              </a:buClr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</a:rPr>
              <a:t>t4 = t3 – t2;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Clr>
                <a:srgbClr val="FF0007"/>
              </a:buClr>
            </a:pPr>
            <a:r>
              <a:rPr lang="de-DE" sz="1800" b="1" dirty="0">
                <a:solidFill>
                  <a:schemeClr val="tx1"/>
                </a:solidFill>
                <a:latin typeface="Courier New" pitchFamily="49" charset="0"/>
              </a:rPr>
              <a:t>t5 = sqrt( t4 );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</a:endParaRP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Clr>
                <a:srgbClr val="FF0007"/>
              </a:buClr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</a:rPr>
              <a:t>t6 = -b;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Clr>
                <a:srgbClr val="FF0007"/>
              </a:buClr>
            </a:pPr>
            <a:r>
              <a:rPr lang="de-DE" sz="1800" b="1" dirty="0">
                <a:solidFill>
                  <a:schemeClr val="tx1"/>
                </a:solidFill>
                <a:latin typeface="Courier New" pitchFamily="49" charset="0"/>
              </a:rPr>
              <a:t>t7 = t6 – t5;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Clr>
                <a:srgbClr val="FF0007"/>
              </a:buClr>
            </a:pPr>
            <a:r>
              <a:rPr lang="de-DE" sz="1800" b="1" dirty="0">
                <a:solidFill>
                  <a:schemeClr val="tx1"/>
                </a:solidFill>
                <a:latin typeface="Courier New" pitchFamily="49" charset="0"/>
              </a:rPr>
              <a:t>t8 = t7 + t5;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Clr>
                <a:srgbClr val="FF0007"/>
              </a:buClr>
            </a:pPr>
            <a:r>
              <a:rPr lang="de-DE" sz="1800" b="1" dirty="0">
                <a:solidFill>
                  <a:schemeClr val="tx1"/>
                </a:solidFill>
                <a:latin typeface="Courier New" pitchFamily="49" charset="0"/>
              </a:rPr>
              <a:t>t9 = 2 * a;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Clr>
                <a:srgbClr val="FF0007"/>
              </a:buClr>
            </a:pPr>
            <a:r>
              <a:rPr lang="de-DE" sz="1800" b="1" dirty="0">
                <a:solidFill>
                  <a:schemeClr val="tx1"/>
                </a:solidFill>
                <a:latin typeface="Courier New" pitchFamily="49" charset="0"/>
              </a:rPr>
              <a:t>r1 = t7 / t9;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Clr>
                <a:srgbClr val="FF0007"/>
              </a:buClr>
            </a:pPr>
            <a:r>
              <a:rPr lang="de-DE" sz="1800" b="1" dirty="0">
                <a:solidFill>
                  <a:schemeClr val="tx1"/>
                </a:solidFill>
                <a:latin typeface="Courier New" pitchFamily="49" charset="0"/>
              </a:rPr>
              <a:t>r2 = t8 / t9;</a:t>
            </a:r>
          </a:p>
        </p:txBody>
      </p:sp>
      <p:sp>
        <p:nvSpPr>
          <p:cNvPr id="80" name="Text Box 34"/>
          <p:cNvSpPr txBox="1">
            <a:spLocks noChangeArrowheads="1"/>
          </p:cNvSpPr>
          <p:nvPr/>
        </p:nvSpPr>
        <p:spPr bwMode="auto">
          <a:xfrm>
            <a:off x="3164400" y="21816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FF0000"/>
                </a:solidFill>
                <a:latin typeface="Courier New" pitchFamily="49" charset="0"/>
              </a:rPr>
              <a:t>b</a:t>
            </a:r>
            <a:endParaRPr lang="en-US" sz="2000" b="1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81" name="Text Box 62"/>
          <p:cNvSpPr txBox="1">
            <a:spLocks noChangeArrowheads="1"/>
          </p:cNvSpPr>
          <p:nvPr/>
        </p:nvSpPr>
        <p:spPr bwMode="auto">
          <a:xfrm>
            <a:off x="4172400" y="16776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FF0000"/>
                </a:solidFill>
                <a:latin typeface="Courier New" pitchFamily="49" charset="0"/>
              </a:rPr>
              <a:t>b</a:t>
            </a:r>
            <a:endParaRPr lang="en-US" sz="2000" b="1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82" name="Text Box 27"/>
          <p:cNvSpPr txBox="1">
            <a:spLocks noChangeArrowheads="1"/>
          </p:cNvSpPr>
          <p:nvPr/>
        </p:nvSpPr>
        <p:spPr bwMode="auto">
          <a:xfrm>
            <a:off x="4964400" y="13896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FF0000"/>
                </a:solidFill>
                <a:latin typeface="Courier New" pitchFamily="49" charset="0"/>
              </a:rPr>
              <a:t>b</a:t>
            </a:r>
            <a:endParaRPr lang="en-US" sz="2000" b="1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83" name="Text Box 24"/>
          <p:cNvSpPr txBox="1">
            <a:spLocks noChangeArrowheads="1"/>
          </p:cNvSpPr>
          <p:nvPr/>
        </p:nvSpPr>
        <p:spPr bwMode="auto">
          <a:xfrm>
            <a:off x="5688000" y="16812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FF0000"/>
                </a:solidFill>
                <a:latin typeface="Courier New" pitchFamily="49" charset="0"/>
              </a:rPr>
              <a:t>4</a:t>
            </a:r>
            <a:endParaRPr lang="en-US" sz="2000" b="1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84" name="Text Box 19"/>
          <p:cNvSpPr txBox="1">
            <a:spLocks noChangeArrowheads="1"/>
          </p:cNvSpPr>
          <p:nvPr/>
        </p:nvSpPr>
        <p:spPr bwMode="auto">
          <a:xfrm>
            <a:off x="6764400" y="16812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FF0000"/>
                </a:solidFill>
                <a:latin typeface="Courier New" pitchFamily="49" charset="0"/>
              </a:rPr>
              <a:t>a</a:t>
            </a:r>
            <a:endParaRPr lang="en-US" sz="2000" b="1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8204400" y="16812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FF0000"/>
                </a:solidFill>
                <a:latin typeface="Courier New" pitchFamily="49" charset="0"/>
              </a:rPr>
              <a:t>c</a:t>
            </a:r>
            <a:endParaRPr lang="en-US" sz="2000" b="1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86" name="Text Box 59"/>
          <p:cNvSpPr txBox="1">
            <a:spLocks noChangeArrowheads="1"/>
          </p:cNvSpPr>
          <p:nvPr/>
        </p:nvSpPr>
        <p:spPr bwMode="auto">
          <a:xfrm>
            <a:off x="7488000" y="32652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FF0000"/>
                </a:solidFill>
                <a:latin typeface="Courier New" pitchFamily="49" charset="0"/>
              </a:rPr>
              <a:t>2</a:t>
            </a:r>
            <a:endParaRPr lang="en-US" sz="2000" b="1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87" name="Text Box 44"/>
          <p:cNvSpPr txBox="1">
            <a:spLocks noChangeArrowheads="1"/>
          </p:cNvSpPr>
          <p:nvPr/>
        </p:nvSpPr>
        <p:spPr bwMode="auto">
          <a:xfrm>
            <a:off x="7772400" y="40104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FF0000"/>
                </a:solidFill>
                <a:latin typeface="Courier New" pitchFamily="49" charset="0"/>
              </a:rPr>
              <a:t>a</a:t>
            </a:r>
            <a:endParaRPr lang="en-US" sz="2000" b="1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88" name="Text Box 32"/>
          <p:cNvSpPr txBox="1">
            <a:spLocks noChangeArrowheads="1"/>
          </p:cNvSpPr>
          <p:nvPr/>
        </p:nvSpPr>
        <p:spPr bwMode="auto">
          <a:xfrm>
            <a:off x="3157200" y="32256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0000FF"/>
                </a:solidFill>
                <a:latin typeface="Courier New" pitchFamily="49" charset="0"/>
              </a:rPr>
              <a:t>-</a:t>
            </a:r>
            <a:endParaRPr lang="en-US" sz="2000" b="1" dirty="0">
              <a:solidFill>
                <a:srgbClr val="0000FF"/>
              </a:solidFill>
              <a:latin typeface="Courier New" pitchFamily="49" charset="0"/>
            </a:endParaRPr>
          </a:p>
        </p:txBody>
      </p:sp>
      <p:sp>
        <p:nvSpPr>
          <p:cNvPr id="89" name="Text Box 26"/>
          <p:cNvSpPr txBox="1">
            <a:spLocks noChangeArrowheads="1"/>
          </p:cNvSpPr>
          <p:nvPr/>
        </p:nvSpPr>
        <p:spPr bwMode="auto">
          <a:xfrm>
            <a:off x="4957200" y="24300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0000FF"/>
                </a:solidFill>
                <a:latin typeface="Courier New" pitchFamily="49" charset="0"/>
              </a:rPr>
              <a:t>*</a:t>
            </a:r>
            <a:endParaRPr lang="en-US" sz="2000" b="1" dirty="0">
              <a:solidFill>
                <a:srgbClr val="0000FF"/>
              </a:solidFill>
              <a:latin typeface="Courier New" pitchFamily="49" charset="0"/>
            </a:endParaRPr>
          </a:p>
        </p:txBody>
      </p:sp>
      <p:sp>
        <p:nvSpPr>
          <p:cNvPr id="90" name="Text Box 14"/>
          <p:cNvSpPr txBox="1">
            <a:spLocks noChangeArrowheads="1"/>
          </p:cNvSpPr>
          <p:nvPr/>
        </p:nvSpPr>
        <p:spPr bwMode="auto">
          <a:xfrm>
            <a:off x="4431600" y="3265200"/>
            <a:ext cx="679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solidFill>
                  <a:srgbClr val="0000FF"/>
                </a:solidFill>
                <a:latin typeface="Courier New" pitchFamily="49" charset="0"/>
              </a:rPr>
              <a:t>sqrt</a:t>
            </a:r>
            <a:endParaRPr lang="en-US" sz="1600" b="1" dirty="0">
              <a:solidFill>
                <a:srgbClr val="0000FF"/>
              </a:solidFill>
              <a:latin typeface="Courier New" pitchFamily="49" charset="0"/>
            </a:endParaRPr>
          </a:p>
        </p:txBody>
      </p:sp>
      <p:sp>
        <p:nvSpPr>
          <p:cNvPr id="91" name="Text Box 22"/>
          <p:cNvSpPr txBox="1">
            <a:spLocks noChangeArrowheads="1"/>
          </p:cNvSpPr>
          <p:nvPr/>
        </p:nvSpPr>
        <p:spPr bwMode="auto">
          <a:xfrm>
            <a:off x="6397200" y="24300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0000FF"/>
                </a:solidFill>
                <a:latin typeface="Courier New" pitchFamily="49" charset="0"/>
              </a:rPr>
              <a:t>*</a:t>
            </a:r>
            <a:endParaRPr lang="en-US" sz="2000" b="1" dirty="0">
              <a:solidFill>
                <a:srgbClr val="0000FF"/>
              </a:solidFill>
              <a:latin typeface="Courier New" pitchFamily="49" charset="0"/>
            </a:endParaRPr>
          </a:p>
        </p:txBody>
      </p:sp>
      <p:sp>
        <p:nvSpPr>
          <p:cNvPr id="92" name="Text Box 16"/>
          <p:cNvSpPr txBox="1">
            <a:spLocks noChangeArrowheads="1"/>
          </p:cNvSpPr>
          <p:nvPr/>
        </p:nvSpPr>
        <p:spPr bwMode="auto">
          <a:xfrm>
            <a:off x="7477200" y="23868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0000FF"/>
                </a:solidFill>
                <a:latin typeface="Courier New" pitchFamily="49" charset="0"/>
              </a:rPr>
              <a:t>*</a:t>
            </a:r>
            <a:endParaRPr lang="en-US" sz="2000" b="1" dirty="0">
              <a:solidFill>
                <a:srgbClr val="0000FF"/>
              </a:solidFill>
              <a:latin typeface="Courier New" pitchFamily="49" charset="0"/>
            </a:endParaRPr>
          </a:p>
        </p:txBody>
      </p:sp>
      <p:sp>
        <p:nvSpPr>
          <p:cNvPr id="93" name="Text Box 29"/>
          <p:cNvSpPr txBox="1">
            <a:spLocks noChangeArrowheads="1"/>
          </p:cNvSpPr>
          <p:nvPr/>
        </p:nvSpPr>
        <p:spPr bwMode="auto">
          <a:xfrm>
            <a:off x="5680800" y="32220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0000FF"/>
                </a:solidFill>
                <a:latin typeface="Courier New" pitchFamily="49" charset="0"/>
              </a:rPr>
              <a:t>-</a:t>
            </a:r>
            <a:endParaRPr lang="en-US" sz="2000" b="1" dirty="0">
              <a:solidFill>
                <a:srgbClr val="0000FF"/>
              </a:solidFill>
              <a:latin typeface="Courier New" pitchFamily="49" charset="0"/>
            </a:endParaRPr>
          </a:p>
        </p:txBody>
      </p:sp>
      <p:sp>
        <p:nvSpPr>
          <p:cNvPr id="94" name="Text Box 36"/>
          <p:cNvSpPr txBox="1">
            <a:spLocks noChangeArrowheads="1"/>
          </p:cNvSpPr>
          <p:nvPr/>
        </p:nvSpPr>
        <p:spPr bwMode="auto">
          <a:xfrm>
            <a:off x="3873600" y="40140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0000FF"/>
                </a:solidFill>
                <a:latin typeface="Courier New" pitchFamily="49" charset="0"/>
              </a:rPr>
              <a:t>-</a:t>
            </a:r>
            <a:endParaRPr lang="en-US" sz="2000" b="1" dirty="0">
              <a:solidFill>
                <a:srgbClr val="0000FF"/>
              </a:solidFill>
              <a:latin typeface="Courier New" pitchFamily="49" charset="0"/>
            </a:endParaRPr>
          </a:p>
        </p:txBody>
      </p:sp>
      <p:sp>
        <p:nvSpPr>
          <p:cNvPr id="95" name="Text Box 40"/>
          <p:cNvSpPr txBox="1">
            <a:spLocks noChangeArrowheads="1"/>
          </p:cNvSpPr>
          <p:nvPr/>
        </p:nvSpPr>
        <p:spPr bwMode="auto">
          <a:xfrm>
            <a:off x="5317200" y="40140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0000FF"/>
                </a:solidFill>
                <a:latin typeface="Courier New" pitchFamily="49" charset="0"/>
              </a:rPr>
              <a:t>+</a:t>
            </a:r>
            <a:endParaRPr lang="en-US" sz="2000" b="1" dirty="0">
              <a:solidFill>
                <a:srgbClr val="0000FF"/>
              </a:solidFill>
              <a:latin typeface="Courier New" pitchFamily="49" charset="0"/>
            </a:endParaRPr>
          </a:p>
        </p:txBody>
      </p:sp>
      <p:sp>
        <p:nvSpPr>
          <p:cNvPr id="96" name="Text Box 42"/>
          <p:cNvSpPr txBox="1">
            <a:spLocks noChangeArrowheads="1"/>
          </p:cNvSpPr>
          <p:nvPr/>
        </p:nvSpPr>
        <p:spPr bwMode="auto">
          <a:xfrm>
            <a:off x="6757200" y="40140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0000FF"/>
                </a:solidFill>
                <a:latin typeface="Courier New" pitchFamily="49" charset="0"/>
              </a:rPr>
              <a:t>*</a:t>
            </a:r>
            <a:endParaRPr lang="en-US" sz="2000" b="1" dirty="0">
              <a:solidFill>
                <a:srgbClr val="0000FF"/>
              </a:solidFill>
              <a:latin typeface="Courier New" pitchFamily="49" charset="0"/>
            </a:endParaRPr>
          </a:p>
        </p:txBody>
      </p:sp>
      <p:sp>
        <p:nvSpPr>
          <p:cNvPr id="97" name="Text Box 53"/>
          <p:cNvSpPr txBox="1">
            <a:spLocks noChangeArrowheads="1"/>
          </p:cNvSpPr>
          <p:nvPr/>
        </p:nvSpPr>
        <p:spPr bwMode="auto">
          <a:xfrm>
            <a:off x="4597200" y="48060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0000FF"/>
                </a:solidFill>
                <a:latin typeface="Courier New" pitchFamily="49" charset="0"/>
              </a:rPr>
              <a:t>/</a:t>
            </a:r>
            <a:endParaRPr lang="en-US" sz="2000" b="1" dirty="0">
              <a:solidFill>
                <a:srgbClr val="0000FF"/>
              </a:solidFill>
              <a:latin typeface="Courier New" pitchFamily="49" charset="0"/>
            </a:endParaRPr>
          </a:p>
        </p:txBody>
      </p:sp>
      <p:sp>
        <p:nvSpPr>
          <p:cNvPr id="98" name="Text Box 49"/>
          <p:cNvSpPr txBox="1">
            <a:spLocks noChangeArrowheads="1"/>
          </p:cNvSpPr>
          <p:nvPr/>
        </p:nvSpPr>
        <p:spPr bwMode="auto">
          <a:xfrm>
            <a:off x="6040800" y="4806000"/>
            <a:ext cx="342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0000FF"/>
                </a:solidFill>
                <a:latin typeface="Courier New" pitchFamily="49" charset="0"/>
              </a:rPr>
              <a:t>/</a:t>
            </a:r>
            <a:endParaRPr lang="en-US" sz="2000" b="1" dirty="0">
              <a:solidFill>
                <a:srgbClr val="0000FF"/>
              </a:solidFill>
              <a:latin typeface="Courier New" pitchFamily="49" charset="0"/>
            </a:endParaRPr>
          </a:p>
        </p:txBody>
      </p:sp>
      <p:sp>
        <p:nvSpPr>
          <p:cNvPr id="99" name="Text Box 68"/>
          <p:cNvSpPr txBox="1">
            <a:spLocks noChangeArrowheads="1"/>
          </p:cNvSpPr>
          <p:nvPr/>
        </p:nvSpPr>
        <p:spPr bwMode="auto">
          <a:xfrm>
            <a:off x="4521600" y="5886000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008000"/>
                </a:solidFill>
                <a:latin typeface="Courier New" pitchFamily="49" charset="0"/>
              </a:rPr>
              <a:t>r1</a:t>
            </a:r>
            <a:endParaRPr lang="en-US" sz="2000" b="1" dirty="0">
              <a:solidFill>
                <a:srgbClr val="008000"/>
              </a:solidFill>
              <a:latin typeface="Courier New" pitchFamily="49" charset="0"/>
            </a:endParaRPr>
          </a:p>
        </p:txBody>
      </p:sp>
      <p:sp>
        <p:nvSpPr>
          <p:cNvPr id="100" name="Text Box 70"/>
          <p:cNvSpPr txBox="1">
            <a:spLocks noChangeArrowheads="1"/>
          </p:cNvSpPr>
          <p:nvPr/>
        </p:nvSpPr>
        <p:spPr bwMode="auto">
          <a:xfrm>
            <a:off x="5961600" y="5886000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solidFill>
                  <a:srgbClr val="008000"/>
                </a:solidFill>
                <a:latin typeface="Courier New" pitchFamily="49" charset="0"/>
              </a:rPr>
              <a:t>r2</a:t>
            </a:r>
            <a:endParaRPr lang="en-US" sz="2000" b="1" dirty="0">
              <a:solidFill>
                <a:srgbClr val="008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/>
      <p:bldP spid="74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EE512C79-BBA4-42D6-A484-194163F6461B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6 - Instruktionsauswahl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Instruktionsauswahl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Ziel und Aufgabe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Überdecken der Knoten aller DFGs von </a:t>
            </a:r>
            <a:r>
              <a:rPr lang="de-DE" i="1" dirty="0" smtClean="0"/>
              <a:t>IR</a:t>
            </a:r>
            <a:r>
              <a:rPr lang="de-DE" dirty="0" smtClean="0"/>
              <a:t> mit semantisch äquivalenten Operationen der Zielsprache</a:t>
            </a:r>
          </a:p>
          <a:p>
            <a:pPr marL="0" indent="0">
              <a:lnSpc>
                <a:spcPct val="120000"/>
              </a:lnSpc>
            </a:pPr>
            <a:endParaRPr lang="de-DE" sz="1200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Implementierung eines Code-Generators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Nicht-triviale, stark vom Ziel-Prozessor abhängige Aufgabe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Per-Hand-Implementierung eines Code-Generators bei Komplexität heutiger Prozessoren nicht mehr vertretbar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Statt dessen: Verwendung sog. </a:t>
            </a:r>
            <a:r>
              <a:rPr lang="de-DE" i="1" dirty="0" smtClean="0"/>
              <a:t>Code-Generator-Generatoren</a:t>
            </a:r>
            <a:endParaRPr lang="de-DE" i="1" dirty="0"/>
          </a:p>
          <a:p>
            <a:pPr marL="0" indent="0">
              <a:lnSpc>
                <a:spcPct val="120000"/>
              </a:lnSpc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775164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\[&#10;C[j][v]&#10;\]&#10;&#10;\end{document}"/>
  <p:tag name="IGUANATEXSIZE" val="2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\[&#10;M[j][v]&#10;\]&#10;&#10;\end{document}"/>
  <p:tag name="IGUANATEXSIZE" val="2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\[&#10;M[j][v] = (\emptyset, \emptyset)&#10;\]&#10;&#10;\end{document}"/>
  <p:tag name="IGUANATEXSIZE" val="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\[&#10;C[j][v] = \left\{&#10;\begin{array}{ll}&#10;0 &amp; \mathrm{falls\ } v\ \mathrm{Eingang\ von\ } T \\&#10;\infty &amp; \mathrm{sonst} \\&#10;\end{array} \nonumber&#10;\right. \nonumber \\&#10;\]&#10;&#10;\end{document}"/>
  <p:tag name="IGUANATEXSIZE" val="2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\[&#10;C[j][v] = \min( C[j][v], \sum_{i=1}^n C[j-i+1][v'_{\pi(i)}] + c(o))&#10;\]&#10;&#10;\end{document}"/>
  <p:tag name="IGUANATEXSIZE" val="2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\[&#10;M[j][v] =\]&#10;&#10;\end{document}"/>
  <p:tag name="IGUANATEXSIZE" val="2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\[&#10;C[j][v]&#10;\]&#10;&#10;\end{document}"/>
  <p:tag name="IGUANATEXSIZE" val="2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\[&#10;M[j][v]&#10;\]&#10;&#10;\end{document}"/>
  <p:tag name="IGUANATEXSIZE" val="2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\[&#10;M[j][v]&#10;\]&#10;&#10;\end{document}"/>
  <p:tag name="IGUANATEXSIZE" val="20"/>
</p:tagLst>
</file>

<file path=ppt/theme/theme1.xml><?xml version="1.0" encoding="utf-8"?>
<a:theme xmlns:a="http://schemas.openxmlformats.org/drawingml/2006/main" name="Leere Präsentation">
  <a:themeElements>
    <a:clrScheme name="Leere Präsentation 1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A32638"/>
      </a:hlink>
      <a:folHlink>
        <a:srgbClr val="A32638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algn="ctr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lIns="0" tIns="0" rIns="0" bIns="0" rtlCol="0">
        <a:spAutoFit/>
      </a:bodyPr>
      <a:lstStyle>
        <a:defPPr eaLnBrk="1" hangingPunct="1">
          <a:spcBef>
            <a:spcPct val="20000"/>
          </a:spcBef>
          <a:buClr>
            <a:srgbClr val="FF0007"/>
          </a:buClr>
          <a:defRPr sz="2000" dirty="0" smtClean="0">
            <a:latin typeface="+mn-lt"/>
          </a:defRPr>
        </a:defPPr>
      </a:lstStyle>
    </a:tx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32638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32638"/>
        </a:hlink>
        <a:folHlink>
          <a:srgbClr val="A3263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3784</Words>
  <Application>Microsoft Office PowerPoint</Application>
  <PresentationFormat>Bildschirmpräsentation (4:3)</PresentationFormat>
  <Paragraphs>951</Paragraphs>
  <Slides>61</Slides>
  <Notes>59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61</vt:i4>
      </vt:variant>
    </vt:vector>
  </HeadingPairs>
  <TitlesOfParts>
    <vt:vector size="62" baseType="lpstr">
      <vt:lpstr>Leere Präsentation</vt:lpstr>
      <vt:lpstr>Compiler für Eingebettete Systeme [CS7506]</vt:lpstr>
      <vt:lpstr>Kapitel 6  Instruktionsauswahl</vt:lpstr>
      <vt:lpstr>Inhalte der Vorlesung</vt:lpstr>
      <vt:lpstr>Inhalte des Kapitels</vt:lpstr>
      <vt:lpstr>Rolle der Instruktionsauswahl</vt:lpstr>
      <vt:lpstr>Funktion und Ziele</vt:lpstr>
      <vt:lpstr>Datenflussgraphen</vt:lpstr>
      <vt:lpstr>Beispiel-DFG</vt:lpstr>
      <vt:lpstr>Instruktionsauswahl</vt:lpstr>
      <vt:lpstr>Code-Generator-Generatoren</vt:lpstr>
      <vt:lpstr>Inhalte des Kapitels</vt:lpstr>
      <vt:lpstr>Tree Pattern Matching (TPM)</vt:lpstr>
      <vt:lpstr>Ablauf des Tree Pattern Matching</vt:lpstr>
      <vt:lpstr>Zerlegung eines DFGs in DFTs</vt:lpstr>
      <vt:lpstr>Beispiel-DFG (1)</vt:lpstr>
      <vt:lpstr>Beispiel-DFG (2)</vt:lpstr>
      <vt:lpstr>Beispiel-DFG (3)</vt:lpstr>
      <vt:lpstr>Beispiel-DFG (4)</vt:lpstr>
      <vt:lpstr>Beispiel-DFG (5)</vt:lpstr>
      <vt:lpstr>Baum-Überdeckung (Tree Cover)</vt:lpstr>
      <vt:lpstr>Beispiele für Überdeckungen</vt:lpstr>
      <vt:lpstr>Tree Pattern Matching Algorithmus (1)</vt:lpstr>
      <vt:lpstr>Tree Pattern Matching Algorithmus (2)</vt:lpstr>
      <vt:lpstr>Tree Pattern Matching Algorithmus (3)</vt:lpstr>
      <vt:lpstr>Tree Pattern Matching Algorithmus (4)</vt:lpstr>
      <vt:lpstr>Bemerkungen (1)</vt:lpstr>
      <vt:lpstr>Bemerkungen (2)</vt:lpstr>
      <vt:lpstr>Bemerkungen (3)</vt:lpstr>
      <vt:lpstr>Lautzeit-Komplexität von TPM</vt:lpstr>
      <vt:lpstr>Verbleibende Offene Fragen</vt:lpstr>
      <vt:lpstr>Prozessor-Beschreibung per Baum-Grammatik</vt:lpstr>
      <vt:lpstr>Aufbau der Baum-Grammatik (1)</vt:lpstr>
      <vt:lpstr>Aufbau der Baum-Grammatik (2)</vt:lpstr>
      <vt:lpstr>Aufbau der Baum-Grammatik (3)</vt:lpstr>
      <vt:lpstr>Aufbau der Baum-Grammatik (4)</vt:lpstr>
      <vt:lpstr>Aufbau der Baum-Grammatik (5)</vt:lpstr>
      <vt:lpstr>Aufbau der Baum-Grammatik (6)</vt:lpstr>
      <vt:lpstr>Aufbau der Baum-Grammatik (7)</vt:lpstr>
      <vt:lpstr>Aufbau der Baum-Grammatik (8)</vt:lpstr>
      <vt:lpstr>Aufbau der Baum-Grammatik (9)</vt:lpstr>
      <vt:lpstr>Aufbau der Baum-Grammatik (10)</vt:lpstr>
      <vt:lpstr>Aufbau der Baum-Grammatik (11)</vt:lpstr>
      <vt:lpstr>Aufbau der Baum-Grammatik (12)</vt:lpstr>
      <vt:lpstr>Aufbau der Baum-Grammatik (13)</vt:lpstr>
      <vt:lpstr>Baum-Überdeckung und Baum-Grammatik</vt:lpstr>
      <vt:lpstr>TPM-Algorithmus mit Baum-Grammatik</vt:lpstr>
      <vt:lpstr>Komplexeres Beispiel (1)</vt:lpstr>
      <vt:lpstr>Komplexeres Beispiel (2)</vt:lpstr>
      <vt:lpstr>Komplexeres Beispiel (3)</vt:lpstr>
      <vt:lpstr>Komplexeres Beispiel (4)</vt:lpstr>
      <vt:lpstr>Komplexeres Beispiel (5)</vt:lpstr>
      <vt:lpstr>Komplexeres Beispiel (6)</vt:lpstr>
      <vt:lpstr>Aufruf von Action-Teilen mit Parametern</vt:lpstr>
      <vt:lpstr>Inhalte des Kapitels</vt:lpstr>
      <vt:lpstr>Nachteile von Tree Pattern Matching (1)</vt:lpstr>
      <vt:lpstr>Nachteile von Tree Pattern Matching (2)</vt:lpstr>
      <vt:lpstr>Diskussion von Tree Pattern Matching</vt:lpstr>
      <vt:lpstr>Tree Pattern Matching und Heterogene Registersätze</vt:lpstr>
      <vt:lpstr>Tree Pattern Matching und Parallele Prozessoren</vt:lpstr>
      <vt:lpstr>Literatur</vt:lpstr>
      <vt:lpstr>Zusammenfassung</vt:lpstr>
    </vt:vector>
  </TitlesOfParts>
  <Company>Universität Ulm, Eingebettete Systeme/Echtzeitsysteme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Vorlesung Compiler für Eingebettete Systeme (SS14)</dc:title>
  <dc:subject>Kapitel 6 - Instruktionsauswahl</dc:subject>
  <dc:creator>Heiko Falk</dc:creator>
  <cp:lastModifiedBy>hfalk</cp:lastModifiedBy>
  <cp:revision>1766</cp:revision>
  <cp:lastPrinted>2012-04-17T14:26:14Z</cp:lastPrinted>
  <dcterms:modified xsi:type="dcterms:W3CDTF">2014-03-14T08:56:58Z</dcterms:modified>
</cp:coreProperties>
</file>