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5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58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59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69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70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76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77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86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87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93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94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08"/>
  </p:notesMasterIdLst>
  <p:handoutMasterIdLst>
    <p:handoutMasterId r:id="rId109"/>
  </p:handoutMasterIdLst>
  <p:sldIdLst>
    <p:sldId id="570" r:id="rId2"/>
    <p:sldId id="475" r:id="rId3"/>
    <p:sldId id="571" r:id="rId4"/>
    <p:sldId id="572" r:id="rId5"/>
    <p:sldId id="535" r:id="rId6"/>
    <p:sldId id="537" r:id="rId7"/>
    <p:sldId id="611" r:id="rId8"/>
    <p:sldId id="677" r:id="rId9"/>
    <p:sldId id="678" r:id="rId10"/>
    <p:sldId id="679" r:id="rId11"/>
    <p:sldId id="680" r:id="rId12"/>
    <p:sldId id="681" r:id="rId13"/>
    <p:sldId id="682" r:id="rId14"/>
    <p:sldId id="612" r:id="rId15"/>
    <p:sldId id="683" r:id="rId16"/>
    <p:sldId id="684" r:id="rId17"/>
    <p:sldId id="685" r:id="rId18"/>
    <p:sldId id="686" r:id="rId19"/>
    <p:sldId id="687" r:id="rId20"/>
    <p:sldId id="688" r:id="rId21"/>
    <p:sldId id="689" r:id="rId22"/>
    <p:sldId id="690" r:id="rId23"/>
    <p:sldId id="691" r:id="rId24"/>
    <p:sldId id="692" r:id="rId25"/>
    <p:sldId id="693" r:id="rId26"/>
    <p:sldId id="694" r:id="rId27"/>
    <p:sldId id="695" r:id="rId28"/>
    <p:sldId id="696" r:id="rId29"/>
    <p:sldId id="697" r:id="rId30"/>
    <p:sldId id="698" r:id="rId31"/>
    <p:sldId id="699" r:id="rId32"/>
    <p:sldId id="700" r:id="rId33"/>
    <p:sldId id="701" r:id="rId34"/>
    <p:sldId id="702" r:id="rId35"/>
    <p:sldId id="703" r:id="rId36"/>
    <p:sldId id="704" r:id="rId37"/>
    <p:sldId id="705" r:id="rId38"/>
    <p:sldId id="706" r:id="rId39"/>
    <p:sldId id="707" r:id="rId40"/>
    <p:sldId id="708" r:id="rId41"/>
    <p:sldId id="709" r:id="rId42"/>
    <p:sldId id="710" r:id="rId43"/>
    <p:sldId id="765" r:id="rId44"/>
    <p:sldId id="576" r:id="rId45"/>
    <p:sldId id="712" r:id="rId46"/>
    <p:sldId id="713" r:id="rId47"/>
    <p:sldId id="714" r:id="rId48"/>
    <p:sldId id="715" r:id="rId49"/>
    <p:sldId id="577" r:id="rId50"/>
    <p:sldId id="580" r:id="rId51"/>
    <p:sldId id="619" r:id="rId52"/>
    <p:sldId id="716" r:id="rId53"/>
    <p:sldId id="717" r:id="rId54"/>
    <p:sldId id="718" r:id="rId55"/>
    <p:sldId id="719" r:id="rId56"/>
    <p:sldId id="587" r:id="rId57"/>
    <p:sldId id="645" r:id="rId58"/>
    <p:sldId id="720" r:id="rId59"/>
    <p:sldId id="721" r:id="rId60"/>
    <p:sldId id="722" r:id="rId61"/>
    <p:sldId id="723" r:id="rId62"/>
    <p:sldId id="724" r:id="rId63"/>
    <p:sldId id="725" r:id="rId64"/>
    <p:sldId id="726" r:id="rId65"/>
    <p:sldId id="727" r:id="rId66"/>
    <p:sldId id="728" r:id="rId67"/>
    <p:sldId id="729" r:id="rId68"/>
    <p:sldId id="730" r:id="rId69"/>
    <p:sldId id="766" r:id="rId70"/>
    <p:sldId id="732" r:id="rId71"/>
    <p:sldId id="733" r:id="rId72"/>
    <p:sldId id="734" r:id="rId73"/>
    <p:sldId id="735" r:id="rId74"/>
    <p:sldId id="736" r:id="rId75"/>
    <p:sldId id="737" r:id="rId76"/>
    <p:sldId id="738" r:id="rId77"/>
    <p:sldId id="739" r:id="rId78"/>
    <p:sldId id="602" r:id="rId79"/>
    <p:sldId id="740" r:id="rId80"/>
    <p:sldId id="741" r:id="rId81"/>
    <p:sldId id="633" r:id="rId82"/>
    <p:sldId id="742" r:id="rId83"/>
    <p:sldId id="743" r:id="rId84"/>
    <p:sldId id="744" r:id="rId85"/>
    <p:sldId id="745" r:id="rId86"/>
    <p:sldId id="746" r:id="rId87"/>
    <p:sldId id="747" r:id="rId88"/>
    <p:sldId id="748" r:id="rId89"/>
    <p:sldId id="749" r:id="rId90"/>
    <p:sldId id="750" r:id="rId91"/>
    <p:sldId id="751" r:id="rId92"/>
    <p:sldId id="752" r:id="rId93"/>
    <p:sldId id="753" r:id="rId94"/>
    <p:sldId id="754" r:id="rId95"/>
    <p:sldId id="755" r:id="rId96"/>
    <p:sldId id="756" r:id="rId97"/>
    <p:sldId id="757" r:id="rId98"/>
    <p:sldId id="758" r:id="rId99"/>
    <p:sldId id="759" r:id="rId100"/>
    <p:sldId id="760" r:id="rId101"/>
    <p:sldId id="761" r:id="rId102"/>
    <p:sldId id="762" r:id="rId103"/>
    <p:sldId id="763" r:id="rId104"/>
    <p:sldId id="637" r:id="rId105"/>
    <p:sldId id="764" r:id="rId106"/>
    <p:sldId id="609" r:id="rId107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0C0C0"/>
    <a:srgbClr val="008000"/>
    <a:srgbClr val="BBB5A4"/>
    <a:srgbClr val="AAA28D"/>
    <a:srgbClr val="57AA1C"/>
    <a:srgbClr val="FFFFFF"/>
    <a:srgbClr val="7D9AA9"/>
    <a:srgbClr val="A32638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3" autoAdjust="0"/>
    <p:restoredTop sz="94372" autoAdjust="0"/>
  </p:normalViewPr>
  <p:slideViewPr>
    <p:cSldViewPr>
      <p:cViewPr varScale="1">
        <p:scale>
          <a:sx n="113" d="100"/>
          <a:sy n="113" d="100"/>
        </p:scale>
        <p:origin x="-1464" y="-108"/>
      </p:cViewPr>
      <p:guideLst>
        <p:guide orient="horz" pos="2160"/>
        <p:guide pos="2880"/>
        <p:guide pos="5531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endParaRPr lang="de-DE" dirty="0"/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endParaRPr lang="de-DE" dirty="0"/>
          </a:p>
        </p:txBody>
      </p:sp>
      <p:sp>
        <p:nvSpPr>
          <p:cNvPr id="585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endParaRPr lang="de-DE" dirty="0"/>
          </a:p>
        </p:txBody>
      </p:sp>
      <p:sp>
        <p:nvSpPr>
          <p:cNvPr id="585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fld id="{574A601F-D51A-4541-8A52-3E7F3BEB66F6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1579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endParaRPr lang="de-DE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endParaRPr lang="de-DE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endParaRPr lang="de-DE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fld id="{FA6D070E-CE62-4770-8CFD-1E20EC2913D3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1752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3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12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102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103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104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105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CFC92F-96FB-4ED9-81D8-8CA7B3ECAA4E}" type="slidenum">
              <a:rPr lang="de-DE"/>
              <a:pPr/>
              <a:t>106</a:t>
            </a:fld>
            <a:endParaRPr lang="de-DE" dirty="0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13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14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15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16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17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18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19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20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21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4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22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23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24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25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26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27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28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29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30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31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277A49-FDE2-43DD-B87D-146ABC92839E}" type="slidenum">
              <a:rPr lang="de-DE"/>
              <a:pPr/>
              <a:t>5</a:t>
            </a:fld>
            <a:endParaRPr lang="de-DE" dirty="0"/>
          </a:p>
        </p:txBody>
      </p:sp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32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33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34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35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36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37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38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39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40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41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6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42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43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44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45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46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47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48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49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50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51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7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52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53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54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55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56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57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58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59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60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61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8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62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63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64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dirty="0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65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66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67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68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69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70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71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9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72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73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74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75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76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77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78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79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80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81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10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82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83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84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85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86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87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88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89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90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91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11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92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93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94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95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96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97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98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99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100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101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519113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defRPr sz="2800"/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65863"/>
            <a:ext cx="2133600" cy="476250"/>
          </a:xfr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FAD9F3FC-6ACE-4671-B167-6CE79240CF31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600" b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8437607D-CB53-46C2-9D7C-B2635CE5EB29}" type="slidenum">
              <a:rPr lang="de-DE"/>
              <a:pPr/>
              <a:t>‹Nr.›</a:t>
            </a:fld>
            <a:endParaRPr lang="de-DE" dirty="0"/>
          </a:p>
        </p:txBody>
      </p:sp>
      <p:pic>
        <p:nvPicPr>
          <p:cNvPr id="70669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315913"/>
            <a:ext cx="360045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3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36738"/>
            <a:ext cx="7772400" cy="1409700"/>
          </a:xfrm>
        </p:spPr>
        <p:txBody>
          <a:bodyPr>
            <a:spAutoFit/>
          </a:bodyPr>
          <a:lstStyle>
            <a:lvl1pPr algn="ctr">
              <a:lnSpc>
                <a:spcPct val="120000"/>
              </a:lnSpc>
              <a:defRPr sz="36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2ABBE813-E4C8-4601-B340-DDDADCD373DB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9DCB2-4B99-446D-B07A-65B7A4595D4D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98947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9100" y="549275"/>
            <a:ext cx="2195513" cy="58324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9388" y="549275"/>
            <a:ext cx="6437312" cy="58324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3DAA1613-33FE-44B2-AE2A-EBE7987F0699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058B0-E30B-4B00-A73B-71607DD4D0E3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68351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F56D03AB-31EC-422E-A23B-FAA690B0AA1A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A1F6B-EF20-4FFC-82A7-CD7EBC9F0046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8028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565AD736-768A-4B56-A900-0D1CF5FAC3FB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F9291-5A89-4F8F-8D32-21A7EE642310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62905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1387475"/>
            <a:ext cx="4316412" cy="499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87475"/>
            <a:ext cx="4316413" cy="499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3F244FB2-9F39-49EF-884E-47522548A047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58DA0-C521-46B2-A49E-0B4F9353C383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239146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BCA2211D-6E89-4C2D-9DEA-8023DCD4347A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55EA4-DD8C-4D60-B0B7-AB9A7B507B82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462156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D99C3816-CA4E-4D83-A5A7-AC52A9332C72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DA2EC-231D-4114-A0A9-877ADABA9833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56292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58893AA5-DA36-4405-9183-10D9E673B3F6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55296-0A08-4F26-958E-7BEC21772C0E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530092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9071D649-1089-4CC5-A851-2C431F67A538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0D05C-E729-4426-B208-488630B3CD51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470812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0ED7B861-059A-4A58-8F75-A1D7A5F9A9CF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858DB-9180-4A39-A0DC-B7E18A4846EB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53168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549275"/>
            <a:ext cx="87852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87475"/>
            <a:ext cx="8785225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500813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32638"/>
                </a:solidFill>
              </a:defRPr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E6194118-C099-4B76-BE44-979615998776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5150" y="6500813"/>
            <a:ext cx="5545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A32638"/>
                </a:solidFill>
              </a:defRPr>
            </a:lvl1pPr>
          </a:lstStyle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500813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32638"/>
                </a:solidFill>
              </a:defRPr>
            </a:lvl1pPr>
          </a:lstStyle>
          <a:p>
            <a:fld id="{2B80C0CB-EA08-4898-A64C-FC7924F444F2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82563"/>
            <a:ext cx="9144000" cy="0"/>
          </a:xfrm>
          <a:prstGeom prst="line">
            <a:avLst/>
          </a:prstGeom>
          <a:noFill/>
          <a:ln w="9525">
            <a:solidFill>
              <a:srgbClr val="A3263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900000" y="198438"/>
            <a:ext cx="60372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de-DE" sz="1000" dirty="0">
                <a:solidFill>
                  <a:srgbClr val="A32638"/>
                </a:solidFill>
              </a:rPr>
              <a:t>Compiler für Eingebettete Systeme (CfES) </a:t>
            </a:r>
            <a:r>
              <a:rPr lang="de-DE" sz="1000" dirty="0" smtClean="0">
                <a:solidFill>
                  <a:srgbClr val="A32638"/>
                </a:solidFill>
              </a:rPr>
              <a:t>SS </a:t>
            </a:r>
            <a:r>
              <a:rPr lang="de-DE" sz="1000" dirty="0" smtClean="0">
                <a:solidFill>
                  <a:srgbClr val="A32638"/>
                </a:solidFill>
              </a:rPr>
              <a:t>2014</a:t>
            </a:r>
            <a:endParaRPr lang="de-DE" sz="1000" b="1" dirty="0">
              <a:solidFill>
                <a:srgbClr val="A32638"/>
              </a:solidFill>
            </a:endParaRP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0" y="183600"/>
            <a:ext cx="827088" cy="152400"/>
          </a:xfrm>
          <a:prstGeom prst="rect">
            <a:avLst/>
          </a:prstGeom>
          <a:solidFill>
            <a:srgbClr val="A326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spcBef>
                <a:spcPct val="50000"/>
              </a:spcBef>
            </a:pPr>
            <a:r>
              <a:rPr lang="de-DE" sz="1000" dirty="0">
                <a:solidFill>
                  <a:schemeClr val="bg1"/>
                </a:solidFill>
              </a:rPr>
              <a:t>Folie </a:t>
            </a:r>
            <a:fld id="{AB810150-121A-4997-ACFB-0347660DEB2D}" type="slidenum">
              <a:rPr lang="de-DE" sz="1000">
                <a:solidFill>
                  <a:schemeClr val="bg1"/>
                </a:solidFill>
              </a:rPr>
              <a:pPr algn="ctr">
                <a:spcBef>
                  <a:spcPct val="50000"/>
                </a:spcBef>
              </a:pPr>
              <a:t>‹Nr.›</a:t>
            </a:fld>
            <a:r>
              <a:rPr lang="de-DE" sz="1000" dirty="0" smtClean="0">
                <a:solidFill>
                  <a:schemeClr val="bg1"/>
                </a:solidFill>
              </a:rPr>
              <a:t>/106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0" y="1751013"/>
            <a:ext cx="9144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 rot="-5400000">
            <a:off x="-2518569" y="3437732"/>
            <a:ext cx="683736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+mj-lt"/>
          <a:ea typeface="+mj-ea"/>
          <a:cs typeface="+mj-cs"/>
        </a:defRPr>
      </a:lvl1pPr>
      <a:lvl2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2pPr>
      <a:lvl3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3pPr>
      <a:lvl4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4pPr>
      <a:lvl5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9pPr>
    </p:titleStyle>
    <p:bodyStyle>
      <a:lvl1pPr marL="342900" indent="-342900" algn="l" rtl="0" fontAlgn="base">
        <a:lnSpc>
          <a:spcPts val="2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6.emf"/><Relationship Id="rId4" Type="http://schemas.openxmlformats.org/officeDocument/2006/relationships/oleObject" Target="../embeddings/Microsoft_Excel_97-2003_Worksheet3.xls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6.emf"/><Relationship Id="rId4" Type="http://schemas.openxmlformats.org/officeDocument/2006/relationships/oleObject" Target="../embeddings/Microsoft_Excel_97-2003_Worksheet4.xls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6.emf"/><Relationship Id="rId4" Type="http://schemas.openxmlformats.org/officeDocument/2006/relationships/oleObject" Target="../embeddings/Microsoft_Excel_97-2003_Worksheet5.xls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96.emf"/><Relationship Id="rId4" Type="http://schemas.openxmlformats.org/officeDocument/2006/relationships/oleObject" Target="../embeddings/Microsoft_Excel_97-2003_Worksheet6.xls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1.xls"/><Relationship Id="rId3" Type="http://schemas.openxmlformats.org/officeDocument/2006/relationships/tags" Target="../tags/tag2.xml"/><Relationship Id="rId7" Type="http://schemas.openxmlformats.org/officeDocument/2006/relationships/image" Target="../media/image12.png"/><Relationship Id="rId2" Type="http://schemas.openxmlformats.org/officeDocument/2006/relationships/tags" Target="../tags/tag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5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Excel_97-2003_Worksheet2.xls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tags" Target="../tags/tag4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notesSlide" Target="../notesSlides/notesSlide54.xml"/><Relationship Id="rId5" Type="http://schemas.openxmlformats.org/officeDocument/2006/relationships/tags" Target="../tags/tag7.xml"/><Relationship Id="rId15" Type="http://schemas.openxmlformats.org/officeDocument/2006/relationships/image" Target="../media/image18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2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17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tags" Target="../tags/tag14.xml"/><Relationship Id="rId21" Type="http://schemas.openxmlformats.org/officeDocument/2006/relationships/image" Target="../media/image32.png"/><Relationship Id="rId7" Type="http://schemas.openxmlformats.org/officeDocument/2006/relationships/tags" Target="../tags/tag18.xml"/><Relationship Id="rId12" Type="http://schemas.openxmlformats.org/officeDocument/2006/relationships/notesSlide" Target="../notesSlides/notesSlide56.xml"/><Relationship Id="rId17" Type="http://schemas.openxmlformats.org/officeDocument/2006/relationships/image" Target="../media/image28.png"/><Relationship Id="rId2" Type="http://schemas.openxmlformats.org/officeDocument/2006/relationships/tags" Target="../tags/tag13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6.xml"/><Relationship Id="rId15" Type="http://schemas.openxmlformats.org/officeDocument/2006/relationships/image" Target="../media/image26.png"/><Relationship Id="rId10" Type="http://schemas.openxmlformats.org/officeDocument/2006/relationships/tags" Target="../tags/tag21.xml"/><Relationship Id="rId19" Type="http://schemas.openxmlformats.org/officeDocument/2006/relationships/image" Target="../media/image30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25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35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34.png"/><Relationship Id="rId2" Type="http://schemas.openxmlformats.org/officeDocument/2006/relationships/tags" Target="../tags/tag23.xml"/><Relationship Id="rId16" Type="http://schemas.openxmlformats.org/officeDocument/2006/relationships/image" Target="../media/image37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33.png"/><Relationship Id="rId5" Type="http://schemas.openxmlformats.org/officeDocument/2006/relationships/tags" Target="../tags/tag26.xml"/><Relationship Id="rId15" Type="http://schemas.openxmlformats.org/officeDocument/2006/relationships/image" Target="../media/image30.png"/><Relationship Id="rId10" Type="http://schemas.openxmlformats.org/officeDocument/2006/relationships/notesSlide" Target="../notesSlides/notesSlide57.xml"/><Relationship Id="rId4" Type="http://schemas.openxmlformats.org/officeDocument/2006/relationships/tags" Target="../tags/tag2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image" Target="../media/image26.png"/><Relationship Id="rId18" Type="http://schemas.openxmlformats.org/officeDocument/2006/relationships/image" Target="../media/image39.pn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25.png"/><Relationship Id="rId17" Type="http://schemas.openxmlformats.org/officeDocument/2006/relationships/image" Target="../media/image38.png"/><Relationship Id="rId2" Type="http://schemas.openxmlformats.org/officeDocument/2006/relationships/tags" Target="../tags/tag31.xml"/><Relationship Id="rId16" Type="http://schemas.openxmlformats.org/officeDocument/2006/relationships/image" Target="../media/image31.png"/><Relationship Id="rId20" Type="http://schemas.openxmlformats.org/officeDocument/2006/relationships/image" Target="../media/image40.pn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notesSlide" Target="../notesSlides/notesSlide58.xml"/><Relationship Id="rId5" Type="http://schemas.openxmlformats.org/officeDocument/2006/relationships/tags" Target="../tags/tag34.xml"/><Relationship Id="rId15" Type="http://schemas.openxmlformats.org/officeDocument/2006/relationships/image" Target="../media/image27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0.png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image" Target="../media/image32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41.xml"/><Relationship Id="rId7" Type="http://schemas.openxmlformats.org/officeDocument/2006/relationships/image" Target="../media/image27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33.png"/><Relationship Id="rId5" Type="http://schemas.openxmlformats.org/officeDocument/2006/relationships/notesSlide" Target="../notesSlides/notesSlide59.xml"/><Relationship Id="rId4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6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46.xml"/><Relationship Id="rId7" Type="http://schemas.openxmlformats.org/officeDocument/2006/relationships/image" Target="../media/image44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notesSlide" Target="../notesSlides/notesSlide6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7.xml"/><Relationship Id="rId9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9.png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image" Target="../media/image28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48.png"/><Relationship Id="rId5" Type="http://schemas.openxmlformats.org/officeDocument/2006/relationships/tags" Target="../tags/tag52.xml"/><Relationship Id="rId15" Type="http://schemas.openxmlformats.org/officeDocument/2006/relationships/image" Target="../media/image29.png"/><Relationship Id="rId10" Type="http://schemas.openxmlformats.org/officeDocument/2006/relationships/image" Target="../media/image47.png"/><Relationship Id="rId4" Type="http://schemas.openxmlformats.org/officeDocument/2006/relationships/tags" Target="../tags/tag51.xml"/><Relationship Id="rId9" Type="http://schemas.openxmlformats.org/officeDocument/2006/relationships/notesSlide" Target="../notesSlides/notesSlide69.xml"/><Relationship Id="rId14" Type="http://schemas.openxmlformats.org/officeDocument/2006/relationships/image" Target="../media/image50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0.png"/><Relationship Id="rId3" Type="http://schemas.openxmlformats.org/officeDocument/2006/relationships/tags" Target="../tags/tag57.xml"/><Relationship Id="rId21" Type="http://schemas.openxmlformats.org/officeDocument/2006/relationships/image" Target="../media/image52.png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image" Target="../media/image31.png"/><Relationship Id="rId2" Type="http://schemas.openxmlformats.org/officeDocument/2006/relationships/tags" Target="../tags/tag56.xml"/><Relationship Id="rId16" Type="http://schemas.openxmlformats.org/officeDocument/2006/relationships/image" Target="../media/image27.png"/><Relationship Id="rId20" Type="http://schemas.openxmlformats.org/officeDocument/2006/relationships/image" Target="../media/image51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5" Type="http://schemas.openxmlformats.org/officeDocument/2006/relationships/image" Target="../media/image26.png"/><Relationship Id="rId23" Type="http://schemas.openxmlformats.org/officeDocument/2006/relationships/image" Target="../media/image53.png"/><Relationship Id="rId10" Type="http://schemas.openxmlformats.org/officeDocument/2006/relationships/tags" Target="../tags/tag64.xml"/><Relationship Id="rId19" Type="http://schemas.openxmlformats.org/officeDocument/2006/relationships/image" Target="../media/image32.pn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notesSlide" Target="../notesSlides/notesSlide70.xml"/><Relationship Id="rId22" Type="http://schemas.openxmlformats.org/officeDocument/2006/relationships/image" Target="../media/image33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69.xml"/><Relationship Id="rId7" Type="http://schemas.openxmlformats.org/officeDocument/2006/relationships/notesSlide" Target="../notesSlides/notesSlide71.xml"/><Relationship Id="rId12" Type="http://schemas.openxmlformats.org/officeDocument/2006/relationships/image" Target="../media/image56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5.png"/><Relationship Id="rId5" Type="http://schemas.openxmlformats.org/officeDocument/2006/relationships/tags" Target="../tags/tag71.xml"/><Relationship Id="rId10" Type="http://schemas.openxmlformats.org/officeDocument/2006/relationships/image" Target="../media/image54.png"/><Relationship Id="rId4" Type="http://schemas.openxmlformats.org/officeDocument/2006/relationships/tags" Target="../tags/tag70.xml"/><Relationship Id="rId9" Type="http://schemas.openxmlformats.org/officeDocument/2006/relationships/image" Target="../media/image4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61.png"/><Relationship Id="rId5" Type="http://schemas.openxmlformats.org/officeDocument/2006/relationships/notesSlide" Target="../notesSlides/notesSlide76.xml"/><Relationship Id="rId4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tags" Target="../tags/tag77.xml"/><Relationship Id="rId7" Type="http://schemas.openxmlformats.org/officeDocument/2006/relationships/notesSlide" Target="../notesSlides/notesSlide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5.png"/><Relationship Id="rId5" Type="http://schemas.openxmlformats.org/officeDocument/2006/relationships/tags" Target="../tags/tag79.xml"/><Relationship Id="rId10" Type="http://schemas.openxmlformats.org/officeDocument/2006/relationships/image" Target="../media/image64.png"/><Relationship Id="rId4" Type="http://schemas.openxmlformats.org/officeDocument/2006/relationships/tags" Target="../tags/tag78.xml"/><Relationship Id="rId9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tags" Target="../tags/tag82.xml"/><Relationship Id="rId7" Type="http://schemas.openxmlformats.org/officeDocument/2006/relationships/image" Target="../media/image66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62.png"/><Relationship Id="rId5" Type="http://schemas.openxmlformats.org/officeDocument/2006/relationships/notesSlide" Target="../notesSlides/notesSlide78.xml"/><Relationship Id="rId4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notesSlide" Target="../notesSlides/notesSlide81.xml"/><Relationship Id="rId17" Type="http://schemas.openxmlformats.org/officeDocument/2006/relationships/image" Target="../media/image73.png"/><Relationship Id="rId2" Type="http://schemas.openxmlformats.org/officeDocument/2006/relationships/tags" Target="../tags/tag84.xml"/><Relationship Id="rId16" Type="http://schemas.openxmlformats.org/officeDocument/2006/relationships/image" Target="../media/image72.png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7.xml"/><Relationship Id="rId15" Type="http://schemas.openxmlformats.org/officeDocument/2006/relationships/image" Target="../media/image71.png"/><Relationship Id="rId10" Type="http://schemas.openxmlformats.org/officeDocument/2006/relationships/tags" Target="../tags/tag92.xml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image" Target="../media/image70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tags" Target="../tags/tag95.xml"/><Relationship Id="rId7" Type="http://schemas.openxmlformats.org/officeDocument/2006/relationships/notesSlide" Target="../notesSlides/notesSlide86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9" Type="http://schemas.openxmlformats.org/officeDocument/2006/relationships/image" Target="../media/image76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tags" Target="../tags/tag100.xml"/><Relationship Id="rId7" Type="http://schemas.openxmlformats.org/officeDocument/2006/relationships/notesSlide" Target="../notesSlides/notesSlide87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0.png"/><Relationship Id="rId5" Type="http://schemas.openxmlformats.org/officeDocument/2006/relationships/tags" Target="../tags/tag102.xml"/><Relationship Id="rId10" Type="http://schemas.openxmlformats.org/officeDocument/2006/relationships/image" Target="../media/image79.png"/><Relationship Id="rId4" Type="http://schemas.openxmlformats.org/officeDocument/2006/relationships/tags" Target="../tags/tag101.xml"/><Relationship Id="rId9" Type="http://schemas.openxmlformats.org/officeDocument/2006/relationships/image" Target="../media/image7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5.png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image" Target="../media/image82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77.png"/><Relationship Id="rId5" Type="http://schemas.openxmlformats.org/officeDocument/2006/relationships/tags" Target="../tags/tag107.xml"/><Relationship Id="rId10" Type="http://schemas.openxmlformats.org/officeDocument/2006/relationships/image" Target="../media/image81.png"/><Relationship Id="rId4" Type="http://schemas.openxmlformats.org/officeDocument/2006/relationships/tags" Target="../tags/tag106.xml"/><Relationship Id="rId9" Type="http://schemas.openxmlformats.org/officeDocument/2006/relationships/notesSlide" Target="../notesSlides/notesSlide88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83.png"/><Relationship Id="rId5" Type="http://schemas.openxmlformats.org/officeDocument/2006/relationships/notesSlide" Target="../notesSlides/notesSlide93.xml"/><Relationship Id="rId4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4.xml"/><Relationship Id="rId3" Type="http://schemas.openxmlformats.org/officeDocument/2006/relationships/tags" Target="../tags/tag11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7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image" Target="../media/image86.png"/><Relationship Id="rId5" Type="http://schemas.openxmlformats.org/officeDocument/2006/relationships/tags" Target="../tags/tag117.xml"/><Relationship Id="rId10" Type="http://schemas.openxmlformats.org/officeDocument/2006/relationships/image" Target="../media/image85.png"/><Relationship Id="rId4" Type="http://schemas.openxmlformats.org/officeDocument/2006/relationships/tags" Target="../tags/tag116.xml"/><Relationship Id="rId9" Type="http://schemas.openxmlformats.org/officeDocument/2006/relationships/image" Target="../media/image84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tags" Target="../tags/tag121.xml"/><Relationship Id="rId7" Type="http://schemas.openxmlformats.org/officeDocument/2006/relationships/image" Target="../media/image88.pn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image" Target="../media/image84.png"/><Relationship Id="rId5" Type="http://schemas.openxmlformats.org/officeDocument/2006/relationships/notesSlide" Target="../notesSlides/notesSlide95.xml"/><Relationship Id="rId4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image" Target="../media/image91.png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" Type="http://schemas.openxmlformats.org/officeDocument/2006/relationships/tags" Target="../tags/tag123.xml"/><Relationship Id="rId16" Type="http://schemas.openxmlformats.org/officeDocument/2006/relationships/image" Target="../media/image94.png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notesSlide" Target="../notesSlides/notesSlide97.xml"/><Relationship Id="rId5" Type="http://schemas.openxmlformats.org/officeDocument/2006/relationships/tags" Target="../tags/tag126.xml"/><Relationship Id="rId15" Type="http://schemas.openxmlformats.org/officeDocument/2006/relationships/image" Target="../media/image93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image" Target="../media/image9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560" y="1905283"/>
            <a:ext cx="7920880" cy="1274195"/>
          </a:xfrm>
        </p:spPr>
        <p:txBody>
          <a:bodyPr/>
          <a:lstStyle/>
          <a:p>
            <a:r>
              <a:rPr lang="de-DE" dirty="0" smtClean="0"/>
              <a:t>Compiler </a:t>
            </a:r>
            <a:r>
              <a:rPr lang="de-DE" dirty="0"/>
              <a:t>für Eingebettete Systeme</a:t>
            </a:r>
            <a:br>
              <a:rPr lang="de-DE" dirty="0"/>
            </a:br>
            <a:r>
              <a:rPr lang="de-DE" sz="2800" b="0" dirty="0" smtClean="0"/>
              <a:t>[CS7506]</a:t>
            </a:r>
            <a:endParaRPr lang="de-DE" sz="2800" b="0" dirty="0"/>
          </a:p>
        </p:txBody>
      </p:sp>
      <p:sp>
        <p:nvSpPr>
          <p:cNvPr id="5929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590800"/>
          </a:xfrm>
        </p:spPr>
        <p:txBody>
          <a:bodyPr/>
          <a:lstStyle/>
          <a:p>
            <a:r>
              <a:rPr lang="de-DE" dirty="0" smtClean="0"/>
              <a:t>Sommersemester </a:t>
            </a:r>
            <a:r>
              <a:rPr lang="de-DE" dirty="0" smtClean="0"/>
              <a:t>2014</a:t>
            </a:r>
            <a:endParaRPr lang="de-DE" dirty="0"/>
          </a:p>
          <a:p>
            <a:endParaRPr lang="de-DE" dirty="0"/>
          </a:p>
          <a:p>
            <a:r>
              <a:rPr lang="de-DE" sz="2000" dirty="0"/>
              <a:t>Heiko Falk</a:t>
            </a:r>
          </a:p>
          <a:p>
            <a:endParaRPr lang="de-DE" sz="2000" dirty="0"/>
          </a:p>
          <a:p>
            <a:r>
              <a:rPr lang="de-DE" sz="2000" dirty="0"/>
              <a:t>Institut für Eingebettete Systeme/Echtzeitsysteme</a:t>
            </a:r>
          </a:p>
          <a:p>
            <a:pPr>
              <a:lnSpc>
                <a:spcPct val="120000"/>
              </a:lnSpc>
            </a:pPr>
            <a:r>
              <a:rPr lang="de-DE" sz="2000" dirty="0"/>
              <a:t>Ingenieurwissenschaften und Informatik</a:t>
            </a:r>
          </a:p>
          <a:p>
            <a:pPr>
              <a:lnSpc>
                <a:spcPct val="120000"/>
              </a:lnSpc>
            </a:pPr>
            <a:r>
              <a:rPr lang="de-DE" sz="2000" dirty="0"/>
              <a:t>Universität Ulm</a:t>
            </a:r>
          </a:p>
        </p:txBody>
      </p:sp>
    </p:spTree>
    <p:extLst>
      <p:ext uri="{BB962C8B-B14F-4D97-AF65-F5344CB8AC3E}">
        <p14:creationId xmlns:p14="http://schemas.microsoft.com/office/powerpoint/2010/main" val="1043445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A38779A-8E83-41D6-BFDC-0317FD3578E3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Bitgenaue Wertfluss-Analyse</a:t>
            </a:r>
            <a:endParaRPr lang="de-DE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Wertfluss-Analyse </a:t>
            </a:r>
            <a:r>
              <a:rPr lang="de-DE" b="1" i="1" dirty="0" smtClean="0"/>
              <a:t>(WFA)</a:t>
            </a:r>
            <a:endParaRPr lang="de-DE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Analysiert ebenso wie DFA den Datenfluss,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nimmt aber zusätzlich Abschätzungen über den Inhalt der an der Datenverarbeitung beteiligten Speicherzellen vor.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sz="1200" b="1" dirty="0" smtClean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Bitgenaue Daten- und Wertfluss-Analyse </a:t>
            </a:r>
            <a:r>
              <a:rPr lang="de-DE" b="1" i="1" dirty="0" smtClean="0"/>
              <a:t>(BDWFA</a:t>
            </a:r>
            <a:r>
              <a:rPr lang="de-DE" b="1" i="1" dirty="0"/>
              <a:t>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Wertfluss-Abschätzung wird für jedes einzelne Bit der an der Datenverarbeitung beteiligten Speicherzellen vorgenommen.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Erlaubt Aussagen über den potentiellen Wert jedes einzelnen Bits einer Speicherzelle zu einem bestimmten Zeitpunkt.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b="1" i="1" dirty="0" smtClean="0"/>
              <a:t>Im folgenden: Präsentation einer BDWFA mit mehrwertiger Logik für Register als Speicherzellen.</a:t>
            </a:r>
            <a:endParaRPr lang="de-DE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972195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51BE829-AC37-4977-B4C5-8FA842F198C5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Multi-Prozess SPM-Allokation: </a:t>
            </a:r>
            <a:r>
              <a:rPr lang="de-DE" dirty="0" smtClean="0"/>
              <a:t>Ergebnisse (1)</a:t>
            </a:r>
            <a:endParaRPr lang="en-US" i="1" dirty="0"/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endParaRPr lang="en-US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en-US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en-US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en-US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en-US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en-US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en-US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en-US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en-US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en-US" sz="16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Hier:</a:t>
            </a:r>
            <a:r>
              <a:rPr lang="de-DE" dirty="0" smtClean="0"/>
              <a:t> Media-Applikation (Prozesse adpcm, g721, mpeg4, edge-detection)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Energie (Einzel-Prozess):</a:t>
            </a:r>
            <a:r>
              <a:rPr lang="de-DE" dirty="0" smtClean="0"/>
              <a:t> SPM wird komplett demjenigen Prozess per fixer SPM-Allokation zugewiesen, der zur höchsten Energieeinsparung führt.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794922"/>
              </p:ext>
            </p:extLst>
          </p:nvPr>
        </p:nvGraphicFramePr>
        <p:xfrm>
          <a:off x="360363" y="1412776"/>
          <a:ext cx="8180387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Chart" r:id="rId4" imgW="6114990" imgH="2724290" progId="Excel.Chart.8">
                  <p:embed/>
                </p:oleObj>
              </mc:Choice>
              <mc:Fallback>
                <p:oleObj name="Chart" r:id="rId4" imgW="6114990" imgH="272429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60363" y="1412776"/>
                        <a:ext cx="8180387" cy="364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4172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51BE829-AC37-4977-B4C5-8FA842F198C5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Multi-Prozess SPM-Allokation: </a:t>
            </a:r>
            <a:r>
              <a:rPr lang="de-DE" dirty="0" smtClean="0"/>
              <a:t>Ergebnisse (2)</a:t>
            </a:r>
            <a:endParaRPr lang="en-US" i="1" dirty="0"/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endParaRPr lang="en-US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en-US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en-US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en-US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en-US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en-US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en-US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en-US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en-US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en-US" sz="16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Partitionierter SPM:</a:t>
            </a:r>
            <a:r>
              <a:rPr lang="de-DE" dirty="0" smtClean="0"/>
              <a:t> Tatsächlich vorteilhaft für große Speicher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Partitionierung des SPMs schlägt exklusive SPM-Nutzung ab 1kB SPM-Größe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974224"/>
              </p:ext>
            </p:extLst>
          </p:nvPr>
        </p:nvGraphicFramePr>
        <p:xfrm>
          <a:off x="360363" y="1412776"/>
          <a:ext cx="8180387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Chart" r:id="rId4" imgW="6114990" imgH="2724290" progId="Excel.Chart.8">
                  <p:embed/>
                </p:oleObj>
              </mc:Choice>
              <mc:Fallback>
                <p:oleObj name="Chart" r:id="rId4" imgW="6114990" imgH="272429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60363" y="1412776"/>
                        <a:ext cx="8180387" cy="364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5435600" y="3183630"/>
            <a:ext cx="649288" cy="358775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 rot="19122394">
            <a:off x="6370638" y="3351905"/>
            <a:ext cx="793750" cy="358775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 rot="17920829">
            <a:off x="7344569" y="3432073"/>
            <a:ext cx="865188" cy="358775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9691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51BE829-AC37-4977-B4C5-8FA842F198C5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Multi-Prozess SPM-Allokation: </a:t>
            </a:r>
            <a:r>
              <a:rPr lang="de-DE" dirty="0" smtClean="0"/>
              <a:t>Ergebnisse (3)</a:t>
            </a:r>
            <a:endParaRPr lang="en-US" i="1" dirty="0"/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endParaRPr lang="en-US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en-US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en-US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en-US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en-US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en-US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en-US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en-US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en-US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en-US" sz="16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Exklusiver SPM:</a:t>
            </a:r>
            <a:r>
              <a:rPr lang="de-DE" dirty="0" smtClean="0"/>
              <a:t> Tatsächlich vorteilhaft für kleine Speicher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Exklusive SPM-Nutzung mit Umladen des SPMs schlägt partitionierten SPM bis 512 Bytes SPM-Größe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044384"/>
              </p:ext>
            </p:extLst>
          </p:nvPr>
        </p:nvGraphicFramePr>
        <p:xfrm>
          <a:off x="360363" y="1412776"/>
          <a:ext cx="8180387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Chart" r:id="rId4" imgW="6114990" imgH="2724290" progId="Excel.Chart.8">
                  <p:embed/>
                </p:oleObj>
              </mc:Choice>
              <mc:Fallback>
                <p:oleObj name="Chart" r:id="rId4" imgW="6114990" imgH="272429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60363" y="1412776"/>
                        <a:ext cx="8180387" cy="364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8"/>
          <p:cNvSpPr>
            <a:spLocks noChangeArrowheads="1"/>
          </p:cNvSpPr>
          <p:nvPr/>
        </p:nvSpPr>
        <p:spPr bwMode="auto">
          <a:xfrm rot="1773699">
            <a:off x="4392613" y="3129378"/>
            <a:ext cx="649287" cy="358775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 rot="2243798">
            <a:off x="3313113" y="2949991"/>
            <a:ext cx="793750" cy="358775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 rot="1773699">
            <a:off x="2376488" y="2518191"/>
            <a:ext cx="649287" cy="358775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 rot="2243798">
            <a:off x="1293813" y="1760953"/>
            <a:ext cx="793750" cy="358775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204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51BE829-AC37-4977-B4C5-8FA842F198C5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Multi-Prozess SPM-Allokation: </a:t>
            </a:r>
            <a:r>
              <a:rPr lang="de-DE" dirty="0" smtClean="0"/>
              <a:t>Ergebnisse (4)</a:t>
            </a:r>
            <a:endParaRPr lang="en-US" i="1" dirty="0"/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endParaRPr lang="en-US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en-US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en-US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en-US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en-US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en-US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en-US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en-US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en-US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en-US" sz="16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Hybride SPM-Einteilung:</a:t>
            </a:r>
            <a:r>
              <a:rPr lang="de-DE" dirty="0" smtClean="0"/>
              <a:t> Ist für alle SPM-Größen das beste Verfahren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 4kB SPM: 27% Energieeinsparung vgl. mit Balken „Einzel-Prozess“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Ähnliche Ergebnisse auch für „Video Phone“ und „DSP“-Applikation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475176"/>
              </p:ext>
            </p:extLst>
          </p:nvPr>
        </p:nvGraphicFramePr>
        <p:xfrm>
          <a:off x="360363" y="1412776"/>
          <a:ext cx="8180387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Chart" r:id="rId4" imgW="6114990" imgH="2724290" progId="Excel.Chart.8">
                  <p:embed/>
                </p:oleObj>
              </mc:Choice>
              <mc:Fallback>
                <p:oleObj name="Chart" r:id="rId4" imgW="6114990" imgH="272429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60363" y="1412776"/>
                        <a:ext cx="8180387" cy="364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utoShape 9"/>
          <p:cNvSpPr>
            <a:spLocks/>
          </p:cNvSpPr>
          <p:nvPr/>
        </p:nvSpPr>
        <p:spPr bwMode="auto">
          <a:xfrm>
            <a:off x="8316913" y="2780928"/>
            <a:ext cx="142875" cy="1081087"/>
          </a:xfrm>
          <a:prstGeom prst="rightBrace">
            <a:avLst>
              <a:gd name="adj1" fmla="val 63056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270875" y="3142878"/>
            <a:ext cx="698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dirty="0">
                <a:solidFill>
                  <a:srgbClr val="FF0000"/>
                </a:solidFill>
              </a:rPr>
              <a:t>27%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06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588A475-4ED4-4D4B-980E-7EE34C88D86F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Literatur (1)</a:t>
            </a:r>
            <a:endParaRPr lang="de-DE" dirty="0"/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Code-Generierung für Netzwerk-Prozessoren</a:t>
            </a:r>
            <a:endParaRPr lang="en-US" b="1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J. Wagner. </a:t>
            </a:r>
            <a:r>
              <a:rPr lang="de-DE" i="1" dirty="0" smtClean="0"/>
              <a:t>Retargierbare Ausnutzung von Spezialoperationen für Eingebettete Systeme mit Hilfe bitgenauer Wertflussanalyse</a:t>
            </a:r>
            <a:r>
              <a:rPr lang="de-DE" dirty="0" smtClean="0"/>
              <a:t>. Dissertation, Dortmund 2006.</a:t>
            </a:r>
            <a:endParaRPr lang="de-DE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1729137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588A475-4ED4-4D4B-980E-7EE34C88D86F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Literatur (2)</a:t>
            </a:r>
            <a:endParaRPr lang="de-DE" dirty="0"/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Optimierungen für </a:t>
            </a:r>
            <a:r>
              <a:rPr lang="en-US" b="1" i="1" dirty="0" smtClean="0"/>
              <a:t>Scratchpad</a:t>
            </a:r>
            <a:r>
              <a:rPr lang="de-DE" b="1" dirty="0" smtClean="0"/>
              <a:t>-Speicher</a:t>
            </a:r>
            <a:endParaRPr lang="en-US" b="1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S. Steinke. </a:t>
            </a:r>
            <a:r>
              <a:rPr lang="de-DE" i="1" dirty="0" smtClean="0"/>
              <a:t>Untersuchung des Energieeinsparungspotenzials in eingebetteten Systemen durch energieoptimierende Compilertechnik</a:t>
            </a:r>
            <a:r>
              <a:rPr lang="de-DE" dirty="0" smtClean="0"/>
              <a:t>. Dissertation, Dortmund 2002.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M. Verma, P. Marwedel. </a:t>
            </a:r>
            <a:r>
              <a:rPr lang="en-US" i="1" dirty="0" smtClean="0"/>
              <a:t>Advanced Memory Optimization Techniques for Low-Power Embedded Processors</a:t>
            </a:r>
            <a:r>
              <a:rPr lang="de-DE" dirty="0" smtClean="0"/>
              <a:t>. Springer, 2007.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M. Verma, K. Petzold, L. Wehmeyer et al. </a:t>
            </a:r>
            <a:r>
              <a:rPr lang="en-US" i="1" dirty="0" smtClean="0"/>
              <a:t>Scratchpad Sharing Strategies for Multiprocess Embedded Systems: A first Approach</a:t>
            </a:r>
            <a:r>
              <a:rPr lang="de-DE" dirty="0" smtClean="0"/>
              <a:t>. 3rd IEEE </a:t>
            </a:r>
            <a:r>
              <a:rPr lang="en-US" dirty="0" smtClean="0"/>
              <a:t>Workshop on Embedded Systems for Real-Time Multimedia</a:t>
            </a:r>
            <a:r>
              <a:rPr lang="de-DE" dirty="0" smtClean="0"/>
              <a:t> (ESTIMedia), Jersey City, September 2005.</a:t>
            </a:r>
          </a:p>
        </p:txBody>
      </p:sp>
    </p:spTree>
    <p:extLst>
      <p:ext uri="{BB962C8B-B14F-4D97-AF65-F5344CB8AC3E}">
        <p14:creationId xmlns:p14="http://schemas.microsoft.com/office/powerpoint/2010/main" val="1709946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87D10D7-A3B5-44C8-9BA0-4DC426E142C1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Generierung von Bit-Paket Operationen für NPUs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Konventionelle Datenflussanalysen sind nicht bitgenau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Bitgenaue Daten- &amp; Wertflussanalysen per Vor- / Rückwärts-Simulation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Entdeckung von Bit-Paketen mittels   - Werten der BDWFA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sz="1200" b="1" dirty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Optimierungen für </a:t>
            </a:r>
            <a:r>
              <a:rPr lang="en-US" b="1" i="1" dirty="0" smtClean="0"/>
              <a:t>Scratchpad</a:t>
            </a:r>
            <a:r>
              <a:rPr lang="de-DE" b="1" dirty="0" smtClean="0"/>
              <a:t>-Speicher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Scratchpads</a:t>
            </a:r>
            <a:r>
              <a:rPr lang="de-DE" dirty="0" smtClean="0"/>
              <a:t> extrem vorteilhaft bzgl. Energieverbrauch, Laufzeit und WCET</a:t>
            </a:r>
            <a:r>
              <a:rPr lang="de-DE" baseline="-25000" dirty="0" smtClean="0"/>
              <a:t>EST</a:t>
            </a:r>
            <a:r>
              <a:rPr lang="de-DE" dirty="0" smtClean="0"/>
              <a:t>, verglichen mit </a:t>
            </a:r>
            <a:r>
              <a:rPr lang="en-US" i="1" dirty="0" smtClean="0"/>
              <a:t>Caches</a:t>
            </a:r>
            <a:r>
              <a:rPr lang="de-DE" dirty="0" smtClean="0"/>
              <a:t> und Hauptspeicher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Ganzzahlig-lineare Programmierung (ILP) zur Optimierung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SPM-Inhalt: Funktionen, Basisblöcke und globale Variablen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SPM-Allokation für Mono- und Multi-Prozess Anwendungen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 rot="5400000" flipH="1" flipV="1">
            <a:off x="4572000" y="2638800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0410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7DB316E-2787-4603-8800-C0FCD51F796D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Daten- und Wertfluss-Graph (DWFG)</a:t>
            </a:r>
            <a:endParaRPr lang="de-DE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Definition </a:t>
            </a:r>
            <a:r>
              <a:rPr lang="de-DE" b="1" i="1" dirty="0" smtClean="0"/>
              <a:t>(Daten- und Wertflussgraph)</a:t>
            </a:r>
            <a:endParaRPr lang="de-DE" b="1" i="1" dirty="0"/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Sei </a:t>
            </a:r>
            <a:r>
              <a:rPr lang="de-DE" i="1" dirty="0" smtClean="0"/>
              <a:t>F</a:t>
            </a:r>
            <a:r>
              <a:rPr lang="de-DE" dirty="0" smtClean="0"/>
              <a:t> eine LIR-Funktion. Der </a:t>
            </a:r>
            <a:r>
              <a:rPr lang="de-DE" i="1" dirty="0" smtClean="0"/>
              <a:t>Daten- und Wertflussgraph (DWFG)</a:t>
            </a:r>
            <a:r>
              <a:rPr lang="de-DE" dirty="0" smtClean="0"/>
              <a:t> zu </a:t>
            </a:r>
            <a:r>
              <a:rPr lang="de-DE" i="1" dirty="0" smtClean="0"/>
              <a:t>F</a:t>
            </a:r>
            <a:r>
              <a:rPr lang="de-DE" dirty="0" smtClean="0"/>
              <a:t> ist ein gerichteter Graph </a:t>
            </a:r>
            <a:r>
              <a:rPr lang="de-DE" i="1" dirty="0" smtClean="0"/>
              <a:t>DWFG = (V, E, d, u)</a:t>
            </a:r>
            <a:r>
              <a:rPr lang="de-DE" dirty="0" smtClean="0"/>
              <a:t> mit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Knotenmenge </a:t>
            </a:r>
            <a:r>
              <a:rPr lang="de-DE" i="1" dirty="0" smtClean="0"/>
              <a:t>V</a:t>
            </a:r>
            <a:r>
              <a:rPr lang="de-DE" dirty="0" smtClean="0"/>
              <a:t> identisch mit DFG-Definition </a:t>
            </a:r>
            <a:r>
              <a:rPr lang="de-DE" i="1" dirty="0" smtClean="0"/>
              <a:t>(</a:t>
            </a:r>
            <a:r>
              <a:rPr lang="de-DE" i="1" dirty="0" smtClean="0">
                <a:sym typeface="Wingdings"/>
              </a:rPr>
              <a:t></a:t>
            </a:r>
            <a:r>
              <a:rPr lang="de-DE" i="1" dirty="0" smtClean="0"/>
              <a:t> vgl. Kapitel 5)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Seien </a:t>
            </a:r>
            <a:r>
              <a:rPr lang="de-DE" i="1" dirty="0" smtClean="0"/>
              <a:t>op</a:t>
            </a:r>
            <a:r>
              <a:rPr lang="de-DE" i="1" baseline="-25000" dirty="0" smtClean="0"/>
              <a:t>i</a:t>
            </a:r>
            <a:r>
              <a:rPr lang="de-DE" dirty="0" smtClean="0"/>
              <a:t>(</a:t>
            </a:r>
            <a:r>
              <a:rPr lang="de-DE" i="1" dirty="0" smtClean="0"/>
              <a:t>p</a:t>
            </a:r>
            <a:r>
              <a:rPr lang="de-DE" i="1" baseline="-25000" dirty="0" smtClean="0"/>
              <a:t>i</a:t>
            </a:r>
            <a:r>
              <a:rPr lang="de-DE" baseline="-25000" dirty="0" smtClean="0"/>
              <a:t>,1</a:t>
            </a:r>
            <a:r>
              <a:rPr lang="de-DE" dirty="0" smtClean="0"/>
              <a:t>, ..., </a:t>
            </a:r>
            <a:r>
              <a:rPr lang="de-DE" i="1" dirty="0" smtClean="0"/>
              <a:t>p</a:t>
            </a:r>
            <a:r>
              <a:rPr lang="de-DE" i="1" baseline="-25000" dirty="0" smtClean="0"/>
              <a:t>i</a:t>
            </a:r>
            <a:r>
              <a:rPr lang="de-DE" baseline="-25000" dirty="0" smtClean="0"/>
              <a:t>,</a:t>
            </a:r>
            <a:r>
              <a:rPr lang="de-DE" i="1" baseline="-25000" dirty="0" smtClean="0"/>
              <a:t>n</a:t>
            </a:r>
            <a:r>
              <a:rPr lang="de-DE" dirty="0" smtClean="0"/>
              <a:t>) und </a:t>
            </a:r>
            <a:r>
              <a:rPr lang="de-DE" i="1" dirty="0" smtClean="0"/>
              <a:t>op</a:t>
            </a:r>
            <a:r>
              <a:rPr lang="de-DE" i="1" baseline="-25000" dirty="0" smtClean="0"/>
              <a:t>j</a:t>
            </a:r>
            <a:r>
              <a:rPr lang="de-DE" dirty="0" smtClean="0"/>
              <a:t>(</a:t>
            </a:r>
            <a:r>
              <a:rPr lang="de-DE" i="1" dirty="0" smtClean="0"/>
              <a:t>p</a:t>
            </a:r>
            <a:r>
              <a:rPr lang="de-DE" i="1" baseline="-25000" dirty="0" smtClean="0"/>
              <a:t>j</a:t>
            </a:r>
            <a:r>
              <a:rPr lang="de-DE" baseline="-25000" dirty="0" smtClean="0"/>
              <a:t>,1</a:t>
            </a:r>
            <a:r>
              <a:rPr lang="de-DE" dirty="0" smtClean="0"/>
              <a:t>, ..., </a:t>
            </a:r>
            <a:r>
              <a:rPr lang="de-DE" i="1" dirty="0" smtClean="0"/>
              <a:t>p</a:t>
            </a:r>
            <a:r>
              <a:rPr lang="de-DE" i="1" baseline="-25000" dirty="0" smtClean="0"/>
              <a:t>j</a:t>
            </a:r>
            <a:r>
              <a:rPr lang="de-DE" baseline="-25000" dirty="0" smtClean="0"/>
              <a:t>,</a:t>
            </a:r>
            <a:r>
              <a:rPr lang="de-DE" i="1" baseline="-25000" dirty="0" smtClean="0"/>
              <a:t>m</a:t>
            </a:r>
            <a:r>
              <a:rPr lang="de-DE" dirty="0" smtClean="0"/>
              <a:t>) zwei Operationen aus </a:t>
            </a:r>
            <a:r>
              <a:rPr lang="de-DE" i="1" dirty="0" smtClean="0"/>
              <a:t>F</a:t>
            </a:r>
            <a:r>
              <a:rPr lang="de-DE" dirty="0" smtClean="0"/>
              <a:t> mit Parametern </a:t>
            </a:r>
            <a:r>
              <a:rPr lang="de-DE" i="1" dirty="0" smtClean="0"/>
              <a:t>p</a:t>
            </a:r>
            <a:r>
              <a:rPr lang="de-DE" i="1" baseline="-25000" dirty="0" smtClean="0"/>
              <a:t>i</a:t>
            </a:r>
            <a:r>
              <a:rPr lang="de-DE" baseline="-25000" dirty="0" smtClean="0"/>
              <a:t>,</a:t>
            </a:r>
            <a:r>
              <a:rPr lang="de-DE" i="1" baseline="-25000" dirty="0" smtClean="0"/>
              <a:t>x</a:t>
            </a:r>
            <a:r>
              <a:rPr lang="de-DE" dirty="0" smtClean="0"/>
              <a:t> bzw. </a:t>
            </a:r>
            <a:r>
              <a:rPr lang="de-DE" i="1" dirty="0" smtClean="0"/>
              <a:t>p</a:t>
            </a:r>
            <a:r>
              <a:rPr lang="de-DE" i="1" baseline="-25000" dirty="0" smtClean="0"/>
              <a:t>j</a:t>
            </a:r>
            <a:r>
              <a:rPr lang="de-DE" baseline="-25000" dirty="0" smtClean="0"/>
              <a:t>,</a:t>
            </a:r>
            <a:r>
              <a:rPr lang="de-DE" i="1" baseline="-25000" dirty="0" smtClean="0"/>
              <a:t>y</a:t>
            </a:r>
            <a:r>
              <a:rPr lang="de-DE" dirty="0" smtClean="0"/>
              <a:t>, und </a:t>
            </a:r>
            <a:r>
              <a:rPr lang="de-DE" i="1" dirty="0" smtClean="0"/>
              <a:t>v</a:t>
            </a:r>
            <a:r>
              <a:rPr lang="de-DE" i="1" baseline="-25000" dirty="0" smtClean="0"/>
              <a:t>i</a:t>
            </a:r>
            <a:r>
              <a:rPr lang="de-DE" dirty="0" smtClean="0"/>
              <a:t> und </a:t>
            </a:r>
            <a:r>
              <a:rPr lang="de-DE" i="1" dirty="0" smtClean="0"/>
              <a:t>v</a:t>
            </a:r>
            <a:r>
              <a:rPr lang="de-DE" i="1" baseline="-25000" dirty="0" smtClean="0"/>
              <a:t>j</a:t>
            </a:r>
            <a:r>
              <a:rPr lang="de-DE" dirty="0" smtClean="0"/>
              <a:t> die zu </a:t>
            </a:r>
            <a:r>
              <a:rPr lang="de-DE" i="1" dirty="0" smtClean="0"/>
              <a:t>op</a:t>
            </a:r>
            <a:r>
              <a:rPr lang="de-DE" i="1" baseline="-25000" dirty="0" smtClean="0"/>
              <a:t>i</a:t>
            </a:r>
            <a:r>
              <a:rPr lang="de-DE" dirty="0" smtClean="0"/>
              <a:t> und </a:t>
            </a:r>
            <a:r>
              <a:rPr lang="de-DE" i="1" dirty="0" smtClean="0"/>
              <a:t>op</a:t>
            </a:r>
            <a:r>
              <a:rPr lang="de-DE" i="1" baseline="-25000" dirty="0" smtClean="0"/>
              <a:t>j</a:t>
            </a:r>
            <a:r>
              <a:rPr lang="de-DE" dirty="0" smtClean="0"/>
              <a:t> gehörenden Knoten. Für jede Benutzung eines Registers </a:t>
            </a:r>
            <a:r>
              <a:rPr lang="de-DE" i="1" dirty="0" smtClean="0"/>
              <a:t>r</a:t>
            </a:r>
            <a:r>
              <a:rPr lang="de-DE" dirty="0" smtClean="0"/>
              <a:t> durch </a:t>
            </a:r>
            <a:r>
              <a:rPr lang="de-DE" i="1" dirty="0" smtClean="0"/>
              <a:t>p</a:t>
            </a:r>
            <a:r>
              <a:rPr lang="de-DE" i="1" baseline="-25000" dirty="0" smtClean="0"/>
              <a:t>j</a:t>
            </a:r>
            <a:r>
              <a:rPr lang="de-DE" baseline="-25000" dirty="0" smtClean="0"/>
              <a:t>,</a:t>
            </a:r>
            <a:r>
              <a:rPr lang="de-DE" i="1" baseline="-25000" dirty="0" smtClean="0"/>
              <a:t>y</a:t>
            </a:r>
            <a:r>
              <a:rPr lang="de-DE" dirty="0" smtClean="0"/>
              <a:t>, das von </a:t>
            </a:r>
            <a:r>
              <a:rPr lang="de-DE" i="1" dirty="0" smtClean="0"/>
              <a:t>p</a:t>
            </a:r>
            <a:r>
              <a:rPr lang="de-DE" i="1" baseline="-25000" dirty="0" smtClean="0"/>
              <a:t>i</a:t>
            </a:r>
            <a:r>
              <a:rPr lang="de-DE" baseline="-25000" dirty="0" smtClean="0"/>
              <a:t>,</a:t>
            </a:r>
            <a:r>
              <a:rPr lang="de-DE" i="1" baseline="-25000" dirty="0" smtClean="0"/>
              <a:t>x</a:t>
            </a:r>
            <a:r>
              <a:rPr lang="de-DE" dirty="0" smtClean="0"/>
              <a:t> definiert wird, existiert eine Kante </a:t>
            </a:r>
            <a:r>
              <a:rPr lang="de-DE" i="1" dirty="0" smtClean="0"/>
              <a:t>e</a:t>
            </a:r>
            <a:r>
              <a:rPr lang="de-DE" dirty="0" smtClean="0"/>
              <a:t> = (</a:t>
            </a:r>
            <a:r>
              <a:rPr lang="de-DE" i="1" dirty="0" smtClean="0"/>
              <a:t>v</a:t>
            </a:r>
            <a:r>
              <a:rPr lang="de-DE" i="1" baseline="-25000" dirty="0" smtClean="0"/>
              <a:t>i</a:t>
            </a:r>
            <a:r>
              <a:rPr lang="de-DE" dirty="0" smtClean="0"/>
              <a:t>, </a:t>
            </a:r>
            <a:r>
              <a:rPr lang="de-DE" i="1" dirty="0" smtClean="0"/>
              <a:t>v</a:t>
            </a:r>
            <a:r>
              <a:rPr lang="de-DE" i="1" baseline="-25000" dirty="0" smtClean="0"/>
              <a:t>j</a:t>
            </a:r>
            <a:r>
              <a:rPr lang="de-DE" dirty="0" smtClean="0"/>
              <a:t>) </a:t>
            </a:r>
            <a:r>
              <a:rPr lang="de-DE" dirty="0" smtClean="0">
                <a:latin typeface="OpenSymbol"/>
                <a:ea typeface="OpenSymbol"/>
              </a:rPr>
              <a:t>∈</a:t>
            </a:r>
            <a:r>
              <a:rPr lang="de-DE" dirty="0" smtClean="0"/>
              <a:t> </a:t>
            </a:r>
            <a:r>
              <a:rPr lang="de-DE" i="1" dirty="0" smtClean="0"/>
              <a:t>E</a:t>
            </a:r>
            <a:r>
              <a:rPr lang="de-DE" dirty="0" smtClean="0"/>
              <a:t>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d</a:t>
            </a:r>
            <a:r>
              <a:rPr lang="de-DE" dirty="0" smtClean="0"/>
              <a:t> und </a:t>
            </a:r>
            <a:r>
              <a:rPr lang="de-DE" i="1" dirty="0" smtClean="0"/>
              <a:t>u</a:t>
            </a:r>
            <a:r>
              <a:rPr lang="de-DE" dirty="0" smtClean="0"/>
              <a:t> stellen bitgenaue Wert-Informationen zu Kanten </a:t>
            </a:r>
            <a:r>
              <a:rPr lang="de-DE" i="1" dirty="0" smtClean="0"/>
              <a:t>e</a:t>
            </a:r>
            <a:r>
              <a:rPr lang="de-DE" dirty="0" smtClean="0"/>
              <a:t> </a:t>
            </a:r>
            <a:r>
              <a:rPr lang="de-DE" dirty="0">
                <a:latin typeface="OpenSymbol"/>
                <a:ea typeface="OpenSymbol"/>
              </a:rPr>
              <a:t>∈</a:t>
            </a:r>
            <a:r>
              <a:rPr lang="de-DE" dirty="0">
                <a:ea typeface="OpenSymbol"/>
              </a:rPr>
              <a:t> </a:t>
            </a:r>
            <a:r>
              <a:rPr lang="de-DE" i="1" dirty="0" smtClean="0"/>
              <a:t>E</a:t>
            </a:r>
            <a:r>
              <a:rPr lang="de-DE" dirty="0" smtClean="0"/>
              <a:t> bereit (</a:t>
            </a:r>
            <a:r>
              <a:rPr lang="en-US" i="1" dirty="0" smtClean="0"/>
              <a:t>Down-</a:t>
            </a:r>
            <a:r>
              <a:rPr lang="de-DE" dirty="0" smtClean="0"/>
              <a:t> und </a:t>
            </a:r>
            <a:r>
              <a:rPr lang="en-US" i="1" dirty="0" smtClean="0"/>
              <a:t>Up-</a:t>
            </a:r>
            <a:r>
              <a:rPr lang="de-DE" dirty="0" smtClean="0"/>
              <a:t>Werte). Sei </a:t>
            </a:r>
            <a:r>
              <a:rPr lang="de-DE" i="1" dirty="0" smtClean="0"/>
              <a:t>r</a:t>
            </a:r>
            <a:r>
              <a:rPr lang="de-DE" dirty="0" smtClean="0"/>
              <a:t> das Register, das durch </a:t>
            </a:r>
            <a:r>
              <a:rPr lang="de-DE" i="1" dirty="0" smtClean="0"/>
              <a:t>e</a:t>
            </a:r>
            <a:r>
              <a:rPr lang="de-DE" dirty="0" smtClean="0"/>
              <a:t> modelliert wird, und </a:t>
            </a:r>
            <a:r>
              <a:rPr lang="de-DE" i="1" dirty="0" smtClean="0"/>
              <a:t>r</a:t>
            </a:r>
            <a:r>
              <a:rPr lang="de-DE" dirty="0" smtClean="0"/>
              <a:t> sei </a:t>
            </a:r>
            <a:r>
              <a:rPr lang="de-DE" i="1" dirty="0" smtClean="0"/>
              <a:t>k</a:t>
            </a:r>
            <a:r>
              <a:rPr lang="de-DE" dirty="0" smtClean="0"/>
              <a:t> Bits breit. Dann sind </a:t>
            </a:r>
            <a:r>
              <a:rPr lang="de-DE" i="1" dirty="0" smtClean="0"/>
              <a:t>d</a:t>
            </a:r>
            <a:r>
              <a:rPr lang="de-DE" dirty="0" smtClean="0"/>
              <a:t> und </a:t>
            </a:r>
            <a:r>
              <a:rPr lang="de-DE" i="1" dirty="0" smtClean="0"/>
              <a:t>u</a:t>
            </a:r>
            <a:r>
              <a:rPr lang="de-DE" dirty="0" smtClean="0"/>
              <a:t> Abbildungen </a:t>
            </a:r>
            <a:r>
              <a:rPr lang="de-DE" i="1" dirty="0" smtClean="0"/>
              <a:t>d</a:t>
            </a:r>
            <a:r>
              <a:rPr lang="de-DE" dirty="0" smtClean="0"/>
              <a:t> | </a:t>
            </a:r>
            <a:r>
              <a:rPr lang="de-DE" i="1" dirty="0" smtClean="0"/>
              <a:t>u</a:t>
            </a:r>
            <a:r>
              <a:rPr lang="de-DE" dirty="0" smtClean="0"/>
              <a:t>: </a:t>
            </a:r>
            <a:r>
              <a:rPr lang="de-DE" i="1" dirty="0" smtClean="0"/>
              <a:t>E</a:t>
            </a:r>
            <a:r>
              <a:rPr lang="de-DE" dirty="0" smtClean="0"/>
              <a:t> → </a:t>
            </a:r>
            <a:r>
              <a:rPr lang="de-DE" dirty="0" smtClean="0">
                <a:latin typeface="Monotype Corsiva" pitchFamily="66" charset="0"/>
                <a:sym typeface="Symbol" pitchFamily="18" charset="2"/>
              </a:rPr>
              <a:t>L</a:t>
            </a:r>
            <a:r>
              <a:rPr lang="de-DE" baseline="-25000" dirty="0" smtClean="0"/>
              <a:t>4</a:t>
            </a:r>
            <a:r>
              <a:rPr lang="de-DE" i="1" baseline="30000" dirty="0" smtClean="0"/>
              <a:t>k</a:t>
            </a:r>
            <a:r>
              <a:rPr lang="de-DE" dirty="0" smtClean="0"/>
              <a:t> mit </a:t>
            </a:r>
            <a:r>
              <a:rPr lang="de-DE" dirty="0">
                <a:latin typeface="Monotype Corsiva" pitchFamily="66" charset="0"/>
                <a:sym typeface="Symbol" pitchFamily="18" charset="2"/>
              </a:rPr>
              <a:t>L</a:t>
            </a:r>
            <a:r>
              <a:rPr lang="de-DE" baseline="-25000" dirty="0" smtClean="0"/>
              <a:t>4</a:t>
            </a:r>
            <a:r>
              <a:rPr lang="de-DE" dirty="0" smtClean="0"/>
              <a:t> als Halbordnung zur Darstellung des potentiellen Wertes eines einzelnen Bits.</a:t>
            </a:r>
          </a:p>
        </p:txBody>
      </p:sp>
    </p:spTree>
    <p:extLst>
      <p:ext uri="{BB962C8B-B14F-4D97-AF65-F5344CB8AC3E}">
        <p14:creationId xmlns:p14="http://schemas.microsoft.com/office/powerpoint/2010/main" val="4183825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806D1CF-C474-4261-9EF3-20A8C1667899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Halbordnung </a:t>
            </a:r>
            <a:r>
              <a:rPr lang="de-DE" dirty="0">
                <a:latin typeface="Monotype Corsiva" pitchFamily="66" charset="0"/>
                <a:sym typeface="Symbol" pitchFamily="18" charset="2"/>
              </a:rPr>
              <a:t>L</a:t>
            </a:r>
            <a:r>
              <a:rPr lang="de-DE" baseline="-25000" dirty="0" smtClean="0"/>
              <a:t>4</a:t>
            </a:r>
            <a:r>
              <a:rPr lang="de-DE" dirty="0" smtClean="0"/>
              <a:t> (1)</a:t>
            </a:r>
            <a:endParaRPr lang="de-DE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808" y="1387475"/>
            <a:ext cx="6120805" cy="4994275"/>
          </a:xfrm>
        </p:spPr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dirty="0" smtClean="0"/>
              <a:t>Pro Bit eines Registers wird mit einem Element aus </a:t>
            </a:r>
            <a:r>
              <a:rPr lang="de-DE" dirty="0">
                <a:latin typeface="Monotype Corsiva" pitchFamily="66" charset="0"/>
                <a:sym typeface="Symbol" pitchFamily="18" charset="2"/>
              </a:rPr>
              <a:t>L</a:t>
            </a:r>
            <a:r>
              <a:rPr lang="de-DE" baseline="-25000" dirty="0" smtClean="0"/>
              <a:t>4</a:t>
            </a:r>
            <a:r>
              <a:rPr lang="de-DE" dirty="0" smtClean="0"/>
              <a:t> gespeichert, welche Werte das Bit haben kann: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de-DE" dirty="0" smtClean="0"/>
              <a:t> – Das betrachtete Bit hat den Wert 0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de-DE" dirty="0" smtClean="0"/>
              <a:t> – Ein Bit hat den Wert 1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U</a:t>
            </a:r>
            <a:r>
              <a:rPr lang="de-DE" dirty="0" smtClean="0"/>
              <a:t> – Der Wert eines Bits ist völlig unbekannt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de-DE" dirty="0" smtClean="0"/>
              <a:t> – Der Wert eines Bits ist irrelevant </a:t>
            </a:r>
            <a:r>
              <a:rPr lang="en-US" i="1" dirty="0" smtClean="0"/>
              <a:t>(don‘t care)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</a:t>
            </a:r>
            <a:r>
              <a:rPr lang="de-DE" dirty="0" smtClean="0"/>
              <a:t> – Der Wert eines Bits ist unbekannt, aber dessen Herkunft </a:t>
            </a:r>
            <a:r>
              <a:rPr lang="en-US" i="1" dirty="0" smtClean="0"/>
              <a:t>(Location)</a:t>
            </a:r>
            <a:r>
              <a:rPr lang="de-DE" dirty="0" smtClean="0"/>
              <a:t> ist bekannt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de-DE" dirty="0" smtClean="0"/>
              <a:t> – Wie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</a:t>
            </a:r>
            <a:r>
              <a:rPr lang="de-DE" dirty="0" smtClean="0"/>
              <a:t>, nur ist das Bit bei bekannter Herkunft einmal negiert worden </a:t>
            </a:r>
            <a:r>
              <a:rPr lang="en-US" i="1" dirty="0" smtClean="0"/>
              <a:t>(negated Location)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250825" y="3860800"/>
            <a:ext cx="574675" cy="576263"/>
            <a:chOff x="158" y="2432"/>
            <a:chExt cx="362" cy="363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58" y="2432"/>
              <a:ext cx="362" cy="36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73" y="2505"/>
              <a:ext cx="2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  <a:buFontTx/>
                <a:buNone/>
              </a:pPr>
              <a:r>
                <a:rPr lang="de-DE" sz="2000" b="1" dirty="0">
                  <a:latin typeface="Courier New" pitchFamily="49" charset="0"/>
                </a:rPr>
                <a:t>L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692275" y="3860800"/>
            <a:ext cx="574675" cy="576263"/>
            <a:chOff x="1066" y="2432"/>
            <a:chExt cx="362" cy="363"/>
          </a:xfrm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066" y="2432"/>
              <a:ext cx="362" cy="36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081" y="2505"/>
              <a:ext cx="2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  <a:buFontTx/>
                <a:buNone/>
              </a:pPr>
              <a:r>
                <a:rPr lang="de-DE" sz="2000" b="1" dirty="0">
                  <a:latin typeface="Courier New" pitchFamily="49" charset="0"/>
                </a:rPr>
                <a:t>N</a:t>
              </a:r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971550" y="4652963"/>
            <a:ext cx="574675" cy="576262"/>
            <a:chOff x="612" y="2931"/>
            <a:chExt cx="362" cy="363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612" y="2931"/>
              <a:ext cx="362" cy="36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627" y="3004"/>
              <a:ext cx="2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  <a:buFontTx/>
                <a:buNone/>
              </a:pPr>
              <a:r>
                <a:rPr lang="de-DE" sz="2000" b="1" dirty="0">
                  <a:latin typeface="Courier New" pitchFamily="49" charset="0"/>
                </a:rPr>
                <a:t>U</a:t>
              </a:r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974725" y="2128838"/>
            <a:ext cx="574675" cy="576262"/>
            <a:chOff x="614" y="1341"/>
            <a:chExt cx="362" cy="363"/>
          </a:xfrm>
        </p:grpSpPr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614" y="1341"/>
              <a:ext cx="362" cy="36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629" y="1414"/>
              <a:ext cx="2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  <a:buFontTx/>
                <a:buNone/>
              </a:pPr>
              <a:r>
                <a:rPr lang="de-DE" sz="2000" b="1" dirty="0">
                  <a:latin typeface="Courier New" pitchFamily="49" charset="0"/>
                </a:rPr>
                <a:t>X</a:t>
              </a:r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250825" y="2921000"/>
            <a:ext cx="574675" cy="576263"/>
            <a:chOff x="158" y="1840"/>
            <a:chExt cx="362" cy="363"/>
          </a:xfrm>
        </p:grpSpPr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58" y="1840"/>
              <a:ext cx="362" cy="36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73" y="1913"/>
              <a:ext cx="2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  <a:buFontTx/>
                <a:buNone/>
              </a:pPr>
              <a:r>
                <a:rPr lang="de-DE" sz="2000" b="1" dirty="0">
                  <a:latin typeface="Courier New" pitchFamily="49" charset="0"/>
                </a:rPr>
                <a:t>0</a:t>
              </a:r>
            </a:p>
          </p:txBody>
        </p:sp>
      </p:grpSp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1692275" y="2921000"/>
            <a:ext cx="574675" cy="576263"/>
            <a:chOff x="1066" y="1840"/>
            <a:chExt cx="362" cy="363"/>
          </a:xfrm>
        </p:grpSpPr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1066" y="1840"/>
              <a:ext cx="362" cy="36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1081" y="1913"/>
              <a:ext cx="2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  <a:buFontTx/>
                <a:buNone/>
              </a:pPr>
              <a:r>
                <a:rPr lang="de-DE" sz="2000" b="1" dirty="0">
                  <a:latin typeface="Courier New" pitchFamily="49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18760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71438" y="4941888"/>
            <a:ext cx="2339975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71438" y="4149725"/>
            <a:ext cx="2339975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71438" y="3213100"/>
            <a:ext cx="2339975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71438" y="2420938"/>
            <a:ext cx="2339975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 flipV="1">
            <a:off x="539750" y="2636838"/>
            <a:ext cx="503238" cy="5730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H="1" flipV="1">
            <a:off x="1476375" y="2636838"/>
            <a:ext cx="503238" cy="5730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V="1">
            <a:off x="1260475" y="4365625"/>
            <a:ext cx="503238" cy="5715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 flipH="1" flipV="1">
            <a:off x="755650" y="4365625"/>
            <a:ext cx="503238" cy="5730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 flipV="1">
            <a:off x="539750" y="3500438"/>
            <a:ext cx="0" cy="6461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 flipV="1">
            <a:off x="1979613" y="3500438"/>
            <a:ext cx="0" cy="6461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2E4DBFD-444B-4743-8BE2-BB7DF4872608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Halbordnung </a:t>
            </a:r>
            <a:r>
              <a:rPr lang="de-DE" dirty="0">
                <a:latin typeface="Monotype Corsiva" pitchFamily="66" charset="0"/>
                <a:sym typeface="Symbol" pitchFamily="18" charset="2"/>
              </a:rPr>
              <a:t>L</a:t>
            </a:r>
            <a:r>
              <a:rPr lang="de-DE" baseline="-25000" dirty="0" smtClean="0"/>
              <a:t>4</a:t>
            </a:r>
            <a:r>
              <a:rPr lang="de-DE" dirty="0" smtClean="0"/>
              <a:t> (2)</a:t>
            </a:r>
            <a:endParaRPr lang="de-DE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808" y="1387475"/>
            <a:ext cx="6120805" cy="4994275"/>
          </a:xfrm>
        </p:spPr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dirty="0" smtClean="0">
                <a:latin typeface="Monotype Corsiva" pitchFamily="66" charset="0"/>
                <a:sym typeface="Symbol" pitchFamily="18" charset="2"/>
              </a:rPr>
              <a:t>L</a:t>
            </a:r>
            <a:r>
              <a:rPr lang="de-DE" baseline="-25000" dirty="0" smtClean="0"/>
              <a:t>4</a:t>
            </a:r>
            <a:r>
              <a:rPr lang="de-DE" dirty="0" smtClean="0"/>
              <a:t> ist eine Halbordnung: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Es gibt einen Operator ‘&lt;‘, der die Elemente in </a:t>
            </a:r>
            <a:r>
              <a:rPr lang="de-DE" dirty="0">
                <a:latin typeface="Monotype Corsiva" pitchFamily="66" charset="0"/>
                <a:sym typeface="Symbol" pitchFamily="18" charset="2"/>
              </a:rPr>
              <a:t>L</a:t>
            </a:r>
            <a:r>
              <a:rPr lang="de-DE" baseline="-25000" dirty="0"/>
              <a:t>4 </a:t>
            </a:r>
            <a:r>
              <a:rPr lang="de-DE" dirty="0" smtClean="0"/>
              <a:t>gemäß gerichteter Kanten in Relation setzt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U</a:t>
            </a:r>
            <a:r>
              <a:rPr lang="de-DE" dirty="0" smtClean="0"/>
              <a:t> hat geringsten Informationsgehalt und ist gemäß &lt;-Operator am kleinsten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de-DE" dirty="0" smtClean="0"/>
              <a:t> hat höchsten Informationsgehalt und ist gemäß &lt;-Operator am größten</a:t>
            </a:r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Diagramm links enthält vier horizontale Ebenen</a:t>
            </a:r>
          </a:p>
          <a:p>
            <a:pPr marL="0" indent="0">
              <a:lnSpc>
                <a:spcPct val="120000"/>
              </a:lnSpc>
            </a:pPr>
            <a:r>
              <a:rPr lang="de-DE" dirty="0" smtClean="0">
                <a:latin typeface="Monotype Corsiva" pitchFamily="66" charset="0"/>
                <a:sym typeface="Wingdings"/>
              </a:rPr>
              <a:t> </a:t>
            </a:r>
            <a:r>
              <a:rPr lang="de-DE" dirty="0" smtClean="0">
                <a:latin typeface="Monotype Corsiva" pitchFamily="66" charset="0"/>
                <a:sym typeface="Symbol" pitchFamily="18" charset="2"/>
              </a:rPr>
              <a:t>L</a:t>
            </a:r>
            <a:r>
              <a:rPr lang="de-DE" baseline="-25000" dirty="0" smtClean="0"/>
              <a:t>4</a:t>
            </a:r>
            <a:endParaRPr lang="de-DE" dirty="0" smtClean="0"/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971550" y="4652963"/>
            <a:ext cx="574675" cy="576262"/>
            <a:chOff x="612" y="2931"/>
            <a:chExt cx="362" cy="363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612" y="2931"/>
              <a:ext cx="362" cy="36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627" y="3004"/>
              <a:ext cx="2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  <a:buFontTx/>
                <a:buNone/>
              </a:pPr>
              <a:r>
                <a:rPr lang="de-DE" sz="2000" b="1" dirty="0">
                  <a:latin typeface="Courier New" pitchFamily="49" charset="0"/>
                </a:rPr>
                <a:t>U</a:t>
              </a:r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974725" y="2128838"/>
            <a:ext cx="574675" cy="576262"/>
            <a:chOff x="614" y="1341"/>
            <a:chExt cx="362" cy="363"/>
          </a:xfrm>
        </p:grpSpPr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614" y="1341"/>
              <a:ext cx="362" cy="36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629" y="1414"/>
              <a:ext cx="2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  <a:buFontTx/>
                <a:buNone/>
              </a:pPr>
              <a:r>
                <a:rPr lang="de-DE" sz="2000" b="1" dirty="0">
                  <a:latin typeface="Courier New" pitchFamily="49" charset="0"/>
                </a:rPr>
                <a:t>X</a:t>
              </a:r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250825" y="2921000"/>
            <a:ext cx="574675" cy="576263"/>
            <a:chOff x="158" y="1840"/>
            <a:chExt cx="362" cy="363"/>
          </a:xfrm>
        </p:grpSpPr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58" y="1840"/>
              <a:ext cx="362" cy="36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73" y="1913"/>
              <a:ext cx="2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  <a:buFontTx/>
                <a:buNone/>
              </a:pPr>
              <a:r>
                <a:rPr lang="de-DE" sz="2000" b="1" dirty="0">
                  <a:latin typeface="Courier New" pitchFamily="49" charset="0"/>
                </a:rPr>
                <a:t>0</a:t>
              </a:r>
            </a:p>
          </p:txBody>
        </p:sp>
      </p:grpSp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1692275" y="2921000"/>
            <a:ext cx="574675" cy="576263"/>
            <a:chOff x="1066" y="1840"/>
            <a:chExt cx="362" cy="363"/>
          </a:xfrm>
        </p:grpSpPr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1066" y="1840"/>
              <a:ext cx="362" cy="36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1081" y="1913"/>
              <a:ext cx="2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  <a:buFontTx/>
                <a:buNone/>
              </a:pPr>
              <a:r>
                <a:rPr lang="de-DE" sz="2000" b="1" dirty="0">
                  <a:latin typeface="Courier New" pitchFamily="49" charset="0"/>
                </a:rPr>
                <a:t>1</a:t>
              </a:r>
            </a:p>
          </p:txBody>
        </p:sp>
      </p:grpSp>
      <p:sp>
        <p:nvSpPr>
          <p:cNvPr id="30" name="Line 27"/>
          <p:cNvSpPr>
            <a:spLocks noChangeShapeType="1"/>
          </p:cNvSpPr>
          <p:nvPr/>
        </p:nvSpPr>
        <p:spPr bwMode="auto">
          <a:xfrm flipH="1" flipV="1">
            <a:off x="755650" y="3357563"/>
            <a:ext cx="1223963" cy="7889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539750" y="3357563"/>
            <a:ext cx="1223963" cy="7889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250825" y="3860800"/>
            <a:ext cx="574675" cy="576263"/>
            <a:chOff x="158" y="2432"/>
            <a:chExt cx="362" cy="363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58" y="2432"/>
              <a:ext cx="362" cy="36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73" y="2505"/>
              <a:ext cx="2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  <a:buFontTx/>
                <a:buNone/>
              </a:pPr>
              <a:r>
                <a:rPr lang="de-DE" sz="2000" b="1" dirty="0">
                  <a:latin typeface="Courier New" pitchFamily="49" charset="0"/>
                </a:rPr>
                <a:t>L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692275" y="3860800"/>
            <a:ext cx="574675" cy="576263"/>
            <a:chOff x="1066" y="2432"/>
            <a:chExt cx="362" cy="363"/>
          </a:xfrm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066" y="2432"/>
              <a:ext cx="362" cy="36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081" y="2505"/>
              <a:ext cx="2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  <a:buFontTx/>
                <a:buNone/>
              </a:pPr>
              <a:r>
                <a:rPr lang="de-DE" sz="2000" b="1" dirty="0">
                  <a:latin typeface="Courier New" pitchFamily="49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5809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31462F6-7D76-4A21-AE00-0CCB714E67F8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 zu </a:t>
            </a:r>
            <a:r>
              <a:rPr lang="de-DE" dirty="0">
                <a:latin typeface="Monotype Corsiva" pitchFamily="66" charset="0"/>
                <a:sym typeface="Symbol" pitchFamily="18" charset="2"/>
              </a:rPr>
              <a:t>L</a:t>
            </a:r>
            <a:r>
              <a:rPr lang="de-DE" baseline="-25000" dirty="0"/>
              <a:t>4</a:t>
            </a:r>
            <a:r>
              <a:rPr lang="de-DE" dirty="0"/>
              <a:t> </a:t>
            </a:r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dirty="0" smtClean="0"/>
              <a:t>Für eine Kante </a:t>
            </a:r>
            <a:r>
              <a:rPr lang="de-DE" i="1" dirty="0" smtClean="0"/>
              <a:t>e</a:t>
            </a:r>
            <a:r>
              <a:rPr lang="de-DE" dirty="0" smtClean="0"/>
              <a:t> sei </a:t>
            </a:r>
            <a:r>
              <a:rPr lang="de-DE" i="1" dirty="0" smtClean="0"/>
              <a:t>r</a:t>
            </a:r>
            <a:r>
              <a:rPr lang="de-DE" dirty="0" smtClean="0"/>
              <a:t> ein 8-Bit Register, das durch </a:t>
            </a:r>
            <a:r>
              <a:rPr lang="de-DE" i="1" dirty="0" smtClean="0"/>
              <a:t>e</a:t>
            </a:r>
            <a:r>
              <a:rPr lang="de-DE" dirty="0" smtClean="0"/>
              <a:t> modelliert wird.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dirty="0" smtClean="0"/>
              <a:t>Graphische Notation:    repräsentiert </a:t>
            </a:r>
            <a:r>
              <a:rPr lang="en-US" i="1" dirty="0" smtClean="0"/>
              <a:t>Up</a:t>
            </a:r>
            <a:r>
              <a:rPr lang="de-DE" dirty="0" smtClean="0"/>
              <a:t>-Wert,    </a:t>
            </a:r>
            <a:r>
              <a:rPr lang="en-US" i="1" dirty="0" smtClean="0"/>
              <a:t>Down</a:t>
            </a:r>
            <a:r>
              <a:rPr lang="de-DE" dirty="0" smtClean="0"/>
              <a:t>-Wert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dirty="0" smtClean="0"/>
              <a:t>Beispielhafte Kanten-Informationen für </a:t>
            </a:r>
            <a:r>
              <a:rPr lang="de-DE" i="1" dirty="0" smtClean="0"/>
              <a:t>e</a:t>
            </a:r>
            <a:r>
              <a:rPr lang="de-DE" dirty="0" smtClean="0"/>
              <a:t> und deren Interpretation: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dirty="0" smtClean="0"/>
              <a:t>			      Der Wert von </a:t>
            </a:r>
            <a:r>
              <a:rPr lang="de-DE" i="1" dirty="0" smtClean="0"/>
              <a:t>r</a:t>
            </a:r>
            <a:r>
              <a:rPr lang="de-DE" dirty="0" smtClean="0"/>
              <a:t> ist komplett unbekannt.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dirty="0" smtClean="0"/>
              <a:t>			      Der Wert von </a:t>
            </a:r>
            <a:r>
              <a:rPr lang="de-DE" i="1" dirty="0" smtClean="0"/>
              <a:t>r</a:t>
            </a:r>
            <a:r>
              <a:rPr lang="de-DE" dirty="0" smtClean="0"/>
              <a:t> ist gleich 42.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dirty="0" smtClean="0"/>
              <a:t>			      Bit 3 von </a:t>
            </a:r>
            <a:r>
              <a:rPr lang="de-DE" i="1" dirty="0" smtClean="0"/>
              <a:t>r</a:t>
            </a:r>
            <a:r>
              <a:rPr lang="de-DE" dirty="0" smtClean="0"/>
              <a:t> ist irrelevant; </a:t>
            </a:r>
            <a:r>
              <a:rPr lang="de-DE" i="1" dirty="0" smtClean="0"/>
              <a:t>r</a:t>
            </a:r>
            <a:r>
              <a:rPr lang="de-DE" dirty="0" smtClean="0"/>
              <a:t> kann gleich 34 oder 42 sein.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dirty="0" smtClean="0"/>
              <a:t>			      </a:t>
            </a:r>
            <a:r>
              <a:rPr lang="de-DE" i="1" dirty="0" smtClean="0"/>
              <a:t>r</a:t>
            </a:r>
            <a:r>
              <a:rPr lang="de-DE" dirty="0" smtClean="0"/>
              <a:t> ist komplett irrelevant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dirty="0"/>
              <a:t>	</a:t>
            </a:r>
            <a:r>
              <a:rPr lang="de-DE" dirty="0" smtClean="0"/>
              <a:t>		      </a:t>
            </a:r>
            <a:r>
              <a:rPr lang="de-DE" dirty="0" smtClean="0">
                <a:sym typeface="Wingdings"/>
              </a:rPr>
              <a:t> </a:t>
            </a:r>
            <a:r>
              <a:rPr lang="de-DE" i="1" dirty="0" smtClean="0"/>
              <a:t>r</a:t>
            </a:r>
            <a:r>
              <a:rPr lang="de-DE" dirty="0" smtClean="0"/>
              <a:t> hat keine Auswirkung auf den Datenfluss</a:t>
            </a:r>
            <a:endParaRPr lang="de-DE" dirty="0"/>
          </a:p>
        </p:txBody>
      </p:sp>
      <p:sp>
        <p:nvSpPr>
          <p:cNvPr id="43" name="AutoShape 5"/>
          <p:cNvSpPr>
            <a:spLocks noChangeArrowheads="1"/>
          </p:cNvSpPr>
          <p:nvPr/>
        </p:nvSpPr>
        <p:spPr bwMode="auto">
          <a:xfrm rot="5400000" flipH="1" flipV="1">
            <a:off x="2591049" y="1881560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4" name="AutoShape 6"/>
          <p:cNvSpPr>
            <a:spLocks noChangeArrowheads="1"/>
          </p:cNvSpPr>
          <p:nvPr/>
        </p:nvSpPr>
        <p:spPr bwMode="auto">
          <a:xfrm rot="16200000" flipH="1">
            <a:off x="5399361" y="1881560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466725" y="3284662"/>
            <a:ext cx="1511300" cy="3603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422275" y="3321174"/>
            <a:ext cx="1409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2000" b="1" dirty="0">
                <a:latin typeface="Courier New" pitchFamily="49" charset="0"/>
              </a:rPr>
              <a:t>UUUUUUUU</a:t>
            </a:r>
          </a:p>
        </p:txBody>
      </p:sp>
      <p:sp>
        <p:nvSpPr>
          <p:cNvPr id="47" name="AutoShape 9"/>
          <p:cNvSpPr>
            <a:spLocks noChangeArrowheads="1"/>
          </p:cNvSpPr>
          <p:nvPr/>
        </p:nvSpPr>
        <p:spPr bwMode="auto">
          <a:xfrm rot="5400000" flipH="1" flipV="1">
            <a:off x="142082" y="3393405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466725" y="4004741"/>
            <a:ext cx="1511300" cy="3603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422275" y="4041254"/>
            <a:ext cx="1409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2000" b="1" dirty="0">
                <a:latin typeface="Courier New" pitchFamily="49" charset="0"/>
              </a:rPr>
              <a:t>00101010</a:t>
            </a:r>
          </a:p>
        </p:txBody>
      </p:sp>
      <p:sp>
        <p:nvSpPr>
          <p:cNvPr id="50" name="AutoShape 12"/>
          <p:cNvSpPr>
            <a:spLocks noChangeArrowheads="1"/>
          </p:cNvSpPr>
          <p:nvPr/>
        </p:nvSpPr>
        <p:spPr bwMode="auto">
          <a:xfrm rot="5400000" flipH="1" flipV="1">
            <a:off x="142081" y="4113485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466725" y="4724822"/>
            <a:ext cx="1511300" cy="3603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422275" y="4761334"/>
            <a:ext cx="1409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2000" b="1" dirty="0">
                <a:latin typeface="Courier New" pitchFamily="49" charset="0"/>
              </a:rPr>
              <a:t>0010X010</a:t>
            </a:r>
          </a:p>
        </p:txBody>
      </p:sp>
      <p:sp>
        <p:nvSpPr>
          <p:cNvPr id="53" name="AutoShape 15"/>
          <p:cNvSpPr>
            <a:spLocks noChangeArrowheads="1"/>
          </p:cNvSpPr>
          <p:nvPr/>
        </p:nvSpPr>
        <p:spPr bwMode="auto">
          <a:xfrm rot="5400000" flipH="1" flipV="1">
            <a:off x="142082" y="4833565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487363" y="5444901"/>
            <a:ext cx="1511300" cy="3603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55" name="Text Box 17"/>
          <p:cNvSpPr txBox="1">
            <a:spLocks noChangeArrowheads="1"/>
          </p:cNvSpPr>
          <p:nvPr/>
        </p:nvSpPr>
        <p:spPr bwMode="auto">
          <a:xfrm>
            <a:off x="442913" y="5481414"/>
            <a:ext cx="1409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2000" b="1" dirty="0">
                <a:latin typeface="Courier New" pitchFamily="49" charset="0"/>
              </a:rPr>
              <a:t>XXXXXXXX</a:t>
            </a:r>
          </a:p>
        </p:txBody>
      </p:sp>
      <p:sp>
        <p:nvSpPr>
          <p:cNvPr id="56" name="AutoShape 18"/>
          <p:cNvSpPr>
            <a:spLocks noChangeArrowheads="1"/>
          </p:cNvSpPr>
          <p:nvPr/>
        </p:nvSpPr>
        <p:spPr bwMode="auto">
          <a:xfrm rot="5400000" flipH="1" flipV="1">
            <a:off x="162719" y="5553645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5258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7" grpId="0" animBg="1"/>
      <p:bldP spid="48" grpId="0" animBg="1"/>
      <p:bldP spid="49" grpId="0"/>
      <p:bldP spid="50" grpId="0" animBg="1"/>
      <p:bldP spid="51" grpId="0" animBg="1"/>
      <p:bldP spid="52" grpId="0"/>
      <p:bldP spid="53" grpId="0" animBg="1"/>
      <p:bldP spid="54" grpId="0" animBg="1"/>
      <p:bldP spid="55" grpId="0"/>
      <p:bldP spid="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253ACD3-2C57-4C5D-BB23-EE56BF9814FA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 zu </a:t>
            </a:r>
            <a:r>
              <a:rPr lang="de-DE" dirty="0">
                <a:latin typeface="Monotype Corsiva" pitchFamily="66" charset="0"/>
                <a:sym typeface="Symbol" pitchFamily="18" charset="2"/>
              </a:rPr>
              <a:t>L</a:t>
            </a:r>
            <a:r>
              <a:rPr lang="de-DE" baseline="-25000" dirty="0"/>
              <a:t>4</a:t>
            </a:r>
            <a:r>
              <a:rPr lang="de-DE" dirty="0"/>
              <a:t>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>
              <a:lnSpc>
                <a:spcPct val="120000"/>
              </a:lnSpc>
              <a:buFont typeface="Arial" charset="0"/>
              <a:buNone/>
            </a:pPr>
            <a:r>
              <a:rPr lang="de-DE" dirty="0" smtClean="0"/>
              <a:t>Sei zusätzlich </a:t>
            </a:r>
            <a:r>
              <a:rPr lang="de-DE" i="1" dirty="0" smtClean="0"/>
              <a:t>r´</a:t>
            </a:r>
            <a:r>
              <a:rPr lang="de-DE" dirty="0" smtClean="0"/>
              <a:t> ein 8-Bit Register, das einen Eingangswert für die betrachtete LIR-Funktion </a:t>
            </a:r>
            <a:r>
              <a:rPr lang="de-DE" i="1" dirty="0" smtClean="0"/>
              <a:t>F</a:t>
            </a:r>
            <a:r>
              <a:rPr lang="de-DE" dirty="0" smtClean="0"/>
              <a:t> darstellt (z.B. Funktionsparameter).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dirty="0" smtClean="0"/>
              <a:t>Beispielhafte Kanten-Informationen für </a:t>
            </a:r>
            <a:r>
              <a:rPr lang="de-DE" i="1" dirty="0" smtClean="0"/>
              <a:t>e</a:t>
            </a:r>
            <a:r>
              <a:rPr lang="de-DE" dirty="0" smtClean="0"/>
              <a:t> und deren Interpretation: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dirty="0" smtClean="0"/>
              <a:t>		</a:t>
            </a:r>
            <a:r>
              <a:rPr lang="de-DE" dirty="0"/>
              <a:t>	</a:t>
            </a:r>
            <a:r>
              <a:rPr lang="de-DE" dirty="0" smtClean="0"/>
              <a:t>	Der Wert von Bit 5 von </a:t>
            </a:r>
            <a:r>
              <a:rPr lang="de-DE" i="1" dirty="0" smtClean="0"/>
              <a:t>r</a:t>
            </a:r>
            <a:r>
              <a:rPr lang="de-DE" dirty="0" smtClean="0"/>
              <a:t> ist unbekannt. Aber er ist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dirty="0"/>
              <a:t>	</a:t>
            </a:r>
            <a:r>
              <a:rPr lang="de-DE" dirty="0" smtClean="0"/>
              <a:t>			identisch mit dem Wert von Bit 2 von </a:t>
            </a:r>
            <a:r>
              <a:rPr lang="de-DE" i="1" dirty="0" smtClean="0"/>
              <a:t>r´</a:t>
            </a:r>
            <a:r>
              <a:rPr lang="de-DE" dirty="0" smtClean="0"/>
              <a:t>.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dirty="0" smtClean="0"/>
              <a:t>		</a:t>
            </a:r>
            <a:r>
              <a:rPr lang="de-DE" dirty="0"/>
              <a:t>	</a:t>
            </a:r>
            <a:r>
              <a:rPr lang="de-DE" dirty="0" smtClean="0"/>
              <a:t>	Der Wert von Bit 5 von </a:t>
            </a:r>
            <a:r>
              <a:rPr lang="de-DE" i="1" dirty="0" smtClean="0"/>
              <a:t>r</a:t>
            </a:r>
            <a:r>
              <a:rPr lang="de-DE" dirty="0" smtClean="0"/>
              <a:t> ist unbekannt. Aber er ist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dirty="0"/>
              <a:t>	</a:t>
            </a:r>
            <a:r>
              <a:rPr lang="de-DE" dirty="0" smtClean="0"/>
              <a:t>			identisch mit dem negierten Wert von Bit 4 von </a:t>
            </a:r>
            <a:r>
              <a:rPr lang="de-DE" i="1" dirty="0" smtClean="0"/>
              <a:t>r´</a:t>
            </a:r>
            <a:r>
              <a:rPr lang="de-DE" dirty="0" smtClean="0"/>
              <a:t>.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dirty="0" smtClean="0"/>
              <a:t>		</a:t>
            </a:r>
            <a:r>
              <a:rPr lang="de-DE" dirty="0"/>
              <a:t>	</a:t>
            </a:r>
            <a:r>
              <a:rPr lang="de-DE" dirty="0" smtClean="0"/>
              <a:t>	</a:t>
            </a:r>
            <a:r>
              <a:rPr lang="de-DE" i="1" dirty="0" smtClean="0"/>
              <a:t>r</a:t>
            </a:r>
            <a:r>
              <a:rPr lang="de-DE" dirty="0" smtClean="0"/>
              <a:t> enthält ein Bit-Paket bestehend aus den Bits 2 bis 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dirty="0"/>
              <a:t>	</a:t>
            </a:r>
            <a:r>
              <a:rPr lang="de-DE" dirty="0" smtClean="0"/>
              <a:t>			0 von </a:t>
            </a:r>
            <a:r>
              <a:rPr lang="de-DE" i="1" dirty="0" smtClean="0"/>
              <a:t>r´</a:t>
            </a:r>
            <a:r>
              <a:rPr lang="de-DE" dirty="0" smtClean="0"/>
              <a:t>, platziert ab Bit-Position 3 in </a:t>
            </a:r>
            <a:r>
              <a:rPr lang="de-DE" i="1" dirty="0" smtClean="0"/>
              <a:t>r</a:t>
            </a:r>
            <a:r>
              <a:rPr lang="de-DE" dirty="0" smtClean="0"/>
              <a:t>.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466725" y="3284661"/>
            <a:ext cx="1692275" cy="3603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22275" y="3321174"/>
            <a:ext cx="1646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2000" b="1" dirty="0">
                <a:latin typeface="Courier New" pitchFamily="49" charset="0"/>
              </a:rPr>
              <a:t>00L</a:t>
            </a:r>
            <a:r>
              <a:rPr lang="de-DE" sz="2000" i="1" baseline="-25000" dirty="0"/>
              <a:t>r</a:t>
            </a:r>
            <a:r>
              <a:rPr lang="de-DE" sz="2200" i="1" baseline="-25000" dirty="0"/>
              <a:t>’</a:t>
            </a:r>
            <a:r>
              <a:rPr lang="de-DE" sz="2000" baseline="-25000" dirty="0"/>
              <a:t>,2</a:t>
            </a:r>
            <a:r>
              <a:rPr lang="de-DE" sz="2000" b="1" dirty="0">
                <a:latin typeface="Courier New" pitchFamily="49" charset="0"/>
              </a:rPr>
              <a:t>00000</a:t>
            </a: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 rot="5400000" flipH="1" flipV="1">
            <a:off x="142081" y="3393405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 rot="5400000" flipH="1" flipV="1">
            <a:off x="142082" y="4473525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468313" y="4364782"/>
            <a:ext cx="1692275" cy="3603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422275" y="4401294"/>
            <a:ext cx="1646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2000" b="1" dirty="0">
                <a:latin typeface="Courier New" pitchFamily="49" charset="0"/>
              </a:rPr>
              <a:t>00N</a:t>
            </a:r>
            <a:r>
              <a:rPr lang="de-DE" sz="2000" i="1" baseline="-25000" dirty="0"/>
              <a:t>r</a:t>
            </a:r>
            <a:r>
              <a:rPr lang="de-DE" sz="2200" i="1" baseline="-25000" dirty="0"/>
              <a:t>’</a:t>
            </a:r>
            <a:r>
              <a:rPr lang="de-DE" sz="2000" baseline="-25000" dirty="0"/>
              <a:t>,4</a:t>
            </a:r>
            <a:r>
              <a:rPr lang="de-DE" sz="2000" b="1" dirty="0">
                <a:latin typeface="Courier New" pitchFamily="49" charset="0"/>
              </a:rPr>
              <a:t>00000</a:t>
            </a:r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 rot="5400000" flipH="1" flipV="1">
            <a:off x="142082" y="5553968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468313" y="5445225"/>
            <a:ext cx="2159000" cy="3603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422275" y="5481737"/>
            <a:ext cx="2100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2000" b="1" dirty="0">
                <a:latin typeface="Courier New" pitchFamily="49" charset="0"/>
              </a:rPr>
              <a:t>00L</a:t>
            </a:r>
            <a:r>
              <a:rPr lang="de-DE" sz="2000" i="1" baseline="-25000" dirty="0"/>
              <a:t>r’</a:t>
            </a:r>
            <a:r>
              <a:rPr lang="de-DE" sz="2000" baseline="-25000" dirty="0"/>
              <a:t>,2</a:t>
            </a:r>
            <a:r>
              <a:rPr lang="de-DE" sz="2000" b="1" dirty="0">
                <a:latin typeface="Courier New" pitchFamily="49" charset="0"/>
              </a:rPr>
              <a:t>L</a:t>
            </a:r>
            <a:r>
              <a:rPr lang="de-DE" sz="2000" i="1" baseline="-25000" dirty="0"/>
              <a:t>r’</a:t>
            </a:r>
            <a:r>
              <a:rPr lang="de-DE" sz="2000" baseline="-25000" dirty="0"/>
              <a:t>,1</a:t>
            </a:r>
            <a:r>
              <a:rPr lang="de-DE" sz="2000" b="1" dirty="0">
                <a:latin typeface="Courier New" pitchFamily="49" charset="0"/>
              </a:rPr>
              <a:t>L</a:t>
            </a:r>
            <a:r>
              <a:rPr lang="de-DE" sz="2000" i="1" baseline="-25000" dirty="0"/>
              <a:t>r’</a:t>
            </a:r>
            <a:r>
              <a:rPr lang="de-DE" sz="2000" baseline="-25000" dirty="0"/>
              <a:t>,0</a:t>
            </a:r>
            <a:r>
              <a:rPr lang="de-DE" sz="2000" b="1" dirty="0">
                <a:latin typeface="Courier New" pitchFamily="49" charset="0"/>
              </a:rPr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3098301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 animBg="1"/>
      <p:bldP spid="24" grpId="0" animBg="1"/>
      <p:bldP spid="25" grpId="0"/>
      <p:bldP spid="26" grpId="0" animBg="1"/>
      <p:bldP spid="27" grpId="0" animBg="1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49C97FB-95DA-4E8F-81AD-AF73C34E5E6D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Rechnen in </a:t>
            </a:r>
            <a:r>
              <a:rPr lang="de-DE" dirty="0">
                <a:latin typeface="Monotype Corsiva" pitchFamily="66" charset="0"/>
                <a:sym typeface="Symbol" pitchFamily="18" charset="2"/>
              </a:rPr>
              <a:t>L</a:t>
            </a:r>
            <a:r>
              <a:rPr lang="de-DE" baseline="-25000" dirty="0"/>
              <a:t>4</a:t>
            </a:r>
            <a:r>
              <a:rPr lang="de-DE" dirty="0"/>
              <a:t> </a:t>
            </a:r>
            <a:r>
              <a:rPr lang="de-DE" dirty="0" smtClean="0"/>
              <a:t>– Konjunktion</a:t>
            </a:r>
            <a:endParaRPr lang="de-DE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>
              <a:lnSpc>
                <a:spcPct val="120000"/>
              </a:lnSpc>
              <a:buFont typeface="Arial" charset="0"/>
              <a:buNone/>
            </a:pPr>
            <a:r>
              <a:rPr lang="de-DE" dirty="0" smtClean="0"/>
              <a:t>							</a:t>
            </a:r>
            <a:r>
              <a:rPr lang="de-DE" b="1" i="1" u="sng" dirty="0" smtClean="0"/>
              <a:t>Bemerkung:</a:t>
            </a:r>
          </a:p>
          <a:p>
            <a:pPr marL="0">
              <a:lnSpc>
                <a:spcPct val="120000"/>
              </a:lnSpc>
              <a:buFont typeface="Arial" charset="0"/>
              <a:buNone/>
            </a:pPr>
            <a:r>
              <a:rPr lang="de-DE" dirty="0"/>
              <a:t>	</a:t>
            </a:r>
            <a:r>
              <a:rPr lang="de-DE" dirty="0" smtClean="0"/>
              <a:t>						Werden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</a:t>
            </a:r>
            <a:r>
              <a:rPr lang="de-DE" dirty="0" smtClean="0"/>
              <a:t>/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de-DE" dirty="0" smtClean="0"/>
              <a:t>-Werte</a:t>
            </a:r>
          </a:p>
          <a:p>
            <a:pPr marL="0">
              <a:lnSpc>
                <a:spcPct val="120000"/>
              </a:lnSpc>
              <a:buFont typeface="Arial" charset="0"/>
              <a:buNone/>
            </a:pPr>
            <a:r>
              <a:rPr lang="de-DE" dirty="0"/>
              <a:t>	</a:t>
            </a:r>
            <a:r>
              <a:rPr lang="de-DE" dirty="0" smtClean="0"/>
              <a:t>						mit verschiedener</a:t>
            </a:r>
          </a:p>
          <a:p>
            <a:pPr marL="0">
              <a:lnSpc>
                <a:spcPct val="120000"/>
              </a:lnSpc>
              <a:buFont typeface="Arial" charset="0"/>
              <a:buNone/>
            </a:pPr>
            <a:r>
              <a:rPr lang="de-DE" dirty="0"/>
              <a:t>	</a:t>
            </a:r>
            <a:r>
              <a:rPr lang="de-DE" dirty="0" smtClean="0"/>
              <a:t>						Herkunft verknüpft,</a:t>
            </a:r>
          </a:p>
          <a:p>
            <a:pPr marL="0">
              <a:lnSpc>
                <a:spcPct val="120000"/>
              </a:lnSpc>
              <a:buFont typeface="Arial" charset="0"/>
              <a:buNone/>
            </a:pPr>
            <a:r>
              <a:rPr lang="de-DE" dirty="0"/>
              <a:t>	</a:t>
            </a:r>
            <a:r>
              <a:rPr lang="de-DE" dirty="0" smtClean="0"/>
              <a:t>						resultiert stets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U</a:t>
            </a:r>
            <a:r>
              <a:rPr lang="de-DE" dirty="0" smtClean="0"/>
              <a:t>.</a:t>
            </a:r>
          </a:p>
        </p:txBody>
      </p:sp>
      <p:graphicFrame>
        <p:nvGraphicFramePr>
          <p:cNvPr id="1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181438"/>
              </p:ext>
            </p:extLst>
          </p:nvPr>
        </p:nvGraphicFramePr>
        <p:xfrm>
          <a:off x="107950" y="1484784"/>
          <a:ext cx="6072188" cy="4064001"/>
        </p:xfrm>
        <a:graphic>
          <a:graphicData uri="http://schemas.openxmlformats.org/drawingml/2006/table">
            <a:tbl>
              <a:tblPr/>
              <a:tblGrid>
                <a:gridCol w="847725"/>
                <a:gridCol w="869950"/>
                <a:gridCol w="871538"/>
                <a:gridCol w="869950"/>
                <a:gridCol w="871537"/>
                <a:gridCol w="869950"/>
                <a:gridCol w="871538"/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  <a:sym typeface="Symbol" pitchFamily="18" charset="2"/>
                        </a:rPr>
                        <a:t>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L</a:t>
                      </a:r>
                      <a:r>
                        <a:rPr kumimoji="0" lang="de-DE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i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N</a:t>
                      </a:r>
                      <a:r>
                        <a:rPr kumimoji="0" lang="de-DE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i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L</a:t>
                      </a:r>
                      <a:r>
                        <a:rPr kumimoji="0" lang="de-DE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i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N</a:t>
                      </a:r>
                      <a:r>
                        <a:rPr kumimoji="0" lang="de-DE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i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L</a:t>
                      </a:r>
                      <a:r>
                        <a:rPr kumimoji="0" lang="de-DE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i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L</a:t>
                      </a:r>
                      <a:r>
                        <a:rPr kumimoji="0" lang="de-DE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i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L</a:t>
                      </a:r>
                      <a:r>
                        <a:rPr kumimoji="0" lang="de-DE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i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N</a:t>
                      </a:r>
                      <a:r>
                        <a:rPr kumimoji="0" lang="de-DE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i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N</a:t>
                      </a:r>
                      <a:r>
                        <a:rPr kumimoji="0" lang="de-DE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i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N</a:t>
                      </a:r>
                      <a:r>
                        <a:rPr kumimoji="0" lang="de-DE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i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U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U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X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X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342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5C9C52A-243F-4AFE-B335-7AC176B2AF9E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Rechnen in </a:t>
            </a:r>
            <a:r>
              <a:rPr lang="de-DE" dirty="0">
                <a:latin typeface="Monotype Corsiva" pitchFamily="66" charset="0"/>
                <a:sym typeface="Symbol" pitchFamily="18" charset="2"/>
              </a:rPr>
              <a:t>L</a:t>
            </a:r>
            <a:r>
              <a:rPr lang="de-DE" baseline="-25000" dirty="0"/>
              <a:t>4</a:t>
            </a:r>
            <a:r>
              <a:rPr lang="de-DE" dirty="0"/>
              <a:t> </a:t>
            </a:r>
            <a:r>
              <a:rPr lang="de-DE" dirty="0" smtClean="0"/>
              <a:t>– Disjunktion</a:t>
            </a:r>
            <a:endParaRPr lang="de-DE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>
              <a:lnSpc>
                <a:spcPct val="120000"/>
              </a:lnSpc>
              <a:buFont typeface="Arial" charset="0"/>
              <a:buNone/>
            </a:pPr>
            <a:r>
              <a:rPr lang="de-DE" dirty="0" smtClean="0"/>
              <a:t>							</a:t>
            </a:r>
            <a:r>
              <a:rPr lang="de-DE" b="1" i="1" u="sng" dirty="0" smtClean="0"/>
              <a:t>Bemerkung:</a:t>
            </a:r>
          </a:p>
          <a:p>
            <a:pPr marL="0">
              <a:lnSpc>
                <a:spcPct val="120000"/>
              </a:lnSpc>
              <a:buFont typeface="Arial" charset="0"/>
              <a:buNone/>
            </a:pPr>
            <a:r>
              <a:rPr lang="de-DE" dirty="0"/>
              <a:t>	</a:t>
            </a:r>
            <a:r>
              <a:rPr lang="de-DE" dirty="0" smtClean="0"/>
              <a:t>						Werden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</a:t>
            </a:r>
            <a:r>
              <a:rPr lang="de-DE" dirty="0" smtClean="0"/>
              <a:t>/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de-DE" dirty="0" smtClean="0"/>
              <a:t>-Werte</a:t>
            </a:r>
          </a:p>
          <a:p>
            <a:pPr marL="0">
              <a:lnSpc>
                <a:spcPct val="120000"/>
              </a:lnSpc>
              <a:buFont typeface="Arial" charset="0"/>
              <a:buNone/>
            </a:pPr>
            <a:r>
              <a:rPr lang="de-DE" dirty="0"/>
              <a:t>	</a:t>
            </a:r>
            <a:r>
              <a:rPr lang="de-DE" dirty="0" smtClean="0"/>
              <a:t>						mit verschiedener</a:t>
            </a:r>
          </a:p>
          <a:p>
            <a:pPr marL="0">
              <a:lnSpc>
                <a:spcPct val="120000"/>
              </a:lnSpc>
              <a:buFont typeface="Arial" charset="0"/>
              <a:buNone/>
            </a:pPr>
            <a:r>
              <a:rPr lang="de-DE" dirty="0"/>
              <a:t>	</a:t>
            </a:r>
            <a:r>
              <a:rPr lang="de-DE" dirty="0" smtClean="0"/>
              <a:t>						Herkunft verknüpft,</a:t>
            </a:r>
          </a:p>
          <a:p>
            <a:pPr marL="0">
              <a:lnSpc>
                <a:spcPct val="120000"/>
              </a:lnSpc>
              <a:buFont typeface="Arial" charset="0"/>
              <a:buNone/>
            </a:pPr>
            <a:r>
              <a:rPr lang="de-DE" dirty="0"/>
              <a:t>	</a:t>
            </a:r>
            <a:r>
              <a:rPr lang="de-DE" dirty="0" smtClean="0"/>
              <a:t>						resultiert stets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U</a:t>
            </a:r>
            <a:r>
              <a:rPr lang="de-DE" dirty="0" smtClean="0"/>
              <a:t>.</a:t>
            </a:r>
          </a:p>
        </p:txBody>
      </p:sp>
      <p:graphicFrame>
        <p:nvGraphicFramePr>
          <p:cNvPr id="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213531"/>
              </p:ext>
            </p:extLst>
          </p:nvPr>
        </p:nvGraphicFramePr>
        <p:xfrm>
          <a:off x="107950" y="1484784"/>
          <a:ext cx="6072188" cy="4064001"/>
        </p:xfrm>
        <a:graphic>
          <a:graphicData uri="http://schemas.openxmlformats.org/drawingml/2006/table">
            <a:tbl>
              <a:tblPr/>
              <a:tblGrid>
                <a:gridCol w="847725"/>
                <a:gridCol w="869950"/>
                <a:gridCol w="871538"/>
                <a:gridCol w="869950"/>
                <a:gridCol w="871537"/>
                <a:gridCol w="869950"/>
                <a:gridCol w="871538"/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  <a:sym typeface="Symbol" pitchFamily="18" charset="2"/>
                        </a:rPr>
                        <a:t>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L</a:t>
                      </a:r>
                      <a:r>
                        <a:rPr kumimoji="0" lang="de-DE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i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N</a:t>
                      </a:r>
                      <a:r>
                        <a:rPr kumimoji="0" lang="de-DE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i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L</a:t>
                      </a:r>
                      <a:r>
                        <a:rPr kumimoji="0" lang="de-DE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i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N</a:t>
                      </a:r>
                      <a:r>
                        <a:rPr kumimoji="0" lang="de-DE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i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L</a:t>
                      </a:r>
                      <a:r>
                        <a:rPr kumimoji="0" lang="de-DE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i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L</a:t>
                      </a:r>
                      <a:r>
                        <a:rPr kumimoji="0" lang="de-DE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i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L</a:t>
                      </a:r>
                      <a:r>
                        <a:rPr kumimoji="0" lang="de-DE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i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N</a:t>
                      </a:r>
                      <a:r>
                        <a:rPr kumimoji="0" lang="de-DE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i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N</a:t>
                      </a:r>
                      <a:r>
                        <a:rPr kumimoji="0" lang="de-DE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i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N</a:t>
                      </a:r>
                      <a:r>
                        <a:rPr kumimoji="0" lang="de-DE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i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U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X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318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7AB0D19-319C-4AE5-9DED-6BF04BA60419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Rechnen in </a:t>
            </a:r>
            <a:r>
              <a:rPr lang="de-DE" dirty="0">
                <a:latin typeface="Monotype Corsiva" pitchFamily="66" charset="0"/>
                <a:sym typeface="Symbol" pitchFamily="18" charset="2"/>
              </a:rPr>
              <a:t>L</a:t>
            </a:r>
            <a:r>
              <a:rPr lang="de-DE" baseline="-25000" dirty="0"/>
              <a:t>4</a:t>
            </a:r>
            <a:r>
              <a:rPr lang="de-DE" dirty="0"/>
              <a:t> </a:t>
            </a:r>
            <a:r>
              <a:rPr lang="de-DE" dirty="0" smtClean="0"/>
              <a:t>– Negation</a:t>
            </a:r>
            <a:endParaRPr lang="de-DE" dirty="0"/>
          </a:p>
        </p:txBody>
      </p:sp>
      <p:graphicFrame>
        <p:nvGraphicFramePr>
          <p:cNvPr id="8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262650"/>
              </p:ext>
            </p:extLst>
          </p:nvPr>
        </p:nvGraphicFramePr>
        <p:xfrm>
          <a:off x="107950" y="1484784"/>
          <a:ext cx="6072188" cy="1160463"/>
        </p:xfrm>
        <a:graphic>
          <a:graphicData uri="http://schemas.openxmlformats.org/drawingml/2006/table">
            <a:tbl>
              <a:tblPr/>
              <a:tblGrid>
                <a:gridCol w="847725"/>
                <a:gridCol w="869950"/>
                <a:gridCol w="871538"/>
                <a:gridCol w="869950"/>
                <a:gridCol w="871537"/>
                <a:gridCol w="869950"/>
                <a:gridCol w="871538"/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  <a:sym typeface="Symbol" pitchFamily="18" charset="2"/>
                        </a:rPr>
                        <a:t>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L</a:t>
                      </a:r>
                      <a:r>
                        <a:rPr kumimoji="0" lang="de-DE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i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N</a:t>
                      </a:r>
                      <a:r>
                        <a:rPr kumimoji="0" lang="de-DE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i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N</a:t>
                      </a:r>
                      <a:r>
                        <a:rPr kumimoji="0" lang="de-DE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i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L</a:t>
                      </a:r>
                      <a:r>
                        <a:rPr kumimoji="0" lang="de-DE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i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 W3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3B73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 W3" pitchFamily="96" charset="-128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775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71DDBB6-3AE7-4B08-9B9A-5CBA399CE61C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Ablauf der BDWFA</a:t>
            </a:r>
            <a:endParaRPr lang="de-DE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Gegeben</a:t>
            </a:r>
            <a:endParaRPr lang="de-DE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Eine zu optimierende Zwischendarstellung </a:t>
            </a:r>
            <a:r>
              <a:rPr lang="de-DE" i="1" dirty="0" smtClean="0"/>
              <a:t>LIR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sz="1200" b="1" dirty="0" smtClean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Zweiphasige Vorgehensweise</a:t>
            </a:r>
            <a:endParaRPr lang="de-DE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jede Funktion </a:t>
            </a:r>
            <a:r>
              <a:rPr lang="de-DE" i="1" dirty="0" smtClean="0"/>
              <a:t>F</a:t>
            </a:r>
            <a:r>
              <a:rPr lang="de-DE" dirty="0" smtClean="0"/>
              <a:t> aus </a:t>
            </a:r>
            <a:r>
              <a:rPr lang="de-DE" i="1" dirty="0" smtClean="0"/>
              <a:t>LIR</a:t>
            </a:r>
            <a:r>
              <a:rPr lang="de-DE" dirty="0" smtClean="0"/>
              <a:t>: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Bestimme initialen Daten- und Wertflussgraph </a:t>
            </a:r>
            <a:r>
              <a:rPr lang="de-DE" i="1" dirty="0" smtClean="0"/>
              <a:t>D</a:t>
            </a:r>
            <a:r>
              <a:rPr lang="de-DE" dirty="0" smtClean="0"/>
              <a:t> = (</a:t>
            </a:r>
            <a:r>
              <a:rPr lang="de-DE" i="1" dirty="0" smtClean="0"/>
              <a:t>V</a:t>
            </a:r>
            <a:r>
              <a:rPr lang="de-DE" dirty="0" smtClean="0"/>
              <a:t>, </a:t>
            </a:r>
            <a:r>
              <a:rPr lang="de-DE" i="1" dirty="0" smtClean="0"/>
              <a:t>E</a:t>
            </a:r>
            <a:r>
              <a:rPr lang="de-DE" dirty="0" smtClean="0"/>
              <a:t>, Ø,</a:t>
            </a:r>
            <a:r>
              <a:rPr lang="de-DE" dirty="0"/>
              <a:t> </a:t>
            </a:r>
            <a:r>
              <a:rPr lang="de-DE" dirty="0" smtClean="0"/>
              <a:t>Ø) mit leeren Abbildungen </a:t>
            </a:r>
            <a:r>
              <a:rPr lang="de-DE" i="1" dirty="0" smtClean="0"/>
              <a:t>d</a:t>
            </a:r>
            <a:r>
              <a:rPr lang="de-DE" dirty="0" smtClean="0"/>
              <a:t> und </a:t>
            </a:r>
            <a:r>
              <a:rPr lang="de-DE" i="1" dirty="0" smtClean="0"/>
              <a:t>u</a:t>
            </a:r>
            <a:r>
              <a:rPr lang="de-DE" dirty="0" smtClean="0"/>
              <a:t> von </a:t>
            </a:r>
            <a:r>
              <a:rPr lang="de-DE" i="1" dirty="0" smtClean="0"/>
              <a:t>F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Bestimme </a:t>
            </a:r>
            <a:r>
              <a:rPr lang="en-US" i="1" dirty="0" smtClean="0"/>
              <a:t>Down</a:t>
            </a:r>
            <a:r>
              <a:rPr lang="de-DE" dirty="0" smtClean="0"/>
              <a:t>-Werte </a:t>
            </a:r>
            <a:r>
              <a:rPr lang="de-DE" i="1" dirty="0" smtClean="0"/>
              <a:t>d</a:t>
            </a:r>
            <a:r>
              <a:rPr lang="de-DE" dirty="0" smtClean="0"/>
              <a:t>(</a:t>
            </a:r>
            <a:r>
              <a:rPr lang="de-DE" i="1" dirty="0" smtClean="0"/>
              <a:t>e</a:t>
            </a:r>
            <a:r>
              <a:rPr lang="de-DE" dirty="0" smtClean="0"/>
              <a:t>) aller Kanten durch Vorwärts-Analyse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Bestimme </a:t>
            </a:r>
            <a:r>
              <a:rPr lang="en-US" i="1" dirty="0" smtClean="0"/>
              <a:t>Up</a:t>
            </a:r>
            <a:r>
              <a:rPr lang="de-DE" dirty="0" smtClean="0"/>
              <a:t>-Werte </a:t>
            </a:r>
            <a:r>
              <a:rPr lang="de-DE" i="1" dirty="0" smtClean="0"/>
              <a:t>u</a:t>
            </a:r>
            <a:r>
              <a:rPr lang="de-DE" dirty="0" smtClean="0"/>
              <a:t>(</a:t>
            </a:r>
            <a:r>
              <a:rPr lang="de-DE" i="1" dirty="0" smtClean="0"/>
              <a:t>e</a:t>
            </a:r>
            <a:r>
              <a:rPr lang="de-DE" dirty="0" smtClean="0"/>
              <a:t>) aller Kanten durch Rückwärts-Analyse</a:t>
            </a:r>
          </a:p>
        </p:txBody>
      </p:sp>
    </p:spTree>
    <p:extLst>
      <p:ext uri="{BB962C8B-B14F-4D97-AF65-F5344CB8AC3E}">
        <p14:creationId xmlns:p14="http://schemas.microsoft.com/office/powerpoint/2010/main" val="19838908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1308"/>
            <a:ext cx="7772400" cy="2751522"/>
          </a:xfrm>
        </p:spPr>
        <p:txBody>
          <a:bodyPr/>
          <a:lstStyle/>
          <a:p>
            <a:r>
              <a:rPr lang="de-DE" dirty="0"/>
              <a:t>Kapitel 7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LIR Optimierungen und Transformationen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F289B4C-E67C-4B9D-A9EB-E716D9CB5C7B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Vorwärts-Analyse</a:t>
            </a:r>
            <a:endParaRPr lang="de-DE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Ziel</a:t>
            </a:r>
            <a:endParaRPr lang="de-DE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Ausschließliche Berechnung von   -Werten für </a:t>
            </a:r>
            <a:r>
              <a:rPr lang="de-DE" i="1" dirty="0" smtClean="0"/>
              <a:t>D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  -Wert </a:t>
            </a:r>
            <a:r>
              <a:rPr lang="de-DE" i="1" dirty="0" smtClean="0"/>
              <a:t>d</a:t>
            </a:r>
            <a:r>
              <a:rPr lang="de-DE" dirty="0" smtClean="0"/>
              <a:t>(</a:t>
            </a:r>
            <a:r>
              <a:rPr lang="de-DE" i="1" dirty="0" smtClean="0"/>
              <a:t>e</a:t>
            </a:r>
            <a:r>
              <a:rPr lang="de-DE" dirty="0" smtClean="0"/>
              <a:t>) repräsentiert bitgenaues Resultat eines Knotens </a:t>
            </a:r>
            <a:r>
              <a:rPr lang="de-DE" i="1" dirty="0" smtClean="0"/>
              <a:t>v</a:t>
            </a:r>
            <a:r>
              <a:rPr lang="de-DE" dirty="0" smtClean="0"/>
              <a:t> </a:t>
            </a:r>
            <a:r>
              <a:rPr lang="de-DE" dirty="0" smtClean="0">
                <a:latin typeface="OpenSymbol"/>
                <a:ea typeface="OpenSymbol"/>
              </a:rPr>
              <a:t>∈</a:t>
            </a:r>
            <a:r>
              <a:rPr lang="de-DE" dirty="0" smtClean="0"/>
              <a:t> </a:t>
            </a:r>
            <a:r>
              <a:rPr lang="de-DE" i="1" dirty="0" smtClean="0"/>
              <a:t>V</a:t>
            </a:r>
            <a:r>
              <a:rPr lang="de-DE" dirty="0" smtClean="0"/>
              <a:t> (d.h. aus </a:t>
            </a:r>
            <a:r>
              <a:rPr lang="de-DE" i="1" dirty="0" smtClean="0"/>
              <a:t>v</a:t>
            </a:r>
            <a:r>
              <a:rPr lang="de-DE" dirty="0" smtClean="0"/>
              <a:t> ausgehende Kante </a:t>
            </a:r>
            <a:r>
              <a:rPr lang="de-DE" i="1" dirty="0" smtClean="0"/>
              <a:t>e</a:t>
            </a:r>
            <a:r>
              <a:rPr lang="de-DE" dirty="0" smtClean="0"/>
              <a:t>), wenn man Operator von </a:t>
            </a:r>
            <a:r>
              <a:rPr lang="de-DE" i="1" dirty="0" smtClean="0"/>
              <a:t>v</a:t>
            </a:r>
            <a:r>
              <a:rPr lang="de-DE" dirty="0" smtClean="0"/>
              <a:t> auf Operanden (d.h.   -Werte in </a:t>
            </a:r>
            <a:r>
              <a:rPr lang="de-DE" i="1" dirty="0" smtClean="0"/>
              <a:t>v</a:t>
            </a:r>
            <a:r>
              <a:rPr lang="de-DE" dirty="0" smtClean="0"/>
              <a:t> eingehender Kanten) anwendet.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sz="1200" b="1" dirty="0" smtClean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Ansatz</a:t>
            </a:r>
            <a:endParaRPr lang="de-DE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(Wiederholter) Durchlauf durch </a:t>
            </a:r>
            <a:r>
              <a:rPr lang="de-DE" i="1" dirty="0" smtClean="0"/>
              <a:t>D</a:t>
            </a:r>
            <a:r>
              <a:rPr lang="de-DE" dirty="0" smtClean="0"/>
              <a:t> entlang Kanten-Richtung</a:t>
            </a:r>
            <a:br>
              <a:rPr lang="de-DE" dirty="0" smtClean="0"/>
            </a:br>
            <a:r>
              <a:rPr lang="de-DE" dirty="0" smtClean="0">
                <a:sym typeface="Wingdings"/>
              </a:rPr>
              <a:t> </a:t>
            </a:r>
            <a:r>
              <a:rPr lang="de-DE" i="1" dirty="0" smtClean="0"/>
              <a:t>„Vorwärts“</a:t>
            </a:r>
            <a:r>
              <a:rPr lang="de-DE" dirty="0" smtClean="0"/>
              <a:t>-Analyse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jeden aktuell besuchten Knoten </a:t>
            </a:r>
            <a:r>
              <a:rPr lang="de-DE" i="1" dirty="0" smtClean="0"/>
              <a:t>v</a:t>
            </a:r>
            <a:r>
              <a:rPr lang="de-DE" dirty="0" smtClean="0"/>
              <a:t> </a:t>
            </a:r>
            <a:r>
              <a:rPr lang="de-DE" dirty="0" smtClean="0">
                <a:latin typeface="OpenSymbol"/>
                <a:ea typeface="OpenSymbol"/>
              </a:rPr>
              <a:t>∈</a:t>
            </a:r>
            <a:r>
              <a:rPr lang="de-DE" dirty="0" smtClean="0"/>
              <a:t> </a:t>
            </a:r>
            <a:r>
              <a:rPr lang="de-DE" i="1" dirty="0" smtClean="0"/>
              <a:t>V</a:t>
            </a:r>
            <a:r>
              <a:rPr lang="de-DE" dirty="0" smtClean="0"/>
              <a:t>: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Führe </a:t>
            </a:r>
            <a:r>
              <a:rPr lang="de-DE" i="1" dirty="0" smtClean="0"/>
              <a:t>Vorwärts-Simulation</a:t>
            </a:r>
            <a:r>
              <a:rPr lang="de-DE" dirty="0" smtClean="0"/>
              <a:t> des Operators von </a:t>
            </a:r>
            <a:r>
              <a:rPr lang="de-DE" i="1" dirty="0" smtClean="0"/>
              <a:t>v</a:t>
            </a:r>
            <a:r>
              <a:rPr lang="de-DE" dirty="0" smtClean="0"/>
              <a:t> auf   -Werten aller eingehenden Kanten aus</a:t>
            </a:r>
            <a:endParaRPr lang="de-DE" i="1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Speichere neue   -Werte der ausgehenden Kanten von </a:t>
            </a:r>
            <a:r>
              <a:rPr lang="de-DE" i="1" dirty="0" smtClean="0"/>
              <a:t>v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16200000" flipH="1">
            <a:off x="502444" y="2313285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rot="16200000" flipH="1">
            <a:off x="4247232" y="1953245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rot="16200000" flipH="1">
            <a:off x="1078881" y="3033688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 rot="16200000" flipH="1">
            <a:off x="6732141" y="5121921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16200000" flipH="1">
            <a:off x="2736205" y="5913685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0464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837B7F7-77EA-40FF-8AB4-6E5224073099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Ablauf der Vorwärts-Analyse (1)</a:t>
            </a:r>
            <a:endParaRPr lang="de-DE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dirty="0" smtClean="0"/>
              <a:t>queue</a:t>
            </a:r>
            <a:r>
              <a:rPr lang="de-DE" dirty="0" smtClean="0"/>
              <a:t>&lt;DWFG_node&gt; </a:t>
            </a:r>
            <a:r>
              <a:rPr lang="de-DE" i="1" dirty="0" smtClean="0"/>
              <a:t>q</a:t>
            </a:r>
            <a:r>
              <a:rPr lang="de-DE" dirty="0" smtClean="0"/>
              <a:t> = </a:t>
            </a:r>
            <a:r>
              <a:rPr lang="de-DE" i="1" dirty="0" smtClean="0"/>
              <a:t>&lt;Menge aller Quell-Knoten in D&gt;</a:t>
            </a:r>
            <a:r>
              <a:rPr lang="de-DE" dirty="0" smtClean="0"/>
              <a:t>;</a:t>
            </a:r>
            <a:br>
              <a:rPr lang="de-DE" dirty="0" smtClean="0"/>
            </a:br>
            <a:r>
              <a:rPr lang="de-DE" i="1" dirty="0" smtClean="0"/>
              <a:t>d</a:t>
            </a:r>
            <a:r>
              <a:rPr lang="de-DE" dirty="0" smtClean="0"/>
              <a:t>(</a:t>
            </a:r>
            <a:r>
              <a:rPr lang="de-DE" i="1" dirty="0" smtClean="0"/>
              <a:t>e</a:t>
            </a:r>
            <a:r>
              <a:rPr lang="de-DE" dirty="0" smtClean="0"/>
              <a:t>) =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U</a:t>
            </a:r>
            <a:r>
              <a:rPr lang="de-DE" dirty="0" smtClean="0"/>
              <a:t>* für alle Kanten </a:t>
            </a:r>
            <a:r>
              <a:rPr lang="de-DE" i="1" dirty="0" smtClean="0"/>
              <a:t>e</a:t>
            </a:r>
            <a:r>
              <a:rPr lang="de-DE" dirty="0" smtClean="0"/>
              <a:t> </a:t>
            </a:r>
            <a:r>
              <a:rPr lang="de-DE" dirty="0" smtClean="0">
                <a:latin typeface="OpenSymbol"/>
                <a:ea typeface="OpenSymbol"/>
              </a:rPr>
              <a:t>∈</a:t>
            </a:r>
            <a:r>
              <a:rPr lang="de-DE" dirty="0" smtClean="0"/>
              <a:t> </a:t>
            </a:r>
            <a:r>
              <a:rPr lang="de-DE" i="1" dirty="0" smtClean="0"/>
              <a:t>E</a:t>
            </a:r>
            <a:r>
              <a:rPr lang="de-DE" dirty="0" smtClean="0"/>
              <a:t>;</a:t>
            </a:r>
            <a:endParaRPr lang="de-DE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dirty="0" smtClean="0"/>
              <a:t>while</a:t>
            </a:r>
            <a:r>
              <a:rPr lang="de-DE" dirty="0" smtClean="0"/>
              <a:t> ( !</a:t>
            </a:r>
            <a:r>
              <a:rPr lang="de-DE" i="1" dirty="0" smtClean="0"/>
              <a:t>q</a:t>
            </a:r>
            <a:r>
              <a:rPr lang="de-DE" dirty="0" smtClean="0"/>
              <a:t>.</a:t>
            </a:r>
            <a:r>
              <a:rPr lang="en-US" dirty="0" smtClean="0"/>
              <a:t>empty</a:t>
            </a:r>
            <a:r>
              <a:rPr lang="de-DE" dirty="0" smtClean="0"/>
              <a:t>() 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DWFG_node </a:t>
            </a:r>
            <a:r>
              <a:rPr lang="de-DE" i="1" dirty="0" smtClean="0"/>
              <a:t>v</a:t>
            </a:r>
            <a:r>
              <a:rPr lang="de-DE" dirty="0" smtClean="0"/>
              <a:t> = </a:t>
            </a:r>
            <a:r>
              <a:rPr lang="de-DE" i="1" dirty="0" smtClean="0"/>
              <a:t>&lt;erstes Element aus q&gt;</a:t>
            </a:r>
            <a:r>
              <a:rPr lang="de-DE" dirty="0" smtClean="0"/>
              <a:t>; </a:t>
            </a:r>
            <a:r>
              <a:rPr lang="de-DE" i="1" dirty="0" smtClean="0"/>
              <a:t>q</a:t>
            </a:r>
            <a:r>
              <a:rPr lang="de-DE" dirty="0" smtClean="0"/>
              <a:t>.</a:t>
            </a:r>
            <a:r>
              <a:rPr lang="en-US" dirty="0" smtClean="0"/>
              <a:t>remove</a:t>
            </a:r>
            <a:r>
              <a:rPr lang="de-DE" dirty="0" smtClean="0"/>
              <a:t>( </a:t>
            </a:r>
            <a:r>
              <a:rPr lang="de-DE" i="1" dirty="0" smtClean="0"/>
              <a:t>v</a:t>
            </a:r>
            <a:r>
              <a:rPr lang="de-DE" dirty="0" smtClean="0"/>
              <a:t> );</a:t>
            </a:r>
            <a:br>
              <a:rPr lang="de-DE" dirty="0" smtClean="0"/>
            </a:br>
            <a:r>
              <a:rPr lang="de-DE" i="1" dirty="0" smtClean="0"/>
              <a:t>E</a:t>
            </a:r>
            <a:r>
              <a:rPr lang="de-DE" i="1" baseline="-25000" dirty="0" smtClean="0"/>
              <a:t>out</a:t>
            </a:r>
            <a:r>
              <a:rPr lang="de-DE" dirty="0" smtClean="0"/>
              <a:t> = { </a:t>
            </a:r>
            <a:r>
              <a:rPr lang="de-DE" i="1" dirty="0" smtClean="0"/>
              <a:t>e</a:t>
            </a:r>
            <a:r>
              <a:rPr lang="de-DE" dirty="0" smtClean="0"/>
              <a:t> </a:t>
            </a:r>
            <a:r>
              <a:rPr lang="de-DE" dirty="0" smtClean="0">
                <a:latin typeface="OpenSymbol"/>
                <a:ea typeface="OpenSymbol"/>
              </a:rPr>
              <a:t>∈</a:t>
            </a:r>
            <a:r>
              <a:rPr lang="de-DE" dirty="0" smtClean="0"/>
              <a:t> </a:t>
            </a:r>
            <a:r>
              <a:rPr lang="de-DE" i="1" dirty="0" smtClean="0"/>
              <a:t>E</a:t>
            </a:r>
            <a:r>
              <a:rPr lang="de-DE" dirty="0" smtClean="0"/>
              <a:t> | </a:t>
            </a:r>
            <a:r>
              <a:rPr lang="de-DE" i="1" dirty="0" smtClean="0"/>
              <a:t>e</a:t>
            </a:r>
            <a:r>
              <a:rPr lang="de-DE" dirty="0" smtClean="0"/>
              <a:t> = (</a:t>
            </a:r>
            <a:r>
              <a:rPr lang="de-DE" i="1" dirty="0" smtClean="0"/>
              <a:t>v</a:t>
            </a:r>
            <a:r>
              <a:rPr lang="de-DE" dirty="0" smtClean="0"/>
              <a:t>, </a:t>
            </a:r>
            <a:r>
              <a:rPr lang="de-DE" i="1" dirty="0" smtClean="0"/>
              <a:t>v</a:t>
            </a:r>
            <a:r>
              <a:rPr lang="de-DE" i="1" baseline="-25000" dirty="0" smtClean="0"/>
              <a:t>x</a:t>
            </a:r>
            <a:r>
              <a:rPr lang="de-DE" dirty="0" smtClean="0"/>
              <a:t>) }; </a:t>
            </a:r>
            <a:r>
              <a:rPr lang="de-DE" i="1" dirty="0" smtClean="0"/>
              <a:t>E</a:t>
            </a:r>
            <a:r>
              <a:rPr lang="de-DE" i="1" baseline="-25000" dirty="0" smtClean="0"/>
              <a:t>in</a:t>
            </a:r>
            <a:r>
              <a:rPr lang="de-DE" dirty="0" smtClean="0"/>
              <a:t> = { </a:t>
            </a:r>
            <a:r>
              <a:rPr lang="de-DE" i="1" dirty="0" smtClean="0"/>
              <a:t>e</a:t>
            </a:r>
            <a:r>
              <a:rPr lang="de-DE" dirty="0" smtClean="0"/>
              <a:t> </a:t>
            </a:r>
            <a:r>
              <a:rPr lang="de-DE" dirty="0" smtClean="0">
                <a:latin typeface="OpenSymbol"/>
                <a:ea typeface="OpenSymbol"/>
              </a:rPr>
              <a:t>∈</a:t>
            </a:r>
            <a:r>
              <a:rPr lang="de-DE" dirty="0" smtClean="0"/>
              <a:t> </a:t>
            </a:r>
            <a:r>
              <a:rPr lang="de-DE" i="1" dirty="0" smtClean="0"/>
              <a:t>E</a:t>
            </a:r>
            <a:r>
              <a:rPr lang="de-DE" dirty="0" smtClean="0"/>
              <a:t> | </a:t>
            </a:r>
            <a:r>
              <a:rPr lang="de-DE" i="1" dirty="0" smtClean="0"/>
              <a:t>e</a:t>
            </a:r>
            <a:r>
              <a:rPr lang="de-DE" dirty="0" smtClean="0"/>
              <a:t> = (</a:t>
            </a:r>
            <a:r>
              <a:rPr lang="de-DE" i="1" dirty="0" smtClean="0"/>
              <a:t>v</a:t>
            </a:r>
            <a:r>
              <a:rPr lang="de-DE" i="1" baseline="-25000" dirty="0" smtClean="0"/>
              <a:t>x</a:t>
            </a:r>
            <a:r>
              <a:rPr lang="de-DE" dirty="0" smtClean="0"/>
              <a:t>, </a:t>
            </a:r>
            <a:r>
              <a:rPr lang="de-DE" i="1" dirty="0" smtClean="0"/>
              <a:t>v</a:t>
            </a:r>
            <a:r>
              <a:rPr lang="de-DE" dirty="0" smtClean="0"/>
              <a:t>) };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en-US" dirty="0" smtClean="0"/>
              <a:t>if</a:t>
            </a:r>
            <a:r>
              <a:rPr lang="de-DE" dirty="0" smtClean="0"/>
              <a:t> ( </a:t>
            </a:r>
            <a:r>
              <a:rPr lang="de-DE" i="1" dirty="0" smtClean="0"/>
              <a:t>&lt;v repräsentiert konstante Zahl c&gt;</a:t>
            </a:r>
            <a:r>
              <a:rPr lang="de-DE" dirty="0" smtClean="0"/>
              <a:t> )</a:t>
            </a:r>
            <a:br>
              <a:rPr lang="de-DE" dirty="0" smtClean="0"/>
            </a:br>
            <a:r>
              <a:rPr lang="de-DE" dirty="0" smtClean="0"/>
              <a:t>  </a:t>
            </a:r>
            <a:r>
              <a:rPr lang="de-DE" i="1" dirty="0" smtClean="0"/>
              <a:t>d´</a:t>
            </a:r>
            <a:r>
              <a:rPr lang="de-DE" dirty="0" smtClean="0"/>
              <a:t>(</a:t>
            </a:r>
            <a:r>
              <a:rPr lang="de-DE" i="1" dirty="0" smtClean="0"/>
              <a:t>e</a:t>
            </a:r>
            <a:r>
              <a:rPr lang="de-DE" dirty="0" smtClean="0"/>
              <a:t>) = {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de-DE" dirty="0" smtClean="0"/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de-DE" dirty="0" smtClean="0"/>
              <a:t>}* = </a:t>
            </a:r>
            <a:r>
              <a:rPr lang="de-DE" i="1" dirty="0" smtClean="0"/>
              <a:t>&lt;Binärdarstellung von c&gt;</a:t>
            </a:r>
            <a:r>
              <a:rPr lang="de-DE" dirty="0" smtClean="0"/>
              <a:t> für alle </a:t>
            </a:r>
            <a:r>
              <a:rPr lang="de-DE" i="1" dirty="0" smtClean="0"/>
              <a:t>e</a:t>
            </a:r>
            <a:r>
              <a:rPr lang="de-DE" dirty="0" smtClean="0"/>
              <a:t> </a:t>
            </a:r>
            <a:r>
              <a:rPr lang="de-DE" dirty="0" smtClean="0">
                <a:latin typeface="OpenSymbol"/>
                <a:ea typeface="OpenSymbol"/>
              </a:rPr>
              <a:t>∈</a:t>
            </a:r>
            <a:r>
              <a:rPr lang="de-DE" dirty="0" smtClean="0"/>
              <a:t> </a:t>
            </a:r>
            <a:r>
              <a:rPr lang="de-DE" i="1" dirty="0" smtClean="0"/>
              <a:t>E</a:t>
            </a:r>
            <a:r>
              <a:rPr lang="de-DE" i="1" baseline="-25000" dirty="0" smtClean="0"/>
              <a:t>out</a:t>
            </a:r>
            <a:r>
              <a:rPr lang="de-DE" dirty="0" smtClean="0"/>
              <a:t>;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en-US" dirty="0" smtClean="0"/>
              <a:t>else</a:t>
            </a:r>
            <a:br>
              <a:rPr lang="en-US" dirty="0" smtClean="0"/>
            </a:br>
            <a:r>
              <a:rPr lang="en-US" dirty="0" smtClean="0"/>
              <a:t>if</a:t>
            </a:r>
            <a:r>
              <a:rPr lang="de-DE" dirty="0" smtClean="0"/>
              <a:t> ( </a:t>
            </a:r>
            <a:r>
              <a:rPr lang="de-DE" i="1" dirty="0" smtClean="0"/>
              <a:t>&lt;v repräsentiert unbekannte Eingangsvariable i von F&gt;</a:t>
            </a:r>
            <a:r>
              <a:rPr lang="de-DE" dirty="0" smtClean="0"/>
              <a:t> )</a:t>
            </a:r>
            <a:br>
              <a:rPr lang="de-DE" dirty="0" smtClean="0"/>
            </a:br>
            <a:r>
              <a:rPr lang="de-DE" dirty="0" smtClean="0"/>
              <a:t>  </a:t>
            </a:r>
            <a:r>
              <a:rPr lang="de-DE" i="1" dirty="0" smtClean="0"/>
              <a:t>d´</a:t>
            </a:r>
            <a:r>
              <a:rPr lang="de-DE" dirty="0" smtClean="0"/>
              <a:t>(</a:t>
            </a:r>
            <a:r>
              <a:rPr lang="de-DE" i="1" dirty="0" smtClean="0"/>
              <a:t>e</a:t>
            </a:r>
            <a:r>
              <a:rPr lang="de-DE" dirty="0" smtClean="0"/>
              <a:t>) = {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</a:t>
            </a:r>
            <a:r>
              <a:rPr lang="de-DE" i="1" baseline="-25000" dirty="0" smtClean="0"/>
              <a:t>i</a:t>
            </a:r>
            <a:r>
              <a:rPr lang="de-DE" dirty="0" smtClean="0"/>
              <a:t>}* = </a:t>
            </a:r>
            <a:r>
              <a:rPr lang="de-DE" i="1" dirty="0" smtClean="0"/>
              <a:t>&lt;Bit-Locations von i&gt;</a:t>
            </a:r>
            <a:r>
              <a:rPr lang="de-DE" dirty="0" smtClean="0"/>
              <a:t> für alle </a:t>
            </a:r>
            <a:r>
              <a:rPr lang="de-DE" i="1" dirty="0" smtClean="0"/>
              <a:t>e</a:t>
            </a:r>
            <a:r>
              <a:rPr lang="de-DE" dirty="0" smtClean="0"/>
              <a:t> </a:t>
            </a:r>
            <a:r>
              <a:rPr lang="de-DE" dirty="0" smtClean="0">
                <a:latin typeface="OpenSymbol"/>
                <a:ea typeface="OpenSymbol"/>
              </a:rPr>
              <a:t>∈</a:t>
            </a:r>
            <a:r>
              <a:rPr lang="de-DE" dirty="0" smtClean="0"/>
              <a:t> </a:t>
            </a:r>
            <a:r>
              <a:rPr lang="de-DE" i="1" dirty="0" smtClean="0"/>
              <a:t>E</a:t>
            </a:r>
            <a:r>
              <a:rPr lang="de-DE" i="1" baseline="-25000" dirty="0" smtClean="0"/>
              <a:t>out</a:t>
            </a:r>
            <a:r>
              <a:rPr lang="de-DE" dirty="0" smtClean="0"/>
              <a:t>;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en-US" dirty="0" smtClean="0"/>
              <a:t>else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</a:t>
            </a:r>
            <a:r>
              <a:rPr lang="de-DE" i="1" dirty="0" smtClean="0"/>
              <a:t>d´</a:t>
            </a:r>
            <a:r>
              <a:rPr lang="de-DE" dirty="0" smtClean="0"/>
              <a:t>(</a:t>
            </a:r>
            <a:r>
              <a:rPr lang="de-DE" i="1" dirty="0" smtClean="0"/>
              <a:t>e</a:t>
            </a:r>
            <a:r>
              <a:rPr lang="de-DE" dirty="0" smtClean="0"/>
              <a:t>) = </a:t>
            </a:r>
            <a:r>
              <a:rPr lang="de-DE" i="1" dirty="0" smtClean="0"/>
              <a:t>&lt;Vorwärts-Simulation von v&gt;</a:t>
            </a:r>
            <a:r>
              <a:rPr lang="de-DE" dirty="0" smtClean="0"/>
              <a:t> für alle </a:t>
            </a:r>
            <a:r>
              <a:rPr lang="de-DE" i="1" dirty="0" smtClean="0"/>
              <a:t>e</a:t>
            </a:r>
            <a:r>
              <a:rPr lang="de-DE" dirty="0" smtClean="0"/>
              <a:t> </a:t>
            </a:r>
            <a:r>
              <a:rPr lang="de-DE" dirty="0" smtClean="0">
                <a:latin typeface="OpenSymbol"/>
                <a:ea typeface="OpenSymbol"/>
              </a:rPr>
              <a:t>∈</a:t>
            </a:r>
            <a:r>
              <a:rPr lang="de-DE" dirty="0" smtClean="0"/>
              <a:t> </a:t>
            </a:r>
            <a:r>
              <a:rPr lang="de-DE" i="1" dirty="0" smtClean="0"/>
              <a:t>E</a:t>
            </a:r>
            <a:r>
              <a:rPr lang="de-DE" i="1" baseline="-25000" dirty="0" smtClean="0"/>
              <a:t>out</a:t>
            </a:r>
            <a:r>
              <a:rPr lang="de-DE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168860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5D162D9-DDA8-4FC6-84E8-C69E66E056E6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Ablauf der Vorwärts-Analyse (2)</a:t>
            </a:r>
            <a:endParaRPr lang="de-DE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dirty="0" smtClean="0"/>
              <a:t>while</a:t>
            </a:r>
            <a:r>
              <a:rPr lang="de-DE" dirty="0" smtClean="0"/>
              <a:t> ( !</a:t>
            </a:r>
            <a:r>
              <a:rPr lang="de-DE" i="1" dirty="0" smtClean="0"/>
              <a:t>q</a:t>
            </a:r>
            <a:r>
              <a:rPr lang="de-DE" dirty="0" smtClean="0"/>
              <a:t>.</a:t>
            </a:r>
            <a:r>
              <a:rPr lang="en-US" dirty="0" smtClean="0"/>
              <a:t>empty</a:t>
            </a:r>
            <a:r>
              <a:rPr lang="de-DE" dirty="0" smtClean="0"/>
              <a:t>() 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... </a:t>
            </a:r>
            <a:r>
              <a:rPr lang="de-DE" i="1" dirty="0" smtClean="0"/>
              <a:t>&lt;siehe vorige Folie&gt;</a:t>
            </a:r>
            <a:r>
              <a:rPr lang="de-DE" dirty="0" smtClean="0"/>
              <a:t>;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en-US" dirty="0" smtClean="0"/>
              <a:t>for</a:t>
            </a:r>
            <a:r>
              <a:rPr lang="de-DE" dirty="0" smtClean="0"/>
              <a:t> ( </a:t>
            </a:r>
            <a:r>
              <a:rPr lang="de-DE" i="1" dirty="0" smtClean="0"/>
              <a:t>&lt;alle Kanten e </a:t>
            </a:r>
            <a:r>
              <a:rPr lang="de-DE" dirty="0" smtClean="0"/>
              <a:t>=</a:t>
            </a:r>
            <a:r>
              <a:rPr lang="de-DE" i="1" dirty="0" smtClean="0"/>
              <a:t> </a:t>
            </a:r>
            <a:r>
              <a:rPr lang="de-DE" dirty="0" smtClean="0"/>
              <a:t>(</a:t>
            </a:r>
            <a:r>
              <a:rPr lang="de-DE" i="1" dirty="0" smtClean="0"/>
              <a:t>v, v</a:t>
            </a:r>
            <a:r>
              <a:rPr lang="de-DE" i="1" baseline="-25000" dirty="0" smtClean="0"/>
              <a:t>x</a:t>
            </a:r>
            <a:r>
              <a:rPr lang="de-DE" dirty="0" smtClean="0"/>
              <a:t>) </a:t>
            </a:r>
            <a:r>
              <a:rPr lang="de-DE" dirty="0" smtClean="0">
                <a:latin typeface="OpenSymbol"/>
                <a:ea typeface="OpenSymbol"/>
              </a:rPr>
              <a:t>∈</a:t>
            </a:r>
            <a:r>
              <a:rPr lang="de-DE" i="1" dirty="0" smtClean="0"/>
              <a:t> E</a:t>
            </a:r>
            <a:r>
              <a:rPr lang="de-DE" i="1" baseline="-25000" dirty="0" smtClean="0"/>
              <a:t>out</a:t>
            </a:r>
            <a:r>
              <a:rPr lang="de-DE" i="1" dirty="0" smtClean="0"/>
              <a:t>&gt;</a:t>
            </a:r>
            <a:r>
              <a:rPr lang="de-DE" dirty="0" smtClean="0"/>
              <a:t> )</a:t>
            </a:r>
          </a:p>
          <a:p>
            <a:pPr lvl="2">
              <a:lnSpc>
                <a:spcPct val="120000"/>
              </a:lnSpc>
              <a:buFont typeface="Arial" charset="0"/>
              <a:buChar char="–"/>
            </a:pPr>
            <a:r>
              <a:rPr lang="en-US" sz="2000" dirty="0" smtClean="0"/>
              <a:t>if ( </a:t>
            </a:r>
            <a:r>
              <a:rPr lang="en-US" sz="2000" i="1" dirty="0" smtClean="0"/>
              <a:t>&lt;</a:t>
            </a:r>
            <a:r>
              <a:rPr lang="de-DE" sz="2000" i="1" dirty="0" smtClean="0"/>
              <a:t>bisheriges d</a:t>
            </a:r>
            <a:r>
              <a:rPr lang="de-DE" sz="2000" dirty="0" smtClean="0"/>
              <a:t>(</a:t>
            </a:r>
            <a:r>
              <a:rPr lang="de-DE" sz="2000" i="1" dirty="0" smtClean="0"/>
              <a:t>e</a:t>
            </a:r>
            <a:r>
              <a:rPr lang="de-DE" sz="2000" dirty="0" smtClean="0"/>
              <a:t>)</a:t>
            </a:r>
            <a:r>
              <a:rPr lang="de-DE" sz="2000" i="1" dirty="0" smtClean="0"/>
              <a:t> ist bitweise kleiner gemäß &lt;-Operator</a:t>
            </a:r>
            <a:br>
              <a:rPr lang="de-DE" sz="2000" i="1" dirty="0" smtClean="0"/>
            </a:br>
            <a:r>
              <a:rPr lang="de-DE" sz="2000" i="1" dirty="0" smtClean="0"/>
              <a:t>       in </a:t>
            </a:r>
            <a:r>
              <a:rPr lang="de-DE" sz="2000" i="1" dirty="0" smtClean="0">
                <a:latin typeface="Monotype Corsiva" pitchFamily="66" charset="0"/>
                <a:sym typeface="Symbol" pitchFamily="18" charset="2"/>
              </a:rPr>
              <a:t>L</a:t>
            </a:r>
            <a:r>
              <a:rPr lang="de-DE" sz="2000" i="1" baseline="-25000" dirty="0" smtClean="0"/>
              <a:t>4</a:t>
            </a:r>
            <a:r>
              <a:rPr lang="de-DE" sz="2000" i="1" dirty="0" smtClean="0"/>
              <a:t> </a:t>
            </a:r>
            <a:r>
              <a:rPr lang="de-DE" sz="2000" i="1" dirty="0"/>
              <a:t>als </a:t>
            </a:r>
            <a:r>
              <a:rPr lang="de-DE" sz="2000" i="1" dirty="0" smtClean="0"/>
              <a:t>d´</a:t>
            </a:r>
            <a:r>
              <a:rPr lang="de-DE" sz="2000" dirty="0" smtClean="0"/>
              <a:t>(</a:t>
            </a:r>
            <a:r>
              <a:rPr lang="de-DE" sz="2000" i="1" dirty="0" smtClean="0"/>
              <a:t>e</a:t>
            </a:r>
            <a:r>
              <a:rPr lang="de-DE" sz="2000" dirty="0" smtClean="0"/>
              <a:t>)</a:t>
            </a:r>
            <a:r>
              <a:rPr lang="de-DE" sz="2000" i="1" dirty="0" smtClean="0"/>
              <a:t>&gt;</a:t>
            </a:r>
            <a:r>
              <a:rPr lang="de-DE" sz="2000" dirty="0" smtClean="0"/>
              <a:t> )</a:t>
            </a:r>
          </a:p>
          <a:p>
            <a:pPr lvl="3">
              <a:lnSpc>
                <a:spcPct val="120000"/>
              </a:lnSpc>
              <a:buFont typeface="Arial" charset="0"/>
              <a:buChar char="–"/>
            </a:pPr>
            <a:r>
              <a:rPr lang="de-DE" sz="2000" i="1" dirty="0" smtClean="0"/>
              <a:t>d</a:t>
            </a:r>
            <a:r>
              <a:rPr lang="de-DE" sz="2000" dirty="0" smtClean="0"/>
              <a:t>(</a:t>
            </a:r>
            <a:r>
              <a:rPr lang="de-DE" sz="2000" i="1" dirty="0" smtClean="0"/>
              <a:t>e</a:t>
            </a:r>
            <a:r>
              <a:rPr lang="de-DE" sz="2000" dirty="0" smtClean="0"/>
              <a:t>) = </a:t>
            </a:r>
            <a:r>
              <a:rPr lang="de-DE" sz="2000" i="1" dirty="0" smtClean="0"/>
              <a:t>d´</a:t>
            </a:r>
            <a:r>
              <a:rPr lang="de-DE" sz="2000" dirty="0" smtClean="0"/>
              <a:t>(</a:t>
            </a:r>
            <a:r>
              <a:rPr lang="de-DE" sz="2000" i="1" dirty="0" smtClean="0"/>
              <a:t>e</a:t>
            </a:r>
            <a:r>
              <a:rPr lang="de-DE" sz="2000" dirty="0" smtClean="0"/>
              <a:t>);</a:t>
            </a:r>
          </a:p>
          <a:p>
            <a:pPr lvl="3">
              <a:lnSpc>
                <a:spcPct val="120000"/>
              </a:lnSpc>
              <a:buFont typeface="Arial" charset="0"/>
              <a:buChar char="–"/>
            </a:pPr>
            <a:r>
              <a:rPr lang="en-US" sz="2000" dirty="0" smtClean="0"/>
              <a:t>if</a:t>
            </a:r>
            <a:r>
              <a:rPr lang="de-DE" sz="2000" dirty="0" smtClean="0"/>
              <a:t> ( !</a:t>
            </a:r>
            <a:r>
              <a:rPr lang="de-DE" sz="2000" i="1" dirty="0" smtClean="0"/>
              <a:t>q</a:t>
            </a:r>
            <a:r>
              <a:rPr lang="de-DE" sz="2000" dirty="0" smtClean="0"/>
              <a:t>.</a:t>
            </a:r>
            <a:r>
              <a:rPr lang="en-US" sz="2000" dirty="0" smtClean="0"/>
              <a:t>contains</a:t>
            </a:r>
            <a:r>
              <a:rPr lang="de-DE" sz="2000" dirty="0" smtClean="0"/>
              <a:t>( </a:t>
            </a:r>
            <a:r>
              <a:rPr lang="de-DE" sz="2000" i="1" dirty="0" smtClean="0"/>
              <a:t>v</a:t>
            </a:r>
            <a:r>
              <a:rPr lang="de-DE" sz="2000" i="1" baseline="-25000" dirty="0" smtClean="0"/>
              <a:t>x</a:t>
            </a:r>
            <a:r>
              <a:rPr lang="de-DE" sz="2000" dirty="0" smtClean="0"/>
              <a:t> ) )</a:t>
            </a:r>
            <a:br>
              <a:rPr lang="de-DE" sz="2000" dirty="0" smtClean="0"/>
            </a:br>
            <a:r>
              <a:rPr lang="de-DE" sz="2000" dirty="0" smtClean="0"/>
              <a:t>  </a:t>
            </a:r>
            <a:r>
              <a:rPr lang="de-DE" sz="2000" i="1" dirty="0" smtClean="0"/>
              <a:t>q</a:t>
            </a:r>
            <a:r>
              <a:rPr lang="de-DE" sz="2000" dirty="0" smtClean="0"/>
              <a:t>.</a:t>
            </a:r>
            <a:r>
              <a:rPr lang="en-US" sz="2000" dirty="0" smtClean="0"/>
              <a:t>insert</a:t>
            </a:r>
            <a:r>
              <a:rPr lang="de-DE" sz="2000" dirty="0" smtClean="0"/>
              <a:t>( </a:t>
            </a:r>
            <a:r>
              <a:rPr lang="de-DE" sz="2000" i="1" dirty="0" smtClean="0"/>
              <a:t>v</a:t>
            </a:r>
            <a:r>
              <a:rPr lang="de-DE" sz="2000" i="1" baseline="-25000" dirty="0" smtClean="0"/>
              <a:t>x</a:t>
            </a:r>
            <a:r>
              <a:rPr lang="de-DE" sz="2000" dirty="0" smtClean="0"/>
              <a:t> );</a:t>
            </a:r>
          </a:p>
        </p:txBody>
      </p:sp>
    </p:spTree>
    <p:extLst>
      <p:ext uri="{BB962C8B-B14F-4D97-AF65-F5344CB8AC3E}">
        <p14:creationId xmlns:p14="http://schemas.microsoft.com/office/powerpoint/2010/main" val="1208982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5DC9430-7680-46F0-AE26-B958EE66DDD1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Bemerkungen zur Vorwärts-Analyse</a:t>
            </a:r>
            <a:endParaRPr lang="de-DE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Konstanten und Eingangsvariablen liefern initiale Belegung der   -Werte mit Elementen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de-DE" dirty="0" smtClean="0"/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de-DE" dirty="0" smtClean="0"/>
              <a:t> und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</a:t>
            </a:r>
            <a:r>
              <a:rPr lang="de-DE" dirty="0" smtClean="0"/>
              <a:t>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ein </a:t>
            </a:r>
            <a:r>
              <a:rPr lang="de-DE" i="1" dirty="0" smtClean="0"/>
              <a:t>k</a:t>
            </a:r>
            <a:r>
              <a:rPr lang="de-DE" dirty="0" smtClean="0"/>
              <a:t>-Bit Register </a:t>
            </a:r>
            <a:r>
              <a:rPr lang="de-DE" i="1" dirty="0" smtClean="0"/>
              <a:t>r</a:t>
            </a:r>
            <a:r>
              <a:rPr lang="de-DE" dirty="0" smtClean="0"/>
              <a:t>, modelliert durch Kante </a:t>
            </a:r>
            <a:r>
              <a:rPr lang="de-DE" i="1" dirty="0" smtClean="0"/>
              <a:t>e</a:t>
            </a:r>
            <a:r>
              <a:rPr lang="de-DE" dirty="0" smtClean="0"/>
              <a:t>, berechnet die Vorwärts-Analyse zunächst einen temporären   -Wert </a:t>
            </a:r>
            <a:r>
              <a:rPr lang="de-DE" i="1" dirty="0" smtClean="0"/>
              <a:t>d´</a:t>
            </a:r>
            <a:r>
              <a:rPr lang="de-DE" dirty="0" smtClean="0"/>
              <a:t>(</a:t>
            </a:r>
            <a:r>
              <a:rPr lang="de-DE" i="1" dirty="0" smtClean="0"/>
              <a:t>e</a:t>
            </a:r>
            <a:r>
              <a:rPr lang="de-DE" dirty="0" smtClean="0"/>
              <a:t>).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d</a:t>
            </a:r>
            <a:r>
              <a:rPr lang="de-DE" dirty="0" smtClean="0"/>
              <a:t>(</a:t>
            </a:r>
            <a:r>
              <a:rPr lang="de-DE" i="1" dirty="0" smtClean="0"/>
              <a:t>e</a:t>
            </a:r>
            <a:r>
              <a:rPr lang="de-DE" dirty="0" smtClean="0"/>
              <a:t>) </a:t>
            </a:r>
            <a:r>
              <a:rPr lang="de-DE" dirty="0" smtClean="0">
                <a:latin typeface="OpenSymbol"/>
                <a:ea typeface="OpenSymbol"/>
              </a:rPr>
              <a:t>∈</a:t>
            </a:r>
            <a:r>
              <a:rPr lang="de-DE" dirty="0" smtClean="0"/>
              <a:t> </a:t>
            </a:r>
            <a:r>
              <a:rPr lang="de-DE" dirty="0" smtClean="0">
                <a:latin typeface="Monotype Corsiva" pitchFamily="66" charset="0"/>
                <a:sym typeface="Symbol" pitchFamily="18" charset="2"/>
              </a:rPr>
              <a:t>L</a:t>
            </a:r>
            <a:r>
              <a:rPr lang="de-DE" baseline="-25000" dirty="0" smtClean="0"/>
              <a:t>4</a:t>
            </a:r>
            <a:r>
              <a:rPr lang="de-DE" i="1" baseline="30000" dirty="0" smtClean="0"/>
              <a:t>k</a:t>
            </a:r>
            <a:r>
              <a:rPr lang="de-DE" dirty="0" smtClean="0"/>
              <a:t> wird erst auf </a:t>
            </a:r>
            <a:r>
              <a:rPr lang="de-DE" i="1" dirty="0" smtClean="0"/>
              <a:t>d´</a:t>
            </a:r>
            <a:r>
              <a:rPr lang="de-DE" dirty="0" smtClean="0"/>
              <a:t>(</a:t>
            </a:r>
            <a:r>
              <a:rPr lang="de-DE" i="1" dirty="0" smtClean="0"/>
              <a:t>e</a:t>
            </a:r>
            <a:r>
              <a:rPr lang="de-DE" dirty="0" smtClean="0"/>
              <a:t>) </a:t>
            </a:r>
            <a:r>
              <a:rPr lang="de-DE" dirty="0" smtClean="0">
                <a:latin typeface="OpenSymbol"/>
                <a:ea typeface="OpenSymbol"/>
              </a:rPr>
              <a:t>∈</a:t>
            </a:r>
            <a:r>
              <a:rPr lang="de-DE" dirty="0" smtClean="0"/>
              <a:t> </a:t>
            </a:r>
            <a:r>
              <a:rPr lang="de-DE" i="1" dirty="0" smtClean="0">
                <a:latin typeface="Monotype Corsiva" pitchFamily="66" charset="0"/>
                <a:sym typeface="Symbol" pitchFamily="18" charset="2"/>
              </a:rPr>
              <a:t>L</a:t>
            </a:r>
            <a:r>
              <a:rPr lang="de-DE" i="1" baseline="-25000" dirty="0" smtClean="0"/>
              <a:t>4</a:t>
            </a:r>
            <a:r>
              <a:rPr lang="de-DE" i="1" baseline="30000" dirty="0" smtClean="0"/>
              <a:t>k</a:t>
            </a:r>
            <a:r>
              <a:rPr lang="de-DE" i="1" baseline="-25000" dirty="0" smtClean="0"/>
              <a:t> </a:t>
            </a:r>
            <a:r>
              <a:rPr lang="de-DE" dirty="0" smtClean="0"/>
              <a:t>gesetzt, wenn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mindestens eine Bit-Position </a:t>
            </a:r>
            <a:r>
              <a:rPr lang="de-DE" i="1" dirty="0" smtClean="0"/>
              <a:t>i</a:t>
            </a:r>
            <a:r>
              <a:rPr lang="de-DE" dirty="0" smtClean="0"/>
              <a:t> (0 ≤ </a:t>
            </a:r>
            <a:r>
              <a:rPr lang="de-DE" i="1" dirty="0" smtClean="0"/>
              <a:t>i</a:t>
            </a:r>
            <a:r>
              <a:rPr lang="de-DE" dirty="0" smtClean="0"/>
              <a:t> ≤ </a:t>
            </a:r>
            <a:r>
              <a:rPr lang="de-DE" i="1" dirty="0" smtClean="0"/>
              <a:t>k</a:t>
            </a:r>
            <a:r>
              <a:rPr lang="de-DE" dirty="0" smtClean="0"/>
              <a:t>) gilt: </a:t>
            </a:r>
            <a:r>
              <a:rPr lang="de-DE" i="1" dirty="0" smtClean="0"/>
              <a:t>d</a:t>
            </a:r>
            <a:r>
              <a:rPr lang="de-DE" i="1" baseline="-25000" dirty="0" smtClean="0"/>
              <a:t>i</a:t>
            </a:r>
            <a:r>
              <a:rPr lang="de-DE" dirty="0" smtClean="0"/>
              <a:t>(</a:t>
            </a:r>
            <a:r>
              <a:rPr lang="de-DE" i="1" dirty="0" smtClean="0"/>
              <a:t>e</a:t>
            </a:r>
            <a:r>
              <a:rPr lang="de-DE" dirty="0" smtClean="0"/>
              <a:t>) &lt; </a:t>
            </a:r>
            <a:r>
              <a:rPr lang="de-DE" i="1" dirty="0" smtClean="0"/>
              <a:t>d´</a:t>
            </a:r>
            <a:r>
              <a:rPr lang="de-DE" i="1" baseline="-25000" dirty="0" smtClean="0"/>
              <a:t>i</a:t>
            </a:r>
            <a:r>
              <a:rPr lang="de-DE" dirty="0" smtClean="0"/>
              <a:t>(</a:t>
            </a:r>
            <a:r>
              <a:rPr lang="de-DE" i="1" dirty="0" smtClean="0"/>
              <a:t>e</a:t>
            </a:r>
            <a:r>
              <a:rPr lang="de-DE" dirty="0" smtClean="0"/>
              <a:t>),</a:t>
            </a:r>
            <a:br>
              <a:rPr lang="de-DE" dirty="0" smtClean="0"/>
            </a:br>
            <a:r>
              <a:rPr lang="de-DE" dirty="0" smtClean="0"/>
              <a:t>UND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keine Bit-Position </a:t>
            </a:r>
            <a:r>
              <a:rPr lang="de-DE" i="1" dirty="0" smtClean="0"/>
              <a:t>i</a:t>
            </a:r>
            <a:r>
              <a:rPr lang="de-DE" dirty="0" smtClean="0"/>
              <a:t> (0 ≤ </a:t>
            </a:r>
            <a:r>
              <a:rPr lang="de-DE" i="1" dirty="0" smtClean="0"/>
              <a:t>i</a:t>
            </a:r>
            <a:r>
              <a:rPr lang="de-DE" dirty="0" smtClean="0"/>
              <a:t> ≤ </a:t>
            </a:r>
            <a:r>
              <a:rPr lang="de-DE" i="1" dirty="0" smtClean="0"/>
              <a:t>k</a:t>
            </a:r>
            <a:r>
              <a:rPr lang="de-DE" dirty="0" smtClean="0"/>
              <a:t>) gilt: </a:t>
            </a:r>
            <a:r>
              <a:rPr lang="de-DE" i="1" dirty="0" smtClean="0"/>
              <a:t>d´</a:t>
            </a:r>
            <a:r>
              <a:rPr lang="de-DE" i="1" baseline="-25000" dirty="0" smtClean="0"/>
              <a:t>i</a:t>
            </a:r>
            <a:r>
              <a:rPr lang="de-DE" dirty="0" smtClean="0"/>
              <a:t>(</a:t>
            </a:r>
            <a:r>
              <a:rPr lang="de-DE" i="1" dirty="0" smtClean="0"/>
              <a:t>e</a:t>
            </a:r>
            <a:r>
              <a:rPr lang="de-DE" dirty="0" smtClean="0"/>
              <a:t>) &lt; </a:t>
            </a:r>
            <a:r>
              <a:rPr lang="de-DE" i="1" dirty="0" smtClean="0"/>
              <a:t>d</a:t>
            </a:r>
            <a:r>
              <a:rPr lang="de-DE" i="1" baseline="-25000" dirty="0" smtClean="0"/>
              <a:t>i</a:t>
            </a:r>
            <a:r>
              <a:rPr lang="de-DE" dirty="0" smtClean="0"/>
              <a:t>(</a:t>
            </a:r>
            <a:r>
              <a:rPr lang="de-DE" i="1" dirty="0" smtClean="0"/>
              <a:t>e</a:t>
            </a:r>
            <a:r>
              <a:rPr lang="de-DE" dirty="0" smtClean="0"/>
              <a:t>)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Da   -Werten im Laufe der Analyse nur stetig höherer Informationsgehalt zugewiesen wird, gelangt jeder Knoten </a:t>
            </a:r>
            <a:r>
              <a:rPr lang="de-DE" i="1" dirty="0" smtClean="0"/>
              <a:t>v</a:t>
            </a:r>
            <a:r>
              <a:rPr lang="de-DE" dirty="0" smtClean="0"/>
              <a:t> </a:t>
            </a:r>
            <a:r>
              <a:rPr lang="de-DE" dirty="0" smtClean="0">
                <a:latin typeface="OpenSymbol"/>
                <a:ea typeface="OpenSymbol"/>
              </a:rPr>
              <a:t>∈</a:t>
            </a:r>
            <a:r>
              <a:rPr lang="de-DE" dirty="0" smtClean="0"/>
              <a:t> </a:t>
            </a:r>
            <a:r>
              <a:rPr lang="de-DE" i="1" dirty="0" smtClean="0"/>
              <a:t>V</a:t>
            </a:r>
            <a:r>
              <a:rPr lang="de-DE" dirty="0" smtClean="0"/>
              <a:t> nur endlich oft in die Queue </a:t>
            </a:r>
            <a:r>
              <a:rPr lang="de-DE" i="1" dirty="0" smtClean="0"/>
              <a:t>q</a:t>
            </a:r>
            <a:r>
              <a:rPr lang="de-DE" dirty="0" smtClean="0"/>
              <a:t>.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Vorwärtsanalyse terminiert zwangsläufig, Komplexität </a:t>
            </a:r>
            <a:r>
              <a:rPr lang="de-DE" i="1" dirty="0" smtClean="0"/>
              <a:t>O</a:t>
            </a:r>
            <a:r>
              <a:rPr lang="de-DE" dirty="0" smtClean="0"/>
              <a:t>( |</a:t>
            </a:r>
            <a:r>
              <a:rPr lang="de-DE" i="1" dirty="0" smtClean="0"/>
              <a:t>E</a:t>
            </a:r>
            <a:r>
              <a:rPr lang="de-DE" dirty="0" smtClean="0"/>
              <a:t>| ).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 rot="16200000" flipH="1">
            <a:off x="7632749" y="1593528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 rot="16200000" flipH="1">
            <a:off x="5687392" y="2673649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 rot="16200000" flipH="1">
            <a:off x="862856" y="4617864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9955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A2AA5F0-504B-4E21-8A33-D8C0361B7E23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Vorwärts-Simulation (1)</a:t>
            </a:r>
            <a:endParaRPr lang="de-DE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Ziel</a:t>
            </a:r>
            <a:endParaRPr lang="de-DE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jeden Knoten </a:t>
            </a:r>
            <a:r>
              <a:rPr lang="de-DE" i="1" dirty="0" smtClean="0"/>
              <a:t>v</a:t>
            </a:r>
            <a:r>
              <a:rPr lang="de-DE" dirty="0" smtClean="0"/>
              <a:t> </a:t>
            </a:r>
            <a:r>
              <a:rPr lang="de-DE" dirty="0" smtClean="0">
                <a:latin typeface="OpenSymbol"/>
                <a:ea typeface="OpenSymbol"/>
              </a:rPr>
              <a:t>∈</a:t>
            </a:r>
            <a:r>
              <a:rPr lang="de-DE" dirty="0" smtClean="0"/>
              <a:t> </a:t>
            </a:r>
            <a:r>
              <a:rPr lang="de-DE" i="1" dirty="0" smtClean="0"/>
              <a:t>V</a:t>
            </a:r>
            <a:r>
              <a:rPr lang="de-DE" dirty="0" smtClean="0"/>
              <a:t>, der eine Maschinen-Operation </a:t>
            </a:r>
            <a:r>
              <a:rPr lang="de-DE" i="1" dirty="0" smtClean="0"/>
              <a:t>op</a:t>
            </a:r>
            <a:r>
              <a:rPr lang="de-DE" dirty="0" smtClean="0"/>
              <a:t> in der LIR-Darstellung von </a:t>
            </a:r>
            <a:r>
              <a:rPr lang="de-DE" i="1" dirty="0" smtClean="0"/>
              <a:t>F</a:t>
            </a:r>
            <a:r>
              <a:rPr lang="de-DE" dirty="0" smtClean="0"/>
              <a:t> repräsentiert, und jede ausgehende Kante </a:t>
            </a:r>
            <a:r>
              <a:rPr lang="de-DE" i="1" dirty="0" smtClean="0"/>
              <a:t>e</a:t>
            </a:r>
            <a:r>
              <a:rPr lang="de-DE" dirty="0" smtClean="0"/>
              <a:t> </a:t>
            </a:r>
            <a:r>
              <a:rPr lang="de-DE" dirty="0" smtClean="0">
                <a:latin typeface="OpenSymbol"/>
                <a:ea typeface="OpenSymbol"/>
              </a:rPr>
              <a:t>∈</a:t>
            </a:r>
            <a:r>
              <a:rPr lang="de-DE" dirty="0" smtClean="0"/>
              <a:t> </a:t>
            </a:r>
            <a:r>
              <a:rPr lang="de-DE" i="1" dirty="0" smtClean="0"/>
              <a:t>E</a:t>
            </a:r>
            <a:r>
              <a:rPr lang="de-DE" i="1" baseline="-25000" dirty="0" smtClean="0"/>
              <a:t>out</a:t>
            </a:r>
            <a:r>
              <a:rPr lang="de-DE" dirty="0" smtClean="0"/>
              <a:t> berechnet die Vorwärts-Simulation den   -Wert, in Abhängigkeit von den</a:t>
            </a:r>
            <a:br>
              <a:rPr lang="de-DE" dirty="0" smtClean="0"/>
            </a:br>
            <a:r>
              <a:rPr lang="de-DE" dirty="0" smtClean="0"/>
              <a:t>  -Werten aller eingehenden Kanten </a:t>
            </a:r>
            <a:r>
              <a:rPr lang="de-DE" i="1" dirty="0" smtClean="0"/>
              <a:t>e</a:t>
            </a:r>
            <a:r>
              <a:rPr lang="de-DE" i="1" baseline="-25000" dirty="0" smtClean="0"/>
              <a:t>in</a:t>
            </a:r>
            <a:r>
              <a:rPr lang="de-DE" baseline="-25000" dirty="0" smtClean="0"/>
              <a:t>,1</a:t>
            </a:r>
            <a:r>
              <a:rPr lang="de-DE" dirty="0" smtClean="0"/>
              <a:t>, ..., </a:t>
            </a:r>
            <a:r>
              <a:rPr lang="de-DE" i="1" dirty="0" smtClean="0"/>
              <a:t>e</a:t>
            </a:r>
            <a:r>
              <a:rPr lang="de-DE" i="1" baseline="-25000" dirty="0" smtClean="0"/>
              <a:t>in</a:t>
            </a:r>
            <a:r>
              <a:rPr lang="de-DE" baseline="-25000" dirty="0" smtClean="0"/>
              <a:t>,</a:t>
            </a:r>
            <a:r>
              <a:rPr lang="de-DE" i="1" baseline="-25000" dirty="0" smtClean="0"/>
              <a:t>N</a:t>
            </a:r>
            <a:r>
              <a:rPr lang="de-DE" dirty="0" smtClean="0"/>
              <a:t> </a:t>
            </a:r>
            <a:r>
              <a:rPr lang="de-DE" dirty="0" smtClean="0">
                <a:latin typeface="OpenSymbol"/>
                <a:ea typeface="OpenSymbol"/>
              </a:rPr>
              <a:t>∈</a:t>
            </a:r>
            <a:r>
              <a:rPr lang="de-DE" dirty="0" smtClean="0"/>
              <a:t> </a:t>
            </a:r>
            <a:r>
              <a:rPr lang="de-DE" i="1" dirty="0" smtClean="0"/>
              <a:t>E</a:t>
            </a:r>
            <a:r>
              <a:rPr lang="de-DE" i="1" baseline="-25000" dirty="0" smtClean="0"/>
              <a:t>in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i="1" dirty="0" smtClean="0"/>
              <a:t>d´</a:t>
            </a:r>
            <a:r>
              <a:rPr lang="de-DE" dirty="0" smtClean="0"/>
              <a:t>(</a:t>
            </a:r>
            <a:r>
              <a:rPr lang="de-DE" i="1" dirty="0" smtClean="0"/>
              <a:t>e</a:t>
            </a:r>
            <a:r>
              <a:rPr lang="de-DE" dirty="0" smtClean="0"/>
              <a:t>) = VS</a:t>
            </a:r>
            <a:r>
              <a:rPr lang="de-DE" i="1" baseline="-25000" dirty="0" smtClean="0"/>
              <a:t>op</a:t>
            </a:r>
            <a:r>
              <a:rPr lang="de-DE" dirty="0" smtClean="0"/>
              <a:t>( </a:t>
            </a:r>
            <a:r>
              <a:rPr lang="de-DE" i="1" dirty="0" smtClean="0"/>
              <a:t>d</a:t>
            </a:r>
            <a:r>
              <a:rPr lang="de-DE" dirty="0" smtClean="0"/>
              <a:t>(</a:t>
            </a:r>
            <a:r>
              <a:rPr lang="de-DE" i="1" dirty="0" smtClean="0"/>
              <a:t>e</a:t>
            </a:r>
            <a:r>
              <a:rPr lang="de-DE" i="1" baseline="-25000" dirty="0" smtClean="0"/>
              <a:t>in</a:t>
            </a:r>
            <a:r>
              <a:rPr lang="de-DE" baseline="-25000" dirty="0" smtClean="0"/>
              <a:t>,1</a:t>
            </a:r>
            <a:r>
              <a:rPr lang="de-DE" dirty="0" smtClean="0"/>
              <a:t>), ..., </a:t>
            </a:r>
            <a:r>
              <a:rPr lang="de-DE" i="1" dirty="0" smtClean="0"/>
              <a:t>d</a:t>
            </a:r>
            <a:r>
              <a:rPr lang="de-DE" dirty="0" smtClean="0"/>
              <a:t>(</a:t>
            </a:r>
            <a:r>
              <a:rPr lang="de-DE" i="1" dirty="0" smtClean="0"/>
              <a:t>e</a:t>
            </a:r>
            <a:r>
              <a:rPr lang="de-DE" i="1" baseline="-25000" dirty="0" smtClean="0"/>
              <a:t>in</a:t>
            </a:r>
            <a:r>
              <a:rPr lang="de-DE" baseline="-25000" dirty="0" smtClean="0"/>
              <a:t>,</a:t>
            </a:r>
            <a:r>
              <a:rPr lang="de-DE" i="1" baseline="-25000" dirty="0" smtClean="0"/>
              <a:t>N</a:t>
            </a:r>
            <a:r>
              <a:rPr lang="de-DE" dirty="0" smtClean="0"/>
              <a:t>) 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sz="1200" b="1" dirty="0" smtClean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Herausforderung</a:t>
            </a:r>
            <a:endParaRPr lang="de-DE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</a:t>
            </a:r>
            <a:r>
              <a:rPr lang="de-DE" i="1" u="sng" dirty="0" smtClean="0"/>
              <a:t>jede</a:t>
            </a:r>
            <a:r>
              <a:rPr lang="de-DE" dirty="0" smtClean="0"/>
              <a:t> mögliche Maschinen-Operation aus LIR ist eine bitgenaue Simulationsfunktion VS</a:t>
            </a:r>
            <a:r>
              <a:rPr lang="de-DE" i="1" baseline="-25000" dirty="0" smtClean="0"/>
              <a:t>op</a:t>
            </a:r>
            <a:r>
              <a:rPr lang="de-DE" dirty="0" smtClean="0"/>
              <a:t> auf </a:t>
            </a:r>
            <a:r>
              <a:rPr lang="de-DE" dirty="0" smtClean="0">
                <a:latin typeface="Monotype Corsiva" pitchFamily="66" charset="0"/>
                <a:sym typeface="Symbol" pitchFamily="18" charset="2"/>
              </a:rPr>
              <a:t>L</a:t>
            </a:r>
            <a:r>
              <a:rPr lang="de-DE" baseline="-25000" dirty="0" smtClean="0"/>
              <a:t>4</a:t>
            </a:r>
            <a:r>
              <a:rPr lang="de-DE" i="1" baseline="30000" dirty="0" smtClean="0"/>
              <a:t>k</a:t>
            </a:r>
            <a:r>
              <a:rPr lang="de-DE" dirty="0" smtClean="0"/>
              <a:t> bereitzustellen.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VS</a:t>
            </a:r>
            <a:r>
              <a:rPr lang="de-DE" i="1" baseline="-25000" dirty="0" smtClean="0"/>
              <a:t>op</a:t>
            </a:r>
            <a:r>
              <a:rPr lang="de-DE" dirty="0" smtClean="0"/>
              <a:t> muss das Verhalten von </a:t>
            </a:r>
            <a:r>
              <a:rPr lang="de-DE" i="1" dirty="0" smtClean="0"/>
              <a:t>op</a:t>
            </a:r>
            <a:r>
              <a:rPr lang="de-DE" dirty="0" smtClean="0"/>
              <a:t> für den betrachteten Ziel-Prozessor </a:t>
            </a:r>
            <a:r>
              <a:rPr lang="de-DE" i="1" u="sng" dirty="0" smtClean="0"/>
              <a:t>exakt und bitgenau</a:t>
            </a:r>
            <a:r>
              <a:rPr lang="de-DE" dirty="0" smtClean="0"/>
              <a:t> modellieren!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 rot="16200000" flipH="1">
            <a:off x="502817" y="3033688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 rot="16200000" flipH="1">
            <a:off x="4932000" y="2673648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6087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3DEF8EB-0DFD-4D7D-8561-ECE0E253488E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Vorwärts-Simulation (2)</a:t>
            </a:r>
            <a:endParaRPr lang="de-DE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Prinzipielle Vorgehensweise</a:t>
            </a:r>
            <a:endParaRPr lang="de-DE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Jede Maschinen-Operation </a:t>
            </a:r>
            <a:r>
              <a:rPr lang="de-DE" i="1" dirty="0" smtClean="0"/>
              <a:t>op</a:t>
            </a:r>
            <a:r>
              <a:rPr lang="de-DE" dirty="0" smtClean="0"/>
              <a:t> kann grundsätzlich mit den Booleschen Standard-Operatoren </a:t>
            </a:r>
            <a:r>
              <a:rPr lang="de-DE" b="1" dirty="0" smtClean="0">
                <a:latin typeface="Courier New" pitchFamily="49" charset="0"/>
                <a:ea typeface="ヒラギノ角ゴ Pro W3" pitchFamily="96" charset="-128"/>
                <a:sym typeface="Symbol" pitchFamily="18" charset="2"/>
              </a:rPr>
              <a:t></a:t>
            </a:r>
            <a:r>
              <a:rPr lang="de-DE" dirty="0" smtClean="0"/>
              <a:t>, </a:t>
            </a:r>
            <a:r>
              <a:rPr lang="de-DE" b="1" dirty="0" smtClean="0">
                <a:latin typeface="Courier New" pitchFamily="49" charset="0"/>
                <a:ea typeface="ヒラギノ角ゴ Pro W3" pitchFamily="96" charset="-128"/>
                <a:sym typeface="Symbol" pitchFamily="18" charset="2"/>
              </a:rPr>
              <a:t></a:t>
            </a:r>
            <a:r>
              <a:rPr lang="de-DE" dirty="0" smtClean="0"/>
              <a:t> und </a:t>
            </a:r>
            <a:r>
              <a:rPr lang="de-DE" b="1" dirty="0">
                <a:latin typeface="Courier New" pitchFamily="49" charset="0"/>
                <a:ea typeface="ヒラギノ角ゴ Pro W3" pitchFamily="96" charset="-128"/>
                <a:sym typeface="Symbol" pitchFamily="18" charset="2"/>
              </a:rPr>
              <a:t></a:t>
            </a:r>
            <a:r>
              <a:rPr lang="de-DE" dirty="0" smtClean="0"/>
              <a:t> auf Basis einzelner Bits dargestellt werden.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Beschreibe VS</a:t>
            </a:r>
            <a:r>
              <a:rPr lang="de-DE" i="1" baseline="-25000" dirty="0" smtClean="0"/>
              <a:t>op</a:t>
            </a:r>
            <a:r>
              <a:rPr lang="de-DE" dirty="0" smtClean="0"/>
              <a:t> als Formel über den Operatoren </a:t>
            </a:r>
            <a:r>
              <a:rPr lang="de-DE" b="1" dirty="0">
                <a:latin typeface="Courier New" pitchFamily="49" charset="0"/>
                <a:ea typeface="ヒラギノ角ゴ Pro W3" pitchFamily="96" charset="-128"/>
                <a:sym typeface="Symbol" pitchFamily="18" charset="2"/>
              </a:rPr>
              <a:t></a:t>
            </a:r>
            <a:r>
              <a:rPr lang="de-DE" dirty="0"/>
              <a:t>, </a:t>
            </a:r>
            <a:r>
              <a:rPr lang="de-DE" b="1" dirty="0">
                <a:latin typeface="Courier New" pitchFamily="49" charset="0"/>
                <a:ea typeface="ヒラギノ角ゴ Pro W3" pitchFamily="96" charset="-128"/>
                <a:sym typeface="Symbol" pitchFamily="18" charset="2"/>
              </a:rPr>
              <a:t></a:t>
            </a:r>
            <a:r>
              <a:rPr lang="de-DE" dirty="0"/>
              <a:t> und </a:t>
            </a:r>
            <a:r>
              <a:rPr lang="de-DE" b="1" dirty="0" smtClean="0">
                <a:latin typeface="Courier New" pitchFamily="49" charset="0"/>
                <a:ea typeface="ヒラギノ角ゴ Pro W3" pitchFamily="96" charset="-128"/>
                <a:sym typeface="Symbol" pitchFamily="18" charset="2"/>
              </a:rPr>
              <a:t></a:t>
            </a:r>
            <a:r>
              <a:rPr lang="de-DE" dirty="0" smtClean="0"/>
              <a:t> auf </a:t>
            </a:r>
            <a:r>
              <a:rPr lang="de-DE" dirty="0">
                <a:latin typeface="Monotype Corsiva" pitchFamily="66" charset="0"/>
                <a:sym typeface="Symbol" pitchFamily="18" charset="2"/>
              </a:rPr>
              <a:t>L</a:t>
            </a:r>
            <a:r>
              <a:rPr lang="de-DE" baseline="-25000" dirty="0"/>
              <a:t>4</a:t>
            </a:r>
            <a:r>
              <a:rPr lang="de-DE" i="1" baseline="30000" dirty="0"/>
              <a:t>k</a:t>
            </a:r>
            <a:r>
              <a:rPr lang="de-DE" dirty="0" smtClean="0"/>
              <a:t>, analog zur Booleschen Darstellung von </a:t>
            </a:r>
            <a:r>
              <a:rPr lang="de-DE" i="1" dirty="0" smtClean="0"/>
              <a:t>op</a:t>
            </a:r>
            <a:r>
              <a:rPr lang="de-DE" dirty="0" smtClean="0"/>
              <a:t>.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sz="1200" b="1" dirty="0" smtClean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Bitweise logische Operationen</a:t>
            </a:r>
            <a:endParaRPr lang="de-DE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Maschinen-Operationen </a:t>
            </a:r>
            <a:r>
              <a:rPr lang="de-DE" i="1" dirty="0" smtClean="0"/>
              <a:t>op</a:t>
            </a:r>
            <a:r>
              <a:rPr lang="de-DE" dirty="0" smtClean="0"/>
              <a:t> zur logischen Verknüpfung (AND, OR, NOT, XOR, NOR, NAND, ...) können leicht mit Hilfe von </a:t>
            </a:r>
            <a:r>
              <a:rPr lang="de-DE" b="1" dirty="0">
                <a:latin typeface="Courier New" pitchFamily="49" charset="0"/>
                <a:ea typeface="ヒラギノ角ゴ Pro W3" pitchFamily="96" charset="-128"/>
                <a:sym typeface="Symbol" pitchFamily="18" charset="2"/>
              </a:rPr>
              <a:t></a:t>
            </a:r>
            <a:r>
              <a:rPr lang="de-DE" dirty="0"/>
              <a:t>, </a:t>
            </a:r>
            <a:r>
              <a:rPr lang="de-DE" b="1" dirty="0">
                <a:latin typeface="Courier New" pitchFamily="49" charset="0"/>
                <a:ea typeface="ヒラギノ角ゴ Pro W3" pitchFamily="96" charset="-128"/>
                <a:sym typeface="Symbol" pitchFamily="18" charset="2"/>
              </a:rPr>
              <a:t></a:t>
            </a:r>
            <a:r>
              <a:rPr lang="de-DE" dirty="0"/>
              <a:t> und </a:t>
            </a:r>
            <a:r>
              <a:rPr lang="de-DE" b="1" dirty="0" smtClean="0">
                <a:latin typeface="Courier New" pitchFamily="49" charset="0"/>
                <a:ea typeface="ヒラギノ角ゴ Pro W3" pitchFamily="96" charset="-128"/>
                <a:sym typeface="Symbol" pitchFamily="18" charset="2"/>
              </a:rPr>
              <a:t></a:t>
            </a:r>
            <a:r>
              <a:rPr lang="de-DE" dirty="0"/>
              <a:t> </a:t>
            </a:r>
            <a:r>
              <a:rPr lang="de-DE" dirty="0" smtClean="0"/>
              <a:t>in </a:t>
            </a:r>
            <a:r>
              <a:rPr lang="de-DE" dirty="0" smtClean="0">
                <a:latin typeface="Monotype Corsiva" pitchFamily="66" charset="0"/>
                <a:sym typeface="Symbol" pitchFamily="18" charset="2"/>
              </a:rPr>
              <a:t>L</a:t>
            </a:r>
            <a:r>
              <a:rPr lang="de-DE" baseline="-25000" dirty="0" smtClean="0"/>
              <a:t>4</a:t>
            </a:r>
            <a:r>
              <a:rPr lang="de-DE" i="1" baseline="30000" dirty="0" smtClean="0"/>
              <a:t>k</a:t>
            </a:r>
            <a:r>
              <a:rPr lang="de-DE" dirty="0" smtClean="0"/>
              <a:t> dargestellt werden.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Vorgehensweise klar.</a:t>
            </a:r>
          </a:p>
        </p:txBody>
      </p:sp>
    </p:spTree>
    <p:extLst>
      <p:ext uri="{BB962C8B-B14F-4D97-AF65-F5344CB8AC3E}">
        <p14:creationId xmlns:p14="http://schemas.microsoft.com/office/powerpoint/2010/main" val="733560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2207351-9B02-4E99-BF9C-98DCF0909B04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Vorwärts-Simulation (3)</a:t>
            </a:r>
            <a:endParaRPr lang="de-DE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Arithmetische Operationen</a:t>
            </a:r>
            <a:endParaRPr lang="de-DE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Ableitung von logischen Operationen in </a:t>
            </a:r>
            <a:r>
              <a:rPr lang="de-DE" dirty="0">
                <a:latin typeface="Monotype Corsiva" pitchFamily="66" charset="0"/>
                <a:sym typeface="Symbol" pitchFamily="18" charset="2"/>
              </a:rPr>
              <a:t>L</a:t>
            </a:r>
            <a:r>
              <a:rPr lang="de-DE" baseline="-25000" dirty="0"/>
              <a:t>4</a:t>
            </a:r>
            <a:r>
              <a:rPr lang="de-DE" i="1" baseline="30000" dirty="0"/>
              <a:t>k</a:t>
            </a:r>
            <a:r>
              <a:rPr lang="de-DE" dirty="0" smtClean="0"/>
              <a:t> aus arithmetischer Maschinen-Operation </a:t>
            </a:r>
            <a:r>
              <a:rPr lang="de-DE" i="1" dirty="0" smtClean="0"/>
              <a:t>op</a:t>
            </a:r>
            <a:r>
              <a:rPr lang="de-DE" dirty="0" smtClean="0"/>
              <a:t> aufwändig, aber machbar.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Beispiel Addition: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Halbaddierer: Addiert Bits </a:t>
            </a:r>
            <a:r>
              <a:rPr lang="de-DE" i="1" dirty="0" smtClean="0"/>
              <a:t>a</a:t>
            </a:r>
            <a:r>
              <a:rPr lang="de-DE" dirty="0" smtClean="0"/>
              <a:t>, </a:t>
            </a:r>
            <a:r>
              <a:rPr lang="de-DE" i="1" dirty="0" smtClean="0"/>
              <a:t>b</a:t>
            </a:r>
            <a:r>
              <a:rPr lang="de-DE" dirty="0" smtClean="0"/>
              <a:t> </a:t>
            </a:r>
            <a:r>
              <a:rPr lang="de-DE" dirty="0" smtClean="0">
                <a:latin typeface="OpenSymbol"/>
                <a:ea typeface="OpenSymbol"/>
              </a:rPr>
              <a:t>∈</a:t>
            </a:r>
            <a:r>
              <a:rPr lang="de-DE" dirty="0" smtClean="0"/>
              <a:t> </a:t>
            </a:r>
            <a:r>
              <a:rPr lang="de-DE" dirty="0" smtClean="0">
                <a:latin typeface="Monotype Corsiva" pitchFamily="66" charset="0"/>
                <a:sym typeface="Symbol" pitchFamily="18" charset="2"/>
              </a:rPr>
              <a:t>L</a:t>
            </a:r>
            <a:r>
              <a:rPr lang="de-DE" baseline="-25000" dirty="0" smtClean="0"/>
              <a:t>4</a:t>
            </a:r>
            <a:r>
              <a:rPr lang="de-DE" dirty="0" smtClean="0"/>
              <a:t>, erzeugt </a:t>
            </a:r>
            <a:r>
              <a:rPr lang="de-DE" i="1" dirty="0" smtClean="0"/>
              <a:t>s</a:t>
            </a:r>
            <a:r>
              <a:rPr lang="de-DE" dirty="0" smtClean="0"/>
              <a:t>, </a:t>
            </a:r>
            <a:r>
              <a:rPr lang="de-DE" i="1" dirty="0" smtClean="0"/>
              <a:t>c</a:t>
            </a:r>
            <a:r>
              <a:rPr lang="de-DE" dirty="0" smtClean="0"/>
              <a:t> </a:t>
            </a:r>
            <a:r>
              <a:rPr lang="de-DE" dirty="0" smtClean="0">
                <a:latin typeface="OpenSymbol"/>
                <a:ea typeface="OpenSymbol"/>
              </a:rPr>
              <a:t>∈</a:t>
            </a:r>
            <a:r>
              <a:rPr lang="de-DE" dirty="0" smtClean="0"/>
              <a:t> </a:t>
            </a:r>
            <a:r>
              <a:rPr lang="de-DE" dirty="0" smtClean="0">
                <a:latin typeface="Monotype Corsiva" pitchFamily="66" charset="0"/>
                <a:sym typeface="Symbol" pitchFamily="18" charset="2"/>
              </a:rPr>
              <a:t>L</a:t>
            </a:r>
            <a:r>
              <a:rPr lang="de-DE" baseline="-25000" dirty="0" smtClean="0"/>
              <a:t>4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i="1" dirty="0"/>
              <a:t>s</a:t>
            </a:r>
            <a:r>
              <a:rPr lang="de-DE" dirty="0"/>
              <a:t> = </a:t>
            </a:r>
            <a:r>
              <a:rPr lang="de-DE" i="1" dirty="0"/>
              <a:t>a</a:t>
            </a:r>
            <a:r>
              <a:rPr lang="de-DE" dirty="0"/>
              <a:t> </a:t>
            </a:r>
            <a:r>
              <a:rPr lang="de-DE" dirty="0">
                <a:sym typeface="Symbol" pitchFamily="18" charset="2"/>
              </a:rPr>
              <a:t> </a:t>
            </a:r>
            <a:r>
              <a:rPr lang="de-DE" i="1" dirty="0"/>
              <a:t>b</a:t>
            </a:r>
            <a:r>
              <a:rPr lang="de-DE" dirty="0"/>
              <a:t> = (</a:t>
            </a:r>
            <a:r>
              <a:rPr lang="de-DE" i="1" dirty="0"/>
              <a:t>a</a:t>
            </a:r>
            <a:r>
              <a:rPr lang="de-DE" dirty="0"/>
              <a:t> </a:t>
            </a:r>
            <a:r>
              <a:rPr lang="de-DE" b="1" dirty="0" smtClean="0">
                <a:latin typeface="Courier New" pitchFamily="49" charset="0"/>
                <a:ea typeface="ヒラギノ角ゴ Pro W3" pitchFamily="96" charset="-128"/>
                <a:sym typeface="Symbol" pitchFamily="18" charset="2"/>
              </a:rPr>
              <a:t>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b="1" dirty="0" smtClean="0">
                <a:latin typeface="Courier New" pitchFamily="49" charset="0"/>
                <a:ea typeface="ヒラギノ角ゴ Pro W3" pitchFamily="96" charset="-128"/>
                <a:sym typeface="Symbol" pitchFamily="18" charset="2"/>
              </a:rPr>
              <a:t></a:t>
            </a:r>
            <a:r>
              <a:rPr lang="de-DE" i="1" dirty="0" smtClean="0"/>
              <a:t>b</a:t>
            </a:r>
            <a:r>
              <a:rPr lang="de-DE" dirty="0"/>
              <a:t>) </a:t>
            </a:r>
            <a:r>
              <a:rPr lang="de-DE" b="1" dirty="0" smtClean="0">
                <a:latin typeface="Courier New" pitchFamily="49" charset="0"/>
                <a:ea typeface="ヒラギノ角ゴ Pro W3" pitchFamily="96" charset="-128"/>
                <a:sym typeface="Symbol" pitchFamily="18" charset="2"/>
              </a:rPr>
              <a:t>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dirty="0" smtClean="0"/>
              <a:t>(</a:t>
            </a:r>
            <a:r>
              <a:rPr lang="de-DE" b="1" dirty="0" smtClean="0">
                <a:latin typeface="Courier New" pitchFamily="49" charset="0"/>
                <a:ea typeface="ヒラギノ角ゴ Pro W3" pitchFamily="96" charset="-128"/>
                <a:sym typeface="Symbol" pitchFamily="18" charset="2"/>
              </a:rPr>
              <a:t></a:t>
            </a:r>
            <a:r>
              <a:rPr lang="de-DE" i="1" dirty="0" smtClean="0"/>
              <a:t>a</a:t>
            </a:r>
            <a:r>
              <a:rPr lang="de-DE" dirty="0" smtClean="0"/>
              <a:t> </a:t>
            </a:r>
            <a:r>
              <a:rPr lang="de-DE" b="1" dirty="0" smtClean="0">
                <a:latin typeface="Courier New" pitchFamily="49" charset="0"/>
                <a:ea typeface="ヒラギノ角ゴ Pro W3" pitchFamily="96" charset="-128"/>
                <a:sym typeface="Symbol" pitchFamily="18" charset="2"/>
              </a:rPr>
              <a:t>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i="1" dirty="0"/>
              <a:t>b</a:t>
            </a:r>
            <a:r>
              <a:rPr lang="de-DE" dirty="0"/>
              <a:t>); </a:t>
            </a:r>
            <a:r>
              <a:rPr lang="de-DE" i="1" dirty="0"/>
              <a:t>c</a:t>
            </a:r>
            <a:r>
              <a:rPr lang="de-DE" dirty="0"/>
              <a:t> = </a:t>
            </a:r>
            <a:r>
              <a:rPr lang="de-DE" i="1" dirty="0"/>
              <a:t>a</a:t>
            </a:r>
            <a:r>
              <a:rPr lang="de-DE" dirty="0"/>
              <a:t> </a:t>
            </a:r>
            <a:r>
              <a:rPr lang="de-DE" b="1" dirty="0" smtClean="0">
                <a:latin typeface="Courier New" pitchFamily="49" charset="0"/>
                <a:ea typeface="ヒラギノ角ゴ Pro W3" pitchFamily="96" charset="-128"/>
                <a:sym typeface="Symbol" pitchFamily="18" charset="2"/>
              </a:rPr>
              <a:t>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i="1" dirty="0"/>
              <a:t>b</a:t>
            </a:r>
            <a:r>
              <a:rPr lang="de-DE" dirty="0" smtClean="0"/>
              <a:t>;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Volladdierer</a:t>
            </a:r>
            <a:r>
              <a:rPr lang="de-DE" dirty="0"/>
              <a:t>: Addiert Bits </a:t>
            </a:r>
            <a:r>
              <a:rPr lang="de-DE" i="1" dirty="0"/>
              <a:t>a</a:t>
            </a:r>
            <a:r>
              <a:rPr lang="de-DE" dirty="0"/>
              <a:t>, </a:t>
            </a:r>
            <a:r>
              <a:rPr lang="de-DE" i="1" dirty="0" smtClean="0"/>
              <a:t>b</a:t>
            </a:r>
            <a:r>
              <a:rPr lang="de-DE" dirty="0" smtClean="0"/>
              <a:t>, </a:t>
            </a:r>
            <a:r>
              <a:rPr lang="de-DE" i="1" dirty="0" smtClean="0"/>
              <a:t>c</a:t>
            </a:r>
            <a:r>
              <a:rPr lang="de-DE" i="1" baseline="-25000" dirty="0" smtClean="0"/>
              <a:t>in</a:t>
            </a:r>
            <a:r>
              <a:rPr lang="de-DE" dirty="0" smtClean="0"/>
              <a:t> </a:t>
            </a:r>
            <a:r>
              <a:rPr lang="de-DE" dirty="0" smtClean="0">
                <a:latin typeface="OpenSymbol"/>
                <a:ea typeface="OpenSymbol"/>
              </a:rPr>
              <a:t>∈</a:t>
            </a:r>
            <a:r>
              <a:rPr lang="de-DE" dirty="0" smtClean="0"/>
              <a:t> </a:t>
            </a:r>
            <a:r>
              <a:rPr lang="de-DE" dirty="0">
                <a:latin typeface="Monotype Corsiva" pitchFamily="66" charset="0"/>
                <a:sym typeface="Symbol" pitchFamily="18" charset="2"/>
              </a:rPr>
              <a:t>L</a:t>
            </a:r>
            <a:r>
              <a:rPr lang="de-DE" baseline="-25000" dirty="0"/>
              <a:t>4</a:t>
            </a:r>
            <a:r>
              <a:rPr lang="de-DE" dirty="0"/>
              <a:t>, erzeugt </a:t>
            </a:r>
            <a:r>
              <a:rPr lang="de-DE" i="1" dirty="0"/>
              <a:t>s</a:t>
            </a:r>
            <a:r>
              <a:rPr lang="de-DE" dirty="0"/>
              <a:t>, </a:t>
            </a:r>
            <a:r>
              <a:rPr lang="de-DE" i="1" dirty="0" smtClean="0"/>
              <a:t>c</a:t>
            </a:r>
            <a:r>
              <a:rPr lang="de-DE" i="1" baseline="-25000" dirty="0" smtClean="0"/>
              <a:t>out</a:t>
            </a:r>
            <a:r>
              <a:rPr lang="de-DE" dirty="0" smtClean="0"/>
              <a:t> </a:t>
            </a:r>
            <a:r>
              <a:rPr lang="de-DE" dirty="0">
                <a:latin typeface="OpenSymbol"/>
                <a:ea typeface="OpenSymbol"/>
              </a:rPr>
              <a:t>∈</a:t>
            </a:r>
            <a:r>
              <a:rPr lang="de-DE" dirty="0"/>
              <a:t> </a:t>
            </a:r>
            <a:r>
              <a:rPr lang="de-DE" dirty="0">
                <a:latin typeface="Monotype Corsiva" pitchFamily="66" charset="0"/>
                <a:sym typeface="Symbol" pitchFamily="18" charset="2"/>
              </a:rPr>
              <a:t>L</a:t>
            </a:r>
            <a:r>
              <a:rPr lang="de-DE" baseline="-25000" dirty="0"/>
              <a:t>4</a:t>
            </a:r>
            <a:r>
              <a:rPr lang="de-DE" dirty="0"/>
              <a:t>:</a:t>
            </a:r>
            <a:br>
              <a:rPr lang="de-DE" dirty="0"/>
            </a:br>
            <a:r>
              <a:rPr lang="de-DE" i="1" dirty="0"/>
              <a:t>s</a:t>
            </a:r>
            <a:r>
              <a:rPr lang="de-DE" dirty="0"/>
              <a:t> = </a:t>
            </a:r>
            <a:r>
              <a:rPr lang="de-DE" dirty="0" smtClean="0"/>
              <a:t>(</a:t>
            </a:r>
            <a:r>
              <a:rPr lang="de-DE" i="1" dirty="0" smtClean="0"/>
              <a:t>a</a:t>
            </a:r>
            <a:r>
              <a:rPr lang="de-DE" dirty="0" smtClean="0"/>
              <a:t> </a:t>
            </a:r>
            <a:r>
              <a:rPr lang="de-DE" dirty="0">
                <a:sym typeface="Symbol" pitchFamily="18" charset="2"/>
              </a:rPr>
              <a:t> </a:t>
            </a:r>
            <a:r>
              <a:rPr lang="de-DE" i="1" dirty="0" smtClean="0"/>
              <a:t>b</a:t>
            </a:r>
            <a:r>
              <a:rPr lang="de-DE" dirty="0" smtClean="0"/>
              <a:t>)</a:t>
            </a:r>
            <a:r>
              <a:rPr lang="de-DE" dirty="0">
                <a:sym typeface="Symbol" pitchFamily="18" charset="2"/>
              </a:rPr>
              <a:t>  </a:t>
            </a:r>
            <a:r>
              <a:rPr lang="de-DE" i="1" dirty="0" smtClean="0"/>
              <a:t>c</a:t>
            </a:r>
            <a:r>
              <a:rPr lang="de-DE" i="1" baseline="-25000" dirty="0" smtClean="0"/>
              <a:t>in</a:t>
            </a:r>
            <a:r>
              <a:rPr lang="de-DE" dirty="0" smtClean="0"/>
              <a:t>;</a:t>
            </a:r>
            <a:r>
              <a:rPr lang="de-DE" dirty="0"/>
              <a:t> </a:t>
            </a:r>
            <a:r>
              <a:rPr lang="de-DE" i="1" dirty="0"/>
              <a:t>c</a:t>
            </a:r>
            <a:r>
              <a:rPr lang="de-DE" i="1" baseline="-25000" dirty="0"/>
              <a:t>out</a:t>
            </a:r>
            <a:r>
              <a:rPr lang="de-DE" dirty="0"/>
              <a:t> = (</a:t>
            </a:r>
            <a:r>
              <a:rPr lang="de-DE" i="1" dirty="0"/>
              <a:t>a</a:t>
            </a:r>
            <a:r>
              <a:rPr lang="de-DE" dirty="0"/>
              <a:t> </a:t>
            </a:r>
            <a:r>
              <a:rPr lang="de-DE" b="1" dirty="0" smtClean="0">
                <a:latin typeface="Courier New" pitchFamily="49" charset="0"/>
                <a:ea typeface="ヒラギノ角ゴ Pro W3" pitchFamily="96" charset="-128"/>
                <a:sym typeface="Symbol" pitchFamily="18" charset="2"/>
              </a:rPr>
              <a:t>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i="1" dirty="0"/>
              <a:t>b</a:t>
            </a:r>
            <a:r>
              <a:rPr lang="de-DE" dirty="0"/>
              <a:t>) </a:t>
            </a:r>
            <a:r>
              <a:rPr lang="de-DE" b="1" dirty="0" smtClean="0">
                <a:latin typeface="Courier New" pitchFamily="49" charset="0"/>
                <a:ea typeface="ヒラギノ角ゴ Pro W3" pitchFamily="96" charset="-128"/>
                <a:sym typeface="Symbol" pitchFamily="18" charset="2"/>
              </a:rPr>
              <a:t>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dirty="0"/>
              <a:t>(</a:t>
            </a:r>
            <a:r>
              <a:rPr lang="de-DE" i="1" dirty="0"/>
              <a:t>a</a:t>
            </a:r>
            <a:r>
              <a:rPr lang="de-DE" dirty="0"/>
              <a:t> </a:t>
            </a:r>
            <a:r>
              <a:rPr lang="de-DE" b="1" dirty="0" smtClean="0">
                <a:latin typeface="Courier New" pitchFamily="49" charset="0"/>
                <a:ea typeface="ヒラギノ角ゴ Pro W3" pitchFamily="96" charset="-128"/>
                <a:sym typeface="Symbol" pitchFamily="18" charset="2"/>
              </a:rPr>
              <a:t>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i="1" dirty="0"/>
              <a:t>c</a:t>
            </a:r>
            <a:r>
              <a:rPr lang="de-DE" i="1" baseline="-25000" dirty="0"/>
              <a:t>in</a:t>
            </a:r>
            <a:r>
              <a:rPr lang="de-DE" dirty="0"/>
              <a:t>) </a:t>
            </a:r>
            <a:r>
              <a:rPr lang="de-DE" b="1" dirty="0" smtClean="0">
                <a:latin typeface="Courier New" pitchFamily="49" charset="0"/>
                <a:ea typeface="ヒラギノ角ゴ Pro W3" pitchFamily="96" charset="-128"/>
                <a:sym typeface="Symbol" pitchFamily="18" charset="2"/>
              </a:rPr>
              <a:t>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dirty="0"/>
              <a:t>(</a:t>
            </a:r>
            <a:r>
              <a:rPr lang="de-DE" i="1" dirty="0"/>
              <a:t>b</a:t>
            </a:r>
            <a:r>
              <a:rPr lang="de-DE" dirty="0"/>
              <a:t> </a:t>
            </a:r>
            <a:r>
              <a:rPr lang="de-DE" b="1" dirty="0" smtClean="0">
                <a:latin typeface="Courier New" pitchFamily="49" charset="0"/>
                <a:ea typeface="ヒラギノ角ゴ Pro W3" pitchFamily="96" charset="-128"/>
                <a:sym typeface="Symbol" pitchFamily="18" charset="2"/>
              </a:rPr>
              <a:t>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i="1" dirty="0"/>
              <a:t>c</a:t>
            </a:r>
            <a:r>
              <a:rPr lang="de-DE" i="1" baseline="-25000" dirty="0"/>
              <a:t>in</a:t>
            </a:r>
            <a:r>
              <a:rPr lang="de-DE" dirty="0" smtClean="0"/>
              <a:t>);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k</a:t>
            </a:r>
            <a:r>
              <a:rPr lang="de-DE" dirty="0" smtClean="0"/>
              <a:t>-Bit Addition in</a:t>
            </a:r>
            <a:r>
              <a:rPr lang="de-DE" dirty="0">
                <a:latin typeface="Monotype Corsiva" pitchFamily="66" charset="0"/>
                <a:sym typeface="Symbol" pitchFamily="18" charset="2"/>
              </a:rPr>
              <a:t> </a:t>
            </a:r>
            <a:r>
              <a:rPr lang="de-DE" dirty="0" smtClean="0">
                <a:latin typeface="Monotype Corsiva" pitchFamily="66" charset="0"/>
                <a:sym typeface="Symbol" pitchFamily="18" charset="2"/>
              </a:rPr>
              <a:t>L</a:t>
            </a:r>
            <a:r>
              <a:rPr lang="de-DE" baseline="-25000" dirty="0" smtClean="0"/>
              <a:t>4</a:t>
            </a:r>
            <a:r>
              <a:rPr lang="de-DE" i="1" baseline="30000" dirty="0" smtClean="0"/>
              <a:t>k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Wende sukzessiv Formeln für Volladdierer für Bit-Positionen 0, ..., </a:t>
            </a:r>
            <a:r>
              <a:rPr lang="de-DE" i="1" dirty="0" smtClean="0"/>
              <a:t>k</a:t>
            </a:r>
            <a:r>
              <a:rPr lang="de-DE" dirty="0" smtClean="0"/>
              <a:t> an und berechne Summen-Bits.</a:t>
            </a: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86369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FE38266-3C24-44BE-B96D-2B89E9DDBB5A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Vorwärts-Simulation (4)</a:t>
            </a:r>
            <a:endParaRPr lang="de-DE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Register-Transfer-Operationen</a:t>
            </a:r>
            <a:endParaRPr lang="de-DE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Kopieren von Registerinhalten </a:t>
            </a:r>
            <a:r>
              <a:rPr lang="en-US" i="1" dirty="0" smtClean="0"/>
              <a:t>(Register-Register-Move)</a:t>
            </a:r>
            <a:r>
              <a:rPr lang="de-DE" dirty="0" smtClean="0"/>
              <a:t> wird durch Kopieren von   -Werten in </a:t>
            </a:r>
            <a:r>
              <a:rPr lang="de-DE" dirty="0" smtClean="0">
                <a:latin typeface="Monotype Corsiva" pitchFamily="66" charset="0"/>
                <a:sym typeface="Symbol" pitchFamily="18" charset="2"/>
              </a:rPr>
              <a:t>L</a:t>
            </a:r>
            <a:r>
              <a:rPr lang="de-DE" baseline="-25000" dirty="0" smtClean="0"/>
              <a:t>4</a:t>
            </a:r>
            <a:r>
              <a:rPr lang="de-DE" i="1" baseline="30000" dirty="0" smtClean="0"/>
              <a:t>k</a:t>
            </a:r>
            <a:r>
              <a:rPr lang="de-DE" dirty="0" smtClean="0"/>
              <a:t> erreicht.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sz="1200" b="1" dirty="0" smtClean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Speicher-Transfer-Operationen</a:t>
            </a:r>
            <a:endParaRPr lang="de-DE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 die BDWFA bitgenaue Daten- und Wertflussinformation explizit nur für Register und nicht für externe Speicher vorhält,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generieren </a:t>
            </a:r>
            <a:r>
              <a:rPr lang="en-US" i="1" dirty="0" smtClean="0"/>
              <a:t>Store</a:t>
            </a:r>
            <a:r>
              <a:rPr lang="de-DE" dirty="0" smtClean="0"/>
              <a:t>-Operationen ohnehin keine   -Werte, da dies typischerweise Senken im DWFG sind,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generieren </a:t>
            </a:r>
            <a:r>
              <a:rPr lang="en-US" i="1" dirty="0" smtClean="0"/>
              <a:t>Load</a:t>
            </a:r>
            <a:r>
              <a:rPr lang="de-DE" dirty="0" smtClean="0"/>
              <a:t>-Operationen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U</a:t>
            </a:r>
            <a:r>
              <a:rPr lang="de-DE" dirty="0" smtClean="0"/>
              <a:t>* als   -Werte.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sz="1200" b="1" dirty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>
                <a:sym typeface="Wingdings"/>
              </a:rPr>
              <a:t> </a:t>
            </a:r>
            <a:r>
              <a:rPr lang="de-DE" b="1" i="1" dirty="0" smtClean="0"/>
              <a:t>Andere Klassen von Operationen werden ähnlich modelliert.</a:t>
            </a:r>
            <a:endParaRPr lang="de-DE" b="1" i="1" dirty="0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16200000" flipH="1">
            <a:off x="2052000" y="2313609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 rot="16200000" flipH="1">
            <a:off x="5975425" y="4041800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 rot="16200000" flipH="1">
            <a:off x="5004000" y="4833889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930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1561C83-61B3-41AF-9F6F-DA4E053C5FBD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Vorwärts-Simulation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 rot="18900000" flipH="1">
            <a:off x="3672681" y="4652169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0" name="Freeform 3"/>
          <p:cNvSpPr>
            <a:spLocks/>
          </p:cNvSpPr>
          <p:nvPr/>
        </p:nvSpPr>
        <p:spPr bwMode="auto">
          <a:xfrm>
            <a:off x="2198688" y="2016125"/>
            <a:ext cx="1725612" cy="2670175"/>
          </a:xfrm>
          <a:custGeom>
            <a:avLst/>
            <a:gdLst>
              <a:gd name="T0" fmla="*/ 569 w 1087"/>
              <a:gd name="T1" fmla="*/ 0 h 1682"/>
              <a:gd name="T2" fmla="*/ 112 w 1087"/>
              <a:gd name="T3" fmla="*/ 277 h 1682"/>
              <a:gd name="T4" fmla="*/ 15 w 1087"/>
              <a:gd name="T5" fmla="*/ 549 h 1682"/>
              <a:gd name="T6" fmla="*/ 179 w 1087"/>
              <a:gd name="T7" fmla="*/ 854 h 1682"/>
              <a:gd name="T8" fmla="*/ 1087 w 1087"/>
              <a:gd name="T9" fmla="*/ 1682 h 1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1682">
                <a:moveTo>
                  <a:pt x="569" y="0"/>
                </a:moveTo>
                <a:cubicBezTo>
                  <a:pt x="493" y="47"/>
                  <a:pt x="204" y="186"/>
                  <a:pt x="112" y="277"/>
                </a:cubicBezTo>
                <a:cubicBezTo>
                  <a:pt x="20" y="368"/>
                  <a:pt x="4" y="453"/>
                  <a:pt x="15" y="549"/>
                </a:cubicBezTo>
                <a:cubicBezTo>
                  <a:pt x="26" y="645"/>
                  <a:pt x="0" y="665"/>
                  <a:pt x="179" y="854"/>
                </a:cubicBezTo>
                <a:cubicBezTo>
                  <a:pt x="358" y="1043"/>
                  <a:pt x="898" y="1510"/>
                  <a:pt x="1087" y="1682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323850" y="1736725"/>
            <a:ext cx="574675" cy="5762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1765300" y="1735138"/>
            <a:ext cx="574675" cy="5762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1044575" y="2487613"/>
            <a:ext cx="574675" cy="5762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076325" y="2625725"/>
            <a:ext cx="327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&amp;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 rot="2700000">
            <a:off x="792957" y="2307431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 rot="18900000" flipH="1">
            <a:off x="1512095" y="2307431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65125" y="1917700"/>
            <a:ext cx="327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a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804988" y="1917700"/>
            <a:ext cx="327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3</a:t>
            </a:r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auto">
          <a:xfrm>
            <a:off x="2482850" y="2495550"/>
            <a:ext cx="574675" cy="5762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1762125" y="3248025"/>
            <a:ext cx="574675" cy="5762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1725613" y="3386138"/>
            <a:ext cx="463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&lt;&lt;</a:t>
            </a: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 rot="2700000">
            <a:off x="1510506" y="3067844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3" name="AutoShape 17"/>
          <p:cNvSpPr>
            <a:spLocks noChangeArrowheads="1"/>
          </p:cNvSpPr>
          <p:nvPr/>
        </p:nvSpPr>
        <p:spPr bwMode="auto">
          <a:xfrm rot="18900000" flipH="1">
            <a:off x="2229644" y="3067844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2522538" y="2678113"/>
            <a:ext cx="327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3</a:t>
            </a:r>
          </a:p>
        </p:txBody>
      </p:sp>
      <p:sp>
        <p:nvSpPr>
          <p:cNvPr id="25" name="Oval 19"/>
          <p:cNvSpPr>
            <a:spLocks noChangeArrowheads="1"/>
          </p:cNvSpPr>
          <p:nvPr/>
        </p:nvSpPr>
        <p:spPr bwMode="auto">
          <a:xfrm>
            <a:off x="3168650" y="2239963"/>
            <a:ext cx="574675" cy="5762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3816350" y="2495550"/>
            <a:ext cx="574675" cy="5762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7" name="AutoShape 21"/>
          <p:cNvSpPr>
            <a:spLocks noChangeArrowheads="1"/>
          </p:cNvSpPr>
          <p:nvPr/>
        </p:nvSpPr>
        <p:spPr bwMode="auto">
          <a:xfrm rot="18900000" flipH="1">
            <a:off x="3563144" y="3067844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209925" y="2420938"/>
            <a:ext cx="327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b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856038" y="2678113"/>
            <a:ext cx="327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5</a:t>
            </a:r>
          </a:p>
        </p:txBody>
      </p:sp>
      <p:sp>
        <p:nvSpPr>
          <p:cNvPr id="30" name="Oval 24"/>
          <p:cNvSpPr>
            <a:spLocks noChangeArrowheads="1"/>
          </p:cNvSpPr>
          <p:nvPr/>
        </p:nvSpPr>
        <p:spPr bwMode="auto">
          <a:xfrm>
            <a:off x="2486025" y="4040188"/>
            <a:ext cx="574675" cy="5762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2517775" y="4178300"/>
            <a:ext cx="327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|</a:t>
            </a:r>
          </a:p>
        </p:txBody>
      </p:sp>
      <p:sp>
        <p:nvSpPr>
          <p:cNvPr id="32" name="AutoShape 26"/>
          <p:cNvSpPr>
            <a:spLocks noChangeArrowheads="1"/>
          </p:cNvSpPr>
          <p:nvPr/>
        </p:nvSpPr>
        <p:spPr bwMode="auto">
          <a:xfrm rot="2700000">
            <a:off x="2234407" y="3860006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33" name="Oval 27"/>
          <p:cNvSpPr>
            <a:spLocks noChangeArrowheads="1"/>
          </p:cNvSpPr>
          <p:nvPr/>
        </p:nvSpPr>
        <p:spPr bwMode="auto">
          <a:xfrm>
            <a:off x="3160713" y="3287713"/>
            <a:ext cx="574675" cy="5762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34" name="AutoShape 28"/>
          <p:cNvSpPr>
            <a:spLocks noChangeArrowheads="1"/>
          </p:cNvSpPr>
          <p:nvPr/>
        </p:nvSpPr>
        <p:spPr bwMode="auto">
          <a:xfrm rot="18900000" flipH="1">
            <a:off x="2915444" y="3861594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35" name="Text Box 29"/>
          <p:cNvSpPr txBox="1">
            <a:spLocks noChangeArrowheads="1"/>
          </p:cNvSpPr>
          <p:nvPr/>
        </p:nvSpPr>
        <p:spPr bwMode="auto">
          <a:xfrm>
            <a:off x="3132138" y="3470275"/>
            <a:ext cx="463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&gt;&gt;</a:t>
            </a:r>
          </a:p>
        </p:txBody>
      </p:sp>
      <p:sp>
        <p:nvSpPr>
          <p:cNvPr id="36" name="AutoShape 30"/>
          <p:cNvSpPr>
            <a:spLocks noChangeArrowheads="1"/>
          </p:cNvSpPr>
          <p:nvPr/>
        </p:nvSpPr>
        <p:spPr bwMode="auto">
          <a:xfrm rot="16200000" flipH="1">
            <a:off x="3275807" y="2999581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37" name="Oval 31"/>
          <p:cNvSpPr>
            <a:spLocks noChangeArrowheads="1"/>
          </p:cNvSpPr>
          <p:nvPr/>
        </p:nvSpPr>
        <p:spPr bwMode="auto">
          <a:xfrm>
            <a:off x="3925888" y="4079875"/>
            <a:ext cx="574675" cy="5762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38" name="Oval 32"/>
          <p:cNvSpPr>
            <a:spLocks noChangeArrowheads="1"/>
          </p:cNvSpPr>
          <p:nvPr/>
        </p:nvSpPr>
        <p:spPr bwMode="auto">
          <a:xfrm>
            <a:off x="3205163" y="4832350"/>
            <a:ext cx="574675" cy="5762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39" name="Text Box 33"/>
          <p:cNvSpPr txBox="1">
            <a:spLocks noChangeArrowheads="1"/>
          </p:cNvSpPr>
          <p:nvPr/>
        </p:nvSpPr>
        <p:spPr bwMode="auto">
          <a:xfrm>
            <a:off x="3168650" y="4970463"/>
            <a:ext cx="463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&lt;&lt;</a:t>
            </a:r>
          </a:p>
        </p:txBody>
      </p:sp>
      <p:sp>
        <p:nvSpPr>
          <p:cNvPr id="40" name="AutoShape 34"/>
          <p:cNvSpPr>
            <a:spLocks noChangeArrowheads="1"/>
          </p:cNvSpPr>
          <p:nvPr/>
        </p:nvSpPr>
        <p:spPr bwMode="auto">
          <a:xfrm rot="2700000">
            <a:off x="2953544" y="4652169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1" name="Text Box 35"/>
          <p:cNvSpPr txBox="1">
            <a:spLocks noChangeArrowheads="1"/>
          </p:cNvSpPr>
          <p:nvPr/>
        </p:nvSpPr>
        <p:spPr bwMode="auto">
          <a:xfrm>
            <a:off x="3965575" y="4262438"/>
            <a:ext cx="327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3</a:t>
            </a:r>
          </a:p>
        </p:txBody>
      </p:sp>
      <p:sp>
        <p:nvSpPr>
          <p:cNvPr id="42" name="Oval 36"/>
          <p:cNvSpPr>
            <a:spLocks noChangeArrowheads="1"/>
          </p:cNvSpPr>
          <p:nvPr/>
        </p:nvSpPr>
        <p:spPr bwMode="auto">
          <a:xfrm>
            <a:off x="4286250" y="4832350"/>
            <a:ext cx="574675" cy="5762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3" name="Text Box 37"/>
          <p:cNvSpPr txBox="1">
            <a:spLocks noChangeArrowheads="1"/>
          </p:cNvSpPr>
          <p:nvPr/>
        </p:nvSpPr>
        <p:spPr bwMode="auto">
          <a:xfrm>
            <a:off x="4318000" y="4970463"/>
            <a:ext cx="327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|</a:t>
            </a:r>
          </a:p>
        </p:txBody>
      </p:sp>
      <p:sp>
        <p:nvSpPr>
          <p:cNvPr id="44" name="AutoShape 38"/>
          <p:cNvSpPr>
            <a:spLocks noChangeArrowheads="1"/>
          </p:cNvSpPr>
          <p:nvPr/>
        </p:nvSpPr>
        <p:spPr bwMode="auto">
          <a:xfrm rot="18900000" flipH="1">
            <a:off x="4752181" y="4652169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5" name="Oval 39"/>
          <p:cNvSpPr>
            <a:spLocks noChangeArrowheads="1"/>
          </p:cNvSpPr>
          <p:nvPr/>
        </p:nvSpPr>
        <p:spPr bwMode="auto">
          <a:xfrm>
            <a:off x="5722938" y="3287713"/>
            <a:ext cx="574675" cy="5762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6" name="Oval 40"/>
          <p:cNvSpPr>
            <a:spLocks noChangeArrowheads="1"/>
          </p:cNvSpPr>
          <p:nvPr/>
        </p:nvSpPr>
        <p:spPr bwMode="auto">
          <a:xfrm>
            <a:off x="5002213" y="4040188"/>
            <a:ext cx="574675" cy="5762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7" name="Text Box 41"/>
          <p:cNvSpPr txBox="1">
            <a:spLocks noChangeArrowheads="1"/>
          </p:cNvSpPr>
          <p:nvPr/>
        </p:nvSpPr>
        <p:spPr bwMode="auto">
          <a:xfrm>
            <a:off x="5033963" y="4178300"/>
            <a:ext cx="327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&amp;</a:t>
            </a:r>
          </a:p>
        </p:txBody>
      </p:sp>
      <p:sp>
        <p:nvSpPr>
          <p:cNvPr id="48" name="AutoShape 42"/>
          <p:cNvSpPr>
            <a:spLocks noChangeArrowheads="1"/>
          </p:cNvSpPr>
          <p:nvPr/>
        </p:nvSpPr>
        <p:spPr bwMode="auto">
          <a:xfrm rot="18900000" flipH="1">
            <a:off x="5469732" y="3860006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9" name="Text Box 43"/>
          <p:cNvSpPr txBox="1">
            <a:spLocks noChangeArrowheads="1"/>
          </p:cNvSpPr>
          <p:nvPr/>
        </p:nvSpPr>
        <p:spPr bwMode="auto">
          <a:xfrm>
            <a:off x="5694363" y="3470275"/>
            <a:ext cx="463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&gt;&gt;</a:t>
            </a:r>
          </a:p>
        </p:txBody>
      </p:sp>
      <p:sp>
        <p:nvSpPr>
          <p:cNvPr id="50" name="Oval 44"/>
          <p:cNvSpPr>
            <a:spLocks noChangeArrowheads="1"/>
          </p:cNvSpPr>
          <p:nvPr/>
        </p:nvSpPr>
        <p:spPr bwMode="auto">
          <a:xfrm>
            <a:off x="5003800" y="2568575"/>
            <a:ext cx="574675" cy="5762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51" name="Oval 45"/>
          <p:cNvSpPr>
            <a:spLocks noChangeArrowheads="1"/>
          </p:cNvSpPr>
          <p:nvPr/>
        </p:nvSpPr>
        <p:spPr bwMode="auto">
          <a:xfrm>
            <a:off x="6445250" y="2566988"/>
            <a:ext cx="574675" cy="5762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52" name="AutoShape 46"/>
          <p:cNvSpPr>
            <a:spLocks noChangeArrowheads="1"/>
          </p:cNvSpPr>
          <p:nvPr/>
        </p:nvSpPr>
        <p:spPr bwMode="auto">
          <a:xfrm rot="2700000">
            <a:off x="5472907" y="3139281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53" name="AutoShape 47"/>
          <p:cNvSpPr>
            <a:spLocks noChangeArrowheads="1"/>
          </p:cNvSpPr>
          <p:nvPr/>
        </p:nvSpPr>
        <p:spPr bwMode="auto">
          <a:xfrm rot="18900000" flipH="1">
            <a:off x="6192045" y="3139281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54" name="Text Box 48"/>
          <p:cNvSpPr txBox="1">
            <a:spLocks noChangeArrowheads="1"/>
          </p:cNvSpPr>
          <p:nvPr/>
        </p:nvSpPr>
        <p:spPr bwMode="auto">
          <a:xfrm>
            <a:off x="5045075" y="2749550"/>
            <a:ext cx="327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b</a:t>
            </a:r>
          </a:p>
        </p:txBody>
      </p:sp>
      <p:sp>
        <p:nvSpPr>
          <p:cNvPr id="55" name="Text Box 49"/>
          <p:cNvSpPr txBox="1">
            <a:spLocks noChangeArrowheads="1"/>
          </p:cNvSpPr>
          <p:nvPr/>
        </p:nvSpPr>
        <p:spPr bwMode="auto">
          <a:xfrm>
            <a:off x="6484938" y="2749550"/>
            <a:ext cx="327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2</a:t>
            </a:r>
          </a:p>
        </p:txBody>
      </p:sp>
      <p:sp>
        <p:nvSpPr>
          <p:cNvPr id="56" name="Oval 50"/>
          <p:cNvSpPr>
            <a:spLocks noChangeArrowheads="1"/>
          </p:cNvSpPr>
          <p:nvPr/>
        </p:nvSpPr>
        <p:spPr bwMode="auto">
          <a:xfrm>
            <a:off x="6048375" y="4040188"/>
            <a:ext cx="574675" cy="5762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57" name="Text Box 51"/>
          <p:cNvSpPr txBox="1">
            <a:spLocks noChangeArrowheads="1"/>
          </p:cNvSpPr>
          <p:nvPr/>
        </p:nvSpPr>
        <p:spPr bwMode="auto">
          <a:xfrm>
            <a:off x="6088063" y="4178300"/>
            <a:ext cx="327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7</a:t>
            </a:r>
          </a:p>
        </p:txBody>
      </p:sp>
      <p:sp>
        <p:nvSpPr>
          <p:cNvPr id="58" name="AutoShape 52"/>
          <p:cNvSpPr>
            <a:spLocks noChangeArrowheads="1"/>
          </p:cNvSpPr>
          <p:nvPr/>
        </p:nvSpPr>
        <p:spPr bwMode="auto">
          <a:xfrm flipH="1">
            <a:off x="5651500" y="4257675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59" name="AutoShape 53"/>
          <p:cNvSpPr>
            <a:spLocks noChangeArrowheads="1"/>
          </p:cNvSpPr>
          <p:nvPr/>
        </p:nvSpPr>
        <p:spPr bwMode="auto">
          <a:xfrm>
            <a:off x="3851275" y="5048250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60" name="Oval 54"/>
          <p:cNvSpPr>
            <a:spLocks noChangeArrowheads="1"/>
          </p:cNvSpPr>
          <p:nvPr/>
        </p:nvSpPr>
        <p:spPr bwMode="auto">
          <a:xfrm>
            <a:off x="4321175" y="5876925"/>
            <a:ext cx="574675" cy="5762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61" name="Text Box 55"/>
          <p:cNvSpPr txBox="1">
            <a:spLocks noChangeArrowheads="1"/>
          </p:cNvSpPr>
          <p:nvPr/>
        </p:nvSpPr>
        <p:spPr bwMode="auto">
          <a:xfrm>
            <a:off x="4356100" y="6021388"/>
            <a:ext cx="327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r</a:t>
            </a:r>
          </a:p>
        </p:txBody>
      </p:sp>
      <p:sp>
        <p:nvSpPr>
          <p:cNvPr id="62" name="AutoShape 56"/>
          <p:cNvSpPr>
            <a:spLocks noChangeArrowheads="1"/>
          </p:cNvSpPr>
          <p:nvPr/>
        </p:nvSpPr>
        <p:spPr bwMode="auto">
          <a:xfrm rot="16200000" flipH="1">
            <a:off x="4393406" y="5588794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63" name="Rectangle 57"/>
          <p:cNvSpPr>
            <a:spLocks noChangeArrowheads="1"/>
          </p:cNvSpPr>
          <p:nvPr/>
        </p:nvSpPr>
        <p:spPr bwMode="auto">
          <a:xfrm>
            <a:off x="0" y="1381125"/>
            <a:ext cx="3276600" cy="271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64" name="Text Box 58"/>
          <p:cNvSpPr txBox="1">
            <a:spLocks noChangeArrowheads="1"/>
          </p:cNvSpPr>
          <p:nvPr/>
        </p:nvSpPr>
        <p:spPr bwMode="auto">
          <a:xfrm>
            <a:off x="73025" y="1376363"/>
            <a:ext cx="3187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a,7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a,6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a,5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a,4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a,3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a,2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a,1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a,0</a:t>
            </a:r>
          </a:p>
        </p:txBody>
      </p:sp>
      <p:sp>
        <p:nvSpPr>
          <p:cNvPr id="65" name="AutoShape 59"/>
          <p:cNvSpPr>
            <a:spLocks noChangeArrowheads="1"/>
          </p:cNvSpPr>
          <p:nvPr/>
        </p:nvSpPr>
        <p:spPr bwMode="auto">
          <a:xfrm rot="16200000" flipH="1">
            <a:off x="7937" y="1444626"/>
            <a:ext cx="271463" cy="144462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66" name="Rectangle 63"/>
          <p:cNvSpPr>
            <a:spLocks noChangeArrowheads="1"/>
          </p:cNvSpPr>
          <p:nvPr/>
        </p:nvSpPr>
        <p:spPr bwMode="auto">
          <a:xfrm>
            <a:off x="4284663" y="1679575"/>
            <a:ext cx="3276600" cy="271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67" name="Text Box 64"/>
          <p:cNvSpPr txBox="1">
            <a:spLocks noChangeArrowheads="1"/>
          </p:cNvSpPr>
          <p:nvPr/>
        </p:nvSpPr>
        <p:spPr bwMode="auto">
          <a:xfrm>
            <a:off x="4357688" y="1670050"/>
            <a:ext cx="3187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b,7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b,6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b,5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b,4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b,3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b,2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b,1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b,0</a:t>
            </a:r>
          </a:p>
        </p:txBody>
      </p:sp>
      <p:sp>
        <p:nvSpPr>
          <p:cNvPr id="68" name="AutoShape 65"/>
          <p:cNvSpPr>
            <a:spLocks noChangeArrowheads="1"/>
          </p:cNvSpPr>
          <p:nvPr/>
        </p:nvSpPr>
        <p:spPr bwMode="auto">
          <a:xfrm rot="16200000" flipH="1">
            <a:off x="4292600" y="1743075"/>
            <a:ext cx="271463" cy="144463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69" name="Rectangle 66"/>
          <p:cNvSpPr>
            <a:spLocks noChangeArrowheads="1"/>
          </p:cNvSpPr>
          <p:nvPr/>
        </p:nvSpPr>
        <p:spPr bwMode="auto">
          <a:xfrm>
            <a:off x="6300788" y="4686300"/>
            <a:ext cx="1223962" cy="271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0" name="Text Box 67"/>
          <p:cNvSpPr txBox="1">
            <a:spLocks noChangeArrowheads="1"/>
          </p:cNvSpPr>
          <p:nvPr/>
        </p:nvSpPr>
        <p:spPr bwMode="auto">
          <a:xfrm>
            <a:off x="6356350" y="4705350"/>
            <a:ext cx="1168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00000111</a:t>
            </a:r>
            <a:endParaRPr lang="de-DE" sz="1600" b="1" baseline="-25000" dirty="0">
              <a:latin typeface="Courier New" pitchFamily="49" charset="0"/>
            </a:endParaRPr>
          </a:p>
        </p:txBody>
      </p:sp>
      <p:sp>
        <p:nvSpPr>
          <p:cNvPr id="71" name="AutoShape 68"/>
          <p:cNvSpPr>
            <a:spLocks noChangeArrowheads="1"/>
          </p:cNvSpPr>
          <p:nvPr/>
        </p:nvSpPr>
        <p:spPr bwMode="auto">
          <a:xfrm rot="16200000" flipH="1">
            <a:off x="6308725" y="4749800"/>
            <a:ext cx="271463" cy="144463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2" name="Rectangle 69"/>
          <p:cNvSpPr>
            <a:spLocks noChangeArrowheads="1"/>
          </p:cNvSpPr>
          <p:nvPr/>
        </p:nvSpPr>
        <p:spPr bwMode="auto">
          <a:xfrm>
            <a:off x="2736850" y="1752600"/>
            <a:ext cx="1223963" cy="271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3" name="Text Box 70"/>
          <p:cNvSpPr txBox="1">
            <a:spLocks noChangeArrowheads="1"/>
          </p:cNvSpPr>
          <p:nvPr/>
        </p:nvSpPr>
        <p:spPr bwMode="auto">
          <a:xfrm>
            <a:off x="2792413" y="1760538"/>
            <a:ext cx="1168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00000011</a:t>
            </a:r>
            <a:endParaRPr lang="de-DE" sz="1600" b="1" baseline="-25000" dirty="0">
              <a:latin typeface="Courier New" pitchFamily="49" charset="0"/>
            </a:endParaRPr>
          </a:p>
        </p:txBody>
      </p:sp>
      <p:sp>
        <p:nvSpPr>
          <p:cNvPr id="74" name="AutoShape 71"/>
          <p:cNvSpPr>
            <a:spLocks noChangeArrowheads="1"/>
          </p:cNvSpPr>
          <p:nvPr/>
        </p:nvSpPr>
        <p:spPr bwMode="auto">
          <a:xfrm rot="16200000" flipH="1">
            <a:off x="2744787" y="1816101"/>
            <a:ext cx="271463" cy="144462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5" name="Rectangle 72"/>
          <p:cNvSpPr>
            <a:spLocks noChangeArrowheads="1"/>
          </p:cNvSpPr>
          <p:nvPr/>
        </p:nvSpPr>
        <p:spPr bwMode="auto">
          <a:xfrm>
            <a:off x="4356100" y="2133600"/>
            <a:ext cx="1223963" cy="271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6" name="Text Box 73"/>
          <p:cNvSpPr txBox="1">
            <a:spLocks noChangeArrowheads="1"/>
          </p:cNvSpPr>
          <p:nvPr/>
        </p:nvSpPr>
        <p:spPr bwMode="auto">
          <a:xfrm>
            <a:off x="4411663" y="2155825"/>
            <a:ext cx="1168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00000101</a:t>
            </a:r>
            <a:endParaRPr lang="de-DE" sz="1600" b="1" baseline="-25000" dirty="0">
              <a:latin typeface="Courier New" pitchFamily="49" charset="0"/>
            </a:endParaRPr>
          </a:p>
        </p:txBody>
      </p:sp>
      <p:sp>
        <p:nvSpPr>
          <p:cNvPr id="77" name="AutoShape 74"/>
          <p:cNvSpPr>
            <a:spLocks noChangeArrowheads="1"/>
          </p:cNvSpPr>
          <p:nvPr/>
        </p:nvSpPr>
        <p:spPr bwMode="auto">
          <a:xfrm rot="16200000" flipH="1">
            <a:off x="4364037" y="2197101"/>
            <a:ext cx="271463" cy="144462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8" name="Rectangle 75"/>
          <p:cNvSpPr>
            <a:spLocks noChangeArrowheads="1"/>
          </p:cNvSpPr>
          <p:nvPr/>
        </p:nvSpPr>
        <p:spPr bwMode="auto">
          <a:xfrm>
            <a:off x="6337300" y="3695700"/>
            <a:ext cx="2771775" cy="271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9" name="Text Box 76"/>
          <p:cNvSpPr txBox="1">
            <a:spLocks noChangeArrowheads="1"/>
          </p:cNvSpPr>
          <p:nvPr/>
        </p:nvSpPr>
        <p:spPr bwMode="auto">
          <a:xfrm>
            <a:off x="6410325" y="3692525"/>
            <a:ext cx="26828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00L</a:t>
            </a:r>
            <a:r>
              <a:rPr lang="de-DE" sz="1600" b="1" baseline="-25000" dirty="0">
                <a:latin typeface="Courier New" pitchFamily="49" charset="0"/>
              </a:rPr>
              <a:t>b,7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b,6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b,5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b,4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b,3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b,2</a:t>
            </a:r>
          </a:p>
        </p:txBody>
      </p:sp>
      <p:sp>
        <p:nvSpPr>
          <p:cNvPr id="80" name="AutoShape 77"/>
          <p:cNvSpPr>
            <a:spLocks noChangeArrowheads="1"/>
          </p:cNvSpPr>
          <p:nvPr/>
        </p:nvSpPr>
        <p:spPr bwMode="auto">
          <a:xfrm rot="16200000" flipH="1">
            <a:off x="6345237" y="3759201"/>
            <a:ext cx="271463" cy="144462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81" name="Rectangle 78"/>
          <p:cNvSpPr>
            <a:spLocks noChangeArrowheads="1"/>
          </p:cNvSpPr>
          <p:nvPr/>
        </p:nvSpPr>
        <p:spPr bwMode="auto">
          <a:xfrm>
            <a:off x="5221288" y="5064125"/>
            <a:ext cx="2014537" cy="271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82" name="Text Box 79"/>
          <p:cNvSpPr txBox="1">
            <a:spLocks noChangeArrowheads="1"/>
          </p:cNvSpPr>
          <p:nvPr/>
        </p:nvSpPr>
        <p:spPr bwMode="auto">
          <a:xfrm>
            <a:off x="5294313" y="5070475"/>
            <a:ext cx="1925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00000L</a:t>
            </a:r>
            <a:r>
              <a:rPr lang="de-DE" sz="1600" b="1" baseline="-25000" dirty="0">
                <a:latin typeface="Courier New" pitchFamily="49" charset="0"/>
              </a:rPr>
              <a:t>b,4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b,3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b,2</a:t>
            </a:r>
          </a:p>
        </p:txBody>
      </p:sp>
      <p:sp>
        <p:nvSpPr>
          <p:cNvPr id="83" name="AutoShape 80"/>
          <p:cNvSpPr>
            <a:spLocks noChangeArrowheads="1"/>
          </p:cNvSpPr>
          <p:nvPr/>
        </p:nvSpPr>
        <p:spPr bwMode="auto">
          <a:xfrm rot="16200000" flipH="1">
            <a:off x="5229225" y="5127625"/>
            <a:ext cx="271463" cy="144463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84" name="Rectangle 81"/>
          <p:cNvSpPr>
            <a:spLocks noChangeArrowheads="1"/>
          </p:cNvSpPr>
          <p:nvPr/>
        </p:nvSpPr>
        <p:spPr bwMode="auto">
          <a:xfrm>
            <a:off x="0" y="3697288"/>
            <a:ext cx="1763713" cy="271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85" name="Text Box 82"/>
          <p:cNvSpPr txBox="1">
            <a:spLocks noChangeArrowheads="1"/>
          </p:cNvSpPr>
          <p:nvPr/>
        </p:nvSpPr>
        <p:spPr bwMode="auto">
          <a:xfrm>
            <a:off x="71438" y="3714750"/>
            <a:ext cx="1673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000000L</a:t>
            </a:r>
            <a:r>
              <a:rPr lang="de-DE" sz="1600" b="1" baseline="-25000" dirty="0">
                <a:latin typeface="Courier New" pitchFamily="49" charset="0"/>
              </a:rPr>
              <a:t>a,1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a,0</a:t>
            </a:r>
          </a:p>
        </p:txBody>
      </p:sp>
      <p:sp>
        <p:nvSpPr>
          <p:cNvPr id="86" name="AutoShape 83"/>
          <p:cNvSpPr>
            <a:spLocks noChangeArrowheads="1"/>
          </p:cNvSpPr>
          <p:nvPr/>
        </p:nvSpPr>
        <p:spPr bwMode="auto">
          <a:xfrm rot="16200000" flipH="1">
            <a:off x="7938" y="3760788"/>
            <a:ext cx="271462" cy="144462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87" name="Rectangle 84"/>
          <p:cNvSpPr>
            <a:spLocks noChangeArrowheads="1"/>
          </p:cNvSpPr>
          <p:nvPr/>
        </p:nvSpPr>
        <p:spPr bwMode="auto">
          <a:xfrm>
            <a:off x="576263" y="4310063"/>
            <a:ext cx="1765300" cy="271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88" name="Text Box 85"/>
          <p:cNvSpPr txBox="1">
            <a:spLocks noChangeArrowheads="1"/>
          </p:cNvSpPr>
          <p:nvPr/>
        </p:nvSpPr>
        <p:spPr bwMode="auto">
          <a:xfrm>
            <a:off x="647700" y="4321175"/>
            <a:ext cx="1673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000L</a:t>
            </a:r>
            <a:r>
              <a:rPr lang="de-DE" sz="1600" b="1" baseline="-25000" dirty="0">
                <a:latin typeface="Courier New" pitchFamily="49" charset="0"/>
              </a:rPr>
              <a:t>a,1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a,0</a:t>
            </a:r>
            <a:r>
              <a:rPr lang="de-DE" sz="1600" b="1" dirty="0">
                <a:latin typeface="Courier New" pitchFamily="49" charset="0"/>
              </a:rPr>
              <a:t>000</a:t>
            </a:r>
          </a:p>
        </p:txBody>
      </p:sp>
      <p:sp>
        <p:nvSpPr>
          <p:cNvPr id="89" name="AutoShape 86"/>
          <p:cNvSpPr>
            <a:spLocks noChangeArrowheads="1"/>
          </p:cNvSpPr>
          <p:nvPr/>
        </p:nvSpPr>
        <p:spPr bwMode="auto">
          <a:xfrm rot="16200000" flipH="1">
            <a:off x="584201" y="4373562"/>
            <a:ext cx="271462" cy="144463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90" name="Rectangle 87"/>
          <p:cNvSpPr>
            <a:spLocks noChangeArrowheads="1"/>
          </p:cNvSpPr>
          <p:nvPr/>
        </p:nvSpPr>
        <p:spPr bwMode="auto">
          <a:xfrm>
            <a:off x="3779838" y="3392488"/>
            <a:ext cx="1908175" cy="271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91" name="Text Box 88"/>
          <p:cNvSpPr txBox="1">
            <a:spLocks noChangeArrowheads="1"/>
          </p:cNvSpPr>
          <p:nvPr/>
        </p:nvSpPr>
        <p:spPr bwMode="auto">
          <a:xfrm>
            <a:off x="3779838" y="3397250"/>
            <a:ext cx="1925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00000L</a:t>
            </a:r>
            <a:r>
              <a:rPr lang="de-DE" sz="1600" b="1" baseline="-25000" dirty="0">
                <a:latin typeface="Courier New" pitchFamily="49" charset="0"/>
              </a:rPr>
              <a:t>b,7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b,6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b,5</a:t>
            </a:r>
          </a:p>
        </p:txBody>
      </p:sp>
      <p:sp>
        <p:nvSpPr>
          <p:cNvPr id="92" name="AutoShape 89"/>
          <p:cNvSpPr>
            <a:spLocks noChangeArrowheads="1"/>
          </p:cNvSpPr>
          <p:nvPr/>
        </p:nvSpPr>
        <p:spPr bwMode="auto">
          <a:xfrm rot="16200000" flipH="1">
            <a:off x="3752851" y="3455987"/>
            <a:ext cx="271462" cy="144463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93" name="Rectangle 90"/>
          <p:cNvSpPr>
            <a:spLocks noChangeArrowheads="1"/>
          </p:cNvSpPr>
          <p:nvPr/>
        </p:nvSpPr>
        <p:spPr bwMode="auto">
          <a:xfrm>
            <a:off x="611188" y="4919663"/>
            <a:ext cx="2520950" cy="271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94" name="Text Box 91"/>
          <p:cNvSpPr txBox="1">
            <a:spLocks noChangeArrowheads="1"/>
          </p:cNvSpPr>
          <p:nvPr/>
        </p:nvSpPr>
        <p:spPr bwMode="auto">
          <a:xfrm>
            <a:off x="665163" y="4933950"/>
            <a:ext cx="24304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000L</a:t>
            </a:r>
            <a:r>
              <a:rPr lang="de-DE" sz="1600" b="1" baseline="-25000" dirty="0">
                <a:latin typeface="Courier New" pitchFamily="49" charset="0"/>
              </a:rPr>
              <a:t>a,1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a,0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b,7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b,6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b,5</a:t>
            </a:r>
          </a:p>
        </p:txBody>
      </p:sp>
      <p:sp>
        <p:nvSpPr>
          <p:cNvPr id="95" name="AutoShape 92"/>
          <p:cNvSpPr>
            <a:spLocks noChangeArrowheads="1"/>
          </p:cNvSpPr>
          <p:nvPr/>
        </p:nvSpPr>
        <p:spPr bwMode="auto">
          <a:xfrm rot="16200000" flipH="1">
            <a:off x="619126" y="4983162"/>
            <a:ext cx="271462" cy="144463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96" name="Rectangle 93"/>
          <p:cNvSpPr>
            <a:spLocks noChangeArrowheads="1"/>
          </p:cNvSpPr>
          <p:nvPr/>
        </p:nvSpPr>
        <p:spPr bwMode="auto">
          <a:xfrm>
            <a:off x="1619250" y="5495925"/>
            <a:ext cx="2520950" cy="271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97" name="Text Box 94"/>
          <p:cNvSpPr txBox="1">
            <a:spLocks noChangeArrowheads="1"/>
          </p:cNvSpPr>
          <p:nvPr/>
        </p:nvSpPr>
        <p:spPr bwMode="auto">
          <a:xfrm>
            <a:off x="1690688" y="5510213"/>
            <a:ext cx="24304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a,1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a,0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b,7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b,6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b,5</a:t>
            </a:r>
            <a:r>
              <a:rPr lang="de-DE" sz="1600" b="1" dirty="0">
                <a:latin typeface="Courier New" pitchFamily="49" charset="0"/>
              </a:rPr>
              <a:t>000</a:t>
            </a:r>
          </a:p>
        </p:txBody>
      </p:sp>
      <p:sp>
        <p:nvSpPr>
          <p:cNvPr id="98" name="AutoShape 95"/>
          <p:cNvSpPr>
            <a:spLocks noChangeArrowheads="1"/>
          </p:cNvSpPr>
          <p:nvPr/>
        </p:nvSpPr>
        <p:spPr bwMode="auto">
          <a:xfrm rot="16200000" flipH="1">
            <a:off x="1627187" y="5559426"/>
            <a:ext cx="271463" cy="144462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99" name="Rectangle 96"/>
          <p:cNvSpPr>
            <a:spLocks noChangeArrowheads="1"/>
          </p:cNvSpPr>
          <p:nvPr/>
        </p:nvSpPr>
        <p:spPr bwMode="auto">
          <a:xfrm>
            <a:off x="5000625" y="5783263"/>
            <a:ext cx="3279775" cy="271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00" name="Text Box 97"/>
          <p:cNvSpPr txBox="1">
            <a:spLocks noChangeArrowheads="1"/>
          </p:cNvSpPr>
          <p:nvPr/>
        </p:nvSpPr>
        <p:spPr bwMode="auto">
          <a:xfrm>
            <a:off x="5072063" y="5783263"/>
            <a:ext cx="3187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a,1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a,0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b,7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b,6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b,5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b,4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b,3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b,2</a:t>
            </a:r>
          </a:p>
        </p:txBody>
      </p:sp>
      <p:sp>
        <p:nvSpPr>
          <p:cNvPr id="101" name="AutoShape 98"/>
          <p:cNvSpPr>
            <a:spLocks noChangeArrowheads="1"/>
          </p:cNvSpPr>
          <p:nvPr/>
        </p:nvSpPr>
        <p:spPr bwMode="auto">
          <a:xfrm rot="16200000" flipH="1">
            <a:off x="5008563" y="5846763"/>
            <a:ext cx="271462" cy="144462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02" name="Freeform 99"/>
          <p:cNvSpPr>
            <a:spLocks/>
          </p:cNvSpPr>
          <p:nvPr/>
        </p:nvSpPr>
        <p:spPr bwMode="auto">
          <a:xfrm>
            <a:off x="1692275" y="2025650"/>
            <a:ext cx="1123950" cy="365125"/>
          </a:xfrm>
          <a:custGeom>
            <a:avLst/>
            <a:gdLst>
              <a:gd name="T0" fmla="*/ 708 w 708"/>
              <a:gd name="T1" fmla="*/ 0 h 230"/>
              <a:gd name="T2" fmla="*/ 386 w 708"/>
              <a:gd name="T3" fmla="*/ 192 h 230"/>
              <a:gd name="T4" fmla="*/ 0 w 708"/>
              <a:gd name="T5" fmla="*/ 225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8" h="230">
                <a:moveTo>
                  <a:pt x="708" y="0"/>
                </a:moveTo>
                <a:cubicBezTo>
                  <a:pt x="654" y="32"/>
                  <a:pt x="504" y="154"/>
                  <a:pt x="386" y="192"/>
                </a:cubicBezTo>
                <a:cubicBezTo>
                  <a:pt x="268" y="230"/>
                  <a:pt x="80" y="218"/>
                  <a:pt x="0" y="225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103" name="Freeform 100"/>
          <p:cNvSpPr>
            <a:spLocks/>
          </p:cNvSpPr>
          <p:nvPr/>
        </p:nvSpPr>
        <p:spPr bwMode="auto">
          <a:xfrm>
            <a:off x="2336800" y="2016125"/>
            <a:ext cx="962025" cy="1158875"/>
          </a:xfrm>
          <a:custGeom>
            <a:avLst/>
            <a:gdLst>
              <a:gd name="T0" fmla="*/ 606 w 606"/>
              <a:gd name="T1" fmla="*/ 0 h 730"/>
              <a:gd name="T2" fmla="*/ 93 w 606"/>
              <a:gd name="T3" fmla="*/ 343 h 730"/>
              <a:gd name="T4" fmla="*/ 48 w 606"/>
              <a:gd name="T5" fmla="*/ 730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6" h="730">
                <a:moveTo>
                  <a:pt x="606" y="0"/>
                </a:moveTo>
                <a:cubicBezTo>
                  <a:pt x="522" y="57"/>
                  <a:pt x="186" y="221"/>
                  <a:pt x="93" y="343"/>
                </a:cubicBezTo>
                <a:cubicBezTo>
                  <a:pt x="0" y="465"/>
                  <a:pt x="36" y="597"/>
                  <a:pt x="48" y="730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104" name="Line 103"/>
          <p:cNvSpPr>
            <a:spLocks noChangeShapeType="1"/>
          </p:cNvSpPr>
          <p:nvPr/>
        </p:nvSpPr>
        <p:spPr bwMode="auto">
          <a:xfrm flipH="1" flipV="1">
            <a:off x="5797550" y="4327525"/>
            <a:ext cx="503238" cy="503238"/>
          </a:xfrm>
          <a:prstGeom prst="line">
            <a:avLst/>
          </a:prstGeom>
          <a:noFill/>
          <a:ln w="158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105" name="Line 104"/>
          <p:cNvSpPr>
            <a:spLocks noChangeShapeType="1"/>
          </p:cNvSpPr>
          <p:nvPr/>
        </p:nvSpPr>
        <p:spPr bwMode="auto">
          <a:xfrm flipV="1">
            <a:off x="971550" y="1665288"/>
            <a:ext cx="504825" cy="717550"/>
          </a:xfrm>
          <a:prstGeom prst="line">
            <a:avLst/>
          </a:prstGeom>
          <a:noFill/>
          <a:ln w="158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106" name="Freeform 105"/>
          <p:cNvSpPr>
            <a:spLocks/>
          </p:cNvSpPr>
          <p:nvPr/>
        </p:nvSpPr>
        <p:spPr bwMode="auto">
          <a:xfrm>
            <a:off x="5653088" y="1951038"/>
            <a:ext cx="71437" cy="1295400"/>
          </a:xfrm>
          <a:custGeom>
            <a:avLst/>
            <a:gdLst>
              <a:gd name="T0" fmla="*/ 0 w 45"/>
              <a:gd name="T1" fmla="*/ 0 h 771"/>
              <a:gd name="T2" fmla="*/ 45 w 45"/>
              <a:gd name="T3" fmla="*/ 499 h 771"/>
              <a:gd name="T4" fmla="*/ 0 w 45"/>
              <a:gd name="T5" fmla="*/ 771 h 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771">
                <a:moveTo>
                  <a:pt x="0" y="0"/>
                </a:moveTo>
                <a:cubicBezTo>
                  <a:pt x="22" y="185"/>
                  <a:pt x="45" y="371"/>
                  <a:pt x="45" y="499"/>
                </a:cubicBezTo>
                <a:cubicBezTo>
                  <a:pt x="45" y="627"/>
                  <a:pt x="22" y="699"/>
                  <a:pt x="0" y="771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107" name="Freeform 106"/>
          <p:cNvSpPr>
            <a:spLocks/>
          </p:cNvSpPr>
          <p:nvPr/>
        </p:nvSpPr>
        <p:spPr bwMode="auto">
          <a:xfrm>
            <a:off x="3492500" y="1951038"/>
            <a:ext cx="1008063" cy="1079500"/>
          </a:xfrm>
          <a:custGeom>
            <a:avLst/>
            <a:gdLst>
              <a:gd name="T0" fmla="*/ 635 w 635"/>
              <a:gd name="T1" fmla="*/ 0 h 680"/>
              <a:gd name="T2" fmla="*/ 272 w 635"/>
              <a:gd name="T3" fmla="*/ 317 h 680"/>
              <a:gd name="T4" fmla="*/ 136 w 635"/>
              <a:gd name="T5" fmla="*/ 589 h 680"/>
              <a:gd name="T6" fmla="*/ 0 w 635"/>
              <a:gd name="T7" fmla="*/ 68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5" h="680">
                <a:moveTo>
                  <a:pt x="635" y="0"/>
                </a:moveTo>
                <a:cubicBezTo>
                  <a:pt x="495" y="109"/>
                  <a:pt x="355" y="219"/>
                  <a:pt x="272" y="317"/>
                </a:cubicBezTo>
                <a:cubicBezTo>
                  <a:pt x="189" y="415"/>
                  <a:pt x="181" y="529"/>
                  <a:pt x="136" y="589"/>
                </a:cubicBezTo>
                <a:cubicBezTo>
                  <a:pt x="91" y="649"/>
                  <a:pt x="45" y="664"/>
                  <a:pt x="0" y="680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108" name="Line 107"/>
          <p:cNvSpPr>
            <a:spLocks noChangeShapeType="1"/>
          </p:cNvSpPr>
          <p:nvPr/>
        </p:nvSpPr>
        <p:spPr bwMode="auto">
          <a:xfrm flipH="1">
            <a:off x="971550" y="3173413"/>
            <a:ext cx="720725" cy="508000"/>
          </a:xfrm>
          <a:prstGeom prst="line">
            <a:avLst/>
          </a:prstGeom>
          <a:noFill/>
          <a:ln w="158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109" name="Line 108"/>
          <p:cNvSpPr>
            <a:spLocks noChangeShapeType="1"/>
          </p:cNvSpPr>
          <p:nvPr/>
        </p:nvSpPr>
        <p:spPr bwMode="auto">
          <a:xfrm flipH="1">
            <a:off x="1511300" y="3965575"/>
            <a:ext cx="901700" cy="363538"/>
          </a:xfrm>
          <a:prstGeom prst="line">
            <a:avLst/>
          </a:prstGeom>
          <a:noFill/>
          <a:ln w="158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110" name="Freeform 109"/>
          <p:cNvSpPr>
            <a:spLocks/>
          </p:cNvSpPr>
          <p:nvPr/>
        </p:nvSpPr>
        <p:spPr bwMode="auto">
          <a:xfrm>
            <a:off x="3127375" y="3681413"/>
            <a:ext cx="1697038" cy="311150"/>
          </a:xfrm>
          <a:custGeom>
            <a:avLst/>
            <a:gdLst>
              <a:gd name="T0" fmla="*/ 1069 w 1069"/>
              <a:gd name="T1" fmla="*/ 0 h 196"/>
              <a:gd name="T2" fmla="*/ 642 w 1069"/>
              <a:gd name="T3" fmla="*/ 174 h 196"/>
              <a:gd name="T4" fmla="*/ 0 w 1069"/>
              <a:gd name="T5" fmla="*/ 134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9" h="196">
                <a:moveTo>
                  <a:pt x="1069" y="0"/>
                </a:moveTo>
                <a:cubicBezTo>
                  <a:pt x="945" y="80"/>
                  <a:pt x="820" y="152"/>
                  <a:pt x="642" y="174"/>
                </a:cubicBezTo>
                <a:cubicBezTo>
                  <a:pt x="464" y="196"/>
                  <a:pt x="134" y="142"/>
                  <a:pt x="0" y="134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111" name="Line 110"/>
          <p:cNvSpPr>
            <a:spLocks noChangeShapeType="1"/>
          </p:cNvSpPr>
          <p:nvPr/>
        </p:nvSpPr>
        <p:spPr bwMode="auto">
          <a:xfrm flipH="1">
            <a:off x="2628900" y="4757738"/>
            <a:ext cx="503238" cy="144462"/>
          </a:xfrm>
          <a:prstGeom prst="line">
            <a:avLst/>
          </a:prstGeom>
          <a:noFill/>
          <a:ln w="158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112" name="Line 111"/>
          <p:cNvSpPr>
            <a:spLocks noChangeShapeType="1"/>
          </p:cNvSpPr>
          <p:nvPr/>
        </p:nvSpPr>
        <p:spPr bwMode="auto">
          <a:xfrm flipH="1">
            <a:off x="3708400" y="5118100"/>
            <a:ext cx="288925" cy="360363"/>
          </a:xfrm>
          <a:prstGeom prst="line">
            <a:avLst/>
          </a:prstGeom>
          <a:noFill/>
          <a:ln w="158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113" name="Freeform 112"/>
          <p:cNvSpPr>
            <a:spLocks/>
          </p:cNvSpPr>
          <p:nvPr/>
        </p:nvSpPr>
        <p:spPr bwMode="auto">
          <a:xfrm>
            <a:off x="5653088" y="3894138"/>
            <a:ext cx="647700" cy="73025"/>
          </a:xfrm>
          <a:custGeom>
            <a:avLst/>
            <a:gdLst>
              <a:gd name="T0" fmla="*/ 408 w 408"/>
              <a:gd name="T1" fmla="*/ 0 h 46"/>
              <a:gd name="T2" fmla="*/ 181 w 408"/>
              <a:gd name="T3" fmla="*/ 46 h 46"/>
              <a:gd name="T4" fmla="*/ 0 w 408"/>
              <a:gd name="T5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8" h="46">
                <a:moveTo>
                  <a:pt x="408" y="0"/>
                </a:moveTo>
                <a:cubicBezTo>
                  <a:pt x="328" y="23"/>
                  <a:pt x="249" y="46"/>
                  <a:pt x="181" y="46"/>
                </a:cubicBezTo>
                <a:cubicBezTo>
                  <a:pt x="113" y="46"/>
                  <a:pt x="56" y="23"/>
                  <a:pt x="0" y="0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114" name="Line 113"/>
          <p:cNvSpPr>
            <a:spLocks noChangeShapeType="1"/>
          </p:cNvSpPr>
          <p:nvPr/>
        </p:nvSpPr>
        <p:spPr bwMode="auto">
          <a:xfrm flipH="1" flipV="1">
            <a:off x="4932363" y="4687888"/>
            <a:ext cx="647700" cy="358775"/>
          </a:xfrm>
          <a:prstGeom prst="line">
            <a:avLst/>
          </a:prstGeom>
          <a:noFill/>
          <a:ln w="158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115" name="Line 114"/>
          <p:cNvSpPr>
            <a:spLocks noChangeShapeType="1"/>
          </p:cNvSpPr>
          <p:nvPr/>
        </p:nvSpPr>
        <p:spPr bwMode="auto">
          <a:xfrm flipH="1" flipV="1">
            <a:off x="4572000" y="5624513"/>
            <a:ext cx="792163" cy="142875"/>
          </a:xfrm>
          <a:prstGeom prst="line">
            <a:avLst/>
          </a:prstGeom>
          <a:noFill/>
          <a:ln w="158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116" name="Rectangle 117"/>
          <p:cNvSpPr>
            <a:spLocks noChangeArrowheads="1"/>
          </p:cNvSpPr>
          <p:nvPr/>
        </p:nvSpPr>
        <p:spPr bwMode="auto">
          <a:xfrm>
            <a:off x="6732588" y="3263900"/>
            <a:ext cx="1223962" cy="271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17" name="Text Box 118"/>
          <p:cNvSpPr txBox="1">
            <a:spLocks noChangeArrowheads="1"/>
          </p:cNvSpPr>
          <p:nvPr/>
        </p:nvSpPr>
        <p:spPr bwMode="auto">
          <a:xfrm>
            <a:off x="6788150" y="3279775"/>
            <a:ext cx="1168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00000010</a:t>
            </a:r>
            <a:endParaRPr lang="de-DE" sz="1600" b="1" baseline="-25000" dirty="0">
              <a:latin typeface="Courier New" pitchFamily="49" charset="0"/>
            </a:endParaRPr>
          </a:p>
        </p:txBody>
      </p:sp>
      <p:sp>
        <p:nvSpPr>
          <p:cNvPr id="118" name="AutoShape 119"/>
          <p:cNvSpPr>
            <a:spLocks noChangeArrowheads="1"/>
          </p:cNvSpPr>
          <p:nvPr/>
        </p:nvSpPr>
        <p:spPr bwMode="auto">
          <a:xfrm rot="16200000" flipH="1">
            <a:off x="6740525" y="3327400"/>
            <a:ext cx="271463" cy="144463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19" name="Line 120"/>
          <p:cNvSpPr>
            <a:spLocks noChangeShapeType="1"/>
          </p:cNvSpPr>
          <p:nvPr/>
        </p:nvSpPr>
        <p:spPr bwMode="auto">
          <a:xfrm flipH="1" flipV="1">
            <a:off x="6372225" y="3246438"/>
            <a:ext cx="360363" cy="144462"/>
          </a:xfrm>
          <a:prstGeom prst="line">
            <a:avLst/>
          </a:prstGeom>
          <a:noFill/>
          <a:ln w="158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120" name="Freeform 122"/>
          <p:cNvSpPr>
            <a:spLocks/>
          </p:cNvSpPr>
          <p:nvPr/>
        </p:nvSpPr>
        <p:spPr bwMode="auto">
          <a:xfrm rot="5125941" flipH="1">
            <a:off x="3977482" y="2231231"/>
            <a:ext cx="709612" cy="1158875"/>
          </a:xfrm>
          <a:custGeom>
            <a:avLst/>
            <a:gdLst>
              <a:gd name="T0" fmla="*/ 606 w 606"/>
              <a:gd name="T1" fmla="*/ 0 h 730"/>
              <a:gd name="T2" fmla="*/ 93 w 606"/>
              <a:gd name="T3" fmla="*/ 343 h 730"/>
              <a:gd name="T4" fmla="*/ 48 w 606"/>
              <a:gd name="T5" fmla="*/ 730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6" h="730">
                <a:moveTo>
                  <a:pt x="606" y="0"/>
                </a:moveTo>
                <a:cubicBezTo>
                  <a:pt x="522" y="57"/>
                  <a:pt x="186" y="221"/>
                  <a:pt x="93" y="343"/>
                </a:cubicBezTo>
                <a:cubicBezTo>
                  <a:pt x="0" y="465"/>
                  <a:pt x="36" y="597"/>
                  <a:pt x="48" y="730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454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3" grpId="0" animBg="1"/>
      <p:bldP spid="64" grpId="0"/>
      <p:bldP spid="65" grpId="0" animBg="1"/>
      <p:bldP spid="66" grpId="0" animBg="1"/>
      <p:bldP spid="67" grpId="0"/>
      <p:bldP spid="68" grpId="0" animBg="1"/>
      <p:bldP spid="69" grpId="0" animBg="1"/>
      <p:bldP spid="70" grpId="0"/>
      <p:bldP spid="71" grpId="0" animBg="1"/>
      <p:bldP spid="72" grpId="0" animBg="1"/>
      <p:bldP spid="73" grpId="0"/>
      <p:bldP spid="74" grpId="0" animBg="1"/>
      <p:bldP spid="75" grpId="0" animBg="1"/>
      <p:bldP spid="76" grpId="0"/>
      <p:bldP spid="77" grpId="0" animBg="1"/>
      <p:bldP spid="78" grpId="0" animBg="1"/>
      <p:bldP spid="79" grpId="0"/>
      <p:bldP spid="80" grpId="0" animBg="1"/>
      <p:bldP spid="81" grpId="0" animBg="1"/>
      <p:bldP spid="82" grpId="0"/>
      <p:bldP spid="83" grpId="0" animBg="1"/>
      <p:bldP spid="84" grpId="0" animBg="1"/>
      <p:bldP spid="85" grpId="0"/>
      <p:bldP spid="86" grpId="0" animBg="1"/>
      <p:bldP spid="87" grpId="0" animBg="1"/>
      <p:bldP spid="88" grpId="0"/>
      <p:bldP spid="89" grpId="0" animBg="1"/>
      <p:bldP spid="90" grpId="0" animBg="1"/>
      <p:bldP spid="91" grpId="0"/>
      <p:bldP spid="92" grpId="0" animBg="1"/>
      <p:bldP spid="93" grpId="0" animBg="1"/>
      <p:bldP spid="94" grpId="0"/>
      <p:bldP spid="95" grpId="0" animBg="1"/>
      <p:bldP spid="96" grpId="0" animBg="1"/>
      <p:bldP spid="97" grpId="0"/>
      <p:bldP spid="98" grpId="0" animBg="1"/>
      <p:bldP spid="99" grpId="0" animBg="1"/>
      <p:bldP spid="100" grpId="0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/>
      <p:bldP spid="118" grpId="0" animBg="1"/>
      <p:bldP spid="119" grpId="0" animBg="1"/>
      <p:bldP spid="1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D7A85E1-6F10-4CEF-997D-8F19161ECA64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Rückwärts-Analyse (1)</a:t>
            </a:r>
            <a:endParaRPr lang="de-DE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Motivation und Ziel</a:t>
            </a:r>
            <a:endParaRPr lang="de-DE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Konjunktion, Disjunktion und Negation in </a:t>
            </a:r>
            <a:r>
              <a:rPr lang="de-DE" dirty="0">
                <a:latin typeface="Monotype Corsiva" pitchFamily="66" charset="0"/>
                <a:sym typeface="Symbol" pitchFamily="18" charset="2"/>
              </a:rPr>
              <a:t>L</a:t>
            </a:r>
            <a:r>
              <a:rPr lang="de-DE" baseline="-25000" dirty="0"/>
              <a:t>4</a:t>
            </a:r>
            <a:r>
              <a:rPr lang="de-DE" dirty="0" smtClean="0"/>
              <a:t> erzeugen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de-DE" dirty="0" smtClean="0"/>
              <a:t> nur dann, wenn einer ihrer Operanden schon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de-DE" dirty="0" smtClean="0"/>
              <a:t> ist.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Da   -Werte für Quell-Knoten ausschließlich aus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de-DE" dirty="0" smtClean="0"/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de-DE" dirty="0" smtClean="0"/>
              <a:t> und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</a:t>
            </a:r>
            <a:r>
              <a:rPr lang="de-DE" dirty="0" smtClean="0"/>
              <a:t> bestehen, erzeugt die Vorwärts-Analyse niemals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de-DE" dirty="0" smtClean="0"/>
              <a:t>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Rückwärts-Analyse erzeugt für einzelne Bit-Positionen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de-DE" dirty="0" smtClean="0"/>
              <a:t> unter Ausnutzung der bisher berechneten   -Werte.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16200000" flipH="1">
            <a:off x="862857" y="2673325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 rot="16200000" flipH="1">
            <a:off x="4572000" y="3753768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7386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A18DC34-BA89-4FDA-B43B-2EBE141EDEBC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der Vorlesung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Einordnung &amp; Motivation der Vorlesung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Compiler für Eingebettete Systeme – Anforderungen &amp; Abhängigkeiten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Interner Aufbau von Compilern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Prepass-Optimierungen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HIR Optimierungen und Transformationen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Instruktionsauswahl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/>
              <a:t>LIR Optimierungen und Transformationen</a:t>
            </a:r>
            <a:endParaRPr lang="de-DE" b="1" dirty="0" smtClean="0">
              <a:solidFill>
                <a:srgbClr val="7D91AA"/>
              </a:solidFill>
            </a:endParaRP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Register-Allokation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Compiler zur WCET</a:t>
            </a:r>
            <a:r>
              <a:rPr lang="de-DE" b="1" baseline="-25000" dirty="0" smtClean="0">
                <a:solidFill>
                  <a:srgbClr val="7D91AA"/>
                </a:solidFill>
              </a:rPr>
              <a:t>EST</a:t>
            </a:r>
            <a:r>
              <a:rPr lang="de-DE" b="1" dirty="0" smtClean="0">
                <a:solidFill>
                  <a:srgbClr val="7D91AA"/>
                </a:solidFill>
              </a:rPr>
              <a:t>-Minimierung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Ausblick</a:t>
            </a:r>
          </a:p>
        </p:txBody>
      </p:sp>
    </p:spTree>
    <p:extLst>
      <p:ext uri="{BB962C8B-B14F-4D97-AF65-F5344CB8AC3E}">
        <p14:creationId xmlns:p14="http://schemas.microsoft.com/office/powerpoint/2010/main" val="2325329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84D2BB2-53A5-4EBC-92E7-2448C58215F4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Rückwärts-Analyse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Ansatz</a:t>
            </a:r>
            <a:endParaRPr lang="de-DE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(Wiederholter) Durchlauf durch </a:t>
            </a:r>
            <a:r>
              <a:rPr lang="de-DE" i="1" dirty="0" smtClean="0"/>
              <a:t>D</a:t>
            </a:r>
            <a:r>
              <a:rPr lang="de-DE" dirty="0" smtClean="0"/>
              <a:t> entgegen der Kanten-Richtung</a:t>
            </a:r>
            <a:br>
              <a:rPr lang="de-DE" dirty="0" smtClean="0"/>
            </a:br>
            <a:r>
              <a:rPr lang="de-DE" dirty="0" smtClean="0">
                <a:sym typeface="Wingdings"/>
              </a:rPr>
              <a:t> </a:t>
            </a:r>
            <a:r>
              <a:rPr lang="de-DE" i="1" dirty="0" smtClean="0"/>
              <a:t>„Rückwärts“</a:t>
            </a:r>
            <a:r>
              <a:rPr lang="de-DE" dirty="0" smtClean="0"/>
              <a:t>-Analyse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jeden aktuell besuchten Knoten </a:t>
            </a:r>
            <a:r>
              <a:rPr lang="de-DE" i="1" dirty="0" smtClean="0"/>
              <a:t>v</a:t>
            </a:r>
            <a:r>
              <a:rPr lang="de-DE" dirty="0" smtClean="0"/>
              <a:t> </a:t>
            </a:r>
            <a:r>
              <a:rPr lang="de-DE" dirty="0" smtClean="0">
                <a:latin typeface="OpenSymbol"/>
                <a:ea typeface="OpenSymbol"/>
              </a:rPr>
              <a:t>∈</a:t>
            </a:r>
            <a:r>
              <a:rPr lang="de-DE" dirty="0" smtClean="0"/>
              <a:t> </a:t>
            </a:r>
            <a:r>
              <a:rPr lang="de-DE" i="1" dirty="0" smtClean="0"/>
              <a:t>V</a:t>
            </a:r>
            <a:r>
              <a:rPr lang="de-DE" dirty="0" smtClean="0"/>
              <a:t>: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Beantwortung der Frage, welche Bits der   -Werte in </a:t>
            </a:r>
            <a:r>
              <a:rPr lang="de-DE" i="1" dirty="0" smtClean="0"/>
              <a:t>v</a:t>
            </a:r>
            <a:r>
              <a:rPr lang="de-DE" dirty="0" smtClean="0"/>
              <a:t> eingehender Kanten irrelevant sind, um exakt die   -Werte der aus </a:t>
            </a:r>
            <a:r>
              <a:rPr lang="de-DE" i="1" dirty="0" smtClean="0"/>
              <a:t>v</a:t>
            </a:r>
            <a:r>
              <a:rPr lang="de-DE" dirty="0" smtClean="0"/>
              <a:t> ausgehenden Kanten zu erzeugen.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Führe </a:t>
            </a:r>
            <a:r>
              <a:rPr lang="de-DE" i="1" dirty="0" smtClean="0"/>
              <a:t>Rückwärts-Simulation</a:t>
            </a:r>
            <a:r>
              <a:rPr lang="de-DE" dirty="0" smtClean="0"/>
              <a:t> des Operators von </a:t>
            </a:r>
            <a:r>
              <a:rPr lang="de-DE" i="1" dirty="0" smtClean="0"/>
              <a:t>v</a:t>
            </a:r>
            <a:r>
              <a:rPr lang="de-DE" dirty="0" smtClean="0"/>
              <a:t> auf   -Werten der ein- und ausgehenden Kanten aus</a:t>
            </a:r>
            <a:endParaRPr lang="de-DE" i="1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Speichere neue   -Werte der eingehenden Kanten von </a:t>
            </a:r>
            <a:r>
              <a:rPr lang="de-DE" i="1" dirty="0" smtClean="0"/>
              <a:t>v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 rot="5400000" flipH="1" flipV="1">
            <a:off x="5543376" y="3033688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 rot="5400000" flipH="1" flipV="1">
            <a:off x="4967312" y="3393728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 rot="5400000" flipH="1" flipV="1">
            <a:off x="6911528" y="4185816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 rot="5400000" flipH="1" flipV="1">
            <a:off x="2735064" y="4977904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13809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3C872D4-7DBC-4E09-973C-E45ED8BC71D0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Ablauf der Rückwärts-Analyse</a:t>
            </a:r>
            <a:endParaRPr lang="de-DE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dirty="0" smtClean="0"/>
              <a:t>queue</a:t>
            </a:r>
            <a:r>
              <a:rPr lang="de-DE" dirty="0" smtClean="0"/>
              <a:t>&lt;DWFG_node&gt; </a:t>
            </a:r>
            <a:r>
              <a:rPr lang="de-DE" i="1" dirty="0" smtClean="0"/>
              <a:t>q</a:t>
            </a:r>
            <a:r>
              <a:rPr lang="de-DE" dirty="0" smtClean="0"/>
              <a:t> = </a:t>
            </a:r>
            <a:r>
              <a:rPr lang="de-DE" i="1" dirty="0" smtClean="0"/>
              <a:t>&lt;Menge aller Senken-Knoten in D&gt;</a:t>
            </a:r>
            <a:r>
              <a:rPr lang="de-DE" dirty="0" smtClean="0"/>
              <a:t>;</a:t>
            </a:r>
            <a:br>
              <a:rPr lang="de-DE" dirty="0" smtClean="0"/>
            </a:br>
            <a:r>
              <a:rPr lang="de-DE" i="1" dirty="0" smtClean="0"/>
              <a:t>u</a:t>
            </a:r>
            <a:r>
              <a:rPr lang="de-DE" dirty="0" smtClean="0"/>
              <a:t>(</a:t>
            </a:r>
            <a:r>
              <a:rPr lang="de-DE" i="1" dirty="0" smtClean="0"/>
              <a:t>e</a:t>
            </a:r>
            <a:r>
              <a:rPr lang="de-DE" dirty="0" smtClean="0"/>
              <a:t>) = </a:t>
            </a:r>
            <a:r>
              <a:rPr lang="de-DE" i="1" dirty="0" smtClean="0"/>
              <a:t>d</a:t>
            </a:r>
            <a:r>
              <a:rPr lang="de-DE" dirty="0" smtClean="0"/>
              <a:t>(</a:t>
            </a:r>
            <a:r>
              <a:rPr lang="de-DE" i="1" dirty="0" smtClean="0"/>
              <a:t>e</a:t>
            </a:r>
            <a:r>
              <a:rPr lang="de-DE" dirty="0" smtClean="0"/>
              <a:t>) für alle Kanten </a:t>
            </a:r>
            <a:r>
              <a:rPr lang="de-DE" i="1" dirty="0" smtClean="0"/>
              <a:t>e</a:t>
            </a:r>
            <a:r>
              <a:rPr lang="de-DE" dirty="0" smtClean="0"/>
              <a:t> </a:t>
            </a:r>
            <a:r>
              <a:rPr lang="de-DE" dirty="0" smtClean="0">
                <a:latin typeface="OpenSymbol"/>
                <a:ea typeface="OpenSymbol"/>
              </a:rPr>
              <a:t>∈</a:t>
            </a:r>
            <a:r>
              <a:rPr lang="de-DE" dirty="0" smtClean="0"/>
              <a:t> </a:t>
            </a:r>
            <a:r>
              <a:rPr lang="de-DE" i="1" dirty="0" smtClean="0"/>
              <a:t>E</a:t>
            </a:r>
            <a:r>
              <a:rPr lang="de-DE" dirty="0" smtClean="0"/>
              <a:t>;</a:t>
            </a:r>
            <a:endParaRPr lang="de-DE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dirty="0" smtClean="0"/>
              <a:t>while</a:t>
            </a:r>
            <a:r>
              <a:rPr lang="de-DE" dirty="0" smtClean="0"/>
              <a:t> ( !</a:t>
            </a:r>
            <a:r>
              <a:rPr lang="de-DE" i="1" dirty="0" smtClean="0"/>
              <a:t>q</a:t>
            </a:r>
            <a:r>
              <a:rPr lang="de-DE" dirty="0" smtClean="0"/>
              <a:t>.</a:t>
            </a:r>
            <a:r>
              <a:rPr lang="en-US" dirty="0" smtClean="0"/>
              <a:t>empty</a:t>
            </a:r>
            <a:r>
              <a:rPr lang="de-DE" dirty="0" smtClean="0"/>
              <a:t>() 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DWFG_node </a:t>
            </a:r>
            <a:r>
              <a:rPr lang="de-DE" i="1" dirty="0" smtClean="0"/>
              <a:t>v</a:t>
            </a:r>
            <a:r>
              <a:rPr lang="de-DE" dirty="0" smtClean="0"/>
              <a:t> = </a:t>
            </a:r>
            <a:r>
              <a:rPr lang="de-DE" i="1" dirty="0" smtClean="0"/>
              <a:t>&lt;erstes Element aus q&gt;</a:t>
            </a:r>
            <a:r>
              <a:rPr lang="de-DE" dirty="0" smtClean="0"/>
              <a:t>; </a:t>
            </a:r>
            <a:r>
              <a:rPr lang="de-DE" i="1" dirty="0" smtClean="0"/>
              <a:t>q</a:t>
            </a:r>
            <a:r>
              <a:rPr lang="de-DE" dirty="0" smtClean="0"/>
              <a:t>.</a:t>
            </a:r>
            <a:r>
              <a:rPr lang="en-US" dirty="0" smtClean="0"/>
              <a:t>remove</a:t>
            </a:r>
            <a:r>
              <a:rPr lang="de-DE" dirty="0" smtClean="0"/>
              <a:t>( </a:t>
            </a:r>
            <a:r>
              <a:rPr lang="de-DE" i="1" dirty="0" smtClean="0"/>
              <a:t>v</a:t>
            </a:r>
            <a:r>
              <a:rPr lang="de-DE" dirty="0" smtClean="0"/>
              <a:t> );</a:t>
            </a:r>
            <a:br>
              <a:rPr lang="de-DE" dirty="0" smtClean="0"/>
            </a:br>
            <a:r>
              <a:rPr lang="de-DE" i="1" dirty="0" smtClean="0"/>
              <a:t>E</a:t>
            </a:r>
            <a:r>
              <a:rPr lang="de-DE" i="1" baseline="-25000" dirty="0" smtClean="0"/>
              <a:t>out</a:t>
            </a:r>
            <a:r>
              <a:rPr lang="de-DE" dirty="0" smtClean="0"/>
              <a:t> = { </a:t>
            </a:r>
            <a:r>
              <a:rPr lang="de-DE" i="1" dirty="0" smtClean="0"/>
              <a:t>e</a:t>
            </a:r>
            <a:r>
              <a:rPr lang="de-DE" dirty="0" smtClean="0"/>
              <a:t> </a:t>
            </a:r>
            <a:r>
              <a:rPr lang="de-DE" dirty="0" smtClean="0">
                <a:latin typeface="OpenSymbol"/>
                <a:ea typeface="OpenSymbol"/>
              </a:rPr>
              <a:t>∈</a:t>
            </a:r>
            <a:r>
              <a:rPr lang="de-DE" dirty="0" smtClean="0"/>
              <a:t> </a:t>
            </a:r>
            <a:r>
              <a:rPr lang="de-DE" i="1" dirty="0" smtClean="0"/>
              <a:t>E</a:t>
            </a:r>
            <a:r>
              <a:rPr lang="de-DE" dirty="0" smtClean="0"/>
              <a:t> | </a:t>
            </a:r>
            <a:r>
              <a:rPr lang="de-DE" i="1" dirty="0" smtClean="0"/>
              <a:t>e</a:t>
            </a:r>
            <a:r>
              <a:rPr lang="de-DE" dirty="0" smtClean="0"/>
              <a:t> = (</a:t>
            </a:r>
            <a:r>
              <a:rPr lang="de-DE" i="1" dirty="0" smtClean="0"/>
              <a:t>v</a:t>
            </a:r>
            <a:r>
              <a:rPr lang="de-DE" dirty="0" smtClean="0"/>
              <a:t>, </a:t>
            </a:r>
            <a:r>
              <a:rPr lang="de-DE" i="1" dirty="0" smtClean="0"/>
              <a:t>v</a:t>
            </a:r>
            <a:r>
              <a:rPr lang="de-DE" i="1" baseline="-25000" dirty="0" smtClean="0"/>
              <a:t>x</a:t>
            </a:r>
            <a:r>
              <a:rPr lang="de-DE" dirty="0" smtClean="0"/>
              <a:t>) }; </a:t>
            </a:r>
            <a:r>
              <a:rPr lang="de-DE" i="1" dirty="0" smtClean="0"/>
              <a:t>E</a:t>
            </a:r>
            <a:r>
              <a:rPr lang="de-DE" i="1" baseline="-25000" dirty="0" smtClean="0"/>
              <a:t>in</a:t>
            </a:r>
            <a:r>
              <a:rPr lang="de-DE" dirty="0" smtClean="0"/>
              <a:t> = { </a:t>
            </a:r>
            <a:r>
              <a:rPr lang="de-DE" i="1" dirty="0" smtClean="0"/>
              <a:t>e</a:t>
            </a:r>
            <a:r>
              <a:rPr lang="de-DE" dirty="0" smtClean="0"/>
              <a:t> </a:t>
            </a:r>
            <a:r>
              <a:rPr lang="de-DE" dirty="0" smtClean="0">
                <a:latin typeface="OpenSymbol"/>
                <a:ea typeface="OpenSymbol"/>
              </a:rPr>
              <a:t>∈</a:t>
            </a:r>
            <a:r>
              <a:rPr lang="de-DE" dirty="0" smtClean="0"/>
              <a:t> </a:t>
            </a:r>
            <a:r>
              <a:rPr lang="de-DE" i="1" dirty="0" smtClean="0"/>
              <a:t>E</a:t>
            </a:r>
            <a:r>
              <a:rPr lang="de-DE" dirty="0" smtClean="0"/>
              <a:t> | </a:t>
            </a:r>
            <a:r>
              <a:rPr lang="de-DE" i="1" dirty="0" smtClean="0"/>
              <a:t>e</a:t>
            </a:r>
            <a:r>
              <a:rPr lang="de-DE" dirty="0" smtClean="0"/>
              <a:t> = (</a:t>
            </a:r>
            <a:r>
              <a:rPr lang="de-DE" i="1" dirty="0" smtClean="0"/>
              <a:t>v</a:t>
            </a:r>
            <a:r>
              <a:rPr lang="de-DE" i="1" baseline="-25000" dirty="0" smtClean="0"/>
              <a:t>x</a:t>
            </a:r>
            <a:r>
              <a:rPr lang="de-DE" dirty="0" smtClean="0"/>
              <a:t>, </a:t>
            </a:r>
            <a:r>
              <a:rPr lang="de-DE" i="1" dirty="0" smtClean="0"/>
              <a:t>v</a:t>
            </a:r>
            <a:r>
              <a:rPr lang="de-DE" dirty="0" smtClean="0"/>
              <a:t>) };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en-US" dirty="0"/>
              <a:t>for</a:t>
            </a:r>
            <a:r>
              <a:rPr lang="de-DE" dirty="0"/>
              <a:t> ( </a:t>
            </a:r>
            <a:r>
              <a:rPr lang="de-DE" i="1" dirty="0"/>
              <a:t>&lt;alle Kanten e </a:t>
            </a:r>
            <a:r>
              <a:rPr lang="de-DE" dirty="0"/>
              <a:t>=</a:t>
            </a:r>
            <a:r>
              <a:rPr lang="de-DE" i="1" dirty="0"/>
              <a:t> </a:t>
            </a:r>
            <a:r>
              <a:rPr lang="de-DE" dirty="0"/>
              <a:t>(</a:t>
            </a:r>
            <a:r>
              <a:rPr lang="de-DE" i="1" dirty="0" smtClean="0"/>
              <a:t>v</a:t>
            </a:r>
            <a:r>
              <a:rPr lang="de-DE" i="1" baseline="-25000" dirty="0" smtClean="0"/>
              <a:t>x</a:t>
            </a:r>
            <a:r>
              <a:rPr lang="de-DE" i="1" dirty="0" smtClean="0"/>
              <a:t>, v</a:t>
            </a:r>
            <a:r>
              <a:rPr lang="de-DE" dirty="0" smtClean="0"/>
              <a:t>) </a:t>
            </a:r>
            <a:r>
              <a:rPr lang="de-DE" dirty="0">
                <a:latin typeface="OpenSymbol"/>
                <a:ea typeface="OpenSymbol"/>
              </a:rPr>
              <a:t>∈</a:t>
            </a:r>
            <a:r>
              <a:rPr lang="de-DE" i="1" dirty="0"/>
              <a:t> </a:t>
            </a:r>
            <a:r>
              <a:rPr lang="de-DE" i="1" dirty="0" smtClean="0"/>
              <a:t>E</a:t>
            </a:r>
            <a:r>
              <a:rPr lang="de-DE" i="1" baseline="-25000" dirty="0" smtClean="0"/>
              <a:t>in</a:t>
            </a:r>
            <a:r>
              <a:rPr lang="de-DE" i="1" dirty="0" smtClean="0"/>
              <a:t>&gt;</a:t>
            </a:r>
            <a:r>
              <a:rPr lang="de-DE" dirty="0" smtClean="0"/>
              <a:t> </a:t>
            </a:r>
            <a:r>
              <a:rPr lang="de-DE" dirty="0"/>
              <a:t>)</a:t>
            </a:r>
          </a:p>
          <a:p>
            <a:pPr lvl="2">
              <a:lnSpc>
                <a:spcPct val="120000"/>
              </a:lnSpc>
              <a:buFont typeface="Arial" charset="0"/>
              <a:buChar char="–"/>
            </a:pPr>
            <a:r>
              <a:rPr lang="en-US" sz="2000" i="1" dirty="0" smtClean="0"/>
              <a:t>u´</a:t>
            </a:r>
            <a:r>
              <a:rPr lang="en-US" sz="2000" dirty="0" smtClean="0"/>
              <a:t>(</a:t>
            </a:r>
            <a:r>
              <a:rPr lang="en-US" sz="2000" i="1" dirty="0" smtClean="0"/>
              <a:t>e</a:t>
            </a:r>
            <a:r>
              <a:rPr lang="en-US" sz="2000" dirty="0" smtClean="0"/>
              <a:t>) = </a:t>
            </a:r>
            <a:r>
              <a:rPr lang="de-DE" sz="2000" i="1" dirty="0" smtClean="0"/>
              <a:t>&lt;Rückwärts-Simulation von v über E</a:t>
            </a:r>
            <a:r>
              <a:rPr lang="de-DE" sz="2000" i="1" baseline="-25000" dirty="0" smtClean="0"/>
              <a:t>out</a:t>
            </a:r>
            <a:r>
              <a:rPr lang="de-DE" sz="2000" i="1" dirty="0" smtClean="0"/>
              <a:t> und E</a:t>
            </a:r>
            <a:r>
              <a:rPr lang="de-DE" sz="2000" i="1" baseline="-25000" dirty="0" smtClean="0"/>
              <a:t>in</a:t>
            </a:r>
            <a:r>
              <a:rPr lang="de-DE" sz="2000" i="1" dirty="0" smtClean="0"/>
              <a:t> </a:t>
            </a:r>
            <a:r>
              <a:rPr lang="de-DE" sz="2000" dirty="0" smtClean="0"/>
              <a:t>\</a:t>
            </a:r>
            <a:r>
              <a:rPr lang="de-DE" sz="2000" i="1" dirty="0" smtClean="0"/>
              <a:t> </a:t>
            </a:r>
            <a:r>
              <a:rPr lang="de-DE" sz="2000" dirty="0" smtClean="0"/>
              <a:t>{</a:t>
            </a:r>
            <a:r>
              <a:rPr lang="de-DE" sz="2000" i="1" dirty="0" smtClean="0"/>
              <a:t>e</a:t>
            </a:r>
            <a:r>
              <a:rPr lang="de-DE" sz="2000" dirty="0" smtClean="0"/>
              <a:t>}</a:t>
            </a:r>
            <a:r>
              <a:rPr lang="de-DE" sz="2000" i="1" dirty="0" smtClean="0"/>
              <a:t>&gt;</a:t>
            </a:r>
            <a:r>
              <a:rPr lang="en-US" sz="2000" dirty="0" smtClean="0"/>
              <a:t>;</a:t>
            </a:r>
          </a:p>
          <a:p>
            <a:pPr lvl="2">
              <a:lnSpc>
                <a:spcPct val="120000"/>
              </a:lnSpc>
              <a:buFont typeface="Arial" charset="0"/>
              <a:buChar char="–"/>
            </a:pPr>
            <a:r>
              <a:rPr lang="en-US" sz="2000" dirty="0" smtClean="0"/>
              <a:t>if </a:t>
            </a:r>
            <a:r>
              <a:rPr lang="en-US" sz="2000" dirty="0"/>
              <a:t>( </a:t>
            </a:r>
            <a:r>
              <a:rPr lang="en-US" sz="2000" i="1" dirty="0"/>
              <a:t>&lt;</a:t>
            </a:r>
            <a:r>
              <a:rPr lang="de-DE" sz="2000" i="1" dirty="0"/>
              <a:t>bisheriges </a:t>
            </a:r>
            <a:r>
              <a:rPr lang="de-DE" sz="2000" i="1" dirty="0" smtClean="0"/>
              <a:t>u</a:t>
            </a:r>
            <a:r>
              <a:rPr lang="de-DE" sz="2000" dirty="0" smtClean="0"/>
              <a:t>(</a:t>
            </a:r>
            <a:r>
              <a:rPr lang="de-DE" sz="2000" i="1" dirty="0" smtClean="0"/>
              <a:t>e</a:t>
            </a:r>
            <a:r>
              <a:rPr lang="de-DE" sz="2000" dirty="0"/>
              <a:t>)</a:t>
            </a:r>
            <a:r>
              <a:rPr lang="de-DE" sz="2000" i="1" dirty="0"/>
              <a:t> ist bitweise kleiner gemäß &lt;-</a:t>
            </a:r>
            <a:r>
              <a:rPr lang="de-DE" sz="2000" i="1" dirty="0" smtClean="0"/>
              <a:t>Operator</a:t>
            </a:r>
            <a:br>
              <a:rPr lang="de-DE" sz="2000" i="1" dirty="0" smtClean="0"/>
            </a:br>
            <a:r>
              <a:rPr lang="de-DE" sz="2000" i="1" dirty="0" smtClean="0"/>
              <a:t>       in </a:t>
            </a:r>
            <a:r>
              <a:rPr lang="de-DE" sz="2000" i="1" dirty="0">
                <a:latin typeface="Monotype Corsiva" pitchFamily="66" charset="0"/>
                <a:sym typeface="Symbol" pitchFamily="18" charset="2"/>
              </a:rPr>
              <a:t>L</a:t>
            </a:r>
            <a:r>
              <a:rPr lang="de-DE" sz="2000" i="1" baseline="-25000" dirty="0"/>
              <a:t>4</a:t>
            </a:r>
            <a:r>
              <a:rPr lang="de-DE" sz="2000" i="1" dirty="0"/>
              <a:t> als </a:t>
            </a:r>
            <a:r>
              <a:rPr lang="de-DE" sz="2000" i="1" dirty="0" smtClean="0"/>
              <a:t>u´</a:t>
            </a:r>
            <a:r>
              <a:rPr lang="de-DE" sz="2000" dirty="0" smtClean="0"/>
              <a:t>(</a:t>
            </a:r>
            <a:r>
              <a:rPr lang="de-DE" sz="2000" i="1" dirty="0"/>
              <a:t>e</a:t>
            </a:r>
            <a:r>
              <a:rPr lang="de-DE" sz="2000" dirty="0"/>
              <a:t>)</a:t>
            </a:r>
            <a:r>
              <a:rPr lang="de-DE" sz="2000" i="1" dirty="0"/>
              <a:t>&gt;</a:t>
            </a:r>
            <a:r>
              <a:rPr lang="de-DE" sz="2000" dirty="0"/>
              <a:t> )</a:t>
            </a:r>
          </a:p>
          <a:p>
            <a:pPr lvl="3">
              <a:lnSpc>
                <a:spcPct val="120000"/>
              </a:lnSpc>
              <a:buFont typeface="Arial" charset="0"/>
              <a:buChar char="–"/>
            </a:pPr>
            <a:r>
              <a:rPr lang="de-DE" sz="2000" i="1" dirty="0" smtClean="0"/>
              <a:t>u</a:t>
            </a:r>
            <a:r>
              <a:rPr lang="de-DE" sz="2000" dirty="0" smtClean="0"/>
              <a:t>(</a:t>
            </a:r>
            <a:r>
              <a:rPr lang="de-DE" sz="2000" i="1" dirty="0" smtClean="0"/>
              <a:t>e</a:t>
            </a:r>
            <a:r>
              <a:rPr lang="de-DE" sz="2000" dirty="0"/>
              <a:t>) = </a:t>
            </a:r>
            <a:r>
              <a:rPr lang="de-DE" sz="2000" i="1" dirty="0" smtClean="0"/>
              <a:t>u´</a:t>
            </a:r>
            <a:r>
              <a:rPr lang="de-DE" sz="2000" dirty="0" smtClean="0"/>
              <a:t>(</a:t>
            </a:r>
            <a:r>
              <a:rPr lang="de-DE" sz="2000" i="1" dirty="0"/>
              <a:t>e</a:t>
            </a:r>
            <a:r>
              <a:rPr lang="de-DE" sz="2000" dirty="0"/>
              <a:t>);</a:t>
            </a:r>
          </a:p>
          <a:p>
            <a:pPr lvl="3">
              <a:lnSpc>
                <a:spcPct val="120000"/>
              </a:lnSpc>
              <a:buFont typeface="Arial" charset="0"/>
              <a:buChar char="–"/>
            </a:pPr>
            <a:r>
              <a:rPr lang="en-US" sz="2000" dirty="0"/>
              <a:t>if</a:t>
            </a:r>
            <a:r>
              <a:rPr lang="de-DE" sz="2000" dirty="0"/>
              <a:t> ( !</a:t>
            </a:r>
            <a:r>
              <a:rPr lang="de-DE" sz="2000" i="1" dirty="0"/>
              <a:t>q</a:t>
            </a:r>
            <a:r>
              <a:rPr lang="de-DE" sz="2000" dirty="0"/>
              <a:t>.</a:t>
            </a:r>
            <a:r>
              <a:rPr lang="en-US" sz="2000" dirty="0"/>
              <a:t>contains</a:t>
            </a:r>
            <a:r>
              <a:rPr lang="de-DE" sz="2000" dirty="0"/>
              <a:t>( </a:t>
            </a:r>
            <a:r>
              <a:rPr lang="de-DE" sz="2000" i="1" dirty="0"/>
              <a:t>v</a:t>
            </a:r>
            <a:r>
              <a:rPr lang="de-DE" sz="2000" i="1" baseline="-25000" dirty="0"/>
              <a:t>x</a:t>
            </a:r>
            <a:r>
              <a:rPr lang="de-DE" sz="2000" dirty="0"/>
              <a:t> ) )</a:t>
            </a:r>
            <a:br>
              <a:rPr lang="de-DE" sz="2000" dirty="0"/>
            </a:br>
            <a:r>
              <a:rPr lang="de-DE" sz="2000" dirty="0"/>
              <a:t>  </a:t>
            </a:r>
            <a:r>
              <a:rPr lang="de-DE" sz="2000" i="1" dirty="0"/>
              <a:t>q</a:t>
            </a:r>
            <a:r>
              <a:rPr lang="de-DE" sz="2000" dirty="0"/>
              <a:t>.</a:t>
            </a:r>
            <a:r>
              <a:rPr lang="en-US" sz="2000" dirty="0"/>
              <a:t>insert</a:t>
            </a:r>
            <a:r>
              <a:rPr lang="de-DE" sz="2000" dirty="0"/>
              <a:t>( </a:t>
            </a:r>
            <a:r>
              <a:rPr lang="de-DE" sz="2000" i="1" dirty="0"/>
              <a:t>v</a:t>
            </a:r>
            <a:r>
              <a:rPr lang="de-DE" sz="2000" i="1" baseline="-25000" dirty="0"/>
              <a:t>x</a:t>
            </a:r>
            <a:r>
              <a:rPr lang="de-DE" sz="2000" dirty="0"/>
              <a:t> </a:t>
            </a:r>
            <a:r>
              <a:rPr lang="de-DE" sz="2000" dirty="0" smtClean="0"/>
              <a:t>);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041668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BEE60D4-9F25-483D-927B-D6BA5BC11B67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Rückwärts-Simulation (1)</a:t>
            </a:r>
            <a:endParaRPr lang="de-DE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Ziel</a:t>
            </a:r>
            <a:endParaRPr lang="de-DE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jeden Knoten </a:t>
            </a:r>
            <a:r>
              <a:rPr lang="de-DE" i="1" dirty="0" smtClean="0"/>
              <a:t>v</a:t>
            </a:r>
            <a:r>
              <a:rPr lang="de-DE" dirty="0" smtClean="0"/>
              <a:t> </a:t>
            </a:r>
            <a:r>
              <a:rPr lang="de-DE" dirty="0" smtClean="0">
                <a:latin typeface="OpenSymbol"/>
                <a:ea typeface="OpenSymbol"/>
              </a:rPr>
              <a:t>∈</a:t>
            </a:r>
            <a:r>
              <a:rPr lang="de-DE" dirty="0" smtClean="0"/>
              <a:t> </a:t>
            </a:r>
            <a:r>
              <a:rPr lang="de-DE" i="1" dirty="0" smtClean="0"/>
              <a:t>V</a:t>
            </a:r>
            <a:r>
              <a:rPr lang="de-DE" dirty="0" smtClean="0"/>
              <a:t>, der eine Maschinen-Operation </a:t>
            </a:r>
            <a:r>
              <a:rPr lang="de-DE" i="1" dirty="0" smtClean="0"/>
              <a:t>op</a:t>
            </a:r>
            <a:r>
              <a:rPr lang="de-DE" dirty="0" smtClean="0"/>
              <a:t> in der LIR-Darstellung von </a:t>
            </a:r>
            <a:r>
              <a:rPr lang="de-DE" i="1" dirty="0" smtClean="0"/>
              <a:t>F</a:t>
            </a:r>
            <a:r>
              <a:rPr lang="de-DE" dirty="0" smtClean="0"/>
              <a:t> repräsentiert, und jede eingehende Kante </a:t>
            </a:r>
            <a:r>
              <a:rPr lang="de-DE" i="1" dirty="0" smtClean="0"/>
              <a:t>e</a:t>
            </a:r>
            <a:r>
              <a:rPr lang="de-DE" dirty="0" smtClean="0"/>
              <a:t> </a:t>
            </a:r>
            <a:r>
              <a:rPr lang="de-DE" dirty="0" smtClean="0">
                <a:latin typeface="OpenSymbol"/>
                <a:ea typeface="OpenSymbol"/>
              </a:rPr>
              <a:t>∈</a:t>
            </a:r>
            <a:r>
              <a:rPr lang="de-DE" dirty="0" smtClean="0"/>
              <a:t> </a:t>
            </a:r>
            <a:r>
              <a:rPr lang="de-DE" i="1" dirty="0" smtClean="0"/>
              <a:t>E</a:t>
            </a:r>
            <a:r>
              <a:rPr lang="de-DE" i="1" baseline="-25000" dirty="0" smtClean="0"/>
              <a:t>in</a:t>
            </a:r>
            <a:r>
              <a:rPr lang="de-DE" dirty="0" smtClean="0"/>
              <a:t> berechnet die Rückwärts-Simulation den   -Wert, in Abhängigkeit von den</a:t>
            </a:r>
            <a:br>
              <a:rPr lang="de-DE" dirty="0" smtClean="0"/>
            </a:br>
            <a:r>
              <a:rPr lang="de-DE" dirty="0" smtClean="0"/>
              <a:t>  -Werten aller ausgehenden Kanten </a:t>
            </a:r>
            <a:r>
              <a:rPr lang="de-DE" i="1" dirty="0" smtClean="0"/>
              <a:t>e</a:t>
            </a:r>
            <a:r>
              <a:rPr lang="de-DE" i="1" baseline="-25000" dirty="0" smtClean="0"/>
              <a:t>out</a:t>
            </a:r>
            <a:r>
              <a:rPr lang="de-DE" baseline="-25000" dirty="0" smtClean="0"/>
              <a:t>,1</a:t>
            </a:r>
            <a:r>
              <a:rPr lang="de-DE" dirty="0" smtClean="0"/>
              <a:t>, ..., </a:t>
            </a:r>
            <a:r>
              <a:rPr lang="de-DE" i="1" dirty="0" smtClean="0"/>
              <a:t>e</a:t>
            </a:r>
            <a:r>
              <a:rPr lang="de-DE" i="1" baseline="-25000" dirty="0" smtClean="0"/>
              <a:t>out</a:t>
            </a:r>
            <a:r>
              <a:rPr lang="de-DE" baseline="-25000" dirty="0" smtClean="0"/>
              <a:t>,</a:t>
            </a:r>
            <a:r>
              <a:rPr lang="de-DE" i="1" baseline="-25000" dirty="0" smtClean="0"/>
              <a:t>N</a:t>
            </a:r>
            <a:r>
              <a:rPr lang="de-DE" dirty="0" smtClean="0"/>
              <a:t> </a:t>
            </a:r>
            <a:r>
              <a:rPr lang="de-DE" dirty="0" smtClean="0">
                <a:latin typeface="OpenSymbol"/>
                <a:ea typeface="OpenSymbol"/>
              </a:rPr>
              <a:t>∈</a:t>
            </a:r>
            <a:r>
              <a:rPr lang="de-DE" dirty="0" smtClean="0"/>
              <a:t> </a:t>
            </a:r>
            <a:r>
              <a:rPr lang="de-DE" i="1" dirty="0" smtClean="0"/>
              <a:t>E</a:t>
            </a:r>
            <a:r>
              <a:rPr lang="de-DE" i="1" baseline="-25000" dirty="0" smtClean="0"/>
              <a:t>out</a:t>
            </a:r>
            <a:r>
              <a:rPr lang="de-DE" dirty="0" smtClean="0"/>
              <a:t> </a:t>
            </a:r>
            <a:r>
              <a:rPr lang="de-DE" i="1" u="sng" dirty="0" smtClean="0"/>
              <a:t>und</a:t>
            </a:r>
            <a:r>
              <a:rPr lang="de-DE" dirty="0" smtClean="0"/>
              <a:t> aller eingehenden Kanten außer </a:t>
            </a:r>
            <a:r>
              <a:rPr lang="de-DE" i="1" dirty="0" smtClean="0"/>
              <a:t>e</a:t>
            </a:r>
            <a:r>
              <a:rPr lang="de-DE" dirty="0" smtClean="0"/>
              <a:t> selbst: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i="1" dirty="0" smtClean="0"/>
              <a:t>u´</a:t>
            </a:r>
            <a:r>
              <a:rPr lang="de-DE" dirty="0" smtClean="0"/>
              <a:t>(</a:t>
            </a:r>
            <a:r>
              <a:rPr lang="de-DE" i="1" dirty="0" smtClean="0"/>
              <a:t>e</a:t>
            </a:r>
            <a:r>
              <a:rPr lang="de-DE" dirty="0" smtClean="0"/>
              <a:t>) = RS</a:t>
            </a:r>
            <a:r>
              <a:rPr lang="de-DE" i="1" baseline="-25000" dirty="0" smtClean="0"/>
              <a:t>op</a:t>
            </a:r>
            <a:r>
              <a:rPr lang="de-DE" dirty="0" smtClean="0"/>
              <a:t>( </a:t>
            </a:r>
            <a:r>
              <a:rPr lang="de-DE" i="1" dirty="0" smtClean="0"/>
              <a:t>u</a:t>
            </a:r>
            <a:r>
              <a:rPr lang="de-DE" dirty="0" smtClean="0"/>
              <a:t>(</a:t>
            </a:r>
            <a:r>
              <a:rPr lang="de-DE" i="1" dirty="0" smtClean="0"/>
              <a:t>e</a:t>
            </a:r>
            <a:r>
              <a:rPr lang="de-DE" i="1" baseline="-25000" dirty="0" smtClean="0"/>
              <a:t>out</a:t>
            </a:r>
            <a:r>
              <a:rPr lang="de-DE" baseline="-25000" dirty="0" smtClean="0"/>
              <a:t>,1</a:t>
            </a:r>
            <a:r>
              <a:rPr lang="de-DE" dirty="0" smtClean="0"/>
              <a:t>), ..., </a:t>
            </a:r>
            <a:r>
              <a:rPr lang="de-DE" i="1" dirty="0" smtClean="0"/>
              <a:t>u</a:t>
            </a:r>
            <a:r>
              <a:rPr lang="de-DE" dirty="0" smtClean="0"/>
              <a:t>(</a:t>
            </a:r>
            <a:r>
              <a:rPr lang="de-DE" i="1" dirty="0" smtClean="0"/>
              <a:t>e</a:t>
            </a:r>
            <a:r>
              <a:rPr lang="de-DE" i="1" baseline="-25000" dirty="0" smtClean="0"/>
              <a:t>out</a:t>
            </a:r>
            <a:r>
              <a:rPr lang="de-DE" baseline="-25000" dirty="0" smtClean="0"/>
              <a:t>,</a:t>
            </a:r>
            <a:r>
              <a:rPr lang="de-DE" i="1" baseline="-25000" dirty="0" smtClean="0"/>
              <a:t>N</a:t>
            </a:r>
            <a:r>
              <a:rPr lang="de-DE" dirty="0" smtClean="0"/>
              <a:t>), </a:t>
            </a:r>
            <a:r>
              <a:rPr lang="de-DE" i="1" dirty="0" smtClean="0"/>
              <a:t>u</a:t>
            </a:r>
            <a:r>
              <a:rPr lang="de-DE" dirty="0" smtClean="0"/>
              <a:t>( </a:t>
            </a:r>
            <a:r>
              <a:rPr lang="de-DE" i="1" dirty="0" smtClean="0"/>
              <a:t>e</a:t>
            </a:r>
            <a:r>
              <a:rPr lang="de-DE" i="1" baseline="-25000" dirty="0" smtClean="0"/>
              <a:t>in</a:t>
            </a:r>
            <a:r>
              <a:rPr lang="de-DE" dirty="0" smtClean="0"/>
              <a:t> </a:t>
            </a:r>
            <a:r>
              <a:rPr lang="de-DE" dirty="0" smtClean="0">
                <a:latin typeface="OpenSymbol"/>
                <a:ea typeface="OpenSymbol"/>
              </a:rPr>
              <a:t>∈</a:t>
            </a:r>
            <a:r>
              <a:rPr lang="de-DE" dirty="0" smtClean="0"/>
              <a:t> </a:t>
            </a:r>
            <a:r>
              <a:rPr lang="de-DE" i="1" dirty="0" smtClean="0"/>
              <a:t>E</a:t>
            </a:r>
            <a:r>
              <a:rPr lang="de-DE" i="1" baseline="-25000" dirty="0" smtClean="0"/>
              <a:t>in</a:t>
            </a:r>
            <a:r>
              <a:rPr lang="de-DE" dirty="0" smtClean="0"/>
              <a:t> \ {</a:t>
            </a:r>
            <a:r>
              <a:rPr lang="de-DE" i="1" dirty="0" smtClean="0"/>
              <a:t>e</a:t>
            </a:r>
            <a:r>
              <a:rPr lang="de-DE" dirty="0" smtClean="0"/>
              <a:t>} ) 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sz="1200" b="1" dirty="0" smtClean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Analog zur Vorwärts-Simulation</a:t>
            </a:r>
            <a:endParaRPr lang="de-DE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</a:t>
            </a:r>
            <a:r>
              <a:rPr lang="de-DE" i="1" u="sng" dirty="0" smtClean="0"/>
              <a:t>jede</a:t>
            </a:r>
            <a:r>
              <a:rPr lang="de-DE" dirty="0" smtClean="0"/>
              <a:t> mögliche Maschinen-Operation </a:t>
            </a:r>
            <a:r>
              <a:rPr lang="de-DE" i="1" dirty="0" smtClean="0"/>
              <a:t>op</a:t>
            </a:r>
            <a:r>
              <a:rPr lang="de-DE" dirty="0" smtClean="0"/>
              <a:t> aus LIR ist eine bitgenaue Simulationsfunktion RS</a:t>
            </a:r>
            <a:r>
              <a:rPr lang="de-DE" i="1" baseline="-25000" dirty="0" smtClean="0"/>
              <a:t>op</a:t>
            </a:r>
            <a:r>
              <a:rPr lang="de-DE" dirty="0" smtClean="0"/>
              <a:t> auf </a:t>
            </a:r>
            <a:r>
              <a:rPr lang="de-DE" dirty="0" smtClean="0">
                <a:latin typeface="Monotype Corsiva" pitchFamily="66" charset="0"/>
                <a:sym typeface="Symbol" pitchFamily="18" charset="2"/>
              </a:rPr>
              <a:t>L</a:t>
            </a:r>
            <a:r>
              <a:rPr lang="de-DE" baseline="-25000" dirty="0" smtClean="0"/>
              <a:t>4</a:t>
            </a:r>
            <a:r>
              <a:rPr lang="de-DE" i="1" baseline="30000" dirty="0" smtClean="0"/>
              <a:t>k</a:t>
            </a:r>
            <a:r>
              <a:rPr lang="de-DE" dirty="0" smtClean="0"/>
              <a:t> bereitzustellen.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 rot="5400000" flipH="1" flipV="1">
            <a:off x="5111329" y="2601640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 rot="5400000" flipH="1" flipV="1">
            <a:off x="468000" y="2998800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8646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3A748C4-AB9C-4A70-84CD-2A2AE02F08F3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Rückwärts-Simulation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Prinzipielle Vorgehensweise</a:t>
            </a:r>
            <a:endParaRPr lang="de-DE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Ausnutzung von Neutralen Elementen und von Null-Elementen einzelner Operatoren, um </a:t>
            </a:r>
            <a:r>
              <a:rPr lang="en-US" i="1" dirty="0" smtClean="0"/>
              <a:t>Don’t Cares</a:t>
            </a:r>
            <a:r>
              <a:rPr lang="de-DE" dirty="0" smtClean="0"/>
              <a:t> zu identifizieren.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sz="1200" b="1" dirty="0" smtClean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Bitweise logische Operationen</a:t>
            </a:r>
            <a:endParaRPr lang="de-DE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Seien </a:t>
            </a:r>
            <a:r>
              <a:rPr lang="de-DE" i="1" dirty="0"/>
              <a:t>b</a:t>
            </a:r>
            <a:r>
              <a:rPr lang="de-DE" baseline="-25000" dirty="0"/>
              <a:t>1,</a:t>
            </a:r>
            <a:r>
              <a:rPr lang="de-DE" i="1" baseline="-25000" dirty="0"/>
              <a:t>k</a:t>
            </a:r>
            <a:r>
              <a:rPr lang="de-DE" dirty="0"/>
              <a:t> und </a:t>
            </a:r>
            <a:r>
              <a:rPr lang="de-DE" i="1" dirty="0"/>
              <a:t>b</a:t>
            </a:r>
            <a:r>
              <a:rPr lang="de-DE" baseline="-25000" dirty="0"/>
              <a:t>2,</a:t>
            </a:r>
            <a:r>
              <a:rPr lang="de-DE" i="1" baseline="-25000" dirty="0"/>
              <a:t>k</a:t>
            </a:r>
            <a:r>
              <a:rPr lang="de-DE" dirty="0"/>
              <a:t> </a:t>
            </a:r>
            <a:r>
              <a:rPr lang="de-DE" dirty="0" smtClean="0">
                <a:latin typeface="OpenSymbol"/>
                <a:ea typeface="OpenSymbol"/>
              </a:rPr>
              <a:t>∈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dirty="0">
                <a:latin typeface="Monotype Corsiva" pitchFamily="66" charset="0"/>
              </a:rPr>
              <a:t>L</a:t>
            </a:r>
            <a:r>
              <a:rPr lang="de-DE" baseline="-25000" dirty="0"/>
              <a:t>4</a:t>
            </a:r>
            <a:r>
              <a:rPr lang="de-DE" dirty="0"/>
              <a:t> einzelne Bits an Position </a:t>
            </a:r>
            <a:r>
              <a:rPr lang="de-DE" i="1" dirty="0"/>
              <a:t>k</a:t>
            </a:r>
            <a:r>
              <a:rPr lang="de-DE" dirty="0"/>
              <a:t> </a:t>
            </a:r>
            <a:r>
              <a:rPr lang="de-DE" dirty="0" smtClean="0"/>
              <a:t>des   </a:t>
            </a:r>
            <a:r>
              <a:rPr lang="de-DE" dirty="0"/>
              <a:t>-Wertes zweier Operanden einer logischen Operation und </a:t>
            </a:r>
            <a:r>
              <a:rPr lang="de-DE" i="1" dirty="0"/>
              <a:t>b</a:t>
            </a:r>
            <a:r>
              <a:rPr lang="de-DE" baseline="-25000" dirty="0"/>
              <a:t>3,</a:t>
            </a:r>
            <a:r>
              <a:rPr lang="de-DE" i="1" baseline="-25000" dirty="0"/>
              <a:t>k</a:t>
            </a:r>
            <a:r>
              <a:rPr lang="de-DE" dirty="0"/>
              <a:t> das </a:t>
            </a:r>
            <a:r>
              <a:rPr lang="de-DE" i="1" dirty="0"/>
              <a:t>k</a:t>
            </a:r>
            <a:r>
              <a:rPr lang="de-DE" dirty="0"/>
              <a:t>-te Bit des   </a:t>
            </a:r>
            <a:r>
              <a:rPr lang="de-DE" dirty="0" smtClean="0"/>
              <a:t>-</a:t>
            </a:r>
            <a:r>
              <a:rPr lang="de-DE" dirty="0"/>
              <a:t>Wertes des Resultats der Operation</a:t>
            </a:r>
            <a:r>
              <a:rPr lang="de-DE" dirty="0" smtClean="0"/>
              <a:t>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Für </a:t>
            </a:r>
            <a:r>
              <a:rPr lang="de-DE" i="1" dirty="0"/>
              <a:t>b</a:t>
            </a:r>
            <a:r>
              <a:rPr lang="de-DE" baseline="-25000" dirty="0"/>
              <a:t>2,</a:t>
            </a:r>
            <a:r>
              <a:rPr lang="de-DE" i="1" baseline="-25000" dirty="0"/>
              <a:t>k</a:t>
            </a:r>
            <a:r>
              <a:rPr lang="de-DE" dirty="0"/>
              <a:t> = </a:t>
            </a:r>
            <a:r>
              <a:rPr lang="de-DE" i="1" dirty="0"/>
              <a:t>b</a:t>
            </a:r>
            <a:r>
              <a:rPr lang="de-DE" baseline="-25000" dirty="0"/>
              <a:t>3,</a:t>
            </a:r>
            <a:r>
              <a:rPr lang="de-DE" i="1" baseline="-25000" dirty="0"/>
              <a:t>k</a:t>
            </a:r>
            <a:r>
              <a:rPr lang="de-DE" dirty="0"/>
              <a:t> = </a:t>
            </a:r>
            <a:r>
              <a:rPr lang="de-DE" b="1" dirty="0">
                <a:latin typeface="Courier New" pitchFamily="49" charset="0"/>
              </a:rPr>
              <a:t>0</a:t>
            </a:r>
            <a:r>
              <a:rPr lang="de-DE" dirty="0"/>
              <a:t>:</a:t>
            </a:r>
            <a:br>
              <a:rPr lang="de-DE" dirty="0"/>
            </a:br>
            <a:r>
              <a:rPr lang="de-DE" i="1" dirty="0"/>
              <a:t>b</a:t>
            </a:r>
            <a:r>
              <a:rPr lang="de-DE" baseline="-25000" dirty="0"/>
              <a:t>1,</a:t>
            </a:r>
            <a:r>
              <a:rPr lang="de-DE" i="1" baseline="-25000" dirty="0"/>
              <a:t>k</a:t>
            </a:r>
            <a:r>
              <a:rPr lang="de-DE" dirty="0"/>
              <a:t> AND </a:t>
            </a:r>
            <a:r>
              <a:rPr lang="de-DE" i="1" dirty="0"/>
              <a:t>b</a:t>
            </a:r>
            <a:r>
              <a:rPr lang="de-DE" baseline="-25000" dirty="0"/>
              <a:t>2,</a:t>
            </a:r>
            <a:r>
              <a:rPr lang="de-DE" i="1" baseline="-25000" dirty="0"/>
              <a:t>k</a:t>
            </a:r>
            <a:r>
              <a:rPr lang="de-DE" dirty="0"/>
              <a:t> = </a:t>
            </a:r>
            <a:r>
              <a:rPr lang="de-DE" i="1" dirty="0"/>
              <a:t>b</a:t>
            </a:r>
            <a:r>
              <a:rPr lang="de-DE" baseline="-25000" dirty="0"/>
              <a:t>3,</a:t>
            </a:r>
            <a:r>
              <a:rPr lang="de-DE" i="1" baseline="-25000" dirty="0"/>
              <a:t>k</a:t>
            </a:r>
            <a:r>
              <a:rPr lang="de-DE" dirty="0"/>
              <a:t>		</a:t>
            </a:r>
            <a:r>
              <a:rPr lang="de-DE" dirty="0">
                <a:sym typeface="Symbol" pitchFamily="18" charset="2"/>
              </a:rPr>
              <a:t> </a:t>
            </a:r>
            <a:r>
              <a:rPr lang="de-DE" i="1" dirty="0"/>
              <a:t>b</a:t>
            </a:r>
            <a:r>
              <a:rPr lang="de-DE" baseline="-25000" dirty="0"/>
              <a:t>1,</a:t>
            </a:r>
            <a:r>
              <a:rPr lang="de-DE" i="1" baseline="-25000" dirty="0"/>
              <a:t>k</a:t>
            </a:r>
            <a:r>
              <a:rPr lang="de-DE" dirty="0"/>
              <a:t> AND </a:t>
            </a:r>
            <a:r>
              <a:rPr lang="de-DE" b="1" dirty="0">
                <a:latin typeface="Courier New" pitchFamily="49" charset="0"/>
              </a:rPr>
              <a:t>0</a:t>
            </a:r>
            <a:r>
              <a:rPr lang="de-DE" dirty="0"/>
              <a:t> = </a:t>
            </a:r>
            <a:r>
              <a:rPr lang="de-DE" b="1" dirty="0">
                <a:latin typeface="Courier New" pitchFamily="49" charset="0"/>
              </a:rPr>
              <a:t>0</a:t>
            </a:r>
            <a:r>
              <a:rPr lang="de-DE" dirty="0"/>
              <a:t>	</a:t>
            </a:r>
            <a:r>
              <a:rPr lang="de-DE" dirty="0">
                <a:sym typeface="Symbol" pitchFamily="18" charset="2"/>
              </a:rPr>
              <a:t></a:t>
            </a:r>
            <a:r>
              <a:rPr lang="de-DE" dirty="0"/>
              <a:t> </a:t>
            </a:r>
            <a:r>
              <a:rPr lang="de-DE" b="1" dirty="0">
                <a:latin typeface="Courier New" pitchFamily="49" charset="0"/>
              </a:rPr>
              <a:t>X</a:t>
            </a:r>
            <a:r>
              <a:rPr lang="de-DE" dirty="0"/>
              <a:t> AND </a:t>
            </a:r>
            <a:r>
              <a:rPr lang="de-DE" b="1" dirty="0">
                <a:latin typeface="Courier New" pitchFamily="49" charset="0"/>
              </a:rPr>
              <a:t>0</a:t>
            </a:r>
            <a:r>
              <a:rPr lang="de-DE" dirty="0"/>
              <a:t> = </a:t>
            </a:r>
            <a:r>
              <a:rPr lang="de-DE" b="1" dirty="0">
                <a:latin typeface="Courier New" pitchFamily="49" charset="0"/>
              </a:rPr>
              <a:t>0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Analog für OR:		</a:t>
            </a:r>
            <a:r>
              <a:rPr lang="de-DE" dirty="0">
                <a:sym typeface="Symbol" pitchFamily="18" charset="2"/>
              </a:rPr>
              <a:t>    </a:t>
            </a:r>
            <a:r>
              <a:rPr lang="de-DE" sz="1200" dirty="0">
                <a:sym typeface="Symbol" pitchFamily="18" charset="2"/>
              </a:rPr>
              <a:t> </a:t>
            </a:r>
            <a:r>
              <a:rPr lang="de-DE" i="1" dirty="0"/>
              <a:t>b</a:t>
            </a:r>
            <a:r>
              <a:rPr lang="de-DE" baseline="-25000" dirty="0"/>
              <a:t>1,</a:t>
            </a:r>
            <a:r>
              <a:rPr lang="de-DE" i="1" baseline="-25000" dirty="0"/>
              <a:t>k</a:t>
            </a:r>
            <a:r>
              <a:rPr lang="de-DE" dirty="0"/>
              <a:t> OR </a:t>
            </a:r>
            <a:r>
              <a:rPr lang="de-DE" b="1" dirty="0">
                <a:latin typeface="Courier New" pitchFamily="49" charset="0"/>
              </a:rPr>
              <a:t>1</a:t>
            </a:r>
            <a:r>
              <a:rPr lang="de-DE" dirty="0"/>
              <a:t> = </a:t>
            </a:r>
            <a:r>
              <a:rPr lang="de-DE" b="1" dirty="0" smtClean="0">
                <a:latin typeface="Courier New" pitchFamily="49" charset="0"/>
              </a:rPr>
              <a:t>1</a:t>
            </a:r>
            <a:r>
              <a:rPr lang="de-DE" dirty="0" smtClean="0"/>
              <a:t>		</a:t>
            </a:r>
            <a:r>
              <a:rPr lang="de-DE" dirty="0" smtClean="0">
                <a:sym typeface="Symbol" pitchFamily="18" charset="2"/>
              </a:rPr>
              <a:t></a:t>
            </a:r>
            <a:r>
              <a:rPr lang="de-DE" dirty="0" smtClean="0"/>
              <a:t> </a:t>
            </a:r>
            <a:r>
              <a:rPr lang="de-DE" b="1" dirty="0">
                <a:latin typeface="Courier New" pitchFamily="49" charset="0"/>
              </a:rPr>
              <a:t>X</a:t>
            </a:r>
            <a:r>
              <a:rPr lang="de-DE" dirty="0"/>
              <a:t> OR </a:t>
            </a:r>
            <a:r>
              <a:rPr lang="de-DE" b="1" dirty="0">
                <a:latin typeface="Courier New" pitchFamily="49" charset="0"/>
              </a:rPr>
              <a:t>1</a:t>
            </a:r>
            <a:r>
              <a:rPr lang="de-DE" dirty="0"/>
              <a:t> = </a:t>
            </a:r>
            <a:r>
              <a:rPr lang="de-DE" b="1" dirty="0">
                <a:latin typeface="Courier New" pitchFamily="49" charset="0"/>
              </a:rPr>
              <a:t>1</a:t>
            </a:r>
            <a:endParaRPr lang="de-DE" dirty="0" smtClean="0"/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Vorgehensweise für weitere logische Operationen ähnlich.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5400000" flipH="1" flipV="1">
            <a:off x="6623496" y="3214800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5400000" flipH="1" flipV="1">
            <a:off x="7524000" y="3574800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4490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003F582-4C3E-438C-9E15-C21DEDE487C8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Rückwärts-Simulation </a:t>
            </a:r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Arithmetische Operationen</a:t>
            </a:r>
            <a:endParaRPr lang="de-DE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Identifizierung irrelevanter Bits wegen Komplexität arithmetischer Operationen oft sehr schwer.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Leicht verständliches Beispiel – Schiebe-Operator: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 &lt;&lt; 3</a:t>
            </a:r>
            <a:r>
              <a:rPr lang="de-DE" dirty="0" smtClean="0"/>
              <a:t>:	Verschiebt Inhalt von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de-DE" dirty="0" smtClean="0"/>
              <a:t> um 3 Bits nach links</a:t>
            </a:r>
            <a:br>
              <a:rPr lang="de-DE" dirty="0" smtClean="0"/>
            </a:br>
            <a:r>
              <a:rPr lang="de-DE" dirty="0" smtClean="0"/>
              <a:t>		Niederwertige 3 Bits werden mit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de-DE" dirty="0" smtClean="0"/>
              <a:t> gefüllt,</a:t>
            </a:r>
            <a:br>
              <a:rPr lang="de-DE" dirty="0" smtClean="0"/>
            </a:br>
            <a:r>
              <a:rPr lang="de-DE" dirty="0" smtClean="0"/>
              <a:t>		Höchstwertige 3 Bits werden abgeschnitten</a:t>
            </a:r>
            <a:br>
              <a:rPr lang="de-DE" dirty="0" smtClean="0"/>
            </a:br>
            <a:r>
              <a:rPr lang="de-DE" dirty="0" smtClean="0"/>
              <a:t>		</a:t>
            </a:r>
            <a:r>
              <a:rPr lang="de-DE" dirty="0" smtClean="0">
                <a:sym typeface="Wingdings"/>
              </a:rPr>
              <a:t></a:t>
            </a:r>
            <a:r>
              <a:rPr lang="de-DE" dirty="0" smtClean="0"/>
              <a:t> Im   -Wert für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de-DE" dirty="0" smtClean="0"/>
              <a:t> sind die 3 höchstwertigen Bits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X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 &gt;&gt; 3</a:t>
            </a:r>
            <a:r>
              <a:rPr lang="de-DE" dirty="0" smtClean="0"/>
              <a:t>:	Analog für niederwertige 3 Bits, unter Beachtung von</a:t>
            </a:r>
            <a:br>
              <a:rPr lang="de-DE" dirty="0" smtClean="0"/>
            </a:br>
            <a:r>
              <a:rPr lang="de-DE" dirty="0" smtClean="0"/>
              <a:t>		arithmetischem oder logischem Schieben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sz="1200" b="1" dirty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>
                <a:sym typeface="Wingdings"/>
              </a:rPr>
              <a:t> </a:t>
            </a:r>
            <a:r>
              <a:rPr lang="de-DE" b="1" i="1" dirty="0"/>
              <a:t>Andere </a:t>
            </a:r>
            <a:r>
              <a:rPr lang="de-DE" b="1" i="1" dirty="0" smtClean="0"/>
              <a:t>Maschinen-Operationen müssen sorgfältig analysiert und ähnlich modelliert werden.</a:t>
            </a:r>
            <a:endParaRPr lang="de-DE" b="1" i="1" dirty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5400000" flipH="1" flipV="1">
            <a:off x="2628000" y="4150800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007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6800090-BB74-4479-8254-7A37576C8234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</a:t>
            </a:r>
            <a:r>
              <a:rPr lang="de-DE" dirty="0" smtClean="0"/>
              <a:t>Rückwärts-Simulation (1)</a:t>
            </a:r>
            <a:endParaRPr lang="de-DE" dirty="0"/>
          </a:p>
        </p:txBody>
      </p:sp>
      <p:sp>
        <p:nvSpPr>
          <p:cNvPr id="121" name="AutoShape 2"/>
          <p:cNvSpPr>
            <a:spLocks noChangeArrowheads="1"/>
          </p:cNvSpPr>
          <p:nvPr/>
        </p:nvSpPr>
        <p:spPr bwMode="auto">
          <a:xfrm rot="18900000" flipH="1">
            <a:off x="3672681" y="4652169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22" name="Freeform 3"/>
          <p:cNvSpPr>
            <a:spLocks/>
          </p:cNvSpPr>
          <p:nvPr/>
        </p:nvSpPr>
        <p:spPr bwMode="auto">
          <a:xfrm>
            <a:off x="2198688" y="2016125"/>
            <a:ext cx="1725612" cy="2670175"/>
          </a:xfrm>
          <a:custGeom>
            <a:avLst/>
            <a:gdLst>
              <a:gd name="T0" fmla="*/ 569 w 1087"/>
              <a:gd name="T1" fmla="*/ 0 h 1682"/>
              <a:gd name="T2" fmla="*/ 112 w 1087"/>
              <a:gd name="T3" fmla="*/ 277 h 1682"/>
              <a:gd name="T4" fmla="*/ 15 w 1087"/>
              <a:gd name="T5" fmla="*/ 549 h 1682"/>
              <a:gd name="T6" fmla="*/ 179 w 1087"/>
              <a:gd name="T7" fmla="*/ 854 h 1682"/>
              <a:gd name="T8" fmla="*/ 1087 w 1087"/>
              <a:gd name="T9" fmla="*/ 1682 h 1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1682">
                <a:moveTo>
                  <a:pt x="569" y="0"/>
                </a:moveTo>
                <a:cubicBezTo>
                  <a:pt x="493" y="47"/>
                  <a:pt x="204" y="186"/>
                  <a:pt x="112" y="277"/>
                </a:cubicBezTo>
                <a:cubicBezTo>
                  <a:pt x="20" y="368"/>
                  <a:pt x="4" y="453"/>
                  <a:pt x="15" y="549"/>
                </a:cubicBezTo>
                <a:cubicBezTo>
                  <a:pt x="26" y="645"/>
                  <a:pt x="0" y="665"/>
                  <a:pt x="179" y="854"/>
                </a:cubicBezTo>
                <a:cubicBezTo>
                  <a:pt x="358" y="1043"/>
                  <a:pt x="898" y="1510"/>
                  <a:pt x="1087" y="1682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123" name="Oval 5"/>
          <p:cNvSpPr>
            <a:spLocks noChangeArrowheads="1"/>
          </p:cNvSpPr>
          <p:nvPr/>
        </p:nvSpPr>
        <p:spPr bwMode="auto">
          <a:xfrm>
            <a:off x="323850" y="1736725"/>
            <a:ext cx="574675" cy="5762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24" name="Oval 6"/>
          <p:cNvSpPr>
            <a:spLocks noChangeArrowheads="1"/>
          </p:cNvSpPr>
          <p:nvPr/>
        </p:nvSpPr>
        <p:spPr bwMode="auto">
          <a:xfrm>
            <a:off x="1765300" y="1735138"/>
            <a:ext cx="574675" cy="5762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25" name="Oval 7"/>
          <p:cNvSpPr>
            <a:spLocks noChangeArrowheads="1"/>
          </p:cNvSpPr>
          <p:nvPr/>
        </p:nvSpPr>
        <p:spPr bwMode="auto">
          <a:xfrm>
            <a:off x="1044575" y="2487613"/>
            <a:ext cx="574675" cy="5762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26" name="Text Box 8"/>
          <p:cNvSpPr txBox="1">
            <a:spLocks noChangeArrowheads="1"/>
          </p:cNvSpPr>
          <p:nvPr/>
        </p:nvSpPr>
        <p:spPr bwMode="auto">
          <a:xfrm>
            <a:off x="1076325" y="2625725"/>
            <a:ext cx="327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&amp;</a:t>
            </a:r>
          </a:p>
        </p:txBody>
      </p:sp>
      <p:sp>
        <p:nvSpPr>
          <p:cNvPr id="127" name="AutoShape 9"/>
          <p:cNvSpPr>
            <a:spLocks noChangeArrowheads="1"/>
          </p:cNvSpPr>
          <p:nvPr/>
        </p:nvSpPr>
        <p:spPr bwMode="auto">
          <a:xfrm rot="2700000">
            <a:off x="792957" y="2307431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28" name="AutoShape 10"/>
          <p:cNvSpPr>
            <a:spLocks noChangeArrowheads="1"/>
          </p:cNvSpPr>
          <p:nvPr/>
        </p:nvSpPr>
        <p:spPr bwMode="auto">
          <a:xfrm rot="18900000" flipH="1">
            <a:off x="1512095" y="2307431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29" name="Text Box 11"/>
          <p:cNvSpPr txBox="1">
            <a:spLocks noChangeArrowheads="1"/>
          </p:cNvSpPr>
          <p:nvPr/>
        </p:nvSpPr>
        <p:spPr bwMode="auto">
          <a:xfrm>
            <a:off x="365125" y="1917700"/>
            <a:ext cx="327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a</a:t>
            </a:r>
          </a:p>
        </p:txBody>
      </p:sp>
      <p:sp>
        <p:nvSpPr>
          <p:cNvPr id="130" name="Text Box 12"/>
          <p:cNvSpPr txBox="1">
            <a:spLocks noChangeArrowheads="1"/>
          </p:cNvSpPr>
          <p:nvPr/>
        </p:nvSpPr>
        <p:spPr bwMode="auto">
          <a:xfrm>
            <a:off x="1804988" y="1917700"/>
            <a:ext cx="327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3</a:t>
            </a:r>
          </a:p>
        </p:txBody>
      </p:sp>
      <p:sp>
        <p:nvSpPr>
          <p:cNvPr id="131" name="Oval 13"/>
          <p:cNvSpPr>
            <a:spLocks noChangeArrowheads="1"/>
          </p:cNvSpPr>
          <p:nvPr/>
        </p:nvSpPr>
        <p:spPr bwMode="auto">
          <a:xfrm>
            <a:off x="2482850" y="2495550"/>
            <a:ext cx="574675" cy="5762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32" name="Oval 14"/>
          <p:cNvSpPr>
            <a:spLocks noChangeArrowheads="1"/>
          </p:cNvSpPr>
          <p:nvPr/>
        </p:nvSpPr>
        <p:spPr bwMode="auto">
          <a:xfrm>
            <a:off x="1762125" y="3248025"/>
            <a:ext cx="574675" cy="5762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33" name="Text Box 15"/>
          <p:cNvSpPr txBox="1">
            <a:spLocks noChangeArrowheads="1"/>
          </p:cNvSpPr>
          <p:nvPr/>
        </p:nvSpPr>
        <p:spPr bwMode="auto">
          <a:xfrm>
            <a:off x="1725613" y="3386138"/>
            <a:ext cx="463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&lt;&lt;</a:t>
            </a:r>
          </a:p>
        </p:txBody>
      </p:sp>
      <p:sp>
        <p:nvSpPr>
          <p:cNvPr id="134" name="AutoShape 16"/>
          <p:cNvSpPr>
            <a:spLocks noChangeArrowheads="1"/>
          </p:cNvSpPr>
          <p:nvPr/>
        </p:nvSpPr>
        <p:spPr bwMode="auto">
          <a:xfrm rot="2700000">
            <a:off x="1510506" y="3067844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35" name="AutoShape 17"/>
          <p:cNvSpPr>
            <a:spLocks noChangeArrowheads="1"/>
          </p:cNvSpPr>
          <p:nvPr/>
        </p:nvSpPr>
        <p:spPr bwMode="auto">
          <a:xfrm rot="18900000" flipH="1">
            <a:off x="2229644" y="3067844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36" name="Text Box 18"/>
          <p:cNvSpPr txBox="1">
            <a:spLocks noChangeArrowheads="1"/>
          </p:cNvSpPr>
          <p:nvPr/>
        </p:nvSpPr>
        <p:spPr bwMode="auto">
          <a:xfrm>
            <a:off x="2522538" y="2678113"/>
            <a:ext cx="327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3</a:t>
            </a:r>
          </a:p>
        </p:txBody>
      </p:sp>
      <p:sp>
        <p:nvSpPr>
          <p:cNvPr id="137" name="Oval 19"/>
          <p:cNvSpPr>
            <a:spLocks noChangeArrowheads="1"/>
          </p:cNvSpPr>
          <p:nvPr/>
        </p:nvSpPr>
        <p:spPr bwMode="auto">
          <a:xfrm>
            <a:off x="3168650" y="2239963"/>
            <a:ext cx="574675" cy="5762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38" name="Oval 20"/>
          <p:cNvSpPr>
            <a:spLocks noChangeArrowheads="1"/>
          </p:cNvSpPr>
          <p:nvPr/>
        </p:nvSpPr>
        <p:spPr bwMode="auto">
          <a:xfrm>
            <a:off x="3816350" y="2495550"/>
            <a:ext cx="574675" cy="5762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39" name="AutoShape 21"/>
          <p:cNvSpPr>
            <a:spLocks noChangeArrowheads="1"/>
          </p:cNvSpPr>
          <p:nvPr/>
        </p:nvSpPr>
        <p:spPr bwMode="auto">
          <a:xfrm rot="18900000" flipH="1">
            <a:off x="3563144" y="3067844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40" name="Text Box 22"/>
          <p:cNvSpPr txBox="1">
            <a:spLocks noChangeArrowheads="1"/>
          </p:cNvSpPr>
          <p:nvPr/>
        </p:nvSpPr>
        <p:spPr bwMode="auto">
          <a:xfrm>
            <a:off x="3209925" y="2420938"/>
            <a:ext cx="327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b</a:t>
            </a:r>
          </a:p>
        </p:txBody>
      </p:sp>
      <p:sp>
        <p:nvSpPr>
          <p:cNvPr id="141" name="Text Box 23"/>
          <p:cNvSpPr txBox="1">
            <a:spLocks noChangeArrowheads="1"/>
          </p:cNvSpPr>
          <p:nvPr/>
        </p:nvSpPr>
        <p:spPr bwMode="auto">
          <a:xfrm>
            <a:off x="3856038" y="2678113"/>
            <a:ext cx="327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5</a:t>
            </a:r>
          </a:p>
        </p:txBody>
      </p:sp>
      <p:sp>
        <p:nvSpPr>
          <p:cNvPr id="142" name="Oval 24"/>
          <p:cNvSpPr>
            <a:spLocks noChangeArrowheads="1"/>
          </p:cNvSpPr>
          <p:nvPr/>
        </p:nvSpPr>
        <p:spPr bwMode="auto">
          <a:xfrm>
            <a:off x="2486025" y="4040188"/>
            <a:ext cx="574675" cy="5762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43" name="Text Box 25"/>
          <p:cNvSpPr txBox="1">
            <a:spLocks noChangeArrowheads="1"/>
          </p:cNvSpPr>
          <p:nvPr/>
        </p:nvSpPr>
        <p:spPr bwMode="auto">
          <a:xfrm>
            <a:off x="2517775" y="4178300"/>
            <a:ext cx="327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|</a:t>
            </a:r>
          </a:p>
        </p:txBody>
      </p:sp>
      <p:sp>
        <p:nvSpPr>
          <p:cNvPr id="144" name="AutoShape 26"/>
          <p:cNvSpPr>
            <a:spLocks noChangeArrowheads="1"/>
          </p:cNvSpPr>
          <p:nvPr/>
        </p:nvSpPr>
        <p:spPr bwMode="auto">
          <a:xfrm rot="2700000">
            <a:off x="2234407" y="3860006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45" name="Oval 27"/>
          <p:cNvSpPr>
            <a:spLocks noChangeArrowheads="1"/>
          </p:cNvSpPr>
          <p:nvPr/>
        </p:nvSpPr>
        <p:spPr bwMode="auto">
          <a:xfrm>
            <a:off x="3160713" y="3287713"/>
            <a:ext cx="574675" cy="5762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46" name="AutoShape 28"/>
          <p:cNvSpPr>
            <a:spLocks noChangeArrowheads="1"/>
          </p:cNvSpPr>
          <p:nvPr/>
        </p:nvSpPr>
        <p:spPr bwMode="auto">
          <a:xfrm rot="18900000" flipH="1">
            <a:off x="2915444" y="3861594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47" name="Text Box 29"/>
          <p:cNvSpPr txBox="1">
            <a:spLocks noChangeArrowheads="1"/>
          </p:cNvSpPr>
          <p:nvPr/>
        </p:nvSpPr>
        <p:spPr bwMode="auto">
          <a:xfrm>
            <a:off x="3132138" y="3470275"/>
            <a:ext cx="463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&gt;&gt;</a:t>
            </a:r>
          </a:p>
        </p:txBody>
      </p:sp>
      <p:sp>
        <p:nvSpPr>
          <p:cNvPr id="148" name="AutoShape 30"/>
          <p:cNvSpPr>
            <a:spLocks noChangeArrowheads="1"/>
          </p:cNvSpPr>
          <p:nvPr/>
        </p:nvSpPr>
        <p:spPr bwMode="auto">
          <a:xfrm rot="16200000" flipH="1">
            <a:off x="3275807" y="2999581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49" name="Oval 31"/>
          <p:cNvSpPr>
            <a:spLocks noChangeArrowheads="1"/>
          </p:cNvSpPr>
          <p:nvPr/>
        </p:nvSpPr>
        <p:spPr bwMode="auto">
          <a:xfrm>
            <a:off x="3925888" y="4079875"/>
            <a:ext cx="574675" cy="5762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50" name="Oval 32"/>
          <p:cNvSpPr>
            <a:spLocks noChangeArrowheads="1"/>
          </p:cNvSpPr>
          <p:nvPr/>
        </p:nvSpPr>
        <p:spPr bwMode="auto">
          <a:xfrm>
            <a:off x="3205163" y="4832350"/>
            <a:ext cx="574675" cy="5762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51" name="Text Box 33"/>
          <p:cNvSpPr txBox="1">
            <a:spLocks noChangeArrowheads="1"/>
          </p:cNvSpPr>
          <p:nvPr/>
        </p:nvSpPr>
        <p:spPr bwMode="auto">
          <a:xfrm>
            <a:off x="3168650" y="4970463"/>
            <a:ext cx="463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&lt;&lt;</a:t>
            </a:r>
          </a:p>
        </p:txBody>
      </p:sp>
      <p:sp>
        <p:nvSpPr>
          <p:cNvPr id="152" name="AutoShape 34"/>
          <p:cNvSpPr>
            <a:spLocks noChangeArrowheads="1"/>
          </p:cNvSpPr>
          <p:nvPr/>
        </p:nvSpPr>
        <p:spPr bwMode="auto">
          <a:xfrm rot="2700000">
            <a:off x="2953544" y="4652169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53" name="Text Box 35"/>
          <p:cNvSpPr txBox="1">
            <a:spLocks noChangeArrowheads="1"/>
          </p:cNvSpPr>
          <p:nvPr/>
        </p:nvSpPr>
        <p:spPr bwMode="auto">
          <a:xfrm>
            <a:off x="3965575" y="4262438"/>
            <a:ext cx="327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3</a:t>
            </a:r>
          </a:p>
        </p:txBody>
      </p:sp>
      <p:sp>
        <p:nvSpPr>
          <p:cNvPr id="154" name="Oval 36"/>
          <p:cNvSpPr>
            <a:spLocks noChangeArrowheads="1"/>
          </p:cNvSpPr>
          <p:nvPr/>
        </p:nvSpPr>
        <p:spPr bwMode="auto">
          <a:xfrm>
            <a:off x="4286250" y="4832350"/>
            <a:ext cx="574675" cy="5762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55" name="Text Box 37"/>
          <p:cNvSpPr txBox="1">
            <a:spLocks noChangeArrowheads="1"/>
          </p:cNvSpPr>
          <p:nvPr/>
        </p:nvSpPr>
        <p:spPr bwMode="auto">
          <a:xfrm>
            <a:off x="4318000" y="4970463"/>
            <a:ext cx="327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|</a:t>
            </a:r>
          </a:p>
        </p:txBody>
      </p:sp>
      <p:sp>
        <p:nvSpPr>
          <p:cNvPr id="156" name="AutoShape 38"/>
          <p:cNvSpPr>
            <a:spLocks noChangeArrowheads="1"/>
          </p:cNvSpPr>
          <p:nvPr/>
        </p:nvSpPr>
        <p:spPr bwMode="auto">
          <a:xfrm rot="18900000" flipH="1">
            <a:off x="4752181" y="4652169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57" name="Oval 39"/>
          <p:cNvSpPr>
            <a:spLocks noChangeArrowheads="1"/>
          </p:cNvSpPr>
          <p:nvPr/>
        </p:nvSpPr>
        <p:spPr bwMode="auto">
          <a:xfrm>
            <a:off x="5722938" y="3287713"/>
            <a:ext cx="574675" cy="5762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58" name="Oval 40"/>
          <p:cNvSpPr>
            <a:spLocks noChangeArrowheads="1"/>
          </p:cNvSpPr>
          <p:nvPr/>
        </p:nvSpPr>
        <p:spPr bwMode="auto">
          <a:xfrm>
            <a:off x="5002213" y="4040188"/>
            <a:ext cx="574675" cy="5762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59" name="Text Box 41"/>
          <p:cNvSpPr txBox="1">
            <a:spLocks noChangeArrowheads="1"/>
          </p:cNvSpPr>
          <p:nvPr/>
        </p:nvSpPr>
        <p:spPr bwMode="auto">
          <a:xfrm>
            <a:off x="5033963" y="4178300"/>
            <a:ext cx="327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&amp;</a:t>
            </a:r>
          </a:p>
        </p:txBody>
      </p:sp>
      <p:sp>
        <p:nvSpPr>
          <p:cNvPr id="160" name="AutoShape 42"/>
          <p:cNvSpPr>
            <a:spLocks noChangeArrowheads="1"/>
          </p:cNvSpPr>
          <p:nvPr/>
        </p:nvSpPr>
        <p:spPr bwMode="auto">
          <a:xfrm rot="18900000" flipH="1">
            <a:off x="5469732" y="3860006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61" name="Text Box 43"/>
          <p:cNvSpPr txBox="1">
            <a:spLocks noChangeArrowheads="1"/>
          </p:cNvSpPr>
          <p:nvPr/>
        </p:nvSpPr>
        <p:spPr bwMode="auto">
          <a:xfrm>
            <a:off x="5694363" y="3470275"/>
            <a:ext cx="463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&gt;&gt;</a:t>
            </a:r>
          </a:p>
        </p:txBody>
      </p:sp>
      <p:sp>
        <p:nvSpPr>
          <p:cNvPr id="162" name="Oval 44"/>
          <p:cNvSpPr>
            <a:spLocks noChangeArrowheads="1"/>
          </p:cNvSpPr>
          <p:nvPr/>
        </p:nvSpPr>
        <p:spPr bwMode="auto">
          <a:xfrm>
            <a:off x="5003800" y="2568575"/>
            <a:ext cx="574675" cy="5762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63" name="Oval 45"/>
          <p:cNvSpPr>
            <a:spLocks noChangeArrowheads="1"/>
          </p:cNvSpPr>
          <p:nvPr/>
        </p:nvSpPr>
        <p:spPr bwMode="auto">
          <a:xfrm>
            <a:off x="6445250" y="2566988"/>
            <a:ext cx="574675" cy="5762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64" name="AutoShape 46"/>
          <p:cNvSpPr>
            <a:spLocks noChangeArrowheads="1"/>
          </p:cNvSpPr>
          <p:nvPr/>
        </p:nvSpPr>
        <p:spPr bwMode="auto">
          <a:xfrm rot="2700000">
            <a:off x="5472907" y="3139281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65" name="AutoShape 47"/>
          <p:cNvSpPr>
            <a:spLocks noChangeArrowheads="1"/>
          </p:cNvSpPr>
          <p:nvPr/>
        </p:nvSpPr>
        <p:spPr bwMode="auto">
          <a:xfrm rot="18900000" flipH="1">
            <a:off x="6192045" y="3139281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66" name="Text Box 48"/>
          <p:cNvSpPr txBox="1">
            <a:spLocks noChangeArrowheads="1"/>
          </p:cNvSpPr>
          <p:nvPr/>
        </p:nvSpPr>
        <p:spPr bwMode="auto">
          <a:xfrm>
            <a:off x="5045075" y="2749550"/>
            <a:ext cx="327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b</a:t>
            </a:r>
          </a:p>
        </p:txBody>
      </p:sp>
      <p:sp>
        <p:nvSpPr>
          <p:cNvPr id="167" name="Text Box 49"/>
          <p:cNvSpPr txBox="1">
            <a:spLocks noChangeArrowheads="1"/>
          </p:cNvSpPr>
          <p:nvPr/>
        </p:nvSpPr>
        <p:spPr bwMode="auto">
          <a:xfrm>
            <a:off x="6484938" y="2749550"/>
            <a:ext cx="327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2</a:t>
            </a:r>
          </a:p>
        </p:txBody>
      </p:sp>
      <p:sp>
        <p:nvSpPr>
          <p:cNvPr id="168" name="Oval 50"/>
          <p:cNvSpPr>
            <a:spLocks noChangeArrowheads="1"/>
          </p:cNvSpPr>
          <p:nvPr/>
        </p:nvSpPr>
        <p:spPr bwMode="auto">
          <a:xfrm>
            <a:off x="6048375" y="4040188"/>
            <a:ext cx="574675" cy="5762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69" name="Text Box 51"/>
          <p:cNvSpPr txBox="1">
            <a:spLocks noChangeArrowheads="1"/>
          </p:cNvSpPr>
          <p:nvPr/>
        </p:nvSpPr>
        <p:spPr bwMode="auto">
          <a:xfrm>
            <a:off x="6088063" y="4178300"/>
            <a:ext cx="327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7</a:t>
            </a:r>
          </a:p>
        </p:txBody>
      </p:sp>
      <p:sp>
        <p:nvSpPr>
          <p:cNvPr id="170" name="AutoShape 52"/>
          <p:cNvSpPr>
            <a:spLocks noChangeArrowheads="1"/>
          </p:cNvSpPr>
          <p:nvPr/>
        </p:nvSpPr>
        <p:spPr bwMode="auto">
          <a:xfrm flipH="1">
            <a:off x="5651500" y="4257675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71" name="AutoShape 53"/>
          <p:cNvSpPr>
            <a:spLocks noChangeArrowheads="1"/>
          </p:cNvSpPr>
          <p:nvPr/>
        </p:nvSpPr>
        <p:spPr bwMode="auto">
          <a:xfrm>
            <a:off x="3851275" y="5048250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72" name="Oval 54"/>
          <p:cNvSpPr>
            <a:spLocks noChangeArrowheads="1"/>
          </p:cNvSpPr>
          <p:nvPr/>
        </p:nvSpPr>
        <p:spPr bwMode="auto">
          <a:xfrm>
            <a:off x="4321175" y="5876925"/>
            <a:ext cx="574675" cy="5762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73" name="Text Box 55"/>
          <p:cNvSpPr txBox="1">
            <a:spLocks noChangeArrowheads="1"/>
          </p:cNvSpPr>
          <p:nvPr/>
        </p:nvSpPr>
        <p:spPr bwMode="auto">
          <a:xfrm>
            <a:off x="4356100" y="6021388"/>
            <a:ext cx="327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r</a:t>
            </a:r>
          </a:p>
        </p:txBody>
      </p:sp>
      <p:sp>
        <p:nvSpPr>
          <p:cNvPr id="174" name="AutoShape 56"/>
          <p:cNvSpPr>
            <a:spLocks noChangeArrowheads="1"/>
          </p:cNvSpPr>
          <p:nvPr/>
        </p:nvSpPr>
        <p:spPr bwMode="auto">
          <a:xfrm rot="16200000" flipH="1">
            <a:off x="4393406" y="5588794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75" name="Rectangle 57"/>
          <p:cNvSpPr>
            <a:spLocks noChangeArrowheads="1"/>
          </p:cNvSpPr>
          <p:nvPr/>
        </p:nvSpPr>
        <p:spPr bwMode="auto">
          <a:xfrm>
            <a:off x="0" y="1381125"/>
            <a:ext cx="3276600" cy="271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76" name="Text Box 58"/>
          <p:cNvSpPr txBox="1">
            <a:spLocks noChangeArrowheads="1"/>
          </p:cNvSpPr>
          <p:nvPr/>
        </p:nvSpPr>
        <p:spPr bwMode="auto">
          <a:xfrm>
            <a:off x="73025" y="1376363"/>
            <a:ext cx="3187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a,7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a,6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a,5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a,4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a,3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a,2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a,1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a,0</a:t>
            </a:r>
          </a:p>
        </p:txBody>
      </p:sp>
      <p:sp>
        <p:nvSpPr>
          <p:cNvPr id="177" name="AutoShape 59"/>
          <p:cNvSpPr>
            <a:spLocks noChangeArrowheads="1"/>
          </p:cNvSpPr>
          <p:nvPr/>
        </p:nvSpPr>
        <p:spPr bwMode="auto">
          <a:xfrm rot="16200000" flipH="1">
            <a:off x="7937" y="1444626"/>
            <a:ext cx="271463" cy="144462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78" name="Rectangle 60"/>
          <p:cNvSpPr>
            <a:spLocks noChangeArrowheads="1"/>
          </p:cNvSpPr>
          <p:nvPr/>
        </p:nvSpPr>
        <p:spPr bwMode="auto">
          <a:xfrm>
            <a:off x="4284663" y="1392238"/>
            <a:ext cx="3276600" cy="271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79" name="Text Box 61"/>
          <p:cNvSpPr txBox="1">
            <a:spLocks noChangeArrowheads="1"/>
          </p:cNvSpPr>
          <p:nvPr/>
        </p:nvSpPr>
        <p:spPr bwMode="auto">
          <a:xfrm>
            <a:off x="4357688" y="1382713"/>
            <a:ext cx="3187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b,7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b,6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b,5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b,4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b,3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b,2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b,1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b,0</a:t>
            </a:r>
          </a:p>
        </p:txBody>
      </p:sp>
      <p:sp>
        <p:nvSpPr>
          <p:cNvPr id="180" name="AutoShape 62"/>
          <p:cNvSpPr>
            <a:spLocks noChangeArrowheads="1"/>
          </p:cNvSpPr>
          <p:nvPr/>
        </p:nvSpPr>
        <p:spPr bwMode="auto">
          <a:xfrm rot="16200000" flipH="1">
            <a:off x="4292601" y="1455737"/>
            <a:ext cx="271462" cy="144463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81" name="Rectangle 63"/>
          <p:cNvSpPr>
            <a:spLocks noChangeArrowheads="1"/>
          </p:cNvSpPr>
          <p:nvPr/>
        </p:nvSpPr>
        <p:spPr bwMode="auto">
          <a:xfrm>
            <a:off x="6300788" y="4686300"/>
            <a:ext cx="1223962" cy="271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82" name="Text Box 64"/>
          <p:cNvSpPr txBox="1">
            <a:spLocks noChangeArrowheads="1"/>
          </p:cNvSpPr>
          <p:nvPr/>
        </p:nvSpPr>
        <p:spPr bwMode="auto">
          <a:xfrm>
            <a:off x="6356350" y="4705350"/>
            <a:ext cx="1168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00000111</a:t>
            </a:r>
            <a:endParaRPr lang="de-DE" sz="1600" b="1" baseline="-25000" dirty="0">
              <a:latin typeface="Courier New" pitchFamily="49" charset="0"/>
            </a:endParaRPr>
          </a:p>
        </p:txBody>
      </p:sp>
      <p:sp>
        <p:nvSpPr>
          <p:cNvPr id="183" name="AutoShape 65"/>
          <p:cNvSpPr>
            <a:spLocks noChangeArrowheads="1"/>
          </p:cNvSpPr>
          <p:nvPr/>
        </p:nvSpPr>
        <p:spPr bwMode="auto">
          <a:xfrm rot="16200000" flipH="1">
            <a:off x="6308725" y="4749800"/>
            <a:ext cx="271463" cy="144463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84" name="Rectangle 66"/>
          <p:cNvSpPr>
            <a:spLocks noChangeArrowheads="1"/>
          </p:cNvSpPr>
          <p:nvPr/>
        </p:nvSpPr>
        <p:spPr bwMode="auto">
          <a:xfrm>
            <a:off x="2736850" y="1752600"/>
            <a:ext cx="1223963" cy="271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85" name="Text Box 67"/>
          <p:cNvSpPr txBox="1">
            <a:spLocks noChangeArrowheads="1"/>
          </p:cNvSpPr>
          <p:nvPr/>
        </p:nvSpPr>
        <p:spPr bwMode="auto">
          <a:xfrm>
            <a:off x="2792413" y="1760538"/>
            <a:ext cx="1168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00000011</a:t>
            </a:r>
            <a:endParaRPr lang="de-DE" sz="1600" b="1" baseline="-25000" dirty="0">
              <a:latin typeface="Courier New" pitchFamily="49" charset="0"/>
            </a:endParaRPr>
          </a:p>
        </p:txBody>
      </p:sp>
      <p:sp>
        <p:nvSpPr>
          <p:cNvPr id="186" name="AutoShape 68"/>
          <p:cNvSpPr>
            <a:spLocks noChangeArrowheads="1"/>
          </p:cNvSpPr>
          <p:nvPr/>
        </p:nvSpPr>
        <p:spPr bwMode="auto">
          <a:xfrm rot="16200000" flipH="1">
            <a:off x="2744787" y="1816101"/>
            <a:ext cx="271463" cy="144462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87" name="Rectangle 69"/>
          <p:cNvSpPr>
            <a:spLocks noChangeArrowheads="1"/>
          </p:cNvSpPr>
          <p:nvPr/>
        </p:nvSpPr>
        <p:spPr bwMode="auto">
          <a:xfrm>
            <a:off x="4356100" y="2133600"/>
            <a:ext cx="1223963" cy="271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88" name="Text Box 70"/>
          <p:cNvSpPr txBox="1">
            <a:spLocks noChangeArrowheads="1"/>
          </p:cNvSpPr>
          <p:nvPr/>
        </p:nvSpPr>
        <p:spPr bwMode="auto">
          <a:xfrm>
            <a:off x="4411663" y="2155825"/>
            <a:ext cx="1168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00000101</a:t>
            </a:r>
            <a:endParaRPr lang="de-DE" sz="1600" b="1" baseline="-25000" dirty="0">
              <a:latin typeface="Courier New" pitchFamily="49" charset="0"/>
            </a:endParaRPr>
          </a:p>
        </p:txBody>
      </p:sp>
      <p:sp>
        <p:nvSpPr>
          <p:cNvPr id="189" name="AutoShape 71"/>
          <p:cNvSpPr>
            <a:spLocks noChangeArrowheads="1"/>
          </p:cNvSpPr>
          <p:nvPr/>
        </p:nvSpPr>
        <p:spPr bwMode="auto">
          <a:xfrm rot="16200000" flipH="1">
            <a:off x="4364037" y="2197101"/>
            <a:ext cx="271463" cy="144462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90" name="Rectangle 72"/>
          <p:cNvSpPr>
            <a:spLocks noChangeArrowheads="1"/>
          </p:cNvSpPr>
          <p:nvPr/>
        </p:nvSpPr>
        <p:spPr bwMode="auto">
          <a:xfrm>
            <a:off x="6337300" y="3695700"/>
            <a:ext cx="2771775" cy="271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91" name="Text Box 73"/>
          <p:cNvSpPr txBox="1">
            <a:spLocks noChangeArrowheads="1"/>
          </p:cNvSpPr>
          <p:nvPr/>
        </p:nvSpPr>
        <p:spPr bwMode="auto">
          <a:xfrm>
            <a:off x="6410325" y="3692525"/>
            <a:ext cx="26828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00L</a:t>
            </a:r>
            <a:r>
              <a:rPr lang="de-DE" sz="1600" b="1" baseline="-25000" dirty="0">
                <a:latin typeface="Courier New" pitchFamily="49" charset="0"/>
              </a:rPr>
              <a:t>b,7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b,6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b,5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b,4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b,3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b,2</a:t>
            </a:r>
          </a:p>
        </p:txBody>
      </p:sp>
      <p:sp>
        <p:nvSpPr>
          <p:cNvPr id="192" name="AutoShape 74"/>
          <p:cNvSpPr>
            <a:spLocks noChangeArrowheads="1"/>
          </p:cNvSpPr>
          <p:nvPr/>
        </p:nvSpPr>
        <p:spPr bwMode="auto">
          <a:xfrm rot="16200000" flipH="1">
            <a:off x="6345237" y="3759201"/>
            <a:ext cx="271463" cy="144462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93" name="Rectangle 75"/>
          <p:cNvSpPr>
            <a:spLocks noChangeArrowheads="1"/>
          </p:cNvSpPr>
          <p:nvPr/>
        </p:nvSpPr>
        <p:spPr bwMode="auto">
          <a:xfrm>
            <a:off x="5221288" y="5064125"/>
            <a:ext cx="2014537" cy="271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94" name="Text Box 76"/>
          <p:cNvSpPr txBox="1">
            <a:spLocks noChangeArrowheads="1"/>
          </p:cNvSpPr>
          <p:nvPr/>
        </p:nvSpPr>
        <p:spPr bwMode="auto">
          <a:xfrm>
            <a:off x="5294313" y="5070475"/>
            <a:ext cx="1925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00000L</a:t>
            </a:r>
            <a:r>
              <a:rPr lang="de-DE" sz="1600" b="1" baseline="-25000" dirty="0">
                <a:latin typeface="Courier New" pitchFamily="49" charset="0"/>
              </a:rPr>
              <a:t>b,4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b,3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b,2</a:t>
            </a:r>
          </a:p>
        </p:txBody>
      </p:sp>
      <p:sp>
        <p:nvSpPr>
          <p:cNvPr id="195" name="AutoShape 77"/>
          <p:cNvSpPr>
            <a:spLocks noChangeArrowheads="1"/>
          </p:cNvSpPr>
          <p:nvPr/>
        </p:nvSpPr>
        <p:spPr bwMode="auto">
          <a:xfrm rot="16200000" flipH="1">
            <a:off x="5229225" y="5127625"/>
            <a:ext cx="271463" cy="144463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96" name="Rectangle 78"/>
          <p:cNvSpPr>
            <a:spLocks noChangeArrowheads="1"/>
          </p:cNvSpPr>
          <p:nvPr/>
        </p:nvSpPr>
        <p:spPr bwMode="auto">
          <a:xfrm>
            <a:off x="0" y="3697288"/>
            <a:ext cx="1763713" cy="271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97" name="Text Box 79"/>
          <p:cNvSpPr txBox="1">
            <a:spLocks noChangeArrowheads="1"/>
          </p:cNvSpPr>
          <p:nvPr/>
        </p:nvSpPr>
        <p:spPr bwMode="auto">
          <a:xfrm>
            <a:off x="71438" y="3714750"/>
            <a:ext cx="1673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000000L</a:t>
            </a:r>
            <a:r>
              <a:rPr lang="de-DE" sz="1600" b="1" baseline="-25000" dirty="0">
                <a:latin typeface="Courier New" pitchFamily="49" charset="0"/>
              </a:rPr>
              <a:t>a,1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a,0</a:t>
            </a:r>
          </a:p>
        </p:txBody>
      </p:sp>
      <p:sp>
        <p:nvSpPr>
          <p:cNvPr id="198" name="AutoShape 80"/>
          <p:cNvSpPr>
            <a:spLocks noChangeArrowheads="1"/>
          </p:cNvSpPr>
          <p:nvPr/>
        </p:nvSpPr>
        <p:spPr bwMode="auto">
          <a:xfrm rot="16200000" flipH="1">
            <a:off x="7938" y="3760788"/>
            <a:ext cx="271462" cy="144462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99" name="Rectangle 81"/>
          <p:cNvSpPr>
            <a:spLocks noChangeArrowheads="1"/>
          </p:cNvSpPr>
          <p:nvPr/>
        </p:nvSpPr>
        <p:spPr bwMode="auto">
          <a:xfrm>
            <a:off x="576263" y="4310063"/>
            <a:ext cx="1765300" cy="271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00" name="Text Box 82"/>
          <p:cNvSpPr txBox="1">
            <a:spLocks noChangeArrowheads="1"/>
          </p:cNvSpPr>
          <p:nvPr/>
        </p:nvSpPr>
        <p:spPr bwMode="auto">
          <a:xfrm>
            <a:off x="647700" y="4321175"/>
            <a:ext cx="1673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000L</a:t>
            </a:r>
            <a:r>
              <a:rPr lang="de-DE" sz="1600" b="1" baseline="-25000" dirty="0">
                <a:latin typeface="Courier New" pitchFamily="49" charset="0"/>
              </a:rPr>
              <a:t>a,1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a,0</a:t>
            </a:r>
            <a:r>
              <a:rPr lang="de-DE" sz="1600" b="1" dirty="0">
                <a:latin typeface="Courier New" pitchFamily="49" charset="0"/>
              </a:rPr>
              <a:t>000</a:t>
            </a:r>
          </a:p>
        </p:txBody>
      </p:sp>
      <p:sp>
        <p:nvSpPr>
          <p:cNvPr id="201" name="AutoShape 83"/>
          <p:cNvSpPr>
            <a:spLocks noChangeArrowheads="1"/>
          </p:cNvSpPr>
          <p:nvPr/>
        </p:nvSpPr>
        <p:spPr bwMode="auto">
          <a:xfrm rot="16200000" flipH="1">
            <a:off x="584201" y="4373562"/>
            <a:ext cx="271462" cy="144463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02" name="Rectangle 84"/>
          <p:cNvSpPr>
            <a:spLocks noChangeArrowheads="1"/>
          </p:cNvSpPr>
          <p:nvPr/>
        </p:nvSpPr>
        <p:spPr bwMode="auto">
          <a:xfrm>
            <a:off x="3779838" y="3392488"/>
            <a:ext cx="1908175" cy="271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03" name="Text Box 85"/>
          <p:cNvSpPr txBox="1">
            <a:spLocks noChangeArrowheads="1"/>
          </p:cNvSpPr>
          <p:nvPr/>
        </p:nvSpPr>
        <p:spPr bwMode="auto">
          <a:xfrm>
            <a:off x="3779838" y="3397250"/>
            <a:ext cx="1925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00000L</a:t>
            </a:r>
            <a:r>
              <a:rPr lang="de-DE" sz="1600" b="1" baseline="-25000" dirty="0">
                <a:latin typeface="Courier New" pitchFamily="49" charset="0"/>
              </a:rPr>
              <a:t>b,7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b,6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b,5</a:t>
            </a:r>
          </a:p>
        </p:txBody>
      </p:sp>
      <p:sp>
        <p:nvSpPr>
          <p:cNvPr id="204" name="AutoShape 86"/>
          <p:cNvSpPr>
            <a:spLocks noChangeArrowheads="1"/>
          </p:cNvSpPr>
          <p:nvPr/>
        </p:nvSpPr>
        <p:spPr bwMode="auto">
          <a:xfrm rot="16200000" flipH="1">
            <a:off x="3752851" y="3455987"/>
            <a:ext cx="271462" cy="144463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05" name="Rectangle 87"/>
          <p:cNvSpPr>
            <a:spLocks noChangeArrowheads="1"/>
          </p:cNvSpPr>
          <p:nvPr/>
        </p:nvSpPr>
        <p:spPr bwMode="auto">
          <a:xfrm>
            <a:off x="611188" y="4919663"/>
            <a:ext cx="2520950" cy="271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06" name="Text Box 88"/>
          <p:cNvSpPr txBox="1">
            <a:spLocks noChangeArrowheads="1"/>
          </p:cNvSpPr>
          <p:nvPr/>
        </p:nvSpPr>
        <p:spPr bwMode="auto">
          <a:xfrm>
            <a:off x="665163" y="4933950"/>
            <a:ext cx="24304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000L</a:t>
            </a:r>
            <a:r>
              <a:rPr lang="de-DE" sz="1600" b="1" baseline="-25000" dirty="0">
                <a:latin typeface="Courier New" pitchFamily="49" charset="0"/>
              </a:rPr>
              <a:t>a,1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a,0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b,7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b,6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b,5</a:t>
            </a:r>
          </a:p>
        </p:txBody>
      </p:sp>
      <p:sp>
        <p:nvSpPr>
          <p:cNvPr id="207" name="AutoShape 89"/>
          <p:cNvSpPr>
            <a:spLocks noChangeArrowheads="1"/>
          </p:cNvSpPr>
          <p:nvPr/>
        </p:nvSpPr>
        <p:spPr bwMode="auto">
          <a:xfrm rot="16200000" flipH="1">
            <a:off x="619126" y="4983162"/>
            <a:ext cx="271462" cy="144463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08" name="Rectangle 90"/>
          <p:cNvSpPr>
            <a:spLocks noChangeArrowheads="1"/>
          </p:cNvSpPr>
          <p:nvPr/>
        </p:nvSpPr>
        <p:spPr bwMode="auto">
          <a:xfrm>
            <a:off x="1619250" y="5495925"/>
            <a:ext cx="2520950" cy="271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09" name="Text Box 91"/>
          <p:cNvSpPr txBox="1">
            <a:spLocks noChangeArrowheads="1"/>
          </p:cNvSpPr>
          <p:nvPr/>
        </p:nvSpPr>
        <p:spPr bwMode="auto">
          <a:xfrm>
            <a:off x="1690688" y="5510213"/>
            <a:ext cx="24304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a,1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a,0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b,7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b,6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b,5</a:t>
            </a:r>
            <a:r>
              <a:rPr lang="de-DE" sz="1600" b="1" dirty="0">
                <a:latin typeface="Courier New" pitchFamily="49" charset="0"/>
              </a:rPr>
              <a:t>000</a:t>
            </a:r>
          </a:p>
        </p:txBody>
      </p:sp>
      <p:sp>
        <p:nvSpPr>
          <p:cNvPr id="210" name="AutoShape 92"/>
          <p:cNvSpPr>
            <a:spLocks noChangeArrowheads="1"/>
          </p:cNvSpPr>
          <p:nvPr/>
        </p:nvSpPr>
        <p:spPr bwMode="auto">
          <a:xfrm rot="16200000" flipH="1">
            <a:off x="1627187" y="5559426"/>
            <a:ext cx="271463" cy="144462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11" name="Rectangle 93"/>
          <p:cNvSpPr>
            <a:spLocks noChangeArrowheads="1"/>
          </p:cNvSpPr>
          <p:nvPr/>
        </p:nvSpPr>
        <p:spPr bwMode="auto">
          <a:xfrm>
            <a:off x="5000625" y="5783263"/>
            <a:ext cx="3279775" cy="271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12" name="Text Box 94"/>
          <p:cNvSpPr txBox="1">
            <a:spLocks noChangeArrowheads="1"/>
          </p:cNvSpPr>
          <p:nvPr/>
        </p:nvSpPr>
        <p:spPr bwMode="auto">
          <a:xfrm>
            <a:off x="5072063" y="5783263"/>
            <a:ext cx="3187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a,1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a,0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b,7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b,6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b,5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b,4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b,3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b,2</a:t>
            </a:r>
          </a:p>
        </p:txBody>
      </p:sp>
      <p:sp>
        <p:nvSpPr>
          <p:cNvPr id="213" name="AutoShape 95"/>
          <p:cNvSpPr>
            <a:spLocks noChangeArrowheads="1"/>
          </p:cNvSpPr>
          <p:nvPr/>
        </p:nvSpPr>
        <p:spPr bwMode="auto">
          <a:xfrm rot="16200000" flipH="1">
            <a:off x="5008563" y="5846763"/>
            <a:ext cx="271462" cy="144462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14" name="Freeform 96"/>
          <p:cNvSpPr>
            <a:spLocks/>
          </p:cNvSpPr>
          <p:nvPr/>
        </p:nvSpPr>
        <p:spPr bwMode="auto">
          <a:xfrm>
            <a:off x="1692275" y="2025650"/>
            <a:ext cx="1123950" cy="365125"/>
          </a:xfrm>
          <a:custGeom>
            <a:avLst/>
            <a:gdLst>
              <a:gd name="T0" fmla="*/ 708 w 708"/>
              <a:gd name="T1" fmla="*/ 0 h 230"/>
              <a:gd name="T2" fmla="*/ 386 w 708"/>
              <a:gd name="T3" fmla="*/ 192 h 230"/>
              <a:gd name="T4" fmla="*/ 0 w 708"/>
              <a:gd name="T5" fmla="*/ 225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8" h="230">
                <a:moveTo>
                  <a:pt x="708" y="0"/>
                </a:moveTo>
                <a:cubicBezTo>
                  <a:pt x="654" y="32"/>
                  <a:pt x="504" y="154"/>
                  <a:pt x="386" y="192"/>
                </a:cubicBezTo>
                <a:cubicBezTo>
                  <a:pt x="268" y="230"/>
                  <a:pt x="80" y="218"/>
                  <a:pt x="0" y="225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15" name="Freeform 97"/>
          <p:cNvSpPr>
            <a:spLocks/>
          </p:cNvSpPr>
          <p:nvPr/>
        </p:nvSpPr>
        <p:spPr bwMode="auto">
          <a:xfrm>
            <a:off x="2336800" y="2016125"/>
            <a:ext cx="962025" cy="1158875"/>
          </a:xfrm>
          <a:custGeom>
            <a:avLst/>
            <a:gdLst>
              <a:gd name="T0" fmla="*/ 606 w 606"/>
              <a:gd name="T1" fmla="*/ 0 h 730"/>
              <a:gd name="T2" fmla="*/ 93 w 606"/>
              <a:gd name="T3" fmla="*/ 343 h 730"/>
              <a:gd name="T4" fmla="*/ 48 w 606"/>
              <a:gd name="T5" fmla="*/ 730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6" h="730">
                <a:moveTo>
                  <a:pt x="606" y="0"/>
                </a:moveTo>
                <a:cubicBezTo>
                  <a:pt x="522" y="57"/>
                  <a:pt x="186" y="221"/>
                  <a:pt x="93" y="343"/>
                </a:cubicBezTo>
                <a:cubicBezTo>
                  <a:pt x="0" y="465"/>
                  <a:pt x="36" y="597"/>
                  <a:pt x="48" y="730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16" name="Line 98"/>
          <p:cNvSpPr>
            <a:spLocks noChangeShapeType="1"/>
          </p:cNvSpPr>
          <p:nvPr/>
        </p:nvSpPr>
        <p:spPr bwMode="auto">
          <a:xfrm flipH="1" flipV="1">
            <a:off x="5797550" y="4327525"/>
            <a:ext cx="503238" cy="503238"/>
          </a:xfrm>
          <a:prstGeom prst="line">
            <a:avLst/>
          </a:prstGeom>
          <a:noFill/>
          <a:ln w="158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17" name="Line 99"/>
          <p:cNvSpPr>
            <a:spLocks noChangeShapeType="1"/>
          </p:cNvSpPr>
          <p:nvPr/>
        </p:nvSpPr>
        <p:spPr bwMode="auto">
          <a:xfrm flipV="1">
            <a:off x="971550" y="1665288"/>
            <a:ext cx="504825" cy="717550"/>
          </a:xfrm>
          <a:prstGeom prst="line">
            <a:avLst/>
          </a:prstGeom>
          <a:noFill/>
          <a:ln w="158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18" name="Freeform 100"/>
          <p:cNvSpPr>
            <a:spLocks/>
          </p:cNvSpPr>
          <p:nvPr/>
        </p:nvSpPr>
        <p:spPr bwMode="auto">
          <a:xfrm>
            <a:off x="5562600" y="2093913"/>
            <a:ext cx="1063625" cy="1152525"/>
          </a:xfrm>
          <a:custGeom>
            <a:avLst/>
            <a:gdLst>
              <a:gd name="T0" fmla="*/ 670 w 670"/>
              <a:gd name="T1" fmla="*/ 0 h 726"/>
              <a:gd name="T2" fmla="*/ 102 w 670"/>
              <a:gd name="T3" fmla="*/ 438 h 726"/>
              <a:gd name="T4" fmla="*/ 57 w 670"/>
              <a:gd name="T5" fmla="*/ 72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0" h="726">
                <a:moveTo>
                  <a:pt x="670" y="0"/>
                </a:moveTo>
                <a:cubicBezTo>
                  <a:pt x="576" y="72"/>
                  <a:pt x="204" y="317"/>
                  <a:pt x="102" y="438"/>
                </a:cubicBezTo>
                <a:cubicBezTo>
                  <a:pt x="0" y="559"/>
                  <a:pt x="79" y="650"/>
                  <a:pt x="57" y="726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19" name="Freeform 101"/>
          <p:cNvSpPr>
            <a:spLocks/>
          </p:cNvSpPr>
          <p:nvPr/>
        </p:nvSpPr>
        <p:spPr bwMode="auto">
          <a:xfrm>
            <a:off x="3492500" y="1662113"/>
            <a:ext cx="1344613" cy="1368425"/>
          </a:xfrm>
          <a:custGeom>
            <a:avLst/>
            <a:gdLst>
              <a:gd name="T0" fmla="*/ 847 w 847"/>
              <a:gd name="T1" fmla="*/ 0 h 862"/>
              <a:gd name="T2" fmla="*/ 272 w 847"/>
              <a:gd name="T3" fmla="*/ 499 h 862"/>
              <a:gd name="T4" fmla="*/ 136 w 847"/>
              <a:gd name="T5" fmla="*/ 771 h 862"/>
              <a:gd name="T6" fmla="*/ 0 w 847"/>
              <a:gd name="T7" fmla="*/ 862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7" h="862">
                <a:moveTo>
                  <a:pt x="847" y="0"/>
                </a:moveTo>
                <a:cubicBezTo>
                  <a:pt x="751" y="82"/>
                  <a:pt x="390" y="371"/>
                  <a:pt x="272" y="499"/>
                </a:cubicBezTo>
                <a:cubicBezTo>
                  <a:pt x="154" y="627"/>
                  <a:pt x="181" y="711"/>
                  <a:pt x="136" y="771"/>
                </a:cubicBezTo>
                <a:cubicBezTo>
                  <a:pt x="91" y="831"/>
                  <a:pt x="45" y="846"/>
                  <a:pt x="0" y="862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20" name="Line 102"/>
          <p:cNvSpPr>
            <a:spLocks noChangeShapeType="1"/>
          </p:cNvSpPr>
          <p:nvPr/>
        </p:nvSpPr>
        <p:spPr bwMode="auto">
          <a:xfrm flipH="1">
            <a:off x="971550" y="3173413"/>
            <a:ext cx="720725" cy="508000"/>
          </a:xfrm>
          <a:prstGeom prst="line">
            <a:avLst/>
          </a:prstGeom>
          <a:noFill/>
          <a:ln w="158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21" name="Line 103"/>
          <p:cNvSpPr>
            <a:spLocks noChangeShapeType="1"/>
          </p:cNvSpPr>
          <p:nvPr/>
        </p:nvSpPr>
        <p:spPr bwMode="auto">
          <a:xfrm flipH="1">
            <a:off x="1511300" y="3965575"/>
            <a:ext cx="901700" cy="363538"/>
          </a:xfrm>
          <a:prstGeom prst="line">
            <a:avLst/>
          </a:prstGeom>
          <a:noFill/>
          <a:ln w="158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22" name="Freeform 104"/>
          <p:cNvSpPr>
            <a:spLocks/>
          </p:cNvSpPr>
          <p:nvPr/>
        </p:nvSpPr>
        <p:spPr bwMode="auto">
          <a:xfrm>
            <a:off x="3127375" y="3681413"/>
            <a:ext cx="1697038" cy="311150"/>
          </a:xfrm>
          <a:custGeom>
            <a:avLst/>
            <a:gdLst>
              <a:gd name="T0" fmla="*/ 1069 w 1069"/>
              <a:gd name="T1" fmla="*/ 0 h 196"/>
              <a:gd name="T2" fmla="*/ 642 w 1069"/>
              <a:gd name="T3" fmla="*/ 174 h 196"/>
              <a:gd name="T4" fmla="*/ 0 w 1069"/>
              <a:gd name="T5" fmla="*/ 134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9" h="196">
                <a:moveTo>
                  <a:pt x="1069" y="0"/>
                </a:moveTo>
                <a:cubicBezTo>
                  <a:pt x="945" y="80"/>
                  <a:pt x="820" y="152"/>
                  <a:pt x="642" y="174"/>
                </a:cubicBezTo>
                <a:cubicBezTo>
                  <a:pt x="464" y="196"/>
                  <a:pt x="134" y="142"/>
                  <a:pt x="0" y="134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23" name="Line 105"/>
          <p:cNvSpPr>
            <a:spLocks noChangeShapeType="1"/>
          </p:cNvSpPr>
          <p:nvPr/>
        </p:nvSpPr>
        <p:spPr bwMode="auto">
          <a:xfrm flipH="1">
            <a:off x="2628900" y="4757738"/>
            <a:ext cx="503238" cy="144462"/>
          </a:xfrm>
          <a:prstGeom prst="line">
            <a:avLst/>
          </a:prstGeom>
          <a:noFill/>
          <a:ln w="158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24" name="Line 106"/>
          <p:cNvSpPr>
            <a:spLocks noChangeShapeType="1"/>
          </p:cNvSpPr>
          <p:nvPr/>
        </p:nvSpPr>
        <p:spPr bwMode="auto">
          <a:xfrm flipH="1">
            <a:off x="3708400" y="5118100"/>
            <a:ext cx="288925" cy="360363"/>
          </a:xfrm>
          <a:prstGeom prst="line">
            <a:avLst/>
          </a:prstGeom>
          <a:noFill/>
          <a:ln w="158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25" name="Freeform 107"/>
          <p:cNvSpPr>
            <a:spLocks/>
          </p:cNvSpPr>
          <p:nvPr/>
        </p:nvSpPr>
        <p:spPr bwMode="auto">
          <a:xfrm>
            <a:off x="5653088" y="3894138"/>
            <a:ext cx="647700" cy="73025"/>
          </a:xfrm>
          <a:custGeom>
            <a:avLst/>
            <a:gdLst>
              <a:gd name="T0" fmla="*/ 408 w 408"/>
              <a:gd name="T1" fmla="*/ 0 h 46"/>
              <a:gd name="T2" fmla="*/ 181 w 408"/>
              <a:gd name="T3" fmla="*/ 46 h 46"/>
              <a:gd name="T4" fmla="*/ 0 w 408"/>
              <a:gd name="T5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8" h="46">
                <a:moveTo>
                  <a:pt x="408" y="0"/>
                </a:moveTo>
                <a:cubicBezTo>
                  <a:pt x="328" y="23"/>
                  <a:pt x="249" y="46"/>
                  <a:pt x="181" y="46"/>
                </a:cubicBezTo>
                <a:cubicBezTo>
                  <a:pt x="113" y="46"/>
                  <a:pt x="56" y="23"/>
                  <a:pt x="0" y="0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26" name="Line 108"/>
          <p:cNvSpPr>
            <a:spLocks noChangeShapeType="1"/>
          </p:cNvSpPr>
          <p:nvPr/>
        </p:nvSpPr>
        <p:spPr bwMode="auto">
          <a:xfrm flipH="1" flipV="1">
            <a:off x="4932363" y="4687888"/>
            <a:ext cx="647700" cy="358775"/>
          </a:xfrm>
          <a:prstGeom prst="line">
            <a:avLst/>
          </a:prstGeom>
          <a:noFill/>
          <a:ln w="158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27" name="Line 109"/>
          <p:cNvSpPr>
            <a:spLocks noChangeShapeType="1"/>
          </p:cNvSpPr>
          <p:nvPr/>
        </p:nvSpPr>
        <p:spPr bwMode="auto">
          <a:xfrm flipH="1" flipV="1">
            <a:off x="4572000" y="5624513"/>
            <a:ext cx="792163" cy="142875"/>
          </a:xfrm>
          <a:prstGeom prst="line">
            <a:avLst/>
          </a:prstGeom>
          <a:noFill/>
          <a:ln w="158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28" name="Rectangle 110"/>
          <p:cNvSpPr>
            <a:spLocks noChangeArrowheads="1"/>
          </p:cNvSpPr>
          <p:nvPr/>
        </p:nvSpPr>
        <p:spPr bwMode="auto">
          <a:xfrm>
            <a:off x="6732588" y="3263900"/>
            <a:ext cx="1223962" cy="271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29" name="Text Box 111"/>
          <p:cNvSpPr txBox="1">
            <a:spLocks noChangeArrowheads="1"/>
          </p:cNvSpPr>
          <p:nvPr/>
        </p:nvSpPr>
        <p:spPr bwMode="auto">
          <a:xfrm>
            <a:off x="6788150" y="3279775"/>
            <a:ext cx="1168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00000010</a:t>
            </a:r>
            <a:endParaRPr lang="de-DE" sz="1600" b="1" baseline="-25000" dirty="0">
              <a:latin typeface="Courier New" pitchFamily="49" charset="0"/>
            </a:endParaRPr>
          </a:p>
        </p:txBody>
      </p:sp>
      <p:sp>
        <p:nvSpPr>
          <p:cNvPr id="230" name="AutoShape 112"/>
          <p:cNvSpPr>
            <a:spLocks noChangeArrowheads="1"/>
          </p:cNvSpPr>
          <p:nvPr/>
        </p:nvSpPr>
        <p:spPr bwMode="auto">
          <a:xfrm rot="16200000" flipH="1">
            <a:off x="6740525" y="3327400"/>
            <a:ext cx="271463" cy="144463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31" name="Line 113"/>
          <p:cNvSpPr>
            <a:spLocks noChangeShapeType="1"/>
          </p:cNvSpPr>
          <p:nvPr/>
        </p:nvSpPr>
        <p:spPr bwMode="auto">
          <a:xfrm flipH="1" flipV="1">
            <a:off x="6372225" y="3246438"/>
            <a:ext cx="360363" cy="144462"/>
          </a:xfrm>
          <a:prstGeom prst="line">
            <a:avLst/>
          </a:prstGeom>
          <a:noFill/>
          <a:ln w="158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32" name="Freeform 114"/>
          <p:cNvSpPr>
            <a:spLocks/>
          </p:cNvSpPr>
          <p:nvPr/>
        </p:nvSpPr>
        <p:spPr bwMode="auto">
          <a:xfrm rot="5125941" flipH="1">
            <a:off x="3977482" y="2231231"/>
            <a:ext cx="709612" cy="1158875"/>
          </a:xfrm>
          <a:custGeom>
            <a:avLst/>
            <a:gdLst>
              <a:gd name="T0" fmla="*/ 606 w 606"/>
              <a:gd name="T1" fmla="*/ 0 h 730"/>
              <a:gd name="T2" fmla="*/ 93 w 606"/>
              <a:gd name="T3" fmla="*/ 343 h 730"/>
              <a:gd name="T4" fmla="*/ 48 w 606"/>
              <a:gd name="T5" fmla="*/ 730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6" h="730">
                <a:moveTo>
                  <a:pt x="606" y="0"/>
                </a:moveTo>
                <a:cubicBezTo>
                  <a:pt x="522" y="57"/>
                  <a:pt x="186" y="221"/>
                  <a:pt x="93" y="343"/>
                </a:cubicBezTo>
                <a:cubicBezTo>
                  <a:pt x="0" y="465"/>
                  <a:pt x="36" y="597"/>
                  <a:pt x="48" y="730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33" name="AutoShape 115"/>
          <p:cNvSpPr>
            <a:spLocks noChangeArrowheads="1"/>
          </p:cNvSpPr>
          <p:nvPr/>
        </p:nvSpPr>
        <p:spPr bwMode="auto">
          <a:xfrm rot="5400000" flipH="1" flipV="1">
            <a:off x="7938" y="1439863"/>
            <a:ext cx="271462" cy="144462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34" name="AutoShape 116"/>
          <p:cNvSpPr>
            <a:spLocks noChangeArrowheads="1"/>
          </p:cNvSpPr>
          <p:nvPr/>
        </p:nvSpPr>
        <p:spPr bwMode="auto">
          <a:xfrm rot="5400000" flipH="1" flipV="1">
            <a:off x="2743200" y="1816100"/>
            <a:ext cx="271463" cy="144463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35" name="AutoShape 117"/>
          <p:cNvSpPr>
            <a:spLocks noChangeArrowheads="1"/>
          </p:cNvSpPr>
          <p:nvPr/>
        </p:nvSpPr>
        <p:spPr bwMode="auto">
          <a:xfrm rot="5400000" flipH="1" flipV="1">
            <a:off x="4292600" y="1457325"/>
            <a:ext cx="271463" cy="144463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36" name="AutoShape 118"/>
          <p:cNvSpPr>
            <a:spLocks noChangeArrowheads="1"/>
          </p:cNvSpPr>
          <p:nvPr/>
        </p:nvSpPr>
        <p:spPr bwMode="auto">
          <a:xfrm rot="5400000" flipH="1" flipV="1">
            <a:off x="4364037" y="2212976"/>
            <a:ext cx="271463" cy="144462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37" name="AutoShape 119"/>
          <p:cNvSpPr>
            <a:spLocks noChangeArrowheads="1"/>
          </p:cNvSpPr>
          <p:nvPr/>
        </p:nvSpPr>
        <p:spPr bwMode="auto">
          <a:xfrm rot="5400000" flipH="1" flipV="1">
            <a:off x="3751263" y="3455988"/>
            <a:ext cx="271462" cy="144462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38" name="AutoShape 120"/>
          <p:cNvSpPr>
            <a:spLocks noChangeArrowheads="1"/>
          </p:cNvSpPr>
          <p:nvPr/>
        </p:nvSpPr>
        <p:spPr bwMode="auto">
          <a:xfrm rot="5400000" flipH="1" flipV="1">
            <a:off x="6343651" y="3760787"/>
            <a:ext cx="271462" cy="144463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39" name="AutoShape 121"/>
          <p:cNvSpPr>
            <a:spLocks noChangeArrowheads="1"/>
          </p:cNvSpPr>
          <p:nvPr/>
        </p:nvSpPr>
        <p:spPr bwMode="auto">
          <a:xfrm rot="5400000" flipH="1" flipV="1">
            <a:off x="6740526" y="3313112"/>
            <a:ext cx="271462" cy="144463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40" name="AutoShape 122"/>
          <p:cNvSpPr>
            <a:spLocks noChangeArrowheads="1"/>
          </p:cNvSpPr>
          <p:nvPr/>
        </p:nvSpPr>
        <p:spPr bwMode="auto">
          <a:xfrm rot="5400000" flipH="1" flipV="1">
            <a:off x="6308725" y="4752975"/>
            <a:ext cx="271463" cy="144463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41" name="AutoShape 123"/>
          <p:cNvSpPr>
            <a:spLocks noChangeArrowheads="1"/>
          </p:cNvSpPr>
          <p:nvPr/>
        </p:nvSpPr>
        <p:spPr bwMode="auto">
          <a:xfrm rot="5400000" flipH="1" flipV="1">
            <a:off x="5229226" y="5129212"/>
            <a:ext cx="271462" cy="144463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42" name="AutoShape 124"/>
          <p:cNvSpPr>
            <a:spLocks noChangeArrowheads="1"/>
          </p:cNvSpPr>
          <p:nvPr/>
        </p:nvSpPr>
        <p:spPr bwMode="auto">
          <a:xfrm rot="5400000" flipH="1" flipV="1">
            <a:off x="5011738" y="5849938"/>
            <a:ext cx="271462" cy="144462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43" name="AutoShape 125"/>
          <p:cNvSpPr>
            <a:spLocks noChangeArrowheads="1"/>
          </p:cNvSpPr>
          <p:nvPr/>
        </p:nvSpPr>
        <p:spPr bwMode="auto">
          <a:xfrm rot="5400000" flipH="1" flipV="1">
            <a:off x="1628776" y="5545137"/>
            <a:ext cx="271462" cy="144463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44" name="AutoShape 126"/>
          <p:cNvSpPr>
            <a:spLocks noChangeArrowheads="1"/>
          </p:cNvSpPr>
          <p:nvPr/>
        </p:nvSpPr>
        <p:spPr bwMode="auto">
          <a:xfrm rot="5400000" flipH="1" flipV="1">
            <a:off x="620712" y="4984751"/>
            <a:ext cx="271463" cy="144462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45" name="AutoShape 127"/>
          <p:cNvSpPr>
            <a:spLocks noChangeArrowheads="1"/>
          </p:cNvSpPr>
          <p:nvPr/>
        </p:nvSpPr>
        <p:spPr bwMode="auto">
          <a:xfrm rot="5400000" flipH="1" flipV="1">
            <a:off x="584201" y="4373562"/>
            <a:ext cx="271462" cy="144463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46" name="AutoShape 128"/>
          <p:cNvSpPr>
            <a:spLocks noChangeArrowheads="1"/>
          </p:cNvSpPr>
          <p:nvPr/>
        </p:nvSpPr>
        <p:spPr bwMode="auto">
          <a:xfrm rot="5400000" flipH="1" flipV="1">
            <a:off x="7938" y="3760788"/>
            <a:ext cx="271462" cy="144462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47" name="Rectangle 130"/>
          <p:cNvSpPr>
            <a:spLocks noChangeArrowheads="1"/>
          </p:cNvSpPr>
          <p:nvPr/>
        </p:nvSpPr>
        <p:spPr bwMode="auto">
          <a:xfrm>
            <a:off x="5688013" y="1824038"/>
            <a:ext cx="3276600" cy="271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48" name="Text Box 131"/>
          <p:cNvSpPr txBox="1">
            <a:spLocks noChangeArrowheads="1"/>
          </p:cNvSpPr>
          <p:nvPr/>
        </p:nvSpPr>
        <p:spPr bwMode="auto">
          <a:xfrm>
            <a:off x="5761038" y="1814513"/>
            <a:ext cx="3187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b,7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b,6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b,5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b,4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b,3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b,2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b,1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b,0</a:t>
            </a:r>
          </a:p>
        </p:txBody>
      </p:sp>
      <p:sp>
        <p:nvSpPr>
          <p:cNvPr id="249" name="AutoShape 132"/>
          <p:cNvSpPr>
            <a:spLocks noChangeArrowheads="1"/>
          </p:cNvSpPr>
          <p:nvPr/>
        </p:nvSpPr>
        <p:spPr bwMode="auto">
          <a:xfrm rot="16200000" flipH="1">
            <a:off x="5695951" y="1887537"/>
            <a:ext cx="271462" cy="144463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50" name="AutoShape 133"/>
          <p:cNvSpPr>
            <a:spLocks noChangeArrowheads="1"/>
          </p:cNvSpPr>
          <p:nvPr/>
        </p:nvSpPr>
        <p:spPr bwMode="auto">
          <a:xfrm rot="5400000" flipH="1" flipV="1">
            <a:off x="5695950" y="1889125"/>
            <a:ext cx="271463" cy="144463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0882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1" animBg="1"/>
      <p:bldP spid="180" grpId="1" animBg="1"/>
      <p:bldP spid="183" grpId="1" animBg="1"/>
      <p:bldP spid="186" grpId="1" animBg="1"/>
      <p:bldP spid="189" grpId="1" animBg="1"/>
      <p:bldP spid="192" grpId="1" animBg="1"/>
      <p:bldP spid="195" grpId="1" animBg="1"/>
      <p:bldP spid="198" grpId="1" animBg="1"/>
      <p:bldP spid="201" grpId="1" animBg="1"/>
      <p:bldP spid="204" grpId="1" animBg="1"/>
      <p:bldP spid="207" grpId="1" animBg="1"/>
      <p:bldP spid="210" grpId="1" animBg="1"/>
      <p:bldP spid="213" grpId="1" animBg="1"/>
      <p:bldP spid="230" grpId="1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9" grpId="1" animBg="1"/>
      <p:bldP spid="25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A7FCDDB-207B-4DF4-953E-20713DE9D7C4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</a:t>
            </a:r>
            <a:r>
              <a:rPr lang="de-DE" dirty="0" smtClean="0"/>
              <a:t>Rückwärts-Simulation (2)</a:t>
            </a:r>
            <a:endParaRPr lang="de-DE" dirty="0"/>
          </a:p>
        </p:txBody>
      </p:sp>
      <p:sp>
        <p:nvSpPr>
          <p:cNvPr id="251" name="AutoShape 2"/>
          <p:cNvSpPr>
            <a:spLocks noChangeArrowheads="1"/>
          </p:cNvSpPr>
          <p:nvPr/>
        </p:nvSpPr>
        <p:spPr bwMode="auto">
          <a:xfrm rot="18900000" flipH="1">
            <a:off x="3672681" y="4652169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52" name="Freeform 3"/>
          <p:cNvSpPr>
            <a:spLocks/>
          </p:cNvSpPr>
          <p:nvPr/>
        </p:nvSpPr>
        <p:spPr bwMode="auto">
          <a:xfrm>
            <a:off x="2198688" y="2016125"/>
            <a:ext cx="1725612" cy="2670175"/>
          </a:xfrm>
          <a:custGeom>
            <a:avLst/>
            <a:gdLst>
              <a:gd name="T0" fmla="*/ 569 w 1087"/>
              <a:gd name="T1" fmla="*/ 0 h 1682"/>
              <a:gd name="T2" fmla="*/ 112 w 1087"/>
              <a:gd name="T3" fmla="*/ 277 h 1682"/>
              <a:gd name="T4" fmla="*/ 15 w 1087"/>
              <a:gd name="T5" fmla="*/ 549 h 1682"/>
              <a:gd name="T6" fmla="*/ 179 w 1087"/>
              <a:gd name="T7" fmla="*/ 854 h 1682"/>
              <a:gd name="T8" fmla="*/ 1087 w 1087"/>
              <a:gd name="T9" fmla="*/ 1682 h 1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1682">
                <a:moveTo>
                  <a:pt x="569" y="0"/>
                </a:moveTo>
                <a:cubicBezTo>
                  <a:pt x="493" y="47"/>
                  <a:pt x="204" y="186"/>
                  <a:pt x="112" y="277"/>
                </a:cubicBezTo>
                <a:cubicBezTo>
                  <a:pt x="20" y="368"/>
                  <a:pt x="4" y="453"/>
                  <a:pt x="15" y="549"/>
                </a:cubicBezTo>
                <a:cubicBezTo>
                  <a:pt x="26" y="645"/>
                  <a:pt x="0" y="665"/>
                  <a:pt x="179" y="854"/>
                </a:cubicBezTo>
                <a:cubicBezTo>
                  <a:pt x="358" y="1043"/>
                  <a:pt x="898" y="1510"/>
                  <a:pt x="1087" y="1682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53" name="Oval 5"/>
          <p:cNvSpPr>
            <a:spLocks noChangeArrowheads="1"/>
          </p:cNvSpPr>
          <p:nvPr/>
        </p:nvSpPr>
        <p:spPr bwMode="auto">
          <a:xfrm>
            <a:off x="323850" y="1736725"/>
            <a:ext cx="574675" cy="5762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54" name="Oval 6"/>
          <p:cNvSpPr>
            <a:spLocks noChangeArrowheads="1"/>
          </p:cNvSpPr>
          <p:nvPr/>
        </p:nvSpPr>
        <p:spPr bwMode="auto">
          <a:xfrm>
            <a:off x="1765300" y="1735138"/>
            <a:ext cx="574675" cy="5762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55" name="Oval 7"/>
          <p:cNvSpPr>
            <a:spLocks noChangeArrowheads="1"/>
          </p:cNvSpPr>
          <p:nvPr/>
        </p:nvSpPr>
        <p:spPr bwMode="auto">
          <a:xfrm>
            <a:off x="1044575" y="2487613"/>
            <a:ext cx="574675" cy="5762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56" name="Text Box 8"/>
          <p:cNvSpPr txBox="1">
            <a:spLocks noChangeArrowheads="1"/>
          </p:cNvSpPr>
          <p:nvPr/>
        </p:nvSpPr>
        <p:spPr bwMode="auto">
          <a:xfrm>
            <a:off x="1076325" y="2625725"/>
            <a:ext cx="327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&amp;</a:t>
            </a:r>
          </a:p>
        </p:txBody>
      </p:sp>
      <p:sp>
        <p:nvSpPr>
          <p:cNvPr id="257" name="AutoShape 9"/>
          <p:cNvSpPr>
            <a:spLocks noChangeArrowheads="1"/>
          </p:cNvSpPr>
          <p:nvPr/>
        </p:nvSpPr>
        <p:spPr bwMode="auto">
          <a:xfrm rot="2700000">
            <a:off x="792957" y="2307431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58" name="AutoShape 10"/>
          <p:cNvSpPr>
            <a:spLocks noChangeArrowheads="1"/>
          </p:cNvSpPr>
          <p:nvPr/>
        </p:nvSpPr>
        <p:spPr bwMode="auto">
          <a:xfrm rot="18900000" flipH="1">
            <a:off x="1512095" y="2307431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59" name="Text Box 11"/>
          <p:cNvSpPr txBox="1">
            <a:spLocks noChangeArrowheads="1"/>
          </p:cNvSpPr>
          <p:nvPr/>
        </p:nvSpPr>
        <p:spPr bwMode="auto">
          <a:xfrm>
            <a:off x="365125" y="1917700"/>
            <a:ext cx="327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a</a:t>
            </a:r>
          </a:p>
        </p:txBody>
      </p:sp>
      <p:sp>
        <p:nvSpPr>
          <p:cNvPr id="260" name="Text Box 12"/>
          <p:cNvSpPr txBox="1">
            <a:spLocks noChangeArrowheads="1"/>
          </p:cNvSpPr>
          <p:nvPr/>
        </p:nvSpPr>
        <p:spPr bwMode="auto">
          <a:xfrm>
            <a:off x="1804988" y="1917700"/>
            <a:ext cx="327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3</a:t>
            </a:r>
          </a:p>
        </p:txBody>
      </p:sp>
      <p:sp>
        <p:nvSpPr>
          <p:cNvPr id="261" name="Oval 13"/>
          <p:cNvSpPr>
            <a:spLocks noChangeArrowheads="1"/>
          </p:cNvSpPr>
          <p:nvPr/>
        </p:nvSpPr>
        <p:spPr bwMode="auto">
          <a:xfrm>
            <a:off x="2482850" y="2495550"/>
            <a:ext cx="574675" cy="5762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62" name="Oval 14"/>
          <p:cNvSpPr>
            <a:spLocks noChangeArrowheads="1"/>
          </p:cNvSpPr>
          <p:nvPr/>
        </p:nvSpPr>
        <p:spPr bwMode="auto">
          <a:xfrm>
            <a:off x="1762125" y="3248025"/>
            <a:ext cx="574675" cy="5762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63" name="Text Box 15"/>
          <p:cNvSpPr txBox="1">
            <a:spLocks noChangeArrowheads="1"/>
          </p:cNvSpPr>
          <p:nvPr/>
        </p:nvSpPr>
        <p:spPr bwMode="auto">
          <a:xfrm>
            <a:off x="1725613" y="3386138"/>
            <a:ext cx="463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&lt;&lt;</a:t>
            </a:r>
          </a:p>
        </p:txBody>
      </p:sp>
      <p:sp>
        <p:nvSpPr>
          <p:cNvPr id="264" name="AutoShape 16"/>
          <p:cNvSpPr>
            <a:spLocks noChangeArrowheads="1"/>
          </p:cNvSpPr>
          <p:nvPr/>
        </p:nvSpPr>
        <p:spPr bwMode="auto">
          <a:xfrm rot="2700000">
            <a:off x="1510506" y="3067844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65" name="AutoShape 17"/>
          <p:cNvSpPr>
            <a:spLocks noChangeArrowheads="1"/>
          </p:cNvSpPr>
          <p:nvPr/>
        </p:nvSpPr>
        <p:spPr bwMode="auto">
          <a:xfrm rot="18900000" flipH="1">
            <a:off x="2229644" y="3067844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66" name="Text Box 18"/>
          <p:cNvSpPr txBox="1">
            <a:spLocks noChangeArrowheads="1"/>
          </p:cNvSpPr>
          <p:nvPr/>
        </p:nvSpPr>
        <p:spPr bwMode="auto">
          <a:xfrm>
            <a:off x="2522538" y="2678113"/>
            <a:ext cx="327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3</a:t>
            </a:r>
          </a:p>
        </p:txBody>
      </p:sp>
      <p:sp>
        <p:nvSpPr>
          <p:cNvPr id="267" name="Oval 19"/>
          <p:cNvSpPr>
            <a:spLocks noChangeArrowheads="1"/>
          </p:cNvSpPr>
          <p:nvPr/>
        </p:nvSpPr>
        <p:spPr bwMode="auto">
          <a:xfrm>
            <a:off x="3168650" y="2239963"/>
            <a:ext cx="574675" cy="5762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68" name="Oval 20"/>
          <p:cNvSpPr>
            <a:spLocks noChangeArrowheads="1"/>
          </p:cNvSpPr>
          <p:nvPr/>
        </p:nvSpPr>
        <p:spPr bwMode="auto">
          <a:xfrm>
            <a:off x="3816350" y="2495550"/>
            <a:ext cx="574675" cy="5762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69" name="AutoShape 21"/>
          <p:cNvSpPr>
            <a:spLocks noChangeArrowheads="1"/>
          </p:cNvSpPr>
          <p:nvPr/>
        </p:nvSpPr>
        <p:spPr bwMode="auto">
          <a:xfrm rot="18900000" flipH="1">
            <a:off x="3563144" y="3067844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70" name="Text Box 22"/>
          <p:cNvSpPr txBox="1">
            <a:spLocks noChangeArrowheads="1"/>
          </p:cNvSpPr>
          <p:nvPr/>
        </p:nvSpPr>
        <p:spPr bwMode="auto">
          <a:xfrm>
            <a:off x="3209925" y="2420938"/>
            <a:ext cx="327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b</a:t>
            </a:r>
          </a:p>
        </p:txBody>
      </p:sp>
      <p:sp>
        <p:nvSpPr>
          <p:cNvPr id="271" name="Text Box 23"/>
          <p:cNvSpPr txBox="1">
            <a:spLocks noChangeArrowheads="1"/>
          </p:cNvSpPr>
          <p:nvPr/>
        </p:nvSpPr>
        <p:spPr bwMode="auto">
          <a:xfrm>
            <a:off x="3856038" y="2678113"/>
            <a:ext cx="327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5</a:t>
            </a:r>
          </a:p>
        </p:txBody>
      </p:sp>
      <p:sp>
        <p:nvSpPr>
          <p:cNvPr id="272" name="Oval 24"/>
          <p:cNvSpPr>
            <a:spLocks noChangeArrowheads="1"/>
          </p:cNvSpPr>
          <p:nvPr/>
        </p:nvSpPr>
        <p:spPr bwMode="auto">
          <a:xfrm>
            <a:off x="2486025" y="4040188"/>
            <a:ext cx="574675" cy="5762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73" name="Text Box 25"/>
          <p:cNvSpPr txBox="1">
            <a:spLocks noChangeArrowheads="1"/>
          </p:cNvSpPr>
          <p:nvPr/>
        </p:nvSpPr>
        <p:spPr bwMode="auto">
          <a:xfrm>
            <a:off x="2517775" y="4178300"/>
            <a:ext cx="327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|</a:t>
            </a:r>
          </a:p>
        </p:txBody>
      </p:sp>
      <p:sp>
        <p:nvSpPr>
          <p:cNvPr id="274" name="AutoShape 26"/>
          <p:cNvSpPr>
            <a:spLocks noChangeArrowheads="1"/>
          </p:cNvSpPr>
          <p:nvPr/>
        </p:nvSpPr>
        <p:spPr bwMode="auto">
          <a:xfrm rot="2700000">
            <a:off x="2234407" y="3860006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75" name="Oval 27"/>
          <p:cNvSpPr>
            <a:spLocks noChangeArrowheads="1"/>
          </p:cNvSpPr>
          <p:nvPr/>
        </p:nvSpPr>
        <p:spPr bwMode="auto">
          <a:xfrm>
            <a:off x="3160713" y="3287713"/>
            <a:ext cx="574675" cy="5762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76" name="AutoShape 28"/>
          <p:cNvSpPr>
            <a:spLocks noChangeArrowheads="1"/>
          </p:cNvSpPr>
          <p:nvPr/>
        </p:nvSpPr>
        <p:spPr bwMode="auto">
          <a:xfrm rot="18900000" flipH="1">
            <a:off x="2915444" y="3861594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77" name="Text Box 29"/>
          <p:cNvSpPr txBox="1">
            <a:spLocks noChangeArrowheads="1"/>
          </p:cNvSpPr>
          <p:nvPr/>
        </p:nvSpPr>
        <p:spPr bwMode="auto">
          <a:xfrm>
            <a:off x="3132138" y="3470275"/>
            <a:ext cx="463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&gt;&gt;</a:t>
            </a:r>
          </a:p>
        </p:txBody>
      </p:sp>
      <p:sp>
        <p:nvSpPr>
          <p:cNvPr id="278" name="AutoShape 30"/>
          <p:cNvSpPr>
            <a:spLocks noChangeArrowheads="1"/>
          </p:cNvSpPr>
          <p:nvPr/>
        </p:nvSpPr>
        <p:spPr bwMode="auto">
          <a:xfrm rot="16200000" flipH="1">
            <a:off x="3275807" y="2999581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79" name="Oval 31"/>
          <p:cNvSpPr>
            <a:spLocks noChangeArrowheads="1"/>
          </p:cNvSpPr>
          <p:nvPr/>
        </p:nvSpPr>
        <p:spPr bwMode="auto">
          <a:xfrm>
            <a:off x="3925888" y="4079875"/>
            <a:ext cx="574675" cy="5762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80" name="Oval 32"/>
          <p:cNvSpPr>
            <a:spLocks noChangeArrowheads="1"/>
          </p:cNvSpPr>
          <p:nvPr/>
        </p:nvSpPr>
        <p:spPr bwMode="auto">
          <a:xfrm>
            <a:off x="3205163" y="4832350"/>
            <a:ext cx="574675" cy="5762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81" name="Text Box 33"/>
          <p:cNvSpPr txBox="1">
            <a:spLocks noChangeArrowheads="1"/>
          </p:cNvSpPr>
          <p:nvPr/>
        </p:nvSpPr>
        <p:spPr bwMode="auto">
          <a:xfrm>
            <a:off x="3168650" y="4970463"/>
            <a:ext cx="463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&lt;&lt;</a:t>
            </a:r>
          </a:p>
        </p:txBody>
      </p:sp>
      <p:sp>
        <p:nvSpPr>
          <p:cNvPr id="282" name="AutoShape 34"/>
          <p:cNvSpPr>
            <a:spLocks noChangeArrowheads="1"/>
          </p:cNvSpPr>
          <p:nvPr/>
        </p:nvSpPr>
        <p:spPr bwMode="auto">
          <a:xfrm rot="2700000">
            <a:off x="2953544" y="4652169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83" name="Text Box 35"/>
          <p:cNvSpPr txBox="1">
            <a:spLocks noChangeArrowheads="1"/>
          </p:cNvSpPr>
          <p:nvPr/>
        </p:nvSpPr>
        <p:spPr bwMode="auto">
          <a:xfrm>
            <a:off x="3965575" y="4262438"/>
            <a:ext cx="327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3</a:t>
            </a:r>
          </a:p>
        </p:txBody>
      </p:sp>
      <p:sp>
        <p:nvSpPr>
          <p:cNvPr id="284" name="Oval 36"/>
          <p:cNvSpPr>
            <a:spLocks noChangeArrowheads="1"/>
          </p:cNvSpPr>
          <p:nvPr/>
        </p:nvSpPr>
        <p:spPr bwMode="auto">
          <a:xfrm>
            <a:off x="4286250" y="4832350"/>
            <a:ext cx="574675" cy="5762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85" name="Text Box 37"/>
          <p:cNvSpPr txBox="1">
            <a:spLocks noChangeArrowheads="1"/>
          </p:cNvSpPr>
          <p:nvPr/>
        </p:nvSpPr>
        <p:spPr bwMode="auto">
          <a:xfrm>
            <a:off x="4318000" y="4970463"/>
            <a:ext cx="327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|</a:t>
            </a:r>
          </a:p>
        </p:txBody>
      </p:sp>
      <p:sp>
        <p:nvSpPr>
          <p:cNvPr id="286" name="AutoShape 38"/>
          <p:cNvSpPr>
            <a:spLocks noChangeArrowheads="1"/>
          </p:cNvSpPr>
          <p:nvPr/>
        </p:nvSpPr>
        <p:spPr bwMode="auto">
          <a:xfrm rot="18900000" flipH="1">
            <a:off x="4752181" y="4652169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87" name="Oval 39"/>
          <p:cNvSpPr>
            <a:spLocks noChangeArrowheads="1"/>
          </p:cNvSpPr>
          <p:nvPr/>
        </p:nvSpPr>
        <p:spPr bwMode="auto">
          <a:xfrm>
            <a:off x="5722938" y="3287713"/>
            <a:ext cx="574675" cy="5762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88" name="Oval 40"/>
          <p:cNvSpPr>
            <a:spLocks noChangeArrowheads="1"/>
          </p:cNvSpPr>
          <p:nvPr/>
        </p:nvSpPr>
        <p:spPr bwMode="auto">
          <a:xfrm>
            <a:off x="5002213" y="4040188"/>
            <a:ext cx="574675" cy="5762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89" name="Text Box 41"/>
          <p:cNvSpPr txBox="1">
            <a:spLocks noChangeArrowheads="1"/>
          </p:cNvSpPr>
          <p:nvPr/>
        </p:nvSpPr>
        <p:spPr bwMode="auto">
          <a:xfrm>
            <a:off x="5033963" y="4178300"/>
            <a:ext cx="327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&amp;</a:t>
            </a:r>
          </a:p>
        </p:txBody>
      </p:sp>
      <p:sp>
        <p:nvSpPr>
          <p:cNvPr id="290" name="AutoShape 42"/>
          <p:cNvSpPr>
            <a:spLocks noChangeArrowheads="1"/>
          </p:cNvSpPr>
          <p:nvPr/>
        </p:nvSpPr>
        <p:spPr bwMode="auto">
          <a:xfrm rot="18900000" flipH="1">
            <a:off x="5469732" y="3860006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91" name="Text Box 43"/>
          <p:cNvSpPr txBox="1">
            <a:spLocks noChangeArrowheads="1"/>
          </p:cNvSpPr>
          <p:nvPr/>
        </p:nvSpPr>
        <p:spPr bwMode="auto">
          <a:xfrm>
            <a:off x="5694363" y="3470275"/>
            <a:ext cx="463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&gt;&gt;</a:t>
            </a:r>
          </a:p>
        </p:txBody>
      </p:sp>
      <p:sp>
        <p:nvSpPr>
          <p:cNvPr id="292" name="Oval 44"/>
          <p:cNvSpPr>
            <a:spLocks noChangeArrowheads="1"/>
          </p:cNvSpPr>
          <p:nvPr/>
        </p:nvSpPr>
        <p:spPr bwMode="auto">
          <a:xfrm>
            <a:off x="5003800" y="2568575"/>
            <a:ext cx="574675" cy="5762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93" name="Oval 45"/>
          <p:cNvSpPr>
            <a:spLocks noChangeArrowheads="1"/>
          </p:cNvSpPr>
          <p:nvPr/>
        </p:nvSpPr>
        <p:spPr bwMode="auto">
          <a:xfrm>
            <a:off x="6445250" y="2566988"/>
            <a:ext cx="574675" cy="5762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94" name="AutoShape 46"/>
          <p:cNvSpPr>
            <a:spLocks noChangeArrowheads="1"/>
          </p:cNvSpPr>
          <p:nvPr/>
        </p:nvSpPr>
        <p:spPr bwMode="auto">
          <a:xfrm rot="2700000">
            <a:off x="5472907" y="3139281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95" name="AutoShape 47"/>
          <p:cNvSpPr>
            <a:spLocks noChangeArrowheads="1"/>
          </p:cNvSpPr>
          <p:nvPr/>
        </p:nvSpPr>
        <p:spPr bwMode="auto">
          <a:xfrm rot="18900000" flipH="1">
            <a:off x="6192045" y="3139281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96" name="Text Box 48"/>
          <p:cNvSpPr txBox="1">
            <a:spLocks noChangeArrowheads="1"/>
          </p:cNvSpPr>
          <p:nvPr/>
        </p:nvSpPr>
        <p:spPr bwMode="auto">
          <a:xfrm>
            <a:off x="5045075" y="2749550"/>
            <a:ext cx="327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b</a:t>
            </a:r>
          </a:p>
        </p:txBody>
      </p:sp>
      <p:sp>
        <p:nvSpPr>
          <p:cNvPr id="297" name="Text Box 49"/>
          <p:cNvSpPr txBox="1">
            <a:spLocks noChangeArrowheads="1"/>
          </p:cNvSpPr>
          <p:nvPr/>
        </p:nvSpPr>
        <p:spPr bwMode="auto">
          <a:xfrm>
            <a:off x="6484938" y="2749550"/>
            <a:ext cx="327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2</a:t>
            </a:r>
          </a:p>
        </p:txBody>
      </p:sp>
      <p:sp>
        <p:nvSpPr>
          <p:cNvPr id="298" name="Oval 50"/>
          <p:cNvSpPr>
            <a:spLocks noChangeArrowheads="1"/>
          </p:cNvSpPr>
          <p:nvPr/>
        </p:nvSpPr>
        <p:spPr bwMode="auto">
          <a:xfrm>
            <a:off x="6048375" y="4040188"/>
            <a:ext cx="574675" cy="5762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99" name="Text Box 51"/>
          <p:cNvSpPr txBox="1">
            <a:spLocks noChangeArrowheads="1"/>
          </p:cNvSpPr>
          <p:nvPr/>
        </p:nvSpPr>
        <p:spPr bwMode="auto">
          <a:xfrm>
            <a:off x="6088063" y="4178300"/>
            <a:ext cx="327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7</a:t>
            </a:r>
          </a:p>
        </p:txBody>
      </p:sp>
      <p:sp>
        <p:nvSpPr>
          <p:cNvPr id="300" name="AutoShape 52"/>
          <p:cNvSpPr>
            <a:spLocks noChangeArrowheads="1"/>
          </p:cNvSpPr>
          <p:nvPr/>
        </p:nvSpPr>
        <p:spPr bwMode="auto">
          <a:xfrm flipH="1">
            <a:off x="5651500" y="4257675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301" name="AutoShape 53"/>
          <p:cNvSpPr>
            <a:spLocks noChangeArrowheads="1"/>
          </p:cNvSpPr>
          <p:nvPr/>
        </p:nvSpPr>
        <p:spPr bwMode="auto">
          <a:xfrm>
            <a:off x="3851275" y="5048250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302" name="Oval 54"/>
          <p:cNvSpPr>
            <a:spLocks noChangeArrowheads="1"/>
          </p:cNvSpPr>
          <p:nvPr/>
        </p:nvSpPr>
        <p:spPr bwMode="auto">
          <a:xfrm>
            <a:off x="4321175" y="5876925"/>
            <a:ext cx="574675" cy="5762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303" name="Text Box 55"/>
          <p:cNvSpPr txBox="1">
            <a:spLocks noChangeArrowheads="1"/>
          </p:cNvSpPr>
          <p:nvPr/>
        </p:nvSpPr>
        <p:spPr bwMode="auto">
          <a:xfrm>
            <a:off x="4356100" y="6021388"/>
            <a:ext cx="327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r</a:t>
            </a:r>
          </a:p>
        </p:txBody>
      </p:sp>
      <p:sp>
        <p:nvSpPr>
          <p:cNvPr id="304" name="AutoShape 56"/>
          <p:cNvSpPr>
            <a:spLocks noChangeArrowheads="1"/>
          </p:cNvSpPr>
          <p:nvPr/>
        </p:nvSpPr>
        <p:spPr bwMode="auto">
          <a:xfrm rot="16200000" flipH="1">
            <a:off x="4393406" y="5588794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305" name="Freeform 96"/>
          <p:cNvSpPr>
            <a:spLocks/>
          </p:cNvSpPr>
          <p:nvPr/>
        </p:nvSpPr>
        <p:spPr bwMode="auto">
          <a:xfrm>
            <a:off x="1692275" y="2025650"/>
            <a:ext cx="1123950" cy="365125"/>
          </a:xfrm>
          <a:custGeom>
            <a:avLst/>
            <a:gdLst>
              <a:gd name="T0" fmla="*/ 708 w 708"/>
              <a:gd name="T1" fmla="*/ 0 h 230"/>
              <a:gd name="T2" fmla="*/ 386 w 708"/>
              <a:gd name="T3" fmla="*/ 192 h 230"/>
              <a:gd name="T4" fmla="*/ 0 w 708"/>
              <a:gd name="T5" fmla="*/ 225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8" h="230">
                <a:moveTo>
                  <a:pt x="708" y="0"/>
                </a:moveTo>
                <a:cubicBezTo>
                  <a:pt x="654" y="32"/>
                  <a:pt x="504" y="154"/>
                  <a:pt x="386" y="192"/>
                </a:cubicBezTo>
                <a:cubicBezTo>
                  <a:pt x="268" y="230"/>
                  <a:pt x="80" y="218"/>
                  <a:pt x="0" y="225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06" name="Freeform 97"/>
          <p:cNvSpPr>
            <a:spLocks/>
          </p:cNvSpPr>
          <p:nvPr/>
        </p:nvSpPr>
        <p:spPr bwMode="auto">
          <a:xfrm>
            <a:off x="2336800" y="2016125"/>
            <a:ext cx="962025" cy="1158875"/>
          </a:xfrm>
          <a:custGeom>
            <a:avLst/>
            <a:gdLst>
              <a:gd name="T0" fmla="*/ 606 w 606"/>
              <a:gd name="T1" fmla="*/ 0 h 730"/>
              <a:gd name="T2" fmla="*/ 93 w 606"/>
              <a:gd name="T3" fmla="*/ 343 h 730"/>
              <a:gd name="T4" fmla="*/ 48 w 606"/>
              <a:gd name="T5" fmla="*/ 730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6" h="730">
                <a:moveTo>
                  <a:pt x="606" y="0"/>
                </a:moveTo>
                <a:cubicBezTo>
                  <a:pt x="522" y="57"/>
                  <a:pt x="186" y="221"/>
                  <a:pt x="93" y="343"/>
                </a:cubicBezTo>
                <a:cubicBezTo>
                  <a:pt x="0" y="465"/>
                  <a:pt x="36" y="597"/>
                  <a:pt x="48" y="730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07" name="Line 98"/>
          <p:cNvSpPr>
            <a:spLocks noChangeShapeType="1"/>
          </p:cNvSpPr>
          <p:nvPr/>
        </p:nvSpPr>
        <p:spPr bwMode="auto">
          <a:xfrm flipH="1" flipV="1">
            <a:off x="5797550" y="4327525"/>
            <a:ext cx="503238" cy="503238"/>
          </a:xfrm>
          <a:prstGeom prst="line">
            <a:avLst/>
          </a:prstGeom>
          <a:noFill/>
          <a:ln w="158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08" name="Line 99"/>
          <p:cNvSpPr>
            <a:spLocks noChangeShapeType="1"/>
          </p:cNvSpPr>
          <p:nvPr/>
        </p:nvSpPr>
        <p:spPr bwMode="auto">
          <a:xfrm flipV="1">
            <a:off x="971550" y="1665288"/>
            <a:ext cx="504825" cy="717550"/>
          </a:xfrm>
          <a:prstGeom prst="line">
            <a:avLst/>
          </a:prstGeom>
          <a:noFill/>
          <a:ln w="158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09" name="Freeform 100"/>
          <p:cNvSpPr>
            <a:spLocks/>
          </p:cNvSpPr>
          <p:nvPr/>
        </p:nvSpPr>
        <p:spPr bwMode="auto">
          <a:xfrm>
            <a:off x="5562600" y="2093913"/>
            <a:ext cx="1063625" cy="1152525"/>
          </a:xfrm>
          <a:custGeom>
            <a:avLst/>
            <a:gdLst>
              <a:gd name="T0" fmla="*/ 670 w 670"/>
              <a:gd name="T1" fmla="*/ 0 h 726"/>
              <a:gd name="T2" fmla="*/ 102 w 670"/>
              <a:gd name="T3" fmla="*/ 438 h 726"/>
              <a:gd name="T4" fmla="*/ 57 w 670"/>
              <a:gd name="T5" fmla="*/ 72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0" h="726">
                <a:moveTo>
                  <a:pt x="670" y="0"/>
                </a:moveTo>
                <a:cubicBezTo>
                  <a:pt x="576" y="72"/>
                  <a:pt x="204" y="317"/>
                  <a:pt x="102" y="438"/>
                </a:cubicBezTo>
                <a:cubicBezTo>
                  <a:pt x="0" y="559"/>
                  <a:pt x="79" y="650"/>
                  <a:pt x="57" y="726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10" name="Freeform 101"/>
          <p:cNvSpPr>
            <a:spLocks/>
          </p:cNvSpPr>
          <p:nvPr/>
        </p:nvSpPr>
        <p:spPr bwMode="auto">
          <a:xfrm>
            <a:off x="3492500" y="1662113"/>
            <a:ext cx="1344613" cy="1368425"/>
          </a:xfrm>
          <a:custGeom>
            <a:avLst/>
            <a:gdLst>
              <a:gd name="T0" fmla="*/ 847 w 847"/>
              <a:gd name="T1" fmla="*/ 0 h 862"/>
              <a:gd name="T2" fmla="*/ 272 w 847"/>
              <a:gd name="T3" fmla="*/ 499 h 862"/>
              <a:gd name="T4" fmla="*/ 136 w 847"/>
              <a:gd name="T5" fmla="*/ 771 h 862"/>
              <a:gd name="T6" fmla="*/ 0 w 847"/>
              <a:gd name="T7" fmla="*/ 862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7" h="862">
                <a:moveTo>
                  <a:pt x="847" y="0"/>
                </a:moveTo>
                <a:cubicBezTo>
                  <a:pt x="751" y="82"/>
                  <a:pt x="390" y="371"/>
                  <a:pt x="272" y="499"/>
                </a:cubicBezTo>
                <a:cubicBezTo>
                  <a:pt x="154" y="627"/>
                  <a:pt x="181" y="711"/>
                  <a:pt x="136" y="771"/>
                </a:cubicBezTo>
                <a:cubicBezTo>
                  <a:pt x="91" y="831"/>
                  <a:pt x="45" y="846"/>
                  <a:pt x="0" y="862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11" name="Line 102"/>
          <p:cNvSpPr>
            <a:spLocks noChangeShapeType="1"/>
          </p:cNvSpPr>
          <p:nvPr/>
        </p:nvSpPr>
        <p:spPr bwMode="auto">
          <a:xfrm flipH="1">
            <a:off x="971550" y="3173413"/>
            <a:ext cx="720725" cy="508000"/>
          </a:xfrm>
          <a:prstGeom prst="line">
            <a:avLst/>
          </a:prstGeom>
          <a:noFill/>
          <a:ln w="158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12" name="Line 103"/>
          <p:cNvSpPr>
            <a:spLocks noChangeShapeType="1"/>
          </p:cNvSpPr>
          <p:nvPr/>
        </p:nvSpPr>
        <p:spPr bwMode="auto">
          <a:xfrm flipH="1">
            <a:off x="1511300" y="3965575"/>
            <a:ext cx="901700" cy="363538"/>
          </a:xfrm>
          <a:prstGeom prst="line">
            <a:avLst/>
          </a:prstGeom>
          <a:noFill/>
          <a:ln w="158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13" name="Freeform 104"/>
          <p:cNvSpPr>
            <a:spLocks/>
          </p:cNvSpPr>
          <p:nvPr/>
        </p:nvSpPr>
        <p:spPr bwMode="auto">
          <a:xfrm>
            <a:off x="3127375" y="3681413"/>
            <a:ext cx="1697038" cy="311150"/>
          </a:xfrm>
          <a:custGeom>
            <a:avLst/>
            <a:gdLst>
              <a:gd name="T0" fmla="*/ 1069 w 1069"/>
              <a:gd name="T1" fmla="*/ 0 h 196"/>
              <a:gd name="T2" fmla="*/ 642 w 1069"/>
              <a:gd name="T3" fmla="*/ 174 h 196"/>
              <a:gd name="T4" fmla="*/ 0 w 1069"/>
              <a:gd name="T5" fmla="*/ 134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9" h="196">
                <a:moveTo>
                  <a:pt x="1069" y="0"/>
                </a:moveTo>
                <a:cubicBezTo>
                  <a:pt x="945" y="80"/>
                  <a:pt x="820" y="152"/>
                  <a:pt x="642" y="174"/>
                </a:cubicBezTo>
                <a:cubicBezTo>
                  <a:pt x="464" y="196"/>
                  <a:pt x="134" y="142"/>
                  <a:pt x="0" y="134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14" name="Line 105"/>
          <p:cNvSpPr>
            <a:spLocks noChangeShapeType="1"/>
          </p:cNvSpPr>
          <p:nvPr/>
        </p:nvSpPr>
        <p:spPr bwMode="auto">
          <a:xfrm flipH="1">
            <a:off x="2628900" y="4757738"/>
            <a:ext cx="503238" cy="144462"/>
          </a:xfrm>
          <a:prstGeom prst="line">
            <a:avLst/>
          </a:prstGeom>
          <a:noFill/>
          <a:ln w="158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15" name="Line 106"/>
          <p:cNvSpPr>
            <a:spLocks noChangeShapeType="1"/>
          </p:cNvSpPr>
          <p:nvPr/>
        </p:nvSpPr>
        <p:spPr bwMode="auto">
          <a:xfrm flipH="1">
            <a:off x="3708400" y="5118100"/>
            <a:ext cx="288925" cy="360363"/>
          </a:xfrm>
          <a:prstGeom prst="line">
            <a:avLst/>
          </a:prstGeom>
          <a:noFill/>
          <a:ln w="158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16" name="Freeform 107"/>
          <p:cNvSpPr>
            <a:spLocks/>
          </p:cNvSpPr>
          <p:nvPr/>
        </p:nvSpPr>
        <p:spPr bwMode="auto">
          <a:xfrm>
            <a:off x="5653088" y="3894138"/>
            <a:ext cx="647700" cy="73025"/>
          </a:xfrm>
          <a:custGeom>
            <a:avLst/>
            <a:gdLst>
              <a:gd name="T0" fmla="*/ 408 w 408"/>
              <a:gd name="T1" fmla="*/ 0 h 46"/>
              <a:gd name="T2" fmla="*/ 181 w 408"/>
              <a:gd name="T3" fmla="*/ 46 h 46"/>
              <a:gd name="T4" fmla="*/ 0 w 408"/>
              <a:gd name="T5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8" h="46">
                <a:moveTo>
                  <a:pt x="408" y="0"/>
                </a:moveTo>
                <a:cubicBezTo>
                  <a:pt x="328" y="23"/>
                  <a:pt x="249" y="46"/>
                  <a:pt x="181" y="46"/>
                </a:cubicBezTo>
                <a:cubicBezTo>
                  <a:pt x="113" y="46"/>
                  <a:pt x="56" y="23"/>
                  <a:pt x="0" y="0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17" name="Line 108"/>
          <p:cNvSpPr>
            <a:spLocks noChangeShapeType="1"/>
          </p:cNvSpPr>
          <p:nvPr/>
        </p:nvSpPr>
        <p:spPr bwMode="auto">
          <a:xfrm flipH="1" flipV="1">
            <a:off x="4932363" y="4687888"/>
            <a:ext cx="647700" cy="358775"/>
          </a:xfrm>
          <a:prstGeom prst="line">
            <a:avLst/>
          </a:prstGeom>
          <a:noFill/>
          <a:ln w="158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18" name="Line 109"/>
          <p:cNvSpPr>
            <a:spLocks noChangeShapeType="1"/>
          </p:cNvSpPr>
          <p:nvPr/>
        </p:nvSpPr>
        <p:spPr bwMode="auto">
          <a:xfrm flipH="1" flipV="1">
            <a:off x="4572000" y="5624513"/>
            <a:ext cx="792163" cy="142875"/>
          </a:xfrm>
          <a:prstGeom prst="line">
            <a:avLst/>
          </a:prstGeom>
          <a:noFill/>
          <a:ln w="158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19" name="Line 113"/>
          <p:cNvSpPr>
            <a:spLocks noChangeShapeType="1"/>
          </p:cNvSpPr>
          <p:nvPr/>
        </p:nvSpPr>
        <p:spPr bwMode="auto">
          <a:xfrm flipH="1" flipV="1">
            <a:off x="6372225" y="3246438"/>
            <a:ext cx="360363" cy="144462"/>
          </a:xfrm>
          <a:prstGeom prst="line">
            <a:avLst/>
          </a:prstGeom>
          <a:noFill/>
          <a:ln w="158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20" name="Freeform 114"/>
          <p:cNvSpPr>
            <a:spLocks/>
          </p:cNvSpPr>
          <p:nvPr/>
        </p:nvSpPr>
        <p:spPr bwMode="auto">
          <a:xfrm rot="5125941" flipH="1">
            <a:off x="3977482" y="2231231"/>
            <a:ext cx="709612" cy="1158875"/>
          </a:xfrm>
          <a:custGeom>
            <a:avLst/>
            <a:gdLst>
              <a:gd name="T0" fmla="*/ 606 w 606"/>
              <a:gd name="T1" fmla="*/ 0 h 730"/>
              <a:gd name="T2" fmla="*/ 93 w 606"/>
              <a:gd name="T3" fmla="*/ 343 h 730"/>
              <a:gd name="T4" fmla="*/ 48 w 606"/>
              <a:gd name="T5" fmla="*/ 730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6" h="730">
                <a:moveTo>
                  <a:pt x="606" y="0"/>
                </a:moveTo>
                <a:cubicBezTo>
                  <a:pt x="522" y="57"/>
                  <a:pt x="186" y="221"/>
                  <a:pt x="93" y="343"/>
                </a:cubicBezTo>
                <a:cubicBezTo>
                  <a:pt x="0" y="465"/>
                  <a:pt x="36" y="597"/>
                  <a:pt x="48" y="730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grpSp>
        <p:nvGrpSpPr>
          <p:cNvPr id="321" name="Group 133"/>
          <p:cNvGrpSpPr>
            <a:grpSpLocks/>
          </p:cNvGrpSpPr>
          <p:nvPr/>
        </p:nvGrpSpPr>
        <p:grpSpPr bwMode="auto">
          <a:xfrm>
            <a:off x="0" y="1376363"/>
            <a:ext cx="3276600" cy="276225"/>
            <a:chOff x="0" y="867"/>
            <a:chExt cx="2064" cy="174"/>
          </a:xfrm>
        </p:grpSpPr>
        <p:sp>
          <p:nvSpPr>
            <p:cNvPr id="322" name="Rectangle 57"/>
            <p:cNvSpPr>
              <a:spLocks noChangeArrowheads="1"/>
            </p:cNvSpPr>
            <p:nvPr/>
          </p:nvSpPr>
          <p:spPr bwMode="auto">
            <a:xfrm>
              <a:off x="0" y="870"/>
              <a:ext cx="2064" cy="17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323" name="Text Box 58"/>
            <p:cNvSpPr txBox="1">
              <a:spLocks noChangeArrowheads="1"/>
            </p:cNvSpPr>
            <p:nvPr/>
          </p:nvSpPr>
          <p:spPr bwMode="auto">
            <a:xfrm>
              <a:off x="46" y="867"/>
              <a:ext cx="200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0007"/>
                </a:buClr>
                <a:buFontTx/>
                <a:buNone/>
              </a:pP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a,7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a,6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a,5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a,4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a,3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a,2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a,1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a,0</a:t>
              </a:r>
            </a:p>
          </p:txBody>
        </p:sp>
        <p:sp>
          <p:nvSpPr>
            <p:cNvPr id="324" name="AutoShape 115"/>
            <p:cNvSpPr>
              <a:spLocks noChangeArrowheads="1"/>
            </p:cNvSpPr>
            <p:nvPr/>
          </p:nvSpPr>
          <p:spPr bwMode="auto">
            <a:xfrm rot="-16200000" flipH="1" flipV="1">
              <a:off x="5" y="907"/>
              <a:ext cx="171" cy="91"/>
            </a:xfrm>
            <a:prstGeom prst="notchedRightArrow">
              <a:avLst>
                <a:gd name="adj1" fmla="val 50000"/>
                <a:gd name="adj2" fmla="val 46978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325" name="Group 134"/>
          <p:cNvGrpSpPr>
            <a:grpSpLocks/>
          </p:cNvGrpSpPr>
          <p:nvPr/>
        </p:nvGrpSpPr>
        <p:grpSpPr bwMode="auto">
          <a:xfrm>
            <a:off x="2736850" y="1752600"/>
            <a:ext cx="1223963" cy="271463"/>
            <a:chOff x="1724" y="1104"/>
            <a:chExt cx="771" cy="171"/>
          </a:xfrm>
        </p:grpSpPr>
        <p:sp>
          <p:nvSpPr>
            <p:cNvPr id="326" name="Rectangle 66"/>
            <p:cNvSpPr>
              <a:spLocks noChangeArrowheads="1"/>
            </p:cNvSpPr>
            <p:nvPr/>
          </p:nvSpPr>
          <p:spPr bwMode="auto">
            <a:xfrm>
              <a:off x="1724" y="1104"/>
              <a:ext cx="771" cy="17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327" name="Text Box 67"/>
            <p:cNvSpPr txBox="1">
              <a:spLocks noChangeArrowheads="1"/>
            </p:cNvSpPr>
            <p:nvPr/>
          </p:nvSpPr>
          <p:spPr bwMode="auto">
            <a:xfrm>
              <a:off x="1759" y="1109"/>
              <a:ext cx="73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0007"/>
                </a:buClr>
                <a:buFontTx/>
                <a:buNone/>
              </a:pPr>
              <a:r>
                <a:rPr lang="de-DE" sz="1600" b="1" dirty="0">
                  <a:latin typeface="Courier New" pitchFamily="49" charset="0"/>
                </a:rPr>
                <a:t>00000011</a:t>
              </a:r>
              <a:endParaRPr lang="de-DE" sz="1600" b="1" baseline="-25000" dirty="0">
                <a:latin typeface="Courier New" pitchFamily="49" charset="0"/>
              </a:endParaRPr>
            </a:p>
          </p:txBody>
        </p:sp>
        <p:sp>
          <p:nvSpPr>
            <p:cNvPr id="328" name="AutoShape 116"/>
            <p:cNvSpPr>
              <a:spLocks noChangeArrowheads="1"/>
            </p:cNvSpPr>
            <p:nvPr/>
          </p:nvSpPr>
          <p:spPr bwMode="auto">
            <a:xfrm rot="-16200000" flipH="1" flipV="1">
              <a:off x="1728" y="1144"/>
              <a:ext cx="171" cy="91"/>
            </a:xfrm>
            <a:prstGeom prst="notchedRightArrow">
              <a:avLst>
                <a:gd name="adj1" fmla="val 50000"/>
                <a:gd name="adj2" fmla="val 46978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329" name="Group 135"/>
          <p:cNvGrpSpPr>
            <a:grpSpLocks/>
          </p:cNvGrpSpPr>
          <p:nvPr/>
        </p:nvGrpSpPr>
        <p:grpSpPr bwMode="auto">
          <a:xfrm>
            <a:off x="4284663" y="1382713"/>
            <a:ext cx="3276600" cy="282575"/>
            <a:chOff x="2699" y="871"/>
            <a:chExt cx="2064" cy="178"/>
          </a:xfrm>
        </p:grpSpPr>
        <p:sp>
          <p:nvSpPr>
            <p:cNvPr id="330" name="Rectangle 60"/>
            <p:cNvSpPr>
              <a:spLocks noChangeArrowheads="1"/>
            </p:cNvSpPr>
            <p:nvPr/>
          </p:nvSpPr>
          <p:spPr bwMode="auto">
            <a:xfrm>
              <a:off x="2699" y="877"/>
              <a:ext cx="2064" cy="17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331" name="Text Box 61"/>
            <p:cNvSpPr txBox="1">
              <a:spLocks noChangeArrowheads="1"/>
            </p:cNvSpPr>
            <p:nvPr/>
          </p:nvSpPr>
          <p:spPr bwMode="auto">
            <a:xfrm>
              <a:off x="2745" y="871"/>
              <a:ext cx="200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0007"/>
                </a:buClr>
                <a:buFontTx/>
                <a:buNone/>
              </a:pP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b,7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b,6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b,5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b,4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b,3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b,2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b,1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b,0</a:t>
              </a:r>
            </a:p>
          </p:txBody>
        </p:sp>
        <p:sp>
          <p:nvSpPr>
            <p:cNvPr id="332" name="AutoShape 117"/>
            <p:cNvSpPr>
              <a:spLocks noChangeArrowheads="1"/>
            </p:cNvSpPr>
            <p:nvPr/>
          </p:nvSpPr>
          <p:spPr bwMode="auto">
            <a:xfrm rot="-16200000" flipH="1" flipV="1">
              <a:off x="2704" y="918"/>
              <a:ext cx="171" cy="91"/>
            </a:xfrm>
            <a:prstGeom prst="notchedRightArrow">
              <a:avLst>
                <a:gd name="adj1" fmla="val 50000"/>
                <a:gd name="adj2" fmla="val 46978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333" name="Group 137"/>
          <p:cNvGrpSpPr>
            <a:grpSpLocks/>
          </p:cNvGrpSpPr>
          <p:nvPr/>
        </p:nvGrpSpPr>
        <p:grpSpPr bwMode="auto">
          <a:xfrm>
            <a:off x="4356100" y="2133600"/>
            <a:ext cx="1223963" cy="287338"/>
            <a:chOff x="2744" y="1344"/>
            <a:chExt cx="771" cy="181"/>
          </a:xfrm>
        </p:grpSpPr>
        <p:sp>
          <p:nvSpPr>
            <p:cNvPr id="334" name="Rectangle 69"/>
            <p:cNvSpPr>
              <a:spLocks noChangeArrowheads="1"/>
            </p:cNvSpPr>
            <p:nvPr/>
          </p:nvSpPr>
          <p:spPr bwMode="auto">
            <a:xfrm>
              <a:off x="2744" y="1344"/>
              <a:ext cx="771" cy="17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335" name="Text Box 70"/>
            <p:cNvSpPr txBox="1">
              <a:spLocks noChangeArrowheads="1"/>
            </p:cNvSpPr>
            <p:nvPr/>
          </p:nvSpPr>
          <p:spPr bwMode="auto">
            <a:xfrm>
              <a:off x="2779" y="1358"/>
              <a:ext cx="73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0007"/>
                </a:buClr>
                <a:buFontTx/>
                <a:buNone/>
              </a:pPr>
              <a:r>
                <a:rPr lang="de-DE" sz="1600" b="1" dirty="0">
                  <a:latin typeface="Courier New" pitchFamily="49" charset="0"/>
                </a:rPr>
                <a:t>00000101</a:t>
              </a:r>
              <a:endParaRPr lang="de-DE" sz="1600" b="1" baseline="-25000" dirty="0">
                <a:latin typeface="Courier New" pitchFamily="49" charset="0"/>
              </a:endParaRPr>
            </a:p>
          </p:txBody>
        </p:sp>
        <p:sp>
          <p:nvSpPr>
            <p:cNvPr id="336" name="AutoShape 118"/>
            <p:cNvSpPr>
              <a:spLocks noChangeArrowheads="1"/>
            </p:cNvSpPr>
            <p:nvPr/>
          </p:nvSpPr>
          <p:spPr bwMode="auto">
            <a:xfrm rot="-16200000" flipH="1" flipV="1">
              <a:off x="2749" y="1394"/>
              <a:ext cx="171" cy="91"/>
            </a:xfrm>
            <a:prstGeom prst="notchedRightArrow">
              <a:avLst>
                <a:gd name="adj1" fmla="val 50000"/>
                <a:gd name="adj2" fmla="val 46978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337" name="Group 140"/>
          <p:cNvGrpSpPr>
            <a:grpSpLocks/>
          </p:cNvGrpSpPr>
          <p:nvPr/>
        </p:nvGrpSpPr>
        <p:grpSpPr bwMode="auto">
          <a:xfrm>
            <a:off x="3779838" y="3392488"/>
            <a:ext cx="1925637" cy="271462"/>
            <a:chOff x="2381" y="2137"/>
            <a:chExt cx="1213" cy="171"/>
          </a:xfrm>
        </p:grpSpPr>
        <p:sp>
          <p:nvSpPr>
            <p:cNvPr id="338" name="Rectangle 84"/>
            <p:cNvSpPr>
              <a:spLocks noChangeArrowheads="1"/>
            </p:cNvSpPr>
            <p:nvPr/>
          </p:nvSpPr>
          <p:spPr bwMode="auto">
            <a:xfrm>
              <a:off x="2381" y="2137"/>
              <a:ext cx="1202" cy="17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339" name="Text Box 85"/>
            <p:cNvSpPr txBox="1">
              <a:spLocks noChangeArrowheads="1"/>
            </p:cNvSpPr>
            <p:nvPr/>
          </p:nvSpPr>
          <p:spPr bwMode="auto">
            <a:xfrm>
              <a:off x="2381" y="2140"/>
              <a:ext cx="121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0007"/>
                </a:buClr>
                <a:buFontTx/>
                <a:buNone/>
              </a:pPr>
              <a:r>
                <a:rPr lang="de-DE" sz="1600" b="1" dirty="0">
                  <a:latin typeface="Courier New" pitchFamily="49" charset="0"/>
                </a:rPr>
                <a:t>00000L</a:t>
              </a:r>
              <a:r>
                <a:rPr lang="de-DE" sz="1600" b="1" baseline="-25000" dirty="0">
                  <a:latin typeface="Courier New" pitchFamily="49" charset="0"/>
                </a:rPr>
                <a:t>b,7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b,6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b,5</a:t>
              </a:r>
            </a:p>
          </p:txBody>
        </p:sp>
        <p:sp>
          <p:nvSpPr>
            <p:cNvPr id="340" name="AutoShape 119"/>
            <p:cNvSpPr>
              <a:spLocks noChangeArrowheads="1"/>
            </p:cNvSpPr>
            <p:nvPr/>
          </p:nvSpPr>
          <p:spPr bwMode="auto">
            <a:xfrm rot="-16200000" flipH="1" flipV="1">
              <a:off x="2363" y="2177"/>
              <a:ext cx="171" cy="91"/>
            </a:xfrm>
            <a:prstGeom prst="notchedRightArrow">
              <a:avLst>
                <a:gd name="adj1" fmla="val 50000"/>
                <a:gd name="adj2" fmla="val 46978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341" name="Group 139"/>
          <p:cNvGrpSpPr>
            <a:grpSpLocks/>
          </p:cNvGrpSpPr>
          <p:nvPr/>
        </p:nvGrpSpPr>
        <p:grpSpPr bwMode="auto">
          <a:xfrm>
            <a:off x="6337300" y="3692525"/>
            <a:ext cx="2771775" cy="276225"/>
            <a:chOff x="3992" y="2326"/>
            <a:chExt cx="1746" cy="174"/>
          </a:xfrm>
        </p:grpSpPr>
        <p:sp>
          <p:nvSpPr>
            <p:cNvPr id="342" name="Rectangle 72"/>
            <p:cNvSpPr>
              <a:spLocks noChangeArrowheads="1"/>
            </p:cNvSpPr>
            <p:nvPr/>
          </p:nvSpPr>
          <p:spPr bwMode="auto">
            <a:xfrm>
              <a:off x="3992" y="2328"/>
              <a:ext cx="1746" cy="17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343" name="Text Box 73"/>
            <p:cNvSpPr txBox="1">
              <a:spLocks noChangeArrowheads="1"/>
            </p:cNvSpPr>
            <p:nvPr/>
          </p:nvSpPr>
          <p:spPr bwMode="auto">
            <a:xfrm>
              <a:off x="4038" y="2326"/>
              <a:ext cx="16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0007"/>
                </a:buClr>
                <a:buFontTx/>
                <a:buNone/>
              </a:pPr>
              <a:r>
                <a:rPr lang="de-DE" sz="1600" b="1" dirty="0">
                  <a:latin typeface="Courier New" pitchFamily="49" charset="0"/>
                </a:rPr>
                <a:t>00L</a:t>
              </a:r>
              <a:r>
                <a:rPr lang="de-DE" sz="1600" b="1" baseline="-25000" dirty="0">
                  <a:latin typeface="Courier New" pitchFamily="49" charset="0"/>
                </a:rPr>
                <a:t>b,7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b,6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b,5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b,4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b,3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b,2</a:t>
              </a:r>
            </a:p>
          </p:txBody>
        </p:sp>
        <p:sp>
          <p:nvSpPr>
            <p:cNvPr id="344" name="AutoShape 120"/>
            <p:cNvSpPr>
              <a:spLocks noChangeArrowheads="1"/>
            </p:cNvSpPr>
            <p:nvPr/>
          </p:nvSpPr>
          <p:spPr bwMode="auto">
            <a:xfrm rot="-16200000" flipH="1" flipV="1">
              <a:off x="3996" y="2369"/>
              <a:ext cx="171" cy="91"/>
            </a:xfrm>
            <a:prstGeom prst="notchedRightArrow">
              <a:avLst>
                <a:gd name="adj1" fmla="val 50000"/>
                <a:gd name="adj2" fmla="val 46978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345" name="Group 138"/>
          <p:cNvGrpSpPr>
            <a:grpSpLocks/>
          </p:cNvGrpSpPr>
          <p:nvPr/>
        </p:nvGrpSpPr>
        <p:grpSpPr bwMode="auto">
          <a:xfrm>
            <a:off x="6732588" y="3249613"/>
            <a:ext cx="1223962" cy="285750"/>
            <a:chOff x="4241" y="2047"/>
            <a:chExt cx="771" cy="180"/>
          </a:xfrm>
        </p:grpSpPr>
        <p:sp>
          <p:nvSpPr>
            <p:cNvPr id="346" name="Rectangle 110"/>
            <p:cNvSpPr>
              <a:spLocks noChangeArrowheads="1"/>
            </p:cNvSpPr>
            <p:nvPr/>
          </p:nvSpPr>
          <p:spPr bwMode="auto">
            <a:xfrm>
              <a:off x="4241" y="2056"/>
              <a:ext cx="771" cy="17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347" name="Text Box 111"/>
            <p:cNvSpPr txBox="1">
              <a:spLocks noChangeArrowheads="1"/>
            </p:cNvSpPr>
            <p:nvPr/>
          </p:nvSpPr>
          <p:spPr bwMode="auto">
            <a:xfrm>
              <a:off x="4276" y="2066"/>
              <a:ext cx="73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0007"/>
                </a:buClr>
                <a:buFontTx/>
                <a:buNone/>
              </a:pPr>
              <a:r>
                <a:rPr lang="de-DE" sz="1600" b="1" dirty="0">
                  <a:latin typeface="Courier New" pitchFamily="49" charset="0"/>
                </a:rPr>
                <a:t>00000010</a:t>
              </a:r>
              <a:endParaRPr lang="de-DE" sz="1600" b="1" baseline="-25000" dirty="0">
                <a:latin typeface="Courier New" pitchFamily="49" charset="0"/>
              </a:endParaRPr>
            </a:p>
          </p:txBody>
        </p:sp>
        <p:sp>
          <p:nvSpPr>
            <p:cNvPr id="348" name="AutoShape 121"/>
            <p:cNvSpPr>
              <a:spLocks noChangeArrowheads="1"/>
            </p:cNvSpPr>
            <p:nvPr/>
          </p:nvSpPr>
          <p:spPr bwMode="auto">
            <a:xfrm rot="-16200000" flipH="1" flipV="1">
              <a:off x="4246" y="2087"/>
              <a:ext cx="171" cy="91"/>
            </a:xfrm>
            <a:prstGeom prst="notchedRightArrow">
              <a:avLst>
                <a:gd name="adj1" fmla="val 50000"/>
                <a:gd name="adj2" fmla="val 46978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349" name="Group 141"/>
          <p:cNvGrpSpPr>
            <a:grpSpLocks/>
          </p:cNvGrpSpPr>
          <p:nvPr/>
        </p:nvGrpSpPr>
        <p:grpSpPr bwMode="auto">
          <a:xfrm>
            <a:off x="6300788" y="4686300"/>
            <a:ext cx="1223962" cy="274638"/>
            <a:chOff x="3969" y="2952"/>
            <a:chExt cx="771" cy="173"/>
          </a:xfrm>
        </p:grpSpPr>
        <p:sp>
          <p:nvSpPr>
            <p:cNvPr id="350" name="Rectangle 63"/>
            <p:cNvSpPr>
              <a:spLocks noChangeArrowheads="1"/>
            </p:cNvSpPr>
            <p:nvPr/>
          </p:nvSpPr>
          <p:spPr bwMode="auto">
            <a:xfrm>
              <a:off x="3969" y="2952"/>
              <a:ext cx="771" cy="17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351" name="Text Box 64"/>
            <p:cNvSpPr txBox="1">
              <a:spLocks noChangeArrowheads="1"/>
            </p:cNvSpPr>
            <p:nvPr/>
          </p:nvSpPr>
          <p:spPr bwMode="auto">
            <a:xfrm>
              <a:off x="4004" y="2964"/>
              <a:ext cx="73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0007"/>
                </a:buClr>
                <a:buFontTx/>
                <a:buNone/>
              </a:pPr>
              <a:r>
                <a:rPr lang="de-DE" sz="1600" b="1" dirty="0">
                  <a:latin typeface="Courier New" pitchFamily="49" charset="0"/>
                </a:rPr>
                <a:t>00000111</a:t>
              </a:r>
              <a:endParaRPr lang="de-DE" sz="1600" b="1" baseline="-25000" dirty="0">
                <a:latin typeface="Courier New" pitchFamily="49" charset="0"/>
              </a:endParaRPr>
            </a:p>
          </p:txBody>
        </p:sp>
        <p:sp>
          <p:nvSpPr>
            <p:cNvPr id="352" name="AutoShape 122"/>
            <p:cNvSpPr>
              <a:spLocks noChangeArrowheads="1"/>
            </p:cNvSpPr>
            <p:nvPr/>
          </p:nvSpPr>
          <p:spPr bwMode="auto">
            <a:xfrm rot="-16200000" flipH="1" flipV="1">
              <a:off x="3974" y="2994"/>
              <a:ext cx="171" cy="91"/>
            </a:xfrm>
            <a:prstGeom prst="notchedRightArrow">
              <a:avLst>
                <a:gd name="adj1" fmla="val 50000"/>
                <a:gd name="adj2" fmla="val 46978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353" name="Group 142"/>
          <p:cNvGrpSpPr>
            <a:grpSpLocks/>
          </p:cNvGrpSpPr>
          <p:nvPr/>
        </p:nvGrpSpPr>
        <p:grpSpPr bwMode="auto">
          <a:xfrm>
            <a:off x="5221288" y="5064125"/>
            <a:ext cx="2014537" cy="273050"/>
            <a:chOff x="3289" y="3190"/>
            <a:chExt cx="1269" cy="172"/>
          </a:xfrm>
        </p:grpSpPr>
        <p:sp>
          <p:nvSpPr>
            <p:cNvPr id="354" name="Rectangle 75"/>
            <p:cNvSpPr>
              <a:spLocks noChangeArrowheads="1"/>
            </p:cNvSpPr>
            <p:nvPr/>
          </p:nvSpPr>
          <p:spPr bwMode="auto">
            <a:xfrm>
              <a:off x="3289" y="3190"/>
              <a:ext cx="1269" cy="17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355" name="Text Box 76"/>
            <p:cNvSpPr txBox="1">
              <a:spLocks noChangeArrowheads="1"/>
            </p:cNvSpPr>
            <p:nvPr/>
          </p:nvSpPr>
          <p:spPr bwMode="auto">
            <a:xfrm>
              <a:off x="3335" y="3194"/>
              <a:ext cx="121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0007"/>
                </a:buClr>
                <a:buFontTx/>
                <a:buNone/>
              </a:pPr>
              <a:r>
                <a:rPr lang="de-DE" sz="1600" b="1" dirty="0">
                  <a:latin typeface="Courier New" pitchFamily="49" charset="0"/>
                </a:rPr>
                <a:t>00000L</a:t>
              </a:r>
              <a:r>
                <a:rPr lang="de-DE" sz="1600" b="1" baseline="-25000" dirty="0">
                  <a:latin typeface="Courier New" pitchFamily="49" charset="0"/>
                </a:rPr>
                <a:t>b,4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b,3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b,2</a:t>
              </a:r>
            </a:p>
          </p:txBody>
        </p:sp>
        <p:sp>
          <p:nvSpPr>
            <p:cNvPr id="356" name="AutoShape 123"/>
            <p:cNvSpPr>
              <a:spLocks noChangeArrowheads="1"/>
            </p:cNvSpPr>
            <p:nvPr/>
          </p:nvSpPr>
          <p:spPr bwMode="auto">
            <a:xfrm rot="-16200000" flipH="1" flipV="1">
              <a:off x="3294" y="3231"/>
              <a:ext cx="171" cy="91"/>
            </a:xfrm>
            <a:prstGeom prst="notchedRightArrow">
              <a:avLst>
                <a:gd name="adj1" fmla="val 50000"/>
                <a:gd name="adj2" fmla="val 46978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357" name="Group 143"/>
          <p:cNvGrpSpPr>
            <a:grpSpLocks/>
          </p:cNvGrpSpPr>
          <p:nvPr/>
        </p:nvGrpSpPr>
        <p:grpSpPr bwMode="auto">
          <a:xfrm>
            <a:off x="5000625" y="5783263"/>
            <a:ext cx="3279775" cy="274637"/>
            <a:chOff x="3150" y="3643"/>
            <a:chExt cx="2066" cy="173"/>
          </a:xfrm>
        </p:grpSpPr>
        <p:sp>
          <p:nvSpPr>
            <p:cNvPr id="358" name="Rectangle 93"/>
            <p:cNvSpPr>
              <a:spLocks noChangeArrowheads="1"/>
            </p:cNvSpPr>
            <p:nvPr/>
          </p:nvSpPr>
          <p:spPr bwMode="auto">
            <a:xfrm>
              <a:off x="3150" y="3643"/>
              <a:ext cx="2066" cy="17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359" name="Text Box 94"/>
            <p:cNvSpPr txBox="1">
              <a:spLocks noChangeArrowheads="1"/>
            </p:cNvSpPr>
            <p:nvPr/>
          </p:nvSpPr>
          <p:spPr bwMode="auto">
            <a:xfrm>
              <a:off x="3195" y="3643"/>
              <a:ext cx="200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0007"/>
                </a:buClr>
                <a:buFontTx/>
                <a:buNone/>
              </a:pP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a,1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a,0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b,7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b,6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b,5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b,4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b,3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b,2</a:t>
              </a:r>
            </a:p>
          </p:txBody>
        </p:sp>
        <p:sp>
          <p:nvSpPr>
            <p:cNvPr id="360" name="AutoShape 124"/>
            <p:cNvSpPr>
              <a:spLocks noChangeArrowheads="1"/>
            </p:cNvSpPr>
            <p:nvPr/>
          </p:nvSpPr>
          <p:spPr bwMode="auto">
            <a:xfrm rot="-16200000" flipH="1" flipV="1">
              <a:off x="3157" y="3685"/>
              <a:ext cx="171" cy="91"/>
            </a:xfrm>
            <a:prstGeom prst="notchedRightArrow">
              <a:avLst>
                <a:gd name="adj1" fmla="val 50000"/>
                <a:gd name="adj2" fmla="val 46978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361" name="Group 147"/>
          <p:cNvGrpSpPr>
            <a:grpSpLocks/>
          </p:cNvGrpSpPr>
          <p:nvPr/>
        </p:nvGrpSpPr>
        <p:grpSpPr bwMode="auto">
          <a:xfrm>
            <a:off x="1619250" y="5481638"/>
            <a:ext cx="2520950" cy="285750"/>
            <a:chOff x="1020" y="3453"/>
            <a:chExt cx="1588" cy="180"/>
          </a:xfrm>
        </p:grpSpPr>
        <p:sp>
          <p:nvSpPr>
            <p:cNvPr id="362" name="Rectangle 90"/>
            <p:cNvSpPr>
              <a:spLocks noChangeArrowheads="1"/>
            </p:cNvSpPr>
            <p:nvPr/>
          </p:nvSpPr>
          <p:spPr bwMode="auto">
            <a:xfrm>
              <a:off x="1020" y="3462"/>
              <a:ext cx="1588" cy="17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363" name="Text Box 91"/>
            <p:cNvSpPr txBox="1">
              <a:spLocks noChangeArrowheads="1"/>
            </p:cNvSpPr>
            <p:nvPr/>
          </p:nvSpPr>
          <p:spPr bwMode="auto">
            <a:xfrm>
              <a:off x="1065" y="3471"/>
              <a:ext cx="153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0007"/>
                </a:buClr>
                <a:buFontTx/>
                <a:buNone/>
              </a:pP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a,1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a,0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b,7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b,6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b,5</a:t>
              </a:r>
              <a:r>
                <a:rPr lang="de-DE" sz="1600" b="1" dirty="0">
                  <a:latin typeface="Courier New" pitchFamily="49" charset="0"/>
                </a:rPr>
                <a:t>000</a:t>
              </a:r>
            </a:p>
          </p:txBody>
        </p:sp>
        <p:sp>
          <p:nvSpPr>
            <p:cNvPr id="364" name="AutoShape 125"/>
            <p:cNvSpPr>
              <a:spLocks noChangeArrowheads="1"/>
            </p:cNvSpPr>
            <p:nvPr/>
          </p:nvSpPr>
          <p:spPr bwMode="auto">
            <a:xfrm rot="-16200000" flipH="1" flipV="1">
              <a:off x="1026" y="3493"/>
              <a:ext cx="171" cy="91"/>
            </a:xfrm>
            <a:prstGeom prst="notchedRightArrow">
              <a:avLst>
                <a:gd name="adj1" fmla="val 50000"/>
                <a:gd name="adj2" fmla="val 46978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365" name="Group 146"/>
          <p:cNvGrpSpPr>
            <a:grpSpLocks/>
          </p:cNvGrpSpPr>
          <p:nvPr/>
        </p:nvGrpSpPr>
        <p:grpSpPr bwMode="auto">
          <a:xfrm>
            <a:off x="611188" y="4919663"/>
            <a:ext cx="2520950" cy="273050"/>
            <a:chOff x="385" y="3099"/>
            <a:chExt cx="1588" cy="172"/>
          </a:xfrm>
        </p:grpSpPr>
        <p:sp>
          <p:nvSpPr>
            <p:cNvPr id="366" name="Rectangle 87"/>
            <p:cNvSpPr>
              <a:spLocks noChangeArrowheads="1"/>
            </p:cNvSpPr>
            <p:nvPr/>
          </p:nvSpPr>
          <p:spPr bwMode="auto">
            <a:xfrm>
              <a:off x="385" y="3099"/>
              <a:ext cx="1588" cy="17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367" name="Text Box 88"/>
            <p:cNvSpPr txBox="1">
              <a:spLocks noChangeArrowheads="1"/>
            </p:cNvSpPr>
            <p:nvPr/>
          </p:nvSpPr>
          <p:spPr bwMode="auto">
            <a:xfrm>
              <a:off x="419" y="3108"/>
              <a:ext cx="153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0007"/>
                </a:buClr>
                <a:buFontTx/>
                <a:buNone/>
              </a:pPr>
              <a:r>
                <a:rPr lang="de-DE" sz="1600" b="1" dirty="0">
                  <a:latin typeface="Courier New" pitchFamily="49" charset="0"/>
                </a:rPr>
                <a:t>000L</a:t>
              </a:r>
              <a:r>
                <a:rPr lang="de-DE" sz="1600" b="1" baseline="-25000" dirty="0">
                  <a:latin typeface="Courier New" pitchFamily="49" charset="0"/>
                </a:rPr>
                <a:t>a,1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a,0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b,7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b,6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b,5</a:t>
              </a:r>
            </a:p>
          </p:txBody>
        </p:sp>
        <p:sp>
          <p:nvSpPr>
            <p:cNvPr id="368" name="AutoShape 126"/>
            <p:cNvSpPr>
              <a:spLocks noChangeArrowheads="1"/>
            </p:cNvSpPr>
            <p:nvPr/>
          </p:nvSpPr>
          <p:spPr bwMode="auto">
            <a:xfrm rot="-16200000" flipH="1" flipV="1">
              <a:off x="391" y="3140"/>
              <a:ext cx="171" cy="91"/>
            </a:xfrm>
            <a:prstGeom prst="notchedRightArrow">
              <a:avLst>
                <a:gd name="adj1" fmla="val 50000"/>
                <a:gd name="adj2" fmla="val 46978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369" name="Group 145"/>
          <p:cNvGrpSpPr>
            <a:grpSpLocks/>
          </p:cNvGrpSpPr>
          <p:nvPr/>
        </p:nvGrpSpPr>
        <p:grpSpPr bwMode="auto">
          <a:xfrm>
            <a:off x="576263" y="4310063"/>
            <a:ext cx="1765300" cy="271462"/>
            <a:chOff x="363" y="2715"/>
            <a:chExt cx="1112" cy="171"/>
          </a:xfrm>
        </p:grpSpPr>
        <p:sp>
          <p:nvSpPr>
            <p:cNvPr id="370" name="Rectangle 81"/>
            <p:cNvSpPr>
              <a:spLocks noChangeArrowheads="1"/>
            </p:cNvSpPr>
            <p:nvPr/>
          </p:nvSpPr>
          <p:spPr bwMode="auto">
            <a:xfrm>
              <a:off x="363" y="2715"/>
              <a:ext cx="1112" cy="17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371" name="Text Box 82"/>
            <p:cNvSpPr txBox="1">
              <a:spLocks noChangeArrowheads="1"/>
            </p:cNvSpPr>
            <p:nvPr/>
          </p:nvSpPr>
          <p:spPr bwMode="auto">
            <a:xfrm>
              <a:off x="408" y="2722"/>
              <a:ext cx="105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0007"/>
                </a:buClr>
                <a:buFontTx/>
                <a:buNone/>
              </a:pPr>
              <a:r>
                <a:rPr lang="de-DE" sz="1600" b="1" dirty="0">
                  <a:latin typeface="Courier New" pitchFamily="49" charset="0"/>
                </a:rPr>
                <a:t>000L</a:t>
              </a:r>
              <a:r>
                <a:rPr lang="de-DE" sz="1600" b="1" baseline="-25000" dirty="0">
                  <a:latin typeface="Courier New" pitchFamily="49" charset="0"/>
                </a:rPr>
                <a:t>a,1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a,0</a:t>
              </a:r>
              <a:r>
                <a:rPr lang="de-DE" sz="1600" b="1" dirty="0">
                  <a:latin typeface="Courier New" pitchFamily="49" charset="0"/>
                </a:rPr>
                <a:t>000</a:t>
              </a:r>
            </a:p>
          </p:txBody>
        </p:sp>
        <p:sp>
          <p:nvSpPr>
            <p:cNvPr id="372" name="AutoShape 127"/>
            <p:cNvSpPr>
              <a:spLocks noChangeArrowheads="1"/>
            </p:cNvSpPr>
            <p:nvPr/>
          </p:nvSpPr>
          <p:spPr bwMode="auto">
            <a:xfrm rot="-16200000" flipH="1" flipV="1">
              <a:off x="368" y="2755"/>
              <a:ext cx="171" cy="91"/>
            </a:xfrm>
            <a:prstGeom prst="notchedRightArrow">
              <a:avLst>
                <a:gd name="adj1" fmla="val 50000"/>
                <a:gd name="adj2" fmla="val 46978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373" name="Group 144"/>
          <p:cNvGrpSpPr>
            <a:grpSpLocks/>
          </p:cNvGrpSpPr>
          <p:nvPr/>
        </p:nvGrpSpPr>
        <p:grpSpPr bwMode="auto">
          <a:xfrm>
            <a:off x="0" y="3697288"/>
            <a:ext cx="1763713" cy="271462"/>
            <a:chOff x="0" y="2329"/>
            <a:chExt cx="1111" cy="171"/>
          </a:xfrm>
        </p:grpSpPr>
        <p:sp>
          <p:nvSpPr>
            <p:cNvPr id="374" name="Rectangle 78"/>
            <p:cNvSpPr>
              <a:spLocks noChangeArrowheads="1"/>
            </p:cNvSpPr>
            <p:nvPr/>
          </p:nvSpPr>
          <p:spPr bwMode="auto">
            <a:xfrm>
              <a:off x="0" y="2329"/>
              <a:ext cx="1111" cy="17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375" name="Text Box 79"/>
            <p:cNvSpPr txBox="1">
              <a:spLocks noChangeArrowheads="1"/>
            </p:cNvSpPr>
            <p:nvPr/>
          </p:nvSpPr>
          <p:spPr bwMode="auto">
            <a:xfrm>
              <a:off x="45" y="2340"/>
              <a:ext cx="105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0007"/>
                </a:buClr>
                <a:buFontTx/>
                <a:buNone/>
              </a:pPr>
              <a:r>
                <a:rPr lang="de-DE" sz="1600" b="1" dirty="0">
                  <a:latin typeface="Courier New" pitchFamily="49" charset="0"/>
                </a:rPr>
                <a:t>000000L</a:t>
              </a:r>
              <a:r>
                <a:rPr lang="de-DE" sz="1600" b="1" baseline="-25000" dirty="0">
                  <a:latin typeface="Courier New" pitchFamily="49" charset="0"/>
                </a:rPr>
                <a:t>a,1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a,0</a:t>
              </a:r>
            </a:p>
          </p:txBody>
        </p:sp>
        <p:sp>
          <p:nvSpPr>
            <p:cNvPr id="376" name="AutoShape 128"/>
            <p:cNvSpPr>
              <a:spLocks noChangeArrowheads="1"/>
            </p:cNvSpPr>
            <p:nvPr/>
          </p:nvSpPr>
          <p:spPr bwMode="auto">
            <a:xfrm rot="-16200000" flipH="1" flipV="1">
              <a:off x="5" y="2369"/>
              <a:ext cx="171" cy="91"/>
            </a:xfrm>
            <a:prstGeom prst="notchedRightArrow">
              <a:avLst>
                <a:gd name="adj1" fmla="val 50000"/>
                <a:gd name="adj2" fmla="val 46978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377" name="Group 136"/>
          <p:cNvGrpSpPr>
            <a:grpSpLocks/>
          </p:cNvGrpSpPr>
          <p:nvPr/>
        </p:nvGrpSpPr>
        <p:grpSpPr bwMode="auto">
          <a:xfrm>
            <a:off x="5688013" y="1814513"/>
            <a:ext cx="3276600" cy="282575"/>
            <a:chOff x="3583" y="1143"/>
            <a:chExt cx="2064" cy="178"/>
          </a:xfrm>
        </p:grpSpPr>
        <p:sp>
          <p:nvSpPr>
            <p:cNvPr id="378" name="Rectangle 129"/>
            <p:cNvSpPr>
              <a:spLocks noChangeArrowheads="1"/>
            </p:cNvSpPr>
            <p:nvPr/>
          </p:nvSpPr>
          <p:spPr bwMode="auto">
            <a:xfrm>
              <a:off x="3583" y="1149"/>
              <a:ext cx="2064" cy="17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379" name="Text Box 130"/>
            <p:cNvSpPr txBox="1">
              <a:spLocks noChangeArrowheads="1"/>
            </p:cNvSpPr>
            <p:nvPr/>
          </p:nvSpPr>
          <p:spPr bwMode="auto">
            <a:xfrm>
              <a:off x="3629" y="1143"/>
              <a:ext cx="200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0007"/>
                </a:buClr>
                <a:buFontTx/>
                <a:buNone/>
              </a:pP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b,7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b,6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b,5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b,4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b,3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b,2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b,1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b,0</a:t>
              </a:r>
            </a:p>
          </p:txBody>
        </p:sp>
        <p:sp>
          <p:nvSpPr>
            <p:cNvPr id="380" name="AutoShape 132"/>
            <p:cNvSpPr>
              <a:spLocks noChangeArrowheads="1"/>
            </p:cNvSpPr>
            <p:nvPr/>
          </p:nvSpPr>
          <p:spPr bwMode="auto">
            <a:xfrm rot="-16200000" flipH="1" flipV="1">
              <a:off x="3588" y="1190"/>
              <a:ext cx="171" cy="91"/>
            </a:xfrm>
            <a:prstGeom prst="notchedRightArrow">
              <a:avLst>
                <a:gd name="adj1" fmla="val 50000"/>
                <a:gd name="adj2" fmla="val 46978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381" name="Group 148"/>
          <p:cNvGrpSpPr>
            <a:grpSpLocks/>
          </p:cNvGrpSpPr>
          <p:nvPr/>
        </p:nvGrpSpPr>
        <p:grpSpPr bwMode="auto">
          <a:xfrm>
            <a:off x="6337300" y="3692525"/>
            <a:ext cx="2771775" cy="276225"/>
            <a:chOff x="3992" y="2326"/>
            <a:chExt cx="1746" cy="174"/>
          </a:xfrm>
        </p:grpSpPr>
        <p:sp>
          <p:nvSpPr>
            <p:cNvPr id="382" name="Rectangle 149"/>
            <p:cNvSpPr>
              <a:spLocks noChangeArrowheads="1"/>
            </p:cNvSpPr>
            <p:nvPr/>
          </p:nvSpPr>
          <p:spPr bwMode="auto">
            <a:xfrm>
              <a:off x="3992" y="2328"/>
              <a:ext cx="1746" cy="17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383" name="Text Box 150"/>
            <p:cNvSpPr txBox="1">
              <a:spLocks noChangeArrowheads="1"/>
            </p:cNvSpPr>
            <p:nvPr/>
          </p:nvSpPr>
          <p:spPr bwMode="auto">
            <a:xfrm>
              <a:off x="4038" y="2326"/>
              <a:ext cx="121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0007"/>
                </a:buClr>
                <a:buFontTx/>
                <a:buNone/>
              </a:pPr>
              <a:r>
                <a:rPr lang="de-DE" sz="1600" b="1" dirty="0">
                  <a:solidFill>
                    <a:srgbClr val="84B818"/>
                  </a:solidFill>
                  <a:latin typeface="Courier New" pitchFamily="49" charset="0"/>
                </a:rPr>
                <a:t>XXXXX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b,4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b,3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b,2</a:t>
              </a:r>
            </a:p>
          </p:txBody>
        </p:sp>
        <p:sp>
          <p:nvSpPr>
            <p:cNvPr id="384" name="AutoShape 151"/>
            <p:cNvSpPr>
              <a:spLocks noChangeArrowheads="1"/>
            </p:cNvSpPr>
            <p:nvPr/>
          </p:nvSpPr>
          <p:spPr bwMode="auto">
            <a:xfrm rot="-16200000" flipH="1" flipV="1">
              <a:off x="3996" y="2369"/>
              <a:ext cx="171" cy="91"/>
            </a:xfrm>
            <a:prstGeom prst="notchedRightArrow">
              <a:avLst>
                <a:gd name="adj1" fmla="val 50000"/>
                <a:gd name="adj2" fmla="val 46978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385" name="Group 152"/>
          <p:cNvGrpSpPr>
            <a:grpSpLocks/>
          </p:cNvGrpSpPr>
          <p:nvPr/>
        </p:nvGrpSpPr>
        <p:grpSpPr bwMode="auto">
          <a:xfrm>
            <a:off x="5688013" y="1808163"/>
            <a:ext cx="3276600" cy="282575"/>
            <a:chOff x="3583" y="1143"/>
            <a:chExt cx="2064" cy="178"/>
          </a:xfrm>
        </p:grpSpPr>
        <p:sp>
          <p:nvSpPr>
            <p:cNvPr id="386" name="Rectangle 153"/>
            <p:cNvSpPr>
              <a:spLocks noChangeArrowheads="1"/>
            </p:cNvSpPr>
            <p:nvPr/>
          </p:nvSpPr>
          <p:spPr bwMode="auto">
            <a:xfrm>
              <a:off x="3583" y="1149"/>
              <a:ext cx="2064" cy="17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387" name="Text Box 154"/>
            <p:cNvSpPr txBox="1">
              <a:spLocks noChangeArrowheads="1"/>
            </p:cNvSpPr>
            <p:nvPr/>
          </p:nvSpPr>
          <p:spPr bwMode="auto">
            <a:xfrm>
              <a:off x="3629" y="1143"/>
              <a:ext cx="121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0007"/>
                </a:buClr>
                <a:buFontTx/>
                <a:buNone/>
              </a:pPr>
              <a:r>
                <a:rPr lang="de-DE" sz="1600" b="1" dirty="0">
                  <a:solidFill>
                    <a:srgbClr val="84B818"/>
                  </a:solidFill>
                  <a:latin typeface="Courier New" pitchFamily="49" charset="0"/>
                </a:rPr>
                <a:t>XXX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b,4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b,3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b,2</a:t>
              </a:r>
              <a:r>
                <a:rPr lang="de-DE" sz="1600" b="1" dirty="0">
                  <a:solidFill>
                    <a:srgbClr val="84B818"/>
                  </a:solidFill>
                  <a:latin typeface="Courier New" pitchFamily="49" charset="0"/>
                </a:rPr>
                <a:t>XX</a:t>
              </a:r>
              <a:endParaRPr lang="de-DE" sz="1600" b="1" baseline="-25000" dirty="0">
                <a:solidFill>
                  <a:srgbClr val="84B818"/>
                </a:solidFill>
                <a:latin typeface="Courier New" pitchFamily="49" charset="0"/>
              </a:endParaRPr>
            </a:p>
          </p:txBody>
        </p:sp>
        <p:sp>
          <p:nvSpPr>
            <p:cNvPr id="388" name="AutoShape 155"/>
            <p:cNvSpPr>
              <a:spLocks noChangeArrowheads="1"/>
            </p:cNvSpPr>
            <p:nvPr/>
          </p:nvSpPr>
          <p:spPr bwMode="auto">
            <a:xfrm rot="-16200000" flipH="1" flipV="1">
              <a:off x="3588" y="1190"/>
              <a:ext cx="171" cy="91"/>
            </a:xfrm>
            <a:prstGeom prst="notchedRightArrow">
              <a:avLst>
                <a:gd name="adj1" fmla="val 50000"/>
                <a:gd name="adj2" fmla="val 46978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389" name="Group 160"/>
          <p:cNvGrpSpPr>
            <a:grpSpLocks/>
          </p:cNvGrpSpPr>
          <p:nvPr/>
        </p:nvGrpSpPr>
        <p:grpSpPr bwMode="auto">
          <a:xfrm>
            <a:off x="611188" y="4919663"/>
            <a:ext cx="2520950" cy="273050"/>
            <a:chOff x="385" y="3099"/>
            <a:chExt cx="1588" cy="172"/>
          </a:xfrm>
        </p:grpSpPr>
        <p:sp>
          <p:nvSpPr>
            <p:cNvPr id="390" name="Rectangle 161"/>
            <p:cNvSpPr>
              <a:spLocks noChangeArrowheads="1"/>
            </p:cNvSpPr>
            <p:nvPr/>
          </p:nvSpPr>
          <p:spPr bwMode="auto">
            <a:xfrm>
              <a:off x="385" y="3099"/>
              <a:ext cx="1588" cy="17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391" name="Text Box 162"/>
            <p:cNvSpPr txBox="1">
              <a:spLocks noChangeArrowheads="1"/>
            </p:cNvSpPr>
            <p:nvPr/>
          </p:nvSpPr>
          <p:spPr bwMode="auto">
            <a:xfrm>
              <a:off x="419" y="3108"/>
              <a:ext cx="153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0007"/>
                </a:buClr>
                <a:buFontTx/>
                <a:buNone/>
              </a:pPr>
              <a:r>
                <a:rPr lang="de-DE" sz="1600" b="1" dirty="0">
                  <a:solidFill>
                    <a:srgbClr val="84B818"/>
                  </a:solidFill>
                  <a:latin typeface="Courier New" pitchFamily="49" charset="0"/>
                </a:rPr>
                <a:t>XXX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a,1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a,0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b,7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b,6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b,5</a:t>
              </a:r>
            </a:p>
          </p:txBody>
        </p:sp>
        <p:sp>
          <p:nvSpPr>
            <p:cNvPr id="392" name="AutoShape 163"/>
            <p:cNvSpPr>
              <a:spLocks noChangeArrowheads="1"/>
            </p:cNvSpPr>
            <p:nvPr/>
          </p:nvSpPr>
          <p:spPr bwMode="auto">
            <a:xfrm rot="-16200000" flipH="1" flipV="1">
              <a:off x="391" y="3140"/>
              <a:ext cx="171" cy="91"/>
            </a:xfrm>
            <a:prstGeom prst="notchedRightArrow">
              <a:avLst>
                <a:gd name="adj1" fmla="val 50000"/>
                <a:gd name="adj2" fmla="val 46978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393" name="Group 164"/>
          <p:cNvGrpSpPr>
            <a:grpSpLocks/>
          </p:cNvGrpSpPr>
          <p:nvPr/>
        </p:nvGrpSpPr>
        <p:grpSpPr bwMode="auto">
          <a:xfrm>
            <a:off x="576263" y="4310063"/>
            <a:ext cx="1765300" cy="271462"/>
            <a:chOff x="363" y="2715"/>
            <a:chExt cx="1112" cy="171"/>
          </a:xfrm>
        </p:grpSpPr>
        <p:sp>
          <p:nvSpPr>
            <p:cNvPr id="394" name="Rectangle 165"/>
            <p:cNvSpPr>
              <a:spLocks noChangeArrowheads="1"/>
            </p:cNvSpPr>
            <p:nvPr/>
          </p:nvSpPr>
          <p:spPr bwMode="auto">
            <a:xfrm>
              <a:off x="363" y="2715"/>
              <a:ext cx="1112" cy="17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395" name="Text Box 166"/>
            <p:cNvSpPr txBox="1">
              <a:spLocks noChangeArrowheads="1"/>
            </p:cNvSpPr>
            <p:nvPr/>
          </p:nvSpPr>
          <p:spPr bwMode="auto">
            <a:xfrm>
              <a:off x="408" y="2722"/>
              <a:ext cx="105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0007"/>
                </a:buClr>
                <a:buFontTx/>
                <a:buNone/>
              </a:pPr>
              <a:r>
                <a:rPr lang="de-DE" sz="1600" b="1" dirty="0">
                  <a:solidFill>
                    <a:srgbClr val="84B818"/>
                  </a:solidFill>
                  <a:latin typeface="Courier New" pitchFamily="49" charset="0"/>
                </a:rPr>
                <a:t>XXX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a,1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a,0</a:t>
              </a:r>
              <a:r>
                <a:rPr lang="de-DE" sz="1600" b="1" dirty="0">
                  <a:latin typeface="Courier New" pitchFamily="49" charset="0"/>
                </a:rPr>
                <a:t>000</a:t>
              </a:r>
            </a:p>
          </p:txBody>
        </p:sp>
        <p:sp>
          <p:nvSpPr>
            <p:cNvPr id="396" name="AutoShape 167"/>
            <p:cNvSpPr>
              <a:spLocks noChangeArrowheads="1"/>
            </p:cNvSpPr>
            <p:nvPr/>
          </p:nvSpPr>
          <p:spPr bwMode="auto">
            <a:xfrm rot="-16200000" flipH="1" flipV="1">
              <a:off x="368" y="2755"/>
              <a:ext cx="171" cy="91"/>
            </a:xfrm>
            <a:prstGeom prst="notchedRightArrow">
              <a:avLst>
                <a:gd name="adj1" fmla="val 50000"/>
                <a:gd name="adj2" fmla="val 46978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397" name="Group 168"/>
          <p:cNvGrpSpPr>
            <a:grpSpLocks/>
          </p:cNvGrpSpPr>
          <p:nvPr/>
        </p:nvGrpSpPr>
        <p:grpSpPr bwMode="auto">
          <a:xfrm>
            <a:off x="3779838" y="3392488"/>
            <a:ext cx="1925637" cy="271462"/>
            <a:chOff x="2381" y="2137"/>
            <a:chExt cx="1213" cy="171"/>
          </a:xfrm>
        </p:grpSpPr>
        <p:sp>
          <p:nvSpPr>
            <p:cNvPr id="398" name="Rectangle 169"/>
            <p:cNvSpPr>
              <a:spLocks noChangeArrowheads="1"/>
            </p:cNvSpPr>
            <p:nvPr/>
          </p:nvSpPr>
          <p:spPr bwMode="auto">
            <a:xfrm>
              <a:off x="2381" y="2137"/>
              <a:ext cx="1202" cy="17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399" name="Text Box 170"/>
            <p:cNvSpPr txBox="1">
              <a:spLocks noChangeArrowheads="1"/>
            </p:cNvSpPr>
            <p:nvPr/>
          </p:nvSpPr>
          <p:spPr bwMode="auto">
            <a:xfrm>
              <a:off x="2381" y="2140"/>
              <a:ext cx="121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0007"/>
                </a:buClr>
                <a:buFontTx/>
                <a:buNone/>
              </a:pPr>
              <a:r>
                <a:rPr lang="de-DE" sz="1600" b="1" dirty="0">
                  <a:solidFill>
                    <a:srgbClr val="84B818"/>
                  </a:solidFill>
                  <a:latin typeface="Courier New" pitchFamily="49" charset="0"/>
                </a:rPr>
                <a:t>XXX</a:t>
              </a:r>
              <a:r>
                <a:rPr lang="de-DE" sz="1600" b="1" dirty="0">
                  <a:latin typeface="Courier New" pitchFamily="49" charset="0"/>
                </a:rPr>
                <a:t>00L</a:t>
              </a:r>
              <a:r>
                <a:rPr lang="de-DE" sz="1600" b="1" baseline="-25000" dirty="0">
                  <a:latin typeface="Courier New" pitchFamily="49" charset="0"/>
                </a:rPr>
                <a:t>b,7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b,6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b,5</a:t>
              </a:r>
            </a:p>
          </p:txBody>
        </p:sp>
        <p:sp>
          <p:nvSpPr>
            <p:cNvPr id="400" name="AutoShape 171"/>
            <p:cNvSpPr>
              <a:spLocks noChangeArrowheads="1"/>
            </p:cNvSpPr>
            <p:nvPr/>
          </p:nvSpPr>
          <p:spPr bwMode="auto">
            <a:xfrm rot="-16200000" flipH="1" flipV="1">
              <a:off x="2363" y="2177"/>
              <a:ext cx="171" cy="91"/>
            </a:xfrm>
            <a:prstGeom prst="notchedRightArrow">
              <a:avLst>
                <a:gd name="adj1" fmla="val 50000"/>
                <a:gd name="adj2" fmla="val 46978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401" name="Group 172"/>
          <p:cNvGrpSpPr>
            <a:grpSpLocks/>
          </p:cNvGrpSpPr>
          <p:nvPr/>
        </p:nvGrpSpPr>
        <p:grpSpPr bwMode="auto">
          <a:xfrm>
            <a:off x="4284663" y="1376363"/>
            <a:ext cx="3276600" cy="282575"/>
            <a:chOff x="2699" y="871"/>
            <a:chExt cx="2064" cy="178"/>
          </a:xfrm>
        </p:grpSpPr>
        <p:sp>
          <p:nvSpPr>
            <p:cNvPr id="402" name="Rectangle 173"/>
            <p:cNvSpPr>
              <a:spLocks noChangeArrowheads="1"/>
            </p:cNvSpPr>
            <p:nvPr/>
          </p:nvSpPr>
          <p:spPr bwMode="auto">
            <a:xfrm>
              <a:off x="2699" y="877"/>
              <a:ext cx="2064" cy="17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403" name="Text Box 174"/>
            <p:cNvSpPr txBox="1">
              <a:spLocks noChangeArrowheads="1"/>
            </p:cNvSpPr>
            <p:nvPr/>
          </p:nvSpPr>
          <p:spPr bwMode="auto">
            <a:xfrm>
              <a:off x="2745" y="871"/>
              <a:ext cx="121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0007"/>
                </a:buClr>
                <a:buFontTx/>
                <a:buNone/>
              </a:pP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b,7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b,6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b,5</a:t>
              </a:r>
              <a:r>
                <a:rPr lang="de-DE" sz="1600" b="1" dirty="0">
                  <a:solidFill>
                    <a:srgbClr val="84B818"/>
                  </a:solidFill>
                  <a:latin typeface="Courier New" pitchFamily="49" charset="0"/>
                </a:rPr>
                <a:t>XXXXX</a:t>
              </a:r>
              <a:endParaRPr lang="de-DE" sz="1600" b="1" baseline="-25000" dirty="0">
                <a:solidFill>
                  <a:srgbClr val="84B818"/>
                </a:solidFill>
                <a:latin typeface="Courier New" pitchFamily="49" charset="0"/>
              </a:endParaRPr>
            </a:p>
          </p:txBody>
        </p:sp>
        <p:sp>
          <p:nvSpPr>
            <p:cNvPr id="404" name="AutoShape 175"/>
            <p:cNvSpPr>
              <a:spLocks noChangeArrowheads="1"/>
            </p:cNvSpPr>
            <p:nvPr/>
          </p:nvSpPr>
          <p:spPr bwMode="auto">
            <a:xfrm rot="-16200000" flipH="1" flipV="1">
              <a:off x="2704" y="918"/>
              <a:ext cx="171" cy="91"/>
            </a:xfrm>
            <a:prstGeom prst="notchedRightArrow">
              <a:avLst>
                <a:gd name="adj1" fmla="val 50000"/>
                <a:gd name="adj2" fmla="val 46978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405" name="Group 176"/>
          <p:cNvGrpSpPr>
            <a:grpSpLocks/>
          </p:cNvGrpSpPr>
          <p:nvPr/>
        </p:nvGrpSpPr>
        <p:grpSpPr bwMode="auto">
          <a:xfrm>
            <a:off x="0" y="3697288"/>
            <a:ext cx="1763713" cy="271462"/>
            <a:chOff x="0" y="2329"/>
            <a:chExt cx="1111" cy="171"/>
          </a:xfrm>
        </p:grpSpPr>
        <p:sp>
          <p:nvSpPr>
            <p:cNvPr id="406" name="Rectangle 177"/>
            <p:cNvSpPr>
              <a:spLocks noChangeArrowheads="1"/>
            </p:cNvSpPr>
            <p:nvPr/>
          </p:nvSpPr>
          <p:spPr bwMode="auto">
            <a:xfrm>
              <a:off x="0" y="2329"/>
              <a:ext cx="1111" cy="17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407" name="Text Box 178"/>
            <p:cNvSpPr txBox="1">
              <a:spLocks noChangeArrowheads="1"/>
            </p:cNvSpPr>
            <p:nvPr/>
          </p:nvSpPr>
          <p:spPr bwMode="auto">
            <a:xfrm>
              <a:off x="45" y="2340"/>
              <a:ext cx="105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0007"/>
                </a:buClr>
                <a:buFontTx/>
                <a:buNone/>
              </a:pPr>
              <a:r>
                <a:rPr lang="de-DE" sz="1600" b="1" dirty="0">
                  <a:solidFill>
                    <a:srgbClr val="84B818"/>
                  </a:solidFill>
                  <a:latin typeface="Courier New" pitchFamily="49" charset="0"/>
                </a:rPr>
                <a:t>XXXXXX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a,1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a,0</a:t>
              </a:r>
            </a:p>
          </p:txBody>
        </p:sp>
        <p:sp>
          <p:nvSpPr>
            <p:cNvPr id="408" name="AutoShape 179"/>
            <p:cNvSpPr>
              <a:spLocks noChangeArrowheads="1"/>
            </p:cNvSpPr>
            <p:nvPr/>
          </p:nvSpPr>
          <p:spPr bwMode="auto">
            <a:xfrm rot="-16200000" flipH="1" flipV="1">
              <a:off x="5" y="2369"/>
              <a:ext cx="171" cy="91"/>
            </a:xfrm>
            <a:prstGeom prst="notchedRightArrow">
              <a:avLst>
                <a:gd name="adj1" fmla="val 50000"/>
                <a:gd name="adj2" fmla="val 46978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409" name="Group 180"/>
          <p:cNvGrpSpPr>
            <a:grpSpLocks/>
          </p:cNvGrpSpPr>
          <p:nvPr/>
        </p:nvGrpSpPr>
        <p:grpSpPr bwMode="auto">
          <a:xfrm>
            <a:off x="0" y="1376363"/>
            <a:ext cx="3276600" cy="276225"/>
            <a:chOff x="0" y="867"/>
            <a:chExt cx="2064" cy="174"/>
          </a:xfrm>
        </p:grpSpPr>
        <p:sp>
          <p:nvSpPr>
            <p:cNvPr id="410" name="Rectangle 181"/>
            <p:cNvSpPr>
              <a:spLocks noChangeArrowheads="1"/>
            </p:cNvSpPr>
            <p:nvPr/>
          </p:nvSpPr>
          <p:spPr bwMode="auto">
            <a:xfrm>
              <a:off x="0" y="870"/>
              <a:ext cx="2064" cy="17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411" name="Text Box 182"/>
            <p:cNvSpPr txBox="1">
              <a:spLocks noChangeArrowheads="1"/>
            </p:cNvSpPr>
            <p:nvPr/>
          </p:nvSpPr>
          <p:spPr bwMode="auto">
            <a:xfrm>
              <a:off x="46" y="867"/>
              <a:ext cx="105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0007"/>
                </a:buClr>
                <a:buFontTx/>
                <a:buNone/>
              </a:pPr>
              <a:r>
                <a:rPr lang="de-DE" sz="1600" b="1" dirty="0">
                  <a:solidFill>
                    <a:srgbClr val="84B818"/>
                  </a:solidFill>
                  <a:latin typeface="Courier New" pitchFamily="49" charset="0"/>
                </a:rPr>
                <a:t>XXXXXX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a,1</a:t>
              </a:r>
              <a:r>
                <a:rPr lang="de-DE" sz="1600" b="1" dirty="0">
                  <a:latin typeface="Courier New" pitchFamily="49" charset="0"/>
                </a:rPr>
                <a:t>L</a:t>
              </a:r>
              <a:r>
                <a:rPr lang="de-DE" sz="1600" b="1" baseline="-25000" dirty="0">
                  <a:latin typeface="Courier New" pitchFamily="49" charset="0"/>
                </a:rPr>
                <a:t>a,0</a:t>
              </a:r>
            </a:p>
          </p:txBody>
        </p:sp>
        <p:sp>
          <p:nvSpPr>
            <p:cNvPr id="412" name="AutoShape 183"/>
            <p:cNvSpPr>
              <a:spLocks noChangeArrowheads="1"/>
            </p:cNvSpPr>
            <p:nvPr/>
          </p:nvSpPr>
          <p:spPr bwMode="auto">
            <a:xfrm rot="-16200000" flipH="1" flipV="1">
              <a:off x="5" y="907"/>
              <a:ext cx="171" cy="91"/>
            </a:xfrm>
            <a:prstGeom prst="notchedRightArrow">
              <a:avLst>
                <a:gd name="adj1" fmla="val 50000"/>
                <a:gd name="adj2" fmla="val 46978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0297493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CB8B9C0-6C8B-432D-BD2D-50F378C30004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 der BDWFA: </a:t>
            </a:r>
            <a:r>
              <a:rPr lang="en-US" i="1" dirty="0" smtClean="0"/>
              <a:t>Dead Code Elimination (DCE)</a:t>
            </a:r>
            <a:endParaRPr lang="en-US" i="1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Definition </a:t>
            </a:r>
            <a:r>
              <a:rPr lang="en-US" b="1" i="1" dirty="0" smtClean="0"/>
              <a:t>(Dead Code)</a:t>
            </a:r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(LIR-) Operationen, die nachweislich keinen Effekt auf das Ergebnis einer Berechnung haben, heißen </a:t>
            </a:r>
            <a:r>
              <a:rPr lang="en-US" i="1" dirty="0" smtClean="0"/>
              <a:t>Dead Code</a:t>
            </a:r>
            <a:r>
              <a:rPr lang="de-DE" dirty="0" smtClean="0"/>
              <a:t>.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sz="1200" b="1" dirty="0" smtClean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i="1" dirty="0" smtClean="0"/>
              <a:t>Dead Code</a:t>
            </a:r>
            <a:r>
              <a:rPr lang="de-DE" b="1" dirty="0" smtClean="0"/>
              <a:t> und die BDWFA</a:t>
            </a:r>
            <a:endParaRPr lang="en-US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   -Werten von Kanten des DWFG sind einzelne Bits, die nachweislich keinerlei Effekt auf das Ergebnis einer Berechnung haben, auf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de-DE" dirty="0" smtClean="0"/>
              <a:t> gesetzt.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i="1" dirty="0" smtClean="0"/>
              <a:t>Eine LIR-Operation, für die jede ausgehende</a:t>
            </a:r>
            <a:br>
              <a:rPr lang="de-DE" i="1" dirty="0" smtClean="0"/>
            </a:br>
            <a:r>
              <a:rPr lang="de-DE" i="1" dirty="0" smtClean="0"/>
              <a:t>Kante den   -Wert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de-DE" dirty="0" smtClean="0"/>
              <a:t>*</a:t>
            </a:r>
            <a:r>
              <a:rPr lang="de-DE" i="1" dirty="0" smtClean="0"/>
              <a:t> hat, ist </a:t>
            </a:r>
            <a:r>
              <a:rPr lang="en-US" i="1" dirty="0" smtClean="0"/>
              <a:t>Dead Code</a:t>
            </a:r>
            <a:r>
              <a:rPr lang="de-DE" i="1" dirty="0" smtClean="0"/>
              <a:t>.</a:t>
            </a: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6586538" y="4363738"/>
            <a:ext cx="574675" cy="5762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550025" y="4501850"/>
            <a:ext cx="463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DC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2700000">
            <a:off x="6334920" y="4183556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 rot="18900000" flipH="1">
            <a:off x="7054057" y="4183556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rot="18900000" flipH="1">
            <a:off x="6334919" y="4975719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 rot="2700000">
            <a:off x="7057231" y="4975719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7523163" y="4955875"/>
            <a:ext cx="1223962" cy="271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7578725" y="4986038"/>
            <a:ext cx="1168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XXXXXXXX</a:t>
            </a:r>
            <a:endParaRPr lang="de-DE" sz="1600" b="1" baseline="-25000" dirty="0">
              <a:latin typeface="Courier New" pitchFamily="49" charset="0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 rot="5400000" flipH="1" flipV="1">
            <a:off x="7531100" y="5019375"/>
            <a:ext cx="271463" cy="144463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6588125" y="4940000"/>
            <a:ext cx="352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MetaKorrespondenz" pitchFamily="34" charset="0"/>
              </a:rPr>
              <a:t>...</a:t>
            </a:r>
            <a:endParaRPr lang="de-DE" sz="1600" b="1" baseline="-25000" dirty="0">
              <a:latin typeface="MetaKorrespondenz" pitchFamily="34" charset="0"/>
            </a:endParaRPr>
          </a:p>
        </p:txBody>
      </p:sp>
      <p:sp>
        <p:nvSpPr>
          <p:cNvPr id="16" name="Freeform 19"/>
          <p:cNvSpPr>
            <a:spLocks/>
          </p:cNvSpPr>
          <p:nvPr/>
        </p:nvSpPr>
        <p:spPr bwMode="auto">
          <a:xfrm>
            <a:off x="6515100" y="5082875"/>
            <a:ext cx="1152525" cy="312738"/>
          </a:xfrm>
          <a:custGeom>
            <a:avLst/>
            <a:gdLst>
              <a:gd name="T0" fmla="*/ 726 w 726"/>
              <a:gd name="T1" fmla="*/ 91 h 197"/>
              <a:gd name="T2" fmla="*/ 227 w 726"/>
              <a:gd name="T3" fmla="*/ 182 h 197"/>
              <a:gd name="T4" fmla="*/ 0 w 726"/>
              <a:gd name="T5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6" h="197">
                <a:moveTo>
                  <a:pt x="726" y="91"/>
                </a:moveTo>
                <a:cubicBezTo>
                  <a:pt x="537" y="144"/>
                  <a:pt x="348" y="197"/>
                  <a:pt x="227" y="182"/>
                </a:cubicBezTo>
                <a:cubicBezTo>
                  <a:pt x="106" y="167"/>
                  <a:pt x="53" y="83"/>
                  <a:pt x="0" y="0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17" name="Freeform 20"/>
          <p:cNvSpPr>
            <a:spLocks/>
          </p:cNvSpPr>
          <p:nvPr/>
        </p:nvSpPr>
        <p:spPr bwMode="auto">
          <a:xfrm>
            <a:off x="7162800" y="4854275"/>
            <a:ext cx="649288" cy="157163"/>
          </a:xfrm>
          <a:custGeom>
            <a:avLst/>
            <a:gdLst>
              <a:gd name="T0" fmla="*/ 409 w 409"/>
              <a:gd name="T1" fmla="*/ 53 h 99"/>
              <a:gd name="T2" fmla="*/ 227 w 409"/>
              <a:gd name="T3" fmla="*/ 8 h 99"/>
              <a:gd name="T4" fmla="*/ 0 w 409"/>
              <a:gd name="T5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9" h="99">
                <a:moveTo>
                  <a:pt x="409" y="53"/>
                </a:moveTo>
                <a:cubicBezTo>
                  <a:pt x="352" y="26"/>
                  <a:pt x="295" y="0"/>
                  <a:pt x="227" y="8"/>
                </a:cubicBezTo>
                <a:cubicBezTo>
                  <a:pt x="159" y="16"/>
                  <a:pt x="79" y="57"/>
                  <a:pt x="0" y="99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 rot="5400000" flipH="1" flipV="1">
            <a:off x="756000" y="3214800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 rot="5400000" flipH="1" flipV="1">
            <a:off x="1726953" y="4689872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4369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/>
      <p:bldP spid="16" grpId="0" animBg="1"/>
      <p:bldP spid="17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5AE1E4A-78C6-4718-8AEC-85CFC5F872A4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Ablauf der bitgenauen </a:t>
            </a:r>
            <a:r>
              <a:rPr lang="en-US" i="1" dirty="0" smtClean="0"/>
              <a:t>Dead Code Elimination</a:t>
            </a:r>
            <a:endParaRPr lang="en-US" i="1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dirty="0"/>
              <a:t>queue</a:t>
            </a:r>
            <a:r>
              <a:rPr lang="de-DE" dirty="0"/>
              <a:t>&lt;DWFG_node&gt; </a:t>
            </a:r>
            <a:r>
              <a:rPr lang="de-DE" i="1" dirty="0" smtClean="0"/>
              <a:t>q</a:t>
            </a:r>
            <a:r>
              <a:rPr lang="de-DE" dirty="0" smtClean="0"/>
              <a:t>;</a:t>
            </a:r>
            <a:br>
              <a:rPr lang="de-DE" dirty="0" smtClean="0"/>
            </a:br>
            <a:r>
              <a:rPr lang="en-US" dirty="0" smtClean="0"/>
              <a:t>for</a:t>
            </a:r>
            <a:r>
              <a:rPr lang="de-DE" dirty="0" smtClean="0"/>
              <a:t> ( &lt;</a:t>
            </a:r>
            <a:r>
              <a:rPr lang="de-DE" i="1" dirty="0" smtClean="0"/>
              <a:t>alle Kanten e = (v, w) </a:t>
            </a:r>
            <a:r>
              <a:rPr lang="de-DE" i="1" dirty="0" smtClean="0">
                <a:latin typeface="OpenSymbol"/>
                <a:ea typeface="OpenSymbol"/>
              </a:rPr>
              <a:t>∈</a:t>
            </a:r>
            <a:r>
              <a:rPr lang="de-DE" i="1" dirty="0" smtClean="0"/>
              <a:t> E mit u(e) =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de-DE" dirty="0" smtClean="0"/>
              <a:t>*&gt; )</a:t>
            </a:r>
            <a:br>
              <a:rPr lang="de-DE" dirty="0" smtClean="0"/>
            </a:br>
            <a:r>
              <a:rPr lang="de-DE" dirty="0" smtClean="0"/>
              <a:t>   </a:t>
            </a:r>
            <a:r>
              <a:rPr lang="de-DE" i="1" dirty="0" smtClean="0"/>
              <a:t>q</a:t>
            </a:r>
            <a:r>
              <a:rPr lang="de-DE" dirty="0" smtClean="0"/>
              <a:t>.</a:t>
            </a:r>
            <a:r>
              <a:rPr lang="en-US" dirty="0" smtClean="0"/>
              <a:t>insert</a:t>
            </a:r>
            <a:r>
              <a:rPr lang="de-DE" dirty="0" smtClean="0"/>
              <a:t>( </a:t>
            </a:r>
            <a:r>
              <a:rPr lang="de-DE" i="1" dirty="0" smtClean="0"/>
              <a:t>v</a:t>
            </a:r>
            <a:r>
              <a:rPr lang="de-DE" dirty="0" smtClean="0"/>
              <a:t> );</a:t>
            </a:r>
            <a:endParaRPr lang="de-DE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dirty="0" smtClean="0"/>
              <a:t>while</a:t>
            </a:r>
            <a:r>
              <a:rPr lang="de-DE" dirty="0" smtClean="0"/>
              <a:t> ( !</a:t>
            </a:r>
            <a:r>
              <a:rPr lang="de-DE" i="1" dirty="0" smtClean="0"/>
              <a:t>q</a:t>
            </a:r>
            <a:r>
              <a:rPr lang="de-DE" dirty="0" smtClean="0"/>
              <a:t>.</a:t>
            </a:r>
            <a:r>
              <a:rPr lang="en-US" dirty="0" smtClean="0"/>
              <a:t>empty</a:t>
            </a:r>
            <a:r>
              <a:rPr lang="de-DE" dirty="0" smtClean="0"/>
              <a:t>() 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DWFG_node </a:t>
            </a:r>
            <a:r>
              <a:rPr lang="de-DE" i="1" dirty="0" smtClean="0"/>
              <a:t>v</a:t>
            </a:r>
            <a:r>
              <a:rPr lang="de-DE" dirty="0" smtClean="0"/>
              <a:t> = </a:t>
            </a:r>
            <a:r>
              <a:rPr lang="de-DE" i="1" dirty="0" smtClean="0"/>
              <a:t>&lt;erstes Element aus q&gt;</a:t>
            </a:r>
            <a:r>
              <a:rPr lang="de-DE" dirty="0" smtClean="0"/>
              <a:t>; </a:t>
            </a:r>
            <a:r>
              <a:rPr lang="de-DE" i="1" dirty="0" smtClean="0"/>
              <a:t>q</a:t>
            </a:r>
            <a:r>
              <a:rPr lang="de-DE" dirty="0" smtClean="0"/>
              <a:t>.</a:t>
            </a:r>
            <a:r>
              <a:rPr lang="en-US" dirty="0" smtClean="0"/>
              <a:t>remove</a:t>
            </a:r>
            <a:r>
              <a:rPr lang="de-DE" dirty="0" smtClean="0"/>
              <a:t>( </a:t>
            </a:r>
            <a:r>
              <a:rPr lang="de-DE" i="1" dirty="0" smtClean="0"/>
              <a:t>v</a:t>
            </a:r>
            <a:r>
              <a:rPr lang="de-DE" dirty="0" smtClean="0"/>
              <a:t> );</a:t>
            </a:r>
            <a:br>
              <a:rPr lang="de-DE" dirty="0" smtClean="0"/>
            </a:br>
            <a:r>
              <a:rPr lang="de-DE" i="1" dirty="0" smtClean="0"/>
              <a:t>E</a:t>
            </a:r>
            <a:r>
              <a:rPr lang="de-DE" i="1" baseline="-25000" dirty="0" smtClean="0"/>
              <a:t>out</a:t>
            </a:r>
            <a:r>
              <a:rPr lang="de-DE" dirty="0" smtClean="0"/>
              <a:t> = { </a:t>
            </a:r>
            <a:r>
              <a:rPr lang="de-DE" i="1" dirty="0" smtClean="0"/>
              <a:t>e</a:t>
            </a:r>
            <a:r>
              <a:rPr lang="de-DE" dirty="0" smtClean="0"/>
              <a:t> </a:t>
            </a:r>
            <a:r>
              <a:rPr lang="de-DE" dirty="0" smtClean="0">
                <a:latin typeface="OpenSymbol"/>
                <a:ea typeface="OpenSymbol"/>
              </a:rPr>
              <a:t>∈</a:t>
            </a:r>
            <a:r>
              <a:rPr lang="de-DE" dirty="0" smtClean="0"/>
              <a:t> </a:t>
            </a:r>
            <a:r>
              <a:rPr lang="de-DE" i="1" dirty="0" smtClean="0"/>
              <a:t>E</a:t>
            </a:r>
            <a:r>
              <a:rPr lang="de-DE" dirty="0" smtClean="0"/>
              <a:t> | </a:t>
            </a:r>
            <a:r>
              <a:rPr lang="de-DE" i="1" dirty="0" smtClean="0"/>
              <a:t>e</a:t>
            </a:r>
            <a:r>
              <a:rPr lang="de-DE" dirty="0" smtClean="0"/>
              <a:t> = (</a:t>
            </a:r>
            <a:r>
              <a:rPr lang="de-DE" i="1" dirty="0" smtClean="0"/>
              <a:t>v</a:t>
            </a:r>
            <a:r>
              <a:rPr lang="de-DE" dirty="0" smtClean="0"/>
              <a:t>, </a:t>
            </a:r>
            <a:r>
              <a:rPr lang="de-DE" i="1" dirty="0" smtClean="0"/>
              <a:t>v</a:t>
            </a:r>
            <a:r>
              <a:rPr lang="de-DE" i="1" baseline="-25000" dirty="0" smtClean="0"/>
              <a:t>x</a:t>
            </a:r>
            <a:r>
              <a:rPr lang="de-DE" dirty="0" smtClean="0"/>
              <a:t>) }; </a:t>
            </a:r>
            <a:r>
              <a:rPr lang="de-DE" i="1" dirty="0" smtClean="0"/>
              <a:t>E</a:t>
            </a:r>
            <a:r>
              <a:rPr lang="de-DE" i="1" baseline="-25000" dirty="0" smtClean="0"/>
              <a:t>in</a:t>
            </a:r>
            <a:r>
              <a:rPr lang="de-DE" dirty="0" smtClean="0"/>
              <a:t> = { </a:t>
            </a:r>
            <a:r>
              <a:rPr lang="de-DE" i="1" dirty="0" smtClean="0"/>
              <a:t>e</a:t>
            </a:r>
            <a:r>
              <a:rPr lang="de-DE" dirty="0" smtClean="0"/>
              <a:t> </a:t>
            </a:r>
            <a:r>
              <a:rPr lang="de-DE" dirty="0" smtClean="0">
                <a:latin typeface="OpenSymbol"/>
                <a:ea typeface="OpenSymbol"/>
              </a:rPr>
              <a:t>∈</a:t>
            </a:r>
            <a:r>
              <a:rPr lang="de-DE" dirty="0" smtClean="0"/>
              <a:t> </a:t>
            </a:r>
            <a:r>
              <a:rPr lang="de-DE" i="1" dirty="0" smtClean="0"/>
              <a:t>E</a:t>
            </a:r>
            <a:r>
              <a:rPr lang="de-DE" dirty="0" smtClean="0"/>
              <a:t> | </a:t>
            </a:r>
            <a:r>
              <a:rPr lang="de-DE" i="1" dirty="0" smtClean="0"/>
              <a:t>e</a:t>
            </a:r>
            <a:r>
              <a:rPr lang="de-DE" dirty="0" smtClean="0"/>
              <a:t> = (</a:t>
            </a:r>
            <a:r>
              <a:rPr lang="de-DE" i="1" dirty="0" smtClean="0"/>
              <a:t>v</a:t>
            </a:r>
            <a:r>
              <a:rPr lang="de-DE" i="1" baseline="-25000" dirty="0" smtClean="0"/>
              <a:t>x</a:t>
            </a:r>
            <a:r>
              <a:rPr lang="de-DE" dirty="0" smtClean="0"/>
              <a:t>, </a:t>
            </a:r>
            <a:r>
              <a:rPr lang="de-DE" i="1" dirty="0" smtClean="0"/>
              <a:t>v</a:t>
            </a:r>
            <a:r>
              <a:rPr lang="de-DE" dirty="0" smtClean="0"/>
              <a:t>) };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en-US" dirty="0" smtClean="0"/>
              <a:t>if</a:t>
            </a:r>
            <a:r>
              <a:rPr lang="de-DE" dirty="0" smtClean="0"/>
              <a:t> ( ( </a:t>
            </a:r>
            <a:r>
              <a:rPr lang="de-DE" i="1" dirty="0" smtClean="0"/>
              <a:t>u</a:t>
            </a:r>
            <a:r>
              <a:rPr lang="de-DE" dirty="0" smtClean="0"/>
              <a:t>(</a:t>
            </a:r>
            <a:r>
              <a:rPr lang="de-DE" i="1" dirty="0" smtClean="0"/>
              <a:t>e</a:t>
            </a:r>
            <a:r>
              <a:rPr lang="de-DE" dirty="0" smtClean="0"/>
              <a:t>) =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de-DE" dirty="0" smtClean="0"/>
              <a:t>* für alle </a:t>
            </a:r>
            <a:r>
              <a:rPr lang="de-DE" i="1" dirty="0" smtClean="0"/>
              <a:t>e</a:t>
            </a:r>
            <a:r>
              <a:rPr lang="de-DE" dirty="0" smtClean="0"/>
              <a:t> </a:t>
            </a:r>
            <a:r>
              <a:rPr lang="de-DE" dirty="0" smtClean="0">
                <a:latin typeface="OpenSymbol"/>
                <a:ea typeface="OpenSymbol"/>
              </a:rPr>
              <a:t>∈</a:t>
            </a:r>
            <a:r>
              <a:rPr lang="de-DE" dirty="0" smtClean="0"/>
              <a:t> </a:t>
            </a:r>
            <a:r>
              <a:rPr lang="de-DE" i="1" dirty="0" smtClean="0"/>
              <a:t>E</a:t>
            </a:r>
            <a:r>
              <a:rPr lang="de-DE" i="1" baseline="-25000" dirty="0" smtClean="0"/>
              <a:t>out</a:t>
            </a:r>
            <a:r>
              <a:rPr lang="de-DE" dirty="0" smtClean="0"/>
              <a:t> ) &amp;&amp; ( </a:t>
            </a:r>
            <a:r>
              <a:rPr lang="de-DE" i="1" dirty="0" smtClean="0"/>
              <a:t>&lt;v hat keine Seiteneffekte&gt;</a:t>
            </a:r>
            <a:r>
              <a:rPr lang="de-DE" dirty="0" smtClean="0"/>
              <a:t> ) )</a:t>
            </a:r>
          </a:p>
          <a:p>
            <a:pPr lvl="2">
              <a:lnSpc>
                <a:spcPct val="120000"/>
              </a:lnSpc>
              <a:buFont typeface="Arial" charset="0"/>
              <a:buChar char="–"/>
            </a:pPr>
            <a:r>
              <a:rPr lang="de-DE" sz="2000" dirty="0" smtClean="0"/>
              <a:t>markiere </a:t>
            </a:r>
            <a:r>
              <a:rPr lang="de-DE" sz="2000" i="1" dirty="0" smtClean="0"/>
              <a:t>v</a:t>
            </a:r>
            <a:r>
              <a:rPr lang="de-DE" sz="2000" dirty="0" smtClean="0"/>
              <a:t>;</a:t>
            </a:r>
          </a:p>
          <a:p>
            <a:pPr lvl="2">
              <a:lnSpc>
                <a:spcPct val="120000"/>
              </a:lnSpc>
              <a:buFont typeface="Arial" charset="0"/>
              <a:buChar char="–"/>
            </a:pPr>
            <a:r>
              <a:rPr lang="en-US" sz="2000" dirty="0" smtClean="0"/>
              <a:t>for</a:t>
            </a:r>
            <a:r>
              <a:rPr lang="de-DE" sz="2000" dirty="0" smtClean="0"/>
              <a:t> </a:t>
            </a:r>
            <a:r>
              <a:rPr lang="de-DE" sz="2000" dirty="0"/>
              <a:t>( </a:t>
            </a:r>
            <a:r>
              <a:rPr lang="de-DE" sz="2000" i="1" dirty="0"/>
              <a:t>&lt;alle Kanten e </a:t>
            </a:r>
            <a:r>
              <a:rPr lang="de-DE" sz="2000" dirty="0"/>
              <a:t>=</a:t>
            </a:r>
            <a:r>
              <a:rPr lang="de-DE" sz="2000" i="1" dirty="0"/>
              <a:t> </a:t>
            </a:r>
            <a:r>
              <a:rPr lang="de-DE" sz="2000" dirty="0"/>
              <a:t>(</a:t>
            </a:r>
            <a:r>
              <a:rPr lang="de-DE" sz="2000" i="1" dirty="0" smtClean="0"/>
              <a:t>v</a:t>
            </a:r>
            <a:r>
              <a:rPr lang="de-DE" sz="2000" i="1" baseline="-25000" dirty="0" smtClean="0"/>
              <a:t>x</a:t>
            </a:r>
            <a:r>
              <a:rPr lang="de-DE" sz="2000" i="1" dirty="0" smtClean="0"/>
              <a:t>, v</a:t>
            </a:r>
            <a:r>
              <a:rPr lang="de-DE" sz="2000" dirty="0" smtClean="0"/>
              <a:t>) </a:t>
            </a:r>
            <a:r>
              <a:rPr lang="de-DE" sz="2000" dirty="0">
                <a:latin typeface="OpenSymbol"/>
                <a:ea typeface="OpenSymbol"/>
              </a:rPr>
              <a:t>∈</a:t>
            </a:r>
            <a:r>
              <a:rPr lang="de-DE" sz="2000" i="1" dirty="0"/>
              <a:t> </a:t>
            </a:r>
            <a:r>
              <a:rPr lang="de-DE" sz="2000" i="1" dirty="0" smtClean="0"/>
              <a:t>E</a:t>
            </a:r>
            <a:r>
              <a:rPr lang="de-DE" sz="2000" i="1" baseline="-25000" dirty="0" smtClean="0"/>
              <a:t>in</a:t>
            </a:r>
            <a:r>
              <a:rPr lang="de-DE" sz="2000" i="1" dirty="0" smtClean="0"/>
              <a:t>&gt;</a:t>
            </a:r>
            <a:r>
              <a:rPr lang="de-DE" sz="2000" dirty="0" smtClean="0"/>
              <a:t> </a:t>
            </a:r>
            <a:r>
              <a:rPr lang="de-DE" sz="2000" dirty="0"/>
              <a:t>)</a:t>
            </a:r>
          </a:p>
          <a:p>
            <a:pPr lvl="3">
              <a:lnSpc>
                <a:spcPct val="120000"/>
              </a:lnSpc>
              <a:buFont typeface="Arial" charset="0"/>
              <a:buChar char="–"/>
            </a:pPr>
            <a:r>
              <a:rPr lang="en-US" sz="2000" i="1" dirty="0" smtClean="0"/>
              <a:t>u</a:t>
            </a:r>
            <a:r>
              <a:rPr lang="en-US" sz="2000" dirty="0" smtClean="0"/>
              <a:t>(</a:t>
            </a:r>
            <a:r>
              <a:rPr lang="en-US" sz="2000" i="1" dirty="0" smtClean="0"/>
              <a:t>e</a:t>
            </a:r>
            <a:r>
              <a:rPr lang="en-US" sz="2000" dirty="0" smtClean="0"/>
              <a:t>) =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dirty="0" smtClean="0"/>
              <a:t>*;</a:t>
            </a:r>
          </a:p>
          <a:p>
            <a:pPr lvl="3">
              <a:lnSpc>
                <a:spcPct val="120000"/>
              </a:lnSpc>
              <a:buFont typeface="Arial" charset="0"/>
              <a:buChar char="–"/>
            </a:pPr>
            <a:r>
              <a:rPr lang="en-US" sz="2000" dirty="0" smtClean="0"/>
              <a:t>if</a:t>
            </a:r>
            <a:r>
              <a:rPr lang="de-DE" sz="2000" dirty="0" smtClean="0"/>
              <a:t> ( &lt;</a:t>
            </a:r>
            <a:r>
              <a:rPr lang="de-DE" sz="2000" i="1" dirty="0" smtClean="0"/>
              <a:t>v</a:t>
            </a:r>
            <a:r>
              <a:rPr lang="de-DE" sz="2000" i="1" baseline="-25000" dirty="0" smtClean="0"/>
              <a:t>x</a:t>
            </a:r>
            <a:r>
              <a:rPr lang="de-DE" sz="2000" i="1" dirty="0" smtClean="0"/>
              <a:t> ist noch nicht markiert</a:t>
            </a:r>
            <a:r>
              <a:rPr lang="de-DE" sz="2000" dirty="0" smtClean="0"/>
              <a:t>&gt; ) </a:t>
            </a:r>
            <a:r>
              <a:rPr lang="de-DE" sz="2000" i="1" dirty="0" smtClean="0"/>
              <a:t>q</a:t>
            </a:r>
            <a:r>
              <a:rPr lang="de-DE" sz="2000" dirty="0" smtClean="0"/>
              <a:t>.</a:t>
            </a:r>
            <a:r>
              <a:rPr lang="en-US" sz="2000" dirty="0"/>
              <a:t>insert</a:t>
            </a:r>
            <a:r>
              <a:rPr lang="de-DE" sz="2000" dirty="0"/>
              <a:t>( </a:t>
            </a:r>
            <a:r>
              <a:rPr lang="de-DE" sz="2000" i="1" dirty="0"/>
              <a:t>v</a:t>
            </a:r>
            <a:r>
              <a:rPr lang="de-DE" sz="2000" i="1" baseline="-25000" dirty="0"/>
              <a:t>x</a:t>
            </a:r>
            <a:r>
              <a:rPr lang="de-DE" sz="2000" dirty="0"/>
              <a:t> </a:t>
            </a:r>
            <a:r>
              <a:rPr lang="de-DE" sz="2000" dirty="0" smtClean="0"/>
              <a:t>);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lösche alle zu markierten Knoten gehörenden LIR-Operationen;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3475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DA3A390-9DAB-4BB2-87D9-7092CEB36590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 der BDWFA: Bit-Paket </a:t>
            </a:r>
            <a:r>
              <a:rPr lang="en-US" i="1" dirty="0" smtClean="0"/>
              <a:t>Insert</a:t>
            </a:r>
            <a:r>
              <a:rPr lang="de-DE" dirty="0" smtClean="0"/>
              <a:t>-Operationen (1)</a:t>
            </a:r>
            <a:endParaRPr lang="en-US" i="1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i="1" dirty="0" smtClean="0"/>
              <a:t>Insert</a:t>
            </a:r>
            <a:r>
              <a:rPr lang="de-DE" b="1" dirty="0" smtClean="0"/>
              <a:t>-Operationen und die BDWFA</a:t>
            </a:r>
            <a:endParaRPr lang="en-US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Einfügen eines Bit-Pakets in ein Wort durch beliebigen Teil-Graph des DWFG direkt an   -Werten ablesbar: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endParaRPr lang="de-DE" i="1" dirty="0" smtClean="0"/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endParaRPr lang="de-DE" i="1" dirty="0"/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endParaRPr lang="de-DE" i="1" dirty="0" smtClean="0"/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i="1" dirty="0" smtClean="0"/>
              <a:t>Eine Optimierung muss den   -Wert einer Kante mittels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</a:t>
            </a:r>
            <a:r>
              <a:rPr lang="de-DE" i="1" dirty="0" smtClean="0"/>
              <a:t>-Werten in disjunkte Bit-Pakete zerlegen und aus dieser Zerlegung passende </a:t>
            </a:r>
            <a:r>
              <a:rPr lang="en-US" i="1" dirty="0" smtClean="0"/>
              <a:t>insert</a:t>
            </a:r>
            <a:r>
              <a:rPr lang="de-DE" i="1" dirty="0" smtClean="0"/>
              <a:t>-Operationen erzeugen.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 rot="5400000" flipH="1" flipV="1">
            <a:off x="2376165" y="2241600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 rot="5400000" flipH="1" flipV="1">
            <a:off x="3672309" y="5193605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2732558" y="2708920"/>
            <a:ext cx="574675" cy="5762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646583" y="3302645"/>
            <a:ext cx="2268538" cy="271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700558" y="3332807"/>
            <a:ext cx="2178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XXXXL</a:t>
            </a:r>
            <a:r>
              <a:rPr lang="de-DE" sz="1600" b="1" baseline="-25000" dirty="0">
                <a:latin typeface="Courier New" pitchFamily="49" charset="0"/>
              </a:rPr>
              <a:t>a,3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a,2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a,1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a,0</a:t>
            </a:r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 rot="5400000" flipH="1" flipV="1">
            <a:off x="654521" y="3366145"/>
            <a:ext cx="271462" cy="144462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2734146" y="3574107"/>
            <a:ext cx="1944687" cy="719138"/>
          </a:xfrm>
          <a:prstGeom prst="cloudCallout">
            <a:avLst>
              <a:gd name="adj1" fmla="val -58569"/>
              <a:gd name="adj2" fmla="val 110046"/>
            </a:avLst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647700" indent="-457200">
              <a:buClr>
                <a:srgbClr val="FF0007"/>
              </a:buClr>
              <a:buFontTx/>
              <a:buNone/>
            </a:pPr>
            <a:endParaRPr lang="de-DE" sz="2000" b="1" dirty="0">
              <a:latin typeface="Courier New" pitchFamily="49" charset="0"/>
            </a:endParaRPr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 rot="2700000">
            <a:off x="3201665" y="3322488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6" name="Oval 13"/>
          <p:cNvSpPr>
            <a:spLocks noChangeArrowheads="1"/>
          </p:cNvSpPr>
          <p:nvPr/>
        </p:nvSpPr>
        <p:spPr bwMode="auto">
          <a:xfrm>
            <a:off x="4174008" y="2710507"/>
            <a:ext cx="574675" cy="5762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7" name="AutoShape 14"/>
          <p:cNvSpPr>
            <a:spLocks noChangeArrowheads="1"/>
          </p:cNvSpPr>
          <p:nvPr/>
        </p:nvSpPr>
        <p:spPr bwMode="auto">
          <a:xfrm rot="18900000" flipH="1">
            <a:off x="3920803" y="3322488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2975446" y="3770957"/>
            <a:ext cx="1333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2000" b="1" dirty="0"/>
              <a:t>Teilgraph</a:t>
            </a:r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2446808" y="4293245"/>
            <a:ext cx="792163" cy="50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4678833" y="3302645"/>
            <a:ext cx="2233613" cy="271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4734396" y="3332807"/>
            <a:ext cx="2178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b,7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b,6</a:t>
            </a:r>
            <a:r>
              <a:rPr lang="de-DE" sz="1600" b="1" dirty="0">
                <a:latin typeface="Courier New" pitchFamily="49" charset="0"/>
              </a:rPr>
              <a:t>XXXXL</a:t>
            </a:r>
            <a:r>
              <a:rPr lang="de-DE" sz="1600" b="1" baseline="-25000" dirty="0">
                <a:latin typeface="Courier New" pitchFamily="49" charset="0"/>
              </a:rPr>
              <a:t>b,1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b,0</a:t>
            </a:r>
          </a:p>
        </p:txBody>
      </p:sp>
      <p:sp>
        <p:nvSpPr>
          <p:cNvPr id="32" name="AutoShape 19"/>
          <p:cNvSpPr>
            <a:spLocks noChangeArrowheads="1"/>
          </p:cNvSpPr>
          <p:nvPr/>
        </p:nvSpPr>
        <p:spPr bwMode="auto">
          <a:xfrm rot="5400000" flipH="1" flipV="1">
            <a:off x="4686771" y="3366145"/>
            <a:ext cx="271462" cy="144462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3961283" y="4364682"/>
            <a:ext cx="3275013" cy="271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4016846" y="4394845"/>
            <a:ext cx="3187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b,7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b,6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a,3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a,2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a,1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a,0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b,1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b,0</a:t>
            </a:r>
          </a:p>
        </p:txBody>
      </p:sp>
      <p:sp>
        <p:nvSpPr>
          <p:cNvPr id="35" name="AutoShape 22"/>
          <p:cNvSpPr>
            <a:spLocks noChangeArrowheads="1"/>
          </p:cNvSpPr>
          <p:nvPr/>
        </p:nvSpPr>
        <p:spPr bwMode="auto">
          <a:xfrm rot="5400000" flipH="1" flipV="1">
            <a:off x="3969220" y="4428183"/>
            <a:ext cx="271463" cy="144462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36" name="AutoShape 23"/>
          <p:cNvSpPr>
            <a:spLocks noChangeArrowheads="1"/>
          </p:cNvSpPr>
          <p:nvPr/>
        </p:nvSpPr>
        <p:spPr bwMode="auto">
          <a:xfrm rot="16200000" flipH="1">
            <a:off x="3562027" y="4473426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4804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37523" y="1818000"/>
            <a:ext cx="7164388" cy="355600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F36FA70-88AC-499C-AA0D-DAE7C528F42F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</a:t>
            </a:r>
            <a:r>
              <a:rPr lang="de-DE" dirty="0" smtClean="0"/>
              <a:t>des Kapitels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7"/>
            </a:pPr>
            <a:r>
              <a:rPr lang="de-DE" b="1" dirty="0" smtClean="0"/>
              <a:t>LIR Optimierungen und Transformationen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/>
              <a:t>Generierung von Bit-Paket Operationen für </a:t>
            </a:r>
            <a:r>
              <a:rPr lang="de-DE" dirty="0" smtClean="0"/>
              <a:t>NPUs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Motivation bitgenauer Daten- und Wertflussanalysen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Halbordnung </a:t>
            </a:r>
            <a:r>
              <a:rPr lang="de-DE" sz="2000" dirty="0">
                <a:latin typeface="Monotype Corsiva" pitchFamily="66" charset="0"/>
                <a:sym typeface="Symbol" pitchFamily="18" charset="2"/>
              </a:rPr>
              <a:t>L</a:t>
            </a:r>
            <a:r>
              <a:rPr lang="de-DE" sz="2000" baseline="-25000" dirty="0"/>
              <a:t>4</a:t>
            </a:r>
            <a:endParaRPr lang="de-DE" sz="2000" dirty="0" smtClean="0"/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Bitgenaue Analyse: Vorwärts- und Rückwärts-Simulation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Bitgenaue Optimierungen: </a:t>
            </a:r>
            <a:r>
              <a:rPr lang="en-US" sz="2000" i="1" dirty="0" smtClean="0"/>
              <a:t>Dead Code Elimination</a:t>
            </a:r>
            <a:r>
              <a:rPr lang="de-DE" sz="2000" dirty="0" smtClean="0"/>
              <a:t>; Einfügen von </a:t>
            </a:r>
            <a:r>
              <a:rPr lang="en-US" sz="2000" i="1" dirty="0" smtClean="0"/>
              <a:t>insert</a:t>
            </a:r>
            <a:r>
              <a:rPr lang="de-DE" sz="2000" dirty="0" smtClean="0"/>
              <a:t>/</a:t>
            </a:r>
            <a:r>
              <a:rPr lang="en-US" sz="2000" i="1" dirty="0" smtClean="0"/>
              <a:t>extract</a:t>
            </a:r>
            <a:r>
              <a:rPr lang="de-DE" sz="2000" dirty="0" smtClean="0"/>
              <a:t>-Operationen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/>
              <a:t>Optimierungen für </a:t>
            </a:r>
            <a:r>
              <a:rPr lang="en-US" i="1" dirty="0"/>
              <a:t>Scratchpad</a:t>
            </a:r>
            <a:r>
              <a:rPr lang="de-DE" dirty="0" smtClean="0"/>
              <a:t>-Speicher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Eigenschaften von Hauptspeichern, </a:t>
            </a:r>
            <a:r>
              <a:rPr lang="en-US" sz="2000" i="1" dirty="0" smtClean="0"/>
              <a:t>Caches</a:t>
            </a:r>
            <a:r>
              <a:rPr lang="de-DE" sz="2000" dirty="0" smtClean="0"/>
              <a:t> und </a:t>
            </a:r>
            <a:r>
              <a:rPr lang="en-US" sz="2000" i="1" dirty="0" smtClean="0"/>
              <a:t>Scratchpads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Fixe SPM-Allokation (Funktionen, globale Variablen)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Fixe SPM-Allokation (Funktionen, Basisblöcke, globale Variablen)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SPM-Allokationen für Multi-Prozess Anwendungen (partitioniert, exklusiv, hybrid)</a:t>
            </a:r>
          </a:p>
        </p:txBody>
      </p:sp>
    </p:spTree>
    <p:extLst>
      <p:ext uri="{BB962C8B-B14F-4D97-AF65-F5344CB8AC3E}">
        <p14:creationId xmlns:p14="http://schemas.microsoft.com/office/powerpoint/2010/main" val="1098421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CB21A16-C6EE-4729-8D31-B18FD050A7FB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 der BDWFA: Bit-Paket </a:t>
            </a:r>
            <a:r>
              <a:rPr lang="en-US" i="1" dirty="0" smtClean="0"/>
              <a:t>Insert</a:t>
            </a:r>
            <a:r>
              <a:rPr lang="de-DE" dirty="0" smtClean="0"/>
              <a:t>-Operationen (2)</a:t>
            </a:r>
            <a:endParaRPr lang="en-US" i="1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i="1" dirty="0" smtClean="0"/>
              <a:t>Insert</a:t>
            </a:r>
            <a:r>
              <a:rPr lang="de-DE" b="1" dirty="0" smtClean="0"/>
              <a:t>-Operationen und die BDWFA</a:t>
            </a:r>
            <a:r>
              <a:rPr lang="de-DE" i="1" dirty="0" smtClean="0"/>
              <a:t> (Fortsetzung)</a:t>
            </a:r>
            <a:endParaRPr lang="en-US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Optimierung des Beispiels durch Einfügen einer </a:t>
            </a:r>
            <a:r>
              <a:rPr lang="en-US" i="1" dirty="0" smtClean="0"/>
              <a:t>insert</a:t>
            </a:r>
            <a:r>
              <a:rPr lang="de-DE" dirty="0" smtClean="0"/>
              <a:t>-Operation und Anpassen von Kanten: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endParaRPr lang="de-DE" i="1" dirty="0" smtClean="0"/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endParaRPr lang="de-DE" i="1" dirty="0"/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endParaRPr lang="de-DE" i="1" dirty="0" smtClean="0"/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endParaRPr lang="de-DE" i="1" dirty="0" smtClean="0"/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endParaRPr lang="de-DE" i="1" dirty="0"/>
          </a:p>
          <a:p>
            <a:pPr>
              <a:lnSpc>
                <a:spcPct val="100000"/>
              </a:lnSpc>
              <a:buFont typeface="Wingdings" pitchFamily="2" charset="2"/>
              <a:buChar char="F"/>
            </a:pPr>
            <a:r>
              <a:rPr lang="de-DE" i="1" dirty="0" smtClean="0"/>
              <a:t>Sofern nach dem Kanten-Anpassen keine weiteren Kanten den Teilgraphen verlassen, kann dieser durch eine DCE entfernt werden!</a:t>
            </a:r>
          </a:p>
        </p:txBody>
      </p:sp>
      <p:sp>
        <p:nvSpPr>
          <p:cNvPr id="37" name="Rectangle 44"/>
          <p:cNvSpPr>
            <a:spLocks noChangeArrowheads="1"/>
          </p:cNvSpPr>
          <p:nvPr/>
        </p:nvSpPr>
        <p:spPr bwMode="auto">
          <a:xfrm>
            <a:off x="682649" y="3302670"/>
            <a:ext cx="2268538" cy="271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38" name="Text Box 45"/>
          <p:cNvSpPr txBox="1">
            <a:spLocks noChangeArrowheads="1"/>
          </p:cNvSpPr>
          <p:nvPr/>
        </p:nvSpPr>
        <p:spPr bwMode="auto">
          <a:xfrm>
            <a:off x="736624" y="3332832"/>
            <a:ext cx="2178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XXXXL</a:t>
            </a:r>
            <a:r>
              <a:rPr lang="de-DE" sz="1600" b="1" baseline="-25000" dirty="0">
                <a:latin typeface="Courier New" pitchFamily="49" charset="0"/>
              </a:rPr>
              <a:t>a,3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a,2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a,1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a,0</a:t>
            </a:r>
          </a:p>
        </p:txBody>
      </p:sp>
      <p:sp>
        <p:nvSpPr>
          <p:cNvPr id="39" name="AutoShape 46"/>
          <p:cNvSpPr>
            <a:spLocks noChangeArrowheads="1"/>
          </p:cNvSpPr>
          <p:nvPr/>
        </p:nvSpPr>
        <p:spPr bwMode="auto">
          <a:xfrm rot="5400000" flipH="1" flipV="1">
            <a:off x="690587" y="3366170"/>
            <a:ext cx="271462" cy="144462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4714899" y="3302670"/>
            <a:ext cx="2233613" cy="271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1" name="Text Box 48"/>
          <p:cNvSpPr txBox="1">
            <a:spLocks noChangeArrowheads="1"/>
          </p:cNvSpPr>
          <p:nvPr/>
        </p:nvSpPr>
        <p:spPr bwMode="auto">
          <a:xfrm>
            <a:off x="4770462" y="3332832"/>
            <a:ext cx="2178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b,7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b,6</a:t>
            </a:r>
            <a:r>
              <a:rPr lang="de-DE" sz="1600" b="1" dirty="0">
                <a:latin typeface="Courier New" pitchFamily="49" charset="0"/>
              </a:rPr>
              <a:t>XXXXL</a:t>
            </a:r>
            <a:r>
              <a:rPr lang="de-DE" sz="1600" b="1" baseline="-25000" dirty="0">
                <a:latin typeface="Courier New" pitchFamily="49" charset="0"/>
              </a:rPr>
              <a:t>b,1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b,0</a:t>
            </a:r>
          </a:p>
        </p:txBody>
      </p:sp>
      <p:sp>
        <p:nvSpPr>
          <p:cNvPr id="42" name="AutoShape 49"/>
          <p:cNvSpPr>
            <a:spLocks noChangeArrowheads="1"/>
          </p:cNvSpPr>
          <p:nvPr/>
        </p:nvSpPr>
        <p:spPr bwMode="auto">
          <a:xfrm rot="5400000" flipH="1" flipV="1">
            <a:off x="4722837" y="3366170"/>
            <a:ext cx="271462" cy="144462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3" name="Rectangle 50"/>
          <p:cNvSpPr>
            <a:spLocks noChangeArrowheads="1"/>
          </p:cNvSpPr>
          <p:nvPr/>
        </p:nvSpPr>
        <p:spPr bwMode="auto">
          <a:xfrm>
            <a:off x="3997349" y="4364707"/>
            <a:ext cx="3275013" cy="271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4" name="Text Box 51"/>
          <p:cNvSpPr txBox="1">
            <a:spLocks noChangeArrowheads="1"/>
          </p:cNvSpPr>
          <p:nvPr/>
        </p:nvSpPr>
        <p:spPr bwMode="auto">
          <a:xfrm>
            <a:off x="4052912" y="4394870"/>
            <a:ext cx="3187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b,7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b,6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a,3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a,2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a,1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a,0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b,1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b,0</a:t>
            </a:r>
          </a:p>
        </p:txBody>
      </p:sp>
      <p:sp>
        <p:nvSpPr>
          <p:cNvPr id="45" name="AutoShape 52"/>
          <p:cNvSpPr>
            <a:spLocks noChangeArrowheads="1"/>
          </p:cNvSpPr>
          <p:nvPr/>
        </p:nvSpPr>
        <p:spPr bwMode="auto">
          <a:xfrm rot="5400000" flipH="1" flipV="1">
            <a:off x="4005286" y="4428208"/>
            <a:ext cx="271463" cy="144462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2768624" y="2708945"/>
            <a:ext cx="574675" cy="5762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7" name="AutoShape 9"/>
          <p:cNvSpPr>
            <a:spLocks noChangeArrowheads="1"/>
          </p:cNvSpPr>
          <p:nvPr/>
        </p:nvSpPr>
        <p:spPr bwMode="auto">
          <a:xfrm>
            <a:off x="2770212" y="3574132"/>
            <a:ext cx="1944687" cy="719138"/>
          </a:xfrm>
          <a:prstGeom prst="cloudCallout">
            <a:avLst>
              <a:gd name="adj1" fmla="val -58569"/>
              <a:gd name="adj2" fmla="val 110046"/>
            </a:avLst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647700" indent="-457200">
              <a:buClr>
                <a:srgbClr val="FF0007"/>
              </a:buClr>
              <a:buFontTx/>
              <a:buNone/>
            </a:pPr>
            <a:endParaRPr lang="de-DE" sz="2000" dirty="0">
              <a:latin typeface="Courier New" pitchFamily="49" charset="0"/>
            </a:endParaRPr>
          </a:p>
        </p:txBody>
      </p:sp>
      <p:sp>
        <p:nvSpPr>
          <p:cNvPr id="48" name="AutoShape 10"/>
          <p:cNvSpPr>
            <a:spLocks noChangeArrowheads="1"/>
          </p:cNvSpPr>
          <p:nvPr/>
        </p:nvSpPr>
        <p:spPr bwMode="auto">
          <a:xfrm rot="2700000">
            <a:off x="3237731" y="3322513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9" name="Oval 11"/>
          <p:cNvSpPr>
            <a:spLocks noChangeArrowheads="1"/>
          </p:cNvSpPr>
          <p:nvPr/>
        </p:nvSpPr>
        <p:spPr bwMode="auto">
          <a:xfrm>
            <a:off x="4210074" y="2710532"/>
            <a:ext cx="574675" cy="5762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50" name="AutoShape 12"/>
          <p:cNvSpPr>
            <a:spLocks noChangeArrowheads="1"/>
          </p:cNvSpPr>
          <p:nvPr/>
        </p:nvSpPr>
        <p:spPr bwMode="auto">
          <a:xfrm rot="18900000" flipH="1">
            <a:off x="3956869" y="3322513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3011512" y="3770982"/>
            <a:ext cx="1333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2000" b="1" dirty="0"/>
              <a:t>Teilgraph</a:t>
            </a: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2482874" y="4293270"/>
            <a:ext cx="792163" cy="50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53" name="AutoShape 21"/>
          <p:cNvSpPr>
            <a:spLocks noChangeArrowheads="1"/>
          </p:cNvSpPr>
          <p:nvPr/>
        </p:nvSpPr>
        <p:spPr bwMode="auto">
          <a:xfrm rot="16200000" flipH="1">
            <a:off x="3598093" y="4473451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54" name="AutoShape 22"/>
          <p:cNvSpPr>
            <a:spLocks noChangeArrowheads="1"/>
          </p:cNvSpPr>
          <p:nvPr/>
        </p:nvSpPr>
        <p:spPr bwMode="auto">
          <a:xfrm rot="16200000" flipH="1">
            <a:off x="3599681" y="5265613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55" name="Rectangle 23"/>
          <p:cNvSpPr>
            <a:spLocks noChangeArrowheads="1"/>
          </p:cNvSpPr>
          <p:nvPr/>
        </p:nvSpPr>
        <p:spPr bwMode="auto">
          <a:xfrm>
            <a:off x="3887812" y="5174332"/>
            <a:ext cx="3240087" cy="271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56" name="Text Box 24"/>
          <p:cNvSpPr txBox="1">
            <a:spLocks noChangeArrowheads="1"/>
          </p:cNvSpPr>
          <p:nvPr/>
        </p:nvSpPr>
        <p:spPr bwMode="auto">
          <a:xfrm>
            <a:off x="3943374" y="5191795"/>
            <a:ext cx="3187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b,7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b,6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a,3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a,2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a,1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a,0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b,1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b,0</a:t>
            </a:r>
          </a:p>
        </p:txBody>
      </p:sp>
      <p:sp>
        <p:nvSpPr>
          <p:cNvPr id="57" name="AutoShape 25"/>
          <p:cNvSpPr>
            <a:spLocks noChangeArrowheads="1"/>
          </p:cNvSpPr>
          <p:nvPr/>
        </p:nvSpPr>
        <p:spPr bwMode="auto">
          <a:xfrm rot="5400000" flipH="1" flipV="1">
            <a:off x="3895749" y="5237832"/>
            <a:ext cx="271463" cy="144463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58" name="Rectangle 26"/>
          <p:cNvSpPr>
            <a:spLocks noChangeArrowheads="1"/>
          </p:cNvSpPr>
          <p:nvPr/>
        </p:nvSpPr>
        <p:spPr bwMode="auto">
          <a:xfrm>
            <a:off x="3563962" y="4328195"/>
            <a:ext cx="3816350" cy="50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59" name="Oval 27"/>
          <p:cNvSpPr>
            <a:spLocks noChangeArrowheads="1"/>
          </p:cNvSpPr>
          <p:nvPr/>
        </p:nvSpPr>
        <p:spPr bwMode="auto">
          <a:xfrm>
            <a:off x="3492524" y="4509170"/>
            <a:ext cx="574675" cy="5762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60" name="Text Box 28"/>
          <p:cNvSpPr txBox="1">
            <a:spLocks noChangeArrowheads="1"/>
          </p:cNvSpPr>
          <p:nvPr/>
        </p:nvSpPr>
        <p:spPr bwMode="auto">
          <a:xfrm>
            <a:off x="3249637" y="4667920"/>
            <a:ext cx="923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en-US" sz="1600" b="1" dirty="0">
                <a:latin typeface="Courier New" pitchFamily="49" charset="0"/>
              </a:rPr>
              <a:t>insert</a:t>
            </a:r>
          </a:p>
        </p:txBody>
      </p:sp>
      <p:sp>
        <p:nvSpPr>
          <p:cNvPr id="61" name="AutoShape 29"/>
          <p:cNvSpPr>
            <a:spLocks noChangeArrowheads="1"/>
          </p:cNvSpPr>
          <p:nvPr/>
        </p:nvSpPr>
        <p:spPr bwMode="auto">
          <a:xfrm rot="1670284">
            <a:off x="2055837" y="4159920"/>
            <a:ext cx="1546225" cy="180975"/>
          </a:xfrm>
          <a:prstGeom prst="notchedRightArrow">
            <a:avLst>
              <a:gd name="adj1" fmla="val 50000"/>
              <a:gd name="adj2" fmla="val 21359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62" name="Rectangle 30"/>
          <p:cNvSpPr>
            <a:spLocks noChangeArrowheads="1"/>
          </p:cNvSpPr>
          <p:nvPr/>
        </p:nvSpPr>
        <p:spPr bwMode="auto">
          <a:xfrm>
            <a:off x="574699" y="3283620"/>
            <a:ext cx="2413000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63" name="Rectangle 31"/>
          <p:cNvSpPr>
            <a:spLocks noChangeArrowheads="1"/>
          </p:cNvSpPr>
          <p:nvPr/>
        </p:nvSpPr>
        <p:spPr bwMode="auto">
          <a:xfrm>
            <a:off x="4643462" y="3283620"/>
            <a:ext cx="2376487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64" name="AutoShape 32"/>
          <p:cNvSpPr>
            <a:spLocks noChangeArrowheads="1"/>
          </p:cNvSpPr>
          <p:nvPr/>
        </p:nvSpPr>
        <p:spPr bwMode="auto">
          <a:xfrm rot="18900000" flipH="1">
            <a:off x="1668487" y="3672557"/>
            <a:ext cx="1371600" cy="177800"/>
          </a:xfrm>
          <a:prstGeom prst="notchedRightArrow">
            <a:avLst>
              <a:gd name="adj1" fmla="val 50000"/>
              <a:gd name="adj2" fmla="val 192857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65" name="Rectangle 33"/>
          <p:cNvSpPr>
            <a:spLocks noChangeArrowheads="1"/>
          </p:cNvSpPr>
          <p:nvPr/>
        </p:nvSpPr>
        <p:spPr bwMode="auto">
          <a:xfrm>
            <a:off x="466749" y="3788445"/>
            <a:ext cx="2232025" cy="271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66" name="Text Box 34"/>
          <p:cNvSpPr txBox="1">
            <a:spLocks noChangeArrowheads="1"/>
          </p:cNvSpPr>
          <p:nvPr/>
        </p:nvSpPr>
        <p:spPr bwMode="auto">
          <a:xfrm>
            <a:off x="522312" y="3788445"/>
            <a:ext cx="2178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XXXXL</a:t>
            </a:r>
            <a:r>
              <a:rPr lang="de-DE" sz="1600" b="1" baseline="-25000" dirty="0">
                <a:latin typeface="Courier New" pitchFamily="49" charset="0"/>
              </a:rPr>
              <a:t>a,3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a,2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a,1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a,0</a:t>
            </a:r>
          </a:p>
        </p:txBody>
      </p:sp>
      <p:sp>
        <p:nvSpPr>
          <p:cNvPr id="67" name="AutoShape 35"/>
          <p:cNvSpPr>
            <a:spLocks noChangeArrowheads="1"/>
          </p:cNvSpPr>
          <p:nvPr/>
        </p:nvSpPr>
        <p:spPr bwMode="auto">
          <a:xfrm rot="5400000" flipH="1" flipV="1">
            <a:off x="474687" y="3851945"/>
            <a:ext cx="271462" cy="144462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68" name="Rectangle 36"/>
          <p:cNvSpPr>
            <a:spLocks noChangeArrowheads="1"/>
          </p:cNvSpPr>
          <p:nvPr/>
        </p:nvSpPr>
        <p:spPr bwMode="auto">
          <a:xfrm>
            <a:off x="1547837" y="4061495"/>
            <a:ext cx="7207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69" name="AutoShape 37"/>
          <p:cNvSpPr>
            <a:spLocks noChangeArrowheads="1"/>
          </p:cNvSpPr>
          <p:nvPr/>
        </p:nvSpPr>
        <p:spPr bwMode="auto">
          <a:xfrm rot="19929716" flipH="1">
            <a:off x="3962424" y="4163095"/>
            <a:ext cx="1546225" cy="180975"/>
          </a:xfrm>
          <a:prstGeom prst="notchedRightArrow">
            <a:avLst>
              <a:gd name="adj1" fmla="val 50000"/>
              <a:gd name="adj2" fmla="val 21359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0" name="AutoShape 38"/>
          <p:cNvSpPr>
            <a:spLocks noChangeArrowheads="1"/>
          </p:cNvSpPr>
          <p:nvPr/>
        </p:nvSpPr>
        <p:spPr bwMode="auto">
          <a:xfrm rot="2700000">
            <a:off x="4516462" y="3669382"/>
            <a:ext cx="1371600" cy="177800"/>
          </a:xfrm>
          <a:prstGeom prst="notchedRightArrow">
            <a:avLst>
              <a:gd name="adj1" fmla="val 50000"/>
              <a:gd name="adj2" fmla="val 192857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1" name="Rectangle 39"/>
          <p:cNvSpPr>
            <a:spLocks noChangeArrowheads="1"/>
          </p:cNvSpPr>
          <p:nvPr/>
        </p:nvSpPr>
        <p:spPr bwMode="auto">
          <a:xfrm>
            <a:off x="5291162" y="4061495"/>
            <a:ext cx="7207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2" name="Rectangle 40"/>
          <p:cNvSpPr>
            <a:spLocks noChangeArrowheads="1"/>
          </p:cNvSpPr>
          <p:nvPr/>
        </p:nvSpPr>
        <p:spPr bwMode="auto">
          <a:xfrm>
            <a:off x="4787924" y="3788445"/>
            <a:ext cx="2233613" cy="271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3" name="Text Box 41"/>
          <p:cNvSpPr txBox="1">
            <a:spLocks noChangeArrowheads="1"/>
          </p:cNvSpPr>
          <p:nvPr/>
        </p:nvSpPr>
        <p:spPr bwMode="auto">
          <a:xfrm>
            <a:off x="4843487" y="3788445"/>
            <a:ext cx="2178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b,7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b,6</a:t>
            </a:r>
            <a:r>
              <a:rPr lang="de-DE" sz="1600" b="1" dirty="0">
                <a:latin typeface="Courier New" pitchFamily="49" charset="0"/>
              </a:rPr>
              <a:t>XXXXL</a:t>
            </a:r>
            <a:r>
              <a:rPr lang="de-DE" sz="1600" b="1" baseline="-25000" dirty="0">
                <a:latin typeface="Courier New" pitchFamily="49" charset="0"/>
              </a:rPr>
              <a:t>b,1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b,0</a:t>
            </a:r>
          </a:p>
        </p:txBody>
      </p:sp>
      <p:sp>
        <p:nvSpPr>
          <p:cNvPr id="74" name="AutoShape 42"/>
          <p:cNvSpPr>
            <a:spLocks noChangeArrowheads="1"/>
          </p:cNvSpPr>
          <p:nvPr/>
        </p:nvSpPr>
        <p:spPr bwMode="auto">
          <a:xfrm rot="5400000" flipH="1" flipV="1">
            <a:off x="4795862" y="3851945"/>
            <a:ext cx="271462" cy="144462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0555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/>
      <p:bldP spid="57" grpId="0" animBg="1"/>
      <p:bldP spid="58" grpId="0" animBg="1"/>
      <p:bldP spid="59" grpId="0" animBg="1"/>
      <p:bldP spid="60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/>
      <p:bldP spid="7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A30FF02-7B6A-47FA-9368-84F82D6953DB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 der BDWFA: Bit-Paket </a:t>
            </a:r>
            <a:r>
              <a:rPr lang="en-US" i="1" dirty="0" smtClean="0"/>
              <a:t>Extract</a:t>
            </a:r>
            <a:r>
              <a:rPr lang="de-DE" dirty="0" smtClean="0"/>
              <a:t>-Operationen (1)</a:t>
            </a:r>
            <a:endParaRPr lang="en-US" i="1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i="1" dirty="0" smtClean="0"/>
              <a:t>Extract</a:t>
            </a:r>
            <a:r>
              <a:rPr lang="de-DE" b="1" dirty="0" smtClean="0"/>
              <a:t>-Operationen und die BDWFA</a:t>
            </a:r>
            <a:endParaRPr lang="en-US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Extraktion eines Bit-Pakets durch beliebigen Teil-Graph des DWFG auch anhand von   -Werten ablesbar:</a:t>
            </a:r>
          </a:p>
          <a:p>
            <a:pPr marL="0" indent="0">
              <a:lnSpc>
                <a:spcPct val="120000"/>
              </a:lnSpc>
            </a:pPr>
            <a:endParaRPr lang="de-DE" dirty="0"/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 rot="5400000" flipH="1" flipV="1">
            <a:off x="1870969" y="2241600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413918" y="2780928"/>
            <a:ext cx="574675" cy="5762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3415506" y="3646116"/>
            <a:ext cx="1944687" cy="719137"/>
          </a:xfrm>
          <a:prstGeom prst="cloudCallout">
            <a:avLst>
              <a:gd name="adj1" fmla="val -60449"/>
              <a:gd name="adj2" fmla="val 110046"/>
            </a:avLst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647700" indent="-457200">
              <a:buClr>
                <a:srgbClr val="FF0007"/>
              </a:buClr>
              <a:buFontTx/>
              <a:buNone/>
            </a:pPr>
            <a:endParaRPr lang="de-DE" sz="2000" dirty="0">
              <a:latin typeface="Courier New" pitchFamily="49" charset="0"/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auto">
          <a:xfrm rot="2700000">
            <a:off x="3883024" y="3394497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3656806" y="3842966"/>
            <a:ext cx="1333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2000" b="1" dirty="0"/>
              <a:t>Teilgraph</a:t>
            </a: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4642643" y="4436691"/>
            <a:ext cx="2230438" cy="271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4698206" y="4466853"/>
            <a:ext cx="2178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0000L</a:t>
            </a:r>
            <a:r>
              <a:rPr lang="de-DE" sz="1600" b="1" baseline="-25000" dirty="0">
                <a:latin typeface="Courier New" pitchFamily="49" charset="0"/>
              </a:rPr>
              <a:t>a,7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a,6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a,5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a,4</a:t>
            </a:r>
          </a:p>
        </p:txBody>
      </p:sp>
      <p:sp>
        <p:nvSpPr>
          <p:cNvPr id="43" name="AutoShape 12"/>
          <p:cNvSpPr>
            <a:spLocks noChangeArrowheads="1"/>
          </p:cNvSpPr>
          <p:nvPr/>
        </p:nvSpPr>
        <p:spPr bwMode="auto">
          <a:xfrm rot="5400000" flipH="1" flipV="1">
            <a:off x="4650581" y="4500191"/>
            <a:ext cx="271462" cy="144462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4" name="AutoShape 13"/>
          <p:cNvSpPr>
            <a:spLocks noChangeArrowheads="1"/>
          </p:cNvSpPr>
          <p:nvPr/>
        </p:nvSpPr>
        <p:spPr bwMode="auto">
          <a:xfrm rot="16200000" flipH="1">
            <a:off x="4243388" y="4545434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572293" y="3373066"/>
            <a:ext cx="3275013" cy="271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627856" y="3403228"/>
            <a:ext cx="3187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b,7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b,6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a,7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a,6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a,5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a,4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b,1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b,0</a:t>
            </a:r>
          </a:p>
        </p:txBody>
      </p:sp>
      <p:sp>
        <p:nvSpPr>
          <p:cNvPr id="47" name="AutoShape 16"/>
          <p:cNvSpPr>
            <a:spLocks noChangeArrowheads="1"/>
          </p:cNvSpPr>
          <p:nvPr/>
        </p:nvSpPr>
        <p:spPr bwMode="auto">
          <a:xfrm rot="5400000" flipH="1" flipV="1">
            <a:off x="580231" y="3436566"/>
            <a:ext cx="271462" cy="144462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3128168" y="4365253"/>
            <a:ext cx="792163" cy="50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7672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7964D1D-78E2-4177-9A04-B9283F81ECE3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 der BDWFA: Bit-Paket </a:t>
            </a:r>
            <a:r>
              <a:rPr lang="en-US" i="1" dirty="0"/>
              <a:t>Extract</a:t>
            </a:r>
            <a:r>
              <a:rPr lang="de-DE" dirty="0"/>
              <a:t>-Operationen </a:t>
            </a:r>
            <a:r>
              <a:rPr lang="de-DE" dirty="0" smtClean="0"/>
              <a:t>(2)</a:t>
            </a:r>
            <a:endParaRPr lang="en-US" i="1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i="1" dirty="0" smtClean="0"/>
              <a:t>Extract</a:t>
            </a:r>
            <a:r>
              <a:rPr lang="de-DE" b="1" dirty="0" smtClean="0"/>
              <a:t>-Operationen und die BDWFA</a:t>
            </a:r>
            <a:r>
              <a:rPr lang="de-DE" i="1" dirty="0" smtClean="0"/>
              <a:t> (Fortsetzung)</a:t>
            </a:r>
            <a:endParaRPr lang="en-US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Optimierung des Beispiels durch Einfügen einer </a:t>
            </a:r>
            <a:r>
              <a:rPr lang="en-US" i="1" dirty="0" smtClean="0"/>
              <a:t>extract</a:t>
            </a:r>
            <a:r>
              <a:rPr lang="de-DE" dirty="0" smtClean="0"/>
              <a:t>-Operation und Anpassen von Kanten: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endParaRPr lang="de-DE" i="1" dirty="0" smtClean="0"/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endParaRPr lang="de-DE" i="1" dirty="0"/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endParaRPr lang="de-DE" i="1" dirty="0" smtClean="0"/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endParaRPr lang="de-DE" i="1" dirty="0" smtClean="0"/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endParaRPr lang="de-DE" i="1" dirty="0"/>
          </a:p>
          <a:p>
            <a:pPr>
              <a:lnSpc>
                <a:spcPct val="100000"/>
              </a:lnSpc>
              <a:buFont typeface="Wingdings" pitchFamily="2" charset="2"/>
              <a:buChar char="F"/>
            </a:pPr>
            <a:r>
              <a:rPr lang="de-DE" i="1" dirty="0" smtClean="0"/>
              <a:t>U.U. kann der Teilgraph auch wieder durch eine DCE entfernt werden.</a:t>
            </a:r>
          </a:p>
        </p:txBody>
      </p:sp>
      <p:sp>
        <p:nvSpPr>
          <p:cNvPr id="75" name="Rectangle 36"/>
          <p:cNvSpPr>
            <a:spLocks noChangeArrowheads="1"/>
          </p:cNvSpPr>
          <p:nvPr/>
        </p:nvSpPr>
        <p:spPr bwMode="auto">
          <a:xfrm>
            <a:off x="4644925" y="4436691"/>
            <a:ext cx="2230438" cy="271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6" name="Text Box 37"/>
          <p:cNvSpPr txBox="1">
            <a:spLocks noChangeArrowheads="1"/>
          </p:cNvSpPr>
          <p:nvPr/>
        </p:nvSpPr>
        <p:spPr bwMode="auto">
          <a:xfrm>
            <a:off x="4700488" y="4466853"/>
            <a:ext cx="2178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0000L</a:t>
            </a:r>
            <a:r>
              <a:rPr lang="de-DE" sz="1600" b="1" baseline="-25000" dirty="0">
                <a:latin typeface="Courier New" pitchFamily="49" charset="0"/>
              </a:rPr>
              <a:t>a,7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a,6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a,5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a,4</a:t>
            </a:r>
          </a:p>
        </p:txBody>
      </p:sp>
      <p:sp>
        <p:nvSpPr>
          <p:cNvPr id="77" name="AutoShape 38"/>
          <p:cNvSpPr>
            <a:spLocks noChangeArrowheads="1"/>
          </p:cNvSpPr>
          <p:nvPr/>
        </p:nvSpPr>
        <p:spPr bwMode="auto">
          <a:xfrm rot="5400000" flipH="1" flipV="1">
            <a:off x="4652863" y="4500191"/>
            <a:ext cx="271462" cy="144462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8" name="Rectangle 33"/>
          <p:cNvSpPr>
            <a:spLocks noChangeArrowheads="1"/>
          </p:cNvSpPr>
          <p:nvPr/>
        </p:nvSpPr>
        <p:spPr bwMode="auto">
          <a:xfrm>
            <a:off x="574575" y="3373066"/>
            <a:ext cx="3275013" cy="271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9" name="Text Box 34"/>
          <p:cNvSpPr txBox="1">
            <a:spLocks noChangeArrowheads="1"/>
          </p:cNvSpPr>
          <p:nvPr/>
        </p:nvSpPr>
        <p:spPr bwMode="auto">
          <a:xfrm>
            <a:off x="630138" y="3403228"/>
            <a:ext cx="3187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b,7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b,6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a,7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a,6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a,5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a,4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b,1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b,0</a:t>
            </a:r>
          </a:p>
        </p:txBody>
      </p:sp>
      <p:sp>
        <p:nvSpPr>
          <p:cNvPr id="80" name="AutoShape 35"/>
          <p:cNvSpPr>
            <a:spLocks noChangeArrowheads="1"/>
          </p:cNvSpPr>
          <p:nvPr/>
        </p:nvSpPr>
        <p:spPr bwMode="auto">
          <a:xfrm rot="5400000" flipH="1" flipV="1">
            <a:off x="582513" y="3436566"/>
            <a:ext cx="271462" cy="144462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82" name="AutoShape 10"/>
          <p:cNvSpPr>
            <a:spLocks noChangeArrowheads="1"/>
          </p:cNvSpPr>
          <p:nvPr/>
        </p:nvSpPr>
        <p:spPr bwMode="auto">
          <a:xfrm rot="2700000">
            <a:off x="3885306" y="3394497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83" name="Text Box 11"/>
          <p:cNvSpPr txBox="1">
            <a:spLocks noChangeArrowheads="1"/>
          </p:cNvSpPr>
          <p:nvPr/>
        </p:nvSpPr>
        <p:spPr bwMode="auto">
          <a:xfrm>
            <a:off x="3659088" y="3842966"/>
            <a:ext cx="1333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2000" b="1" dirty="0"/>
              <a:t>Teilgraph</a:t>
            </a:r>
          </a:p>
        </p:txBody>
      </p:sp>
      <p:sp>
        <p:nvSpPr>
          <p:cNvPr id="85" name="AutoShape 16"/>
          <p:cNvSpPr>
            <a:spLocks noChangeArrowheads="1"/>
          </p:cNvSpPr>
          <p:nvPr/>
        </p:nvSpPr>
        <p:spPr bwMode="auto">
          <a:xfrm rot="16200000" flipH="1">
            <a:off x="4245670" y="4545434"/>
            <a:ext cx="360362" cy="142875"/>
          </a:xfrm>
          <a:prstGeom prst="notchedRightArrow">
            <a:avLst>
              <a:gd name="adj1" fmla="val 50000"/>
              <a:gd name="adj2" fmla="val 63055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86" name="AutoShape 17"/>
          <p:cNvSpPr>
            <a:spLocks noChangeArrowheads="1"/>
          </p:cNvSpPr>
          <p:nvPr/>
        </p:nvSpPr>
        <p:spPr bwMode="auto">
          <a:xfrm rot="16200000" flipH="1">
            <a:off x="4247256" y="5337597"/>
            <a:ext cx="360363" cy="142875"/>
          </a:xfrm>
          <a:prstGeom prst="notchedRightArrow">
            <a:avLst>
              <a:gd name="adj1" fmla="val 50000"/>
              <a:gd name="adj2" fmla="val 6305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87" name="Rectangle 18"/>
          <p:cNvSpPr>
            <a:spLocks noChangeArrowheads="1"/>
          </p:cNvSpPr>
          <p:nvPr/>
        </p:nvSpPr>
        <p:spPr bwMode="auto">
          <a:xfrm>
            <a:off x="4643338" y="5246316"/>
            <a:ext cx="2232025" cy="271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88" name="Text Box 19"/>
          <p:cNvSpPr txBox="1">
            <a:spLocks noChangeArrowheads="1"/>
          </p:cNvSpPr>
          <p:nvPr/>
        </p:nvSpPr>
        <p:spPr bwMode="auto">
          <a:xfrm>
            <a:off x="4698900" y="5276478"/>
            <a:ext cx="2178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0000L</a:t>
            </a:r>
            <a:r>
              <a:rPr lang="de-DE" sz="1600" b="1" baseline="-25000" dirty="0">
                <a:latin typeface="Courier New" pitchFamily="49" charset="0"/>
              </a:rPr>
              <a:t>a,7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a,6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a,5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a,4</a:t>
            </a:r>
          </a:p>
        </p:txBody>
      </p:sp>
      <p:sp>
        <p:nvSpPr>
          <p:cNvPr id="89" name="AutoShape 20"/>
          <p:cNvSpPr>
            <a:spLocks noChangeArrowheads="1"/>
          </p:cNvSpPr>
          <p:nvPr/>
        </p:nvSpPr>
        <p:spPr bwMode="auto">
          <a:xfrm rot="5400000" flipH="1" flipV="1">
            <a:off x="4651276" y="5309815"/>
            <a:ext cx="271462" cy="144463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90" name="Rectangle 21"/>
          <p:cNvSpPr>
            <a:spLocks noChangeArrowheads="1"/>
          </p:cNvSpPr>
          <p:nvPr/>
        </p:nvSpPr>
        <p:spPr bwMode="auto">
          <a:xfrm>
            <a:off x="4282975" y="4400178"/>
            <a:ext cx="2881313" cy="50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91" name="Oval 22"/>
          <p:cNvSpPr>
            <a:spLocks noChangeArrowheads="1"/>
          </p:cNvSpPr>
          <p:nvPr/>
        </p:nvSpPr>
        <p:spPr bwMode="auto">
          <a:xfrm>
            <a:off x="4140100" y="4581153"/>
            <a:ext cx="574675" cy="5762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92" name="Text Box 23"/>
          <p:cNvSpPr txBox="1">
            <a:spLocks noChangeArrowheads="1"/>
          </p:cNvSpPr>
          <p:nvPr/>
        </p:nvSpPr>
        <p:spPr bwMode="auto">
          <a:xfrm>
            <a:off x="3840063" y="4739903"/>
            <a:ext cx="10461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en-US" sz="1600" b="1" dirty="0">
                <a:latin typeface="Courier New" pitchFamily="49" charset="0"/>
              </a:rPr>
              <a:t>extract</a:t>
            </a:r>
          </a:p>
        </p:txBody>
      </p:sp>
      <p:sp>
        <p:nvSpPr>
          <p:cNvPr id="94" name="Rectangle 25"/>
          <p:cNvSpPr>
            <a:spLocks noChangeArrowheads="1"/>
          </p:cNvSpPr>
          <p:nvPr/>
        </p:nvSpPr>
        <p:spPr bwMode="auto">
          <a:xfrm>
            <a:off x="539650" y="3357191"/>
            <a:ext cx="3384550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95" name="AutoShape 26"/>
          <p:cNvSpPr>
            <a:spLocks noChangeArrowheads="1"/>
          </p:cNvSpPr>
          <p:nvPr/>
        </p:nvSpPr>
        <p:spPr bwMode="auto">
          <a:xfrm rot="18900000" flipH="1">
            <a:off x="2316063" y="3744541"/>
            <a:ext cx="1371600" cy="177800"/>
          </a:xfrm>
          <a:prstGeom prst="notchedRightArrow">
            <a:avLst>
              <a:gd name="adj1" fmla="val 50000"/>
              <a:gd name="adj2" fmla="val 192857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99" name="Rectangle 30"/>
          <p:cNvSpPr>
            <a:spLocks noChangeArrowheads="1"/>
          </p:cNvSpPr>
          <p:nvPr/>
        </p:nvSpPr>
        <p:spPr bwMode="auto">
          <a:xfrm>
            <a:off x="2195413" y="4143003"/>
            <a:ext cx="720725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00" name="Oval 8"/>
          <p:cNvSpPr>
            <a:spLocks noChangeArrowheads="1"/>
          </p:cNvSpPr>
          <p:nvPr/>
        </p:nvSpPr>
        <p:spPr bwMode="auto">
          <a:xfrm>
            <a:off x="3416200" y="2780928"/>
            <a:ext cx="574675" cy="5762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81" name="AutoShape 9"/>
          <p:cNvSpPr>
            <a:spLocks noChangeArrowheads="1"/>
          </p:cNvSpPr>
          <p:nvPr/>
        </p:nvSpPr>
        <p:spPr bwMode="auto">
          <a:xfrm>
            <a:off x="3417788" y="3646116"/>
            <a:ext cx="1944687" cy="719137"/>
          </a:xfrm>
          <a:prstGeom prst="cloudCallout">
            <a:avLst>
              <a:gd name="adj1" fmla="val -58569"/>
              <a:gd name="adj2" fmla="val 110046"/>
            </a:avLst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647700" indent="-457200">
              <a:buClr>
                <a:srgbClr val="FF0007"/>
              </a:buClr>
              <a:buFontTx/>
              <a:buNone/>
            </a:pPr>
            <a:endParaRPr lang="de-DE" sz="2000" dirty="0">
              <a:latin typeface="Courier New" pitchFamily="49" charset="0"/>
            </a:endParaRPr>
          </a:p>
        </p:txBody>
      </p:sp>
      <p:sp>
        <p:nvSpPr>
          <p:cNvPr id="84" name="Rectangle 12"/>
          <p:cNvSpPr>
            <a:spLocks noChangeArrowheads="1"/>
          </p:cNvSpPr>
          <p:nvPr/>
        </p:nvSpPr>
        <p:spPr bwMode="auto">
          <a:xfrm>
            <a:off x="3130450" y="4365253"/>
            <a:ext cx="792163" cy="50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93" name="AutoShape 24"/>
          <p:cNvSpPr>
            <a:spLocks noChangeArrowheads="1"/>
          </p:cNvSpPr>
          <p:nvPr/>
        </p:nvSpPr>
        <p:spPr bwMode="auto">
          <a:xfrm rot="1670284">
            <a:off x="2703413" y="4231903"/>
            <a:ext cx="1546225" cy="180975"/>
          </a:xfrm>
          <a:prstGeom prst="notchedRightArrow">
            <a:avLst>
              <a:gd name="adj1" fmla="val 50000"/>
              <a:gd name="adj2" fmla="val 21359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96" name="Rectangle 27"/>
          <p:cNvSpPr>
            <a:spLocks noChangeArrowheads="1"/>
          </p:cNvSpPr>
          <p:nvPr/>
        </p:nvSpPr>
        <p:spPr bwMode="auto">
          <a:xfrm>
            <a:off x="971450" y="3860428"/>
            <a:ext cx="2268538" cy="271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97" name="Text Box 28"/>
          <p:cNvSpPr txBox="1">
            <a:spLocks noChangeArrowheads="1"/>
          </p:cNvSpPr>
          <p:nvPr/>
        </p:nvSpPr>
        <p:spPr bwMode="auto">
          <a:xfrm>
            <a:off x="1027013" y="3890591"/>
            <a:ext cx="2178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600" b="1" dirty="0">
                <a:latin typeface="Courier New" pitchFamily="49" charset="0"/>
              </a:rPr>
              <a:t>XXL</a:t>
            </a:r>
            <a:r>
              <a:rPr lang="de-DE" sz="1600" b="1" baseline="-25000" dirty="0">
                <a:latin typeface="Courier New" pitchFamily="49" charset="0"/>
              </a:rPr>
              <a:t>a,7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a,6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a,5</a:t>
            </a:r>
            <a:r>
              <a:rPr lang="de-DE" sz="1600" b="1" dirty="0">
                <a:latin typeface="Courier New" pitchFamily="49" charset="0"/>
              </a:rPr>
              <a:t>L</a:t>
            </a:r>
            <a:r>
              <a:rPr lang="de-DE" sz="1600" b="1" baseline="-25000" dirty="0">
                <a:latin typeface="Courier New" pitchFamily="49" charset="0"/>
              </a:rPr>
              <a:t>a,4</a:t>
            </a:r>
            <a:r>
              <a:rPr lang="de-DE" sz="1600" b="1" dirty="0">
                <a:latin typeface="Courier New" pitchFamily="49" charset="0"/>
              </a:rPr>
              <a:t>XX</a:t>
            </a:r>
          </a:p>
        </p:txBody>
      </p:sp>
      <p:sp>
        <p:nvSpPr>
          <p:cNvPr id="98" name="AutoShape 29"/>
          <p:cNvSpPr>
            <a:spLocks noChangeArrowheads="1"/>
          </p:cNvSpPr>
          <p:nvPr/>
        </p:nvSpPr>
        <p:spPr bwMode="auto">
          <a:xfrm rot="5400000" flipH="1" flipV="1">
            <a:off x="979387" y="3923929"/>
            <a:ext cx="271463" cy="144462"/>
          </a:xfrm>
          <a:prstGeom prst="notchedRightArrow">
            <a:avLst>
              <a:gd name="adj1" fmla="val 50000"/>
              <a:gd name="adj2" fmla="val 46978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3656806" y="3842966"/>
            <a:ext cx="1333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2000" b="1" dirty="0"/>
              <a:t>Teilgraph</a:t>
            </a:r>
          </a:p>
        </p:txBody>
      </p:sp>
    </p:spTree>
    <p:extLst>
      <p:ext uri="{BB962C8B-B14F-4D97-AF65-F5344CB8AC3E}">
        <p14:creationId xmlns:p14="http://schemas.microsoft.com/office/powerpoint/2010/main" val="588625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/>
      <p:bldP spid="89" grpId="0" animBg="1"/>
      <p:bldP spid="90" grpId="0" animBg="1"/>
      <p:bldP spid="91" grpId="0" animBg="1"/>
      <p:bldP spid="92" grpId="0"/>
      <p:bldP spid="94" grpId="0" animBg="1"/>
      <p:bldP spid="95" grpId="0" animBg="1"/>
      <p:bldP spid="99" grpId="0" animBg="1"/>
      <p:bldP spid="93" grpId="0" animBg="1"/>
      <p:bldP spid="96" grpId="0" animBg="1"/>
      <p:bldP spid="97" grpId="0"/>
      <p:bldP spid="9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37523" y="3772800"/>
            <a:ext cx="7164388" cy="355600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F36FA70-88AC-499C-AA0D-DAE7C528F42F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</a:t>
            </a:r>
            <a:r>
              <a:rPr lang="de-DE" dirty="0" smtClean="0"/>
              <a:t>des Kapitels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7"/>
            </a:pPr>
            <a:r>
              <a:rPr lang="de-DE" b="1" dirty="0" smtClean="0"/>
              <a:t>LIR Optimierungen und Transformationen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/>
              <a:t>Generierung von Bit-Paket Operationen für </a:t>
            </a:r>
            <a:r>
              <a:rPr lang="de-DE" dirty="0" smtClean="0"/>
              <a:t>NPUs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Motivation bitgenauer Daten- und Wertflussanalysen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Halbordnung </a:t>
            </a:r>
            <a:r>
              <a:rPr lang="de-DE" sz="2000" dirty="0">
                <a:latin typeface="Monotype Corsiva" pitchFamily="66" charset="0"/>
                <a:sym typeface="Symbol" pitchFamily="18" charset="2"/>
              </a:rPr>
              <a:t>L</a:t>
            </a:r>
            <a:r>
              <a:rPr lang="de-DE" sz="2000" baseline="-25000" dirty="0"/>
              <a:t>4</a:t>
            </a:r>
            <a:endParaRPr lang="de-DE" sz="2000" dirty="0" smtClean="0"/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Bitgenaue Analyse: Vorwärts- und Rückwärts-Simulation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Bitgenaue Optimierungen: </a:t>
            </a:r>
            <a:r>
              <a:rPr lang="en-US" sz="2000" i="1" dirty="0" smtClean="0"/>
              <a:t>Dead Code Elimination</a:t>
            </a:r>
            <a:r>
              <a:rPr lang="de-DE" sz="2000" dirty="0" smtClean="0"/>
              <a:t>; Einfügen von </a:t>
            </a:r>
            <a:r>
              <a:rPr lang="en-US" sz="2000" i="1" dirty="0" smtClean="0"/>
              <a:t>insert</a:t>
            </a:r>
            <a:r>
              <a:rPr lang="de-DE" sz="2000" dirty="0" smtClean="0"/>
              <a:t>/</a:t>
            </a:r>
            <a:r>
              <a:rPr lang="en-US" sz="2000" i="1" dirty="0" smtClean="0"/>
              <a:t>extract</a:t>
            </a:r>
            <a:r>
              <a:rPr lang="de-DE" sz="2000" dirty="0" smtClean="0"/>
              <a:t>-Operationen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/>
              <a:t>Optimierungen für </a:t>
            </a:r>
            <a:r>
              <a:rPr lang="en-US" i="1" dirty="0"/>
              <a:t>Scratchpad</a:t>
            </a:r>
            <a:r>
              <a:rPr lang="de-DE" dirty="0" smtClean="0"/>
              <a:t>-Speicher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Eigenschaften von Hauptspeichern, </a:t>
            </a:r>
            <a:r>
              <a:rPr lang="en-US" sz="2000" i="1" dirty="0" smtClean="0"/>
              <a:t>Caches</a:t>
            </a:r>
            <a:r>
              <a:rPr lang="de-DE" sz="2000" dirty="0" smtClean="0"/>
              <a:t> und </a:t>
            </a:r>
            <a:r>
              <a:rPr lang="en-US" sz="2000" i="1" dirty="0" smtClean="0"/>
              <a:t>Scratchpads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Fixe SPM-Allokation (Funktionen, globale Variablen)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Fixe SPM-Allokation (Funktionen, Basisblöcke, globale Variablen)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SPM-Allokationen für Multi-Prozess Anwendungen (partitioniert, exklusiv, hybrid)</a:t>
            </a:r>
          </a:p>
        </p:txBody>
      </p:sp>
    </p:spTree>
    <p:extLst>
      <p:ext uri="{BB962C8B-B14F-4D97-AF65-F5344CB8AC3E}">
        <p14:creationId xmlns:p14="http://schemas.microsoft.com/office/powerpoint/2010/main" val="4146679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55D635A-AC4F-469A-B6B9-CCB004DA8AF7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Eigenschaften heutiger Speicher (1)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76056" y="1387475"/>
            <a:ext cx="3888557" cy="4994275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Geschwindigkeitsunterschied zwischen CPUs und DRAMs verdoppelt sich alle 2 Jahre.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Schnelle CPUs werden massiv durch langsame Speicher ausgebremst.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en-US" i="1" dirty="0" smtClean="0"/>
              <a:t>„Memory Wall“</a:t>
            </a:r>
            <a:r>
              <a:rPr lang="de-DE" dirty="0" smtClean="0"/>
              <a:t>-Problem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148064" y="4875255"/>
            <a:ext cx="3888432" cy="830997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i="1" dirty="0" smtClean="0">
                <a:ea typeface="ヒラギノ角ゴ Pro W3" pitchFamily="96" charset="-128"/>
              </a:rPr>
              <a:t>[</a:t>
            </a:r>
            <a:r>
              <a:rPr lang="en-US" sz="1600" b="1" i="1" dirty="0" smtClean="0"/>
              <a:t>P. Machanik,</a:t>
            </a:r>
            <a:r>
              <a:rPr lang="en-US" sz="1600" i="1" dirty="0" smtClean="0"/>
              <a:t> Approaches to Addressing the Memory Wall, Technical Report, </a:t>
            </a:r>
            <a:r>
              <a:rPr lang="de-DE" sz="1600" i="1" dirty="0" smtClean="0"/>
              <a:t>Universität</a:t>
            </a:r>
            <a:r>
              <a:rPr lang="en-US" sz="1600" i="1" dirty="0" smtClean="0"/>
              <a:t> Brisbane, Nov 2003</a:t>
            </a:r>
            <a:r>
              <a:rPr lang="en-US" sz="1600" i="1" dirty="0" smtClean="0">
                <a:ea typeface="ヒラギノ角ゴ Pro W3" pitchFamily="96" charset="-128"/>
              </a:rPr>
              <a:t>]</a:t>
            </a:r>
            <a:endParaRPr lang="en-US" sz="1600" i="1" dirty="0">
              <a:ea typeface="ヒラギノ角ゴ Pro W3" pitchFamily="96" charset="-128"/>
            </a:endParaRP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>
            <a:off x="624272" y="5802784"/>
            <a:ext cx="365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V="1">
            <a:off x="624272" y="1916584"/>
            <a:ext cx="0" cy="388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1843472" y="5802784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3062672" y="5802784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1233872" y="5802784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43272" y="439943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de-DE" sz="1800" dirty="0"/>
              <a:t>2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43272" y="321198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de-DE" sz="1800" dirty="0"/>
              <a:t>4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243272" y="199278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de-DE" sz="1800" dirty="0"/>
              <a:t>8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1691072" y="580278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de-DE" sz="1800" dirty="0"/>
              <a:t>2</a:t>
            </a: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2910272" y="580278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de-DE" sz="1800" dirty="0"/>
              <a:t>4</a:t>
            </a:r>
          </a:p>
        </p:txBody>
      </p:sp>
      <p:sp>
        <p:nvSpPr>
          <p:cNvPr id="36" name="Line 14"/>
          <p:cNvSpPr>
            <a:spLocks noChangeShapeType="1"/>
          </p:cNvSpPr>
          <p:nvPr/>
        </p:nvSpPr>
        <p:spPr bwMode="auto">
          <a:xfrm>
            <a:off x="3651634" y="5802784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7" name="Line 15"/>
          <p:cNvSpPr>
            <a:spLocks noChangeShapeType="1"/>
          </p:cNvSpPr>
          <p:nvPr/>
        </p:nvSpPr>
        <p:spPr bwMode="auto">
          <a:xfrm>
            <a:off x="548072" y="2145184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8" name="Line 16"/>
          <p:cNvSpPr>
            <a:spLocks noChangeShapeType="1"/>
          </p:cNvSpPr>
          <p:nvPr/>
        </p:nvSpPr>
        <p:spPr bwMode="auto">
          <a:xfrm>
            <a:off x="548072" y="3364384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9" name="Line 17"/>
          <p:cNvSpPr>
            <a:spLocks noChangeShapeType="1"/>
          </p:cNvSpPr>
          <p:nvPr/>
        </p:nvSpPr>
        <p:spPr bwMode="auto">
          <a:xfrm>
            <a:off x="548072" y="4583584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40" name="Line 18"/>
          <p:cNvSpPr>
            <a:spLocks noChangeShapeType="1"/>
          </p:cNvSpPr>
          <p:nvPr/>
        </p:nvSpPr>
        <p:spPr bwMode="auto">
          <a:xfrm flipV="1">
            <a:off x="624272" y="2145184"/>
            <a:ext cx="1828800" cy="3657600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41" name="Line 19"/>
          <p:cNvSpPr>
            <a:spLocks noChangeShapeType="1"/>
          </p:cNvSpPr>
          <p:nvPr/>
        </p:nvSpPr>
        <p:spPr bwMode="auto">
          <a:xfrm flipV="1">
            <a:off x="624272" y="5083646"/>
            <a:ext cx="3589337" cy="719138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42" name="Line 20"/>
          <p:cNvSpPr>
            <a:spLocks noChangeShapeType="1"/>
          </p:cNvSpPr>
          <p:nvPr/>
        </p:nvSpPr>
        <p:spPr bwMode="auto">
          <a:xfrm>
            <a:off x="2453072" y="5802784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3519872" y="580278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de-DE" sz="1800" dirty="0"/>
              <a:t>5</a:t>
            </a:r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227397" y="1484784"/>
            <a:ext cx="184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de-DE" sz="1800" i="1" dirty="0"/>
              <a:t>Geschwindigkeit</a:t>
            </a:r>
          </a:p>
        </p:txBody>
      </p:sp>
      <p:sp>
        <p:nvSpPr>
          <p:cNvPr id="45" name="Text Box 23"/>
          <p:cNvSpPr txBox="1">
            <a:spLocks noChangeArrowheads="1"/>
          </p:cNvSpPr>
          <p:nvPr/>
        </p:nvSpPr>
        <p:spPr bwMode="auto">
          <a:xfrm>
            <a:off x="3884997" y="5763096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de-DE" sz="1800" i="1" dirty="0"/>
              <a:t>Jahre</a:t>
            </a:r>
          </a:p>
        </p:txBody>
      </p:sp>
      <p:sp>
        <p:nvSpPr>
          <p:cNvPr id="46" name="Text Box 24"/>
          <p:cNvSpPr txBox="1">
            <a:spLocks noChangeArrowheads="1"/>
          </p:cNvSpPr>
          <p:nvPr/>
        </p:nvSpPr>
        <p:spPr bwMode="auto">
          <a:xfrm rot="18780000">
            <a:off x="1146560" y="2988146"/>
            <a:ext cx="3213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de-DE" sz="2000" dirty="0">
                <a:solidFill>
                  <a:schemeClr val="accent2"/>
                </a:solidFill>
              </a:rPr>
              <a:t>CPUs (Faktor 1,5 – 2  p.a.)</a:t>
            </a:r>
          </a:p>
        </p:txBody>
      </p:sp>
      <p:sp>
        <p:nvSpPr>
          <p:cNvPr id="47" name="Text Box 25"/>
          <p:cNvSpPr txBox="1">
            <a:spLocks noChangeArrowheads="1"/>
          </p:cNvSpPr>
          <p:nvPr/>
        </p:nvSpPr>
        <p:spPr bwMode="auto">
          <a:xfrm rot="20880000">
            <a:off x="1706947" y="4939184"/>
            <a:ext cx="307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CC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de-DE" sz="2000" dirty="0">
                <a:solidFill>
                  <a:srgbClr val="33CC33"/>
                </a:solidFill>
              </a:rPr>
              <a:t>DRAMs (Faktor 1,07 p.a.)</a:t>
            </a:r>
          </a:p>
        </p:txBody>
      </p:sp>
      <p:sp>
        <p:nvSpPr>
          <p:cNvPr id="48" name="Text Box 26"/>
          <p:cNvSpPr txBox="1">
            <a:spLocks noChangeArrowheads="1"/>
          </p:cNvSpPr>
          <p:nvPr/>
        </p:nvSpPr>
        <p:spPr bwMode="auto">
          <a:xfrm>
            <a:off x="2300672" y="580278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de-DE" sz="1800" dirty="0"/>
              <a:t>3</a:t>
            </a:r>
          </a:p>
        </p:txBody>
      </p:sp>
      <p:sp>
        <p:nvSpPr>
          <p:cNvPr id="49" name="Text Box 27"/>
          <p:cNvSpPr txBox="1">
            <a:spLocks noChangeArrowheads="1"/>
          </p:cNvSpPr>
          <p:nvPr/>
        </p:nvSpPr>
        <p:spPr bwMode="auto">
          <a:xfrm>
            <a:off x="1081472" y="580278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de-DE" sz="1800" dirty="0"/>
              <a:t>1</a:t>
            </a:r>
          </a:p>
        </p:txBody>
      </p:sp>
      <p:sp>
        <p:nvSpPr>
          <p:cNvPr id="50" name="Line 28"/>
          <p:cNvSpPr>
            <a:spLocks noChangeShapeType="1"/>
          </p:cNvSpPr>
          <p:nvPr/>
        </p:nvSpPr>
        <p:spPr bwMode="auto">
          <a:xfrm>
            <a:off x="1843472" y="4507384"/>
            <a:ext cx="0" cy="1066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1" name="Text Box 29"/>
          <p:cNvSpPr txBox="1">
            <a:spLocks noChangeArrowheads="1"/>
          </p:cNvSpPr>
          <p:nvPr/>
        </p:nvSpPr>
        <p:spPr bwMode="auto">
          <a:xfrm>
            <a:off x="2387984" y="4020021"/>
            <a:ext cx="1762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de-DE" sz="2400" dirty="0">
                <a:solidFill>
                  <a:srgbClr val="FF0000"/>
                </a:solidFill>
                <a:sym typeface="Symbol" pitchFamily="18" charset="2"/>
              </a:rPr>
              <a:t></a:t>
            </a:r>
            <a:r>
              <a:rPr lang="de-DE" sz="2400" dirty="0">
                <a:solidFill>
                  <a:srgbClr val="FF0000"/>
                </a:solidFill>
                <a:sym typeface="Wingdings" pitchFamily="2" charset="2"/>
              </a:rPr>
              <a:t> Faktor 2</a:t>
            </a:r>
            <a:r>
              <a:rPr lang="de-DE" sz="2400" dirty="0">
                <a:solidFill>
                  <a:srgbClr val="FF0000"/>
                </a:solidFill>
              </a:rPr>
              <a:t/>
            </a:r>
            <a:br>
              <a:rPr lang="de-DE" sz="2400" dirty="0">
                <a:solidFill>
                  <a:srgbClr val="FF0000"/>
                </a:solidFill>
              </a:rPr>
            </a:br>
            <a:r>
              <a:rPr lang="de-DE" sz="2400" dirty="0">
                <a:solidFill>
                  <a:srgbClr val="FF0000"/>
                </a:solidFill>
              </a:rPr>
              <a:t>alle 2 Jahre</a:t>
            </a:r>
          </a:p>
        </p:txBody>
      </p:sp>
      <p:sp>
        <p:nvSpPr>
          <p:cNvPr id="52" name="Line 30"/>
          <p:cNvSpPr>
            <a:spLocks noChangeShapeType="1"/>
          </p:cNvSpPr>
          <p:nvPr/>
        </p:nvSpPr>
        <p:spPr bwMode="auto">
          <a:xfrm flipV="1">
            <a:off x="624272" y="2373784"/>
            <a:ext cx="3200400" cy="3429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227397" y="553449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de-DE" sz="1800" dirty="0"/>
              <a:t>1</a:t>
            </a:r>
          </a:p>
        </p:txBody>
      </p:sp>
      <p:sp>
        <p:nvSpPr>
          <p:cNvPr id="54" name="Text Box 33"/>
          <p:cNvSpPr txBox="1">
            <a:spLocks noChangeArrowheads="1"/>
          </p:cNvSpPr>
          <p:nvPr/>
        </p:nvSpPr>
        <p:spPr bwMode="auto">
          <a:xfrm>
            <a:off x="471872" y="580278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de-DE" sz="1800" dirty="0"/>
              <a:t>0</a:t>
            </a:r>
          </a:p>
        </p:txBody>
      </p:sp>
      <p:sp>
        <p:nvSpPr>
          <p:cNvPr id="55" name="Line 34"/>
          <p:cNvSpPr>
            <a:spLocks noChangeShapeType="1"/>
          </p:cNvSpPr>
          <p:nvPr/>
        </p:nvSpPr>
        <p:spPr bwMode="auto">
          <a:xfrm>
            <a:off x="2453072" y="2145184"/>
            <a:ext cx="1371600" cy="228600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7858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 animBg="1"/>
      <p:bldP spid="51" grpId="0"/>
      <p:bldP spid="52" grpId="0" animBg="1"/>
      <p:bldP spid="53" grpId="0"/>
      <p:bldP spid="54" grpId="0"/>
      <p:bldP spid="5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721B795-2A7D-4C62-B6BF-A183090E8948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Eigenschaften heutiger Speicher (2)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76056" y="1387475"/>
            <a:ext cx="3888557" cy="4994275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Mit zunehmender Größe eines Speichers verbraucht ein Speicherzugriff überproportional mehr Energie.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Mit zunehmender Größe dauern Speicherzugriffe auch proportional länger.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i="1" dirty="0" smtClean="0"/>
              <a:t>Fertigungstechnologie von Speichern legt Nutzung kleiner Speicher nahe!</a:t>
            </a:r>
            <a:endParaRPr lang="de-DE" dirty="0" smtClean="0"/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t="6645" r="28343" b="16611"/>
          <a:stretch>
            <a:fillRect/>
          </a:stretch>
        </p:blipFill>
        <p:spPr bwMode="auto">
          <a:xfrm>
            <a:off x="34925" y="1773238"/>
            <a:ext cx="47752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436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7C966C8-E892-4183-88FA-F2247C489872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Eigenschaften heutiger Speicher (3)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76056" y="1387475"/>
            <a:ext cx="3888557" cy="4994275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Speicher-Subsystem verursacht häufig weit mehr als 50% des gesamten Energieverbrauchs.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Tortendiagramme zeigen Durchschnitt über jeweils mehr als 160 verschiedene Energie-Messungen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934265"/>
              </p:ext>
            </p:extLst>
          </p:nvPr>
        </p:nvGraphicFramePr>
        <p:xfrm>
          <a:off x="395288" y="1844824"/>
          <a:ext cx="4222750" cy="170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2" name="Chart" r:id="rId4" imgW="6362611" imgH="2562411" progId="MSGraph.Chart.8">
                  <p:embed followColorScheme="full"/>
                </p:oleObj>
              </mc:Choice>
              <mc:Fallback>
                <p:oleObj name="Chart" r:id="rId4" imgW="6362611" imgH="2562411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844824"/>
                        <a:ext cx="4222750" cy="170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466725" y="4303713"/>
          <a:ext cx="4232275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3" name="Chart" r:id="rId6" imgW="6372094" imgH="3400596" progId="MSGraph.Chart.8">
                  <p:embed followColorScheme="full"/>
                </p:oleObj>
              </mc:Choice>
              <mc:Fallback>
                <p:oleObj name="Chart" r:id="rId6" imgW="6372094" imgH="3400596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4303713"/>
                        <a:ext cx="4232275" cy="225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79512" y="1387053"/>
            <a:ext cx="4896544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ARM7 Mono-Prozessor ohne </a:t>
            </a:r>
            <a:r>
              <a:rPr lang="en-US" i="1" dirty="0" smtClean="0"/>
              <a:t>Cache</a:t>
            </a:r>
            <a:r>
              <a:rPr lang="de-DE" dirty="0" smtClean="0"/>
              <a:t>: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ARM7 Multi-Prozessor mit </a:t>
            </a:r>
            <a:r>
              <a:rPr lang="en-US" i="1" dirty="0" smtClean="0"/>
              <a:t>Caches</a:t>
            </a:r>
            <a:r>
              <a:rPr lang="de-DE" dirty="0" smtClean="0"/>
              <a:t>: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148064" y="4875255"/>
            <a:ext cx="3888432" cy="1077218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i="1" dirty="0" smtClean="0">
                <a:ea typeface="ヒラギノ角ゴ Pro W3" pitchFamily="96" charset="-128"/>
              </a:rPr>
              <a:t>[</a:t>
            </a:r>
            <a:r>
              <a:rPr lang="en-US" sz="1600" b="1" i="1" dirty="0" smtClean="0"/>
              <a:t>M. Verma, P. Marwedel,</a:t>
            </a:r>
            <a:r>
              <a:rPr lang="en-US" sz="1600" i="1" dirty="0" smtClean="0"/>
              <a:t> Advanced Memory Optimization Techniques for Low-Power Embedded Processors, </a:t>
            </a:r>
            <a:r>
              <a:rPr lang="de-DE" sz="1600" i="1" dirty="0" smtClean="0"/>
              <a:t>Springer</a:t>
            </a:r>
            <a:r>
              <a:rPr lang="en-US" sz="1600" i="1" dirty="0" smtClean="0"/>
              <a:t>, 2007</a:t>
            </a:r>
            <a:r>
              <a:rPr lang="en-US" sz="1600" i="1" dirty="0" smtClean="0">
                <a:ea typeface="ヒラギノ角ゴ Pro W3" pitchFamily="96" charset="-128"/>
              </a:rPr>
              <a:t>]</a:t>
            </a:r>
            <a:endParaRPr lang="en-US" sz="1600" i="1" dirty="0">
              <a:ea typeface="ヒラギノ角ゴ Pro W3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9877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1" grpId="0" uiExpand="1" build="p"/>
      <p:bldOleChart spid="3" grpId="0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DA2EC86-4FCB-456E-B157-05BF7991F900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Eigenschaften heutiger Speicher (4)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76056" y="2852936"/>
            <a:ext cx="3888557" cy="2401565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Größenordnungen des Energieverbrauchs von Speichern durch Arbeiten anderer Gruppen aus Industrie &amp; Forschung bestätigt.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148064" y="5478323"/>
            <a:ext cx="3888432" cy="830997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i="1" dirty="0" smtClean="0">
                <a:ea typeface="ヒラギノ角ゴ Pro W3" pitchFamily="96" charset="-128"/>
              </a:rPr>
              <a:t>[</a:t>
            </a:r>
            <a:r>
              <a:rPr lang="en-US" sz="1600" b="1" i="1" dirty="0" smtClean="0"/>
              <a:t>S. Segars </a:t>
            </a:r>
            <a:r>
              <a:rPr lang="en-US" sz="1600" i="1" dirty="0" smtClean="0"/>
              <a:t>(ARM Ltd.)</a:t>
            </a:r>
            <a:r>
              <a:rPr lang="en-US" sz="1600" b="1" i="1" dirty="0" smtClean="0"/>
              <a:t>,</a:t>
            </a:r>
            <a:r>
              <a:rPr lang="en-US" sz="1600" i="1" dirty="0" smtClean="0"/>
              <a:t> Low power design techniques for microprocessors, ISSCC 2001</a:t>
            </a:r>
            <a:r>
              <a:rPr lang="en-US" sz="1600" i="1" dirty="0" smtClean="0">
                <a:ea typeface="ヒラギノ角ゴ Pro W3" pitchFamily="96" charset="-128"/>
              </a:rPr>
              <a:t>]</a:t>
            </a:r>
            <a:endParaRPr lang="en-US" sz="1600" i="1" dirty="0">
              <a:ea typeface="ヒラギノ角ゴ Pro W3" pitchFamily="96" charset="-128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392113" y="1700213"/>
          <a:ext cx="4232275" cy="208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" name="Chart" r:id="rId4" imgW="6372094" imgH="3133663" progId="MSGraph.Chart.8">
                  <p:embed followColorScheme="full"/>
                </p:oleObj>
              </mc:Choice>
              <mc:Fallback>
                <p:oleObj name="Chart" r:id="rId4" imgW="6372094" imgH="3133663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1700213"/>
                        <a:ext cx="4232275" cy="208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392113" y="4264025"/>
          <a:ext cx="4232275" cy="208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" name="Chart" r:id="rId6" imgW="6372094" imgH="3133663" progId="MSGraph.Chart.8">
                  <p:embed followColorScheme="full"/>
                </p:oleObj>
              </mc:Choice>
              <mc:Fallback>
                <p:oleObj name="Chart" r:id="rId6" imgW="6372094" imgH="3133663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4264025"/>
                        <a:ext cx="4232275" cy="208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148064" y="1733907"/>
            <a:ext cx="3888432" cy="830997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i="1" dirty="0" smtClean="0">
                <a:ea typeface="ヒラギノ角ゴ Pro W3" pitchFamily="96" charset="-128"/>
              </a:rPr>
              <a:t>[</a:t>
            </a:r>
            <a:r>
              <a:rPr lang="en-US" sz="1600" b="1" i="1" dirty="0" smtClean="0"/>
              <a:t>O. S. Unsal, I. Koren, C. M. Krishna, C. A. Moritz,</a:t>
            </a:r>
            <a:r>
              <a:rPr lang="en-US" sz="1600" i="1" dirty="0" smtClean="0"/>
              <a:t> U. of Massachusetts, Amherst, 2001</a:t>
            </a:r>
            <a:r>
              <a:rPr lang="en-US" sz="1600" i="1" dirty="0" smtClean="0">
                <a:ea typeface="ヒラギノ角ゴ Pro W3" pitchFamily="96" charset="-128"/>
              </a:rPr>
              <a:t>]</a:t>
            </a:r>
            <a:endParaRPr lang="en-US" sz="1600" i="1" dirty="0">
              <a:ea typeface="ヒラギノ角ゴ Pro W3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4317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36CBF98-2EA4-4773-9BD3-147A8E51BC57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Eigenschaften heutiger Speicher (5)</a:t>
            </a:r>
            <a:endParaRPr lang="de-DE" dirty="0"/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179512" y="1387053"/>
            <a:ext cx="4896544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Energieverbrauch mobiler Geräte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3" b="5498"/>
          <a:stretch>
            <a:fillRect/>
          </a:stretch>
        </p:blipFill>
        <p:spPr bwMode="auto">
          <a:xfrm>
            <a:off x="539552" y="1772816"/>
            <a:ext cx="7056438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1090415" y="4657303"/>
            <a:ext cx="1176337" cy="6381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lang="de-DE" sz="2400" dirty="0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555776" y="5805264"/>
            <a:ext cx="6408712" cy="584775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i="1" dirty="0" smtClean="0">
                <a:ea typeface="ヒラギノ角ゴ Pro W3" pitchFamily="96" charset="-128"/>
              </a:rPr>
              <a:t>[</a:t>
            </a:r>
            <a:r>
              <a:rPr lang="en-US" sz="1600" b="1" i="1" dirty="0" smtClean="0"/>
              <a:t>O. Vargas </a:t>
            </a:r>
            <a:r>
              <a:rPr lang="en-US" sz="1600" i="1" dirty="0" smtClean="0"/>
              <a:t>(Infineon)</a:t>
            </a:r>
            <a:r>
              <a:rPr lang="en-US" sz="1600" b="1" i="1" dirty="0" smtClean="0"/>
              <a:t>,</a:t>
            </a:r>
            <a:r>
              <a:rPr lang="en-US" sz="1600" i="1" dirty="0" smtClean="0"/>
              <a:t> Minimum power consumption in mobile-phone memory subsystems, Pennwell Portable Design, Sep. 2005</a:t>
            </a:r>
            <a:r>
              <a:rPr lang="en-US" sz="1600" i="1" dirty="0" smtClean="0">
                <a:ea typeface="ヒラギノ角ゴ Pro W3" pitchFamily="96" charset="-128"/>
              </a:rPr>
              <a:t>]</a:t>
            </a:r>
            <a:endParaRPr lang="en-US" sz="1600" i="1" dirty="0">
              <a:ea typeface="ヒラギノ角ゴ Pro W3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8901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002F011-3FF5-4EC5-A3D0-124CADA62A23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Scratchpad</a:t>
            </a:r>
            <a:r>
              <a:rPr lang="de-DE" dirty="0" smtClean="0"/>
              <a:t>-Speicher</a:t>
            </a:r>
            <a:endParaRPr lang="en-US" i="1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Aufbau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Scratchpads (SPMs)</a:t>
            </a:r>
            <a:r>
              <a:rPr lang="de-DE" dirty="0" smtClean="0"/>
              <a:t> sind kleine, physikalisch separate Speicher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Sie sind meist auf dem selben Chip platziert wie der Prozessor (sog. </a:t>
            </a:r>
            <a:r>
              <a:rPr lang="en-US" i="1" dirty="0" smtClean="0"/>
              <a:t>on-chip</a:t>
            </a:r>
            <a:r>
              <a:rPr lang="de-DE" dirty="0" smtClean="0"/>
              <a:t> Speicher)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i="1" dirty="0" smtClean="0"/>
              <a:t>Durch geringe Größe und </a:t>
            </a:r>
            <a:r>
              <a:rPr lang="en-US" i="1" dirty="0" smtClean="0"/>
              <a:t>on-chip</a:t>
            </a:r>
            <a:r>
              <a:rPr lang="de-DE" i="1" dirty="0" smtClean="0"/>
              <a:t> Platzierung: extrem schnelle und energieeffiziente Speicher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Sind in den Adressraum des Pro-</a:t>
            </a:r>
            <a:br>
              <a:rPr lang="de-DE" dirty="0" smtClean="0"/>
            </a:br>
            <a:r>
              <a:rPr lang="de-DE" dirty="0" smtClean="0"/>
              <a:t>zessors nahtlos eingeblendet: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666875" y="4500563"/>
            <a:ext cx="2514600" cy="176371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de-DE" sz="2400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52413" y="4424363"/>
            <a:ext cx="1374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sz="2000" dirty="0"/>
              <a:t>0x000…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96875" y="5948363"/>
            <a:ext cx="1222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de-DE" sz="2000" dirty="0"/>
              <a:t>0xFFF…</a:t>
            </a: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1666875" y="4957763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1666875" y="5338763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833563" y="4957763"/>
            <a:ext cx="2347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1800" i="1" dirty="0"/>
              <a:t>Scratchpad</a:t>
            </a:r>
            <a:r>
              <a:rPr lang="de-DE" sz="1800" i="1" dirty="0"/>
              <a:t>-Speicher</a:t>
            </a: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5754688" y="5084763"/>
            <a:ext cx="0" cy="936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5902325" y="5013325"/>
            <a:ext cx="142875" cy="504825"/>
          </a:xfrm>
          <a:custGeom>
            <a:avLst/>
            <a:gdLst>
              <a:gd name="T0" fmla="*/ 0 w 90"/>
              <a:gd name="T1" fmla="*/ 91 h 318"/>
              <a:gd name="T2" fmla="*/ 90 w 90"/>
              <a:gd name="T3" fmla="*/ 0 h 318"/>
              <a:gd name="T4" fmla="*/ 90 w 90"/>
              <a:gd name="T5" fmla="*/ 318 h 318"/>
              <a:gd name="T6" fmla="*/ 0 w 90"/>
              <a:gd name="T7" fmla="*/ 227 h 318"/>
              <a:gd name="T8" fmla="*/ 0 w 90"/>
              <a:gd name="T9" fmla="*/ 91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318">
                <a:moveTo>
                  <a:pt x="0" y="91"/>
                </a:moveTo>
                <a:lnTo>
                  <a:pt x="90" y="0"/>
                </a:lnTo>
                <a:lnTo>
                  <a:pt x="90" y="318"/>
                </a:lnTo>
                <a:lnTo>
                  <a:pt x="0" y="227"/>
                </a:lnTo>
                <a:lnTo>
                  <a:pt x="0" y="91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6191250" y="5588000"/>
            <a:ext cx="782638" cy="504825"/>
            <a:chOff x="1335" y="3475"/>
            <a:chExt cx="493" cy="318"/>
          </a:xfrm>
        </p:grpSpPr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335" y="3475"/>
              <a:ext cx="90" cy="318"/>
            </a:xfrm>
            <a:custGeom>
              <a:avLst/>
              <a:gdLst>
                <a:gd name="T0" fmla="*/ 0 w 90"/>
                <a:gd name="T1" fmla="*/ 91 h 318"/>
                <a:gd name="T2" fmla="*/ 90 w 90"/>
                <a:gd name="T3" fmla="*/ 0 h 318"/>
                <a:gd name="T4" fmla="*/ 90 w 90"/>
                <a:gd name="T5" fmla="*/ 318 h 318"/>
                <a:gd name="T6" fmla="*/ 0 w 90"/>
                <a:gd name="T7" fmla="*/ 227 h 318"/>
                <a:gd name="T8" fmla="*/ 0 w 90"/>
                <a:gd name="T9" fmla="*/ 91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18">
                  <a:moveTo>
                    <a:pt x="0" y="91"/>
                  </a:moveTo>
                  <a:lnTo>
                    <a:pt x="90" y="0"/>
                  </a:lnTo>
                  <a:lnTo>
                    <a:pt x="90" y="318"/>
                  </a:lnTo>
                  <a:lnTo>
                    <a:pt x="0" y="227"/>
                  </a:lnTo>
                  <a:lnTo>
                    <a:pt x="0" y="91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1429" y="3475"/>
              <a:ext cx="399" cy="31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sz="1600" b="1" i="1" dirty="0"/>
                <a:t>SPM</a:t>
              </a:r>
            </a:p>
          </p:txBody>
        </p:sp>
      </p:grpSp>
      <p:sp>
        <p:nvSpPr>
          <p:cNvPr id="17" name="Freeform 17"/>
          <p:cNvSpPr>
            <a:spLocks/>
          </p:cNvSpPr>
          <p:nvPr/>
        </p:nvSpPr>
        <p:spPr bwMode="auto">
          <a:xfrm>
            <a:off x="6046788" y="5300663"/>
            <a:ext cx="215900" cy="360362"/>
          </a:xfrm>
          <a:custGeom>
            <a:avLst/>
            <a:gdLst>
              <a:gd name="T0" fmla="*/ 0 w 181"/>
              <a:gd name="T1" fmla="*/ 0 h 182"/>
              <a:gd name="T2" fmla="*/ 181 w 181"/>
              <a:gd name="T3" fmla="*/ 0 h 182"/>
              <a:gd name="T4" fmla="*/ 181 w 181"/>
              <a:gd name="T5" fmla="*/ 18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" h="182">
                <a:moveTo>
                  <a:pt x="0" y="0"/>
                </a:moveTo>
                <a:lnTo>
                  <a:pt x="181" y="0"/>
                </a:lnTo>
                <a:lnTo>
                  <a:pt x="181" y="182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5759450" y="5299075"/>
            <a:ext cx="14287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5759450" y="5803900"/>
            <a:ext cx="4318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14988" y="5084763"/>
            <a:ext cx="0" cy="1223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5614988" y="6092825"/>
            <a:ext cx="863600" cy="144463"/>
          </a:xfrm>
          <a:custGeom>
            <a:avLst/>
            <a:gdLst>
              <a:gd name="T0" fmla="*/ 0 w 544"/>
              <a:gd name="T1" fmla="*/ 91 h 91"/>
              <a:gd name="T2" fmla="*/ 544 w 544"/>
              <a:gd name="T3" fmla="*/ 91 h 91"/>
              <a:gd name="T4" fmla="*/ 544 w 544"/>
              <a:gd name="T5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" h="91">
                <a:moveTo>
                  <a:pt x="0" y="91"/>
                </a:moveTo>
                <a:lnTo>
                  <a:pt x="544" y="91"/>
                </a:lnTo>
                <a:lnTo>
                  <a:pt x="544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6253163" y="5083175"/>
            <a:ext cx="757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1600" b="1" dirty="0"/>
              <a:t>select</a:t>
            </a:r>
          </a:p>
        </p:txBody>
      </p:sp>
      <p:sp>
        <p:nvSpPr>
          <p:cNvPr id="23" name="Rectangle 5"/>
          <p:cNvSpPr txBox="1">
            <a:spLocks noChangeArrowheads="1"/>
          </p:cNvSpPr>
          <p:nvPr/>
        </p:nvSpPr>
        <p:spPr bwMode="auto">
          <a:xfrm>
            <a:off x="4716017" y="3501008"/>
            <a:ext cx="424847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Zugriff über Erkennen einer am Bus anliegenden Adresse aus SPM-Adressbereich (simpler Adress-Decoder):</a:t>
            </a:r>
          </a:p>
        </p:txBody>
      </p:sp>
    </p:spTree>
    <p:extLst>
      <p:ext uri="{BB962C8B-B14F-4D97-AF65-F5344CB8AC3E}">
        <p14:creationId xmlns:p14="http://schemas.microsoft.com/office/powerpoint/2010/main" val="1825464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396DF96-1E7B-489C-AEDF-110101952ED0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Wiederholung: Datenflussgraphen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Datenflussgraph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Knoten repräsentiert eine Operation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Kanten zwischen Knoten repräsentieren Definitionen </a:t>
            </a:r>
            <a:r>
              <a:rPr lang="en-US" i="1" dirty="0" smtClean="0"/>
              <a:t>(DEFs)</a:t>
            </a:r>
            <a:r>
              <a:rPr lang="de-DE" dirty="0" smtClean="0"/>
              <a:t> und Benutzungen </a:t>
            </a:r>
            <a:r>
              <a:rPr lang="en-US" i="1" dirty="0" smtClean="0"/>
              <a:t>(USEs)</a:t>
            </a:r>
            <a:r>
              <a:rPr lang="de-DE" dirty="0" smtClean="0"/>
              <a:t> von Daten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Genauigkeit eines DFGs</a:t>
            </a:r>
            <a:endParaRPr lang="de-DE" b="1" i="1" u="sng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Auf LIR-Ebene repräsentiert ein DFG-Knoten eine Maschinen-Operation</a:t>
            </a:r>
            <a:endParaRPr lang="de-DE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 die Operanden von Maschinen-Operationen i.d.R. Prozessor-Register sind, repräsentieren Kanten den Datenfluss durch </a:t>
            </a:r>
            <a:r>
              <a:rPr lang="de-DE" i="1" dirty="0" smtClean="0"/>
              <a:t>ganze</a:t>
            </a:r>
            <a:r>
              <a:rPr lang="de-DE" dirty="0" smtClean="0"/>
              <a:t> Register.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E0006EC-34CF-40D3-A51B-5898B5AFB7BA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Aufbau mengenassoziativer </a:t>
            </a:r>
            <a:r>
              <a:rPr lang="en-US" i="1" dirty="0" smtClean="0"/>
              <a:t>Caches</a:t>
            </a:r>
            <a:endParaRPr lang="en-US" i="1" dirty="0"/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736850" y="5105996"/>
            <a:ext cx="360363" cy="3603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76263" y="2154833"/>
            <a:ext cx="7848600" cy="5032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982788" y="2227858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2000" dirty="0"/>
              <a:t>Tag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176713" y="2154833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853113" y="2227858"/>
            <a:ext cx="811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2000" dirty="0"/>
              <a:t>Index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083050" y="1700808"/>
            <a:ext cx="12160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2200" dirty="0"/>
              <a:t>Adresse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 rot="5400000">
            <a:off x="1441450" y="3883621"/>
            <a:ext cx="1368425" cy="35877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305050" y="3378796"/>
            <a:ext cx="1223963" cy="13684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529013" y="3378796"/>
            <a:ext cx="1800225" cy="13684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219325" y="3740746"/>
            <a:ext cx="11938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2000" dirty="0"/>
              <a:t>Tag-</a:t>
            </a:r>
          </a:p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2000" dirty="0"/>
              <a:t>Speicher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860800" y="3740746"/>
            <a:ext cx="11938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2000" dirty="0"/>
              <a:t>Daten-</a:t>
            </a:r>
          </a:p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2000" dirty="0"/>
              <a:t>Speicher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5329238" y="3378796"/>
            <a:ext cx="1223962" cy="13684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553200" y="3378796"/>
            <a:ext cx="1800225" cy="13684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5243513" y="3740746"/>
            <a:ext cx="11938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2000" dirty="0"/>
              <a:t>Tag-</a:t>
            </a:r>
          </a:p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2000" dirty="0"/>
              <a:t>Speicher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6884988" y="3740746"/>
            <a:ext cx="11938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2000" dirty="0"/>
              <a:t>Daten-</a:t>
            </a:r>
          </a:p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2000" dirty="0"/>
              <a:t>Speicher</a:t>
            </a: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5329238" y="3378796"/>
            <a:ext cx="0" cy="1368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2305050" y="3378796"/>
            <a:ext cx="0" cy="1368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2246313" y="3045421"/>
            <a:ext cx="838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dirty="0"/>
              <a:t>Way 0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5230813" y="3032721"/>
            <a:ext cx="838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dirty="0"/>
              <a:t>Way 1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2674938" y="5104408"/>
            <a:ext cx="338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2000" b="1" dirty="0"/>
              <a:t>=</a:t>
            </a:r>
          </a:p>
        </p:txBody>
      </p: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5832475" y="5105996"/>
            <a:ext cx="360363" cy="3603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5770563" y="5104408"/>
            <a:ext cx="338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2000" b="1" dirty="0"/>
              <a:t>=</a:t>
            </a:r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2927350" y="4747221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6018213" y="4747221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cxnSp>
        <p:nvCxnSpPr>
          <p:cNvPr id="30" name="AutoShape 28"/>
          <p:cNvCxnSpPr>
            <a:cxnSpLocks noChangeShapeType="1"/>
          </p:cNvCxnSpPr>
          <p:nvPr/>
        </p:nvCxnSpPr>
        <p:spPr bwMode="auto">
          <a:xfrm rot="5400000">
            <a:off x="2519363" y="2083396"/>
            <a:ext cx="1404937" cy="2554287"/>
          </a:xfrm>
          <a:prstGeom prst="bentConnector4">
            <a:avLst>
              <a:gd name="adj1" fmla="val 25648"/>
              <a:gd name="adj2" fmla="val 108949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4391025" y="4744046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7488238" y="4747221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 flipV="1">
            <a:off x="7488238" y="5323483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 flipV="1">
            <a:off x="4392613" y="5323483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4392613" y="5682258"/>
            <a:ext cx="39608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flipH="1">
            <a:off x="4248150" y="5107583"/>
            <a:ext cx="1444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 flipH="1">
            <a:off x="7343775" y="5107583"/>
            <a:ext cx="1444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3097213" y="5274271"/>
            <a:ext cx="10795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6192838" y="5274271"/>
            <a:ext cx="10795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7707313" y="5709246"/>
            <a:ext cx="101441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2200" dirty="0"/>
              <a:t>Datum</a:t>
            </a:r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936625" y="2658071"/>
            <a:ext cx="0" cy="3384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>
            <a:off x="936625" y="6042621"/>
            <a:ext cx="5111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 flipV="1">
            <a:off x="6018213" y="5466358"/>
            <a:ext cx="0" cy="576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 flipV="1">
            <a:off x="2927350" y="5466358"/>
            <a:ext cx="0" cy="576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8180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5C6B8D1-39AA-453B-867D-D5B439D93D74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Eigenschaften von </a:t>
            </a:r>
            <a:r>
              <a:rPr lang="en-US" i="1" dirty="0" smtClean="0"/>
              <a:t>Scratchpad</a:t>
            </a:r>
            <a:r>
              <a:rPr lang="de-DE" dirty="0" smtClean="0"/>
              <a:t>-Speichern (1)</a:t>
            </a:r>
            <a:endParaRPr lang="en-US" i="1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Vorhersagbarkeit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Jeder Zugriff auf SPM braucht lediglich konstante Zeit, üblicherweise 1 Taktzyklus.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Im Gegensatz dazu: ein </a:t>
            </a:r>
            <a:r>
              <a:rPr lang="en-US" i="1" dirty="0" smtClean="0"/>
              <a:t>Cache</a:t>
            </a:r>
            <a:r>
              <a:rPr lang="de-DE" dirty="0" smtClean="0"/>
              <a:t>-Zugriff kann variable Zeit brauchen, je nachdem, ob er zu einem </a:t>
            </a:r>
            <a:r>
              <a:rPr lang="en-US" i="1" dirty="0" smtClean="0"/>
              <a:t>Cache-Hit</a:t>
            </a:r>
            <a:r>
              <a:rPr lang="de-DE" dirty="0" smtClean="0"/>
              <a:t> oder </a:t>
            </a:r>
            <a:r>
              <a:rPr lang="en-US" i="1" dirty="0" smtClean="0"/>
              <a:t>Cache-Miss</a:t>
            </a:r>
            <a:r>
              <a:rPr lang="de-DE" dirty="0" smtClean="0"/>
              <a:t> führt.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Laufzeitverhalten von </a:t>
            </a:r>
            <a:r>
              <a:rPr lang="en-US" i="1" dirty="0" smtClean="0"/>
              <a:t>Scratchpad</a:t>
            </a:r>
            <a:r>
              <a:rPr lang="de-DE" dirty="0" smtClean="0"/>
              <a:t>-Speichern ist zu 100% vorhersagbar, während Verhalten von </a:t>
            </a:r>
            <a:r>
              <a:rPr lang="en-US" i="1" dirty="0" smtClean="0"/>
              <a:t>Caches</a:t>
            </a:r>
            <a:r>
              <a:rPr lang="de-DE" dirty="0" smtClean="0"/>
              <a:t> schwer bis unmöglich vorherzusagen ist.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en-US" i="1" dirty="0" smtClean="0"/>
              <a:t>Caches</a:t>
            </a:r>
            <a:r>
              <a:rPr lang="de-DE" dirty="0" smtClean="0"/>
              <a:t> sind nur eingeschränkt realzeitfähig, während SPMs gerade in harten Echtzeitsystemen eingesetzt werden.</a:t>
            </a:r>
          </a:p>
        </p:txBody>
      </p:sp>
    </p:spTree>
    <p:extLst>
      <p:ext uri="{BB962C8B-B14F-4D97-AF65-F5344CB8AC3E}">
        <p14:creationId xmlns:p14="http://schemas.microsoft.com/office/powerpoint/2010/main" val="2280815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05B7EAD-891B-4DBD-A40F-E82C961AF4B2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Eigenschaften von </a:t>
            </a:r>
            <a:r>
              <a:rPr lang="en-US" i="1" dirty="0" smtClean="0"/>
              <a:t>Scratchpad</a:t>
            </a:r>
            <a:r>
              <a:rPr lang="de-DE" dirty="0" smtClean="0"/>
              <a:t>-Speichern (2)</a:t>
            </a:r>
            <a:endParaRPr lang="en-US" i="1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Stromverbrauch im Vergleich zum Hauptspeicher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Messungen an realer Hardware (Atmel ARM7-Evaluationsboard) zeigen, dass z.B. ein Lade-Befehl um Faktor 3 weniger Strom verbraucht, wenn sowohl Lade-Befehl aus auch zu ladendes Datum im SPM anstatt im </a:t>
            </a:r>
            <a:r>
              <a:rPr lang="en-US" i="1" dirty="0" smtClean="0"/>
              <a:t>(off-chip)</a:t>
            </a:r>
            <a:r>
              <a:rPr lang="de-DE" dirty="0" smtClean="0"/>
              <a:t> Hauptspeicher liegen: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195171"/>
              </p:ext>
            </p:extLst>
          </p:nvPr>
        </p:nvGraphicFramePr>
        <p:xfrm>
          <a:off x="323850" y="2918296"/>
          <a:ext cx="5929313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" name="Worksheet" r:id="rId4" imgW="6381577" imgH="3419289" progId="Excel.Sheet.8">
                  <p:embed/>
                </p:oleObj>
              </mc:Choice>
              <mc:Fallback>
                <p:oleObj name="Worksheet" r:id="rId4" imgW="6381577" imgH="3419289" progId="Excel.Sheet.8">
                  <p:embed/>
                  <p:pic>
                    <p:nvPicPr>
                      <p:cNvPr id="0" name="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918296"/>
                        <a:ext cx="5929313" cy="317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789834"/>
            <a:ext cx="29527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839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2E59CD0-51E7-45A9-8F74-FD8151987341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Eigenschaften von </a:t>
            </a:r>
            <a:r>
              <a:rPr lang="en-US" i="1" dirty="0" smtClean="0"/>
              <a:t>Scratchpad</a:t>
            </a:r>
            <a:r>
              <a:rPr lang="de-DE" dirty="0" smtClean="0"/>
              <a:t>-Speichern (3)</a:t>
            </a:r>
            <a:endParaRPr lang="en-US" i="1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Energieverbrauch im Vergleich zum Hauptspeicher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Ähnliche Messungen an gleicher Hardware zeigen, dass Energie-verbrauch eines Lade-Befehls um Faktor 7 reduziert werden kann:</a:t>
            </a:r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						</a:t>
            </a:r>
            <a:r>
              <a:rPr lang="de-DE" i="1" u="sng" dirty="0" smtClean="0"/>
              <a:t>Erinnerung:</a:t>
            </a:r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 marL="0" indent="0">
              <a:lnSpc>
                <a:spcPct val="100000"/>
              </a:lnSpc>
            </a:pPr>
            <a:r>
              <a:rPr lang="de-DE" dirty="0" smtClean="0"/>
              <a:t>						</a:t>
            </a:r>
            <a:r>
              <a:rPr lang="de-DE" i="1" u="sng" dirty="0" smtClean="0"/>
              <a:t>Annahme:</a:t>
            </a:r>
            <a:r>
              <a:rPr lang="de-DE" dirty="0" smtClean="0"/>
              <a:t> Versorgungs-</a:t>
            </a:r>
          </a:p>
          <a:p>
            <a:pPr marL="0" indent="0">
              <a:lnSpc>
                <a:spcPct val="100000"/>
              </a:lnSpc>
            </a:pPr>
            <a:r>
              <a:rPr lang="de-DE" dirty="0"/>
              <a:t>	</a:t>
            </a:r>
            <a:r>
              <a:rPr lang="de-DE" dirty="0" smtClean="0"/>
              <a:t>					spannung konstant und</a:t>
            </a:r>
          </a:p>
          <a:p>
            <a:pPr marL="0" indent="0">
              <a:lnSpc>
                <a:spcPct val="100000"/>
              </a:lnSpc>
            </a:pPr>
            <a:r>
              <a:rPr lang="de-DE" dirty="0"/>
              <a:t>	</a:t>
            </a:r>
            <a:r>
              <a:rPr lang="de-DE" dirty="0" smtClean="0"/>
              <a:t>					Stromverbrauch nicht zu</a:t>
            </a:r>
          </a:p>
          <a:p>
            <a:pPr marL="0" indent="0">
              <a:lnSpc>
                <a:spcPct val="100000"/>
              </a:lnSpc>
            </a:pPr>
            <a:r>
              <a:rPr lang="de-DE" dirty="0"/>
              <a:t>	</a:t>
            </a:r>
            <a:r>
              <a:rPr lang="de-DE" dirty="0" smtClean="0"/>
              <a:t>					variabel über Zeit</a:t>
            </a:r>
          </a:p>
        </p:txBody>
      </p:sp>
      <p:pic>
        <p:nvPicPr>
          <p:cNvPr id="8" name="Grafik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094" y="3297168"/>
            <a:ext cx="3007995" cy="56388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600" y="5313392"/>
            <a:ext cx="1426845" cy="180975"/>
          </a:xfrm>
          <a:prstGeom prst="rect">
            <a:avLst/>
          </a:prstGeom>
        </p:spPr>
      </p:pic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267341"/>
              </p:ext>
            </p:extLst>
          </p:nvPr>
        </p:nvGraphicFramePr>
        <p:xfrm>
          <a:off x="0" y="2276872"/>
          <a:ext cx="5673725" cy="358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" name="Worksheet" r:id="rId8" imgW="5610267" imgH="3543410" progId="Excel.Sheet.8">
                  <p:embed/>
                </p:oleObj>
              </mc:Choice>
              <mc:Fallback>
                <p:oleObj name="Worksheet" r:id="rId8" imgW="5610267" imgH="354341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76872"/>
                        <a:ext cx="5673725" cy="358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777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FB6FA94-6183-4A1F-B43A-EC85886DA5C5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Eigenschaften von </a:t>
            </a:r>
            <a:r>
              <a:rPr lang="en-US" i="1" dirty="0" smtClean="0"/>
              <a:t>Scratchpad</a:t>
            </a:r>
            <a:r>
              <a:rPr lang="de-DE" dirty="0" smtClean="0"/>
              <a:t>-Speichern (4)</a:t>
            </a:r>
            <a:endParaRPr lang="en-US" i="1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Energieverbrauch im Vergleich zu </a:t>
            </a:r>
            <a:r>
              <a:rPr lang="en-US" b="1" i="1" dirty="0" smtClean="0"/>
              <a:t>Caches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Größe und Anzahl von </a:t>
            </a:r>
            <a:r>
              <a:rPr lang="en-US" i="1" dirty="0" smtClean="0"/>
              <a:t>Tag</a:t>
            </a:r>
            <a:r>
              <a:rPr lang="de-DE" dirty="0" smtClean="0"/>
              <a:t>-Speichern, Vergleichern und Multiplexern hängt von Größe des gecacheten Speicherbereichs ab.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Energieverbrauch dieser Hardware-Komponenten beträchtlich: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539750" y="3162300"/>
          <a:ext cx="7580313" cy="303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6" name="Worksheet" r:id="rId4" imgW="9067818" imgH="3619676" progId="Excel.Sheet.8">
                  <p:embed/>
                </p:oleObj>
              </mc:Choice>
              <mc:Fallback>
                <p:oleObj name="Worksheet" r:id="rId4" imgW="9067818" imgH="3619676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162300"/>
                        <a:ext cx="7580313" cy="303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868144" y="4941168"/>
            <a:ext cx="3168352" cy="1323439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i="1" dirty="0" smtClean="0">
                <a:ea typeface="ヒラギノ角ゴ Pro W3" pitchFamily="96" charset="-128"/>
              </a:rPr>
              <a:t>[</a:t>
            </a:r>
            <a:r>
              <a:rPr lang="en-US" sz="1600" b="1" i="1" dirty="0" smtClean="0"/>
              <a:t>R. Banakar,</a:t>
            </a:r>
            <a:r>
              <a:rPr lang="en-US" sz="1600" i="1" dirty="0" smtClean="0"/>
              <a:t> Comparison of Cache- and Scratch-Pad based Memory Systems..., Technical Report #762, </a:t>
            </a:r>
            <a:r>
              <a:rPr lang="de-DE" sz="1600" i="1" dirty="0" smtClean="0"/>
              <a:t>Universität </a:t>
            </a:r>
            <a:r>
              <a:rPr lang="en-US" sz="1600" i="1" dirty="0" smtClean="0"/>
              <a:t>Dortmund, Sep. 2001</a:t>
            </a:r>
            <a:r>
              <a:rPr lang="en-US" sz="1600" i="1" dirty="0" smtClean="0">
                <a:ea typeface="ヒラギノ角ゴ Pro W3" pitchFamily="96" charset="-128"/>
              </a:rPr>
              <a:t>]</a:t>
            </a:r>
            <a:endParaRPr lang="en-US" sz="1600" i="1" dirty="0">
              <a:ea typeface="ヒラギノ角ゴ Pro W3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9904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79D8B73-A5DB-4FBB-A0D2-20F70BD15071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Eigenschaften von </a:t>
            </a:r>
            <a:r>
              <a:rPr lang="en-US" i="1" dirty="0" smtClean="0"/>
              <a:t>Scratchpad</a:t>
            </a:r>
            <a:r>
              <a:rPr lang="de-DE" dirty="0" smtClean="0"/>
              <a:t>-Speichern (5)</a:t>
            </a:r>
            <a:endParaRPr lang="en-US" i="1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Energieverbrauch im Vergleich zu </a:t>
            </a:r>
            <a:r>
              <a:rPr lang="en-US" b="1" i="1" dirty="0" smtClean="0"/>
              <a:t>Caches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Energieverbrauch von </a:t>
            </a:r>
            <a:r>
              <a:rPr lang="en-US" i="1" dirty="0" smtClean="0"/>
              <a:t>Caches</a:t>
            </a:r>
            <a:r>
              <a:rPr lang="de-DE" dirty="0" smtClean="0"/>
              <a:t> hängt zusätzlich stark vom Grad der Assoziativität ab: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0" indent="0">
              <a:lnSpc>
                <a:spcPct val="120000"/>
              </a:lnSpc>
            </a:pPr>
            <a:r>
              <a:rPr lang="de-DE" i="1" u="sng" dirty="0" smtClean="0"/>
              <a:t>Vorsicht:</a:t>
            </a:r>
            <a:r>
              <a:rPr lang="de-DE" i="1" dirty="0" smtClean="0"/>
              <a:t> Technologie bei</a:t>
            </a:r>
          </a:p>
          <a:p>
            <a:pPr marL="0" indent="0">
              <a:lnSpc>
                <a:spcPct val="120000"/>
              </a:lnSpc>
            </a:pPr>
            <a:r>
              <a:rPr lang="de-DE" i="1" dirty="0" smtClean="0"/>
              <a:t>diesem Diagramm unter-</a:t>
            </a:r>
          </a:p>
          <a:p>
            <a:pPr marL="0" indent="0">
              <a:lnSpc>
                <a:spcPct val="120000"/>
              </a:lnSpc>
            </a:pPr>
            <a:r>
              <a:rPr lang="de-DE" i="1" dirty="0" smtClean="0"/>
              <a:t>schiedlich zur vorigen Folie.</a:t>
            </a:r>
          </a:p>
          <a:p>
            <a:pPr marL="0" indent="0">
              <a:lnSpc>
                <a:spcPct val="120000"/>
              </a:lnSpc>
            </a:pPr>
            <a:r>
              <a:rPr lang="de-DE" i="1" dirty="0" smtClean="0"/>
              <a:t>Daher Abweichungen in</a:t>
            </a:r>
          </a:p>
          <a:p>
            <a:pPr marL="0" indent="0">
              <a:lnSpc>
                <a:spcPct val="120000"/>
              </a:lnSpc>
            </a:pPr>
            <a:r>
              <a:rPr lang="de-DE" i="1" dirty="0" smtClean="0"/>
              <a:t>absoluten Zahlenwerten!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" t="8121" r="3543" b="12550"/>
          <a:stretch>
            <a:fillRect/>
          </a:stretch>
        </p:blipFill>
        <p:spPr bwMode="auto">
          <a:xfrm>
            <a:off x="3708275" y="2670175"/>
            <a:ext cx="5256213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444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34C1A69-6BE7-4061-90D9-24E7E2180192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Ganzzahlig-lineare Programmierung</a:t>
            </a:r>
            <a:endParaRPr lang="en-US" i="1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Modellierungstechnik für lineare Optimierungsprobleme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Optimierung einer Zielfunktion    unter Beachtung von Nebenbedingungen     , ...,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Zielfunktion und Nebenbedingungen sind lineare Ausdrücke über den ganzzahligen Entscheidungsvariablen     , ..., 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600" dirty="0"/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					</a:t>
            </a:r>
            <a:r>
              <a:rPr lang="de-DE" dirty="0">
                <a:sym typeface="Symbol" pitchFamily="18" charset="2"/>
              </a:rPr>
              <a:t>  minimieren oder maximieren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2600" dirty="0"/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					Konstanten</a:t>
            </a:r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					Variablen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Optimale Lösung sog. ILPs </a:t>
            </a:r>
            <a:r>
              <a:rPr lang="en-US" i="1" dirty="0" smtClean="0"/>
              <a:t>(Integer Linear Programs)</a:t>
            </a:r>
            <a:r>
              <a:rPr lang="de-DE" dirty="0" smtClean="0"/>
              <a:t> mit Hilfe von Standard-</a:t>
            </a:r>
            <a:r>
              <a:rPr lang="en-US" i="1" dirty="0" smtClean="0"/>
              <a:t>Solvern</a:t>
            </a:r>
            <a:r>
              <a:rPr lang="de-DE" dirty="0" smtClean="0"/>
              <a:t> (z.B. lp_solve, cplex)</a:t>
            </a:r>
            <a:br>
              <a:rPr lang="de-DE" dirty="0" smtClean="0"/>
            </a:br>
            <a:r>
              <a:rPr lang="de-DE" dirty="0" smtClean="0"/>
              <a:t>Komplexität: im </a:t>
            </a:r>
            <a:r>
              <a:rPr lang="en-US" i="1" dirty="0" smtClean="0"/>
              <a:t>worst case</a:t>
            </a:r>
            <a:r>
              <a:rPr lang="de-DE" dirty="0" smtClean="0"/>
              <a:t> exponentiell, üblicherweise aber „OK“.</a:t>
            </a:r>
          </a:p>
        </p:txBody>
      </p:sp>
      <p:pic>
        <p:nvPicPr>
          <p:cNvPr id="6" name="Grafik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278206"/>
            <a:ext cx="1517142" cy="76485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00" y="4320327"/>
            <a:ext cx="2447544" cy="76485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44824"/>
            <a:ext cx="119443" cy="12573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285" y="2204864"/>
            <a:ext cx="253555" cy="16554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664" y="2204864"/>
            <a:ext cx="349948" cy="16764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62800"/>
            <a:ext cx="245173" cy="165544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68" y="2962800"/>
            <a:ext cx="282892" cy="16764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762800"/>
            <a:ext cx="695325" cy="21336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74" y="4402800"/>
            <a:ext cx="1474470" cy="25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8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BE3CEBC-4406-418B-9C6E-6C97A9E13961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Fixe SPM-Allokation: Funktionen &amp; globale Variablen (1)</a:t>
            </a:r>
            <a:endParaRPr lang="en-US" i="1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Ziel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Verschiebung des Codes von kompletten LIR-Funktionen und von globalen Variablen in den SPM</a:t>
            </a:r>
            <a:br>
              <a:rPr lang="de-DE" dirty="0" smtClean="0"/>
            </a:br>
            <a:r>
              <a:rPr lang="de-DE" i="1" dirty="0" smtClean="0"/>
              <a:t>(lokale Variablen liegen üblicherweise auf dem </a:t>
            </a:r>
            <a:r>
              <a:rPr lang="en-US" i="1" dirty="0" smtClean="0"/>
              <a:t>Stack</a:t>
            </a:r>
            <a:r>
              <a:rPr lang="de-DE" i="1" dirty="0" smtClean="0"/>
              <a:t> und werden daher nicht betrachtet)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Compiler ermittelt zur </a:t>
            </a:r>
            <a:r>
              <a:rPr lang="de-DE" i="1" dirty="0" smtClean="0"/>
              <a:t>Übersetzungszeit</a:t>
            </a:r>
            <a:r>
              <a:rPr lang="de-DE" dirty="0" smtClean="0"/>
              <a:t>, welche Funktionen und globalen Variablen den SPM belegen.</a:t>
            </a:r>
            <a:br>
              <a:rPr lang="de-DE" dirty="0" smtClean="0"/>
            </a:br>
            <a:r>
              <a:rPr lang="de-DE" dirty="0" smtClean="0"/>
              <a:t>Diese SPM-Belegung bleibt zur </a:t>
            </a:r>
            <a:r>
              <a:rPr lang="de-DE" i="1" dirty="0" smtClean="0"/>
              <a:t>Ausführungszeit</a:t>
            </a:r>
            <a:r>
              <a:rPr lang="de-DE" dirty="0" smtClean="0"/>
              <a:t> eines optimierten Programms fix, d.h. der SPM-Inhalt ändert sich zur gesamten Ausführungszeit nicht.</a:t>
            </a:r>
          </a:p>
        </p:txBody>
      </p:sp>
    </p:spTree>
    <p:extLst>
      <p:ext uri="{BB962C8B-B14F-4D97-AF65-F5344CB8AC3E}">
        <p14:creationId xmlns:p14="http://schemas.microsoft.com/office/powerpoint/2010/main" val="4841938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4833344-7DA4-4619-8810-5761A0B22B5A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Fixe SPM-Allokation: Funktionen &amp; globale Variablen (2)</a:t>
            </a:r>
            <a:endParaRPr lang="en-US" i="1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Definitionen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 				Menge aller für die Verschiebung auf den</a:t>
            </a:r>
            <a:br>
              <a:rPr lang="de-DE" dirty="0" smtClean="0"/>
            </a:br>
            <a:r>
              <a:rPr lang="de-DE" dirty="0" smtClean="0"/>
              <a:t>				SPM in Frage kommender Speicherobjekte</a:t>
            </a:r>
            <a:br>
              <a:rPr lang="de-DE" dirty="0" smtClean="0"/>
            </a:br>
            <a:r>
              <a:rPr lang="de-DE" dirty="0" smtClean="0"/>
              <a:t>				</a:t>
            </a:r>
            <a:r>
              <a:rPr lang="en-US" i="1" dirty="0" smtClean="0"/>
              <a:t>(memory objects)</a:t>
            </a:r>
            <a:r>
              <a:rPr lang="de-DE" dirty="0" smtClean="0"/>
              <a:t>, d.h. Funktionen    bzw.</a:t>
            </a:r>
            <a:br>
              <a:rPr lang="de-DE" dirty="0" smtClean="0"/>
            </a:br>
            <a:r>
              <a:rPr lang="de-DE" dirty="0" smtClean="0"/>
              <a:t>				globale Variablen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 </a:t>
            </a:r>
            <a:r>
              <a:rPr lang="de-DE" dirty="0" smtClean="0"/>
              <a:t>				Größe des verfügbaren SPMs in Bytes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 </a:t>
            </a:r>
            <a:r>
              <a:rPr lang="de-DE" dirty="0" smtClean="0"/>
              <a:t>				Größe von Speicherobjekt        in Bytes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 				Eingesparte Energie, wenn        von Haupt-</a:t>
            </a:r>
            <a:br>
              <a:rPr lang="de-DE" dirty="0" smtClean="0"/>
            </a:br>
            <a:r>
              <a:rPr lang="de-DE" dirty="0" smtClean="0"/>
              <a:t>				speicher in SPM verschoben wird, pro</a:t>
            </a:r>
            <a:br>
              <a:rPr lang="de-DE" dirty="0" smtClean="0"/>
            </a:br>
            <a:r>
              <a:rPr lang="de-DE" dirty="0" smtClean="0"/>
              <a:t>				einzelner Ausführung von               bzw. pro</a:t>
            </a:r>
            <a:br>
              <a:rPr lang="de-DE" dirty="0" smtClean="0"/>
            </a:br>
            <a:r>
              <a:rPr lang="de-DE" dirty="0" smtClean="0"/>
              <a:t>				einzelnem Zugriff auf              </a:t>
            </a:r>
          </a:p>
        </p:txBody>
      </p:sp>
      <p:pic>
        <p:nvPicPr>
          <p:cNvPr id="9" name="Grafik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5" y="1807482"/>
            <a:ext cx="2703195" cy="49911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44215"/>
            <a:ext cx="152400" cy="18478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45024"/>
            <a:ext cx="205740" cy="21907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02013"/>
            <a:ext cx="381000" cy="222885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38000"/>
            <a:ext cx="180975" cy="173355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0" y="2887985"/>
            <a:ext cx="182880" cy="180975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708648"/>
            <a:ext cx="401955" cy="15240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365" y="4068688"/>
            <a:ext cx="401955" cy="15240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744800"/>
            <a:ext cx="923925" cy="21336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087848"/>
            <a:ext cx="927735" cy="21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11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BCA65F2-C3B6-4BEE-AEC3-F1360C7026B7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Fixe SPM-Allokation: Funktionen &amp; globale Variablen (3)</a:t>
            </a:r>
            <a:endParaRPr lang="en-US" i="1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Definitionen</a:t>
            </a:r>
            <a:r>
              <a:rPr lang="de-DE" i="1" dirty="0" smtClean="0"/>
              <a:t> (Fortsetzung)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 				Gesamt-Anzahl von Ausführungen bzw.</a:t>
            </a:r>
            <a:br>
              <a:rPr lang="de-DE" dirty="0" smtClean="0"/>
            </a:br>
            <a:r>
              <a:rPr lang="de-DE" dirty="0" smtClean="0"/>
              <a:t>				Zugriffen auf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 </a:t>
            </a:r>
            <a:r>
              <a:rPr lang="de-DE" dirty="0" smtClean="0"/>
              <a:t>				Gesamte eingesparte Energie, wenn</a:t>
            </a:r>
            <a:br>
              <a:rPr lang="de-DE" dirty="0" smtClean="0"/>
            </a:br>
            <a:r>
              <a:rPr lang="de-DE" dirty="0" smtClean="0"/>
              <a:t>				von Hauptspeicher in SPM verschoben</a:t>
            </a:r>
            <a:br>
              <a:rPr lang="de-DE" dirty="0" smtClean="0"/>
            </a:br>
            <a:r>
              <a:rPr lang="de-DE" dirty="0" smtClean="0"/>
              <a:t>				wird, pro kompletter Ausführung des zu</a:t>
            </a:r>
            <a:br>
              <a:rPr lang="de-DE" dirty="0" smtClean="0"/>
            </a:br>
            <a:r>
              <a:rPr lang="de-DE" dirty="0" smtClean="0"/>
              <a:t>				optimierenden Programms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 </a:t>
            </a:r>
            <a:r>
              <a:rPr lang="de-DE" dirty="0" smtClean="0"/>
              <a:t>				Binäre Entscheidungsvariable zu</a:t>
            </a:r>
            <a:br>
              <a:rPr lang="de-DE" dirty="0" smtClean="0"/>
            </a:br>
            <a:r>
              <a:rPr lang="de-DE" dirty="0" smtClean="0"/>
              <a:t>				                       wird in SPM verschoben</a:t>
            </a:r>
          </a:p>
        </p:txBody>
      </p:sp>
      <p:pic>
        <p:nvPicPr>
          <p:cNvPr id="2" name="Grafik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5" y="1836440"/>
            <a:ext cx="209550" cy="1524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32000"/>
            <a:ext cx="201930" cy="1524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23600"/>
            <a:ext cx="449580" cy="22288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396" y="3605778"/>
            <a:ext cx="1303020" cy="25527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32000"/>
            <a:ext cx="401955" cy="15240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485" y="2602800"/>
            <a:ext cx="401955" cy="1524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437" y="4060800"/>
            <a:ext cx="401955" cy="1524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86" y="4384800"/>
            <a:ext cx="148971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87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94EB432-6CC3-43E5-A13F-AB5DEDF24447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DFGs &amp; Bit-Pakete</a:t>
            </a: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Bit-Pakete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Menge aufeinanderfolgender Bits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beliebiger Länge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 beliebiger Position startend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u.U. Wortgrenzen überschreitend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DFGs und Bit-Pakete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DFGs modellieren Datenfluss auf Basis von atomaren Registern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Informationen über unregelmäßig angeordnete Teilbereiche von Registern werden nicht bereitgestellt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b="1" i="1" dirty="0"/>
              <a:t>Klassische DFG-basierte Verfahren i.d.R. ungeeignet zur Erzeugung von Bit-Paket Operationen!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endParaRPr lang="de-DE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Fixe SPM-Allokation: Funktionen &amp; globale Variablen (4)</a:t>
            </a:r>
            <a:endParaRPr lang="en-US" i="1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Bestimmung der Parameter</a:t>
            </a:r>
            <a:endParaRPr lang="de-DE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   : Vom Anwender vorgegeben, konstant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 </a:t>
            </a:r>
            <a:r>
              <a:rPr lang="de-DE" dirty="0" smtClean="0"/>
              <a:t>  : Mit Hilfe einer LIR leicht zu bestimmen: Entweder Summe über die Größe aller Instruktionen einer Funktion, oder Summe über die Größen aller Teil-Variablen, z.B. bei Feldern oder Strukturen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      : Für              : Energiemodell </a:t>
            </a:r>
            <a:r>
              <a:rPr lang="de-DE" i="1" dirty="0" smtClean="0"/>
              <a:t>(</a:t>
            </a:r>
            <a:r>
              <a:rPr lang="de-DE" i="1" dirty="0" smtClean="0">
                <a:sym typeface="Wingdings"/>
              </a:rPr>
              <a:t> </a:t>
            </a:r>
            <a:r>
              <a:rPr lang="de-DE" i="1" dirty="0" smtClean="0"/>
              <a:t>vgl. Kapitel 3)</a:t>
            </a:r>
            <a:r>
              <a:rPr lang="de-DE" dirty="0" smtClean="0"/>
              <a:t> liefert Differenz</a:t>
            </a:r>
            <a:br>
              <a:rPr lang="de-DE" dirty="0" smtClean="0"/>
            </a:br>
            <a:r>
              <a:rPr lang="de-DE" dirty="0" smtClean="0"/>
              <a:t>			zwischen Zugriff auf Hauptspeicher und SPM</a:t>
            </a:r>
            <a:br>
              <a:rPr lang="de-DE" dirty="0" smtClean="0"/>
            </a:br>
            <a:r>
              <a:rPr lang="de-DE" dirty="0" smtClean="0"/>
              <a:t>        Für              : Energiemodell liefert Differenz               zwischen</a:t>
            </a:r>
            <a:br>
              <a:rPr lang="de-DE" dirty="0" smtClean="0"/>
            </a:br>
            <a:r>
              <a:rPr lang="de-DE" dirty="0" smtClean="0"/>
              <a:t>			</a:t>
            </a:r>
            <a:r>
              <a:rPr lang="en-US" i="1" dirty="0" smtClean="0"/>
              <a:t>Instruction Fetch</a:t>
            </a:r>
            <a:r>
              <a:rPr lang="de-DE" dirty="0" smtClean="0"/>
              <a:t> aus Hauptspeicher bzw. SPM.</a:t>
            </a:r>
            <a:br>
              <a:rPr lang="de-DE" dirty="0" smtClean="0"/>
            </a:br>
            <a:r>
              <a:rPr lang="de-DE" dirty="0" smtClean="0"/>
              <a:t>			Simulation des zu optimierenden Programms liefert</a:t>
            </a:r>
            <a:br>
              <a:rPr lang="de-DE" dirty="0" smtClean="0"/>
            </a:br>
            <a:r>
              <a:rPr lang="de-DE" dirty="0" smtClean="0"/>
              <a:t>			Anzahl           ausgeführter Instruktionen für</a:t>
            </a:r>
          </a:p>
        </p:txBody>
      </p:sp>
      <p:pic>
        <p:nvPicPr>
          <p:cNvPr id="9" name="Grafik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5" y="1800000"/>
            <a:ext cx="152400" cy="18478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52800"/>
            <a:ext cx="205740" cy="21907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268800"/>
            <a:ext cx="927735" cy="21526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84984"/>
            <a:ext cx="381000" cy="22288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996000"/>
            <a:ext cx="923925" cy="21336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307" y="3998203"/>
            <a:ext cx="862965" cy="22288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02" y="5157192"/>
            <a:ext cx="681990" cy="184785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469" y="5158800"/>
            <a:ext cx="401955" cy="15240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477986"/>
            <a:ext cx="2556510" cy="255270"/>
          </a:xfrm>
          <a:prstGeom prst="rect">
            <a:avLst/>
          </a:prstGeom>
        </p:spPr>
      </p:pic>
      <p:sp>
        <p:nvSpPr>
          <p:cNvPr id="24" name="Datumsplatzhalt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</a:t>
            </a:r>
            <a:r>
              <a:rPr lang="de-DE" dirty="0" smtClean="0"/>
              <a:t> H. Falk | </a:t>
            </a:r>
            <a:fld id="{9A28C7B2-A935-48AA-81BD-504FB7494C04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0053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Fixe SPM-Allokation: Funktionen &amp; globale Variablen (5)</a:t>
            </a:r>
            <a:endParaRPr lang="en-US" i="1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Bestimmung der Parameter</a:t>
            </a:r>
            <a:r>
              <a:rPr lang="de-DE" i="1" dirty="0" smtClean="0"/>
              <a:t> (Fortsetzung)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   : Gleicher Simulationsdurchlauf wie zur Bestimmung von        liefert Ausführungs- und Zugriffshäufigkeiten für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Vor der eigentlichen </a:t>
            </a:r>
            <a:r>
              <a:rPr lang="en-US" i="1" dirty="0" smtClean="0"/>
              <a:t>Scratchpad</a:t>
            </a:r>
            <a:r>
              <a:rPr lang="de-DE" dirty="0" smtClean="0"/>
              <a:t>-Optimierung eines Programms findet ein Simulationsdurchlauf statt, um zur Optimierung notwendige Parameter zu ermitteln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Ein solcher Simulationsdurchlauf erzeugt ein Laufzeit-Profil des zu optimierenden Programms. Daher:</a:t>
            </a:r>
            <a:br>
              <a:rPr lang="de-DE" dirty="0" smtClean="0"/>
            </a:br>
            <a:r>
              <a:rPr lang="de-DE" dirty="0" smtClean="0"/>
              <a:t>Eine solche Simulation vor einer Optimierung heißt </a:t>
            </a:r>
            <a:r>
              <a:rPr lang="en-US" i="1" dirty="0" smtClean="0"/>
              <a:t>Profiling</a:t>
            </a:r>
            <a:r>
              <a:rPr lang="de-DE" dirty="0" smtClean="0"/>
              <a:t>.</a:t>
            </a:r>
          </a:p>
        </p:txBody>
      </p:sp>
      <p:pic>
        <p:nvPicPr>
          <p:cNvPr id="2" name="Grafik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5" y="1836440"/>
            <a:ext cx="209550" cy="1524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795009"/>
            <a:ext cx="381000" cy="222885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356" y="2224800"/>
            <a:ext cx="401955" cy="1524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</a:t>
            </a:r>
            <a:r>
              <a:rPr lang="de-DE" dirty="0" smtClean="0"/>
              <a:t> H. Falk | </a:t>
            </a:r>
            <a:fld id="{6DCB1A97-EDDA-488D-8CD8-1E59117F02B8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3626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Fixe SPM-Allokation: Funktionen &amp; globale Variablen (6)</a:t>
            </a:r>
            <a:endParaRPr lang="en-US" i="1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ILP-Formulierung</a:t>
            </a:r>
            <a:endParaRPr lang="de-DE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Zielfunktion: Maximiere Energieeinsparung für gesamtes Programm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Nebenbedingung: Einhaltung der Kapazität des SPMs</a:t>
            </a:r>
          </a:p>
        </p:txBody>
      </p:sp>
      <p:pic>
        <p:nvPicPr>
          <p:cNvPr id="12" name="Grafik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3" y="2160091"/>
            <a:ext cx="2908554" cy="764857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00247"/>
            <a:ext cx="2296668" cy="764857"/>
          </a:xfrm>
          <a:prstGeom prst="rect">
            <a:avLst/>
          </a:prstGeom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38662" y="5301208"/>
            <a:ext cx="7317714" cy="584775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i="1" dirty="0" smtClean="0">
                <a:ea typeface="ヒラギノ角ゴ Pro W3" pitchFamily="96" charset="-128"/>
              </a:rPr>
              <a:t>[</a:t>
            </a:r>
            <a:r>
              <a:rPr lang="en-US" sz="1600" b="1" i="1" dirty="0" smtClean="0"/>
              <a:t>S. Steinke,</a:t>
            </a:r>
            <a:r>
              <a:rPr lang="en-US" sz="1600" i="1" dirty="0" smtClean="0"/>
              <a:t> </a:t>
            </a:r>
            <a:r>
              <a:rPr lang="de-DE" sz="1600" i="1" dirty="0" smtClean="0"/>
              <a:t>Untersuchung des Energieeinsparungspotenzials in eingebetteten Systemen durch energieoptimierende Compilertechnik</a:t>
            </a:r>
            <a:r>
              <a:rPr lang="en-US" sz="1600" i="1" dirty="0" smtClean="0"/>
              <a:t>, Dortmund 2002</a:t>
            </a:r>
            <a:r>
              <a:rPr lang="en-US" sz="1600" i="1" dirty="0" smtClean="0">
                <a:ea typeface="ヒラギノ角ゴ Pro W3" pitchFamily="96" charset="-128"/>
              </a:rPr>
              <a:t>]</a:t>
            </a:r>
            <a:endParaRPr lang="en-US" sz="1600" i="1" dirty="0">
              <a:ea typeface="ヒラギノ角ゴ Pro W3" pitchFamily="96" charset="-128"/>
            </a:endParaRPr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</a:t>
            </a:r>
            <a:r>
              <a:rPr lang="de-DE" dirty="0" smtClean="0"/>
              <a:t> H. Falk | </a:t>
            </a:r>
            <a:fld id="{37386A27-3582-4D91-83C3-6BC221253DB2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13445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D11FC8F-AEAD-4B56-AB1A-0DE3370FC1C7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Fixe SPM-Allokation: Funktionen &amp; globale Variablen </a:t>
            </a:r>
            <a:r>
              <a:rPr lang="de-DE" dirty="0" smtClean="0"/>
              <a:t>(7)</a:t>
            </a:r>
            <a:endParaRPr lang="de-DE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79512" y="1387053"/>
            <a:ext cx="4896544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de-DE" b="1" dirty="0" smtClean="0"/>
              <a:t>Ergebnisse</a:t>
            </a:r>
            <a:r>
              <a:rPr lang="de-DE" i="1" dirty="0" smtClean="0"/>
              <a:t> (MultiSort-Benchmark)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5" t="6645" r="2216" b="9598"/>
          <a:stretch>
            <a:fillRect/>
          </a:stretch>
        </p:blipFill>
        <p:spPr bwMode="auto">
          <a:xfrm>
            <a:off x="618110" y="2312988"/>
            <a:ext cx="5256212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 rot="16200000">
            <a:off x="-1113853" y="3751263"/>
            <a:ext cx="28797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1600" dirty="0"/>
              <a:t>Cycles </a:t>
            </a:r>
            <a:r>
              <a:rPr lang="en-US" sz="1600" i="1" dirty="0"/>
              <a:t>[x100]</a:t>
            </a:r>
          </a:p>
          <a:p>
            <a:pPr algn="ctr" eaLnBrk="1" hangingPunct="1">
              <a:buClrTx/>
              <a:buFontTx/>
              <a:buNone/>
            </a:pPr>
            <a:r>
              <a:rPr lang="en-US" sz="1600" dirty="0"/>
              <a:t> Energy (CPU + Memory) </a:t>
            </a:r>
            <a:r>
              <a:rPr lang="en-US" sz="1600" i="1" dirty="0"/>
              <a:t>[µJ]</a:t>
            </a:r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36096" y="1387475"/>
            <a:ext cx="3528517" cy="4994275"/>
          </a:xfrm>
        </p:spPr>
        <p:txBody>
          <a:bodyPr/>
          <a:lstStyle/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64b SPM zu klein, um für globale Variablen/Funkti-onen genutzt zu werden.</a:t>
            </a:r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Bis 1kB SPM stetige Ver-besserung von Energie &amp; Laufzeit wg. Einlagerung von mehr MOs in SPM.</a:t>
            </a:r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Ab 2kB leichte Ver-schlechterungen, da keine weiteren MOs mehr in SPM eingelagert werden können (alle MOs bereits im SPM), der Energiever-brauch größerer SPMs aber technologiebedingt ansteigt.</a:t>
            </a:r>
          </a:p>
        </p:txBody>
      </p:sp>
    </p:spTree>
    <p:extLst>
      <p:ext uri="{BB962C8B-B14F-4D97-AF65-F5344CB8AC3E}">
        <p14:creationId xmlns:p14="http://schemas.microsoft.com/office/powerpoint/2010/main" val="720904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E28D3D9-A460-4D5E-B082-53FE55AA81E7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Fixe SPM-Allokation: Funktionen, Basisblöcke &amp; globale Variablen (1)</a:t>
            </a:r>
            <a:endParaRPr lang="en-US" i="1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Motivation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Verschiebung kompletter Funktionen unter Umständen nachteilig:</a:t>
            </a: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D"/>
            </a:pPr>
            <a:r>
              <a:rPr lang="de-DE" dirty="0" smtClean="0"/>
              <a:t>Ganze Funktionen haben viel Code und benötigen viel SPM-Platz</a:t>
            </a: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D"/>
            </a:pPr>
            <a:r>
              <a:rPr lang="de-DE" dirty="0" smtClean="0"/>
              <a:t>Einzelne Code-Teile einer Funktion (z.B. Code außerhalb von Schleifen) werden nur selten ausgeführt, führen daher nur zu geringer Energieeinsparung, werden aber dennoch auf SPM gelegt.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i="1" dirty="0" smtClean="0"/>
              <a:t>(Knappe) SPM-Kapazität wird nur suboptimal ausgenutzt.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Ziel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Verschiebung </a:t>
            </a:r>
            <a:r>
              <a:rPr lang="de-DE" dirty="0" smtClean="0"/>
              <a:t>des Codes von kompletten LIR-Funktionen, </a:t>
            </a:r>
            <a:r>
              <a:rPr lang="de-DE" i="1" dirty="0" smtClean="0"/>
              <a:t>von einzelnen Basisblöcken</a:t>
            </a:r>
            <a:r>
              <a:rPr lang="de-DE" dirty="0" smtClean="0"/>
              <a:t> und von globalen Variablen in den SPM.</a:t>
            </a:r>
            <a:endParaRPr lang="de-DE" dirty="0"/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54032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BCC6900-33C2-4450-930C-7849426FD352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Fixe SPM-Allokation: Funktionen, Basisblöcke &amp; globale Variablen (2)</a:t>
            </a:r>
            <a:endParaRPr lang="en-US" i="1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Problem beim Verschieben einzelner Basisblöcke</a:t>
            </a:r>
          </a:p>
          <a:p>
            <a:pPr marL="0" indent="0">
              <a:lnSpc>
                <a:spcPct val="120000"/>
              </a:lnSpc>
            </a:pPr>
            <a:r>
              <a:rPr lang="de-DE" i="1" dirty="0" smtClean="0"/>
              <a:t>Erinnerung:</a:t>
            </a:r>
            <a:r>
              <a:rPr lang="de-DE" dirty="0" smtClean="0"/>
              <a:t> Ein Basisblock </a:t>
            </a:r>
            <a:r>
              <a:rPr lang="de-DE" i="1" dirty="0" smtClean="0"/>
              <a:t>b</a:t>
            </a:r>
            <a:r>
              <a:rPr lang="de-DE" dirty="0" smtClean="0"/>
              <a:t> darf nur als letzten Befehl einen Sprungbefehl 	       enthalten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Ist der Sprung am Ende von </a:t>
            </a:r>
            <a:r>
              <a:rPr lang="de-DE" i="1" dirty="0" smtClean="0"/>
              <a:t>b</a:t>
            </a:r>
            <a:r>
              <a:rPr lang="de-DE" dirty="0" smtClean="0"/>
              <a:t> bedingt, so hat </a:t>
            </a:r>
            <a:r>
              <a:rPr lang="de-DE" i="1" dirty="0" smtClean="0"/>
              <a:t>b</a:t>
            </a:r>
            <a:r>
              <a:rPr lang="de-DE" dirty="0" smtClean="0"/>
              <a:t> im CFG zwei Nachfolger </a:t>
            </a:r>
            <a:r>
              <a:rPr lang="de-DE" i="1" dirty="0" smtClean="0"/>
              <a:t>b</a:t>
            </a:r>
            <a:r>
              <a:rPr lang="de-DE" dirty="0" smtClean="0"/>
              <a:t>1 und </a:t>
            </a:r>
            <a:r>
              <a:rPr lang="de-DE" i="1" dirty="0" smtClean="0"/>
              <a:t>b</a:t>
            </a:r>
            <a:r>
              <a:rPr lang="de-DE" dirty="0" smtClean="0"/>
              <a:t>2, die ausgeführt werden, wenn der bedingte Sprung entweder genommen wird oder nicht: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32138" y="3933056"/>
            <a:ext cx="2447925" cy="7207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87688" y="3993381"/>
            <a:ext cx="23749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b:  ...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    jnz %d_0, b2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92263" y="5014143"/>
            <a:ext cx="2474912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547813" y="5101456"/>
            <a:ext cx="11461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b1: ...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645025" y="5014143"/>
            <a:ext cx="2447925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600575" y="5101456"/>
            <a:ext cx="11461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b2: ...</a:t>
            </a: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2843213" y="465378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5003800" y="4653781"/>
            <a:ext cx="865188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7140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18EEC29-65C1-4FC8-8944-38C54EB771D7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Fixe SPM-Allokation: Funktionen, Basisblöcke &amp; globale Variablen (3)</a:t>
            </a:r>
            <a:endParaRPr lang="en-US" i="1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Problem beim Verschieben einzelner Basisblöcke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b</a:t>
            </a:r>
            <a:r>
              <a:rPr lang="de-DE" dirty="0" smtClean="0"/>
              <a:t>1 wird von </a:t>
            </a:r>
            <a:r>
              <a:rPr lang="de-DE" i="1" dirty="0" smtClean="0"/>
              <a:t>b</a:t>
            </a:r>
            <a:r>
              <a:rPr lang="de-DE" dirty="0" smtClean="0"/>
              <a:t> aus implizit erreicht, wenn der bedingte Sprung nicht genommen wird, da</a:t>
            </a:r>
          </a:p>
          <a:p>
            <a:pPr>
              <a:lnSpc>
                <a:spcPct val="120000"/>
              </a:lnSpc>
              <a:buFont typeface="Wingdings" pitchFamily="2" charset="2"/>
              <a:buChar char="C"/>
            </a:pPr>
            <a:r>
              <a:rPr lang="de-DE" dirty="0" smtClean="0"/>
              <a:t>der Programmzähler nach dem nicht genommenen Sprung inkrementiert wird und auf den nächsten folgenden Befehl zeigt, und</a:t>
            </a:r>
          </a:p>
          <a:p>
            <a:pPr>
              <a:lnSpc>
                <a:spcPct val="120000"/>
              </a:lnSpc>
              <a:buFont typeface="Wingdings" pitchFamily="2" charset="2"/>
              <a:buChar char="C"/>
            </a:pPr>
            <a:r>
              <a:rPr lang="de-DE" dirty="0" smtClean="0"/>
              <a:t>der Code von </a:t>
            </a:r>
            <a:r>
              <a:rPr lang="de-DE" i="1" dirty="0" smtClean="0"/>
              <a:t>b</a:t>
            </a:r>
            <a:r>
              <a:rPr lang="de-DE" dirty="0" smtClean="0"/>
              <a:t>1 direkt auf </a:t>
            </a:r>
            <a:r>
              <a:rPr lang="de-DE" i="1" dirty="0" smtClean="0"/>
              <a:t>b</a:t>
            </a:r>
            <a:r>
              <a:rPr lang="de-DE" dirty="0" smtClean="0"/>
              <a:t> folgt.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32138" y="1988121"/>
            <a:ext cx="2447925" cy="7207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87688" y="2048446"/>
            <a:ext cx="23749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b:  ...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    jnz %d_0, b2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92263" y="3069208"/>
            <a:ext cx="2474912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547813" y="3156521"/>
            <a:ext cx="11461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b1: ...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645025" y="3069208"/>
            <a:ext cx="2447925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600575" y="3156521"/>
            <a:ext cx="11461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b2: ...</a:t>
            </a: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2843213" y="2708846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5003800" y="2708846"/>
            <a:ext cx="865188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0018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D9CC979-7AC8-456E-ADE4-37AD6B43D49D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Fixe SPM-Allokation: Funktionen, Basisblöcke &amp; globale Variablen (4)</a:t>
            </a:r>
            <a:endParaRPr lang="en-US" i="1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Problem beim Verschieben einzelner Basisblöcke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 marL="0" indent="0">
              <a:lnSpc>
                <a:spcPct val="120000"/>
              </a:lnSpc>
            </a:pPr>
            <a:r>
              <a:rPr lang="de-DE" b="1" i="1" dirty="0" smtClean="0"/>
              <a:t>Was, wenn b im SPM liegt, b1 aber nicht (oder umgekehrt)?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Wird der Sprung nicht genommen, wird der nächste folgende Befehl aus dem </a:t>
            </a:r>
            <a:r>
              <a:rPr lang="en-US" i="1" dirty="0" smtClean="0"/>
              <a:t>Scratchpad</a:t>
            </a:r>
            <a:r>
              <a:rPr lang="de-DE" dirty="0" smtClean="0"/>
              <a:t>-Speicher ausgeführt.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i="1" dirty="0" smtClean="0"/>
              <a:t>Da b1 nicht mehr auf b im Speicher folgt, wird inkorrekter Code ausgeführt!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32138" y="1988121"/>
            <a:ext cx="2447925" cy="7207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87688" y="2048446"/>
            <a:ext cx="23749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b:  ...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    jnz %d_0, b2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92263" y="3069208"/>
            <a:ext cx="2474912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547813" y="3156521"/>
            <a:ext cx="11461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b1: ...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645025" y="3069208"/>
            <a:ext cx="2447925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600575" y="3156521"/>
            <a:ext cx="11461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b2: ...</a:t>
            </a: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2843213" y="2708846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5003800" y="2708846"/>
            <a:ext cx="865188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2661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4A44855-6711-44A5-A7D8-1E28665CE185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Fixe SPM-Allokation: Funktionen, Basisblöcke &amp; globale Variablen (5)</a:t>
            </a:r>
            <a:endParaRPr lang="en-US" i="1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Naiver Lösungsansatz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Ergänzen aller Basisblöcke </a:t>
            </a:r>
            <a:r>
              <a:rPr lang="de-DE" i="1" dirty="0" smtClean="0"/>
              <a:t>b</a:t>
            </a:r>
            <a:r>
              <a:rPr lang="de-DE" dirty="0" smtClean="0"/>
              <a:t> mit einer solchen impliziten Kante im CFG um einen unbedingten Sprung nach </a:t>
            </a:r>
            <a:r>
              <a:rPr lang="de-DE" i="1" dirty="0" smtClean="0"/>
              <a:t>b</a:t>
            </a:r>
            <a:r>
              <a:rPr lang="de-DE" dirty="0" smtClean="0"/>
              <a:t>1: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 marL="0" indent="0">
              <a:lnSpc>
                <a:spcPct val="120000"/>
              </a:lnSpc>
            </a:pPr>
            <a:r>
              <a:rPr lang="de-DE" b="1" dirty="0" smtClean="0"/>
              <a:t>Nachteil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Unbedingter Sprung extrem ineffizient (Codegröße, Laufzeit und Energie), wenn </a:t>
            </a:r>
            <a:r>
              <a:rPr lang="de-DE" i="1" dirty="0" smtClean="0"/>
              <a:t>b</a:t>
            </a:r>
            <a:r>
              <a:rPr lang="de-DE" dirty="0" smtClean="0"/>
              <a:t> und </a:t>
            </a:r>
            <a:r>
              <a:rPr lang="de-DE" i="1" dirty="0" smtClean="0"/>
              <a:t>b</a:t>
            </a:r>
            <a:r>
              <a:rPr lang="de-DE" dirty="0" smtClean="0"/>
              <a:t>1 doch im gleichen Speicher liegen sollten.</a:t>
            </a:r>
            <a:endParaRPr lang="de-DE" i="1" dirty="0" smtClean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347492" y="2599804"/>
            <a:ext cx="2447925" cy="9731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303042" y="2599804"/>
            <a:ext cx="2374900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b:  ...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    jnz %d_0, b2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    j   b1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807617" y="3933304"/>
            <a:ext cx="2474912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763167" y="4020616"/>
            <a:ext cx="11461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b1: ...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4860379" y="3933304"/>
            <a:ext cx="2447925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815929" y="4020616"/>
            <a:ext cx="11461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b2: ...</a:t>
            </a: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H="1">
            <a:off x="3058567" y="3572941"/>
            <a:ext cx="865187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5219154" y="3572941"/>
            <a:ext cx="86518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84954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497880F-3AAD-43B8-8274-30BA2A3205F6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Fixe SPM-Allokation: Funktionen, Basisblöcke &amp; globale Variablen (6)</a:t>
            </a:r>
            <a:endParaRPr lang="en-US" i="1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Eleganter Lösungsansatz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Ergänzen eines Basisblocks </a:t>
            </a:r>
            <a:r>
              <a:rPr lang="de-DE" i="1" dirty="0" smtClean="0"/>
              <a:t>b</a:t>
            </a:r>
            <a:r>
              <a:rPr lang="de-DE" dirty="0" smtClean="0"/>
              <a:t> mit solcher impliziten Kante um unbedingten Sprung wirklich nur dann, wenn </a:t>
            </a:r>
            <a:r>
              <a:rPr lang="de-DE" i="1" dirty="0" smtClean="0"/>
              <a:t>b</a:t>
            </a:r>
            <a:r>
              <a:rPr lang="de-DE" dirty="0" smtClean="0"/>
              <a:t> und </a:t>
            </a:r>
            <a:r>
              <a:rPr lang="de-DE" i="1" dirty="0" smtClean="0"/>
              <a:t>b</a:t>
            </a:r>
            <a:r>
              <a:rPr lang="de-DE" dirty="0" smtClean="0"/>
              <a:t>1 unterschiedlichen Speichern zugeordnet sind.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 marL="0" indent="0">
              <a:lnSpc>
                <a:spcPct val="120000"/>
              </a:lnSpc>
            </a:pPr>
            <a:r>
              <a:rPr lang="de-DE" b="1" dirty="0" smtClean="0"/>
              <a:t>Vorteil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Unbedingte Sprünge werden nur zusätzlich eingefügt, wo dies auch wirklich notwendig ist.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 marL="0" indent="0">
              <a:lnSpc>
                <a:spcPct val="120000"/>
              </a:lnSpc>
            </a:pPr>
            <a:r>
              <a:rPr lang="de-DE" b="1" dirty="0" smtClean="0"/>
              <a:t>Problem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Codegröße     von </a:t>
            </a:r>
            <a:r>
              <a:rPr lang="de-DE" i="1" dirty="0" smtClean="0"/>
              <a:t>b</a:t>
            </a:r>
            <a:r>
              <a:rPr lang="de-DE" dirty="0" smtClean="0"/>
              <a:t> hängt jetzt von den Entscheidungsvariablen     und</a:t>
            </a:r>
            <a:br>
              <a:rPr lang="de-DE" dirty="0" smtClean="0"/>
            </a:br>
            <a:r>
              <a:rPr lang="de-DE" dirty="0" smtClean="0"/>
              <a:t>     ab, die die Speicher-Zuordnung von </a:t>
            </a:r>
            <a:r>
              <a:rPr lang="de-DE" i="1" dirty="0" smtClean="0"/>
              <a:t>b</a:t>
            </a:r>
            <a:r>
              <a:rPr lang="de-DE" dirty="0" smtClean="0"/>
              <a:t> im ILP modelliert.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i="1" dirty="0" smtClean="0"/>
              <a:t>Wie modelliert man nicht-konstanten Parameter     im ILP?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i="1" dirty="0" smtClean="0"/>
          </a:p>
        </p:txBody>
      </p:sp>
      <p:pic>
        <p:nvPicPr>
          <p:cNvPr id="2" name="Grafik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00" y="4794101"/>
            <a:ext cx="226695" cy="21907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870800"/>
            <a:ext cx="222885" cy="15240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200" y="5533200"/>
            <a:ext cx="226695" cy="21907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238000"/>
            <a:ext cx="31242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93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54AA570-C8FE-4346-B5FF-B67A345BD08A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TPM und Bit-Pakete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Zusammengesetzte Regel</a:t>
            </a:r>
            <a:br>
              <a:rPr lang="de-DE" dirty="0" smtClean="0"/>
            </a:br>
            <a:r>
              <a:rPr lang="de-DE" dirty="0">
                <a:solidFill>
                  <a:srgbClr val="83B53D"/>
                </a:solidFill>
              </a:rPr>
              <a:t>dreg</a:t>
            </a:r>
            <a:r>
              <a:rPr lang="de-DE" b="1" dirty="0">
                <a:latin typeface="Courier New" pitchFamily="49" charset="0"/>
              </a:rPr>
              <a:t>: </a:t>
            </a:r>
            <a:r>
              <a:rPr lang="de-DE" b="1" dirty="0">
                <a:solidFill>
                  <a:srgbClr val="0000FF"/>
                </a:solidFill>
                <a:latin typeface="Courier New" pitchFamily="49" charset="0"/>
              </a:rPr>
              <a:t>tpm_BinaryExpAND</a:t>
            </a:r>
            <a:r>
              <a:rPr lang="de-DE" b="1" dirty="0">
                <a:latin typeface="Courier New" pitchFamily="49" charset="0"/>
              </a:rPr>
              <a:t>( </a:t>
            </a:r>
            <a:r>
              <a:rPr lang="de-DE" b="1" dirty="0">
                <a:solidFill>
                  <a:srgbClr val="0000FF"/>
                </a:solidFill>
                <a:latin typeface="Courier New" pitchFamily="49" charset="0"/>
              </a:rPr>
              <a:t>tpm_BinaryExpSHR</a:t>
            </a:r>
            <a:r>
              <a:rPr lang="de-DE" b="1" dirty="0">
                <a:latin typeface="Courier New" pitchFamily="49" charset="0"/>
              </a:rPr>
              <a:t>(</a:t>
            </a:r>
            <a:br>
              <a:rPr lang="de-DE" b="1" dirty="0">
                <a:latin typeface="Courier New" pitchFamily="49" charset="0"/>
              </a:rPr>
            </a:br>
            <a:r>
              <a:rPr lang="de-DE" b="1" dirty="0">
                <a:latin typeface="Courier New" pitchFamily="49" charset="0"/>
              </a:rPr>
              <a:t>		</a:t>
            </a:r>
            <a:r>
              <a:rPr lang="de-DE" dirty="0">
                <a:solidFill>
                  <a:srgbClr val="83B53D"/>
                </a:solidFill>
              </a:rPr>
              <a:t>dreg</a:t>
            </a:r>
            <a:r>
              <a:rPr lang="de-DE" b="1" dirty="0">
                <a:latin typeface="Courier New" pitchFamily="49" charset="0"/>
              </a:rPr>
              <a:t>, </a:t>
            </a:r>
            <a:r>
              <a:rPr lang="de-DE" dirty="0">
                <a:solidFill>
                  <a:srgbClr val="83B53D"/>
                </a:solidFill>
              </a:rPr>
              <a:t>const</a:t>
            </a:r>
            <a:r>
              <a:rPr lang="de-DE" b="1" dirty="0">
                <a:latin typeface="Courier New" pitchFamily="49" charset="0"/>
              </a:rPr>
              <a:t> ), </a:t>
            </a:r>
            <a:r>
              <a:rPr lang="de-DE" dirty="0">
                <a:solidFill>
                  <a:srgbClr val="83B53D"/>
                </a:solidFill>
              </a:rPr>
              <a:t>const</a:t>
            </a:r>
            <a:r>
              <a:rPr lang="de-DE" b="1" dirty="0">
                <a:latin typeface="Courier New" pitchFamily="49" charset="0"/>
              </a:rPr>
              <a:t> )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kann </a:t>
            </a:r>
            <a:r>
              <a:rPr lang="de-DE" dirty="0" smtClean="0"/>
              <a:t>Ausdruck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(c &gt;&gt; 4) &amp; 0x7</a:t>
            </a:r>
            <a:r>
              <a:rPr lang="de-DE" dirty="0" smtClean="0"/>
              <a:t> überdecken und effiziente Operation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EXTR.U d_0, d_c, 4, 3</a:t>
            </a:r>
            <a:r>
              <a:rPr lang="de-DE" dirty="0" smtClean="0"/>
              <a:t> generieren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u="sng" dirty="0" smtClean="0"/>
              <a:t>Aber:</a:t>
            </a:r>
            <a:r>
              <a:rPr lang="de-DE" dirty="0" smtClean="0"/>
              <a:t> TPM stößt an Grenzen, wenn Muster komplexer werden: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D"/>
            </a:pPr>
            <a:r>
              <a:rPr lang="de-DE" dirty="0" smtClean="0"/>
              <a:t>Zahlen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4</a:t>
            </a:r>
            <a:r>
              <a:rPr lang="de-DE" dirty="0" smtClean="0"/>
              <a:t> /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0x7</a:t>
            </a:r>
            <a:r>
              <a:rPr lang="de-DE" dirty="0" smtClean="0"/>
              <a:t> nicht als Konstanten sondern als Inhalt von Variablen vorliegend?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D"/>
            </a:pPr>
            <a:r>
              <a:rPr lang="de-DE" dirty="0" smtClean="0"/>
              <a:t>Andere Operator-Kombinationen als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&amp;</a:t>
            </a:r>
            <a:r>
              <a:rPr lang="de-DE" dirty="0" smtClean="0"/>
              <a:t> /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&gt;&gt;</a:t>
            </a:r>
            <a:r>
              <a:rPr lang="de-DE" dirty="0" smtClean="0"/>
              <a:t> zum Erzeugen und Einfügen von Bit-Paketen in C?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Baum-Grammatik würde schnell ausufern und trotzdem relativ schlechten Code erzeugen!</a:t>
            </a:r>
          </a:p>
        </p:txBody>
      </p:sp>
    </p:spTree>
    <p:extLst>
      <p:ext uri="{BB962C8B-B14F-4D97-AF65-F5344CB8AC3E}">
        <p14:creationId xmlns:p14="http://schemas.microsoft.com/office/powerpoint/2010/main" val="1677516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5FA3D41-08DF-4DAE-B707-FE91EB0179F3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Fixe SPM-Allokation: Funktionen, Basisblöcke &amp; globale Variablen (7)</a:t>
            </a:r>
            <a:endParaRPr lang="en-US" i="1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Multi-Basisblöcke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Mengen einzelner Basisblöcke, die jeweils im CFG zusammenhängend sind.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Sei </a:t>
            </a:r>
            <a:r>
              <a:rPr lang="de-DE" i="1" dirty="0" smtClean="0"/>
              <a:t>G</a:t>
            </a:r>
            <a:r>
              <a:rPr lang="de-DE" dirty="0" smtClean="0"/>
              <a:t> der CFG einer Funktion </a:t>
            </a:r>
            <a:r>
              <a:rPr lang="de-DE" i="1" dirty="0" smtClean="0"/>
              <a:t>f</a:t>
            </a:r>
            <a:r>
              <a:rPr lang="de-DE" dirty="0" smtClean="0"/>
              <a:t>, </a:t>
            </a:r>
            <a:r>
              <a:rPr lang="de-DE" i="1" dirty="0" smtClean="0"/>
              <a:t>G´</a:t>
            </a:r>
            <a:r>
              <a:rPr lang="de-DE" dirty="0" smtClean="0"/>
              <a:t> ein zusammenhängender Teilgraph von </a:t>
            </a:r>
            <a:r>
              <a:rPr lang="de-DE" i="1" dirty="0" smtClean="0"/>
              <a:t>G</a:t>
            </a:r>
            <a:r>
              <a:rPr lang="de-DE" dirty="0" smtClean="0"/>
              <a:t>. Die Menge aller Basisblöcke aus </a:t>
            </a:r>
            <a:r>
              <a:rPr lang="de-DE" i="1" dirty="0" smtClean="0"/>
              <a:t>G´</a:t>
            </a:r>
            <a:r>
              <a:rPr lang="de-DE" dirty="0" smtClean="0"/>
              <a:t> stellt einen Multibasisblock dar.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{</a:t>
            </a:r>
            <a:r>
              <a:rPr lang="de-DE" i="1" dirty="0" smtClean="0"/>
              <a:t>b</a:t>
            </a:r>
            <a:r>
              <a:rPr lang="de-DE" dirty="0" smtClean="0"/>
              <a:t>, </a:t>
            </a:r>
            <a:r>
              <a:rPr lang="de-DE" i="1" dirty="0" smtClean="0"/>
              <a:t>b</a:t>
            </a:r>
            <a:r>
              <a:rPr lang="de-DE" dirty="0" smtClean="0"/>
              <a:t>1}, {</a:t>
            </a:r>
            <a:r>
              <a:rPr lang="de-DE" i="1" dirty="0" smtClean="0"/>
              <a:t>b</a:t>
            </a:r>
            <a:r>
              <a:rPr lang="de-DE" dirty="0" smtClean="0"/>
              <a:t>, </a:t>
            </a:r>
            <a:r>
              <a:rPr lang="de-DE" i="1" dirty="0" smtClean="0"/>
              <a:t>b</a:t>
            </a:r>
            <a:r>
              <a:rPr lang="de-DE" dirty="0" smtClean="0"/>
              <a:t>2} und {</a:t>
            </a:r>
            <a:r>
              <a:rPr lang="de-DE" i="1" dirty="0" smtClean="0"/>
              <a:t>b</a:t>
            </a:r>
            <a:r>
              <a:rPr lang="de-DE" dirty="0" smtClean="0"/>
              <a:t>, </a:t>
            </a:r>
            <a:r>
              <a:rPr lang="de-DE" i="1" dirty="0" smtClean="0"/>
              <a:t>b</a:t>
            </a:r>
            <a:r>
              <a:rPr lang="de-DE" dirty="0" smtClean="0"/>
              <a:t>1, </a:t>
            </a:r>
            <a:r>
              <a:rPr lang="de-DE" i="1" dirty="0" smtClean="0"/>
              <a:t>b</a:t>
            </a:r>
            <a:r>
              <a:rPr lang="de-DE" dirty="0" smtClean="0"/>
              <a:t>2} sind Multi-Basisblöcke.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{</a:t>
            </a:r>
            <a:r>
              <a:rPr lang="de-DE" i="1" dirty="0" smtClean="0"/>
              <a:t>b</a:t>
            </a:r>
            <a:r>
              <a:rPr lang="de-DE" dirty="0" smtClean="0"/>
              <a:t>1, </a:t>
            </a:r>
            <a:r>
              <a:rPr lang="de-DE" i="1" dirty="0" smtClean="0"/>
              <a:t>b</a:t>
            </a:r>
            <a:r>
              <a:rPr lang="de-DE" dirty="0" smtClean="0"/>
              <a:t>2} ist kein Multi-Basisblock: </a:t>
            </a:r>
            <a:r>
              <a:rPr lang="de-DE" i="1" dirty="0" smtClean="0"/>
              <a:t>G´</a:t>
            </a:r>
            <a:r>
              <a:rPr lang="de-DE" dirty="0" smtClean="0"/>
              <a:t> hierzu ist unzusammenhängend.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2095500" y="4581376"/>
            <a:ext cx="2474913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051050" y="4668688"/>
            <a:ext cx="11461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b1: ...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5148263" y="4581376"/>
            <a:ext cx="2447925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5103813" y="4668688"/>
            <a:ext cx="11461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b2: ...</a:t>
            </a:r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 flipH="1">
            <a:off x="3346450" y="4221013"/>
            <a:ext cx="86518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>
            <a:off x="5507038" y="4221013"/>
            <a:ext cx="865187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3608388" y="3789213"/>
            <a:ext cx="2474912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3590925" y="3849538"/>
            <a:ext cx="11461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  <a:buFontTx/>
              <a:buNone/>
            </a:pPr>
            <a:r>
              <a:rPr lang="de-DE" sz="1800" b="1" dirty="0">
                <a:latin typeface="Courier New" pitchFamily="49" charset="0"/>
              </a:rPr>
              <a:t>b:  ...</a:t>
            </a:r>
          </a:p>
        </p:txBody>
      </p:sp>
    </p:spTree>
    <p:extLst>
      <p:ext uri="{BB962C8B-B14F-4D97-AF65-F5344CB8AC3E}">
        <p14:creationId xmlns:p14="http://schemas.microsoft.com/office/powerpoint/2010/main" val="467631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/>
      <p:bldP spid="26" grpId="0" animBg="1"/>
      <p:bldP spid="27" grpId="0" animBg="1"/>
      <p:bldP spid="28" grpId="0" animBg="1"/>
      <p:bldP spid="2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Fixe SPM-Allokation: Funktionen, Basisblöcke &amp; globale Variablen (8)</a:t>
            </a:r>
            <a:endParaRPr lang="en-US" i="1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(Multi-) Basisblöcke in einer ILP-Formulierung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ILP zur SPM-Allokation betrachtet Mengen aller Funktionen    , aller einzelnen Basisblöcke   , aller Multi-Basisblöcke       und aller globalen Variablen     als Speicherobjekte.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      wird gebildet durch Betrachtung aller zusammenhängender Teilgraphen </a:t>
            </a:r>
            <a:r>
              <a:rPr lang="de-DE" i="1" dirty="0" smtClean="0"/>
              <a:t>G´</a:t>
            </a:r>
            <a:r>
              <a:rPr lang="de-DE" dirty="0" smtClean="0"/>
              <a:t> des CFGs.</a:t>
            </a:r>
          </a:p>
          <a:p>
            <a:pPr marL="0" indent="0">
              <a:lnSpc>
                <a:spcPct val="120000"/>
              </a:lnSpc>
            </a:pPr>
            <a:r>
              <a:rPr lang="de-DE" dirty="0"/>
              <a:t/>
            </a:r>
            <a:br>
              <a:rPr lang="de-DE" dirty="0"/>
            </a:br>
            <a:r>
              <a:rPr lang="de-DE" b="1" dirty="0" smtClean="0"/>
              <a:t>Definitionen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 				Menge aller für die Verschiebung auf den</a:t>
            </a:r>
            <a:br>
              <a:rPr lang="de-DE" dirty="0" smtClean="0"/>
            </a:br>
            <a:r>
              <a:rPr lang="de-DE" dirty="0" smtClean="0"/>
              <a:t>				SPM in Frage kommender Speicherobjekte</a:t>
            </a:r>
            <a:br>
              <a:rPr lang="de-DE" dirty="0" smtClean="0"/>
            </a:br>
            <a:r>
              <a:rPr lang="de-DE" dirty="0" smtClean="0"/>
              <a:t>				</a:t>
            </a:r>
            <a:r>
              <a:rPr lang="en-US" i="1" dirty="0" smtClean="0"/>
              <a:t>(memory objects)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Bedeutung aller anderen Ausdrücke (                     ) wie vorher</a:t>
            </a:r>
          </a:p>
        </p:txBody>
      </p:sp>
      <p:pic>
        <p:nvPicPr>
          <p:cNvPr id="8" name="Grafik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5" y="4365104"/>
            <a:ext cx="2956560" cy="49911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89" y="5464800"/>
            <a:ext cx="1407795" cy="23241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1800000"/>
            <a:ext cx="180975" cy="17335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84" y="2173620"/>
            <a:ext cx="182880" cy="17526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063" y="2173620"/>
            <a:ext cx="398145" cy="17526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832" y="2527945"/>
            <a:ext cx="182880" cy="180975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55" y="2912400"/>
            <a:ext cx="398145" cy="175260"/>
          </a:xfrm>
          <a:prstGeom prst="rect">
            <a:avLst/>
          </a:prstGeom>
        </p:spPr>
      </p:pic>
      <p:sp>
        <p:nvSpPr>
          <p:cNvPr id="26" name="Datumsplatzhalt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</a:t>
            </a:r>
            <a:r>
              <a:rPr lang="de-DE" dirty="0" smtClean="0"/>
              <a:t> H. Falk | </a:t>
            </a:r>
            <a:fld id="{11EAEDB3-AC0D-453E-A922-47944B11B1D4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27" name="Fußzeilenplatzhalt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7422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Fixe SPM-Allokation: Funktionen, Basisblöcke &amp; globale Variablen </a:t>
            </a:r>
            <a:r>
              <a:rPr lang="de-DE" dirty="0" smtClean="0"/>
              <a:t>(9)</a:t>
            </a:r>
            <a:endParaRPr lang="en-US" i="1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Bestimmung der Parameter</a:t>
            </a:r>
            <a:endParaRPr lang="de-DE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   : Für               oder               : wie vorher;</a:t>
            </a:r>
            <a:br>
              <a:rPr lang="de-DE" dirty="0" smtClean="0"/>
            </a:br>
            <a:r>
              <a:rPr lang="de-DE" dirty="0" smtClean="0"/>
              <a:t>     Für               : Größe aller Instruktionen des Basisblocks, plus Größe</a:t>
            </a:r>
            <a:br>
              <a:rPr lang="de-DE" dirty="0" smtClean="0"/>
            </a:br>
            <a:r>
              <a:rPr lang="de-DE" dirty="0" smtClean="0"/>
              <a:t>			eines unbedingten Sprungs, falls        impliziten</a:t>
            </a:r>
            <a:br>
              <a:rPr lang="de-DE" dirty="0" smtClean="0"/>
            </a:br>
            <a:r>
              <a:rPr lang="de-DE" dirty="0" smtClean="0"/>
              <a:t>			Nachfolger hat;</a:t>
            </a:r>
            <a:br>
              <a:rPr lang="de-DE" dirty="0" smtClean="0"/>
            </a:br>
            <a:r>
              <a:rPr lang="de-DE" dirty="0" smtClean="0"/>
              <a:t>     Für                  : Größe aller Instruktionen aller in       enthaltenen</a:t>
            </a:r>
            <a:br>
              <a:rPr lang="de-DE" dirty="0" smtClean="0"/>
            </a:br>
            <a:r>
              <a:rPr lang="de-DE" dirty="0" smtClean="0"/>
              <a:t>			Basisblöcke, plus Größe von </a:t>
            </a:r>
            <a:r>
              <a:rPr lang="de-DE" i="1" dirty="0" smtClean="0"/>
              <a:t>k</a:t>
            </a:r>
            <a:r>
              <a:rPr lang="de-DE" dirty="0" smtClean="0"/>
              <a:t> unbedingten</a:t>
            </a:r>
            <a:br>
              <a:rPr lang="de-DE" dirty="0" smtClean="0"/>
            </a:br>
            <a:r>
              <a:rPr lang="de-DE" dirty="0" smtClean="0"/>
              <a:t>			Sprüngen, falls        im CFG </a:t>
            </a:r>
            <a:r>
              <a:rPr lang="de-DE" i="1" dirty="0" smtClean="0"/>
              <a:t>k</a:t>
            </a:r>
            <a:r>
              <a:rPr lang="de-DE" dirty="0" smtClean="0"/>
              <a:t> implizite Nachfolger </a:t>
            </a:r>
            <a:br>
              <a:rPr lang="de-DE" dirty="0" smtClean="0"/>
            </a:br>
            <a:r>
              <a:rPr lang="de-DE" dirty="0" smtClean="0"/>
              <a:t>			hat.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 </a:t>
            </a:r>
            <a:r>
              <a:rPr lang="de-DE" dirty="0" smtClean="0"/>
              <a:t>     : wie vorher, nur jetzt analog zu     unter Berücksichtigung der neu zu</a:t>
            </a:r>
            <a:br>
              <a:rPr lang="de-DE" dirty="0" smtClean="0"/>
            </a:br>
            <a:r>
              <a:rPr lang="de-DE" dirty="0" smtClean="0"/>
              <a:t>			beachtenden unbedingten Sprünge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    : wie vorher per </a:t>
            </a:r>
            <a:r>
              <a:rPr lang="en-US" i="1" dirty="0" smtClean="0"/>
              <a:t>Profiling</a:t>
            </a:r>
            <a:r>
              <a:rPr lang="de-DE" dirty="0" smtClean="0"/>
              <a:t>, nur jetzt auch für</a:t>
            </a:r>
          </a:p>
        </p:txBody>
      </p:sp>
      <p:pic>
        <p:nvPicPr>
          <p:cNvPr id="10" name="Grafik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00000"/>
            <a:ext cx="205740" cy="21907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25144"/>
            <a:ext cx="381000" cy="22288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00000"/>
            <a:ext cx="923925" cy="21336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00" y="2602800"/>
            <a:ext cx="401955" cy="1524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00000"/>
            <a:ext cx="927735" cy="21526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70800"/>
            <a:ext cx="925830" cy="21526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268800"/>
            <a:ext cx="1146810" cy="215265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93" y="3333600"/>
            <a:ext cx="401955" cy="15240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800" y="4068688"/>
            <a:ext cx="401955" cy="15240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22093"/>
            <a:ext cx="205740" cy="2190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544000"/>
            <a:ext cx="209550" cy="1524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464800"/>
            <a:ext cx="1632585" cy="215265"/>
          </a:xfrm>
          <a:prstGeom prst="rect">
            <a:avLst/>
          </a:prstGeom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</a:t>
            </a:r>
            <a:r>
              <a:rPr lang="de-DE" dirty="0" smtClean="0"/>
              <a:t> H. Falk | </a:t>
            </a:r>
            <a:fld id="{DF4B9156-7D5C-4F11-87F9-436622BB863F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356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Fixe SPM-Allokation: Funktionen, Basisblöcke &amp; globale Variablen </a:t>
            </a:r>
            <a:r>
              <a:rPr lang="de-DE" dirty="0" smtClean="0"/>
              <a:t>(10)</a:t>
            </a:r>
            <a:endParaRPr lang="en-US" i="1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ILP-Formulierung</a:t>
            </a:r>
            <a:endParaRPr lang="de-DE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Zielfunktion: Maximiere Energieeinsparung für gesamtes Programm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Nebenbedingung 1: Einhaltung der Kapazität des SPMs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Nebenbedingung pro               :        darf nur durch max. eine Variable (für </a:t>
            </a:r>
            <a:r>
              <a:rPr lang="de-DE" i="1" dirty="0" smtClean="0"/>
              <a:t>b</a:t>
            </a:r>
            <a:r>
              <a:rPr lang="de-DE" dirty="0" smtClean="0"/>
              <a:t> selbst, für </a:t>
            </a:r>
            <a:r>
              <a:rPr lang="de-DE" i="1" dirty="0" smtClean="0"/>
              <a:t>b</a:t>
            </a:r>
            <a:r>
              <a:rPr lang="de-DE" dirty="0" smtClean="0"/>
              <a:t>´s Funktion oder für alle Multi-Basisblöcke, die </a:t>
            </a:r>
            <a:r>
              <a:rPr lang="de-DE" i="1" dirty="0" smtClean="0"/>
              <a:t>b</a:t>
            </a:r>
            <a:r>
              <a:rPr lang="de-DE" dirty="0" smtClean="0"/>
              <a:t> enthalten) dem SPM zugewiesen werden</a:t>
            </a:r>
          </a:p>
        </p:txBody>
      </p:sp>
      <p:pic>
        <p:nvPicPr>
          <p:cNvPr id="12" name="Grafik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3" y="2160091"/>
            <a:ext cx="2908554" cy="764857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00247"/>
            <a:ext cx="2296668" cy="76485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06" y="4744800"/>
            <a:ext cx="942975" cy="21526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00" y="4806000"/>
            <a:ext cx="422910" cy="1524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2" y="5760487"/>
            <a:ext cx="5741670" cy="651700"/>
          </a:xfrm>
          <a:prstGeom prst="rect">
            <a:avLst/>
          </a:prstGeom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</a:t>
            </a:r>
            <a:r>
              <a:rPr lang="de-DE" dirty="0" smtClean="0"/>
              <a:t> H. Falk | </a:t>
            </a:r>
            <a:fld id="{35C6BAB4-4AA0-4F85-924D-7354267DEB14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7005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D11FC8F-AEAD-4B56-AB1A-0DE3370FC1C7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Fixe SPM-Allokation: Funktionen, Basisblöcke &amp; globale Variablen (</a:t>
            </a:r>
            <a:r>
              <a:rPr lang="de-DE" dirty="0" smtClean="0"/>
              <a:t>11)</a:t>
            </a:r>
            <a:endParaRPr lang="de-DE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79512" y="1387053"/>
            <a:ext cx="4896544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de-DE" b="1" dirty="0" smtClean="0"/>
              <a:t>Ergebnisse</a:t>
            </a:r>
            <a:r>
              <a:rPr lang="de-DE" i="1" dirty="0" smtClean="0"/>
              <a:t> (MultiSort-Benchmark)</a:t>
            </a:r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36096" y="1387475"/>
            <a:ext cx="3528517" cy="4994275"/>
          </a:xfrm>
        </p:spPr>
        <p:txBody>
          <a:bodyPr/>
          <a:lstStyle/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64b SPM jetzt nicht mehr zu klein, um für Code-Teile ausgenutzt zu werden.</a:t>
            </a:r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i="1" u="sng" dirty="0" smtClean="0"/>
              <a:t>Vorsicht:</a:t>
            </a:r>
            <a:r>
              <a:rPr lang="de-DE" i="1" dirty="0" smtClean="0"/>
              <a:t> Für links stehendes Diagramm ist auch der Laufzeit-</a:t>
            </a:r>
            <a:r>
              <a:rPr lang="en-US" i="1" dirty="0" smtClean="0"/>
              <a:t>Stack</a:t>
            </a:r>
            <a:r>
              <a:rPr lang="de-DE" i="1" dirty="0" smtClean="0"/>
              <a:t> als Speicher-Objekt betrachtet und somit auf den SPM verschoben worden.</a:t>
            </a:r>
            <a:br>
              <a:rPr lang="de-DE" i="1" dirty="0" smtClean="0"/>
            </a:br>
            <a:r>
              <a:rPr lang="de-DE" i="1" dirty="0" smtClean="0"/>
              <a:t>Daher ist dieses Diagramm nur bedingt mit Folie 63 vergleichbar!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 rot="16200000">
            <a:off x="-1113853" y="3749675"/>
            <a:ext cx="28797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1600" dirty="0"/>
              <a:t>Cycles </a:t>
            </a:r>
            <a:r>
              <a:rPr lang="en-US" sz="1600" i="1" dirty="0"/>
              <a:t>[x100]</a:t>
            </a:r>
          </a:p>
          <a:p>
            <a:pPr algn="ctr" eaLnBrk="1" hangingPunct="1">
              <a:buClrTx/>
              <a:buFontTx/>
              <a:buNone/>
            </a:pPr>
            <a:r>
              <a:rPr lang="en-US" sz="1600" dirty="0"/>
              <a:t> Energy (CPU + Memory) </a:t>
            </a:r>
            <a:r>
              <a:rPr lang="en-US" sz="1600" i="1" dirty="0"/>
              <a:t>[µJ]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8908" r="2262" b="3656"/>
          <a:stretch/>
        </p:blipFill>
        <p:spPr bwMode="auto">
          <a:xfrm>
            <a:off x="722885" y="2284413"/>
            <a:ext cx="4812067" cy="394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4" name="Oval 7"/>
          <p:cNvSpPr>
            <a:spLocks noChangeArrowheads="1"/>
          </p:cNvSpPr>
          <p:nvPr/>
        </p:nvSpPr>
        <p:spPr bwMode="auto">
          <a:xfrm rot="20592402">
            <a:off x="1378522" y="2276475"/>
            <a:ext cx="431800" cy="1439863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9369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D11FC8F-AEAD-4B56-AB1A-0DE3370FC1C7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Fixe SPM-Allokation: Funktionen, Basisblöcke &amp; globale Variablen (</a:t>
            </a:r>
            <a:r>
              <a:rPr lang="de-DE" dirty="0" smtClean="0"/>
              <a:t>12)</a:t>
            </a:r>
            <a:endParaRPr lang="de-DE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79512" y="1387053"/>
            <a:ext cx="8856984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de-DE" b="1" dirty="0" smtClean="0"/>
              <a:t>Detail-Ergebnisse nur für Speicher-Subsystem</a:t>
            </a:r>
            <a:endParaRPr lang="de-DE" i="1" dirty="0" smtClean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5" t="21164" r="4060" b="14766"/>
          <a:stretch>
            <a:fillRect/>
          </a:stretch>
        </p:blipFill>
        <p:spPr bwMode="auto">
          <a:xfrm>
            <a:off x="905305" y="2276475"/>
            <a:ext cx="6981825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847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D11FC8F-AEAD-4B56-AB1A-0DE3370FC1C7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Fixe SPM-Allokation: Funktionen, Basisblöcke &amp; globale Variablen (</a:t>
            </a:r>
            <a:r>
              <a:rPr lang="de-DE" dirty="0" smtClean="0"/>
              <a:t>13)</a:t>
            </a:r>
            <a:endParaRPr lang="de-DE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Vergleich ACET / WCET</a:t>
            </a:r>
            <a:r>
              <a:rPr lang="de-DE" b="1" baseline="-25000" dirty="0" smtClean="0"/>
              <a:t>EST</a:t>
            </a:r>
            <a:r>
              <a:rPr lang="de-DE" b="1" dirty="0" smtClean="0"/>
              <a:t> für </a:t>
            </a:r>
            <a:r>
              <a:rPr lang="en-US" b="1" i="1" dirty="0" smtClean="0"/>
              <a:t>Scratchpads</a:t>
            </a:r>
            <a:r>
              <a:rPr lang="de-DE" b="1" dirty="0" smtClean="0"/>
              <a:t> und </a:t>
            </a:r>
            <a:r>
              <a:rPr lang="en-US" b="1" i="1" dirty="0" smtClean="0"/>
              <a:t>Caches</a:t>
            </a:r>
            <a:endParaRPr lang="en-US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SPMs im Gegensatz zu </a:t>
            </a:r>
            <a:r>
              <a:rPr lang="en-US" i="1" dirty="0" smtClean="0"/>
              <a:t>Caches</a:t>
            </a:r>
            <a:r>
              <a:rPr lang="de-DE" dirty="0" smtClean="0"/>
              <a:t> bestens vorhersagbar: WCET</a:t>
            </a:r>
            <a:r>
              <a:rPr lang="de-DE" baseline="-25000" dirty="0" smtClean="0"/>
              <a:t>EST</a:t>
            </a:r>
            <a:r>
              <a:rPr lang="de-DE" dirty="0" smtClean="0"/>
              <a:t> skaliert mit ACETs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Erst für größere Speicher (ab 2kB) sind </a:t>
            </a:r>
            <a:r>
              <a:rPr lang="en-US" i="1" dirty="0" smtClean="0"/>
              <a:t>Caches</a:t>
            </a:r>
            <a:r>
              <a:rPr lang="de-DE" dirty="0" smtClean="0"/>
              <a:t> auch bzgl. ACET besser als SPMs</a:t>
            </a:r>
          </a:p>
        </p:txBody>
      </p:sp>
      <p:pic>
        <p:nvPicPr>
          <p:cNvPr id="15" name="Picture 3" descr="G721_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824"/>
            <a:ext cx="4252913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G721_cach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1860699"/>
            <a:ext cx="4283075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819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D11FC8F-AEAD-4B56-AB1A-0DE3370FC1C7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Multi-Prozess </a:t>
            </a:r>
            <a:r>
              <a:rPr lang="de-DE" dirty="0"/>
              <a:t>SPM-Allokation: </a:t>
            </a:r>
            <a:r>
              <a:rPr lang="de-DE" dirty="0" smtClean="0"/>
              <a:t>Partitionierter SPM (1)</a:t>
            </a:r>
            <a:endParaRPr lang="de-DE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79512" y="1027013"/>
            <a:ext cx="4896544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</a:pPr>
            <a:endParaRPr lang="de-DE" i="1" dirty="0" smtClean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699792" y="4246056"/>
            <a:ext cx="6372771" cy="1631216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Gesamte SPM-Kapazität wird zur Übersetzungszeit in disjunkte Partitionen zerlegt</a:t>
            </a:r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Jeder Prozess </a:t>
            </a:r>
            <a:r>
              <a:rPr lang="de-DE" i="1" dirty="0" smtClean="0"/>
              <a:t>P</a:t>
            </a:r>
            <a:r>
              <a:rPr lang="de-DE" i="1" baseline="-25000" dirty="0" smtClean="0"/>
              <a:t>i</a:t>
            </a:r>
            <a:r>
              <a:rPr lang="de-DE" dirty="0" smtClean="0"/>
              <a:t> hat eine SPM-Partitionen für Funktionen, (Multi-) BBs &amp; globale Variablen von </a:t>
            </a:r>
            <a:r>
              <a:rPr lang="de-DE" i="1" dirty="0" smtClean="0"/>
              <a:t>P</a:t>
            </a:r>
            <a:r>
              <a:rPr lang="de-DE" i="1" baseline="-25000" dirty="0" smtClean="0"/>
              <a:t>i</a:t>
            </a:r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i="1" dirty="0" smtClean="0"/>
              <a:t>Erwartung:</a:t>
            </a:r>
            <a:r>
              <a:rPr lang="de-DE" dirty="0" smtClean="0"/>
              <a:t> Gute Ergebnisse für große SPMs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492500" y="2981648"/>
            <a:ext cx="792163" cy="6477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79388" y="1517973"/>
            <a:ext cx="2422525" cy="402431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23850" y="1619573"/>
            <a:ext cx="2120900" cy="9667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69913" y="1905323"/>
            <a:ext cx="1666875" cy="396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000" dirty="0" smtClean="0"/>
              <a:t>Prozess </a:t>
            </a:r>
            <a:r>
              <a:rPr lang="de-DE" sz="2000" i="1" dirty="0"/>
              <a:t>P</a:t>
            </a:r>
            <a:r>
              <a:rPr lang="de-DE" sz="2000" i="1" baseline="-25000" dirty="0"/>
              <a:t>1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23850" y="4448498"/>
            <a:ext cx="2119313" cy="939800"/>
          </a:xfrm>
          <a:prstGeom prst="rect">
            <a:avLst/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542925" y="4708848"/>
            <a:ext cx="1665288" cy="396875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000" dirty="0" smtClean="0"/>
              <a:t>Prozess </a:t>
            </a:r>
            <a:r>
              <a:rPr lang="de-DE" sz="2000" i="1" dirty="0"/>
              <a:t>P</a:t>
            </a:r>
            <a:r>
              <a:rPr lang="de-DE" sz="2000" i="1" baseline="-25000" dirty="0"/>
              <a:t>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23850" y="2787973"/>
            <a:ext cx="2120900" cy="1436687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528638" y="3338835"/>
            <a:ext cx="1666875" cy="396875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000" dirty="0" smtClean="0"/>
              <a:t>Prozess </a:t>
            </a:r>
            <a:r>
              <a:rPr lang="de-DE" sz="2000" i="1" dirty="0"/>
              <a:t>P</a:t>
            </a:r>
            <a:r>
              <a:rPr lang="de-DE" sz="2000" i="1" baseline="-25000" dirty="0"/>
              <a:t>2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596900" y="5551810"/>
            <a:ext cx="1671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i="1" dirty="0" smtClean="0"/>
              <a:t>Scratchpad</a:t>
            </a:r>
            <a:endParaRPr lang="en-US" sz="2000" i="1" dirty="0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3492500" y="1627510"/>
            <a:ext cx="0" cy="20161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3492500" y="3626173"/>
            <a:ext cx="52736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3492500" y="2978473"/>
            <a:ext cx="5310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3492500" y="2330773"/>
            <a:ext cx="5310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6" name="Text Box 33"/>
          <p:cNvSpPr txBox="1">
            <a:spLocks noChangeArrowheads="1"/>
          </p:cNvSpPr>
          <p:nvPr/>
        </p:nvSpPr>
        <p:spPr bwMode="auto">
          <a:xfrm>
            <a:off x="2916238" y="3130873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800" i="1" dirty="0"/>
              <a:t>P</a:t>
            </a:r>
            <a:r>
              <a:rPr lang="de-DE" sz="1800" i="1" baseline="-25000" dirty="0"/>
              <a:t>1</a:t>
            </a:r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2916238" y="2494285"/>
            <a:ext cx="58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800" i="1" dirty="0"/>
              <a:t>P</a:t>
            </a:r>
            <a:r>
              <a:rPr lang="de-DE" sz="1800" i="1" baseline="-25000" dirty="0"/>
              <a:t>2</a:t>
            </a:r>
          </a:p>
        </p:txBody>
      </p: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2916238" y="1819598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800" i="1" dirty="0"/>
              <a:t>P</a:t>
            </a:r>
            <a:r>
              <a:rPr lang="de-DE" sz="1800" i="1" baseline="-25000" dirty="0"/>
              <a:t>3</a:t>
            </a: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4284663" y="2332360"/>
            <a:ext cx="792162" cy="647700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5076825" y="1683073"/>
            <a:ext cx="792163" cy="647700"/>
          </a:xfrm>
          <a:prstGeom prst="rect">
            <a:avLst/>
          </a:prstGeom>
          <a:solidFill>
            <a:srgbClr val="3399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31" name="Rectangle 21"/>
          <p:cNvSpPr>
            <a:spLocks noChangeArrowheads="1"/>
          </p:cNvSpPr>
          <p:nvPr/>
        </p:nvSpPr>
        <p:spPr bwMode="auto">
          <a:xfrm>
            <a:off x="5868988" y="2981648"/>
            <a:ext cx="792162" cy="6477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6661150" y="2332360"/>
            <a:ext cx="792163" cy="647700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7453313" y="1683073"/>
            <a:ext cx="792162" cy="647700"/>
          </a:xfrm>
          <a:prstGeom prst="rect">
            <a:avLst/>
          </a:prstGeom>
          <a:solidFill>
            <a:srgbClr val="3399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8488363" y="3643635"/>
            <a:ext cx="58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800" i="1" dirty="0"/>
              <a:t>Zeit</a:t>
            </a:r>
          </a:p>
        </p:txBody>
      </p:sp>
    </p:spTree>
    <p:extLst>
      <p:ext uri="{BB962C8B-B14F-4D97-AF65-F5344CB8AC3E}">
        <p14:creationId xmlns:p14="http://schemas.microsoft.com/office/powerpoint/2010/main" val="3543970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51BE829-AC37-4977-B4C5-8FA842F198C5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Multi-Prozess SPM-Allokation: Partitionierter SPM </a:t>
            </a:r>
            <a:r>
              <a:rPr lang="de-DE" dirty="0" smtClean="0"/>
              <a:t>(2)</a:t>
            </a:r>
            <a:endParaRPr lang="en-US" i="1" dirty="0"/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Energie-</a:t>
            </a:r>
            <a:r>
              <a:rPr lang="en-US" b="1" i="1" dirty="0" smtClean="0"/>
              <a:t>Arrays</a:t>
            </a:r>
            <a:r>
              <a:rPr lang="de-DE" b="1" dirty="0" smtClean="0"/>
              <a:t> einzelner Prozesse</a:t>
            </a:r>
            <a:endParaRPr lang="en-US" b="1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Seien </a:t>
            </a:r>
            <a:r>
              <a:rPr lang="de-DE" i="1" dirty="0" smtClean="0"/>
              <a:t>P</a:t>
            </a:r>
            <a:r>
              <a:rPr lang="de-DE" baseline="-25000" dirty="0" smtClean="0"/>
              <a:t>1</a:t>
            </a:r>
            <a:r>
              <a:rPr lang="de-DE" dirty="0" smtClean="0"/>
              <a:t>, ..., </a:t>
            </a:r>
            <a:r>
              <a:rPr lang="de-DE" i="1" dirty="0" smtClean="0"/>
              <a:t>P</a:t>
            </a:r>
            <a:r>
              <a:rPr lang="de-DE" i="1" baseline="-25000" dirty="0" smtClean="0"/>
              <a:t>N</a:t>
            </a:r>
            <a:r>
              <a:rPr lang="de-DE" dirty="0" smtClean="0"/>
              <a:t> Prozesse einer Multi-Prozess Anwendung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S</a:t>
            </a:r>
            <a:r>
              <a:rPr lang="de-DE" dirty="0" smtClean="0"/>
              <a:t> sei die Größe des verfügbaren SPMs in Bytes,</a:t>
            </a:r>
            <a:br>
              <a:rPr lang="de-DE" dirty="0" smtClean="0"/>
            </a:br>
            <a:r>
              <a:rPr lang="de-DE" i="1" dirty="0" smtClean="0"/>
              <a:t>S´</a:t>
            </a:r>
            <a:r>
              <a:rPr lang="de-DE" dirty="0" smtClean="0"/>
              <a:t> &lt; </a:t>
            </a:r>
            <a:r>
              <a:rPr lang="de-DE" i="1" dirty="0" smtClean="0"/>
              <a:t>S</a:t>
            </a:r>
            <a:r>
              <a:rPr lang="de-DE" dirty="0" smtClean="0"/>
              <a:t> ein von außen vorgegebener Parameter, der den SPM in einzelne „Scheiben“ von </a:t>
            </a:r>
            <a:r>
              <a:rPr lang="de-DE" i="1" dirty="0" smtClean="0"/>
              <a:t>S´</a:t>
            </a:r>
            <a:r>
              <a:rPr lang="de-DE" dirty="0" smtClean="0"/>
              <a:t> Bytes Größe zerteilt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jeden Prozess </a:t>
            </a:r>
            <a:r>
              <a:rPr lang="de-DE" i="1" dirty="0" smtClean="0"/>
              <a:t>P</a:t>
            </a:r>
            <a:r>
              <a:rPr lang="de-DE" i="1" baseline="-25000" dirty="0" smtClean="0"/>
              <a:t>i</a:t>
            </a:r>
            <a:r>
              <a:rPr lang="de-DE" dirty="0" smtClean="0"/>
              <a:t> ist dessen Energie-</a:t>
            </a:r>
            <a:r>
              <a:rPr lang="en-US" i="1" dirty="0" smtClean="0"/>
              <a:t>Array</a:t>
            </a:r>
            <a:r>
              <a:rPr lang="de-DE" dirty="0" smtClean="0"/>
              <a:t>         zu bestimmen.          gibt an, wie viel Energie </a:t>
            </a:r>
            <a:r>
              <a:rPr lang="de-DE" i="1" dirty="0" smtClean="0"/>
              <a:t>P</a:t>
            </a:r>
            <a:r>
              <a:rPr lang="de-DE" i="1" baseline="-25000" dirty="0" smtClean="0"/>
              <a:t>i</a:t>
            </a:r>
            <a:r>
              <a:rPr lang="de-DE" dirty="0" smtClean="0"/>
              <a:t> verbraucht, wenn </a:t>
            </a:r>
            <a:r>
              <a:rPr lang="de-DE" i="1" dirty="0" smtClean="0"/>
              <a:t>P</a:t>
            </a:r>
            <a:r>
              <a:rPr lang="de-DE" i="1" baseline="-25000" dirty="0" smtClean="0"/>
              <a:t>i</a:t>
            </a:r>
            <a:r>
              <a:rPr lang="de-DE" dirty="0" smtClean="0"/>
              <a:t> </a:t>
            </a:r>
            <a:r>
              <a:rPr lang="de-DE" i="1" dirty="0" smtClean="0"/>
              <a:t>x</a:t>
            </a:r>
            <a:r>
              <a:rPr lang="de-DE" dirty="0" smtClean="0"/>
              <a:t> Bytes SPM zur Verfügung hat.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 </a:t>
            </a:r>
            <a:r>
              <a:rPr lang="de-DE" dirty="0" smtClean="0"/>
              <a:t>       wird für alle Größen </a:t>
            </a:r>
            <a:r>
              <a:rPr lang="de-DE" i="1" dirty="0" smtClean="0"/>
              <a:t>x</a:t>
            </a:r>
            <a:r>
              <a:rPr lang="de-DE" dirty="0" smtClean="0"/>
              <a:t> = </a:t>
            </a:r>
            <a:r>
              <a:rPr lang="de-DE" i="1" dirty="0" smtClean="0"/>
              <a:t>S´</a:t>
            </a:r>
            <a:r>
              <a:rPr lang="de-DE" dirty="0" smtClean="0"/>
              <a:t>, 2</a:t>
            </a:r>
            <a:r>
              <a:rPr lang="de-DE" i="1" dirty="0" smtClean="0"/>
              <a:t>S´</a:t>
            </a:r>
            <a:r>
              <a:rPr lang="de-DE" dirty="0" smtClean="0"/>
              <a:t>, 3</a:t>
            </a:r>
            <a:r>
              <a:rPr lang="de-DE" i="1" dirty="0" smtClean="0"/>
              <a:t>S´</a:t>
            </a:r>
            <a:r>
              <a:rPr lang="de-DE" dirty="0" smtClean="0"/>
              <a:t>, ... bestimmt, die ein Vielfaches von </a:t>
            </a:r>
            <a:r>
              <a:rPr lang="de-DE" i="1" dirty="0" smtClean="0"/>
              <a:t>S´</a:t>
            </a:r>
            <a:r>
              <a:rPr lang="de-DE" dirty="0" smtClean="0"/>
              <a:t> sind, durch Lösen des ILP zur fixen SPM-Allokation für Funktionen, Multi-BBs und globale Variablen für jedes dieser </a:t>
            </a:r>
            <a:r>
              <a:rPr lang="de-DE" i="1" dirty="0" smtClean="0"/>
              <a:t>x</a:t>
            </a:r>
            <a:r>
              <a:rPr lang="de-DE" dirty="0" smtClean="0"/>
              <a:t>.</a:t>
            </a:r>
          </a:p>
        </p:txBody>
      </p:sp>
      <p:pic>
        <p:nvPicPr>
          <p:cNvPr id="2" name="Grafik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636" y="3234308"/>
            <a:ext cx="464820" cy="2667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38000"/>
            <a:ext cx="464820" cy="2667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232800"/>
            <a:ext cx="46482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24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51BE829-AC37-4977-B4C5-8FA842F198C5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Multi-Prozess SPM-Allokation: Partitionierter SPM </a:t>
            </a:r>
            <a:r>
              <a:rPr lang="de-DE" dirty="0" smtClean="0"/>
              <a:t>(3)</a:t>
            </a:r>
            <a:endParaRPr lang="en-US" i="1" dirty="0"/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Energie-</a:t>
            </a:r>
            <a:r>
              <a:rPr lang="en-US" b="1" i="1" dirty="0" smtClean="0"/>
              <a:t>Arrays</a:t>
            </a:r>
            <a:r>
              <a:rPr lang="de-DE" b="1" dirty="0" smtClean="0"/>
              <a:t> für Multi-Prozesse und partitionierten SPM</a:t>
            </a:r>
            <a:endParaRPr lang="en-US" b="1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eine Multi-Prozess Anwendung bestehend aus Prozessen </a:t>
            </a:r>
            <a:r>
              <a:rPr lang="de-DE" i="1" dirty="0" smtClean="0"/>
              <a:t>P</a:t>
            </a:r>
            <a:r>
              <a:rPr lang="de-DE" baseline="-25000" dirty="0" smtClean="0"/>
              <a:t>1</a:t>
            </a:r>
            <a:r>
              <a:rPr lang="de-DE" dirty="0" smtClean="0"/>
              <a:t>, ..., </a:t>
            </a:r>
            <a:r>
              <a:rPr lang="de-DE" i="1" dirty="0" smtClean="0"/>
              <a:t>P</a:t>
            </a:r>
            <a:r>
              <a:rPr lang="de-DE" i="1" baseline="-25000" dirty="0" smtClean="0"/>
              <a:t>N</a:t>
            </a:r>
            <a:r>
              <a:rPr lang="de-DE" dirty="0" smtClean="0"/>
              <a:t> ist deren Energie-Array          zu bestimmen.           gibt an, wie viel Energie die Anwendung verbraucht, wenn sie </a:t>
            </a:r>
            <a:r>
              <a:rPr lang="de-DE" i="1" dirty="0" smtClean="0"/>
              <a:t>x</a:t>
            </a:r>
            <a:r>
              <a:rPr lang="de-DE" dirty="0" smtClean="0"/>
              <a:t> Bytes SPM zur Verfügung hat.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für alle Werte von </a:t>
            </a:r>
            <a:r>
              <a:rPr lang="de-DE" i="1" dirty="0" smtClean="0"/>
              <a:t>x</a:t>
            </a:r>
            <a:r>
              <a:rPr lang="de-DE" dirty="0" smtClean="0"/>
              <a:t>, </a:t>
            </a:r>
            <a:r>
              <a:rPr lang="de-DE" i="1" dirty="0" smtClean="0"/>
              <a:t>x</a:t>
            </a:r>
            <a:r>
              <a:rPr lang="de-DE" baseline="-25000" dirty="0" smtClean="0"/>
              <a:t>1</a:t>
            </a:r>
            <a:r>
              <a:rPr lang="de-DE" dirty="0" smtClean="0"/>
              <a:t>, ..., </a:t>
            </a:r>
            <a:r>
              <a:rPr lang="de-DE" i="1" dirty="0" smtClean="0"/>
              <a:t>x</a:t>
            </a:r>
            <a:r>
              <a:rPr lang="de-DE" i="1" baseline="-25000" dirty="0" smtClean="0"/>
              <a:t>N</a:t>
            </a:r>
            <a:r>
              <a:rPr lang="de-DE" dirty="0" smtClean="0"/>
              <a:t>, für die die einzelnen    definiert sind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eine gegebene SPM-Größe </a:t>
            </a:r>
            <a:r>
              <a:rPr lang="de-DE" i="1" dirty="0" smtClean="0"/>
              <a:t>S</a:t>
            </a:r>
            <a:r>
              <a:rPr lang="de-DE" dirty="0" smtClean="0"/>
              <a:t> und eine Multi-Prozess Anwendung ist man an einer SPM-Allokation mit minimalem Wert           interessiert.</a:t>
            </a:r>
          </a:p>
        </p:txBody>
      </p:sp>
      <p:pic>
        <p:nvPicPr>
          <p:cNvPr id="3" name="Grafik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32856"/>
            <a:ext cx="554355" cy="2667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132856"/>
            <a:ext cx="554355" cy="2667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3234308"/>
            <a:ext cx="6320790" cy="2667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00" y="3594348"/>
            <a:ext cx="190500" cy="2667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338000"/>
            <a:ext cx="581025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6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CAD68A7-954C-4432-9E1D-761811D163E2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Lösungsansatz</a:t>
            </a:r>
            <a:endParaRPr lang="de-DE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Durchführen einer konventionellen Instruktionsauswahl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Baum-Grammatik erzeugt LIR mit Maschinen-Operationen, die atomare Register als Operanden verwenden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Baum-Grammatik erzeugt </a:t>
            </a:r>
            <a:r>
              <a:rPr lang="de-DE" i="1" u="sng" dirty="0" smtClean="0"/>
              <a:t>keine</a:t>
            </a:r>
            <a:r>
              <a:rPr lang="de-DE" dirty="0" smtClean="0"/>
              <a:t> Bit-Paket Operationen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Über Regeln</a:t>
            </a:r>
            <a:br>
              <a:rPr lang="de-DE" dirty="0" smtClean="0"/>
            </a:br>
            <a:r>
              <a:rPr lang="de-DE" dirty="0">
                <a:solidFill>
                  <a:srgbClr val="83B53D"/>
                </a:solidFill>
              </a:rPr>
              <a:t>dreg</a:t>
            </a:r>
            <a:r>
              <a:rPr lang="de-DE" b="1" dirty="0">
                <a:latin typeface="Courier New" pitchFamily="49" charset="0"/>
              </a:rPr>
              <a:t>: </a:t>
            </a:r>
            <a:r>
              <a:rPr lang="de-DE" b="1" dirty="0" smtClean="0">
                <a:solidFill>
                  <a:srgbClr val="0000FF"/>
                </a:solidFill>
                <a:latin typeface="Courier New" pitchFamily="49" charset="0"/>
              </a:rPr>
              <a:t>tpm_BinaryExpAND</a:t>
            </a:r>
            <a:r>
              <a:rPr lang="de-DE" b="1" dirty="0" smtClean="0">
                <a:latin typeface="Courier New" pitchFamily="49" charset="0"/>
              </a:rPr>
              <a:t>( </a:t>
            </a:r>
            <a:r>
              <a:rPr lang="de-DE" dirty="0" smtClean="0">
                <a:solidFill>
                  <a:srgbClr val="83B53D"/>
                </a:solidFill>
              </a:rPr>
              <a:t>dreg</a:t>
            </a:r>
            <a:r>
              <a:rPr lang="de-DE" b="1" dirty="0">
                <a:latin typeface="Courier New" pitchFamily="49" charset="0"/>
              </a:rPr>
              <a:t>, </a:t>
            </a:r>
            <a:r>
              <a:rPr lang="de-DE" dirty="0">
                <a:solidFill>
                  <a:srgbClr val="83B53D"/>
                </a:solidFill>
              </a:rPr>
              <a:t>const</a:t>
            </a:r>
            <a:r>
              <a:rPr lang="de-DE" b="1" dirty="0">
                <a:latin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</a:rPr>
              <a:t>)</a:t>
            </a:r>
            <a:br>
              <a:rPr lang="de-DE" b="1" dirty="0" smtClean="0">
                <a:latin typeface="Courier New" pitchFamily="49" charset="0"/>
              </a:rPr>
            </a:br>
            <a:r>
              <a:rPr lang="de-DE" dirty="0">
                <a:solidFill>
                  <a:srgbClr val="83B53D"/>
                </a:solidFill>
              </a:rPr>
              <a:t>dreg</a:t>
            </a:r>
            <a:r>
              <a:rPr lang="de-DE" b="1" dirty="0">
                <a:latin typeface="Courier New" pitchFamily="49" charset="0"/>
              </a:rPr>
              <a:t>: </a:t>
            </a:r>
            <a:r>
              <a:rPr lang="de-DE" b="1" dirty="0" smtClean="0">
                <a:solidFill>
                  <a:srgbClr val="0000FF"/>
                </a:solidFill>
                <a:latin typeface="Courier New" pitchFamily="49" charset="0"/>
              </a:rPr>
              <a:t>tpm_BinaryExpSHR</a:t>
            </a:r>
            <a:r>
              <a:rPr lang="de-DE" b="1" dirty="0" smtClean="0">
                <a:latin typeface="Courier New" pitchFamily="49" charset="0"/>
              </a:rPr>
              <a:t>( </a:t>
            </a:r>
            <a:r>
              <a:rPr lang="de-DE" dirty="0">
                <a:solidFill>
                  <a:srgbClr val="83B53D"/>
                </a:solidFill>
              </a:rPr>
              <a:t>dreg</a:t>
            </a:r>
            <a:r>
              <a:rPr lang="de-DE" b="1" dirty="0">
                <a:latin typeface="Courier New" pitchFamily="49" charset="0"/>
              </a:rPr>
              <a:t>, </a:t>
            </a:r>
            <a:r>
              <a:rPr lang="de-DE" dirty="0">
                <a:solidFill>
                  <a:srgbClr val="83B53D"/>
                </a:solidFill>
              </a:rPr>
              <a:t>const</a:t>
            </a:r>
            <a:r>
              <a:rPr lang="de-DE" b="1" dirty="0">
                <a:latin typeface="Courier New" pitchFamily="49" charset="0"/>
              </a:rPr>
              <a:t> )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würde Ausdruck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(c &gt;&gt; 4) &amp; 0x7</a:t>
            </a:r>
            <a:r>
              <a:rPr lang="de-DE" dirty="0" smtClean="0"/>
              <a:t> naiv überdeckt durch</a:t>
            </a:r>
            <a:br>
              <a:rPr lang="de-DE" dirty="0" smtClean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SH d_0, d_c, -4; AND d_1, d_0, 7;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sz="1200" b="1" dirty="0" smtClean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Nachträgliche LIR-Optimierung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Erkennt Operationen, die Bit-Pakete extrahieren / einfügen und erzeugt entsprechende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extr</a:t>
            </a:r>
            <a:r>
              <a:rPr lang="de-DE" dirty="0" smtClean="0"/>
              <a:t> /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de-DE" dirty="0" smtClean="0"/>
              <a:t> Bit-Paket Operationen.</a:t>
            </a:r>
          </a:p>
        </p:txBody>
      </p:sp>
    </p:spTree>
    <p:extLst>
      <p:ext uri="{BB962C8B-B14F-4D97-AF65-F5344CB8AC3E}">
        <p14:creationId xmlns:p14="http://schemas.microsoft.com/office/powerpoint/2010/main" val="37957438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51BE829-AC37-4977-B4C5-8FA842F198C5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Multi-Prozess SPM-Allokation: Partitionierter SPM </a:t>
            </a:r>
            <a:r>
              <a:rPr lang="de-DE" dirty="0" smtClean="0"/>
              <a:t>(4)</a:t>
            </a:r>
            <a:endParaRPr lang="en-US" i="1" dirty="0"/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Die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binmin</a:t>
            </a:r>
            <a:r>
              <a:rPr lang="de-DE" b="1" dirty="0" smtClean="0"/>
              <a:t>-Funktion</a:t>
            </a:r>
            <a:endParaRPr lang="en-US" b="1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u="sng" dirty="0" smtClean="0"/>
              <a:t>Annahme:</a:t>
            </a:r>
            <a:r>
              <a:rPr lang="de-DE" dirty="0" smtClean="0"/>
              <a:t> Eine Multi-Prozess Anwendung besteht aus 3 Prozessen </a:t>
            </a:r>
            <a:r>
              <a:rPr lang="de-DE" i="1" dirty="0" smtClean="0"/>
              <a:t>P</a:t>
            </a:r>
            <a:r>
              <a:rPr lang="de-DE" baseline="-25000" dirty="0" smtClean="0"/>
              <a:t>1</a:t>
            </a:r>
            <a:r>
              <a:rPr lang="de-DE" dirty="0" smtClean="0"/>
              <a:t>, </a:t>
            </a:r>
            <a:r>
              <a:rPr lang="de-DE" i="1" dirty="0" smtClean="0"/>
              <a:t>P</a:t>
            </a:r>
            <a:r>
              <a:rPr lang="de-DE" baseline="-25000" dirty="0" smtClean="0"/>
              <a:t>2</a:t>
            </a:r>
            <a:r>
              <a:rPr lang="de-DE" dirty="0" smtClean="0"/>
              <a:t> und </a:t>
            </a:r>
            <a:r>
              <a:rPr lang="de-DE" i="1" dirty="0" smtClean="0"/>
              <a:t>P</a:t>
            </a:r>
            <a:r>
              <a:rPr lang="de-DE" baseline="-25000" dirty="0" smtClean="0"/>
              <a:t>3</a:t>
            </a:r>
            <a:r>
              <a:rPr lang="de-DE" dirty="0" smtClean="0"/>
              <a:t>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binmin</a:t>
            </a:r>
            <a:r>
              <a:rPr lang="de-DE" dirty="0"/>
              <a:t> </a:t>
            </a:r>
            <a:r>
              <a:rPr lang="de-DE" dirty="0" smtClean="0"/>
              <a:t>ist eine Funktion, die </a:t>
            </a:r>
            <a:r>
              <a:rPr lang="de-DE" i="1" dirty="0" smtClean="0"/>
              <a:t>zwei</a:t>
            </a:r>
            <a:r>
              <a:rPr lang="de-DE" dirty="0" smtClean="0"/>
              <a:t> Energie-Arrays </a:t>
            </a:r>
            <a:r>
              <a:rPr lang="de-DE" i="1" dirty="0" smtClean="0"/>
              <a:t>g</a:t>
            </a:r>
            <a:r>
              <a:rPr lang="de-DE" dirty="0" smtClean="0"/>
              <a:t> und </a:t>
            </a:r>
            <a:r>
              <a:rPr lang="de-DE" i="1" dirty="0" smtClean="0"/>
              <a:t>h</a:t>
            </a:r>
            <a:r>
              <a:rPr lang="de-DE" dirty="0" smtClean="0"/>
              <a:t> miteinander verknüpft und wiederum ein Energie-Array liefert:</a:t>
            </a:r>
            <a:r>
              <a:rPr lang="de-DE" dirty="0"/>
              <a:t/>
            </a:r>
            <a:br>
              <a:rPr lang="de-DE" dirty="0"/>
            </a:b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Aufgrund der Assoziativität kann die Minimum-Bildung über eine </a:t>
            </a:r>
            <a:r>
              <a:rPr lang="de-DE" i="1" dirty="0" smtClean="0"/>
              <a:t>N</a:t>
            </a:r>
            <a:r>
              <a:rPr lang="de-DE" dirty="0" smtClean="0"/>
              <a:t>-fache Summe in           auf das binäre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min</a:t>
            </a:r>
            <a:r>
              <a:rPr lang="de-DE" dirty="0" smtClean="0"/>
              <a:t> in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binmin</a:t>
            </a:r>
            <a:r>
              <a:rPr lang="de-DE" dirty="0" smtClean="0"/>
              <a:t> reduziert werden.</a:t>
            </a:r>
          </a:p>
        </p:txBody>
      </p:sp>
      <p:pic>
        <p:nvPicPr>
          <p:cNvPr id="3" name="Grafik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05" y="4701600"/>
            <a:ext cx="554355" cy="2667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2" y="3970800"/>
            <a:ext cx="5899785" cy="25527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7" y="2497842"/>
            <a:ext cx="667702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91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ACA5332-9DDB-4869-996A-82F9A71A0C86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Multi-Prozess SPM-Allokation: Partitionierter SPM </a:t>
            </a:r>
            <a:r>
              <a:rPr lang="de-DE" dirty="0" smtClean="0"/>
              <a:t>(5)</a:t>
            </a:r>
            <a:endParaRPr lang="en-US" i="1" dirty="0"/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179389" y="1387475"/>
            <a:ext cx="2880444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 marL="0" indent="0">
              <a:lnSpc>
                <a:spcPct val="120000"/>
              </a:lnSpc>
            </a:pPr>
            <a:r>
              <a:rPr lang="de-DE" b="1" dirty="0" smtClean="0"/>
              <a:t>Beispiel: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Applikation mit 3 Prozessen (</a:t>
            </a:r>
            <a:r>
              <a:rPr lang="en-US" i="1" dirty="0" smtClean="0"/>
              <a:t>receive</a:t>
            </a:r>
            <a:r>
              <a:rPr lang="de-DE" dirty="0" smtClean="0"/>
              <a:t>, </a:t>
            </a:r>
            <a:r>
              <a:rPr lang="en-US" i="1" dirty="0" smtClean="0"/>
              <a:t>decode</a:t>
            </a:r>
            <a:r>
              <a:rPr lang="de-DE" dirty="0" smtClean="0"/>
              <a:t>, </a:t>
            </a:r>
            <a:r>
              <a:rPr lang="de-DE" i="1" dirty="0" smtClean="0"/>
              <a:t>ui</a:t>
            </a:r>
            <a:r>
              <a:rPr lang="de-DE" dirty="0" smtClean="0"/>
              <a:t>)</a:t>
            </a:r>
          </a:p>
        </p:txBody>
      </p:sp>
      <p:pic>
        <p:nvPicPr>
          <p:cNvPr id="57" name="Picture 5" descr="workflow_non_sav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1484784"/>
            <a:ext cx="5915025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187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51BE829-AC37-4977-B4C5-8FA842F198C5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Multi-Prozess SPM-Allokation: Partitionierter SPM </a:t>
            </a:r>
            <a:r>
              <a:rPr lang="de-DE" dirty="0" smtClean="0"/>
              <a:t>(6)</a:t>
            </a:r>
            <a:endParaRPr lang="en-US" i="1" dirty="0"/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Algorithmus zur Berechnung von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binmin</a:t>
            </a:r>
            <a:r>
              <a:rPr lang="de-DE" b="1" dirty="0" smtClean="0"/>
              <a:t>( </a:t>
            </a:r>
            <a:r>
              <a:rPr lang="de-DE" b="1" i="1" dirty="0" smtClean="0"/>
              <a:t>g</a:t>
            </a:r>
            <a:r>
              <a:rPr lang="de-DE" b="1" dirty="0" smtClean="0"/>
              <a:t>, </a:t>
            </a:r>
            <a:r>
              <a:rPr lang="de-DE" b="1" i="1" dirty="0" smtClean="0"/>
              <a:t>h</a:t>
            </a:r>
            <a:r>
              <a:rPr lang="de-DE" b="1" dirty="0" smtClean="0"/>
              <a:t> )</a:t>
            </a:r>
            <a:endParaRPr lang="en-US" b="1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dirty="0" smtClean="0"/>
              <a:t>for</a:t>
            </a:r>
            <a:r>
              <a:rPr lang="de-DE" dirty="0" smtClean="0"/>
              <a:t> ( </a:t>
            </a:r>
            <a:r>
              <a:rPr lang="de-DE" i="1" dirty="0" smtClean="0"/>
              <a:t>x</a:t>
            </a:r>
            <a:r>
              <a:rPr lang="de-DE" dirty="0" smtClean="0"/>
              <a:t> = 0; </a:t>
            </a:r>
            <a:r>
              <a:rPr lang="de-DE" i="1" dirty="0" smtClean="0"/>
              <a:t>x</a:t>
            </a:r>
            <a:r>
              <a:rPr lang="de-DE" dirty="0" smtClean="0"/>
              <a:t> &lt;= </a:t>
            </a:r>
            <a:r>
              <a:rPr lang="de-DE" i="1" dirty="0" smtClean="0"/>
              <a:t>S</a:t>
            </a:r>
            <a:r>
              <a:rPr lang="de-DE" dirty="0" smtClean="0"/>
              <a:t>; </a:t>
            </a:r>
            <a:r>
              <a:rPr lang="de-DE" i="1" dirty="0" smtClean="0"/>
              <a:t>x</a:t>
            </a:r>
            <a:r>
              <a:rPr lang="de-DE" dirty="0" smtClean="0"/>
              <a:t> += </a:t>
            </a:r>
            <a:r>
              <a:rPr lang="de-DE" i="1" dirty="0" smtClean="0"/>
              <a:t>S´</a:t>
            </a:r>
            <a:r>
              <a:rPr lang="de-DE" dirty="0" smtClean="0"/>
              <a:t> 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int </a:t>
            </a:r>
            <a:r>
              <a:rPr lang="de-DE" i="1" dirty="0" smtClean="0"/>
              <a:t>min</a:t>
            </a:r>
            <a:r>
              <a:rPr lang="de-DE" dirty="0" smtClean="0"/>
              <a:t> = </a:t>
            </a:r>
            <a:r>
              <a:rPr lang="de-DE" dirty="0" smtClean="0">
                <a:latin typeface="OpenSymbol"/>
                <a:ea typeface="OpenSymbol"/>
              </a:rPr>
              <a:t>∞</a:t>
            </a:r>
            <a:r>
              <a:rPr lang="de-DE" dirty="0" smtClean="0"/>
              <a:t>;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en-US" dirty="0" smtClean="0"/>
              <a:t>for</a:t>
            </a:r>
            <a:r>
              <a:rPr lang="de-DE" dirty="0" smtClean="0"/>
              <a:t> ( </a:t>
            </a:r>
            <a:r>
              <a:rPr lang="de-DE" i="1" dirty="0" smtClean="0"/>
              <a:t>tmp</a:t>
            </a:r>
            <a:r>
              <a:rPr lang="de-DE" dirty="0" smtClean="0"/>
              <a:t> = 0; </a:t>
            </a:r>
            <a:r>
              <a:rPr lang="de-DE" i="1" dirty="0" smtClean="0"/>
              <a:t>tmp</a:t>
            </a:r>
            <a:r>
              <a:rPr lang="de-DE" dirty="0" smtClean="0"/>
              <a:t> &lt;= </a:t>
            </a:r>
            <a:r>
              <a:rPr lang="de-DE" i="1" dirty="0" smtClean="0"/>
              <a:t>x</a:t>
            </a:r>
            <a:r>
              <a:rPr lang="de-DE" dirty="0" smtClean="0"/>
              <a:t>; </a:t>
            </a:r>
            <a:r>
              <a:rPr lang="de-DE" i="1" dirty="0" smtClean="0"/>
              <a:t>tmp</a:t>
            </a:r>
            <a:r>
              <a:rPr lang="de-DE" dirty="0" smtClean="0"/>
              <a:t> += </a:t>
            </a:r>
            <a:r>
              <a:rPr lang="de-DE" i="1" dirty="0" smtClean="0"/>
              <a:t>S´</a:t>
            </a:r>
            <a:r>
              <a:rPr lang="de-DE" dirty="0" smtClean="0"/>
              <a:t> )</a:t>
            </a:r>
          </a:p>
          <a:p>
            <a:pPr lvl="2">
              <a:lnSpc>
                <a:spcPct val="120000"/>
              </a:lnSpc>
              <a:buFont typeface="Arial" charset="0"/>
              <a:buChar char="–"/>
            </a:pPr>
            <a:r>
              <a:rPr lang="en-US" sz="2000" dirty="0" smtClean="0"/>
              <a:t>if</a:t>
            </a:r>
            <a:r>
              <a:rPr lang="de-DE" sz="2000" dirty="0" smtClean="0"/>
              <a:t> ( </a:t>
            </a:r>
            <a:r>
              <a:rPr lang="de-DE" sz="2000" i="1" dirty="0" smtClean="0"/>
              <a:t>g</a:t>
            </a:r>
            <a:r>
              <a:rPr lang="de-DE" sz="2000" dirty="0" smtClean="0"/>
              <a:t>[ </a:t>
            </a:r>
            <a:r>
              <a:rPr lang="de-DE" sz="2000" i="1" dirty="0" smtClean="0"/>
              <a:t>tmp</a:t>
            </a:r>
            <a:r>
              <a:rPr lang="de-DE" sz="2000" dirty="0" smtClean="0"/>
              <a:t> ] + </a:t>
            </a:r>
            <a:r>
              <a:rPr lang="de-DE" sz="2000" i="1" dirty="0" smtClean="0"/>
              <a:t>h</a:t>
            </a:r>
            <a:r>
              <a:rPr lang="de-DE" sz="2000" dirty="0" smtClean="0"/>
              <a:t>[ </a:t>
            </a:r>
            <a:r>
              <a:rPr lang="de-DE" sz="2000" i="1" dirty="0" smtClean="0"/>
              <a:t>x</a:t>
            </a:r>
            <a:r>
              <a:rPr lang="de-DE" sz="2000" dirty="0" smtClean="0"/>
              <a:t> – </a:t>
            </a:r>
            <a:r>
              <a:rPr lang="de-DE" sz="2000" i="1" dirty="0" smtClean="0"/>
              <a:t>tmp</a:t>
            </a:r>
            <a:r>
              <a:rPr lang="de-DE" sz="2000" dirty="0" smtClean="0"/>
              <a:t> ] &lt; </a:t>
            </a:r>
            <a:r>
              <a:rPr lang="de-DE" sz="2000" i="1" dirty="0" smtClean="0"/>
              <a:t>min</a:t>
            </a:r>
            <a:r>
              <a:rPr lang="de-DE" sz="2000" dirty="0" smtClean="0"/>
              <a:t> )</a:t>
            </a:r>
            <a:br>
              <a:rPr lang="de-DE" sz="2000" dirty="0" smtClean="0"/>
            </a:br>
            <a:r>
              <a:rPr lang="de-DE" sz="2000" dirty="0" smtClean="0"/>
              <a:t>   </a:t>
            </a:r>
            <a:r>
              <a:rPr lang="de-DE" sz="2000" i="1" dirty="0" smtClean="0"/>
              <a:t>min</a:t>
            </a:r>
            <a:r>
              <a:rPr lang="de-DE" sz="2000" dirty="0" smtClean="0"/>
              <a:t> = </a:t>
            </a:r>
            <a:r>
              <a:rPr lang="de-DE" sz="2000" i="1" dirty="0" smtClean="0"/>
              <a:t>g</a:t>
            </a:r>
            <a:r>
              <a:rPr lang="de-DE" sz="2000" dirty="0" smtClean="0"/>
              <a:t>[ </a:t>
            </a:r>
            <a:r>
              <a:rPr lang="de-DE" sz="2000" i="1" dirty="0" smtClean="0"/>
              <a:t>tmp</a:t>
            </a:r>
            <a:r>
              <a:rPr lang="de-DE" sz="2000" dirty="0" smtClean="0"/>
              <a:t> ] + </a:t>
            </a:r>
            <a:r>
              <a:rPr lang="de-DE" sz="2000" i="1" dirty="0" smtClean="0"/>
              <a:t>h</a:t>
            </a:r>
            <a:r>
              <a:rPr lang="de-DE" sz="2000" dirty="0" smtClean="0"/>
              <a:t>[ </a:t>
            </a:r>
            <a:r>
              <a:rPr lang="de-DE" sz="2000" i="1" dirty="0" smtClean="0"/>
              <a:t>x</a:t>
            </a:r>
            <a:r>
              <a:rPr lang="de-DE" sz="2000" dirty="0" smtClean="0"/>
              <a:t> – </a:t>
            </a:r>
            <a:r>
              <a:rPr lang="de-DE" sz="2000" i="1" dirty="0" smtClean="0"/>
              <a:t>tmp</a:t>
            </a:r>
            <a:r>
              <a:rPr lang="de-DE" sz="2000" dirty="0" smtClean="0"/>
              <a:t> ];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b</a:t>
            </a:r>
            <a:r>
              <a:rPr lang="de-DE" dirty="0" smtClean="0"/>
              <a:t>[ </a:t>
            </a:r>
            <a:r>
              <a:rPr lang="de-DE" i="1" dirty="0" smtClean="0"/>
              <a:t>x</a:t>
            </a:r>
            <a:r>
              <a:rPr lang="de-DE" dirty="0" smtClean="0"/>
              <a:t> ] = </a:t>
            </a:r>
            <a:r>
              <a:rPr lang="de-DE" i="1" dirty="0" smtClean="0"/>
              <a:t>min</a:t>
            </a:r>
            <a:r>
              <a:rPr lang="de-DE" dirty="0" smtClean="0"/>
              <a:t>;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dirty="0" smtClean="0"/>
              <a:t>return</a:t>
            </a:r>
            <a:r>
              <a:rPr lang="de-DE" dirty="0" smtClean="0"/>
              <a:t> </a:t>
            </a:r>
            <a:r>
              <a:rPr lang="de-DE" i="1" dirty="0" smtClean="0"/>
              <a:t>b</a:t>
            </a:r>
            <a:r>
              <a:rPr lang="de-DE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078739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51BE829-AC37-4977-B4C5-8FA842F198C5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Multi-Prozess SPM-Allokation: Partitionierter SPM </a:t>
            </a:r>
            <a:r>
              <a:rPr lang="de-DE" dirty="0" smtClean="0"/>
              <a:t>(7)</a:t>
            </a:r>
            <a:endParaRPr lang="en-US" i="1" dirty="0"/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Algorithmus zur Berechnung von</a:t>
            </a:r>
            <a:endParaRPr lang="en-US" b="1" i="1" dirty="0" smtClean="0"/>
          </a:p>
          <a:p>
            <a:pPr marL="0" indent="0">
              <a:lnSpc>
                <a:spcPct val="120000"/>
              </a:lnSpc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PartitionedSPM</a:t>
            </a:r>
            <a:r>
              <a:rPr lang="en-US" dirty="0" smtClean="0"/>
              <a:t>(                  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dirty="0" smtClean="0"/>
              <a:t>if ( </a:t>
            </a:r>
            <a:r>
              <a:rPr lang="en-US" i="1" dirty="0" smtClean="0"/>
              <a:t>N</a:t>
            </a:r>
            <a:r>
              <a:rPr lang="en-US" dirty="0" smtClean="0"/>
              <a:t> &gt; 1 )</a:t>
            </a:r>
            <a:endParaRPr lang="de-DE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         =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PartitionedSPM</a:t>
            </a:r>
            <a:r>
              <a:rPr lang="de-DE" dirty="0" smtClean="0"/>
              <a:t>(                     );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 </a:t>
            </a:r>
            <a:r>
              <a:rPr lang="de-DE" dirty="0" smtClean="0"/>
              <a:t>     =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binmin</a:t>
            </a:r>
            <a:r>
              <a:rPr lang="de-DE" dirty="0" smtClean="0"/>
              <a:t>(                );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dirty="0" smtClean="0"/>
              <a:t>else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      =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binmin</a:t>
            </a:r>
            <a:r>
              <a:rPr lang="de-DE" dirty="0" smtClean="0"/>
              <a:t>(    , </a:t>
            </a:r>
            <a:r>
              <a:rPr lang="de-DE" i="1" dirty="0" smtClean="0"/>
              <a:t>Z</a:t>
            </a:r>
            <a:r>
              <a:rPr lang="de-DE" dirty="0" smtClean="0"/>
              <a:t> );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dirty="0" smtClean="0"/>
              <a:t>return     ;</a:t>
            </a:r>
            <a:endParaRPr lang="de-DE" dirty="0" smtClean="0"/>
          </a:p>
        </p:txBody>
      </p:sp>
      <p:pic>
        <p:nvPicPr>
          <p:cNvPr id="2" name="Grafik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878" y="1436013"/>
            <a:ext cx="278130" cy="26479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0" y="2564904"/>
            <a:ext cx="1331595" cy="26479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64904"/>
            <a:ext cx="527685" cy="26479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96952"/>
            <a:ext cx="278130" cy="26479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069" y="2996952"/>
            <a:ext cx="965835" cy="26479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00" y="1772816"/>
            <a:ext cx="1082040" cy="264795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89040"/>
            <a:ext cx="278130" cy="26479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506" y="3789040"/>
            <a:ext cx="194310" cy="264795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542" y="4149080"/>
            <a:ext cx="278130" cy="264795"/>
          </a:xfrm>
          <a:prstGeom prst="rect">
            <a:avLst/>
          </a:prstGeom>
        </p:spPr>
      </p:pic>
      <p:sp>
        <p:nvSpPr>
          <p:cNvPr id="22" name="Rectangle 5"/>
          <p:cNvSpPr txBox="1">
            <a:spLocks noChangeArrowheads="1"/>
          </p:cNvSpPr>
          <p:nvPr/>
        </p:nvSpPr>
        <p:spPr bwMode="auto">
          <a:xfrm>
            <a:off x="5886177" y="1412776"/>
            <a:ext cx="3186386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i="1" dirty="0" smtClean="0"/>
              <a:t>Z</a:t>
            </a:r>
            <a:r>
              <a:rPr lang="de-DE" dirty="0" smtClean="0"/>
              <a:t> ist ein Energie-Array, das nur Nullen für alle SPM-Größen enthält.</a:t>
            </a:r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binmin</a:t>
            </a:r>
            <a:r>
              <a:rPr lang="de-DE" dirty="0" smtClean="0"/>
              <a:t> kann leicht so angepasst werden, dass es nicht nur Array </a:t>
            </a:r>
            <a:r>
              <a:rPr lang="de-DE" i="1" dirty="0" smtClean="0"/>
              <a:t>b</a:t>
            </a:r>
            <a:r>
              <a:rPr lang="de-DE" dirty="0" smtClean="0"/>
              <a:t>[] zurückliefert, sondern auch den Wert </a:t>
            </a:r>
            <a:r>
              <a:rPr lang="de-DE" i="1" dirty="0" smtClean="0"/>
              <a:t>tmp</a:t>
            </a:r>
            <a:r>
              <a:rPr lang="de-DE" dirty="0" smtClean="0"/>
              <a:t>, für den </a:t>
            </a:r>
            <a:r>
              <a:rPr lang="de-DE" i="1" dirty="0" smtClean="0"/>
              <a:t>b</a:t>
            </a:r>
            <a:r>
              <a:rPr lang="de-DE" dirty="0" smtClean="0"/>
              <a:t>[ </a:t>
            </a:r>
            <a:r>
              <a:rPr lang="de-DE" i="1" dirty="0" smtClean="0"/>
              <a:t>x</a:t>
            </a:r>
            <a:r>
              <a:rPr lang="de-DE" dirty="0" smtClean="0"/>
              <a:t> ] minimal ist.</a:t>
            </a:r>
          </a:p>
          <a:p>
            <a:pPr>
              <a:lnSpc>
                <a:spcPct val="100000"/>
              </a:lnSpc>
              <a:buFont typeface="Wingdings" pitchFamily="2" charset="2"/>
              <a:buChar char="F"/>
            </a:pPr>
            <a:r>
              <a:rPr lang="de-DE" dirty="0" smtClean="0"/>
              <a:t>Damit liefert der Algo-rithmus nicht nur     , sondern auch die Partitionsgröße </a:t>
            </a:r>
            <a:r>
              <a:rPr lang="de-DE" i="1" dirty="0" smtClean="0"/>
              <a:t>x</a:t>
            </a:r>
            <a:r>
              <a:rPr lang="de-DE" i="1" baseline="-25000" dirty="0" smtClean="0"/>
              <a:t>i</a:t>
            </a:r>
            <a:r>
              <a:rPr lang="de-DE" dirty="0" smtClean="0"/>
              <a:t> für alle </a:t>
            </a:r>
            <a:r>
              <a:rPr lang="de-DE" i="1" dirty="0" smtClean="0"/>
              <a:t>P</a:t>
            </a:r>
            <a:r>
              <a:rPr lang="de-DE" i="1" baseline="-25000" dirty="0" smtClean="0"/>
              <a:t>i</a:t>
            </a:r>
            <a:r>
              <a:rPr lang="de-DE" dirty="0" smtClean="0"/>
              <a:t>.</a:t>
            </a:r>
          </a:p>
        </p:txBody>
      </p:sp>
      <p:pic>
        <p:nvPicPr>
          <p:cNvPr id="23" name="Grafik 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0" y="4849200"/>
            <a:ext cx="278130" cy="26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48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D11FC8F-AEAD-4B56-AB1A-0DE3370FC1C7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Multi-Prozess </a:t>
            </a:r>
            <a:r>
              <a:rPr lang="de-DE" dirty="0"/>
              <a:t>SPM-Allokation: </a:t>
            </a:r>
            <a:r>
              <a:rPr lang="de-DE" dirty="0" smtClean="0"/>
              <a:t>Exklusiver SPM (1)</a:t>
            </a:r>
            <a:endParaRPr lang="de-DE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79512" y="1027013"/>
            <a:ext cx="4896544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</a:pPr>
            <a:endParaRPr lang="de-DE" i="1" dirty="0" smtClean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699792" y="4246056"/>
            <a:ext cx="6372771" cy="1323439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Jeder Prozess </a:t>
            </a:r>
            <a:r>
              <a:rPr lang="de-DE" i="1" dirty="0" smtClean="0"/>
              <a:t>P</a:t>
            </a:r>
            <a:r>
              <a:rPr lang="de-DE" i="1" baseline="-25000" dirty="0" smtClean="0"/>
              <a:t>i</a:t>
            </a:r>
            <a:r>
              <a:rPr lang="de-DE" dirty="0" smtClean="0"/>
              <a:t> verfügt über kompletten SPM für Funktionen, (Multi-) BBs &amp; globale Variablen</a:t>
            </a:r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Bei Kontextwechsel muss SPM-Inhalt gesichert und neu geladen werden</a:t>
            </a: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3563938" y="2982242"/>
            <a:ext cx="792162" cy="6477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250825" y="1518567"/>
            <a:ext cx="2422525" cy="402431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395288" y="1620167"/>
            <a:ext cx="2120900" cy="31765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41350" y="2886992"/>
            <a:ext cx="166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000" dirty="0" smtClean="0"/>
              <a:t>Prozess </a:t>
            </a:r>
            <a:r>
              <a:rPr lang="de-DE" sz="2000" i="1" dirty="0"/>
              <a:t>P</a:t>
            </a:r>
            <a:r>
              <a:rPr lang="de-DE" sz="2000" i="1" baseline="-25000" dirty="0"/>
              <a:t>1</a:t>
            </a: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668338" y="5552405"/>
            <a:ext cx="1671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i="1" dirty="0" smtClean="0"/>
              <a:t>Scratchpad</a:t>
            </a:r>
            <a:endParaRPr lang="en-US" sz="2000" i="1" dirty="0"/>
          </a:p>
        </p:txBody>
      </p:sp>
      <p:sp>
        <p:nvSpPr>
          <p:cNvPr id="40" name="Line 24"/>
          <p:cNvSpPr>
            <a:spLocks noChangeShapeType="1"/>
          </p:cNvSpPr>
          <p:nvPr/>
        </p:nvSpPr>
        <p:spPr bwMode="auto">
          <a:xfrm>
            <a:off x="3563938" y="1628105"/>
            <a:ext cx="0" cy="20161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41" name="Line 25"/>
          <p:cNvSpPr>
            <a:spLocks noChangeShapeType="1"/>
          </p:cNvSpPr>
          <p:nvPr/>
        </p:nvSpPr>
        <p:spPr bwMode="auto">
          <a:xfrm>
            <a:off x="3563938" y="3626767"/>
            <a:ext cx="52736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42" name="Line 26"/>
          <p:cNvSpPr>
            <a:spLocks noChangeShapeType="1"/>
          </p:cNvSpPr>
          <p:nvPr/>
        </p:nvSpPr>
        <p:spPr bwMode="auto">
          <a:xfrm>
            <a:off x="3563938" y="2979067"/>
            <a:ext cx="5310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43" name="Line 27"/>
          <p:cNvSpPr>
            <a:spLocks noChangeShapeType="1"/>
          </p:cNvSpPr>
          <p:nvPr/>
        </p:nvSpPr>
        <p:spPr bwMode="auto">
          <a:xfrm>
            <a:off x="3563938" y="2331367"/>
            <a:ext cx="5310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2987675" y="3131467"/>
            <a:ext cx="58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800" i="1" dirty="0"/>
              <a:t>P</a:t>
            </a:r>
            <a:r>
              <a:rPr lang="de-DE" sz="1800" i="1" baseline="-25000" dirty="0"/>
              <a:t>1</a:t>
            </a:r>
          </a:p>
        </p:txBody>
      </p:sp>
      <p:sp>
        <p:nvSpPr>
          <p:cNvPr id="45" name="Text Box 34"/>
          <p:cNvSpPr txBox="1">
            <a:spLocks noChangeArrowheads="1"/>
          </p:cNvSpPr>
          <p:nvPr/>
        </p:nvSpPr>
        <p:spPr bwMode="auto">
          <a:xfrm>
            <a:off x="2987675" y="2494880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800" i="1" dirty="0"/>
              <a:t>P</a:t>
            </a:r>
            <a:r>
              <a:rPr lang="de-DE" sz="1800" i="1" baseline="-25000" dirty="0"/>
              <a:t>2</a:t>
            </a:r>
          </a:p>
        </p:txBody>
      </p:sp>
      <p:sp>
        <p:nvSpPr>
          <p:cNvPr id="46" name="Text Box 35"/>
          <p:cNvSpPr txBox="1">
            <a:spLocks noChangeArrowheads="1"/>
          </p:cNvSpPr>
          <p:nvPr/>
        </p:nvSpPr>
        <p:spPr bwMode="auto">
          <a:xfrm>
            <a:off x="2987675" y="1820192"/>
            <a:ext cx="58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800" i="1" dirty="0"/>
              <a:t>P</a:t>
            </a:r>
            <a:r>
              <a:rPr lang="de-DE" sz="1800" i="1" baseline="-25000" dirty="0"/>
              <a:t>3</a:t>
            </a:r>
          </a:p>
        </p:txBody>
      </p:sp>
      <p:sp>
        <p:nvSpPr>
          <p:cNvPr id="47" name="Text Box 33"/>
          <p:cNvSpPr txBox="1">
            <a:spLocks noChangeArrowheads="1"/>
          </p:cNvSpPr>
          <p:nvPr/>
        </p:nvSpPr>
        <p:spPr bwMode="auto">
          <a:xfrm>
            <a:off x="8559800" y="3644230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800" i="1" dirty="0"/>
              <a:t>Zeit</a:t>
            </a: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4356100" y="2852067"/>
            <a:ext cx="71438" cy="2889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5053013" y="1451892"/>
            <a:ext cx="17716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b="1" i="1" dirty="0"/>
              <a:t>Umladen des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b="1" i="1" dirty="0"/>
              <a:t>SPM-Inhalts</a:t>
            </a:r>
            <a:endParaRPr lang="en-US" sz="2000" b="1" i="1" dirty="0"/>
          </a:p>
        </p:txBody>
      </p:sp>
      <p:sp>
        <p:nvSpPr>
          <p:cNvPr id="50" name="Line 19"/>
          <p:cNvSpPr>
            <a:spLocks noChangeShapeType="1"/>
          </p:cNvSpPr>
          <p:nvPr/>
        </p:nvSpPr>
        <p:spPr bwMode="auto">
          <a:xfrm flipH="1">
            <a:off x="4500563" y="2132930"/>
            <a:ext cx="719137" cy="719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8706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7" grpId="1" animBg="1"/>
      <p:bldP spid="38" grpId="0"/>
      <p:bldP spid="38" grpId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 animBg="1"/>
      <p:bldP spid="49" grpId="0"/>
      <p:bldP spid="50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D11FC8F-AEAD-4B56-AB1A-0DE3370FC1C7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Multi-Prozess </a:t>
            </a:r>
            <a:r>
              <a:rPr lang="de-DE" dirty="0"/>
              <a:t>SPM-Allokation: </a:t>
            </a:r>
            <a:r>
              <a:rPr lang="de-DE" dirty="0" smtClean="0"/>
              <a:t>Exklusiver SPM (1)</a:t>
            </a:r>
            <a:endParaRPr lang="de-DE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79512" y="1027013"/>
            <a:ext cx="4896544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</a:pPr>
            <a:endParaRPr lang="de-DE" i="1" dirty="0" smtClean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699792" y="4246056"/>
            <a:ext cx="6372771" cy="1323439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Jeder Prozess </a:t>
            </a:r>
            <a:r>
              <a:rPr lang="de-DE" i="1" dirty="0" smtClean="0"/>
              <a:t>P</a:t>
            </a:r>
            <a:r>
              <a:rPr lang="de-DE" i="1" baseline="-25000" dirty="0" smtClean="0"/>
              <a:t>i</a:t>
            </a:r>
            <a:r>
              <a:rPr lang="de-DE" dirty="0" smtClean="0"/>
              <a:t> verfügt über kompletten SPM für Funktionen, (Multi-) BBs &amp; globale Variablen</a:t>
            </a:r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Bei Kontextwechsel muss SPM-Inhalt gesichert und neu geladen werden</a:t>
            </a: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3563938" y="2982243"/>
            <a:ext cx="792162" cy="6477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250825" y="1518568"/>
            <a:ext cx="2422525" cy="402431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395288" y="1628105"/>
            <a:ext cx="2120900" cy="1436688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600075" y="2178968"/>
            <a:ext cx="166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000" dirty="0" smtClean="0"/>
              <a:t>Prozess </a:t>
            </a:r>
            <a:r>
              <a:rPr lang="de-DE" sz="2000" i="1" dirty="0"/>
              <a:t>P</a:t>
            </a:r>
            <a:r>
              <a:rPr lang="de-DE" sz="2000" i="1" baseline="-25000" dirty="0"/>
              <a:t>2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668338" y="5552405"/>
            <a:ext cx="1671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i="1" dirty="0" smtClean="0"/>
              <a:t>Scratchpad</a:t>
            </a:r>
            <a:endParaRPr lang="en-US" sz="2000" i="1" dirty="0"/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>
            <a:off x="3563938" y="1628105"/>
            <a:ext cx="0" cy="20161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>
            <a:off x="3563938" y="3626768"/>
            <a:ext cx="52736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>
            <a:off x="3563938" y="2979068"/>
            <a:ext cx="5310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>
            <a:off x="3563938" y="2331368"/>
            <a:ext cx="5310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2987675" y="3131468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800" i="1" dirty="0"/>
              <a:t>P</a:t>
            </a:r>
            <a:r>
              <a:rPr lang="de-DE" sz="1800" i="1" baseline="-25000" dirty="0"/>
              <a:t>1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2987675" y="2494880"/>
            <a:ext cx="58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800" i="1" dirty="0"/>
              <a:t>P</a:t>
            </a:r>
            <a:r>
              <a:rPr lang="de-DE" sz="1800" i="1" baseline="-25000" dirty="0"/>
              <a:t>2</a:t>
            </a:r>
          </a:p>
        </p:txBody>
      </p:sp>
      <p:sp>
        <p:nvSpPr>
          <p:cNvPr id="51" name="Text Box 35"/>
          <p:cNvSpPr txBox="1">
            <a:spLocks noChangeArrowheads="1"/>
          </p:cNvSpPr>
          <p:nvPr/>
        </p:nvSpPr>
        <p:spPr bwMode="auto">
          <a:xfrm>
            <a:off x="2987675" y="1820193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800" i="1" dirty="0"/>
              <a:t>P</a:t>
            </a:r>
            <a:r>
              <a:rPr lang="de-DE" sz="1800" i="1" baseline="-25000" dirty="0"/>
              <a:t>3</a:t>
            </a:r>
          </a:p>
        </p:txBody>
      </p:sp>
      <p:sp>
        <p:nvSpPr>
          <p:cNvPr id="52" name="Rectangle 15"/>
          <p:cNvSpPr>
            <a:spLocks noChangeArrowheads="1"/>
          </p:cNvSpPr>
          <p:nvPr/>
        </p:nvSpPr>
        <p:spPr bwMode="auto">
          <a:xfrm>
            <a:off x="4427538" y="2332955"/>
            <a:ext cx="792162" cy="647700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53" name="Text Box 33"/>
          <p:cNvSpPr txBox="1">
            <a:spLocks noChangeArrowheads="1"/>
          </p:cNvSpPr>
          <p:nvPr/>
        </p:nvSpPr>
        <p:spPr bwMode="auto">
          <a:xfrm>
            <a:off x="8559800" y="3634705"/>
            <a:ext cx="58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800" i="1" dirty="0"/>
              <a:t>Zeit</a:t>
            </a:r>
          </a:p>
        </p:txBody>
      </p:sp>
      <p:sp>
        <p:nvSpPr>
          <p:cNvPr id="54" name="Rectangle 18"/>
          <p:cNvSpPr>
            <a:spLocks noChangeArrowheads="1"/>
          </p:cNvSpPr>
          <p:nvPr/>
        </p:nvSpPr>
        <p:spPr bwMode="auto">
          <a:xfrm>
            <a:off x="4356100" y="2852068"/>
            <a:ext cx="71438" cy="2889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55" name="Rectangle 19"/>
          <p:cNvSpPr>
            <a:spLocks noChangeArrowheads="1"/>
          </p:cNvSpPr>
          <p:nvPr/>
        </p:nvSpPr>
        <p:spPr bwMode="auto">
          <a:xfrm>
            <a:off x="5221288" y="2204368"/>
            <a:ext cx="71437" cy="2889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1885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/>
      <p:bldP spid="27" grpId="1"/>
      <p:bldP spid="52" grpId="0" animBg="1"/>
      <p:bldP spid="55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D11FC8F-AEAD-4B56-AB1A-0DE3370FC1C7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Multi-Prozess </a:t>
            </a:r>
            <a:r>
              <a:rPr lang="de-DE" dirty="0"/>
              <a:t>SPM-Allokation: </a:t>
            </a:r>
            <a:r>
              <a:rPr lang="de-DE" dirty="0" smtClean="0"/>
              <a:t>Exklusiver SPM (1)</a:t>
            </a:r>
            <a:endParaRPr lang="de-DE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79512" y="1027013"/>
            <a:ext cx="4896544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</a:pPr>
            <a:endParaRPr lang="de-DE" i="1" dirty="0" smtClean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699792" y="4246056"/>
            <a:ext cx="6372771" cy="1323439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Jeder Prozess </a:t>
            </a:r>
            <a:r>
              <a:rPr lang="de-DE" i="1" dirty="0" smtClean="0"/>
              <a:t>P</a:t>
            </a:r>
            <a:r>
              <a:rPr lang="de-DE" i="1" baseline="-25000" dirty="0" smtClean="0"/>
              <a:t>i</a:t>
            </a:r>
            <a:r>
              <a:rPr lang="de-DE" dirty="0" smtClean="0"/>
              <a:t> verfügt über kompletten SPM für Funktionen, (Multi-) BBs &amp; globale Variablen</a:t>
            </a:r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Bei Kontextwechsel muss SPM-Inhalt gesichert und neu geladen werden</a:t>
            </a: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3563938" y="2982243"/>
            <a:ext cx="792162" cy="6477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250825" y="1518568"/>
            <a:ext cx="2422525" cy="402431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395288" y="1624930"/>
            <a:ext cx="2119312" cy="3748088"/>
          </a:xfrm>
          <a:prstGeom prst="rect">
            <a:avLst/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614363" y="3247355"/>
            <a:ext cx="1665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000" dirty="0" smtClean="0"/>
              <a:t>Prozess </a:t>
            </a:r>
            <a:r>
              <a:rPr lang="de-DE" sz="2000" i="1" dirty="0"/>
              <a:t>P</a:t>
            </a:r>
            <a:r>
              <a:rPr lang="de-DE" sz="2000" i="1" baseline="-25000" dirty="0"/>
              <a:t>3</a:t>
            </a: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668338" y="5552405"/>
            <a:ext cx="1671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i="1" dirty="0" smtClean="0"/>
              <a:t>Scratchpad</a:t>
            </a:r>
            <a:endParaRPr lang="en-US" sz="2000" i="1" dirty="0"/>
          </a:p>
        </p:txBody>
      </p:sp>
      <p:sp>
        <p:nvSpPr>
          <p:cNvPr id="40" name="Line 24"/>
          <p:cNvSpPr>
            <a:spLocks noChangeShapeType="1"/>
          </p:cNvSpPr>
          <p:nvPr/>
        </p:nvSpPr>
        <p:spPr bwMode="auto">
          <a:xfrm>
            <a:off x="3563938" y="1628105"/>
            <a:ext cx="0" cy="20161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41" name="Line 25"/>
          <p:cNvSpPr>
            <a:spLocks noChangeShapeType="1"/>
          </p:cNvSpPr>
          <p:nvPr/>
        </p:nvSpPr>
        <p:spPr bwMode="auto">
          <a:xfrm>
            <a:off x="3563938" y="3626768"/>
            <a:ext cx="52736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42" name="Line 26"/>
          <p:cNvSpPr>
            <a:spLocks noChangeShapeType="1"/>
          </p:cNvSpPr>
          <p:nvPr/>
        </p:nvSpPr>
        <p:spPr bwMode="auto">
          <a:xfrm>
            <a:off x="3563938" y="2979068"/>
            <a:ext cx="5310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43" name="Line 27"/>
          <p:cNvSpPr>
            <a:spLocks noChangeShapeType="1"/>
          </p:cNvSpPr>
          <p:nvPr/>
        </p:nvSpPr>
        <p:spPr bwMode="auto">
          <a:xfrm>
            <a:off x="3563938" y="2331368"/>
            <a:ext cx="5310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2987675" y="3131468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800" i="1" dirty="0"/>
              <a:t>P</a:t>
            </a:r>
            <a:r>
              <a:rPr lang="de-DE" sz="1800" i="1" baseline="-25000" dirty="0"/>
              <a:t>1</a:t>
            </a:r>
          </a:p>
        </p:txBody>
      </p:sp>
      <p:sp>
        <p:nvSpPr>
          <p:cNvPr id="45" name="Text Box 34"/>
          <p:cNvSpPr txBox="1">
            <a:spLocks noChangeArrowheads="1"/>
          </p:cNvSpPr>
          <p:nvPr/>
        </p:nvSpPr>
        <p:spPr bwMode="auto">
          <a:xfrm>
            <a:off x="2987675" y="2494880"/>
            <a:ext cx="58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800" i="1" dirty="0"/>
              <a:t>P</a:t>
            </a:r>
            <a:r>
              <a:rPr lang="de-DE" sz="1800" i="1" baseline="-25000" dirty="0"/>
              <a:t>2</a:t>
            </a:r>
          </a:p>
        </p:txBody>
      </p:sp>
      <p:sp>
        <p:nvSpPr>
          <p:cNvPr id="46" name="Text Box 35"/>
          <p:cNvSpPr txBox="1">
            <a:spLocks noChangeArrowheads="1"/>
          </p:cNvSpPr>
          <p:nvPr/>
        </p:nvSpPr>
        <p:spPr bwMode="auto">
          <a:xfrm>
            <a:off x="2987675" y="1820193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800" i="1" dirty="0"/>
              <a:t>P</a:t>
            </a:r>
            <a:r>
              <a:rPr lang="de-DE" sz="1800" i="1" baseline="-25000" dirty="0"/>
              <a:t>3</a:t>
            </a:r>
          </a:p>
        </p:txBody>
      </p:sp>
      <p:sp>
        <p:nvSpPr>
          <p:cNvPr id="47" name="Rectangle 15"/>
          <p:cNvSpPr>
            <a:spLocks noChangeArrowheads="1"/>
          </p:cNvSpPr>
          <p:nvPr/>
        </p:nvSpPr>
        <p:spPr bwMode="auto">
          <a:xfrm>
            <a:off x="5292725" y="1683668"/>
            <a:ext cx="792163" cy="647700"/>
          </a:xfrm>
          <a:prstGeom prst="rect">
            <a:avLst/>
          </a:prstGeom>
          <a:solidFill>
            <a:srgbClr val="3399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8" name="Text Box 33"/>
          <p:cNvSpPr txBox="1">
            <a:spLocks noChangeArrowheads="1"/>
          </p:cNvSpPr>
          <p:nvPr/>
        </p:nvSpPr>
        <p:spPr bwMode="auto">
          <a:xfrm>
            <a:off x="8559800" y="3634705"/>
            <a:ext cx="58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800" i="1" dirty="0"/>
              <a:t>Zeit</a:t>
            </a: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4427538" y="2332955"/>
            <a:ext cx="792162" cy="647700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4356100" y="2852068"/>
            <a:ext cx="71438" cy="2889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56" name="Rectangle 20"/>
          <p:cNvSpPr>
            <a:spLocks noChangeArrowheads="1"/>
          </p:cNvSpPr>
          <p:nvPr/>
        </p:nvSpPr>
        <p:spPr bwMode="auto">
          <a:xfrm>
            <a:off x="5221288" y="2204368"/>
            <a:ext cx="71437" cy="2889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57" name="Rectangle 21"/>
          <p:cNvSpPr>
            <a:spLocks noChangeArrowheads="1"/>
          </p:cNvSpPr>
          <p:nvPr/>
        </p:nvSpPr>
        <p:spPr bwMode="auto">
          <a:xfrm>
            <a:off x="6084888" y="2204368"/>
            <a:ext cx="71437" cy="2889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6694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/>
      <p:bldP spid="38" grpId="1"/>
      <p:bldP spid="47" grpId="0" animBg="1"/>
      <p:bldP spid="5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D11FC8F-AEAD-4B56-AB1A-0DE3370FC1C7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Multi-Prozess </a:t>
            </a:r>
            <a:r>
              <a:rPr lang="de-DE" dirty="0"/>
              <a:t>SPM-Allokation: </a:t>
            </a:r>
            <a:r>
              <a:rPr lang="de-DE" dirty="0" smtClean="0"/>
              <a:t>Exklusiver SPM (1)</a:t>
            </a:r>
            <a:endParaRPr lang="de-DE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79512" y="1027013"/>
            <a:ext cx="4896544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</a:pPr>
            <a:endParaRPr lang="de-DE" i="1" dirty="0" smtClean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699792" y="4246056"/>
            <a:ext cx="6372771" cy="1631216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Jeder Prozess </a:t>
            </a:r>
            <a:r>
              <a:rPr lang="de-DE" i="1" dirty="0" smtClean="0"/>
              <a:t>P</a:t>
            </a:r>
            <a:r>
              <a:rPr lang="de-DE" i="1" baseline="-25000" dirty="0" smtClean="0"/>
              <a:t>i</a:t>
            </a:r>
            <a:r>
              <a:rPr lang="de-DE" dirty="0" smtClean="0"/>
              <a:t> verfügt über kompletten SPM für Funktionen, (Multi-) BBs &amp; globale Variablen</a:t>
            </a:r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Bei Kontextwechsel muss SPM-Inhalt gesichert und neu geladen werden</a:t>
            </a:r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i="1" dirty="0" smtClean="0"/>
              <a:t>Erwartung:</a:t>
            </a:r>
            <a:r>
              <a:rPr lang="de-DE" dirty="0" smtClean="0"/>
              <a:t> Gute Ergebnisse für kleine SPMs</a:t>
            </a: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3563938" y="2982243"/>
            <a:ext cx="792162" cy="6477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250825" y="1518568"/>
            <a:ext cx="2422525" cy="402431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668338" y="5552405"/>
            <a:ext cx="1671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i="1" dirty="0" smtClean="0"/>
              <a:t>Scratchpad</a:t>
            </a:r>
            <a:endParaRPr lang="en-US" sz="2000" i="1" dirty="0"/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>
            <a:off x="3563938" y="1628105"/>
            <a:ext cx="0" cy="20161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>
            <a:off x="3563938" y="3626768"/>
            <a:ext cx="52736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>
            <a:off x="3563938" y="2979068"/>
            <a:ext cx="5310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>
            <a:off x="3563938" y="2331368"/>
            <a:ext cx="5310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2987675" y="3131468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800" i="1" dirty="0"/>
              <a:t>P</a:t>
            </a:r>
            <a:r>
              <a:rPr lang="de-DE" sz="1800" i="1" baseline="-25000" dirty="0"/>
              <a:t>1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2987675" y="2494880"/>
            <a:ext cx="58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800" i="1" dirty="0"/>
              <a:t>P</a:t>
            </a:r>
            <a:r>
              <a:rPr lang="de-DE" sz="1800" i="1" baseline="-25000" dirty="0"/>
              <a:t>2</a:t>
            </a:r>
          </a:p>
        </p:txBody>
      </p:sp>
      <p:sp>
        <p:nvSpPr>
          <p:cNvPr id="51" name="Text Box 35"/>
          <p:cNvSpPr txBox="1">
            <a:spLocks noChangeArrowheads="1"/>
          </p:cNvSpPr>
          <p:nvPr/>
        </p:nvSpPr>
        <p:spPr bwMode="auto">
          <a:xfrm>
            <a:off x="2987675" y="1820193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800" i="1" dirty="0"/>
              <a:t>P</a:t>
            </a:r>
            <a:r>
              <a:rPr lang="de-DE" sz="1800" i="1" baseline="-25000" dirty="0"/>
              <a:t>3</a:t>
            </a:r>
          </a:p>
        </p:txBody>
      </p:sp>
      <p:sp>
        <p:nvSpPr>
          <p:cNvPr id="52" name="Rectangle 13"/>
          <p:cNvSpPr>
            <a:spLocks noChangeArrowheads="1"/>
          </p:cNvSpPr>
          <p:nvPr/>
        </p:nvSpPr>
        <p:spPr bwMode="auto">
          <a:xfrm>
            <a:off x="4427538" y="2332955"/>
            <a:ext cx="792162" cy="647700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53" name="Rectangle 14"/>
          <p:cNvSpPr>
            <a:spLocks noChangeArrowheads="1"/>
          </p:cNvSpPr>
          <p:nvPr/>
        </p:nvSpPr>
        <p:spPr bwMode="auto">
          <a:xfrm>
            <a:off x="5292725" y="1683668"/>
            <a:ext cx="792163" cy="647700"/>
          </a:xfrm>
          <a:prstGeom prst="rect">
            <a:avLst/>
          </a:prstGeom>
          <a:solidFill>
            <a:srgbClr val="3399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54" name="Rectangle 15"/>
          <p:cNvSpPr>
            <a:spLocks noChangeArrowheads="1"/>
          </p:cNvSpPr>
          <p:nvPr/>
        </p:nvSpPr>
        <p:spPr bwMode="auto">
          <a:xfrm>
            <a:off x="6156325" y="2982243"/>
            <a:ext cx="792163" cy="6477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55" name="Rectangle 16"/>
          <p:cNvSpPr>
            <a:spLocks noChangeArrowheads="1"/>
          </p:cNvSpPr>
          <p:nvPr/>
        </p:nvSpPr>
        <p:spPr bwMode="auto">
          <a:xfrm>
            <a:off x="7019925" y="2332955"/>
            <a:ext cx="792163" cy="647700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58" name="Rectangle 17"/>
          <p:cNvSpPr>
            <a:spLocks noChangeArrowheads="1"/>
          </p:cNvSpPr>
          <p:nvPr/>
        </p:nvSpPr>
        <p:spPr bwMode="auto">
          <a:xfrm>
            <a:off x="7885113" y="1683668"/>
            <a:ext cx="792162" cy="647700"/>
          </a:xfrm>
          <a:prstGeom prst="rect">
            <a:avLst/>
          </a:prstGeom>
          <a:solidFill>
            <a:srgbClr val="3399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59" name="Text Box 33"/>
          <p:cNvSpPr txBox="1">
            <a:spLocks noChangeArrowheads="1"/>
          </p:cNvSpPr>
          <p:nvPr/>
        </p:nvSpPr>
        <p:spPr bwMode="auto">
          <a:xfrm>
            <a:off x="8559800" y="3634705"/>
            <a:ext cx="58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800" i="1" dirty="0"/>
              <a:t>Zeit</a:t>
            </a: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4356100" y="2852068"/>
            <a:ext cx="71438" cy="2889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5221288" y="2204368"/>
            <a:ext cx="71437" cy="2889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6084888" y="2204368"/>
            <a:ext cx="71437" cy="2889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63" name="Rectangle 23"/>
          <p:cNvSpPr>
            <a:spLocks noChangeArrowheads="1"/>
          </p:cNvSpPr>
          <p:nvPr/>
        </p:nvSpPr>
        <p:spPr bwMode="auto">
          <a:xfrm>
            <a:off x="6948488" y="2852068"/>
            <a:ext cx="71437" cy="2889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64" name="Rectangle 24"/>
          <p:cNvSpPr>
            <a:spLocks noChangeArrowheads="1"/>
          </p:cNvSpPr>
          <p:nvPr/>
        </p:nvSpPr>
        <p:spPr bwMode="auto">
          <a:xfrm>
            <a:off x="7813675" y="2204368"/>
            <a:ext cx="71438" cy="2889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65" name="Rectangle 25"/>
          <p:cNvSpPr>
            <a:spLocks noChangeArrowheads="1"/>
          </p:cNvSpPr>
          <p:nvPr/>
        </p:nvSpPr>
        <p:spPr bwMode="auto">
          <a:xfrm>
            <a:off x="8677275" y="2204368"/>
            <a:ext cx="71438" cy="2889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395288" y="1620168"/>
            <a:ext cx="2120900" cy="31765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7" name="Text Box 6"/>
          <p:cNvSpPr txBox="1">
            <a:spLocks noChangeArrowheads="1"/>
          </p:cNvSpPr>
          <p:nvPr/>
        </p:nvSpPr>
        <p:spPr bwMode="auto">
          <a:xfrm>
            <a:off x="641598" y="2886993"/>
            <a:ext cx="166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000" dirty="0" smtClean="0"/>
              <a:t>Prozess </a:t>
            </a:r>
            <a:r>
              <a:rPr lang="de-DE" sz="2000" i="1" dirty="0"/>
              <a:t>P</a:t>
            </a:r>
            <a:r>
              <a:rPr lang="de-DE" sz="2000" i="1" baseline="-25000" dirty="0"/>
              <a:t>1</a:t>
            </a:r>
          </a:p>
        </p:txBody>
      </p:sp>
      <p:sp>
        <p:nvSpPr>
          <p:cNvPr id="68" name="Rectangle 11"/>
          <p:cNvSpPr>
            <a:spLocks noChangeArrowheads="1"/>
          </p:cNvSpPr>
          <p:nvPr/>
        </p:nvSpPr>
        <p:spPr bwMode="auto">
          <a:xfrm>
            <a:off x="395536" y="1628105"/>
            <a:ext cx="2120900" cy="1436688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9" name="Text Box 12"/>
          <p:cNvSpPr txBox="1">
            <a:spLocks noChangeArrowheads="1"/>
          </p:cNvSpPr>
          <p:nvPr/>
        </p:nvSpPr>
        <p:spPr bwMode="auto">
          <a:xfrm>
            <a:off x="600323" y="2178968"/>
            <a:ext cx="166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000" dirty="0" smtClean="0"/>
              <a:t>Prozess </a:t>
            </a:r>
            <a:r>
              <a:rPr lang="de-DE" sz="2000" i="1" dirty="0"/>
              <a:t>P</a:t>
            </a:r>
            <a:r>
              <a:rPr lang="de-DE" sz="2000" i="1" baseline="-25000" dirty="0"/>
              <a:t>2</a:t>
            </a:r>
          </a:p>
        </p:txBody>
      </p:sp>
      <p:sp>
        <p:nvSpPr>
          <p:cNvPr id="70" name="Rectangle 8"/>
          <p:cNvSpPr>
            <a:spLocks noChangeArrowheads="1"/>
          </p:cNvSpPr>
          <p:nvPr/>
        </p:nvSpPr>
        <p:spPr bwMode="auto">
          <a:xfrm>
            <a:off x="395288" y="1624930"/>
            <a:ext cx="2119312" cy="3748088"/>
          </a:xfrm>
          <a:prstGeom prst="rect">
            <a:avLst/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614363" y="3247355"/>
            <a:ext cx="1665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000" dirty="0" smtClean="0"/>
              <a:t>Prozess </a:t>
            </a:r>
            <a:r>
              <a:rPr lang="de-DE" sz="2000" i="1" dirty="0"/>
              <a:t>P</a:t>
            </a:r>
            <a:r>
              <a:rPr lang="de-DE" sz="2000" i="1" baseline="-2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55688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8" grpId="0" animBg="1"/>
      <p:bldP spid="63" grpId="0" animBg="1"/>
      <p:bldP spid="64" grpId="0" animBg="1"/>
      <p:bldP spid="65" grpId="0" animBg="1"/>
      <p:bldP spid="66" grpId="0" animBg="1"/>
      <p:bldP spid="66" grpId="1" animBg="1"/>
      <p:bldP spid="67" grpId="0"/>
      <p:bldP spid="67" grpId="1"/>
      <p:bldP spid="68" grpId="0" animBg="1"/>
      <p:bldP spid="68" grpId="1" animBg="1"/>
      <p:bldP spid="69" grpId="0"/>
      <p:bldP spid="69" grpId="1"/>
      <p:bldP spid="70" grpId="0" animBg="1"/>
      <p:bldP spid="70" grpId="1" animBg="1"/>
      <p:bldP spid="71" grpId="0"/>
      <p:bldP spid="71" grpId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51BE829-AC37-4977-B4C5-8FA842F198C5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Multi-Prozess SPM-Allokation: Exklusiver SPM </a:t>
            </a:r>
            <a:r>
              <a:rPr lang="de-DE" dirty="0" smtClean="0"/>
              <a:t>(2)</a:t>
            </a:r>
            <a:endParaRPr lang="en-US" i="1" dirty="0"/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Energie-</a:t>
            </a:r>
            <a:r>
              <a:rPr lang="en-US" b="1" i="1" dirty="0" smtClean="0"/>
              <a:t>Arrays</a:t>
            </a:r>
            <a:r>
              <a:rPr lang="de-DE" b="1" dirty="0" smtClean="0"/>
              <a:t> einzelner Prozesse</a:t>
            </a:r>
            <a:endParaRPr lang="en-US" b="1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jeden Prozess </a:t>
            </a:r>
            <a:r>
              <a:rPr lang="de-DE" i="1" dirty="0" smtClean="0"/>
              <a:t>P</a:t>
            </a:r>
            <a:r>
              <a:rPr lang="de-DE" baseline="-25000" dirty="0" smtClean="0"/>
              <a:t>i</a:t>
            </a:r>
            <a:r>
              <a:rPr lang="de-DE" dirty="0" smtClean="0"/>
              <a:t> bezeichne </a:t>
            </a:r>
            <a:r>
              <a:rPr lang="de-DE" i="1" dirty="0" smtClean="0"/>
              <a:t>s</a:t>
            </a:r>
            <a:r>
              <a:rPr lang="de-DE" i="1" baseline="-25000" dirty="0" smtClean="0"/>
              <a:t>i</a:t>
            </a:r>
            <a:r>
              <a:rPr lang="de-DE" dirty="0" smtClean="0"/>
              <a:t> dessen </a:t>
            </a:r>
            <a:r>
              <a:rPr lang="en-US" i="1" dirty="0" smtClean="0"/>
              <a:t>Schedule</a:t>
            </a:r>
            <a:r>
              <a:rPr lang="de-DE" dirty="0" smtClean="0"/>
              <a:t>-Häufigkeit. </a:t>
            </a:r>
            <a:r>
              <a:rPr lang="de-DE" i="1" dirty="0" smtClean="0"/>
              <a:t>s</a:t>
            </a:r>
            <a:r>
              <a:rPr lang="de-DE" i="1" baseline="-25000" dirty="0" smtClean="0"/>
              <a:t>i</a:t>
            </a:r>
            <a:r>
              <a:rPr lang="de-DE" dirty="0" smtClean="0"/>
              <a:t> wird vorab mit Hilfe von </a:t>
            </a:r>
            <a:r>
              <a:rPr lang="en-US" i="1" dirty="0" smtClean="0"/>
              <a:t>Profiling</a:t>
            </a:r>
            <a:r>
              <a:rPr lang="de-DE" dirty="0" smtClean="0"/>
              <a:t> ermittelt.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</a:t>
            </a:r>
            <a:r>
              <a:rPr lang="de-DE" i="1" dirty="0" smtClean="0"/>
              <a:t>P</a:t>
            </a:r>
            <a:r>
              <a:rPr lang="de-DE" i="1" baseline="-25000" dirty="0" smtClean="0"/>
              <a:t>i</a:t>
            </a:r>
            <a:r>
              <a:rPr lang="de-DE" dirty="0" smtClean="0"/>
              <a:t> ist dessen Energie-</a:t>
            </a:r>
            <a:r>
              <a:rPr lang="en-US" i="1" dirty="0" smtClean="0"/>
              <a:t>Array</a:t>
            </a:r>
            <a:r>
              <a:rPr lang="de-DE" dirty="0" smtClean="0"/>
              <a:t>         zu bestimmen.         gibt an, wie viel Energie </a:t>
            </a:r>
            <a:r>
              <a:rPr lang="de-DE" i="1" dirty="0" smtClean="0"/>
              <a:t>P</a:t>
            </a:r>
            <a:r>
              <a:rPr lang="de-DE" i="1" baseline="-25000" dirty="0" smtClean="0"/>
              <a:t>i</a:t>
            </a:r>
            <a:r>
              <a:rPr lang="de-DE" dirty="0" smtClean="0"/>
              <a:t> verbraucht, wenn </a:t>
            </a:r>
            <a:r>
              <a:rPr lang="de-DE" i="1" dirty="0" smtClean="0"/>
              <a:t>P</a:t>
            </a:r>
            <a:r>
              <a:rPr lang="de-DE" i="1" baseline="-25000" dirty="0" smtClean="0"/>
              <a:t>i</a:t>
            </a:r>
            <a:r>
              <a:rPr lang="de-DE" dirty="0" smtClean="0"/>
              <a:t> </a:t>
            </a:r>
            <a:r>
              <a:rPr lang="de-DE" i="1" dirty="0" smtClean="0"/>
              <a:t>x</a:t>
            </a:r>
            <a:r>
              <a:rPr lang="de-DE" dirty="0" smtClean="0"/>
              <a:t> beim Kontextwechsel umzuladende Bytes SPM zur Verfügung hat.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 </a:t>
            </a:r>
            <a:r>
              <a:rPr lang="de-DE" dirty="0" smtClean="0"/>
              <a:t>        wird analog für alle Größen </a:t>
            </a:r>
            <a:r>
              <a:rPr lang="de-DE" i="1" dirty="0" smtClean="0"/>
              <a:t>x</a:t>
            </a:r>
            <a:r>
              <a:rPr lang="de-DE" dirty="0" smtClean="0"/>
              <a:t> = </a:t>
            </a:r>
            <a:r>
              <a:rPr lang="de-DE" i="1" dirty="0" smtClean="0"/>
              <a:t>S´</a:t>
            </a:r>
            <a:r>
              <a:rPr lang="de-DE" dirty="0" smtClean="0"/>
              <a:t>, 2</a:t>
            </a:r>
            <a:r>
              <a:rPr lang="de-DE" i="1" dirty="0" smtClean="0"/>
              <a:t>S´</a:t>
            </a:r>
            <a:r>
              <a:rPr lang="de-DE" dirty="0" smtClean="0"/>
              <a:t>, 3</a:t>
            </a:r>
            <a:r>
              <a:rPr lang="de-DE" i="1" dirty="0" smtClean="0"/>
              <a:t>S´</a:t>
            </a:r>
            <a:r>
              <a:rPr lang="de-DE" dirty="0" smtClean="0"/>
              <a:t>, ... bestimmt:</a:t>
            </a:r>
            <a:br>
              <a:rPr lang="de-DE" dirty="0" smtClean="0"/>
            </a:b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 </a:t>
            </a:r>
            <a:r>
              <a:rPr lang="de-DE" dirty="0" smtClean="0"/>
              <a:t>        = Energie zur Ausführung von </a:t>
            </a:r>
            <a:r>
              <a:rPr lang="de-DE" i="1" dirty="0" smtClean="0"/>
              <a:t>P</a:t>
            </a:r>
            <a:r>
              <a:rPr lang="de-DE" i="1" baseline="-25000" dirty="0" smtClean="0"/>
              <a:t>i</a:t>
            </a:r>
            <a:r>
              <a:rPr lang="de-DE" dirty="0" smtClean="0"/>
              <a:t> mit </a:t>
            </a:r>
            <a:r>
              <a:rPr lang="de-DE" i="1" dirty="0" smtClean="0"/>
              <a:t>x</a:t>
            </a:r>
            <a:r>
              <a:rPr lang="de-DE" dirty="0" smtClean="0"/>
              <a:t> Bytes SPM + zusätzlicher Energieverbrauch zum Kopieren von </a:t>
            </a:r>
            <a:r>
              <a:rPr lang="de-DE" i="1" dirty="0" smtClean="0"/>
              <a:t>x</a:t>
            </a:r>
            <a:r>
              <a:rPr lang="de-DE" dirty="0" smtClean="0"/>
              <a:t> Bytes zwischen SPM und Hauptspeicher, multipliziert mit der Häufigkeit von Kontextwechseln für </a:t>
            </a:r>
            <a:r>
              <a:rPr lang="de-DE" i="1" dirty="0" smtClean="0"/>
              <a:t>P</a:t>
            </a:r>
            <a:r>
              <a:rPr lang="de-DE" i="1" baseline="-25000" dirty="0" smtClean="0"/>
              <a:t>i</a:t>
            </a:r>
            <a:r>
              <a:rPr lang="de-DE" dirty="0" smtClean="0"/>
              <a:t>.</a:t>
            </a:r>
          </a:p>
        </p:txBody>
      </p:sp>
      <p:pic>
        <p:nvPicPr>
          <p:cNvPr id="3" name="Grafik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512800"/>
            <a:ext cx="525780" cy="2667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514228"/>
            <a:ext cx="525780" cy="2667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10800"/>
            <a:ext cx="525780" cy="2667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14428"/>
            <a:ext cx="525780" cy="2667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90" y="3954388"/>
            <a:ext cx="620649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21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51BE829-AC37-4977-B4C5-8FA842F198C5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Multi-Prozess SPM-Allokation: Exklusiver SPM </a:t>
            </a:r>
            <a:r>
              <a:rPr lang="de-DE" dirty="0" smtClean="0"/>
              <a:t>(3)</a:t>
            </a:r>
            <a:endParaRPr lang="en-US" i="1" dirty="0"/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Energie-</a:t>
            </a:r>
            <a:r>
              <a:rPr lang="en-US" b="1" i="1" dirty="0" smtClean="0"/>
              <a:t>Arrays</a:t>
            </a:r>
            <a:r>
              <a:rPr lang="de-DE" b="1" dirty="0" smtClean="0"/>
              <a:t> für Multi-Prozesse und exklusiven SPM</a:t>
            </a:r>
            <a:endParaRPr lang="en-US" b="1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eine Multi-Prozess Anwendung bestehend aus Prozessen </a:t>
            </a:r>
            <a:r>
              <a:rPr lang="de-DE" i="1" dirty="0" smtClean="0"/>
              <a:t>P</a:t>
            </a:r>
            <a:r>
              <a:rPr lang="de-DE" baseline="-25000" dirty="0" smtClean="0"/>
              <a:t>1</a:t>
            </a:r>
            <a:r>
              <a:rPr lang="de-DE" dirty="0" smtClean="0"/>
              <a:t>, ..., </a:t>
            </a:r>
            <a:r>
              <a:rPr lang="de-DE" i="1" dirty="0" smtClean="0"/>
              <a:t>P</a:t>
            </a:r>
            <a:r>
              <a:rPr lang="de-DE" i="1" baseline="-25000" dirty="0" smtClean="0"/>
              <a:t>N</a:t>
            </a:r>
            <a:r>
              <a:rPr lang="de-DE" dirty="0" smtClean="0"/>
              <a:t> ist deren Energie-Array          zu bestimmen.           gibt an, wie viel Energie die Anwendung verbraucht, wenn sie </a:t>
            </a:r>
            <a:r>
              <a:rPr lang="de-DE" i="1" dirty="0" smtClean="0"/>
              <a:t>x</a:t>
            </a:r>
            <a:r>
              <a:rPr lang="de-DE" dirty="0" smtClean="0"/>
              <a:t> Bytes SPM zur Verfügung hat, die (z.T.) beim Kontextwechsel umzuladen sind.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dirty="0" smtClean="0"/>
              <a:t>für alle Werte von </a:t>
            </a:r>
            <a:r>
              <a:rPr lang="de-DE" i="1" dirty="0" smtClean="0"/>
              <a:t>x</a:t>
            </a:r>
            <a:r>
              <a:rPr lang="de-DE" dirty="0" smtClean="0"/>
              <a:t> und </a:t>
            </a:r>
            <a:r>
              <a:rPr lang="de-DE" i="1" dirty="0" smtClean="0"/>
              <a:t>x</a:t>
            </a:r>
            <a:r>
              <a:rPr lang="de-DE" i="1" baseline="-25000" dirty="0" smtClean="0"/>
              <a:t>j</a:t>
            </a:r>
            <a:r>
              <a:rPr lang="de-DE" dirty="0" smtClean="0"/>
              <a:t>, für die die einzelnen     definiert sind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eine gegebene SPM-Größe </a:t>
            </a:r>
            <a:r>
              <a:rPr lang="de-DE" i="1" dirty="0" smtClean="0"/>
              <a:t>S</a:t>
            </a:r>
            <a:r>
              <a:rPr lang="de-DE" dirty="0" smtClean="0"/>
              <a:t> und eine Multi-Prozess Anwendung ist man an einer SPM-Allokation mit minimalem Wert           interessiert.</a:t>
            </a:r>
          </a:p>
        </p:txBody>
      </p:sp>
      <p:pic>
        <p:nvPicPr>
          <p:cNvPr id="2" name="Grafik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32856"/>
            <a:ext cx="554355" cy="2667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132856"/>
            <a:ext cx="554355" cy="2667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2" y="3234308"/>
            <a:ext cx="3800475" cy="5715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724" y="3882380"/>
            <a:ext cx="251460" cy="2667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622400"/>
            <a:ext cx="581025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48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56EE83A-1E66-47F5-8345-B42A66085E12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Klassische Datenfluss-Analyse</a:t>
            </a:r>
            <a:endParaRPr lang="de-DE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Problem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Klassische Datenfluss-Analysen </a:t>
            </a:r>
            <a:r>
              <a:rPr lang="de-DE" i="1" dirty="0" smtClean="0"/>
              <a:t>(DFA)</a:t>
            </a:r>
            <a:r>
              <a:rPr lang="de-DE" dirty="0" smtClean="0"/>
              <a:t> erlauben Aussagen über </a:t>
            </a:r>
            <a:r>
              <a:rPr lang="de-DE" i="1" dirty="0" smtClean="0"/>
              <a:t>Fluss von Information</a:t>
            </a:r>
            <a:r>
              <a:rPr lang="de-DE" dirty="0" smtClean="0"/>
              <a:t>, bezogen auf die Register-Ebene:</a:t>
            </a:r>
          </a:p>
          <a:p>
            <a:pPr lvl="1">
              <a:lnSpc>
                <a:spcPct val="120000"/>
              </a:lnSpc>
              <a:buClr>
                <a:srgbClr val="008000"/>
              </a:buClr>
              <a:buFont typeface="Wingdings" pitchFamily="2" charset="2"/>
              <a:buChar char="C"/>
            </a:pPr>
            <a:r>
              <a:rPr lang="de-DE" dirty="0" smtClean="0"/>
              <a:t>Welche Operation benutzt / definiert ein bestimmtes Datum, vorliegend in einem bestimmten Register?</a:t>
            </a:r>
          </a:p>
          <a:p>
            <a:pPr lvl="1">
              <a:lnSpc>
                <a:spcPct val="120000"/>
              </a:lnSpc>
              <a:buClr>
                <a:srgbClr val="008000"/>
              </a:buClr>
              <a:buFont typeface="Wingdings" pitchFamily="2" charset="2"/>
              <a:buChar char="C"/>
            </a:pPr>
            <a:r>
              <a:rPr lang="de-DE" dirty="0" smtClean="0"/>
              <a:t>Zwischen welchen Operationen bestehen Daten-Abhängigkeiten?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Klassische Datenfluss-Analysen treffen </a:t>
            </a:r>
            <a:r>
              <a:rPr lang="de-DE" i="1" u="sng" dirty="0" smtClean="0"/>
              <a:t>keinerlei</a:t>
            </a:r>
            <a:r>
              <a:rPr lang="de-DE" dirty="0" smtClean="0"/>
              <a:t> Aussagen über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D"/>
            </a:pPr>
            <a:r>
              <a:rPr lang="de-DE" dirty="0" smtClean="0"/>
              <a:t>den </a:t>
            </a:r>
            <a:r>
              <a:rPr lang="de-DE" i="1" dirty="0" smtClean="0"/>
              <a:t>Wert von Information</a:t>
            </a:r>
            <a:r>
              <a:rPr lang="de-DE" dirty="0" smtClean="0"/>
              <a:t>, d.h. den potentiellen Wert, den ein Register zu einem bestimmten Zeitpunkt haben kann, oder über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D"/>
            </a:pPr>
            <a:r>
              <a:rPr lang="de-DE" dirty="0" smtClean="0"/>
              <a:t>den potentiellen Wert, den ein </a:t>
            </a:r>
            <a:r>
              <a:rPr lang="de-DE" i="1" dirty="0" smtClean="0"/>
              <a:t>Teil eines Registers</a:t>
            </a:r>
            <a:r>
              <a:rPr lang="de-DE" dirty="0" smtClean="0"/>
              <a:t> zu einem bestimmten Zeitpunkt haben kann.</a:t>
            </a:r>
          </a:p>
        </p:txBody>
      </p:sp>
    </p:spTree>
    <p:extLst>
      <p:ext uri="{BB962C8B-B14F-4D97-AF65-F5344CB8AC3E}">
        <p14:creationId xmlns:p14="http://schemas.microsoft.com/office/powerpoint/2010/main" val="1578133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51BE829-AC37-4977-B4C5-8FA842F198C5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Multi-Prozess SPM-Allokation: Exklusiver SPM </a:t>
            </a:r>
            <a:r>
              <a:rPr lang="de-DE" dirty="0" smtClean="0"/>
              <a:t>(4)</a:t>
            </a:r>
            <a:endParaRPr lang="en-US" i="1" dirty="0"/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Algorithmus zur Berechnung von</a:t>
            </a:r>
            <a:endParaRPr lang="en-US" b="1" i="1" dirty="0" smtClean="0"/>
          </a:p>
          <a:p>
            <a:pPr marL="0" indent="0">
              <a:lnSpc>
                <a:spcPct val="120000"/>
              </a:lnSpc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ExclusiveSPM</a:t>
            </a:r>
            <a:r>
              <a:rPr lang="en-US" dirty="0" smtClean="0"/>
              <a:t>(                  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dirty="0" smtClean="0"/>
              <a:t>for ( &lt;</a:t>
            </a:r>
            <a:r>
              <a:rPr lang="de-DE" i="1" dirty="0" smtClean="0"/>
              <a:t>alle Prozesse P</a:t>
            </a:r>
            <a:r>
              <a:rPr lang="de-DE" i="1" baseline="-25000" dirty="0" smtClean="0"/>
              <a:t>i</a:t>
            </a:r>
            <a:r>
              <a:rPr lang="en-US" dirty="0" smtClean="0"/>
              <a:t>&gt; )</a:t>
            </a:r>
            <a:endParaRPr lang="de-DE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prev_min</a:t>
            </a:r>
            <a:r>
              <a:rPr lang="de-DE" dirty="0" smtClean="0"/>
              <a:t>[ </a:t>
            </a:r>
            <a:r>
              <a:rPr lang="de-DE" i="1" dirty="0" smtClean="0"/>
              <a:t>i</a:t>
            </a:r>
            <a:r>
              <a:rPr lang="de-DE" dirty="0" smtClean="0"/>
              <a:t> ] = </a:t>
            </a:r>
            <a:r>
              <a:rPr lang="de-DE" dirty="0" smtClean="0">
                <a:latin typeface="OpenSymbol"/>
                <a:ea typeface="OpenSymbol"/>
              </a:rPr>
              <a:t>∞</a:t>
            </a:r>
            <a:r>
              <a:rPr lang="de-DE" dirty="0" smtClean="0"/>
              <a:t>;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dirty="0" smtClean="0"/>
              <a:t>for</a:t>
            </a:r>
            <a:r>
              <a:rPr lang="de-DE" dirty="0" smtClean="0"/>
              <a:t> ( </a:t>
            </a:r>
            <a:r>
              <a:rPr lang="de-DE" i="1" dirty="0" smtClean="0"/>
              <a:t>x</a:t>
            </a:r>
            <a:r>
              <a:rPr lang="de-DE" dirty="0" smtClean="0"/>
              <a:t> = 0; </a:t>
            </a:r>
            <a:r>
              <a:rPr lang="de-DE" i="1" dirty="0" smtClean="0"/>
              <a:t>x</a:t>
            </a:r>
            <a:r>
              <a:rPr lang="de-DE" dirty="0" smtClean="0"/>
              <a:t> &lt;= </a:t>
            </a:r>
            <a:r>
              <a:rPr lang="de-DE" i="1" dirty="0" smtClean="0"/>
              <a:t>S</a:t>
            </a:r>
            <a:r>
              <a:rPr lang="de-DE" dirty="0" smtClean="0"/>
              <a:t>; </a:t>
            </a:r>
            <a:r>
              <a:rPr lang="de-DE" i="1" dirty="0" smtClean="0"/>
              <a:t>x</a:t>
            </a:r>
            <a:r>
              <a:rPr lang="de-DE" dirty="0" smtClean="0"/>
              <a:t> += </a:t>
            </a:r>
            <a:r>
              <a:rPr lang="de-DE" i="1" dirty="0" smtClean="0"/>
              <a:t>S´</a:t>
            </a:r>
            <a:r>
              <a:rPr lang="de-DE" dirty="0" smtClean="0"/>
              <a:t> 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          = 0;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en-US" dirty="0" smtClean="0"/>
              <a:t>for</a:t>
            </a:r>
            <a:r>
              <a:rPr lang="de-DE" dirty="0" smtClean="0"/>
              <a:t> ( &lt;</a:t>
            </a:r>
            <a:r>
              <a:rPr lang="de-DE" i="1" dirty="0" smtClean="0"/>
              <a:t>alle Prozesse P</a:t>
            </a:r>
            <a:r>
              <a:rPr lang="de-DE" i="1" baseline="-25000" dirty="0" smtClean="0"/>
              <a:t>i</a:t>
            </a:r>
            <a:r>
              <a:rPr lang="de-DE" dirty="0" smtClean="0"/>
              <a:t>&gt; )</a:t>
            </a:r>
          </a:p>
          <a:p>
            <a:pPr lvl="2">
              <a:lnSpc>
                <a:spcPct val="120000"/>
              </a:lnSpc>
              <a:buFont typeface="Arial" charset="0"/>
              <a:buChar char="–"/>
            </a:pPr>
            <a:r>
              <a:rPr lang="de-DE" sz="2000" i="1" dirty="0" smtClean="0"/>
              <a:t>min</a:t>
            </a:r>
            <a:r>
              <a:rPr lang="de-DE" sz="2000" dirty="0" smtClean="0"/>
              <a:t>[ </a:t>
            </a:r>
            <a:r>
              <a:rPr lang="de-DE" sz="2000" i="1" dirty="0" smtClean="0"/>
              <a:t>i</a:t>
            </a:r>
            <a:r>
              <a:rPr lang="de-DE" sz="2000" dirty="0" smtClean="0"/>
              <a:t> ] = (           &lt; </a:t>
            </a:r>
            <a:r>
              <a:rPr lang="de-DE" sz="2000" i="1" dirty="0" smtClean="0"/>
              <a:t>prev_min</a:t>
            </a:r>
            <a:r>
              <a:rPr lang="de-DE" sz="2000" dirty="0" smtClean="0"/>
              <a:t>[ </a:t>
            </a:r>
            <a:r>
              <a:rPr lang="de-DE" sz="2000" i="1" dirty="0" smtClean="0"/>
              <a:t>i</a:t>
            </a:r>
            <a:r>
              <a:rPr lang="de-DE" sz="2000" dirty="0" smtClean="0"/>
              <a:t> ] ) ?          : </a:t>
            </a:r>
            <a:r>
              <a:rPr lang="de-DE" sz="2000" i="1" dirty="0" smtClean="0"/>
              <a:t>prev_min</a:t>
            </a:r>
            <a:r>
              <a:rPr lang="de-DE" sz="2000" dirty="0" smtClean="0"/>
              <a:t>[ </a:t>
            </a:r>
            <a:r>
              <a:rPr lang="de-DE" sz="2000" i="1" dirty="0" smtClean="0"/>
              <a:t>i</a:t>
            </a:r>
            <a:r>
              <a:rPr lang="de-DE" sz="2000" dirty="0" smtClean="0"/>
              <a:t> ];</a:t>
            </a:r>
          </a:p>
          <a:p>
            <a:pPr lvl="2">
              <a:lnSpc>
                <a:spcPct val="120000"/>
              </a:lnSpc>
              <a:buFont typeface="Arial" charset="0"/>
              <a:buChar char="–"/>
            </a:pPr>
            <a:r>
              <a:rPr lang="de-DE" sz="2000" dirty="0"/>
              <a:t> </a:t>
            </a:r>
            <a:r>
              <a:rPr lang="de-DE" sz="2000" dirty="0" smtClean="0"/>
              <a:t>        += </a:t>
            </a:r>
            <a:r>
              <a:rPr lang="de-DE" sz="2000" i="1" dirty="0" smtClean="0"/>
              <a:t>min</a:t>
            </a:r>
            <a:r>
              <a:rPr lang="de-DE" sz="2000" dirty="0" smtClean="0"/>
              <a:t>[ </a:t>
            </a:r>
            <a:r>
              <a:rPr lang="de-DE" sz="2000" i="1" dirty="0" smtClean="0"/>
              <a:t>i</a:t>
            </a:r>
            <a:r>
              <a:rPr lang="de-DE" sz="2000" dirty="0" smtClean="0"/>
              <a:t> ];</a:t>
            </a:r>
          </a:p>
          <a:p>
            <a:pPr lvl="2">
              <a:lnSpc>
                <a:spcPct val="120000"/>
              </a:lnSpc>
              <a:buFont typeface="Arial" charset="0"/>
              <a:buChar char="–"/>
            </a:pPr>
            <a:r>
              <a:rPr lang="de-DE" sz="2000" i="1" dirty="0" smtClean="0"/>
              <a:t>prev_min</a:t>
            </a:r>
            <a:r>
              <a:rPr lang="de-DE" sz="2000" dirty="0" smtClean="0"/>
              <a:t>[ </a:t>
            </a:r>
            <a:r>
              <a:rPr lang="de-DE" sz="2000" i="1" dirty="0" smtClean="0"/>
              <a:t>i</a:t>
            </a:r>
            <a:r>
              <a:rPr lang="de-DE" sz="2000" dirty="0" smtClean="0"/>
              <a:t> ] = </a:t>
            </a:r>
            <a:r>
              <a:rPr lang="de-DE" sz="2000" i="1" dirty="0" smtClean="0"/>
              <a:t>min</a:t>
            </a:r>
            <a:r>
              <a:rPr lang="de-DE" sz="2000" dirty="0" smtClean="0"/>
              <a:t>[ </a:t>
            </a:r>
            <a:r>
              <a:rPr lang="de-DE" sz="2000" i="1" dirty="0" smtClean="0"/>
              <a:t>i</a:t>
            </a:r>
            <a:r>
              <a:rPr lang="de-DE" sz="2000" dirty="0" smtClean="0"/>
              <a:t> ];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dirty="0" smtClean="0"/>
              <a:t>return</a:t>
            </a:r>
            <a:r>
              <a:rPr lang="de-DE" dirty="0" smtClean="0"/>
              <a:t>      ;</a:t>
            </a:r>
          </a:p>
        </p:txBody>
      </p:sp>
      <p:pic>
        <p:nvPicPr>
          <p:cNvPr id="6" name="Grafik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878" y="1436013"/>
            <a:ext cx="278130" cy="26479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56992"/>
            <a:ext cx="554355" cy="2667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00" y="1772816"/>
            <a:ext cx="1123950" cy="26479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222800"/>
            <a:ext cx="525780" cy="26670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364" y="4221088"/>
            <a:ext cx="525780" cy="26670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653136"/>
            <a:ext cx="554355" cy="2667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45224"/>
            <a:ext cx="278130" cy="26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34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D11FC8F-AEAD-4B56-AB1A-0DE3370FC1C7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Multi-Prozess </a:t>
            </a:r>
            <a:r>
              <a:rPr lang="de-DE" dirty="0"/>
              <a:t>SPM-Allokation: </a:t>
            </a:r>
            <a:r>
              <a:rPr lang="de-DE" dirty="0" smtClean="0"/>
              <a:t>Hybrider SPM (1)</a:t>
            </a:r>
            <a:endParaRPr lang="de-DE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79512" y="1027013"/>
            <a:ext cx="4896544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</a:pPr>
            <a:endParaRPr lang="de-DE" i="1" dirty="0" smtClean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699792" y="4553833"/>
            <a:ext cx="6372771" cy="1323439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SPM wird in partitionierten und exklusiven Bereich zerlegt.</a:t>
            </a:r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Jeder Prozess </a:t>
            </a:r>
            <a:r>
              <a:rPr lang="de-DE" i="1" dirty="0" smtClean="0"/>
              <a:t>P</a:t>
            </a:r>
            <a:r>
              <a:rPr lang="de-DE" i="1" baseline="-25000" dirty="0" smtClean="0"/>
              <a:t>i</a:t>
            </a:r>
            <a:r>
              <a:rPr lang="de-DE" dirty="0" smtClean="0"/>
              <a:t> verfügt über exklusiven und über Teil des partitionierten Bereiches.</a:t>
            </a: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3563938" y="2982243"/>
            <a:ext cx="792162" cy="6477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668338" y="5552405"/>
            <a:ext cx="1671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i="1" dirty="0" smtClean="0"/>
              <a:t>Scratchpad</a:t>
            </a:r>
            <a:endParaRPr lang="en-US" sz="2000" i="1" dirty="0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3563938" y="1628105"/>
            <a:ext cx="0" cy="20161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3563938" y="3626768"/>
            <a:ext cx="52736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3563938" y="2979068"/>
            <a:ext cx="5310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>
            <a:off x="3563938" y="2331368"/>
            <a:ext cx="5310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2987675" y="3131468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800" i="1" dirty="0"/>
              <a:t>P</a:t>
            </a:r>
            <a:r>
              <a:rPr lang="de-DE" sz="1800" i="1" baseline="-25000" dirty="0"/>
              <a:t>1</a:t>
            </a: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2987675" y="2494880"/>
            <a:ext cx="58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800" i="1" dirty="0"/>
              <a:t>P</a:t>
            </a:r>
            <a:r>
              <a:rPr lang="de-DE" sz="1800" i="1" baseline="-25000" dirty="0"/>
              <a:t>2</a:t>
            </a: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2987675" y="1820193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800" i="1" dirty="0"/>
              <a:t>P</a:t>
            </a:r>
            <a:r>
              <a:rPr lang="de-DE" sz="1800" i="1" baseline="-25000" dirty="0"/>
              <a:t>3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8559800" y="3644230"/>
            <a:ext cx="58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800" i="1" dirty="0"/>
              <a:t>Zeit</a:t>
            </a:r>
          </a:p>
        </p:txBody>
      </p:sp>
      <p:sp>
        <p:nvSpPr>
          <p:cNvPr id="51" name="Rectangle 14"/>
          <p:cNvSpPr>
            <a:spLocks noChangeArrowheads="1"/>
          </p:cNvSpPr>
          <p:nvPr/>
        </p:nvSpPr>
        <p:spPr bwMode="auto">
          <a:xfrm>
            <a:off x="4356100" y="2852068"/>
            <a:ext cx="71438" cy="2889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5053013" y="1451893"/>
            <a:ext cx="32670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b="1" i="1" dirty="0"/>
              <a:t>Umladen des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b="1" i="1" dirty="0"/>
              <a:t>exklusiven SPM-Bereichs</a:t>
            </a:r>
            <a:endParaRPr lang="en-US" sz="2000" b="1" i="1" dirty="0"/>
          </a:p>
        </p:txBody>
      </p:sp>
      <p:sp>
        <p:nvSpPr>
          <p:cNvPr id="53" name="Line 16"/>
          <p:cNvSpPr>
            <a:spLocks noChangeShapeType="1"/>
          </p:cNvSpPr>
          <p:nvPr/>
        </p:nvSpPr>
        <p:spPr bwMode="auto">
          <a:xfrm flipH="1">
            <a:off x="4500563" y="2132930"/>
            <a:ext cx="719137" cy="719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250825" y="1518568"/>
            <a:ext cx="2422525" cy="402431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395288" y="1620168"/>
            <a:ext cx="2120900" cy="8001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641350" y="1807493"/>
            <a:ext cx="1666875" cy="396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000" dirty="0" smtClean="0"/>
              <a:t>Prozess </a:t>
            </a:r>
            <a:r>
              <a:rPr lang="de-DE" sz="2000" i="1" dirty="0"/>
              <a:t>P</a:t>
            </a:r>
            <a:r>
              <a:rPr lang="de-DE" sz="2000" i="1" baseline="-25000" dirty="0"/>
              <a:t>1</a:t>
            </a:r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395288" y="3572793"/>
            <a:ext cx="2119312" cy="792162"/>
          </a:xfrm>
          <a:prstGeom prst="rect">
            <a:avLst/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8" name="Text Box 9"/>
          <p:cNvSpPr txBox="1">
            <a:spLocks noChangeArrowheads="1"/>
          </p:cNvSpPr>
          <p:nvPr/>
        </p:nvSpPr>
        <p:spPr bwMode="auto">
          <a:xfrm>
            <a:off x="614363" y="3752180"/>
            <a:ext cx="1665287" cy="396875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000" dirty="0" smtClean="0"/>
              <a:t>Prozess </a:t>
            </a:r>
            <a:r>
              <a:rPr lang="de-DE" sz="2000" i="1" dirty="0"/>
              <a:t>P</a:t>
            </a:r>
            <a:r>
              <a:rPr lang="de-DE" sz="2000" i="1" baseline="-25000" dirty="0"/>
              <a:t>3</a:t>
            </a:r>
          </a:p>
        </p:txBody>
      </p:sp>
      <p:sp>
        <p:nvSpPr>
          <p:cNvPr id="59" name="Rectangle 11"/>
          <p:cNvSpPr>
            <a:spLocks noChangeArrowheads="1"/>
          </p:cNvSpPr>
          <p:nvPr/>
        </p:nvSpPr>
        <p:spPr bwMode="auto">
          <a:xfrm>
            <a:off x="395288" y="2496468"/>
            <a:ext cx="2120900" cy="1003300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0" name="Text Box 12"/>
          <p:cNvSpPr txBox="1">
            <a:spLocks noChangeArrowheads="1"/>
          </p:cNvSpPr>
          <p:nvPr/>
        </p:nvSpPr>
        <p:spPr bwMode="auto">
          <a:xfrm>
            <a:off x="600075" y="2780630"/>
            <a:ext cx="1666875" cy="396875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000" dirty="0" smtClean="0"/>
              <a:t>Prozess </a:t>
            </a:r>
            <a:r>
              <a:rPr lang="de-DE" sz="2000" i="1" dirty="0"/>
              <a:t>P</a:t>
            </a:r>
            <a:r>
              <a:rPr lang="de-DE" sz="2000" i="1" baseline="-25000" dirty="0"/>
              <a:t>2</a:t>
            </a:r>
          </a:p>
        </p:txBody>
      </p:sp>
      <p:sp>
        <p:nvSpPr>
          <p:cNvPr id="61" name="Line 24"/>
          <p:cNvSpPr>
            <a:spLocks noChangeShapeType="1"/>
          </p:cNvSpPr>
          <p:nvPr/>
        </p:nvSpPr>
        <p:spPr bwMode="auto">
          <a:xfrm flipH="1">
            <a:off x="179388" y="4436393"/>
            <a:ext cx="2592387" cy="0"/>
          </a:xfrm>
          <a:prstGeom prst="line">
            <a:avLst/>
          </a:prstGeom>
          <a:noFill/>
          <a:ln w="508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395288" y="4499893"/>
            <a:ext cx="2120900" cy="94456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611188" y="4796755"/>
            <a:ext cx="1666875" cy="396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000" dirty="0" smtClean="0"/>
              <a:t>Prozess </a:t>
            </a:r>
            <a:r>
              <a:rPr lang="de-DE" sz="2000" i="1" dirty="0"/>
              <a:t>P</a:t>
            </a:r>
            <a:r>
              <a:rPr lang="de-DE" sz="2000" i="1" baseline="-25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07139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51" grpId="0" animBg="1"/>
      <p:bldP spid="52" grpId="0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2" grpId="1" animBg="1"/>
      <p:bldP spid="63" grpId="0" animBg="1"/>
      <p:bldP spid="63" grpId="1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D11FC8F-AEAD-4B56-AB1A-0DE3370FC1C7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Multi-Prozess </a:t>
            </a:r>
            <a:r>
              <a:rPr lang="de-DE" dirty="0"/>
              <a:t>SPM-Allokation: </a:t>
            </a:r>
            <a:r>
              <a:rPr lang="de-DE" dirty="0" smtClean="0"/>
              <a:t>Hybrider SPM (1)</a:t>
            </a:r>
            <a:endParaRPr lang="de-DE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79512" y="1027013"/>
            <a:ext cx="4896544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</a:pPr>
            <a:endParaRPr lang="de-DE" i="1" dirty="0" smtClean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699792" y="4553833"/>
            <a:ext cx="6372771" cy="1323439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SPM wird in partitionierten und exklusiven Bereich zerlegt.</a:t>
            </a:r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Jeder Prozess </a:t>
            </a:r>
            <a:r>
              <a:rPr lang="de-DE" i="1" dirty="0" smtClean="0"/>
              <a:t>P</a:t>
            </a:r>
            <a:r>
              <a:rPr lang="de-DE" i="1" baseline="-25000" dirty="0" smtClean="0"/>
              <a:t>i</a:t>
            </a:r>
            <a:r>
              <a:rPr lang="de-DE" dirty="0" smtClean="0"/>
              <a:t> verfügt über exklusiven und über Teil des partitionierten Bereiches.</a:t>
            </a: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3563938" y="2982243"/>
            <a:ext cx="792162" cy="6477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668338" y="5552405"/>
            <a:ext cx="1671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i="1" dirty="0" smtClean="0"/>
              <a:t>Scratchpad</a:t>
            </a:r>
            <a:endParaRPr lang="en-US" sz="2000" i="1" dirty="0"/>
          </a:p>
        </p:txBody>
      </p:sp>
      <p:sp>
        <p:nvSpPr>
          <p:cNvPr id="37" name="Line 24"/>
          <p:cNvSpPr>
            <a:spLocks noChangeShapeType="1"/>
          </p:cNvSpPr>
          <p:nvPr/>
        </p:nvSpPr>
        <p:spPr bwMode="auto">
          <a:xfrm>
            <a:off x="3563938" y="1628105"/>
            <a:ext cx="0" cy="20161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38" name="Line 25"/>
          <p:cNvSpPr>
            <a:spLocks noChangeShapeType="1"/>
          </p:cNvSpPr>
          <p:nvPr/>
        </p:nvSpPr>
        <p:spPr bwMode="auto">
          <a:xfrm>
            <a:off x="3563938" y="3626768"/>
            <a:ext cx="52736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39" name="Line 26"/>
          <p:cNvSpPr>
            <a:spLocks noChangeShapeType="1"/>
          </p:cNvSpPr>
          <p:nvPr/>
        </p:nvSpPr>
        <p:spPr bwMode="auto">
          <a:xfrm>
            <a:off x="3563938" y="2979068"/>
            <a:ext cx="5310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40" name="Line 27"/>
          <p:cNvSpPr>
            <a:spLocks noChangeShapeType="1"/>
          </p:cNvSpPr>
          <p:nvPr/>
        </p:nvSpPr>
        <p:spPr bwMode="auto">
          <a:xfrm>
            <a:off x="3563938" y="2331368"/>
            <a:ext cx="5310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41" name="Text Box 33"/>
          <p:cNvSpPr txBox="1">
            <a:spLocks noChangeArrowheads="1"/>
          </p:cNvSpPr>
          <p:nvPr/>
        </p:nvSpPr>
        <p:spPr bwMode="auto">
          <a:xfrm>
            <a:off x="2987675" y="3131468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800" i="1" dirty="0"/>
              <a:t>P</a:t>
            </a:r>
            <a:r>
              <a:rPr lang="de-DE" sz="1800" i="1" baseline="-25000" dirty="0"/>
              <a:t>1</a:t>
            </a:r>
          </a:p>
        </p:txBody>
      </p:sp>
      <p:sp>
        <p:nvSpPr>
          <p:cNvPr id="42" name="Text Box 34"/>
          <p:cNvSpPr txBox="1">
            <a:spLocks noChangeArrowheads="1"/>
          </p:cNvSpPr>
          <p:nvPr/>
        </p:nvSpPr>
        <p:spPr bwMode="auto">
          <a:xfrm>
            <a:off x="2987675" y="2494880"/>
            <a:ext cx="58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800" i="1" dirty="0"/>
              <a:t>P</a:t>
            </a:r>
            <a:r>
              <a:rPr lang="de-DE" sz="1800" i="1" baseline="-25000" dirty="0"/>
              <a:t>2</a:t>
            </a:r>
          </a:p>
        </p:txBody>
      </p:sp>
      <p:sp>
        <p:nvSpPr>
          <p:cNvPr id="43" name="Text Box 35"/>
          <p:cNvSpPr txBox="1">
            <a:spLocks noChangeArrowheads="1"/>
          </p:cNvSpPr>
          <p:nvPr/>
        </p:nvSpPr>
        <p:spPr bwMode="auto">
          <a:xfrm>
            <a:off x="2987675" y="1820193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800" i="1" dirty="0"/>
              <a:t>P</a:t>
            </a:r>
            <a:r>
              <a:rPr lang="de-DE" sz="1800" i="1" baseline="-25000" dirty="0"/>
              <a:t>3</a:t>
            </a:r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8559800" y="3644230"/>
            <a:ext cx="58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800" i="1" dirty="0"/>
              <a:t>Zeit</a:t>
            </a:r>
          </a:p>
        </p:txBody>
      </p: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4356100" y="2852068"/>
            <a:ext cx="71438" cy="2889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250825" y="1518568"/>
            <a:ext cx="2422525" cy="402431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395288" y="1620168"/>
            <a:ext cx="2120900" cy="8001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641350" y="1807493"/>
            <a:ext cx="1666875" cy="396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000" dirty="0" smtClean="0"/>
              <a:t>Prozess </a:t>
            </a:r>
            <a:r>
              <a:rPr lang="de-DE" sz="2000" i="1" dirty="0"/>
              <a:t>P</a:t>
            </a:r>
            <a:r>
              <a:rPr lang="de-DE" sz="2000" i="1" baseline="-25000" dirty="0"/>
              <a:t>1</a:t>
            </a:r>
          </a:p>
        </p:txBody>
      </p:sp>
      <p:sp>
        <p:nvSpPr>
          <p:cNvPr id="49" name="Rectangle 8"/>
          <p:cNvSpPr>
            <a:spLocks noChangeArrowheads="1"/>
          </p:cNvSpPr>
          <p:nvPr/>
        </p:nvSpPr>
        <p:spPr bwMode="auto">
          <a:xfrm>
            <a:off x="395288" y="3572793"/>
            <a:ext cx="2119312" cy="792162"/>
          </a:xfrm>
          <a:prstGeom prst="rect">
            <a:avLst/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614363" y="3752180"/>
            <a:ext cx="1665287" cy="396875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000" dirty="0" smtClean="0"/>
              <a:t>Prozess </a:t>
            </a:r>
            <a:r>
              <a:rPr lang="de-DE" sz="2000" i="1" dirty="0"/>
              <a:t>P</a:t>
            </a:r>
            <a:r>
              <a:rPr lang="de-DE" sz="2000" i="1" baseline="-25000" dirty="0"/>
              <a:t>3</a:t>
            </a:r>
          </a:p>
        </p:txBody>
      </p:sp>
      <p:sp>
        <p:nvSpPr>
          <p:cNvPr id="64" name="Rectangle 11"/>
          <p:cNvSpPr>
            <a:spLocks noChangeArrowheads="1"/>
          </p:cNvSpPr>
          <p:nvPr/>
        </p:nvSpPr>
        <p:spPr bwMode="auto">
          <a:xfrm>
            <a:off x="395288" y="2496468"/>
            <a:ext cx="2120900" cy="1003300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5" name="Text Box 12"/>
          <p:cNvSpPr txBox="1">
            <a:spLocks noChangeArrowheads="1"/>
          </p:cNvSpPr>
          <p:nvPr/>
        </p:nvSpPr>
        <p:spPr bwMode="auto">
          <a:xfrm>
            <a:off x="600075" y="2780630"/>
            <a:ext cx="1666875" cy="396875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000" dirty="0" smtClean="0"/>
              <a:t>Prozess </a:t>
            </a:r>
            <a:r>
              <a:rPr lang="de-DE" sz="2000" i="1" dirty="0"/>
              <a:t>P</a:t>
            </a:r>
            <a:r>
              <a:rPr lang="de-DE" sz="2000" i="1" baseline="-25000" dirty="0"/>
              <a:t>2</a:t>
            </a:r>
          </a:p>
        </p:txBody>
      </p:sp>
      <p:sp>
        <p:nvSpPr>
          <p:cNvPr id="66" name="Line 22"/>
          <p:cNvSpPr>
            <a:spLocks noChangeShapeType="1"/>
          </p:cNvSpPr>
          <p:nvPr/>
        </p:nvSpPr>
        <p:spPr bwMode="auto">
          <a:xfrm flipH="1">
            <a:off x="179388" y="4436393"/>
            <a:ext cx="2592387" cy="0"/>
          </a:xfrm>
          <a:prstGeom prst="line">
            <a:avLst/>
          </a:prstGeom>
          <a:noFill/>
          <a:ln w="508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395288" y="4499893"/>
            <a:ext cx="2120900" cy="944562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8" name="Text Box 6"/>
          <p:cNvSpPr txBox="1">
            <a:spLocks noChangeArrowheads="1"/>
          </p:cNvSpPr>
          <p:nvPr/>
        </p:nvSpPr>
        <p:spPr bwMode="auto">
          <a:xfrm>
            <a:off x="611188" y="4796755"/>
            <a:ext cx="1666875" cy="396875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000" dirty="0" smtClean="0"/>
              <a:t>Prozess </a:t>
            </a:r>
            <a:r>
              <a:rPr lang="de-DE" sz="2000" i="1" dirty="0"/>
              <a:t>P</a:t>
            </a:r>
            <a:r>
              <a:rPr lang="de-DE" sz="2000" i="1" baseline="-25000" dirty="0"/>
              <a:t>2</a:t>
            </a:r>
          </a:p>
        </p:txBody>
      </p:sp>
      <p:sp>
        <p:nvSpPr>
          <p:cNvPr id="69" name="Rectangle 25"/>
          <p:cNvSpPr>
            <a:spLocks noChangeArrowheads="1"/>
          </p:cNvSpPr>
          <p:nvPr/>
        </p:nvSpPr>
        <p:spPr bwMode="auto">
          <a:xfrm>
            <a:off x="4427538" y="2332955"/>
            <a:ext cx="792162" cy="647700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0" name="Rectangle 26"/>
          <p:cNvSpPr>
            <a:spLocks noChangeArrowheads="1"/>
          </p:cNvSpPr>
          <p:nvPr/>
        </p:nvSpPr>
        <p:spPr bwMode="auto">
          <a:xfrm>
            <a:off x="5221288" y="2204368"/>
            <a:ext cx="71437" cy="2889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5792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 animBg="1"/>
      <p:bldP spid="68" grpId="1" animBg="1"/>
      <p:bldP spid="69" grpId="0" animBg="1"/>
      <p:bldP spid="70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D11FC8F-AEAD-4B56-AB1A-0DE3370FC1C7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Multi-Prozess </a:t>
            </a:r>
            <a:r>
              <a:rPr lang="de-DE" dirty="0"/>
              <a:t>SPM-Allokation: </a:t>
            </a:r>
            <a:r>
              <a:rPr lang="de-DE" dirty="0" smtClean="0"/>
              <a:t>Hybrider SPM (1)</a:t>
            </a:r>
            <a:endParaRPr lang="de-DE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79512" y="1027013"/>
            <a:ext cx="4896544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</a:pPr>
            <a:endParaRPr lang="de-DE" i="1" dirty="0" smtClean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699792" y="4553833"/>
            <a:ext cx="6372771" cy="1323439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SPM wird in partitionierten und exklusiven Bereich zerlegt.</a:t>
            </a:r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Jeder Prozess </a:t>
            </a:r>
            <a:r>
              <a:rPr lang="de-DE" i="1" dirty="0" smtClean="0"/>
              <a:t>P</a:t>
            </a:r>
            <a:r>
              <a:rPr lang="de-DE" i="1" baseline="-25000" dirty="0" smtClean="0"/>
              <a:t>i</a:t>
            </a:r>
            <a:r>
              <a:rPr lang="de-DE" dirty="0" smtClean="0"/>
              <a:t> verfügt über exklusiven und über Teil des partitionierten Bereiches.</a:t>
            </a: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3563938" y="2982243"/>
            <a:ext cx="792162" cy="6477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668338" y="5552405"/>
            <a:ext cx="1671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i="1" dirty="0" smtClean="0"/>
              <a:t>Scratchpad</a:t>
            </a:r>
            <a:endParaRPr lang="en-US" sz="2000" i="1" dirty="0"/>
          </a:p>
        </p:txBody>
      </p:sp>
      <p:sp>
        <p:nvSpPr>
          <p:cNvPr id="33" name="Line 24"/>
          <p:cNvSpPr>
            <a:spLocks noChangeShapeType="1"/>
          </p:cNvSpPr>
          <p:nvPr/>
        </p:nvSpPr>
        <p:spPr bwMode="auto">
          <a:xfrm>
            <a:off x="3563938" y="1628105"/>
            <a:ext cx="0" cy="20161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34" name="Line 25"/>
          <p:cNvSpPr>
            <a:spLocks noChangeShapeType="1"/>
          </p:cNvSpPr>
          <p:nvPr/>
        </p:nvSpPr>
        <p:spPr bwMode="auto">
          <a:xfrm>
            <a:off x="3563938" y="3626768"/>
            <a:ext cx="52736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51" name="Line 26"/>
          <p:cNvSpPr>
            <a:spLocks noChangeShapeType="1"/>
          </p:cNvSpPr>
          <p:nvPr/>
        </p:nvSpPr>
        <p:spPr bwMode="auto">
          <a:xfrm>
            <a:off x="3563938" y="2979068"/>
            <a:ext cx="5310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52" name="Line 27"/>
          <p:cNvSpPr>
            <a:spLocks noChangeShapeType="1"/>
          </p:cNvSpPr>
          <p:nvPr/>
        </p:nvSpPr>
        <p:spPr bwMode="auto">
          <a:xfrm>
            <a:off x="3563938" y="2331368"/>
            <a:ext cx="5310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53" name="Text Box 33"/>
          <p:cNvSpPr txBox="1">
            <a:spLocks noChangeArrowheads="1"/>
          </p:cNvSpPr>
          <p:nvPr/>
        </p:nvSpPr>
        <p:spPr bwMode="auto">
          <a:xfrm>
            <a:off x="2987675" y="3131468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800" i="1" dirty="0"/>
              <a:t>P</a:t>
            </a:r>
            <a:r>
              <a:rPr lang="de-DE" sz="1800" i="1" baseline="-25000" dirty="0"/>
              <a:t>1</a:t>
            </a:r>
          </a:p>
        </p:txBody>
      </p:sp>
      <p:sp>
        <p:nvSpPr>
          <p:cNvPr id="54" name="Text Box 34"/>
          <p:cNvSpPr txBox="1">
            <a:spLocks noChangeArrowheads="1"/>
          </p:cNvSpPr>
          <p:nvPr/>
        </p:nvSpPr>
        <p:spPr bwMode="auto">
          <a:xfrm>
            <a:off x="2987675" y="2494880"/>
            <a:ext cx="58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800" i="1" dirty="0"/>
              <a:t>P</a:t>
            </a:r>
            <a:r>
              <a:rPr lang="de-DE" sz="1800" i="1" baseline="-25000" dirty="0"/>
              <a:t>2</a:t>
            </a:r>
          </a:p>
        </p:txBody>
      </p:sp>
      <p:sp>
        <p:nvSpPr>
          <p:cNvPr id="55" name="Text Box 35"/>
          <p:cNvSpPr txBox="1">
            <a:spLocks noChangeArrowheads="1"/>
          </p:cNvSpPr>
          <p:nvPr/>
        </p:nvSpPr>
        <p:spPr bwMode="auto">
          <a:xfrm>
            <a:off x="2987675" y="1820193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800" i="1" dirty="0"/>
              <a:t>P</a:t>
            </a:r>
            <a:r>
              <a:rPr lang="de-DE" sz="1800" i="1" baseline="-25000" dirty="0"/>
              <a:t>3</a:t>
            </a:r>
          </a:p>
        </p:txBody>
      </p:sp>
      <p:sp>
        <p:nvSpPr>
          <p:cNvPr id="56" name="Text Box 33"/>
          <p:cNvSpPr txBox="1">
            <a:spLocks noChangeArrowheads="1"/>
          </p:cNvSpPr>
          <p:nvPr/>
        </p:nvSpPr>
        <p:spPr bwMode="auto">
          <a:xfrm>
            <a:off x="8559800" y="3644230"/>
            <a:ext cx="58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800" i="1" dirty="0"/>
              <a:t>Zeit</a:t>
            </a:r>
          </a:p>
        </p:txBody>
      </p:sp>
      <p:sp>
        <p:nvSpPr>
          <p:cNvPr id="57" name="Rectangle 14"/>
          <p:cNvSpPr>
            <a:spLocks noChangeArrowheads="1"/>
          </p:cNvSpPr>
          <p:nvPr/>
        </p:nvSpPr>
        <p:spPr bwMode="auto">
          <a:xfrm>
            <a:off x="4356100" y="2852068"/>
            <a:ext cx="71438" cy="2889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58" name="Rectangle 3"/>
          <p:cNvSpPr>
            <a:spLocks noChangeArrowheads="1"/>
          </p:cNvSpPr>
          <p:nvPr/>
        </p:nvSpPr>
        <p:spPr bwMode="auto">
          <a:xfrm>
            <a:off x="250825" y="1518568"/>
            <a:ext cx="2422525" cy="402431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395288" y="1620168"/>
            <a:ext cx="2120900" cy="8001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641350" y="1807493"/>
            <a:ext cx="1666875" cy="396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000" dirty="0" smtClean="0"/>
              <a:t>Prozess </a:t>
            </a:r>
            <a:r>
              <a:rPr lang="de-DE" sz="2000" i="1" dirty="0"/>
              <a:t>P</a:t>
            </a:r>
            <a:r>
              <a:rPr lang="de-DE" sz="2000" i="1" baseline="-25000" dirty="0"/>
              <a:t>1</a:t>
            </a:r>
          </a:p>
        </p:txBody>
      </p:sp>
      <p:sp>
        <p:nvSpPr>
          <p:cNvPr id="61" name="Rectangle 8"/>
          <p:cNvSpPr>
            <a:spLocks noChangeArrowheads="1"/>
          </p:cNvSpPr>
          <p:nvPr/>
        </p:nvSpPr>
        <p:spPr bwMode="auto">
          <a:xfrm>
            <a:off x="395288" y="3572793"/>
            <a:ext cx="2119312" cy="792162"/>
          </a:xfrm>
          <a:prstGeom prst="rect">
            <a:avLst/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2" name="Text Box 9"/>
          <p:cNvSpPr txBox="1">
            <a:spLocks noChangeArrowheads="1"/>
          </p:cNvSpPr>
          <p:nvPr/>
        </p:nvSpPr>
        <p:spPr bwMode="auto">
          <a:xfrm>
            <a:off x="614363" y="3752180"/>
            <a:ext cx="1665287" cy="396875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000" dirty="0" smtClean="0"/>
              <a:t>Prozess </a:t>
            </a:r>
            <a:r>
              <a:rPr lang="de-DE" sz="2000" i="1" dirty="0"/>
              <a:t>P</a:t>
            </a:r>
            <a:r>
              <a:rPr lang="de-DE" sz="2000" i="1" baseline="-25000" dirty="0"/>
              <a:t>3</a:t>
            </a:r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395288" y="2496468"/>
            <a:ext cx="2120900" cy="1003300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1" name="Text Box 12"/>
          <p:cNvSpPr txBox="1">
            <a:spLocks noChangeArrowheads="1"/>
          </p:cNvSpPr>
          <p:nvPr/>
        </p:nvSpPr>
        <p:spPr bwMode="auto">
          <a:xfrm>
            <a:off x="600075" y="2780630"/>
            <a:ext cx="1666875" cy="396875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000" dirty="0" smtClean="0"/>
              <a:t>Prozess </a:t>
            </a:r>
            <a:r>
              <a:rPr lang="de-DE" sz="2000" i="1" dirty="0"/>
              <a:t>P</a:t>
            </a:r>
            <a:r>
              <a:rPr lang="de-DE" sz="2000" i="1" baseline="-25000" dirty="0"/>
              <a:t>2</a:t>
            </a:r>
          </a:p>
        </p:txBody>
      </p:sp>
      <p:sp>
        <p:nvSpPr>
          <p:cNvPr id="72" name="Line 22"/>
          <p:cNvSpPr>
            <a:spLocks noChangeShapeType="1"/>
          </p:cNvSpPr>
          <p:nvPr/>
        </p:nvSpPr>
        <p:spPr bwMode="auto">
          <a:xfrm flipH="1">
            <a:off x="179388" y="4436393"/>
            <a:ext cx="2592387" cy="0"/>
          </a:xfrm>
          <a:prstGeom prst="line">
            <a:avLst/>
          </a:prstGeom>
          <a:noFill/>
          <a:ln w="508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73" name="Rectangle 5"/>
          <p:cNvSpPr>
            <a:spLocks noChangeArrowheads="1"/>
          </p:cNvSpPr>
          <p:nvPr/>
        </p:nvSpPr>
        <p:spPr bwMode="auto">
          <a:xfrm>
            <a:off x="395288" y="4499893"/>
            <a:ext cx="2120900" cy="944562"/>
          </a:xfrm>
          <a:prstGeom prst="rect">
            <a:avLst/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4" name="Text Box 6"/>
          <p:cNvSpPr txBox="1">
            <a:spLocks noChangeArrowheads="1"/>
          </p:cNvSpPr>
          <p:nvPr/>
        </p:nvSpPr>
        <p:spPr bwMode="auto">
          <a:xfrm>
            <a:off x="611188" y="4796755"/>
            <a:ext cx="1666875" cy="396875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000" dirty="0" smtClean="0"/>
              <a:t>Prozess </a:t>
            </a:r>
            <a:r>
              <a:rPr lang="de-DE" sz="2000" i="1" dirty="0"/>
              <a:t>P</a:t>
            </a:r>
            <a:r>
              <a:rPr lang="de-DE" sz="2000" i="1" baseline="-25000" dirty="0"/>
              <a:t>3</a:t>
            </a:r>
          </a:p>
        </p:txBody>
      </p:sp>
      <p:sp>
        <p:nvSpPr>
          <p:cNvPr id="75" name="Rectangle 25"/>
          <p:cNvSpPr>
            <a:spLocks noChangeArrowheads="1"/>
          </p:cNvSpPr>
          <p:nvPr/>
        </p:nvSpPr>
        <p:spPr bwMode="auto">
          <a:xfrm>
            <a:off x="4427538" y="2332955"/>
            <a:ext cx="792162" cy="647700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6" name="Rectangle 26"/>
          <p:cNvSpPr>
            <a:spLocks noChangeArrowheads="1"/>
          </p:cNvSpPr>
          <p:nvPr/>
        </p:nvSpPr>
        <p:spPr bwMode="auto">
          <a:xfrm>
            <a:off x="5221288" y="2204368"/>
            <a:ext cx="71437" cy="2889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7" name="Rectangle 27"/>
          <p:cNvSpPr>
            <a:spLocks noChangeArrowheads="1"/>
          </p:cNvSpPr>
          <p:nvPr/>
        </p:nvSpPr>
        <p:spPr bwMode="auto">
          <a:xfrm>
            <a:off x="5292725" y="1683668"/>
            <a:ext cx="792163" cy="647700"/>
          </a:xfrm>
          <a:prstGeom prst="rect">
            <a:avLst/>
          </a:prstGeom>
          <a:solidFill>
            <a:srgbClr val="3399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8" name="Rectangle 28"/>
          <p:cNvSpPr>
            <a:spLocks noChangeArrowheads="1"/>
          </p:cNvSpPr>
          <p:nvPr/>
        </p:nvSpPr>
        <p:spPr bwMode="auto">
          <a:xfrm>
            <a:off x="6084888" y="2204368"/>
            <a:ext cx="71437" cy="2889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0473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  <p:bldP spid="74" grpId="0" animBg="1"/>
      <p:bldP spid="74" grpId="1" animBg="1"/>
      <p:bldP spid="77" grpId="0" animBg="1"/>
      <p:bldP spid="78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D11FC8F-AEAD-4B56-AB1A-0DE3370FC1C7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Multi-Prozess </a:t>
            </a:r>
            <a:r>
              <a:rPr lang="de-DE" dirty="0"/>
              <a:t>SPM-Allokation: </a:t>
            </a:r>
            <a:r>
              <a:rPr lang="de-DE" dirty="0" smtClean="0"/>
              <a:t>Hybrider SPM (1)</a:t>
            </a:r>
            <a:endParaRPr lang="de-DE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79512" y="1027013"/>
            <a:ext cx="4896544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</a:pPr>
            <a:endParaRPr lang="de-DE" i="1" dirty="0" smtClean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699792" y="4553833"/>
            <a:ext cx="6372771" cy="1631216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SPM wird in partitionierten und exklusiven Bereich zerlegt.</a:t>
            </a:r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Jeder Prozess </a:t>
            </a:r>
            <a:r>
              <a:rPr lang="de-DE" i="1" dirty="0" smtClean="0"/>
              <a:t>P</a:t>
            </a:r>
            <a:r>
              <a:rPr lang="de-DE" i="1" baseline="-25000" dirty="0" smtClean="0"/>
              <a:t>i</a:t>
            </a:r>
            <a:r>
              <a:rPr lang="de-DE" dirty="0" smtClean="0"/>
              <a:t> verfügt über exklusiven und über Teil des partitionierten Bereiches.</a:t>
            </a:r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i="1" dirty="0" smtClean="0"/>
              <a:t>Erwartung:</a:t>
            </a:r>
            <a:r>
              <a:rPr lang="de-DE" dirty="0" smtClean="0"/>
              <a:t> Gute Ergebnisse für alle SPMs</a:t>
            </a: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3563938" y="2982243"/>
            <a:ext cx="792162" cy="6477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668338" y="5552405"/>
            <a:ext cx="1671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i="1" dirty="0" smtClean="0"/>
              <a:t>Scratchpad</a:t>
            </a:r>
            <a:endParaRPr lang="en-US" sz="2000" i="1" dirty="0"/>
          </a:p>
        </p:txBody>
      </p:sp>
      <p:sp>
        <p:nvSpPr>
          <p:cNvPr id="37" name="Line 24"/>
          <p:cNvSpPr>
            <a:spLocks noChangeShapeType="1"/>
          </p:cNvSpPr>
          <p:nvPr/>
        </p:nvSpPr>
        <p:spPr bwMode="auto">
          <a:xfrm>
            <a:off x="3563938" y="1628105"/>
            <a:ext cx="0" cy="20161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38" name="Line 25"/>
          <p:cNvSpPr>
            <a:spLocks noChangeShapeType="1"/>
          </p:cNvSpPr>
          <p:nvPr/>
        </p:nvSpPr>
        <p:spPr bwMode="auto">
          <a:xfrm>
            <a:off x="3563938" y="3626768"/>
            <a:ext cx="52736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39" name="Line 26"/>
          <p:cNvSpPr>
            <a:spLocks noChangeShapeType="1"/>
          </p:cNvSpPr>
          <p:nvPr/>
        </p:nvSpPr>
        <p:spPr bwMode="auto">
          <a:xfrm>
            <a:off x="3563938" y="2979068"/>
            <a:ext cx="5310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40" name="Line 27"/>
          <p:cNvSpPr>
            <a:spLocks noChangeShapeType="1"/>
          </p:cNvSpPr>
          <p:nvPr/>
        </p:nvSpPr>
        <p:spPr bwMode="auto">
          <a:xfrm>
            <a:off x="3563938" y="2331368"/>
            <a:ext cx="5310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41" name="Text Box 33"/>
          <p:cNvSpPr txBox="1">
            <a:spLocks noChangeArrowheads="1"/>
          </p:cNvSpPr>
          <p:nvPr/>
        </p:nvSpPr>
        <p:spPr bwMode="auto">
          <a:xfrm>
            <a:off x="2987675" y="3131468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800" i="1" dirty="0"/>
              <a:t>P</a:t>
            </a:r>
            <a:r>
              <a:rPr lang="de-DE" sz="1800" i="1" baseline="-25000" dirty="0"/>
              <a:t>1</a:t>
            </a:r>
          </a:p>
        </p:txBody>
      </p:sp>
      <p:sp>
        <p:nvSpPr>
          <p:cNvPr id="42" name="Text Box 34"/>
          <p:cNvSpPr txBox="1">
            <a:spLocks noChangeArrowheads="1"/>
          </p:cNvSpPr>
          <p:nvPr/>
        </p:nvSpPr>
        <p:spPr bwMode="auto">
          <a:xfrm>
            <a:off x="2987675" y="2494880"/>
            <a:ext cx="58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800" i="1" dirty="0"/>
              <a:t>P</a:t>
            </a:r>
            <a:r>
              <a:rPr lang="de-DE" sz="1800" i="1" baseline="-25000" dirty="0"/>
              <a:t>2</a:t>
            </a:r>
          </a:p>
        </p:txBody>
      </p:sp>
      <p:sp>
        <p:nvSpPr>
          <p:cNvPr id="43" name="Text Box 35"/>
          <p:cNvSpPr txBox="1">
            <a:spLocks noChangeArrowheads="1"/>
          </p:cNvSpPr>
          <p:nvPr/>
        </p:nvSpPr>
        <p:spPr bwMode="auto">
          <a:xfrm>
            <a:off x="2987675" y="1820193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800" i="1" dirty="0"/>
              <a:t>P</a:t>
            </a:r>
            <a:r>
              <a:rPr lang="de-DE" sz="1800" i="1" baseline="-25000" dirty="0"/>
              <a:t>3</a:t>
            </a:r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8559800" y="3644230"/>
            <a:ext cx="58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800" i="1" dirty="0"/>
              <a:t>Zeit</a:t>
            </a:r>
          </a:p>
        </p:txBody>
      </p: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4356100" y="2852068"/>
            <a:ext cx="71438" cy="2889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250825" y="1518568"/>
            <a:ext cx="2422525" cy="402431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395288" y="1620168"/>
            <a:ext cx="2120900" cy="8001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641350" y="1807493"/>
            <a:ext cx="1666875" cy="396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000" dirty="0" smtClean="0"/>
              <a:t>Prozess </a:t>
            </a:r>
            <a:r>
              <a:rPr lang="de-DE" sz="2000" i="1" dirty="0"/>
              <a:t>P</a:t>
            </a:r>
            <a:r>
              <a:rPr lang="de-DE" sz="2000" i="1" baseline="-25000" dirty="0"/>
              <a:t>1</a:t>
            </a:r>
          </a:p>
        </p:txBody>
      </p:sp>
      <p:sp>
        <p:nvSpPr>
          <p:cNvPr id="49" name="Rectangle 8"/>
          <p:cNvSpPr>
            <a:spLocks noChangeArrowheads="1"/>
          </p:cNvSpPr>
          <p:nvPr/>
        </p:nvSpPr>
        <p:spPr bwMode="auto">
          <a:xfrm>
            <a:off x="395288" y="3572793"/>
            <a:ext cx="2119312" cy="792162"/>
          </a:xfrm>
          <a:prstGeom prst="rect">
            <a:avLst/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614363" y="3752180"/>
            <a:ext cx="1665287" cy="396875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000" dirty="0" smtClean="0"/>
              <a:t>Prozess </a:t>
            </a:r>
            <a:r>
              <a:rPr lang="de-DE" sz="2000" i="1" dirty="0"/>
              <a:t>P</a:t>
            </a:r>
            <a:r>
              <a:rPr lang="de-DE" sz="2000" i="1" baseline="-25000" dirty="0"/>
              <a:t>3</a:t>
            </a:r>
          </a:p>
        </p:txBody>
      </p:sp>
      <p:sp>
        <p:nvSpPr>
          <p:cNvPr id="64" name="Rectangle 11"/>
          <p:cNvSpPr>
            <a:spLocks noChangeArrowheads="1"/>
          </p:cNvSpPr>
          <p:nvPr/>
        </p:nvSpPr>
        <p:spPr bwMode="auto">
          <a:xfrm>
            <a:off x="395288" y="2496468"/>
            <a:ext cx="2120900" cy="1003300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5" name="Text Box 12"/>
          <p:cNvSpPr txBox="1">
            <a:spLocks noChangeArrowheads="1"/>
          </p:cNvSpPr>
          <p:nvPr/>
        </p:nvSpPr>
        <p:spPr bwMode="auto">
          <a:xfrm>
            <a:off x="600075" y="2780630"/>
            <a:ext cx="1666875" cy="396875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000" dirty="0" smtClean="0"/>
              <a:t>Prozess </a:t>
            </a:r>
            <a:r>
              <a:rPr lang="de-DE" sz="2000" i="1" dirty="0"/>
              <a:t>P</a:t>
            </a:r>
            <a:r>
              <a:rPr lang="de-DE" sz="2000" i="1" baseline="-25000" dirty="0"/>
              <a:t>2</a:t>
            </a:r>
          </a:p>
        </p:txBody>
      </p:sp>
      <p:sp>
        <p:nvSpPr>
          <p:cNvPr id="66" name="Line 22"/>
          <p:cNvSpPr>
            <a:spLocks noChangeShapeType="1"/>
          </p:cNvSpPr>
          <p:nvPr/>
        </p:nvSpPr>
        <p:spPr bwMode="auto">
          <a:xfrm flipH="1">
            <a:off x="179388" y="4436393"/>
            <a:ext cx="2592387" cy="0"/>
          </a:xfrm>
          <a:prstGeom prst="line">
            <a:avLst/>
          </a:prstGeom>
          <a:noFill/>
          <a:ln w="508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67" name="Rectangle 23"/>
          <p:cNvSpPr>
            <a:spLocks noChangeArrowheads="1"/>
          </p:cNvSpPr>
          <p:nvPr/>
        </p:nvSpPr>
        <p:spPr bwMode="auto">
          <a:xfrm>
            <a:off x="4427538" y="2332955"/>
            <a:ext cx="792162" cy="647700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68" name="Rectangle 24"/>
          <p:cNvSpPr>
            <a:spLocks noChangeArrowheads="1"/>
          </p:cNvSpPr>
          <p:nvPr/>
        </p:nvSpPr>
        <p:spPr bwMode="auto">
          <a:xfrm>
            <a:off x="5221288" y="2204368"/>
            <a:ext cx="71437" cy="2889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69" name="Rectangle 25"/>
          <p:cNvSpPr>
            <a:spLocks noChangeArrowheads="1"/>
          </p:cNvSpPr>
          <p:nvPr/>
        </p:nvSpPr>
        <p:spPr bwMode="auto">
          <a:xfrm>
            <a:off x="5292725" y="1683668"/>
            <a:ext cx="792163" cy="647700"/>
          </a:xfrm>
          <a:prstGeom prst="rect">
            <a:avLst/>
          </a:prstGeom>
          <a:solidFill>
            <a:srgbClr val="3399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0" name="Rectangle 26"/>
          <p:cNvSpPr>
            <a:spLocks noChangeArrowheads="1"/>
          </p:cNvSpPr>
          <p:nvPr/>
        </p:nvSpPr>
        <p:spPr bwMode="auto">
          <a:xfrm>
            <a:off x="6084888" y="2204368"/>
            <a:ext cx="71437" cy="2889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9" name="Rectangle 27"/>
          <p:cNvSpPr>
            <a:spLocks noChangeArrowheads="1"/>
          </p:cNvSpPr>
          <p:nvPr/>
        </p:nvSpPr>
        <p:spPr bwMode="auto">
          <a:xfrm>
            <a:off x="6156325" y="2982243"/>
            <a:ext cx="792163" cy="6477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80" name="Rectangle 28"/>
          <p:cNvSpPr>
            <a:spLocks noChangeArrowheads="1"/>
          </p:cNvSpPr>
          <p:nvPr/>
        </p:nvSpPr>
        <p:spPr bwMode="auto">
          <a:xfrm>
            <a:off x="7019925" y="2332955"/>
            <a:ext cx="792163" cy="647700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81" name="Rectangle 29"/>
          <p:cNvSpPr>
            <a:spLocks noChangeArrowheads="1"/>
          </p:cNvSpPr>
          <p:nvPr/>
        </p:nvSpPr>
        <p:spPr bwMode="auto">
          <a:xfrm>
            <a:off x="7885113" y="1683668"/>
            <a:ext cx="792162" cy="647700"/>
          </a:xfrm>
          <a:prstGeom prst="rect">
            <a:avLst/>
          </a:prstGeom>
          <a:solidFill>
            <a:srgbClr val="3399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82" name="Rectangle 30"/>
          <p:cNvSpPr>
            <a:spLocks noChangeArrowheads="1"/>
          </p:cNvSpPr>
          <p:nvPr/>
        </p:nvSpPr>
        <p:spPr bwMode="auto">
          <a:xfrm>
            <a:off x="6948488" y="2852068"/>
            <a:ext cx="71437" cy="2889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83" name="Rectangle 31"/>
          <p:cNvSpPr>
            <a:spLocks noChangeArrowheads="1"/>
          </p:cNvSpPr>
          <p:nvPr/>
        </p:nvSpPr>
        <p:spPr bwMode="auto">
          <a:xfrm>
            <a:off x="7813675" y="2204368"/>
            <a:ext cx="71438" cy="2889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84" name="Rectangle 32"/>
          <p:cNvSpPr>
            <a:spLocks noChangeArrowheads="1"/>
          </p:cNvSpPr>
          <p:nvPr/>
        </p:nvSpPr>
        <p:spPr bwMode="auto">
          <a:xfrm>
            <a:off x="8677275" y="2204368"/>
            <a:ext cx="71438" cy="2889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85" name="Rectangle 5"/>
          <p:cNvSpPr>
            <a:spLocks noChangeArrowheads="1"/>
          </p:cNvSpPr>
          <p:nvPr/>
        </p:nvSpPr>
        <p:spPr bwMode="auto">
          <a:xfrm>
            <a:off x="395288" y="4499893"/>
            <a:ext cx="2120900" cy="94456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6" name="Text Box 6"/>
          <p:cNvSpPr txBox="1">
            <a:spLocks noChangeArrowheads="1"/>
          </p:cNvSpPr>
          <p:nvPr/>
        </p:nvSpPr>
        <p:spPr bwMode="auto">
          <a:xfrm>
            <a:off x="600869" y="4796755"/>
            <a:ext cx="1666875" cy="396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000" dirty="0" smtClean="0"/>
              <a:t>Prozess </a:t>
            </a:r>
            <a:r>
              <a:rPr lang="de-DE" sz="2000" i="1" dirty="0"/>
              <a:t>P</a:t>
            </a:r>
            <a:r>
              <a:rPr lang="de-DE" sz="2000" i="1" baseline="-25000" dirty="0"/>
              <a:t>1</a:t>
            </a:r>
          </a:p>
        </p:txBody>
      </p:sp>
      <p:sp>
        <p:nvSpPr>
          <p:cNvPr id="87" name="Rectangle 5"/>
          <p:cNvSpPr>
            <a:spLocks noChangeArrowheads="1"/>
          </p:cNvSpPr>
          <p:nvPr/>
        </p:nvSpPr>
        <p:spPr bwMode="auto">
          <a:xfrm>
            <a:off x="398463" y="4507830"/>
            <a:ext cx="2120900" cy="944563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8" name="Text Box 6"/>
          <p:cNvSpPr txBox="1">
            <a:spLocks noChangeArrowheads="1"/>
          </p:cNvSpPr>
          <p:nvPr/>
        </p:nvSpPr>
        <p:spPr bwMode="auto">
          <a:xfrm>
            <a:off x="600869" y="4804693"/>
            <a:ext cx="1666875" cy="396875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000" dirty="0" smtClean="0"/>
              <a:t>Prozess </a:t>
            </a:r>
            <a:r>
              <a:rPr lang="de-DE" sz="2000" i="1" dirty="0"/>
              <a:t>P</a:t>
            </a:r>
            <a:r>
              <a:rPr lang="de-DE" sz="2000" i="1" baseline="-25000" dirty="0"/>
              <a:t>2</a:t>
            </a:r>
          </a:p>
        </p:txBody>
      </p:sp>
      <p:sp>
        <p:nvSpPr>
          <p:cNvPr id="89" name="Rectangle 5"/>
          <p:cNvSpPr>
            <a:spLocks noChangeArrowheads="1"/>
          </p:cNvSpPr>
          <p:nvPr/>
        </p:nvSpPr>
        <p:spPr bwMode="auto">
          <a:xfrm>
            <a:off x="398463" y="4507830"/>
            <a:ext cx="2120900" cy="944563"/>
          </a:xfrm>
          <a:prstGeom prst="rect">
            <a:avLst/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0" name="Text Box 6"/>
          <p:cNvSpPr txBox="1">
            <a:spLocks noChangeArrowheads="1"/>
          </p:cNvSpPr>
          <p:nvPr/>
        </p:nvSpPr>
        <p:spPr bwMode="auto">
          <a:xfrm>
            <a:off x="600869" y="4804693"/>
            <a:ext cx="1666875" cy="396875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000" dirty="0" smtClean="0"/>
              <a:t>Prozess </a:t>
            </a:r>
            <a:r>
              <a:rPr lang="de-DE" sz="2000" i="1" dirty="0"/>
              <a:t>P</a:t>
            </a:r>
            <a:r>
              <a:rPr lang="de-DE" sz="2000" i="1" baseline="-2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06970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 autoUpdateAnimBg="0"/>
      <p:bldP spid="89" grpId="1" animBg="1"/>
      <p:bldP spid="90" grpId="0" animBg="1" autoUpdateAnimBg="0"/>
      <p:bldP spid="90" grpId="1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51BE829-AC37-4977-B4C5-8FA842F198C5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Multi-Prozess SPM-Allokation: Hybrider SPM </a:t>
            </a:r>
            <a:r>
              <a:rPr lang="de-DE" dirty="0" smtClean="0"/>
              <a:t>(2)</a:t>
            </a:r>
            <a:endParaRPr lang="en-US" i="1" dirty="0"/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Energie-</a:t>
            </a:r>
            <a:r>
              <a:rPr lang="en-US" b="1" i="1" dirty="0" smtClean="0"/>
              <a:t>Arrays</a:t>
            </a:r>
            <a:r>
              <a:rPr lang="de-DE" b="1" dirty="0" smtClean="0"/>
              <a:t> einzelner Prozesse</a:t>
            </a:r>
            <a:endParaRPr lang="en-US" b="1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</a:t>
            </a:r>
            <a:r>
              <a:rPr lang="de-DE" i="1" dirty="0" smtClean="0"/>
              <a:t>P</a:t>
            </a:r>
            <a:r>
              <a:rPr lang="de-DE" i="1" baseline="-25000" dirty="0" smtClean="0"/>
              <a:t>i</a:t>
            </a:r>
            <a:r>
              <a:rPr lang="de-DE" dirty="0" smtClean="0"/>
              <a:t> ist dessen Energie-</a:t>
            </a:r>
            <a:r>
              <a:rPr lang="en-US" i="1" dirty="0" smtClean="0"/>
              <a:t>Array</a:t>
            </a:r>
            <a:r>
              <a:rPr lang="de-DE" dirty="0" smtClean="0"/>
              <a:t>              zu bestimmen.              gibt an, wie viel Energie </a:t>
            </a:r>
            <a:r>
              <a:rPr lang="de-DE" i="1" dirty="0" smtClean="0"/>
              <a:t>P</a:t>
            </a:r>
            <a:r>
              <a:rPr lang="de-DE" i="1" baseline="-25000" dirty="0" smtClean="0"/>
              <a:t>i</a:t>
            </a:r>
            <a:r>
              <a:rPr lang="de-DE" dirty="0" smtClean="0"/>
              <a:t> verbraucht, wenn </a:t>
            </a:r>
            <a:r>
              <a:rPr lang="de-DE" i="1" dirty="0" smtClean="0"/>
              <a:t>P</a:t>
            </a:r>
            <a:r>
              <a:rPr lang="de-DE" i="1" baseline="-25000" dirty="0" smtClean="0"/>
              <a:t>i</a:t>
            </a:r>
            <a:r>
              <a:rPr lang="de-DE" dirty="0" smtClean="0"/>
              <a:t> über </a:t>
            </a:r>
            <a:r>
              <a:rPr lang="de-DE" i="1" dirty="0" smtClean="0"/>
              <a:t>x</a:t>
            </a:r>
            <a:r>
              <a:rPr lang="de-DE" dirty="0" smtClean="0"/>
              <a:t> Bytes partitionierten und über </a:t>
            </a:r>
            <a:r>
              <a:rPr lang="de-DE" i="1" dirty="0" smtClean="0"/>
              <a:t>y</a:t>
            </a:r>
            <a:r>
              <a:rPr lang="de-DE" dirty="0" smtClean="0"/>
              <a:t> beim Kontextwechsel umzuladende Bytes exklusiven SPM verfügt.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 </a:t>
            </a:r>
            <a:r>
              <a:rPr lang="de-DE" dirty="0" smtClean="0"/>
              <a:t>            wird wiederum für alle Größen </a:t>
            </a:r>
            <a:r>
              <a:rPr lang="de-DE" i="1" dirty="0" smtClean="0"/>
              <a:t>x</a:t>
            </a:r>
            <a:r>
              <a:rPr lang="de-DE" dirty="0" smtClean="0"/>
              <a:t>, </a:t>
            </a:r>
            <a:r>
              <a:rPr lang="de-DE" i="1" dirty="0" smtClean="0"/>
              <a:t>y</a:t>
            </a:r>
            <a:r>
              <a:rPr lang="de-DE" dirty="0" smtClean="0"/>
              <a:t> = </a:t>
            </a:r>
            <a:r>
              <a:rPr lang="de-DE" i="1" dirty="0" smtClean="0"/>
              <a:t>S´</a:t>
            </a:r>
            <a:r>
              <a:rPr lang="de-DE" dirty="0" smtClean="0"/>
              <a:t>, 2</a:t>
            </a:r>
            <a:r>
              <a:rPr lang="de-DE" i="1" dirty="0" smtClean="0"/>
              <a:t>S´</a:t>
            </a:r>
            <a:r>
              <a:rPr lang="de-DE" dirty="0" smtClean="0"/>
              <a:t>, 3</a:t>
            </a:r>
            <a:r>
              <a:rPr lang="de-DE" i="1" dirty="0" smtClean="0"/>
              <a:t>S´</a:t>
            </a:r>
            <a:r>
              <a:rPr lang="de-DE" dirty="0" smtClean="0"/>
              <a:t>, ... bestimmt, indem eine spezielle Variante der fixen SPM-Allokation gelöst wird, die zwei SPMs der Größen </a:t>
            </a:r>
            <a:r>
              <a:rPr lang="de-DE" i="1" dirty="0" smtClean="0"/>
              <a:t>x</a:t>
            </a:r>
            <a:r>
              <a:rPr lang="de-DE" dirty="0" smtClean="0"/>
              <a:t> und </a:t>
            </a:r>
            <a:r>
              <a:rPr lang="de-DE" i="1" dirty="0" smtClean="0"/>
              <a:t>y</a:t>
            </a:r>
            <a:r>
              <a:rPr lang="de-DE" dirty="0" smtClean="0"/>
              <a:t> unterstützt.</a:t>
            </a:r>
            <a:br>
              <a:rPr lang="de-DE" dirty="0" smtClean="0"/>
            </a:br>
            <a:endParaRPr lang="de-DE" dirty="0" smtClean="0"/>
          </a:p>
        </p:txBody>
      </p:sp>
      <p:pic>
        <p:nvPicPr>
          <p:cNvPr id="7" name="Grafik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89200"/>
            <a:ext cx="826770" cy="2667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566" y="1789200"/>
            <a:ext cx="826770" cy="2667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8" y="3234308"/>
            <a:ext cx="82677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33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51BE829-AC37-4977-B4C5-8FA842F198C5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Multi-Prozess SPM-Allokation: Hybrider SPM </a:t>
            </a:r>
            <a:r>
              <a:rPr lang="de-DE" dirty="0" smtClean="0"/>
              <a:t>(3)</a:t>
            </a:r>
            <a:endParaRPr lang="en-US" i="1" dirty="0"/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Energie-</a:t>
            </a:r>
            <a:r>
              <a:rPr lang="en-US" b="1" i="1" dirty="0" smtClean="0"/>
              <a:t>Arrays</a:t>
            </a:r>
            <a:r>
              <a:rPr lang="de-DE" b="1" dirty="0" smtClean="0"/>
              <a:t> für Multi-Prozesse und hybriden SPM</a:t>
            </a:r>
            <a:endParaRPr lang="en-US" b="1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eine Multi-Prozess Anwendung bestehend aus Prozessen </a:t>
            </a:r>
            <a:r>
              <a:rPr lang="de-DE" i="1" dirty="0" smtClean="0"/>
              <a:t>P</a:t>
            </a:r>
            <a:r>
              <a:rPr lang="de-DE" baseline="-25000" dirty="0" smtClean="0"/>
              <a:t>1</a:t>
            </a:r>
            <a:r>
              <a:rPr lang="de-DE" dirty="0" smtClean="0"/>
              <a:t>, ..., </a:t>
            </a:r>
            <a:r>
              <a:rPr lang="de-DE" i="1" dirty="0" smtClean="0"/>
              <a:t>P</a:t>
            </a:r>
            <a:r>
              <a:rPr lang="de-DE" i="1" baseline="-25000" dirty="0" smtClean="0"/>
              <a:t>N</a:t>
            </a:r>
            <a:r>
              <a:rPr lang="de-DE" dirty="0" smtClean="0"/>
              <a:t> ist deren Energie-Array              zu bestimmen.              gibt an, wie viel Energie die Anwendung verbraucht, wenn sie </a:t>
            </a:r>
            <a:r>
              <a:rPr lang="de-DE" i="1" dirty="0" smtClean="0"/>
              <a:t>x</a:t>
            </a:r>
            <a:r>
              <a:rPr lang="de-DE" dirty="0" smtClean="0"/>
              <a:t> Bytes partitionierten und </a:t>
            </a:r>
            <a:r>
              <a:rPr lang="de-DE" i="1" dirty="0" smtClean="0"/>
              <a:t>y</a:t>
            </a:r>
            <a:r>
              <a:rPr lang="de-DE" dirty="0" smtClean="0"/>
              <a:t> Bytes exklusiven SPM zur Verfügung hat.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dirty="0" smtClean="0"/>
              <a:t>für alle Werte von </a:t>
            </a:r>
            <a:r>
              <a:rPr lang="de-DE" i="1" dirty="0" smtClean="0"/>
              <a:t>x</a:t>
            </a:r>
            <a:r>
              <a:rPr lang="de-DE" baseline="-25000" dirty="0" smtClean="0"/>
              <a:t>1</a:t>
            </a:r>
            <a:r>
              <a:rPr lang="de-DE" dirty="0" smtClean="0"/>
              <a:t>, ..., </a:t>
            </a:r>
            <a:r>
              <a:rPr lang="de-DE" i="1" dirty="0" smtClean="0"/>
              <a:t>x</a:t>
            </a:r>
            <a:r>
              <a:rPr lang="de-DE" i="1" baseline="-25000" dirty="0" smtClean="0"/>
              <a:t>N</a:t>
            </a:r>
            <a:r>
              <a:rPr lang="de-DE" dirty="0" smtClean="0"/>
              <a:t>, </a:t>
            </a:r>
            <a:r>
              <a:rPr lang="de-DE" i="1" dirty="0" smtClean="0"/>
              <a:t>y</a:t>
            </a:r>
            <a:r>
              <a:rPr lang="de-DE" baseline="-25000" dirty="0" smtClean="0"/>
              <a:t>1</a:t>
            </a:r>
            <a:r>
              <a:rPr lang="de-DE" dirty="0" smtClean="0"/>
              <a:t>, ..., </a:t>
            </a:r>
            <a:r>
              <a:rPr lang="de-DE" i="1" dirty="0" smtClean="0"/>
              <a:t>y</a:t>
            </a:r>
            <a:r>
              <a:rPr lang="de-DE" i="1" baseline="-25000" dirty="0" smtClean="0"/>
              <a:t>N</a:t>
            </a:r>
            <a:r>
              <a:rPr lang="de-DE" dirty="0" smtClean="0"/>
              <a:t>, für die die einzelnen      definiert sind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eine gegebene SPM-Größe </a:t>
            </a:r>
            <a:r>
              <a:rPr lang="de-DE" i="1" dirty="0" smtClean="0"/>
              <a:t>S</a:t>
            </a:r>
            <a:r>
              <a:rPr lang="de-DE" dirty="0" smtClean="0"/>
              <a:t> und eine Multi-Prozess Anwendung ist man an einer SPM-Allokation mit minimalem Wert              interessiert, so dass                 gilt.</a:t>
            </a:r>
          </a:p>
        </p:txBody>
      </p:sp>
      <p:pic>
        <p:nvPicPr>
          <p:cNvPr id="3" name="Grafik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32856"/>
            <a:ext cx="802005" cy="2667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235" y="2132856"/>
            <a:ext cx="802005" cy="2667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718" y="3882380"/>
            <a:ext cx="308610" cy="2667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000400"/>
            <a:ext cx="802005" cy="2667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71" y="3230875"/>
            <a:ext cx="7957185" cy="558165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5382000"/>
            <a:ext cx="1082040" cy="23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13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51BE829-AC37-4977-B4C5-8FA842F198C5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Multi-Prozess SPM-Allokation: Hybrider SPM </a:t>
            </a:r>
            <a:r>
              <a:rPr lang="de-DE" dirty="0" smtClean="0"/>
              <a:t>(4)</a:t>
            </a:r>
            <a:endParaRPr lang="en-US" i="1" dirty="0"/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Die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hybrid_binmin</a:t>
            </a:r>
            <a:r>
              <a:rPr lang="de-DE" b="1" dirty="0" smtClean="0"/>
              <a:t>-Funktion</a:t>
            </a:r>
            <a:endParaRPr lang="en-US" b="1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u="sng" dirty="0" smtClean="0"/>
              <a:t>Annahme:</a:t>
            </a:r>
            <a:r>
              <a:rPr lang="de-DE" dirty="0" smtClean="0"/>
              <a:t> Eine Multi-Prozess Anwendung besteht aus 3 Prozessen </a:t>
            </a:r>
            <a:r>
              <a:rPr lang="de-DE" i="1" dirty="0" smtClean="0"/>
              <a:t>P</a:t>
            </a:r>
            <a:r>
              <a:rPr lang="de-DE" baseline="-25000" dirty="0" smtClean="0"/>
              <a:t>1</a:t>
            </a:r>
            <a:r>
              <a:rPr lang="de-DE" dirty="0" smtClean="0"/>
              <a:t>, </a:t>
            </a:r>
            <a:r>
              <a:rPr lang="de-DE" i="1" dirty="0" smtClean="0"/>
              <a:t>P</a:t>
            </a:r>
            <a:r>
              <a:rPr lang="de-DE" baseline="-25000" dirty="0" smtClean="0"/>
              <a:t>2</a:t>
            </a:r>
            <a:r>
              <a:rPr lang="de-DE" dirty="0" smtClean="0"/>
              <a:t> und </a:t>
            </a:r>
            <a:r>
              <a:rPr lang="de-DE" i="1" dirty="0" smtClean="0"/>
              <a:t>P</a:t>
            </a:r>
            <a:r>
              <a:rPr lang="de-DE" baseline="-25000" dirty="0" smtClean="0"/>
              <a:t>3</a:t>
            </a:r>
            <a:r>
              <a:rPr lang="de-DE" dirty="0" smtClean="0"/>
              <a:t>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br>
              <a:rPr lang="de-DE" dirty="0" smtClean="0"/>
            </a:b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hybrid_binmin</a:t>
            </a:r>
            <a:r>
              <a:rPr lang="de-DE" dirty="0" smtClean="0"/>
              <a:t> ist eine Funktion, die </a:t>
            </a:r>
            <a:r>
              <a:rPr lang="de-DE" i="1" dirty="0" smtClean="0"/>
              <a:t>zwei</a:t>
            </a:r>
            <a:r>
              <a:rPr lang="de-DE" dirty="0" smtClean="0"/>
              <a:t> Energie-Arrays </a:t>
            </a:r>
            <a:r>
              <a:rPr lang="de-DE" i="1" dirty="0" smtClean="0"/>
              <a:t>g</a:t>
            </a:r>
            <a:r>
              <a:rPr lang="de-DE" dirty="0" smtClean="0"/>
              <a:t> und </a:t>
            </a:r>
            <a:r>
              <a:rPr lang="de-DE" i="1" dirty="0" smtClean="0"/>
              <a:t>h</a:t>
            </a:r>
            <a:r>
              <a:rPr lang="de-DE" dirty="0" smtClean="0"/>
              <a:t> miteinander verknüpft und wiederum ein Energie-Array liefert: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Aufgrund der Assoziativität kann die Minimum-Bildung über eine </a:t>
            </a:r>
            <a:r>
              <a:rPr lang="de-DE" i="1" dirty="0" smtClean="0"/>
              <a:t>N</a:t>
            </a:r>
            <a:r>
              <a:rPr lang="de-DE" dirty="0" smtClean="0"/>
              <a:t>-fache Summe in               auf das binäre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min</a:t>
            </a:r>
            <a:r>
              <a:rPr lang="de-DE" dirty="0" smtClean="0"/>
              <a:t> in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hybrid_binmin</a:t>
            </a:r>
            <a:r>
              <a:rPr lang="de-DE" dirty="0" smtClean="0"/>
              <a:t> reduziert werden.</a:t>
            </a:r>
          </a:p>
        </p:txBody>
      </p:sp>
      <p:pic>
        <p:nvPicPr>
          <p:cNvPr id="12" name="Grafik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05" y="5284800"/>
            <a:ext cx="802005" cy="2667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4" y="4221088"/>
            <a:ext cx="7103745" cy="55816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9" y="2497843"/>
            <a:ext cx="740854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77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51BE829-AC37-4977-B4C5-8FA842F198C5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Multi-Prozess SPM-Allokation: Hybrider SPM </a:t>
            </a:r>
            <a:r>
              <a:rPr lang="de-DE" dirty="0" smtClean="0"/>
              <a:t>(5)</a:t>
            </a:r>
            <a:endParaRPr lang="en-US" i="1" dirty="0"/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Algorithmus zur Berechnung von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hybrid_binmin</a:t>
            </a:r>
            <a:r>
              <a:rPr lang="de-DE" b="1" dirty="0" smtClean="0"/>
              <a:t>( </a:t>
            </a:r>
            <a:r>
              <a:rPr lang="de-DE" b="1" i="1" dirty="0" smtClean="0"/>
              <a:t>g</a:t>
            </a:r>
            <a:r>
              <a:rPr lang="de-DE" b="1" dirty="0" smtClean="0"/>
              <a:t>, </a:t>
            </a:r>
            <a:r>
              <a:rPr lang="de-DE" b="1" i="1" dirty="0" smtClean="0"/>
              <a:t>h</a:t>
            </a:r>
            <a:r>
              <a:rPr lang="de-DE" b="1" dirty="0" smtClean="0"/>
              <a:t> )</a:t>
            </a:r>
            <a:endParaRPr lang="en-US" b="1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dirty="0" smtClean="0"/>
              <a:t>for</a:t>
            </a:r>
            <a:r>
              <a:rPr lang="de-DE" dirty="0" smtClean="0"/>
              <a:t> ( </a:t>
            </a:r>
            <a:r>
              <a:rPr lang="de-DE" i="1" dirty="0" smtClean="0"/>
              <a:t>y</a:t>
            </a:r>
            <a:r>
              <a:rPr lang="de-DE" dirty="0" smtClean="0"/>
              <a:t> = 0; </a:t>
            </a:r>
            <a:r>
              <a:rPr lang="de-DE" i="1" dirty="0" smtClean="0"/>
              <a:t>y</a:t>
            </a:r>
            <a:r>
              <a:rPr lang="de-DE" dirty="0" smtClean="0"/>
              <a:t> &lt;= </a:t>
            </a:r>
            <a:r>
              <a:rPr lang="de-DE" i="1" dirty="0" smtClean="0"/>
              <a:t>S</a:t>
            </a:r>
            <a:r>
              <a:rPr lang="de-DE" dirty="0" smtClean="0"/>
              <a:t>; </a:t>
            </a:r>
            <a:r>
              <a:rPr lang="de-DE" i="1" dirty="0" smtClean="0"/>
              <a:t>y</a:t>
            </a:r>
            <a:r>
              <a:rPr lang="de-DE" dirty="0" smtClean="0"/>
              <a:t> += </a:t>
            </a:r>
            <a:r>
              <a:rPr lang="de-DE" i="1" dirty="0" smtClean="0"/>
              <a:t>S´</a:t>
            </a:r>
            <a:r>
              <a:rPr lang="de-DE" dirty="0" smtClean="0"/>
              <a:t> 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int </a:t>
            </a:r>
            <a:r>
              <a:rPr lang="de-DE" i="1" dirty="0" smtClean="0"/>
              <a:t>min</a:t>
            </a:r>
            <a:r>
              <a:rPr lang="de-DE" dirty="0" smtClean="0"/>
              <a:t> = </a:t>
            </a:r>
            <a:r>
              <a:rPr lang="de-DE" dirty="0" smtClean="0">
                <a:latin typeface="OpenSymbol"/>
                <a:ea typeface="OpenSymbol"/>
              </a:rPr>
              <a:t>∞</a:t>
            </a:r>
            <a:r>
              <a:rPr lang="de-DE" dirty="0" smtClean="0"/>
              <a:t>;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en-US" dirty="0"/>
              <a:t>for</a:t>
            </a:r>
            <a:r>
              <a:rPr lang="de-DE" dirty="0"/>
              <a:t> ( </a:t>
            </a:r>
            <a:r>
              <a:rPr lang="de-DE" i="1" dirty="0" smtClean="0"/>
              <a:t>x</a:t>
            </a:r>
            <a:r>
              <a:rPr lang="de-DE" dirty="0" smtClean="0"/>
              <a:t> </a:t>
            </a:r>
            <a:r>
              <a:rPr lang="de-DE" dirty="0"/>
              <a:t>= 0; </a:t>
            </a:r>
            <a:r>
              <a:rPr lang="de-DE" i="1" dirty="0" smtClean="0"/>
              <a:t>x</a:t>
            </a:r>
            <a:r>
              <a:rPr lang="de-DE" dirty="0" smtClean="0"/>
              <a:t> </a:t>
            </a:r>
            <a:r>
              <a:rPr lang="de-DE" dirty="0"/>
              <a:t>&lt;= </a:t>
            </a:r>
            <a:r>
              <a:rPr lang="de-DE" i="1" dirty="0" smtClean="0"/>
              <a:t>S - y</a:t>
            </a:r>
            <a:r>
              <a:rPr lang="de-DE" dirty="0" smtClean="0"/>
              <a:t>; </a:t>
            </a:r>
            <a:r>
              <a:rPr lang="de-DE" i="1" dirty="0" smtClean="0"/>
              <a:t>x</a:t>
            </a:r>
            <a:r>
              <a:rPr lang="de-DE" dirty="0" smtClean="0"/>
              <a:t> </a:t>
            </a:r>
            <a:r>
              <a:rPr lang="de-DE" dirty="0"/>
              <a:t>+= </a:t>
            </a:r>
            <a:r>
              <a:rPr lang="de-DE" i="1" dirty="0"/>
              <a:t>S´</a:t>
            </a:r>
            <a:r>
              <a:rPr lang="de-DE" dirty="0"/>
              <a:t> )</a:t>
            </a:r>
            <a:endParaRPr lang="de-DE" dirty="0" smtClean="0"/>
          </a:p>
          <a:p>
            <a:pPr lvl="2">
              <a:lnSpc>
                <a:spcPct val="120000"/>
              </a:lnSpc>
              <a:buFont typeface="Arial" charset="0"/>
              <a:buChar char="–"/>
            </a:pPr>
            <a:r>
              <a:rPr lang="en-US" sz="2000" dirty="0" smtClean="0"/>
              <a:t>for</a:t>
            </a:r>
            <a:r>
              <a:rPr lang="de-DE" sz="2000" dirty="0" smtClean="0"/>
              <a:t> ( </a:t>
            </a:r>
            <a:r>
              <a:rPr lang="de-DE" sz="2000" i="1" dirty="0" smtClean="0"/>
              <a:t>tmp</a:t>
            </a:r>
            <a:r>
              <a:rPr lang="de-DE" sz="2000" dirty="0" smtClean="0"/>
              <a:t> = 0; </a:t>
            </a:r>
            <a:r>
              <a:rPr lang="de-DE" sz="2000" i="1" dirty="0" smtClean="0"/>
              <a:t>tmp</a:t>
            </a:r>
            <a:r>
              <a:rPr lang="de-DE" sz="2000" dirty="0" smtClean="0"/>
              <a:t> &lt;= </a:t>
            </a:r>
            <a:r>
              <a:rPr lang="de-DE" sz="2000" i="1" dirty="0" smtClean="0"/>
              <a:t>x</a:t>
            </a:r>
            <a:r>
              <a:rPr lang="de-DE" sz="2000" dirty="0" smtClean="0"/>
              <a:t>; </a:t>
            </a:r>
            <a:r>
              <a:rPr lang="de-DE" sz="2000" i="1" dirty="0" smtClean="0"/>
              <a:t>tmp</a:t>
            </a:r>
            <a:r>
              <a:rPr lang="de-DE" sz="2000" dirty="0" smtClean="0"/>
              <a:t> += </a:t>
            </a:r>
            <a:r>
              <a:rPr lang="de-DE" sz="2000" i="1" dirty="0" smtClean="0"/>
              <a:t>S´</a:t>
            </a:r>
            <a:r>
              <a:rPr lang="de-DE" sz="2000" dirty="0" smtClean="0"/>
              <a:t> )</a:t>
            </a:r>
          </a:p>
          <a:p>
            <a:pPr lvl="3">
              <a:lnSpc>
                <a:spcPct val="120000"/>
              </a:lnSpc>
              <a:buFont typeface="Arial" charset="0"/>
              <a:buChar char="–"/>
            </a:pPr>
            <a:r>
              <a:rPr lang="en-US" sz="2000" dirty="0" smtClean="0"/>
              <a:t>if</a:t>
            </a:r>
            <a:r>
              <a:rPr lang="de-DE" sz="2000" dirty="0" smtClean="0"/>
              <a:t> ( </a:t>
            </a:r>
            <a:r>
              <a:rPr lang="de-DE" sz="2000" i="1" dirty="0" smtClean="0"/>
              <a:t>g</a:t>
            </a:r>
            <a:r>
              <a:rPr lang="de-DE" sz="2000" dirty="0" smtClean="0"/>
              <a:t>[ </a:t>
            </a:r>
            <a:r>
              <a:rPr lang="de-DE" sz="2000" i="1" dirty="0" smtClean="0"/>
              <a:t>tmp</a:t>
            </a:r>
            <a:r>
              <a:rPr lang="de-DE" sz="2000" dirty="0" smtClean="0"/>
              <a:t>, </a:t>
            </a:r>
            <a:r>
              <a:rPr lang="de-DE" sz="2000" i="1" dirty="0" smtClean="0"/>
              <a:t>y</a:t>
            </a:r>
            <a:r>
              <a:rPr lang="de-DE" sz="2000" dirty="0" smtClean="0"/>
              <a:t> ] + </a:t>
            </a:r>
            <a:r>
              <a:rPr lang="de-DE" sz="2000" i="1" dirty="0" smtClean="0"/>
              <a:t>h</a:t>
            </a:r>
            <a:r>
              <a:rPr lang="de-DE" sz="2000" dirty="0" smtClean="0"/>
              <a:t>[ </a:t>
            </a:r>
            <a:r>
              <a:rPr lang="de-DE" sz="2000" i="1" dirty="0" smtClean="0"/>
              <a:t>x</a:t>
            </a:r>
            <a:r>
              <a:rPr lang="de-DE" sz="2000" dirty="0" smtClean="0"/>
              <a:t> – </a:t>
            </a:r>
            <a:r>
              <a:rPr lang="de-DE" sz="2000" i="1" dirty="0" smtClean="0"/>
              <a:t>tmp</a:t>
            </a:r>
            <a:r>
              <a:rPr lang="de-DE" sz="2000" dirty="0" smtClean="0"/>
              <a:t>, </a:t>
            </a:r>
            <a:r>
              <a:rPr lang="de-DE" sz="2000" i="1" dirty="0" smtClean="0"/>
              <a:t>y</a:t>
            </a:r>
            <a:r>
              <a:rPr lang="de-DE" sz="2000" dirty="0" smtClean="0"/>
              <a:t> ] &lt; </a:t>
            </a:r>
            <a:r>
              <a:rPr lang="de-DE" sz="2000" i="1" dirty="0" smtClean="0"/>
              <a:t>min</a:t>
            </a:r>
            <a:r>
              <a:rPr lang="de-DE" sz="2000" dirty="0" smtClean="0"/>
              <a:t> )</a:t>
            </a:r>
            <a:br>
              <a:rPr lang="de-DE" sz="2000" dirty="0" smtClean="0"/>
            </a:br>
            <a:r>
              <a:rPr lang="de-DE" sz="2000" dirty="0" smtClean="0"/>
              <a:t>   </a:t>
            </a:r>
            <a:r>
              <a:rPr lang="de-DE" sz="2000" i="1" dirty="0" smtClean="0"/>
              <a:t>min</a:t>
            </a:r>
            <a:r>
              <a:rPr lang="de-DE" sz="2000" dirty="0" smtClean="0"/>
              <a:t> = </a:t>
            </a:r>
            <a:r>
              <a:rPr lang="de-DE" sz="2000" i="1" dirty="0" smtClean="0"/>
              <a:t>g</a:t>
            </a:r>
            <a:r>
              <a:rPr lang="de-DE" sz="2000" dirty="0" smtClean="0"/>
              <a:t>[ </a:t>
            </a:r>
            <a:r>
              <a:rPr lang="de-DE" sz="2000" i="1" dirty="0" smtClean="0"/>
              <a:t>tmp</a:t>
            </a:r>
            <a:r>
              <a:rPr lang="de-DE" sz="2000" dirty="0" smtClean="0"/>
              <a:t>, </a:t>
            </a:r>
            <a:r>
              <a:rPr lang="de-DE" sz="2000" i="1" dirty="0" smtClean="0"/>
              <a:t>y</a:t>
            </a:r>
            <a:r>
              <a:rPr lang="de-DE" sz="2000" dirty="0" smtClean="0"/>
              <a:t> ] + </a:t>
            </a:r>
            <a:r>
              <a:rPr lang="de-DE" sz="2000" i="1" dirty="0" smtClean="0"/>
              <a:t>h</a:t>
            </a:r>
            <a:r>
              <a:rPr lang="de-DE" sz="2000" dirty="0" smtClean="0"/>
              <a:t>[ </a:t>
            </a:r>
            <a:r>
              <a:rPr lang="de-DE" sz="2000" i="1" dirty="0" smtClean="0"/>
              <a:t>x</a:t>
            </a:r>
            <a:r>
              <a:rPr lang="de-DE" sz="2000" dirty="0" smtClean="0"/>
              <a:t> – </a:t>
            </a:r>
            <a:r>
              <a:rPr lang="de-DE" sz="2000" i="1" dirty="0" smtClean="0"/>
              <a:t>tmp</a:t>
            </a:r>
            <a:r>
              <a:rPr lang="de-DE" sz="2000" dirty="0" smtClean="0"/>
              <a:t>, </a:t>
            </a:r>
            <a:r>
              <a:rPr lang="de-DE" sz="2000" i="1" dirty="0" smtClean="0"/>
              <a:t>y</a:t>
            </a:r>
            <a:r>
              <a:rPr lang="de-DE" sz="2000" dirty="0" smtClean="0"/>
              <a:t> ];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b</a:t>
            </a:r>
            <a:r>
              <a:rPr lang="de-DE" dirty="0" smtClean="0"/>
              <a:t>[ </a:t>
            </a:r>
            <a:r>
              <a:rPr lang="de-DE" i="1" dirty="0" smtClean="0"/>
              <a:t>x</a:t>
            </a:r>
            <a:r>
              <a:rPr lang="de-DE" dirty="0" smtClean="0"/>
              <a:t>, </a:t>
            </a:r>
            <a:r>
              <a:rPr lang="de-DE" i="1" dirty="0" smtClean="0"/>
              <a:t>y</a:t>
            </a:r>
            <a:r>
              <a:rPr lang="de-DE" dirty="0" smtClean="0"/>
              <a:t> ] = </a:t>
            </a:r>
            <a:r>
              <a:rPr lang="de-DE" i="1" dirty="0" smtClean="0"/>
              <a:t>min</a:t>
            </a:r>
            <a:r>
              <a:rPr lang="de-DE" dirty="0" smtClean="0"/>
              <a:t>;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dirty="0" smtClean="0"/>
              <a:t>return</a:t>
            </a:r>
            <a:r>
              <a:rPr lang="de-DE" dirty="0" smtClean="0"/>
              <a:t> </a:t>
            </a:r>
            <a:r>
              <a:rPr lang="de-DE" i="1" dirty="0" smtClean="0"/>
              <a:t>b</a:t>
            </a:r>
            <a:r>
              <a:rPr lang="de-DE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122447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51BE829-AC37-4977-B4C5-8FA842F198C5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7 - LIR Optimierungen und Transformationen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Multi-Prozess SPM-Allokation: Hybrider SPM </a:t>
            </a:r>
            <a:r>
              <a:rPr lang="de-DE" dirty="0" smtClean="0"/>
              <a:t>(6)</a:t>
            </a:r>
            <a:endParaRPr lang="en-US" i="1" dirty="0"/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Algorithmus zur Berechnung von</a:t>
            </a:r>
            <a:endParaRPr lang="en-US" b="1" i="1" dirty="0" smtClean="0"/>
          </a:p>
          <a:p>
            <a:pPr marL="0" indent="0">
              <a:lnSpc>
                <a:spcPct val="120000"/>
              </a:lnSpc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HybridSPM</a:t>
            </a:r>
            <a:r>
              <a:rPr lang="en-US" dirty="0" smtClean="0"/>
              <a:t>(                   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dirty="0" smtClean="0"/>
              <a:t>if ( </a:t>
            </a:r>
            <a:r>
              <a:rPr lang="en-US" i="1" dirty="0" smtClean="0"/>
              <a:t>N</a:t>
            </a:r>
            <a:r>
              <a:rPr lang="en-US" dirty="0" smtClean="0"/>
              <a:t> &gt; 1 )</a:t>
            </a:r>
            <a:endParaRPr lang="de-DE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         =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HybridSPM</a:t>
            </a:r>
            <a:r>
              <a:rPr lang="de-DE" dirty="0" smtClean="0"/>
              <a:t>(                      );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 </a:t>
            </a:r>
            <a:r>
              <a:rPr lang="de-DE" dirty="0" smtClean="0"/>
              <a:t>     =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hybrid_binmin</a:t>
            </a:r>
            <a:r>
              <a:rPr lang="de-DE" dirty="0" smtClean="0"/>
              <a:t>(                );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dirty="0" smtClean="0"/>
              <a:t>else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      =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hybrid_binmin</a:t>
            </a:r>
            <a:r>
              <a:rPr lang="de-DE" dirty="0" smtClean="0"/>
              <a:t>(     , </a:t>
            </a:r>
            <a:r>
              <a:rPr lang="de-DE" i="1" dirty="0" smtClean="0"/>
              <a:t>Z</a:t>
            </a:r>
            <a:r>
              <a:rPr lang="de-DE" dirty="0" smtClean="0"/>
              <a:t> );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dirty="0" smtClean="0"/>
              <a:t>return     ;</a:t>
            </a:r>
            <a:endParaRPr lang="de-DE" dirty="0" smtClean="0"/>
          </a:p>
        </p:txBody>
      </p:sp>
      <p:pic>
        <p:nvPicPr>
          <p:cNvPr id="6" name="Grafik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878" y="1436013"/>
            <a:ext cx="278130" cy="26479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564904"/>
            <a:ext cx="1434465" cy="26479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64904"/>
            <a:ext cx="527685" cy="26479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96952"/>
            <a:ext cx="278130" cy="26479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519" y="2996952"/>
            <a:ext cx="992505" cy="26479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2816"/>
            <a:ext cx="1211580" cy="264795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89040"/>
            <a:ext cx="278130" cy="264795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334" y="3789040"/>
            <a:ext cx="308610" cy="264795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542" y="4149080"/>
            <a:ext cx="278130" cy="264795"/>
          </a:xfrm>
          <a:prstGeom prst="rect">
            <a:avLst/>
          </a:prstGeom>
        </p:spPr>
      </p:pic>
      <p:sp>
        <p:nvSpPr>
          <p:cNvPr id="22" name="Rectangle 5"/>
          <p:cNvSpPr txBox="1">
            <a:spLocks noChangeArrowheads="1"/>
          </p:cNvSpPr>
          <p:nvPr/>
        </p:nvSpPr>
        <p:spPr bwMode="auto">
          <a:xfrm>
            <a:off x="5886177" y="1412776"/>
            <a:ext cx="318638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Funktionsweise analog zu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PartitionedSPM</a:t>
            </a:r>
            <a:r>
              <a:rPr lang="de-DE" dirty="0" smtClean="0"/>
              <a:t> </a:t>
            </a:r>
            <a:r>
              <a:rPr lang="de-DE" i="1" dirty="0" smtClean="0"/>
              <a:t>(</a:t>
            </a:r>
            <a:r>
              <a:rPr lang="de-DE" i="1" dirty="0" smtClean="0">
                <a:sym typeface="Wingdings"/>
              </a:rPr>
              <a:t></a:t>
            </a:r>
            <a:r>
              <a:rPr lang="de-DE" i="1" dirty="0" smtClean="0"/>
              <a:t> Folie 83)</a:t>
            </a:r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i="1" dirty="0" smtClean="0"/>
              <a:t>Z</a:t>
            </a:r>
            <a:r>
              <a:rPr lang="de-DE" dirty="0" smtClean="0"/>
              <a:t> ist wiederum ein Energie-Array, das nur Nullen für alle SPM-Größen enthält.</a:t>
            </a:r>
          </a:p>
        </p:txBody>
      </p:sp>
    </p:spTree>
    <p:extLst>
      <p:ext uri="{BB962C8B-B14F-4D97-AF65-F5344CB8AC3E}">
        <p14:creationId xmlns:p14="http://schemas.microsoft.com/office/powerpoint/2010/main" val="3819127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E = \int P\ \textrm{d}t = \int (V \ast I)\ \textrm{d}t&#10;\]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x_i \in \mathbb{Z}&#10;\]&#10;&#10;&#10;\end{document}"/>
  <p:tag name="IGUANATEXSIZE" val="2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e''_N[ x ] = \sum_{P_i}\min\{\ f''_i[ x_j ]\ \vert\ x_j \leq x\ \}&#10;\]&#10;&#10;\end{document}"/>
  <p:tag name="IGUANATEXSIZE" val="2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f''_i&#10;\]&#10;&#10;\end{document}"/>
  <p:tag name="IGUANATEXSIZE" val="2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e''_N[ S ]&#10;\]&#10;&#10;\end{document}"/>
  <p:tag name="IGUANATEXSIZE" val="2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e''_N&#10;\]&#10;&#10;\end{document}"/>
  <p:tag name="IGUANATEXSIZE" val="2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e''_N[ x ]&#10;\]&#10;&#10;\end{document}"/>
  <p:tag name="IGUANATEXSIZE" val="2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f''_1, \dots, f''_N&#10;\]&#10;&#10;\end{document}"/>
  <p:tag name="IGUANATEXSIZE" val="2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f''_i[ x ]&#10;\]&#10;&#10;\end{document}"/>
  <p:tag name="IGUANATEXSIZE" val="2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f''_i[ x ]&#10;\]&#10;&#10;\end{document}"/>
  <p:tag name="IGUANATEXSIZE" val="2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e''_N[ x ]&#10;\]&#10;&#10;\end{document}"/>
  <p:tag name="IGUANATEXSIZE" val="2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e''_N&#10;\]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a_{j,i}, b_j, c_i \in \mathbb{R}&#10;\]&#10;&#10;&#10;\end{document}"/>
  <p:tag name="IGUANATEXSIZE" val="2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f'''_i[ x, y ]&#10;\]&#10;&#10;\end{document}"/>
  <p:tag name="IGUANATEXSIZE" val="2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f'''_i[ x, y ]&#10;\]&#10;&#10;\end{document}"/>
  <p:tag name="IGUANATEXSIZE" val="2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f'''_i[ x, y ]&#10;\]&#10;&#10;\end{document}"/>
  <p:tag name="IGUANATEXSIZE" val="2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e'''_N[ x, y ]&#10;\]&#10;&#10;\end{document}"/>
  <p:tag name="IGUANATEXSIZE" val="2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e'''_N[ x, y ]&#10;\]&#10;&#10;\end{document}"/>
  <p:tag name="IGUANATEXSIZE" val="2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f'''_i&#10;\]&#10;&#10;\end{document}"/>
  <p:tag name="IGUANATEXSIZE" val="2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e'''_N[ x, y ]&#10;\]&#10;&#10;\end{document}"/>
  <p:tag name="IGUANATEXSIZE" val="2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begin{array}{rcl}&#10;e'''_N[ x, y ] &amp; = &amp; \min\{\ f'''_1[ x_1, y_1 ] + \dots + f'''_N[ x_N, y_N ]\ \vert \\&#10;&amp;&amp; \qquad\ \ x_1 + \dots + x_N \leq x\ \textrm{und}\ y_i \leq y\ \textrm{f\&quot;ur alle}\ i = 1, \dots, N\ \} \\&#10;\end{array}&#10;\]&#10;&#10;&#10;\end{document}"/>
  <p:tag name="IGUANATEXSIZE" val="2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x + y \leq S&#10;\]&#10;&#10;\end{document}"/>
  <p:tag name="IGUANATEXSIZE" val="2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e'''_N[ x, y ]&#10;\]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begin{array}{rcl}&#10;\textit{MO} &amp; = &amp; \{\textit{mo}_1, ..., \textit{mo}_n\} \\&#10;            &amp; = &amp; F \cup V&#10;\end{array}&#10;\]&#10;&#10;&#10;\end{document}"/>
  <p:tag name="IGUANATEXSIZE" val="2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\begin{array}{l}&#10;\textrm{hybrid\_binmin}(\ g, h\ )[ x, y ] = \\&#10;\qquad\min\{\ g[ x_1, y_1 ] + h[ x_2, y_2 ]\ \vert\ x_1 + x_2 \leq x\ \wedge\ y_1 \leq y \wedge y_2 \leq y\ \}&#10;\end{array}&#10;\]&#10;&#10;\end{document}"/>
  <p:tag name="IGUANATEXSIZE" val="2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begin{array}{rcl}&#10;e'''_3[ x, y ] &amp; = &amp; \min\{\ f'''_1[ x_1, y_1 ] + f'''_2[ x_2, y_2 ] + f'''_3[ x_3, y_3 ]\ \vert \\&#10;               &amp;   &amp; \qquad\ \ x_1 + x_2 + x_3 \leq x\ \wedge\ y_1 \leq y \wedge y_2 \leq y \wedge y_3 \leq y\ \} \\&#10;               &amp; = &amp; \textrm{hybrid\_binmin}(\ \textrm{hybrid\_binmin}(\ f'''_1, f'''_2\ ), f'''_3\ )&#10;\end{array}&#10;\]&#10;&#10;&#10;\end{document}"/>
  <p:tag name="IGUANATEXSIZE" val="2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e'''_N&#10;\]&#10;&#10;\end{document}"/>
  <p:tag name="IGUANATEXSIZE" val="2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f'''_1, \dots, f'''_{N-1}&#10;\]&#10;&#10;\end{document}"/>
  <p:tag name="IGUANATEXSIZE" val="2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e'''_{N-1}&#10;\]&#10;&#10;\end{document}"/>
  <p:tag name="IGUANATEXSIZE" val="2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e'''_N&#10;\]&#10;&#10;\end{document}"/>
  <p:tag name="IGUANATEXSIZE" val="2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e'''_{N-1}, f'''_N&#10;\]&#10;&#10;\end{document}"/>
  <p:tag name="IGUANATEXSIZE" val="2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f'''_1, \dots, f'''_N&#10;\]&#10;&#10;\end{document}"/>
  <p:tag name="IGUANATEXSIZE" val="2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e'''_N&#10;\]&#10;&#10;\end{document}"/>
  <p:tag name="IGUANATEXSIZE" val="2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f'''_1&#10;\]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S&#10;\]&#10;&#10;&#10;\end{document}"/>
  <p:tag name="IGUANATEXSIZE" val="2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e'''_N&#10;\]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S_i&#10;\]&#10;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Delta e_i&#10;\]&#10;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F&#10;\]&#10;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V&#10;\]&#10;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mo_i&#10;\]&#10;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mo_i&#10;\]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E \approx V \ast I \ast t&#10;\]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mo_i \in F&#10;\]&#10;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mo_i \in V&#10;\]&#10;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n_i&#10;\]&#10;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x_i&#10;\]&#10;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Delta E_i&#10;\]&#10;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(= n_i \ast \Delta e_i)&#10;\]&#10;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mo_i&#10;\]&#10;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mo_i&#10;\]&#10;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mo_i&#10;\]&#10;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x_i = 1 \Leftrightarrow mo_i&#10;\]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z: \sum_{i=1}^n c_i \ast x_i&#10;\]&#10;&#10;\end{document}"/>
  <p:tag name="IGUANATEXSIZE" val="2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S&#10;\]&#10;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S_i&#10;\]&#10;&#10;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mo_i \in V&#10;\]&#10;&#10;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Delta e_i&#10;\]&#10;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mo_i \in F&#10;\]&#10;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Delta e_\mathrm{IFetch}&#10;\]&#10;&#10;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n_{i,\textrm{instr}}&#10;\]&#10;&#10;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mo_i&#10;\]&#10;&#10;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Delta e_i = n_{i,\textrm{instr}} \ast \Delta e_\mathrm{IFetch}&#10;\]&#10;&#10;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n_i&#10;\]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n_j: \sum_{i=1}^n a_{j,i} \ast x_i \leq b_j&#10;\]&#10;&#10;\end{document}"/>
  <p:tag name="IGUANATEXSIZE" val="2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Delta e_i&#10;\]&#10;&#10;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mo_i&#10;\]&#10;&#10;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latexsym}&#10;\pagestyle{empty}&#10;\begin{document}&#10;&#10;\[&#10;z: \sum_{i=1}^n \Delta E_i \ast x_i \leadsto \max.&#10;\]&#10;&#10;\end{document}"/>
  <p:tag name="IGUANATEXSIZE" val="2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n_1: \sum_{i=1}^n S_i \ast x_i \leq S&#10;\]&#10;&#10;\end{document}"/>
  <p:tag name="IGUANATEXSIZE" val="2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S_b&#10;\]&#10;&#10;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x_b&#10;\]&#10;&#10;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S_b&#10;\]&#10;&#10;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x_{b1}&#10;\]&#10;&#10;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begin{array}{rcl}&#10;\textit{MO} &amp; = &amp; \{\textit{mo}_1, ..., \textit{mo}_n\} \\&#10;            &amp; = &amp; F \cup B \cup \textit{MB} \cup V&#10;\end{array}&#10;\]&#10;&#10;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S, S_i, \Delta e_i, \dots&#10;\]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z&#10;\]&#10;&#10;\end{document}"/>
  <p:tag name="IGUANATEXSIZE" val="2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F&#10;\]&#10;&#10;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B&#10;\]&#10;&#10;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textit{MB}&#10;\]&#10;&#10;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V&#10;\]&#10;&#10;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textit{MB}&#10;\]&#10;&#10;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S_i&#10;\]&#10;&#10;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Delta e_i&#10;\]&#10;&#10;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mo_i \in F&#10;\]&#10;&#10;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mo_i&#10;\]&#10;&#10;&#10;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mo_i \in V&#10;\]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n_1&#10;\]&#10;&#10;\end{document}"/>
  <p:tag name="IGUANATEXSIZE" val="2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mo_i \in B&#10;\]&#10;&#10;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mo_i \in \textit{MB}&#10;\]&#10;&#10;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mo_i&#10;\]&#10;&#10;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mo_i&#10;\]&#10;&#10;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S_i&#10;\]&#10;&#10;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n_i&#10;\]&#10;&#10;&#10;\end{document}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mo_i \in B \cup \textit{MB}&#10;\]&#10;&#10;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latexsym}&#10;\pagestyle{empty}&#10;\begin{document}&#10;&#10;\[&#10;z: \sum_{i=1}^n \Delta E_i \ast x_i \leadsto \max.&#10;\]&#10;&#10;\end{document}"/>
  <p:tag name="IGUANATEXSIZE" val="2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n_1: \sum_{i=1}^n S_i \ast x_i \leq S&#10;\]&#10;&#10;\end{document}"/>
  <p:tag name="IGUANATEXSIZE" val="2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mo_b \in B&#10;\]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n_m&#10;\]&#10;&#10;\end{document}"/>
  <p:tag name="IGUANATEXSIZE" val="2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mo_b&#10;\]&#10;&#10;&#10;\end{document}"/>
  <p:tag name="IGUANATEXSIZE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forall mo_b \in B: x_b + x_{f(b)} + \sum_{mo_j \in \textit{MB}: mo_b \in mo_j} x_j \leq 1&#10;\]&#10;&#10;\end{document}"/>
  <p:tag name="IGUANATEXSIZE" val="2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f'_i[ x ]&#10;\]&#10;&#10;\end{document}"/>
  <p:tag name="IGUANATEXSIZE" val="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f'_i[ x ]&#10;\]&#10;&#10;\end{document}"/>
  <p:tag name="IGUANATEXSIZE" val="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f'_i[ x ]&#10;\]&#10;&#10;\end{document}"/>
  <p:tag name="IGUANATEXSIZE" val="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e'_N[ x ]&#10;\]&#10;&#10;\end{document}"/>
  <p:tag name="IGUANATEXSIZE" val="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e'_N[ x ]&#10;\]&#10;&#10;\end{document}"/>
  <p:tag name="IGUANATEXSIZE" val="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e'_N[ x ] = \min\{\ f'_1[ x_1 ] + \dots + f'_N[ x_N ]\ \vert\ x_1 + \dots + x_N \leq x\ \}&#10;\]&#10;&#10;\end{document}"/>
  <p:tag name="IGUANATEXSIZE" val="2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f'_i&#10;\]&#10;&#10;\end{document}"/>
  <p:tag name="IGUANATEXSIZE" val="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e'_N[ S ]&#10;\]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x_1&#10;\]&#10;&#10;\end{document}"/>
  <p:tag name="IGUANATEXSIZE" val="2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e'_N[ x ]&#10;\]&#10;&#10;\end{document}"/>
  <p:tag name="IGUANATEXSIZE" val="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\textrm{binmin}(\ g, h\ )[x] = \min\{\ g[x_1] + h[x_2]\ \vert\ x_1 + x_2 \leq x\ \}&#10;\]&#10;&#10;\end{document}"/>
  <p:tag name="IGUANATEXSIZE" val="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begin{array}{rcl}&#10;e'_3[x] &amp; = &amp; \min\{\ f'_1[x_1] + f'_2[x_2] + f'_3[x_3]\ \vert\ x_1 + x_2 + x_3 \leq x\ \} \\&#10;        &amp; = &amp; \textrm{binmin}(\ \textrm{binmin}(\ f'_1, f'_2\ ), f'_3\ )&#10;\end{array}&#10;\]&#10;&#10;&#10;\end{document}"/>
  <p:tag name="IGUANATEXSIZE" val="2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e'_N&#10;\]&#10;&#10;\end{document}"/>
  <p:tag name="IGUANATEXSIZE" val="2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f'_1, \dots, f'_{N-1}&#10;\]&#10;&#10;\end{document}"/>
  <p:tag name="IGUANATEXSIZE" val="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e'_{N-1}&#10;\]&#10;&#10;\end{document}"/>
  <p:tag name="IGUANATEXSIZE" val="2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e'_N&#10;\]&#10;&#10;\end{document}"/>
  <p:tag name="IGUANATEXSIZE" val="2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e'_{N-1}, f'_N&#10;\]&#10;&#10;\end{document}"/>
  <p:tag name="IGUANATEXSIZE" val="2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f'_1, \dots, f'_N&#10;\]&#10;&#10;\end{document}"/>
  <p:tag name="IGUANATEXSIZE" val="2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e'_N&#10;\]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x_n&#10;\]&#10;&#10;\end{document}"/>
  <p:tag name="IGUANATEXSIZE" val="2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f'_1&#10;\]&#10;&#10;\end{document}"/>
  <p:tag name="IGUANATEXSIZE" val="2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e'_N&#10;\]&#10;&#10;\end{document}"/>
  <p:tag name="IGUANATEXSIZE" val="2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e'_N&#10;\]&#10;&#10;\end{document}"/>
  <p:tag name="IGUANATEXSIZE" val="2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f''_i[ x ]&#10;\]&#10;&#10;\end{document}"/>
  <p:tag name="IGUANATEXSIZE" val="2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f''_i[ x ]&#10;\]&#10;&#10;\end{document}"/>
  <p:tag name="IGUANATEXSIZE" val="2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f''_i[ x ]&#10;\]&#10;&#10;\end{document}"/>
  <p:tag name="IGUANATEXSIZE" val="2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f''_i[ x ]&#10;\]&#10;&#10;\end{document}"/>
  <p:tag name="IGUANATEXSIZE" val="2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f''_i[ x ] = f'_i[ x ] + s_i \ast (\ \textit{CE}_{\textrm{SPM}\rightarrow\textrm{MM}}( x ) + \textit{CE}_{\textrm{MM}\rightarrow\textrm{SPM}}( x )\ )&#10;\]&#10;&#10;\end{document}"/>
  <p:tag name="IGUANATEXSIZE" val="2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e''_N[ x ]&#10;\]&#10;&#10;\end{document}"/>
  <p:tag name="IGUANATEXSIZE" val="2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e''_N[ x ]&#10;\]&#10;&#10;\end{document}"/>
  <p:tag name="IGUANATEXSIZE" val="20"/>
</p:tagLst>
</file>

<file path=ppt/theme/theme1.xml><?xml version="1.0" encoding="utf-8"?>
<a:theme xmlns:a="http://schemas.openxmlformats.org/drawingml/2006/main" name="Leere Präsentation">
  <a:themeElements>
    <a:clrScheme name="Leere Präsentatio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32638"/>
      </a:hlink>
      <a:folHlink>
        <a:srgbClr val="A32638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lIns="0" tIns="0" rIns="0" bIns="0" rtlCol="0">
        <a:spAutoFit/>
      </a:bodyPr>
      <a:lstStyle>
        <a:defPPr eaLnBrk="1" hangingPunct="1">
          <a:spcBef>
            <a:spcPct val="20000"/>
          </a:spcBef>
          <a:buClr>
            <a:srgbClr val="FF0007"/>
          </a:buClr>
          <a:defRPr sz="2000" dirty="0" smtClean="0">
            <a:latin typeface="+mn-lt"/>
          </a:defRPr>
        </a:defPPr>
      </a:lst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32638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32638"/>
        </a:hlink>
        <a:folHlink>
          <a:srgbClr val="A326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6906</Words>
  <Application>Microsoft Office PowerPoint</Application>
  <PresentationFormat>Bildschirmpräsentation (4:3)</PresentationFormat>
  <Paragraphs>1589</Paragraphs>
  <Slides>106</Slides>
  <Notes>104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106</vt:i4>
      </vt:variant>
    </vt:vector>
  </HeadingPairs>
  <TitlesOfParts>
    <vt:vector size="109" baseType="lpstr">
      <vt:lpstr>Leere Präsentation</vt:lpstr>
      <vt:lpstr>Chart</vt:lpstr>
      <vt:lpstr>Worksheet</vt:lpstr>
      <vt:lpstr>Compiler für Eingebettete Systeme [CS7506]</vt:lpstr>
      <vt:lpstr>Kapitel 7  LIR Optimierungen und Transformationen</vt:lpstr>
      <vt:lpstr>Inhalte der Vorlesung</vt:lpstr>
      <vt:lpstr>Inhalte des Kapitels</vt:lpstr>
      <vt:lpstr>Wiederholung: Datenflussgraphen</vt:lpstr>
      <vt:lpstr>DFGs &amp; Bit-Pakete</vt:lpstr>
      <vt:lpstr>Beispiel</vt:lpstr>
      <vt:lpstr>Lösungsansatz</vt:lpstr>
      <vt:lpstr>Klassische Datenfluss-Analyse</vt:lpstr>
      <vt:lpstr>Bitgenaue Wertfluss-Analyse</vt:lpstr>
      <vt:lpstr>Daten- und Wertfluss-Graph (DWFG)</vt:lpstr>
      <vt:lpstr>Die Halbordnung L4 (1)</vt:lpstr>
      <vt:lpstr>Die Halbordnung L4 (2)</vt:lpstr>
      <vt:lpstr>Beispiele zu L4 (1)</vt:lpstr>
      <vt:lpstr>Beispiele zu L4 (2)</vt:lpstr>
      <vt:lpstr>Rechnen in L4 – Konjunktion</vt:lpstr>
      <vt:lpstr>Rechnen in L4 – Disjunktion</vt:lpstr>
      <vt:lpstr>Rechnen in L4 – Negation</vt:lpstr>
      <vt:lpstr>Ablauf der BDWFA</vt:lpstr>
      <vt:lpstr>Vorwärts-Analyse</vt:lpstr>
      <vt:lpstr>Ablauf der Vorwärts-Analyse (1)</vt:lpstr>
      <vt:lpstr>Ablauf der Vorwärts-Analyse (2)</vt:lpstr>
      <vt:lpstr>Bemerkungen zur Vorwärts-Analyse</vt:lpstr>
      <vt:lpstr>Vorwärts-Simulation (1)</vt:lpstr>
      <vt:lpstr>Vorwärts-Simulation (2)</vt:lpstr>
      <vt:lpstr>Vorwärts-Simulation (3)</vt:lpstr>
      <vt:lpstr>Vorwärts-Simulation (4)</vt:lpstr>
      <vt:lpstr>Beispiel Vorwärts-Simulation</vt:lpstr>
      <vt:lpstr>Rückwärts-Analyse (1)</vt:lpstr>
      <vt:lpstr>Rückwärts-Analyse (2)</vt:lpstr>
      <vt:lpstr>Ablauf der Rückwärts-Analyse</vt:lpstr>
      <vt:lpstr>Rückwärts-Simulation (1)</vt:lpstr>
      <vt:lpstr>Rückwärts-Simulation (2)</vt:lpstr>
      <vt:lpstr>Rückwärts-Simulation (3)</vt:lpstr>
      <vt:lpstr>Beispiel Rückwärts-Simulation (1)</vt:lpstr>
      <vt:lpstr>Beispiel Rückwärts-Simulation (2)</vt:lpstr>
      <vt:lpstr>Anwendung der BDWFA: Dead Code Elimination (DCE)</vt:lpstr>
      <vt:lpstr>Ablauf der bitgenauen Dead Code Elimination</vt:lpstr>
      <vt:lpstr>Anwendung der BDWFA: Bit-Paket Insert-Operationen (1)</vt:lpstr>
      <vt:lpstr>Anwendung der BDWFA: Bit-Paket Insert-Operationen (2)</vt:lpstr>
      <vt:lpstr>Anwendung der BDWFA: Bit-Paket Extract-Operationen (1)</vt:lpstr>
      <vt:lpstr>Anwendung der BDWFA: Bit-Paket Extract-Operationen (2)</vt:lpstr>
      <vt:lpstr>Inhalte des Kapitels</vt:lpstr>
      <vt:lpstr>Eigenschaften heutiger Speicher (1)</vt:lpstr>
      <vt:lpstr>Eigenschaften heutiger Speicher (2)</vt:lpstr>
      <vt:lpstr>Eigenschaften heutiger Speicher (3)</vt:lpstr>
      <vt:lpstr>Eigenschaften heutiger Speicher (4)</vt:lpstr>
      <vt:lpstr>Eigenschaften heutiger Speicher (5)</vt:lpstr>
      <vt:lpstr>Scratchpad-Speicher</vt:lpstr>
      <vt:lpstr>Aufbau mengenassoziativer Caches</vt:lpstr>
      <vt:lpstr>Eigenschaften von Scratchpad-Speichern (1)</vt:lpstr>
      <vt:lpstr>Eigenschaften von Scratchpad-Speichern (2)</vt:lpstr>
      <vt:lpstr>Eigenschaften von Scratchpad-Speichern (3)</vt:lpstr>
      <vt:lpstr>Eigenschaften von Scratchpad-Speichern (4)</vt:lpstr>
      <vt:lpstr>Eigenschaften von Scratchpad-Speichern (5)</vt:lpstr>
      <vt:lpstr>Ganzzahlig-lineare Programmierung</vt:lpstr>
      <vt:lpstr>Fixe SPM-Allokation: Funktionen &amp; globale Variablen (1)</vt:lpstr>
      <vt:lpstr>Fixe SPM-Allokation: Funktionen &amp; globale Variablen (2)</vt:lpstr>
      <vt:lpstr>Fixe SPM-Allokation: Funktionen &amp; globale Variablen (3)</vt:lpstr>
      <vt:lpstr>Fixe SPM-Allokation: Funktionen &amp; globale Variablen (4)</vt:lpstr>
      <vt:lpstr>Fixe SPM-Allokation: Funktionen &amp; globale Variablen (5)</vt:lpstr>
      <vt:lpstr>Fixe SPM-Allokation: Funktionen &amp; globale Variablen (6)</vt:lpstr>
      <vt:lpstr>Fixe SPM-Allokation: Funktionen &amp; globale Variablen (7)</vt:lpstr>
      <vt:lpstr>Fixe SPM-Allokation: Funktionen, Basisblöcke &amp; globale Variablen (1)</vt:lpstr>
      <vt:lpstr>Fixe SPM-Allokation: Funktionen, Basisblöcke &amp; globale Variablen (2)</vt:lpstr>
      <vt:lpstr>Fixe SPM-Allokation: Funktionen, Basisblöcke &amp; globale Variablen (3)</vt:lpstr>
      <vt:lpstr>Fixe SPM-Allokation: Funktionen, Basisblöcke &amp; globale Variablen (4)</vt:lpstr>
      <vt:lpstr>Fixe SPM-Allokation: Funktionen, Basisblöcke &amp; globale Variablen (5)</vt:lpstr>
      <vt:lpstr>Fixe SPM-Allokation: Funktionen, Basisblöcke &amp; globale Variablen (6)</vt:lpstr>
      <vt:lpstr>Fixe SPM-Allokation: Funktionen, Basisblöcke &amp; globale Variablen (7)</vt:lpstr>
      <vt:lpstr>Fixe SPM-Allokation: Funktionen, Basisblöcke &amp; globale Variablen (8)</vt:lpstr>
      <vt:lpstr>Fixe SPM-Allokation: Funktionen, Basisblöcke &amp; globale Variablen (9)</vt:lpstr>
      <vt:lpstr>Fixe SPM-Allokation: Funktionen, Basisblöcke &amp; globale Variablen (10)</vt:lpstr>
      <vt:lpstr>Fixe SPM-Allokation: Funktionen, Basisblöcke &amp; globale Variablen (11)</vt:lpstr>
      <vt:lpstr>Fixe SPM-Allokation: Funktionen, Basisblöcke &amp; globale Variablen (12)</vt:lpstr>
      <vt:lpstr>Fixe SPM-Allokation: Funktionen, Basisblöcke &amp; globale Variablen (13)</vt:lpstr>
      <vt:lpstr>Multi-Prozess SPM-Allokation: Partitionierter SPM (1)</vt:lpstr>
      <vt:lpstr>Multi-Prozess SPM-Allokation: Partitionierter SPM (2)</vt:lpstr>
      <vt:lpstr>Multi-Prozess SPM-Allokation: Partitionierter SPM (3)</vt:lpstr>
      <vt:lpstr>Multi-Prozess SPM-Allokation: Partitionierter SPM (4)</vt:lpstr>
      <vt:lpstr>Multi-Prozess SPM-Allokation: Partitionierter SPM (5)</vt:lpstr>
      <vt:lpstr>Multi-Prozess SPM-Allokation: Partitionierter SPM (6)</vt:lpstr>
      <vt:lpstr>Multi-Prozess SPM-Allokation: Partitionierter SPM (7)</vt:lpstr>
      <vt:lpstr>Multi-Prozess SPM-Allokation: Exklusiver SPM (1)</vt:lpstr>
      <vt:lpstr>Multi-Prozess SPM-Allokation: Exklusiver SPM (1)</vt:lpstr>
      <vt:lpstr>Multi-Prozess SPM-Allokation: Exklusiver SPM (1)</vt:lpstr>
      <vt:lpstr>Multi-Prozess SPM-Allokation: Exklusiver SPM (1)</vt:lpstr>
      <vt:lpstr>Multi-Prozess SPM-Allokation: Exklusiver SPM (2)</vt:lpstr>
      <vt:lpstr>Multi-Prozess SPM-Allokation: Exklusiver SPM (3)</vt:lpstr>
      <vt:lpstr>Multi-Prozess SPM-Allokation: Exklusiver SPM (4)</vt:lpstr>
      <vt:lpstr>Multi-Prozess SPM-Allokation: Hybrider SPM (1)</vt:lpstr>
      <vt:lpstr>Multi-Prozess SPM-Allokation: Hybrider SPM (1)</vt:lpstr>
      <vt:lpstr>Multi-Prozess SPM-Allokation: Hybrider SPM (1)</vt:lpstr>
      <vt:lpstr>Multi-Prozess SPM-Allokation: Hybrider SPM (1)</vt:lpstr>
      <vt:lpstr>Multi-Prozess SPM-Allokation: Hybrider SPM (2)</vt:lpstr>
      <vt:lpstr>Multi-Prozess SPM-Allokation: Hybrider SPM (3)</vt:lpstr>
      <vt:lpstr>Multi-Prozess SPM-Allokation: Hybrider SPM (4)</vt:lpstr>
      <vt:lpstr>Multi-Prozess SPM-Allokation: Hybrider SPM (5)</vt:lpstr>
      <vt:lpstr>Multi-Prozess SPM-Allokation: Hybrider SPM (6)</vt:lpstr>
      <vt:lpstr>Multi-Prozess SPM-Allokation: Ergebnisse (1)</vt:lpstr>
      <vt:lpstr>Multi-Prozess SPM-Allokation: Ergebnisse (2)</vt:lpstr>
      <vt:lpstr>Multi-Prozess SPM-Allokation: Ergebnisse (3)</vt:lpstr>
      <vt:lpstr>Multi-Prozess SPM-Allokation: Ergebnisse (4)</vt:lpstr>
      <vt:lpstr>Literatur (1)</vt:lpstr>
      <vt:lpstr>Literatur (2)</vt:lpstr>
      <vt:lpstr>Zusammenfassung</vt:lpstr>
    </vt:vector>
  </TitlesOfParts>
  <Company>Universität Ulm, Eingebettete Systeme/Echtzeitsysteme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Compiler für Eingebettete Systeme (SS14)</dc:title>
  <dc:subject>Kapitel 7 - LIR Optimierungen und Transformationen</dc:subject>
  <dc:creator>Heiko Falk</dc:creator>
  <cp:lastModifiedBy>hfalk</cp:lastModifiedBy>
  <cp:revision>2463</cp:revision>
  <dcterms:modified xsi:type="dcterms:W3CDTF">2014-03-14T09:00:30Z</dcterms:modified>
</cp:coreProperties>
</file>