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570" r:id="rId2"/>
    <p:sldId id="475" r:id="rId3"/>
    <p:sldId id="571" r:id="rId4"/>
    <p:sldId id="572" r:id="rId5"/>
    <p:sldId id="535" r:id="rId6"/>
    <p:sldId id="766" r:id="rId7"/>
    <p:sldId id="611" r:id="rId8"/>
    <p:sldId id="776" r:id="rId9"/>
    <p:sldId id="677" r:id="rId10"/>
    <p:sldId id="678" r:id="rId11"/>
    <p:sldId id="768" r:id="rId12"/>
    <p:sldId id="769" r:id="rId13"/>
    <p:sldId id="770" r:id="rId14"/>
    <p:sldId id="771" r:id="rId15"/>
    <p:sldId id="679" r:id="rId16"/>
    <p:sldId id="772" r:id="rId17"/>
    <p:sldId id="680" r:id="rId18"/>
    <p:sldId id="687" r:id="rId19"/>
    <p:sldId id="777" r:id="rId20"/>
    <p:sldId id="688" r:id="rId21"/>
    <p:sldId id="692" r:id="rId22"/>
    <p:sldId id="693" r:id="rId23"/>
    <p:sldId id="694" r:id="rId24"/>
    <p:sldId id="695" r:id="rId25"/>
    <p:sldId id="697" r:id="rId26"/>
    <p:sldId id="774" r:id="rId27"/>
    <p:sldId id="698" r:id="rId28"/>
    <p:sldId id="700" r:id="rId29"/>
    <p:sldId id="701" r:id="rId30"/>
    <p:sldId id="702" r:id="rId31"/>
    <p:sldId id="775" r:id="rId32"/>
    <p:sldId id="637" r:id="rId33"/>
    <p:sldId id="609" r:id="rId34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0C0C0"/>
    <a:srgbClr val="008000"/>
    <a:srgbClr val="BBB5A4"/>
    <a:srgbClr val="AAA28D"/>
    <a:srgbClr val="57AA1C"/>
    <a:srgbClr val="FFFFFF"/>
    <a:srgbClr val="7D9AA9"/>
    <a:srgbClr val="A32638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3" autoAdjust="0"/>
    <p:restoredTop sz="94372" autoAdjust="0"/>
  </p:normalViewPr>
  <p:slideViewPr>
    <p:cSldViewPr>
      <p:cViewPr varScale="1">
        <p:scale>
          <a:sx n="113" d="100"/>
          <a:sy n="113" d="100"/>
        </p:scale>
        <p:origin x="-1488" y="-108"/>
      </p:cViewPr>
      <p:guideLst>
        <p:guide orient="horz" pos="2160"/>
        <p:guide pos="2880"/>
        <p:guide pos="5531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574A601F-D51A-4541-8A52-3E7F3BEB66F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579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FA6D070E-CE62-4770-8CFD-1E20EC2913D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1752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3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12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13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14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15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16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17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18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19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20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21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4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22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23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24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25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26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27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28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29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30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31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277A49-FDE2-43DD-B87D-146ABC92839E}" type="slidenum">
              <a:rPr lang="de-DE"/>
              <a:pPr/>
              <a:t>5</a:t>
            </a:fld>
            <a:endParaRPr lang="de-DE" dirty="0"/>
          </a:p>
        </p:txBody>
      </p:sp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E1FA6-3D34-4D07-81CA-9BC3FF2F707B}" type="slidenum">
              <a:rPr lang="de-DE"/>
              <a:pPr/>
              <a:t>32</a:t>
            </a:fld>
            <a:endParaRPr lang="de-DE" dirty="0"/>
          </a:p>
        </p:txBody>
      </p:sp>
      <p:sp>
        <p:nvSpPr>
          <p:cNvPr id="80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FC92F-96FB-4ED9-81D8-8CA7B3ECAA4E}" type="slidenum">
              <a:rPr lang="de-DE"/>
              <a:pPr/>
              <a:t>33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b="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FC92F-96FB-4ED9-81D8-8CA7B3ECAA4E}" type="slidenum">
              <a:rPr lang="de-DE"/>
              <a:pPr/>
              <a:t>6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7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11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19113"/>
          </a:xfr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defRPr sz="2800"/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65863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9363E599-1D51-47DF-BD13-423CA9D737F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8437607D-CB53-46C2-9D7C-B2635CE5EB29}" type="slidenum">
              <a:rPr lang="de-DE"/>
              <a:pPr/>
              <a:t>‹Nr.›</a:t>
            </a:fld>
            <a:endParaRPr lang="de-DE" dirty="0"/>
          </a:p>
        </p:txBody>
      </p:sp>
      <p:pic>
        <p:nvPicPr>
          <p:cNvPr id="70669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15913"/>
            <a:ext cx="3600450" cy="69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7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36738"/>
            <a:ext cx="7772400" cy="1409700"/>
          </a:xfrm>
        </p:spPr>
        <p:txBody>
          <a:bodyPr>
            <a:spAutoFit/>
          </a:bodyPr>
          <a:lstStyle>
            <a:lvl1pPr algn="ctr">
              <a:lnSpc>
                <a:spcPct val="120000"/>
              </a:lnSpc>
              <a:defRPr sz="36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AB61ACC1-4AB8-4CE4-B729-F53F36A4629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9DCB2-4B99-446D-B07A-65B7A4595D4D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98947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69100" y="549275"/>
            <a:ext cx="2195513" cy="5832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549275"/>
            <a:ext cx="6437312" cy="58324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551EB59E-8912-4DE8-AECB-37D043AE7B6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058B0-E30B-4B00-A73B-71607DD4D0E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68351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D952C07F-A472-47AD-859E-92046724CF0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A1F6B-EF20-4FFC-82A7-CD7EBC9F004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8028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2335C97-AB38-488C-AB7D-C1CF6EC850E6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F9291-5A89-4F8F-8D32-21A7EE642310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629052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387475"/>
            <a:ext cx="4316412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316413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353614E3-5475-4EF4-9E86-6981D27844C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58DA0-C521-46B2-A49E-0B4F9353C38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23914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CCEC1D73-EC27-45AD-B77F-518B55CD480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55EA4-DD8C-4D60-B0B7-AB9A7B507B82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462156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A8F3E9DB-0F88-4D61-83F9-3E092C5AD7C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DA2EC-231D-4114-A0A9-877ADABA983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56292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81444C6-E4DC-4D9E-B05A-4CB82B8985F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5296-0A08-4F26-958E-7BEC21772C0E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53009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1B1A1CC9-3B1A-4378-9031-9A047DAAB5B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0D05C-E729-4426-B208-488630B3CD51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470812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4173C6CD-D7C4-4DE6-A815-0A16F2BAE76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858DB-9180-4A39-A0DC-B7E18A4846EB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53168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549275"/>
            <a:ext cx="8785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87475"/>
            <a:ext cx="8785225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00813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A32638"/>
                </a:solidFill>
              </a:defRPr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65FA6EC6-30B4-44DB-8D46-9D10B342885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35150" y="6500813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A32638"/>
                </a:solidFill>
              </a:defRPr>
            </a:lvl1pPr>
          </a:lstStyle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500813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A32638"/>
                </a:solidFill>
              </a:defRPr>
            </a:lvl1pPr>
          </a:lstStyle>
          <a:p>
            <a:fld id="{2B80C0CB-EA08-4898-A64C-FC7924F444F2}" type="slidenum">
              <a:rPr lang="de-DE"/>
              <a:pPr/>
              <a:t>‹Nr.›</a:t>
            </a:fld>
            <a:endParaRPr lang="de-DE" dirty="0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82563"/>
            <a:ext cx="9144000" cy="0"/>
          </a:xfrm>
          <a:prstGeom prst="line">
            <a:avLst/>
          </a:prstGeom>
          <a:noFill/>
          <a:ln w="9525">
            <a:solidFill>
              <a:srgbClr val="A326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900000" y="198438"/>
            <a:ext cx="60372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de-DE" sz="1000" dirty="0">
                <a:solidFill>
                  <a:srgbClr val="A32638"/>
                </a:solidFill>
              </a:rPr>
              <a:t>Compiler für Eingebettete Systeme (CfES) </a:t>
            </a:r>
            <a:r>
              <a:rPr lang="de-DE" sz="1000" dirty="0" smtClean="0">
                <a:solidFill>
                  <a:srgbClr val="A32638"/>
                </a:solidFill>
              </a:rPr>
              <a:t>SS </a:t>
            </a:r>
            <a:r>
              <a:rPr lang="de-DE" sz="1000" dirty="0" smtClean="0">
                <a:solidFill>
                  <a:srgbClr val="A32638"/>
                </a:solidFill>
              </a:rPr>
              <a:t>2014</a:t>
            </a:r>
            <a:endParaRPr lang="de-DE" sz="1000" b="1" dirty="0">
              <a:solidFill>
                <a:srgbClr val="A32638"/>
              </a:solidFill>
            </a:endParaRP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0" y="183600"/>
            <a:ext cx="827088" cy="152400"/>
          </a:xfrm>
          <a:prstGeom prst="rect">
            <a:avLst/>
          </a:prstGeom>
          <a:solidFill>
            <a:srgbClr val="A326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>
              <a:spcBef>
                <a:spcPct val="50000"/>
              </a:spcBef>
            </a:pPr>
            <a:r>
              <a:rPr lang="de-DE" sz="1000" dirty="0">
                <a:solidFill>
                  <a:schemeClr val="bg1"/>
                </a:solidFill>
              </a:rPr>
              <a:t>Folie </a:t>
            </a:r>
            <a:fld id="{AB810150-121A-4997-ACFB-0347660DEB2D}" type="slidenum">
              <a:rPr lang="de-DE" sz="1000">
                <a:solidFill>
                  <a:schemeClr val="bg1"/>
                </a:solidFill>
              </a:rPr>
              <a:pPr algn="ctr">
                <a:spcBef>
                  <a:spcPct val="50000"/>
                </a:spcBef>
              </a:pPr>
              <a:t>‹Nr.›</a:t>
            </a:fld>
            <a:r>
              <a:rPr lang="de-DE" sz="1000" dirty="0" smtClean="0">
                <a:solidFill>
                  <a:schemeClr val="bg1"/>
                </a:solidFill>
              </a:rPr>
              <a:t>/33</a:t>
            </a: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0" y="1751013"/>
            <a:ext cx="9144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 rot="-5400000">
            <a:off x="-2518569" y="3437732"/>
            <a:ext cx="68373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+mj-lt"/>
          <a:ea typeface="+mj-ea"/>
          <a:cs typeface="+mj-cs"/>
        </a:defRPr>
      </a:lvl1pPr>
      <a:lvl2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2pPr>
      <a:lvl3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3pPr>
      <a:lvl4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4pPr>
      <a:lvl5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5pPr>
      <a:lvl6pPr marL="4572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6pPr>
      <a:lvl7pPr marL="9144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7pPr>
      <a:lvl8pPr marL="13716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8pPr>
      <a:lvl9pPr marL="18288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9pPr>
    </p:titleStyle>
    <p:bodyStyle>
      <a:lvl1pPr marL="342900" indent="-342900" algn="l" rtl="0" fontAlgn="base">
        <a:lnSpc>
          <a:spcPts val="2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5.png"/><Relationship Id="rId4" Type="http://schemas.openxmlformats.org/officeDocument/2006/relationships/tags" Target="../tags/tag4.xml"/><Relationship Id="rId9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5.xml"/><Relationship Id="rId13" Type="http://schemas.openxmlformats.org/officeDocument/2006/relationships/image" Target="../media/image5.png"/><Relationship Id="rId3" Type="http://schemas.openxmlformats.org/officeDocument/2006/relationships/tags" Target="../tags/tag7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image" Target="../media/image8.png"/><Relationship Id="rId5" Type="http://schemas.openxmlformats.org/officeDocument/2006/relationships/tags" Target="../tags/tag9.xml"/><Relationship Id="rId10" Type="http://schemas.openxmlformats.org/officeDocument/2006/relationships/image" Target="../media/image7.png"/><Relationship Id="rId4" Type="http://schemas.openxmlformats.org/officeDocument/2006/relationships/tags" Target="../tags/tag8.xml"/><Relationship Id="rId9" Type="http://schemas.openxmlformats.org/officeDocument/2006/relationships/image" Target="../media/image6.png"/><Relationship Id="rId1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9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560" y="1905283"/>
            <a:ext cx="7920880" cy="1274195"/>
          </a:xfrm>
        </p:spPr>
        <p:txBody>
          <a:bodyPr/>
          <a:lstStyle/>
          <a:p>
            <a:r>
              <a:rPr lang="de-DE" dirty="0" smtClean="0"/>
              <a:t>Compiler </a:t>
            </a:r>
            <a:r>
              <a:rPr lang="de-DE" dirty="0"/>
              <a:t>für Eingebettete Systeme</a:t>
            </a:r>
            <a:br>
              <a:rPr lang="de-DE" dirty="0"/>
            </a:br>
            <a:r>
              <a:rPr lang="de-DE" sz="2800" b="0" dirty="0" smtClean="0"/>
              <a:t>[CS7506]</a:t>
            </a:r>
            <a:endParaRPr lang="de-DE" sz="2800" b="0" dirty="0"/>
          </a:p>
        </p:txBody>
      </p:sp>
      <p:sp>
        <p:nvSpPr>
          <p:cNvPr id="5929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/>
          <a:lstStyle/>
          <a:p>
            <a:r>
              <a:rPr lang="de-DE" dirty="0" smtClean="0"/>
              <a:t>Sommersemester </a:t>
            </a:r>
            <a:r>
              <a:rPr lang="de-DE" dirty="0" smtClean="0"/>
              <a:t>2014</a:t>
            </a:r>
            <a:endParaRPr lang="de-DE" dirty="0"/>
          </a:p>
          <a:p>
            <a:endParaRPr lang="de-DE" dirty="0"/>
          </a:p>
          <a:p>
            <a:r>
              <a:rPr lang="de-DE" sz="2000" dirty="0"/>
              <a:t>Heiko Falk</a:t>
            </a:r>
          </a:p>
          <a:p>
            <a:endParaRPr lang="de-DE" sz="2000" dirty="0"/>
          </a:p>
          <a:p>
            <a:r>
              <a:rPr lang="de-DE" sz="2000" dirty="0"/>
              <a:t>Institut für Eingebettete Systeme/Echtzeitsysteme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Ingenieurwissenschaften und Informatik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Universität Ulm</a:t>
            </a:r>
          </a:p>
        </p:txBody>
      </p:sp>
    </p:spTree>
    <p:extLst>
      <p:ext uri="{BB962C8B-B14F-4D97-AF65-F5344CB8AC3E}">
        <p14:creationId xmlns:p14="http://schemas.microsoft.com/office/powerpoint/2010/main" val="1043445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7045F0F-3CFA-4F75-AB48-009992DE728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Beispiel-Kontrollflussgraph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9" y="1387475"/>
            <a:ext cx="5904780" cy="4994275"/>
          </a:xfrm>
        </p:spPr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Beachte:</a:t>
            </a:r>
            <a:r>
              <a:rPr lang="de-DE" dirty="0" smtClean="0"/>
              <a:t> CFG-Knoten repräsentieren hier einzelne Instruktionen anstatt Basisblöcke</a:t>
            </a:r>
            <a:br>
              <a:rPr lang="de-DE" dirty="0" smtClean="0"/>
            </a:b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vgl. Kapitel 5)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Code enthält drei virtuelle Register:</a:t>
            </a:r>
            <a:br>
              <a:rPr lang="de-DE" dirty="0" smtClean="0"/>
            </a:b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0825" y="1340768"/>
            <a:ext cx="774223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	MOV r_a,0;		</a:t>
            </a:r>
            <a:r>
              <a:rPr lang="de-DE" sz="1600" b="1" i="1" dirty="0">
                <a:solidFill>
                  <a:schemeClr val="bg2"/>
                </a:solidFill>
                <a:latin typeface="Courier New" pitchFamily="49" charset="0"/>
              </a:rPr>
              <a:t># r_a = 0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L1:	ADD r_b,r_a,1;	</a:t>
            </a:r>
            <a:r>
              <a:rPr lang="de-DE" sz="1600" b="1" i="1" dirty="0">
                <a:solidFill>
                  <a:schemeClr val="bg2"/>
                </a:solidFill>
                <a:latin typeface="Courier New" pitchFamily="49" charset="0"/>
              </a:rPr>
              <a:t># r_b = r_a+1</a:t>
            </a:r>
          </a:p>
          <a:p>
            <a:pPr lvl="2" algn="l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r_c,r_c,r_b;	</a:t>
            </a:r>
            <a:r>
              <a:rPr lang="de-DE" sz="1600" b="1" i="1" dirty="0">
                <a:solidFill>
                  <a:schemeClr val="bg2"/>
                </a:solidFill>
                <a:latin typeface="Courier New" pitchFamily="49" charset="0"/>
              </a:rPr>
              <a:t># r_c = r_c+r_b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	MUL r_a,r_b,2;	</a:t>
            </a:r>
            <a:r>
              <a:rPr lang="de-DE" sz="1600" b="1" i="1" dirty="0">
                <a:solidFill>
                  <a:schemeClr val="bg2"/>
                </a:solidFill>
                <a:latin typeface="Courier New" pitchFamily="49" charset="0"/>
              </a:rPr>
              <a:t># r_a = r_b*2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	JLT r_a,</a:t>
            </a:r>
            <a:r>
              <a:rPr lang="de-DE" sz="2000" b="1" i="1" dirty="0">
                <a:latin typeface="Courier New" pitchFamily="49" charset="0"/>
              </a:rPr>
              <a:t>N</a:t>
            </a:r>
            <a:r>
              <a:rPr lang="de-DE" sz="2000" b="1" dirty="0">
                <a:latin typeface="Courier New" pitchFamily="49" charset="0"/>
              </a:rPr>
              <a:t>,L1;	</a:t>
            </a:r>
            <a:r>
              <a:rPr lang="de-DE" sz="1600" b="1" i="1" dirty="0">
                <a:solidFill>
                  <a:schemeClr val="bg2"/>
                </a:solidFill>
                <a:latin typeface="Courier New" pitchFamily="49" charset="0"/>
              </a:rPr>
              <a:t># if r_a&lt;N goto L1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L2:	RET r_c;		</a:t>
            </a:r>
            <a:r>
              <a:rPr lang="de-DE" sz="1600" b="1" i="1" dirty="0">
                <a:solidFill>
                  <a:schemeClr val="bg2"/>
                </a:solidFill>
                <a:latin typeface="Courier New" pitchFamily="49" charset="0"/>
              </a:rPr>
              <a:t># return r_c</a:t>
            </a: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6430963" y="519363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6430963" y="447290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6430963" y="3752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6430963" y="1593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6430963" y="2312318"/>
            <a:ext cx="2376487" cy="3603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430963" y="303145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300788" y="3045743"/>
            <a:ext cx="2476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r_c,r_c,r_b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59538" y="23329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r_b,r_a,1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764338" y="1610643"/>
            <a:ext cx="156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MOV r_a,0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462713" y="37680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MUL r_a,r_b,2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559550" y="4480843"/>
            <a:ext cx="2019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JLT r_a,</a:t>
            </a:r>
            <a:r>
              <a:rPr lang="de-DE" sz="2000" b="1" i="1" dirty="0">
                <a:latin typeface="Courier New" pitchFamily="49" charset="0"/>
              </a:rPr>
              <a:t>N</a:t>
            </a:r>
            <a:r>
              <a:rPr lang="de-DE" sz="2000" b="1" dirty="0">
                <a:latin typeface="Courier New" pitchFamily="49" charset="0"/>
              </a:rPr>
              <a:t>,L1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932613" y="5203156"/>
            <a:ext cx="1257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RET r_c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7678738" y="4833268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7678738" y="4112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7678738" y="3393406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7678738" y="2672681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7678738" y="1953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24" name="AutoShape 22"/>
          <p:cNvCxnSpPr>
            <a:cxnSpLocks noChangeShapeType="1"/>
          </p:cNvCxnSpPr>
          <p:nvPr/>
        </p:nvCxnSpPr>
        <p:spPr bwMode="auto">
          <a:xfrm rot="16200000" flipV="1">
            <a:off x="6209506" y="356565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8704263" y="15931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1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8704263" y="2296443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2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8704263" y="30155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3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8702675" y="3736306"/>
            <a:ext cx="333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704263" y="445703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5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8704263" y="5176168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578133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7045F0F-3CFA-4F75-AB48-009992DE728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Lebenszeit von </a:t>
            </a:r>
            <a:r>
              <a:rPr lang="de-DE" dirty="0" smtClean="0">
                <a:latin typeface="Courier New" pitchFamily="49" charset="0"/>
                <a:cs typeface="Courier New" pitchFamily="49" charset="0"/>
              </a:rPr>
              <a:t>r_b</a:t>
            </a:r>
            <a:endParaRPr lang="de-DE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9" y="1387475"/>
            <a:ext cx="5904780" cy="4994275"/>
          </a:xfrm>
        </p:spPr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Register ist lebendig, wenn es in Zukunft noch gebraucht werden könnte</a:t>
            </a:r>
            <a:endParaRPr lang="de-DE" i="1" dirty="0" smtClean="0"/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LTA arbeitet „von der Zukunft“ in „die Vergangenheit“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Letztes USE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: Knoten 4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 ist entlang Kante (3, 4) lebendig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Knoten 3 ist kein DEF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 ist entlang Kante (2, 3) auch lebendig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Knoten 2 definiert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: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Inhalt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 für Knoten 2 irrelevant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 ist entlang Kante (1, 2) nicht lebendig</a:t>
            </a: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6430963" y="519363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6430963" y="447290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6430963" y="3752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6430963" y="1593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6430963" y="2312318"/>
            <a:ext cx="2376487" cy="3603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430963" y="303145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300788" y="3045743"/>
            <a:ext cx="2476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r_c,r_c,r_b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59538" y="23329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r_b,r_a,1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764338" y="1610643"/>
            <a:ext cx="156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MOV r_a,0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462713" y="37680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MUL r_a,r_b,2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559550" y="4480843"/>
            <a:ext cx="2019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JLT r_a,</a:t>
            </a:r>
            <a:r>
              <a:rPr lang="de-DE" sz="2000" b="1" i="1" dirty="0">
                <a:latin typeface="Courier New" pitchFamily="49" charset="0"/>
              </a:rPr>
              <a:t>N</a:t>
            </a:r>
            <a:r>
              <a:rPr lang="de-DE" sz="2000" b="1" dirty="0">
                <a:latin typeface="Courier New" pitchFamily="49" charset="0"/>
              </a:rPr>
              <a:t>,L1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932613" y="5203156"/>
            <a:ext cx="1257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RET r_c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7678738" y="4833268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7678738" y="4112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7678738" y="3393406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7678738" y="2672681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7678738" y="1953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24" name="AutoShape 22"/>
          <p:cNvCxnSpPr>
            <a:cxnSpLocks noChangeShapeType="1"/>
          </p:cNvCxnSpPr>
          <p:nvPr/>
        </p:nvCxnSpPr>
        <p:spPr bwMode="auto">
          <a:xfrm rot="16200000" flipV="1">
            <a:off x="6209506" y="356565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8704263" y="15931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1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8704263" y="2296443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2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8704263" y="30155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3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8702675" y="3736306"/>
            <a:ext cx="333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704263" y="445703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5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8704263" y="5176168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6</a:t>
            </a: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7885113" y="3391200"/>
            <a:ext cx="0" cy="360362"/>
          </a:xfrm>
          <a:prstGeom prst="line">
            <a:avLst/>
          </a:prstGeom>
          <a:noFill/>
          <a:ln w="25400">
            <a:solidFill>
              <a:srgbClr val="6699FF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7897813" y="2674800"/>
            <a:ext cx="0" cy="360362"/>
          </a:xfrm>
          <a:prstGeom prst="line">
            <a:avLst/>
          </a:prstGeom>
          <a:noFill/>
          <a:ln w="25400">
            <a:solidFill>
              <a:srgbClr val="6699FF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68480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7045F0F-3CFA-4F75-AB48-009992DE728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Lebenszeit von </a:t>
            </a:r>
            <a:r>
              <a:rPr lang="de-DE" dirty="0" smtClean="0">
                <a:latin typeface="Courier New" pitchFamily="49" charset="0"/>
                <a:cs typeface="Courier New" pitchFamily="49" charset="0"/>
              </a:rPr>
              <a:t>r_a</a:t>
            </a:r>
            <a:endParaRPr lang="de-DE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9" y="1387475"/>
            <a:ext cx="5904780" cy="4994275"/>
          </a:xfrm>
        </p:spPr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Letztes USE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: Knoten 5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ist entlang Kante (4, 5) lebendig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Knoten 4 definiert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ist entlang Kante (3, 4) nicht lebendig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Knoten 2 ist ein USE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: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wird in Knoten 1 definiert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ist entlang Kante (1, 2) lebendig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ist aber auch entlang (5, 2) lebendig, da das DEF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in Knoten 4 über den Schleifen-Rücksprung auch Knoten 2 erreicht</a:t>
            </a: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6430963" y="519363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6430963" y="447290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6430963" y="3752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6430963" y="1593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6430963" y="2312318"/>
            <a:ext cx="2376487" cy="3603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430963" y="303145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300788" y="3045743"/>
            <a:ext cx="2476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r_c,r_c,r_b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59538" y="23329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r_b,r_a,1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764338" y="1610643"/>
            <a:ext cx="156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MOV r_a,0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462713" y="37680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MUL r_a,r_b,2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559550" y="4480843"/>
            <a:ext cx="2019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JLT r_a,</a:t>
            </a:r>
            <a:r>
              <a:rPr lang="de-DE" sz="2000" b="1" i="1" dirty="0">
                <a:latin typeface="Courier New" pitchFamily="49" charset="0"/>
              </a:rPr>
              <a:t>N</a:t>
            </a:r>
            <a:r>
              <a:rPr lang="de-DE" sz="2000" b="1" dirty="0">
                <a:latin typeface="Courier New" pitchFamily="49" charset="0"/>
              </a:rPr>
              <a:t>,L1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932613" y="5203156"/>
            <a:ext cx="1257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RET r_c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7678738" y="4833268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7678738" y="4112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7678738" y="3393406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7678738" y="2672681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7678738" y="1953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24" name="AutoShape 22"/>
          <p:cNvCxnSpPr>
            <a:cxnSpLocks noChangeShapeType="1"/>
          </p:cNvCxnSpPr>
          <p:nvPr/>
        </p:nvCxnSpPr>
        <p:spPr bwMode="auto">
          <a:xfrm rot="16200000" flipV="1">
            <a:off x="6209506" y="356565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8704263" y="15931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1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8704263" y="2296443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2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8704263" y="30155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3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8702675" y="3736306"/>
            <a:ext cx="333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704263" y="445703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5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8704263" y="5176168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6</a:t>
            </a:r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7883525" y="4114800"/>
            <a:ext cx="0" cy="360363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7896225" y="1954800"/>
            <a:ext cx="0" cy="360363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35" name="AutoShape 33"/>
          <p:cNvCxnSpPr>
            <a:cxnSpLocks noChangeShapeType="1"/>
          </p:cNvCxnSpPr>
          <p:nvPr/>
        </p:nvCxnSpPr>
        <p:spPr bwMode="auto">
          <a:xfrm rot="16200000" flipV="1">
            <a:off x="6414293" y="356760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rgbClr val="FF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7101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7045F0F-3CFA-4F75-AB48-009992DE728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Lebenszeit von </a:t>
            </a:r>
            <a:r>
              <a:rPr lang="de-DE" dirty="0" smtClean="0">
                <a:latin typeface="Courier New" pitchFamily="49" charset="0"/>
                <a:cs typeface="Courier New" pitchFamily="49" charset="0"/>
              </a:rPr>
              <a:t>r_c</a:t>
            </a:r>
            <a:endParaRPr lang="de-DE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9" y="1387475"/>
            <a:ext cx="5904780" cy="4994275"/>
          </a:xfrm>
        </p:spPr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Letztes USE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: Knoten 6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 ist entlang (5, 6) lebendig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/>
              <a:t> ist entlang </a:t>
            </a:r>
            <a:r>
              <a:rPr lang="de-DE" dirty="0" smtClean="0"/>
              <a:t>(4, 5) und (3, 4) lebendig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Weiteres USE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: Knoten 3</a:t>
            </a:r>
            <a:endParaRPr lang="de-DE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DEF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 in Knoten 3 erreicht über Schleifen-Rücksprung das USE in Knoten 3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/>
              <a:t> ist entlang </a:t>
            </a:r>
            <a:r>
              <a:rPr lang="de-DE" dirty="0" smtClean="0"/>
              <a:t>(2, 3) </a:t>
            </a:r>
            <a:r>
              <a:rPr lang="de-DE" dirty="0"/>
              <a:t>und </a:t>
            </a:r>
            <a:r>
              <a:rPr lang="de-DE" dirty="0" smtClean="0"/>
              <a:t>(5, 2) lebendig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Zusätzlich: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Da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 außerhalb der Schleife nicht initialisiert ist: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 ist entlang (1, 2) auch lebendig</a:t>
            </a: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6430963" y="519363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6430963" y="447290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6430963" y="3752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6430963" y="1593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6430963" y="2312318"/>
            <a:ext cx="2376487" cy="3603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430963" y="303145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300788" y="3045743"/>
            <a:ext cx="2476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r_c,r_c,r_b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59538" y="23329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r_b,r_a,1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764338" y="1610643"/>
            <a:ext cx="156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MOV r_a,0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462713" y="37680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MUL r_a,r_b,2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559550" y="4480843"/>
            <a:ext cx="2019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JLT r_a,</a:t>
            </a:r>
            <a:r>
              <a:rPr lang="de-DE" sz="2000" b="1" i="1" dirty="0">
                <a:latin typeface="Courier New" pitchFamily="49" charset="0"/>
              </a:rPr>
              <a:t>N</a:t>
            </a:r>
            <a:r>
              <a:rPr lang="de-DE" sz="2000" b="1" dirty="0">
                <a:latin typeface="Courier New" pitchFamily="49" charset="0"/>
              </a:rPr>
              <a:t>,L1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932613" y="5203156"/>
            <a:ext cx="1257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RET r_c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7678738" y="4833268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7678738" y="4112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7678738" y="3393406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7678738" y="2672681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7678738" y="1953543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24" name="AutoShape 22"/>
          <p:cNvCxnSpPr>
            <a:cxnSpLocks noChangeShapeType="1"/>
          </p:cNvCxnSpPr>
          <p:nvPr/>
        </p:nvCxnSpPr>
        <p:spPr bwMode="auto">
          <a:xfrm rot="16200000" flipV="1">
            <a:off x="6209506" y="356565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8704263" y="15931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1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8704263" y="2296443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2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8704263" y="30155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3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8702675" y="3736306"/>
            <a:ext cx="333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704263" y="445703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5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8704263" y="5176168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6</a:t>
            </a:r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8101013" y="4834800"/>
            <a:ext cx="0" cy="360363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>
            <a:off x="8101013" y="4111200"/>
            <a:ext cx="0" cy="360363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8" name="Line 34"/>
          <p:cNvSpPr>
            <a:spLocks noChangeShapeType="1"/>
          </p:cNvSpPr>
          <p:nvPr/>
        </p:nvSpPr>
        <p:spPr bwMode="auto">
          <a:xfrm>
            <a:off x="8101013" y="3394800"/>
            <a:ext cx="0" cy="360362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>
            <a:off x="8101013" y="2674800"/>
            <a:ext cx="0" cy="360362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40" name="AutoShape 36"/>
          <p:cNvCxnSpPr>
            <a:cxnSpLocks noChangeShapeType="1"/>
          </p:cNvCxnSpPr>
          <p:nvPr/>
        </p:nvCxnSpPr>
        <p:spPr bwMode="auto">
          <a:xfrm rot="16200000" flipV="1">
            <a:off x="5982493" y="356760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Line 37"/>
          <p:cNvSpPr>
            <a:spLocks noChangeShapeType="1"/>
          </p:cNvSpPr>
          <p:nvPr/>
        </p:nvSpPr>
        <p:spPr bwMode="auto">
          <a:xfrm>
            <a:off x="8101013" y="1954800"/>
            <a:ext cx="0" cy="360363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1039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7045F0F-3CFA-4F75-AB48-009992DE728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Vollständige LTA</a:t>
            </a:r>
            <a:endParaRPr lang="de-DE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9" y="1387475"/>
            <a:ext cx="5904780" cy="4994275"/>
          </a:xfrm>
        </p:spPr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Lebenszeit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 überlappt sowohl die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als auch die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</a:p>
          <a:p>
            <a:pPr>
              <a:lnSpc>
                <a:spcPct val="120000"/>
              </a:lnSpc>
              <a:buFont typeface="Wingdings" pitchFamily="2" charset="2"/>
              <a:buChar char="D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 darf nicht das gleiche physikalische Register wie </a:t>
            </a:r>
            <a:r>
              <a:rPr lang="de-DE" b="1" dirty="0" err="1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erhalten</a:t>
            </a:r>
          </a:p>
          <a:p>
            <a:pPr>
              <a:lnSpc>
                <a:spcPct val="120000"/>
              </a:lnSpc>
              <a:buFont typeface="Wingdings" pitchFamily="2" charset="2"/>
              <a:buChar char="D"/>
            </a:pPr>
            <a:r>
              <a:rPr lang="de-DE" b="1" dirty="0" err="1" smtClean="0">
                <a:latin typeface="Courier New" pitchFamily="49" charset="0"/>
                <a:cs typeface="Courier New" pitchFamily="49" charset="0"/>
              </a:rPr>
              <a:t>r_c</a:t>
            </a:r>
            <a:r>
              <a:rPr lang="de-DE" dirty="0" smtClean="0"/>
              <a:t> darf nicht das gleiche physikalische Register wie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 erhalten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Lebenszeiten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 sind disjunkt</a:t>
            </a:r>
            <a:endParaRPr lang="de-DE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C"/>
            </a:pP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r_a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r_b</a:t>
            </a:r>
            <a:r>
              <a:rPr lang="de-DE" dirty="0" smtClean="0"/>
              <a:t> dürfen sich das selbe physikalische Register teilen</a:t>
            </a: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6430963" y="519363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6430963" y="447290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6430963" y="3752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6430963" y="1593181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6430963" y="2312318"/>
            <a:ext cx="2376487" cy="3603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430963" y="3031456"/>
            <a:ext cx="2376487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DDDDD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300788" y="3045743"/>
            <a:ext cx="2476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r_c,r_c,r_b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59538" y="23329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ADD r_b,r_a,1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764338" y="1610643"/>
            <a:ext cx="156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MOV r_a,0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462713" y="3768056"/>
            <a:ext cx="217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MUL r_a,r_b,2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559550" y="4480843"/>
            <a:ext cx="2019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JLT r_a,</a:t>
            </a:r>
            <a:r>
              <a:rPr lang="de-DE" sz="2000" b="1" i="1" dirty="0">
                <a:latin typeface="Courier New" pitchFamily="49" charset="0"/>
              </a:rPr>
              <a:t>N</a:t>
            </a:r>
            <a:r>
              <a:rPr lang="de-DE" sz="2000" b="1" dirty="0">
                <a:latin typeface="Courier New" pitchFamily="49" charset="0"/>
              </a:rPr>
              <a:t>,L1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932613" y="5203156"/>
            <a:ext cx="1257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>
                <a:latin typeface="Courier New" pitchFamily="49" charset="0"/>
              </a:rPr>
              <a:t>RET r_c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8704263" y="15931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1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8704263" y="2296443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2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8704263" y="301558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3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8702675" y="3736306"/>
            <a:ext cx="333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4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704263" y="4457031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5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8704263" y="5176168"/>
            <a:ext cx="33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6</a:t>
            </a:r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8101013" y="4834800"/>
            <a:ext cx="0" cy="360363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>
            <a:off x="8101013" y="4111200"/>
            <a:ext cx="0" cy="360363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8" name="Line 34"/>
          <p:cNvSpPr>
            <a:spLocks noChangeShapeType="1"/>
          </p:cNvSpPr>
          <p:nvPr/>
        </p:nvSpPr>
        <p:spPr bwMode="auto">
          <a:xfrm>
            <a:off x="8101013" y="3394800"/>
            <a:ext cx="0" cy="360362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>
            <a:off x="8101013" y="2674800"/>
            <a:ext cx="0" cy="360362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40" name="AutoShape 36"/>
          <p:cNvCxnSpPr>
            <a:cxnSpLocks noChangeShapeType="1"/>
          </p:cNvCxnSpPr>
          <p:nvPr/>
        </p:nvCxnSpPr>
        <p:spPr bwMode="auto">
          <a:xfrm rot="16200000" flipV="1">
            <a:off x="5982493" y="356760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Line 37"/>
          <p:cNvSpPr>
            <a:spLocks noChangeShapeType="1"/>
          </p:cNvSpPr>
          <p:nvPr/>
        </p:nvSpPr>
        <p:spPr bwMode="auto">
          <a:xfrm>
            <a:off x="8101013" y="1954800"/>
            <a:ext cx="0" cy="360363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2" name="Line 31"/>
          <p:cNvSpPr>
            <a:spLocks noChangeShapeType="1"/>
          </p:cNvSpPr>
          <p:nvPr/>
        </p:nvSpPr>
        <p:spPr bwMode="auto">
          <a:xfrm>
            <a:off x="7883525" y="4114800"/>
            <a:ext cx="0" cy="360363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3" name="Line 32"/>
          <p:cNvSpPr>
            <a:spLocks noChangeShapeType="1"/>
          </p:cNvSpPr>
          <p:nvPr/>
        </p:nvSpPr>
        <p:spPr bwMode="auto">
          <a:xfrm>
            <a:off x="7896225" y="1954800"/>
            <a:ext cx="0" cy="360363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cxnSp>
        <p:nvCxnSpPr>
          <p:cNvPr id="44" name="AutoShape 33"/>
          <p:cNvCxnSpPr>
            <a:cxnSpLocks noChangeShapeType="1"/>
          </p:cNvCxnSpPr>
          <p:nvPr/>
        </p:nvCxnSpPr>
        <p:spPr bwMode="auto">
          <a:xfrm rot="16200000" flipV="1">
            <a:off x="6414293" y="3567600"/>
            <a:ext cx="2519363" cy="12700"/>
          </a:xfrm>
          <a:prstGeom prst="curvedConnector5">
            <a:avLst>
              <a:gd name="adj1" fmla="val -9074"/>
              <a:gd name="adj2" fmla="val 9550000"/>
              <a:gd name="adj3" fmla="val 109074"/>
            </a:avLst>
          </a:prstGeom>
          <a:noFill/>
          <a:ln w="25400">
            <a:solidFill>
              <a:srgbClr val="FF9900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Line 32"/>
          <p:cNvSpPr>
            <a:spLocks noChangeShapeType="1"/>
          </p:cNvSpPr>
          <p:nvPr/>
        </p:nvSpPr>
        <p:spPr bwMode="auto">
          <a:xfrm>
            <a:off x="7885113" y="3391200"/>
            <a:ext cx="0" cy="360362"/>
          </a:xfrm>
          <a:prstGeom prst="line">
            <a:avLst/>
          </a:prstGeom>
          <a:noFill/>
          <a:ln w="25400">
            <a:solidFill>
              <a:srgbClr val="6699FF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" name="Line 33"/>
          <p:cNvSpPr>
            <a:spLocks noChangeShapeType="1"/>
          </p:cNvSpPr>
          <p:nvPr/>
        </p:nvSpPr>
        <p:spPr bwMode="auto">
          <a:xfrm>
            <a:off x="7897813" y="2674800"/>
            <a:ext cx="0" cy="360362"/>
          </a:xfrm>
          <a:prstGeom prst="line">
            <a:avLst/>
          </a:prstGeom>
          <a:noFill/>
          <a:ln w="25400">
            <a:solidFill>
              <a:srgbClr val="6699FF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4392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9FD97D0-33E6-47A8-B82E-E45A8E073D2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Definitionen zur LTA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Sei </a:t>
            </a:r>
            <a:r>
              <a:rPr lang="de-DE" i="1" dirty="0" smtClean="0"/>
              <a:t>v</a:t>
            </a:r>
            <a:r>
              <a:rPr lang="de-DE" dirty="0" smtClean="0"/>
              <a:t> ein Knoten des Kontrollflussgraphen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pred</a:t>
            </a:r>
            <a:r>
              <a:rPr lang="de-DE" i="1" baseline="-25000" dirty="0" smtClean="0"/>
              <a:t>v</a:t>
            </a:r>
            <a:r>
              <a:rPr lang="de-DE" dirty="0" smtClean="0"/>
              <a:t> / </a:t>
            </a:r>
            <a:r>
              <a:rPr lang="de-DE" i="1" dirty="0" smtClean="0"/>
              <a:t>succ</a:t>
            </a:r>
            <a:r>
              <a:rPr lang="de-DE" i="1" baseline="-25000" dirty="0" smtClean="0"/>
              <a:t>v</a:t>
            </a:r>
            <a:r>
              <a:rPr lang="de-DE" dirty="0" smtClean="0"/>
              <a:t>	Menge aller Vorgänger/Nachfolger von </a:t>
            </a:r>
            <a:r>
              <a:rPr lang="de-DE" i="1" dirty="0" smtClean="0"/>
              <a:t>v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def</a:t>
            </a:r>
            <a:r>
              <a:rPr lang="de-DE" i="1" baseline="-25000" dirty="0" smtClean="0"/>
              <a:t>v</a:t>
            </a:r>
            <a:r>
              <a:rPr lang="de-DE" dirty="0" smtClean="0"/>
              <a:t> / </a:t>
            </a:r>
            <a:r>
              <a:rPr lang="de-DE" i="1" dirty="0" smtClean="0"/>
              <a:t>use</a:t>
            </a:r>
            <a:r>
              <a:rPr lang="de-DE" i="1" baseline="-25000" dirty="0" smtClean="0"/>
              <a:t>v</a:t>
            </a:r>
            <a:r>
              <a:rPr lang="de-DE" dirty="0" smtClean="0"/>
              <a:t>	Menge aller von </a:t>
            </a:r>
            <a:r>
              <a:rPr lang="de-DE" i="1" dirty="0" smtClean="0"/>
              <a:t>v</a:t>
            </a:r>
            <a:r>
              <a:rPr lang="de-DE" dirty="0" smtClean="0"/>
              <a:t> definierten/benutzten virtuellen</a:t>
            </a:r>
            <a:br>
              <a:rPr lang="de-DE" dirty="0" smtClean="0"/>
            </a:br>
            <a:r>
              <a:rPr lang="de-DE" dirty="0" smtClean="0"/>
              <a:t>			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virtuelles Register </a:t>
            </a:r>
            <a:r>
              <a:rPr lang="de-DE" i="1" dirty="0" smtClean="0"/>
              <a:t>r</a:t>
            </a:r>
            <a:r>
              <a:rPr lang="de-DE" dirty="0" smtClean="0"/>
              <a:t> ist entlang einer CFG-Kante lebendig, wenn im CFG ein gerichteter Pfad von dieser Kante zu einer Benutzung von </a:t>
            </a:r>
            <a:r>
              <a:rPr lang="de-DE" i="1" dirty="0" smtClean="0"/>
              <a:t>r</a:t>
            </a:r>
            <a:r>
              <a:rPr lang="de-DE" dirty="0" smtClean="0"/>
              <a:t> existiert, der keine weitere Definition von </a:t>
            </a:r>
            <a:r>
              <a:rPr lang="de-DE" i="1" dirty="0" smtClean="0"/>
              <a:t>r</a:t>
            </a:r>
            <a:r>
              <a:rPr lang="de-DE" dirty="0" smtClean="0"/>
              <a:t> enthält.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Register </a:t>
            </a:r>
            <a:r>
              <a:rPr lang="de-DE" i="1" dirty="0" smtClean="0"/>
              <a:t>r</a:t>
            </a:r>
            <a:r>
              <a:rPr lang="de-DE" dirty="0" smtClean="0"/>
              <a:t> ist </a:t>
            </a:r>
            <a:r>
              <a:rPr lang="en-US" i="1" dirty="0" smtClean="0"/>
              <a:t>live-in</a:t>
            </a:r>
            <a:r>
              <a:rPr lang="de-DE" dirty="0" smtClean="0"/>
              <a:t> an einem CFG-Knoten </a:t>
            </a:r>
            <a:r>
              <a:rPr lang="de-DE" i="1" dirty="0" smtClean="0"/>
              <a:t>v</a:t>
            </a:r>
            <a:r>
              <a:rPr lang="de-DE" dirty="0" smtClean="0"/>
              <a:t>, wenn </a:t>
            </a:r>
            <a:r>
              <a:rPr lang="de-DE" i="1" dirty="0" smtClean="0"/>
              <a:t>r</a:t>
            </a:r>
            <a:r>
              <a:rPr lang="de-DE" dirty="0" smtClean="0"/>
              <a:t> entlang irgendeiner in </a:t>
            </a:r>
            <a:r>
              <a:rPr lang="de-DE" i="1" dirty="0" smtClean="0"/>
              <a:t>v</a:t>
            </a:r>
            <a:r>
              <a:rPr lang="de-DE" dirty="0" smtClean="0"/>
              <a:t> eingehenden Kante lebendig ist.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Register </a:t>
            </a:r>
            <a:r>
              <a:rPr lang="de-DE" i="1" dirty="0" smtClean="0"/>
              <a:t>r</a:t>
            </a:r>
            <a:r>
              <a:rPr lang="de-DE" dirty="0" smtClean="0"/>
              <a:t> ist </a:t>
            </a:r>
            <a:r>
              <a:rPr lang="en-US" i="1" dirty="0" smtClean="0"/>
              <a:t>live-out</a:t>
            </a:r>
            <a:r>
              <a:rPr lang="de-DE" dirty="0" smtClean="0"/>
              <a:t> an </a:t>
            </a:r>
            <a:r>
              <a:rPr lang="de-DE" i="1" dirty="0" smtClean="0"/>
              <a:t>v</a:t>
            </a:r>
            <a:r>
              <a:rPr lang="de-DE" dirty="0" smtClean="0"/>
              <a:t>, wenn </a:t>
            </a:r>
            <a:r>
              <a:rPr lang="de-DE" i="1" dirty="0" smtClean="0"/>
              <a:t>r</a:t>
            </a:r>
            <a:r>
              <a:rPr lang="de-DE" dirty="0" smtClean="0"/>
              <a:t> entlang irgendeiner aus </a:t>
            </a:r>
            <a:r>
              <a:rPr lang="de-DE" i="1" dirty="0" smtClean="0"/>
              <a:t>v</a:t>
            </a:r>
            <a:r>
              <a:rPr lang="de-DE" dirty="0" smtClean="0"/>
              <a:t> ausgehenden Kante lebendig ist.</a:t>
            </a:r>
          </a:p>
        </p:txBody>
      </p:sp>
    </p:spTree>
    <p:extLst>
      <p:ext uri="{BB962C8B-B14F-4D97-AF65-F5344CB8AC3E}">
        <p14:creationId xmlns:p14="http://schemas.microsoft.com/office/powerpoint/2010/main" val="19721951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9FD97D0-33E6-47A8-B82E-E45A8E073D2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Lebendigkeit von Virtuellen Registern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Sei </a:t>
            </a:r>
            <a:r>
              <a:rPr lang="de-DE" i="1" dirty="0" smtClean="0"/>
              <a:t>v</a:t>
            </a:r>
            <a:r>
              <a:rPr lang="de-DE" dirty="0" smtClean="0"/>
              <a:t> ein CFG-Knoten, </a:t>
            </a:r>
            <a:r>
              <a:rPr lang="de-DE" i="1" dirty="0" smtClean="0"/>
              <a:t>r</a:t>
            </a:r>
            <a:r>
              <a:rPr lang="de-DE" dirty="0" smtClean="0"/>
              <a:t> ein virtuelles Register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Wenn </a:t>
            </a:r>
            <a:r>
              <a:rPr lang="de-DE" i="1" dirty="0" smtClean="0"/>
              <a:t>r</a:t>
            </a:r>
            <a:r>
              <a:rPr lang="de-DE" dirty="0" smtClean="0"/>
              <a:t> </a:t>
            </a:r>
            <a:r>
              <a:rPr lang="de-DE" dirty="0" smtClean="0">
                <a:latin typeface="OpenSymbol"/>
                <a:ea typeface="OpenSymbol"/>
              </a:rPr>
              <a:t>∈</a:t>
            </a:r>
            <a:r>
              <a:rPr lang="de-DE" dirty="0" smtClean="0"/>
              <a:t> </a:t>
            </a:r>
            <a:r>
              <a:rPr lang="de-DE" i="1" dirty="0" smtClean="0"/>
              <a:t>use</a:t>
            </a:r>
            <a:r>
              <a:rPr lang="de-DE" i="1" baseline="-25000" dirty="0" smtClean="0"/>
              <a:t>v</a:t>
            </a:r>
            <a:r>
              <a:rPr lang="de-DE" dirty="0" smtClean="0"/>
              <a:t>:				</a:t>
            </a:r>
            <a:r>
              <a:rPr lang="de-DE" i="1" dirty="0" smtClean="0"/>
              <a:t>r</a:t>
            </a:r>
            <a:r>
              <a:rPr lang="de-DE" dirty="0" smtClean="0"/>
              <a:t> ist </a:t>
            </a:r>
            <a:r>
              <a:rPr lang="en-US" i="1" dirty="0" smtClean="0"/>
              <a:t>live-in</a:t>
            </a:r>
            <a:r>
              <a:rPr lang="de-DE" dirty="0" smtClean="0"/>
              <a:t> an </a:t>
            </a:r>
            <a:r>
              <a:rPr lang="de-DE" i="1" dirty="0" smtClean="0"/>
              <a:t>v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Wenn </a:t>
            </a:r>
            <a:r>
              <a:rPr lang="de-DE" i="1" dirty="0" smtClean="0"/>
              <a:t>r</a:t>
            </a:r>
            <a:r>
              <a:rPr lang="de-DE" dirty="0" smtClean="0"/>
              <a:t> an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en-US" i="1" dirty="0" smtClean="0"/>
              <a:t>live-in</a:t>
            </a:r>
            <a:r>
              <a:rPr lang="de-DE" dirty="0" smtClean="0"/>
              <a:t> ist:			</a:t>
            </a:r>
            <a:r>
              <a:rPr lang="de-DE" i="1" dirty="0" smtClean="0"/>
              <a:t>r</a:t>
            </a:r>
            <a:r>
              <a:rPr lang="de-DE" dirty="0" smtClean="0"/>
              <a:t> ist </a:t>
            </a:r>
            <a:r>
              <a:rPr lang="en-US" i="1" dirty="0" smtClean="0"/>
              <a:t>live-out</a:t>
            </a:r>
            <a:r>
              <a:rPr lang="de-DE" dirty="0" smtClean="0"/>
              <a:t> an</a:t>
            </a:r>
            <a:br>
              <a:rPr lang="de-DE" dirty="0" smtClean="0"/>
            </a:br>
            <a:r>
              <a:rPr lang="de-DE" dirty="0" smtClean="0"/>
              <a:t>						allen </a:t>
            </a:r>
            <a:r>
              <a:rPr lang="de-DE" i="1" dirty="0" smtClean="0"/>
              <a:t>w</a:t>
            </a:r>
            <a:r>
              <a:rPr lang="de-DE" dirty="0" smtClean="0"/>
              <a:t> </a:t>
            </a:r>
            <a:r>
              <a:rPr lang="de-DE" dirty="0" smtClean="0">
                <a:latin typeface="OpenSymbol"/>
                <a:ea typeface="OpenSymbol"/>
              </a:rPr>
              <a:t>∈</a:t>
            </a:r>
            <a:r>
              <a:rPr lang="de-DE" dirty="0" smtClean="0"/>
              <a:t> </a:t>
            </a:r>
            <a:r>
              <a:rPr lang="de-DE" i="1" dirty="0"/>
              <a:t>p</a:t>
            </a:r>
            <a:r>
              <a:rPr lang="de-DE" i="1" dirty="0" smtClean="0"/>
              <a:t>red</a:t>
            </a:r>
            <a:r>
              <a:rPr lang="de-DE" i="1" baseline="-25000" dirty="0" smtClean="0"/>
              <a:t>v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Wenn </a:t>
            </a:r>
            <a:r>
              <a:rPr lang="de-DE" i="1" dirty="0" smtClean="0"/>
              <a:t>r</a:t>
            </a:r>
            <a:r>
              <a:rPr lang="de-DE" dirty="0" smtClean="0"/>
              <a:t> an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en-US" i="1" dirty="0" smtClean="0"/>
              <a:t>live-out</a:t>
            </a:r>
            <a:r>
              <a:rPr lang="de-DE" dirty="0" smtClean="0"/>
              <a:t> ist, und </a:t>
            </a:r>
            <a:r>
              <a:rPr lang="de-DE" i="1" dirty="0" smtClean="0"/>
              <a:t>r</a:t>
            </a:r>
            <a:r>
              <a:rPr lang="de-DE" dirty="0" smtClean="0"/>
              <a:t> </a:t>
            </a:r>
            <a:r>
              <a:rPr lang="de-DE" b="1" dirty="0">
                <a:sym typeface="Symbol" pitchFamily="18" charset="2"/>
              </a:rPr>
              <a:t></a:t>
            </a:r>
            <a:r>
              <a:rPr lang="de-DE" dirty="0">
                <a:sym typeface="Symbol" pitchFamily="18" charset="2"/>
              </a:rPr>
              <a:t> </a:t>
            </a:r>
            <a:r>
              <a:rPr lang="de-DE" i="1" dirty="0" smtClean="0"/>
              <a:t>def</a:t>
            </a:r>
            <a:r>
              <a:rPr lang="de-DE" i="1" baseline="-25000" dirty="0" smtClean="0"/>
              <a:t>v</a:t>
            </a:r>
            <a:r>
              <a:rPr lang="de-DE" dirty="0" smtClean="0"/>
              <a:t>:	</a:t>
            </a:r>
            <a:r>
              <a:rPr lang="de-DE" i="1" dirty="0" smtClean="0"/>
              <a:t>r</a:t>
            </a:r>
            <a:r>
              <a:rPr lang="de-DE" dirty="0" smtClean="0"/>
              <a:t> ist </a:t>
            </a:r>
            <a:r>
              <a:rPr lang="en-US" i="1" dirty="0" smtClean="0"/>
              <a:t>live-in</a:t>
            </a:r>
            <a:r>
              <a:rPr lang="de-DE" dirty="0" smtClean="0"/>
              <a:t> an </a:t>
            </a:r>
            <a:r>
              <a:rPr lang="de-DE" i="1" dirty="0" smtClean="0"/>
              <a:t>v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Datenflussgleichungen zur Lebendigkeitsanalyse: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      = Menge aller Register, die an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en-US" i="1" dirty="0" smtClean="0"/>
              <a:t>live-in</a:t>
            </a:r>
            <a:r>
              <a:rPr lang="de-DE" dirty="0" smtClean="0"/>
              <a:t> sind (       analog)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 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 </a:t>
            </a:r>
            <a:r>
              <a:rPr lang="de-DE" sz="2200" dirty="0" smtClean="0"/>
              <a:t> </a:t>
            </a:r>
          </a:p>
        </p:txBody>
      </p:sp>
      <p:pic>
        <p:nvPicPr>
          <p:cNvPr id="2" name="Grafik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70" y="4410000"/>
            <a:ext cx="293370" cy="207645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410000"/>
            <a:ext cx="417195" cy="200025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805531"/>
            <a:ext cx="2689860" cy="25336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191859"/>
            <a:ext cx="1847850" cy="56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356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FABE7D6-8353-4A89-8913-3BE00289187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Algorithmus zur LTA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Gegeben:</a:t>
            </a:r>
            <a:r>
              <a:rPr lang="de-DE" dirty="0" smtClean="0"/>
              <a:t> Kontrollflussgraph </a:t>
            </a:r>
            <a:r>
              <a:rPr lang="de-DE" i="1" dirty="0" smtClean="0"/>
              <a:t>G</a:t>
            </a:r>
            <a:r>
              <a:rPr lang="de-DE" dirty="0" smtClean="0"/>
              <a:t> = (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E</a:t>
            </a:r>
            <a:r>
              <a:rPr lang="de-DE" dirty="0" smtClean="0"/>
              <a:t>) auf Instruktionsebene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Vorgehensweise:</a:t>
            </a:r>
            <a:r>
              <a:rPr lang="de-DE" dirty="0" smtClean="0"/>
              <a:t> Iteratives Lösen der Datenflussgleichungen</a:t>
            </a:r>
            <a:endParaRPr lang="de-DE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for</a:t>
            </a:r>
            <a:r>
              <a:rPr lang="de-DE" dirty="0" smtClean="0"/>
              <a:t> ( </a:t>
            </a:r>
            <a:r>
              <a:rPr lang="de-DE" i="1" dirty="0" smtClean="0"/>
              <a:t>&lt;alle Knoten v </a:t>
            </a:r>
            <a:r>
              <a:rPr lang="de-DE" i="1" dirty="0" smtClean="0">
                <a:latin typeface="OpenSymbol"/>
                <a:ea typeface="OpenSymbol"/>
              </a:rPr>
              <a:t>∈</a:t>
            </a:r>
            <a:r>
              <a:rPr lang="de-DE" i="1" dirty="0" smtClean="0"/>
              <a:t> V&gt;</a:t>
            </a:r>
            <a:r>
              <a:rPr lang="de-DE" dirty="0" smtClean="0"/>
              <a:t> )</a:t>
            </a:r>
            <a:br>
              <a:rPr lang="de-DE" dirty="0" smtClean="0"/>
            </a:br>
            <a:endParaRPr lang="de-DE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do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for</a:t>
            </a:r>
            <a:r>
              <a:rPr lang="de-DE" dirty="0" smtClean="0"/>
              <a:t> ( &lt;</a:t>
            </a:r>
            <a:r>
              <a:rPr lang="de-DE" i="1" dirty="0" smtClean="0"/>
              <a:t>alle Knoten v </a:t>
            </a:r>
            <a:r>
              <a:rPr lang="de-DE" i="1" dirty="0" smtClean="0">
                <a:latin typeface="OpenSymbol"/>
                <a:ea typeface="OpenSymbol"/>
              </a:rPr>
              <a:t>∈</a:t>
            </a:r>
            <a:r>
              <a:rPr lang="de-DE" i="1" dirty="0" smtClean="0"/>
              <a:t> V in umgekehrt topologischer Folge</a:t>
            </a:r>
            <a:r>
              <a:rPr lang="de-DE" dirty="0" smtClean="0"/>
              <a:t>&gt; )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r>
              <a:rPr lang="de-DE" sz="2000" dirty="0" smtClean="0"/>
              <a:t>               ;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 </a:t>
            </a:r>
            <a:endParaRPr lang="de-DE" sz="2000" dirty="0" smtClean="0"/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 </a:t>
            </a:r>
            <a:r>
              <a:rPr lang="de-DE" sz="2200" dirty="0" smtClean="0"/>
              <a:t> 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endParaRPr lang="de-DE" sz="2200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while</a:t>
            </a:r>
            <a:r>
              <a:rPr lang="de-DE" dirty="0" smtClean="0"/>
              <a:t> (                                          </a:t>
            </a:r>
            <a:r>
              <a:rPr lang="de-DE" i="1" dirty="0" smtClean="0"/>
              <a:t>für ein beliebiges v </a:t>
            </a:r>
            <a:r>
              <a:rPr lang="de-DE" i="1" dirty="0" smtClean="0">
                <a:latin typeface="OpenSymbol"/>
                <a:ea typeface="OpenSymbol"/>
              </a:rPr>
              <a:t>∈</a:t>
            </a:r>
            <a:r>
              <a:rPr lang="de-DE" i="1" dirty="0" smtClean="0"/>
              <a:t> V</a:t>
            </a:r>
            <a:r>
              <a:rPr lang="de-DE" dirty="0" smtClean="0"/>
              <a:t> )</a:t>
            </a:r>
          </a:p>
        </p:txBody>
      </p:sp>
      <p:pic>
        <p:nvPicPr>
          <p:cNvPr id="2" name="Grafik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16716"/>
            <a:ext cx="1579245" cy="23622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587" y="3810372"/>
            <a:ext cx="971550" cy="2667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338" y="3810372"/>
            <a:ext cx="1224915" cy="26670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255755"/>
            <a:ext cx="2689860" cy="253365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53136"/>
            <a:ext cx="1847850" cy="56007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60" y="5554800"/>
            <a:ext cx="27813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256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C5BB5C7-981D-474A-AEFC-4F9754C3D10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Bemerkungen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Umgekehrt topologische Reihenfolge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Erzeuge Graph </a:t>
            </a:r>
            <a:r>
              <a:rPr lang="de-DE" i="1" dirty="0" smtClean="0"/>
              <a:t>G´</a:t>
            </a:r>
            <a:r>
              <a:rPr lang="de-DE" dirty="0" smtClean="0"/>
              <a:t> aus dem Kontrollflussgraphen </a:t>
            </a:r>
            <a:r>
              <a:rPr lang="de-DE" i="1" dirty="0" smtClean="0"/>
              <a:t>G</a:t>
            </a:r>
            <a:r>
              <a:rPr lang="de-DE" dirty="0" smtClean="0"/>
              <a:t>, indem alle Kanten herumgedreht werden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Führe Durchlauf durch </a:t>
            </a:r>
            <a:r>
              <a:rPr lang="de-DE" i="1" dirty="0" smtClean="0"/>
              <a:t>G´</a:t>
            </a:r>
            <a:r>
              <a:rPr lang="de-DE" dirty="0" smtClean="0"/>
              <a:t> in Tiefensuche </a:t>
            </a:r>
            <a:r>
              <a:rPr lang="en-US" i="1" dirty="0" smtClean="0"/>
              <a:t>(depth first search, DFS)</a:t>
            </a:r>
            <a:r>
              <a:rPr lang="de-DE" dirty="0" smtClean="0"/>
              <a:t> durch, beginnend bei den Quellen von </a:t>
            </a:r>
            <a:r>
              <a:rPr lang="de-DE" i="1" dirty="0" smtClean="0"/>
              <a:t>G´</a:t>
            </a:r>
            <a:r>
              <a:rPr lang="de-DE" dirty="0" smtClean="0"/>
              <a:t>, d.h. den Knoten ohne eingehende Kanten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Kehre die Reihenfolge, in der Knoten von </a:t>
            </a:r>
            <a:r>
              <a:rPr lang="de-DE" i="1" dirty="0" smtClean="0"/>
              <a:t>G´</a:t>
            </a:r>
            <a:r>
              <a:rPr lang="de-DE" dirty="0" smtClean="0"/>
              <a:t> beim DFS-Durchlauf besucht werden, um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Beispiel von Folie 10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DFS-Reihenfolge des „umgedrehten“ Graphen: 1, 2, 3, 4, 5, 6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Umgekehrt topologische Reihenfolge: 6, 5, 4, 3, 2, 1</a:t>
            </a:r>
          </a:p>
        </p:txBody>
      </p:sp>
    </p:spTree>
    <p:extLst>
      <p:ext uri="{BB962C8B-B14F-4D97-AF65-F5344CB8AC3E}">
        <p14:creationId xmlns:p14="http://schemas.microsoft.com/office/powerpoint/2010/main" val="1983890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38268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CECC5F2-8F75-41DC-8E04-2D91EA3759B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8"/>
            </a:pPr>
            <a:r>
              <a:rPr lang="de-DE" b="1" dirty="0" smtClean="0"/>
              <a:t>Register-Allokation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Einführung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Register in Speicher-Hierarchien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Rolle der Register-Allokation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Lebendigkeitsanalyse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Lebenszeit von Registern</a:t>
            </a:r>
            <a:endParaRPr lang="en-US" sz="2000" i="1" dirty="0" smtClean="0"/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Verfahren zur Lebendigkeitsanalyse </a:t>
            </a:r>
            <a:r>
              <a:rPr lang="en-US" sz="2000" i="1" dirty="0" smtClean="0"/>
              <a:t>(life time analysis, LTA)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Register-Allokation durch Graph-Färbung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Interferenzgraphen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Verfahren zur Graph-Färbung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Sicheres </a:t>
            </a:r>
            <a:r>
              <a:rPr lang="en-US" sz="2000" i="1" dirty="0" smtClean="0"/>
              <a:t>Coalescing</a:t>
            </a:r>
          </a:p>
        </p:txBody>
      </p:sp>
    </p:spTree>
    <p:extLst>
      <p:ext uri="{BB962C8B-B14F-4D97-AF65-F5344CB8AC3E}">
        <p14:creationId xmlns:p14="http://schemas.microsoft.com/office/powerpoint/2010/main" val="39892497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73706"/>
            <a:ext cx="7772400" cy="2086725"/>
          </a:xfrm>
        </p:spPr>
        <p:txBody>
          <a:bodyPr/>
          <a:lstStyle/>
          <a:p>
            <a:r>
              <a:rPr lang="de-DE" dirty="0"/>
              <a:t>Kapitel </a:t>
            </a:r>
            <a:r>
              <a:rPr lang="de-DE" dirty="0" smtClean="0"/>
              <a:t>8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Register-Allokation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13288191-4924-4E20-BB1C-8A814C0208F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Graph-Färbung und Register-Allokation (1)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Definition</a:t>
            </a:r>
            <a:r>
              <a:rPr lang="de-DE" i="1" dirty="0" smtClean="0"/>
              <a:t> (Graph-Färbung)</a:t>
            </a:r>
            <a:endParaRPr lang="de-DE" i="1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Sei </a:t>
            </a:r>
            <a:r>
              <a:rPr lang="de-DE" i="1" dirty="0" smtClean="0"/>
              <a:t>G</a:t>
            </a:r>
            <a:r>
              <a:rPr lang="de-DE" dirty="0" smtClean="0"/>
              <a:t> = (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E</a:t>
            </a:r>
            <a:r>
              <a:rPr lang="de-DE" dirty="0" smtClean="0"/>
              <a:t>) ein ungerichteter Graph, </a:t>
            </a:r>
            <a:r>
              <a:rPr lang="de-DE" i="1" dirty="0" smtClean="0"/>
              <a:t>K</a:t>
            </a:r>
            <a:r>
              <a:rPr lang="de-DE" dirty="0">
                <a:sym typeface="Symbol" pitchFamily="18" charset="2"/>
              </a:rPr>
              <a:t>  </a:t>
            </a:r>
            <a:r>
              <a:rPr lang="de-DE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ℕ</a:t>
            </a:r>
            <a:endParaRPr lang="de-DE" dirty="0" smtClean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Das Problem der Graph-Färbung besteht darin, jedem Knoten </a:t>
            </a:r>
            <a:r>
              <a:rPr lang="de-DE" i="1" dirty="0" smtClean="0"/>
              <a:t>v</a:t>
            </a:r>
            <a:r>
              <a:rPr lang="de-DE" dirty="0" smtClean="0"/>
              <a:t> </a:t>
            </a:r>
            <a:r>
              <a:rPr lang="de-DE" dirty="0" smtClean="0">
                <a:latin typeface="OpenSymbol"/>
                <a:ea typeface="OpenSymbol"/>
              </a:rPr>
              <a:t>∈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eine eindeutige Farbe                           zuzuweisen, so dass gilt:</a:t>
            </a:r>
            <a:br>
              <a:rPr lang="de-DE" dirty="0" smtClean="0"/>
            </a:br>
            <a:endParaRPr lang="de-DE" dirty="0" smtClean="0"/>
          </a:p>
          <a:p>
            <a:pPr marL="0" indent="0">
              <a:lnSpc>
                <a:spcPct val="120000"/>
              </a:lnSpc>
            </a:pPr>
            <a:r>
              <a:rPr lang="de-DE" i="1" dirty="0" smtClean="0"/>
              <a:t>(Keine zwei benachbarten Knoten dürfen die gleiche Farbe haben)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Idee einer Register-Allokation mit Graph-Färbung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Erzeuge Graphen </a:t>
            </a:r>
            <a:r>
              <a:rPr lang="de-DE" i="1" dirty="0" smtClean="0"/>
              <a:t>G</a:t>
            </a:r>
            <a:r>
              <a:rPr lang="de-DE" dirty="0" smtClean="0"/>
              <a:t> mit einem Knoten </a:t>
            </a:r>
            <a:r>
              <a:rPr lang="de-DE" i="1" dirty="0" smtClean="0"/>
              <a:t>v</a:t>
            </a:r>
            <a:r>
              <a:rPr lang="de-DE" dirty="0" smtClean="0"/>
              <a:t> pro virtuellem 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Färbe </a:t>
            </a:r>
            <a:r>
              <a:rPr lang="de-DE" i="1" dirty="0" smtClean="0"/>
              <a:t>G</a:t>
            </a:r>
            <a:r>
              <a:rPr lang="de-DE" dirty="0" smtClean="0"/>
              <a:t> mit </a:t>
            </a:r>
            <a:r>
              <a:rPr lang="de-DE" i="1" dirty="0" smtClean="0"/>
              <a:t>K</a:t>
            </a:r>
            <a:r>
              <a:rPr lang="de-DE" dirty="0" smtClean="0"/>
              <a:t> Farben, wobei der betrachtete Ziel-Prozessor über </a:t>
            </a:r>
            <a:r>
              <a:rPr lang="de-DE" i="1" dirty="0" smtClean="0"/>
              <a:t>K</a:t>
            </a:r>
            <a:r>
              <a:rPr lang="de-DE" dirty="0" smtClean="0"/>
              <a:t> physikalische Register verfügt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 Farbe </a:t>
            </a:r>
            <a:r>
              <a:rPr lang="de-DE" i="1" dirty="0" smtClean="0"/>
              <a:t>k</a:t>
            </a:r>
            <a:r>
              <a:rPr lang="de-DE" i="1" baseline="-25000" dirty="0" smtClean="0"/>
              <a:t>v</a:t>
            </a:r>
            <a:r>
              <a:rPr lang="de-DE" dirty="0" smtClean="0"/>
              <a:t> gibt an, welches physikalische Register das zu </a:t>
            </a:r>
            <a:r>
              <a:rPr lang="de-DE" i="1" dirty="0" smtClean="0"/>
              <a:t>v</a:t>
            </a:r>
            <a:r>
              <a:rPr lang="de-DE" dirty="0" smtClean="0"/>
              <a:t> gehörende virtuelle Register belegt</a:t>
            </a:r>
            <a:endParaRPr lang="de-DE" i="1" dirty="0" smtClean="0"/>
          </a:p>
        </p:txBody>
      </p:sp>
      <p:pic>
        <p:nvPicPr>
          <p:cNvPr id="3" name="Grafik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599571"/>
            <a:ext cx="1704975" cy="253365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959611"/>
            <a:ext cx="2863215" cy="25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4648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2B8A781-74C4-4003-BF32-15AD73BD28D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Graph-Färbung und Register-Allokation </a:t>
            </a:r>
            <a:r>
              <a:rPr lang="de-DE" dirty="0" smtClean="0"/>
              <a:t>(2)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Definition</a:t>
            </a:r>
            <a:r>
              <a:rPr lang="de-DE" i="1" dirty="0" smtClean="0"/>
              <a:t> (Interferenzgraph)</a:t>
            </a:r>
            <a:endParaRPr lang="de-DE" i="1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Für eine gegebene LIR sei </a:t>
            </a:r>
            <a:r>
              <a:rPr lang="de-DE" i="1" dirty="0" smtClean="0"/>
              <a:t>R</a:t>
            </a:r>
            <a:r>
              <a:rPr lang="de-DE" i="1" baseline="-25000" dirty="0" smtClean="0"/>
              <a:t>v</a:t>
            </a:r>
            <a:r>
              <a:rPr lang="de-DE" dirty="0" smtClean="0"/>
              <a:t> = {</a:t>
            </a:r>
            <a:r>
              <a:rPr lang="de-DE" i="1" dirty="0" smtClean="0"/>
              <a:t>r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r</a:t>
            </a:r>
            <a:r>
              <a:rPr lang="de-DE" i="1" baseline="-25000" dirty="0" smtClean="0"/>
              <a:t>n</a:t>
            </a:r>
            <a:r>
              <a:rPr lang="de-DE" dirty="0" smtClean="0"/>
              <a:t>} die Menge aller virtuellen Register, </a:t>
            </a:r>
            <a:r>
              <a:rPr lang="de-DE" i="1" dirty="0" smtClean="0"/>
              <a:t>R</a:t>
            </a:r>
            <a:r>
              <a:rPr lang="de-DE" i="1" baseline="-25000" dirty="0" smtClean="0"/>
              <a:t>p</a:t>
            </a:r>
            <a:r>
              <a:rPr lang="de-DE" dirty="0" smtClean="0"/>
              <a:t> = {</a:t>
            </a:r>
            <a:r>
              <a:rPr lang="de-DE" i="1" dirty="0" smtClean="0"/>
              <a:t>R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R</a:t>
            </a:r>
            <a:r>
              <a:rPr lang="de-DE" i="1" baseline="-25000" dirty="0" smtClean="0"/>
              <a:t>K</a:t>
            </a:r>
            <a:r>
              <a:rPr lang="de-DE" dirty="0" smtClean="0"/>
              <a:t>} die Menge aller physikalischen Register.</a:t>
            </a:r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Der Interferenzgraph ist ein ungerichteter Graph </a:t>
            </a:r>
            <a:r>
              <a:rPr lang="de-DE" i="1" dirty="0" smtClean="0"/>
              <a:t>G</a:t>
            </a:r>
            <a:r>
              <a:rPr lang="de-DE" dirty="0" smtClean="0"/>
              <a:t> = (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E</a:t>
            </a:r>
            <a:r>
              <a:rPr lang="de-DE" dirty="0" smtClean="0"/>
              <a:t>) mit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V</a:t>
            </a:r>
            <a:r>
              <a:rPr lang="de-DE" dirty="0" smtClean="0"/>
              <a:t> = </a:t>
            </a:r>
            <a:r>
              <a:rPr lang="de-DE" i="1" dirty="0" smtClean="0"/>
              <a:t>R</a:t>
            </a:r>
            <a:r>
              <a:rPr lang="de-DE" i="1" baseline="-25000" dirty="0" smtClean="0"/>
              <a:t>v</a:t>
            </a:r>
            <a:r>
              <a:rPr lang="de-DE" dirty="0" smtClean="0"/>
              <a:t> </a:t>
            </a:r>
            <a:r>
              <a:rPr lang="de-DE" b="1" dirty="0">
                <a:sym typeface="Symbol" pitchFamily="18" charset="2"/>
              </a:rPr>
              <a:t></a:t>
            </a:r>
            <a:r>
              <a:rPr lang="de-DE" dirty="0" smtClean="0"/>
              <a:t> </a:t>
            </a:r>
            <a:r>
              <a:rPr lang="de-DE" i="1" dirty="0" smtClean="0"/>
              <a:t>R</a:t>
            </a:r>
            <a:r>
              <a:rPr lang="de-DE" i="1" baseline="-25000" dirty="0" smtClean="0"/>
              <a:t>p</a:t>
            </a:r>
            <a:r>
              <a:rPr lang="de-DE" dirty="0" smtClean="0"/>
              <a:t> und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e</a:t>
            </a:r>
            <a:r>
              <a:rPr lang="de-DE" dirty="0" smtClean="0"/>
              <a:t> = {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w</a:t>
            </a:r>
            <a:r>
              <a:rPr lang="de-DE" dirty="0" smtClean="0"/>
              <a:t>} </a:t>
            </a:r>
            <a:r>
              <a:rPr lang="de-DE" dirty="0" smtClean="0">
                <a:latin typeface="OpenSymbol"/>
                <a:ea typeface="OpenSymbol"/>
              </a:rPr>
              <a:t>∈</a:t>
            </a:r>
            <a:r>
              <a:rPr lang="de-DE" dirty="0" smtClean="0"/>
              <a:t> </a:t>
            </a:r>
            <a:r>
              <a:rPr lang="de-DE" i="1" dirty="0" smtClean="0"/>
              <a:t>E</a:t>
            </a:r>
            <a:r>
              <a:rPr lang="de-DE" dirty="0" smtClean="0"/>
              <a:t> wenn </a:t>
            </a:r>
            <a:r>
              <a:rPr lang="de-DE" i="1" dirty="0" smtClean="0"/>
              <a:t>v</a:t>
            </a:r>
            <a:r>
              <a:rPr lang="de-DE" dirty="0" smtClean="0"/>
              <a:t> und </a:t>
            </a:r>
            <a:r>
              <a:rPr lang="de-DE" i="1" dirty="0" smtClean="0"/>
              <a:t>w</a:t>
            </a:r>
            <a:r>
              <a:rPr lang="de-DE" dirty="0" smtClean="0"/>
              <a:t> niemals das gleiche physikalische Register haben dürfen, d.h. wenn </a:t>
            </a:r>
            <a:r>
              <a:rPr lang="de-DE" i="1" dirty="0" smtClean="0"/>
              <a:t>v</a:t>
            </a:r>
            <a:r>
              <a:rPr lang="de-DE" dirty="0" smtClean="0"/>
              <a:t> und </a:t>
            </a:r>
            <a:r>
              <a:rPr lang="de-DE" i="1" dirty="0" smtClean="0"/>
              <a:t>w</a:t>
            </a:r>
            <a:r>
              <a:rPr lang="de-DE" dirty="0" smtClean="0"/>
              <a:t> interferieren.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Register-Interferenz:</a:t>
            </a:r>
            <a:r>
              <a:rPr lang="de-DE" dirty="0" smtClean="0"/>
              <a:t> Zwei Register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und ...</a:t>
            </a:r>
            <a:endParaRPr lang="de-DE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... </a:t>
            </a:r>
            <a:r>
              <a:rPr lang="de-DE" i="1" dirty="0" smtClean="0"/>
              <a:t>r</a:t>
            </a:r>
            <a:r>
              <a:rPr lang="de-DE" i="1" baseline="-25000" dirty="0" smtClean="0"/>
              <a:t>j</a:t>
            </a:r>
            <a:r>
              <a:rPr lang="de-DE" dirty="0" smtClean="0"/>
              <a:t> interferieren, wenn sich ihre Lebenszeiten überlappen.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... </a:t>
            </a:r>
            <a:r>
              <a:rPr lang="de-DE" i="1" dirty="0" smtClean="0"/>
              <a:t>R</a:t>
            </a:r>
            <a:r>
              <a:rPr lang="de-DE" i="1" baseline="-25000" dirty="0" smtClean="0"/>
              <a:t>j</a:t>
            </a:r>
            <a:r>
              <a:rPr lang="de-DE" dirty="0" smtClean="0"/>
              <a:t> interferieren, wenn eine LIR-Operation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op</a:t>
            </a:r>
            <a:r>
              <a:rPr lang="de-DE" dirty="0" smtClean="0"/>
              <a:t> </a:t>
            </a:r>
            <a:r>
              <a:rPr lang="de-DE" i="1" dirty="0" smtClean="0"/>
              <a:t>r</a:t>
            </a:r>
            <a:r>
              <a:rPr lang="de-DE" i="1" baseline="-25000" dirty="0" smtClean="0"/>
              <a:t>i</a:t>
            </a:r>
            <a:r>
              <a:rPr lang="de-DE" dirty="0" smtClean="0"/>
              <a:t> verwendet,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op</a:t>
            </a:r>
            <a:r>
              <a:rPr lang="de-DE" dirty="0" smtClean="0"/>
              <a:t> aber nicht das physikalische Register </a:t>
            </a:r>
            <a:r>
              <a:rPr lang="de-DE" i="1" dirty="0" smtClean="0"/>
              <a:t>R</a:t>
            </a:r>
            <a:r>
              <a:rPr lang="de-DE" i="1" baseline="-25000" dirty="0" smtClean="0"/>
              <a:t>j</a:t>
            </a:r>
            <a:r>
              <a:rPr lang="de-DE" dirty="0" smtClean="0"/>
              <a:t> adressieren kann.</a:t>
            </a:r>
          </a:p>
        </p:txBody>
      </p:sp>
    </p:spTree>
    <p:extLst>
      <p:ext uri="{BB962C8B-B14F-4D97-AF65-F5344CB8AC3E}">
        <p14:creationId xmlns:p14="http://schemas.microsoft.com/office/powerpoint/2010/main" val="596087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4FF26845-95C0-46F9-852C-32AD9B11309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Graph-Färbung und Register-Allokation </a:t>
            </a:r>
            <a:r>
              <a:rPr lang="de-DE" dirty="0" smtClean="0"/>
              <a:t>(3)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Spezialfall Register-Transfers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i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i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Lebenszeiten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 überlappen sich: streng genommen müsste eine Kante {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} in </a:t>
            </a:r>
            <a:r>
              <a:rPr lang="de-DE" i="1" dirty="0" smtClean="0"/>
              <a:t>G</a:t>
            </a:r>
            <a:r>
              <a:rPr lang="de-DE" dirty="0" smtClean="0"/>
              <a:t> eingefügt werden.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Aber: {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} ist unnötig, da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 den gleichen Wert enthalten.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 dürfen das gleiche physikalisches Register haben.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Es wird in diesem speziellen Fall </a:t>
            </a:r>
            <a:r>
              <a:rPr lang="de-DE" i="1" dirty="0" smtClean="0"/>
              <a:t>keine</a:t>
            </a:r>
            <a:r>
              <a:rPr lang="de-DE" dirty="0" smtClean="0"/>
              <a:t> Kante {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,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} erzeugt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Falls später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 die gleiche Farbe </a:t>
            </a:r>
            <a:r>
              <a:rPr lang="de-DE" i="1" dirty="0" smtClean="0"/>
              <a:t>k</a:t>
            </a:r>
            <a:r>
              <a:rPr lang="de-DE" dirty="0" smtClean="0"/>
              <a:t> haben, ist die MOV-Operation überflüssig und kann ohne weiteres entfernt werden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5536" y="1905570"/>
            <a:ext cx="7575550" cy="159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>
                <a:latin typeface="Courier New" pitchFamily="49" charset="0"/>
              </a:rPr>
              <a:t>	</a:t>
            </a:r>
            <a:r>
              <a:rPr lang="de-DE" sz="1800" b="1" dirty="0">
                <a:latin typeface="Courier New" pitchFamily="49" charset="0"/>
              </a:rPr>
              <a:t>MOV r0, r1;			</a:t>
            </a:r>
            <a:r>
              <a:rPr lang="de-DE" sz="1800" b="1" i="1" dirty="0">
                <a:solidFill>
                  <a:srgbClr val="969696"/>
                </a:solidFill>
                <a:latin typeface="Courier New" pitchFamily="49" charset="0"/>
              </a:rPr>
              <a:t>/* DEF: r0, USE: r1 */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b="1" dirty="0">
                <a:latin typeface="Courier New" pitchFamily="49" charset="0"/>
              </a:rPr>
              <a:t>	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b="1" dirty="0">
                <a:latin typeface="Courier New" pitchFamily="49" charset="0"/>
              </a:rPr>
              <a:t>	ADD ri, rj, r0;			</a:t>
            </a:r>
            <a:r>
              <a:rPr lang="de-DE" sz="1800" b="1" i="1" dirty="0">
                <a:solidFill>
                  <a:srgbClr val="969696"/>
                </a:solidFill>
                <a:latin typeface="Courier New" pitchFamily="49" charset="0"/>
              </a:rPr>
              <a:t>/* USE: r0 */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b="1" dirty="0">
                <a:latin typeface="Courier New" pitchFamily="49" charset="0"/>
              </a:rPr>
              <a:t>	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b="1" dirty="0">
                <a:latin typeface="Courier New" pitchFamily="49" charset="0"/>
              </a:rPr>
              <a:t>	MUL rk, rl, r1;			</a:t>
            </a:r>
            <a:r>
              <a:rPr lang="de-DE" sz="1800" b="1" i="1" dirty="0">
                <a:solidFill>
                  <a:srgbClr val="969696"/>
                </a:solidFill>
                <a:latin typeface="Courier New" pitchFamily="49" charset="0"/>
              </a:rPr>
              <a:t>/* USE: r1 */</a:t>
            </a: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719386" y="2121470"/>
            <a:ext cx="0" cy="504825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863848" y="2121470"/>
            <a:ext cx="0" cy="1189038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3560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D4B9C4B-68C1-4AD3-95A6-795448E144C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Erzeugung des Interferenzgraphen (1)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Gegeben</a:t>
            </a:r>
            <a:endParaRPr lang="de-DE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LIR </a:t>
            </a:r>
            <a:r>
              <a:rPr lang="de-DE" i="1" dirty="0" smtClean="0"/>
              <a:t>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Menge </a:t>
            </a:r>
            <a:r>
              <a:rPr lang="de-DE" i="1" dirty="0" smtClean="0"/>
              <a:t>R</a:t>
            </a:r>
            <a:r>
              <a:rPr lang="de-DE" i="1" baseline="-25000" dirty="0" smtClean="0"/>
              <a:t>p</a:t>
            </a:r>
            <a:r>
              <a:rPr lang="de-DE" dirty="0" smtClean="0"/>
              <a:t> = {</a:t>
            </a:r>
            <a:r>
              <a:rPr lang="de-DE" i="1" dirty="0" smtClean="0"/>
              <a:t>R</a:t>
            </a:r>
            <a:r>
              <a:rPr lang="de-DE" baseline="-25000" dirty="0" smtClean="0"/>
              <a:t>1</a:t>
            </a:r>
            <a:r>
              <a:rPr lang="de-DE" dirty="0" smtClean="0"/>
              <a:t>, ..., </a:t>
            </a:r>
            <a:r>
              <a:rPr lang="de-DE" i="1" dirty="0" smtClean="0"/>
              <a:t>R</a:t>
            </a:r>
            <a:r>
              <a:rPr lang="de-DE" i="1" baseline="-25000" dirty="0" smtClean="0"/>
              <a:t>K</a:t>
            </a:r>
            <a:r>
              <a:rPr lang="de-DE" dirty="0" smtClean="0"/>
              <a:t>} aller physikalischen Register</a:t>
            </a:r>
          </a:p>
          <a:p>
            <a:pPr marL="0" indent="0">
              <a:lnSpc>
                <a:spcPct val="120000"/>
              </a:lnSpc>
            </a:pPr>
            <a:endParaRPr lang="de-DE" sz="1200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Basis-Algorithmus</a:t>
            </a:r>
            <a:endParaRPr lang="de-DE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                                         ;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for</a:t>
            </a:r>
            <a:r>
              <a:rPr lang="de-DE" dirty="0" smtClean="0"/>
              <a:t> ( &lt;</a:t>
            </a:r>
            <a:r>
              <a:rPr lang="de-DE" i="1" dirty="0" smtClean="0"/>
              <a:t>alle Funktionen f </a:t>
            </a:r>
            <a:r>
              <a:rPr lang="de-DE" i="1" dirty="0" smtClean="0">
                <a:latin typeface="OpenSymbol"/>
                <a:ea typeface="OpenSymbol"/>
              </a:rPr>
              <a:t>∈</a:t>
            </a:r>
            <a:r>
              <a:rPr lang="de-DE" i="1" dirty="0" smtClean="0"/>
              <a:t> L</a:t>
            </a:r>
            <a:r>
              <a:rPr lang="de-DE" dirty="0" smtClean="0"/>
              <a:t>&gt; )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en-US" dirty="0" smtClean="0"/>
              <a:t>for</a:t>
            </a:r>
            <a:r>
              <a:rPr lang="de-DE" dirty="0" smtClean="0"/>
              <a:t> ( &lt;</a:t>
            </a:r>
            <a:r>
              <a:rPr lang="de-DE" i="1" dirty="0" smtClean="0"/>
              <a:t>alle Basisblöcke b </a:t>
            </a:r>
            <a:r>
              <a:rPr lang="de-DE" i="1" dirty="0" smtClean="0">
                <a:latin typeface="OpenSymbol"/>
                <a:ea typeface="OpenSymbol"/>
              </a:rPr>
              <a:t>∈</a:t>
            </a:r>
            <a:r>
              <a:rPr lang="de-DE" i="1" dirty="0" smtClean="0"/>
              <a:t> f</a:t>
            </a:r>
            <a:r>
              <a:rPr lang="de-DE" dirty="0" smtClean="0"/>
              <a:t>&gt; )</a:t>
            </a:r>
          </a:p>
          <a:p>
            <a:pPr lvl="2">
              <a:lnSpc>
                <a:spcPct val="120000"/>
              </a:lnSpc>
              <a:buFont typeface="Arial" charset="0"/>
              <a:buChar char="–"/>
            </a:pPr>
            <a:r>
              <a:rPr lang="en-US" sz="2000" dirty="0" smtClean="0"/>
              <a:t>for</a:t>
            </a:r>
            <a:r>
              <a:rPr lang="de-DE" sz="2000" dirty="0" smtClean="0"/>
              <a:t> ( &lt;</a:t>
            </a:r>
            <a:r>
              <a:rPr lang="de-DE" sz="2000" i="1" dirty="0" smtClean="0"/>
              <a:t>alle Instruktionen i </a:t>
            </a:r>
            <a:r>
              <a:rPr lang="de-DE" sz="2000" i="1" dirty="0" smtClean="0">
                <a:latin typeface="OpenSymbol"/>
                <a:ea typeface="OpenSymbol"/>
              </a:rPr>
              <a:t>∈</a:t>
            </a:r>
            <a:r>
              <a:rPr lang="de-DE" sz="2000" i="1" dirty="0" smtClean="0"/>
              <a:t> b</a:t>
            </a:r>
            <a:r>
              <a:rPr lang="de-DE" sz="2000" dirty="0" smtClean="0"/>
              <a:t>&gt; )</a:t>
            </a:r>
          </a:p>
          <a:p>
            <a:pPr lvl="3">
              <a:lnSpc>
                <a:spcPct val="120000"/>
              </a:lnSpc>
              <a:buFont typeface="Arial" charset="0"/>
              <a:buChar char="–"/>
            </a:pPr>
            <a:r>
              <a:rPr lang="de-DE" sz="2000" dirty="0" smtClean="0"/>
              <a:t>                           ;</a:t>
            </a:r>
          </a:p>
          <a:p>
            <a:pPr lvl="3">
              <a:lnSpc>
                <a:spcPct val="120000"/>
              </a:lnSpc>
              <a:buFont typeface="Arial" charset="0"/>
              <a:buChar char="–"/>
            </a:pPr>
            <a:r>
              <a:rPr lang="en-US" sz="2000" dirty="0" smtClean="0"/>
              <a:t>for</a:t>
            </a:r>
            <a:r>
              <a:rPr lang="de-DE" sz="2000" dirty="0" smtClean="0"/>
              <a:t> ( &lt;</a:t>
            </a:r>
            <a:r>
              <a:rPr lang="de-DE" sz="2000" i="1" dirty="0" smtClean="0"/>
              <a:t>alle Paare (r</a:t>
            </a:r>
            <a:r>
              <a:rPr lang="de-DE" sz="2000" i="1" baseline="-25000" dirty="0" smtClean="0"/>
              <a:t>j</a:t>
            </a:r>
            <a:r>
              <a:rPr lang="de-DE" sz="2000" i="1" dirty="0" smtClean="0"/>
              <a:t>, r</a:t>
            </a:r>
            <a:r>
              <a:rPr lang="de-DE" sz="2000" i="1" baseline="-25000" dirty="0" smtClean="0"/>
              <a:t>k</a:t>
            </a:r>
            <a:r>
              <a:rPr lang="de-DE" sz="2000" i="1" dirty="0" smtClean="0"/>
              <a:t>) mit r</a:t>
            </a:r>
            <a:r>
              <a:rPr lang="de-DE" sz="2000" i="1" baseline="-25000" dirty="0" smtClean="0"/>
              <a:t>j</a:t>
            </a:r>
            <a:r>
              <a:rPr lang="de-DE" sz="2000" i="1" dirty="0" smtClean="0"/>
              <a:t> </a:t>
            </a:r>
            <a:r>
              <a:rPr lang="de-DE" sz="2000" i="1" dirty="0" smtClean="0">
                <a:latin typeface="OpenSymbol"/>
                <a:ea typeface="OpenSymbol"/>
              </a:rPr>
              <a:t>∈</a:t>
            </a:r>
            <a:r>
              <a:rPr lang="de-DE" sz="2000" i="1" dirty="0" smtClean="0"/>
              <a:t> def</a:t>
            </a:r>
            <a:r>
              <a:rPr lang="de-DE" sz="2000" i="1" baseline="-25000" dirty="0" smtClean="0"/>
              <a:t>i</a:t>
            </a:r>
            <a:r>
              <a:rPr lang="de-DE" sz="2000" i="1" dirty="0" smtClean="0"/>
              <a:t> und r</a:t>
            </a:r>
            <a:r>
              <a:rPr lang="de-DE" sz="2000" i="1" baseline="-25000" dirty="0" smtClean="0"/>
              <a:t>k</a:t>
            </a:r>
            <a:r>
              <a:rPr lang="de-DE" sz="2000" i="1" dirty="0" smtClean="0"/>
              <a:t> </a:t>
            </a:r>
            <a:r>
              <a:rPr lang="de-DE" sz="2000" i="1" dirty="0" smtClean="0">
                <a:latin typeface="OpenSymbol"/>
                <a:ea typeface="OpenSymbol"/>
              </a:rPr>
              <a:t>∈</a:t>
            </a:r>
            <a:r>
              <a:rPr lang="de-DE" sz="2000" i="1" dirty="0" smtClean="0"/>
              <a:t> live, j </a:t>
            </a:r>
            <a:r>
              <a:rPr lang="de-DE" sz="2000" i="1" dirty="0" smtClean="0">
                <a:latin typeface="OpenSymbol"/>
                <a:ea typeface="OpenSymbol"/>
              </a:rPr>
              <a:t>≠</a:t>
            </a:r>
            <a:r>
              <a:rPr lang="de-DE" sz="2000" i="1" dirty="0" smtClean="0"/>
              <a:t> k</a:t>
            </a:r>
            <a:r>
              <a:rPr lang="de-DE" sz="2000" dirty="0" smtClean="0"/>
              <a:t>&gt; )</a:t>
            </a:r>
          </a:p>
          <a:p>
            <a:pPr lvl="4">
              <a:lnSpc>
                <a:spcPct val="120000"/>
              </a:lnSpc>
              <a:buFont typeface="Arial" charset="0"/>
              <a:buChar char="–"/>
            </a:pPr>
            <a:r>
              <a:rPr lang="en-US" sz="2000" dirty="0" smtClean="0"/>
              <a:t>if</a:t>
            </a:r>
            <a:r>
              <a:rPr lang="de-DE" sz="2000" dirty="0" smtClean="0"/>
              <a:t> ( !isMOV( </a:t>
            </a:r>
            <a:r>
              <a:rPr lang="de-DE" sz="2000" i="1" dirty="0" smtClean="0"/>
              <a:t>i</a:t>
            </a:r>
            <a:r>
              <a:rPr lang="de-DE" sz="2000" dirty="0" smtClean="0"/>
              <a:t> ) || ( isMOV( </a:t>
            </a:r>
            <a:r>
              <a:rPr lang="de-DE" sz="2000" i="1" dirty="0" smtClean="0"/>
              <a:t>i</a:t>
            </a:r>
            <a:r>
              <a:rPr lang="de-DE" sz="2000" dirty="0" smtClean="0"/>
              <a:t> ) &amp;&amp; ( </a:t>
            </a:r>
            <a:r>
              <a:rPr lang="de-DE" sz="2000" i="1" dirty="0" smtClean="0"/>
              <a:t>r</a:t>
            </a:r>
            <a:r>
              <a:rPr lang="de-DE" sz="2000" i="1" baseline="-25000" dirty="0" smtClean="0"/>
              <a:t>k</a:t>
            </a:r>
            <a:r>
              <a:rPr lang="de-DE" sz="2000" dirty="0" smtClean="0"/>
              <a:t> </a:t>
            </a:r>
            <a:r>
              <a:rPr lang="de-DE" sz="2000" dirty="0">
                <a:sym typeface="Symbol" pitchFamily="18" charset="2"/>
              </a:rPr>
              <a:t></a:t>
            </a:r>
            <a:r>
              <a:rPr lang="de-DE" sz="2000" dirty="0" smtClean="0"/>
              <a:t> </a:t>
            </a:r>
            <a:r>
              <a:rPr lang="de-DE" sz="2000" i="1" dirty="0" smtClean="0"/>
              <a:t>use</a:t>
            </a:r>
            <a:r>
              <a:rPr lang="de-DE" sz="2000" i="1" baseline="-25000" dirty="0" smtClean="0"/>
              <a:t>i</a:t>
            </a:r>
            <a:r>
              <a:rPr lang="de-DE" sz="2000" dirty="0" smtClean="0"/>
              <a:t> ) ) )</a:t>
            </a:r>
            <a:br>
              <a:rPr lang="de-DE" sz="2000" dirty="0" smtClean="0"/>
            </a:br>
            <a:r>
              <a:rPr lang="de-DE" sz="2000" i="1" dirty="0" smtClean="0"/>
              <a:t>E</a:t>
            </a:r>
            <a:r>
              <a:rPr lang="de-DE" sz="2000" dirty="0" smtClean="0"/>
              <a:t> = </a:t>
            </a:r>
            <a:r>
              <a:rPr lang="de-DE" sz="2000" i="1" dirty="0" smtClean="0"/>
              <a:t>E</a:t>
            </a:r>
            <a:r>
              <a:rPr lang="de-DE" sz="2000" dirty="0" smtClean="0"/>
              <a:t> </a:t>
            </a:r>
            <a:r>
              <a:rPr lang="de-DE" sz="2000" b="1" dirty="0">
                <a:sym typeface="Symbol" pitchFamily="18" charset="2"/>
              </a:rPr>
              <a:t></a:t>
            </a:r>
            <a:r>
              <a:rPr lang="de-DE" sz="2000" dirty="0" smtClean="0"/>
              <a:t> {</a:t>
            </a:r>
            <a:r>
              <a:rPr lang="de-DE" sz="2000" i="1" dirty="0" smtClean="0"/>
              <a:t>r</a:t>
            </a:r>
            <a:r>
              <a:rPr lang="de-DE" sz="2000" i="1" baseline="-25000" dirty="0" smtClean="0"/>
              <a:t>j</a:t>
            </a:r>
            <a:r>
              <a:rPr lang="de-DE" sz="2000" dirty="0" smtClean="0"/>
              <a:t>, </a:t>
            </a:r>
            <a:r>
              <a:rPr lang="de-DE" sz="2000" i="1" dirty="0" smtClean="0"/>
              <a:t>r</a:t>
            </a:r>
            <a:r>
              <a:rPr lang="de-DE" sz="2000" i="1" baseline="-25000" dirty="0" smtClean="0"/>
              <a:t>k</a:t>
            </a:r>
            <a:r>
              <a:rPr lang="de-DE" sz="2000" dirty="0" smtClean="0"/>
              <a:t>};</a:t>
            </a:r>
          </a:p>
        </p:txBody>
      </p:sp>
      <p:pic>
        <p:nvPicPr>
          <p:cNvPr id="2" name="Grafik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212976"/>
            <a:ext cx="2847975" cy="268605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843249"/>
            <a:ext cx="1790700" cy="24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3699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4495DF0-FD0D-4D88-B328-90C0CFD3B01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Erzeugung des Interferenzgraphen </a:t>
            </a:r>
            <a:r>
              <a:rPr lang="de-DE" dirty="0" smtClean="0"/>
              <a:t>(2)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Erweiterung des Basis-Algorithmus</a:t>
            </a:r>
            <a:endParaRPr lang="de-DE" b="1" i="1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Maschinenabhängige Interferenzen müssen nach Ablauf des Basis-Algorithmus explizit in </a:t>
            </a:r>
            <a:r>
              <a:rPr lang="de-DE" i="1" dirty="0" smtClean="0"/>
              <a:t>G</a:t>
            </a:r>
            <a:r>
              <a:rPr lang="de-DE" dirty="0" smtClean="0"/>
              <a:t> nachgetragen werden, z.B. wenn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eine LIR-Operation nicht sämtliche Register adressieren kann.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Konventionen zum Aufruf von / Rücksprung aus Funktionen erzwingen, dass Funktionsparameter bzw. Rückgabewerte in ganz bestimmten Registern vorliegen (sog. </a:t>
            </a:r>
            <a:r>
              <a:rPr lang="en-US" i="1" dirty="0" smtClean="0"/>
              <a:t>Calling Conventions</a:t>
            </a:r>
            <a:r>
              <a:rPr lang="de-DE" dirty="0" smtClean="0"/>
              <a:t>).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 Nutzung von </a:t>
            </a:r>
            <a:r>
              <a:rPr lang="en-US" i="1" dirty="0" smtClean="0"/>
              <a:t>extended</a:t>
            </a:r>
            <a:r>
              <a:rPr lang="de-DE" i="1" dirty="0" smtClean="0"/>
              <a:t> Registern</a:t>
            </a:r>
            <a:r>
              <a:rPr lang="de-DE" dirty="0" smtClean="0"/>
              <a:t> </a:t>
            </a: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Kapitel 2)</a:t>
            </a:r>
            <a:r>
              <a:rPr lang="de-DE" dirty="0" smtClean="0"/>
              <a:t> weitere Einschränkungen nach sich zieht: Für ein virtuelles </a:t>
            </a:r>
            <a:r>
              <a:rPr lang="en-US" i="1" dirty="0" smtClean="0"/>
              <a:t>extended</a:t>
            </a:r>
            <a:r>
              <a:rPr lang="de-DE" i="1" dirty="0" smtClean="0"/>
              <a:t> Register</a:t>
            </a:r>
            <a:r>
              <a:rPr lang="de-DE" dirty="0" smtClean="0"/>
              <a:t>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E_0</a:t>
            </a:r>
            <a:r>
              <a:rPr lang="de-DE" dirty="0" smtClean="0"/>
              <a:t>, bestehend aus den Teilen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d_1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d_2</a:t>
            </a:r>
            <a:r>
              <a:rPr lang="de-DE" dirty="0" smtClean="0"/>
              <a:t>, muss erreicht werden, dass stets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d_1</a:t>
            </a:r>
            <a:r>
              <a:rPr lang="de-DE" dirty="0" smtClean="0"/>
              <a:t> auf ein gerades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d_2</a:t>
            </a:r>
            <a:r>
              <a:rPr lang="de-DE" dirty="0" smtClean="0"/>
              <a:t> auf das nachfolgende ungerade physikalische Register abgebildet wird.</a:t>
            </a:r>
          </a:p>
        </p:txBody>
      </p:sp>
    </p:spTree>
    <p:extLst>
      <p:ext uri="{BB962C8B-B14F-4D97-AF65-F5344CB8AC3E}">
        <p14:creationId xmlns:p14="http://schemas.microsoft.com/office/powerpoint/2010/main" val="669304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BB8D8FA-8C2E-4E50-A12E-0AB33AAFE5E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Graph-Färbung per Vereinfachung (1)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de-DE" b="1" dirty="0" smtClean="0"/>
              <a:t> Initialisierung:</a:t>
            </a:r>
            <a:r>
              <a:rPr lang="de-DE" dirty="0" smtClean="0"/>
              <a:t> Aufbau des Interferenzgraphen </a:t>
            </a:r>
            <a:r>
              <a:rPr lang="de-DE" i="1" dirty="0" smtClean="0"/>
              <a:t>G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de-DE" b="1" dirty="0" smtClean="0"/>
              <a:t> Vereinfachung:</a:t>
            </a:r>
            <a:r>
              <a:rPr lang="de-DE" dirty="0" smtClean="0"/>
              <a:t> Sukzessiv werden solche Knoten </a:t>
            </a:r>
            <a:r>
              <a:rPr lang="de-DE" i="1" dirty="0" smtClean="0"/>
              <a:t>v</a:t>
            </a:r>
            <a:r>
              <a:rPr lang="de-DE" dirty="0" smtClean="0"/>
              <a:t> aus </a:t>
            </a:r>
            <a:r>
              <a:rPr lang="de-DE" i="1" dirty="0" smtClean="0"/>
              <a:t>G</a:t>
            </a:r>
            <a:r>
              <a:rPr lang="de-DE" dirty="0" smtClean="0"/>
              <a:t> entfernt und auf einen </a:t>
            </a:r>
            <a:r>
              <a:rPr lang="en-US" i="1" dirty="0" smtClean="0"/>
              <a:t>Stack</a:t>
            </a:r>
            <a:r>
              <a:rPr lang="de-DE" i="1" dirty="0" smtClean="0"/>
              <a:t> S</a:t>
            </a:r>
            <a:r>
              <a:rPr lang="de-DE" dirty="0" smtClean="0"/>
              <a:t> gelegt, die kleineren Grad als </a:t>
            </a:r>
            <a:r>
              <a:rPr lang="de-DE" i="1" dirty="0" smtClean="0"/>
              <a:t>K</a:t>
            </a:r>
            <a:r>
              <a:rPr lang="de-DE" dirty="0" smtClean="0"/>
              <a:t> haben, d.h. die höchstens </a:t>
            </a:r>
            <a:r>
              <a:rPr lang="de-DE" i="1" dirty="0" smtClean="0"/>
              <a:t>K</a:t>
            </a:r>
            <a:r>
              <a:rPr lang="de-DE" dirty="0" smtClean="0"/>
              <a:t>-1 Nachbarn haben.</a:t>
            </a:r>
            <a:br>
              <a:rPr lang="de-DE" dirty="0" smtClean="0"/>
            </a:b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Solche Knoten sind immer K-färbbar, da es in der Nachbarschaft von v immer mindestens eine freie Farbe für v geben muss.)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b="1" i="1" dirty="0" smtClean="0"/>
              <a:t>Spilling:</a:t>
            </a:r>
            <a:r>
              <a:rPr lang="de-DE" dirty="0" smtClean="0"/>
              <a:t> Schritt 2 stoppt, wenn alle Knoten Grad ≥ </a:t>
            </a:r>
            <a:r>
              <a:rPr lang="de-DE" i="1" dirty="0" smtClean="0"/>
              <a:t>K</a:t>
            </a:r>
            <a:r>
              <a:rPr lang="de-DE" dirty="0" smtClean="0"/>
              <a:t> haben. Ein Knoten </a:t>
            </a:r>
            <a:r>
              <a:rPr lang="de-DE" i="1" dirty="0" smtClean="0"/>
              <a:t>v</a:t>
            </a:r>
            <a:r>
              <a:rPr lang="de-DE" dirty="0" smtClean="0"/>
              <a:t> wird ausgewählt, als </a:t>
            </a:r>
            <a:r>
              <a:rPr lang="de-DE" i="1" dirty="0" smtClean="0"/>
              <a:t>potentieller </a:t>
            </a:r>
            <a:r>
              <a:rPr lang="en-US" i="1" dirty="0" smtClean="0"/>
              <a:t>Spill</a:t>
            </a:r>
            <a:r>
              <a:rPr lang="de-DE" dirty="0" smtClean="0"/>
              <a:t> markiert, aus </a:t>
            </a:r>
            <a:r>
              <a:rPr lang="de-DE" i="1" dirty="0" smtClean="0"/>
              <a:t>G</a:t>
            </a:r>
            <a:r>
              <a:rPr lang="de-DE" dirty="0" smtClean="0"/>
              <a:t> entfernt und auf </a:t>
            </a:r>
            <a:r>
              <a:rPr lang="de-DE" i="1" dirty="0" smtClean="0"/>
              <a:t>S</a:t>
            </a:r>
            <a:r>
              <a:rPr lang="de-DE" dirty="0" smtClean="0"/>
              <a:t> gelegt</a:t>
            </a:r>
            <a:br>
              <a:rPr lang="de-DE" dirty="0" smtClean="0"/>
            </a:b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</a:t>
            </a:r>
            <a:r>
              <a:rPr lang="en-US" i="1" dirty="0" smtClean="0"/>
              <a:t>Spilling</a:t>
            </a:r>
            <a:r>
              <a:rPr lang="de-DE" i="1" dirty="0" smtClean="0"/>
              <a:t> = Ein-/Auslagern von Registerinhalten in den/aus dem Speicher, falls kein physikalisches Register mehr frei ist.)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de-DE" b="1" dirty="0" smtClean="0"/>
              <a:t> Wiederhole</a:t>
            </a:r>
            <a:r>
              <a:rPr lang="de-DE" dirty="0" smtClean="0"/>
              <a:t> Vereinfachung und Spilling, bis </a:t>
            </a:r>
            <a:r>
              <a:rPr lang="de-DE" i="1" dirty="0" smtClean="0"/>
              <a:t>G</a:t>
            </a:r>
            <a:r>
              <a:rPr lang="de-DE" dirty="0" smtClean="0"/>
              <a:t> = Ø.</a:t>
            </a:r>
          </a:p>
        </p:txBody>
      </p:sp>
    </p:spTree>
    <p:extLst>
      <p:ext uri="{BB962C8B-B14F-4D97-AF65-F5344CB8AC3E}">
        <p14:creationId xmlns:p14="http://schemas.microsoft.com/office/powerpoint/2010/main" val="9273861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BB8D8FA-8C2E-4E50-A12E-0AB33AAFE5E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Graph-Färbung per Vereinfachung (2)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5"/>
            </a:pPr>
            <a:r>
              <a:rPr lang="de-DE" b="1" dirty="0" smtClean="0"/>
              <a:t> Färbung:</a:t>
            </a:r>
            <a:r>
              <a:rPr lang="de-DE" dirty="0" smtClean="0"/>
              <a:t> Sukzessiv werden Knoten </a:t>
            </a:r>
            <a:r>
              <a:rPr lang="de-DE" i="1" dirty="0" smtClean="0"/>
              <a:t>v</a:t>
            </a:r>
            <a:r>
              <a:rPr lang="de-DE" dirty="0" smtClean="0"/>
              <a:t> vom </a:t>
            </a:r>
            <a:r>
              <a:rPr lang="en-US" i="1" dirty="0" smtClean="0"/>
              <a:t>Stack</a:t>
            </a:r>
            <a:r>
              <a:rPr lang="de-DE" i="1" dirty="0" smtClean="0"/>
              <a:t> S</a:t>
            </a:r>
            <a:r>
              <a:rPr lang="de-DE" dirty="0" smtClean="0"/>
              <a:t> entfernt und wieder in </a:t>
            </a:r>
            <a:r>
              <a:rPr lang="de-DE" i="1" dirty="0" smtClean="0"/>
              <a:t>G</a:t>
            </a:r>
            <a:r>
              <a:rPr lang="de-DE" dirty="0" smtClean="0"/>
              <a:t> eingefügt. Ist </a:t>
            </a:r>
            <a:r>
              <a:rPr lang="de-DE" i="1" dirty="0" smtClean="0"/>
              <a:t>v</a:t>
            </a:r>
            <a:r>
              <a:rPr lang="de-DE" dirty="0" smtClean="0"/>
              <a:t> kein potentieller Spill, so </a:t>
            </a:r>
            <a:r>
              <a:rPr lang="de-DE" i="1" u="sng" dirty="0" smtClean="0"/>
              <a:t>muss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färbbar sein. Ist </a:t>
            </a:r>
            <a:r>
              <a:rPr lang="de-DE" i="1" dirty="0" smtClean="0"/>
              <a:t>v</a:t>
            </a:r>
            <a:r>
              <a:rPr lang="de-DE" dirty="0" smtClean="0"/>
              <a:t> ein potentieller </a:t>
            </a:r>
            <a:r>
              <a:rPr lang="en-US" i="1" dirty="0" smtClean="0"/>
              <a:t>Spill</a:t>
            </a:r>
            <a:r>
              <a:rPr lang="de-DE" dirty="0" smtClean="0"/>
              <a:t>, so </a:t>
            </a:r>
            <a:r>
              <a:rPr lang="de-DE" i="1" u="sng" dirty="0" smtClean="0"/>
              <a:t>kann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dirty="0" smtClean="0"/>
              <a:t> färbbar sein. Weise </a:t>
            </a:r>
            <a:r>
              <a:rPr lang="de-DE" i="1" dirty="0" smtClean="0"/>
              <a:t>v</a:t>
            </a:r>
            <a:r>
              <a:rPr lang="de-DE" dirty="0" smtClean="0"/>
              <a:t> in beiden Fällen eine freie Farbe </a:t>
            </a:r>
            <a:r>
              <a:rPr lang="de-DE" i="1" dirty="0" smtClean="0"/>
              <a:t>k</a:t>
            </a:r>
            <a:r>
              <a:rPr lang="de-DE" i="1" baseline="-25000" dirty="0" smtClean="0"/>
              <a:t>v</a:t>
            </a:r>
            <a:r>
              <a:rPr lang="de-DE" dirty="0" smtClean="0"/>
              <a:t> zu. Ist ein potentieller </a:t>
            </a:r>
            <a:r>
              <a:rPr lang="en-US" i="1" dirty="0" smtClean="0"/>
              <a:t>Spill</a:t>
            </a:r>
            <a:r>
              <a:rPr lang="de-DE" dirty="0" smtClean="0"/>
              <a:t> nicht färbbar, wird </a:t>
            </a:r>
            <a:r>
              <a:rPr lang="de-DE" i="1" dirty="0" smtClean="0"/>
              <a:t>v</a:t>
            </a:r>
            <a:r>
              <a:rPr lang="de-DE" dirty="0" smtClean="0"/>
              <a:t> als </a:t>
            </a:r>
            <a:r>
              <a:rPr lang="de-DE" i="1" dirty="0" smtClean="0"/>
              <a:t>echter </a:t>
            </a:r>
            <a:r>
              <a:rPr lang="en-US" i="1" dirty="0" smtClean="0"/>
              <a:t>Spill</a:t>
            </a:r>
            <a:r>
              <a:rPr lang="de-DE" dirty="0" smtClean="0"/>
              <a:t> markiert.</a:t>
            </a:r>
            <a:endParaRPr lang="de-DE" i="1" dirty="0" smtClean="0"/>
          </a:p>
          <a:p>
            <a:pPr marL="457200" indent="-457200">
              <a:lnSpc>
                <a:spcPct val="120000"/>
              </a:lnSpc>
              <a:buFont typeface="+mj-lt"/>
              <a:buAutoNum type="arabicPeriod" startAt="5"/>
            </a:pPr>
            <a:r>
              <a:rPr lang="de-DE" b="1" dirty="0" smtClean="0"/>
              <a:t> </a:t>
            </a:r>
            <a:r>
              <a:rPr lang="en-US" b="1" i="1" dirty="0" smtClean="0"/>
              <a:t>Spill</a:t>
            </a:r>
            <a:r>
              <a:rPr lang="de-DE" b="1" dirty="0" smtClean="0"/>
              <a:t>-Code-Generierung:</a:t>
            </a:r>
            <a:r>
              <a:rPr lang="de-DE" dirty="0" smtClean="0"/>
              <a:t> Für jeden echten Spill </a:t>
            </a:r>
            <a:r>
              <a:rPr lang="de-DE" i="1" dirty="0" smtClean="0"/>
              <a:t>v</a:t>
            </a:r>
            <a:r>
              <a:rPr lang="de-DE" dirty="0" smtClean="0"/>
              <a:t> wird vor jedem USE von </a:t>
            </a:r>
            <a:r>
              <a:rPr lang="de-DE" i="1" dirty="0" smtClean="0"/>
              <a:t>v</a:t>
            </a:r>
            <a:r>
              <a:rPr lang="de-DE" dirty="0" smtClean="0"/>
              <a:t> eine Lade-Operation eingefügt, und nach jedem DEF von </a:t>
            </a:r>
            <a:r>
              <a:rPr lang="de-DE" i="1" dirty="0" smtClean="0"/>
              <a:t>v</a:t>
            </a:r>
            <a:r>
              <a:rPr lang="de-DE" dirty="0" smtClean="0"/>
              <a:t> eine Schreib-Operation.</a:t>
            </a:r>
            <a:br>
              <a:rPr lang="de-DE" dirty="0" smtClean="0"/>
            </a:b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Damit zerfällt die Lebenszeit des virtuellen Registers v in viele kleine Intervalle, die in einer der nächsten Runden des Algorithmus gefärbt werden.)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5"/>
            </a:pPr>
            <a:r>
              <a:rPr lang="en-US" b="1" dirty="0" smtClean="0"/>
              <a:t> </a:t>
            </a:r>
            <a:r>
              <a:rPr lang="de-DE" b="1" dirty="0" smtClean="0"/>
              <a:t>Neustart</a:t>
            </a:r>
            <a:r>
              <a:rPr lang="en-US" b="1" dirty="0" smtClean="0"/>
              <a:t>:</a:t>
            </a:r>
            <a:r>
              <a:rPr lang="de-DE" dirty="0" smtClean="0"/>
              <a:t> Falls </a:t>
            </a:r>
            <a:r>
              <a:rPr lang="de-DE" i="1" dirty="0" smtClean="0"/>
              <a:t>G</a:t>
            </a:r>
            <a:r>
              <a:rPr lang="de-DE" dirty="0" smtClean="0"/>
              <a:t> noch ungefärbte Knoten enthält, gehe zu Schritt 1.</a:t>
            </a:r>
            <a:endParaRPr lang="de-DE" i="1" dirty="0" smtClean="0"/>
          </a:p>
          <a:p>
            <a:pPr marL="457200" indent="-457200">
              <a:lnSpc>
                <a:spcPct val="120000"/>
              </a:lnSpc>
              <a:buFont typeface="+mj-lt"/>
              <a:buAutoNum type="arabicPeriod" startAt="5"/>
            </a:pPr>
            <a:r>
              <a:rPr lang="de-DE" b="1" dirty="0" smtClean="0"/>
              <a:t> MOV-Operationen</a:t>
            </a:r>
            <a:r>
              <a:rPr lang="de-DE" dirty="0" smtClean="0"/>
              <a:t> mit Quellregister = Zielregister werden entfernt.</a:t>
            </a:r>
          </a:p>
        </p:txBody>
      </p:sp>
    </p:spTree>
    <p:extLst>
      <p:ext uri="{BB962C8B-B14F-4D97-AF65-F5344CB8AC3E}">
        <p14:creationId xmlns:p14="http://schemas.microsoft.com/office/powerpoint/2010/main" val="30528398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D53DE1F-BBFF-4CB9-A10B-CE59DB222B6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Coalescing</a:t>
            </a:r>
            <a:r>
              <a:rPr lang="de-DE" dirty="0" smtClean="0"/>
              <a:t> (1)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Register-Transfers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Beim Aufbau des Interferenzgraphen wurden für MOV-Operationen keine künstlichen Kanten eingefügt, in der Hoffnung, dass Ziel und Quelle der MOV-Operation zusammenfallen.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u="sng" dirty="0" smtClean="0"/>
              <a:t>Aber:</a:t>
            </a:r>
            <a:r>
              <a:rPr lang="de-DE" dirty="0" smtClean="0"/>
              <a:t> Der Algorithmus zur Graph-Färbung von Folien 25 &amp; 26 erzwingt nicht, dass Ziel und Quelle auch tatsächlich zusammenfallen.</a:t>
            </a:r>
          </a:p>
          <a:p>
            <a:pPr marL="0" indent="0">
              <a:lnSpc>
                <a:spcPct val="120000"/>
              </a:lnSpc>
            </a:pPr>
            <a:endParaRPr lang="de-DE" sz="1200" i="1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Register-</a:t>
            </a:r>
            <a:r>
              <a:rPr lang="en-US" b="1" i="1" dirty="0" smtClean="0"/>
              <a:t>Coalescing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einen Register-Transfer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MOV r0, r1</a:t>
            </a:r>
            <a:r>
              <a:rPr lang="de-DE" dirty="0" smtClean="0"/>
              <a:t> mit nicht interferierenden Quell- und Ziel-Registern vereinigt </a:t>
            </a:r>
            <a:r>
              <a:rPr lang="en-US" i="1" dirty="0" smtClean="0"/>
              <a:t>Coalescing</a:t>
            </a:r>
            <a:r>
              <a:rPr lang="de-DE" dirty="0" smtClean="0"/>
              <a:t> im Interferenzgraph die Knoten von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, so dass bei anschließender Graph-Färbung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r0</a:t>
            </a:r>
            <a:r>
              <a:rPr lang="de-DE" dirty="0" smtClean="0"/>
              <a:t> und 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r1</a:t>
            </a:r>
            <a:r>
              <a:rPr lang="de-DE" dirty="0" smtClean="0"/>
              <a:t> zwingend die gleiche Farbe erhalten.</a:t>
            </a:r>
            <a:endParaRPr lang="de-DE" i="1" dirty="0" smtClean="0"/>
          </a:p>
        </p:txBody>
      </p:sp>
    </p:spTree>
    <p:extLst>
      <p:ext uri="{BB962C8B-B14F-4D97-AF65-F5344CB8AC3E}">
        <p14:creationId xmlns:p14="http://schemas.microsoft.com/office/powerpoint/2010/main" val="1011380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062D2B4-7776-448D-90BE-ACEC4CF6964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Coalescing</a:t>
            </a:r>
            <a:r>
              <a:rPr lang="de-DE" dirty="0"/>
              <a:t> </a:t>
            </a:r>
            <a:r>
              <a:rPr lang="de-DE" dirty="0" smtClean="0"/>
              <a:t>(2)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Effekte des </a:t>
            </a:r>
            <a:r>
              <a:rPr lang="en-US" b="1" i="1" dirty="0" smtClean="0"/>
              <a:t>Coalescings</a:t>
            </a:r>
            <a:r>
              <a:rPr lang="de-DE" b="1" dirty="0" smtClean="0"/>
              <a:t>	</a:t>
            </a:r>
            <a:r>
              <a:rPr lang="de-DE" b="1" dirty="0" smtClean="0">
                <a:latin typeface="Courier New" pitchFamily="49" charset="0"/>
                <a:cs typeface="Courier New" pitchFamily="49" charset="0"/>
              </a:rPr>
              <a:t>MOV r0, r1;</a:t>
            </a:r>
            <a:endParaRPr lang="de-DE" b="1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 smtClean="0"/>
              <a:t>Vorteil des </a:t>
            </a:r>
            <a:r>
              <a:rPr lang="en-US" b="1" i="1" dirty="0" smtClean="0"/>
              <a:t>Coalescings</a:t>
            </a:r>
            <a:r>
              <a:rPr lang="de-DE" b="1" dirty="0" smtClean="0"/>
              <a:t>:</a:t>
            </a:r>
            <a:r>
              <a:rPr lang="de-DE" dirty="0" smtClean="0"/>
              <a:t> Unnötige Register-Transfers entfallen, Maschinenbefehle legen ihre Resultate direkt in dem Register ab, in dem diese effektiv gebraucht werden.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 smtClean="0"/>
              <a:t>Nachteil:</a:t>
            </a:r>
            <a:r>
              <a:rPr lang="de-DE" dirty="0" smtClean="0"/>
              <a:t> Verschmolzener Knoten hat höheren Grad als ursprüngliche Knoten, d.h. der Interferenzgraph kann nach </a:t>
            </a:r>
            <a:r>
              <a:rPr lang="en-US" i="1" dirty="0" smtClean="0"/>
              <a:t>Coalescing</a:t>
            </a:r>
            <a:r>
              <a:rPr lang="de-DE" dirty="0" smtClean="0"/>
              <a:t> u.U. nicht mehr </a:t>
            </a:r>
            <a:r>
              <a:rPr lang="de-DE" i="1" dirty="0" smtClean="0"/>
              <a:t>K</a:t>
            </a:r>
            <a:r>
              <a:rPr lang="de-DE" dirty="0" smtClean="0"/>
              <a:t>-färbbar sein, während dies vorher u.U. zutraf.</a:t>
            </a: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1546225" y="263711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533525" y="2781573"/>
            <a:ext cx="434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600" b="1" dirty="0">
                <a:latin typeface="Courier New" pitchFamily="49" charset="0"/>
              </a:rPr>
              <a:t>r0</a:t>
            </a:r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2497138" y="263711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484438" y="2781573"/>
            <a:ext cx="434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600" b="1" dirty="0">
                <a:latin typeface="Courier New" pitchFamily="49" charset="0"/>
              </a:rPr>
              <a:t>r1</a:t>
            </a:r>
          </a:p>
        </p:txBody>
      </p:sp>
      <p:sp>
        <p:nvSpPr>
          <p:cNvPr id="14" name="Oval 10"/>
          <p:cNvSpPr>
            <a:spLocks noChangeArrowheads="1"/>
          </p:cNvSpPr>
          <p:nvPr/>
        </p:nvSpPr>
        <p:spPr bwMode="auto">
          <a:xfrm>
            <a:off x="1042988" y="206084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Oval 11"/>
          <p:cNvSpPr>
            <a:spLocks noChangeArrowheads="1"/>
          </p:cNvSpPr>
          <p:nvPr/>
        </p:nvSpPr>
        <p:spPr bwMode="auto">
          <a:xfrm>
            <a:off x="1042988" y="321337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 rot="16200000">
            <a:off x="1439863" y="2818085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7" name="Oval 13"/>
          <p:cNvSpPr>
            <a:spLocks noChangeArrowheads="1"/>
          </p:cNvSpPr>
          <p:nvPr/>
        </p:nvSpPr>
        <p:spPr bwMode="auto">
          <a:xfrm>
            <a:off x="757238" y="263711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3001963" y="206084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9900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3001963" y="321337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9900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 rot="18900000">
            <a:off x="3071813" y="306891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rot="2700000">
            <a:off x="3036888" y="252916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Oval 18"/>
          <p:cNvSpPr>
            <a:spLocks noChangeArrowheads="1"/>
          </p:cNvSpPr>
          <p:nvPr/>
        </p:nvSpPr>
        <p:spPr bwMode="auto">
          <a:xfrm>
            <a:off x="3287713" y="263711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9900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 rot="16200000">
            <a:off x="3179763" y="2818085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 rot="18900000">
            <a:off x="1619250" y="2492648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rot="2700000">
            <a:off x="1584325" y="3105423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6" name="Oval 22"/>
          <p:cNvSpPr>
            <a:spLocks noChangeArrowheads="1"/>
          </p:cNvSpPr>
          <p:nvPr/>
        </p:nvSpPr>
        <p:spPr bwMode="auto">
          <a:xfrm>
            <a:off x="5927725" y="263711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5854700" y="2745060"/>
            <a:ext cx="5572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600" b="1" dirty="0">
                <a:latin typeface="Courier New" pitchFamily="49" charset="0"/>
              </a:rPr>
              <a:t>r0/</a:t>
            </a:r>
          </a:p>
          <a:p>
            <a:pPr algn="ctr" eaLnBrk="1" hangingPunct="1">
              <a:lnSpc>
                <a:spcPct val="6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600" b="1" dirty="0">
                <a:latin typeface="Courier New" pitchFamily="49" charset="0"/>
              </a:rPr>
              <a:t>r1</a:t>
            </a:r>
          </a:p>
        </p:txBody>
      </p:sp>
      <p:sp>
        <p:nvSpPr>
          <p:cNvPr id="28" name="Oval 24"/>
          <p:cNvSpPr>
            <a:spLocks noChangeArrowheads="1"/>
          </p:cNvSpPr>
          <p:nvPr/>
        </p:nvSpPr>
        <p:spPr bwMode="auto">
          <a:xfrm>
            <a:off x="5424488" y="206084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Oval 25"/>
          <p:cNvSpPr>
            <a:spLocks noChangeArrowheads="1"/>
          </p:cNvSpPr>
          <p:nvPr/>
        </p:nvSpPr>
        <p:spPr bwMode="auto">
          <a:xfrm>
            <a:off x="5424488" y="321337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 rot="16200000">
            <a:off x="5821363" y="2818085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1" name="Oval 27"/>
          <p:cNvSpPr>
            <a:spLocks noChangeArrowheads="1"/>
          </p:cNvSpPr>
          <p:nvPr/>
        </p:nvSpPr>
        <p:spPr bwMode="auto">
          <a:xfrm>
            <a:off x="5138738" y="263711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FF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2" name="Oval 28"/>
          <p:cNvSpPr>
            <a:spLocks noChangeArrowheads="1"/>
          </p:cNvSpPr>
          <p:nvPr/>
        </p:nvSpPr>
        <p:spPr bwMode="auto">
          <a:xfrm>
            <a:off x="6445250" y="2060848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9900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3" name="Oval 29"/>
          <p:cNvSpPr>
            <a:spLocks noChangeArrowheads="1"/>
          </p:cNvSpPr>
          <p:nvPr/>
        </p:nvSpPr>
        <p:spPr bwMode="auto">
          <a:xfrm>
            <a:off x="6445250" y="3213373"/>
            <a:ext cx="574675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9900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Line 30"/>
          <p:cNvSpPr>
            <a:spLocks noChangeShapeType="1"/>
          </p:cNvSpPr>
          <p:nvPr/>
        </p:nvSpPr>
        <p:spPr bwMode="auto">
          <a:xfrm rot="18900000">
            <a:off x="6515100" y="306891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5" name="Line 31"/>
          <p:cNvSpPr>
            <a:spLocks noChangeShapeType="1"/>
          </p:cNvSpPr>
          <p:nvPr/>
        </p:nvSpPr>
        <p:spPr bwMode="auto">
          <a:xfrm rot="2700000">
            <a:off x="6480175" y="252916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6" name="Oval 32"/>
          <p:cNvSpPr>
            <a:spLocks noChangeArrowheads="1"/>
          </p:cNvSpPr>
          <p:nvPr/>
        </p:nvSpPr>
        <p:spPr bwMode="auto">
          <a:xfrm>
            <a:off x="6731000" y="2637110"/>
            <a:ext cx="574675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9900"/>
              </a:gs>
            </a:gsLst>
            <a:lin ang="18900000" scaled="1"/>
          </a:gradFill>
          <a:ln w="952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 rot="16200000">
            <a:off x="6623050" y="2818085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8" name="Line 34"/>
          <p:cNvSpPr>
            <a:spLocks noChangeShapeType="1"/>
          </p:cNvSpPr>
          <p:nvPr/>
        </p:nvSpPr>
        <p:spPr bwMode="auto">
          <a:xfrm rot="18900000">
            <a:off x="6000750" y="2492648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 rot="2700000">
            <a:off x="5965825" y="3105423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0" name="AutoShape 37"/>
          <p:cNvSpPr>
            <a:spLocks noChangeArrowheads="1"/>
          </p:cNvSpPr>
          <p:nvPr/>
        </p:nvSpPr>
        <p:spPr bwMode="auto">
          <a:xfrm>
            <a:off x="4067175" y="2781573"/>
            <a:ext cx="827088" cy="25241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83B53D">
                  <a:gamma/>
                  <a:shade val="46275"/>
                  <a:invGamma/>
                </a:srgbClr>
              </a:gs>
              <a:gs pos="100000">
                <a:srgbClr val="83B53D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86463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0241929-FC1C-4CB1-B581-12A025C72D8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Coalescing</a:t>
            </a:r>
            <a:r>
              <a:rPr lang="de-DE" dirty="0"/>
              <a:t> </a:t>
            </a:r>
            <a:r>
              <a:rPr lang="de-DE" dirty="0" smtClean="0"/>
              <a:t>(3)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Sicheres </a:t>
            </a:r>
            <a:r>
              <a:rPr lang="en-US" b="1" i="1" dirty="0" smtClean="0"/>
              <a:t>Coalescing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Coalescing</a:t>
            </a:r>
            <a:r>
              <a:rPr lang="de-DE" dirty="0" smtClean="0"/>
              <a:t> heißt sicher, wenn niemals ein vorher </a:t>
            </a:r>
            <a:r>
              <a:rPr lang="de-DE" i="1" dirty="0" smtClean="0"/>
              <a:t>K</a:t>
            </a:r>
            <a:r>
              <a:rPr lang="de-DE" dirty="0" smtClean="0"/>
              <a:t>-färbbarer Interferenzgraph nach dem </a:t>
            </a:r>
            <a:r>
              <a:rPr lang="en-US" i="1" dirty="0" smtClean="0"/>
              <a:t>Coalescing</a:t>
            </a:r>
            <a:r>
              <a:rPr lang="de-DE" dirty="0" smtClean="0"/>
              <a:t> nicht mehr </a:t>
            </a:r>
            <a:r>
              <a:rPr lang="de-DE" i="1" dirty="0" smtClean="0"/>
              <a:t>K</a:t>
            </a:r>
            <a:r>
              <a:rPr lang="de-DE" dirty="0" smtClean="0"/>
              <a:t>-färbbar ist.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Sicheres </a:t>
            </a:r>
            <a:r>
              <a:rPr lang="en-US" i="1" dirty="0" smtClean="0"/>
              <a:t>Coalescing</a:t>
            </a:r>
            <a:r>
              <a:rPr lang="de-DE" dirty="0" smtClean="0"/>
              <a:t> entfernt somit u.U. nicht sämtliche möglichen Register-Transfers aus dem Code.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Aber: verbleibende MOV-Operationen sind stets besser als </a:t>
            </a:r>
            <a:r>
              <a:rPr lang="en-US" i="1" dirty="0" smtClean="0"/>
              <a:t>Spill</a:t>
            </a:r>
            <a:r>
              <a:rPr lang="de-DE" dirty="0" smtClean="0"/>
              <a:t>-Code-Generierung für nicht </a:t>
            </a:r>
            <a:r>
              <a:rPr lang="de-DE" i="1" dirty="0" smtClean="0"/>
              <a:t>K</a:t>
            </a:r>
            <a:r>
              <a:rPr lang="de-DE" dirty="0" smtClean="0"/>
              <a:t>-färbbaren Interferenzgraphen.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Ablauf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Coalescing</a:t>
            </a:r>
            <a:r>
              <a:rPr lang="de-DE" dirty="0" smtClean="0"/>
              <a:t> wird nach Vereinfachung und vor </a:t>
            </a:r>
            <a:r>
              <a:rPr lang="en-US" i="1" dirty="0" smtClean="0"/>
              <a:t>Spilling</a:t>
            </a:r>
            <a:r>
              <a:rPr lang="de-DE" dirty="0" smtClean="0"/>
              <a:t> ausgeführt. Ist </a:t>
            </a:r>
            <a:r>
              <a:rPr lang="en-US" i="1" dirty="0" smtClean="0"/>
              <a:t>Coalescing</a:t>
            </a:r>
            <a:r>
              <a:rPr lang="de-DE" dirty="0" smtClean="0"/>
              <a:t> möglich, wird der Graph danach weiter vereinfacht.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Vereinfachung entfernt nur solche Knoten </a:t>
            </a:r>
            <a:r>
              <a:rPr lang="de-DE" i="1" dirty="0" smtClean="0"/>
              <a:t>v</a:t>
            </a:r>
            <a:r>
              <a:rPr lang="de-DE" dirty="0" smtClean="0"/>
              <a:t> aus </a:t>
            </a:r>
            <a:r>
              <a:rPr lang="de-DE" i="1" dirty="0" smtClean="0"/>
              <a:t>G</a:t>
            </a:r>
            <a:r>
              <a:rPr lang="de-DE" dirty="0" smtClean="0"/>
              <a:t>, die weder Quelle noch Ziel einer MOV-Operation sind.</a:t>
            </a:r>
          </a:p>
        </p:txBody>
      </p:sp>
    </p:spTree>
    <p:extLst>
      <p:ext uri="{BB962C8B-B14F-4D97-AF65-F5344CB8AC3E}">
        <p14:creationId xmlns:p14="http://schemas.microsoft.com/office/powerpoint/2010/main" val="37144906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424AB9AE-5E96-4776-9BEE-ED47D3F79853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der Vorlesung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Einordnung &amp; Motivation der Vorlesung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für Eingebettete Systeme – Anforderungen &amp; Abhängigkeiten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Interner Aufbau von Compilern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Prepass-Optimierungen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HIR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Instruktionsauswahl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LIR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/>
              <a:t>Register-Allokation</a:t>
            </a:r>
            <a:endParaRPr lang="de-DE" b="1" dirty="0" smtClean="0">
              <a:solidFill>
                <a:srgbClr val="7D91AA"/>
              </a:solidFill>
            </a:endParaRP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zur WCET</a:t>
            </a:r>
            <a:r>
              <a:rPr lang="de-DE" b="1" baseline="-25000" dirty="0" smtClean="0">
                <a:solidFill>
                  <a:srgbClr val="7D91AA"/>
                </a:solidFill>
              </a:rPr>
              <a:t>EST</a:t>
            </a:r>
            <a:r>
              <a:rPr lang="de-DE" b="1" dirty="0" smtClean="0">
                <a:solidFill>
                  <a:srgbClr val="7D91AA"/>
                </a:solidFill>
              </a:rPr>
              <a:t>-Minimierung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Ausblick</a:t>
            </a:r>
          </a:p>
        </p:txBody>
      </p:sp>
    </p:spTree>
    <p:extLst>
      <p:ext uri="{BB962C8B-B14F-4D97-AF65-F5344CB8AC3E}">
        <p14:creationId xmlns:p14="http://schemas.microsoft.com/office/powerpoint/2010/main" val="2325329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1F3428B-A587-410A-9D6E-78F03B38042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Coalescing</a:t>
            </a:r>
            <a:r>
              <a:rPr lang="de-DE" dirty="0"/>
              <a:t> </a:t>
            </a:r>
            <a:r>
              <a:rPr lang="de-DE" dirty="0" smtClean="0"/>
              <a:t>(4)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Sicheres </a:t>
            </a:r>
            <a:r>
              <a:rPr lang="en-US" b="1" i="1" dirty="0" smtClean="0"/>
              <a:t>Coalescing</a:t>
            </a:r>
            <a:r>
              <a:rPr lang="de-DE" b="1" dirty="0" smtClean="0"/>
              <a:t> nach Briggs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Verschmelze zwei Knoten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 und 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 nur dann, wenn der resultierende Knoten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/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 weniger als </a:t>
            </a:r>
            <a:r>
              <a:rPr lang="de-DE" i="1" dirty="0" smtClean="0"/>
              <a:t>K</a:t>
            </a:r>
            <a:r>
              <a:rPr lang="de-DE" dirty="0" smtClean="0"/>
              <a:t> Nachbarn mit Grad ≥ </a:t>
            </a:r>
            <a:r>
              <a:rPr lang="de-DE" i="1" dirty="0" smtClean="0"/>
              <a:t>K</a:t>
            </a:r>
            <a:r>
              <a:rPr lang="de-DE" dirty="0" smtClean="0"/>
              <a:t> hat.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Hat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/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 nach </a:t>
            </a:r>
            <a:r>
              <a:rPr lang="en-US" i="1" dirty="0" smtClean="0"/>
              <a:t>Coalescing</a:t>
            </a:r>
            <a:r>
              <a:rPr lang="de-DE" dirty="0" smtClean="0"/>
              <a:t> weniger als </a:t>
            </a:r>
            <a:r>
              <a:rPr lang="de-DE" i="1" dirty="0" smtClean="0"/>
              <a:t>K</a:t>
            </a:r>
            <a:r>
              <a:rPr lang="de-DE" dirty="0" smtClean="0"/>
              <a:t> Nachbarn mit Grad </a:t>
            </a:r>
            <a:r>
              <a:rPr lang="de-DE" dirty="0"/>
              <a:t>≥</a:t>
            </a:r>
            <a:r>
              <a:rPr lang="de-DE" dirty="0" smtClean="0"/>
              <a:t> </a:t>
            </a:r>
            <a:r>
              <a:rPr lang="de-DE" i="1" dirty="0" smtClean="0"/>
              <a:t>K</a:t>
            </a:r>
            <a:r>
              <a:rPr lang="de-DE" dirty="0" smtClean="0"/>
              <a:t>, so müssen vor dem </a:t>
            </a:r>
            <a:r>
              <a:rPr lang="en-US" i="1" dirty="0" smtClean="0"/>
              <a:t>Coalescing</a:t>
            </a:r>
            <a:r>
              <a:rPr lang="de-DE" dirty="0" smtClean="0"/>
              <a:t>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 und 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 jeweils für sich betrachtet auch weniger als </a:t>
            </a:r>
            <a:r>
              <a:rPr lang="de-DE" i="1" dirty="0" smtClean="0"/>
              <a:t>K</a:t>
            </a:r>
            <a:r>
              <a:rPr lang="de-DE" dirty="0" smtClean="0"/>
              <a:t> Nachbarn mit Grad </a:t>
            </a:r>
            <a:r>
              <a:rPr lang="de-DE" dirty="0"/>
              <a:t>≥</a:t>
            </a:r>
            <a:r>
              <a:rPr lang="de-DE" dirty="0" smtClean="0"/>
              <a:t> </a:t>
            </a:r>
            <a:r>
              <a:rPr lang="de-DE" i="1" dirty="0" smtClean="0"/>
              <a:t>K</a:t>
            </a:r>
            <a:r>
              <a:rPr lang="de-DE" dirty="0" smtClean="0"/>
              <a:t> haben.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Ist der Interferenzgraph vor dem </a:t>
            </a:r>
            <a:r>
              <a:rPr lang="en-US" i="1" dirty="0" smtClean="0"/>
              <a:t>Coalescing</a:t>
            </a:r>
            <a:r>
              <a:rPr lang="de-DE" dirty="0" smtClean="0"/>
              <a:t> </a:t>
            </a:r>
            <a:r>
              <a:rPr lang="de-DE" i="1" dirty="0" smtClean="0"/>
              <a:t>K</a:t>
            </a:r>
            <a:r>
              <a:rPr lang="de-DE" dirty="0" smtClean="0"/>
              <a:t>-färbbar, so ist er es hinterher auch, da </a:t>
            </a:r>
            <a:r>
              <a:rPr lang="de-DE" i="1" dirty="0"/>
              <a:t>v</a:t>
            </a:r>
            <a:r>
              <a:rPr lang="de-DE" baseline="-25000" dirty="0"/>
              <a:t>0</a:t>
            </a:r>
            <a:r>
              <a:rPr lang="de-DE" dirty="0"/>
              <a:t>/</a:t>
            </a:r>
            <a:r>
              <a:rPr lang="de-DE" i="1" dirty="0"/>
              <a:t>v</a:t>
            </a:r>
            <a:r>
              <a:rPr lang="de-DE" baseline="-25000" dirty="0"/>
              <a:t>1</a:t>
            </a:r>
            <a:r>
              <a:rPr lang="de-DE" dirty="0" smtClean="0"/>
              <a:t> in einer nachfolgenden Vereinfachung entfernt wird.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en-US" i="1" dirty="0" smtClean="0"/>
              <a:t>Coalescing</a:t>
            </a:r>
            <a:r>
              <a:rPr lang="de-DE" dirty="0" smtClean="0"/>
              <a:t> nach Briggs ist sicher.</a:t>
            </a:r>
          </a:p>
        </p:txBody>
      </p:sp>
    </p:spTree>
    <p:extLst>
      <p:ext uri="{BB962C8B-B14F-4D97-AF65-F5344CB8AC3E}">
        <p14:creationId xmlns:p14="http://schemas.microsoft.com/office/powerpoint/2010/main" val="280007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1F3428B-A587-410A-9D6E-78F03B38042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Coalescing</a:t>
            </a:r>
            <a:r>
              <a:rPr lang="de-DE" dirty="0"/>
              <a:t> </a:t>
            </a:r>
            <a:r>
              <a:rPr lang="de-DE" dirty="0" smtClean="0"/>
              <a:t>(5)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Sicheres </a:t>
            </a:r>
            <a:r>
              <a:rPr lang="en-US" b="1" i="1" dirty="0" smtClean="0"/>
              <a:t>Coalescing</a:t>
            </a:r>
            <a:r>
              <a:rPr lang="de-DE" b="1" dirty="0" smtClean="0"/>
              <a:t> nach George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Verschmelze zwei Knoten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 und 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 nur dann, wenn für jeden Nachbarn </a:t>
            </a:r>
            <a:r>
              <a:rPr lang="de-DE" i="1" dirty="0" smtClean="0"/>
              <a:t>v</a:t>
            </a:r>
            <a:r>
              <a:rPr lang="de-DE" i="1" baseline="-25000" dirty="0" smtClean="0"/>
              <a:t>i</a:t>
            </a:r>
            <a:r>
              <a:rPr lang="de-DE" dirty="0" smtClean="0"/>
              <a:t> von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 gilt: entweder interferiert </a:t>
            </a:r>
            <a:r>
              <a:rPr lang="de-DE" i="1" dirty="0" smtClean="0"/>
              <a:t>v</a:t>
            </a:r>
            <a:r>
              <a:rPr lang="de-DE" i="1" baseline="-25000" dirty="0" smtClean="0"/>
              <a:t>i</a:t>
            </a:r>
            <a:r>
              <a:rPr lang="de-DE" dirty="0" smtClean="0"/>
              <a:t> mit 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, oder </a:t>
            </a:r>
            <a:r>
              <a:rPr lang="de-DE" i="1" dirty="0" smtClean="0"/>
              <a:t>v</a:t>
            </a:r>
            <a:r>
              <a:rPr lang="de-DE" i="1" baseline="-25000" dirty="0" smtClean="0"/>
              <a:t>i</a:t>
            </a:r>
            <a:r>
              <a:rPr lang="de-DE" dirty="0" smtClean="0"/>
              <a:t> hat Grad kleiner als </a:t>
            </a:r>
            <a:r>
              <a:rPr lang="de-DE" i="1" dirty="0" smtClean="0"/>
              <a:t>K</a:t>
            </a:r>
            <a:r>
              <a:rPr lang="de-DE" dirty="0" smtClean="0"/>
              <a:t>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Nachbarn </a:t>
            </a:r>
            <a:r>
              <a:rPr lang="de-DE" i="1" dirty="0" smtClean="0"/>
              <a:t>v</a:t>
            </a:r>
            <a:r>
              <a:rPr lang="de-DE" i="1" baseline="-25000" dirty="0" smtClean="0"/>
              <a:t>i</a:t>
            </a:r>
            <a:r>
              <a:rPr lang="de-DE" dirty="0" smtClean="0"/>
              <a:t> mit Grad &lt; </a:t>
            </a:r>
            <a:r>
              <a:rPr lang="de-DE" i="1" dirty="0" smtClean="0"/>
              <a:t>K</a:t>
            </a:r>
            <a:r>
              <a:rPr lang="de-DE" dirty="0" smtClean="0"/>
              <a:t> haben auch nach dem </a:t>
            </a:r>
            <a:r>
              <a:rPr lang="en-US" i="1" dirty="0" smtClean="0"/>
              <a:t>Coalescing</a:t>
            </a:r>
            <a:r>
              <a:rPr lang="de-DE" dirty="0" smtClean="0"/>
              <a:t> Grad &lt; </a:t>
            </a:r>
            <a:r>
              <a:rPr lang="de-DE" i="1" dirty="0" smtClean="0"/>
              <a:t>K</a:t>
            </a:r>
            <a:r>
              <a:rPr lang="de-DE" dirty="0" smtClean="0"/>
              <a:t> und werden somit in nachfolgender Vereinfachung entfernt.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Andere Nachbarn </a:t>
            </a:r>
            <a:r>
              <a:rPr lang="de-DE" i="1" dirty="0" smtClean="0"/>
              <a:t>v</a:t>
            </a:r>
            <a:r>
              <a:rPr lang="de-DE" i="1" baseline="-25000" dirty="0" smtClean="0"/>
              <a:t>i</a:t>
            </a:r>
            <a:r>
              <a:rPr lang="de-DE" dirty="0" smtClean="0"/>
              <a:t>, die vor dem </a:t>
            </a:r>
            <a:r>
              <a:rPr lang="en-US" i="1" dirty="0" smtClean="0"/>
              <a:t>Coalescing</a:t>
            </a:r>
            <a:r>
              <a:rPr lang="de-DE" dirty="0" smtClean="0"/>
              <a:t> mit </a:t>
            </a:r>
            <a:r>
              <a:rPr lang="de-DE" i="1" dirty="0"/>
              <a:t>v</a:t>
            </a:r>
            <a:r>
              <a:rPr lang="de-DE" baseline="-25000" dirty="0"/>
              <a:t>1</a:t>
            </a:r>
            <a:r>
              <a:rPr lang="de-DE" dirty="0" smtClean="0"/>
              <a:t> interferieren, haben per Definition zwei Kanten {</a:t>
            </a:r>
            <a:r>
              <a:rPr lang="de-DE" i="1" dirty="0" smtClean="0"/>
              <a:t>v</a:t>
            </a:r>
            <a:r>
              <a:rPr lang="de-DE" baseline="-25000" dirty="0" smtClean="0"/>
              <a:t>i</a:t>
            </a:r>
            <a:r>
              <a:rPr lang="de-DE" dirty="0" smtClean="0"/>
              <a:t>,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} und {</a:t>
            </a:r>
            <a:r>
              <a:rPr lang="de-DE" i="1" dirty="0" smtClean="0"/>
              <a:t>v</a:t>
            </a:r>
            <a:r>
              <a:rPr lang="de-DE" baseline="-25000" dirty="0" smtClean="0"/>
              <a:t>i</a:t>
            </a:r>
            <a:r>
              <a:rPr lang="de-DE" dirty="0" smtClean="0"/>
              <a:t>, 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}.</a:t>
            </a:r>
            <a:br>
              <a:rPr lang="de-DE" dirty="0" smtClean="0"/>
            </a:br>
            <a:r>
              <a:rPr lang="de-DE" dirty="0" smtClean="0"/>
              <a:t>Nach dem </a:t>
            </a:r>
            <a:r>
              <a:rPr lang="en-US" i="1" dirty="0" smtClean="0"/>
              <a:t>Coalescing</a:t>
            </a:r>
            <a:r>
              <a:rPr lang="de-DE" dirty="0" smtClean="0"/>
              <a:t> fallen diese beiden Kanten zu einer Kante</a:t>
            </a:r>
            <a:br>
              <a:rPr lang="de-DE" dirty="0" smtClean="0"/>
            </a:br>
            <a:r>
              <a:rPr lang="de-DE" dirty="0" smtClean="0"/>
              <a:t>{</a:t>
            </a:r>
            <a:r>
              <a:rPr lang="de-DE" i="1" dirty="0" smtClean="0"/>
              <a:t>v</a:t>
            </a:r>
            <a:r>
              <a:rPr lang="de-DE" baseline="-25000" dirty="0" smtClean="0"/>
              <a:t>i</a:t>
            </a:r>
            <a:r>
              <a:rPr lang="de-DE" dirty="0"/>
              <a:t>, </a:t>
            </a:r>
            <a:r>
              <a:rPr lang="de-DE" i="1" dirty="0" smtClean="0"/>
              <a:t>v</a:t>
            </a:r>
            <a:r>
              <a:rPr lang="de-DE" baseline="-25000" dirty="0" smtClean="0"/>
              <a:t>0</a:t>
            </a:r>
            <a:r>
              <a:rPr lang="de-DE" dirty="0" smtClean="0"/>
              <a:t>/</a:t>
            </a:r>
            <a:r>
              <a:rPr lang="de-DE" i="1" dirty="0" smtClean="0"/>
              <a:t>v</a:t>
            </a:r>
            <a:r>
              <a:rPr lang="de-DE" baseline="-25000" dirty="0" smtClean="0"/>
              <a:t>1</a:t>
            </a:r>
            <a:r>
              <a:rPr lang="de-DE" dirty="0" smtClean="0"/>
              <a:t>} zusammen, so dass die Grade der beteiligten Knoten nur geringer werden können.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en-US" i="1" dirty="0" smtClean="0"/>
              <a:t>Coalescing</a:t>
            </a:r>
            <a:r>
              <a:rPr lang="de-DE" dirty="0" smtClean="0"/>
              <a:t> nach George ist sicher.</a:t>
            </a:r>
          </a:p>
        </p:txBody>
      </p:sp>
    </p:spTree>
    <p:extLst>
      <p:ext uri="{BB962C8B-B14F-4D97-AF65-F5344CB8AC3E}">
        <p14:creationId xmlns:p14="http://schemas.microsoft.com/office/powerpoint/2010/main" val="1534986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427EE926-5C83-4CE2-B295-46D0A017278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Literatur</a:t>
            </a:r>
            <a:endParaRPr lang="de-DE" dirty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 smtClean="0"/>
              <a:t>Lebendigkeitsanalyse und Register-Allokation</a:t>
            </a:r>
            <a:endParaRPr lang="en-US" b="1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Andrew W. Appel. </a:t>
            </a:r>
            <a:r>
              <a:rPr lang="en-US" i="1" dirty="0"/>
              <a:t>Modern compiler implementation in C</a:t>
            </a:r>
            <a:r>
              <a:rPr lang="de-DE" dirty="0"/>
              <a:t>. Cambridge University Press, 2004.</a:t>
            </a:r>
            <a:br>
              <a:rPr lang="de-DE" dirty="0"/>
            </a:br>
            <a:r>
              <a:rPr lang="de-DE" dirty="0"/>
              <a:t>ISBN </a:t>
            </a:r>
            <a:r>
              <a:rPr lang="de-DE" dirty="0" smtClean="0"/>
              <a:t>0-521-60765-5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91372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04D0211-7FA9-42C0-BB23-0390881D364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Zusammenfassung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Lebendigkeitsanalyse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Ermittlung des Beginns/Endes der Lebenszeiten von Registern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Virtuelle Register dürfen sich nur dann ein physikalisches Register teilen, wenn sie nicht gleichzeitig lebendig sind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Iteratives Lösen von Datenflussgleichungen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Register-Allokation durch Graph-Färbung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Interferenzgraph </a:t>
            </a:r>
            <a:r>
              <a:rPr lang="de-DE" i="1" dirty="0" smtClean="0"/>
              <a:t>G</a:t>
            </a:r>
            <a:r>
              <a:rPr lang="de-DE" dirty="0" smtClean="0"/>
              <a:t> modelliert überlappende Lebenszeiten virtueller Register sowie zusätzliche Randbedingungen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Färbung von </a:t>
            </a:r>
            <a:r>
              <a:rPr lang="de-DE" i="1" dirty="0" smtClean="0"/>
              <a:t>G</a:t>
            </a:r>
            <a:r>
              <a:rPr lang="de-DE" dirty="0" smtClean="0"/>
              <a:t> repräsentiert Abbildung virtueller auf physikalische 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Graph-Färbung durch iteriertes Vereinfachen, </a:t>
            </a:r>
            <a:r>
              <a:rPr lang="en-US" i="1" dirty="0" smtClean="0"/>
              <a:t>Spilling</a:t>
            </a:r>
            <a:r>
              <a:rPr lang="de-DE" dirty="0" smtClean="0"/>
              <a:t> und Färben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Sicheres </a:t>
            </a:r>
            <a:r>
              <a:rPr lang="en-US" i="1" dirty="0" smtClean="0"/>
              <a:t>Coalescing</a:t>
            </a:r>
            <a:r>
              <a:rPr lang="de-DE" dirty="0" smtClean="0"/>
              <a:t> zum Entfernen von Register-Transfers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04100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1818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CECC5F2-8F75-41DC-8E04-2D91EA3759B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8"/>
            </a:pPr>
            <a:r>
              <a:rPr lang="de-DE" b="1" dirty="0" smtClean="0"/>
              <a:t>Register-Allokation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Einführung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Register in Speicher-Hierarchien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Rolle der Register-Allokation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Lebendigkeitsanalyse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Lebenszeit von Registern</a:t>
            </a:r>
            <a:endParaRPr lang="en-US" sz="2000" i="1" dirty="0" smtClean="0"/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Verfahren zur Lebendigkeitsanalyse </a:t>
            </a:r>
            <a:r>
              <a:rPr lang="en-US" sz="2000" i="1" dirty="0" smtClean="0"/>
              <a:t>(life time analysis, LTA)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Register-Allokation durch Graph-Färbung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Interferenzgraphen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Verfahren zur Graph-Färbung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Sicheres </a:t>
            </a:r>
            <a:r>
              <a:rPr lang="en-US" sz="2000" i="1" dirty="0" smtClean="0"/>
              <a:t>Coalescing</a:t>
            </a:r>
          </a:p>
        </p:txBody>
      </p:sp>
    </p:spTree>
    <p:extLst>
      <p:ext uri="{BB962C8B-B14F-4D97-AF65-F5344CB8AC3E}">
        <p14:creationId xmlns:p14="http://schemas.microsoft.com/office/powerpoint/2010/main" val="1098421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B84F429-E48A-48B2-B3F6-EA6A60803F98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Speicher-Hierarchien</a:t>
            </a:r>
            <a:r>
              <a:rPr lang="de-DE" i="1" dirty="0" smtClean="0"/>
              <a:t> 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Kapitel 7 – </a:t>
            </a:r>
            <a:r>
              <a:rPr lang="en-US" i="1" dirty="0" smtClean="0"/>
              <a:t>Scratchpad</a:t>
            </a:r>
            <a:r>
              <a:rPr lang="de-DE" i="1" dirty="0" smtClean="0"/>
              <a:t>-Optimierungen)</a:t>
            </a:r>
            <a:endParaRPr lang="de-DE" i="1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Speicher sind um so effizienter bzgl. Laufzeit und Energieverbrauch, ...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... je kleiner sie sind, und ...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... je näher sie am Prozessor platziert sind.</a:t>
            </a:r>
            <a:endParaRPr lang="de-DE" dirty="0"/>
          </a:p>
          <a:p>
            <a:pPr marL="0" indent="0">
              <a:lnSpc>
                <a:spcPct val="120000"/>
              </a:lnSpc>
            </a:pPr>
            <a:endParaRPr lang="de-DE" sz="1200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Register</a:t>
            </a:r>
            <a:endParaRPr lang="de-DE" b="1" i="1" u="sng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Speicher-Hierarchien von Rechnern werden üblicherweise mit Festplatten, Hauptspeicher und </a:t>
            </a:r>
            <a:r>
              <a:rPr lang="en-US" i="1" dirty="0" smtClean="0"/>
              <a:t>Caches</a:t>
            </a:r>
            <a:r>
              <a:rPr lang="de-DE" dirty="0" smtClean="0"/>
              <a:t> angegeben (z.B. in der Werbung)</a:t>
            </a:r>
            <a:endParaRPr lang="de-DE" i="1" dirty="0" smtClean="0"/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i="1" u="sng" dirty="0" smtClean="0"/>
              <a:t>Aber:</a:t>
            </a:r>
            <a:r>
              <a:rPr lang="de-DE" dirty="0" smtClean="0"/>
              <a:t> Register sind diejenigen Speicher, die unter allen Speichern am kleinsten und direkt </a:t>
            </a:r>
            <a:r>
              <a:rPr lang="de-DE" i="1" u="sng" dirty="0" smtClean="0"/>
              <a:t>im</a:t>
            </a:r>
            <a:r>
              <a:rPr lang="de-DE" dirty="0" smtClean="0"/>
              <a:t> Prozessor enthalten sind.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>
                <a:sym typeface="Wingdings"/>
              </a:rPr>
              <a:t></a:t>
            </a:r>
            <a:r>
              <a:rPr lang="de-DE" b="1" dirty="0" smtClean="0"/>
              <a:t> </a:t>
            </a:r>
            <a:r>
              <a:rPr lang="de-DE" b="1" i="1" dirty="0" smtClean="0"/>
              <a:t>Register sind die effizientesten Speicher schlechthin.</a:t>
            </a:r>
            <a:endParaRPr lang="de-DE" b="1" i="1" u="sng" dirty="0"/>
          </a:p>
          <a:p>
            <a:pPr marL="0" indent="0">
              <a:lnSpc>
                <a:spcPct val="120000"/>
              </a:lnSpc>
            </a:pPr>
            <a:endParaRPr lang="de-D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96B36A5-A7DE-4FA1-8CCB-10D711F810E7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Rolle der Register-Allokation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/>
              <a:t>Register-Allokation (RA)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Abbildung atomarer Daten der LIR auf physikalische Register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Bestmögliche Ausnutzung der (knappen) Ressource von Prozessor-Registern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i="1" dirty="0"/>
              <a:t>Wird als wichtigste Compiler-Optimierung überhaupt angesehen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rot="-5400000">
            <a:off x="5971382" y="3718197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rot="-5400000" flipH="1" flipV="1">
            <a:off x="3743325" y="3320529"/>
            <a:ext cx="1587" cy="10810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rot="-5400000">
            <a:off x="6270625" y="1525066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rot="-5400000">
            <a:off x="3786188" y="1525066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rot="5400000" flipH="1">
            <a:off x="6289675" y="2463279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rot="-5400000">
            <a:off x="1620044" y="1843360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763713" y="1626666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611313" y="1694929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254000" y="1555229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47650" y="1771129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211513" y="1699691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Token-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4237038" y="1625079"/>
            <a:ext cx="159226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075113" y="1694929"/>
            <a:ext cx="17573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668963" y="1699691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rot="-5400000">
            <a:off x="8536782" y="1779859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 rot="-5400000">
            <a:off x="8219282" y="2206897"/>
            <a:ext cx="10287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4271963" y="2563291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4105275" y="2631554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rot="-5400000">
            <a:off x="1554957" y="3651522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1763713" y="3499916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1785938" y="3568179"/>
            <a:ext cx="1417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4270375" y="3499916"/>
            <a:ext cx="15621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4105275" y="3568179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Anordnung</a:t>
            </a:r>
          </a:p>
        </p:txBody>
      </p:sp>
      <p:sp>
        <p:nvSpPr>
          <p:cNvPr id="30" name="AutoShape 27"/>
          <p:cNvSpPr>
            <a:spLocks noChangeArrowheads="1"/>
          </p:cNvSpPr>
          <p:nvPr/>
        </p:nvSpPr>
        <p:spPr bwMode="auto">
          <a:xfrm>
            <a:off x="6118225" y="3430066"/>
            <a:ext cx="122237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6146800" y="3645966"/>
            <a:ext cx="798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8745538" y="1988616"/>
            <a:ext cx="0" cy="9350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1331913" y="2923654"/>
            <a:ext cx="0" cy="9366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6719888" y="2563291"/>
            <a:ext cx="163195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6618288" y="2631554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 rot="5400000" flipH="1">
            <a:off x="8522494" y="2714898"/>
            <a:ext cx="0" cy="4175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5651500" y="2607741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 rot="5400000" flipH="1">
            <a:off x="3808413" y="2463279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3208338" y="2607741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1763713" y="2563291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1620838" y="2631554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 rot="5400000" flipH="1">
            <a:off x="1547813" y="2707754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 rot="-5400000">
            <a:off x="804069" y="3180035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4" name="Text Box 41"/>
          <p:cNvSpPr txBox="1">
            <a:spLocks noChangeArrowheads="1"/>
          </p:cNvSpPr>
          <p:nvPr/>
        </p:nvSpPr>
        <p:spPr bwMode="auto">
          <a:xfrm>
            <a:off x="3184525" y="3544366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5" name="Rectangle 42"/>
          <p:cNvSpPr>
            <a:spLocks noChangeArrowheads="1"/>
          </p:cNvSpPr>
          <p:nvPr/>
        </p:nvSpPr>
        <p:spPr bwMode="auto">
          <a:xfrm>
            <a:off x="6719888" y="1625079"/>
            <a:ext cx="162877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6559550" y="1694929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Semantische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</p:spTree>
    <p:extLst>
      <p:ext uri="{BB962C8B-B14F-4D97-AF65-F5344CB8AC3E}">
        <p14:creationId xmlns:p14="http://schemas.microsoft.com/office/powerpoint/2010/main" val="5274766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8047691-9F6A-4825-9EDA-DD52A15EF5D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Abhängigkeit RA </a:t>
            </a:r>
            <a:r>
              <a:rPr lang="de-DE" dirty="0">
                <a:sym typeface="Symbol" pitchFamily="18" charset="2"/>
              </a:rPr>
              <a:t></a:t>
            </a:r>
            <a:r>
              <a:rPr lang="de-DE" dirty="0" smtClean="0"/>
              <a:t> Instruktionsauswahl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Möglichkeit 1: </a:t>
            </a:r>
            <a:r>
              <a:rPr lang="de-DE" b="1" i="1" dirty="0" smtClean="0"/>
              <a:t>Instruktionsauswahl generiert Virtuellen Code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LIR verwendet beliebige Anzahl virtueller Register </a:t>
            </a: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Kapitel 3)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RA muss jedes einzelne virtuelle Register auf ein physikalische Register abbilden.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/>
              <a:t>Möglichkeit </a:t>
            </a:r>
            <a:r>
              <a:rPr lang="de-DE" b="1" dirty="0" smtClean="0"/>
              <a:t>2: </a:t>
            </a:r>
            <a:r>
              <a:rPr lang="de-DE" b="1" i="1" dirty="0"/>
              <a:t>Instruktionsauswahl generiert </a:t>
            </a:r>
            <a:r>
              <a:rPr lang="en-US" b="1" i="1" dirty="0" smtClean="0"/>
              <a:t>Stack</a:t>
            </a:r>
            <a:r>
              <a:rPr lang="de-DE" b="1" i="1" dirty="0" smtClean="0"/>
              <a:t>-Zugriffe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Vor jedem USE eines Datums enthält die LIR einen Lade-Befehl, um das Datum vom </a:t>
            </a:r>
            <a:r>
              <a:rPr lang="en-US" i="1" dirty="0" smtClean="0"/>
              <a:t>Stack</a:t>
            </a:r>
            <a:r>
              <a:rPr lang="de-DE" dirty="0" smtClean="0"/>
              <a:t> zu holen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Analog: Auf jedes DEF eines LIR-Datums folgt ein Schreib-Befehl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RA muss jedes LIR-Datum auf ein Prozessor-Register abbilden und so diese Lade-/Schreib-Befehle weitestgehend entfernen.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i="1" dirty="0" smtClean="0">
                <a:sym typeface="Wingdings"/>
              </a:rPr>
              <a:t></a:t>
            </a:r>
            <a:r>
              <a:rPr lang="de-DE" b="1" i="1" dirty="0" smtClean="0"/>
              <a:t> Im Folgenden: Annahme von virtuellem Code (Möglichkeit 1)</a:t>
            </a:r>
            <a:endParaRPr lang="de-DE" b="1" i="1" dirty="0"/>
          </a:p>
        </p:txBody>
      </p:sp>
    </p:spTree>
    <p:extLst>
      <p:ext uri="{BB962C8B-B14F-4D97-AF65-F5344CB8AC3E}">
        <p14:creationId xmlns:p14="http://schemas.microsoft.com/office/powerpoint/2010/main" val="16775164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28188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CECC5F2-8F75-41DC-8E04-2D91EA3759B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8"/>
            </a:pPr>
            <a:r>
              <a:rPr lang="de-DE" b="1" dirty="0" smtClean="0"/>
              <a:t>Register-Allokation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Einführung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Register in Speicher-Hierarchien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Rolle der Register-Allokation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Lebendigkeitsanalyse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Lebenszeit von Registern</a:t>
            </a:r>
            <a:endParaRPr lang="en-US" sz="2000" i="1" dirty="0" smtClean="0"/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Verfahren zur Lebendigkeitsanalyse </a:t>
            </a:r>
            <a:r>
              <a:rPr lang="en-US" sz="2000" i="1" dirty="0" smtClean="0"/>
              <a:t>(life time analysis, LTA)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Register-Allokation durch Graph-Färbung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Interferenzgraphen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Verfahren zur Graph-Färbung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Sicheres </a:t>
            </a:r>
            <a:r>
              <a:rPr lang="en-US" sz="2000" i="1" dirty="0" smtClean="0"/>
              <a:t>Coalescing</a:t>
            </a:r>
          </a:p>
        </p:txBody>
      </p:sp>
    </p:spTree>
    <p:extLst>
      <p:ext uri="{BB962C8B-B14F-4D97-AF65-F5344CB8AC3E}">
        <p14:creationId xmlns:p14="http://schemas.microsoft.com/office/powerpoint/2010/main" val="34142487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25DFCBF-2BE1-4314-942E-AA4082C4006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8 - Register-Allokation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Wann ist eine Abbildung virtueller auf physikalische Register gültig?</a:t>
            </a:r>
            <a:endParaRPr lang="de-DE" b="1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Zwei virtuelle Register </a:t>
            </a:r>
            <a:r>
              <a:rPr lang="de-DE" i="1" dirty="0" smtClean="0"/>
              <a:t>r</a:t>
            </a:r>
            <a:r>
              <a:rPr lang="de-DE" baseline="-25000" dirty="0" smtClean="0"/>
              <a:t>0</a:t>
            </a:r>
            <a:r>
              <a:rPr lang="de-DE" dirty="0" smtClean="0"/>
              <a:t> und </a:t>
            </a:r>
            <a:r>
              <a:rPr lang="de-DE" i="1" dirty="0" smtClean="0"/>
              <a:t>r</a:t>
            </a:r>
            <a:r>
              <a:rPr lang="de-DE" baseline="-25000" dirty="0" smtClean="0"/>
              <a:t>1</a:t>
            </a:r>
            <a:r>
              <a:rPr lang="de-DE" dirty="0" smtClean="0"/>
              <a:t> dürfen nur dann auf das gleiche physikalische Register abgebildet werden, wenn</a:t>
            </a:r>
          </a:p>
          <a:p>
            <a:pPr>
              <a:lnSpc>
                <a:spcPct val="120000"/>
              </a:lnSpc>
              <a:buFont typeface="Wingdings" pitchFamily="2" charset="2"/>
              <a:buChar char="C"/>
            </a:pPr>
            <a:r>
              <a:rPr lang="de-DE" i="1" dirty="0" smtClean="0"/>
              <a:t>r</a:t>
            </a:r>
            <a:r>
              <a:rPr lang="de-DE" baseline="-25000" dirty="0" smtClean="0"/>
              <a:t>0</a:t>
            </a:r>
            <a:r>
              <a:rPr lang="de-DE" dirty="0" smtClean="0"/>
              <a:t> und </a:t>
            </a:r>
            <a:r>
              <a:rPr lang="de-DE" i="1" dirty="0" smtClean="0"/>
              <a:t>r</a:t>
            </a:r>
            <a:r>
              <a:rPr lang="de-DE" baseline="-25000" dirty="0" smtClean="0"/>
              <a:t>1</a:t>
            </a:r>
            <a:r>
              <a:rPr lang="de-DE" dirty="0" smtClean="0"/>
              <a:t> niemals gleichzeitig „in Nutzung“ sind.</a:t>
            </a:r>
            <a:endParaRPr lang="de-DE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Wann ist ein virtuelles Register „in Nutzung“, wann nicht?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Lebendigkeitsanalyse </a:t>
            </a:r>
            <a:r>
              <a:rPr lang="en-US" i="1" dirty="0" smtClean="0"/>
              <a:t>(life time analysis, LTA)</a:t>
            </a:r>
            <a:r>
              <a:rPr lang="de-DE" dirty="0" smtClean="0"/>
              <a:t> ermittelt, wann die Lebenszeiten von virtuellen Registern beginnen und enden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virtuelles Register ist lebendig, wenn es einen Wert enthält, der in Zukunft noch gebraucht werden könnte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LTA basiert auf Kontrollflussgraph und DEF/USE-Informationen</a:t>
            </a:r>
          </a:p>
        </p:txBody>
      </p:sp>
    </p:spTree>
    <p:extLst>
      <p:ext uri="{BB962C8B-B14F-4D97-AF65-F5344CB8AC3E}">
        <p14:creationId xmlns:p14="http://schemas.microsoft.com/office/powerpoint/2010/main" val="3795743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in}_v&#10;\]&#10;&#10;\end{document}"/>
  <p:tag name="IGUANATEXSIZE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( \textit{in}_v \not= \textit{in}'_v ) \vert\vert ( \textit{out}_v \not= \textit{out}'_v )&#10;\]&#10;&#10;\end{document}"/>
  <p:tag name="IGUANATEXSIZE" val="2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k_v \in \{ 1, \dots, K \}&#10;\]&#10;&#10;\end{document}"/>
  <p:tag name="IGUANATEXSIZE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forall e = \{v, w\} \in E: k_v \not= k_w&#10;\]&#10;&#10;\end{document}"/>
  <p:tag name="IGUANATEXSIZE" val="2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G = (V, E) = (R_v \cup R_p, \emptyset)&#10;\]&#10;&#10;\end{document}"/>
  <p:tag name="IGUANATEXSIZE" val="2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live} = \textit{out}_i \cup \textit{def}_i&#10;\]&#10;&#10;\end{document}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out}_v&#10;\]&#10;&#10;\end{document}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in}_v = \textit{use}_v \cup \{ \textit{out}_v \backslash \textit{def}_v \}&#10;\]&#10;&#10;\end{document}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out}_v = \bigcup_{s \in \textit{succ}_v} \textit{in}_s&#10;\]&#10;&#10;\end{document}"/>
  <p:tag name="IGUANATEXSIZE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in}_v = \textit{out}_v = \emptyset&#10;\]&#10;&#10;\end{document}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in}'_v = \textit{in}_v&#10;\]&#10;&#10;\end{document}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out}'_v = \textit{out}_v&#10;\]&#10;&#10;\end{document}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in}_v = \textit{use}_v \cup \{ \textit{out}_v \backslash \textit{def}_v \}&#10;\]&#10;&#10;\end{document}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\[&#10;\textit{out}_v = \bigcup_{s \in \textit{succ}_v} \textit{in}_s&#10;\]&#10;&#10;\end{document}"/>
  <p:tag name="IGUANATEXSIZE" val="20"/>
</p:tagLst>
</file>

<file path=ppt/theme/theme1.xml><?xml version="1.0" encoding="utf-8"?>
<a:theme xmlns:a="http://schemas.openxmlformats.org/drawingml/2006/main" name="Leere Präsentation">
  <a:themeElements>
    <a:clrScheme name="Leere Präsentatio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32638"/>
      </a:hlink>
      <a:folHlink>
        <a:srgbClr val="A32638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lIns="0" tIns="0" rIns="0" bIns="0" rtlCol="0">
        <a:spAutoFit/>
      </a:bodyPr>
      <a:lstStyle>
        <a:defPPr eaLnBrk="1" hangingPunct="1">
          <a:spcBef>
            <a:spcPct val="20000"/>
          </a:spcBef>
          <a:buClr>
            <a:srgbClr val="FF0007"/>
          </a:buClr>
          <a:defRPr sz="2000" dirty="0" smtClean="0"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A3263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2500</Words>
  <Application>Microsoft Office PowerPoint</Application>
  <PresentationFormat>Bildschirmpräsentation (4:3)</PresentationFormat>
  <Paragraphs>497</Paragraphs>
  <Slides>33</Slides>
  <Notes>31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34" baseType="lpstr">
      <vt:lpstr>Leere Präsentation</vt:lpstr>
      <vt:lpstr>Compiler für Eingebettete Systeme [CS7506]</vt:lpstr>
      <vt:lpstr>Kapitel 8  Register-Allokation</vt:lpstr>
      <vt:lpstr>Inhalte der Vorlesung</vt:lpstr>
      <vt:lpstr>Inhalte des Kapitels</vt:lpstr>
      <vt:lpstr>Motivation</vt:lpstr>
      <vt:lpstr>Rolle der Register-Allokation</vt:lpstr>
      <vt:lpstr>Abhängigkeit RA  Instruktionsauswahl</vt:lpstr>
      <vt:lpstr>Inhalte des Kapitels</vt:lpstr>
      <vt:lpstr>Motivation</vt:lpstr>
      <vt:lpstr>Beispiel-Kontrollflussgraph</vt:lpstr>
      <vt:lpstr>Beispiel: Lebenszeit von r_b</vt:lpstr>
      <vt:lpstr>Beispiel: Lebenszeit von r_a</vt:lpstr>
      <vt:lpstr>Beispiel: Lebenszeit von r_c</vt:lpstr>
      <vt:lpstr>Beispiel: Vollständige LTA</vt:lpstr>
      <vt:lpstr>Definitionen zur LTA</vt:lpstr>
      <vt:lpstr>Lebendigkeit von Virtuellen Registern</vt:lpstr>
      <vt:lpstr>Algorithmus zur LTA</vt:lpstr>
      <vt:lpstr>Bemerkungen</vt:lpstr>
      <vt:lpstr>Inhalte des Kapitels</vt:lpstr>
      <vt:lpstr>Graph-Färbung und Register-Allokation (1)</vt:lpstr>
      <vt:lpstr>Graph-Färbung und Register-Allokation (2)</vt:lpstr>
      <vt:lpstr>Graph-Färbung und Register-Allokation (3)</vt:lpstr>
      <vt:lpstr>Erzeugung des Interferenzgraphen (1)</vt:lpstr>
      <vt:lpstr>Erzeugung des Interferenzgraphen (2)</vt:lpstr>
      <vt:lpstr>Graph-Färbung per Vereinfachung (1)</vt:lpstr>
      <vt:lpstr>Graph-Färbung per Vereinfachung (2)</vt:lpstr>
      <vt:lpstr>Coalescing (1)</vt:lpstr>
      <vt:lpstr>Coalescing (2)</vt:lpstr>
      <vt:lpstr>Coalescing (3)</vt:lpstr>
      <vt:lpstr>Coalescing (4)</vt:lpstr>
      <vt:lpstr>Coalescing (5)</vt:lpstr>
      <vt:lpstr>Literatur</vt:lpstr>
      <vt:lpstr>Zusammenfassung</vt:lpstr>
    </vt:vector>
  </TitlesOfParts>
  <Company>Universität Ulm, Eingebettete Systeme/Echtzeitsysteme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 Compiler für Eingebettete Systeme (SS14)</dc:title>
  <dc:subject>Kapitel 8 - Register-Allokation</dc:subject>
  <dc:creator>Heiko Falk</dc:creator>
  <cp:lastModifiedBy>hfalk</cp:lastModifiedBy>
  <cp:revision>2653</cp:revision>
  <dcterms:modified xsi:type="dcterms:W3CDTF">2014-03-14T09:01:35Z</dcterms:modified>
</cp:coreProperties>
</file>