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4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570" r:id="rId2"/>
    <p:sldId id="475" r:id="rId3"/>
    <p:sldId id="571" r:id="rId4"/>
    <p:sldId id="572" r:id="rId5"/>
    <p:sldId id="535" r:id="rId6"/>
    <p:sldId id="766" r:id="rId7"/>
    <p:sldId id="611" r:id="rId8"/>
    <p:sldId id="776" r:id="rId9"/>
    <p:sldId id="677" r:id="rId10"/>
    <p:sldId id="678" r:id="rId11"/>
    <p:sldId id="768" r:id="rId12"/>
    <p:sldId id="769" r:id="rId13"/>
    <p:sldId id="770" r:id="rId14"/>
    <p:sldId id="771" r:id="rId15"/>
    <p:sldId id="679" r:id="rId16"/>
    <p:sldId id="772" r:id="rId17"/>
    <p:sldId id="680" r:id="rId18"/>
    <p:sldId id="687" r:id="rId19"/>
    <p:sldId id="777" r:id="rId20"/>
    <p:sldId id="688" r:id="rId21"/>
    <p:sldId id="692" r:id="rId22"/>
    <p:sldId id="693" r:id="rId23"/>
    <p:sldId id="694" r:id="rId24"/>
    <p:sldId id="695" r:id="rId25"/>
    <p:sldId id="697" r:id="rId26"/>
    <p:sldId id="774" r:id="rId27"/>
    <p:sldId id="698" r:id="rId28"/>
    <p:sldId id="700" r:id="rId29"/>
    <p:sldId id="701" r:id="rId30"/>
    <p:sldId id="702" r:id="rId31"/>
    <p:sldId id="775" r:id="rId32"/>
    <p:sldId id="637" r:id="rId33"/>
    <p:sldId id="609" r:id="rId34"/>
  </p:sldIdLst>
  <p:sldSz cx="9144000" cy="6858000" type="screen4x3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0C0C0"/>
    <a:srgbClr val="008000"/>
    <a:srgbClr val="BBB5A4"/>
    <a:srgbClr val="AAA28D"/>
    <a:srgbClr val="57AA1C"/>
    <a:srgbClr val="FFFFFF"/>
    <a:srgbClr val="7D9AA9"/>
    <a:srgbClr val="A32638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3" autoAdjust="0"/>
    <p:restoredTop sz="94372" autoAdjust="0"/>
  </p:normalViewPr>
  <p:slideViewPr>
    <p:cSldViewPr>
      <p:cViewPr varScale="1">
        <p:scale>
          <a:sx n="113" d="100"/>
          <a:sy n="113" d="100"/>
        </p:scale>
        <p:origin x="-1488" y="-108"/>
      </p:cViewPr>
      <p:guideLst>
        <p:guide orient="horz" pos="2160"/>
        <p:guide pos="2880"/>
        <p:guide pos="5531"/>
        <p:guide pos="5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" charset="0"/>
              </a:defRPr>
            </a:lvl1pPr>
          </a:lstStyle>
          <a:p>
            <a:endParaRPr lang="de-DE" dirty="0"/>
          </a:p>
        </p:txBody>
      </p:sp>
      <p:sp>
        <p:nvSpPr>
          <p:cNvPr id="5857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" charset="0"/>
              </a:defRPr>
            </a:lvl1pPr>
          </a:lstStyle>
          <a:p>
            <a:endParaRPr lang="de-DE" dirty="0"/>
          </a:p>
        </p:txBody>
      </p:sp>
      <p:sp>
        <p:nvSpPr>
          <p:cNvPr id="5857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" charset="0"/>
              </a:defRPr>
            </a:lvl1pPr>
          </a:lstStyle>
          <a:p>
            <a:endParaRPr lang="de-DE" dirty="0"/>
          </a:p>
        </p:txBody>
      </p:sp>
      <p:sp>
        <p:nvSpPr>
          <p:cNvPr id="5857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" charset="0"/>
              </a:defRPr>
            </a:lvl1pPr>
          </a:lstStyle>
          <a:p>
            <a:fld id="{574A601F-D51A-4541-8A52-3E7F3BEB66F6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15794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" charset="0"/>
              </a:defRPr>
            </a:lvl1pPr>
          </a:lstStyle>
          <a:p>
            <a:endParaRPr lang="de-DE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" charset="0"/>
              </a:defRPr>
            </a:lvl1pPr>
          </a:lstStyle>
          <a:p>
            <a:endParaRPr lang="de-DE" dirty="0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" charset="0"/>
              </a:defRPr>
            </a:lvl1pPr>
          </a:lstStyle>
          <a:p>
            <a:endParaRPr lang="de-DE" dirty="0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" charset="0"/>
              </a:defRPr>
            </a:lvl1pPr>
          </a:lstStyle>
          <a:p>
            <a:fld id="{FA6D070E-CE62-4770-8CFD-1E20EC2913D3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317525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090883-EA82-4011-A84E-C39D1000A411}" type="slidenum">
              <a:rPr lang="de-DE"/>
              <a:pPr/>
              <a:t>3</a:t>
            </a:fld>
            <a:endParaRPr lang="de-DE" dirty="0"/>
          </a:p>
        </p:txBody>
      </p:sp>
      <p:sp>
        <p:nvSpPr>
          <p:cNvPr id="65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7F7AB1-8AFD-4A0A-88F6-24986ECAB2C7}" type="slidenum">
              <a:rPr lang="de-DE"/>
              <a:pPr/>
              <a:t>12</a:t>
            </a:fld>
            <a:endParaRPr lang="de-DE" dirty="0"/>
          </a:p>
        </p:txBody>
      </p:sp>
      <p:sp>
        <p:nvSpPr>
          <p:cNvPr id="75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7F7AB1-8AFD-4A0A-88F6-24986ECAB2C7}" type="slidenum">
              <a:rPr lang="de-DE"/>
              <a:pPr/>
              <a:t>13</a:t>
            </a:fld>
            <a:endParaRPr lang="de-DE" dirty="0"/>
          </a:p>
        </p:txBody>
      </p:sp>
      <p:sp>
        <p:nvSpPr>
          <p:cNvPr id="75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7F7AB1-8AFD-4A0A-88F6-24986ECAB2C7}" type="slidenum">
              <a:rPr lang="de-DE"/>
              <a:pPr/>
              <a:t>14</a:t>
            </a:fld>
            <a:endParaRPr lang="de-DE" dirty="0"/>
          </a:p>
        </p:txBody>
      </p:sp>
      <p:sp>
        <p:nvSpPr>
          <p:cNvPr id="75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7F7AB1-8AFD-4A0A-88F6-24986ECAB2C7}" type="slidenum">
              <a:rPr lang="de-DE"/>
              <a:pPr/>
              <a:t>15</a:t>
            </a:fld>
            <a:endParaRPr lang="de-DE" dirty="0"/>
          </a:p>
        </p:txBody>
      </p:sp>
      <p:sp>
        <p:nvSpPr>
          <p:cNvPr id="75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7F7AB1-8AFD-4A0A-88F6-24986ECAB2C7}" type="slidenum">
              <a:rPr lang="de-DE"/>
              <a:pPr/>
              <a:t>16</a:t>
            </a:fld>
            <a:endParaRPr lang="de-DE" dirty="0"/>
          </a:p>
        </p:txBody>
      </p:sp>
      <p:sp>
        <p:nvSpPr>
          <p:cNvPr id="75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7F7AB1-8AFD-4A0A-88F6-24986ECAB2C7}" type="slidenum">
              <a:rPr lang="de-DE"/>
              <a:pPr/>
              <a:t>17</a:t>
            </a:fld>
            <a:endParaRPr lang="de-DE" dirty="0"/>
          </a:p>
        </p:txBody>
      </p:sp>
      <p:sp>
        <p:nvSpPr>
          <p:cNvPr id="75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7F7AB1-8AFD-4A0A-88F6-24986ECAB2C7}" type="slidenum">
              <a:rPr lang="de-DE"/>
              <a:pPr/>
              <a:t>18</a:t>
            </a:fld>
            <a:endParaRPr lang="de-DE" dirty="0"/>
          </a:p>
        </p:txBody>
      </p:sp>
      <p:sp>
        <p:nvSpPr>
          <p:cNvPr id="75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090883-EA82-4011-A84E-C39D1000A411}" type="slidenum">
              <a:rPr lang="de-DE"/>
              <a:pPr/>
              <a:t>19</a:t>
            </a:fld>
            <a:endParaRPr lang="de-DE" dirty="0"/>
          </a:p>
        </p:txBody>
      </p:sp>
      <p:sp>
        <p:nvSpPr>
          <p:cNvPr id="65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7F7AB1-8AFD-4A0A-88F6-24986ECAB2C7}" type="slidenum">
              <a:rPr lang="de-DE"/>
              <a:pPr/>
              <a:t>20</a:t>
            </a:fld>
            <a:endParaRPr lang="de-DE" dirty="0"/>
          </a:p>
        </p:txBody>
      </p:sp>
      <p:sp>
        <p:nvSpPr>
          <p:cNvPr id="75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7F7AB1-8AFD-4A0A-88F6-24986ECAB2C7}" type="slidenum">
              <a:rPr lang="de-DE"/>
              <a:pPr/>
              <a:t>21</a:t>
            </a:fld>
            <a:endParaRPr lang="de-DE" dirty="0"/>
          </a:p>
        </p:txBody>
      </p:sp>
      <p:sp>
        <p:nvSpPr>
          <p:cNvPr id="75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090883-EA82-4011-A84E-C39D1000A411}" type="slidenum">
              <a:rPr lang="de-DE"/>
              <a:pPr/>
              <a:t>4</a:t>
            </a:fld>
            <a:endParaRPr lang="de-DE" dirty="0"/>
          </a:p>
        </p:txBody>
      </p:sp>
      <p:sp>
        <p:nvSpPr>
          <p:cNvPr id="65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7F7AB1-8AFD-4A0A-88F6-24986ECAB2C7}" type="slidenum">
              <a:rPr lang="de-DE"/>
              <a:pPr/>
              <a:t>22</a:t>
            </a:fld>
            <a:endParaRPr lang="de-DE" dirty="0"/>
          </a:p>
        </p:txBody>
      </p:sp>
      <p:sp>
        <p:nvSpPr>
          <p:cNvPr id="75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7F7AB1-8AFD-4A0A-88F6-24986ECAB2C7}" type="slidenum">
              <a:rPr lang="de-DE"/>
              <a:pPr/>
              <a:t>23</a:t>
            </a:fld>
            <a:endParaRPr lang="de-DE" dirty="0"/>
          </a:p>
        </p:txBody>
      </p:sp>
      <p:sp>
        <p:nvSpPr>
          <p:cNvPr id="75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7F7AB1-8AFD-4A0A-88F6-24986ECAB2C7}" type="slidenum">
              <a:rPr lang="de-DE"/>
              <a:pPr/>
              <a:t>24</a:t>
            </a:fld>
            <a:endParaRPr lang="de-DE" dirty="0"/>
          </a:p>
        </p:txBody>
      </p:sp>
      <p:sp>
        <p:nvSpPr>
          <p:cNvPr id="75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7F7AB1-8AFD-4A0A-88F6-24986ECAB2C7}" type="slidenum">
              <a:rPr lang="de-DE"/>
              <a:pPr/>
              <a:t>25</a:t>
            </a:fld>
            <a:endParaRPr lang="de-DE" dirty="0"/>
          </a:p>
        </p:txBody>
      </p:sp>
      <p:sp>
        <p:nvSpPr>
          <p:cNvPr id="75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7F7AB1-8AFD-4A0A-88F6-24986ECAB2C7}" type="slidenum">
              <a:rPr lang="de-DE"/>
              <a:pPr/>
              <a:t>26</a:t>
            </a:fld>
            <a:endParaRPr lang="de-DE" dirty="0"/>
          </a:p>
        </p:txBody>
      </p:sp>
      <p:sp>
        <p:nvSpPr>
          <p:cNvPr id="75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7F7AB1-8AFD-4A0A-88F6-24986ECAB2C7}" type="slidenum">
              <a:rPr lang="de-DE"/>
              <a:pPr/>
              <a:t>27</a:t>
            </a:fld>
            <a:endParaRPr lang="de-DE" dirty="0"/>
          </a:p>
        </p:txBody>
      </p:sp>
      <p:sp>
        <p:nvSpPr>
          <p:cNvPr id="75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7F7AB1-8AFD-4A0A-88F6-24986ECAB2C7}" type="slidenum">
              <a:rPr lang="de-DE"/>
              <a:pPr/>
              <a:t>28</a:t>
            </a:fld>
            <a:endParaRPr lang="de-DE" dirty="0"/>
          </a:p>
        </p:txBody>
      </p:sp>
      <p:sp>
        <p:nvSpPr>
          <p:cNvPr id="75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b="0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7F7AB1-8AFD-4A0A-88F6-24986ECAB2C7}" type="slidenum">
              <a:rPr lang="de-DE"/>
              <a:pPr/>
              <a:t>29</a:t>
            </a:fld>
            <a:endParaRPr lang="de-DE" dirty="0"/>
          </a:p>
        </p:txBody>
      </p:sp>
      <p:sp>
        <p:nvSpPr>
          <p:cNvPr id="75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7F7AB1-8AFD-4A0A-88F6-24986ECAB2C7}" type="slidenum">
              <a:rPr lang="de-DE"/>
              <a:pPr/>
              <a:t>30</a:t>
            </a:fld>
            <a:endParaRPr lang="de-DE" dirty="0"/>
          </a:p>
        </p:txBody>
      </p:sp>
      <p:sp>
        <p:nvSpPr>
          <p:cNvPr id="75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7F7AB1-8AFD-4A0A-88F6-24986ECAB2C7}" type="slidenum">
              <a:rPr lang="de-DE"/>
              <a:pPr/>
              <a:t>31</a:t>
            </a:fld>
            <a:endParaRPr lang="de-DE" dirty="0"/>
          </a:p>
        </p:txBody>
      </p:sp>
      <p:sp>
        <p:nvSpPr>
          <p:cNvPr id="75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277A49-FDE2-43DD-B87D-146ABC92839E}" type="slidenum">
              <a:rPr lang="de-DE"/>
              <a:pPr/>
              <a:t>5</a:t>
            </a:fld>
            <a:endParaRPr lang="de-DE" dirty="0"/>
          </a:p>
        </p:txBody>
      </p:sp>
      <p:sp>
        <p:nvSpPr>
          <p:cNvPr id="75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9E1FA6-3D34-4D07-81CA-9BC3FF2F707B}" type="slidenum">
              <a:rPr lang="de-DE"/>
              <a:pPr/>
              <a:t>32</a:t>
            </a:fld>
            <a:endParaRPr lang="de-DE" dirty="0"/>
          </a:p>
        </p:txBody>
      </p:sp>
      <p:sp>
        <p:nvSpPr>
          <p:cNvPr id="80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CFC92F-96FB-4ED9-81D8-8CA7B3ECAA4E}" type="slidenum">
              <a:rPr lang="de-DE"/>
              <a:pPr/>
              <a:t>33</a:t>
            </a:fld>
            <a:endParaRPr lang="de-DE" dirty="0"/>
          </a:p>
        </p:txBody>
      </p:sp>
      <p:sp>
        <p:nvSpPr>
          <p:cNvPr id="602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2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de-DE" b="0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CFC92F-96FB-4ED9-81D8-8CA7B3ECAA4E}" type="slidenum">
              <a:rPr lang="de-DE"/>
              <a:pPr/>
              <a:t>6</a:t>
            </a:fld>
            <a:endParaRPr lang="de-DE" dirty="0"/>
          </a:p>
        </p:txBody>
      </p:sp>
      <p:sp>
        <p:nvSpPr>
          <p:cNvPr id="602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2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7F7AB1-8AFD-4A0A-88F6-24986ECAB2C7}" type="slidenum">
              <a:rPr lang="de-DE"/>
              <a:pPr/>
              <a:t>7</a:t>
            </a:fld>
            <a:endParaRPr lang="de-DE" dirty="0"/>
          </a:p>
        </p:txBody>
      </p:sp>
      <p:sp>
        <p:nvSpPr>
          <p:cNvPr id="75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090883-EA82-4011-A84E-C39D1000A411}" type="slidenum">
              <a:rPr lang="de-DE"/>
              <a:pPr/>
              <a:t>8</a:t>
            </a:fld>
            <a:endParaRPr lang="de-DE" dirty="0"/>
          </a:p>
        </p:txBody>
      </p:sp>
      <p:sp>
        <p:nvSpPr>
          <p:cNvPr id="65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7F7AB1-8AFD-4A0A-88F6-24986ECAB2C7}" type="slidenum">
              <a:rPr lang="de-DE"/>
              <a:pPr/>
              <a:t>9</a:t>
            </a:fld>
            <a:endParaRPr lang="de-DE" dirty="0"/>
          </a:p>
        </p:txBody>
      </p:sp>
      <p:sp>
        <p:nvSpPr>
          <p:cNvPr id="75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7F7AB1-8AFD-4A0A-88F6-24986ECAB2C7}" type="slidenum">
              <a:rPr lang="de-DE"/>
              <a:pPr/>
              <a:t>10</a:t>
            </a:fld>
            <a:endParaRPr lang="de-DE" dirty="0"/>
          </a:p>
        </p:txBody>
      </p:sp>
      <p:sp>
        <p:nvSpPr>
          <p:cNvPr id="75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7F7AB1-8AFD-4A0A-88F6-24986ECAB2C7}" type="slidenum">
              <a:rPr lang="de-DE"/>
              <a:pPr/>
              <a:t>11</a:t>
            </a:fld>
            <a:endParaRPr lang="de-DE" dirty="0"/>
          </a:p>
        </p:txBody>
      </p:sp>
      <p:sp>
        <p:nvSpPr>
          <p:cNvPr id="75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519113"/>
          </a:xfrm>
        </p:spPr>
        <p:txBody>
          <a:bodyPr>
            <a:spAutoFit/>
          </a:bodyPr>
          <a:lstStyle>
            <a:lvl1pPr marL="0" indent="0" algn="ctr">
              <a:lnSpc>
                <a:spcPct val="100000"/>
              </a:lnSpc>
              <a:defRPr sz="2800"/>
            </a:lvl1pPr>
          </a:lstStyle>
          <a:p>
            <a:pPr lvl="0"/>
            <a:r>
              <a:rPr lang="de-DE" noProof="0" smtClean="0"/>
              <a:t>Master-Untertitelformat bearbeiten</a:t>
            </a:r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65863"/>
            <a:ext cx="2133600" cy="476250"/>
          </a:xfrm>
        </p:spPr>
        <p:txBody>
          <a:bodyPr/>
          <a:lstStyle>
            <a:lvl1pPr>
              <a:defRPr sz="600">
                <a:solidFill>
                  <a:schemeClr val="tx1"/>
                </a:solidFill>
              </a:defRPr>
            </a:lvl1pPr>
          </a:lstStyle>
          <a:p>
            <a:fld id="{9363E599-1D51-47DF-BD13-423CA9D737F0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z="600" b="0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8 - Register-Allokation</a:t>
            </a:r>
            <a:endParaRPr lang="de-DE" dirty="0"/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600">
                <a:solidFill>
                  <a:schemeClr val="tx1"/>
                </a:solidFill>
              </a:defRPr>
            </a:lvl1pPr>
          </a:lstStyle>
          <a:p>
            <a:fld id="{8437607D-CB53-46C2-9D7C-B2635CE5EB29}" type="slidenum">
              <a:rPr lang="de-DE"/>
              <a:pPr/>
              <a:t>‹Nr.›</a:t>
            </a:fld>
            <a:endParaRPr lang="de-DE" dirty="0"/>
          </a:p>
        </p:txBody>
      </p:sp>
      <p:pic>
        <p:nvPicPr>
          <p:cNvPr id="70669" name="Picture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9538" y="315913"/>
            <a:ext cx="3600450" cy="69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673" name="Rectangle 1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36738"/>
            <a:ext cx="7772400" cy="1409700"/>
          </a:xfrm>
        </p:spPr>
        <p:txBody>
          <a:bodyPr>
            <a:spAutoFit/>
          </a:bodyPr>
          <a:lstStyle>
            <a:lvl1pPr algn="ctr">
              <a:lnSpc>
                <a:spcPct val="120000"/>
              </a:lnSpc>
              <a:defRPr sz="3600"/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</a:t>
            </a:r>
            <a:r>
              <a:rPr lang="de-DE" dirty="0"/>
              <a:t> H. Falk | </a:t>
            </a:r>
            <a:fld id="{AB61ACC1-4AB8-4CE4-B729-F53F36A4629E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8 - Register-Allokation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39DCB2-4B99-446D-B07A-65B7A4595D4D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998947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69100" y="549275"/>
            <a:ext cx="2195513" cy="58324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79388" y="549275"/>
            <a:ext cx="6437312" cy="58324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</a:t>
            </a:r>
            <a:r>
              <a:rPr lang="de-DE" dirty="0"/>
              <a:t> H. Falk | </a:t>
            </a:r>
            <a:fld id="{551EB59E-8912-4DE8-AECB-37D043AE7B6D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8 - Register-Allokation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D058B0-E30B-4B00-A73B-71607DD4D0E3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5683513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</a:t>
            </a:r>
            <a:r>
              <a:rPr lang="de-DE" dirty="0"/>
              <a:t> H. Falk | </a:t>
            </a:r>
            <a:fld id="{D952C07F-A472-47AD-859E-92046724CF01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8 - Register-Allokation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DA1F6B-EF20-4FFC-82A7-CD7EBC9F0046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180286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</a:t>
            </a:r>
            <a:r>
              <a:rPr lang="de-DE" dirty="0"/>
              <a:t> H. Falk | </a:t>
            </a:r>
            <a:fld id="{E2335C97-AB38-488C-AB7D-C1CF6EC850E6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8 - Register-Allokation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1F9291-5A89-4F8F-8D32-21A7EE642310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4629052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79388" y="1387475"/>
            <a:ext cx="4316412" cy="499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387475"/>
            <a:ext cx="4316413" cy="499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</a:t>
            </a:r>
            <a:r>
              <a:rPr lang="de-DE" dirty="0"/>
              <a:t> H. Falk | </a:t>
            </a:r>
            <a:fld id="{353614E3-5475-4EF4-9E86-6981D27844C7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8 - Register-Allokation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E58DA0-C521-46B2-A49E-0B4F9353C383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8239146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</a:t>
            </a:r>
            <a:r>
              <a:rPr lang="de-DE" dirty="0"/>
              <a:t> H. Falk | </a:t>
            </a:r>
            <a:fld id="{CCEC1D73-EC27-45AD-B77F-518B55CD480A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8 - Register-Allokation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55EA4-DD8C-4D60-B0B7-AB9A7B507B82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0462156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</a:t>
            </a:r>
            <a:r>
              <a:rPr lang="de-DE" dirty="0"/>
              <a:t> H. Falk | </a:t>
            </a:r>
            <a:fld id="{A8F3E9DB-0F88-4D61-83F9-3E092C5AD7CF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8 - Register-Allokation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2DA2EC-231D-4114-A0A9-877ADABA9833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556292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</a:t>
            </a:r>
            <a:r>
              <a:rPr lang="de-DE" dirty="0"/>
              <a:t> H. Falk | </a:t>
            </a:r>
            <a:fld id="{E81444C6-E4DC-4D9E-B05A-4CB82B8985F4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8 - Register-Allokation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A55296-0A08-4F26-958E-7BEC21772C0E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0530092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</a:t>
            </a:r>
            <a:r>
              <a:rPr lang="de-DE" dirty="0"/>
              <a:t> H. Falk | </a:t>
            </a:r>
            <a:fld id="{1B1A1CC9-3B1A-4378-9031-9A047DAAB5B5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8 - Register-Allokation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0D05C-E729-4426-B208-488630B3CD51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3470812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</a:t>
            </a:r>
            <a:r>
              <a:rPr lang="de-DE" dirty="0"/>
              <a:t> H. Falk | </a:t>
            </a:r>
            <a:fld id="{4173C6CD-D7C4-4DE6-A815-0A16F2BAE76F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8 - Register-Allokation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1858DB-9180-4A39-A0DC-B7E18A4846EB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7531689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549275"/>
            <a:ext cx="8785225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387475"/>
            <a:ext cx="8785225" cy="499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9388" y="6500813"/>
            <a:ext cx="2016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A32638"/>
                </a:solidFill>
              </a:defRPr>
            </a:lvl1pPr>
          </a:lstStyle>
          <a:p>
            <a:r>
              <a:rPr lang="en-US" dirty="0"/>
              <a:t>©</a:t>
            </a:r>
            <a:r>
              <a:rPr lang="de-DE" dirty="0"/>
              <a:t> H. Falk | </a:t>
            </a:r>
            <a:fld id="{65FA6EC6-30B4-44DB-8D46-9D10B3428850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835150" y="6500813"/>
            <a:ext cx="5545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A32638"/>
                </a:solidFill>
              </a:defRPr>
            </a:lvl1pPr>
          </a:lstStyle>
          <a:p>
            <a:r>
              <a:rPr lang="de-DE" dirty="0" smtClean="0"/>
              <a:t>8 - Register-Allokation</a:t>
            </a:r>
            <a:endParaRPr lang="de-DE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24750" y="6500813"/>
            <a:ext cx="1439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A32638"/>
                </a:solidFill>
              </a:defRPr>
            </a:lvl1pPr>
          </a:lstStyle>
          <a:p>
            <a:fld id="{2B80C0CB-EA08-4898-A64C-FC7924F444F2}" type="slidenum">
              <a:rPr lang="de-DE"/>
              <a:pPr/>
              <a:t>‹Nr.›</a:t>
            </a:fld>
            <a:endParaRPr lang="de-DE" dirty="0"/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auto">
          <a:xfrm>
            <a:off x="0" y="182563"/>
            <a:ext cx="9144000" cy="0"/>
          </a:xfrm>
          <a:prstGeom prst="line">
            <a:avLst/>
          </a:prstGeom>
          <a:noFill/>
          <a:ln w="9525">
            <a:solidFill>
              <a:srgbClr val="A3263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1047" name="Text Box 23"/>
          <p:cNvSpPr txBox="1">
            <a:spLocks noChangeArrowheads="1"/>
          </p:cNvSpPr>
          <p:nvPr/>
        </p:nvSpPr>
        <p:spPr bwMode="auto">
          <a:xfrm>
            <a:off x="900000" y="198438"/>
            <a:ext cx="603726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de-DE" sz="1000" dirty="0">
                <a:solidFill>
                  <a:srgbClr val="A32638"/>
                </a:solidFill>
              </a:rPr>
              <a:t>Compiler für Eingebettete Systeme (CfES) </a:t>
            </a:r>
            <a:r>
              <a:rPr lang="de-DE" sz="1000" dirty="0" smtClean="0">
                <a:solidFill>
                  <a:srgbClr val="A32638"/>
                </a:solidFill>
              </a:rPr>
              <a:t>SS </a:t>
            </a:r>
            <a:r>
              <a:rPr lang="de-DE" sz="1000" dirty="0" smtClean="0">
                <a:solidFill>
                  <a:srgbClr val="A32638"/>
                </a:solidFill>
              </a:rPr>
              <a:t>2014</a:t>
            </a:r>
            <a:endParaRPr lang="de-DE" sz="1000" b="1" dirty="0">
              <a:solidFill>
                <a:srgbClr val="A32638"/>
              </a:solidFill>
            </a:endParaRPr>
          </a:p>
        </p:txBody>
      </p:sp>
      <p:sp>
        <p:nvSpPr>
          <p:cNvPr id="1049" name="Text Box 25"/>
          <p:cNvSpPr txBox="1">
            <a:spLocks noChangeArrowheads="1"/>
          </p:cNvSpPr>
          <p:nvPr/>
        </p:nvSpPr>
        <p:spPr bwMode="auto">
          <a:xfrm>
            <a:off x="0" y="183600"/>
            <a:ext cx="827088" cy="152400"/>
          </a:xfrm>
          <a:prstGeom prst="rect">
            <a:avLst/>
          </a:prstGeom>
          <a:solidFill>
            <a:srgbClr val="A326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ctr">
              <a:spcBef>
                <a:spcPct val="50000"/>
              </a:spcBef>
            </a:pPr>
            <a:r>
              <a:rPr lang="de-DE" sz="1000" dirty="0">
                <a:solidFill>
                  <a:schemeClr val="bg1"/>
                </a:solidFill>
              </a:rPr>
              <a:t>Folie </a:t>
            </a:r>
            <a:fld id="{AB810150-121A-4997-ACFB-0347660DEB2D}" type="slidenum">
              <a:rPr lang="de-DE" sz="1000">
                <a:solidFill>
                  <a:schemeClr val="bg1"/>
                </a:solidFill>
              </a:rPr>
              <a:pPr algn="ctr">
                <a:spcBef>
                  <a:spcPct val="50000"/>
                </a:spcBef>
              </a:pPr>
              <a:t>‹Nr.›</a:t>
            </a:fld>
            <a:r>
              <a:rPr lang="de-DE" sz="1000" dirty="0" smtClean="0">
                <a:solidFill>
                  <a:schemeClr val="bg1"/>
                </a:solidFill>
              </a:rPr>
              <a:t>/33</a:t>
            </a:r>
            <a:endParaRPr lang="de-DE" sz="1000" dirty="0">
              <a:solidFill>
                <a:schemeClr val="bg1"/>
              </a:solidFill>
            </a:endParaRPr>
          </a:p>
        </p:txBody>
      </p:sp>
      <p:sp>
        <p:nvSpPr>
          <p:cNvPr id="1053" name="Line 29"/>
          <p:cNvSpPr>
            <a:spLocks noChangeShapeType="1"/>
          </p:cNvSpPr>
          <p:nvPr/>
        </p:nvSpPr>
        <p:spPr bwMode="auto">
          <a:xfrm>
            <a:off x="0" y="1751013"/>
            <a:ext cx="91440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1054" name="Line 30"/>
          <p:cNvSpPr>
            <a:spLocks noChangeShapeType="1"/>
          </p:cNvSpPr>
          <p:nvPr/>
        </p:nvSpPr>
        <p:spPr bwMode="auto">
          <a:xfrm rot="-5400000">
            <a:off x="-2518569" y="3437732"/>
            <a:ext cx="6837363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>
    <p:tnLst>
      <p:par>
        <p:cTn id="1" dur="indefinite" restart="never" nodeType="tmRoot"/>
      </p:par>
    </p:tnLst>
  </p:timing>
  <p:hf sldNum="0" hdr="0"/>
  <p:txStyles>
    <p:titleStyle>
      <a:lvl1pPr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A32638"/>
          </a:solidFill>
          <a:latin typeface="+mj-lt"/>
          <a:ea typeface="+mj-ea"/>
          <a:cs typeface="+mj-cs"/>
        </a:defRPr>
      </a:lvl1pPr>
      <a:lvl2pPr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A32638"/>
          </a:solidFill>
          <a:latin typeface="Arial" charset="0"/>
        </a:defRPr>
      </a:lvl2pPr>
      <a:lvl3pPr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A32638"/>
          </a:solidFill>
          <a:latin typeface="Arial" charset="0"/>
        </a:defRPr>
      </a:lvl3pPr>
      <a:lvl4pPr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A32638"/>
          </a:solidFill>
          <a:latin typeface="Arial" charset="0"/>
        </a:defRPr>
      </a:lvl4pPr>
      <a:lvl5pPr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A32638"/>
          </a:solidFill>
          <a:latin typeface="Arial" charset="0"/>
        </a:defRPr>
      </a:lvl5pPr>
      <a:lvl6pPr marL="457200"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A32638"/>
          </a:solidFill>
          <a:latin typeface="Arial" charset="0"/>
        </a:defRPr>
      </a:lvl6pPr>
      <a:lvl7pPr marL="914400"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A32638"/>
          </a:solidFill>
          <a:latin typeface="Arial" charset="0"/>
        </a:defRPr>
      </a:lvl7pPr>
      <a:lvl8pPr marL="1371600"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A32638"/>
          </a:solidFill>
          <a:latin typeface="Arial" charset="0"/>
        </a:defRPr>
      </a:lvl8pPr>
      <a:lvl9pPr marL="1828800"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A32638"/>
          </a:solidFill>
          <a:latin typeface="Arial" charset="0"/>
        </a:defRPr>
      </a:lvl9pPr>
    </p:titleStyle>
    <p:bodyStyle>
      <a:lvl1pPr marL="342900" indent="-342900" algn="l" rtl="0" fontAlgn="base">
        <a:lnSpc>
          <a:spcPts val="2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3.xml"/><Relationship Id="rId7" Type="http://schemas.openxmlformats.org/officeDocument/2006/relationships/image" Target="../media/image2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notesSlide" Target="../notesSlides/notesSlide14.xml"/><Relationship Id="rId5" Type="http://schemas.openxmlformats.org/officeDocument/2006/relationships/slideLayout" Target="../slideLayouts/slideLayout2.xml"/><Relationship Id="rId10" Type="http://schemas.openxmlformats.org/officeDocument/2006/relationships/image" Target="../media/image5.png"/><Relationship Id="rId4" Type="http://schemas.openxmlformats.org/officeDocument/2006/relationships/tags" Target="../tags/tag4.xml"/><Relationship Id="rId9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5.xml"/><Relationship Id="rId13" Type="http://schemas.openxmlformats.org/officeDocument/2006/relationships/image" Target="../media/image5.png"/><Relationship Id="rId3" Type="http://schemas.openxmlformats.org/officeDocument/2006/relationships/tags" Target="../tags/tag7.xml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4.png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tags" Target="../tags/tag10.xml"/><Relationship Id="rId11" Type="http://schemas.openxmlformats.org/officeDocument/2006/relationships/image" Target="../media/image8.png"/><Relationship Id="rId5" Type="http://schemas.openxmlformats.org/officeDocument/2006/relationships/tags" Target="../tags/tag9.xml"/><Relationship Id="rId10" Type="http://schemas.openxmlformats.org/officeDocument/2006/relationships/image" Target="../media/image7.png"/><Relationship Id="rId4" Type="http://schemas.openxmlformats.org/officeDocument/2006/relationships/tags" Target="../tags/tag8.xml"/><Relationship Id="rId9" Type="http://schemas.openxmlformats.org/officeDocument/2006/relationships/image" Target="../media/image6.png"/><Relationship Id="rId1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9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11560" y="1905283"/>
            <a:ext cx="7920880" cy="1274195"/>
          </a:xfrm>
        </p:spPr>
        <p:txBody>
          <a:bodyPr/>
          <a:lstStyle/>
          <a:p>
            <a:r>
              <a:rPr lang="de-DE" dirty="0" smtClean="0"/>
              <a:t>Compiler </a:t>
            </a:r>
            <a:r>
              <a:rPr lang="de-DE" dirty="0"/>
              <a:t>für Eingebettete Systeme</a:t>
            </a:r>
            <a:br>
              <a:rPr lang="de-DE" dirty="0"/>
            </a:br>
            <a:r>
              <a:rPr lang="de-DE" sz="2800" b="0" dirty="0" smtClean="0"/>
              <a:t>[CS7506]</a:t>
            </a:r>
            <a:endParaRPr lang="de-DE" sz="2800" b="0" dirty="0"/>
          </a:p>
        </p:txBody>
      </p:sp>
      <p:sp>
        <p:nvSpPr>
          <p:cNvPr id="5929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2590800"/>
          </a:xfrm>
        </p:spPr>
        <p:txBody>
          <a:bodyPr/>
          <a:lstStyle/>
          <a:p>
            <a:r>
              <a:rPr lang="de-DE" dirty="0" smtClean="0"/>
              <a:t>Sommersemester </a:t>
            </a:r>
            <a:r>
              <a:rPr lang="de-DE" dirty="0" smtClean="0"/>
              <a:t>2014</a:t>
            </a:r>
            <a:endParaRPr lang="de-DE" dirty="0"/>
          </a:p>
          <a:p>
            <a:endParaRPr lang="de-DE" dirty="0"/>
          </a:p>
          <a:p>
            <a:r>
              <a:rPr lang="de-DE" sz="2000" dirty="0"/>
              <a:t>Heiko Falk</a:t>
            </a:r>
          </a:p>
          <a:p>
            <a:endParaRPr lang="de-DE" sz="2000" dirty="0"/>
          </a:p>
          <a:p>
            <a:r>
              <a:rPr lang="de-DE" sz="2000" dirty="0"/>
              <a:t>Institut für Eingebettete Systeme/Echtzeitsysteme</a:t>
            </a:r>
          </a:p>
          <a:p>
            <a:pPr>
              <a:lnSpc>
                <a:spcPct val="120000"/>
              </a:lnSpc>
            </a:pPr>
            <a:r>
              <a:rPr lang="de-DE" sz="2000" dirty="0"/>
              <a:t>Ingenieurwissenschaften und Informatik</a:t>
            </a:r>
          </a:p>
          <a:p>
            <a:pPr>
              <a:lnSpc>
                <a:spcPct val="120000"/>
              </a:lnSpc>
            </a:pPr>
            <a:r>
              <a:rPr lang="de-DE" sz="2000" dirty="0"/>
              <a:t>Universität Ulm</a:t>
            </a:r>
          </a:p>
        </p:txBody>
      </p:sp>
    </p:spTree>
    <p:extLst>
      <p:ext uri="{BB962C8B-B14F-4D97-AF65-F5344CB8AC3E}">
        <p14:creationId xmlns:p14="http://schemas.microsoft.com/office/powerpoint/2010/main" val="10434453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B7045F0F-3CFA-4F75-AB48-009992DE728D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8 - Register-Allokation</a:t>
            </a:r>
            <a:endParaRPr lang="de-DE" dirty="0"/>
          </a:p>
        </p:txBody>
      </p:sp>
      <p:sp>
        <p:nvSpPr>
          <p:cNvPr id="75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Beispiel-Kontrollflussgraph</a:t>
            </a:r>
            <a:endParaRPr lang="de-DE" dirty="0"/>
          </a:p>
        </p:txBody>
      </p:sp>
      <p:sp>
        <p:nvSpPr>
          <p:cNvPr id="75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9" y="1387475"/>
            <a:ext cx="5904780" cy="4994275"/>
          </a:xfrm>
        </p:spPr>
        <p:txBody>
          <a:bodyPr/>
          <a:lstStyle/>
          <a:p>
            <a:pPr>
              <a:lnSpc>
                <a:spcPct val="120000"/>
              </a:lnSpc>
              <a:buFont typeface="Arial" charset="0"/>
              <a:buNone/>
            </a:pPr>
            <a:endParaRPr lang="de-DE" b="1" dirty="0" smtClean="0"/>
          </a:p>
          <a:p>
            <a:pPr>
              <a:lnSpc>
                <a:spcPct val="120000"/>
              </a:lnSpc>
              <a:buFont typeface="Arial" charset="0"/>
              <a:buNone/>
            </a:pPr>
            <a:endParaRPr lang="de-DE" b="1" dirty="0"/>
          </a:p>
          <a:p>
            <a:pPr>
              <a:lnSpc>
                <a:spcPct val="120000"/>
              </a:lnSpc>
              <a:buFont typeface="Arial" charset="0"/>
              <a:buNone/>
            </a:pPr>
            <a:endParaRPr lang="de-DE" b="1" dirty="0" smtClean="0"/>
          </a:p>
          <a:p>
            <a:pPr>
              <a:lnSpc>
                <a:spcPct val="120000"/>
              </a:lnSpc>
              <a:buFont typeface="Arial" charset="0"/>
              <a:buNone/>
            </a:pPr>
            <a:endParaRPr lang="de-DE" b="1" dirty="0"/>
          </a:p>
          <a:p>
            <a:pPr>
              <a:lnSpc>
                <a:spcPct val="120000"/>
              </a:lnSpc>
              <a:buFont typeface="Arial" charset="0"/>
              <a:buNone/>
            </a:pPr>
            <a:endParaRPr lang="de-DE" b="1" dirty="0" smtClean="0"/>
          </a:p>
          <a:p>
            <a:pPr>
              <a:lnSpc>
                <a:spcPct val="120000"/>
              </a:lnSpc>
              <a:buFont typeface="Arial" charset="0"/>
              <a:buNone/>
            </a:pPr>
            <a:endParaRPr lang="de-DE" b="1" dirty="0"/>
          </a:p>
          <a:p>
            <a:pPr>
              <a:lnSpc>
                <a:spcPct val="120000"/>
              </a:lnSpc>
              <a:buFont typeface="Arial" charset="0"/>
              <a:buNone/>
            </a:pPr>
            <a:endParaRPr lang="de-DE" b="1" dirty="0" smtClean="0"/>
          </a:p>
          <a:p>
            <a:pPr>
              <a:lnSpc>
                <a:spcPct val="120000"/>
              </a:lnSpc>
              <a:buFont typeface="Arial" charset="0"/>
              <a:buNone/>
            </a:pPr>
            <a:endParaRPr lang="de-DE" b="1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i="1" dirty="0" smtClean="0"/>
              <a:t>Beachte:</a:t>
            </a:r>
            <a:r>
              <a:rPr lang="de-DE" dirty="0" smtClean="0"/>
              <a:t> CFG-Knoten repräsentieren hier einzelne Instruktionen anstatt Basisblöcke</a:t>
            </a:r>
            <a:br>
              <a:rPr lang="de-DE" dirty="0" smtClean="0"/>
            </a:br>
            <a:r>
              <a:rPr lang="de-DE" i="1" dirty="0" smtClean="0"/>
              <a:t>(</a:t>
            </a:r>
            <a:r>
              <a:rPr lang="de-DE" i="1" dirty="0" smtClean="0">
                <a:sym typeface="Wingdings"/>
              </a:rPr>
              <a:t></a:t>
            </a:r>
            <a:r>
              <a:rPr lang="de-DE" i="1" dirty="0" smtClean="0"/>
              <a:t> vgl. Kapitel 5)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Code enthält drei virtuelle Register:</a:t>
            </a:r>
            <a:br>
              <a:rPr lang="de-DE" dirty="0" smtClean="0"/>
            </a:b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r_a</a:t>
            </a:r>
            <a:r>
              <a:rPr lang="de-DE" dirty="0" smtClean="0"/>
              <a:t>,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r_b</a:t>
            </a:r>
            <a:r>
              <a:rPr lang="de-DE" dirty="0" smtClean="0"/>
              <a:t>,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r_c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50825" y="1340768"/>
            <a:ext cx="7742238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lnSpc>
                <a:spcPct val="150000"/>
              </a:lnSpc>
              <a:spcBef>
                <a:spcPct val="50000"/>
              </a:spcBef>
              <a:buClr>
                <a:srgbClr val="FF0007"/>
              </a:buClr>
              <a:buFontTx/>
              <a:buNone/>
            </a:pPr>
            <a:r>
              <a:rPr lang="de-DE" sz="2000" b="1" dirty="0">
                <a:latin typeface="Courier New" pitchFamily="49" charset="0"/>
              </a:rPr>
              <a:t>	MOV r_a,0;		</a:t>
            </a:r>
            <a:r>
              <a:rPr lang="de-DE" sz="1600" b="1" i="1" dirty="0">
                <a:solidFill>
                  <a:schemeClr val="bg2"/>
                </a:solidFill>
                <a:latin typeface="Courier New" pitchFamily="49" charset="0"/>
              </a:rPr>
              <a:t># r_a = 0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  <a:buClr>
                <a:srgbClr val="FF0007"/>
              </a:buClr>
              <a:buFontTx/>
              <a:buNone/>
            </a:pPr>
            <a:r>
              <a:rPr lang="de-DE" sz="2000" b="1" dirty="0">
                <a:latin typeface="Courier New" pitchFamily="49" charset="0"/>
              </a:rPr>
              <a:t>L1:	ADD r_b,r_a,1;	</a:t>
            </a:r>
            <a:r>
              <a:rPr lang="de-DE" sz="1600" b="1" i="1" dirty="0">
                <a:solidFill>
                  <a:schemeClr val="bg2"/>
                </a:solidFill>
                <a:latin typeface="Courier New" pitchFamily="49" charset="0"/>
              </a:rPr>
              <a:t># r_b = r_a+1</a:t>
            </a:r>
          </a:p>
          <a:p>
            <a:pPr lvl="2" algn="l">
              <a:lnSpc>
                <a:spcPct val="70000"/>
              </a:lnSpc>
              <a:spcBef>
                <a:spcPct val="50000"/>
              </a:spcBef>
              <a:buClr>
                <a:srgbClr val="FF0007"/>
              </a:buClr>
              <a:buFontTx/>
              <a:buNone/>
            </a:pPr>
            <a:r>
              <a:rPr lang="de-DE" sz="2000" b="1" dirty="0">
                <a:latin typeface="Courier New" pitchFamily="49" charset="0"/>
              </a:rPr>
              <a:t>ADD r_c,r_c,r_b;	</a:t>
            </a:r>
            <a:r>
              <a:rPr lang="de-DE" sz="1600" b="1" i="1" dirty="0">
                <a:solidFill>
                  <a:schemeClr val="bg2"/>
                </a:solidFill>
                <a:latin typeface="Courier New" pitchFamily="49" charset="0"/>
              </a:rPr>
              <a:t># r_c = r_c+r_b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  <a:buClr>
                <a:srgbClr val="FF0007"/>
              </a:buClr>
              <a:buFontTx/>
              <a:buNone/>
            </a:pPr>
            <a:r>
              <a:rPr lang="de-DE" sz="2000" b="1" dirty="0">
                <a:latin typeface="Courier New" pitchFamily="49" charset="0"/>
              </a:rPr>
              <a:t>	MUL r_a,r_b,2;	</a:t>
            </a:r>
            <a:r>
              <a:rPr lang="de-DE" sz="1600" b="1" i="1" dirty="0">
                <a:solidFill>
                  <a:schemeClr val="bg2"/>
                </a:solidFill>
                <a:latin typeface="Courier New" pitchFamily="49" charset="0"/>
              </a:rPr>
              <a:t># r_a = r_b*2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  <a:buClr>
                <a:srgbClr val="FF0007"/>
              </a:buClr>
              <a:buFontTx/>
              <a:buNone/>
            </a:pPr>
            <a:r>
              <a:rPr lang="de-DE" sz="2000" b="1" dirty="0">
                <a:latin typeface="Courier New" pitchFamily="49" charset="0"/>
              </a:rPr>
              <a:t>	JLT r_a,</a:t>
            </a:r>
            <a:r>
              <a:rPr lang="de-DE" sz="2000" b="1" i="1" dirty="0">
                <a:latin typeface="Courier New" pitchFamily="49" charset="0"/>
              </a:rPr>
              <a:t>N</a:t>
            </a:r>
            <a:r>
              <a:rPr lang="de-DE" sz="2000" b="1" dirty="0">
                <a:latin typeface="Courier New" pitchFamily="49" charset="0"/>
              </a:rPr>
              <a:t>,L1;	</a:t>
            </a:r>
            <a:r>
              <a:rPr lang="de-DE" sz="1600" b="1" i="1" dirty="0">
                <a:solidFill>
                  <a:schemeClr val="bg2"/>
                </a:solidFill>
                <a:latin typeface="Courier New" pitchFamily="49" charset="0"/>
              </a:rPr>
              <a:t># if r_a&lt;N goto L1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  <a:buClr>
                <a:srgbClr val="FF0007"/>
              </a:buClr>
              <a:buFontTx/>
              <a:buNone/>
            </a:pPr>
            <a:r>
              <a:rPr lang="de-DE" sz="2000" b="1" dirty="0">
                <a:latin typeface="Courier New" pitchFamily="49" charset="0"/>
              </a:rPr>
              <a:t>L2:	RET r_c;		</a:t>
            </a:r>
            <a:r>
              <a:rPr lang="de-DE" sz="1600" b="1" i="1" dirty="0">
                <a:solidFill>
                  <a:schemeClr val="bg2"/>
                </a:solidFill>
                <a:latin typeface="Courier New" pitchFamily="49" charset="0"/>
              </a:rPr>
              <a:t># return r_c</a:t>
            </a:r>
          </a:p>
        </p:txBody>
      </p:sp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6430963" y="5193631"/>
            <a:ext cx="2376487" cy="36036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8" name="Rectangle 35"/>
          <p:cNvSpPr>
            <a:spLocks noChangeArrowheads="1"/>
          </p:cNvSpPr>
          <p:nvPr/>
        </p:nvSpPr>
        <p:spPr bwMode="auto">
          <a:xfrm>
            <a:off x="6430963" y="4472906"/>
            <a:ext cx="2376487" cy="36036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9" name="Rectangle 34"/>
          <p:cNvSpPr>
            <a:spLocks noChangeArrowheads="1"/>
          </p:cNvSpPr>
          <p:nvPr/>
        </p:nvSpPr>
        <p:spPr bwMode="auto">
          <a:xfrm>
            <a:off x="6430963" y="3752181"/>
            <a:ext cx="2376487" cy="36036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0" name="Rectangle 33"/>
          <p:cNvSpPr>
            <a:spLocks noChangeArrowheads="1"/>
          </p:cNvSpPr>
          <p:nvPr/>
        </p:nvSpPr>
        <p:spPr bwMode="auto">
          <a:xfrm>
            <a:off x="6430963" y="1593181"/>
            <a:ext cx="2376487" cy="36036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1" name="Rectangle 32"/>
          <p:cNvSpPr>
            <a:spLocks noChangeArrowheads="1"/>
          </p:cNvSpPr>
          <p:nvPr/>
        </p:nvSpPr>
        <p:spPr bwMode="auto">
          <a:xfrm>
            <a:off x="6430963" y="2312318"/>
            <a:ext cx="2376487" cy="36036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6430963" y="3031456"/>
            <a:ext cx="2376487" cy="36036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6300788" y="3045743"/>
            <a:ext cx="24765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  <a:buFontTx/>
              <a:buNone/>
            </a:pPr>
            <a:r>
              <a:rPr lang="de-DE" sz="2000" b="1" dirty="0">
                <a:latin typeface="Courier New" pitchFamily="49" charset="0"/>
              </a:rPr>
              <a:t>ADD r_c,r_c,r_b</a:t>
            </a: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6459538" y="2332956"/>
            <a:ext cx="2171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  <a:buFontTx/>
              <a:buNone/>
            </a:pPr>
            <a:r>
              <a:rPr lang="de-DE" sz="2000" b="1" dirty="0">
                <a:latin typeface="Courier New" pitchFamily="49" charset="0"/>
              </a:rPr>
              <a:t>ADD r_b,r_a,1</a:t>
            </a: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6764338" y="1610643"/>
            <a:ext cx="1562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  <a:buFontTx/>
              <a:buNone/>
            </a:pPr>
            <a:r>
              <a:rPr lang="de-DE" sz="2000" b="1" dirty="0">
                <a:latin typeface="Courier New" pitchFamily="49" charset="0"/>
              </a:rPr>
              <a:t>MOV r_a,0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6462713" y="3768056"/>
            <a:ext cx="2171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  <a:buFontTx/>
              <a:buNone/>
            </a:pPr>
            <a:r>
              <a:rPr lang="de-DE" sz="2000" b="1" dirty="0">
                <a:latin typeface="Courier New" pitchFamily="49" charset="0"/>
              </a:rPr>
              <a:t>MUL r_a,r_b,2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6559550" y="4480843"/>
            <a:ext cx="2019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  <a:buFontTx/>
              <a:buNone/>
            </a:pPr>
            <a:r>
              <a:rPr lang="de-DE" sz="2000" b="1" dirty="0">
                <a:latin typeface="Courier New" pitchFamily="49" charset="0"/>
              </a:rPr>
              <a:t>JLT r_a,</a:t>
            </a:r>
            <a:r>
              <a:rPr lang="de-DE" sz="2000" b="1" i="1" dirty="0">
                <a:latin typeface="Courier New" pitchFamily="49" charset="0"/>
              </a:rPr>
              <a:t>N</a:t>
            </a:r>
            <a:r>
              <a:rPr lang="de-DE" sz="2000" b="1" dirty="0">
                <a:latin typeface="Courier New" pitchFamily="49" charset="0"/>
              </a:rPr>
              <a:t>,L1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6932613" y="5203156"/>
            <a:ext cx="1257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  <a:buFontTx/>
              <a:buNone/>
            </a:pPr>
            <a:r>
              <a:rPr lang="de-DE" sz="2000" b="1" dirty="0">
                <a:latin typeface="Courier New" pitchFamily="49" charset="0"/>
              </a:rPr>
              <a:t>RET r_c</a:t>
            </a:r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>
            <a:off x="7678738" y="4833268"/>
            <a:ext cx="0" cy="360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7678738" y="4112543"/>
            <a:ext cx="0" cy="360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>
            <a:off x="7678738" y="3393406"/>
            <a:ext cx="0" cy="360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>
            <a:off x="7678738" y="2672681"/>
            <a:ext cx="0" cy="360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>
            <a:off x="7678738" y="1953543"/>
            <a:ext cx="0" cy="360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cxnSp>
        <p:nvCxnSpPr>
          <p:cNvPr id="24" name="AutoShape 22"/>
          <p:cNvCxnSpPr>
            <a:cxnSpLocks noChangeShapeType="1"/>
          </p:cNvCxnSpPr>
          <p:nvPr/>
        </p:nvCxnSpPr>
        <p:spPr bwMode="auto">
          <a:xfrm rot="16200000" flipV="1">
            <a:off x="6209506" y="3565650"/>
            <a:ext cx="2519363" cy="12700"/>
          </a:xfrm>
          <a:prstGeom prst="curvedConnector5">
            <a:avLst>
              <a:gd name="adj1" fmla="val -9074"/>
              <a:gd name="adj2" fmla="val 9550000"/>
              <a:gd name="adj3" fmla="val 109074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8704263" y="1593181"/>
            <a:ext cx="3317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r" eaLnBrk="1" hangingPunct="1">
              <a:spcBef>
                <a:spcPct val="20000"/>
              </a:spcBef>
              <a:buClr>
                <a:srgbClr val="FF0007"/>
              </a:buClr>
              <a:buFontTx/>
              <a:buNone/>
            </a:pPr>
            <a:r>
              <a:rPr lang="de-DE" sz="2000" dirty="0"/>
              <a:t>1</a:t>
            </a:r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8704263" y="2296443"/>
            <a:ext cx="3317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r" eaLnBrk="1" hangingPunct="1">
              <a:spcBef>
                <a:spcPct val="20000"/>
              </a:spcBef>
              <a:buClr>
                <a:srgbClr val="FF0007"/>
              </a:buClr>
              <a:buFontTx/>
              <a:buNone/>
            </a:pPr>
            <a:r>
              <a:rPr lang="de-DE" sz="2000" dirty="0"/>
              <a:t>2</a:t>
            </a:r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>
            <a:off x="8704263" y="3015581"/>
            <a:ext cx="3317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r" eaLnBrk="1" hangingPunct="1">
              <a:spcBef>
                <a:spcPct val="20000"/>
              </a:spcBef>
              <a:buClr>
                <a:srgbClr val="FF0007"/>
              </a:buClr>
              <a:buFontTx/>
              <a:buNone/>
            </a:pPr>
            <a:r>
              <a:rPr lang="de-DE" sz="2000" dirty="0"/>
              <a:t>3</a:t>
            </a:r>
          </a:p>
        </p:txBody>
      </p:sp>
      <p:sp>
        <p:nvSpPr>
          <p:cNvPr id="28" name="Text Box 27"/>
          <p:cNvSpPr txBox="1">
            <a:spLocks noChangeArrowheads="1"/>
          </p:cNvSpPr>
          <p:nvPr/>
        </p:nvSpPr>
        <p:spPr bwMode="auto">
          <a:xfrm>
            <a:off x="8702675" y="3736306"/>
            <a:ext cx="3333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r" eaLnBrk="1" hangingPunct="1">
              <a:spcBef>
                <a:spcPct val="20000"/>
              </a:spcBef>
              <a:buClr>
                <a:srgbClr val="FF0007"/>
              </a:buClr>
              <a:buFontTx/>
              <a:buNone/>
            </a:pPr>
            <a:r>
              <a:rPr lang="de-DE" sz="2000" dirty="0"/>
              <a:t>4</a:t>
            </a:r>
          </a:p>
        </p:txBody>
      </p:sp>
      <p:sp>
        <p:nvSpPr>
          <p:cNvPr id="29" name="Text Box 28"/>
          <p:cNvSpPr txBox="1">
            <a:spLocks noChangeArrowheads="1"/>
          </p:cNvSpPr>
          <p:nvPr/>
        </p:nvSpPr>
        <p:spPr bwMode="auto">
          <a:xfrm>
            <a:off x="8704263" y="4457031"/>
            <a:ext cx="3317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r" eaLnBrk="1" hangingPunct="1">
              <a:spcBef>
                <a:spcPct val="20000"/>
              </a:spcBef>
              <a:buClr>
                <a:srgbClr val="FF0007"/>
              </a:buClr>
              <a:buFontTx/>
              <a:buNone/>
            </a:pPr>
            <a:r>
              <a:rPr lang="de-DE" sz="2000" dirty="0"/>
              <a:t>5</a:t>
            </a:r>
          </a:p>
        </p:txBody>
      </p:sp>
      <p:sp>
        <p:nvSpPr>
          <p:cNvPr id="30" name="Text Box 29"/>
          <p:cNvSpPr txBox="1">
            <a:spLocks noChangeArrowheads="1"/>
          </p:cNvSpPr>
          <p:nvPr/>
        </p:nvSpPr>
        <p:spPr bwMode="auto">
          <a:xfrm>
            <a:off x="8704263" y="5176168"/>
            <a:ext cx="3317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r" eaLnBrk="1" hangingPunct="1">
              <a:spcBef>
                <a:spcPct val="20000"/>
              </a:spcBef>
              <a:buClr>
                <a:srgbClr val="FF0007"/>
              </a:buClr>
              <a:buFontTx/>
              <a:buNone/>
            </a:pPr>
            <a:r>
              <a:rPr lang="de-DE" sz="20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5781335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/>
      <p:bldP spid="16" grpId="0"/>
      <p:bldP spid="17" grpId="0"/>
      <p:bldP spid="18" grpId="0"/>
      <p:bldP spid="19" grpId="0" animBg="1"/>
      <p:bldP spid="20" grpId="0" animBg="1"/>
      <p:bldP spid="21" grpId="0" animBg="1"/>
      <p:bldP spid="22" grpId="0" animBg="1"/>
      <p:bldP spid="23" grpId="0" animBg="1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B7045F0F-3CFA-4F75-AB48-009992DE728D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8 - Register-Allokation</a:t>
            </a:r>
            <a:endParaRPr lang="de-DE" dirty="0"/>
          </a:p>
        </p:txBody>
      </p:sp>
      <p:sp>
        <p:nvSpPr>
          <p:cNvPr id="75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Beispiel: Lebenszeit von 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r_b</a:t>
            </a:r>
            <a:endParaRPr lang="de-DE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5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9" y="1387475"/>
            <a:ext cx="5904780" cy="4994275"/>
          </a:xfrm>
        </p:spPr>
        <p:txBody>
          <a:bodyPr/>
          <a:lstStyle/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Ein Register ist lebendig, wenn es in Zukunft noch gebraucht werden könnte</a:t>
            </a:r>
            <a:endParaRPr lang="de-DE" i="1" dirty="0" smtClean="0"/>
          </a:p>
          <a:p>
            <a:pPr>
              <a:lnSpc>
                <a:spcPct val="120000"/>
              </a:lnSpc>
              <a:buFont typeface="Wingdings" pitchFamily="2" charset="2"/>
              <a:buChar char="F"/>
            </a:pPr>
            <a:r>
              <a:rPr lang="de-DE" dirty="0" smtClean="0"/>
              <a:t>LTA arbeitet „von der Zukunft“ in „die Vergangenheit“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Letztes USE von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r_b</a:t>
            </a:r>
            <a:r>
              <a:rPr lang="de-DE" dirty="0" smtClean="0"/>
              <a:t>: Knoten 4</a:t>
            </a:r>
          </a:p>
          <a:p>
            <a:pPr>
              <a:lnSpc>
                <a:spcPct val="120000"/>
              </a:lnSpc>
              <a:buFont typeface="Wingdings" pitchFamily="2" charset="2"/>
              <a:buChar char="F"/>
            </a:pP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r_b</a:t>
            </a:r>
            <a:r>
              <a:rPr lang="de-DE" dirty="0" smtClean="0"/>
              <a:t> ist entlang Kante (3, 4) lebendig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Knoten 3 ist kein DEF von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r_b</a:t>
            </a:r>
          </a:p>
          <a:p>
            <a:pPr>
              <a:lnSpc>
                <a:spcPct val="120000"/>
              </a:lnSpc>
              <a:buFont typeface="Wingdings" pitchFamily="2" charset="2"/>
              <a:buChar char="F"/>
            </a:pP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r_b</a:t>
            </a:r>
            <a:r>
              <a:rPr lang="de-DE" dirty="0" smtClean="0"/>
              <a:t> ist entlang Kante (2, 3) auch lebendig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Knoten 2 definiert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r_b</a:t>
            </a:r>
            <a:r>
              <a:rPr lang="de-DE" dirty="0" smtClean="0"/>
              <a:t>:</a:t>
            </a:r>
          </a:p>
          <a:p>
            <a:pPr>
              <a:lnSpc>
                <a:spcPct val="120000"/>
              </a:lnSpc>
              <a:buFont typeface="Wingdings" pitchFamily="2" charset="2"/>
              <a:buChar char="F"/>
            </a:pPr>
            <a:r>
              <a:rPr lang="de-DE" dirty="0" smtClean="0"/>
              <a:t>Inhalt von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r_b</a:t>
            </a:r>
            <a:r>
              <a:rPr lang="de-DE" dirty="0" smtClean="0"/>
              <a:t> für Knoten 2 irrelevant</a:t>
            </a:r>
          </a:p>
          <a:p>
            <a:pPr>
              <a:lnSpc>
                <a:spcPct val="120000"/>
              </a:lnSpc>
              <a:buFont typeface="Wingdings" pitchFamily="2" charset="2"/>
              <a:buChar char="F"/>
            </a:pP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r_b</a:t>
            </a:r>
            <a:r>
              <a:rPr lang="de-DE" dirty="0" smtClean="0"/>
              <a:t> ist entlang Kante (1, 2) nicht lebendig</a:t>
            </a:r>
          </a:p>
        </p:txBody>
      </p:sp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6430963" y="5193631"/>
            <a:ext cx="2376487" cy="36036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8" name="Rectangle 35"/>
          <p:cNvSpPr>
            <a:spLocks noChangeArrowheads="1"/>
          </p:cNvSpPr>
          <p:nvPr/>
        </p:nvSpPr>
        <p:spPr bwMode="auto">
          <a:xfrm>
            <a:off x="6430963" y="4472906"/>
            <a:ext cx="2376487" cy="36036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9" name="Rectangle 34"/>
          <p:cNvSpPr>
            <a:spLocks noChangeArrowheads="1"/>
          </p:cNvSpPr>
          <p:nvPr/>
        </p:nvSpPr>
        <p:spPr bwMode="auto">
          <a:xfrm>
            <a:off x="6430963" y="3752181"/>
            <a:ext cx="2376487" cy="36036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0" name="Rectangle 33"/>
          <p:cNvSpPr>
            <a:spLocks noChangeArrowheads="1"/>
          </p:cNvSpPr>
          <p:nvPr/>
        </p:nvSpPr>
        <p:spPr bwMode="auto">
          <a:xfrm>
            <a:off x="6430963" y="1593181"/>
            <a:ext cx="2376487" cy="36036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1" name="Rectangle 32"/>
          <p:cNvSpPr>
            <a:spLocks noChangeArrowheads="1"/>
          </p:cNvSpPr>
          <p:nvPr/>
        </p:nvSpPr>
        <p:spPr bwMode="auto">
          <a:xfrm>
            <a:off x="6430963" y="2312318"/>
            <a:ext cx="2376487" cy="36036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6430963" y="3031456"/>
            <a:ext cx="2376487" cy="36036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6300788" y="3045743"/>
            <a:ext cx="24765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  <a:buFontTx/>
              <a:buNone/>
            </a:pPr>
            <a:r>
              <a:rPr lang="de-DE" sz="2000" b="1" dirty="0">
                <a:latin typeface="Courier New" pitchFamily="49" charset="0"/>
              </a:rPr>
              <a:t>ADD r_c,r_c,r_b</a:t>
            </a: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6459538" y="2332956"/>
            <a:ext cx="2171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  <a:buFontTx/>
              <a:buNone/>
            </a:pPr>
            <a:r>
              <a:rPr lang="de-DE" sz="2000" b="1" dirty="0">
                <a:latin typeface="Courier New" pitchFamily="49" charset="0"/>
              </a:rPr>
              <a:t>ADD r_b,r_a,1</a:t>
            </a: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6764338" y="1610643"/>
            <a:ext cx="1562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  <a:buFontTx/>
              <a:buNone/>
            </a:pPr>
            <a:r>
              <a:rPr lang="de-DE" sz="2000" b="1" dirty="0">
                <a:latin typeface="Courier New" pitchFamily="49" charset="0"/>
              </a:rPr>
              <a:t>MOV r_a,0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6462713" y="3768056"/>
            <a:ext cx="2171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  <a:buFontTx/>
              <a:buNone/>
            </a:pPr>
            <a:r>
              <a:rPr lang="de-DE" sz="2000" b="1" dirty="0">
                <a:latin typeface="Courier New" pitchFamily="49" charset="0"/>
              </a:rPr>
              <a:t>MUL r_a,r_b,2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6559550" y="4480843"/>
            <a:ext cx="2019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  <a:buFontTx/>
              <a:buNone/>
            </a:pPr>
            <a:r>
              <a:rPr lang="de-DE" sz="2000" b="1" dirty="0">
                <a:latin typeface="Courier New" pitchFamily="49" charset="0"/>
              </a:rPr>
              <a:t>JLT r_a,</a:t>
            </a:r>
            <a:r>
              <a:rPr lang="de-DE" sz="2000" b="1" i="1" dirty="0">
                <a:latin typeface="Courier New" pitchFamily="49" charset="0"/>
              </a:rPr>
              <a:t>N</a:t>
            </a:r>
            <a:r>
              <a:rPr lang="de-DE" sz="2000" b="1" dirty="0">
                <a:latin typeface="Courier New" pitchFamily="49" charset="0"/>
              </a:rPr>
              <a:t>,L1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6932613" y="5203156"/>
            <a:ext cx="1257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  <a:buFontTx/>
              <a:buNone/>
            </a:pPr>
            <a:r>
              <a:rPr lang="de-DE" sz="2000" b="1" dirty="0">
                <a:latin typeface="Courier New" pitchFamily="49" charset="0"/>
              </a:rPr>
              <a:t>RET r_c</a:t>
            </a:r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>
            <a:off x="7678738" y="4833268"/>
            <a:ext cx="0" cy="360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7678738" y="4112543"/>
            <a:ext cx="0" cy="360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>
            <a:off x="7678738" y="3393406"/>
            <a:ext cx="0" cy="360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>
            <a:off x="7678738" y="2672681"/>
            <a:ext cx="0" cy="360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>
            <a:off x="7678738" y="1953543"/>
            <a:ext cx="0" cy="360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cxnSp>
        <p:nvCxnSpPr>
          <p:cNvPr id="24" name="AutoShape 22"/>
          <p:cNvCxnSpPr>
            <a:cxnSpLocks noChangeShapeType="1"/>
          </p:cNvCxnSpPr>
          <p:nvPr/>
        </p:nvCxnSpPr>
        <p:spPr bwMode="auto">
          <a:xfrm rot="16200000" flipV="1">
            <a:off x="6209506" y="3565650"/>
            <a:ext cx="2519363" cy="12700"/>
          </a:xfrm>
          <a:prstGeom prst="curvedConnector5">
            <a:avLst>
              <a:gd name="adj1" fmla="val -9074"/>
              <a:gd name="adj2" fmla="val 9550000"/>
              <a:gd name="adj3" fmla="val 109074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8704263" y="1593181"/>
            <a:ext cx="3317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r" eaLnBrk="1" hangingPunct="1">
              <a:spcBef>
                <a:spcPct val="20000"/>
              </a:spcBef>
              <a:buClr>
                <a:srgbClr val="FF0007"/>
              </a:buClr>
              <a:buFontTx/>
              <a:buNone/>
            </a:pPr>
            <a:r>
              <a:rPr lang="de-DE" sz="2000" dirty="0"/>
              <a:t>1</a:t>
            </a:r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8704263" y="2296443"/>
            <a:ext cx="3317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r" eaLnBrk="1" hangingPunct="1">
              <a:spcBef>
                <a:spcPct val="20000"/>
              </a:spcBef>
              <a:buClr>
                <a:srgbClr val="FF0007"/>
              </a:buClr>
              <a:buFontTx/>
              <a:buNone/>
            </a:pPr>
            <a:r>
              <a:rPr lang="de-DE" sz="2000" dirty="0"/>
              <a:t>2</a:t>
            </a:r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>
            <a:off x="8704263" y="3015581"/>
            <a:ext cx="3317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r" eaLnBrk="1" hangingPunct="1">
              <a:spcBef>
                <a:spcPct val="20000"/>
              </a:spcBef>
              <a:buClr>
                <a:srgbClr val="FF0007"/>
              </a:buClr>
              <a:buFontTx/>
              <a:buNone/>
            </a:pPr>
            <a:r>
              <a:rPr lang="de-DE" sz="2000" dirty="0"/>
              <a:t>3</a:t>
            </a:r>
          </a:p>
        </p:txBody>
      </p:sp>
      <p:sp>
        <p:nvSpPr>
          <p:cNvPr id="28" name="Text Box 27"/>
          <p:cNvSpPr txBox="1">
            <a:spLocks noChangeArrowheads="1"/>
          </p:cNvSpPr>
          <p:nvPr/>
        </p:nvSpPr>
        <p:spPr bwMode="auto">
          <a:xfrm>
            <a:off x="8702675" y="3736306"/>
            <a:ext cx="3333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r" eaLnBrk="1" hangingPunct="1">
              <a:spcBef>
                <a:spcPct val="20000"/>
              </a:spcBef>
              <a:buClr>
                <a:srgbClr val="FF0007"/>
              </a:buClr>
              <a:buFontTx/>
              <a:buNone/>
            </a:pPr>
            <a:r>
              <a:rPr lang="de-DE" sz="2000" dirty="0"/>
              <a:t>4</a:t>
            </a:r>
          </a:p>
        </p:txBody>
      </p:sp>
      <p:sp>
        <p:nvSpPr>
          <p:cNvPr id="29" name="Text Box 28"/>
          <p:cNvSpPr txBox="1">
            <a:spLocks noChangeArrowheads="1"/>
          </p:cNvSpPr>
          <p:nvPr/>
        </p:nvSpPr>
        <p:spPr bwMode="auto">
          <a:xfrm>
            <a:off x="8704263" y="4457031"/>
            <a:ext cx="3317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r" eaLnBrk="1" hangingPunct="1">
              <a:spcBef>
                <a:spcPct val="20000"/>
              </a:spcBef>
              <a:buClr>
                <a:srgbClr val="FF0007"/>
              </a:buClr>
              <a:buFontTx/>
              <a:buNone/>
            </a:pPr>
            <a:r>
              <a:rPr lang="de-DE" sz="2000" dirty="0"/>
              <a:t>5</a:t>
            </a:r>
          </a:p>
        </p:txBody>
      </p:sp>
      <p:sp>
        <p:nvSpPr>
          <p:cNvPr id="30" name="Text Box 29"/>
          <p:cNvSpPr txBox="1">
            <a:spLocks noChangeArrowheads="1"/>
          </p:cNvSpPr>
          <p:nvPr/>
        </p:nvSpPr>
        <p:spPr bwMode="auto">
          <a:xfrm>
            <a:off x="8704263" y="5176168"/>
            <a:ext cx="3317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r" eaLnBrk="1" hangingPunct="1">
              <a:spcBef>
                <a:spcPct val="20000"/>
              </a:spcBef>
              <a:buClr>
                <a:srgbClr val="FF0007"/>
              </a:buClr>
              <a:buFontTx/>
              <a:buNone/>
            </a:pPr>
            <a:r>
              <a:rPr lang="de-DE" sz="2000" dirty="0"/>
              <a:t>6</a:t>
            </a:r>
          </a:p>
        </p:txBody>
      </p:sp>
      <p:sp>
        <p:nvSpPr>
          <p:cNvPr id="31" name="Line 32"/>
          <p:cNvSpPr>
            <a:spLocks noChangeShapeType="1"/>
          </p:cNvSpPr>
          <p:nvPr/>
        </p:nvSpPr>
        <p:spPr bwMode="auto">
          <a:xfrm>
            <a:off x="7885113" y="3391200"/>
            <a:ext cx="0" cy="360362"/>
          </a:xfrm>
          <a:prstGeom prst="line">
            <a:avLst/>
          </a:prstGeom>
          <a:noFill/>
          <a:ln w="25400">
            <a:solidFill>
              <a:srgbClr val="6699FF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32" name="Line 33"/>
          <p:cNvSpPr>
            <a:spLocks noChangeShapeType="1"/>
          </p:cNvSpPr>
          <p:nvPr/>
        </p:nvSpPr>
        <p:spPr bwMode="auto">
          <a:xfrm>
            <a:off x="7897813" y="2674800"/>
            <a:ext cx="0" cy="360362"/>
          </a:xfrm>
          <a:prstGeom prst="line">
            <a:avLst/>
          </a:prstGeom>
          <a:noFill/>
          <a:ln w="25400">
            <a:solidFill>
              <a:srgbClr val="6699FF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668480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B7045F0F-3CFA-4F75-AB48-009992DE728D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8 - Register-Allokation</a:t>
            </a:r>
            <a:endParaRPr lang="de-DE" dirty="0"/>
          </a:p>
        </p:txBody>
      </p:sp>
      <p:sp>
        <p:nvSpPr>
          <p:cNvPr id="75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Beispiel: Lebenszeit von 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r_a</a:t>
            </a:r>
            <a:endParaRPr lang="de-DE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5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9" y="1387475"/>
            <a:ext cx="5904780" cy="4994275"/>
          </a:xfrm>
        </p:spPr>
        <p:txBody>
          <a:bodyPr/>
          <a:lstStyle/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Letztes USE von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r_a</a:t>
            </a:r>
            <a:r>
              <a:rPr lang="de-DE" dirty="0" smtClean="0"/>
              <a:t>: Knoten 5</a:t>
            </a:r>
          </a:p>
          <a:p>
            <a:pPr>
              <a:lnSpc>
                <a:spcPct val="120000"/>
              </a:lnSpc>
              <a:buFont typeface="Wingdings" pitchFamily="2" charset="2"/>
              <a:buChar char="F"/>
            </a:pP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r_a</a:t>
            </a:r>
            <a:r>
              <a:rPr lang="de-DE" dirty="0" smtClean="0"/>
              <a:t> ist entlang Kante (4, 5) lebendig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Knoten 4 definiert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r_a</a:t>
            </a:r>
          </a:p>
          <a:p>
            <a:pPr>
              <a:lnSpc>
                <a:spcPct val="120000"/>
              </a:lnSpc>
              <a:buFont typeface="Wingdings" pitchFamily="2" charset="2"/>
              <a:buChar char="F"/>
            </a:pP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r_a</a:t>
            </a:r>
            <a:r>
              <a:rPr lang="de-DE" dirty="0" smtClean="0"/>
              <a:t> ist entlang Kante (3, 4) nicht lebendig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Knoten 2 ist ein USE von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r_a</a:t>
            </a:r>
            <a:r>
              <a:rPr lang="de-DE" dirty="0" smtClean="0"/>
              <a:t>:</a:t>
            </a:r>
          </a:p>
          <a:p>
            <a:pPr>
              <a:lnSpc>
                <a:spcPct val="120000"/>
              </a:lnSpc>
              <a:buFont typeface="Wingdings" pitchFamily="2" charset="2"/>
              <a:buChar char="F"/>
            </a:pP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r_a</a:t>
            </a:r>
            <a:r>
              <a:rPr lang="de-DE" dirty="0" smtClean="0"/>
              <a:t> wird in Knoten 1 definiert</a:t>
            </a:r>
          </a:p>
          <a:p>
            <a:pPr>
              <a:lnSpc>
                <a:spcPct val="120000"/>
              </a:lnSpc>
              <a:buFont typeface="Wingdings" pitchFamily="2" charset="2"/>
              <a:buChar char="F"/>
            </a:pP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r_a</a:t>
            </a:r>
            <a:r>
              <a:rPr lang="de-DE" dirty="0" smtClean="0"/>
              <a:t> ist entlang Kante (1, 2) lebendig</a:t>
            </a:r>
          </a:p>
          <a:p>
            <a:pPr>
              <a:lnSpc>
                <a:spcPct val="120000"/>
              </a:lnSpc>
              <a:buFont typeface="Wingdings" pitchFamily="2" charset="2"/>
              <a:buChar char="F"/>
            </a:pP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r_a</a:t>
            </a:r>
            <a:r>
              <a:rPr lang="de-DE" dirty="0" smtClean="0"/>
              <a:t> ist aber auch entlang (5, 2) lebendig, da das DEF von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r_a</a:t>
            </a:r>
            <a:r>
              <a:rPr lang="de-DE" dirty="0" smtClean="0"/>
              <a:t> in Knoten 4 über den Schleifen-Rücksprung auch Knoten 2 erreicht</a:t>
            </a:r>
          </a:p>
        </p:txBody>
      </p:sp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6430963" y="5193631"/>
            <a:ext cx="2376487" cy="36036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8" name="Rectangle 35"/>
          <p:cNvSpPr>
            <a:spLocks noChangeArrowheads="1"/>
          </p:cNvSpPr>
          <p:nvPr/>
        </p:nvSpPr>
        <p:spPr bwMode="auto">
          <a:xfrm>
            <a:off x="6430963" y="4472906"/>
            <a:ext cx="2376487" cy="36036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9" name="Rectangle 34"/>
          <p:cNvSpPr>
            <a:spLocks noChangeArrowheads="1"/>
          </p:cNvSpPr>
          <p:nvPr/>
        </p:nvSpPr>
        <p:spPr bwMode="auto">
          <a:xfrm>
            <a:off x="6430963" y="3752181"/>
            <a:ext cx="2376487" cy="36036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0" name="Rectangle 33"/>
          <p:cNvSpPr>
            <a:spLocks noChangeArrowheads="1"/>
          </p:cNvSpPr>
          <p:nvPr/>
        </p:nvSpPr>
        <p:spPr bwMode="auto">
          <a:xfrm>
            <a:off x="6430963" y="1593181"/>
            <a:ext cx="2376487" cy="36036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1" name="Rectangle 32"/>
          <p:cNvSpPr>
            <a:spLocks noChangeArrowheads="1"/>
          </p:cNvSpPr>
          <p:nvPr/>
        </p:nvSpPr>
        <p:spPr bwMode="auto">
          <a:xfrm>
            <a:off x="6430963" y="2312318"/>
            <a:ext cx="2376487" cy="36036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6430963" y="3031456"/>
            <a:ext cx="2376487" cy="36036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6300788" y="3045743"/>
            <a:ext cx="24765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  <a:buFontTx/>
              <a:buNone/>
            </a:pPr>
            <a:r>
              <a:rPr lang="de-DE" sz="2000" b="1" dirty="0">
                <a:latin typeface="Courier New" pitchFamily="49" charset="0"/>
              </a:rPr>
              <a:t>ADD r_c,r_c,r_b</a:t>
            </a: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6459538" y="2332956"/>
            <a:ext cx="2171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  <a:buFontTx/>
              <a:buNone/>
            </a:pPr>
            <a:r>
              <a:rPr lang="de-DE" sz="2000" b="1" dirty="0">
                <a:latin typeface="Courier New" pitchFamily="49" charset="0"/>
              </a:rPr>
              <a:t>ADD r_b,r_a,1</a:t>
            </a: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6764338" y="1610643"/>
            <a:ext cx="1562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  <a:buFontTx/>
              <a:buNone/>
            </a:pPr>
            <a:r>
              <a:rPr lang="de-DE" sz="2000" b="1" dirty="0">
                <a:latin typeface="Courier New" pitchFamily="49" charset="0"/>
              </a:rPr>
              <a:t>MOV r_a,0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6462713" y="3768056"/>
            <a:ext cx="2171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  <a:buFontTx/>
              <a:buNone/>
            </a:pPr>
            <a:r>
              <a:rPr lang="de-DE" sz="2000" b="1" dirty="0">
                <a:latin typeface="Courier New" pitchFamily="49" charset="0"/>
              </a:rPr>
              <a:t>MUL r_a,r_b,2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6559550" y="4480843"/>
            <a:ext cx="2019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  <a:buFontTx/>
              <a:buNone/>
            </a:pPr>
            <a:r>
              <a:rPr lang="de-DE" sz="2000" b="1" dirty="0">
                <a:latin typeface="Courier New" pitchFamily="49" charset="0"/>
              </a:rPr>
              <a:t>JLT r_a,</a:t>
            </a:r>
            <a:r>
              <a:rPr lang="de-DE" sz="2000" b="1" i="1" dirty="0">
                <a:latin typeface="Courier New" pitchFamily="49" charset="0"/>
              </a:rPr>
              <a:t>N</a:t>
            </a:r>
            <a:r>
              <a:rPr lang="de-DE" sz="2000" b="1" dirty="0">
                <a:latin typeface="Courier New" pitchFamily="49" charset="0"/>
              </a:rPr>
              <a:t>,L1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6932613" y="5203156"/>
            <a:ext cx="1257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  <a:buFontTx/>
              <a:buNone/>
            </a:pPr>
            <a:r>
              <a:rPr lang="de-DE" sz="2000" b="1" dirty="0">
                <a:latin typeface="Courier New" pitchFamily="49" charset="0"/>
              </a:rPr>
              <a:t>RET r_c</a:t>
            </a:r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>
            <a:off x="7678738" y="4833268"/>
            <a:ext cx="0" cy="360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7678738" y="4112543"/>
            <a:ext cx="0" cy="360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>
            <a:off x="7678738" y="3393406"/>
            <a:ext cx="0" cy="360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>
            <a:off x="7678738" y="2672681"/>
            <a:ext cx="0" cy="360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>
            <a:off x="7678738" y="1953543"/>
            <a:ext cx="0" cy="360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cxnSp>
        <p:nvCxnSpPr>
          <p:cNvPr id="24" name="AutoShape 22"/>
          <p:cNvCxnSpPr>
            <a:cxnSpLocks noChangeShapeType="1"/>
          </p:cNvCxnSpPr>
          <p:nvPr/>
        </p:nvCxnSpPr>
        <p:spPr bwMode="auto">
          <a:xfrm rot="16200000" flipV="1">
            <a:off x="6209506" y="3565650"/>
            <a:ext cx="2519363" cy="12700"/>
          </a:xfrm>
          <a:prstGeom prst="curvedConnector5">
            <a:avLst>
              <a:gd name="adj1" fmla="val -9074"/>
              <a:gd name="adj2" fmla="val 9550000"/>
              <a:gd name="adj3" fmla="val 109074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8704263" y="1593181"/>
            <a:ext cx="3317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r" eaLnBrk="1" hangingPunct="1">
              <a:spcBef>
                <a:spcPct val="20000"/>
              </a:spcBef>
              <a:buClr>
                <a:srgbClr val="FF0007"/>
              </a:buClr>
              <a:buFontTx/>
              <a:buNone/>
            </a:pPr>
            <a:r>
              <a:rPr lang="de-DE" sz="2000" dirty="0"/>
              <a:t>1</a:t>
            </a:r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8704263" y="2296443"/>
            <a:ext cx="3317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r" eaLnBrk="1" hangingPunct="1">
              <a:spcBef>
                <a:spcPct val="20000"/>
              </a:spcBef>
              <a:buClr>
                <a:srgbClr val="FF0007"/>
              </a:buClr>
              <a:buFontTx/>
              <a:buNone/>
            </a:pPr>
            <a:r>
              <a:rPr lang="de-DE" sz="2000" dirty="0"/>
              <a:t>2</a:t>
            </a:r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>
            <a:off x="8704263" y="3015581"/>
            <a:ext cx="3317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r" eaLnBrk="1" hangingPunct="1">
              <a:spcBef>
                <a:spcPct val="20000"/>
              </a:spcBef>
              <a:buClr>
                <a:srgbClr val="FF0007"/>
              </a:buClr>
              <a:buFontTx/>
              <a:buNone/>
            </a:pPr>
            <a:r>
              <a:rPr lang="de-DE" sz="2000" dirty="0"/>
              <a:t>3</a:t>
            </a:r>
          </a:p>
        </p:txBody>
      </p:sp>
      <p:sp>
        <p:nvSpPr>
          <p:cNvPr id="28" name="Text Box 27"/>
          <p:cNvSpPr txBox="1">
            <a:spLocks noChangeArrowheads="1"/>
          </p:cNvSpPr>
          <p:nvPr/>
        </p:nvSpPr>
        <p:spPr bwMode="auto">
          <a:xfrm>
            <a:off x="8702675" y="3736306"/>
            <a:ext cx="3333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r" eaLnBrk="1" hangingPunct="1">
              <a:spcBef>
                <a:spcPct val="20000"/>
              </a:spcBef>
              <a:buClr>
                <a:srgbClr val="FF0007"/>
              </a:buClr>
              <a:buFontTx/>
              <a:buNone/>
            </a:pPr>
            <a:r>
              <a:rPr lang="de-DE" sz="2000" dirty="0"/>
              <a:t>4</a:t>
            </a:r>
          </a:p>
        </p:txBody>
      </p:sp>
      <p:sp>
        <p:nvSpPr>
          <p:cNvPr id="29" name="Text Box 28"/>
          <p:cNvSpPr txBox="1">
            <a:spLocks noChangeArrowheads="1"/>
          </p:cNvSpPr>
          <p:nvPr/>
        </p:nvSpPr>
        <p:spPr bwMode="auto">
          <a:xfrm>
            <a:off x="8704263" y="4457031"/>
            <a:ext cx="3317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r" eaLnBrk="1" hangingPunct="1">
              <a:spcBef>
                <a:spcPct val="20000"/>
              </a:spcBef>
              <a:buClr>
                <a:srgbClr val="FF0007"/>
              </a:buClr>
              <a:buFontTx/>
              <a:buNone/>
            </a:pPr>
            <a:r>
              <a:rPr lang="de-DE" sz="2000" dirty="0"/>
              <a:t>5</a:t>
            </a:r>
          </a:p>
        </p:txBody>
      </p:sp>
      <p:sp>
        <p:nvSpPr>
          <p:cNvPr id="30" name="Text Box 29"/>
          <p:cNvSpPr txBox="1">
            <a:spLocks noChangeArrowheads="1"/>
          </p:cNvSpPr>
          <p:nvPr/>
        </p:nvSpPr>
        <p:spPr bwMode="auto">
          <a:xfrm>
            <a:off x="8704263" y="5176168"/>
            <a:ext cx="3317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r" eaLnBrk="1" hangingPunct="1">
              <a:spcBef>
                <a:spcPct val="20000"/>
              </a:spcBef>
              <a:buClr>
                <a:srgbClr val="FF0007"/>
              </a:buClr>
              <a:buFontTx/>
              <a:buNone/>
            </a:pPr>
            <a:r>
              <a:rPr lang="de-DE" sz="2000" dirty="0"/>
              <a:t>6</a:t>
            </a:r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>
            <a:off x="7883525" y="4114800"/>
            <a:ext cx="0" cy="360363"/>
          </a:xfrm>
          <a:prstGeom prst="line">
            <a:avLst/>
          </a:prstGeom>
          <a:noFill/>
          <a:ln w="25400">
            <a:solidFill>
              <a:srgbClr val="FF9900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34" name="Line 32"/>
          <p:cNvSpPr>
            <a:spLocks noChangeShapeType="1"/>
          </p:cNvSpPr>
          <p:nvPr/>
        </p:nvSpPr>
        <p:spPr bwMode="auto">
          <a:xfrm>
            <a:off x="7896225" y="1954800"/>
            <a:ext cx="0" cy="360363"/>
          </a:xfrm>
          <a:prstGeom prst="line">
            <a:avLst/>
          </a:prstGeom>
          <a:noFill/>
          <a:ln w="25400">
            <a:solidFill>
              <a:srgbClr val="FF9900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cxnSp>
        <p:nvCxnSpPr>
          <p:cNvPr id="35" name="AutoShape 33"/>
          <p:cNvCxnSpPr>
            <a:cxnSpLocks noChangeShapeType="1"/>
          </p:cNvCxnSpPr>
          <p:nvPr/>
        </p:nvCxnSpPr>
        <p:spPr bwMode="auto">
          <a:xfrm rot="16200000" flipV="1">
            <a:off x="6414293" y="3567600"/>
            <a:ext cx="2519363" cy="12700"/>
          </a:xfrm>
          <a:prstGeom prst="curvedConnector5">
            <a:avLst>
              <a:gd name="adj1" fmla="val -9074"/>
              <a:gd name="adj2" fmla="val 9550000"/>
              <a:gd name="adj3" fmla="val 109074"/>
            </a:avLst>
          </a:prstGeom>
          <a:noFill/>
          <a:ln w="25400">
            <a:solidFill>
              <a:srgbClr val="FF9900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71017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B7045F0F-3CFA-4F75-AB48-009992DE728D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8 - Register-Allokation</a:t>
            </a:r>
            <a:endParaRPr lang="de-DE" dirty="0"/>
          </a:p>
        </p:txBody>
      </p:sp>
      <p:sp>
        <p:nvSpPr>
          <p:cNvPr id="75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Beispiel: Lebenszeit von 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r_c</a:t>
            </a:r>
            <a:endParaRPr lang="de-DE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5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9" y="1387475"/>
            <a:ext cx="5904780" cy="4994275"/>
          </a:xfrm>
        </p:spPr>
        <p:txBody>
          <a:bodyPr/>
          <a:lstStyle/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Letztes USE von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r_c</a:t>
            </a:r>
            <a:r>
              <a:rPr lang="de-DE" dirty="0" smtClean="0"/>
              <a:t>: Knoten 6</a:t>
            </a:r>
          </a:p>
          <a:p>
            <a:pPr>
              <a:lnSpc>
                <a:spcPct val="120000"/>
              </a:lnSpc>
              <a:buFont typeface="Wingdings" pitchFamily="2" charset="2"/>
              <a:buChar char="F"/>
            </a:pP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r_c</a:t>
            </a:r>
            <a:r>
              <a:rPr lang="de-DE" dirty="0" smtClean="0"/>
              <a:t> ist entlang (5, 6) lebendig</a:t>
            </a:r>
          </a:p>
          <a:p>
            <a:pPr>
              <a:lnSpc>
                <a:spcPct val="120000"/>
              </a:lnSpc>
              <a:buFont typeface="Wingdings" pitchFamily="2" charset="2"/>
              <a:buChar char="F"/>
            </a:pPr>
            <a:r>
              <a:rPr lang="de-DE" b="1" dirty="0">
                <a:latin typeface="Courier New" pitchFamily="49" charset="0"/>
                <a:cs typeface="Courier New" pitchFamily="49" charset="0"/>
              </a:rPr>
              <a:t>r_c</a:t>
            </a:r>
            <a:r>
              <a:rPr lang="de-DE" dirty="0"/>
              <a:t> ist entlang </a:t>
            </a:r>
            <a:r>
              <a:rPr lang="de-DE" dirty="0" smtClean="0"/>
              <a:t>(4, 5) und (3, 4) lebendig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Weiteres USE von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r_c</a:t>
            </a:r>
            <a:r>
              <a:rPr lang="de-DE" dirty="0" smtClean="0"/>
              <a:t>: Knoten 3</a:t>
            </a:r>
            <a:endParaRPr lang="de-DE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20000"/>
              </a:lnSpc>
              <a:buFont typeface="Wingdings" pitchFamily="2" charset="2"/>
              <a:buChar char="F"/>
            </a:pPr>
            <a:r>
              <a:rPr lang="de-DE" dirty="0" smtClean="0"/>
              <a:t>DEF von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r_c</a:t>
            </a:r>
            <a:r>
              <a:rPr lang="de-DE" dirty="0" smtClean="0"/>
              <a:t> in Knoten 3 erreicht über Schleifen-Rücksprung das USE in Knoten 3</a:t>
            </a:r>
          </a:p>
          <a:p>
            <a:pPr>
              <a:lnSpc>
                <a:spcPct val="120000"/>
              </a:lnSpc>
              <a:buFont typeface="Wingdings" pitchFamily="2" charset="2"/>
              <a:buChar char="F"/>
            </a:pPr>
            <a:r>
              <a:rPr lang="de-DE" b="1" dirty="0">
                <a:latin typeface="Courier New" pitchFamily="49" charset="0"/>
                <a:cs typeface="Courier New" pitchFamily="49" charset="0"/>
              </a:rPr>
              <a:t>r_c</a:t>
            </a:r>
            <a:r>
              <a:rPr lang="de-DE" dirty="0"/>
              <a:t> ist entlang </a:t>
            </a:r>
            <a:r>
              <a:rPr lang="de-DE" dirty="0" smtClean="0"/>
              <a:t>(2, 3) </a:t>
            </a:r>
            <a:r>
              <a:rPr lang="de-DE" dirty="0"/>
              <a:t>und </a:t>
            </a:r>
            <a:r>
              <a:rPr lang="de-DE" dirty="0" smtClean="0"/>
              <a:t>(5, 2) lebendig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Zusätzlich:</a:t>
            </a:r>
          </a:p>
          <a:p>
            <a:pPr>
              <a:lnSpc>
                <a:spcPct val="120000"/>
              </a:lnSpc>
              <a:buFont typeface="Wingdings" pitchFamily="2" charset="2"/>
              <a:buChar char="F"/>
            </a:pPr>
            <a:r>
              <a:rPr lang="de-DE" dirty="0" smtClean="0"/>
              <a:t>Da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r_c</a:t>
            </a:r>
            <a:r>
              <a:rPr lang="de-DE" dirty="0" smtClean="0"/>
              <a:t> außerhalb der Schleife nicht initialisiert ist: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r_c</a:t>
            </a:r>
            <a:r>
              <a:rPr lang="de-DE" dirty="0" smtClean="0"/>
              <a:t> ist entlang (1, 2) auch lebendig</a:t>
            </a:r>
          </a:p>
        </p:txBody>
      </p:sp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6430963" y="5193631"/>
            <a:ext cx="2376487" cy="36036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8" name="Rectangle 35"/>
          <p:cNvSpPr>
            <a:spLocks noChangeArrowheads="1"/>
          </p:cNvSpPr>
          <p:nvPr/>
        </p:nvSpPr>
        <p:spPr bwMode="auto">
          <a:xfrm>
            <a:off x="6430963" y="4472906"/>
            <a:ext cx="2376487" cy="36036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9" name="Rectangle 34"/>
          <p:cNvSpPr>
            <a:spLocks noChangeArrowheads="1"/>
          </p:cNvSpPr>
          <p:nvPr/>
        </p:nvSpPr>
        <p:spPr bwMode="auto">
          <a:xfrm>
            <a:off x="6430963" y="3752181"/>
            <a:ext cx="2376487" cy="36036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0" name="Rectangle 33"/>
          <p:cNvSpPr>
            <a:spLocks noChangeArrowheads="1"/>
          </p:cNvSpPr>
          <p:nvPr/>
        </p:nvSpPr>
        <p:spPr bwMode="auto">
          <a:xfrm>
            <a:off x="6430963" y="1593181"/>
            <a:ext cx="2376487" cy="36036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1" name="Rectangle 32"/>
          <p:cNvSpPr>
            <a:spLocks noChangeArrowheads="1"/>
          </p:cNvSpPr>
          <p:nvPr/>
        </p:nvSpPr>
        <p:spPr bwMode="auto">
          <a:xfrm>
            <a:off x="6430963" y="2312318"/>
            <a:ext cx="2376487" cy="36036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6430963" y="3031456"/>
            <a:ext cx="2376487" cy="36036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6300788" y="3045743"/>
            <a:ext cx="24765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  <a:buFontTx/>
              <a:buNone/>
            </a:pPr>
            <a:r>
              <a:rPr lang="de-DE" sz="2000" b="1" dirty="0">
                <a:latin typeface="Courier New" pitchFamily="49" charset="0"/>
              </a:rPr>
              <a:t>ADD r_c,r_c,r_b</a:t>
            </a: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6459538" y="2332956"/>
            <a:ext cx="2171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  <a:buFontTx/>
              <a:buNone/>
            </a:pPr>
            <a:r>
              <a:rPr lang="de-DE" sz="2000" b="1" dirty="0">
                <a:latin typeface="Courier New" pitchFamily="49" charset="0"/>
              </a:rPr>
              <a:t>ADD r_b,r_a,1</a:t>
            </a: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6764338" y="1610643"/>
            <a:ext cx="1562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  <a:buFontTx/>
              <a:buNone/>
            </a:pPr>
            <a:r>
              <a:rPr lang="de-DE" sz="2000" b="1" dirty="0">
                <a:latin typeface="Courier New" pitchFamily="49" charset="0"/>
              </a:rPr>
              <a:t>MOV r_a,0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6462713" y="3768056"/>
            <a:ext cx="2171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  <a:buFontTx/>
              <a:buNone/>
            </a:pPr>
            <a:r>
              <a:rPr lang="de-DE" sz="2000" b="1" dirty="0">
                <a:latin typeface="Courier New" pitchFamily="49" charset="0"/>
              </a:rPr>
              <a:t>MUL r_a,r_b,2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6559550" y="4480843"/>
            <a:ext cx="2019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  <a:buFontTx/>
              <a:buNone/>
            </a:pPr>
            <a:r>
              <a:rPr lang="de-DE" sz="2000" b="1" dirty="0">
                <a:latin typeface="Courier New" pitchFamily="49" charset="0"/>
              </a:rPr>
              <a:t>JLT r_a,</a:t>
            </a:r>
            <a:r>
              <a:rPr lang="de-DE" sz="2000" b="1" i="1" dirty="0">
                <a:latin typeface="Courier New" pitchFamily="49" charset="0"/>
              </a:rPr>
              <a:t>N</a:t>
            </a:r>
            <a:r>
              <a:rPr lang="de-DE" sz="2000" b="1" dirty="0">
                <a:latin typeface="Courier New" pitchFamily="49" charset="0"/>
              </a:rPr>
              <a:t>,L1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6932613" y="5203156"/>
            <a:ext cx="1257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  <a:buFontTx/>
              <a:buNone/>
            </a:pPr>
            <a:r>
              <a:rPr lang="de-DE" sz="2000" b="1" dirty="0">
                <a:latin typeface="Courier New" pitchFamily="49" charset="0"/>
              </a:rPr>
              <a:t>RET r_c</a:t>
            </a:r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>
            <a:off x="7678738" y="4833268"/>
            <a:ext cx="0" cy="360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7678738" y="4112543"/>
            <a:ext cx="0" cy="360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>
            <a:off x="7678738" y="3393406"/>
            <a:ext cx="0" cy="360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>
            <a:off x="7678738" y="2672681"/>
            <a:ext cx="0" cy="360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>
            <a:off x="7678738" y="1953543"/>
            <a:ext cx="0" cy="360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cxnSp>
        <p:nvCxnSpPr>
          <p:cNvPr id="24" name="AutoShape 22"/>
          <p:cNvCxnSpPr>
            <a:cxnSpLocks noChangeShapeType="1"/>
          </p:cNvCxnSpPr>
          <p:nvPr/>
        </p:nvCxnSpPr>
        <p:spPr bwMode="auto">
          <a:xfrm rot="16200000" flipV="1">
            <a:off x="6209506" y="3565650"/>
            <a:ext cx="2519363" cy="12700"/>
          </a:xfrm>
          <a:prstGeom prst="curvedConnector5">
            <a:avLst>
              <a:gd name="adj1" fmla="val -9074"/>
              <a:gd name="adj2" fmla="val 9550000"/>
              <a:gd name="adj3" fmla="val 109074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8704263" y="1593181"/>
            <a:ext cx="3317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r" eaLnBrk="1" hangingPunct="1">
              <a:spcBef>
                <a:spcPct val="20000"/>
              </a:spcBef>
              <a:buClr>
                <a:srgbClr val="FF0007"/>
              </a:buClr>
              <a:buFontTx/>
              <a:buNone/>
            </a:pPr>
            <a:r>
              <a:rPr lang="de-DE" sz="2000" dirty="0"/>
              <a:t>1</a:t>
            </a:r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8704263" y="2296443"/>
            <a:ext cx="3317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r" eaLnBrk="1" hangingPunct="1">
              <a:spcBef>
                <a:spcPct val="20000"/>
              </a:spcBef>
              <a:buClr>
                <a:srgbClr val="FF0007"/>
              </a:buClr>
              <a:buFontTx/>
              <a:buNone/>
            </a:pPr>
            <a:r>
              <a:rPr lang="de-DE" sz="2000" dirty="0"/>
              <a:t>2</a:t>
            </a:r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>
            <a:off x="8704263" y="3015581"/>
            <a:ext cx="3317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r" eaLnBrk="1" hangingPunct="1">
              <a:spcBef>
                <a:spcPct val="20000"/>
              </a:spcBef>
              <a:buClr>
                <a:srgbClr val="FF0007"/>
              </a:buClr>
              <a:buFontTx/>
              <a:buNone/>
            </a:pPr>
            <a:r>
              <a:rPr lang="de-DE" sz="2000" dirty="0"/>
              <a:t>3</a:t>
            </a:r>
          </a:p>
        </p:txBody>
      </p:sp>
      <p:sp>
        <p:nvSpPr>
          <p:cNvPr id="28" name="Text Box 27"/>
          <p:cNvSpPr txBox="1">
            <a:spLocks noChangeArrowheads="1"/>
          </p:cNvSpPr>
          <p:nvPr/>
        </p:nvSpPr>
        <p:spPr bwMode="auto">
          <a:xfrm>
            <a:off x="8702675" y="3736306"/>
            <a:ext cx="3333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r" eaLnBrk="1" hangingPunct="1">
              <a:spcBef>
                <a:spcPct val="20000"/>
              </a:spcBef>
              <a:buClr>
                <a:srgbClr val="FF0007"/>
              </a:buClr>
              <a:buFontTx/>
              <a:buNone/>
            </a:pPr>
            <a:r>
              <a:rPr lang="de-DE" sz="2000" dirty="0"/>
              <a:t>4</a:t>
            </a:r>
          </a:p>
        </p:txBody>
      </p:sp>
      <p:sp>
        <p:nvSpPr>
          <p:cNvPr id="29" name="Text Box 28"/>
          <p:cNvSpPr txBox="1">
            <a:spLocks noChangeArrowheads="1"/>
          </p:cNvSpPr>
          <p:nvPr/>
        </p:nvSpPr>
        <p:spPr bwMode="auto">
          <a:xfrm>
            <a:off x="8704263" y="4457031"/>
            <a:ext cx="3317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r" eaLnBrk="1" hangingPunct="1">
              <a:spcBef>
                <a:spcPct val="20000"/>
              </a:spcBef>
              <a:buClr>
                <a:srgbClr val="FF0007"/>
              </a:buClr>
              <a:buFontTx/>
              <a:buNone/>
            </a:pPr>
            <a:r>
              <a:rPr lang="de-DE" sz="2000" dirty="0"/>
              <a:t>5</a:t>
            </a:r>
          </a:p>
        </p:txBody>
      </p:sp>
      <p:sp>
        <p:nvSpPr>
          <p:cNvPr id="30" name="Text Box 29"/>
          <p:cNvSpPr txBox="1">
            <a:spLocks noChangeArrowheads="1"/>
          </p:cNvSpPr>
          <p:nvPr/>
        </p:nvSpPr>
        <p:spPr bwMode="auto">
          <a:xfrm>
            <a:off x="8704263" y="5176168"/>
            <a:ext cx="3317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r" eaLnBrk="1" hangingPunct="1">
              <a:spcBef>
                <a:spcPct val="20000"/>
              </a:spcBef>
              <a:buClr>
                <a:srgbClr val="FF0007"/>
              </a:buClr>
              <a:buFontTx/>
              <a:buNone/>
            </a:pPr>
            <a:r>
              <a:rPr lang="de-DE" sz="2000" dirty="0"/>
              <a:t>6</a:t>
            </a:r>
          </a:p>
        </p:txBody>
      </p:sp>
      <p:sp>
        <p:nvSpPr>
          <p:cNvPr id="36" name="Line 32"/>
          <p:cNvSpPr>
            <a:spLocks noChangeShapeType="1"/>
          </p:cNvSpPr>
          <p:nvPr/>
        </p:nvSpPr>
        <p:spPr bwMode="auto">
          <a:xfrm>
            <a:off x="8101013" y="4834800"/>
            <a:ext cx="0" cy="360363"/>
          </a:xfrm>
          <a:prstGeom prst="line">
            <a:avLst/>
          </a:prstGeom>
          <a:noFill/>
          <a:ln w="25400">
            <a:solidFill>
              <a:srgbClr val="009900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37" name="Line 33"/>
          <p:cNvSpPr>
            <a:spLocks noChangeShapeType="1"/>
          </p:cNvSpPr>
          <p:nvPr/>
        </p:nvSpPr>
        <p:spPr bwMode="auto">
          <a:xfrm>
            <a:off x="8101013" y="4111200"/>
            <a:ext cx="0" cy="360363"/>
          </a:xfrm>
          <a:prstGeom prst="line">
            <a:avLst/>
          </a:prstGeom>
          <a:noFill/>
          <a:ln w="25400">
            <a:solidFill>
              <a:srgbClr val="009900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38" name="Line 34"/>
          <p:cNvSpPr>
            <a:spLocks noChangeShapeType="1"/>
          </p:cNvSpPr>
          <p:nvPr/>
        </p:nvSpPr>
        <p:spPr bwMode="auto">
          <a:xfrm>
            <a:off x="8101013" y="3394800"/>
            <a:ext cx="0" cy="360362"/>
          </a:xfrm>
          <a:prstGeom prst="line">
            <a:avLst/>
          </a:prstGeom>
          <a:noFill/>
          <a:ln w="25400">
            <a:solidFill>
              <a:srgbClr val="009900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39" name="Line 35"/>
          <p:cNvSpPr>
            <a:spLocks noChangeShapeType="1"/>
          </p:cNvSpPr>
          <p:nvPr/>
        </p:nvSpPr>
        <p:spPr bwMode="auto">
          <a:xfrm>
            <a:off x="8101013" y="2674800"/>
            <a:ext cx="0" cy="360362"/>
          </a:xfrm>
          <a:prstGeom prst="line">
            <a:avLst/>
          </a:prstGeom>
          <a:noFill/>
          <a:ln w="25400">
            <a:solidFill>
              <a:srgbClr val="009900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cxnSp>
        <p:nvCxnSpPr>
          <p:cNvPr id="40" name="AutoShape 36"/>
          <p:cNvCxnSpPr>
            <a:cxnSpLocks noChangeShapeType="1"/>
          </p:cNvCxnSpPr>
          <p:nvPr/>
        </p:nvCxnSpPr>
        <p:spPr bwMode="auto">
          <a:xfrm rot="16200000" flipV="1">
            <a:off x="5982493" y="3567600"/>
            <a:ext cx="2519363" cy="12700"/>
          </a:xfrm>
          <a:prstGeom prst="curvedConnector5">
            <a:avLst>
              <a:gd name="adj1" fmla="val -9074"/>
              <a:gd name="adj2" fmla="val 9550000"/>
              <a:gd name="adj3" fmla="val 109074"/>
            </a:avLst>
          </a:prstGeom>
          <a:noFill/>
          <a:ln w="25400">
            <a:solidFill>
              <a:srgbClr val="009900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Line 37"/>
          <p:cNvSpPr>
            <a:spLocks noChangeShapeType="1"/>
          </p:cNvSpPr>
          <p:nvPr/>
        </p:nvSpPr>
        <p:spPr bwMode="auto">
          <a:xfrm>
            <a:off x="8101013" y="1954800"/>
            <a:ext cx="0" cy="360363"/>
          </a:xfrm>
          <a:prstGeom prst="line">
            <a:avLst/>
          </a:prstGeom>
          <a:noFill/>
          <a:ln w="25400">
            <a:solidFill>
              <a:srgbClr val="009900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010393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 animBg="1"/>
      <p:bldP spid="39" grpId="0" animBg="1"/>
      <p:bldP spid="4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B7045F0F-3CFA-4F75-AB48-009992DE728D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8 - Register-Allokation</a:t>
            </a:r>
            <a:endParaRPr lang="de-DE" dirty="0"/>
          </a:p>
        </p:txBody>
      </p:sp>
      <p:sp>
        <p:nvSpPr>
          <p:cNvPr id="75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Beispiel: Vollständige LTA</a:t>
            </a:r>
            <a:endParaRPr lang="de-DE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5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9" y="1387475"/>
            <a:ext cx="5904780" cy="4994275"/>
          </a:xfrm>
        </p:spPr>
        <p:txBody>
          <a:bodyPr/>
          <a:lstStyle/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Lebenszeit von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r_c</a:t>
            </a:r>
            <a:r>
              <a:rPr lang="de-DE" dirty="0" smtClean="0"/>
              <a:t> überlappt sowohl die von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r_a</a:t>
            </a:r>
            <a:r>
              <a:rPr lang="de-DE" dirty="0" smtClean="0"/>
              <a:t> als auch die von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r_b</a:t>
            </a:r>
          </a:p>
          <a:p>
            <a:pPr>
              <a:lnSpc>
                <a:spcPct val="120000"/>
              </a:lnSpc>
              <a:buFont typeface="Wingdings" pitchFamily="2" charset="2"/>
              <a:buChar char="D"/>
            </a:pP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r_c</a:t>
            </a:r>
            <a:r>
              <a:rPr lang="de-DE" dirty="0" smtClean="0"/>
              <a:t> darf nicht das gleiche physikalische Register wie </a:t>
            </a:r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r_a</a:t>
            </a:r>
            <a:r>
              <a:rPr lang="de-DE" dirty="0" smtClean="0"/>
              <a:t> erhalten</a:t>
            </a:r>
          </a:p>
          <a:p>
            <a:pPr>
              <a:lnSpc>
                <a:spcPct val="120000"/>
              </a:lnSpc>
              <a:buFont typeface="Wingdings" pitchFamily="2" charset="2"/>
              <a:buChar char="D"/>
            </a:pPr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r_c</a:t>
            </a:r>
            <a:r>
              <a:rPr lang="de-DE" dirty="0" smtClean="0"/>
              <a:t> darf nicht das gleiche physikalische Register wie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r_b</a:t>
            </a:r>
            <a:r>
              <a:rPr lang="de-DE" dirty="0" smtClean="0"/>
              <a:t> erhalten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Lebenszeiten von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r_a</a:t>
            </a:r>
            <a:r>
              <a:rPr lang="de-DE" dirty="0" smtClean="0"/>
              <a:t> und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r_b</a:t>
            </a:r>
            <a:r>
              <a:rPr lang="de-DE" dirty="0" smtClean="0"/>
              <a:t> sind disjunkt</a:t>
            </a:r>
            <a:endParaRPr lang="de-DE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20000"/>
              </a:lnSpc>
              <a:buFont typeface="Wingdings" pitchFamily="2" charset="2"/>
              <a:buChar char="C"/>
            </a:pP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r_a</a:t>
            </a:r>
            <a:r>
              <a:rPr lang="de-DE" dirty="0" smtClean="0"/>
              <a:t> und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r_b</a:t>
            </a:r>
            <a:r>
              <a:rPr lang="de-DE" dirty="0" smtClean="0"/>
              <a:t> dürfen sich das selbe physikalische Register teilen</a:t>
            </a:r>
          </a:p>
        </p:txBody>
      </p:sp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6430963" y="5193631"/>
            <a:ext cx="2376487" cy="36036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8" name="Rectangle 35"/>
          <p:cNvSpPr>
            <a:spLocks noChangeArrowheads="1"/>
          </p:cNvSpPr>
          <p:nvPr/>
        </p:nvSpPr>
        <p:spPr bwMode="auto">
          <a:xfrm>
            <a:off x="6430963" y="4472906"/>
            <a:ext cx="2376487" cy="36036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9" name="Rectangle 34"/>
          <p:cNvSpPr>
            <a:spLocks noChangeArrowheads="1"/>
          </p:cNvSpPr>
          <p:nvPr/>
        </p:nvSpPr>
        <p:spPr bwMode="auto">
          <a:xfrm>
            <a:off x="6430963" y="3752181"/>
            <a:ext cx="2376487" cy="36036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0" name="Rectangle 33"/>
          <p:cNvSpPr>
            <a:spLocks noChangeArrowheads="1"/>
          </p:cNvSpPr>
          <p:nvPr/>
        </p:nvSpPr>
        <p:spPr bwMode="auto">
          <a:xfrm>
            <a:off x="6430963" y="1593181"/>
            <a:ext cx="2376487" cy="36036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1" name="Rectangle 32"/>
          <p:cNvSpPr>
            <a:spLocks noChangeArrowheads="1"/>
          </p:cNvSpPr>
          <p:nvPr/>
        </p:nvSpPr>
        <p:spPr bwMode="auto">
          <a:xfrm>
            <a:off x="6430963" y="2312318"/>
            <a:ext cx="2376487" cy="36036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6430963" y="3031456"/>
            <a:ext cx="2376487" cy="36036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6300788" y="3045743"/>
            <a:ext cx="24765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  <a:buFontTx/>
              <a:buNone/>
            </a:pPr>
            <a:r>
              <a:rPr lang="de-DE" sz="2000" b="1" dirty="0">
                <a:latin typeface="Courier New" pitchFamily="49" charset="0"/>
              </a:rPr>
              <a:t>ADD r_c,r_c,r_b</a:t>
            </a: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6459538" y="2332956"/>
            <a:ext cx="2171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  <a:buFontTx/>
              <a:buNone/>
            </a:pPr>
            <a:r>
              <a:rPr lang="de-DE" sz="2000" b="1" dirty="0">
                <a:latin typeface="Courier New" pitchFamily="49" charset="0"/>
              </a:rPr>
              <a:t>ADD r_b,r_a,1</a:t>
            </a: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6764338" y="1610643"/>
            <a:ext cx="1562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  <a:buFontTx/>
              <a:buNone/>
            </a:pPr>
            <a:r>
              <a:rPr lang="de-DE" sz="2000" b="1" dirty="0">
                <a:latin typeface="Courier New" pitchFamily="49" charset="0"/>
              </a:rPr>
              <a:t>MOV r_a,0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6462713" y="3768056"/>
            <a:ext cx="2171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  <a:buFontTx/>
              <a:buNone/>
            </a:pPr>
            <a:r>
              <a:rPr lang="de-DE" sz="2000" b="1" dirty="0">
                <a:latin typeface="Courier New" pitchFamily="49" charset="0"/>
              </a:rPr>
              <a:t>MUL r_a,r_b,2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6559550" y="4480843"/>
            <a:ext cx="2019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  <a:buFontTx/>
              <a:buNone/>
            </a:pPr>
            <a:r>
              <a:rPr lang="de-DE" sz="2000" b="1" dirty="0">
                <a:latin typeface="Courier New" pitchFamily="49" charset="0"/>
              </a:rPr>
              <a:t>JLT r_a,</a:t>
            </a:r>
            <a:r>
              <a:rPr lang="de-DE" sz="2000" b="1" i="1" dirty="0">
                <a:latin typeface="Courier New" pitchFamily="49" charset="0"/>
              </a:rPr>
              <a:t>N</a:t>
            </a:r>
            <a:r>
              <a:rPr lang="de-DE" sz="2000" b="1" dirty="0">
                <a:latin typeface="Courier New" pitchFamily="49" charset="0"/>
              </a:rPr>
              <a:t>,L1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6932613" y="5203156"/>
            <a:ext cx="1257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  <a:buFontTx/>
              <a:buNone/>
            </a:pPr>
            <a:r>
              <a:rPr lang="de-DE" sz="2000" b="1" dirty="0">
                <a:latin typeface="Courier New" pitchFamily="49" charset="0"/>
              </a:rPr>
              <a:t>RET r_c</a:t>
            </a:r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8704263" y="1593181"/>
            <a:ext cx="3317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r" eaLnBrk="1" hangingPunct="1">
              <a:spcBef>
                <a:spcPct val="20000"/>
              </a:spcBef>
              <a:buClr>
                <a:srgbClr val="FF0007"/>
              </a:buClr>
              <a:buFontTx/>
              <a:buNone/>
            </a:pPr>
            <a:r>
              <a:rPr lang="de-DE" sz="2000" dirty="0"/>
              <a:t>1</a:t>
            </a:r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8704263" y="2296443"/>
            <a:ext cx="3317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r" eaLnBrk="1" hangingPunct="1">
              <a:spcBef>
                <a:spcPct val="20000"/>
              </a:spcBef>
              <a:buClr>
                <a:srgbClr val="FF0007"/>
              </a:buClr>
              <a:buFontTx/>
              <a:buNone/>
            </a:pPr>
            <a:r>
              <a:rPr lang="de-DE" sz="2000" dirty="0"/>
              <a:t>2</a:t>
            </a:r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>
            <a:off x="8704263" y="3015581"/>
            <a:ext cx="3317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r" eaLnBrk="1" hangingPunct="1">
              <a:spcBef>
                <a:spcPct val="20000"/>
              </a:spcBef>
              <a:buClr>
                <a:srgbClr val="FF0007"/>
              </a:buClr>
              <a:buFontTx/>
              <a:buNone/>
            </a:pPr>
            <a:r>
              <a:rPr lang="de-DE" sz="2000" dirty="0"/>
              <a:t>3</a:t>
            </a:r>
          </a:p>
        </p:txBody>
      </p:sp>
      <p:sp>
        <p:nvSpPr>
          <p:cNvPr id="28" name="Text Box 27"/>
          <p:cNvSpPr txBox="1">
            <a:spLocks noChangeArrowheads="1"/>
          </p:cNvSpPr>
          <p:nvPr/>
        </p:nvSpPr>
        <p:spPr bwMode="auto">
          <a:xfrm>
            <a:off x="8702675" y="3736306"/>
            <a:ext cx="3333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r" eaLnBrk="1" hangingPunct="1">
              <a:spcBef>
                <a:spcPct val="20000"/>
              </a:spcBef>
              <a:buClr>
                <a:srgbClr val="FF0007"/>
              </a:buClr>
              <a:buFontTx/>
              <a:buNone/>
            </a:pPr>
            <a:r>
              <a:rPr lang="de-DE" sz="2000" dirty="0"/>
              <a:t>4</a:t>
            </a:r>
          </a:p>
        </p:txBody>
      </p:sp>
      <p:sp>
        <p:nvSpPr>
          <p:cNvPr id="29" name="Text Box 28"/>
          <p:cNvSpPr txBox="1">
            <a:spLocks noChangeArrowheads="1"/>
          </p:cNvSpPr>
          <p:nvPr/>
        </p:nvSpPr>
        <p:spPr bwMode="auto">
          <a:xfrm>
            <a:off x="8704263" y="4457031"/>
            <a:ext cx="3317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r" eaLnBrk="1" hangingPunct="1">
              <a:spcBef>
                <a:spcPct val="20000"/>
              </a:spcBef>
              <a:buClr>
                <a:srgbClr val="FF0007"/>
              </a:buClr>
              <a:buFontTx/>
              <a:buNone/>
            </a:pPr>
            <a:r>
              <a:rPr lang="de-DE" sz="2000" dirty="0"/>
              <a:t>5</a:t>
            </a:r>
          </a:p>
        </p:txBody>
      </p:sp>
      <p:sp>
        <p:nvSpPr>
          <p:cNvPr id="30" name="Text Box 29"/>
          <p:cNvSpPr txBox="1">
            <a:spLocks noChangeArrowheads="1"/>
          </p:cNvSpPr>
          <p:nvPr/>
        </p:nvSpPr>
        <p:spPr bwMode="auto">
          <a:xfrm>
            <a:off x="8704263" y="5176168"/>
            <a:ext cx="3317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r" eaLnBrk="1" hangingPunct="1">
              <a:spcBef>
                <a:spcPct val="20000"/>
              </a:spcBef>
              <a:buClr>
                <a:srgbClr val="FF0007"/>
              </a:buClr>
              <a:buFontTx/>
              <a:buNone/>
            </a:pPr>
            <a:r>
              <a:rPr lang="de-DE" sz="2000" dirty="0"/>
              <a:t>6</a:t>
            </a:r>
          </a:p>
        </p:txBody>
      </p:sp>
      <p:sp>
        <p:nvSpPr>
          <p:cNvPr id="36" name="Line 32"/>
          <p:cNvSpPr>
            <a:spLocks noChangeShapeType="1"/>
          </p:cNvSpPr>
          <p:nvPr/>
        </p:nvSpPr>
        <p:spPr bwMode="auto">
          <a:xfrm>
            <a:off x="8101013" y="4834800"/>
            <a:ext cx="0" cy="360363"/>
          </a:xfrm>
          <a:prstGeom prst="line">
            <a:avLst/>
          </a:prstGeom>
          <a:noFill/>
          <a:ln w="25400">
            <a:solidFill>
              <a:srgbClr val="009900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37" name="Line 33"/>
          <p:cNvSpPr>
            <a:spLocks noChangeShapeType="1"/>
          </p:cNvSpPr>
          <p:nvPr/>
        </p:nvSpPr>
        <p:spPr bwMode="auto">
          <a:xfrm>
            <a:off x="8101013" y="4111200"/>
            <a:ext cx="0" cy="360363"/>
          </a:xfrm>
          <a:prstGeom prst="line">
            <a:avLst/>
          </a:prstGeom>
          <a:noFill/>
          <a:ln w="25400">
            <a:solidFill>
              <a:srgbClr val="009900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38" name="Line 34"/>
          <p:cNvSpPr>
            <a:spLocks noChangeShapeType="1"/>
          </p:cNvSpPr>
          <p:nvPr/>
        </p:nvSpPr>
        <p:spPr bwMode="auto">
          <a:xfrm>
            <a:off x="8101013" y="3394800"/>
            <a:ext cx="0" cy="360362"/>
          </a:xfrm>
          <a:prstGeom prst="line">
            <a:avLst/>
          </a:prstGeom>
          <a:noFill/>
          <a:ln w="25400">
            <a:solidFill>
              <a:srgbClr val="009900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39" name="Line 35"/>
          <p:cNvSpPr>
            <a:spLocks noChangeShapeType="1"/>
          </p:cNvSpPr>
          <p:nvPr/>
        </p:nvSpPr>
        <p:spPr bwMode="auto">
          <a:xfrm>
            <a:off x="8101013" y="2674800"/>
            <a:ext cx="0" cy="360362"/>
          </a:xfrm>
          <a:prstGeom prst="line">
            <a:avLst/>
          </a:prstGeom>
          <a:noFill/>
          <a:ln w="25400">
            <a:solidFill>
              <a:srgbClr val="009900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cxnSp>
        <p:nvCxnSpPr>
          <p:cNvPr id="40" name="AutoShape 36"/>
          <p:cNvCxnSpPr>
            <a:cxnSpLocks noChangeShapeType="1"/>
          </p:cNvCxnSpPr>
          <p:nvPr/>
        </p:nvCxnSpPr>
        <p:spPr bwMode="auto">
          <a:xfrm rot="16200000" flipV="1">
            <a:off x="5982493" y="3567600"/>
            <a:ext cx="2519363" cy="12700"/>
          </a:xfrm>
          <a:prstGeom prst="curvedConnector5">
            <a:avLst>
              <a:gd name="adj1" fmla="val -9074"/>
              <a:gd name="adj2" fmla="val 9550000"/>
              <a:gd name="adj3" fmla="val 109074"/>
            </a:avLst>
          </a:prstGeom>
          <a:noFill/>
          <a:ln w="25400">
            <a:solidFill>
              <a:srgbClr val="009900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Line 37"/>
          <p:cNvSpPr>
            <a:spLocks noChangeShapeType="1"/>
          </p:cNvSpPr>
          <p:nvPr/>
        </p:nvSpPr>
        <p:spPr bwMode="auto">
          <a:xfrm>
            <a:off x="8101013" y="1954800"/>
            <a:ext cx="0" cy="360363"/>
          </a:xfrm>
          <a:prstGeom prst="line">
            <a:avLst/>
          </a:prstGeom>
          <a:noFill/>
          <a:ln w="25400">
            <a:solidFill>
              <a:srgbClr val="009900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42" name="Line 31"/>
          <p:cNvSpPr>
            <a:spLocks noChangeShapeType="1"/>
          </p:cNvSpPr>
          <p:nvPr/>
        </p:nvSpPr>
        <p:spPr bwMode="auto">
          <a:xfrm>
            <a:off x="7883525" y="4114800"/>
            <a:ext cx="0" cy="360363"/>
          </a:xfrm>
          <a:prstGeom prst="line">
            <a:avLst/>
          </a:prstGeom>
          <a:noFill/>
          <a:ln w="25400">
            <a:solidFill>
              <a:srgbClr val="FF9900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43" name="Line 32"/>
          <p:cNvSpPr>
            <a:spLocks noChangeShapeType="1"/>
          </p:cNvSpPr>
          <p:nvPr/>
        </p:nvSpPr>
        <p:spPr bwMode="auto">
          <a:xfrm>
            <a:off x="7896225" y="1954800"/>
            <a:ext cx="0" cy="360363"/>
          </a:xfrm>
          <a:prstGeom prst="line">
            <a:avLst/>
          </a:prstGeom>
          <a:noFill/>
          <a:ln w="25400">
            <a:solidFill>
              <a:srgbClr val="FF9900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cxnSp>
        <p:nvCxnSpPr>
          <p:cNvPr id="44" name="AutoShape 33"/>
          <p:cNvCxnSpPr>
            <a:cxnSpLocks noChangeShapeType="1"/>
          </p:cNvCxnSpPr>
          <p:nvPr/>
        </p:nvCxnSpPr>
        <p:spPr bwMode="auto">
          <a:xfrm rot="16200000" flipV="1">
            <a:off x="6414293" y="3567600"/>
            <a:ext cx="2519363" cy="12700"/>
          </a:xfrm>
          <a:prstGeom prst="curvedConnector5">
            <a:avLst>
              <a:gd name="adj1" fmla="val -9074"/>
              <a:gd name="adj2" fmla="val 9550000"/>
              <a:gd name="adj3" fmla="val 109074"/>
            </a:avLst>
          </a:prstGeom>
          <a:noFill/>
          <a:ln w="25400">
            <a:solidFill>
              <a:srgbClr val="FF9900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" name="Line 32"/>
          <p:cNvSpPr>
            <a:spLocks noChangeShapeType="1"/>
          </p:cNvSpPr>
          <p:nvPr/>
        </p:nvSpPr>
        <p:spPr bwMode="auto">
          <a:xfrm>
            <a:off x="7885113" y="3391200"/>
            <a:ext cx="0" cy="360362"/>
          </a:xfrm>
          <a:prstGeom prst="line">
            <a:avLst/>
          </a:prstGeom>
          <a:noFill/>
          <a:ln w="25400">
            <a:solidFill>
              <a:srgbClr val="6699FF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46" name="Line 33"/>
          <p:cNvSpPr>
            <a:spLocks noChangeShapeType="1"/>
          </p:cNvSpPr>
          <p:nvPr/>
        </p:nvSpPr>
        <p:spPr bwMode="auto">
          <a:xfrm>
            <a:off x="7897813" y="2674800"/>
            <a:ext cx="0" cy="360362"/>
          </a:xfrm>
          <a:prstGeom prst="line">
            <a:avLst/>
          </a:prstGeom>
          <a:noFill/>
          <a:ln w="25400">
            <a:solidFill>
              <a:srgbClr val="6699FF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743926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E9FD97D0-33E6-47A8-B82E-E45A8E073D29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8 - Register-Allokation</a:t>
            </a:r>
            <a:endParaRPr lang="de-DE" dirty="0"/>
          </a:p>
        </p:txBody>
      </p:sp>
      <p:sp>
        <p:nvSpPr>
          <p:cNvPr id="75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Definitionen zur LTA</a:t>
            </a:r>
            <a:endParaRPr lang="de-DE" dirty="0"/>
          </a:p>
        </p:txBody>
      </p:sp>
      <p:sp>
        <p:nvSpPr>
          <p:cNvPr id="75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Sei </a:t>
            </a:r>
            <a:r>
              <a:rPr lang="de-DE" i="1" dirty="0" smtClean="0"/>
              <a:t>v</a:t>
            </a:r>
            <a:r>
              <a:rPr lang="de-DE" dirty="0" smtClean="0"/>
              <a:t> ein Knoten des Kontrollflussgraphen</a:t>
            </a:r>
          </a:p>
          <a:p>
            <a:pPr lvl="1">
              <a:lnSpc>
                <a:spcPct val="120000"/>
              </a:lnSpc>
              <a:buFont typeface="Arial" charset="0"/>
              <a:buChar char="–"/>
            </a:pPr>
            <a:r>
              <a:rPr lang="de-DE" i="1" dirty="0" smtClean="0"/>
              <a:t>pred</a:t>
            </a:r>
            <a:r>
              <a:rPr lang="de-DE" i="1" baseline="-25000" dirty="0" smtClean="0"/>
              <a:t>v</a:t>
            </a:r>
            <a:r>
              <a:rPr lang="de-DE" dirty="0" smtClean="0"/>
              <a:t> / </a:t>
            </a:r>
            <a:r>
              <a:rPr lang="de-DE" i="1" dirty="0" smtClean="0"/>
              <a:t>succ</a:t>
            </a:r>
            <a:r>
              <a:rPr lang="de-DE" i="1" baseline="-25000" dirty="0" smtClean="0"/>
              <a:t>v</a:t>
            </a:r>
            <a:r>
              <a:rPr lang="de-DE" dirty="0" smtClean="0"/>
              <a:t>	Menge aller Vorgänger/Nachfolger von </a:t>
            </a:r>
            <a:r>
              <a:rPr lang="de-DE" i="1" dirty="0" smtClean="0"/>
              <a:t>v</a:t>
            </a:r>
          </a:p>
          <a:p>
            <a:pPr lvl="1">
              <a:lnSpc>
                <a:spcPct val="120000"/>
              </a:lnSpc>
              <a:buFont typeface="Arial" charset="0"/>
              <a:buChar char="–"/>
            </a:pPr>
            <a:r>
              <a:rPr lang="de-DE" i="1" dirty="0" smtClean="0"/>
              <a:t>def</a:t>
            </a:r>
            <a:r>
              <a:rPr lang="de-DE" i="1" baseline="-25000" dirty="0" smtClean="0"/>
              <a:t>v</a:t>
            </a:r>
            <a:r>
              <a:rPr lang="de-DE" dirty="0" smtClean="0"/>
              <a:t> / </a:t>
            </a:r>
            <a:r>
              <a:rPr lang="de-DE" i="1" dirty="0" smtClean="0"/>
              <a:t>use</a:t>
            </a:r>
            <a:r>
              <a:rPr lang="de-DE" i="1" baseline="-25000" dirty="0" smtClean="0"/>
              <a:t>v</a:t>
            </a:r>
            <a:r>
              <a:rPr lang="de-DE" dirty="0" smtClean="0"/>
              <a:t>	Menge aller von </a:t>
            </a:r>
            <a:r>
              <a:rPr lang="de-DE" i="1" dirty="0" smtClean="0"/>
              <a:t>v</a:t>
            </a:r>
            <a:r>
              <a:rPr lang="de-DE" dirty="0" smtClean="0"/>
              <a:t> definierten/benutzten virtuellen</a:t>
            </a:r>
            <a:br>
              <a:rPr lang="de-DE" dirty="0" smtClean="0"/>
            </a:br>
            <a:r>
              <a:rPr lang="de-DE" dirty="0" smtClean="0"/>
              <a:t>			Register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Ein virtuelles Register </a:t>
            </a:r>
            <a:r>
              <a:rPr lang="de-DE" i="1" dirty="0" smtClean="0"/>
              <a:t>r</a:t>
            </a:r>
            <a:r>
              <a:rPr lang="de-DE" dirty="0" smtClean="0"/>
              <a:t> ist entlang einer CFG-Kante lebendig, wenn im CFG ein gerichteter Pfad von dieser Kante zu einer Benutzung von </a:t>
            </a:r>
            <a:r>
              <a:rPr lang="de-DE" i="1" dirty="0" smtClean="0"/>
              <a:t>r</a:t>
            </a:r>
            <a:r>
              <a:rPr lang="de-DE" dirty="0" smtClean="0"/>
              <a:t> existiert, der keine weitere Definition von </a:t>
            </a:r>
            <a:r>
              <a:rPr lang="de-DE" i="1" dirty="0" smtClean="0"/>
              <a:t>r</a:t>
            </a:r>
            <a:r>
              <a:rPr lang="de-DE" dirty="0" smtClean="0"/>
              <a:t> enthält.</a:t>
            </a:r>
          </a:p>
          <a:p>
            <a:pPr lvl="1"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Register </a:t>
            </a:r>
            <a:r>
              <a:rPr lang="de-DE" i="1" dirty="0" smtClean="0"/>
              <a:t>r</a:t>
            </a:r>
            <a:r>
              <a:rPr lang="de-DE" dirty="0" smtClean="0"/>
              <a:t> ist </a:t>
            </a:r>
            <a:r>
              <a:rPr lang="en-US" i="1" dirty="0" smtClean="0"/>
              <a:t>live-in</a:t>
            </a:r>
            <a:r>
              <a:rPr lang="de-DE" dirty="0" smtClean="0"/>
              <a:t> an einem CFG-Knoten </a:t>
            </a:r>
            <a:r>
              <a:rPr lang="de-DE" i="1" dirty="0" smtClean="0"/>
              <a:t>v</a:t>
            </a:r>
            <a:r>
              <a:rPr lang="de-DE" dirty="0" smtClean="0"/>
              <a:t>, wenn </a:t>
            </a:r>
            <a:r>
              <a:rPr lang="de-DE" i="1" dirty="0" smtClean="0"/>
              <a:t>r</a:t>
            </a:r>
            <a:r>
              <a:rPr lang="de-DE" dirty="0" smtClean="0"/>
              <a:t> entlang irgendeiner in </a:t>
            </a:r>
            <a:r>
              <a:rPr lang="de-DE" i="1" dirty="0" smtClean="0"/>
              <a:t>v</a:t>
            </a:r>
            <a:r>
              <a:rPr lang="de-DE" dirty="0" smtClean="0"/>
              <a:t> eingehenden Kante lebendig ist.</a:t>
            </a:r>
          </a:p>
          <a:p>
            <a:pPr lvl="1"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Register </a:t>
            </a:r>
            <a:r>
              <a:rPr lang="de-DE" i="1" dirty="0" smtClean="0"/>
              <a:t>r</a:t>
            </a:r>
            <a:r>
              <a:rPr lang="de-DE" dirty="0" smtClean="0"/>
              <a:t> ist </a:t>
            </a:r>
            <a:r>
              <a:rPr lang="en-US" i="1" dirty="0" smtClean="0"/>
              <a:t>live-out</a:t>
            </a:r>
            <a:r>
              <a:rPr lang="de-DE" dirty="0" smtClean="0"/>
              <a:t> an </a:t>
            </a:r>
            <a:r>
              <a:rPr lang="de-DE" i="1" dirty="0" smtClean="0"/>
              <a:t>v</a:t>
            </a:r>
            <a:r>
              <a:rPr lang="de-DE" dirty="0" smtClean="0"/>
              <a:t>, wenn </a:t>
            </a:r>
            <a:r>
              <a:rPr lang="de-DE" i="1" dirty="0" smtClean="0"/>
              <a:t>r</a:t>
            </a:r>
            <a:r>
              <a:rPr lang="de-DE" dirty="0" smtClean="0"/>
              <a:t> entlang irgendeiner aus </a:t>
            </a:r>
            <a:r>
              <a:rPr lang="de-DE" i="1" dirty="0" smtClean="0"/>
              <a:t>v</a:t>
            </a:r>
            <a:r>
              <a:rPr lang="de-DE" dirty="0" smtClean="0"/>
              <a:t> ausgehenden Kante lebendig ist.</a:t>
            </a:r>
          </a:p>
        </p:txBody>
      </p:sp>
    </p:spTree>
    <p:extLst>
      <p:ext uri="{BB962C8B-B14F-4D97-AF65-F5344CB8AC3E}">
        <p14:creationId xmlns:p14="http://schemas.microsoft.com/office/powerpoint/2010/main" val="19721951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E9FD97D0-33E6-47A8-B82E-E45A8E073D29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8 - Register-Allokation</a:t>
            </a:r>
            <a:endParaRPr lang="de-DE" dirty="0"/>
          </a:p>
        </p:txBody>
      </p:sp>
      <p:sp>
        <p:nvSpPr>
          <p:cNvPr id="75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Lebendigkeit von Virtuellen Registern</a:t>
            </a:r>
            <a:endParaRPr lang="de-DE" dirty="0"/>
          </a:p>
        </p:txBody>
      </p:sp>
      <p:sp>
        <p:nvSpPr>
          <p:cNvPr id="75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Sei </a:t>
            </a:r>
            <a:r>
              <a:rPr lang="de-DE" i="1" dirty="0" smtClean="0"/>
              <a:t>v</a:t>
            </a:r>
            <a:r>
              <a:rPr lang="de-DE" dirty="0" smtClean="0"/>
              <a:t> ein CFG-Knoten, </a:t>
            </a:r>
            <a:r>
              <a:rPr lang="de-DE" i="1" dirty="0" smtClean="0"/>
              <a:t>r</a:t>
            </a:r>
            <a:r>
              <a:rPr lang="de-DE" dirty="0" smtClean="0"/>
              <a:t> ein virtuelles Register</a:t>
            </a:r>
          </a:p>
          <a:p>
            <a:pPr lvl="1"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Wenn </a:t>
            </a:r>
            <a:r>
              <a:rPr lang="de-DE" i="1" dirty="0" smtClean="0"/>
              <a:t>r</a:t>
            </a:r>
            <a:r>
              <a:rPr lang="de-DE" dirty="0" smtClean="0"/>
              <a:t> </a:t>
            </a:r>
            <a:r>
              <a:rPr lang="de-DE" dirty="0" smtClean="0">
                <a:latin typeface="OpenSymbol"/>
                <a:ea typeface="OpenSymbol"/>
              </a:rPr>
              <a:t>∈</a:t>
            </a:r>
            <a:r>
              <a:rPr lang="de-DE" dirty="0" smtClean="0"/>
              <a:t> </a:t>
            </a:r>
            <a:r>
              <a:rPr lang="de-DE" i="1" dirty="0" smtClean="0"/>
              <a:t>use</a:t>
            </a:r>
            <a:r>
              <a:rPr lang="de-DE" i="1" baseline="-25000" dirty="0" smtClean="0"/>
              <a:t>v</a:t>
            </a:r>
            <a:r>
              <a:rPr lang="de-DE" dirty="0" smtClean="0"/>
              <a:t>:				</a:t>
            </a:r>
            <a:r>
              <a:rPr lang="de-DE" i="1" dirty="0" smtClean="0"/>
              <a:t>r</a:t>
            </a:r>
            <a:r>
              <a:rPr lang="de-DE" dirty="0" smtClean="0"/>
              <a:t> ist </a:t>
            </a:r>
            <a:r>
              <a:rPr lang="en-US" i="1" dirty="0" smtClean="0"/>
              <a:t>live-in</a:t>
            </a:r>
            <a:r>
              <a:rPr lang="de-DE" dirty="0" smtClean="0"/>
              <a:t> an </a:t>
            </a:r>
            <a:r>
              <a:rPr lang="de-DE" i="1" dirty="0" smtClean="0"/>
              <a:t>v</a:t>
            </a:r>
          </a:p>
          <a:p>
            <a:pPr lvl="1"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Wenn </a:t>
            </a:r>
            <a:r>
              <a:rPr lang="de-DE" i="1" dirty="0" smtClean="0"/>
              <a:t>r</a:t>
            </a:r>
            <a:r>
              <a:rPr lang="de-DE" dirty="0" smtClean="0"/>
              <a:t> an </a:t>
            </a:r>
            <a:r>
              <a:rPr lang="de-DE" i="1" dirty="0" smtClean="0"/>
              <a:t>v</a:t>
            </a:r>
            <a:r>
              <a:rPr lang="de-DE" dirty="0" smtClean="0"/>
              <a:t> </a:t>
            </a:r>
            <a:r>
              <a:rPr lang="en-US" i="1" dirty="0" smtClean="0"/>
              <a:t>live-in</a:t>
            </a:r>
            <a:r>
              <a:rPr lang="de-DE" dirty="0" smtClean="0"/>
              <a:t> ist:			</a:t>
            </a:r>
            <a:r>
              <a:rPr lang="de-DE" i="1" dirty="0" smtClean="0"/>
              <a:t>r</a:t>
            </a:r>
            <a:r>
              <a:rPr lang="de-DE" dirty="0" smtClean="0"/>
              <a:t> ist </a:t>
            </a:r>
            <a:r>
              <a:rPr lang="en-US" i="1" dirty="0" smtClean="0"/>
              <a:t>live-out</a:t>
            </a:r>
            <a:r>
              <a:rPr lang="de-DE" dirty="0" smtClean="0"/>
              <a:t> an</a:t>
            </a:r>
            <a:br>
              <a:rPr lang="de-DE" dirty="0" smtClean="0"/>
            </a:br>
            <a:r>
              <a:rPr lang="de-DE" dirty="0" smtClean="0"/>
              <a:t>						allen </a:t>
            </a:r>
            <a:r>
              <a:rPr lang="de-DE" i="1" dirty="0" smtClean="0"/>
              <a:t>w</a:t>
            </a:r>
            <a:r>
              <a:rPr lang="de-DE" dirty="0" smtClean="0"/>
              <a:t> </a:t>
            </a:r>
            <a:r>
              <a:rPr lang="de-DE" dirty="0" smtClean="0">
                <a:latin typeface="OpenSymbol"/>
                <a:ea typeface="OpenSymbol"/>
              </a:rPr>
              <a:t>∈</a:t>
            </a:r>
            <a:r>
              <a:rPr lang="de-DE" dirty="0" smtClean="0"/>
              <a:t> </a:t>
            </a:r>
            <a:r>
              <a:rPr lang="de-DE" i="1" dirty="0"/>
              <a:t>p</a:t>
            </a:r>
            <a:r>
              <a:rPr lang="de-DE" i="1" dirty="0" smtClean="0"/>
              <a:t>red</a:t>
            </a:r>
            <a:r>
              <a:rPr lang="de-DE" i="1" baseline="-25000" dirty="0" smtClean="0"/>
              <a:t>v</a:t>
            </a:r>
          </a:p>
          <a:p>
            <a:pPr lvl="1"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Wenn </a:t>
            </a:r>
            <a:r>
              <a:rPr lang="de-DE" i="1" dirty="0" smtClean="0"/>
              <a:t>r</a:t>
            </a:r>
            <a:r>
              <a:rPr lang="de-DE" dirty="0" smtClean="0"/>
              <a:t> an </a:t>
            </a:r>
            <a:r>
              <a:rPr lang="de-DE" i="1" dirty="0" smtClean="0"/>
              <a:t>v</a:t>
            </a:r>
            <a:r>
              <a:rPr lang="de-DE" dirty="0" smtClean="0"/>
              <a:t> </a:t>
            </a:r>
            <a:r>
              <a:rPr lang="en-US" i="1" dirty="0" smtClean="0"/>
              <a:t>live-out</a:t>
            </a:r>
            <a:r>
              <a:rPr lang="de-DE" dirty="0" smtClean="0"/>
              <a:t> ist, und </a:t>
            </a:r>
            <a:r>
              <a:rPr lang="de-DE" i="1" dirty="0" smtClean="0"/>
              <a:t>r</a:t>
            </a:r>
            <a:r>
              <a:rPr lang="de-DE" dirty="0" smtClean="0"/>
              <a:t> </a:t>
            </a:r>
            <a:r>
              <a:rPr lang="de-DE" b="1" dirty="0">
                <a:sym typeface="Symbol" pitchFamily="18" charset="2"/>
              </a:rPr>
              <a:t></a:t>
            </a:r>
            <a:r>
              <a:rPr lang="de-DE" dirty="0">
                <a:sym typeface="Symbol" pitchFamily="18" charset="2"/>
              </a:rPr>
              <a:t> </a:t>
            </a:r>
            <a:r>
              <a:rPr lang="de-DE" i="1" dirty="0" smtClean="0"/>
              <a:t>def</a:t>
            </a:r>
            <a:r>
              <a:rPr lang="de-DE" i="1" baseline="-25000" dirty="0" smtClean="0"/>
              <a:t>v</a:t>
            </a:r>
            <a:r>
              <a:rPr lang="de-DE" dirty="0" smtClean="0"/>
              <a:t>:	</a:t>
            </a:r>
            <a:r>
              <a:rPr lang="de-DE" i="1" dirty="0" smtClean="0"/>
              <a:t>r</a:t>
            </a:r>
            <a:r>
              <a:rPr lang="de-DE" dirty="0" smtClean="0"/>
              <a:t> ist </a:t>
            </a:r>
            <a:r>
              <a:rPr lang="en-US" i="1" dirty="0" smtClean="0"/>
              <a:t>live-in</a:t>
            </a:r>
            <a:r>
              <a:rPr lang="de-DE" dirty="0" smtClean="0"/>
              <a:t> an </a:t>
            </a:r>
            <a:r>
              <a:rPr lang="de-DE" i="1" dirty="0" smtClean="0"/>
              <a:t>v</a:t>
            </a:r>
          </a:p>
          <a:p>
            <a:pPr marL="457200" lvl="1" indent="0">
              <a:lnSpc>
                <a:spcPct val="120000"/>
              </a:lnSpc>
              <a:buNone/>
            </a:pPr>
            <a:endParaRPr lang="de-DE" dirty="0" smtClean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Datenflussgleichungen zur Lebendigkeitsanalyse:</a:t>
            </a:r>
          </a:p>
          <a:p>
            <a:pPr lvl="1"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      = Menge aller Register, die an </a:t>
            </a:r>
            <a:r>
              <a:rPr lang="de-DE" i="1" dirty="0" smtClean="0"/>
              <a:t>v</a:t>
            </a:r>
            <a:r>
              <a:rPr lang="de-DE" dirty="0" smtClean="0"/>
              <a:t> </a:t>
            </a:r>
            <a:r>
              <a:rPr lang="en-US" i="1" dirty="0" smtClean="0"/>
              <a:t>live-in</a:t>
            </a:r>
            <a:r>
              <a:rPr lang="de-DE" dirty="0" smtClean="0"/>
              <a:t> sind (       analog)</a:t>
            </a:r>
          </a:p>
          <a:p>
            <a:pPr lvl="1"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 </a:t>
            </a:r>
          </a:p>
          <a:p>
            <a:pPr lvl="1"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 </a:t>
            </a:r>
            <a:r>
              <a:rPr lang="de-DE" sz="2200" dirty="0" smtClean="0"/>
              <a:t> </a:t>
            </a:r>
          </a:p>
        </p:txBody>
      </p:sp>
      <p:pic>
        <p:nvPicPr>
          <p:cNvPr id="2" name="Grafik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270" y="4410000"/>
            <a:ext cx="293370" cy="207645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4410000"/>
            <a:ext cx="417195" cy="200025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4805531"/>
            <a:ext cx="2689860" cy="253365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5191859"/>
            <a:ext cx="1847850" cy="560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0356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8FABE7D6-8353-4A89-8913-3BE00289187D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8 - Register-Allokation</a:t>
            </a:r>
            <a:endParaRPr lang="de-DE" dirty="0"/>
          </a:p>
        </p:txBody>
      </p:sp>
      <p:sp>
        <p:nvSpPr>
          <p:cNvPr id="75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Algorithmus zur LTA</a:t>
            </a:r>
            <a:endParaRPr lang="de-DE" dirty="0"/>
          </a:p>
        </p:txBody>
      </p:sp>
      <p:sp>
        <p:nvSpPr>
          <p:cNvPr id="75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  <a:buFont typeface="Arial" charset="0"/>
              <a:buNone/>
            </a:pPr>
            <a:r>
              <a:rPr lang="de-DE" b="1" dirty="0" smtClean="0"/>
              <a:t>Gegeben:</a:t>
            </a:r>
            <a:r>
              <a:rPr lang="de-DE" dirty="0" smtClean="0"/>
              <a:t> Kontrollflussgraph </a:t>
            </a:r>
            <a:r>
              <a:rPr lang="de-DE" i="1" dirty="0" smtClean="0"/>
              <a:t>G</a:t>
            </a:r>
            <a:r>
              <a:rPr lang="de-DE" dirty="0" smtClean="0"/>
              <a:t> = (</a:t>
            </a:r>
            <a:r>
              <a:rPr lang="de-DE" i="1" dirty="0" smtClean="0"/>
              <a:t>V</a:t>
            </a:r>
            <a:r>
              <a:rPr lang="de-DE" dirty="0" smtClean="0"/>
              <a:t>, </a:t>
            </a:r>
            <a:r>
              <a:rPr lang="de-DE" i="1" dirty="0" smtClean="0"/>
              <a:t>E</a:t>
            </a:r>
            <a:r>
              <a:rPr lang="de-DE" dirty="0" smtClean="0"/>
              <a:t>) auf Instruktionsebene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de-DE" b="1" dirty="0" smtClean="0"/>
              <a:t>Vorgehensweise:</a:t>
            </a:r>
            <a:r>
              <a:rPr lang="de-DE" dirty="0" smtClean="0"/>
              <a:t> Iteratives Lösen der Datenflussgleichungen</a:t>
            </a:r>
            <a:endParaRPr lang="de-DE" i="1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en-US" dirty="0" smtClean="0"/>
              <a:t>for</a:t>
            </a:r>
            <a:r>
              <a:rPr lang="de-DE" dirty="0" smtClean="0"/>
              <a:t> ( </a:t>
            </a:r>
            <a:r>
              <a:rPr lang="de-DE" i="1" dirty="0" smtClean="0"/>
              <a:t>&lt;alle Knoten v </a:t>
            </a:r>
            <a:r>
              <a:rPr lang="de-DE" i="1" dirty="0" smtClean="0">
                <a:latin typeface="OpenSymbol"/>
                <a:ea typeface="OpenSymbol"/>
              </a:rPr>
              <a:t>∈</a:t>
            </a:r>
            <a:r>
              <a:rPr lang="de-DE" i="1" dirty="0" smtClean="0"/>
              <a:t> V&gt;</a:t>
            </a:r>
            <a:r>
              <a:rPr lang="de-DE" dirty="0" smtClean="0"/>
              <a:t> )</a:t>
            </a:r>
            <a:br>
              <a:rPr lang="de-DE" dirty="0" smtClean="0"/>
            </a:br>
            <a:endParaRPr lang="de-DE" i="1" dirty="0" smtClean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do</a:t>
            </a:r>
          </a:p>
          <a:p>
            <a:pPr lvl="1">
              <a:lnSpc>
                <a:spcPct val="120000"/>
              </a:lnSpc>
              <a:buFont typeface="Arial" charset="0"/>
              <a:buChar char="–"/>
            </a:pPr>
            <a:r>
              <a:rPr lang="en-US" dirty="0" smtClean="0"/>
              <a:t>for</a:t>
            </a:r>
            <a:r>
              <a:rPr lang="de-DE" dirty="0" smtClean="0"/>
              <a:t> ( &lt;</a:t>
            </a:r>
            <a:r>
              <a:rPr lang="de-DE" i="1" dirty="0" smtClean="0"/>
              <a:t>alle Knoten v </a:t>
            </a:r>
            <a:r>
              <a:rPr lang="de-DE" i="1" dirty="0" smtClean="0">
                <a:latin typeface="OpenSymbol"/>
                <a:ea typeface="OpenSymbol"/>
              </a:rPr>
              <a:t>∈</a:t>
            </a:r>
            <a:r>
              <a:rPr lang="de-DE" i="1" dirty="0" smtClean="0"/>
              <a:t> V in umgekehrt topologischer Folge</a:t>
            </a:r>
            <a:r>
              <a:rPr lang="de-DE" dirty="0" smtClean="0"/>
              <a:t>&gt; )</a:t>
            </a:r>
          </a:p>
          <a:p>
            <a:pPr lvl="2">
              <a:lnSpc>
                <a:spcPct val="120000"/>
              </a:lnSpc>
              <a:buFont typeface="Arial" charset="0"/>
              <a:buChar char="–"/>
            </a:pPr>
            <a:r>
              <a:rPr lang="de-DE" sz="2000" dirty="0" smtClean="0"/>
              <a:t>               ;</a:t>
            </a:r>
          </a:p>
          <a:p>
            <a:pPr lvl="2">
              <a:lnSpc>
                <a:spcPct val="120000"/>
              </a:lnSpc>
              <a:buFont typeface="Arial" charset="0"/>
              <a:buChar char="–"/>
            </a:pPr>
            <a:r>
              <a:rPr lang="de-DE" sz="2000" dirty="0"/>
              <a:t> </a:t>
            </a:r>
            <a:endParaRPr lang="de-DE" sz="2000" dirty="0" smtClean="0"/>
          </a:p>
          <a:p>
            <a:pPr lvl="2">
              <a:lnSpc>
                <a:spcPct val="120000"/>
              </a:lnSpc>
              <a:buFont typeface="Arial" charset="0"/>
              <a:buChar char="–"/>
            </a:pPr>
            <a:r>
              <a:rPr lang="de-DE" sz="2000" dirty="0"/>
              <a:t> </a:t>
            </a:r>
            <a:r>
              <a:rPr lang="de-DE" sz="2200" dirty="0" smtClean="0"/>
              <a:t> </a:t>
            </a:r>
          </a:p>
          <a:p>
            <a:pPr lvl="2">
              <a:lnSpc>
                <a:spcPct val="120000"/>
              </a:lnSpc>
              <a:buFont typeface="Arial" charset="0"/>
              <a:buChar char="–"/>
            </a:pPr>
            <a:endParaRPr lang="de-DE" sz="2200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en-US" dirty="0" smtClean="0"/>
              <a:t>while</a:t>
            </a:r>
            <a:r>
              <a:rPr lang="de-DE" dirty="0" smtClean="0"/>
              <a:t> (                                          </a:t>
            </a:r>
            <a:r>
              <a:rPr lang="de-DE" i="1" dirty="0" smtClean="0"/>
              <a:t>für ein beliebiges v </a:t>
            </a:r>
            <a:r>
              <a:rPr lang="de-DE" i="1" dirty="0" smtClean="0">
                <a:latin typeface="OpenSymbol"/>
                <a:ea typeface="OpenSymbol"/>
              </a:rPr>
              <a:t>∈</a:t>
            </a:r>
            <a:r>
              <a:rPr lang="de-DE" i="1" dirty="0" smtClean="0"/>
              <a:t> V</a:t>
            </a:r>
            <a:r>
              <a:rPr lang="de-DE" dirty="0" smtClean="0"/>
              <a:t> )</a:t>
            </a:r>
          </a:p>
        </p:txBody>
      </p:sp>
      <p:pic>
        <p:nvPicPr>
          <p:cNvPr id="2" name="Grafik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616716"/>
            <a:ext cx="1579245" cy="236220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0587" y="3810372"/>
            <a:ext cx="971550" cy="266700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338" y="3810372"/>
            <a:ext cx="1224915" cy="266700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4255755"/>
            <a:ext cx="2689860" cy="253365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4653136"/>
            <a:ext cx="1847850" cy="560070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0660" y="5554800"/>
            <a:ext cx="2781300" cy="26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8256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BC5BB5C7-981D-474A-AEFC-4F9754C3D101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8 - Register-Allokation</a:t>
            </a:r>
            <a:endParaRPr lang="de-DE" dirty="0"/>
          </a:p>
        </p:txBody>
      </p:sp>
      <p:sp>
        <p:nvSpPr>
          <p:cNvPr id="75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Bemerkungen</a:t>
            </a:r>
            <a:endParaRPr lang="de-DE" dirty="0"/>
          </a:p>
        </p:txBody>
      </p:sp>
      <p:sp>
        <p:nvSpPr>
          <p:cNvPr id="75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  <a:buFont typeface="Arial" charset="0"/>
              <a:buNone/>
            </a:pPr>
            <a:r>
              <a:rPr lang="de-DE" b="1" dirty="0" smtClean="0"/>
              <a:t>Umgekehrt topologische Reihenfolge</a:t>
            </a:r>
            <a:endParaRPr lang="de-DE" b="1" i="1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Erzeuge Graph </a:t>
            </a:r>
            <a:r>
              <a:rPr lang="de-DE" i="1" dirty="0" smtClean="0"/>
              <a:t>G´</a:t>
            </a:r>
            <a:r>
              <a:rPr lang="de-DE" dirty="0" smtClean="0"/>
              <a:t> aus dem Kontrollflussgraphen </a:t>
            </a:r>
            <a:r>
              <a:rPr lang="de-DE" i="1" dirty="0" smtClean="0"/>
              <a:t>G</a:t>
            </a:r>
            <a:r>
              <a:rPr lang="de-DE" dirty="0" smtClean="0"/>
              <a:t>, indem alle Kanten herumgedreht werden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Führe Durchlauf durch </a:t>
            </a:r>
            <a:r>
              <a:rPr lang="de-DE" i="1" dirty="0" smtClean="0"/>
              <a:t>G´</a:t>
            </a:r>
            <a:r>
              <a:rPr lang="de-DE" dirty="0" smtClean="0"/>
              <a:t> in Tiefensuche </a:t>
            </a:r>
            <a:r>
              <a:rPr lang="en-US" i="1" dirty="0" smtClean="0"/>
              <a:t>(depth first search, DFS)</a:t>
            </a:r>
            <a:r>
              <a:rPr lang="de-DE" dirty="0" smtClean="0"/>
              <a:t> durch, beginnend bei den Quellen von </a:t>
            </a:r>
            <a:r>
              <a:rPr lang="de-DE" i="1" dirty="0" smtClean="0"/>
              <a:t>G´</a:t>
            </a:r>
            <a:r>
              <a:rPr lang="de-DE" dirty="0" smtClean="0"/>
              <a:t>, d.h. den Knoten ohne eingehende Kanten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Kehre die Reihenfolge, in der Knoten von </a:t>
            </a:r>
            <a:r>
              <a:rPr lang="de-DE" i="1" dirty="0" smtClean="0"/>
              <a:t>G´</a:t>
            </a:r>
            <a:r>
              <a:rPr lang="de-DE" dirty="0" smtClean="0"/>
              <a:t> beim DFS-Durchlauf besucht werden, um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endParaRPr lang="de-DE" sz="1200" b="1" dirty="0" smtClean="0"/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de-DE" b="1" dirty="0" smtClean="0"/>
              <a:t>Beispiel von Folie 10</a:t>
            </a:r>
            <a:endParaRPr lang="de-DE" b="1" i="1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DFS-Reihenfolge des „umgedrehten“ Graphen: 1, 2, 3, 4, 5, 6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Umgekehrt topologische Reihenfolge: 6, 5, 4, 3, 2, 1</a:t>
            </a:r>
          </a:p>
        </p:txBody>
      </p:sp>
    </p:spTree>
    <p:extLst>
      <p:ext uri="{BB962C8B-B14F-4D97-AF65-F5344CB8AC3E}">
        <p14:creationId xmlns:p14="http://schemas.microsoft.com/office/powerpoint/2010/main" val="19838908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637523" y="3826800"/>
            <a:ext cx="7164388" cy="355600"/>
          </a:xfrm>
          <a:prstGeom prst="rect">
            <a:avLst/>
          </a:prstGeom>
          <a:solidFill>
            <a:srgbClr val="AAA28D">
              <a:alpha val="8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3CECC5F2-8F75-41DC-8E04-2D91EA3759B1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8 - Register-Allokation</a:t>
            </a:r>
            <a:endParaRPr lang="de-DE" dirty="0"/>
          </a:p>
        </p:txBody>
      </p:sp>
      <p:sp>
        <p:nvSpPr>
          <p:cNvPr id="65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Inhalte </a:t>
            </a:r>
            <a:r>
              <a:rPr lang="de-DE" dirty="0" smtClean="0"/>
              <a:t>des Kapitels</a:t>
            </a:r>
            <a:endParaRPr lang="de-DE" dirty="0"/>
          </a:p>
        </p:txBody>
      </p:sp>
      <p:sp>
        <p:nvSpPr>
          <p:cNvPr id="65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lnSpc>
                <a:spcPct val="120000"/>
              </a:lnSpc>
              <a:buFont typeface="+mj-lt"/>
              <a:buAutoNum type="arabicPeriod" startAt="8"/>
            </a:pPr>
            <a:r>
              <a:rPr lang="de-DE" b="1" dirty="0" smtClean="0"/>
              <a:t>Register-Allokation</a:t>
            </a:r>
            <a:endParaRPr lang="de-DE" b="1" dirty="0"/>
          </a:p>
          <a:p>
            <a:pPr marL="838200" lvl="1" indent="-381000">
              <a:lnSpc>
                <a:spcPct val="90000"/>
              </a:lnSpc>
              <a:buFont typeface="Arial" charset="0"/>
              <a:buChar char="–"/>
            </a:pPr>
            <a:r>
              <a:rPr lang="de-DE" dirty="0" smtClean="0"/>
              <a:t>Einführung</a:t>
            </a:r>
          </a:p>
          <a:p>
            <a:pPr marL="1238250" lvl="2" indent="-381000">
              <a:lnSpc>
                <a:spcPct val="90000"/>
              </a:lnSpc>
              <a:buFont typeface="Arial" charset="0"/>
              <a:buChar char="–"/>
            </a:pPr>
            <a:r>
              <a:rPr lang="de-DE" sz="2000" dirty="0" smtClean="0"/>
              <a:t>Register in Speicher-Hierarchien</a:t>
            </a:r>
          </a:p>
          <a:p>
            <a:pPr marL="1238250" lvl="2" indent="-381000">
              <a:lnSpc>
                <a:spcPct val="90000"/>
              </a:lnSpc>
              <a:buFont typeface="Arial" charset="0"/>
              <a:buChar char="–"/>
            </a:pPr>
            <a:r>
              <a:rPr lang="de-DE" sz="2000" dirty="0" smtClean="0"/>
              <a:t>Rolle der Register-Allokation</a:t>
            </a:r>
          </a:p>
          <a:p>
            <a:pPr marL="838200" lvl="1" indent="-381000">
              <a:lnSpc>
                <a:spcPct val="90000"/>
              </a:lnSpc>
              <a:buFont typeface="Arial" charset="0"/>
              <a:buChar char="–"/>
            </a:pPr>
            <a:r>
              <a:rPr lang="de-DE" dirty="0" smtClean="0"/>
              <a:t>Lebendigkeitsanalyse</a:t>
            </a:r>
          </a:p>
          <a:p>
            <a:pPr marL="1238250" lvl="2" indent="-381000">
              <a:lnSpc>
                <a:spcPct val="90000"/>
              </a:lnSpc>
              <a:buFont typeface="Arial" charset="0"/>
              <a:buChar char="–"/>
            </a:pPr>
            <a:r>
              <a:rPr lang="de-DE" sz="2000" dirty="0" smtClean="0"/>
              <a:t>Lebenszeit von Registern</a:t>
            </a:r>
            <a:endParaRPr lang="en-US" sz="2000" i="1" dirty="0" smtClean="0"/>
          </a:p>
          <a:p>
            <a:pPr marL="1238250" lvl="2" indent="-381000">
              <a:lnSpc>
                <a:spcPct val="90000"/>
              </a:lnSpc>
              <a:buFont typeface="Arial" charset="0"/>
              <a:buChar char="–"/>
            </a:pPr>
            <a:r>
              <a:rPr lang="de-DE" sz="2000" dirty="0" smtClean="0"/>
              <a:t>Verfahren zur Lebendigkeitsanalyse </a:t>
            </a:r>
            <a:r>
              <a:rPr lang="en-US" sz="2000" i="1" dirty="0" smtClean="0"/>
              <a:t>(life time analysis, LTA)</a:t>
            </a:r>
          </a:p>
          <a:p>
            <a:pPr marL="838200" lvl="1" indent="-381000">
              <a:lnSpc>
                <a:spcPct val="90000"/>
              </a:lnSpc>
              <a:buFont typeface="Arial" charset="0"/>
              <a:buChar char="–"/>
            </a:pPr>
            <a:r>
              <a:rPr lang="de-DE" dirty="0" smtClean="0"/>
              <a:t>Register-Allokation durch Graph-Färbung</a:t>
            </a:r>
          </a:p>
          <a:p>
            <a:pPr marL="1238250" lvl="2" indent="-381000">
              <a:lnSpc>
                <a:spcPct val="90000"/>
              </a:lnSpc>
              <a:buFont typeface="Arial" charset="0"/>
              <a:buChar char="–"/>
            </a:pPr>
            <a:r>
              <a:rPr lang="de-DE" sz="2000" dirty="0" smtClean="0"/>
              <a:t>Interferenzgraphen</a:t>
            </a:r>
          </a:p>
          <a:p>
            <a:pPr marL="1238250" lvl="2" indent="-381000">
              <a:lnSpc>
                <a:spcPct val="90000"/>
              </a:lnSpc>
              <a:buFont typeface="Arial" charset="0"/>
              <a:buChar char="–"/>
            </a:pPr>
            <a:r>
              <a:rPr lang="de-DE" sz="2000" dirty="0" smtClean="0"/>
              <a:t>Verfahren zur Graph-Färbung</a:t>
            </a:r>
          </a:p>
          <a:p>
            <a:pPr marL="1238250" lvl="2" indent="-381000">
              <a:lnSpc>
                <a:spcPct val="90000"/>
              </a:lnSpc>
              <a:buFont typeface="Arial" charset="0"/>
              <a:buChar char="–"/>
            </a:pPr>
            <a:r>
              <a:rPr lang="de-DE" sz="2000" dirty="0" smtClean="0"/>
              <a:t>Sicheres </a:t>
            </a:r>
            <a:r>
              <a:rPr lang="en-US" sz="2000" i="1" dirty="0" smtClean="0"/>
              <a:t>Coalescing</a:t>
            </a:r>
          </a:p>
        </p:txBody>
      </p:sp>
    </p:spTree>
    <p:extLst>
      <p:ext uri="{BB962C8B-B14F-4D97-AF65-F5344CB8AC3E}">
        <p14:creationId xmlns:p14="http://schemas.microsoft.com/office/powerpoint/2010/main" val="39892497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73706"/>
            <a:ext cx="7772400" cy="2086725"/>
          </a:xfrm>
        </p:spPr>
        <p:txBody>
          <a:bodyPr/>
          <a:lstStyle/>
          <a:p>
            <a:r>
              <a:rPr lang="de-DE" dirty="0"/>
              <a:t>Kapitel </a:t>
            </a:r>
            <a:r>
              <a:rPr lang="de-DE" dirty="0" smtClean="0"/>
              <a:t>8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>Register-Allokation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13288191-4924-4E20-BB1C-8A814C0208FE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8 - Register-Allokation</a:t>
            </a:r>
            <a:endParaRPr lang="de-DE" dirty="0"/>
          </a:p>
        </p:txBody>
      </p:sp>
      <p:sp>
        <p:nvSpPr>
          <p:cNvPr id="75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Graph-Färbung und Register-Allokation (1)</a:t>
            </a:r>
            <a:endParaRPr lang="de-DE" dirty="0"/>
          </a:p>
        </p:txBody>
      </p:sp>
      <p:sp>
        <p:nvSpPr>
          <p:cNvPr id="75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  <a:buFont typeface="Arial" charset="0"/>
              <a:buNone/>
            </a:pPr>
            <a:r>
              <a:rPr lang="de-DE" b="1" dirty="0" smtClean="0"/>
              <a:t>Definition</a:t>
            </a:r>
            <a:r>
              <a:rPr lang="de-DE" i="1" dirty="0" smtClean="0"/>
              <a:t> (Graph-Färbung)</a:t>
            </a:r>
            <a:endParaRPr lang="de-DE" i="1" dirty="0"/>
          </a:p>
          <a:p>
            <a:pPr marL="0" indent="0">
              <a:lnSpc>
                <a:spcPct val="120000"/>
              </a:lnSpc>
            </a:pPr>
            <a:r>
              <a:rPr lang="de-DE" dirty="0" smtClean="0"/>
              <a:t>Sei </a:t>
            </a:r>
            <a:r>
              <a:rPr lang="de-DE" i="1" dirty="0" smtClean="0"/>
              <a:t>G</a:t>
            </a:r>
            <a:r>
              <a:rPr lang="de-DE" dirty="0" smtClean="0"/>
              <a:t> = (</a:t>
            </a:r>
            <a:r>
              <a:rPr lang="de-DE" i="1" dirty="0" smtClean="0"/>
              <a:t>V</a:t>
            </a:r>
            <a:r>
              <a:rPr lang="de-DE" dirty="0" smtClean="0"/>
              <a:t>, </a:t>
            </a:r>
            <a:r>
              <a:rPr lang="de-DE" i="1" dirty="0" smtClean="0"/>
              <a:t>E</a:t>
            </a:r>
            <a:r>
              <a:rPr lang="de-DE" dirty="0" smtClean="0"/>
              <a:t>) ein ungerichteter Graph, </a:t>
            </a:r>
            <a:r>
              <a:rPr lang="de-DE" i="1" dirty="0" smtClean="0"/>
              <a:t>K</a:t>
            </a:r>
            <a:r>
              <a:rPr lang="de-DE" dirty="0">
                <a:sym typeface="Symbol" pitchFamily="18" charset="2"/>
              </a:rPr>
              <a:t>  </a:t>
            </a:r>
            <a:r>
              <a:rPr lang="de-DE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ℕ</a:t>
            </a:r>
            <a:endParaRPr lang="de-DE" dirty="0" smtClean="0"/>
          </a:p>
          <a:p>
            <a:pPr marL="0" indent="0">
              <a:lnSpc>
                <a:spcPct val="120000"/>
              </a:lnSpc>
            </a:pPr>
            <a:r>
              <a:rPr lang="de-DE" dirty="0" smtClean="0"/>
              <a:t>Das Problem der Graph-Färbung besteht darin, jedem Knoten </a:t>
            </a:r>
            <a:r>
              <a:rPr lang="de-DE" i="1" dirty="0" smtClean="0"/>
              <a:t>v</a:t>
            </a:r>
            <a:r>
              <a:rPr lang="de-DE" dirty="0" smtClean="0"/>
              <a:t> </a:t>
            </a:r>
            <a:r>
              <a:rPr lang="de-DE" dirty="0" smtClean="0">
                <a:latin typeface="OpenSymbol"/>
                <a:ea typeface="OpenSymbol"/>
              </a:rPr>
              <a:t>∈</a:t>
            </a:r>
            <a:r>
              <a:rPr lang="de-DE" dirty="0" smtClean="0"/>
              <a:t> </a:t>
            </a:r>
            <a:r>
              <a:rPr lang="de-DE" i="1" dirty="0" smtClean="0"/>
              <a:t>V</a:t>
            </a:r>
            <a:r>
              <a:rPr lang="de-DE" dirty="0" smtClean="0"/>
              <a:t> eine eindeutige Farbe                           zuzuweisen, so dass gilt:</a:t>
            </a:r>
            <a:br>
              <a:rPr lang="de-DE" dirty="0" smtClean="0"/>
            </a:br>
            <a:endParaRPr lang="de-DE" dirty="0" smtClean="0"/>
          </a:p>
          <a:p>
            <a:pPr marL="0" indent="0">
              <a:lnSpc>
                <a:spcPct val="120000"/>
              </a:lnSpc>
            </a:pPr>
            <a:r>
              <a:rPr lang="de-DE" i="1" dirty="0" smtClean="0"/>
              <a:t>(Keine zwei benachbarten Knoten dürfen die gleiche Farbe haben)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endParaRPr lang="de-DE" sz="1200" b="1" dirty="0" smtClean="0"/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de-DE" b="1" dirty="0" smtClean="0"/>
              <a:t>Idee einer Register-Allokation mit Graph-Färbung</a:t>
            </a:r>
            <a:endParaRPr lang="de-DE" b="1" i="1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Erzeuge Graphen </a:t>
            </a:r>
            <a:r>
              <a:rPr lang="de-DE" i="1" dirty="0" smtClean="0"/>
              <a:t>G</a:t>
            </a:r>
            <a:r>
              <a:rPr lang="de-DE" dirty="0" smtClean="0"/>
              <a:t> mit einem Knoten </a:t>
            </a:r>
            <a:r>
              <a:rPr lang="de-DE" i="1" dirty="0" smtClean="0"/>
              <a:t>v</a:t>
            </a:r>
            <a:r>
              <a:rPr lang="de-DE" dirty="0" smtClean="0"/>
              <a:t> pro virtuellem Register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Färbe </a:t>
            </a:r>
            <a:r>
              <a:rPr lang="de-DE" i="1" dirty="0" smtClean="0"/>
              <a:t>G</a:t>
            </a:r>
            <a:r>
              <a:rPr lang="de-DE" dirty="0" smtClean="0"/>
              <a:t> mit </a:t>
            </a:r>
            <a:r>
              <a:rPr lang="de-DE" i="1" dirty="0" smtClean="0"/>
              <a:t>K</a:t>
            </a:r>
            <a:r>
              <a:rPr lang="de-DE" dirty="0" smtClean="0"/>
              <a:t> Farben, wobei der betrachtete Ziel-Prozessor über </a:t>
            </a:r>
            <a:r>
              <a:rPr lang="de-DE" i="1" dirty="0" smtClean="0"/>
              <a:t>K</a:t>
            </a:r>
            <a:r>
              <a:rPr lang="de-DE" dirty="0" smtClean="0"/>
              <a:t> physikalische Register verfügt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Die Farbe </a:t>
            </a:r>
            <a:r>
              <a:rPr lang="de-DE" i="1" dirty="0" smtClean="0"/>
              <a:t>k</a:t>
            </a:r>
            <a:r>
              <a:rPr lang="de-DE" i="1" baseline="-25000" dirty="0" smtClean="0"/>
              <a:t>v</a:t>
            </a:r>
            <a:r>
              <a:rPr lang="de-DE" dirty="0" smtClean="0"/>
              <a:t> gibt an, welches physikalische Register das zu </a:t>
            </a:r>
            <a:r>
              <a:rPr lang="de-DE" i="1" dirty="0" smtClean="0"/>
              <a:t>v</a:t>
            </a:r>
            <a:r>
              <a:rPr lang="de-DE" dirty="0" smtClean="0"/>
              <a:t> gehörende virtuelle Register belegt</a:t>
            </a:r>
            <a:endParaRPr lang="de-DE" i="1" dirty="0" smtClean="0"/>
          </a:p>
        </p:txBody>
      </p:sp>
      <p:pic>
        <p:nvPicPr>
          <p:cNvPr id="3" name="Grafik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2599571"/>
            <a:ext cx="1704975" cy="253365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959611"/>
            <a:ext cx="2863215" cy="253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4648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B2B8A781-74C4-4003-BF32-15AD73BD28DC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8 - Register-Allokation</a:t>
            </a:r>
            <a:endParaRPr lang="de-DE" dirty="0"/>
          </a:p>
        </p:txBody>
      </p:sp>
      <p:sp>
        <p:nvSpPr>
          <p:cNvPr id="75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Graph-Färbung und Register-Allokation </a:t>
            </a:r>
            <a:r>
              <a:rPr lang="de-DE" dirty="0" smtClean="0"/>
              <a:t>(2)</a:t>
            </a:r>
            <a:endParaRPr lang="de-DE" dirty="0"/>
          </a:p>
        </p:txBody>
      </p:sp>
      <p:sp>
        <p:nvSpPr>
          <p:cNvPr id="75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  <a:buFont typeface="Arial" charset="0"/>
              <a:buNone/>
            </a:pPr>
            <a:r>
              <a:rPr lang="de-DE" b="1" dirty="0" smtClean="0"/>
              <a:t>Definition</a:t>
            </a:r>
            <a:r>
              <a:rPr lang="de-DE" i="1" dirty="0" smtClean="0"/>
              <a:t> (Interferenzgraph)</a:t>
            </a:r>
            <a:endParaRPr lang="de-DE" i="1" dirty="0"/>
          </a:p>
          <a:p>
            <a:pPr marL="0" indent="0">
              <a:lnSpc>
                <a:spcPct val="120000"/>
              </a:lnSpc>
            </a:pPr>
            <a:r>
              <a:rPr lang="de-DE" dirty="0" smtClean="0"/>
              <a:t>Für eine gegebene LIR sei </a:t>
            </a:r>
            <a:r>
              <a:rPr lang="de-DE" i="1" dirty="0" smtClean="0"/>
              <a:t>R</a:t>
            </a:r>
            <a:r>
              <a:rPr lang="de-DE" i="1" baseline="-25000" dirty="0" smtClean="0"/>
              <a:t>v</a:t>
            </a:r>
            <a:r>
              <a:rPr lang="de-DE" dirty="0" smtClean="0"/>
              <a:t> = {</a:t>
            </a:r>
            <a:r>
              <a:rPr lang="de-DE" i="1" dirty="0" smtClean="0"/>
              <a:t>r</a:t>
            </a:r>
            <a:r>
              <a:rPr lang="de-DE" baseline="-25000" dirty="0" smtClean="0"/>
              <a:t>1</a:t>
            </a:r>
            <a:r>
              <a:rPr lang="de-DE" dirty="0" smtClean="0"/>
              <a:t>, ..., </a:t>
            </a:r>
            <a:r>
              <a:rPr lang="de-DE" i="1" dirty="0" smtClean="0"/>
              <a:t>r</a:t>
            </a:r>
            <a:r>
              <a:rPr lang="de-DE" i="1" baseline="-25000" dirty="0" smtClean="0"/>
              <a:t>n</a:t>
            </a:r>
            <a:r>
              <a:rPr lang="de-DE" dirty="0" smtClean="0"/>
              <a:t>} die Menge aller virtuellen Register, </a:t>
            </a:r>
            <a:r>
              <a:rPr lang="de-DE" i="1" dirty="0" smtClean="0"/>
              <a:t>R</a:t>
            </a:r>
            <a:r>
              <a:rPr lang="de-DE" i="1" baseline="-25000" dirty="0" smtClean="0"/>
              <a:t>p</a:t>
            </a:r>
            <a:r>
              <a:rPr lang="de-DE" dirty="0" smtClean="0"/>
              <a:t> = {</a:t>
            </a:r>
            <a:r>
              <a:rPr lang="de-DE" i="1" dirty="0" smtClean="0"/>
              <a:t>R</a:t>
            </a:r>
            <a:r>
              <a:rPr lang="de-DE" baseline="-25000" dirty="0" smtClean="0"/>
              <a:t>1</a:t>
            </a:r>
            <a:r>
              <a:rPr lang="de-DE" dirty="0" smtClean="0"/>
              <a:t>, ..., </a:t>
            </a:r>
            <a:r>
              <a:rPr lang="de-DE" i="1" dirty="0" smtClean="0"/>
              <a:t>R</a:t>
            </a:r>
            <a:r>
              <a:rPr lang="de-DE" i="1" baseline="-25000" dirty="0" smtClean="0"/>
              <a:t>K</a:t>
            </a:r>
            <a:r>
              <a:rPr lang="de-DE" dirty="0" smtClean="0"/>
              <a:t>} die Menge aller physikalischen Register.</a:t>
            </a:r>
          </a:p>
          <a:p>
            <a:pPr marL="0" indent="0">
              <a:lnSpc>
                <a:spcPct val="120000"/>
              </a:lnSpc>
            </a:pPr>
            <a:r>
              <a:rPr lang="de-DE" dirty="0" smtClean="0"/>
              <a:t>Der Interferenzgraph ist ein ungerichteter Graph </a:t>
            </a:r>
            <a:r>
              <a:rPr lang="de-DE" i="1" dirty="0" smtClean="0"/>
              <a:t>G</a:t>
            </a:r>
            <a:r>
              <a:rPr lang="de-DE" dirty="0" smtClean="0"/>
              <a:t> = (</a:t>
            </a:r>
            <a:r>
              <a:rPr lang="de-DE" i="1" dirty="0" smtClean="0"/>
              <a:t>V</a:t>
            </a:r>
            <a:r>
              <a:rPr lang="de-DE" dirty="0" smtClean="0"/>
              <a:t>, </a:t>
            </a:r>
            <a:r>
              <a:rPr lang="de-DE" i="1" dirty="0" smtClean="0"/>
              <a:t>E</a:t>
            </a:r>
            <a:r>
              <a:rPr lang="de-DE" dirty="0" smtClean="0"/>
              <a:t>) mit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i="1" dirty="0" smtClean="0"/>
              <a:t>V</a:t>
            </a:r>
            <a:r>
              <a:rPr lang="de-DE" dirty="0" smtClean="0"/>
              <a:t> = </a:t>
            </a:r>
            <a:r>
              <a:rPr lang="de-DE" i="1" dirty="0" smtClean="0"/>
              <a:t>R</a:t>
            </a:r>
            <a:r>
              <a:rPr lang="de-DE" i="1" baseline="-25000" dirty="0" smtClean="0"/>
              <a:t>v</a:t>
            </a:r>
            <a:r>
              <a:rPr lang="de-DE" dirty="0" smtClean="0"/>
              <a:t> </a:t>
            </a:r>
            <a:r>
              <a:rPr lang="de-DE" b="1" dirty="0">
                <a:sym typeface="Symbol" pitchFamily="18" charset="2"/>
              </a:rPr>
              <a:t></a:t>
            </a:r>
            <a:r>
              <a:rPr lang="de-DE" dirty="0" smtClean="0"/>
              <a:t> </a:t>
            </a:r>
            <a:r>
              <a:rPr lang="de-DE" i="1" dirty="0" smtClean="0"/>
              <a:t>R</a:t>
            </a:r>
            <a:r>
              <a:rPr lang="de-DE" i="1" baseline="-25000" dirty="0" smtClean="0"/>
              <a:t>p</a:t>
            </a:r>
            <a:r>
              <a:rPr lang="de-DE" dirty="0" smtClean="0"/>
              <a:t> und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i="1" dirty="0" smtClean="0"/>
              <a:t>e</a:t>
            </a:r>
            <a:r>
              <a:rPr lang="de-DE" dirty="0" smtClean="0"/>
              <a:t> = {</a:t>
            </a:r>
            <a:r>
              <a:rPr lang="de-DE" i="1" dirty="0" smtClean="0"/>
              <a:t>v</a:t>
            </a:r>
            <a:r>
              <a:rPr lang="de-DE" dirty="0" smtClean="0"/>
              <a:t>, </a:t>
            </a:r>
            <a:r>
              <a:rPr lang="de-DE" i="1" dirty="0" smtClean="0"/>
              <a:t>w</a:t>
            </a:r>
            <a:r>
              <a:rPr lang="de-DE" dirty="0" smtClean="0"/>
              <a:t>} </a:t>
            </a:r>
            <a:r>
              <a:rPr lang="de-DE" dirty="0" smtClean="0">
                <a:latin typeface="OpenSymbol"/>
                <a:ea typeface="OpenSymbol"/>
              </a:rPr>
              <a:t>∈</a:t>
            </a:r>
            <a:r>
              <a:rPr lang="de-DE" dirty="0" smtClean="0"/>
              <a:t> </a:t>
            </a:r>
            <a:r>
              <a:rPr lang="de-DE" i="1" dirty="0" smtClean="0"/>
              <a:t>E</a:t>
            </a:r>
            <a:r>
              <a:rPr lang="de-DE" dirty="0" smtClean="0"/>
              <a:t> wenn </a:t>
            </a:r>
            <a:r>
              <a:rPr lang="de-DE" i="1" dirty="0" smtClean="0"/>
              <a:t>v</a:t>
            </a:r>
            <a:r>
              <a:rPr lang="de-DE" dirty="0" smtClean="0"/>
              <a:t> und </a:t>
            </a:r>
            <a:r>
              <a:rPr lang="de-DE" i="1" dirty="0" smtClean="0"/>
              <a:t>w</a:t>
            </a:r>
            <a:r>
              <a:rPr lang="de-DE" dirty="0" smtClean="0"/>
              <a:t> niemals das gleiche physikalische Register haben dürfen, d.h. wenn </a:t>
            </a:r>
            <a:r>
              <a:rPr lang="de-DE" i="1" dirty="0" smtClean="0"/>
              <a:t>v</a:t>
            </a:r>
            <a:r>
              <a:rPr lang="de-DE" dirty="0" smtClean="0"/>
              <a:t> und </a:t>
            </a:r>
            <a:r>
              <a:rPr lang="de-DE" i="1" dirty="0" smtClean="0"/>
              <a:t>w</a:t>
            </a:r>
            <a:r>
              <a:rPr lang="de-DE" dirty="0" smtClean="0"/>
              <a:t> interferieren.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endParaRPr lang="de-DE" sz="1200" b="1" dirty="0" smtClean="0"/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de-DE" b="1" dirty="0" smtClean="0"/>
              <a:t>Register-Interferenz:</a:t>
            </a:r>
            <a:r>
              <a:rPr lang="de-DE" dirty="0" smtClean="0"/>
              <a:t> Zwei Register </a:t>
            </a:r>
            <a:r>
              <a:rPr lang="de-DE" i="1" dirty="0" smtClean="0"/>
              <a:t>r</a:t>
            </a:r>
            <a:r>
              <a:rPr lang="de-DE" i="1" baseline="-25000" dirty="0" smtClean="0"/>
              <a:t>i</a:t>
            </a:r>
            <a:r>
              <a:rPr lang="de-DE" dirty="0" smtClean="0"/>
              <a:t> und ...</a:t>
            </a:r>
            <a:endParaRPr lang="de-DE" i="1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... </a:t>
            </a:r>
            <a:r>
              <a:rPr lang="de-DE" i="1" dirty="0" smtClean="0"/>
              <a:t>r</a:t>
            </a:r>
            <a:r>
              <a:rPr lang="de-DE" i="1" baseline="-25000" dirty="0" smtClean="0"/>
              <a:t>j</a:t>
            </a:r>
            <a:r>
              <a:rPr lang="de-DE" dirty="0" smtClean="0"/>
              <a:t> interferieren, wenn sich ihre Lebenszeiten überlappen.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... </a:t>
            </a:r>
            <a:r>
              <a:rPr lang="de-DE" i="1" dirty="0" smtClean="0"/>
              <a:t>R</a:t>
            </a:r>
            <a:r>
              <a:rPr lang="de-DE" i="1" baseline="-25000" dirty="0" smtClean="0"/>
              <a:t>j</a:t>
            </a:r>
            <a:r>
              <a:rPr lang="de-DE" dirty="0" smtClean="0"/>
              <a:t> interferieren, wenn eine LIR-Operation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op</a:t>
            </a:r>
            <a:r>
              <a:rPr lang="de-DE" dirty="0" smtClean="0"/>
              <a:t> </a:t>
            </a:r>
            <a:r>
              <a:rPr lang="de-DE" i="1" dirty="0" smtClean="0"/>
              <a:t>r</a:t>
            </a:r>
            <a:r>
              <a:rPr lang="de-DE" i="1" baseline="-25000" dirty="0" smtClean="0"/>
              <a:t>i</a:t>
            </a:r>
            <a:r>
              <a:rPr lang="de-DE" dirty="0" smtClean="0"/>
              <a:t> verwendet,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op</a:t>
            </a:r>
            <a:r>
              <a:rPr lang="de-DE" dirty="0" smtClean="0"/>
              <a:t> aber nicht das physikalische Register </a:t>
            </a:r>
            <a:r>
              <a:rPr lang="de-DE" i="1" dirty="0" smtClean="0"/>
              <a:t>R</a:t>
            </a:r>
            <a:r>
              <a:rPr lang="de-DE" i="1" baseline="-25000" dirty="0" smtClean="0"/>
              <a:t>j</a:t>
            </a:r>
            <a:r>
              <a:rPr lang="de-DE" dirty="0" smtClean="0"/>
              <a:t> adressieren kann.</a:t>
            </a:r>
          </a:p>
        </p:txBody>
      </p:sp>
    </p:spTree>
    <p:extLst>
      <p:ext uri="{BB962C8B-B14F-4D97-AF65-F5344CB8AC3E}">
        <p14:creationId xmlns:p14="http://schemas.microsoft.com/office/powerpoint/2010/main" val="5960871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4FF26845-95C0-46F9-852C-32AD9B11309F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8 - Register-Allokation</a:t>
            </a:r>
            <a:endParaRPr lang="de-DE" dirty="0"/>
          </a:p>
        </p:txBody>
      </p:sp>
      <p:sp>
        <p:nvSpPr>
          <p:cNvPr id="75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Graph-Färbung und Register-Allokation </a:t>
            </a:r>
            <a:r>
              <a:rPr lang="de-DE" dirty="0" smtClean="0"/>
              <a:t>(3)</a:t>
            </a:r>
            <a:endParaRPr lang="de-DE" dirty="0"/>
          </a:p>
        </p:txBody>
      </p:sp>
      <p:sp>
        <p:nvSpPr>
          <p:cNvPr id="75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  <a:buFont typeface="Arial" charset="0"/>
              <a:buNone/>
            </a:pPr>
            <a:r>
              <a:rPr lang="de-DE" b="1" dirty="0" smtClean="0"/>
              <a:t>Spezialfall Register-Transfers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endParaRPr lang="de-DE" b="1" i="1" dirty="0"/>
          </a:p>
          <a:p>
            <a:pPr>
              <a:lnSpc>
                <a:spcPct val="120000"/>
              </a:lnSpc>
              <a:buFont typeface="Arial" charset="0"/>
              <a:buNone/>
            </a:pPr>
            <a:endParaRPr lang="de-DE" b="1" i="1" dirty="0" smtClean="0"/>
          </a:p>
          <a:p>
            <a:pPr>
              <a:lnSpc>
                <a:spcPct val="120000"/>
              </a:lnSpc>
              <a:buFont typeface="Arial" charset="0"/>
              <a:buNone/>
            </a:pPr>
            <a:endParaRPr lang="de-DE" b="1" i="1" dirty="0"/>
          </a:p>
          <a:p>
            <a:pPr>
              <a:lnSpc>
                <a:spcPct val="120000"/>
              </a:lnSpc>
              <a:buFont typeface="Arial" charset="0"/>
              <a:buNone/>
            </a:pPr>
            <a:endParaRPr lang="de-DE" b="1" i="1" dirty="0" smtClean="0"/>
          </a:p>
          <a:p>
            <a:pPr>
              <a:lnSpc>
                <a:spcPct val="120000"/>
              </a:lnSpc>
              <a:buFont typeface="Arial" charset="0"/>
              <a:buNone/>
            </a:pPr>
            <a:endParaRPr lang="de-DE" b="1" i="1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Lebenszeiten von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r0</a:t>
            </a:r>
            <a:r>
              <a:rPr lang="de-DE" dirty="0" smtClean="0"/>
              <a:t> und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r1</a:t>
            </a:r>
            <a:r>
              <a:rPr lang="de-DE" dirty="0" smtClean="0"/>
              <a:t> überlappen sich: streng genommen müsste eine Kante {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r0</a:t>
            </a:r>
            <a:r>
              <a:rPr lang="de-DE" dirty="0" smtClean="0"/>
              <a:t>,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r1</a:t>
            </a:r>
            <a:r>
              <a:rPr lang="de-DE" dirty="0" smtClean="0"/>
              <a:t>} in </a:t>
            </a:r>
            <a:r>
              <a:rPr lang="de-DE" i="1" dirty="0" smtClean="0"/>
              <a:t>G</a:t>
            </a:r>
            <a:r>
              <a:rPr lang="de-DE" dirty="0" smtClean="0"/>
              <a:t> eingefügt werden.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Aber: {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r0</a:t>
            </a:r>
            <a:r>
              <a:rPr lang="de-DE" dirty="0" smtClean="0"/>
              <a:t>,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r1</a:t>
            </a:r>
            <a:r>
              <a:rPr lang="de-DE" dirty="0" smtClean="0"/>
              <a:t>} ist unnötig, da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r0</a:t>
            </a:r>
            <a:r>
              <a:rPr lang="de-DE" dirty="0" smtClean="0"/>
              <a:t> und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r1</a:t>
            </a:r>
            <a:r>
              <a:rPr lang="de-DE" dirty="0" smtClean="0"/>
              <a:t> den gleichen Wert enthalten.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r0</a:t>
            </a:r>
            <a:r>
              <a:rPr lang="de-DE" dirty="0" smtClean="0"/>
              <a:t> und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r1</a:t>
            </a:r>
            <a:r>
              <a:rPr lang="de-DE" dirty="0" smtClean="0"/>
              <a:t> dürfen das gleiche physikalisches Register haben.</a:t>
            </a:r>
          </a:p>
          <a:p>
            <a:pPr>
              <a:lnSpc>
                <a:spcPct val="120000"/>
              </a:lnSpc>
              <a:buFont typeface="Wingdings" pitchFamily="2" charset="2"/>
              <a:buChar char="F"/>
            </a:pPr>
            <a:r>
              <a:rPr lang="de-DE" dirty="0" smtClean="0"/>
              <a:t>Es wird in diesem speziellen Fall </a:t>
            </a:r>
            <a:r>
              <a:rPr lang="de-DE" i="1" dirty="0" smtClean="0"/>
              <a:t>keine</a:t>
            </a:r>
            <a:r>
              <a:rPr lang="de-DE" dirty="0" smtClean="0"/>
              <a:t> Kante {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r0</a:t>
            </a:r>
            <a:r>
              <a:rPr lang="de-DE" dirty="0" smtClean="0"/>
              <a:t>,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r1</a:t>
            </a:r>
            <a:r>
              <a:rPr lang="de-DE" dirty="0" smtClean="0"/>
              <a:t>} erzeugt</a:t>
            </a:r>
          </a:p>
          <a:p>
            <a:pPr>
              <a:lnSpc>
                <a:spcPct val="120000"/>
              </a:lnSpc>
              <a:buFont typeface="Wingdings" pitchFamily="2" charset="2"/>
              <a:buChar char="F"/>
            </a:pPr>
            <a:r>
              <a:rPr lang="de-DE" dirty="0" smtClean="0"/>
              <a:t>Falls später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r0</a:t>
            </a:r>
            <a:r>
              <a:rPr lang="de-DE" dirty="0" smtClean="0"/>
              <a:t> und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r1</a:t>
            </a:r>
            <a:r>
              <a:rPr lang="de-DE" dirty="0" smtClean="0"/>
              <a:t> die gleiche Farbe </a:t>
            </a:r>
            <a:r>
              <a:rPr lang="de-DE" i="1" dirty="0" smtClean="0"/>
              <a:t>k</a:t>
            </a:r>
            <a:r>
              <a:rPr lang="de-DE" dirty="0" smtClean="0"/>
              <a:t> haben, ist die MOV-Operation überflüssig und kann ohne weiteres entfernt werden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95536" y="1905570"/>
            <a:ext cx="7575550" cy="159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FF0007"/>
              </a:buClr>
              <a:buFontTx/>
              <a:buNone/>
            </a:pPr>
            <a:r>
              <a:rPr lang="de-DE" sz="1800" dirty="0">
                <a:latin typeface="Courier New" pitchFamily="49" charset="0"/>
              </a:rPr>
              <a:t>	</a:t>
            </a:r>
            <a:r>
              <a:rPr lang="de-DE" sz="1800" b="1" dirty="0">
                <a:latin typeface="Courier New" pitchFamily="49" charset="0"/>
              </a:rPr>
              <a:t>MOV r0, r1;			</a:t>
            </a:r>
            <a:r>
              <a:rPr lang="de-DE" sz="1800" b="1" i="1" dirty="0">
                <a:solidFill>
                  <a:srgbClr val="969696"/>
                </a:solidFill>
                <a:latin typeface="Courier New" pitchFamily="49" charset="0"/>
              </a:rPr>
              <a:t>/* DEF: r0, USE: r1 */</a:t>
            </a:r>
          </a:p>
          <a:p>
            <a:pPr eaLnBrk="1" hangingPunct="1">
              <a:spcBef>
                <a:spcPct val="20000"/>
              </a:spcBef>
              <a:buClr>
                <a:srgbClr val="FF0007"/>
              </a:buClr>
              <a:buFontTx/>
              <a:buNone/>
            </a:pPr>
            <a:r>
              <a:rPr lang="de-DE" sz="1800" b="1" dirty="0">
                <a:latin typeface="Courier New" pitchFamily="49" charset="0"/>
              </a:rPr>
              <a:t>	...</a:t>
            </a:r>
          </a:p>
          <a:p>
            <a:pPr eaLnBrk="1" hangingPunct="1">
              <a:spcBef>
                <a:spcPct val="20000"/>
              </a:spcBef>
              <a:buClr>
                <a:srgbClr val="FF0007"/>
              </a:buClr>
              <a:buFontTx/>
              <a:buNone/>
            </a:pPr>
            <a:r>
              <a:rPr lang="de-DE" sz="1800" b="1" dirty="0">
                <a:latin typeface="Courier New" pitchFamily="49" charset="0"/>
              </a:rPr>
              <a:t>	ADD ri, rj, r0;			</a:t>
            </a:r>
            <a:r>
              <a:rPr lang="de-DE" sz="1800" b="1" i="1" dirty="0">
                <a:solidFill>
                  <a:srgbClr val="969696"/>
                </a:solidFill>
                <a:latin typeface="Courier New" pitchFamily="49" charset="0"/>
              </a:rPr>
              <a:t>/* USE: r0 */</a:t>
            </a:r>
          </a:p>
          <a:p>
            <a:pPr eaLnBrk="1" hangingPunct="1">
              <a:spcBef>
                <a:spcPct val="20000"/>
              </a:spcBef>
              <a:buClr>
                <a:srgbClr val="FF0007"/>
              </a:buClr>
              <a:buFontTx/>
              <a:buNone/>
            </a:pPr>
            <a:r>
              <a:rPr lang="de-DE" sz="1800" b="1" dirty="0">
                <a:latin typeface="Courier New" pitchFamily="49" charset="0"/>
              </a:rPr>
              <a:t>	...</a:t>
            </a:r>
          </a:p>
          <a:p>
            <a:pPr eaLnBrk="1" hangingPunct="1">
              <a:spcBef>
                <a:spcPct val="20000"/>
              </a:spcBef>
              <a:buClr>
                <a:srgbClr val="FF0007"/>
              </a:buClr>
              <a:buFontTx/>
              <a:buNone/>
            </a:pPr>
            <a:r>
              <a:rPr lang="de-DE" sz="1800" b="1" dirty="0">
                <a:latin typeface="Courier New" pitchFamily="49" charset="0"/>
              </a:rPr>
              <a:t>	MUL rk, rl, r1;			</a:t>
            </a:r>
            <a:r>
              <a:rPr lang="de-DE" sz="1800" b="1" i="1" dirty="0">
                <a:solidFill>
                  <a:srgbClr val="969696"/>
                </a:solidFill>
                <a:latin typeface="Courier New" pitchFamily="49" charset="0"/>
              </a:rPr>
              <a:t>/* USE: r1 */</a:t>
            </a:r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719386" y="2121470"/>
            <a:ext cx="0" cy="504825"/>
          </a:xfrm>
          <a:prstGeom prst="line">
            <a:avLst/>
          </a:prstGeom>
          <a:noFill/>
          <a:ln w="25400">
            <a:solidFill>
              <a:srgbClr val="FF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>
            <a:off x="863848" y="2121470"/>
            <a:ext cx="0" cy="1189038"/>
          </a:xfrm>
          <a:prstGeom prst="line">
            <a:avLst/>
          </a:prstGeom>
          <a:noFill/>
          <a:ln w="25400">
            <a:solidFill>
              <a:srgbClr val="33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335606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5D4B9C4B-68C1-4AD3-95A6-795448E144CF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8 - Register-Allokation</a:t>
            </a:r>
            <a:endParaRPr lang="de-DE" dirty="0"/>
          </a:p>
        </p:txBody>
      </p:sp>
      <p:sp>
        <p:nvSpPr>
          <p:cNvPr id="75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Erzeugung des Interferenzgraphen (1)</a:t>
            </a:r>
            <a:endParaRPr lang="de-DE" dirty="0"/>
          </a:p>
        </p:txBody>
      </p:sp>
      <p:sp>
        <p:nvSpPr>
          <p:cNvPr id="75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  <a:buFont typeface="Arial" charset="0"/>
              <a:buNone/>
            </a:pPr>
            <a:r>
              <a:rPr lang="de-DE" b="1" dirty="0" smtClean="0"/>
              <a:t>Gegeben</a:t>
            </a:r>
            <a:endParaRPr lang="de-DE" b="1" i="1" dirty="0" smtClean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LIR </a:t>
            </a:r>
            <a:r>
              <a:rPr lang="de-DE" i="1" dirty="0" smtClean="0"/>
              <a:t>L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Menge </a:t>
            </a:r>
            <a:r>
              <a:rPr lang="de-DE" i="1" dirty="0" smtClean="0"/>
              <a:t>R</a:t>
            </a:r>
            <a:r>
              <a:rPr lang="de-DE" i="1" baseline="-25000" dirty="0" smtClean="0"/>
              <a:t>p</a:t>
            </a:r>
            <a:r>
              <a:rPr lang="de-DE" dirty="0" smtClean="0"/>
              <a:t> = {</a:t>
            </a:r>
            <a:r>
              <a:rPr lang="de-DE" i="1" dirty="0" smtClean="0"/>
              <a:t>R</a:t>
            </a:r>
            <a:r>
              <a:rPr lang="de-DE" baseline="-25000" dirty="0" smtClean="0"/>
              <a:t>1</a:t>
            </a:r>
            <a:r>
              <a:rPr lang="de-DE" dirty="0" smtClean="0"/>
              <a:t>, ..., </a:t>
            </a:r>
            <a:r>
              <a:rPr lang="de-DE" i="1" dirty="0" smtClean="0"/>
              <a:t>R</a:t>
            </a:r>
            <a:r>
              <a:rPr lang="de-DE" i="1" baseline="-25000" dirty="0" smtClean="0"/>
              <a:t>K</a:t>
            </a:r>
            <a:r>
              <a:rPr lang="de-DE" dirty="0" smtClean="0"/>
              <a:t>} aller physikalischen Register</a:t>
            </a:r>
          </a:p>
          <a:p>
            <a:pPr marL="0" indent="0">
              <a:lnSpc>
                <a:spcPct val="120000"/>
              </a:lnSpc>
            </a:pPr>
            <a:endParaRPr lang="de-DE" sz="1200" dirty="0" smtClean="0"/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de-DE" b="1" dirty="0" smtClean="0"/>
              <a:t>Basis-Algorithmus</a:t>
            </a:r>
            <a:endParaRPr lang="de-DE" b="1" i="1" dirty="0" smtClean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                                         ;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en-US" dirty="0" smtClean="0"/>
              <a:t>for</a:t>
            </a:r>
            <a:r>
              <a:rPr lang="de-DE" dirty="0" smtClean="0"/>
              <a:t> ( &lt;</a:t>
            </a:r>
            <a:r>
              <a:rPr lang="de-DE" i="1" dirty="0" smtClean="0"/>
              <a:t>alle Funktionen f </a:t>
            </a:r>
            <a:r>
              <a:rPr lang="de-DE" i="1" dirty="0" smtClean="0">
                <a:latin typeface="OpenSymbol"/>
                <a:ea typeface="OpenSymbol"/>
              </a:rPr>
              <a:t>∈</a:t>
            </a:r>
            <a:r>
              <a:rPr lang="de-DE" i="1" dirty="0" smtClean="0"/>
              <a:t> L</a:t>
            </a:r>
            <a:r>
              <a:rPr lang="de-DE" dirty="0" smtClean="0"/>
              <a:t>&gt; )</a:t>
            </a:r>
          </a:p>
          <a:p>
            <a:pPr lvl="1">
              <a:lnSpc>
                <a:spcPct val="120000"/>
              </a:lnSpc>
              <a:buFont typeface="Arial" charset="0"/>
              <a:buChar char="–"/>
            </a:pPr>
            <a:r>
              <a:rPr lang="en-US" dirty="0" smtClean="0"/>
              <a:t>for</a:t>
            </a:r>
            <a:r>
              <a:rPr lang="de-DE" dirty="0" smtClean="0"/>
              <a:t> ( &lt;</a:t>
            </a:r>
            <a:r>
              <a:rPr lang="de-DE" i="1" dirty="0" smtClean="0"/>
              <a:t>alle Basisblöcke b </a:t>
            </a:r>
            <a:r>
              <a:rPr lang="de-DE" i="1" dirty="0" smtClean="0">
                <a:latin typeface="OpenSymbol"/>
                <a:ea typeface="OpenSymbol"/>
              </a:rPr>
              <a:t>∈</a:t>
            </a:r>
            <a:r>
              <a:rPr lang="de-DE" i="1" dirty="0" smtClean="0"/>
              <a:t> f</a:t>
            </a:r>
            <a:r>
              <a:rPr lang="de-DE" dirty="0" smtClean="0"/>
              <a:t>&gt; )</a:t>
            </a:r>
          </a:p>
          <a:p>
            <a:pPr lvl="2">
              <a:lnSpc>
                <a:spcPct val="120000"/>
              </a:lnSpc>
              <a:buFont typeface="Arial" charset="0"/>
              <a:buChar char="–"/>
            </a:pPr>
            <a:r>
              <a:rPr lang="en-US" sz="2000" dirty="0" smtClean="0"/>
              <a:t>for</a:t>
            </a:r>
            <a:r>
              <a:rPr lang="de-DE" sz="2000" dirty="0" smtClean="0"/>
              <a:t> ( &lt;</a:t>
            </a:r>
            <a:r>
              <a:rPr lang="de-DE" sz="2000" i="1" dirty="0" smtClean="0"/>
              <a:t>alle Instruktionen i </a:t>
            </a:r>
            <a:r>
              <a:rPr lang="de-DE" sz="2000" i="1" dirty="0" smtClean="0">
                <a:latin typeface="OpenSymbol"/>
                <a:ea typeface="OpenSymbol"/>
              </a:rPr>
              <a:t>∈</a:t>
            </a:r>
            <a:r>
              <a:rPr lang="de-DE" sz="2000" i="1" dirty="0" smtClean="0"/>
              <a:t> b</a:t>
            </a:r>
            <a:r>
              <a:rPr lang="de-DE" sz="2000" dirty="0" smtClean="0"/>
              <a:t>&gt; )</a:t>
            </a:r>
          </a:p>
          <a:p>
            <a:pPr lvl="3">
              <a:lnSpc>
                <a:spcPct val="120000"/>
              </a:lnSpc>
              <a:buFont typeface="Arial" charset="0"/>
              <a:buChar char="–"/>
            </a:pPr>
            <a:r>
              <a:rPr lang="de-DE" sz="2000" dirty="0" smtClean="0"/>
              <a:t>                           ;</a:t>
            </a:r>
          </a:p>
          <a:p>
            <a:pPr lvl="3">
              <a:lnSpc>
                <a:spcPct val="120000"/>
              </a:lnSpc>
              <a:buFont typeface="Arial" charset="0"/>
              <a:buChar char="–"/>
            </a:pPr>
            <a:r>
              <a:rPr lang="en-US" sz="2000" dirty="0" smtClean="0"/>
              <a:t>for</a:t>
            </a:r>
            <a:r>
              <a:rPr lang="de-DE" sz="2000" dirty="0" smtClean="0"/>
              <a:t> ( &lt;</a:t>
            </a:r>
            <a:r>
              <a:rPr lang="de-DE" sz="2000" i="1" dirty="0" smtClean="0"/>
              <a:t>alle Paare (r</a:t>
            </a:r>
            <a:r>
              <a:rPr lang="de-DE" sz="2000" i="1" baseline="-25000" dirty="0" smtClean="0"/>
              <a:t>j</a:t>
            </a:r>
            <a:r>
              <a:rPr lang="de-DE" sz="2000" i="1" dirty="0" smtClean="0"/>
              <a:t>, r</a:t>
            </a:r>
            <a:r>
              <a:rPr lang="de-DE" sz="2000" i="1" baseline="-25000" dirty="0" smtClean="0"/>
              <a:t>k</a:t>
            </a:r>
            <a:r>
              <a:rPr lang="de-DE" sz="2000" i="1" dirty="0" smtClean="0"/>
              <a:t>) mit r</a:t>
            </a:r>
            <a:r>
              <a:rPr lang="de-DE" sz="2000" i="1" baseline="-25000" dirty="0" smtClean="0"/>
              <a:t>j</a:t>
            </a:r>
            <a:r>
              <a:rPr lang="de-DE" sz="2000" i="1" dirty="0" smtClean="0"/>
              <a:t> </a:t>
            </a:r>
            <a:r>
              <a:rPr lang="de-DE" sz="2000" i="1" dirty="0" smtClean="0">
                <a:latin typeface="OpenSymbol"/>
                <a:ea typeface="OpenSymbol"/>
              </a:rPr>
              <a:t>∈</a:t>
            </a:r>
            <a:r>
              <a:rPr lang="de-DE" sz="2000" i="1" dirty="0" smtClean="0"/>
              <a:t> def</a:t>
            </a:r>
            <a:r>
              <a:rPr lang="de-DE" sz="2000" i="1" baseline="-25000" dirty="0" smtClean="0"/>
              <a:t>i</a:t>
            </a:r>
            <a:r>
              <a:rPr lang="de-DE" sz="2000" i="1" dirty="0" smtClean="0"/>
              <a:t> und r</a:t>
            </a:r>
            <a:r>
              <a:rPr lang="de-DE" sz="2000" i="1" baseline="-25000" dirty="0" smtClean="0"/>
              <a:t>k</a:t>
            </a:r>
            <a:r>
              <a:rPr lang="de-DE" sz="2000" i="1" dirty="0" smtClean="0"/>
              <a:t> </a:t>
            </a:r>
            <a:r>
              <a:rPr lang="de-DE" sz="2000" i="1" dirty="0" smtClean="0">
                <a:latin typeface="OpenSymbol"/>
                <a:ea typeface="OpenSymbol"/>
              </a:rPr>
              <a:t>∈</a:t>
            </a:r>
            <a:r>
              <a:rPr lang="de-DE" sz="2000" i="1" dirty="0" smtClean="0"/>
              <a:t> live, j </a:t>
            </a:r>
            <a:r>
              <a:rPr lang="de-DE" sz="2000" i="1" dirty="0" smtClean="0">
                <a:latin typeface="OpenSymbol"/>
                <a:ea typeface="OpenSymbol"/>
              </a:rPr>
              <a:t>≠</a:t>
            </a:r>
            <a:r>
              <a:rPr lang="de-DE" sz="2000" i="1" dirty="0" smtClean="0"/>
              <a:t> k</a:t>
            </a:r>
            <a:r>
              <a:rPr lang="de-DE" sz="2000" dirty="0" smtClean="0"/>
              <a:t>&gt; )</a:t>
            </a:r>
          </a:p>
          <a:p>
            <a:pPr lvl="4">
              <a:lnSpc>
                <a:spcPct val="120000"/>
              </a:lnSpc>
              <a:buFont typeface="Arial" charset="0"/>
              <a:buChar char="–"/>
            </a:pPr>
            <a:r>
              <a:rPr lang="en-US" sz="2000" dirty="0" smtClean="0"/>
              <a:t>if</a:t>
            </a:r>
            <a:r>
              <a:rPr lang="de-DE" sz="2000" dirty="0" smtClean="0"/>
              <a:t> ( !isMOV( </a:t>
            </a:r>
            <a:r>
              <a:rPr lang="de-DE" sz="2000" i="1" dirty="0" smtClean="0"/>
              <a:t>i</a:t>
            </a:r>
            <a:r>
              <a:rPr lang="de-DE" sz="2000" dirty="0" smtClean="0"/>
              <a:t> ) || ( isMOV( </a:t>
            </a:r>
            <a:r>
              <a:rPr lang="de-DE" sz="2000" i="1" dirty="0" smtClean="0"/>
              <a:t>i</a:t>
            </a:r>
            <a:r>
              <a:rPr lang="de-DE" sz="2000" dirty="0" smtClean="0"/>
              <a:t> ) &amp;&amp; ( </a:t>
            </a:r>
            <a:r>
              <a:rPr lang="de-DE" sz="2000" i="1" dirty="0" smtClean="0"/>
              <a:t>r</a:t>
            </a:r>
            <a:r>
              <a:rPr lang="de-DE" sz="2000" i="1" baseline="-25000" dirty="0" smtClean="0"/>
              <a:t>k</a:t>
            </a:r>
            <a:r>
              <a:rPr lang="de-DE" sz="2000" dirty="0" smtClean="0"/>
              <a:t> </a:t>
            </a:r>
            <a:r>
              <a:rPr lang="de-DE" sz="2000" dirty="0">
                <a:sym typeface="Symbol" pitchFamily="18" charset="2"/>
              </a:rPr>
              <a:t></a:t>
            </a:r>
            <a:r>
              <a:rPr lang="de-DE" sz="2000" dirty="0" smtClean="0"/>
              <a:t> </a:t>
            </a:r>
            <a:r>
              <a:rPr lang="de-DE" sz="2000" i="1" dirty="0" smtClean="0"/>
              <a:t>use</a:t>
            </a:r>
            <a:r>
              <a:rPr lang="de-DE" sz="2000" i="1" baseline="-25000" dirty="0" smtClean="0"/>
              <a:t>i</a:t>
            </a:r>
            <a:r>
              <a:rPr lang="de-DE" sz="2000" dirty="0" smtClean="0"/>
              <a:t> ) ) )</a:t>
            </a:r>
            <a:br>
              <a:rPr lang="de-DE" sz="2000" dirty="0" smtClean="0"/>
            </a:br>
            <a:r>
              <a:rPr lang="de-DE" sz="2000" i="1" dirty="0" smtClean="0"/>
              <a:t>E</a:t>
            </a:r>
            <a:r>
              <a:rPr lang="de-DE" sz="2000" dirty="0" smtClean="0"/>
              <a:t> = </a:t>
            </a:r>
            <a:r>
              <a:rPr lang="de-DE" sz="2000" i="1" dirty="0" smtClean="0"/>
              <a:t>E</a:t>
            </a:r>
            <a:r>
              <a:rPr lang="de-DE" sz="2000" dirty="0" smtClean="0"/>
              <a:t> </a:t>
            </a:r>
            <a:r>
              <a:rPr lang="de-DE" sz="2000" b="1" dirty="0">
                <a:sym typeface="Symbol" pitchFamily="18" charset="2"/>
              </a:rPr>
              <a:t></a:t>
            </a:r>
            <a:r>
              <a:rPr lang="de-DE" sz="2000" dirty="0" smtClean="0"/>
              <a:t> {</a:t>
            </a:r>
            <a:r>
              <a:rPr lang="de-DE" sz="2000" i="1" dirty="0" smtClean="0"/>
              <a:t>r</a:t>
            </a:r>
            <a:r>
              <a:rPr lang="de-DE" sz="2000" i="1" baseline="-25000" dirty="0" smtClean="0"/>
              <a:t>j</a:t>
            </a:r>
            <a:r>
              <a:rPr lang="de-DE" sz="2000" dirty="0" smtClean="0"/>
              <a:t>, </a:t>
            </a:r>
            <a:r>
              <a:rPr lang="de-DE" sz="2000" i="1" dirty="0" smtClean="0"/>
              <a:t>r</a:t>
            </a:r>
            <a:r>
              <a:rPr lang="de-DE" sz="2000" i="1" baseline="-25000" dirty="0" smtClean="0"/>
              <a:t>k</a:t>
            </a:r>
            <a:r>
              <a:rPr lang="de-DE" sz="2000" dirty="0" smtClean="0"/>
              <a:t>};</a:t>
            </a:r>
          </a:p>
        </p:txBody>
      </p:sp>
      <p:pic>
        <p:nvPicPr>
          <p:cNvPr id="2" name="Grafik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212976"/>
            <a:ext cx="2847975" cy="268605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4843249"/>
            <a:ext cx="1790700" cy="241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3699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74495DF0-FD0D-4D88-B328-90C0CFD3B012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8 - Register-Allokation</a:t>
            </a:r>
            <a:endParaRPr lang="de-DE" dirty="0"/>
          </a:p>
        </p:txBody>
      </p:sp>
      <p:sp>
        <p:nvSpPr>
          <p:cNvPr id="75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Erzeugung des Interferenzgraphen </a:t>
            </a:r>
            <a:r>
              <a:rPr lang="de-DE" dirty="0" smtClean="0"/>
              <a:t>(2)</a:t>
            </a:r>
            <a:endParaRPr lang="de-DE" dirty="0"/>
          </a:p>
        </p:txBody>
      </p:sp>
      <p:sp>
        <p:nvSpPr>
          <p:cNvPr id="75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  <a:buFont typeface="Arial" charset="0"/>
              <a:buNone/>
            </a:pPr>
            <a:r>
              <a:rPr lang="de-DE" b="1" dirty="0" smtClean="0"/>
              <a:t>Erweiterung des Basis-Algorithmus</a:t>
            </a:r>
            <a:endParaRPr lang="de-DE" b="1" i="1" dirty="0"/>
          </a:p>
          <a:p>
            <a:pPr marL="0" indent="0">
              <a:lnSpc>
                <a:spcPct val="120000"/>
              </a:lnSpc>
            </a:pPr>
            <a:r>
              <a:rPr lang="de-DE" dirty="0" smtClean="0"/>
              <a:t>Maschinenabhängige Interferenzen müssen nach Ablauf des Basis-Algorithmus explizit in </a:t>
            </a:r>
            <a:r>
              <a:rPr lang="de-DE" i="1" dirty="0" smtClean="0"/>
              <a:t>G</a:t>
            </a:r>
            <a:r>
              <a:rPr lang="de-DE" dirty="0" smtClean="0"/>
              <a:t> nachgetragen werden, z.B. wenn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eine LIR-Operation nicht sämtliche Register adressieren kann.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Konventionen zum Aufruf von / Rücksprung aus Funktionen erzwingen, dass Funktionsparameter bzw. Rückgabewerte in ganz bestimmten Registern vorliegen (sog. </a:t>
            </a:r>
            <a:r>
              <a:rPr lang="en-US" i="1" dirty="0" smtClean="0"/>
              <a:t>Calling Conventions</a:t>
            </a:r>
            <a:r>
              <a:rPr lang="de-DE" dirty="0" smtClean="0"/>
              <a:t>).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die Nutzung von </a:t>
            </a:r>
            <a:r>
              <a:rPr lang="en-US" i="1" dirty="0" smtClean="0"/>
              <a:t>extended</a:t>
            </a:r>
            <a:r>
              <a:rPr lang="de-DE" i="1" dirty="0" smtClean="0"/>
              <a:t> Registern</a:t>
            </a:r>
            <a:r>
              <a:rPr lang="de-DE" dirty="0" smtClean="0"/>
              <a:t> </a:t>
            </a:r>
            <a:r>
              <a:rPr lang="de-DE" i="1" dirty="0" smtClean="0"/>
              <a:t>(</a:t>
            </a:r>
            <a:r>
              <a:rPr lang="de-DE" i="1" dirty="0" smtClean="0">
                <a:sym typeface="Wingdings"/>
              </a:rPr>
              <a:t></a:t>
            </a:r>
            <a:r>
              <a:rPr lang="de-DE" i="1" dirty="0" smtClean="0"/>
              <a:t> Kapitel 2)</a:t>
            </a:r>
            <a:r>
              <a:rPr lang="de-DE" dirty="0" smtClean="0"/>
              <a:t> weitere Einschränkungen nach sich zieht: Für ein virtuelles </a:t>
            </a:r>
            <a:r>
              <a:rPr lang="en-US" i="1" dirty="0" smtClean="0"/>
              <a:t>extended</a:t>
            </a:r>
            <a:r>
              <a:rPr lang="de-DE" i="1" dirty="0" smtClean="0"/>
              <a:t> Register</a:t>
            </a:r>
            <a:r>
              <a:rPr lang="de-DE" dirty="0" smtClean="0"/>
              <a:t>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E_0</a:t>
            </a:r>
            <a:r>
              <a:rPr lang="de-DE" dirty="0" smtClean="0"/>
              <a:t>, bestehend aus den Teilen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d_1</a:t>
            </a:r>
            <a:r>
              <a:rPr lang="de-DE" dirty="0" smtClean="0"/>
              <a:t> und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d_2</a:t>
            </a:r>
            <a:r>
              <a:rPr lang="de-DE" dirty="0" smtClean="0"/>
              <a:t>, muss erreicht werden, dass stets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d_1</a:t>
            </a:r>
            <a:r>
              <a:rPr lang="de-DE" dirty="0" smtClean="0"/>
              <a:t> auf ein gerades und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d_2</a:t>
            </a:r>
            <a:r>
              <a:rPr lang="de-DE" dirty="0" smtClean="0"/>
              <a:t> auf das nachfolgende ungerade physikalische Register abgebildet wird.</a:t>
            </a:r>
          </a:p>
        </p:txBody>
      </p:sp>
    </p:spTree>
    <p:extLst>
      <p:ext uri="{BB962C8B-B14F-4D97-AF65-F5344CB8AC3E}">
        <p14:creationId xmlns:p14="http://schemas.microsoft.com/office/powerpoint/2010/main" val="669304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CBB8D8FA-8C2E-4E50-A12E-0AB33AAFE5E7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8 - Register-Allokation</a:t>
            </a:r>
            <a:endParaRPr lang="de-DE" dirty="0"/>
          </a:p>
        </p:txBody>
      </p:sp>
      <p:sp>
        <p:nvSpPr>
          <p:cNvPr id="75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Graph-Färbung per Vereinfachung (1)</a:t>
            </a:r>
            <a:endParaRPr lang="de-DE" dirty="0"/>
          </a:p>
        </p:txBody>
      </p:sp>
      <p:sp>
        <p:nvSpPr>
          <p:cNvPr id="75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de-DE" b="1" dirty="0" smtClean="0"/>
              <a:t> Initialisierung:</a:t>
            </a:r>
            <a:r>
              <a:rPr lang="de-DE" dirty="0" smtClean="0"/>
              <a:t> Aufbau des Interferenzgraphen </a:t>
            </a:r>
            <a:r>
              <a:rPr lang="de-DE" i="1" dirty="0" smtClean="0"/>
              <a:t>G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de-DE" b="1" dirty="0" smtClean="0"/>
              <a:t> Vereinfachung:</a:t>
            </a:r>
            <a:r>
              <a:rPr lang="de-DE" dirty="0" smtClean="0"/>
              <a:t> Sukzessiv werden solche Knoten </a:t>
            </a:r>
            <a:r>
              <a:rPr lang="de-DE" i="1" dirty="0" smtClean="0"/>
              <a:t>v</a:t>
            </a:r>
            <a:r>
              <a:rPr lang="de-DE" dirty="0" smtClean="0"/>
              <a:t> aus </a:t>
            </a:r>
            <a:r>
              <a:rPr lang="de-DE" i="1" dirty="0" smtClean="0"/>
              <a:t>G</a:t>
            </a:r>
            <a:r>
              <a:rPr lang="de-DE" dirty="0" smtClean="0"/>
              <a:t> entfernt und auf einen </a:t>
            </a:r>
            <a:r>
              <a:rPr lang="en-US" i="1" dirty="0" smtClean="0"/>
              <a:t>Stack</a:t>
            </a:r>
            <a:r>
              <a:rPr lang="de-DE" i="1" dirty="0" smtClean="0"/>
              <a:t> S</a:t>
            </a:r>
            <a:r>
              <a:rPr lang="de-DE" dirty="0" smtClean="0"/>
              <a:t> gelegt, die kleineren Grad als </a:t>
            </a:r>
            <a:r>
              <a:rPr lang="de-DE" i="1" dirty="0" smtClean="0"/>
              <a:t>K</a:t>
            </a:r>
            <a:r>
              <a:rPr lang="de-DE" dirty="0" smtClean="0"/>
              <a:t> haben, d.h. die höchstens </a:t>
            </a:r>
            <a:r>
              <a:rPr lang="de-DE" i="1" dirty="0" smtClean="0"/>
              <a:t>K</a:t>
            </a:r>
            <a:r>
              <a:rPr lang="de-DE" dirty="0" smtClean="0"/>
              <a:t>-1 Nachbarn haben.</a:t>
            </a:r>
            <a:br>
              <a:rPr lang="de-DE" dirty="0" smtClean="0"/>
            </a:br>
            <a:r>
              <a:rPr lang="de-DE" i="1" dirty="0" smtClean="0"/>
              <a:t>(</a:t>
            </a:r>
            <a:r>
              <a:rPr lang="de-DE" i="1" dirty="0" smtClean="0">
                <a:sym typeface="Wingdings"/>
              </a:rPr>
              <a:t></a:t>
            </a:r>
            <a:r>
              <a:rPr lang="de-DE" i="1" dirty="0" smtClean="0"/>
              <a:t> Solche Knoten sind immer K-färbbar, da es in der Nachbarschaft von v immer mindestens eine freie Farbe für v geben muss.)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n-US" b="1" dirty="0" smtClean="0"/>
              <a:t> </a:t>
            </a:r>
            <a:r>
              <a:rPr lang="en-US" b="1" i="1" dirty="0" smtClean="0"/>
              <a:t>Spilling:</a:t>
            </a:r>
            <a:r>
              <a:rPr lang="de-DE" dirty="0" smtClean="0"/>
              <a:t> Schritt 2 stoppt, wenn alle Knoten Grad ≥ </a:t>
            </a:r>
            <a:r>
              <a:rPr lang="de-DE" i="1" dirty="0" smtClean="0"/>
              <a:t>K</a:t>
            </a:r>
            <a:r>
              <a:rPr lang="de-DE" dirty="0" smtClean="0"/>
              <a:t> haben. Ein Knoten </a:t>
            </a:r>
            <a:r>
              <a:rPr lang="de-DE" i="1" dirty="0" smtClean="0"/>
              <a:t>v</a:t>
            </a:r>
            <a:r>
              <a:rPr lang="de-DE" dirty="0" smtClean="0"/>
              <a:t> wird ausgewählt, als </a:t>
            </a:r>
            <a:r>
              <a:rPr lang="de-DE" i="1" dirty="0" smtClean="0"/>
              <a:t>potentieller </a:t>
            </a:r>
            <a:r>
              <a:rPr lang="en-US" i="1" dirty="0" smtClean="0"/>
              <a:t>Spill</a:t>
            </a:r>
            <a:r>
              <a:rPr lang="de-DE" dirty="0" smtClean="0"/>
              <a:t> markiert, aus </a:t>
            </a:r>
            <a:r>
              <a:rPr lang="de-DE" i="1" dirty="0" smtClean="0"/>
              <a:t>G</a:t>
            </a:r>
            <a:r>
              <a:rPr lang="de-DE" dirty="0" smtClean="0"/>
              <a:t> entfernt und auf </a:t>
            </a:r>
            <a:r>
              <a:rPr lang="de-DE" i="1" dirty="0" smtClean="0"/>
              <a:t>S</a:t>
            </a:r>
            <a:r>
              <a:rPr lang="de-DE" dirty="0" smtClean="0"/>
              <a:t> gelegt</a:t>
            </a:r>
            <a:br>
              <a:rPr lang="de-DE" dirty="0" smtClean="0"/>
            </a:br>
            <a:r>
              <a:rPr lang="de-DE" i="1" dirty="0" smtClean="0"/>
              <a:t>(</a:t>
            </a:r>
            <a:r>
              <a:rPr lang="de-DE" i="1" dirty="0" smtClean="0">
                <a:sym typeface="Wingdings"/>
              </a:rPr>
              <a:t></a:t>
            </a:r>
            <a:r>
              <a:rPr lang="de-DE" i="1" dirty="0" smtClean="0"/>
              <a:t> </a:t>
            </a:r>
            <a:r>
              <a:rPr lang="en-US" i="1" dirty="0" smtClean="0"/>
              <a:t>Spilling</a:t>
            </a:r>
            <a:r>
              <a:rPr lang="de-DE" i="1" dirty="0" smtClean="0"/>
              <a:t> = Ein-/Auslagern von Registerinhalten in den/aus dem Speicher, falls kein physikalisches Register mehr frei ist.)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de-DE" b="1" dirty="0" smtClean="0"/>
              <a:t> Wiederhole</a:t>
            </a:r>
            <a:r>
              <a:rPr lang="de-DE" dirty="0" smtClean="0"/>
              <a:t> Vereinfachung und Spilling, bis </a:t>
            </a:r>
            <a:r>
              <a:rPr lang="de-DE" i="1" dirty="0" smtClean="0"/>
              <a:t>G</a:t>
            </a:r>
            <a:r>
              <a:rPr lang="de-DE" dirty="0" smtClean="0"/>
              <a:t> = Ø.</a:t>
            </a:r>
          </a:p>
        </p:txBody>
      </p:sp>
    </p:spTree>
    <p:extLst>
      <p:ext uri="{BB962C8B-B14F-4D97-AF65-F5344CB8AC3E}">
        <p14:creationId xmlns:p14="http://schemas.microsoft.com/office/powerpoint/2010/main" val="9273861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CBB8D8FA-8C2E-4E50-A12E-0AB33AAFE5E7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8 - Register-Allokation</a:t>
            </a:r>
            <a:endParaRPr lang="de-DE" dirty="0"/>
          </a:p>
        </p:txBody>
      </p:sp>
      <p:sp>
        <p:nvSpPr>
          <p:cNvPr id="75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Graph-Färbung per Vereinfachung (2)</a:t>
            </a:r>
            <a:endParaRPr lang="de-DE" dirty="0"/>
          </a:p>
        </p:txBody>
      </p:sp>
      <p:sp>
        <p:nvSpPr>
          <p:cNvPr id="75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lnSpc>
                <a:spcPct val="120000"/>
              </a:lnSpc>
              <a:buFont typeface="+mj-lt"/>
              <a:buAutoNum type="arabicPeriod" startAt="5"/>
            </a:pPr>
            <a:r>
              <a:rPr lang="de-DE" b="1" dirty="0" smtClean="0"/>
              <a:t> Färbung:</a:t>
            </a:r>
            <a:r>
              <a:rPr lang="de-DE" dirty="0" smtClean="0"/>
              <a:t> Sukzessiv werden Knoten </a:t>
            </a:r>
            <a:r>
              <a:rPr lang="de-DE" i="1" dirty="0" smtClean="0"/>
              <a:t>v</a:t>
            </a:r>
            <a:r>
              <a:rPr lang="de-DE" dirty="0" smtClean="0"/>
              <a:t> vom </a:t>
            </a:r>
            <a:r>
              <a:rPr lang="en-US" i="1" dirty="0" smtClean="0"/>
              <a:t>Stack</a:t>
            </a:r>
            <a:r>
              <a:rPr lang="de-DE" i="1" dirty="0" smtClean="0"/>
              <a:t> S</a:t>
            </a:r>
            <a:r>
              <a:rPr lang="de-DE" dirty="0" smtClean="0"/>
              <a:t> entfernt und wieder in </a:t>
            </a:r>
            <a:r>
              <a:rPr lang="de-DE" i="1" dirty="0" smtClean="0"/>
              <a:t>G</a:t>
            </a:r>
            <a:r>
              <a:rPr lang="de-DE" dirty="0" smtClean="0"/>
              <a:t> eingefügt. Ist </a:t>
            </a:r>
            <a:r>
              <a:rPr lang="de-DE" i="1" dirty="0" smtClean="0"/>
              <a:t>v</a:t>
            </a:r>
            <a:r>
              <a:rPr lang="de-DE" dirty="0" smtClean="0"/>
              <a:t> kein potentieller Spill, so </a:t>
            </a:r>
            <a:r>
              <a:rPr lang="de-DE" i="1" u="sng" dirty="0" smtClean="0"/>
              <a:t>muss</a:t>
            </a:r>
            <a:r>
              <a:rPr lang="de-DE" dirty="0" smtClean="0"/>
              <a:t> </a:t>
            </a:r>
            <a:r>
              <a:rPr lang="de-DE" i="1" dirty="0" smtClean="0"/>
              <a:t>v</a:t>
            </a:r>
            <a:r>
              <a:rPr lang="de-DE" dirty="0" smtClean="0"/>
              <a:t> färbbar sein. Ist </a:t>
            </a:r>
            <a:r>
              <a:rPr lang="de-DE" i="1" dirty="0" smtClean="0"/>
              <a:t>v</a:t>
            </a:r>
            <a:r>
              <a:rPr lang="de-DE" dirty="0" smtClean="0"/>
              <a:t> ein potentieller </a:t>
            </a:r>
            <a:r>
              <a:rPr lang="en-US" i="1" dirty="0" smtClean="0"/>
              <a:t>Spill</a:t>
            </a:r>
            <a:r>
              <a:rPr lang="de-DE" dirty="0" smtClean="0"/>
              <a:t>, so </a:t>
            </a:r>
            <a:r>
              <a:rPr lang="de-DE" i="1" u="sng" dirty="0" smtClean="0"/>
              <a:t>kann</a:t>
            </a:r>
            <a:r>
              <a:rPr lang="de-DE" dirty="0" smtClean="0"/>
              <a:t> </a:t>
            </a:r>
            <a:r>
              <a:rPr lang="de-DE" i="1" dirty="0" smtClean="0"/>
              <a:t>v</a:t>
            </a:r>
            <a:r>
              <a:rPr lang="de-DE" dirty="0" smtClean="0"/>
              <a:t> färbbar sein. Weise </a:t>
            </a:r>
            <a:r>
              <a:rPr lang="de-DE" i="1" dirty="0" smtClean="0"/>
              <a:t>v</a:t>
            </a:r>
            <a:r>
              <a:rPr lang="de-DE" dirty="0" smtClean="0"/>
              <a:t> in beiden Fällen eine freie Farbe </a:t>
            </a:r>
            <a:r>
              <a:rPr lang="de-DE" i="1" dirty="0" smtClean="0"/>
              <a:t>k</a:t>
            </a:r>
            <a:r>
              <a:rPr lang="de-DE" i="1" baseline="-25000" dirty="0" smtClean="0"/>
              <a:t>v</a:t>
            </a:r>
            <a:r>
              <a:rPr lang="de-DE" dirty="0" smtClean="0"/>
              <a:t> zu. Ist ein potentieller </a:t>
            </a:r>
            <a:r>
              <a:rPr lang="en-US" i="1" dirty="0" smtClean="0"/>
              <a:t>Spill</a:t>
            </a:r>
            <a:r>
              <a:rPr lang="de-DE" dirty="0" smtClean="0"/>
              <a:t> nicht färbbar, wird </a:t>
            </a:r>
            <a:r>
              <a:rPr lang="de-DE" i="1" dirty="0" smtClean="0"/>
              <a:t>v</a:t>
            </a:r>
            <a:r>
              <a:rPr lang="de-DE" dirty="0" smtClean="0"/>
              <a:t> als </a:t>
            </a:r>
            <a:r>
              <a:rPr lang="de-DE" i="1" dirty="0" smtClean="0"/>
              <a:t>echter </a:t>
            </a:r>
            <a:r>
              <a:rPr lang="en-US" i="1" dirty="0" smtClean="0"/>
              <a:t>Spill</a:t>
            </a:r>
            <a:r>
              <a:rPr lang="de-DE" dirty="0" smtClean="0"/>
              <a:t> markiert.</a:t>
            </a:r>
            <a:endParaRPr lang="de-DE" i="1" dirty="0" smtClean="0"/>
          </a:p>
          <a:p>
            <a:pPr marL="457200" indent="-457200">
              <a:lnSpc>
                <a:spcPct val="120000"/>
              </a:lnSpc>
              <a:buFont typeface="+mj-lt"/>
              <a:buAutoNum type="arabicPeriod" startAt="5"/>
            </a:pPr>
            <a:r>
              <a:rPr lang="de-DE" b="1" dirty="0" smtClean="0"/>
              <a:t> </a:t>
            </a:r>
            <a:r>
              <a:rPr lang="en-US" b="1" i="1" dirty="0" smtClean="0"/>
              <a:t>Spill</a:t>
            </a:r>
            <a:r>
              <a:rPr lang="de-DE" b="1" dirty="0" smtClean="0"/>
              <a:t>-Code-Generierung:</a:t>
            </a:r>
            <a:r>
              <a:rPr lang="de-DE" dirty="0" smtClean="0"/>
              <a:t> Für jeden echten Spill </a:t>
            </a:r>
            <a:r>
              <a:rPr lang="de-DE" i="1" dirty="0" smtClean="0"/>
              <a:t>v</a:t>
            </a:r>
            <a:r>
              <a:rPr lang="de-DE" dirty="0" smtClean="0"/>
              <a:t> wird vor jedem USE von </a:t>
            </a:r>
            <a:r>
              <a:rPr lang="de-DE" i="1" dirty="0" smtClean="0"/>
              <a:t>v</a:t>
            </a:r>
            <a:r>
              <a:rPr lang="de-DE" dirty="0" smtClean="0"/>
              <a:t> eine Lade-Operation eingefügt, und nach jedem DEF von </a:t>
            </a:r>
            <a:r>
              <a:rPr lang="de-DE" i="1" dirty="0" smtClean="0"/>
              <a:t>v</a:t>
            </a:r>
            <a:r>
              <a:rPr lang="de-DE" dirty="0" smtClean="0"/>
              <a:t> eine Schreib-Operation.</a:t>
            </a:r>
            <a:br>
              <a:rPr lang="de-DE" dirty="0" smtClean="0"/>
            </a:br>
            <a:r>
              <a:rPr lang="de-DE" i="1" dirty="0" smtClean="0"/>
              <a:t>(</a:t>
            </a:r>
            <a:r>
              <a:rPr lang="de-DE" i="1" dirty="0" smtClean="0">
                <a:sym typeface="Wingdings"/>
              </a:rPr>
              <a:t></a:t>
            </a:r>
            <a:r>
              <a:rPr lang="de-DE" i="1" dirty="0" smtClean="0"/>
              <a:t> Damit zerfällt die Lebenszeit des virtuellen Registers v in viele kleine Intervalle, die in einer der nächsten Runden des Algorithmus gefärbt werden.)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 startAt="5"/>
            </a:pPr>
            <a:r>
              <a:rPr lang="en-US" b="1" dirty="0" smtClean="0"/>
              <a:t> </a:t>
            </a:r>
            <a:r>
              <a:rPr lang="de-DE" b="1" dirty="0" smtClean="0"/>
              <a:t>Neustart</a:t>
            </a:r>
            <a:r>
              <a:rPr lang="en-US" b="1" dirty="0" smtClean="0"/>
              <a:t>:</a:t>
            </a:r>
            <a:r>
              <a:rPr lang="de-DE" dirty="0" smtClean="0"/>
              <a:t> Falls </a:t>
            </a:r>
            <a:r>
              <a:rPr lang="de-DE" i="1" dirty="0" smtClean="0"/>
              <a:t>G</a:t>
            </a:r>
            <a:r>
              <a:rPr lang="de-DE" dirty="0" smtClean="0"/>
              <a:t> noch ungefärbte Knoten enthält, gehe zu Schritt 1.</a:t>
            </a:r>
            <a:endParaRPr lang="de-DE" i="1" dirty="0" smtClean="0"/>
          </a:p>
          <a:p>
            <a:pPr marL="457200" indent="-457200">
              <a:lnSpc>
                <a:spcPct val="120000"/>
              </a:lnSpc>
              <a:buFont typeface="+mj-lt"/>
              <a:buAutoNum type="arabicPeriod" startAt="5"/>
            </a:pPr>
            <a:r>
              <a:rPr lang="de-DE" b="1" dirty="0" smtClean="0"/>
              <a:t> MOV-Operationen</a:t>
            </a:r>
            <a:r>
              <a:rPr lang="de-DE" dirty="0" smtClean="0"/>
              <a:t> mit Quellregister = Zielregister werden entfernt.</a:t>
            </a:r>
          </a:p>
        </p:txBody>
      </p:sp>
    </p:spTree>
    <p:extLst>
      <p:ext uri="{BB962C8B-B14F-4D97-AF65-F5344CB8AC3E}">
        <p14:creationId xmlns:p14="http://schemas.microsoft.com/office/powerpoint/2010/main" val="30528398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7D53DE1F-BBFF-4CB9-A10B-CE59DB222B6E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8 - Register-Allokation</a:t>
            </a:r>
            <a:endParaRPr lang="de-DE" dirty="0"/>
          </a:p>
        </p:txBody>
      </p:sp>
      <p:sp>
        <p:nvSpPr>
          <p:cNvPr id="75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Coalescing</a:t>
            </a:r>
            <a:r>
              <a:rPr lang="de-DE" dirty="0" smtClean="0"/>
              <a:t> (1)</a:t>
            </a:r>
            <a:endParaRPr lang="de-DE" dirty="0"/>
          </a:p>
        </p:txBody>
      </p:sp>
      <p:sp>
        <p:nvSpPr>
          <p:cNvPr id="75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  <a:buFont typeface="Arial" charset="0"/>
              <a:buNone/>
            </a:pPr>
            <a:r>
              <a:rPr lang="de-DE" b="1" dirty="0" smtClean="0"/>
              <a:t>Register-Transfers</a:t>
            </a:r>
            <a:endParaRPr lang="de-DE" b="1" i="1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Beim Aufbau des Interferenzgraphen wurden für MOV-Operationen keine künstlichen Kanten eingefügt, in der Hoffnung, dass Ziel und Quelle der MOV-Operation zusammenfallen.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i="1" u="sng" dirty="0" smtClean="0"/>
              <a:t>Aber:</a:t>
            </a:r>
            <a:r>
              <a:rPr lang="de-DE" dirty="0" smtClean="0"/>
              <a:t> Der Algorithmus zur Graph-Färbung von Folien 25 &amp; 26 erzwingt nicht, dass Ziel und Quelle auch tatsächlich zusammenfallen.</a:t>
            </a:r>
          </a:p>
          <a:p>
            <a:pPr marL="0" indent="0">
              <a:lnSpc>
                <a:spcPct val="120000"/>
              </a:lnSpc>
            </a:pPr>
            <a:endParaRPr lang="de-DE" sz="1200" i="1" dirty="0"/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de-DE" b="1" dirty="0" smtClean="0"/>
              <a:t>Register-</a:t>
            </a:r>
            <a:r>
              <a:rPr lang="en-US" b="1" i="1" dirty="0" smtClean="0"/>
              <a:t>Coalescing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Für einen Register-Transfer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MOV r0, r1</a:t>
            </a:r>
            <a:r>
              <a:rPr lang="de-DE" dirty="0" smtClean="0"/>
              <a:t> mit nicht interferierenden Quell- und Ziel-Registern vereinigt </a:t>
            </a:r>
            <a:r>
              <a:rPr lang="en-US" i="1" dirty="0" smtClean="0"/>
              <a:t>Coalescing</a:t>
            </a:r>
            <a:r>
              <a:rPr lang="de-DE" dirty="0" smtClean="0"/>
              <a:t> im Interferenzgraph die Knoten von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r0</a:t>
            </a:r>
            <a:r>
              <a:rPr lang="de-DE" dirty="0" smtClean="0"/>
              <a:t> und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r1</a:t>
            </a:r>
            <a:r>
              <a:rPr lang="de-DE" dirty="0" smtClean="0"/>
              <a:t>, so dass bei anschließender Graph-Färbung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r0</a:t>
            </a:r>
            <a:r>
              <a:rPr lang="de-DE" dirty="0" smtClean="0"/>
              <a:t> und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r1</a:t>
            </a:r>
            <a:r>
              <a:rPr lang="de-DE" dirty="0" smtClean="0"/>
              <a:t> zwingend die gleiche Farbe erhalten.</a:t>
            </a:r>
            <a:endParaRPr lang="de-DE" i="1" dirty="0" smtClean="0"/>
          </a:p>
        </p:txBody>
      </p:sp>
    </p:spTree>
    <p:extLst>
      <p:ext uri="{BB962C8B-B14F-4D97-AF65-F5344CB8AC3E}">
        <p14:creationId xmlns:p14="http://schemas.microsoft.com/office/powerpoint/2010/main" val="10113809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A062D2B4-7776-448D-90BE-ACEC4CF69644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8 - Register-Allokation</a:t>
            </a:r>
            <a:endParaRPr lang="de-DE" dirty="0"/>
          </a:p>
        </p:txBody>
      </p:sp>
      <p:sp>
        <p:nvSpPr>
          <p:cNvPr id="75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Coalescing</a:t>
            </a:r>
            <a:r>
              <a:rPr lang="de-DE" dirty="0"/>
              <a:t> </a:t>
            </a:r>
            <a:r>
              <a:rPr lang="de-DE" dirty="0" smtClean="0"/>
              <a:t>(2)</a:t>
            </a:r>
            <a:endParaRPr lang="de-DE" dirty="0"/>
          </a:p>
        </p:txBody>
      </p:sp>
      <p:sp>
        <p:nvSpPr>
          <p:cNvPr id="75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  <a:buFont typeface="Arial" charset="0"/>
              <a:buNone/>
            </a:pPr>
            <a:r>
              <a:rPr lang="de-DE" b="1" dirty="0" smtClean="0"/>
              <a:t>Effekte des </a:t>
            </a:r>
            <a:r>
              <a:rPr lang="en-US" b="1" i="1" dirty="0" smtClean="0"/>
              <a:t>Coalescings</a:t>
            </a:r>
            <a:r>
              <a:rPr lang="de-DE" b="1" dirty="0" smtClean="0"/>
              <a:t>	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MOV r0, r1;</a:t>
            </a:r>
            <a:endParaRPr lang="de-DE" b="1" i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20000"/>
              </a:lnSpc>
              <a:buFont typeface="Arial" charset="0"/>
              <a:buChar char="–"/>
            </a:pPr>
            <a:endParaRPr lang="de-DE" dirty="0" smtClean="0"/>
          </a:p>
          <a:p>
            <a:pPr>
              <a:lnSpc>
                <a:spcPct val="120000"/>
              </a:lnSpc>
              <a:buFont typeface="Arial" charset="0"/>
              <a:buChar char="–"/>
            </a:pPr>
            <a:endParaRPr lang="de-DE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endParaRPr lang="de-DE" dirty="0" smtClean="0"/>
          </a:p>
          <a:p>
            <a:pPr>
              <a:lnSpc>
                <a:spcPct val="120000"/>
              </a:lnSpc>
              <a:buFont typeface="Arial" charset="0"/>
              <a:buChar char="–"/>
            </a:pPr>
            <a:endParaRPr lang="de-DE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endParaRPr lang="de-DE" dirty="0" smtClean="0"/>
          </a:p>
          <a:p>
            <a:pPr>
              <a:lnSpc>
                <a:spcPct val="120000"/>
              </a:lnSpc>
              <a:buFont typeface="Arial" charset="0"/>
              <a:buChar char="–"/>
            </a:pPr>
            <a:endParaRPr lang="de-DE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b="1" dirty="0" smtClean="0"/>
              <a:t>Vorteil des </a:t>
            </a:r>
            <a:r>
              <a:rPr lang="en-US" b="1" i="1" dirty="0" smtClean="0"/>
              <a:t>Coalescings</a:t>
            </a:r>
            <a:r>
              <a:rPr lang="de-DE" b="1" dirty="0" smtClean="0"/>
              <a:t>:</a:t>
            </a:r>
            <a:r>
              <a:rPr lang="de-DE" dirty="0" smtClean="0"/>
              <a:t> Unnötige Register-Transfers entfallen, Maschinenbefehle legen ihre Resultate direkt in dem Register ab, in dem diese effektiv gebraucht werden.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b="1" dirty="0" smtClean="0"/>
              <a:t>Nachteil:</a:t>
            </a:r>
            <a:r>
              <a:rPr lang="de-DE" dirty="0" smtClean="0"/>
              <a:t> Verschmolzener Knoten hat höheren Grad als ursprüngliche Knoten, d.h. der Interferenzgraph kann nach </a:t>
            </a:r>
            <a:r>
              <a:rPr lang="en-US" i="1" dirty="0" smtClean="0"/>
              <a:t>Coalescing</a:t>
            </a:r>
            <a:r>
              <a:rPr lang="de-DE" dirty="0" smtClean="0"/>
              <a:t> u.U. nicht mehr </a:t>
            </a:r>
            <a:r>
              <a:rPr lang="de-DE" i="1" dirty="0" smtClean="0"/>
              <a:t>K</a:t>
            </a:r>
            <a:r>
              <a:rPr lang="de-DE" dirty="0" smtClean="0"/>
              <a:t>-färbbar sein, während dies vorher u.U. zutraf.</a:t>
            </a:r>
          </a:p>
        </p:txBody>
      </p:sp>
      <p:sp>
        <p:nvSpPr>
          <p:cNvPr id="10" name="Oval 6"/>
          <p:cNvSpPr>
            <a:spLocks noChangeArrowheads="1"/>
          </p:cNvSpPr>
          <p:nvPr/>
        </p:nvSpPr>
        <p:spPr bwMode="auto">
          <a:xfrm>
            <a:off x="1546225" y="2637110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1533525" y="2781573"/>
            <a:ext cx="4349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  <a:buFontTx/>
              <a:buNone/>
            </a:pPr>
            <a:r>
              <a:rPr lang="de-DE" sz="1600" b="1" dirty="0">
                <a:latin typeface="Courier New" pitchFamily="49" charset="0"/>
              </a:rPr>
              <a:t>r0</a:t>
            </a: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2497138" y="2637110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2484438" y="2781573"/>
            <a:ext cx="4349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  <a:buFontTx/>
              <a:buNone/>
            </a:pPr>
            <a:r>
              <a:rPr lang="de-DE" sz="1600" b="1" dirty="0">
                <a:latin typeface="Courier New" pitchFamily="49" charset="0"/>
              </a:rPr>
              <a:t>r1</a:t>
            </a:r>
          </a:p>
        </p:txBody>
      </p:sp>
      <p:sp>
        <p:nvSpPr>
          <p:cNvPr id="14" name="Oval 10"/>
          <p:cNvSpPr>
            <a:spLocks noChangeArrowheads="1"/>
          </p:cNvSpPr>
          <p:nvPr/>
        </p:nvSpPr>
        <p:spPr bwMode="auto">
          <a:xfrm>
            <a:off x="1042988" y="2060848"/>
            <a:ext cx="574675" cy="5762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3366FF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5" name="Oval 11"/>
          <p:cNvSpPr>
            <a:spLocks noChangeArrowheads="1"/>
          </p:cNvSpPr>
          <p:nvPr/>
        </p:nvSpPr>
        <p:spPr bwMode="auto">
          <a:xfrm>
            <a:off x="1042988" y="3213373"/>
            <a:ext cx="574675" cy="5762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3366FF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 rot="16200000">
            <a:off x="1439863" y="2818085"/>
            <a:ext cx="0" cy="215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17" name="Oval 13"/>
          <p:cNvSpPr>
            <a:spLocks noChangeArrowheads="1"/>
          </p:cNvSpPr>
          <p:nvPr/>
        </p:nvSpPr>
        <p:spPr bwMode="auto">
          <a:xfrm>
            <a:off x="757238" y="2637110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3366FF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8" name="Oval 14"/>
          <p:cNvSpPr>
            <a:spLocks noChangeArrowheads="1"/>
          </p:cNvSpPr>
          <p:nvPr/>
        </p:nvSpPr>
        <p:spPr bwMode="auto">
          <a:xfrm>
            <a:off x="3001963" y="2060848"/>
            <a:ext cx="574675" cy="5762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669900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9" name="Oval 15"/>
          <p:cNvSpPr>
            <a:spLocks noChangeArrowheads="1"/>
          </p:cNvSpPr>
          <p:nvPr/>
        </p:nvSpPr>
        <p:spPr bwMode="auto">
          <a:xfrm>
            <a:off x="3001963" y="3213373"/>
            <a:ext cx="574675" cy="5762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669900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rot="18900000">
            <a:off x="3071813" y="3068910"/>
            <a:ext cx="0" cy="215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 rot="2700000">
            <a:off x="3036888" y="2529160"/>
            <a:ext cx="0" cy="215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22" name="Oval 18"/>
          <p:cNvSpPr>
            <a:spLocks noChangeArrowheads="1"/>
          </p:cNvSpPr>
          <p:nvPr/>
        </p:nvSpPr>
        <p:spPr bwMode="auto">
          <a:xfrm>
            <a:off x="3287713" y="2637110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669900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 rot="16200000">
            <a:off x="3179763" y="2818085"/>
            <a:ext cx="0" cy="215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24" name="Line 20"/>
          <p:cNvSpPr>
            <a:spLocks noChangeShapeType="1"/>
          </p:cNvSpPr>
          <p:nvPr/>
        </p:nvSpPr>
        <p:spPr bwMode="auto">
          <a:xfrm rot="18900000">
            <a:off x="1619250" y="2492648"/>
            <a:ext cx="0" cy="215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25" name="Line 21"/>
          <p:cNvSpPr>
            <a:spLocks noChangeShapeType="1"/>
          </p:cNvSpPr>
          <p:nvPr/>
        </p:nvSpPr>
        <p:spPr bwMode="auto">
          <a:xfrm rot="2700000">
            <a:off x="1584325" y="3105423"/>
            <a:ext cx="0" cy="215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26" name="Oval 22"/>
          <p:cNvSpPr>
            <a:spLocks noChangeArrowheads="1"/>
          </p:cNvSpPr>
          <p:nvPr/>
        </p:nvSpPr>
        <p:spPr bwMode="auto">
          <a:xfrm>
            <a:off x="5927725" y="2637110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5854700" y="2745060"/>
            <a:ext cx="557213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rgbClr val="FF0007"/>
              </a:buClr>
              <a:buFontTx/>
              <a:buNone/>
            </a:pPr>
            <a:r>
              <a:rPr lang="de-DE" sz="1600" b="1" dirty="0">
                <a:latin typeface="Courier New" pitchFamily="49" charset="0"/>
              </a:rPr>
              <a:t>r0/</a:t>
            </a:r>
          </a:p>
          <a:p>
            <a:pPr algn="ctr" eaLnBrk="1" hangingPunct="1">
              <a:lnSpc>
                <a:spcPct val="60000"/>
              </a:lnSpc>
              <a:spcBef>
                <a:spcPct val="20000"/>
              </a:spcBef>
              <a:buClr>
                <a:srgbClr val="FF0007"/>
              </a:buClr>
              <a:buFontTx/>
              <a:buNone/>
            </a:pPr>
            <a:r>
              <a:rPr lang="de-DE" sz="1600" b="1" dirty="0">
                <a:latin typeface="Courier New" pitchFamily="49" charset="0"/>
              </a:rPr>
              <a:t>r1</a:t>
            </a:r>
          </a:p>
        </p:txBody>
      </p:sp>
      <p:sp>
        <p:nvSpPr>
          <p:cNvPr id="28" name="Oval 24"/>
          <p:cNvSpPr>
            <a:spLocks noChangeArrowheads="1"/>
          </p:cNvSpPr>
          <p:nvPr/>
        </p:nvSpPr>
        <p:spPr bwMode="auto">
          <a:xfrm>
            <a:off x="5424488" y="2060848"/>
            <a:ext cx="574675" cy="5762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3366FF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29" name="Oval 25"/>
          <p:cNvSpPr>
            <a:spLocks noChangeArrowheads="1"/>
          </p:cNvSpPr>
          <p:nvPr/>
        </p:nvSpPr>
        <p:spPr bwMode="auto">
          <a:xfrm>
            <a:off x="5424488" y="3213373"/>
            <a:ext cx="574675" cy="5762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3366FF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30" name="Line 26"/>
          <p:cNvSpPr>
            <a:spLocks noChangeShapeType="1"/>
          </p:cNvSpPr>
          <p:nvPr/>
        </p:nvSpPr>
        <p:spPr bwMode="auto">
          <a:xfrm rot="16200000">
            <a:off x="5821363" y="2818085"/>
            <a:ext cx="0" cy="215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31" name="Oval 27"/>
          <p:cNvSpPr>
            <a:spLocks noChangeArrowheads="1"/>
          </p:cNvSpPr>
          <p:nvPr/>
        </p:nvSpPr>
        <p:spPr bwMode="auto">
          <a:xfrm>
            <a:off x="5138738" y="2637110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3366FF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32" name="Oval 28"/>
          <p:cNvSpPr>
            <a:spLocks noChangeArrowheads="1"/>
          </p:cNvSpPr>
          <p:nvPr/>
        </p:nvSpPr>
        <p:spPr bwMode="auto">
          <a:xfrm>
            <a:off x="6445250" y="2060848"/>
            <a:ext cx="574675" cy="5762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669900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33" name="Oval 29"/>
          <p:cNvSpPr>
            <a:spLocks noChangeArrowheads="1"/>
          </p:cNvSpPr>
          <p:nvPr/>
        </p:nvSpPr>
        <p:spPr bwMode="auto">
          <a:xfrm>
            <a:off x="6445250" y="3213373"/>
            <a:ext cx="574675" cy="5762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669900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34" name="Line 30"/>
          <p:cNvSpPr>
            <a:spLocks noChangeShapeType="1"/>
          </p:cNvSpPr>
          <p:nvPr/>
        </p:nvSpPr>
        <p:spPr bwMode="auto">
          <a:xfrm rot="18900000">
            <a:off x="6515100" y="3068910"/>
            <a:ext cx="0" cy="215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35" name="Line 31"/>
          <p:cNvSpPr>
            <a:spLocks noChangeShapeType="1"/>
          </p:cNvSpPr>
          <p:nvPr/>
        </p:nvSpPr>
        <p:spPr bwMode="auto">
          <a:xfrm rot="2700000">
            <a:off x="6480175" y="2529160"/>
            <a:ext cx="0" cy="215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36" name="Oval 32"/>
          <p:cNvSpPr>
            <a:spLocks noChangeArrowheads="1"/>
          </p:cNvSpPr>
          <p:nvPr/>
        </p:nvSpPr>
        <p:spPr bwMode="auto">
          <a:xfrm>
            <a:off x="6731000" y="2637110"/>
            <a:ext cx="574675" cy="5762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669900"/>
              </a:gs>
            </a:gsLst>
            <a:lin ang="18900000" scaled="1"/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37" name="Line 33"/>
          <p:cNvSpPr>
            <a:spLocks noChangeShapeType="1"/>
          </p:cNvSpPr>
          <p:nvPr/>
        </p:nvSpPr>
        <p:spPr bwMode="auto">
          <a:xfrm rot="16200000">
            <a:off x="6623050" y="2818085"/>
            <a:ext cx="0" cy="215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38" name="Line 34"/>
          <p:cNvSpPr>
            <a:spLocks noChangeShapeType="1"/>
          </p:cNvSpPr>
          <p:nvPr/>
        </p:nvSpPr>
        <p:spPr bwMode="auto">
          <a:xfrm rot="18900000">
            <a:off x="6000750" y="2492648"/>
            <a:ext cx="0" cy="215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39" name="Line 35"/>
          <p:cNvSpPr>
            <a:spLocks noChangeShapeType="1"/>
          </p:cNvSpPr>
          <p:nvPr/>
        </p:nvSpPr>
        <p:spPr bwMode="auto">
          <a:xfrm rot="2700000">
            <a:off x="5965825" y="3105423"/>
            <a:ext cx="0" cy="215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40" name="AutoShape 37"/>
          <p:cNvSpPr>
            <a:spLocks noChangeArrowheads="1"/>
          </p:cNvSpPr>
          <p:nvPr/>
        </p:nvSpPr>
        <p:spPr bwMode="auto">
          <a:xfrm>
            <a:off x="4067175" y="2781573"/>
            <a:ext cx="827088" cy="252412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rgbClr val="83B53D">
                  <a:gamma/>
                  <a:shade val="46275"/>
                  <a:invGamma/>
                </a:srgbClr>
              </a:gs>
              <a:gs pos="100000">
                <a:srgbClr val="83B53D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086463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80241929-FC1C-4CB1-B581-12A025C72D84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8 - Register-Allokation</a:t>
            </a:r>
            <a:endParaRPr lang="de-DE" dirty="0"/>
          </a:p>
        </p:txBody>
      </p:sp>
      <p:sp>
        <p:nvSpPr>
          <p:cNvPr id="75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Coalescing</a:t>
            </a:r>
            <a:r>
              <a:rPr lang="de-DE" dirty="0"/>
              <a:t> </a:t>
            </a:r>
            <a:r>
              <a:rPr lang="de-DE" dirty="0" smtClean="0"/>
              <a:t>(3)</a:t>
            </a:r>
            <a:endParaRPr lang="de-DE" dirty="0"/>
          </a:p>
        </p:txBody>
      </p:sp>
      <p:sp>
        <p:nvSpPr>
          <p:cNvPr id="75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  <a:buFont typeface="Arial" charset="0"/>
              <a:buNone/>
            </a:pPr>
            <a:r>
              <a:rPr lang="de-DE" b="1" dirty="0" smtClean="0"/>
              <a:t>Sicheres </a:t>
            </a:r>
            <a:r>
              <a:rPr lang="en-US" b="1" i="1" dirty="0" smtClean="0"/>
              <a:t>Coalescing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en-US" i="1" dirty="0" smtClean="0"/>
              <a:t>Coalescing</a:t>
            </a:r>
            <a:r>
              <a:rPr lang="de-DE" dirty="0" smtClean="0"/>
              <a:t> heißt sicher, wenn niemals ein vorher </a:t>
            </a:r>
            <a:r>
              <a:rPr lang="de-DE" i="1" dirty="0" smtClean="0"/>
              <a:t>K</a:t>
            </a:r>
            <a:r>
              <a:rPr lang="de-DE" dirty="0" smtClean="0"/>
              <a:t>-färbbarer Interferenzgraph nach dem </a:t>
            </a:r>
            <a:r>
              <a:rPr lang="en-US" i="1" dirty="0" smtClean="0"/>
              <a:t>Coalescing</a:t>
            </a:r>
            <a:r>
              <a:rPr lang="de-DE" dirty="0" smtClean="0"/>
              <a:t> nicht mehr </a:t>
            </a:r>
            <a:r>
              <a:rPr lang="de-DE" i="1" dirty="0" smtClean="0"/>
              <a:t>K</a:t>
            </a:r>
            <a:r>
              <a:rPr lang="de-DE" dirty="0" smtClean="0"/>
              <a:t>-färbbar ist.</a:t>
            </a:r>
          </a:p>
          <a:p>
            <a:pPr>
              <a:lnSpc>
                <a:spcPct val="120000"/>
              </a:lnSpc>
              <a:buFont typeface="Wingdings" pitchFamily="2" charset="2"/>
              <a:buChar char="F"/>
            </a:pPr>
            <a:r>
              <a:rPr lang="de-DE" dirty="0" smtClean="0"/>
              <a:t>Sicheres </a:t>
            </a:r>
            <a:r>
              <a:rPr lang="en-US" i="1" dirty="0" smtClean="0"/>
              <a:t>Coalescing</a:t>
            </a:r>
            <a:r>
              <a:rPr lang="de-DE" dirty="0" smtClean="0"/>
              <a:t> entfernt somit u.U. nicht sämtliche möglichen Register-Transfers aus dem Code.</a:t>
            </a:r>
          </a:p>
          <a:p>
            <a:pPr>
              <a:lnSpc>
                <a:spcPct val="120000"/>
              </a:lnSpc>
              <a:buFont typeface="Wingdings" pitchFamily="2" charset="2"/>
              <a:buChar char="F"/>
            </a:pPr>
            <a:r>
              <a:rPr lang="de-DE" dirty="0" smtClean="0"/>
              <a:t>Aber: verbleibende MOV-Operationen sind stets besser als </a:t>
            </a:r>
            <a:r>
              <a:rPr lang="en-US" i="1" dirty="0" smtClean="0"/>
              <a:t>Spill</a:t>
            </a:r>
            <a:r>
              <a:rPr lang="de-DE" dirty="0" smtClean="0"/>
              <a:t>-Code-Generierung für nicht </a:t>
            </a:r>
            <a:r>
              <a:rPr lang="de-DE" i="1" dirty="0" smtClean="0"/>
              <a:t>K</a:t>
            </a:r>
            <a:r>
              <a:rPr lang="de-DE" dirty="0" smtClean="0"/>
              <a:t>-färbbaren Interferenzgraphen.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endParaRPr lang="de-DE" sz="1200" b="1" dirty="0" smtClean="0"/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de-DE" b="1" dirty="0" smtClean="0"/>
              <a:t>Ablauf</a:t>
            </a:r>
            <a:endParaRPr lang="de-DE" b="1" i="1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en-US" i="1" dirty="0" smtClean="0"/>
              <a:t>Coalescing</a:t>
            </a:r>
            <a:r>
              <a:rPr lang="de-DE" dirty="0" smtClean="0"/>
              <a:t> wird nach Vereinfachung und vor </a:t>
            </a:r>
            <a:r>
              <a:rPr lang="en-US" i="1" dirty="0" smtClean="0"/>
              <a:t>Spilling</a:t>
            </a:r>
            <a:r>
              <a:rPr lang="de-DE" dirty="0" smtClean="0"/>
              <a:t> ausgeführt. Ist </a:t>
            </a:r>
            <a:r>
              <a:rPr lang="en-US" i="1" dirty="0" smtClean="0"/>
              <a:t>Coalescing</a:t>
            </a:r>
            <a:r>
              <a:rPr lang="de-DE" dirty="0" smtClean="0"/>
              <a:t> möglich, wird der Graph danach weiter vereinfacht.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Vereinfachung entfernt nur solche Knoten </a:t>
            </a:r>
            <a:r>
              <a:rPr lang="de-DE" i="1" dirty="0" smtClean="0"/>
              <a:t>v</a:t>
            </a:r>
            <a:r>
              <a:rPr lang="de-DE" dirty="0" smtClean="0"/>
              <a:t> aus </a:t>
            </a:r>
            <a:r>
              <a:rPr lang="de-DE" i="1" dirty="0" smtClean="0"/>
              <a:t>G</a:t>
            </a:r>
            <a:r>
              <a:rPr lang="de-DE" dirty="0" smtClean="0"/>
              <a:t>, die weder Quelle noch Ziel einer MOV-Operation sind.</a:t>
            </a:r>
          </a:p>
        </p:txBody>
      </p:sp>
    </p:spTree>
    <p:extLst>
      <p:ext uri="{BB962C8B-B14F-4D97-AF65-F5344CB8AC3E}">
        <p14:creationId xmlns:p14="http://schemas.microsoft.com/office/powerpoint/2010/main" val="37144906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424AB9AE-5E96-4776-9BEE-ED47D3F79853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8 - Register-Allokation</a:t>
            </a:r>
            <a:endParaRPr lang="de-DE" dirty="0"/>
          </a:p>
        </p:txBody>
      </p:sp>
      <p:sp>
        <p:nvSpPr>
          <p:cNvPr id="65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Inhalte der Vorlesung</a:t>
            </a:r>
          </a:p>
        </p:txBody>
      </p:sp>
      <p:sp>
        <p:nvSpPr>
          <p:cNvPr id="65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>
              <a:lnSpc>
                <a:spcPct val="120000"/>
              </a:lnSpc>
              <a:buFont typeface="Arial" charset="0"/>
              <a:buAutoNum type="arabicPeriod"/>
            </a:pPr>
            <a:r>
              <a:rPr lang="de-DE" b="1" dirty="0" smtClean="0">
                <a:solidFill>
                  <a:srgbClr val="7D91AA"/>
                </a:solidFill>
              </a:rPr>
              <a:t>Einordnung &amp; Motivation der Vorlesung</a:t>
            </a:r>
          </a:p>
          <a:p>
            <a:pPr marL="381000" indent="-381000">
              <a:lnSpc>
                <a:spcPct val="120000"/>
              </a:lnSpc>
              <a:buFont typeface="Arial" charset="0"/>
              <a:buAutoNum type="arabicPeriod"/>
            </a:pPr>
            <a:r>
              <a:rPr lang="de-DE" b="1" dirty="0" smtClean="0">
                <a:solidFill>
                  <a:srgbClr val="7D91AA"/>
                </a:solidFill>
              </a:rPr>
              <a:t>Compiler für Eingebettete Systeme – Anforderungen &amp; Abhängigkeiten</a:t>
            </a:r>
          </a:p>
          <a:p>
            <a:pPr marL="381000" indent="-381000">
              <a:lnSpc>
                <a:spcPct val="120000"/>
              </a:lnSpc>
              <a:buFont typeface="Arial" charset="0"/>
              <a:buAutoNum type="arabicPeriod"/>
            </a:pPr>
            <a:r>
              <a:rPr lang="de-DE" b="1" dirty="0" smtClean="0">
                <a:solidFill>
                  <a:srgbClr val="7D91AA"/>
                </a:solidFill>
              </a:rPr>
              <a:t>Interner Aufbau von Compilern</a:t>
            </a:r>
          </a:p>
          <a:p>
            <a:pPr marL="381000" indent="-381000">
              <a:lnSpc>
                <a:spcPct val="120000"/>
              </a:lnSpc>
              <a:buFont typeface="Arial" charset="0"/>
              <a:buAutoNum type="arabicPeriod"/>
            </a:pPr>
            <a:r>
              <a:rPr lang="de-DE" b="1" dirty="0" smtClean="0">
                <a:solidFill>
                  <a:srgbClr val="7D91AA"/>
                </a:solidFill>
              </a:rPr>
              <a:t>Prepass-Optimierungen</a:t>
            </a:r>
          </a:p>
          <a:p>
            <a:pPr marL="381000" indent="-381000">
              <a:lnSpc>
                <a:spcPct val="120000"/>
              </a:lnSpc>
              <a:buFont typeface="Arial" charset="0"/>
              <a:buAutoNum type="arabicPeriod"/>
            </a:pPr>
            <a:r>
              <a:rPr lang="de-DE" b="1" dirty="0" smtClean="0">
                <a:solidFill>
                  <a:srgbClr val="7D91AA"/>
                </a:solidFill>
              </a:rPr>
              <a:t>HIR Optimierungen und Transformationen</a:t>
            </a:r>
          </a:p>
          <a:p>
            <a:pPr marL="381000" indent="-381000">
              <a:lnSpc>
                <a:spcPct val="120000"/>
              </a:lnSpc>
              <a:buFont typeface="Arial" charset="0"/>
              <a:buAutoNum type="arabicPeriod"/>
            </a:pPr>
            <a:r>
              <a:rPr lang="de-DE" b="1" dirty="0" smtClean="0">
                <a:solidFill>
                  <a:srgbClr val="7D91AA"/>
                </a:solidFill>
              </a:rPr>
              <a:t>Instruktionsauswahl</a:t>
            </a:r>
          </a:p>
          <a:p>
            <a:pPr marL="381000" indent="-381000">
              <a:lnSpc>
                <a:spcPct val="120000"/>
              </a:lnSpc>
              <a:buFont typeface="Arial" charset="0"/>
              <a:buAutoNum type="arabicPeriod"/>
            </a:pPr>
            <a:r>
              <a:rPr lang="de-DE" b="1" dirty="0" smtClean="0">
                <a:solidFill>
                  <a:srgbClr val="7D91AA"/>
                </a:solidFill>
              </a:rPr>
              <a:t>LIR Optimierungen und Transformationen</a:t>
            </a:r>
          </a:p>
          <a:p>
            <a:pPr marL="381000" indent="-381000">
              <a:lnSpc>
                <a:spcPct val="120000"/>
              </a:lnSpc>
              <a:buFont typeface="Arial" charset="0"/>
              <a:buAutoNum type="arabicPeriod"/>
            </a:pPr>
            <a:r>
              <a:rPr lang="de-DE" b="1" dirty="0" smtClean="0"/>
              <a:t>Register-Allokation</a:t>
            </a:r>
            <a:endParaRPr lang="de-DE" b="1" dirty="0" smtClean="0">
              <a:solidFill>
                <a:srgbClr val="7D91AA"/>
              </a:solidFill>
            </a:endParaRPr>
          </a:p>
          <a:p>
            <a:pPr marL="381000" indent="-381000">
              <a:lnSpc>
                <a:spcPct val="120000"/>
              </a:lnSpc>
              <a:buFont typeface="Arial" charset="0"/>
              <a:buAutoNum type="arabicPeriod"/>
            </a:pPr>
            <a:r>
              <a:rPr lang="de-DE" b="1" dirty="0" smtClean="0">
                <a:solidFill>
                  <a:srgbClr val="7D91AA"/>
                </a:solidFill>
              </a:rPr>
              <a:t>Compiler zur WCET</a:t>
            </a:r>
            <a:r>
              <a:rPr lang="de-DE" b="1" baseline="-25000" dirty="0" smtClean="0">
                <a:solidFill>
                  <a:srgbClr val="7D91AA"/>
                </a:solidFill>
              </a:rPr>
              <a:t>EST</a:t>
            </a:r>
            <a:r>
              <a:rPr lang="de-DE" b="1" dirty="0" smtClean="0">
                <a:solidFill>
                  <a:srgbClr val="7D91AA"/>
                </a:solidFill>
              </a:rPr>
              <a:t>-Minimierung</a:t>
            </a:r>
          </a:p>
          <a:p>
            <a:pPr marL="381000" indent="-381000">
              <a:lnSpc>
                <a:spcPct val="120000"/>
              </a:lnSpc>
              <a:buFont typeface="Arial" charset="0"/>
              <a:buAutoNum type="arabicPeriod"/>
            </a:pPr>
            <a:r>
              <a:rPr lang="de-DE" b="1" dirty="0" smtClean="0">
                <a:solidFill>
                  <a:srgbClr val="7D91AA"/>
                </a:solidFill>
              </a:rPr>
              <a:t>Ausblick</a:t>
            </a:r>
          </a:p>
        </p:txBody>
      </p:sp>
    </p:spTree>
    <p:extLst>
      <p:ext uri="{BB962C8B-B14F-4D97-AF65-F5344CB8AC3E}">
        <p14:creationId xmlns:p14="http://schemas.microsoft.com/office/powerpoint/2010/main" val="23253293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A1F3428B-A587-410A-9D6E-78F03B38042D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8 - Register-Allokation</a:t>
            </a:r>
            <a:endParaRPr lang="de-DE" dirty="0"/>
          </a:p>
        </p:txBody>
      </p:sp>
      <p:sp>
        <p:nvSpPr>
          <p:cNvPr id="75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Coalescing</a:t>
            </a:r>
            <a:r>
              <a:rPr lang="de-DE" dirty="0"/>
              <a:t> </a:t>
            </a:r>
            <a:r>
              <a:rPr lang="de-DE" dirty="0" smtClean="0"/>
              <a:t>(4)</a:t>
            </a:r>
            <a:endParaRPr lang="de-DE" dirty="0"/>
          </a:p>
        </p:txBody>
      </p:sp>
      <p:sp>
        <p:nvSpPr>
          <p:cNvPr id="75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  <a:buFont typeface="Arial" charset="0"/>
              <a:buNone/>
            </a:pPr>
            <a:r>
              <a:rPr lang="de-DE" b="1" dirty="0" smtClean="0"/>
              <a:t>Sicheres </a:t>
            </a:r>
            <a:r>
              <a:rPr lang="en-US" b="1" i="1" dirty="0" smtClean="0"/>
              <a:t>Coalescing</a:t>
            </a:r>
            <a:r>
              <a:rPr lang="de-DE" b="1" dirty="0" smtClean="0"/>
              <a:t> nach Briggs</a:t>
            </a:r>
            <a:endParaRPr lang="de-DE" b="1" i="1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Verschmelze zwei Knoten </a:t>
            </a:r>
            <a:r>
              <a:rPr lang="de-DE" i="1" dirty="0" smtClean="0"/>
              <a:t>v</a:t>
            </a:r>
            <a:r>
              <a:rPr lang="de-DE" baseline="-25000" dirty="0" smtClean="0"/>
              <a:t>0</a:t>
            </a:r>
            <a:r>
              <a:rPr lang="de-DE" dirty="0" smtClean="0"/>
              <a:t> und </a:t>
            </a:r>
            <a:r>
              <a:rPr lang="de-DE" i="1" dirty="0" smtClean="0"/>
              <a:t>v</a:t>
            </a:r>
            <a:r>
              <a:rPr lang="de-DE" baseline="-25000" dirty="0" smtClean="0"/>
              <a:t>1</a:t>
            </a:r>
            <a:r>
              <a:rPr lang="de-DE" dirty="0" smtClean="0"/>
              <a:t> nur dann, wenn der resultierende Knoten </a:t>
            </a:r>
            <a:r>
              <a:rPr lang="de-DE" i="1" dirty="0" smtClean="0"/>
              <a:t>v</a:t>
            </a:r>
            <a:r>
              <a:rPr lang="de-DE" baseline="-25000" dirty="0" smtClean="0"/>
              <a:t>0</a:t>
            </a:r>
            <a:r>
              <a:rPr lang="de-DE" dirty="0" smtClean="0"/>
              <a:t>/</a:t>
            </a:r>
            <a:r>
              <a:rPr lang="de-DE" i="1" dirty="0" smtClean="0"/>
              <a:t>v</a:t>
            </a:r>
            <a:r>
              <a:rPr lang="de-DE" baseline="-25000" dirty="0" smtClean="0"/>
              <a:t>1</a:t>
            </a:r>
            <a:r>
              <a:rPr lang="de-DE" dirty="0" smtClean="0"/>
              <a:t> weniger als </a:t>
            </a:r>
            <a:r>
              <a:rPr lang="de-DE" i="1" dirty="0" smtClean="0"/>
              <a:t>K</a:t>
            </a:r>
            <a:r>
              <a:rPr lang="de-DE" dirty="0" smtClean="0"/>
              <a:t> Nachbarn mit Grad ≥ </a:t>
            </a:r>
            <a:r>
              <a:rPr lang="de-DE" i="1" dirty="0" smtClean="0"/>
              <a:t>K</a:t>
            </a:r>
            <a:r>
              <a:rPr lang="de-DE" dirty="0" smtClean="0"/>
              <a:t> hat.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Hat </a:t>
            </a:r>
            <a:r>
              <a:rPr lang="de-DE" i="1" dirty="0" smtClean="0"/>
              <a:t>v</a:t>
            </a:r>
            <a:r>
              <a:rPr lang="de-DE" baseline="-25000" dirty="0" smtClean="0"/>
              <a:t>0</a:t>
            </a:r>
            <a:r>
              <a:rPr lang="de-DE" dirty="0" smtClean="0"/>
              <a:t>/</a:t>
            </a:r>
            <a:r>
              <a:rPr lang="de-DE" i="1" dirty="0" smtClean="0"/>
              <a:t>v</a:t>
            </a:r>
            <a:r>
              <a:rPr lang="de-DE" baseline="-25000" dirty="0" smtClean="0"/>
              <a:t>1</a:t>
            </a:r>
            <a:r>
              <a:rPr lang="de-DE" dirty="0" smtClean="0"/>
              <a:t> nach </a:t>
            </a:r>
            <a:r>
              <a:rPr lang="en-US" i="1" dirty="0" smtClean="0"/>
              <a:t>Coalescing</a:t>
            </a:r>
            <a:r>
              <a:rPr lang="de-DE" dirty="0" smtClean="0"/>
              <a:t> weniger als </a:t>
            </a:r>
            <a:r>
              <a:rPr lang="de-DE" i="1" dirty="0" smtClean="0"/>
              <a:t>K</a:t>
            </a:r>
            <a:r>
              <a:rPr lang="de-DE" dirty="0" smtClean="0"/>
              <a:t> Nachbarn mit Grad </a:t>
            </a:r>
            <a:r>
              <a:rPr lang="de-DE" dirty="0"/>
              <a:t>≥</a:t>
            </a:r>
            <a:r>
              <a:rPr lang="de-DE" dirty="0" smtClean="0"/>
              <a:t> </a:t>
            </a:r>
            <a:r>
              <a:rPr lang="de-DE" i="1" dirty="0" smtClean="0"/>
              <a:t>K</a:t>
            </a:r>
            <a:r>
              <a:rPr lang="de-DE" dirty="0" smtClean="0"/>
              <a:t>, so müssen vor dem </a:t>
            </a:r>
            <a:r>
              <a:rPr lang="en-US" i="1" dirty="0" smtClean="0"/>
              <a:t>Coalescing</a:t>
            </a:r>
            <a:r>
              <a:rPr lang="de-DE" dirty="0" smtClean="0"/>
              <a:t> </a:t>
            </a:r>
            <a:r>
              <a:rPr lang="de-DE" i="1" dirty="0" smtClean="0"/>
              <a:t>v</a:t>
            </a:r>
            <a:r>
              <a:rPr lang="de-DE" baseline="-25000" dirty="0" smtClean="0"/>
              <a:t>0</a:t>
            </a:r>
            <a:r>
              <a:rPr lang="de-DE" dirty="0" smtClean="0"/>
              <a:t> und </a:t>
            </a:r>
            <a:r>
              <a:rPr lang="de-DE" i="1" dirty="0" smtClean="0"/>
              <a:t>v</a:t>
            </a:r>
            <a:r>
              <a:rPr lang="de-DE" baseline="-25000" dirty="0" smtClean="0"/>
              <a:t>1</a:t>
            </a:r>
            <a:r>
              <a:rPr lang="de-DE" dirty="0" smtClean="0"/>
              <a:t> jeweils für sich betrachtet auch weniger als </a:t>
            </a:r>
            <a:r>
              <a:rPr lang="de-DE" i="1" dirty="0" smtClean="0"/>
              <a:t>K</a:t>
            </a:r>
            <a:r>
              <a:rPr lang="de-DE" dirty="0" smtClean="0"/>
              <a:t> Nachbarn mit Grad </a:t>
            </a:r>
            <a:r>
              <a:rPr lang="de-DE" dirty="0"/>
              <a:t>≥</a:t>
            </a:r>
            <a:r>
              <a:rPr lang="de-DE" dirty="0" smtClean="0"/>
              <a:t> </a:t>
            </a:r>
            <a:r>
              <a:rPr lang="de-DE" i="1" dirty="0" smtClean="0"/>
              <a:t>K</a:t>
            </a:r>
            <a:r>
              <a:rPr lang="de-DE" dirty="0" smtClean="0"/>
              <a:t> haben.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Ist der Interferenzgraph vor dem </a:t>
            </a:r>
            <a:r>
              <a:rPr lang="en-US" i="1" dirty="0" smtClean="0"/>
              <a:t>Coalescing</a:t>
            </a:r>
            <a:r>
              <a:rPr lang="de-DE" dirty="0" smtClean="0"/>
              <a:t> </a:t>
            </a:r>
            <a:r>
              <a:rPr lang="de-DE" i="1" dirty="0" smtClean="0"/>
              <a:t>K</a:t>
            </a:r>
            <a:r>
              <a:rPr lang="de-DE" dirty="0" smtClean="0"/>
              <a:t>-färbbar, so ist er es hinterher auch, da </a:t>
            </a:r>
            <a:r>
              <a:rPr lang="de-DE" i="1" dirty="0"/>
              <a:t>v</a:t>
            </a:r>
            <a:r>
              <a:rPr lang="de-DE" baseline="-25000" dirty="0"/>
              <a:t>0</a:t>
            </a:r>
            <a:r>
              <a:rPr lang="de-DE" dirty="0"/>
              <a:t>/</a:t>
            </a:r>
            <a:r>
              <a:rPr lang="de-DE" i="1" dirty="0"/>
              <a:t>v</a:t>
            </a:r>
            <a:r>
              <a:rPr lang="de-DE" baseline="-25000" dirty="0"/>
              <a:t>1</a:t>
            </a:r>
            <a:r>
              <a:rPr lang="de-DE" dirty="0" smtClean="0"/>
              <a:t> in einer nachfolgenden Vereinfachung entfernt wird.</a:t>
            </a:r>
          </a:p>
          <a:p>
            <a:pPr>
              <a:lnSpc>
                <a:spcPct val="120000"/>
              </a:lnSpc>
              <a:buFont typeface="Wingdings" pitchFamily="2" charset="2"/>
              <a:buChar char="F"/>
            </a:pPr>
            <a:r>
              <a:rPr lang="en-US" i="1" dirty="0" smtClean="0"/>
              <a:t>Coalescing</a:t>
            </a:r>
            <a:r>
              <a:rPr lang="de-DE" dirty="0" smtClean="0"/>
              <a:t> nach Briggs ist sicher.</a:t>
            </a:r>
          </a:p>
        </p:txBody>
      </p:sp>
    </p:spTree>
    <p:extLst>
      <p:ext uri="{BB962C8B-B14F-4D97-AF65-F5344CB8AC3E}">
        <p14:creationId xmlns:p14="http://schemas.microsoft.com/office/powerpoint/2010/main" val="2800073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A1F3428B-A587-410A-9D6E-78F03B38042D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8 - Register-Allokation</a:t>
            </a:r>
            <a:endParaRPr lang="de-DE" dirty="0"/>
          </a:p>
        </p:txBody>
      </p:sp>
      <p:sp>
        <p:nvSpPr>
          <p:cNvPr id="75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Coalescing</a:t>
            </a:r>
            <a:r>
              <a:rPr lang="de-DE" dirty="0"/>
              <a:t> </a:t>
            </a:r>
            <a:r>
              <a:rPr lang="de-DE" dirty="0" smtClean="0"/>
              <a:t>(5)</a:t>
            </a:r>
            <a:endParaRPr lang="de-DE" dirty="0"/>
          </a:p>
        </p:txBody>
      </p:sp>
      <p:sp>
        <p:nvSpPr>
          <p:cNvPr id="75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  <a:buFont typeface="Arial" charset="0"/>
              <a:buNone/>
            </a:pPr>
            <a:r>
              <a:rPr lang="de-DE" b="1" dirty="0" smtClean="0"/>
              <a:t>Sicheres </a:t>
            </a:r>
            <a:r>
              <a:rPr lang="en-US" b="1" i="1" dirty="0" smtClean="0"/>
              <a:t>Coalescing</a:t>
            </a:r>
            <a:r>
              <a:rPr lang="de-DE" b="1" dirty="0" smtClean="0"/>
              <a:t> nach George</a:t>
            </a:r>
            <a:endParaRPr lang="de-DE" b="1" i="1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Verschmelze zwei Knoten </a:t>
            </a:r>
            <a:r>
              <a:rPr lang="de-DE" i="1" dirty="0" smtClean="0"/>
              <a:t>v</a:t>
            </a:r>
            <a:r>
              <a:rPr lang="de-DE" baseline="-25000" dirty="0" smtClean="0"/>
              <a:t>0</a:t>
            </a:r>
            <a:r>
              <a:rPr lang="de-DE" dirty="0" smtClean="0"/>
              <a:t> und </a:t>
            </a:r>
            <a:r>
              <a:rPr lang="de-DE" i="1" dirty="0" smtClean="0"/>
              <a:t>v</a:t>
            </a:r>
            <a:r>
              <a:rPr lang="de-DE" baseline="-25000" dirty="0" smtClean="0"/>
              <a:t>1</a:t>
            </a:r>
            <a:r>
              <a:rPr lang="de-DE" dirty="0" smtClean="0"/>
              <a:t> nur dann, wenn für jeden Nachbarn </a:t>
            </a:r>
            <a:r>
              <a:rPr lang="de-DE" i="1" dirty="0" smtClean="0"/>
              <a:t>v</a:t>
            </a:r>
            <a:r>
              <a:rPr lang="de-DE" i="1" baseline="-25000" dirty="0" smtClean="0"/>
              <a:t>i</a:t>
            </a:r>
            <a:r>
              <a:rPr lang="de-DE" dirty="0" smtClean="0"/>
              <a:t> von </a:t>
            </a:r>
            <a:r>
              <a:rPr lang="de-DE" i="1" dirty="0" smtClean="0"/>
              <a:t>v</a:t>
            </a:r>
            <a:r>
              <a:rPr lang="de-DE" baseline="-25000" dirty="0" smtClean="0"/>
              <a:t>0</a:t>
            </a:r>
            <a:r>
              <a:rPr lang="de-DE" dirty="0" smtClean="0"/>
              <a:t> gilt: entweder interferiert </a:t>
            </a:r>
            <a:r>
              <a:rPr lang="de-DE" i="1" dirty="0" smtClean="0"/>
              <a:t>v</a:t>
            </a:r>
            <a:r>
              <a:rPr lang="de-DE" i="1" baseline="-25000" dirty="0" smtClean="0"/>
              <a:t>i</a:t>
            </a:r>
            <a:r>
              <a:rPr lang="de-DE" dirty="0" smtClean="0"/>
              <a:t> mit </a:t>
            </a:r>
            <a:r>
              <a:rPr lang="de-DE" i="1" dirty="0" smtClean="0"/>
              <a:t>v</a:t>
            </a:r>
            <a:r>
              <a:rPr lang="de-DE" baseline="-25000" dirty="0" smtClean="0"/>
              <a:t>1</a:t>
            </a:r>
            <a:r>
              <a:rPr lang="de-DE" dirty="0" smtClean="0"/>
              <a:t>, oder </a:t>
            </a:r>
            <a:r>
              <a:rPr lang="de-DE" i="1" dirty="0" smtClean="0"/>
              <a:t>v</a:t>
            </a:r>
            <a:r>
              <a:rPr lang="de-DE" i="1" baseline="-25000" dirty="0" smtClean="0"/>
              <a:t>i</a:t>
            </a:r>
            <a:r>
              <a:rPr lang="de-DE" dirty="0" smtClean="0"/>
              <a:t> hat Grad kleiner als </a:t>
            </a:r>
            <a:r>
              <a:rPr lang="de-DE" i="1" dirty="0" smtClean="0"/>
              <a:t>K</a:t>
            </a:r>
            <a:r>
              <a:rPr lang="de-DE" dirty="0" smtClean="0"/>
              <a:t>.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Nachbarn </a:t>
            </a:r>
            <a:r>
              <a:rPr lang="de-DE" i="1" dirty="0" smtClean="0"/>
              <a:t>v</a:t>
            </a:r>
            <a:r>
              <a:rPr lang="de-DE" i="1" baseline="-25000" dirty="0" smtClean="0"/>
              <a:t>i</a:t>
            </a:r>
            <a:r>
              <a:rPr lang="de-DE" dirty="0" smtClean="0"/>
              <a:t> mit Grad &lt; </a:t>
            </a:r>
            <a:r>
              <a:rPr lang="de-DE" i="1" dirty="0" smtClean="0"/>
              <a:t>K</a:t>
            </a:r>
            <a:r>
              <a:rPr lang="de-DE" dirty="0" smtClean="0"/>
              <a:t> haben auch nach dem </a:t>
            </a:r>
            <a:r>
              <a:rPr lang="en-US" i="1" dirty="0" smtClean="0"/>
              <a:t>Coalescing</a:t>
            </a:r>
            <a:r>
              <a:rPr lang="de-DE" dirty="0" smtClean="0"/>
              <a:t> Grad &lt; </a:t>
            </a:r>
            <a:r>
              <a:rPr lang="de-DE" i="1" dirty="0" smtClean="0"/>
              <a:t>K</a:t>
            </a:r>
            <a:r>
              <a:rPr lang="de-DE" dirty="0" smtClean="0"/>
              <a:t> und werden somit in nachfolgender Vereinfachung entfernt.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Andere Nachbarn </a:t>
            </a:r>
            <a:r>
              <a:rPr lang="de-DE" i="1" dirty="0" smtClean="0"/>
              <a:t>v</a:t>
            </a:r>
            <a:r>
              <a:rPr lang="de-DE" i="1" baseline="-25000" dirty="0" smtClean="0"/>
              <a:t>i</a:t>
            </a:r>
            <a:r>
              <a:rPr lang="de-DE" dirty="0" smtClean="0"/>
              <a:t>, die vor dem </a:t>
            </a:r>
            <a:r>
              <a:rPr lang="en-US" i="1" dirty="0" smtClean="0"/>
              <a:t>Coalescing</a:t>
            </a:r>
            <a:r>
              <a:rPr lang="de-DE" dirty="0" smtClean="0"/>
              <a:t> mit </a:t>
            </a:r>
            <a:r>
              <a:rPr lang="de-DE" i="1" dirty="0"/>
              <a:t>v</a:t>
            </a:r>
            <a:r>
              <a:rPr lang="de-DE" baseline="-25000" dirty="0"/>
              <a:t>1</a:t>
            </a:r>
            <a:r>
              <a:rPr lang="de-DE" dirty="0" smtClean="0"/>
              <a:t> interferieren, haben per Definition zwei Kanten {</a:t>
            </a:r>
            <a:r>
              <a:rPr lang="de-DE" i="1" dirty="0" smtClean="0"/>
              <a:t>v</a:t>
            </a:r>
            <a:r>
              <a:rPr lang="de-DE" baseline="-25000" dirty="0" smtClean="0"/>
              <a:t>i</a:t>
            </a:r>
            <a:r>
              <a:rPr lang="de-DE" dirty="0" smtClean="0"/>
              <a:t>, </a:t>
            </a:r>
            <a:r>
              <a:rPr lang="de-DE" i="1" dirty="0" smtClean="0"/>
              <a:t>v</a:t>
            </a:r>
            <a:r>
              <a:rPr lang="de-DE" baseline="-25000" dirty="0" smtClean="0"/>
              <a:t>0</a:t>
            </a:r>
            <a:r>
              <a:rPr lang="de-DE" dirty="0" smtClean="0"/>
              <a:t>} und {</a:t>
            </a:r>
            <a:r>
              <a:rPr lang="de-DE" i="1" dirty="0" smtClean="0"/>
              <a:t>v</a:t>
            </a:r>
            <a:r>
              <a:rPr lang="de-DE" baseline="-25000" dirty="0" smtClean="0"/>
              <a:t>i</a:t>
            </a:r>
            <a:r>
              <a:rPr lang="de-DE" dirty="0" smtClean="0"/>
              <a:t>, </a:t>
            </a:r>
            <a:r>
              <a:rPr lang="de-DE" i="1" dirty="0" smtClean="0"/>
              <a:t>v</a:t>
            </a:r>
            <a:r>
              <a:rPr lang="de-DE" baseline="-25000" dirty="0" smtClean="0"/>
              <a:t>1</a:t>
            </a:r>
            <a:r>
              <a:rPr lang="de-DE" dirty="0" smtClean="0"/>
              <a:t>}.</a:t>
            </a:r>
            <a:br>
              <a:rPr lang="de-DE" dirty="0" smtClean="0"/>
            </a:br>
            <a:r>
              <a:rPr lang="de-DE" dirty="0" smtClean="0"/>
              <a:t>Nach dem </a:t>
            </a:r>
            <a:r>
              <a:rPr lang="en-US" i="1" dirty="0" smtClean="0"/>
              <a:t>Coalescing</a:t>
            </a:r>
            <a:r>
              <a:rPr lang="de-DE" dirty="0" smtClean="0"/>
              <a:t> fallen diese beiden Kanten zu einer Kante</a:t>
            </a:r>
            <a:br>
              <a:rPr lang="de-DE" dirty="0" smtClean="0"/>
            </a:br>
            <a:r>
              <a:rPr lang="de-DE" dirty="0" smtClean="0"/>
              <a:t>{</a:t>
            </a:r>
            <a:r>
              <a:rPr lang="de-DE" i="1" dirty="0" smtClean="0"/>
              <a:t>v</a:t>
            </a:r>
            <a:r>
              <a:rPr lang="de-DE" baseline="-25000" dirty="0" smtClean="0"/>
              <a:t>i</a:t>
            </a:r>
            <a:r>
              <a:rPr lang="de-DE" dirty="0"/>
              <a:t>, </a:t>
            </a:r>
            <a:r>
              <a:rPr lang="de-DE" i="1" dirty="0" smtClean="0"/>
              <a:t>v</a:t>
            </a:r>
            <a:r>
              <a:rPr lang="de-DE" baseline="-25000" dirty="0" smtClean="0"/>
              <a:t>0</a:t>
            </a:r>
            <a:r>
              <a:rPr lang="de-DE" dirty="0" smtClean="0"/>
              <a:t>/</a:t>
            </a:r>
            <a:r>
              <a:rPr lang="de-DE" i="1" dirty="0" smtClean="0"/>
              <a:t>v</a:t>
            </a:r>
            <a:r>
              <a:rPr lang="de-DE" baseline="-25000" dirty="0" smtClean="0"/>
              <a:t>1</a:t>
            </a:r>
            <a:r>
              <a:rPr lang="de-DE" dirty="0" smtClean="0"/>
              <a:t>} zusammen, so dass die Grade der beteiligten Knoten nur geringer werden können.</a:t>
            </a:r>
          </a:p>
          <a:p>
            <a:pPr>
              <a:lnSpc>
                <a:spcPct val="120000"/>
              </a:lnSpc>
              <a:buFont typeface="Wingdings" pitchFamily="2" charset="2"/>
              <a:buChar char="F"/>
            </a:pPr>
            <a:r>
              <a:rPr lang="en-US" i="1" dirty="0" smtClean="0"/>
              <a:t>Coalescing</a:t>
            </a:r>
            <a:r>
              <a:rPr lang="de-DE" dirty="0" smtClean="0"/>
              <a:t> nach George ist sicher.</a:t>
            </a:r>
          </a:p>
        </p:txBody>
      </p:sp>
    </p:spTree>
    <p:extLst>
      <p:ext uri="{BB962C8B-B14F-4D97-AF65-F5344CB8AC3E}">
        <p14:creationId xmlns:p14="http://schemas.microsoft.com/office/powerpoint/2010/main" val="15349862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427EE926-5C83-4CE2-B295-46D0A0172780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8 - Register-Allokation</a:t>
            </a:r>
            <a:endParaRPr lang="de-DE" dirty="0"/>
          </a:p>
        </p:txBody>
      </p:sp>
      <p:sp>
        <p:nvSpPr>
          <p:cNvPr id="80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Literatur</a:t>
            </a:r>
            <a:endParaRPr lang="de-DE" dirty="0"/>
          </a:p>
        </p:txBody>
      </p:sp>
      <p:sp>
        <p:nvSpPr>
          <p:cNvPr id="80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 smtClean="0"/>
              <a:t>Lebendigkeitsanalyse und Register-Allokation</a:t>
            </a:r>
            <a:endParaRPr lang="en-US" b="1" i="1" dirty="0" smtClean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Andrew W. Appel. </a:t>
            </a:r>
            <a:r>
              <a:rPr lang="en-US" i="1" dirty="0"/>
              <a:t>Modern compiler implementation in C</a:t>
            </a:r>
            <a:r>
              <a:rPr lang="de-DE" dirty="0"/>
              <a:t>. Cambridge University Press, 2004.</a:t>
            </a:r>
            <a:br>
              <a:rPr lang="de-DE" dirty="0"/>
            </a:br>
            <a:r>
              <a:rPr lang="de-DE" dirty="0"/>
              <a:t>ISBN </a:t>
            </a:r>
            <a:r>
              <a:rPr lang="de-DE" dirty="0" smtClean="0"/>
              <a:t>0-521-60765-5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91372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A04D0211-7FA9-42C0-BB23-0390881D364D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8 - Register-Allokation</a:t>
            </a:r>
            <a:endParaRPr lang="de-DE" dirty="0"/>
          </a:p>
        </p:txBody>
      </p:sp>
      <p:sp>
        <p:nvSpPr>
          <p:cNvPr id="601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Zusammenfassung</a:t>
            </a:r>
          </a:p>
        </p:txBody>
      </p:sp>
      <p:sp>
        <p:nvSpPr>
          <p:cNvPr id="601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  <a:buFont typeface="Arial" charset="0"/>
              <a:buNone/>
            </a:pPr>
            <a:r>
              <a:rPr lang="de-DE" b="1" dirty="0" smtClean="0"/>
              <a:t>Lebendigkeitsanalyse</a:t>
            </a:r>
            <a:endParaRPr lang="de-DE" b="1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Ermittlung des Beginns/Endes der Lebenszeiten von Registern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Virtuelle Register dürfen sich nur dann ein physikalisches Register teilen, wenn sie nicht gleichzeitig lebendig sind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Iteratives Lösen von Datenflussgleichungen</a:t>
            </a:r>
            <a:endParaRPr lang="de-DE" dirty="0"/>
          </a:p>
          <a:p>
            <a:pPr>
              <a:lnSpc>
                <a:spcPct val="120000"/>
              </a:lnSpc>
              <a:buFont typeface="Arial" charset="0"/>
              <a:buNone/>
            </a:pPr>
            <a:endParaRPr lang="de-DE" sz="1200" b="1" dirty="0"/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de-DE" b="1" dirty="0" smtClean="0"/>
              <a:t>Register-Allokation durch Graph-Färbung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Interferenzgraph </a:t>
            </a:r>
            <a:r>
              <a:rPr lang="de-DE" i="1" dirty="0" smtClean="0"/>
              <a:t>G</a:t>
            </a:r>
            <a:r>
              <a:rPr lang="de-DE" dirty="0" smtClean="0"/>
              <a:t> modelliert überlappende Lebenszeiten virtueller Register sowie zusätzliche Randbedingungen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Färbung von </a:t>
            </a:r>
            <a:r>
              <a:rPr lang="de-DE" i="1" dirty="0" smtClean="0"/>
              <a:t>G</a:t>
            </a:r>
            <a:r>
              <a:rPr lang="de-DE" dirty="0" smtClean="0"/>
              <a:t> repräsentiert Abbildung virtueller auf physikalische Register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Graph-Färbung durch iteriertes Vereinfachen, </a:t>
            </a:r>
            <a:r>
              <a:rPr lang="en-US" i="1" dirty="0" smtClean="0"/>
              <a:t>Spilling</a:t>
            </a:r>
            <a:r>
              <a:rPr lang="de-DE" dirty="0" smtClean="0"/>
              <a:t> und Färben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Sicheres </a:t>
            </a:r>
            <a:r>
              <a:rPr lang="en-US" i="1" dirty="0" smtClean="0"/>
              <a:t>Coalescing</a:t>
            </a:r>
            <a:r>
              <a:rPr lang="de-DE" dirty="0" smtClean="0"/>
              <a:t> zum Entfernen von Register-Transfers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604100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637523" y="1818000"/>
            <a:ext cx="7164388" cy="355600"/>
          </a:xfrm>
          <a:prstGeom prst="rect">
            <a:avLst/>
          </a:prstGeom>
          <a:solidFill>
            <a:srgbClr val="AAA28D">
              <a:alpha val="8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3CECC5F2-8F75-41DC-8E04-2D91EA3759B1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8 - Register-Allokation</a:t>
            </a:r>
            <a:endParaRPr lang="de-DE" dirty="0"/>
          </a:p>
        </p:txBody>
      </p:sp>
      <p:sp>
        <p:nvSpPr>
          <p:cNvPr id="65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Inhalte </a:t>
            </a:r>
            <a:r>
              <a:rPr lang="de-DE" dirty="0" smtClean="0"/>
              <a:t>des Kapitels</a:t>
            </a:r>
            <a:endParaRPr lang="de-DE" dirty="0"/>
          </a:p>
        </p:txBody>
      </p:sp>
      <p:sp>
        <p:nvSpPr>
          <p:cNvPr id="65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lnSpc>
                <a:spcPct val="120000"/>
              </a:lnSpc>
              <a:buFont typeface="+mj-lt"/>
              <a:buAutoNum type="arabicPeriod" startAt="8"/>
            </a:pPr>
            <a:r>
              <a:rPr lang="de-DE" b="1" dirty="0" smtClean="0"/>
              <a:t>Register-Allokation</a:t>
            </a:r>
            <a:endParaRPr lang="de-DE" b="1" dirty="0"/>
          </a:p>
          <a:p>
            <a:pPr marL="838200" lvl="1" indent="-381000">
              <a:lnSpc>
                <a:spcPct val="90000"/>
              </a:lnSpc>
              <a:buFont typeface="Arial" charset="0"/>
              <a:buChar char="–"/>
            </a:pPr>
            <a:r>
              <a:rPr lang="de-DE" dirty="0" smtClean="0"/>
              <a:t>Einführung</a:t>
            </a:r>
          </a:p>
          <a:p>
            <a:pPr marL="1238250" lvl="2" indent="-381000">
              <a:lnSpc>
                <a:spcPct val="90000"/>
              </a:lnSpc>
              <a:buFont typeface="Arial" charset="0"/>
              <a:buChar char="–"/>
            </a:pPr>
            <a:r>
              <a:rPr lang="de-DE" sz="2000" dirty="0" smtClean="0"/>
              <a:t>Register in Speicher-Hierarchien</a:t>
            </a:r>
          </a:p>
          <a:p>
            <a:pPr marL="1238250" lvl="2" indent="-381000">
              <a:lnSpc>
                <a:spcPct val="90000"/>
              </a:lnSpc>
              <a:buFont typeface="Arial" charset="0"/>
              <a:buChar char="–"/>
            </a:pPr>
            <a:r>
              <a:rPr lang="de-DE" sz="2000" dirty="0" smtClean="0"/>
              <a:t>Rolle der Register-Allokation</a:t>
            </a:r>
          </a:p>
          <a:p>
            <a:pPr marL="838200" lvl="1" indent="-381000">
              <a:lnSpc>
                <a:spcPct val="90000"/>
              </a:lnSpc>
              <a:buFont typeface="Arial" charset="0"/>
              <a:buChar char="–"/>
            </a:pPr>
            <a:r>
              <a:rPr lang="de-DE" dirty="0" smtClean="0"/>
              <a:t>Lebendigkeitsanalyse</a:t>
            </a:r>
          </a:p>
          <a:p>
            <a:pPr marL="1238250" lvl="2" indent="-381000">
              <a:lnSpc>
                <a:spcPct val="90000"/>
              </a:lnSpc>
              <a:buFont typeface="Arial" charset="0"/>
              <a:buChar char="–"/>
            </a:pPr>
            <a:r>
              <a:rPr lang="de-DE" sz="2000" dirty="0" smtClean="0"/>
              <a:t>Lebenszeit von Registern</a:t>
            </a:r>
            <a:endParaRPr lang="en-US" sz="2000" i="1" dirty="0" smtClean="0"/>
          </a:p>
          <a:p>
            <a:pPr marL="1238250" lvl="2" indent="-381000">
              <a:lnSpc>
                <a:spcPct val="90000"/>
              </a:lnSpc>
              <a:buFont typeface="Arial" charset="0"/>
              <a:buChar char="–"/>
            </a:pPr>
            <a:r>
              <a:rPr lang="de-DE" sz="2000" dirty="0" smtClean="0"/>
              <a:t>Verfahren zur Lebendigkeitsanalyse </a:t>
            </a:r>
            <a:r>
              <a:rPr lang="en-US" sz="2000" i="1" dirty="0" smtClean="0"/>
              <a:t>(life time analysis, LTA)</a:t>
            </a:r>
          </a:p>
          <a:p>
            <a:pPr marL="838200" lvl="1" indent="-381000">
              <a:lnSpc>
                <a:spcPct val="90000"/>
              </a:lnSpc>
              <a:buFont typeface="Arial" charset="0"/>
              <a:buChar char="–"/>
            </a:pPr>
            <a:r>
              <a:rPr lang="de-DE" dirty="0" smtClean="0"/>
              <a:t>Register-Allokation durch Graph-Färbung</a:t>
            </a:r>
          </a:p>
          <a:p>
            <a:pPr marL="1238250" lvl="2" indent="-381000">
              <a:lnSpc>
                <a:spcPct val="90000"/>
              </a:lnSpc>
              <a:buFont typeface="Arial" charset="0"/>
              <a:buChar char="–"/>
            </a:pPr>
            <a:r>
              <a:rPr lang="de-DE" sz="2000" dirty="0" smtClean="0"/>
              <a:t>Interferenzgraphen</a:t>
            </a:r>
          </a:p>
          <a:p>
            <a:pPr marL="1238250" lvl="2" indent="-381000">
              <a:lnSpc>
                <a:spcPct val="90000"/>
              </a:lnSpc>
              <a:buFont typeface="Arial" charset="0"/>
              <a:buChar char="–"/>
            </a:pPr>
            <a:r>
              <a:rPr lang="de-DE" sz="2000" dirty="0" smtClean="0"/>
              <a:t>Verfahren zur Graph-Färbung</a:t>
            </a:r>
          </a:p>
          <a:p>
            <a:pPr marL="1238250" lvl="2" indent="-381000">
              <a:lnSpc>
                <a:spcPct val="90000"/>
              </a:lnSpc>
              <a:buFont typeface="Arial" charset="0"/>
              <a:buChar char="–"/>
            </a:pPr>
            <a:r>
              <a:rPr lang="de-DE" sz="2000" dirty="0" smtClean="0"/>
              <a:t>Sicheres </a:t>
            </a:r>
            <a:r>
              <a:rPr lang="en-US" sz="2000" i="1" dirty="0" smtClean="0"/>
              <a:t>Coalescing</a:t>
            </a:r>
          </a:p>
        </p:txBody>
      </p:sp>
    </p:spTree>
    <p:extLst>
      <p:ext uri="{BB962C8B-B14F-4D97-AF65-F5344CB8AC3E}">
        <p14:creationId xmlns:p14="http://schemas.microsoft.com/office/powerpoint/2010/main" val="10984212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7B84F429-E48A-48B2-B3F6-EA6A60803F98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8 - Register-Allokation</a:t>
            </a:r>
            <a:endParaRPr lang="de-DE" dirty="0"/>
          </a:p>
        </p:txBody>
      </p:sp>
      <p:sp>
        <p:nvSpPr>
          <p:cNvPr id="75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Motivation</a:t>
            </a:r>
            <a:endParaRPr lang="de-DE" dirty="0"/>
          </a:p>
        </p:txBody>
      </p:sp>
      <p:sp>
        <p:nvSpPr>
          <p:cNvPr id="75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  <a:buFont typeface="Arial" charset="0"/>
              <a:buNone/>
            </a:pPr>
            <a:r>
              <a:rPr lang="de-DE" b="1" dirty="0" smtClean="0"/>
              <a:t>Speicher-Hierarchien</a:t>
            </a:r>
            <a:r>
              <a:rPr lang="de-DE" i="1" dirty="0" smtClean="0"/>
              <a:t> (</a:t>
            </a:r>
            <a:r>
              <a:rPr lang="de-DE" i="1" dirty="0" smtClean="0">
                <a:sym typeface="Wingdings"/>
              </a:rPr>
              <a:t></a:t>
            </a:r>
            <a:r>
              <a:rPr lang="de-DE" i="1" dirty="0" smtClean="0"/>
              <a:t> Kapitel 7 – </a:t>
            </a:r>
            <a:r>
              <a:rPr lang="en-US" i="1" dirty="0" smtClean="0"/>
              <a:t>Scratchpad</a:t>
            </a:r>
            <a:r>
              <a:rPr lang="de-DE" i="1" dirty="0" smtClean="0"/>
              <a:t>-Optimierungen)</a:t>
            </a:r>
            <a:endParaRPr lang="de-DE" i="1" dirty="0"/>
          </a:p>
          <a:p>
            <a:pPr marL="0" indent="0">
              <a:lnSpc>
                <a:spcPct val="120000"/>
              </a:lnSpc>
            </a:pPr>
            <a:r>
              <a:rPr lang="de-DE" dirty="0" smtClean="0"/>
              <a:t>Speicher sind um so effizienter bzgl. Laufzeit und Energieverbrauch, ...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... je kleiner sie sind, und ...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... je näher sie am Prozessor platziert sind.</a:t>
            </a:r>
            <a:endParaRPr lang="de-DE" dirty="0"/>
          </a:p>
          <a:p>
            <a:pPr marL="0" indent="0">
              <a:lnSpc>
                <a:spcPct val="120000"/>
              </a:lnSpc>
            </a:pPr>
            <a:endParaRPr lang="de-DE" sz="1200" dirty="0" smtClean="0"/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de-DE" b="1" dirty="0" smtClean="0"/>
              <a:t>Register</a:t>
            </a:r>
            <a:endParaRPr lang="de-DE" b="1" i="1" u="sng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Speicher-Hierarchien von Rechnern werden üblicherweise mit Festplatten, Hauptspeicher und </a:t>
            </a:r>
            <a:r>
              <a:rPr lang="en-US" i="1" dirty="0" smtClean="0"/>
              <a:t>Caches</a:t>
            </a:r>
            <a:r>
              <a:rPr lang="de-DE" dirty="0" smtClean="0"/>
              <a:t> angegeben (z.B. in der Werbung)</a:t>
            </a:r>
            <a:endParaRPr lang="de-DE" i="1" dirty="0" smtClean="0"/>
          </a:p>
          <a:p>
            <a:pPr>
              <a:lnSpc>
                <a:spcPct val="120000"/>
              </a:lnSpc>
              <a:buFont typeface="Wingdings" pitchFamily="2" charset="2"/>
              <a:buChar char="F"/>
            </a:pPr>
            <a:r>
              <a:rPr lang="de-DE" i="1" u="sng" dirty="0" smtClean="0"/>
              <a:t>Aber:</a:t>
            </a:r>
            <a:r>
              <a:rPr lang="de-DE" dirty="0" smtClean="0"/>
              <a:t> Register sind diejenigen Speicher, die unter allen Speichern am kleinsten und direkt </a:t>
            </a:r>
            <a:r>
              <a:rPr lang="de-DE" i="1" u="sng" dirty="0" smtClean="0"/>
              <a:t>im</a:t>
            </a:r>
            <a:r>
              <a:rPr lang="de-DE" dirty="0" smtClean="0"/>
              <a:t> Prozessor enthalten sind.</a:t>
            </a:r>
          </a:p>
          <a:p>
            <a:pPr marL="0" indent="0">
              <a:lnSpc>
                <a:spcPct val="120000"/>
              </a:lnSpc>
            </a:pPr>
            <a:endParaRPr lang="de-DE" sz="1200" dirty="0"/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de-DE" b="1" dirty="0" smtClean="0">
                <a:sym typeface="Wingdings"/>
              </a:rPr>
              <a:t></a:t>
            </a:r>
            <a:r>
              <a:rPr lang="de-DE" b="1" dirty="0" smtClean="0"/>
              <a:t> </a:t>
            </a:r>
            <a:r>
              <a:rPr lang="de-DE" b="1" i="1" dirty="0" smtClean="0"/>
              <a:t>Register sind die effizientesten Speicher schlechthin.</a:t>
            </a:r>
            <a:endParaRPr lang="de-DE" b="1" i="1" u="sng" dirty="0"/>
          </a:p>
          <a:p>
            <a:pPr marL="0" indent="0">
              <a:lnSpc>
                <a:spcPct val="120000"/>
              </a:lnSpc>
            </a:pPr>
            <a:endParaRPr lang="de-DE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296B36A5-A7DE-4FA1-8CCB-10D711F810E7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8 - Register-Allokation</a:t>
            </a:r>
            <a:endParaRPr lang="de-DE" dirty="0"/>
          </a:p>
        </p:txBody>
      </p:sp>
      <p:sp>
        <p:nvSpPr>
          <p:cNvPr id="601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Rolle der Register-Allokation</a:t>
            </a:r>
          </a:p>
        </p:txBody>
      </p:sp>
      <p:sp>
        <p:nvSpPr>
          <p:cNvPr id="601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  <a:buFont typeface="Arial" charset="0"/>
              <a:buNone/>
            </a:pPr>
            <a:endParaRPr lang="de-DE" b="1" dirty="0" smtClean="0"/>
          </a:p>
          <a:p>
            <a:pPr>
              <a:lnSpc>
                <a:spcPct val="120000"/>
              </a:lnSpc>
              <a:buFont typeface="Arial" charset="0"/>
              <a:buNone/>
            </a:pPr>
            <a:endParaRPr lang="de-DE" b="1" dirty="0"/>
          </a:p>
          <a:p>
            <a:pPr>
              <a:lnSpc>
                <a:spcPct val="120000"/>
              </a:lnSpc>
              <a:buFont typeface="Arial" charset="0"/>
              <a:buNone/>
            </a:pPr>
            <a:endParaRPr lang="de-DE" b="1" dirty="0" smtClean="0"/>
          </a:p>
          <a:p>
            <a:pPr>
              <a:lnSpc>
                <a:spcPct val="120000"/>
              </a:lnSpc>
              <a:buFont typeface="Arial" charset="0"/>
              <a:buNone/>
            </a:pPr>
            <a:endParaRPr lang="de-DE" b="1" dirty="0"/>
          </a:p>
          <a:p>
            <a:pPr>
              <a:lnSpc>
                <a:spcPct val="120000"/>
              </a:lnSpc>
              <a:buFont typeface="Arial" charset="0"/>
              <a:buNone/>
            </a:pPr>
            <a:endParaRPr lang="de-DE" b="1" dirty="0" smtClean="0"/>
          </a:p>
          <a:p>
            <a:pPr>
              <a:lnSpc>
                <a:spcPct val="120000"/>
              </a:lnSpc>
              <a:buFont typeface="Arial" charset="0"/>
              <a:buNone/>
            </a:pPr>
            <a:endParaRPr lang="de-DE" b="1" dirty="0"/>
          </a:p>
          <a:p>
            <a:pPr>
              <a:lnSpc>
                <a:spcPct val="120000"/>
              </a:lnSpc>
              <a:buFont typeface="Arial" charset="0"/>
              <a:buNone/>
            </a:pPr>
            <a:endParaRPr lang="de-DE" b="1" dirty="0" smtClean="0"/>
          </a:p>
          <a:p>
            <a:pPr>
              <a:lnSpc>
                <a:spcPct val="120000"/>
              </a:lnSpc>
              <a:buFont typeface="Arial" charset="0"/>
              <a:buNone/>
            </a:pPr>
            <a:endParaRPr lang="de-DE" b="1" dirty="0"/>
          </a:p>
          <a:p>
            <a:pPr>
              <a:lnSpc>
                <a:spcPct val="120000"/>
              </a:lnSpc>
              <a:buFont typeface="Arial" charset="0"/>
              <a:buNone/>
            </a:pPr>
            <a:endParaRPr lang="de-DE" sz="1200" b="1" dirty="0" smtClean="0"/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de-DE" b="1" dirty="0"/>
              <a:t>Register-Allokation (RA)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Abbildung atomarer Daten der LIR auf physikalische Register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Bestmögliche Ausnutzung der (knappen) Ressource von Prozessor-Registern</a:t>
            </a:r>
          </a:p>
          <a:p>
            <a:pPr>
              <a:lnSpc>
                <a:spcPct val="120000"/>
              </a:lnSpc>
              <a:buFont typeface="Wingdings" pitchFamily="2" charset="2"/>
              <a:buChar char="F"/>
            </a:pPr>
            <a:r>
              <a:rPr lang="de-DE" i="1" dirty="0"/>
              <a:t>Wird als wichtigste Compiler-Optimierung überhaupt angesehen</a:t>
            </a: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 rot="-5400000">
            <a:off x="5971382" y="3718197"/>
            <a:ext cx="0" cy="28733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 rot="-5400000" flipH="1" flipV="1">
            <a:off x="3743325" y="3320529"/>
            <a:ext cx="1587" cy="108108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stealth" w="lg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 rot="-5400000">
            <a:off x="6270625" y="1525066"/>
            <a:ext cx="0" cy="9207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 rot="-5400000">
            <a:off x="3786188" y="1525066"/>
            <a:ext cx="0" cy="9207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 rot="5400000" flipH="1">
            <a:off x="6289675" y="2463279"/>
            <a:ext cx="0" cy="9207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rot="-5400000">
            <a:off x="1620044" y="1843360"/>
            <a:ext cx="0" cy="28733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1763713" y="1626666"/>
            <a:ext cx="1584325" cy="7207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1611313" y="1694929"/>
            <a:ext cx="170021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Arial" charset="0"/>
                <a:ea typeface="ヒラギノ角ゴ Pro W3" pitchFamily="96" charset="-128"/>
              </a:rPr>
              <a:t>Lexikalische</a:t>
            </a:r>
          </a:p>
          <a:p>
            <a:pPr algn="ctr" eaLnBrk="1" hangingPunct="1">
              <a:lnSpc>
                <a:spcPct val="7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Arial" charset="0"/>
                <a:ea typeface="ヒラギノ角ゴ Pro W3" pitchFamily="96" charset="-128"/>
              </a:rPr>
              <a:t>Analyse</a:t>
            </a:r>
          </a:p>
        </p:txBody>
      </p:sp>
      <p:sp>
        <p:nvSpPr>
          <p:cNvPr id="15" name="AutoShape 12"/>
          <p:cNvSpPr>
            <a:spLocks noChangeArrowheads="1"/>
          </p:cNvSpPr>
          <p:nvPr/>
        </p:nvSpPr>
        <p:spPr bwMode="auto">
          <a:xfrm>
            <a:off x="254000" y="1555229"/>
            <a:ext cx="1222375" cy="935037"/>
          </a:xfrm>
          <a:prstGeom prst="flowChartMultidocument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647700" indent="-457200" eaLnBrk="1" hangingPunct="1">
              <a:spcBef>
                <a:spcPct val="20000"/>
              </a:spcBef>
              <a:buClr>
                <a:srgbClr val="FF0007"/>
              </a:buClr>
            </a:pPr>
            <a:endParaRPr lang="en-US" sz="2200" dirty="0">
              <a:latin typeface="MetaKorrespondenz" pitchFamily="34" charset="0"/>
              <a:ea typeface="ヒラギノ角ゴ Pro W3" pitchFamily="96" charset="-128"/>
            </a:endParaRP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247650" y="1771129"/>
            <a:ext cx="868363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dirty="0">
                <a:latin typeface="Arial" charset="0"/>
                <a:ea typeface="ヒラギノ角ゴ Pro W3" pitchFamily="96" charset="-128"/>
              </a:rPr>
              <a:t>Quell-</a:t>
            </a:r>
          </a:p>
          <a:p>
            <a:pPr algn="ctr" eaLnBrk="1" hangingPunct="1">
              <a:lnSpc>
                <a:spcPct val="7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2000" dirty="0">
                <a:latin typeface="Arial" charset="0"/>
                <a:ea typeface="ヒラギノ角ゴ Pro W3" pitchFamily="96" charset="-128"/>
              </a:rPr>
              <a:t>Code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3211513" y="1699691"/>
            <a:ext cx="9017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800" i="1" dirty="0">
                <a:latin typeface="Arial" charset="0"/>
                <a:ea typeface="ヒラギノ角ゴ Pro W3" pitchFamily="96" charset="-128"/>
              </a:rPr>
              <a:t>Token-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1800" i="1" dirty="0">
                <a:latin typeface="Arial" charset="0"/>
                <a:ea typeface="ヒラギノ角ゴ Pro W3" pitchFamily="96" charset="-128"/>
              </a:rPr>
              <a:t>Folge</a:t>
            </a:r>
            <a:endParaRPr lang="en-US" sz="1800" i="1" dirty="0">
              <a:latin typeface="Arial" charset="0"/>
              <a:ea typeface="ヒラギノ角ゴ Pro W3" pitchFamily="96" charset="-128"/>
            </a:endParaRPr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4237038" y="1625079"/>
            <a:ext cx="1592262" cy="7207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4075113" y="1694929"/>
            <a:ext cx="175736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Arial" charset="0"/>
                <a:ea typeface="ヒラギノ角ゴ Pro W3" pitchFamily="96" charset="-128"/>
              </a:rPr>
              <a:t>Syntaktische</a:t>
            </a:r>
          </a:p>
          <a:p>
            <a:pPr algn="ctr" eaLnBrk="1" hangingPunct="1">
              <a:lnSpc>
                <a:spcPct val="7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Arial" charset="0"/>
                <a:ea typeface="ヒラギノ角ゴ Pro W3" pitchFamily="96" charset="-128"/>
              </a:rPr>
              <a:t>Analyse</a:t>
            </a: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5668963" y="1699691"/>
            <a:ext cx="9652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800" i="1" dirty="0">
                <a:latin typeface="Arial" charset="0"/>
                <a:ea typeface="ヒラギノ角ゴ Pro W3" pitchFamily="96" charset="-128"/>
              </a:rPr>
              <a:t>Syntax-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1800" i="1" dirty="0">
                <a:latin typeface="Arial" charset="0"/>
                <a:ea typeface="ヒラギノ角ゴ Pro W3" pitchFamily="96" charset="-128"/>
              </a:rPr>
              <a:t>Baum</a:t>
            </a:r>
            <a:endParaRPr lang="en-US" sz="1800" i="1" dirty="0">
              <a:latin typeface="Arial" charset="0"/>
              <a:ea typeface="ヒラギノ角ゴ Pro W3" pitchFamily="96" charset="-128"/>
            </a:endParaRPr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rot="-5400000">
            <a:off x="8536782" y="1779859"/>
            <a:ext cx="0" cy="41751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auto">
          <a:xfrm rot="-5400000">
            <a:off x="8219282" y="2206897"/>
            <a:ext cx="1028700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800" i="1" dirty="0">
                <a:latin typeface="Arial" charset="0"/>
                <a:ea typeface="ヒラギノ角ゴ Pro W3" pitchFamily="96" charset="-128"/>
              </a:rPr>
              <a:t>High-</a:t>
            </a:r>
          </a:p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800" i="1" dirty="0">
                <a:latin typeface="Arial" charset="0"/>
                <a:ea typeface="ヒラギノ角ゴ Pro W3" pitchFamily="96" charset="-128"/>
              </a:rPr>
              <a:t>Level IR</a:t>
            </a:r>
            <a:endParaRPr lang="en-US" sz="1800" i="1" dirty="0">
              <a:latin typeface="Arial" charset="0"/>
              <a:ea typeface="ヒラギノ角ゴ Pro W3" pitchFamily="96" charset="-128"/>
            </a:endParaRPr>
          </a:p>
        </p:txBody>
      </p:sp>
      <p:sp>
        <p:nvSpPr>
          <p:cNvPr id="23" name="Rectangle 20"/>
          <p:cNvSpPr>
            <a:spLocks noChangeArrowheads="1"/>
          </p:cNvSpPr>
          <p:nvPr/>
        </p:nvSpPr>
        <p:spPr bwMode="auto">
          <a:xfrm>
            <a:off x="4271963" y="2563291"/>
            <a:ext cx="1560512" cy="7207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105275" y="2631554"/>
            <a:ext cx="17272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Arial" charset="0"/>
                <a:ea typeface="ヒラギノ角ゴ Pro W3" pitchFamily="96" charset="-128"/>
              </a:rPr>
              <a:t>Instruktions-</a:t>
            </a:r>
          </a:p>
          <a:p>
            <a:pPr algn="ctr" eaLnBrk="1" hangingPunct="1">
              <a:lnSpc>
                <a:spcPct val="7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Arial" charset="0"/>
                <a:ea typeface="ヒラギノ角ゴ Pro W3" pitchFamily="96" charset="-128"/>
              </a:rPr>
              <a:t>Auswahl</a:t>
            </a:r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 rot="-5400000">
            <a:off x="1554957" y="3651522"/>
            <a:ext cx="0" cy="41751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1763713" y="3499916"/>
            <a:ext cx="1584325" cy="7207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1785938" y="3568179"/>
            <a:ext cx="1417637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Arial" charset="0"/>
                <a:ea typeface="ヒラギノ角ゴ Pro W3" pitchFamily="96" charset="-128"/>
              </a:rPr>
              <a:t>Register-</a:t>
            </a:r>
          </a:p>
          <a:p>
            <a:pPr algn="ctr" eaLnBrk="1" hangingPunct="1">
              <a:lnSpc>
                <a:spcPct val="7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Arial" charset="0"/>
                <a:ea typeface="ヒラギノ角ゴ Pro W3" pitchFamily="96" charset="-128"/>
              </a:rPr>
              <a:t>Allokation</a:t>
            </a:r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4270375" y="3499916"/>
            <a:ext cx="1562100" cy="7207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105275" y="3568179"/>
            <a:ext cx="17272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Arial" charset="0"/>
                <a:ea typeface="ヒラギノ角ゴ Pro W3" pitchFamily="96" charset="-128"/>
              </a:rPr>
              <a:t>Instruktions-</a:t>
            </a:r>
          </a:p>
          <a:p>
            <a:pPr algn="ctr" eaLnBrk="1" hangingPunct="1">
              <a:lnSpc>
                <a:spcPct val="7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Arial" charset="0"/>
                <a:ea typeface="ヒラギノ角ゴ Pro W3" pitchFamily="96" charset="-128"/>
              </a:rPr>
              <a:t>Anordnung</a:t>
            </a:r>
          </a:p>
        </p:txBody>
      </p:sp>
      <p:sp>
        <p:nvSpPr>
          <p:cNvPr id="30" name="AutoShape 27"/>
          <p:cNvSpPr>
            <a:spLocks noChangeArrowheads="1"/>
          </p:cNvSpPr>
          <p:nvPr/>
        </p:nvSpPr>
        <p:spPr bwMode="auto">
          <a:xfrm>
            <a:off x="6118225" y="3430066"/>
            <a:ext cx="1222375" cy="935038"/>
          </a:xfrm>
          <a:prstGeom prst="flowChartMultidocument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647700" indent="-457200" eaLnBrk="1" hangingPunct="1">
              <a:spcBef>
                <a:spcPct val="20000"/>
              </a:spcBef>
              <a:buClr>
                <a:srgbClr val="FF0007"/>
              </a:buClr>
            </a:pPr>
            <a:endParaRPr lang="en-US" sz="2200" dirty="0">
              <a:latin typeface="MetaKorrespondenz" pitchFamily="34" charset="0"/>
              <a:ea typeface="ヒラギノ角ゴ Pro W3" pitchFamily="96" charset="-128"/>
            </a:endParaRPr>
          </a:p>
        </p:txBody>
      </p:sp>
      <p:sp>
        <p:nvSpPr>
          <p:cNvPr id="31" name="Text Box 28"/>
          <p:cNvSpPr txBox="1">
            <a:spLocks noChangeArrowheads="1"/>
          </p:cNvSpPr>
          <p:nvPr/>
        </p:nvSpPr>
        <p:spPr bwMode="auto">
          <a:xfrm>
            <a:off x="6146800" y="3645966"/>
            <a:ext cx="798513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dirty="0">
                <a:latin typeface="Arial" charset="0"/>
                <a:ea typeface="ヒラギノ角ゴ Pro W3" pitchFamily="96" charset="-128"/>
              </a:rPr>
              <a:t>ASM</a:t>
            </a:r>
          </a:p>
          <a:p>
            <a:pPr algn="ctr" eaLnBrk="1" hangingPunct="1">
              <a:lnSpc>
                <a:spcPct val="7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2000" dirty="0">
                <a:latin typeface="Arial" charset="0"/>
                <a:ea typeface="ヒラギノ角ゴ Pro W3" pitchFamily="96" charset="-128"/>
              </a:rPr>
              <a:t>Code</a:t>
            </a:r>
          </a:p>
        </p:txBody>
      </p:sp>
      <p:sp>
        <p:nvSpPr>
          <p:cNvPr id="32" name="Line 29"/>
          <p:cNvSpPr>
            <a:spLocks noChangeShapeType="1"/>
          </p:cNvSpPr>
          <p:nvPr/>
        </p:nvSpPr>
        <p:spPr bwMode="auto">
          <a:xfrm>
            <a:off x="8745538" y="1988616"/>
            <a:ext cx="0" cy="93503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33" name="Line 30"/>
          <p:cNvSpPr>
            <a:spLocks noChangeShapeType="1"/>
          </p:cNvSpPr>
          <p:nvPr/>
        </p:nvSpPr>
        <p:spPr bwMode="auto">
          <a:xfrm>
            <a:off x="1331913" y="2923654"/>
            <a:ext cx="0" cy="9366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34" name="Rectangle 31"/>
          <p:cNvSpPr>
            <a:spLocks noChangeArrowheads="1"/>
          </p:cNvSpPr>
          <p:nvPr/>
        </p:nvSpPr>
        <p:spPr bwMode="auto">
          <a:xfrm>
            <a:off x="6719888" y="2563291"/>
            <a:ext cx="1631950" cy="7207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35" name="Text Box 32"/>
          <p:cNvSpPr txBox="1">
            <a:spLocks noChangeArrowheads="1"/>
          </p:cNvSpPr>
          <p:nvPr/>
        </p:nvSpPr>
        <p:spPr bwMode="auto">
          <a:xfrm>
            <a:off x="6618288" y="2631554"/>
            <a:ext cx="16986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Arial" charset="0"/>
                <a:ea typeface="ヒラギノ角ゴ Pro W3" pitchFamily="96" charset="-128"/>
              </a:rPr>
              <a:t>Code-</a:t>
            </a:r>
          </a:p>
          <a:p>
            <a:pPr algn="ctr" eaLnBrk="1" hangingPunct="1">
              <a:lnSpc>
                <a:spcPct val="7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Arial" charset="0"/>
                <a:ea typeface="ヒラギノ角ゴ Pro W3" pitchFamily="96" charset="-128"/>
              </a:rPr>
              <a:t>Optimierung</a:t>
            </a:r>
          </a:p>
        </p:txBody>
      </p:sp>
      <p:sp>
        <p:nvSpPr>
          <p:cNvPr id="36" name="Line 33"/>
          <p:cNvSpPr>
            <a:spLocks noChangeShapeType="1"/>
          </p:cNvSpPr>
          <p:nvPr/>
        </p:nvSpPr>
        <p:spPr bwMode="auto">
          <a:xfrm rot="5400000" flipH="1">
            <a:off x="8522494" y="2714898"/>
            <a:ext cx="0" cy="41751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37" name="Text Box 34"/>
          <p:cNvSpPr txBox="1">
            <a:spLocks noChangeArrowheads="1"/>
          </p:cNvSpPr>
          <p:nvPr/>
        </p:nvSpPr>
        <p:spPr bwMode="auto">
          <a:xfrm>
            <a:off x="5651500" y="2607741"/>
            <a:ext cx="1028700" cy="60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800" i="1" dirty="0">
                <a:latin typeface="Arial" charset="0"/>
                <a:ea typeface="ヒラギノ角ゴ Pro W3" pitchFamily="96" charset="-128"/>
              </a:rPr>
              <a:t>High-</a:t>
            </a:r>
          </a:p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800" i="1" dirty="0">
                <a:latin typeface="Arial" charset="0"/>
                <a:ea typeface="ヒラギノ角ゴ Pro W3" pitchFamily="96" charset="-128"/>
              </a:rPr>
              <a:t>Level IR</a:t>
            </a:r>
            <a:endParaRPr lang="en-US" sz="1800" i="1" dirty="0">
              <a:latin typeface="Arial" charset="0"/>
              <a:ea typeface="ヒラギノ角ゴ Pro W3" pitchFamily="96" charset="-128"/>
            </a:endParaRPr>
          </a:p>
        </p:txBody>
      </p:sp>
      <p:sp>
        <p:nvSpPr>
          <p:cNvPr id="38" name="Line 35"/>
          <p:cNvSpPr>
            <a:spLocks noChangeShapeType="1"/>
          </p:cNvSpPr>
          <p:nvPr/>
        </p:nvSpPr>
        <p:spPr bwMode="auto">
          <a:xfrm rot="5400000" flipH="1">
            <a:off x="3808413" y="2463279"/>
            <a:ext cx="0" cy="9207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39" name="Text Box 36"/>
          <p:cNvSpPr txBox="1">
            <a:spLocks noChangeArrowheads="1"/>
          </p:cNvSpPr>
          <p:nvPr/>
        </p:nvSpPr>
        <p:spPr bwMode="auto">
          <a:xfrm>
            <a:off x="3208338" y="2607741"/>
            <a:ext cx="1028700" cy="60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800" i="1" dirty="0">
                <a:latin typeface="Arial" charset="0"/>
                <a:ea typeface="ヒラギノ角ゴ Pro W3" pitchFamily="96" charset="-128"/>
              </a:rPr>
              <a:t>Low-</a:t>
            </a:r>
          </a:p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800" i="1" dirty="0">
                <a:latin typeface="Arial" charset="0"/>
                <a:ea typeface="ヒラギノ角ゴ Pro W3" pitchFamily="96" charset="-128"/>
              </a:rPr>
              <a:t>Level IR</a:t>
            </a:r>
            <a:endParaRPr lang="en-US" sz="1800" i="1" dirty="0">
              <a:latin typeface="Arial" charset="0"/>
              <a:ea typeface="ヒラギノ角ゴ Pro W3" pitchFamily="96" charset="-128"/>
            </a:endParaRPr>
          </a:p>
        </p:txBody>
      </p:sp>
      <p:sp>
        <p:nvSpPr>
          <p:cNvPr id="40" name="Rectangle 37"/>
          <p:cNvSpPr>
            <a:spLocks noChangeArrowheads="1"/>
          </p:cNvSpPr>
          <p:nvPr/>
        </p:nvSpPr>
        <p:spPr bwMode="auto">
          <a:xfrm>
            <a:off x="1763713" y="2563291"/>
            <a:ext cx="1584325" cy="7207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41" name="Text Box 38"/>
          <p:cNvSpPr txBox="1">
            <a:spLocks noChangeArrowheads="1"/>
          </p:cNvSpPr>
          <p:nvPr/>
        </p:nvSpPr>
        <p:spPr bwMode="auto">
          <a:xfrm>
            <a:off x="1620838" y="2631554"/>
            <a:ext cx="16986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Arial" charset="0"/>
                <a:ea typeface="ヒラギノ角ゴ Pro W3" pitchFamily="96" charset="-128"/>
              </a:rPr>
              <a:t>Code-</a:t>
            </a:r>
          </a:p>
          <a:p>
            <a:pPr algn="ctr" eaLnBrk="1" hangingPunct="1">
              <a:lnSpc>
                <a:spcPct val="7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Arial" charset="0"/>
                <a:ea typeface="ヒラギノ角ゴ Pro W3" pitchFamily="96" charset="-128"/>
              </a:rPr>
              <a:t>Optimierung</a:t>
            </a:r>
          </a:p>
        </p:txBody>
      </p:sp>
      <p:sp>
        <p:nvSpPr>
          <p:cNvPr id="42" name="Line 39"/>
          <p:cNvSpPr>
            <a:spLocks noChangeShapeType="1"/>
          </p:cNvSpPr>
          <p:nvPr/>
        </p:nvSpPr>
        <p:spPr bwMode="auto">
          <a:xfrm rot="5400000" flipH="1">
            <a:off x="1547813" y="2707754"/>
            <a:ext cx="0" cy="4318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 dirty="0"/>
          </a:p>
        </p:txBody>
      </p:sp>
      <p:sp>
        <p:nvSpPr>
          <p:cNvPr id="43" name="Text Box 40"/>
          <p:cNvSpPr txBox="1">
            <a:spLocks noChangeArrowheads="1"/>
          </p:cNvSpPr>
          <p:nvPr/>
        </p:nvSpPr>
        <p:spPr bwMode="auto">
          <a:xfrm rot="-5400000">
            <a:off x="804069" y="3180035"/>
            <a:ext cx="1028700" cy="60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800" i="1" dirty="0">
                <a:latin typeface="Arial" charset="0"/>
                <a:ea typeface="ヒラギノ角ゴ Pro W3" pitchFamily="96" charset="-128"/>
              </a:rPr>
              <a:t>Low-</a:t>
            </a:r>
          </a:p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800" i="1" dirty="0">
                <a:latin typeface="Arial" charset="0"/>
                <a:ea typeface="ヒラギノ角ゴ Pro W3" pitchFamily="96" charset="-128"/>
              </a:rPr>
              <a:t>Level IR</a:t>
            </a:r>
            <a:endParaRPr lang="en-US" sz="1800" i="1" dirty="0">
              <a:latin typeface="Arial" charset="0"/>
              <a:ea typeface="ヒラギノ角ゴ Pro W3" pitchFamily="96" charset="-128"/>
            </a:endParaRPr>
          </a:p>
        </p:txBody>
      </p:sp>
      <p:sp>
        <p:nvSpPr>
          <p:cNvPr id="44" name="Text Box 41"/>
          <p:cNvSpPr txBox="1">
            <a:spLocks noChangeArrowheads="1"/>
          </p:cNvSpPr>
          <p:nvPr/>
        </p:nvSpPr>
        <p:spPr bwMode="auto">
          <a:xfrm>
            <a:off x="3184525" y="3544366"/>
            <a:ext cx="1028700" cy="60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800" i="1" dirty="0">
                <a:latin typeface="Arial" charset="0"/>
                <a:ea typeface="ヒラギノ角ゴ Pro W3" pitchFamily="96" charset="-128"/>
              </a:rPr>
              <a:t>Low-</a:t>
            </a:r>
          </a:p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1800" i="1" dirty="0">
                <a:latin typeface="Arial" charset="0"/>
                <a:ea typeface="ヒラギノ角ゴ Pro W3" pitchFamily="96" charset="-128"/>
              </a:rPr>
              <a:t>Level IR</a:t>
            </a:r>
            <a:endParaRPr lang="en-US" sz="1800" i="1" dirty="0">
              <a:latin typeface="Arial" charset="0"/>
              <a:ea typeface="ヒラギノ角ゴ Pro W3" pitchFamily="96" charset="-128"/>
            </a:endParaRPr>
          </a:p>
        </p:txBody>
      </p:sp>
      <p:sp>
        <p:nvSpPr>
          <p:cNvPr id="45" name="Rectangle 42"/>
          <p:cNvSpPr>
            <a:spLocks noChangeArrowheads="1"/>
          </p:cNvSpPr>
          <p:nvPr/>
        </p:nvSpPr>
        <p:spPr bwMode="auto">
          <a:xfrm>
            <a:off x="6719888" y="1625079"/>
            <a:ext cx="1628775" cy="7207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46" name="Text Box 43"/>
          <p:cNvSpPr txBox="1">
            <a:spLocks noChangeArrowheads="1"/>
          </p:cNvSpPr>
          <p:nvPr/>
        </p:nvSpPr>
        <p:spPr bwMode="auto">
          <a:xfrm>
            <a:off x="6559550" y="1694929"/>
            <a:ext cx="1757363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647700" indent="-457200"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Arial" charset="0"/>
                <a:ea typeface="ヒラギノ角ゴ Pro W3" pitchFamily="96" charset="-128"/>
              </a:rPr>
              <a:t>Semantische</a:t>
            </a:r>
          </a:p>
          <a:p>
            <a:pPr algn="ctr" eaLnBrk="1" hangingPunct="1">
              <a:lnSpc>
                <a:spcPct val="70000"/>
              </a:lnSpc>
              <a:spcBef>
                <a:spcPct val="20000"/>
              </a:spcBef>
              <a:buClr>
                <a:srgbClr val="FF0007"/>
              </a:buClr>
            </a:pPr>
            <a:r>
              <a:rPr lang="de-DE" sz="2000" b="1" dirty="0">
                <a:latin typeface="Arial" charset="0"/>
                <a:ea typeface="ヒラギノ角ゴ Pro W3" pitchFamily="96" charset="-128"/>
              </a:rPr>
              <a:t>Analyse</a:t>
            </a:r>
          </a:p>
        </p:txBody>
      </p:sp>
    </p:spTree>
    <p:extLst>
      <p:ext uri="{BB962C8B-B14F-4D97-AF65-F5344CB8AC3E}">
        <p14:creationId xmlns:p14="http://schemas.microsoft.com/office/powerpoint/2010/main" val="5274766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68047691-9F6A-4825-9EDA-DD52A15EF5D0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8 - Register-Allokation</a:t>
            </a:r>
            <a:endParaRPr lang="de-DE" dirty="0"/>
          </a:p>
        </p:txBody>
      </p:sp>
      <p:sp>
        <p:nvSpPr>
          <p:cNvPr id="75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Abhängigkeit RA </a:t>
            </a:r>
            <a:r>
              <a:rPr lang="de-DE" dirty="0">
                <a:sym typeface="Symbol" pitchFamily="18" charset="2"/>
              </a:rPr>
              <a:t></a:t>
            </a:r>
            <a:r>
              <a:rPr lang="de-DE" dirty="0" smtClean="0"/>
              <a:t> Instruktionsauswahl</a:t>
            </a:r>
            <a:endParaRPr lang="de-DE" dirty="0"/>
          </a:p>
        </p:txBody>
      </p:sp>
      <p:sp>
        <p:nvSpPr>
          <p:cNvPr id="75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  <a:buFont typeface="Arial" charset="0"/>
              <a:buNone/>
            </a:pPr>
            <a:r>
              <a:rPr lang="de-DE" b="1" dirty="0" smtClean="0"/>
              <a:t>Möglichkeit 1: </a:t>
            </a:r>
            <a:r>
              <a:rPr lang="de-DE" b="1" i="1" dirty="0" smtClean="0"/>
              <a:t>Instruktionsauswahl generiert Virtuellen Code</a:t>
            </a:r>
            <a:endParaRPr lang="de-DE" b="1" i="1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LIR verwendet beliebige Anzahl virtueller Register </a:t>
            </a:r>
            <a:r>
              <a:rPr lang="de-DE" i="1" dirty="0" smtClean="0"/>
              <a:t>(</a:t>
            </a:r>
            <a:r>
              <a:rPr lang="de-DE" i="1" dirty="0" smtClean="0">
                <a:sym typeface="Wingdings"/>
              </a:rPr>
              <a:t></a:t>
            </a:r>
            <a:r>
              <a:rPr lang="de-DE" i="1" dirty="0" smtClean="0"/>
              <a:t> Kapitel 3)</a:t>
            </a:r>
          </a:p>
          <a:p>
            <a:pPr>
              <a:lnSpc>
                <a:spcPct val="120000"/>
              </a:lnSpc>
              <a:buFont typeface="Wingdings" pitchFamily="2" charset="2"/>
              <a:buChar char="F"/>
            </a:pPr>
            <a:r>
              <a:rPr lang="de-DE" dirty="0" smtClean="0"/>
              <a:t>RA muss jedes einzelne virtuelle Register auf ein physikalische Register abbilden.</a:t>
            </a:r>
          </a:p>
          <a:p>
            <a:pPr marL="0" indent="0">
              <a:lnSpc>
                <a:spcPct val="120000"/>
              </a:lnSpc>
            </a:pPr>
            <a:endParaRPr lang="de-DE" sz="1200" dirty="0"/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de-DE" b="1" dirty="0"/>
              <a:t>Möglichkeit </a:t>
            </a:r>
            <a:r>
              <a:rPr lang="de-DE" b="1" dirty="0" smtClean="0"/>
              <a:t>2: </a:t>
            </a:r>
            <a:r>
              <a:rPr lang="de-DE" b="1" i="1" dirty="0"/>
              <a:t>Instruktionsauswahl generiert </a:t>
            </a:r>
            <a:r>
              <a:rPr lang="en-US" b="1" i="1" dirty="0" smtClean="0"/>
              <a:t>Stack</a:t>
            </a:r>
            <a:r>
              <a:rPr lang="de-DE" b="1" i="1" dirty="0" smtClean="0"/>
              <a:t>-Zugriffe</a:t>
            </a:r>
            <a:endParaRPr lang="de-DE" b="1" i="1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Vor jedem USE eines Datums enthält die LIR einen Lade-Befehl, um das Datum vom </a:t>
            </a:r>
            <a:r>
              <a:rPr lang="en-US" i="1" dirty="0" smtClean="0"/>
              <a:t>Stack</a:t>
            </a:r>
            <a:r>
              <a:rPr lang="de-DE" dirty="0" smtClean="0"/>
              <a:t> zu holen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Analog: Auf jedes DEF eines LIR-Datums folgt ein Schreib-Befehl</a:t>
            </a:r>
          </a:p>
          <a:p>
            <a:pPr>
              <a:lnSpc>
                <a:spcPct val="120000"/>
              </a:lnSpc>
              <a:buFont typeface="Wingdings" pitchFamily="2" charset="2"/>
              <a:buChar char="F"/>
            </a:pPr>
            <a:r>
              <a:rPr lang="de-DE" dirty="0" smtClean="0"/>
              <a:t>RA muss jedes LIR-Datum auf ein Prozessor-Register abbilden und so diese Lade-/Schreib-Befehle weitestgehend entfernen.</a:t>
            </a:r>
          </a:p>
          <a:p>
            <a:pPr marL="0" indent="0">
              <a:lnSpc>
                <a:spcPct val="120000"/>
              </a:lnSpc>
            </a:pPr>
            <a:endParaRPr lang="de-DE" sz="1200" dirty="0"/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de-DE" b="1" i="1" dirty="0" smtClean="0">
                <a:sym typeface="Wingdings"/>
              </a:rPr>
              <a:t></a:t>
            </a:r>
            <a:r>
              <a:rPr lang="de-DE" b="1" i="1" dirty="0" smtClean="0"/>
              <a:t> Im Folgenden: Annahme von virtuellem Code (Möglichkeit 1)</a:t>
            </a:r>
            <a:endParaRPr lang="de-DE" b="1" i="1" dirty="0"/>
          </a:p>
        </p:txBody>
      </p:sp>
    </p:spTree>
    <p:extLst>
      <p:ext uri="{BB962C8B-B14F-4D97-AF65-F5344CB8AC3E}">
        <p14:creationId xmlns:p14="http://schemas.microsoft.com/office/powerpoint/2010/main" val="16775164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637523" y="2818800"/>
            <a:ext cx="7164388" cy="355600"/>
          </a:xfrm>
          <a:prstGeom prst="rect">
            <a:avLst/>
          </a:prstGeom>
          <a:solidFill>
            <a:srgbClr val="AAA28D">
              <a:alpha val="8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3CECC5F2-8F75-41DC-8E04-2D91EA3759B1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8 - Register-Allokation</a:t>
            </a:r>
            <a:endParaRPr lang="de-DE" dirty="0"/>
          </a:p>
        </p:txBody>
      </p:sp>
      <p:sp>
        <p:nvSpPr>
          <p:cNvPr id="65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Inhalte </a:t>
            </a:r>
            <a:r>
              <a:rPr lang="de-DE" dirty="0" smtClean="0"/>
              <a:t>des Kapitels</a:t>
            </a:r>
            <a:endParaRPr lang="de-DE" dirty="0"/>
          </a:p>
        </p:txBody>
      </p:sp>
      <p:sp>
        <p:nvSpPr>
          <p:cNvPr id="65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lnSpc>
                <a:spcPct val="120000"/>
              </a:lnSpc>
              <a:buFont typeface="+mj-lt"/>
              <a:buAutoNum type="arabicPeriod" startAt="8"/>
            </a:pPr>
            <a:r>
              <a:rPr lang="de-DE" b="1" dirty="0" smtClean="0"/>
              <a:t>Register-Allokation</a:t>
            </a:r>
            <a:endParaRPr lang="de-DE" b="1" dirty="0"/>
          </a:p>
          <a:p>
            <a:pPr marL="838200" lvl="1" indent="-381000">
              <a:lnSpc>
                <a:spcPct val="90000"/>
              </a:lnSpc>
              <a:buFont typeface="Arial" charset="0"/>
              <a:buChar char="–"/>
            </a:pPr>
            <a:r>
              <a:rPr lang="de-DE" dirty="0" smtClean="0"/>
              <a:t>Einführung</a:t>
            </a:r>
          </a:p>
          <a:p>
            <a:pPr marL="1238250" lvl="2" indent="-381000">
              <a:lnSpc>
                <a:spcPct val="90000"/>
              </a:lnSpc>
              <a:buFont typeface="Arial" charset="0"/>
              <a:buChar char="–"/>
            </a:pPr>
            <a:r>
              <a:rPr lang="de-DE" sz="2000" dirty="0" smtClean="0"/>
              <a:t>Register in Speicher-Hierarchien</a:t>
            </a:r>
          </a:p>
          <a:p>
            <a:pPr marL="1238250" lvl="2" indent="-381000">
              <a:lnSpc>
                <a:spcPct val="90000"/>
              </a:lnSpc>
              <a:buFont typeface="Arial" charset="0"/>
              <a:buChar char="–"/>
            </a:pPr>
            <a:r>
              <a:rPr lang="de-DE" sz="2000" dirty="0" smtClean="0"/>
              <a:t>Rolle der Register-Allokation</a:t>
            </a:r>
          </a:p>
          <a:p>
            <a:pPr marL="838200" lvl="1" indent="-381000">
              <a:lnSpc>
                <a:spcPct val="90000"/>
              </a:lnSpc>
              <a:buFont typeface="Arial" charset="0"/>
              <a:buChar char="–"/>
            </a:pPr>
            <a:r>
              <a:rPr lang="de-DE" dirty="0" smtClean="0"/>
              <a:t>Lebendigkeitsanalyse</a:t>
            </a:r>
          </a:p>
          <a:p>
            <a:pPr marL="1238250" lvl="2" indent="-381000">
              <a:lnSpc>
                <a:spcPct val="90000"/>
              </a:lnSpc>
              <a:buFont typeface="Arial" charset="0"/>
              <a:buChar char="–"/>
            </a:pPr>
            <a:r>
              <a:rPr lang="de-DE" sz="2000" dirty="0" smtClean="0"/>
              <a:t>Lebenszeit von Registern</a:t>
            </a:r>
            <a:endParaRPr lang="en-US" sz="2000" i="1" dirty="0" smtClean="0"/>
          </a:p>
          <a:p>
            <a:pPr marL="1238250" lvl="2" indent="-381000">
              <a:lnSpc>
                <a:spcPct val="90000"/>
              </a:lnSpc>
              <a:buFont typeface="Arial" charset="0"/>
              <a:buChar char="–"/>
            </a:pPr>
            <a:r>
              <a:rPr lang="de-DE" sz="2000" dirty="0" smtClean="0"/>
              <a:t>Verfahren zur Lebendigkeitsanalyse </a:t>
            </a:r>
            <a:r>
              <a:rPr lang="en-US" sz="2000" i="1" dirty="0" smtClean="0"/>
              <a:t>(life time analysis, LTA)</a:t>
            </a:r>
          </a:p>
          <a:p>
            <a:pPr marL="838200" lvl="1" indent="-381000">
              <a:lnSpc>
                <a:spcPct val="90000"/>
              </a:lnSpc>
              <a:buFont typeface="Arial" charset="0"/>
              <a:buChar char="–"/>
            </a:pPr>
            <a:r>
              <a:rPr lang="de-DE" dirty="0" smtClean="0"/>
              <a:t>Register-Allokation durch Graph-Färbung</a:t>
            </a:r>
          </a:p>
          <a:p>
            <a:pPr marL="1238250" lvl="2" indent="-381000">
              <a:lnSpc>
                <a:spcPct val="90000"/>
              </a:lnSpc>
              <a:buFont typeface="Arial" charset="0"/>
              <a:buChar char="–"/>
            </a:pPr>
            <a:r>
              <a:rPr lang="de-DE" sz="2000" dirty="0" smtClean="0"/>
              <a:t>Interferenzgraphen</a:t>
            </a:r>
          </a:p>
          <a:p>
            <a:pPr marL="1238250" lvl="2" indent="-381000">
              <a:lnSpc>
                <a:spcPct val="90000"/>
              </a:lnSpc>
              <a:buFont typeface="Arial" charset="0"/>
              <a:buChar char="–"/>
            </a:pPr>
            <a:r>
              <a:rPr lang="de-DE" sz="2000" dirty="0" smtClean="0"/>
              <a:t>Verfahren zur Graph-Färbung</a:t>
            </a:r>
          </a:p>
          <a:p>
            <a:pPr marL="1238250" lvl="2" indent="-381000">
              <a:lnSpc>
                <a:spcPct val="90000"/>
              </a:lnSpc>
              <a:buFont typeface="Arial" charset="0"/>
              <a:buChar char="–"/>
            </a:pPr>
            <a:r>
              <a:rPr lang="de-DE" sz="2000" dirty="0" smtClean="0"/>
              <a:t>Sicheres </a:t>
            </a:r>
            <a:r>
              <a:rPr lang="en-US" sz="2000" i="1" dirty="0" smtClean="0"/>
              <a:t>Coalescing</a:t>
            </a:r>
          </a:p>
        </p:txBody>
      </p:sp>
    </p:spTree>
    <p:extLst>
      <p:ext uri="{BB962C8B-B14F-4D97-AF65-F5344CB8AC3E}">
        <p14:creationId xmlns:p14="http://schemas.microsoft.com/office/powerpoint/2010/main" val="34142487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| </a:t>
            </a:r>
            <a:fld id="{C25DFCBF-2BE1-4314-942E-AA4082C4006C}" type="datetime1">
              <a:rPr lang="de-DE" smtClean="0"/>
              <a:t>14.03.2014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8 - Register-Allokation</a:t>
            </a:r>
            <a:endParaRPr lang="de-DE" dirty="0"/>
          </a:p>
        </p:txBody>
      </p:sp>
      <p:sp>
        <p:nvSpPr>
          <p:cNvPr id="75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Motivation</a:t>
            </a:r>
            <a:endParaRPr lang="de-DE" dirty="0"/>
          </a:p>
        </p:txBody>
      </p:sp>
      <p:sp>
        <p:nvSpPr>
          <p:cNvPr id="75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  <a:buFont typeface="Arial" charset="0"/>
              <a:buNone/>
            </a:pPr>
            <a:r>
              <a:rPr lang="de-DE" b="1" dirty="0" smtClean="0"/>
              <a:t>Wann ist eine Abbildung virtueller auf physikalische Register gültig?</a:t>
            </a:r>
            <a:endParaRPr lang="de-DE" b="1" dirty="0"/>
          </a:p>
          <a:p>
            <a:pPr marL="0" indent="0">
              <a:lnSpc>
                <a:spcPct val="120000"/>
              </a:lnSpc>
            </a:pPr>
            <a:r>
              <a:rPr lang="de-DE" dirty="0" smtClean="0"/>
              <a:t>Zwei virtuelle Register </a:t>
            </a:r>
            <a:r>
              <a:rPr lang="de-DE" i="1" dirty="0" smtClean="0"/>
              <a:t>r</a:t>
            </a:r>
            <a:r>
              <a:rPr lang="de-DE" baseline="-25000" dirty="0" smtClean="0"/>
              <a:t>0</a:t>
            </a:r>
            <a:r>
              <a:rPr lang="de-DE" dirty="0" smtClean="0"/>
              <a:t> und </a:t>
            </a:r>
            <a:r>
              <a:rPr lang="de-DE" i="1" dirty="0" smtClean="0"/>
              <a:t>r</a:t>
            </a:r>
            <a:r>
              <a:rPr lang="de-DE" baseline="-25000" dirty="0" smtClean="0"/>
              <a:t>1</a:t>
            </a:r>
            <a:r>
              <a:rPr lang="de-DE" dirty="0" smtClean="0"/>
              <a:t> dürfen nur dann auf das gleiche physikalische Register abgebildet werden, wenn</a:t>
            </a:r>
          </a:p>
          <a:p>
            <a:pPr>
              <a:lnSpc>
                <a:spcPct val="120000"/>
              </a:lnSpc>
              <a:buFont typeface="Wingdings" pitchFamily="2" charset="2"/>
              <a:buChar char="C"/>
            </a:pPr>
            <a:r>
              <a:rPr lang="de-DE" i="1" dirty="0" smtClean="0"/>
              <a:t>r</a:t>
            </a:r>
            <a:r>
              <a:rPr lang="de-DE" baseline="-25000" dirty="0" smtClean="0"/>
              <a:t>0</a:t>
            </a:r>
            <a:r>
              <a:rPr lang="de-DE" dirty="0" smtClean="0"/>
              <a:t> und </a:t>
            </a:r>
            <a:r>
              <a:rPr lang="de-DE" i="1" dirty="0" smtClean="0"/>
              <a:t>r</a:t>
            </a:r>
            <a:r>
              <a:rPr lang="de-DE" baseline="-25000" dirty="0" smtClean="0"/>
              <a:t>1</a:t>
            </a:r>
            <a:r>
              <a:rPr lang="de-DE" dirty="0" smtClean="0"/>
              <a:t> niemals gleichzeitig „in Nutzung“ sind.</a:t>
            </a:r>
            <a:endParaRPr lang="de-DE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20000"/>
              </a:lnSpc>
              <a:buFont typeface="Arial" charset="0"/>
              <a:buNone/>
            </a:pPr>
            <a:endParaRPr lang="de-DE" sz="1200" b="1" dirty="0" smtClean="0"/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de-DE" b="1" dirty="0" smtClean="0"/>
              <a:t>Wann ist ein virtuelles Register „in Nutzung“, wann nicht?</a:t>
            </a:r>
            <a:endParaRPr lang="de-DE" b="1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Lebendigkeitsanalyse </a:t>
            </a:r>
            <a:r>
              <a:rPr lang="en-US" i="1" dirty="0" smtClean="0"/>
              <a:t>(life time analysis, LTA)</a:t>
            </a:r>
            <a:r>
              <a:rPr lang="de-DE" dirty="0" smtClean="0"/>
              <a:t> ermittelt, wann die Lebenszeiten von virtuellen Registern beginnen und enden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Ein virtuelles Register ist lebendig, wenn es einen Wert enthält, der in Zukunft noch gebraucht werden könnte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LTA basiert auf Kontrollflussgraph und DEF/USE-Informationen</a:t>
            </a:r>
          </a:p>
        </p:txBody>
      </p:sp>
    </p:spTree>
    <p:extLst>
      <p:ext uri="{BB962C8B-B14F-4D97-AF65-F5344CB8AC3E}">
        <p14:creationId xmlns:p14="http://schemas.microsoft.com/office/powerpoint/2010/main" val="37957438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\[&#10;\textit{in}_v&#10;\]&#10;&#10;\end{document}"/>
  <p:tag name="IGUANATEXSIZE" val="2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\[&#10;( \textit{in}_v \not= \textit{in}'_v ) \vert\vert ( \textit{out}_v \not= \textit{out}'_v )&#10;\]&#10;&#10;\end{document}"/>
  <p:tag name="IGUANATEXSIZE" val="2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\[&#10;k_v \in \{ 1, \dots, K \}&#10;\]&#10;&#10;\end{document}"/>
  <p:tag name="IGUANATEXSIZE" val="2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\[&#10;\forall e = \{v, w\} \in E: k_v \not= k_w&#10;\]&#10;&#10;\end{document}"/>
  <p:tag name="IGUANATEXSIZE" val="2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\[&#10;G = (V, E) = (R_v \cup R_p, \emptyset)&#10;\]&#10;&#10;\end{document}"/>
  <p:tag name="IGUANATEXSIZE" val="2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\[&#10;\textit{live} = \textit{out}_i \cup \textit{def}_i&#10;\]&#10;&#10;\end{document}"/>
  <p:tag name="IGUANATEXSIZE" val="2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\[&#10;\textit{out}_v&#10;\]&#10;&#10;\end{document}"/>
  <p:tag name="IGUANATEXSIZE" val="2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\[&#10;\textit{in}_v = \textit{use}_v \cup \{ \textit{out}_v \backslash \textit{def}_v \}&#10;\]&#10;&#10;\end{document}"/>
  <p:tag name="IGUANATEXSIZE" val="2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\[&#10;\textit{out}_v = \bigcup_{s \in \textit{succ}_v} \textit{in}_s&#10;\]&#10;&#10;\end{document}"/>
  <p:tag name="IGUANATEXSIZE" val="2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\[&#10;\textit{in}_v = \textit{out}_v = \emptyset&#10;\]&#10;&#10;\end{document}"/>
  <p:tag name="IGUANATEXSIZE" val="2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\[&#10;\textit{in}'_v = \textit{in}_v&#10;\]&#10;&#10;\end{document}"/>
  <p:tag name="IGUANATEXSIZE" val="2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\[&#10;\textit{out}'_v = \textit{out}_v&#10;\]&#10;&#10;\end{document}"/>
  <p:tag name="IGUANATEXSIZE" val="2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\[&#10;\textit{in}_v = \textit{use}_v \cup \{ \textit{out}_v \backslash \textit{def}_v \}&#10;\]&#10;&#10;\end{document}"/>
  <p:tag name="IGUANATEXSIZE" val="2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\[&#10;\textit{out}_v = \bigcup_{s \in \textit{succ}_v} \textit{in}_s&#10;\]&#10;&#10;\end{document}"/>
  <p:tag name="IGUANATEXSIZE" val="20"/>
</p:tagLst>
</file>

<file path=ppt/theme/theme1.xml><?xml version="1.0" encoding="utf-8"?>
<a:theme xmlns:a="http://schemas.openxmlformats.org/drawingml/2006/main" name="Leere Präsentation">
  <a:themeElements>
    <a:clrScheme name="Leere Präsentation 1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A32638"/>
      </a:hlink>
      <a:folHlink>
        <a:srgbClr val="A32638"/>
      </a:folHlink>
    </a:clrScheme>
    <a:fontScheme name="Leere Prä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algn="ctr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lIns="0" tIns="0" rIns="0" bIns="0" rtlCol="0">
        <a:spAutoFit/>
      </a:bodyPr>
      <a:lstStyle>
        <a:defPPr eaLnBrk="1" hangingPunct="1">
          <a:spcBef>
            <a:spcPct val="20000"/>
          </a:spcBef>
          <a:buClr>
            <a:srgbClr val="FF0007"/>
          </a:buClr>
          <a:defRPr sz="2000" dirty="0" smtClean="0">
            <a:latin typeface="+mn-lt"/>
          </a:defRPr>
        </a:defPPr>
      </a:lstStyle>
    </a:tx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32638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32638"/>
        </a:hlink>
        <a:folHlink>
          <a:srgbClr val="A3263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2500</Words>
  <Application>Microsoft Office PowerPoint</Application>
  <PresentationFormat>Bildschirmpräsentation (4:3)</PresentationFormat>
  <Paragraphs>497</Paragraphs>
  <Slides>33</Slides>
  <Notes>31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33</vt:i4>
      </vt:variant>
    </vt:vector>
  </HeadingPairs>
  <TitlesOfParts>
    <vt:vector size="34" baseType="lpstr">
      <vt:lpstr>Leere Präsentation</vt:lpstr>
      <vt:lpstr>Compiler für Eingebettete Systeme [CS7506]</vt:lpstr>
      <vt:lpstr>Kapitel 8  Register-Allokation</vt:lpstr>
      <vt:lpstr>Inhalte der Vorlesung</vt:lpstr>
      <vt:lpstr>Inhalte des Kapitels</vt:lpstr>
      <vt:lpstr>Motivation</vt:lpstr>
      <vt:lpstr>Rolle der Register-Allokation</vt:lpstr>
      <vt:lpstr>Abhängigkeit RA  Instruktionsauswahl</vt:lpstr>
      <vt:lpstr>Inhalte des Kapitels</vt:lpstr>
      <vt:lpstr>Motivation</vt:lpstr>
      <vt:lpstr>Beispiel-Kontrollflussgraph</vt:lpstr>
      <vt:lpstr>Beispiel: Lebenszeit von r_b</vt:lpstr>
      <vt:lpstr>Beispiel: Lebenszeit von r_a</vt:lpstr>
      <vt:lpstr>Beispiel: Lebenszeit von r_c</vt:lpstr>
      <vt:lpstr>Beispiel: Vollständige LTA</vt:lpstr>
      <vt:lpstr>Definitionen zur LTA</vt:lpstr>
      <vt:lpstr>Lebendigkeit von Virtuellen Registern</vt:lpstr>
      <vt:lpstr>Algorithmus zur LTA</vt:lpstr>
      <vt:lpstr>Bemerkungen</vt:lpstr>
      <vt:lpstr>Inhalte des Kapitels</vt:lpstr>
      <vt:lpstr>Graph-Färbung und Register-Allokation (1)</vt:lpstr>
      <vt:lpstr>Graph-Färbung und Register-Allokation (2)</vt:lpstr>
      <vt:lpstr>Graph-Färbung und Register-Allokation (3)</vt:lpstr>
      <vt:lpstr>Erzeugung des Interferenzgraphen (1)</vt:lpstr>
      <vt:lpstr>Erzeugung des Interferenzgraphen (2)</vt:lpstr>
      <vt:lpstr>Graph-Färbung per Vereinfachung (1)</vt:lpstr>
      <vt:lpstr>Graph-Färbung per Vereinfachung (2)</vt:lpstr>
      <vt:lpstr>Coalescing (1)</vt:lpstr>
      <vt:lpstr>Coalescing (2)</vt:lpstr>
      <vt:lpstr>Coalescing (3)</vt:lpstr>
      <vt:lpstr>Coalescing (4)</vt:lpstr>
      <vt:lpstr>Coalescing (5)</vt:lpstr>
      <vt:lpstr>Literatur</vt:lpstr>
      <vt:lpstr>Zusammenfassung</vt:lpstr>
    </vt:vector>
  </TitlesOfParts>
  <Company>Universität Ulm, Eingebettete Systeme/Echtzeitsysteme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Vorlesung Compiler für Eingebettete Systeme (SS14)</dc:title>
  <dc:subject>Kapitel 8 - Register-Allokation</dc:subject>
  <dc:creator>Heiko Falk</dc:creator>
  <cp:lastModifiedBy>hfalk</cp:lastModifiedBy>
  <cp:revision>2653</cp:revision>
  <dcterms:modified xsi:type="dcterms:W3CDTF">2014-03-14T09:01:35Z</dcterms:modified>
</cp:coreProperties>
</file>