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3.xml" ContentType="application/vnd.openxmlformats-officedocument.drawingml.chart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4.xml" ContentType="application/vnd.openxmlformats-officedocument.drawingml.chart+xml"/>
  <Override PartName="/ppt/notesSlides/notesSlide56.xml" ContentType="application/vnd.openxmlformats-officedocument.presentationml.notesSlide+xml"/>
  <Override PartName="/ppt/charts/chart5.xml" ContentType="application/vnd.openxmlformats-officedocument.drawingml.chart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charts/chart6.xml" ContentType="application/vnd.openxmlformats-officedocument.drawingml.chart+xml"/>
  <Override PartName="/ppt/notesSlides/notesSlide7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74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75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76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77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78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charts/chart7.xml" ContentType="application/vnd.openxmlformats-officedocument.drawingml.chart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570" r:id="rId2"/>
    <p:sldId id="475" r:id="rId3"/>
    <p:sldId id="571" r:id="rId4"/>
    <p:sldId id="572" r:id="rId5"/>
    <p:sldId id="778" r:id="rId6"/>
    <p:sldId id="779" r:id="rId7"/>
    <p:sldId id="780" r:id="rId8"/>
    <p:sldId id="781" r:id="rId9"/>
    <p:sldId id="782" r:id="rId10"/>
    <p:sldId id="783" r:id="rId11"/>
    <p:sldId id="784" r:id="rId12"/>
    <p:sldId id="785" r:id="rId13"/>
    <p:sldId id="786" r:id="rId14"/>
    <p:sldId id="787" r:id="rId15"/>
    <p:sldId id="788" r:id="rId16"/>
    <p:sldId id="789" r:id="rId17"/>
    <p:sldId id="790" r:id="rId18"/>
    <p:sldId id="791" r:id="rId19"/>
    <p:sldId id="792" r:id="rId20"/>
    <p:sldId id="793" r:id="rId21"/>
    <p:sldId id="794" r:id="rId22"/>
    <p:sldId id="535" r:id="rId23"/>
    <p:sldId id="795" r:id="rId24"/>
    <p:sldId id="677" r:id="rId25"/>
    <p:sldId id="678" r:id="rId26"/>
    <p:sldId id="679" r:id="rId27"/>
    <p:sldId id="796" r:id="rId28"/>
    <p:sldId id="797" r:id="rId29"/>
    <p:sldId id="798" r:id="rId30"/>
    <p:sldId id="799" r:id="rId31"/>
    <p:sldId id="800" r:id="rId32"/>
    <p:sldId id="801" r:id="rId33"/>
    <p:sldId id="802" r:id="rId34"/>
    <p:sldId id="803" r:id="rId35"/>
    <p:sldId id="804" r:id="rId36"/>
    <p:sldId id="805" r:id="rId37"/>
    <p:sldId id="806" r:id="rId38"/>
    <p:sldId id="807" r:id="rId39"/>
    <p:sldId id="808" r:id="rId40"/>
    <p:sldId id="809" r:id="rId41"/>
    <p:sldId id="810" r:id="rId42"/>
    <p:sldId id="811" r:id="rId43"/>
    <p:sldId id="812" r:id="rId44"/>
    <p:sldId id="813" r:id="rId45"/>
    <p:sldId id="814" r:id="rId46"/>
    <p:sldId id="815" r:id="rId47"/>
    <p:sldId id="816" r:id="rId48"/>
    <p:sldId id="687" r:id="rId49"/>
    <p:sldId id="817" r:id="rId50"/>
    <p:sldId id="818" r:id="rId51"/>
    <p:sldId id="819" r:id="rId52"/>
    <p:sldId id="820" r:id="rId53"/>
    <p:sldId id="821" r:id="rId54"/>
    <p:sldId id="822" r:id="rId55"/>
    <p:sldId id="688" r:id="rId56"/>
    <p:sldId id="823" r:id="rId57"/>
    <p:sldId id="824" r:id="rId58"/>
    <p:sldId id="825" r:id="rId59"/>
    <p:sldId id="826" r:id="rId60"/>
    <p:sldId id="827" r:id="rId61"/>
    <p:sldId id="828" r:id="rId62"/>
    <p:sldId id="829" r:id="rId63"/>
    <p:sldId id="830" r:id="rId64"/>
    <p:sldId id="831" r:id="rId65"/>
    <p:sldId id="833" r:id="rId66"/>
    <p:sldId id="692" r:id="rId67"/>
    <p:sldId id="834" r:id="rId68"/>
    <p:sldId id="835" r:id="rId69"/>
    <p:sldId id="836" r:id="rId70"/>
    <p:sldId id="837" r:id="rId71"/>
    <p:sldId id="838" r:id="rId72"/>
    <p:sldId id="839" r:id="rId73"/>
    <p:sldId id="840" r:id="rId74"/>
    <p:sldId id="841" r:id="rId75"/>
    <p:sldId id="842" r:id="rId76"/>
    <p:sldId id="843" r:id="rId77"/>
    <p:sldId id="844" r:id="rId78"/>
    <p:sldId id="845" r:id="rId79"/>
    <p:sldId id="846" r:id="rId80"/>
    <p:sldId id="847" r:id="rId81"/>
    <p:sldId id="848" r:id="rId82"/>
    <p:sldId id="850" r:id="rId83"/>
    <p:sldId id="851" r:id="rId84"/>
    <p:sldId id="852" r:id="rId85"/>
    <p:sldId id="853" r:id="rId86"/>
    <p:sldId id="854" r:id="rId87"/>
    <p:sldId id="637" r:id="rId88"/>
    <p:sldId id="609" r:id="rId89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2638"/>
    <a:srgbClr val="0000FF"/>
    <a:srgbClr val="C0C0C0"/>
    <a:srgbClr val="008000"/>
    <a:srgbClr val="BBB5A4"/>
    <a:srgbClr val="AAA28D"/>
    <a:srgbClr val="57AA1C"/>
    <a:srgbClr val="FFFFFF"/>
    <a:srgbClr val="7D9AA9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3" autoAdjust="0"/>
    <p:restoredTop sz="94372" autoAdjust="0"/>
  </p:normalViewPr>
  <p:slideViewPr>
    <p:cSldViewPr>
      <p:cViewPr varScale="1">
        <p:scale>
          <a:sx n="113" d="100"/>
          <a:sy n="113" d="100"/>
        </p:scale>
        <p:origin x="-1488" y="-108"/>
      </p:cViewPr>
      <p:guideLst>
        <p:guide orient="horz" pos="2160"/>
        <p:guide pos="2880"/>
        <p:guide pos="5531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Diagramm%20in%20Microsoft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Diagramm%20in%20Microsoft%20PowerPoint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48101265822786"/>
          <c:y val="4.9668874172185427E-2"/>
          <c:w val="0.84810126582278478"/>
          <c:h val="0.841059602649006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'Rel. WCETs'!$B$25</c:f>
              <c:strCache>
                <c:ptCount val="1"/>
                <c:pt idx="0">
                  <c:v>EPIC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3">
                    <a:gamma/>
                    <a:shade val="46275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808080" mc:Ignorable="a14" a14:legacySpreadsheetColorIndex="23"/>
                </a:gs>
              </a:gsLst>
              <a:lin ang="5400000" scaled="1"/>
            </a:gradFill>
            <a:ln w="10168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'Rel. WCETs'!$A$26:$A$28</c:f>
              <c:strCache>
                <c:ptCount val="3"/>
                <c:pt idx="0">
                  <c:v>TriCore</c:v>
                </c:pt>
                <c:pt idx="1">
                  <c:v>ARM</c:v>
                </c:pt>
                <c:pt idx="2">
                  <c:v>Thumb</c:v>
                </c:pt>
              </c:strCache>
            </c:strRef>
          </c:cat>
          <c:val>
            <c:numRef>
              <c:f>'Rel. WCETs'!$B$26:$B$28</c:f>
              <c:numCache>
                <c:formatCode>0.00%</c:formatCode>
                <c:ptCount val="3"/>
                <c:pt idx="0">
                  <c:v>5.3900000000000003E-2</c:v>
                </c:pt>
                <c:pt idx="1">
                  <c:v>4.2799999999999998E-2</c:v>
                </c:pt>
                <c:pt idx="2">
                  <c:v>4.3499999999999997E-2</c:v>
                </c:pt>
              </c:numCache>
            </c:numRef>
          </c:val>
        </c:ser>
        <c:ser>
          <c:idx val="1"/>
          <c:order val="1"/>
          <c:tx>
            <c:strRef>
              <c:f>'Rel. WCETs'!$C$25</c:f>
              <c:strCache>
                <c:ptCount val="1"/>
                <c:pt idx="0">
                  <c:v>MPEG2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C0C0C0" mc:Ignorable="a14" a14:legacySpreadsheetColorIndex="22"/>
                </a:gs>
                <a:gs pos="50000">
                  <a:srgbClr xmlns:mc="http://schemas.openxmlformats.org/markup-compatibility/2006" xmlns:a14="http://schemas.microsoft.com/office/drawing/2010/main" val="FFFFFF" mc:Ignorable="a14" a14:legacySpreadsheetColorIndex="22">
                    <a:gamma/>
                    <a:tint val="30588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C0C0C0" mc:Ignorable="a14" a14:legacySpreadsheetColorIndex="22"/>
                </a:gs>
              </a:gsLst>
              <a:lin ang="5400000" scaled="1"/>
            </a:gradFill>
            <a:ln w="10168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'Rel. WCETs'!$A$26:$A$28</c:f>
              <c:strCache>
                <c:ptCount val="3"/>
                <c:pt idx="0">
                  <c:v>TriCore</c:v>
                </c:pt>
                <c:pt idx="1">
                  <c:v>ARM</c:v>
                </c:pt>
                <c:pt idx="2">
                  <c:v>Thumb</c:v>
                </c:pt>
              </c:strCache>
            </c:strRef>
          </c:cat>
          <c:val>
            <c:numRef>
              <c:f>'Rel. WCETs'!$C$26:$C$28</c:f>
              <c:numCache>
                <c:formatCode>0.00%</c:formatCode>
                <c:ptCount val="3"/>
                <c:pt idx="0">
                  <c:v>0.70079999999999998</c:v>
                </c:pt>
                <c:pt idx="1">
                  <c:v>0.66749999999999998</c:v>
                </c:pt>
                <c:pt idx="2">
                  <c:v>0.66549999999999998</c:v>
                </c:pt>
              </c:numCache>
            </c:numRef>
          </c:val>
        </c:ser>
        <c:ser>
          <c:idx val="2"/>
          <c:order val="2"/>
          <c:tx>
            <c:strRef>
              <c:f>'Rel. WCETs'!$D$25</c:f>
              <c:strCache>
                <c:ptCount val="1"/>
                <c:pt idx="0">
                  <c:v>GSM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EFEFE" mc:Ignorable="a14" a14:legacySpreadsheetColorIndex="54">
                    <a:gamma/>
                    <a:tint val="53725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666699" mc:Ignorable="a14" a14:legacySpreadsheetColorIndex="54"/>
                </a:gs>
              </a:gsLst>
              <a:lin ang="5400000" scaled="1"/>
            </a:gradFill>
            <a:ln w="10168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'Rel. WCETs'!$A$26:$A$28</c:f>
              <c:strCache>
                <c:ptCount val="3"/>
                <c:pt idx="0">
                  <c:v>TriCore</c:v>
                </c:pt>
                <c:pt idx="1">
                  <c:v>ARM</c:v>
                </c:pt>
                <c:pt idx="2">
                  <c:v>Thumb</c:v>
                </c:pt>
              </c:strCache>
            </c:strRef>
          </c:cat>
          <c:val>
            <c:numRef>
              <c:f>'Rel. WCETs'!$D$26:$D$28</c:f>
              <c:numCache>
                <c:formatCode>0.00%</c:formatCode>
                <c:ptCount val="3"/>
                <c:pt idx="0">
                  <c:v>0.81859999999999999</c:v>
                </c:pt>
                <c:pt idx="1">
                  <c:v>0.87270000000000003</c:v>
                </c:pt>
                <c:pt idx="2">
                  <c:v>0.68969999999999998</c:v>
                </c:pt>
              </c:numCache>
            </c:numRef>
          </c:val>
        </c:ser>
        <c:ser>
          <c:idx val="3"/>
          <c:order val="3"/>
          <c:tx>
            <c:strRef>
              <c:f>'Rel. WCETs'!$E$25</c:f>
              <c:strCache>
                <c:ptCount val="1"/>
                <c:pt idx="0">
                  <c:v>Geo. Mean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C0C0C0" mc:Ignorable="a14" a14:legacySpreadsheetColorIndex="22"/>
                </a:gs>
                <a:gs pos="50000">
                  <a:srgbClr xmlns:mc="http://schemas.openxmlformats.org/markup-compatibility/2006" xmlns:a14="http://schemas.microsoft.com/office/drawing/2010/main" val="808080" mc:Ignorable="a14" a14:legacySpreadsheetColorIndex="23"/>
                </a:gs>
                <a:gs pos="100000">
                  <a:srgbClr xmlns:mc="http://schemas.openxmlformats.org/markup-compatibility/2006" xmlns:a14="http://schemas.microsoft.com/office/drawing/2010/main" val="C0C0C0" mc:Ignorable="a14" a14:legacySpreadsheetColorIndex="22"/>
                </a:gs>
              </a:gsLst>
              <a:lin ang="5400000" scaled="1"/>
            </a:gradFill>
            <a:ln w="10168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'Rel. WCETs'!$A$26:$A$28</c:f>
              <c:strCache>
                <c:ptCount val="3"/>
                <c:pt idx="0">
                  <c:v>TriCore</c:v>
                </c:pt>
                <c:pt idx="1">
                  <c:v>ARM</c:v>
                </c:pt>
                <c:pt idx="2">
                  <c:v>Thumb</c:v>
                </c:pt>
              </c:strCache>
            </c:strRef>
          </c:cat>
          <c:val>
            <c:numRef>
              <c:f>'Rel. WCETs'!$E$26:$E$28</c:f>
              <c:numCache>
                <c:formatCode>0.00%</c:formatCode>
                <c:ptCount val="3"/>
                <c:pt idx="0">
                  <c:v>0.31387124703603103</c:v>
                </c:pt>
                <c:pt idx="1">
                  <c:v>0.29213707167765901</c:v>
                </c:pt>
                <c:pt idx="2">
                  <c:v>0.27128920585444766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35280896"/>
        <c:axId val="105003200"/>
      </c:barChart>
      <c:catAx>
        <c:axId val="3528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6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0500320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05003200"/>
        <c:scaling>
          <c:orientation val="minMax"/>
          <c:max val="1.01"/>
          <c:min val="0"/>
        </c:scaling>
        <c:delete val="0"/>
        <c:axPos val="l"/>
        <c:majorGridlines>
          <c:spPr>
            <a:ln w="2542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sz="901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Rel. WCET</a:t>
                </a:r>
                <a:r>
                  <a:rPr lang="de-DE" sz="901" b="1" i="0" u="none" strike="noStrike" baseline="-25000">
                    <a:solidFill>
                      <a:srgbClr val="000000"/>
                    </a:solidFill>
                    <a:latin typeface="Arial"/>
                    <a:cs typeface="Arial"/>
                  </a:rPr>
                  <a:t>EST</a:t>
                </a:r>
                <a:r>
                  <a:rPr lang="de-DE" sz="901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 [%]</a:t>
                </a:r>
              </a:p>
            </c:rich>
          </c:tx>
          <c:layout>
            <c:manualLayout>
              <c:xMode val="edge"/>
              <c:yMode val="edge"/>
              <c:x val="0"/>
              <c:y val="0.30132450331125826"/>
            </c:manualLayout>
          </c:layout>
          <c:overlay val="0"/>
          <c:spPr>
            <a:noFill/>
            <a:ln w="20336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254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6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5280896"/>
        <c:crosses val="autoZero"/>
        <c:crossBetween val="between"/>
        <c:majorUnit val="0.1"/>
        <c:minorUnit val="0.1"/>
      </c:valAx>
      <c:spPr>
        <a:solidFill>
          <a:srgbClr val="FFFFFF"/>
        </a:solidFill>
        <a:ln w="20336">
          <a:noFill/>
        </a:ln>
      </c:spPr>
    </c:plotArea>
    <c:legend>
      <c:legendPos val="r"/>
      <c:layout>
        <c:manualLayout>
          <c:xMode val="edge"/>
          <c:yMode val="edge"/>
          <c:x val="0.46835443037974683"/>
          <c:y val="5.9602649006622516E-2"/>
          <c:w val="0.53164556962025311"/>
          <c:h val="7.9470198675496692E-2"/>
        </c:manualLayout>
      </c:layout>
      <c:overlay val="0"/>
      <c:spPr>
        <a:noFill/>
        <a:ln w="20336">
          <a:noFill/>
        </a:ln>
      </c:spPr>
      <c:txPr>
        <a:bodyPr/>
        <a:lstStyle/>
        <a:p>
          <a:pPr>
            <a:defRPr sz="86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92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01294498381878"/>
          <c:y val="5.0847457627118647E-2"/>
          <c:w val="0.85760517799352753"/>
          <c:h val="0.83728813559322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'Rel. Code Sizes'!$B$25</c:f>
              <c:strCache>
                <c:ptCount val="1"/>
                <c:pt idx="0">
                  <c:v>EPIC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3">
                    <a:gamma/>
                    <a:shade val="46275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808080" mc:Ignorable="a14" a14:legacySpreadsheetColorIndex="23"/>
                </a:gs>
              </a:gsLst>
              <a:lin ang="5400000" scaled="1"/>
            </a:gradFill>
            <a:ln w="10152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'Rel. Code Sizes'!$A$26:$A$28</c:f>
              <c:strCache>
                <c:ptCount val="3"/>
                <c:pt idx="0">
                  <c:v>TriCore</c:v>
                </c:pt>
                <c:pt idx="1">
                  <c:v>ARM</c:v>
                </c:pt>
                <c:pt idx="2">
                  <c:v>Thumb</c:v>
                </c:pt>
              </c:strCache>
            </c:strRef>
          </c:cat>
          <c:val>
            <c:numRef>
              <c:f>'Rel. Code Sizes'!$B$26:$B$28</c:f>
              <c:numCache>
                <c:formatCode>0.00%</c:formatCode>
                <c:ptCount val="3"/>
                <c:pt idx="0">
                  <c:v>3.2656999999999998</c:v>
                </c:pt>
                <c:pt idx="1">
                  <c:v>3.0505</c:v>
                </c:pt>
                <c:pt idx="2">
                  <c:v>3.2974999999999999</c:v>
                </c:pt>
              </c:numCache>
            </c:numRef>
          </c:val>
        </c:ser>
        <c:ser>
          <c:idx val="1"/>
          <c:order val="1"/>
          <c:tx>
            <c:strRef>
              <c:f>'Rel. Code Sizes'!$C$25</c:f>
              <c:strCache>
                <c:ptCount val="1"/>
                <c:pt idx="0">
                  <c:v>MPEG2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C0C0C0" mc:Ignorable="a14" a14:legacySpreadsheetColorIndex="22"/>
                </a:gs>
                <a:gs pos="50000">
                  <a:srgbClr xmlns:mc="http://schemas.openxmlformats.org/markup-compatibility/2006" xmlns:a14="http://schemas.microsoft.com/office/drawing/2010/main" val="FFFFFF" mc:Ignorable="a14" a14:legacySpreadsheetColorIndex="22">
                    <a:gamma/>
                    <a:tint val="30588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C0C0C0" mc:Ignorable="a14" a14:legacySpreadsheetColorIndex="22"/>
                </a:gs>
              </a:gsLst>
              <a:lin ang="5400000" scaled="1"/>
            </a:gradFill>
            <a:ln w="10152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'Rel. Code Sizes'!$A$26:$A$28</c:f>
              <c:strCache>
                <c:ptCount val="3"/>
                <c:pt idx="0">
                  <c:v>TriCore</c:v>
                </c:pt>
                <c:pt idx="1">
                  <c:v>ARM</c:v>
                </c:pt>
                <c:pt idx="2">
                  <c:v>Thumb</c:v>
                </c:pt>
              </c:strCache>
            </c:strRef>
          </c:cat>
          <c:val>
            <c:numRef>
              <c:f>'Rel. Code Sizes'!$C$26:$C$28</c:f>
              <c:numCache>
                <c:formatCode>0.00%</c:formatCode>
                <c:ptCount val="3"/>
                <c:pt idx="0">
                  <c:v>1.2894000000000001</c:v>
                </c:pt>
                <c:pt idx="1">
                  <c:v>1.2336</c:v>
                </c:pt>
                <c:pt idx="2">
                  <c:v>1.22</c:v>
                </c:pt>
              </c:numCache>
            </c:numRef>
          </c:val>
        </c:ser>
        <c:ser>
          <c:idx val="2"/>
          <c:order val="2"/>
          <c:tx>
            <c:strRef>
              <c:f>'Rel. Code Sizes'!$D$25</c:f>
              <c:strCache>
                <c:ptCount val="1"/>
                <c:pt idx="0">
                  <c:v>GSM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EFEFE" mc:Ignorable="a14" a14:legacySpreadsheetColorIndex="54">
                    <a:gamma/>
                    <a:tint val="53725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666699" mc:Ignorable="a14" a14:legacySpreadsheetColorIndex="54"/>
                </a:gs>
              </a:gsLst>
              <a:lin ang="5400000" scaled="1"/>
            </a:gradFill>
            <a:ln w="10152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'Rel. Code Sizes'!$A$26:$A$28</c:f>
              <c:strCache>
                <c:ptCount val="3"/>
                <c:pt idx="0">
                  <c:v>TriCore</c:v>
                </c:pt>
                <c:pt idx="1">
                  <c:v>ARM</c:v>
                </c:pt>
                <c:pt idx="2">
                  <c:v>Thumb</c:v>
                </c:pt>
              </c:strCache>
            </c:strRef>
          </c:cat>
          <c:val>
            <c:numRef>
              <c:f>'Rel. Code Sizes'!$D$26:$D$28</c:f>
              <c:numCache>
                <c:formatCode>0.00%</c:formatCode>
                <c:ptCount val="3"/>
                <c:pt idx="0">
                  <c:v>1.0189999999999999</c:v>
                </c:pt>
                <c:pt idx="1">
                  <c:v>1.0327999999999999</c:v>
                </c:pt>
                <c:pt idx="2">
                  <c:v>1.0314000000000001</c:v>
                </c:pt>
              </c:numCache>
            </c:numRef>
          </c:val>
        </c:ser>
        <c:ser>
          <c:idx val="3"/>
          <c:order val="3"/>
          <c:tx>
            <c:strRef>
              <c:f>'Rel. Code Sizes'!$E$25</c:f>
              <c:strCache>
                <c:ptCount val="1"/>
                <c:pt idx="0">
                  <c:v>Geo. Mean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C0C0C0" mc:Ignorable="a14" a14:legacySpreadsheetColorIndex="22"/>
                </a:gs>
                <a:gs pos="50000">
                  <a:srgbClr xmlns:mc="http://schemas.openxmlformats.org/markup-compatibility/2006" xmlns:a14="http://schemas.microsoft.com/office/drawing/2010/main" val="808080" mc:Ignorable="a14" a14:legacySpreadsheetColorIndex="23"/>
                </a:gs>
                <a:gs pos="100000">
                  <a:srgbClr xmlns:mc="http://schemas.openxmlformats.org/markup-compatibility/2006" xmlns:a14="http://schemas.microsoft.com/office/drawing/2010/main" val="C0C0C0" mc:Ignorable="a14" a14:legacySpreadsheetColorIndex="22"/>
                </a:gs>
              </a:gsLst>
              <a:lin ang="5400000" scaled="1"/>
            </a:gradFill>
            <a:ln w="10152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'Rel. Code Sizes'!$A$26:$A$28</c:f>
              <c:strCache>
                <c:ptCount val="3"/>
                <c:pt idx="0">
                  <c:v>TriCore</c:v>
                </c:pt>
                <c:pt idx="1">
                  <c:v>ARM</c:v>
                </c:pt>
                <c:pt idx="2">
                  <c:v>Thumb</c:v>
                </c:pt>
              </c:strCache>
            </c:strRef>
          </c:cat>
          <c:val>
            <c:numRef>
              <c:f>'Rel. Code Sizes'!$E$26:$E$28</c:f>
              <c:numCache>
                <c:formatCode>0.00%</c:formatCode>
                <c:ptCount val="3"/>
                <c:pt idx="0">
                  <c:v>1.624972611201648</c:v>
                </c:pt>
                <c:pt idx="1">
                  <c:v>1.5722461493876221</c:v>
                </c:pt>
                <c:pt idx="2">
                  <c:v>1.6069064253591732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36039168"/>
        <c:axId val="177938432"/>
      </c:barChart>
      <c:catAx>
        <c:axId val="3603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3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77938432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77938432"/>
        <c:scaling>
          <c:orientation val="minMax"/>
          <c:max val="3.51"/>
          <c:min val="0"/>
        </c:scaling>
        <c:delete val="0"/>
        <c:axPos val="l"/>
        <c:majorGridlines>
          <c:spPr>
            <a:ln w="2538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3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Rel. Code Size [%]</a:t>
                </a:r>
              </a:p>
            </c:rich>
          </c:tx>
          <c:layout>
            <c:manualLayout>
              <c:xMode val="edge"/>
              <c:yMode val="edge"/>
              <c:x val="0"/>
              <c:y val="0.29152542372881357"/>
            </c:manualLayout>
          </c:layout>
          <c:overlay val="0"/>
          <c:spPr>
            <a:noFill/>
            <a:ln w="20305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253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6039168"/>
        <c:crosses val="autoZero"/>
        <c:crossBetween val="between"/>
        <c:majorUnit val="0.25"/>
        <c:minorUnit val="0.1"/>
      </c:valAx>
      <c:spPr>
        <a:solidFill>
          <a:srgbClr val="FFFFFF"/>
        </a:solidFill>
        <a:ln w="20305">
          <a:noFill/>
        </a:ln>
      </c:spPr>
    </c:plotArea>
    <c:legend>
      <c:legendPos val="r"/>
      <c:layout>
        <c:manualLayout>
          <c:xMode val="edge"/>
          <c:yMode val="edge"/>
          <c:x val="0.4563106796116505"/>
          <c:y val="3.3898305084745763E-2"/>
          <c:w val="0.5436893203883495"/>
          <c:h val="8.1355932203389825E-2"/>
        </c:manualLayout>
      </c:layout>
      <c:overlay val="0"/>
      <c:spPr>
        <a:noFill/>
        <a:ln w="20305">
          <a:noFill/>
        </a:ln>
      </c:spPr>
      <c:txPr>
        <a:bodyPr/>
        <a:lstStyle/>
        <a:p>
          <a:pPr>
            <a:defRPr sz="863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89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89873417721519"/>
          <c:y val="5.1020408163265307E-2"/>
          <c:w val="0.84968354430379744"/>
          <c:h val="0.761904761904761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FSPC!$B$34</c:f>
              <c:strCache>
                <c:ptCount val="1"/>
                <c:pt idx="0">
                  <c:v>Cloning w/o Positioning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3">
                    <a:gamma/>
                    <a:shade val="46275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808080" mc:Ignorable="a14" a14:legacySpreadsheetColorIndex="23"/>
                </a:gs>
              </a:gsLst>
              <a:lin ang="5400000" scaled="1"/>
            </a:gradFill>
            <a:ln w="14427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FSPC!$A$35:$A$41</c:f>
              <c:strCache>
                <c:ptCount val="7"/>
                <c:pt idx="0">
                  <c:v>expint</c:v>
                </c:pt>
                <c:pt idx="1">
                  <c:v>g721 enc.</c:v>
                </c:pt>
                <c:pt idx="2">
                  <c:v>g723 enc.</c:v>
                </c:pt>
                <c:pt idx="3">
                  <c:v>gsm dec.</c:v>
                </c:pt>
                <c:pt idx="4">
                  <c:v>gsm enc.</c:v>
                </c:pt>
                <c:pt idx="5">
                  <c:v>mpeg2</c:v>
                </c:pt>
                <c:pt idx="6">
                  <c:v>Geo. Mean</c:v>
                </c:pt>
              </c:strCache>
            </c:strRef>
          </c:cat>
          <c:val>
            <c:numRef>
              <c:f>FSPC!$B$35:$B$41</c:f>
              <c:numCache>
                <c:formatCode>0.00</c:formatCode>
                <c:ptCount val="7"/>
                <c:pt idx="0">
                  <c:v>0.40100000000000002</c:v>
                </c:pt>
                <c:pt idx="1">
                  <c:v>0.89400000000000002</c:v>
                </c:pt>
                <c:pt idx="2">
                  <c:v>1</c:v>
                </c:pt>
                <c:pt idx="3">
                  <c:v>0.35799999999999998</c:v>
                </c:pt>
                <c:pt idx="4">
                  <c:v>0.59199999999999997</c:v>
                </c:pt>
                <c:pt idx="5">
                  <c:v>0.55159999999999998</c:v>
                </c:pt>
                <c:pt idx="6">
                  <c:v>0.58936609346567026</c:v>
                </c:pt>
              </c:numCache>
            </c:numRef>
          </c:val>
        </c:ser>
        <c:ser>
          <c:idx val="1"/>
          <c:order val="1"/>
          <c:tx>
            <c:strRef>
              <c:f>FSPC!$C$34</c:f>
              <c:strCache>
                <c:ptCount val="1"/>
                <c:pt idx="0">
                  <c:v>Cloning with Positioning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C0C0C0" mc:Ignorable="a14" a14:legacySpreadsheetColorIndex="22"/>
                </a:gs>
                <a:gs pos="50000">
                  <a:srgbClr xmlns:mc="http://schemas.openxmlformats.org/markup-compatibility/2006" xmlns:a14="http://schemas.microsoft.com/office/drawing/2010/main" val="FFFFFF" mc:Ignorable="a14" a14:legacySpreadsheetColorIndex="22">
                    <a:gamma/>
                    <a:tint val="30588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C0C0C0" mc:Ignorable="a14" a14:legacySpreadsheetColorIndex="22"/>
                </a:gs>
              </a:gsLst>
              <a:lin ang="5400000" scaled="1"/>
            </a:gradFill>
            <a:ln w="14427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FSPC!$A$35:$A$41</c:f>
              <c:strCache>
                <c:ptCount val="7"/>
                <c:pt idx="0">
                  <c:v>expint</c:v>
                </c:pt>
                <c:pt idx="1">
                  <c:v>g721 enc.</c:v>
                </c:pt>
                <c:pt idx="2">
                  <c:v>g723 enc.</c:v>
                </c:pt>
                <c:pt idx="3">
                  <c:v>gsm dec.</c:v>
                </c:pt>
                <c:pt idx="4">
                  <c:v>gsm enc.</c:v>
                </c:pt>
                <c:pt idx="5">
                  <c:v>mpeg2</c:v>
                </c:pt>
                <c:pt idx="6">
                  <c:v>Geo. Mean</c:v>
                </c:pt>
              </c:strCache>
            </c:strRef>
          </c:cat>
          <c:val>
            <c:numRef>
              <c:f>FSPC!$C$35:$C$41</c:f>
              <c:numCache>
                <c:formatCode>0.00</c:formatCode>
                <c:ptCount val="7"/>
                <c:pt idx="0">
                  <c:v>0.39900000000000002</c:v>
                </c:pt>
                <c:pt idx="1">
                  <c:v>0.81510000000000005</c:v>
                </c:pt>
                <c:pt idx="2">
                  <c:v>0.93200000000000005</c:v>
                </c:pt>
                <c:pt idx="3">
                  <c:v>0.35410000000000003</c:v>
                </c:pt>
                <c:pt idx="4">
                  <c:v>0.57830000000000004</c:v>
                </c:pt>
                <c:pt idx="5">
                  <c:v>0.4839</c:v>
                </c:pt>
                <c:pt idx="6">
                  <c:v>0.55753534799122562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220222976"/>
        <c:axId val="177974080"/>
      </c:barChart>
      <c:catAx>
        <c:axId val="22022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07">
            <a:solidFill>
              <a:srgbClr val="000000"/>
            </a:solidFill>
            <a:prstDash val="solid"/>
          </a:ln>
        </c:spPr>
        <c:txPr>
          <a:bodyPr rot="-1500000" vert="horz"/>
          <a:lstStyle/>
          <a:p>
            <a:pPr>
              <a:defRPr sz="1363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7797408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77974080"/>
        <c:scaling>
          <c:orientation val="minMax"/>
          <c:max val="1.1100000000000001"/>
          <c:min val="0"/>
        </c:scaling>
        <c:delete val="0"/>
        <c:axPos val="l"/>
        <c:majorGridlines>
          <c:spPr>
            <a:ln w="3607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0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sz="1306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Relative WCET </a:t>
                </a:r>
                <a:r>
                  <a:rPr lang="de-DE" sz="1306" b="1" i="1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[%]</a:t>
                </a:r>
              </a:p>
            </c:rich>
          </c:tx>
          <c:layout>
            <c:manualLayout>
              <c:xMode val="edge"/>
              <c:yMode val="edge"/>
              <c:x val="4.7468354430379748E-3"/>
              <c:y val="0.24149659863945577"/>
            </c:manualLayout>
          </c:layout>
          <c:overlay val="0"/>
          <c:spPr>
            <a:noFill/>
            <a:ln w="28854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60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63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20222976"/>
        <c:crosses val="autoZero"/>
        <c:crossBetween val="between"/>
        <c:majorUnit val="0.1"/>
        <c:minorUnit val="0.1"/>
      </c:valAx>
      <c:spPr>
        <a:solidFill>
          <a:srgbClr val="FFFFFF"/>
        </a:solidFill>
        <a:ln w="28854">
          <a:noFill/>
        </a:ln>
      </c:spPr>
    </c:plotArea>
    <c:legend>
      <c:legendPos val="r"/>
      <c:layout>
        <c:manualLayout>
          <c:xMode val="edge"/>
          <c:yMode val="edge"/>
          <c:x val="0.2848101265822785"/>
          <c:y val="5.7823129251700682E-2"/>
          <c:w val="0.71360759493670889"/>
          <c:h val="6.8027210884353748E-2"/>
        </c:manualLayout>
      </c:layout>
      <c:overlay val="0"/>
      <c:spPr>
        <a:noFill/>
        <a:ln w="28854">
          <a:noFill/>
        </a:ln>
      </c:spPr>
      <c:txPr>
        <a:bodyPr/>
        <a:lstStyle/>
        <a:p>
          <a:pPr>
            <a:defRPr sz="1227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27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2353794325228"/>
          <c:y val="3.1298952371491669E-2"/>
          <c:w val="0.89200365667655435"/>
          <c:h val="0.818467604514507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'[Diagramm in Microsoft PowerPoint]WCET 86374 (07.05.2009)'!$F$45</c:f>
              <c:strCache>
                <c:ptCount val="1"/>
                <c:pt idx="0">
                  <c:v>Relative WCET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EFEFE" mc:Ignorable="a14" a14:legacySpreadsheetColorIndex="54">
                    <a:gamma/>
                    <a:tint val="52941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666699" mc:Ignorable="a14" a14:legacySpreadsheetColorIndex="54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'[Diagramm in Microsoft PowerPoint]WCET 86374 (07.05.2009)'!$E$48:$E$49;'[Diagramm in Microsoft PowerPoint]WCET 86374 (07.05.2009)'!$E$51:$E$60;'[Diagramm in Microsoft PowerPoint]WCET 86374 (07.05.2009)'!$E$63:$E$66;'[Diagramm in Microsoft PowerPoint]WCET 86374 (07.05.2009)'!$E$68:$E$80;'[Diagramm in Microsoft PowerPoint]WCET 86374 (07.05.2009)'!$E$84:$E$101</c:f>
              <c:strCache>
                <c:ptCount val="47"/>
                <c:pt idx="0">
                  <c:v>adpcm_verify</c:v>
                </c:pt>
                <c:pt idx="1">
                  <c:v>cjpeg_transupp</c:v>
                </c:pt>
                <c:pt idx="2">
                  <c:v>compress</c:v>
                </c:pt>
                <c:pt idx="3">
                  <c:v>crc</c:v>
                </c:pt>
                <c:pt idx="4">
                  <c:v>dijkstra</c:v>
                </c:pt>
                <c:pt idx="5">
                  <c:v>duff</c:v>
                </c:pt>
                <c:pt idx="6">
                  <c:v>edge_detect</c:v>
                </c:pt>
                <c:pt idx="7">
                  <c:v>edn</c:v>
                </c:pt>
                <c:pt idx="8">
                  <c:v>epic</c:v>
                </c:pt>
                <c:pt idx="9">
                  <c:v>expint</c:v>
                </c:pt>
                <c:pt idx="10">
                  <c:v>fdct</c:v>
                </c:pt>
                <c:pt idx="11">
                  <c:v>fft_1024</c:v>
                </c:pt>
                <c:pt idx="12">
                  <c:v>fft_256</c:v>
                </c:pt>
                <c:pt idx="13">
                  <c:v>fir</c:v>
                </c:pt>
                <c:pt idx="14">
                  <c:v>fir2dim</c:v>
                </c:pt>
                <c:pt idx="15">
                  <c:v>gsm</c:v>
                </c:pt>
                <c:pt idx="16">
                  <c:v>gsm_encode</c:v>
                </c:pt>
                <c:pt idx="17">
                  <c:v>h263</c:v>
                </c:pt>
                <c:pt idx="18">
                  <c:v>h264dec_block</c:v>
                </c:pt>
                <c:pt idx="19">
                  <c:v>h264dec_macro</c:v>
                </c:pt>
                <c:pt idx="20">
                  <c:v>iir_4_64</c:v>
                </c:pt>
                <c:pt idx="21">
                  <c:v>iir_biquad_N</c:v>
                </c:pt>
                <c:pt idx="22">
                  <c:v>jfdctint</c:v>
                </c:pt>
                <c:pt idx="23">
                  <c:v>latnrm_32_64</c:v>
                </c:pt>
                <c:pt idx="24">
                  <c:v>lmsfir_8_1</c:v>
                </c:pt>
                <c:pt idx="25">
                  <c:v>lmsfir_32_64</c:v>
                </c:pt>
                <c:pt idx="26">
                  <c:v>lpc</c:v>
                </c:pt>
                <c:pt idx="27">
                  <c:v>ludcmp</c:v>
                </c:pt>
                <c:pt idx="28">
                  <c:v>matmult</c:v>
                </c:pt>
                <c:pt idx="29">
                  <c:v>matrix2_fixed</c:v>
                </c:pt>
                <c:pt idx="30">
                  <c:v>matrix2_float</c:v>
                </c:pt>
                <c:pt idx="31">
                  <c:v>md5</c:v>
                </c:pt>
                <c:pt idx="32">
                  <c:v>minver</c:v>
                </c:pt>
                <c:pt idx="33">
                  <c:v>mult_10_10</c:v>
                </c:pt>
                <c:pt idx="34">
                  <c:v>mult_4_4</c:v>
                </c:pt>
                <c:pt idx="35">
                  <c:v>ndes</c:v>
                </c:pt>
                <c:pt idx="36">
                  <c:v>prime</c:v>
                </c:pt>
                <c:pt idx="37">
                  <c:v>qmf_receive</c:v>
                </c:pt>
                <c:pt idx="38">
                  <c:v>qmf_transmit</c:v>
                </c:pt>
                <c:pt idx="39">
                  <c:v>qurt</c:v>
                </c:pt>
                <c:pt idx="40">
                  <c:v>rijndael_enc</c:v>
                </c:pt>
                <c:pt idx="41">
                  <c:v>select</c:v>
                </c:pt>
                <c:pt idx="42">
                  <c:v>sha</c:v>
                </c:pt>
                <c:pt idx="43">
                  <c:v>spectral</c:v>
                </c:pt>
                <c:pt idx="44">
                  <c:v>startup</c:v>
                </c:pt>
                <c:pt idx="45">
                  <c:v>v32_benc</c:v>
                </c:pt>
                <c:pt idx="46">
                  <c:v>Geo. Mean</c:v>
                </c:pt>
              </c:strCache>
            </c:strRef>
          </c:cat>
          <c:val>
            <c:numRef>
              <c:f>'[Diagramm in Microsoft PowerPoint]WCET 86374 (07.05.2009)'!$F$48:$F$49;'[Diagramm in Microsoft PowerPoint]WCET 86374 (07.05.2009)'!$F$51:$F$60;'[Diagramm in Microsoft PowerPoint]WCET 86374 (07.05.2009)'!$F$63:$F$66;'[Diagramm in Microsoft PowerPoint]WCET 86374 (07.05.2009)'!$F$68:$F$80;'[Diagramm in Microsoft PowerPoint]WCET 86374 (07.05.2009)'!$F$84:$F$101</c:f>
              <c:numCache>
                <c:formatCode>0.00%</c:formatCode>
                <c:ptCount val="47"/>
                <c:pt idx="0">
                  <c:v>0.78810000000000002</c:v>
                </c:pt>
                <c:pt idx="1">
                  <c:v>0.58989999999999998</c:v>
                </c:pt>
                <c:pt idx="2">
                  <c:v>0.40020000000000006</c:v>
                </c:pt>
                <c:pt idx="3">
                  <c:v>0.86459999999999992</c:v>
                </c:pt>
                <c:pt idx="4">
                  <c:v>0.41789999999999999</c:v>
                </c:pt>
                <c:pt idx="5">
                  <c:v>0.48590000000000005</c:v>
                </c:pt>
                <c:pt idx="6">
                  <c:v>0.65010000000000001</c:v>
                </c:pt>
                <c:pt idx="7">
                  <c:v>0.92489999999999994</c:v>
                </c:pt>
                <c:pt idx="8">
                  <c:v>0.2712</c:v>
                </c:pt>
                <c:pt idx="9">
                  <c:v>0.69159999999999999</c:v>
                </c:pt>
                <c:pt idx="10">
                  <c:v>0.78959999999999997</c:v>
                </c:pt>
                <c:pt idx="11">
                  <c:v>0.54830000000000001</c:v>
                </c:pt>
                <c:pt idx="12">
                  <c:v>0.57650000000000001</c:v>
                </c:pt>
                <c:pt idx="13">
                  <c:v>0.69059999999999999</c:v>
                </c:pt>
                <c:pt idx="14">
                  <c:v>0.85680000000000012</c:v>
                </c:pt>
                <c:pt idx="15">
                  <c:v>0.48479999999999995</c:v>
                </c:pt>
                <c:pt idx="16">
                  <c:v>0.33799999999999997</c:v>
                </c:pt>
                <c:pt idx="17">
                  <c:v>0.79090000000000005</c:v>
                </c:pt>
                <c:pt idx="18">
                  <c:v>0.84530000000000005</c:v>
                </c:pt>
                <c:pt idx="19">
                  <c:v>0.74290000000000012</c:v>
                </c:pt>
                <c:pt idx="20">
                  <c:v>0.57889999999999997</c:v>
                </c:pt>
                <c:pt idx="21">
                  <c:v>0.88600000000000001</c:v>
                </c:pt>
                <c:pt idx="22">
                  <c:v>0.76939999999999997</c:v>
                </c:pt>
                <c:pt idx="23">
                  <c:v>0.84609999999999996</c:v>
                </c:pt>
                <c:pt idx="24">
                  <c:v>0.78680000000000005</c:v>
                </c:pt>
                <c:pt idx="25">
                  <c:v>0.77340000000000009</c:v>
                </c:pt>
                <c:pt idx="26">
                  <c:v>0.8506999999999999</c:v>
                </c:pt>
                <c:pt idx="27">
                  <c:v>0.66290000000000004</c:v>
                </c:pt>
                <c:pt idx="28">
                  <c:v>0.54410000000000003</c:v>
                </c:pt>
                <c:pt idx="29">
                  <c:v>0.70590000000000008</c:v>
                </c:pt>
                <c:pt idx="30">
                  <c:v>0.75980000000000003</c:v>
                </c:pt>
                <c:pt idx="31">
                  <c:v>0.65129999999999999</c:v>
                </c:pt>
                <c:pt idx="32">
                  <c:v>0.86620000000000008</c:v>
                </c:pt>
                <c:pt idx="33">
                  <c:v>0.6079</c:v>
                </c:pt>
                <c:pt idx="34">
                  <c:v>0.73780000000000001</c:v>
                </c:pt>
                <c:pt idx="35">
                  <c:v>0.77610000000000001</c:v>
                </c:pt>
                <c:pt idx="36">
                  <c:v>0.87580000000000002</c:v>
                </c:pt>
                <c:pt idx="37">
                  <c:v>0.62649999999999995</c:v>
                </c:pt>
                <c:pt idx="38">
                  <c:v>0.68180000000000007</c:v>
                </c:pt>
                <c:pt idx="39">
                  <c:v>0.93049999999999999</c:v>
                </c:pt>
                <c:pt idx="40">
                  <c:v>0.81599999999999995</c:v>
                </c:pt>
                <c:pt idx="41">
                  <c:v>0.6583</c:v>
                </c:pt>
                <c:pt idx="42">
                  <c:v>0.64219999999999999</c:v>
                </c:pt>
                <c:pt idx="43">
                  <c:v>0.24100000000000002</c:v>
                </c:pt>
                <c:pt idx="44">
                  <c:v>0.69400000000000006</c:v>
                </c:pt>
                <c:pt idx="45">
                  <c:v>0.92980000000000007</c:v>
                </c:pt>
                <c:pt idx="46">
                  <c:v>0.6611806620994275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225725952"/>
        <c:axId val="187795712"/>
      </c:barChart>
      <c:catAx>
        <c:axId val="22572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87795712"/>
        <c:crosses val="autoZero"/>
        <c:auto val="1"/>
        <c:lblAlgn val="ctr"/>
        <c:lblOffset val="0"/>
        <c:tickLblSkip val="2"/>
        <c:tickMarkSkip val="1"/>
        <c:noMultiLvlLbl val="0"/>
      </c:catAx>
      <c:valAx>
        <c:axId val="187795712"/>
        <c:scaling>
          <c:orientation val="minMax"/>
          <c:max val="1.1100000000000001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sz="1200" b="1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Relative ACET </a:t>
                </a:r>
                <a:r>
                  <a:rPr lang="de-DE" sz="1200" b="1" i="1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[%]</a:t>
                </a:r>
              </a:p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sz="1200" b="1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(Bei Optimierungsstufe -O3)</a:t>
                </a:r>
              </a:p>
            </c:rich>
          </c:tx>
          <c:layout>
            <c:manualLayout>
              <c:xMode val="edge"/>
              <c:yMode val="edge"/>
              <c:x val="4.121996181210905E-3"/>
              <c:y val="0.16179810666198377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25725952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24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2353794325228"/>
          <c:y val="3.1298952371491669E-2"/>
          <c:w val="0.89200365667655435"/>
          <c:h val="0.818467604514507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'[Diagramm in Microsoft PowerPoint]ACET 86374 (07.05.2009)'!$F$45</c:f>
              <c:strCache>
                <c:ptCount val="1"/>
                <c:pt idx="0">
                  <c:v>Relative ACET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EFEFE" mc:Ignorable="a14" a14:legacySpreadsheetColorIndex="54">
                    <a:gamma/>
                    <a:tint val="52941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666699" mc:Ignorable="a14" a14:legacySpreadsheetColorIndex="54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'[Diagramm in Microsoft PowerPoint]ACET 86374 (07.05.2009)'!$E$48:$E$49;'[Diagramm in Microsoft PowerPoint]ACET 86374 (07.05.2009)'!$E$51:$E$60;'[Diagramm in Microsoft PowerPoint]ACET 86374 (07.05.2009)'!$E$63:$E$66;'[Diagramm in Microsoft PowerPoint]ACET 86374 (07.05.2009)'!$E$68:$E$80;'[Diagramm in Microsoft PowerPoint]ACET 86374 (07.05.2009)'!$E$84:$E$101</c:f>
              <c:strCache>
                <c:ptCount val="47"/>
                <c:pt idx="0">
                  <c:v>adpcm_verify</c:v>
                </c:pt>
                <c:pt idx="1">
                  <c:v>cjpeg_transupp</c:v>
                </c:pt>
                <c:pt idx="2">
                  <c:v>compress</c:v>
                </c:pt>
                <c:pt idx="3">
                  <c:v>crc</c:v>
                </c:pt>
                <c:pt idx="4">
                  <c:v>dijkstra</c:v>
                </c:pt>
                <c:pt idx="5">
                  <c:v>duff</c:v>
                </c:pt>
                <c:pt idx="6">
                  <c:v>edge_detect</c:v>
                </c:pt>
                <c:pt idx="7">
                  <c:v>edn</c:v>
                </c:pt>
                <c:pt idx="8">
                  <c:v>epic</c:v>
                </c:pt>
                <c:pt idx="9">
                  <c:v>expint</c:v>
                </c:pt>
                <c:pt idx="10">
                  <c:v>fdct</c:v>
                </c:pt>
                <c:pt idx="11">
                  <c:v>fft_1024</c:v>
                </c:pt>
                <c:pt idx="12">
                  <c:v>fft_256</c:v>
                </c:pt>
                <c:pt idx="13">
                  <c:v>fir</c:v>
                </c:pt>
                <c:pt idx="14">
                  <c:v>fir2dim</c:v>
                </c:pt>
                <c:pt idx="15">
                  <c:v>gsm</c:v>
                </c:pt>
                <c:pt idx="16">
                  <c:v>gsm_encode</c:v>
                </c:pt>
                <c:pt idx="17">
                  <c:v>h263</c:v>
                </c:pt>
                <c:pt idx="18">
                  <c:v>h264dec_block</c:v>
                </c:pt>
                <c:pt idx="19">
                  <c:v>h264dec_macro</c:v>
                </c:pt>
                <c:pt idx="20">
                  <c:v>iir_4_64</c:v>
                </c:pt>
                <c:pt idx="21">
                  <c:v>iir_biquad_N</c:v>
                </c:pt>
                <c:pt idx="22">
                  <c:v>jfdctint</c:v>
                </c:pt>
                <c:pt idx="23">
                  <c:v>latnrm_32_64</c:v>
                </c:pt>
                <c:pt idx="24">
                  <c:v>lmsfir_8_1</c:v>
                </c:pt>
                <c:pt idx="25">
                  <c:v>lmsfir_32_64</c:v>
                </c:pt>
                <c:pt idx="26">
                  <c:v>lpc</c:v>
                </c:pt>
                <c:pt idx="27">
                  <c:v>ludcmp</c:v>
                </c:pt>
                <c:pt idx="28">
                  <c:v>matmult</c:v>
                </c:pt>
                <c:pt idx="29">
                  <c:v>matrix2_fixed</c:v>
                </c:pt>
                <c:pt idx="30">
                  <c:v>matrix2_float</c:v>
                </c:pt>
                <c:pt idx="31">
                  <c:v>md5</c:v>
                </c:pt>
                <c:pt idx="32">
                  <c:v>minver</c:v>
                </c:pt>
                <c:pt idx="33">
                  <c:v>mult_10_10</c:v>
                </c:pt>
                <c:pt idx="34">
                  <c:v>mult_4_4</c:v>
                </c:pt>
                <c:pt idx="35">
                  <c:v>ndes</c:v>
                </c:pt>
                <c:pt idx="36">
                  <c:v>prime</c:v>
                </c:pt>
                <c:pt idx="37">
                  <c:v>qmf_receive</c:v>
                </c:pt>
                <c:pt idx="38">
                  <c:v>qmf_transmit</c:v>
                </c:pt>
                <c:pt idx="39">
                  <c:v>qurt</c:v>
                </c:pt>
                <c:pt idx="40">
                  <c:v>rijndael_enc</c:v>
                </c:pt>
                <c:pt idx="41">
                  <c:v>select</c:v>
                </c:pt>
                <c:pt idx="42">
                  <c:v>sha</c:v>
                </c:pt>
                <c:pt idx="43">
                  <c:v>spectral</c:v>
                </c:pt>
                <c:pt idx="44">
                  <c:v>startup</c:v>
                </c:pt>
                <c:pt idx="45">
                  <c:v>v32_benc</c:v>
                </c:pt>
                <c:pt idx="46">
                  <c:v>Geo. Mean</c:v>
                </c:pt>
              </c:strCache>
            </c:strRef>
          </c:cat>
          <c:val>
            <c:numRef>
              <c:f>'[Diagramm in Microsoft PowerPoint]ACET 86374 (07.05.2009)'!$F$48:$F$49;'[Diagramm in Microsoft PowerPoint]ACET 86374 (07.05.2009)'!$F$51:$F$60;'[Diagramm in Microsoft PowerPoint]ACET 86374 (07.05.2009)'!$F$63:$F$66;'[Diagramm in Microsoft PowerPoint]ACET 86374 (07.05.2009)'!$F$68:$F$80;'[Diagramm in Microsoft PowerPoint]ACET 86374 (07.05.2009)'!$F$84:$F$101</c:f>
              <c:numCache>
                <c:formatCode>0.00%</c:formatCode>
                <c:ptCount val="47"/>
                <c:pt idx="0">
                  <c:v>0.90510000000000002</c:v>
                </c:pt>
                <c:pt idx="1">
                  <c:v>0.95810000000000006</c:v>
                </c:pt>
                <c:pt idx="2">
                  <c:v>0.7077</c:v>
                </c:pt>
                <c:pt idx="3">
                  <c:v>1.0740000000000001</c:v>
                </c:pt>
                <c:pt idx="4">
                  <c:v>0.98959999999999992</c:v>
                </c:pt>
                <c:pt idx="5">
                  <c:v>0.52129999999999999</c:v>
                </c:pt>
                <c:pt idx="6">
                  <c:v>0.77170000000000005</c:v>
                </c:pt>
                <c:pt idx="7">
                  <c:v>0.88930000000000009</c:v>
                </c:pt>
                <c:pt idx="8">
                  <c:v>0.94540000000000013</c:v>
                </c:pt>
                <c:pt idx="9">
                  <c:v>0.89180000000000004</c:v>
                </c:pt>
                <c:pt idx="10">
                  <c:v>1.1074999999999999</c:v>
                </c:pt>
                <c:pt idx="11">
                  <c:v>0.63290000000000002</c:v>
                </c:pt>
                <c:pt idx="12">
                  <c:v>0.66159999999999997</c:v>
                </c:pt>
                <c:pt idx="13">
                  <c:v>0.81079999999999997</c:v>
                </c:pt>
                <c:pt idx="14">
                  <c:v>0.90450000000000008</c:v>
                </c:pt>
                <c:pt idx="15">
                  <c:v>1.0680000000000001</c:v>
                </c:pt>
                <c:pt idx="16">
                  <c:v>1.127</c:v>
                </c:pt>
                <c:pt idx="17">
                  <c:v>1.0165999999999999</c:v>
                </c:pt>
                <c:pt idx="18">
                  <c:v>1.1063000000000001</c:v>
                </c:pt>
                <c:pt idx="19">
                  <c:v>0.92870000000000008</c:v>
                </c:pt>
                <c:pt idx="20">
                  <c:v>0.62880000000000003</c:v>
                </c:pt>
                <c:pt idx="21">
                  <c:v>0.87930000000000008</c:v>
                </c:pt>
                <c:pt idx="22">
                  <c:v>0.87769999999999992</c:v>
                </c:pt>
                <c:pt idx="23">
                  <c:v>0.85239999999999994</c:v>
                </c:pt>
                <c:pt idx="24">
                  <c:v>0.83220000000000005</c:v>
                </c:pt>
                <c:pt idx="25">
                  <c:v>0.82879999999999998</c:v>
                </c:pt>
                <c:pt idx="26">
                  <c:v>0.84629999999999994</c:v>
                </c:pt>
                <c:pt idx="27">
                  <c:v>0.75849999999999995</c:v>
                </c:pt>
                <c:pt idx="28">
                  <c:v>0.57899999999999996</c:v>
                </c:pt>
                <c:pt idx="29">
                  <c:v>0.79680000000000006</c:v>
                </c:pt>
                <c:pt idx="30">
                  <c:v>0.79560000000000008</c:v>
                </c:pt>
                <c:pt idx="31">
                  <c:v>0.75659999999999994</c:v>
                </c:pt>
                <c:pt idx="32">
                  <c:v>0.98680000000000012</c:v>
                </c:pt>
                <c:pt idx="33">
                  <c:v>0.59570000000000001</c:v>
                </c:pt>
                <c:pt idx="34">
                  <c:v>0.68890000000000007</c:v>
                </c:pt>
                <c:pt idx="35">
                  <c:v>0.87750000000000006</c:v>
                </c:pt>
                <c:pt idx="36">
                  <c:v>0.93290000000000006</c:v>
                </c:pt>
                <c:pt idx="37">
                  <c:v>0.64319999999999999</c:v>
                </c:pt>
                <c:pt idx="38">
                  <c:v>0.69489999999999996</c:v>
                </c:pt>
                <c:pt idx="39">
                  <c:v>1.0425</c:v>
                </c:pt>
                <c:pt idx="40">
                  <c:v>0.9002</c:v>
                </c:pt>
                <c:pt idx="41">
                  <c:v>1.0129000000000001</c:v>
                </c:pt>
                <c:pt idx="42">
                  <c:v>0.98140000000000005</c:v>
                </c:pt>
                <c:pt idx="43">
                  <c:v>0.96299999999999997</c:v>
                </c:pt>
                <c:pt idx="44">
                  <c:v>0.88500000000000001</c:v>
                </c:pt>
                <c:pt idx="45">
                  <c:v>0.98770000000000002</c:v>
                </c:pt>
                <c:pt idx="46">
                  <c:v>0.84761129170747151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225955840"/>
        <c:axId val="187798016"/>
      </c:barChart>
      <c:catAx>
        <c:axId val="22595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87798016"/>
        <c:crosses val="autoZero"/>
        <c:auto val="1"/>
        <c:lblAlgn val="ctr"/>
        <c:lblOffset val="0"/>
        <c:tickLblSkip val="2"/>
        <c:tickMarkSkip val="1"/>
        <c:noMultiLvlLbl val="0"/>
      </c:catAx>
      <c:valAx>
        <c:axId val="187798016"/>
        <c:scaling>
          <c:orientation val="minMax"/>
          <c:max val="1.21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sz="1200" b="1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Relative ACET </a:t>
                </a:r>
                <a:r>
                  <a:rPr lang="de-DE" sz="1200" b="1" i="1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[%]</a:t>
                </a:r>
              </a:p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sz="1200" b="1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(</a:t>
                </a:r>
                <a:r>
                  <a:rPr lang="de-DE" sz="1200" b="1" i="0" u="none" strike="noStrike" baseline="0" dirty="0" err="1">
                    <a:solidFill>
                      <a:srgbClr val="000000"/>
                    </a:solidFill>
                    <a:latin typeface="Arial"/>
                    <a:cs typeface="Arial"/>
                  </a:rPr>
                  <a:t>Optimization</a:t>
                </a:r>
                <a:r>
                  <a:rPr lang="de-DE" sz="1200" b="1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 Level -O3)</a:t>
                </a:r>
              </a:p>
            </c:rich>
          </c:tx>
          <c:layout>
            <c:manualLayout>
              <c:xMode val="edge"/>
              <c:yMode val="edge"/>
              <c:x val="1.2068218315503967E-3"/>
              <c:y val="0.18771843500465943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25955840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24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51612903225806"/>
          <c:y val="5.1369863013698627E-2"/>
          <c:w val="0.80040322580645162"/>
          <c:h val="0.63698630136986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'Felix Paper'!$B$22</c:f>
              <c:strCache>
                <c:ptCount val="1"/>
                <c:pt idx="0">
                  <c:v>D-SPM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3">
                    <a:gamma/>
                    <a:shade val="46275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808080" mc:Ignorable="a14" a14:legacySpreadsheetColorIndex="23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numRef>
              <c:f>'Felix Paper'!$A$24:$A$37</c:f>
              <c:numCache>
                <c:formatCode>General</c:formatCode>
                <c:ptCount val="14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9">
                  <c:v>4096</c:v>
                </c:pt>
                <c:pt idx="10">
                  <c:v>8192</c:v>
                </c:pt>
                <c:pt idx="11">
                  <c:v>16384</c:v>
                </c:pt>
                <c:pt idx="12">
                  <c:v>32768</c:v>
                </c:pt>
                <c:pt idx="13">
                  <c:v>40960</c:v>
                </c:pt>
              </c:numCache>
            </c:numRef>
          </c:cat>
          <c:val>
            <c:numRef>
              <c:f>'Felix Paper'!$B$24:$B$37</c:f>
              <c:numCache>
                <c:formatCode>0.00%</c:formatCode>
                <c:ptCount val="14"/>
                <c:pt idx="0">
                  <c:v>0.97414285714285731</c:v>
                </c:pt>
                <c:pt idx="1">
                  <c:v>0.97028571428571442</c:v>
                </c:pt>
                <c:pt idx="2">
                  <c:v>0.95604285714285719</c:v>
                </c:pt>
                <c:pt idx="3">
                  <c:v>0.93467857142857158</c:v>
                </c:pt>
                <c:pt idx="4">
                  <c:v>0.9136928571428572</c:v>
                </c:pt>
                <c:pt idx="5">
                  <c:v>0.89991428571428578</c:v>
                </c:pt>
                <c:pt idx="6">
                  <c:v>0.87723571428571445</c:v>
                </c:pt>
                <c:pt idx="7">
                  <c:v>0.87710714285714286</c:v>
                </c:pt>
                <c:pt idx="8">
                  <c:v>0.86722142857142881</c:v>
                </c:pt>
                <c:pt idx="9">
                  <c:v>0.85134285714285718</c:v>
                </c:pt>
                <c:pt idx="10">
                  <c:v>0.82529285714285716</c:v>
                </c:pt>
                <c:pt idx="11">
                  <c:v>0.81062857142857148</c:v>
                </c:pt>
                <c:pt idx="12">
                  <c:v>0.80467142857142859</c:v>
                </c:pt>
                <c:pt idx="13">
                  <c:v>0.79840714285714287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255740928"/>
        <c:axId val="104492992"/>
      </c:barChart>
      <c:catAx>
        <c:axId val="255740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sz="12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SPM Size </a:t>
                </a:r>
                <a:r>
                  <a:rPr lang="de-DE" sz="1200" b="1" i="1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[bytes]</a:t>
                </a:r>
              </a:p>
            </c:rich>
          </c:tx>
          <c:layout>
            <c:manualLayout>
              <c:xMode val="edge"/>
              <c:yMode val="edge"/>
              <c:x val="0.44959677419354838"/>
              <c:y val="0.9006849315068493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04492992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04492992"/>
        <c:scaling>
          <c:orientation val="minMax"/>
          <c:max val="1.1100000000000001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sz="10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Avg. Relative WCET</a:t>
                </a:r>
                <a:r>
                  <a:rPr lang="de-DE" sz="1000" b="1" i="0" u="none" strike="noStrike" baseline="-25000">
                    <a:solidFill>
                      <a:srgbClr val="000000"/>
                    </a:solidFill>
                    <a:latin typeface="Arial"/>
                    <a:cs typeface="Arial"/>
                  </a:rPr>
                  <a:t>EST</a:t>
                </a:r>
                <a:r>
                  <a:rPr lang="de-DE" sz="10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  <a:r>
                  <a:rPr lang="de-DE" sz="1000" b="1" i="1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[%]</a:t>
                </a:r>
              </a:p>
            </c:rich>
          </c:tx>
          <c:layout>
            <c:manualLayout>
              <c:xMode val="edge"/>
              <c:yMode val="edge"/>
              <c:x val="7.8380143696930114E-3"/>
              <c:y val="0.10030999117493339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55740928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46347607052896"/>
          <c:y val="5.1369863013698627E-2"/>
          <c:w val="0.87279596977329976"/>
          <c:h val="0.70205479452054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Jan!$B$22</c:f>
              <c:strCache>
                <c:ptCount val="1"/>
                <c:pt idx="0">
                  <c:v>P-SPM Average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60606" mc:Ignorable="a14" a14:legacySpreadsheetColorIndex="23">
                    <a:gamma/>
                    <a:shade val="46275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808080" mc:Ignorable="a14" a14:legacySpreadsheetColorIndex="23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numRef>
              <c:f>Jan!$A$24:$A$33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Jan!$B$24:$B$33</c:f>
              <c:numCache>
                <c:formatCode>0.00%</c:formatCode>
                <c:ptCount val="10"/>
                <c:pt idx="0">
                  <c:v>0.9140225431610971</c:v>
                </c:pt>
                <c:pt idx="1">
                  <c:v>0.85228664283577926</c:v>
                </c:pt>
                <c:pt idx="2">
                  <c:v>0.81928342387641218</c:v>
                </c:pt>
                <c:pt idx="3">
                  <c:v>0.80307320737872212</c:v>
                </c:pt>
                <c:pt idx="4">
                  <c:v>0.77248412921970722</c:v>
                </c:pt>
                <c:pt idx="5">
                  <c:v>0.72735877472438848</c:v>
                </c:pt>
                <c:pt idx="6">
                  <c:v>0.7137480406205714</c:v>
                </c:pt>
                <c:pt idx="7">
                  <c:v>0.6654659630250267</c:v>
                </c:pt>
                <c:pt idx="8">
                  <c:v>0.64196881818494633</c:v>
                </c:pt>
                <c:pt idx="9">
                  <c:v>0.58606749339383346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0"/>
        <c:axId val="263721472"/>
        <c:axId val="197525504"/>
      </c:barChart>
      <c:catAx>
        <c:axId val="263721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sz="12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Relative SPM Size </a:t>
                </a:r>
                <a:r>
                  <a:rPr lang="de-DE" sz="1200" b="1" i="1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[%]</a:t>
                </a:r>
              </a:p>
            </c:rich>
          </c:tx>
          <c:layout>
            <c:manualLayout>
              <c:xMode val="edge"/>
              <c:yMode val="edge"/>
              <c:x val="0.45591939546599497"/>
              <c:y val="0.90068493150684936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97525504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97525504"/>
        <c:scaling>
          <c:orientation val="minMax"/>
          <c:max val="1.1100000000000001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sz="12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Avg. Relative WCET</a:t>
                </a:r>
                <a:r>
                  <a:rPr lang="de-DE" sz="1200" b="1" i="0" u="none" strike="noStrike" baseline="-25000">
                    <a:solidFill>
                      <a:srgbClr val="000000"/>
                    </a:solidFill>
                    <a:latin typeface="Arial"/>
                    <a:cs typeface="Arial"/>
                  </a:rPr>
                  <a:t>EST</a:t>
                </a:r>
                <a:r>
                  <a:rPr lang="de-DE" sz="12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  <a:r>
                  <a:rPr lang="de-DE" sz="1200" b="1" i="1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[%]</a:t>
                </a:r>
              </a:p>
            </c:rich>
          </c:tx>
          <c:layout>
            <c:manualLayout>
              <c:xMode val="edge"/>
              <c:yMode val="edge"/>
              <c:x val="3.7783822320617503E-3"/>
              <c:y val="6.7936895900455499E-2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63721472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endParaRPr lang="de-DE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endParaRPr lang="de-DE" dirty="0"/>
          </a:p>
        </p:txBody>
      </p:sp>
      <p:sp>
        <p:nvSpPr>
          <p:cNvPr id="585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endParaRPr lang="de-DE" dirty="0"/>
          </a:p>
        </p:txBody>
      </p:sp>
      <p:sp>
        <p:nvSpPr>
          <p:cNvPr id="585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fld id="{574A601F-D51A-4541-8A52-3E7F3BEB66F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1579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endParaRPr lang="de-DE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endParaRPr lang="de-DE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endParaRPr lang="de-DE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fld id="{FA6D070E-CE62-4770-8CFD-1E20EC2913D3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752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3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A15E13-A04D-49E4-94D9-3F56377DD51E}" type="slidenum">
              <a:rPr lang="de-DE"/>
              <a:pPr/>
              <a:t>12</a:t>
            </a:fld>
            <a:endParaRPr lang="de-DE" dirty="0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A15E13-A04D-49E4-94D9-3F56377DD51E}" type="slidenum">
              <a:rPr lang="de-DE"/>
              <a:pPr/>
              <a:t>13</a:t>
            </a:fld>
            <a:endParaRPr lang="de-DE" dirty="0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A15E13-A04D-49E4-94D9-3F56377DD51E}" type="slidenum">
              <a:rPr lang="de-DE"/>
              <a:pPr/>
              <a:t>14</a:t>
            </a:fld>
            <a:endParaRPr lang="de-DE" dirty="0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A15E13-A04D-49E4-94D9-3F56377DD51E}" type="slidenum">
              <a:rPr lang="de-DE"/>
              <a:pPr/>
              <a:t>15</a:t>
            </a:fld>
            <a:endParaRPr lang="de-DE" dirty="0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A15E13-A04D-49E4-94D9-3F56377DD51E}" type="slidenum">
              <a:rPr lang="de-DE"/>
              <a:pPr/>
              <a:t>16</a:t>
            </a:fld>
            <a:endParaRPr lang="de-DE" dirty="0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509FF-635B-4346-A83B-F1BE0AFE716A}" type="slidenum">
              <a:rPr lang="de-DE"/>
              <a:pPr/>
              <a:t>17</a:t>
            </a:fld>
            <a:endParaRPr lang="de-DE" dirty="0"/>
          </a:p>
        </p:txBody>
      </p:sp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18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19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20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21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77A49-FDE2-43DD-B87D-146ABC92839E}" type="slidenum">
              <a:rPr lang="de-DE"/>
              <a:pPr/>
              <a:t>22</a:t>
            </a:fld>
            <a:endParaRPr lang="de-DE" dirty="0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23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24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25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26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27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28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29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30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31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509FF-635B-4346-A83B-F1BE0AFE716A}" type="slidenum">
              <a:rPr lang="de-DE"/>
              <a:pPr/>
              <a:t>5</a:t>
            </a:fld>
            <a:endParaRPr lang="de-DE" dirty="0"/>
          </a:p>
        </p:txBody>
      </p:sp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32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33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34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35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36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37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38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39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40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41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509FF-635B-4346-A83B-F1BE0AFE716A}" type="slidenum">
              <a:rPr lang="de-DE"/>
              <a:pPr/>
              <a:t>6</a:t>
            </a:fld>
            <a:endParaRPr lang="de-DE" dirty="0"/>
          </a:p>
        </p:txBody>
      </p:sp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42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43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44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45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46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47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48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49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50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51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509FF-635B-4346-A83B-F1BE0AFE716A}" type="slidenum">
              <a:rPr lang="de-DE"/>
              <a:pPr/>
              <a:t>7</a:t>
            </a:fld>
            <a:endParaRPr lang="de-DE" dirty="0"/>
          </a:p>
        </p:txBody>
      </p:sp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52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53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54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55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56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57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58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59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60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61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509FF-635B-4346-A83B-F1BE0AFE716A}" type="slidenum">
              <a:rPr lang="de-DE"/>
              <a:pPr/>
              <a:t>8</a:t>
            </a:fld>
            <a:endParaRPr lang="de-DE" dirty="0"/>
          </a:p>
        </p:txBody>
      </p:sp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62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63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64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FEAF9B-950A-459C-9EA7-94399BE816F3}" type="slidenum">
              <a:rPr lang="de-DE"/>
              <a:pPr/>
              <a:t>65</a:t>
            </a:fld>
            <a:endParaRPr lang="de-DE" dirty="0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66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67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18690-829E-4659-9780-C239198E6F08}" type="slidenum">
              <a:rPr lang="de-DE"/>
              <a:pPr/>
              <a:t>68</a:t>
            </a:fld>
            <a:endParaRPr lang="de-DE" dirty="0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0CF56-69F4-400F-8275-0B27789ECE0C}" type="slidenum">
              <a:rPr lang="de-DE"/>
              <a:pPr/>
              <a:t>69</a:t>
            </a:fld>
            <a:endParaRPr lang="de-DE" dirty="0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70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71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A15E13-A04D-49E4-94D9-3F56377DD51E}" type="slidenum">
              <a:rPr lang="de-DE"/>
              <a:pPr/>
              <a:t>9</a:t>
            </a:fld>
            <a:endParaRPr lang="de-DE" dirty="0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72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73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74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FEAF9B-950A-459C-9EA7-94399BE816F3}" type="slidenum">
              <a:rPr lang="de-DE"/>
              <a:pPr/>
              <a:t>75</a:t>
            </a:fld>
            <a:endParaRPr lang="de-DE" dirty="0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FEAF9B-950A-459C-9EA7-94399BE816F3}" type="slidenum">
              <a:rPr lang="de-DE"/>
              <a:pPr/>
              <a:t>76</a:t>
            </a:fld>
            <a:endParaRPr lang="de-DE" dirty="0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18690-829E-4659-9780-C239198E6F08}" type="slidenum">
              <a:rPr lang="de-DE"/>
              <a:pPr/>
              <a:t>77</a:t>
            </a:fld>
            <a:endParaRPr lang="de-DE" dirty="0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18690-829E-4659-9780-C239198E6F08}" type="slidenum">
              <a:rPr lang="de-DE"/>
              <a:pPr/>
              <a:t>78</a:t>
            </a:fld>
            <a:endParaRPr lang="de-DE" dirty="0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0CF56-69F4-400F-8275-0B27789ECE0C}" type="slidenum">
              <a:rPr lang="de-DE"/>
              <a:pPr/>
              <a:t>79</a:t>
            </a:fld>
            <a:endParaRPr lang="de-DE" dirty="0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18690-829E-4659-9780-C239198E6F08}" type="slidenum">
              <a:rPr lang="de-DE"/>
              <a:pPr/>
              <a:t>80</a:t>
            </a:fld>
            <a:endParaRPr lang="de-DE" dirty="0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FC92F-96FB-4ED9-81D8-8CA7B3ECAA4E}" type="slidenum">
              <a:rPr lang="de-DE"/>
              <a:pPr/>
              <a:t>81</a:t>
            </a:fld>
            <a:endParaRPr lang="de-DE" dirty="0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A15E13-A04D-49E4-94D9-3F56377DD51E}" type="slidenum">
              <a:rPr lang="de-DE"/>
              <a:pPr/>
              <a:t>10</a:t>
            </a:fld>
            <a:endParaRPr lang="de-DE" dirty="0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82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83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84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85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86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87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FC92F-96FB-4ED9-81D8-8CA7B3ECAA4E}" type="slidenum">
              <a:rPr lang="de-DE"/>
              <a:pPr/>
              <a:t>88</a:t>
            </a:fld>
            <a:endParaRPr lang="de-DE" dirty="0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A15E13-A04D-49E4-94D9-3F56377DD51E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519113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defRPr sz="2800"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65863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© H. Falk | 01.06.2012</a:t>
            </a:r>
            <a:endParaRPr lang="de-DE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9 - Compiler zur WCETEST-Minimierung</a:t>
            </a:r>
            <a:endParaRPr lang="de-DE" dirty="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8437607D-CB53-46C2-9D7C-B2635CE5EB29}" type="slidenum">
              <a:rPr lang="de-DE"/>
              <a:pPr/>
              <a:t>‹Nr.›</a:t>
            </a:fld>
            <a:endParaRPr lang="de-DE" dirty="0"/>
          </a:p>
        </p:txBody>
      </p:sp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36738"/>
            <a:ext cx="7772400" cy="1409700"/>
          </a:xfrm>
        </p:spPr>
        <p:txBody>
          <a:bodyPr>
            <a:spAutoFit/>
          </a:bodyPr>
          <a:lstStyle>
            <a:lvl1pPr algn="ctr">
              <a:lnSpc>
                <a:spcPct val="120000"/>
              </a:lnSpc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© H. Falk | 01.06.2012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9 - Compiler zur WCETEST-Minimierung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9DCB2-4B99-446D-B07A-65B7A4595D4D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98947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9100" y="549275"/>
            <a:ext cx="2195513" cy="5832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549275"/>
            <a:ext cx="6437312" cy="58324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© H. Falk | 01.06.2012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9 - Compiler zur WCETEST-Minimierung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058B0-E30B-4B00-A73B-71607DD4D0E3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68351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© H. Falk | 01.06.2012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9 - Compiler zur WCETEST-Minimierung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A1F6B-EF20-4FFC-82A7-CD7EBC9F004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8028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© H. Falk | 01.06.2012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9 - Compiler zur WCETEST-Minimierung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291-5A89-4F8F-8D32-21A7EE642310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62905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387475"/>
            <a:ext cx="4316412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87475"/>
            <a:ext cx="4316413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© H. Falk | 01.06.2012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9 - Compiler zur WCETEST-Minimierung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58DA0-C521-46B2-A49E-0B4F9353C383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239146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© H. Falk | 01.06.2012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9 - Compiler zur WCETEST-Minimierung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55EA4-DD8C-4D60-B0B7-AB9A7B507B82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46215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© H. Falk | 01.06.2012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9 - Compiler zur WCETEST-Minimierung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DA2EC-231D-4114-A0A9-877ADABA9833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56292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© H. Falk | 01.06.2012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9 - Compiler zur WCETEST-Minimierung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55296-0A08-4F26-958E-7BEC21772C0E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53009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© H. Falk | 01.06.2012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9 - Compiler zur WCETEST-Minimierung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0D05C-E729-4426-B208-488630B3CD5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47081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© H. Falk | 01.06.2012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9 - Compiler zur WCETEST-Minimierung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858DB-9180-4A39-A0DC-B7E18A4846EB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53168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549275"/>
            <a:ext cx="87852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87475"/>
            <a:ext cx="878522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00813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32638"/>
                </a:solidFill>
              </a:defRPr>
            </a:lvl1pPr>
          </a:lstStyle>
          <a:p>
            <a:r>
              <a:rPr lang="de-DE" dirty="0" smtClean="0"/>
              <a:t>© H. Falk | </a:t>
            </a:r>
            <a:fld id="{4C882B17-377F-43B2-B554-998B0D94A010}" type="datetime1">
              <a:rPr lang="de-DE" smtClean="0"/>
              <a:pPr/>
              <a:t>31.03.2014</a:t>
            </a:fld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500813"/>
            <a:ext cx="554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A32638"/>
                </a:solidFill>
              </a:defRPr>
            </a:lvl1pPr>
          </a:lstStyle>
          <a:p>
            <a:r>
              <a:rPr lang="de-DE" dirty="0" smtClean="0"/>
              <a:t>9 - Compiler zur WCET</a:t>
            </a:r>
            <a:r>
              <a:rPr lang="de-DE" baseline="-25000" dirty="0" smtClean="0"/>
              <a:t>EST</a:t>
            </a:r>
            <a:r>
              <a:rPr lang="de-DE" dirty="0" smtClean="0"/>
              <a:t>-Minimierung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500813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32638"/>
                </a:solidFill>
              </a:defRPr>
            </a:lvl1pPr>
          </a:lstStyle>
          <a:p>
            <a:fld id="{2B80C0CB-EA08-4898-A64C-FC7924F444F2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82563"/>
            <a:ext cx="9144000" cy="0"/>
          </a:xfrm>
          <a:prstGeom prst="line">
            <a:avLst/>
          </a:prstGeom>
          <a:noFill/>
          <a:ln w="9525">
            <a:solidFill>
              <a:srgbClr val="A3263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900000" y="198438"/>
            <a:ext cx="60372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DE" sz="1000" dirty="0">
                <a:solidFill>
                  <a:srgbClr val="A32638"/>
                </a:solidFill>
              </a:rPr>
              <a:t>Compiler für Eingebettete Systeme (CfES) </a:t>
            </a:r>
            <a:r>
              <a:rPr lang="de-DE" sz="1000" dirty="0" smtClean="0">
                <a:solidFill>
                  <a:srgbClr val="A32638"/>
                </a:solidFill>
              </a:rPr>
              <a:t>SS 2014</a:t>
            </a:r>
            <a:endParaRPr lang="de-DE" sz="1000" b="1" dirty="0">
              <a:solidFill>
                <a:srgbClr val="A32638"/>
              </a:solidFill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0" y="183600"/>
            <a:ext cx="827088" cy="152400"/>
          </a:xfrm>
          <a:prstGeom prst="rect">
            <a:avLst/>
          </a:prstGeom>
          <a:solidFill>
            <a:srgbClr val="A326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spcBef>
                <a:spcPct val="50000"/>
              </a:spcBef>
            </a:pPr>
            <a:r>
              <a:rPr lang="de-DE" sz="1000" dirty="0">
                <a:solidFill>
                  <a:schemeClr val="bg1"/>
                </a:solidFill>
              </a:rPr>
              <a:t>Folie </a:t>
            </a:r>
            <a:fld id="{AB810150-121A-4997-ACFB-0347660DEB2D}" type="slidenum">
              <a:rPr lang="de-DE" sz="1000">
                <a:solidFill>
                  <a:schemeClr val="bg1"/>
                </a:solidFill>
              </a:rPr>
              <a:pPr algn="ctr">
                <a:spcBef>
                  <a:spcPct val="50000"/>
                </a:spcBef>
              </a:pPr>
              <a:t>‹Nr.›</a:t>
            </a:fld>
            <a:r>
              <a:rPr lang="de-DE" sz="1000" dirty="0" smtClean="0">
                <a:solidFill>
                  <a:schemeClr val="bg1"/>
                </a:solidFill>
              </a:rPr>
              <a:t>/88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0" y="1751013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rot="-5400000">
            <a:off x="-2518569" y="3437732"/>
            <a:ext cx="68373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+mj-lt"/>
          <a:ea typeface="+mj-ea"/>
          <a:cs typeface="+mj-cs"/>
        </a:defRPr>
      </a:lvl1pPr>
      <a:lvl2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2pPr>
      <a:lvl3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3pPr>
      <a:lvl4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4pPr>
      <a:lvl5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9pPr>
    </p:titleStyle>
    <p:bodyStyle>
      <a:lvl1pPr marL="342900" indent="-342900" algn="l" rtl="0" fontAlgn="base">
        <a:lnSpc>
          <a:spcPts val="2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s12-www.cs.tu-dortmund.de/research/activities/wcc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chart" Target="../charts/chart2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notesSlide" Target="../notesSlides/notesSlide63.xml"/><Relationship Id="rId17" Type="http://schemas.openxmlformats.org/officeDocument/2006/relationships/image" Target="../media/image18.png"/><Relationship Id="rId2" Type="http://schemas.openxmlformats.org/officeDocument/2006/relationships/tags" Target="../tags/tag4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15" Type="http://schemas.openxmlformats.org/officeDocument/2006/relationships/image" Target="../media/image16.png"/><Relationship Id="rId10" Type="http://schemas.openxmlformats.org/officeDocument/2006/relationships/tags" Target="../tags/tag12.xml"/><Relationship Id="rId19" Type="http://schemas.openxmlformats.org/officeDocument/2006/relationships/image" Target="../media/image20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15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image" Target="../media/image22.png"/><Relationship Id="rId3" Type="http://schemas.openxmlformats.org/officeDocument/2006/relationships/tags" Target="../tags/tag15.xml"/><Relationship Id="rId21" Type="http://schemas.openxmlformats.org/officeDocument/2006/relationships/image" Target="../media/image25.png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notesSlide" Target="../notesSlides/notesSlide66.xml"/><Relationship Id="rId2" Type="http://schemas.openxmlformats.org/officeDocument/2006/relationships/tags" Target="../tags/tag1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4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24" Type="http://schemas.openxmlformats.org/officeDocument/2006/relationships/image" Target="../media/image28.png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23" Type="http://schemas.openxmlformats.org/officeDocument/2006/relationships/image" Target="../media/image27.png"/><Relationship Id="rId10" Type="http://schemas.openxmlformats.org/officeDocument/2006/relationships/tags" Target="../tags/tag22.xml"/><Relationship Id="rId19" Type="http://schemas.openxmlformats.org/officeDocument/2006/relationships/image" Target="../media/image23.pn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image" Target="../media/image26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7.xml"/><Relationship Id="rId13" Type="http://schemas.openxmlformats.org/officeDocument/2006/relationships/image" Target="../media/image31.pn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0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29.png"/><Relationship Id="rId5" Type="http://schemas.openxmlformats.org/officeDocument/2006/relationships/tags" Target="../tags/tag32.xml"/><Relationship Id="rId10" Type="http://schemas.openxmlformats.org/officeDocument/2006/relationships/image" Target="../media/image22.png"/><Relationship Id="rId4" Type="http://schemas.openxmlformats.org/officeDocument/2006/relationships/tags" Target="../tags/tag31.xm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3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4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36.xml"/><Relationship Id="rId7" Type="http://schemas.openxmlformats.org/officeDocument/2006/relationships/notesSlide" Target="../notesSlides/notesSlide7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7.png"/><Relationship Id="rId5" Type="http://schemas.openxmlformats.org/officeDocument/2006/relationships/tags" Target="../tags/tag38.xml"/><Relationship Id="rId10" Type="http://schemas.openxmlformats.org/officeDocument/2006/relationships/image" Target="../media/image36.png"/><Relationship Id="rId4" Type="http://schemas.openxmlformats.org/officeDocument/2006/relationships/tags" Target="../tags/tag37.xml"/><Relationship Id="rId9" Type="http://schemas.openxmlformats.org/officeDocument/2006/relationships/image" Target="../media/image35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40.pn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39.png"/><Relationship Id="rId2" Type="http://schemas.openxmlformats.org/officeDocument/2006/relationships/tags" Target="../tags/tag40.xml"/><Relationship Id="rId16" Type="http://schemas.openxmlformats.org/officeDocument/2006/relationships/image" Target="../media/image43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38.png"/><Relationship Id="rId5" Type="http://schemas.openxmlformats.org/officeDocument/2006/relationships/tags" Target="../tags/tag43.xml"/><Relationship Id="rId15" Type="http://schemas.openxmlformats.org/officeDocument/2006/relationships/image" Target="../media/image42.png"/><Relationship Id="rId10" Type="http://schemas.openxmlformats.org/officeDocument/2006/relationships/notesSlide" Target="../notesSlides/notesSlide74.xml"/><Relationship Id="rId4" Type="http://schemas.openxmlformats.org/officeDocument/2006/relationships/tags" Target="../tags/tag4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1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image" Target="../media/image37.png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../media/image45.png"/><Relationship Id="rId2" Type="http://schemas.openxmlformats.org/officeDocument/2006/relationships/tags" Target="../tags/tag48.xml"/><Relationship Id="rId16" Type="http://schemas.openxmlformats.org/officeDocument/2006/relationships/image" Target="../media/image46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44.png"/><Relationship Id="rId5" Type="http://schemas.openxmlformats.org/officeDocument/2006/relationships/tags" Target="../tags/tag51.xml"/><Relationship Id="rId15" Type="http://schemas.openxmlformats.org/officeDocument/2006/relationships/image" Target="../media/image42.png"/><Relationship Id="rId10" Type="http://schemas.openxmlformats.org/officeDocument/2006/relationships/notesSlide" Target="../notesSlides/notesSlide75.xml"/><Relationship Id="rId4" Type="http://schemas.openxmlformats.org/officeDocument/2006/relationships/tags" Target="../tags/tag5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7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49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7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3.pn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tags" Target="../tags/tag60.xml"/><Relationship Id="rId16" Type="http://schemas.openxmlformats.org/officeDocument/2006/relationships/image" Target="../media/image56.pn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51.png"/><Relationship Id="rId5" Type="http://schemas.openxmlformats.org/officeDocument/2006/relationships/tags" Target="../tags/tag63.xml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tags" Target="../tags/tag62.xml"/><Relationship Id="rId9" Type="http://schemas.openxmlformats.org/officeDocument/2006/relationships/notesSlide" Target="../notesSlides/notesSlide78.xml"/><Relationship Id="rId14" Type="http://schemas.openxmlformats.org/officeDocument/2006/relationships/image" Target="../media/image54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notesSlide" Target="../notesSlides/notesSlide79.xml"/><Relationship Id="rId18" Type="http://schemas.openxmlformats.org/officeDocument/2006/relationships/image" Target="../media/image54.png"/><Relationship Id="rId3" Type="http://schemas.openxmlformats.org/officeDocument/2006/relationships/tags" Target="../tags/tag68.xml"/><Relationship Id="rId21" Type="http://schemas.openxmlformats.org/officeDocument/2006/relationships/image" Target="../media/image58.png"/><Relationship Id="rId7" Type="http://schemas.openxmlformats.org/officeDocument/2006/relationships/tags" Target="../tags/tag7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3.png"/><Relationship Id="rId2" Type="http://schemas.openxmlformats.org/officeDocument/2006/relationships/tags" Target="../tags/tag67.xml"/><Relationship Id="rId16" Type="http://schemas.openxmlformats.org/officeDocument/2006/relationships/image" Target="../media/image37.png"/><Relationship Id="rId20" Type="http://schemas.openxmlformats.org/officeDocument/2006/relationships/image" Target="../media/image56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image" Target="../media/image61.png"/><Relationship Id="rId5" Type="http://schemas.openxmlformats.org/officeDocument/2006/relationships/tags" Target="../tags/tag70.xml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tags" Target="../tags/tag75.xml"/><Relationship Id="rId19" Type="http://schemas.openxmlformats.org/officeDocument/2006/relationships/image" Target="../media/image55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2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5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3.emf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6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4.emf"/><Relationship Id="rId4" Type="http://schemas.openxmlformats.org/officeDocument/2006/relationships/oleObject" Target="../embeddings/oleObject7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1905283"/>
            <a:ext cx="7920880" cy="1274195"/>
          </a:xfrm>
        </p:spPr>
        <p:txBody>
          <a:bodyPr/>
          <a:lstStyle/>
          <a:p>
            <a:r>
              <a:rPr lang="de-DE" dirty="0" smtClean="0"/>
              <a:t>Compiler </a:t>
            </a:r>
            <a:r>
              <a:rPr lang="de-DE" dirty="0"/>
              <a:t>für Eingebettete Systeme</a:t>
            </a:r>
            <a:br>
              <a:rPr lang="de-DE" dirty="0"/>
            </a:br>
            <a:r>
              <a:rPr lang="de-DE" sz="2800" b="0" dirty="0" smtClean="0"/>
              <a:t>[CS7506]</a:t>
            </a:r>
            <a:endParaRPr lang="de-DE" sz="2800" b="0" dirty="0"/>
          </a:p>
        </p:txBody>
      </p:sp>
      <p:sp>
        <p:nvSpPr>
          <p:cNvPr id="5929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/>
          <a:lstStyle/>
          <a:p>
            <a:r>
              <a:rPr lang="de-DE" dirty="0" smtClean="0"/>
              <a:t>Sommersemester 2014</a:t>
            </a:r>
            <a:endParaRPr lang="de-DE" dirty="0"/>
          </a:p>
          <a:p>
            <a:endParaRPr lang="de-DE" dirty="0"/>
          </a:p>
          <a:p>
            <a:r>
              <a:rPr lang="de-DE" sz="2000" dirty="0"/>
              <a:t>Heiko Falk</a:t>
            </a:r>
          </a:p>
          <a:p>
            <a:endParaRPr lang="de-DE" sz="2000" dirty="0"/>
          </a:p>
          <a:p>
            <a:r>
              <a:rPr lang="de-DE" sz="2000" dirty="0"/>
              <a:t>Institut für Eingebettete Systeme/Echtzeitsysteme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Ingenieurwissenschaften und Informatik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Universität Ulm</a:t>
            </a:r>
          </a:p>
        </p:txBody>
      </p:sp>
    </p:spTree>
    <p:extLst>
      <p:ext uri="{BB962C8B-B14F-4D97-AF65-F5344CB8AC3E}">
        <p14:creationId xmlns:p14="http://schemas.microsoft.com/office/powerpoint/2010/main" val="1043445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Integration eines WCET</a:t>
            </a:r>
            <a:r>
              <a:rPr lang="de-DE" baseline="-25000" dirty="0" smtClean="0"/>
              <a:t>EST</a:t>
            </a:r>
            <a:r>
              <a:rPr lang="de-DE" dirty="0" smtClean="0"/>
              <a:t>-Modells in Compiler (2)</a:t>
            </a:r>
            <a:endParaRPr lang="de-DE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24128" y="1891531"/>
            <a:ext cx="3419872" cy="412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de-DE" dirty="0" smtClean="0"/>
              <a:t>Relevante WCET-Daten: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WCET</a:t>
            </a:r>
            <a:r>
              <a:rPr lang="de-DE" baseline="-25000" dirty="0" smtClean="0"/>
              <a:t>EST</a:t>
            </a:r>
            <a:r>
              <a:rPr lang="de-DE" dirty="0" smtClean="0"/>
              <a:t> für Programm, Funktion, Basisblock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Worst-Case</a:t>
            </a:r>
            <a:r>
              <a:rPr lang="de-DE" dirty="0" smtClean="0"/>
              <a:t> Ausführungshäufigkeit pro Funktion, Basisblock, Kante im CFG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Potentielle Register-Inhalte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Cache Hits / Misses</a:t>
            </a:r>
            <a:r>
              <a:rPr lang="de-DE" dirty="0" smtClean="0"/>
              <a:t> pro Basisblock</a:t>
            </a:r>
          </a:p>
        </p:txBody>
      </p:sp>
      <p:pic>
        <p:nvPicPr>
          <p:cNvPr id="9" name="Picture 4" descr="wc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916113"/>
            <a:ext cx="53530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174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936000" y="4294800"/>
            <a:ext cx="1081088" cy="864096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  <a:effectLst/>
        </p:spPr>
        <p:txBody>
          <a:bodyPr/>
          <a:lstStyle/>
          <a:p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07504" y="1844824"/>
            <a:ext cx="1081088" cy="864096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  <a:effectLst/>
        </p:spPr>
        <p:txBody>
          <a:bodyPr/>
          <a:lstStyle/>
          <a:p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WCC – Der </a:t>
            </a:r>
            <a:r>
              <a:rPr lang="en-US" i="1" dirty="0" smtClean="0"/>
              <a:t>WCET-aware C Compiler</a:t>
            </a:r>
            <a:r>
              <a:rPr lang="de-DE" dirty="0" smtClean="0"/>
              <a:t> (1)</a:t>
            </a:r>
            <a:endParaRPr lang="de-DE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24128" y="1387475"/>
            <a:ext cx="341987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en-US" b="1" i="1" dirty="0" smtClean="0"/>
              <a:t>Flow Facts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WCET-Analyse: max. Iterationszahlen &amp; Rekursionstiefen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WCC: Annotation direkt im C Quellcode:</a:t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_Pragma( “loopbound min 10 max 10“ );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Optimierungen, die Kontrollfluss ändern, aktualisieren </a:t>
            </a:r>
            <a:r>
              <a:rPr lang="en-US" i="1" dirty="0" smtClean="0"/>
              <a:t>Flow Facts</a:t>
            </a:r>
            <a:r>
              <a:rPr lang="de-DE" dirty="0" smtClean="0"/>
              <a:t> automatisch</a:t>
            </a:r>
          </a:p>
        </p:txBody>
      </p:sp>
      <p:pic>
        <p:nvPicPr>
          <p:cNvPr id="7" name="Picture 4" descr="wc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915200"/>
            <a:ext cx="5356225" cy="40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2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296000" y="2016000"/>
            <a:ext cx="937072" cy="576064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  <a:effectLst/>
        </p:spPr>
        <p:txBody>
          <a:bodyPr/>
          <a:lstStyle/>
          <a:p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WCC – Der </a:t>
            </a:r>
            <a:r>
              <a:rPr lang="en-US" i="1" dirty="0" smtClean="0"/>
              <a:t>WCET-aware C Compiler</a:t>
            </a:r>
            <a:r>
              <a:rPr lang="de-DE" dirty="0" smtClean="0"/>
              <a:t> (2)</a:t>
            </a:r>
            <a:endParaRPr lang="de-DE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24128" y="1387475"/>
            <a:ext cx="341987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en-US" b="1" i="1" dirty="0" smtClean="0"/>
              <a:t>Loop Analyzer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Manuelle </a:t>
            </a:r>
            <a:r>
              <a:rPr lang="en-US" i="1" dirty="0" smtClean="0"/>
              <a:t>Flow Fact</a:t>
            </a:r>
            <a:r>
              <a:rPr lang="de-DE" dirty="0" smtClean="0"/>
              <a:t> Annotation umständlich und fehleranfällig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WCC: Automatische Schleifenanalyse, die max. Iterationszahlen ermittelt</a:t>
            </a:r>
            <a:endParaRPr lang="de-DE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Basiert z.T. auf Polytop-Modellen</a:t>
            </a:r>
            <a:br>
              <a:rPr lang="de-DE" dirty="0" smtClean="0"/>
            </a:br>
            <a:r>
              <a:rPr lang="de-DE" i="1" dirty="0" smtClean="0"/>
              <a:t>(</a:t>
            </a:r>
            <a:r>
              <a:rPr lang="de-DE" i="1" dirty="0" smtClean="0">
                <a:sym typeface="Wingdings"/>
              </a:rPr>
              <a:t></a:t>
            </a:r>
            <a:r>
              <a:rPr lang="de-DE" i="1" dirty="0" smtClean="0"/>
              <a:t> siehe Kapitel 4)</a:t>
            </a:r>
          </a:p>
        </p:txBody>
      </p:sp>
      <p:pic>
        <p:nvPicPr>
          <p:cNvPr id="7" name="Picture 4" descr="wc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915200"/>
            <a:ext cx="5356225" cy="40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283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296000" y="3636000"/>
            <a:ext cx="937072" cy="576064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  <a:effectLst/>
        </p:spPr>
        <p:txBody>
          <a:bodyPr/>
          <a:lstStyle/>
          <a:p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WCC – Der </a:t>
            </a:r>
            <a:r>
              <a:rPr lang="en-US" i="1" dirty="0" smtClean="0"/>
              <a:t>WCET-aware C Compiler</a:t>
            </a:r>
            <a:r>
              <a:rPr lang="de-DE" dirty="0" smtClean="0"/>
              <a:t> (3)</a:t>
            </a:r>
            <a:endParaRPr lang="de-DE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24128" y="1387475"/>
            <a:ext cx="341987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en-US" b="1" i="1" dirty="0" smtClean="0"/>
              <a:t>Back-Annotation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WCET</a:t>
            </a:r>
            <a:r>
              <a:rPr lang="de-DE" baseline="-25000" dirty="0" smtClean="0"/>
              <a:t>EST</a:t>
            </a:r>
            <a:r>
              <a:rPr lang="de-DE" dirty="0" smtClean="0"/>
              <a:t>-Daten von aiT nur im </a:t>
            </a:r>
            <a:r>
              <a:rPr lang="en-US" i="1" dirty="0" smtClean="0"/>
              <a:t>Backend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HIR-Optimierungen haben keinen Zugriff auf WCET</a:t>
            </a:r>
            <a:r>
              <a:rPr lang="de-DE" baseline="-25000" dirty="0" smtClean="0"/>
              <a:t>EST</a:t>
            </a:r>
            <a:r>
              <a:rPr lang="de-DE" dirty="0" smtClean="0"/>
              <a:t>-Daten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WCET</a:t>
            </a:r>
            <a:r>
              <a:rPr lang="de-DE" baseline="-25000" dirty="0" smtClean="0"/>
              <a:t>EST</a:t>
            </a:r>
            <a:r>
              <a:rPr lang="de-DE" dirty="0" smtClean="0"/>
              <a:t>-Minimierung auf HIR-Ebene nicht möglich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WCC: </a:t>
            </a:r>
            <a:r>
              <a:rPr lang="en-US" i="1" dirty="0" smtClean="0"/>
              <a:t>Back-Annotation</a:t>
            </a:r>
            <a:r>
              <a:rPr lang="de-DE" dirty="0" smtClean="0"/>
              <a:t> übersetzt WCET</a:t>
            </a:r>
            <a:r>
              <a:rPr lang="de-DE" baseline="-25000" dirty="0" smtClean="0"/>
              <a:t>EST</a:t>
            </a:r>
            <a:r>
              <a:rPr lang="de-DE" dirty="0" smtClean="0"/>
              <a:t>-Daten von LIR nach HIR</a:t>
            </a:r>
            <a:endParaRPr lang="de-DE" i="1" dirty="0" smtClean="0"/>
          </a:p>
        </p:txBody>
      </p:sp>
      <p:pic>
        <p:nvPicPr>
          <p:cNvPr id="7" name="Picture 4" descr="wc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915200"/>
            <a:ext cx="5356225" cy="40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71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474000" y="4293096"/>
            <a:ext cx="1081088" cy="864096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  <a:effectLst/>
        </p:spPr>
        <p:txBody>
          <a:bodyPr/>
          <a:lstStyle/>
          <a:p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WCC – Der </a:t>
            </a:r>
            <a:r>
              <a:rPr lang="en-US" i="1" dirty="0" smtClean="0"/>
              <a:t>WCET-aware C Compiler</a:t>
            </a:r>
            <a:r>
              <a:rPr lang="de-DE" dirty="0" smtClean="0"/>
              <a:t> (4)</a:t>
            </a:r>
            <a:endParaRPr lang="de-DE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24128" y="1387475"/>
            <a:ext cx="341987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en-US" b="1" i="1" dirty="0" smtClean="0"/>
              <a:t>Memory Hierarchy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aiT arbeitet auf Binär-code mit physikalischen Adressen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WCC muss aiT korrekte phys. Adressen für Code, Daten, Sprünge und </a:t>
            </a:r>
            <a:r>
              <a:rPr lang="en-US" i="1" dirty="0" smtClean="0"/>
              <a:t>Load-/Store</a:t>
            </a:r>
            <a:r>
              <a:rPr lang="de-DE" dirty="0" smtClean="0"/>
              <a:t>-Operationen bereitstellen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WCC braucht Detail-wissen über Speicher</a:t>
            </a:r>
          </a:p>
        </p:txBody>
      </p:sp>
      <p:pic>
        <p:nvPicPr>
          <p:cNvPr id="7" name="Picture 4" descr="wc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915200"/>
            <a:ext cx="5356225" cy="40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204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474000" y="4293096"/>
            <a:ext cx="1081088" cy="864096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  <a:effectLst/>
        </p:spPr>
        <p:txBody>
          <a:bodyPr/>
          <a:lstStyle/>
          <a:p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WCC – Der </a:t>
            </a:r>
            <a:r>
              <a:rPr lang="en-US" i="1" dirty="0" smtClean="0"/>
              <a:t>WCET-aware C Compiler</a:t>
            </a:r>
            <a:r>
              <a:rPr lang="de-DE" dirty="0" smtClean="0"/>
              <a:t> (5)</a:t>
            </a:r>
            <a:endParaRPr lang="de-DE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24128" y="1387475"/>
            <a:ext cx="341987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en-US" b="1" i="1" dirty="0" smtClean="0"/>
              <a:t>Memory Hierarchy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Speicher-Regionen, Startadresse, Größe, Zugriffsgeschwindigkeit, Verwendbarkeit (Code, Daten, les-/schreibbar, ...)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SPM-Allokationen benötigen ebenfalls diese Information zur Optimierung</a:t>
            </a:r>
          </a:p>
        </p:txBody>
      </p:sp>
      <p:pic>
        <p:nvPicPr>
          <p:cNvPr id="7" name="Picture 4" descr="wc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915200"/>
            <a:ext cx="5356225" cy="40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280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862000" y="5157192"/>
            <a:ext cx="1081088" cy="828000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  <a:effectLst/>
        </p:spPr>
        <p:txBody>
          <a:bodyPr/>
          <a:lstStyle/>
          <a:p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474000" y="4293096"/>
            <a:ext cx="1081088" cy="864096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  <a:effectLst/>
        </p:spPr>
        <p:txBody>
          <a:bodyPr/>
          <a:lstStyle/>
          <a:p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WCC – Der </a:t>
            </a:r>
            <a:r>
              <a:rPr lang="en-US" i="1" dirty="0" smtClean="0"/>
              <a:t>WCET-aware C Compiler</a:t>
            </a:r>
            <a:r>
              <a:rPr lang="de-DE" dirty="0" smtClean="0"/>
              <a:t> (6)</a:t>
            </a:r>
            <a:endParaRPr lang="de-DE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24128" y="1387475"/>
            <a:ext cx="341987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en-US" b="1" i="1" dirty="0" smtClean="0"/>
              <a:t>Memory Hierarchy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WCC entscheidet über Speicher-Layout von Code &amp; Daten, produziert aber keinen Binärcode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Linker muss Binärcode exakt gemäß WCC Speicher-Layout produzieren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WCC: Automatische Generierung eines Linker-Skripts</a:t>
            </a:r>
          </a:p>
        </p:txBody>
      </p:sp>
      <p:pic>
        <p:nvPicPr>
          <p:cNvPr id="7" name="Picture 4" descr="wc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915200"/>
            <a:ext cx="5356225" cy="40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23528" y="6114782"/>
            <a:ext cx="7335663" cy="338554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 i="1" dirty="0" smtClean="0">
                <a:ea typeface="ヒラギノ角ゴ Pro W3" pitchFamily="96" charset="-128"/>
              </a:rPr>
              <a:t>[</a:t>
            </a:r>
            <a:r>
              <a:rPr lang="de-DE" sz="1600" b="1" dirty="0" smtClean="0">
                <a:latin typeface="Courier New" pitchFamily="49" charset="0"/>
                <a:cs typeface="Courier New" pitchFamily="49" charset="0"/>
                <a:hlinkClick r:id="rId4"/>
              </a:rPr>
              <a:t>http://ls12-www.cs.tu-dortmund.de/research/activities/wcc</a:t>
            </a:r>
            <a:r>
              <a:rPr lang="de-DE" sz="1600" i="1" dirty="0" smtClean="0">
                <a:ea typeface="ヒラギノ角ゴ Pro W3" pitchFamily="96" charset="-128"/>
              </a:rPr>
              <a:t>]</a:t>
            </a:r>
            <a:endParaRPr lang="de-DE" sz="1600" i="1" dirty="0">
              <a:ea typeface="ヒラギノ角ゴ Pro W3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2073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Problematik der WCET</a:t>
            </a:r>
            <a:r>
              <a:rPr lang="de-DE" baseline="-25000" dirty="0" smtClean="0"/>
              <a:t>EST</a:t>
            </a:r>
            <a:r>
              <a:rPr lang="de-DE" dirty="0" smtClean="0"/>
              <a:t>-Minimierung</a:t>
            </a:r>
            <a:endParaRPr lang="de-DE" dirty="0"/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  <a:tabLst>
                <a:tab pos="7620000" algn="l"/>
              </a:tabLst>
            </a:pPr>
            <a:r>
              <a:rPr lang="de-DE" b="1" dirty="0" smtClean="0"/>
              <a:t>Der </a:t>
            </a:r>
            <a:r>
              <a:rPr lang="en-US" b="1" i="1" dirty="0" smtClean="0"/>
              <a:t>Worst-Case Execution Path (WCEP)</a:t>
            </a:r>
          </a:p>
          <a:p>
            <a:pPr>
              <a:lnSpc>
                <a:spcPct val="120000"/>
              </a:lnSpc>
              <a:buFont typeface="Arial" charset="0"/>
              <a:buChar char="–"/>
              <a:tabLst>
                <a:tab pos="7620000" algn="l"/>
              </a:tabLst>
            </a:pPr>
            <a:r>
              <a:rPr lang="de-DE" dirty="0" smtClean="0">
                <a:sym typeface="Symbol" pitchFamily="18" charset="2"/>
              </a:rPr>
              <a:t>WCET eines Programms = Länge des längsten Ausführungspfades des Programms (WCEP)</a:t>
            </a:r>
          </a:p>
          <a:p>
            <a:pPr>
              <a:lnSpc>
                <a:spcPct val="120000"/>
              </a:lnSpc>
              <a:buFont typeface="Arial" charset="0"/>
              <a:buChar char="–"/>
              <a:tabLst>
                <a:tab pos="7620000" algn="l"/>
              </a:tabLst>
            </a:pPr>
            <a:r>
              <a:rPr lang="de-DE" dirty="0" smtClean="0">
                <a:sym typeface="Symbol" pitchFamily="18" charset="2"/>
              </a:rPr>
              <a:t>WCET</a:t>
            </a:r>
            <a:r>
              <a:rPr lang="de-DE" baseline="-25000" dirty="0" smtClean="0">
                <a:sym typeface="Symbol" pitchFamily="18" charset="2"/>
              </a:rPr>
              <a:t>EST</a:t>
            </a:r>
            <a:r>
              <a:rPr lang="de-DE" dirty="0" smtClean="0">
                <a:sym typeface="Symbol" pitchFamily="18" charset="2"/>
              </a:rPr>
              <a:t>-Minimierung: Optimierung ausschließlich derjenigen Teile des Programms, die auf WCEP liegen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  <a:tabLst>
                <a:tab pos="7620000" algn="l"/>
              </a:tabLst>
            </a:pPr>
            <a:r>
              <a:rPr lang="de-DE" dirty="0">
                <a:sym typeface="Symbol" pitchFamily="18" charset="2"/>
              </a:rPr>
              <a:t>Code-Optimierung abseits des WCEP bringt keine Verbesserung</a:t>
            </a:r>
            <a:endParaRPr lang="de-DE" dirty="0" smtClean="0">
              <a:sym typeface="Symbol" pitchFamily="18" charset="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F"/>
              <a:tabLst>
                <a:tab pos="7620000" algn="l"/>
              </a:tabLst>
            </a:pPr>
            <a:r>
              <a:rPr lang="de-DE" dirty="0" smtClean="0">
                <a:sym typeface="Symbol" pitchFamily="18" charset="2"/>
              </a:rPr>
              <a:t>Optimierungen zur WCET</a:t>
            </a:r>
            <a:r>
              <a:rPr lang="de-DE" baseline="-25000" dirty="0" smtClean="0">
                <a:sym typeface="Symbol" pitchFamily="18" charset="2"/>
              </a:rPr>
              <a:t>EST</a:t>
            </a:r>
            <a:r>
              <a:rPr lang="de-DE" dirty="0" smtClean="0">
                <a:sym typeface="Symbol" pitchFamily="18" charset="2"/>
              </a:rPr>
              <a:t>-Minimierung brauchen Detailwissen über WCEP!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  <a:tabLst>
                <a:tab pos="7620000" algn="l"/>
              </a:tabLst>
            </a:pPr>
            <a:endParaRPr lang="de-DE" sz="1200" dirty="0" smtClean="0">
              <a:sym typeface="Symbol" pitchFamily="18" charset="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F"/>
              <a:tabLst>
                <a:tab pos="7620000" algn="l"/>
              </a:tabLst>
            </a:pPr>
            <a:r>
              <a:rPr lang="de-DE" i="1" dirty="0" smtClean="0">
                <a:sym typeface="Symbol" pitchFamily="18" charset="2"/>
              </a:rPr>
              <a:t>WCET-Analyzer aiT liefert diese Detail-Informationen in Form von Ausführungshäufigkeiten von CFG-Kanten.</a:t>
            </a:r>
            <a:br>
              <a:rPr lang="de-DE" i="1" dirty="0" smtClean="0">
                <a:sym typeface="Symbol" pitchFamily="18" charset="2"/>
              </a:rPr>
            </a:br>
            <a:r>
              <a:rPr lang="de-DE" i="1" dirty="0" smtClean="0">
                <a:sym typeface="Symbol" pitchFamily="18" charset="2"/>
              </a:rPr>
              <a:t/>
            </a:r>
            <a:br>
              <a:rPr lang="de-DE" i="1" dirty="0" smtClean="0">
                <a:sym typeface="Symbol" pitchFamily="18" charset="2"/>
              </a:rPr>
            </a:br>
            <a:r>
              <a:rPr lang="de-DE" i="1" dirty="0" smtClean="0">
                <a:sym typeface="Symbol" pitchFamily="18" charset="2"/>
              </a:rPr>
              <a:t>Jedoch...</a:t>
            </a:r>
          </a:p>
        </p:txBody>
      </p:sp>
    </p:spTree>
    <p:extLst>
      <p:ext uri="{BB962C8B-B14F-4D97-AF65-F5344CB8AC3E}">
        <p14:creationId xmlns:p14="http://schemas.microsoft.com/office/powerpoint/2010/main" val="2159328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Instabilität des WCEP (1)</a:t>
            </a:r>
            <a:endParaRPr lang="de-DE" dirty="0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4068763" y="1947863"/>
            <a:ext cx="1797050" cy="398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</a:rPr>
              <a:t>main </a:t>
            </a:r>
            <a:endParaRPr lang="en-US" sz="14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133725" y="2740025"/>
            <a:ext cx="1797050" cy="3984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 smtClean="0">
                <a:solidFill>
                  <a:schemeClr val="tx1"/>
                </a:solidFill>
                <a:latin typeface="Courier New" pitchFamily="49" charset="0"/>
              </a:rPr>
              <a:t>a </a:t>
            </a:r>
            <a:r>
              <a:rPr lang="de-DE" sz="6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de-DE" sz="6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3133725" y="3709988"/>
            <a:ext cx="1797050" cy="398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 smtClean="0">
                <a:solidFill>
                  <a:schemeClr val="tx1"/>
                </a:solidFill>
                <a:latin typeface="Courier New" pitchFamily="49" charset="0"/>
              </a:rPr>
              <a:t>b </a:t>
            </a:r>
            <a:r>
              <a:rPr lang="de-DE" sz="6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de-DE" sz="6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4067175" y="4470400"/>
            <a:ext cx="1797050" cy="3984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 smtClean="0">
                <a:solidFill>
                  <a:schemeClr val="tx1"/>
                </a:solidFill>
                <a:latin typeface="Courier New" pitchFamily="49" charset="0"/>
              </a:rPr>
              <a:t>c </a:t>
            </a:r>
            <a:r>
              <a:rPr lang="de-DE" sz="6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de-DE" sz="6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002213" y="3244850"/>
            <a:ext cx="1797050" cy="3984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 smtClean="0">
                <a:solidFill>
                  <a:schemeClr val="tx1"/>
                </a:solidFill>
                <a:latin typeface="Courier New" pitchFamily="49" charset="0"/>
              </a:rPr>
              <a:t>d </a:t>
            </a:r>
            <a:r>
              <a:rPr lang="de-DE" sz="6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de-DE" sz="6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4064000" y="2381250"/>
            <a:ext cx="431800" cy="2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897188" y="1951038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 smtClean="0"/>
              <a:t>10 Cyc.</a:t>
            </a:r>
            <a:endParaRPr lang="de-DE" sz="2000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946275" y="2725738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 smtClean="0"/>
              <a:t>50 Cyc.</a:t>
            </a:r>
            <a:endParaRPr lang="de-DE" sz="2000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946275" y="3733800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 smtClean="0"/>
              <a:t>80 Cyc.</a:t>
            </a:r>
            <a:endParaRPr lang="de-DE" sz="2000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868613" y="4470400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 smtClean="0"/>
              <a:t>65 Cyc.</a:t>
            </a:r>
            <a:endParaRPr lang="de-DE" sz="20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218766" y="2940050"/>
            <a:ext cx="12038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 smtClean="0"/>
              <a:t>120 Cyc.</a:t>
            </a:r>
            <a:endParaRPr lang="de-DE" sz="2000" dirty="0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4064000" y="3173413"/>
            <a:ext cx="0" cy="5048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064000" y="4181475"/>
            <a:ext cx="431800" cy="2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5432425" y="2381250"/>
            <a:ext cx="431800" cy="7921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>
            <a:off x="5432425" y="3678238"/>
            <a:ext cx="431800" cy="7921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 flipV="1">
            <a:off x="1295400" y="2492375"/>
            <a:ext cx="792163" cy="369332"/>
          </a:xfrm>
          <a:custGeom>
            <a:avLst/>
            <a:gdLst>
              <a:gd name="T0" fmla="*/ 0 w 499"/>
              <a:gd name="T1" fmla="*/ 227 h 227"/>
              <a:gd name="T2" fmla="*/ 91 w 499"/>
              <a:gd name="T3" fmla="*/ 46 h 227"/>
              <a:gd name="T4" fmla="*/ 499 w 499"/>
              <a:gd name="T5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9" h="227">
                <a:moveTo>
                  <a:pt x="0" y="227"/>
                </a:moveTo>
                <a:cubicBezTo>
                  <a:pt x="4" y="155"/>
                  <a:pt x="8" y="84"/>
                  <a:pt x="91" y="46"/>
                </a:cubicBezTo>
                <a:cubicBezTo>
                  <a:pt x="174" y="8"/>
                  <a:pt x="336" y="4"/>
                  <a:pt x="499" y="0"/>
                </a:cubicBezTo>
              </a:path>
            </a:pathLst>
          </a:custGeom>
          <a:noFill/>
          <a:ln w="31750" cap="flat" cmpd="sng">
            <a:solidFill>
              <a:srgbClr val="C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493754" y="1808163"/>
            <a:ext cx="1600117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1800" i="1" dirty="0" smtClean="0"/>
              <a:t>WCET</a:t>
            </a:r>
            <a:r>
              <a:rPr lang="de-DE" sz="1800" i="1" baseline="-25000" dirty="0" smtClean="0"/>
              <a:t>EST</a:t>
            </a:r>
            <a:r>
              <a:rPr lang="de-DE" sz="1800" i="1" dirty="0" smtClean="0"/>
              <a:t> des</a:t>
            </a:r>
          </a:p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1800" i="1" dirty="0" smtClean="0"/>
              <a:t>Basisblocks </a:t>
            </a:r>
            <a:r>
              <a:rPr lang="de-DE" sz="1800" b="1" dirty="0" smtClean="0">
                <a:latin typeface="Courier New" pitchFamily="49" charset="0"/>
              </a:rPr>
              <a:t>a</a:t>
            </a:r>
            <a:endParaRPr lang="de-DE" sz="1800" b="1" dirty="0">
              <a:latin typeface="Courier New" pitchFamily="49" charset="0"/>
            </a:endParaRPr>
          </a:p>
        </p:txBody>
      </p:sp>
      <p:sp>
        <p:nvSpPr>
          <p:cNvPr id="2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388" y="6500813"/>
            <a:ext cx="2016125" cy="457200"/>
          </a:xfrm>
        </p:spPr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627535" y="4987453"/>
            <a:ext cx="56888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Einfacher CFG mit 5 Basisblöcken</a:t>
            </a:r>
            <a:endParaRPr lang="de-DE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47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Instabilität des WCEP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4068763" y="1947863"/>
            <a:ext cx="1797050" cy="398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</a:rPr>
              <a:t>main </a:t>
            </a:r>
            <a:endParaRPr lang="en-US" sz="14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133725" y="2740025"/>
            <a:ext cx="1797050" cy="3984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 smtClean="0">
                <a:solidFill>
                  <a:schemeClr val="tx1"/>
                </a:solidFill>
                <a:latin typeface="Courier New" pitchFamily="49" charset="0"/>
              </a:rPr>
              <a:t>a </a:t>
            </a:r>
            <a:r>
              <a:rPr lang="de-DE" sz="6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de-DE" sz="6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3133725" y="3709988"/>
            <a:ext cx="1797050" cy="398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 smtClean="0">
                <a:solidFill>
                  <a:schemeClr val="tx1"/>
                </a:solidFill>
                <a:latin typeface="Courier New" pitchFamily="49" charset="0"/>
              </a:rPr>
              <a:t>b </a:t>
            </a:r>
            <a:r>
              <a:rPr lang="de-DE" sz="6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de-DE" sz="6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4067175" y="4470400"/>
            <a:ext cx="1797050" cy="3984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 smtClean="0">
                <a:solidFill>
                  <a:schemeClr val="tx1"/>
                </a:solidFill>
                <a:latin typeface="Courier New" pitchFamily="49" charset="0"/>
              </a:rPr>
              <a:t>c </a:t>
            </a:r>
            <a:r>
              <a:rPr lang="de-DE" sz="6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de-DE" sz="6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002213" y="3244850"/>
            <a:ext cx="1797050" cy="3984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 smtClean="0">
                <a:solidFill>
                  <a:schemeClr val="tx1"/>
                </a:solidFill>
                <a:latin typeface="Courier New" pitchFamily="49" charset="0"/>
              </a:rPr>
              <a:t>d </a:t>
            </a:r>
            <a:r>
              <a:rPr lang="de-DE" sz="6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de-DE" sz="6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897188" y="1951038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 smtClean="0"/>
              <a:t>10 Cyc.</a:t>
            </a:r>
            <a:endParaRPr lang="de-DE" sz="2000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946275" y="2725738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 smtClean="0"/>
              <a:t>50 Cyc.</a:t>
            </a:r>
            <a:endParaRPr lang="de-DE" sz="2000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946275" y="3733800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 smtClean="0"/>
              <a:t>80 Cyc.</a:t>
            </a:r>
            <a:endParaRPr lang="de-DE" sz="2000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868613" y="4470400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 smtClean="0"/>
              <a:t>65 Cyc.</a:t>
            </a:r>
            <a:endParaRPr lang="de-DE" sz="20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218766" y="2940050"/>
            <a:ext cx="12038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 smtClean="0"/>
              <a:t>120 Cyc.</a:t>
            </a:r>
            <a:endParaRPr lang="de-DE" sz="2000" dirty="0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H="1">
            <a:off x="4062413" y="2390775"/>
            <a:ext cx="431800" cy="288925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>
            <a:off x="4062413" y="3182938"/>
            <a:ext cx="0" cy="504825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>
            <a:off x="4062413" y="4191000"/>
            <a:ext cx="431800" cy="288925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5430838" y="2390775"/>
            <a:ext cx="431800" cy="792163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flipH="1">
            <a:off x="5430838" y="3687763"/>
            <a:ext cx="431800" cy="792162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2627535" y="4987453"/>
            <a:ext cx="5688881" cy="13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Initialer WCEP: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main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c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WCEP-Länge = WCET</a:t>
            </a:r>
            <a:r>
              <a:rPr lang="de-DE" baseline="-25000" dirty="0" smtClean="0"/>
              <a:t>EST</a:t>
            </a:r>
            <a:r>
              <a:rPr lang="de-DE" dirty="0" smtClean="0"/>
              <a:t>: 205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Im folgenden: Optimierung von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287338" y="4427538"/>
            <a:ext cx="2611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 smtClean="0"/>
              <a:t>WCET</a:t>
            </a:r>
            <a:r>
              <a:rPr lang="de-DE" sz="2000" b="1" baseline="-25000" dirty="0" smtClean="0"/>
              <a:t>EST</a:t>
            </a:r>
            <a:r>
              <a:rPr lang="de-DE" sz="2000" b="1" dirty="0" smtClean="0"/>
              <a:t> = 205 Cyc.</a:t>
            </a:r>
            <a:endParaRPr lang="de-DE" sz="2000" b="1" dirty="0"/>
          </a:p>
        </p:txBody>
      </p:sp>
      <p:sp>
        <p:nvSpPr>
          <p:cNvPr id="22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388" y="6500813"/>
            <a:ext cx="2016125" cy="457200"/>
          </a:xfrm>
        </p:spPr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2870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1308"/>
            <a:ext cx="7772400" cy="2751522"/>
          </a:xfrm>
        </p:spPr>
        <p:txBody>
          <a:bodyPr/>
          <a:lstStyle/>
          <a:p>
            <a:r>
              <a:rPr lang="de-DE" dirty="0"/>
              <a:t>Kapitel 9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Compiler zur WCET</a:t>
            </a:r>
            <a:r>
              <a:rPr lang="de-DE" baseline="-25000" dirty="0" smtClean="0"/>
              <a:t>EST</a:t>
            </a:r>
            <a:r>
              <a:rPr lang="de-DE" dirty="0" smtClean="0"/>
              <a:t>-Minimierung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Instabilität des WCEP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4068763" y="1947863"/>
            <a:ext cx="1797050" cy="398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</a:rPr>
              <a:t>main </a:t>
            </a:r>
            <a:endParaRPr lang="en-US" sz="14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133725" y="2740025"/>
            <a:ext cx="1797050" cy="3984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 smtClean="0">
                <a:solidFill>
                  <a:schemeClr val="tx1"/>
                </a:solidFill>
                <a:latin typeface="Courier New" pitchFamily="49" charset="0"/>
              </a:rPr>
              <a:t>a </a:t>
            </a:r>
            <a:r>
              <a:rPr lang="de-DE" sz="6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de-DE" sz="6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4067175" y="4470400"/>
            <a:ext cx="1797050" cy="3984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 smtClean="0">
                <a:solidFill>
                  <a:schemeClr val="tx1"/>
                </a:solidFill>
                <a:latin typeface="Courier New" pitchFamily="49" charset="0"/>
              </a:rPr>
              <a:t>c </a:t>
            </a:r>
            <a:r>
              <a:rPr lang="de-DE" sz="6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de-DE" sz="6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002213" y="3244850"/>
            <a:ext cx="1797050" cy="3984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 smtClean="0">
                <a:solidFill>
                  <a:schemeClr val="tx1"/>
                </a:solidFill>
                <a:latin typeface="Courier New" pitchFamily="49" charset="0"/>
              </a:rPr>
              <a:t>d </a:t>
            </a:r>
            <a:r>
              <a:rPr lang="de-DE" sz="6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de-DE" sz="6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897188" y="1951038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 smtClean="0"/>
              <a:t>10 Cyc.</a:t>
            </a:r>
            <a:endParaRPr lang="de-DE" sz="2000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946275" y="2725738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 smtClean="0"/>
              <a:t>50 Cyc.</a:t>
            </a:r>
            <a:endParaRPr lang="de-DE" sz="2000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946275" y="3733800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 smtClean="0"/>
              <a:t>80 Cyc.</a:t>
            </a:r>
            <a:endParaRPr lang="de-DE" sz="2000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868613" y="4470400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 smtClean="0"/>
              <a:t>65 Cyc.</a:t>
            </a:r>
            <a:endParaRPr lang="de-DE" sz="20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218766" y="2940050"/>
            <a:ext cx="12038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 smtClean="0"/>
              <a:t>120 Cyc.</a:t>
            </a:r>
            <a:endParaRPr lang="de-DE" sz="2000" dirty="0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2627535" y="4987453"/>
            <a:ext cx="5688881" cy="13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Initialer WCEP: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main</a:t>
            </a:r>
            <a:r>
              <a:rPr lang="de-DE" dirty="0"/>
              <a:t>,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de-DE" dirty="0"/>
              <a:t>,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de-DE" dirty="0"/>
              <a:t>,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c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WCEP-Länge = WCET</a:t>
            </a:r>
            <a:r>
              <a:rPr lang="de-DE" baseline="-25000" dirty="0"/>
              <a:t>EST</a:t>
            </a:r>
            <a:r>
              <a:rPr lang="de-DE" dirty="0"/>
              <a:t>: 205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Im folgenden: Optimierung von </a:t>
            </a:r>
            <a:r>
              <a:rPr lang="de-DE" b="1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287338" y="4427538"/>
            <a:ext cx="2611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 smtClean="0"/>
              <a:t>WCET</a:t>
            </a:r>
            <a:r>
              <a:rPr lang="de-DE" sz="2000" b="1" baseline="-25000" dirty="0" smtClean="0"/>
              <a:t>EST</a:t>
            </a:r>
            <a:r>
              <a:rPr lang="de-DE" sz="2000" b="1" dirty="0" smtClean="0"/>
              <a:t> = 205 Cyc.</a:t>
            </a:r>
            <a:endParaRPr lang="de-DE" sz="2000" b="1" dirty="0"/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3132138" y="3702050"/>
            <a:ext cx="1797050" cy="3984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 smtClean="0">
                <a:solidFill>
                  <a:schemeClr val="tx1"/>
                </a:solidFill>
                <a:latin typeface="Courier New" pitchFamily="49" charset="0"/>
              </a:rPr>
              <a:t>b </a:t>
            </a:r>
            <a:r>
              <a:rPr lang="de-DE" sz="6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de-DE" sz="6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H="1">
            <a:off x="4062413" y="2390775"/>
            <a:ext cx="431800" cy="2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4062413" y="3182938"/>
            <a:ext cx="0" cy="5048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4062413" y="4191000"/>
            <a:ext cx="431800" cy="2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>
            <a:off x="5430838" y="2390775"/>
            <a:ext cx="431800" cy="7921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4" name="Line 17"/>
          <p:cNvSpPr>
            <a:spLocks noChangeShapeType="1"/>
          </p:cNvSpPr>
          <p:nvPr/>
        </p:nvSpPr>
        <p:spPr bwMode="auto">
          <a:xfrm flipH="1">
            <a:off x="5430838" y="3687763"/>
            <a:ext cx="431800" cy="7921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5" name="Line 20"/>
          <p:cNvSpPr>
            <a:spLocks noChangeShapeType="1"/>
          </p:cNvSpPr>
          <p:nvPr/>
        </p:nvSpPr>
        <p:spPr bwMode="auto">
          <a:xfrm>
            <a:off x="2122488" y="3735388"/>
            <a:ext cx="323850" cy="287337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6" name="Line 21"/>
          <p:cNvSpPr>
            <a:spLocks noChangeShapeType="1"/>
          </p:cNvSpPr>
          <p:nvPr/>
        </p:nvSpPr>
        <p:spPr bwMode="auto">
          <a:xfrm flipH="1">
            <a:off x="2122488" y="3735388"/>
            <a:ext cx="323850" cy="287337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1582738" y="3716338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 smtClean="0"/>
              <a:t>40</a:t>
            </a:r>
            <a:endParaRPr lang="de-DE" sz="2000" dirty="0"/>
          </a:p>
        </p:txBody>
      </p:sp>
      <p:sp>
        <p:nvSpPr>
          <p:cNvPr id="25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388" y="6500813"/>
            <a:ext cx="2016125" cy="457200"/>
          </a:xfrm>
        </p:spPr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1544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Instabilität des WCEP </a:t>
            </a:r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4068763" y="1947863"/>
            <a:ext cx="1797050" cy="398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</a:rPr>
              <a:t>main </a:t>
            </a:r>
            <a:endParaRPr lang="en-US" sz="14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133725" y="2740025"/>
            <a:ext cx="1797050" cy="3984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 smtClean="0">
                <a:solidFill>
                  <a:schemeClr val="tx1"/>
                </a:solidFill>
                <a:latin typeface="Courier New" pitchFamily="49" charset="0"/>
              </a:rPr>
              <a:t>a </a:t>
            </a:r>
            <a:r>
              <a:rPr lang="de-DE" sz="6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de-DE" sz="6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4067175" y="4470400"/>
            <a:ext cx="1797050" cy="3984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 smtClean="0">
                <a:solidFill>
                  <a:schemeClr val="tx1"/>
                </a:solidFill>
                <a:latin typeface="Courier New" pitchFamily="49" charset="0"/>
              </a:rPr>
              <a:t>c </a:t>
            </a:r>
            <a:r>
              <a:rPr lang="de-DE" sz="6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de-DE" sz="6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002213" y="3244850"/>
            <a:ext cx="1797050" cy="3984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 smtClean="0">
                <a:solidFill>
                  <a:schemeClr val="tx1"/>
                </a:solidFill>
                <a:latin typeface="Courier New" pitchFamily="49" charset="0"/>
              </a:rPr>
              <a:t>d </a:t>
            </a:r>
            <a:r>
              <a:rPr lang="de-DE" sz="6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de-DE" sz="6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897188" y="1951038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 smtClean="0"/>
              <a:t>10 Cyc.</a:t>
            </a:r>
            <a:endParaRPr lang="de-DE" sz="2000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946275" y="2725738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 smtClean="0"/>
              <a:t>50 Cyc.</a:t>
            </a:r>
            <a:endParaRPr lang="de-DE" sz="2000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946275" y="3733800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 smtClean="0"/>
              <a:t>80 Cyc.</a:t>
            </a:r>
            <a:endParaRPr lang="de-DE" sz="2000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868613" y="4470400"/>
            <a:ext cx="1050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 smtClean="0"/>
              <a:t>65 Cyc.</a:t>
            </a:r>
            <a:endParaRPr lang="de-DE" sz="20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218766" y="2940050"/>
            <a:ext cx="12038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 smtClean="0"/>
              <a:t>120 Cyc.</a:t>
            </a:r>
            <a:endParaRPr lang="de-DE" sz="2000" dirty="0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2627535" y="4987453"/>
            <a:ext cx="6264945" cy="13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Neuer WCEP: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main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c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Neue WCET</a:t>
            </a:r>
            <a:r>
              <a:rPr lang="de-DE" baseline="-25000" dirty="0" smtClean="0"/>
              <a:t>EST</a:t>
            </a:r>
            <a:r>
              <a:rPr lang="de-DE" dirty="0" smtClean="0"/>
              <a:t>: 195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b="1" i="1" dirty="0" smtClean="0"/>
              <a:t>WCEP ist wegen Optimierung umgeschlagen!</a:t>
            </a:r>
            <a:endParaRPr lang="de-DE" b="1" i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3132138" y="3702050"/>
            <a:ext cx="1797050" cy="3984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 smtClean="0">
                <a:solidFill>
                  <a:schemeClr val="tx1"/>
                </a:solidFill>
                <a:latin typeface="Courier New" pitchFamily="49" charset="0"/>
              </a:rPr>
              <a:t>b </a:t>
            </a:r>
            <a:r>
              <a:rPr lang="de-DE" sz="6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de-DE" sz="6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35" name="Line 20"/>
          <p:cNvSpPr>
            <a:spLocks noChangeShapeType="1"/>
          </p:cNvSpPr>
          <p:nvPr/>
        </p:nvSpPr>
        <p:spPr bwMode="auto">
          <a:xfrm>
            <a:off x="2122488" y="3735388"/>
            <a:ext cx="323850" cy="287337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6" name="Line 21"/>
          <p:cNvSpPr>
            <a:spLocks noChangeShapeType="1"/>
          </p:cNvSpPr>
          <p:nvPr/>
        </p:nvSpPr>
        <p:spPr bwMode="auto">
          <a:xfrm flipH="1">
            <a:off x="2122488" y="3735388"/>
            <a:ext cx="323850" cy="287337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1582738" y="3716338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dirty="0" smtClean="0"/>
              <a:t>40</a:t>
            </a:r>
            <a:endParaRPr lang="de-DE" sz="2000" dirty="0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H="1">
            <a:off x="4062413" y="2397125"/>
            <a:ext cx="431800" cy="288925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4062413" y="3189288"/>
            <a:ext cx="0" cy="504825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4062413" y="4197350"/>
            <a:ext cx="431800" cy="288925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>
            <a:off x="5430838" y="2397125"/>
            <a:ext cx="431800" cy="792163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 flipH="1">
            <a:off x="5430838" y="3694113"/>
            <a:ext cx="431800" cy="792162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5795963" y="4149725"/>
            <a:ext cx="2611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b="1" dirty="0" smtClean="0"/>
              <a:t>WCET</a:t>
            </a:r>
            <a:r>
              <a:rPr lang="de-DE" sz="2000" b="1" baseline="-25000" dirty="0" smtClean="0"/>
              <a:t>EST</a:t>
            </a:r>
            <a:r>
              <a:rPr lang="de-DE" sz="2000" b="1" dirty="0" smtClean="0"/>
              <a:t> = 195 Cyc.</a:t>
            </a:r>
            <a:endParaRPr lang="de-DE" sz="2000" b="1" dirty="0"/>
          </a:p>
        </p:txBody>
      </p:sp>
      <p:sp>
        <p:nvSpPr>
          <p:cNvPr id="30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388" y="6500813"/>
            <a:ext cx="2016125" cy="457200"/>
          </a:xfrm>
        </p:spPr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4224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Konsequenzen für Optimierungen</a:t>
            </a:r>
            <a:endParaRPr lang="de-DE" dirty="0"/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Optimierungen zur WCET</a:t>
            </a:r>
            <a:r>
              <a:rPr lang="de-DE" b="1" baseline="-25000" dirty="0" smtClean="0"/>
              <a:t>EST</a:t>
            </a:r>
            <a:r>
              <a:rPr lang="de-DE" b="1" dirty="0" smtClean="0"/>
              <a:t>-Minimierung ...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... müssen immer berücksichtigen, dass sich der WCEP nach jeder Entscheidung, die eine Optimierung trifft, ändern kann.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... sollten ihre Entscheidungen, wo was zu optimieren ist, nicht nur aufgrund lokaler Informationen treffen, sondern sollten stets die globalen Auswirkungen einer Entscheidung berücksichtigen.</a:t>
            </a:r>
            <a:br>
              <a:rPr lang="de-DE" dirty="0" smtClean="0"/>
            </a:br>
            <a:r>
              <a:rPr lang="de-DE" i="1" dirty="0" smtClean="0"/>
              <a:t>(Die Optimierung von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de-DE" i="1" dirty="0" smtClean="0"/>
              <a:t> im vorherigen Beispiel führt lokal zu einer Reduktion der WCET</a:t>
            </a:r>
            <a:r>
              <a:rPr lang="de-DE" i="1" baseline="-25000" dirty="0" smtClean="0"/>
              <a:t>EST</a:t>
            </a:r>
            <a:r>
              <a:rPr lang="de-DE" i="1" dirty="0" smtClean="0"/>
              <a:t> von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de-DE" i="1" dirty="0" smtClean="0"/>
              <a:t> um 40 Zyklen. Global werden aber nur 10 Zyklen eingespart!)</a:t>
            </a:r>
            <a:endParaRPr lang="de-DE" i="1" dirty="0"/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>
                <a:sym typeface="Wingdings"/>
              </a:rPr>
              <a:t></a:t>
            </a:r>
            <a:r>
              <a:rPr lang="de-DE" b="1" dirty="0" smtClean="0"/>
              <a:t> </a:t>
            </a:r>
            <a:r>
              <a:rPr lang="de-DE" b="1" i="1" dirty="0" smtClean="0"/>
              <a:t>Herausforderung: Entwurf neuartiger Optimierungen für den WCC, die obigen Anforderungen gerecht werden und dabei stets den ganzen CFG mit dem jeweiligen WCEP betrachten.</a:t>
            </a:r>
            <a:endParaRPr lang="de-DE" b="1" i="1" u="sng" dirty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37523" y="2800800"/>
            <a:ext cx="7164388" cy="355600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9 - Compiler zur WCET</a:t>
            </a:r>
            <a:r>
              <a:rPr lang="de-DE" baseline="-25000" dirty="0" smtClean="0"/>
              <a:t>EST</a:t>
            </a:r>
            <a:r>
              <a:rPr lang="de-DE" dirty="0" smtClean="0"/>
              <a:t>-Minimierung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9"/>
            </a:pPr>
            <a:r>
              <a:rPr lang="de-DE" b="1" dirty="0" smtClean="0"/>
              <a:t>Compiler zur WCET</a:t>
            </a:r>
            <a:r>
              <a:rPr lang="de-DE" b="1" baseline="-25000" dirty="0" smtClean="0"/>
              <a:t>EST</a:t>
            </a:r>
            <a:r>
              <a:rPr lang="de-DE" b="1" dirty="0" smtClean="0"/>
              <a:t>-Minimierung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Einführung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/>
              <a:t>Integration eines WCET-Zeitmodells in einen Compiler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Herausforderungen bei der WCET-Optimierung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en-US" i="1" dirty="0" smtClean="0"/>
              <a:t>Procedure Cloning &amp; Positioning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WCET-bewusstes </a:t>
            </a:r>
            <a:r>
              <a:rPr lang="en-US" sz="2000" i="1" dirty="0" smtClean="0"/>
              <a:t>Procedure Cloning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Procedure Positioning</a:t>
            </a:r>
            <a:r>
              <a:rPr lang="de-DE" sz="2000" dirty="0" smtClean="0"/>
              <a:t> zur Reduktion von </a:t>
            </a:r>
            <a:r>
              <a:rPr lang="en-US" sz="2000" i="1" dirty="0" smtClean="0"/>
              <a:t>Cache Misses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Register-Allokation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/>
              <a:t>Problem der Standard Graph-Färbung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/>
              <a:t>WCET-bewusste </a:t>
            </a:r>
            <a:r>
              <a:rPr lang="de-DE" sz="2000" dirty="0" smtClean="0"/>
              <a:t>Graph-Färbung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en-US" i="1" dirty="0" smtClean="0"/>
              <a:t>Scratchpad</a:t>
            </a:r>
            <a:r>
              <a:rPr lang="de-DE" dirty="0" smtClean="0"/>
              <a:t>-Allokation von Daten und Code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/>
              <a:t>Allokation von globalen Daten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/>
              <a:t>Allokation von </a:t>
            </a:r>
            <a:r>
              <a:rPr lang="de-DE" sz="2000" dirty="0" smtClean="0"/>
              <a:t>Basisblöcken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910470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Wieso </a:t>
            </a:r>
            <a:r>
              <a:rPr lang="en-US" i="1" dirty="0" smtClean="0"/>
              <a:t>Procedure Cloning</a:t>
            </a:r>
            <a:r>
              <a:rPr lang="de-DE" dirty="0" smtClean="0"/>
              <a:t> und WCET</a:t>
            </a:r>
            <a:r>
              <a:rPr lang="de-DE" baseline="-25000" dirty="0" smtClean="0"/>
              <a:t>EST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Motivation </a:t>
            </a:r>
            <a:r>
              <a:rPr lang="de-DE" i="1" dirty="0" smtClean="0"/>
              <a:t>(</a:t>
            </a:r>
            <a:r>
              <a:rPr lang="de-DE" i="1" dirty="0" smtClean="0">
                <a:sym typeface="Wingdings"/>
              </a:rPr>
              <a:t></a:t>
            </a:r>
            <a:r>
              <a:rPr lang="de-DE" i="1" dirty="0" smtClean="0"/>
              <a:t> siehe Kapitel 5)</a:t>
            </a:r>
            <a:endParaRPr lang="de-DE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Häufiges Vorkommen von </a:t>
            </a:r>
            <a:r>
              <a:rPr lang="en-US" i="1" dirty="0" smtClean="0"/>
              <a:t>general-purpose</a:t>
            </a:r>
            <a:r>
              <a:rPr lang="de-DE" dirty="0" smtClean="0"/>
              <a:t> Funktionen in </a:t>
            </a:r>
            <a:r>
              <a:rPr lang="en-US" i="1" dirty="0" smtClean="0"/>
              <a:t>special-purpose</a:t>
            </a:r>
            <a:r>
              <a:rPr lang="de-DE" dirty="0" smtClean="0"/>
              <a:t> Kontexten in Eingebetteter Software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Gerade Schleifengrenzen werden sehr oft durch Funktionsparameter gesteuert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Gerade Schleifengrenzen sind kritisch für eine präzise WCET-Analyse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Procedure Cloning</a:t>
            </a:r>
            <a:r>
              <a:rPr lang="de-DE" dirty="0" smtClean="0"/>
              <a:t> ermöglicht hochgradig präzise Annotation von Schleifengrenzen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11560" y="5373216"/>
            <a:ext cx="6768752" cy="584775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i="1" dirty="0" smtClean="0">
                <a:ea typeface="ヒラギノ角ゴ Pro W3" pitchFamily="96" charset="-128"/>
              </a:rPr>
              <a:t>[</a:t>
            </a:r>
            <a:r>
              <a:rPr lang="en-US" sz="1600" b="1" i="1" dirty="0" smtClean="0"/>
              <a:t>P. Lokuciejewski,</a:t>
            </a:r>
            <a:r>
              <a:rPr lang="en-US" sz="1600" i="1" dirty="0" smtClean="0"/>
              <a:t> Influence of Procedure Cloning on WCET Prediction, CODES+ISSS, Salzburg, 2007</a:t>
            </a:r>
            <a:r>
              <a:rPr lang="en-US" sz="1600" i="1" dirty="0" smtClean="0">
                <a:ea typeface="ヒラギノ角ゴ Pro W3" pitchFamily="96" charset="-128"/>
              </a:rPr>
              <a:t>]</a:t>
            </a:r>
            <a:endParaRPr lang="en-US" sz="1600" i="1" dirty="0">
              <a:ea typeface="ヒラギノ角ゴ Pro W3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5743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 nach Standard-</a:t>
            </a:r>
            <a:r>
              <a:rPr lang="en-US" i="1" dirty="0" smtClean="0"/>
              <a:t>Cloning</a:t>
            </a:r>
            <a:endParaRPr lang="en-US" i="1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805893"/>
              </p:ext>
            </p:extLst>
          </p:nvPr>
        </p:nvGraphicFramePr>
        <p:xfrm>
          <a:off x="519113" y="1595438"/>
          <a:ext cx="4794250" cy="2287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3" name="Picture 4" descr="MPj043316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3033713"/>
            <a:ext cx="6492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126124"/>
              </p:ext>
            </p:extLst>
          </p:nvPr>
        </p:nvGraphicFramePr>
        <p:xfrm>
          <a:off x="515938" y="4108450"/>
          <a:ext cx="4794250" cy="222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5" name="Picture 10" descr="MPj043316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5337175"/>
            <a:ext cx="6492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5724128" y="1850048"/>
            <a:ext cx="3419872" cy="363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WCET</a:t>
            </a:r>
            <a:r>
              <a:rPr lang="de-DE" baseline="-25000" dirty="0" smtClean="0"/>
              <a:t>EST</a:t>
            </a:r>
            <a:r>
              <a:rPr lang="de-DE" dirty="0" smtClean="0"/>
              <a:t>-Verbesserungen von 13% bis zu 95%!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8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Code-Vergrößerungen von 2% bis zu 325%!</a:t>
            </a:r>
          </a:p>
        </p:txBody>
      </p:sp>
    </p:spTree>
    <p:extLst>
      <p:ext uri="{BB962C8B-B14F-4D97-AF65-F5344CB8AC3E}">
        <p14:creationId xmlns:p14="http://schemas.microsoft.com/office/powerpoint/2010/main" val="1578133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Hauptprobleme des Standard-</a:t>
            </a:r>
            <a:r>
              <a:rPr lang="en-US" i="1" dirty="0" smtClean="0"/>
              <a:t>Cloning</a:t>
            </a:r>
            <a:endParaRPr lang="en-US" i="1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WCET</a:t>
            </a:r>
            <a:r>
              <a:rPr lang="de-DE" baseline="-25000" dirty="0" smtClean="0"/>
              <a:t>EST</a:t>
            </a:r>
            <a:r>
              <a:rPr lang="de-DE" dirty="0" smtClean="0"/>
              <a:t> eines Programms entspricht der Länge des WCEP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Standard-Optimierung </a:t>
            </a:r>
            <a:r>
              <a:rPr lang="en-US" i="1" dirty="0" smtClean="0"/>
              <a:t>Procedure Cloning</a:t>
            </a:r>
            <a:r>
              <a:rPr lang="de-DE" dirty="0" smtClean="0"/>
              <a:t> hat keine Kenntnis des WCEP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Eigenschaften von Funktionen, die WCET</a:t>
            </a:r>
            <a:r>
              <a:rPr lang="de-DE" baseline="-25000" dirty="0" smtClean="0"/>
              <a:t>EST</a:t>
            </a:r>
            <a:r>
              <a:rPr lang="de-DE" dirty="0" smtClean="0"/>
              <a:t>-Reduktion ermöglichen (parameterabhängige Schleifen) werden durch Standard-Optimierung nicht berücksichtigt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Evtl. </a:t>
            </a:r>
            <a:r>
              <a:rPr lang="en-US" i="1" dirty="0" smtClean="0"/>
              <a:t>Cloning</a:t>
            </a:r>
            <a:r>
              <a:rPr lang="de-DE" dirty="0" smtClean="0"/>
              <a:t> von Funktionen, die nicht auf WCEP liegen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Evtl. </a:t>
            </a:r>
            <a:r>
              <a:rPr lang="en-US" i="1" dirty="0" smtClean="0"/>
              <a:t>Cloning</a:t>
            </a:r>
            <a:r>
              <a:rPr lang="de-DE" dirty="0" smtClean="0"/>
              <a:t> von Funktionen, die nicht zur Verbesserung der WCET</a:t>
            </a:r>
            <a:r>
              <a:rPr lang="de-DE" baseline="-25000" dirty="0" smtClean="0"/>
              <a:t>EST</a:t>
            </a:r>
            <a:r>
              <a:rPr lang="de-DE" dirty="0" smtClean="0"/>
              <a:t> beitragen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Unnötige Code-Vergrößerung ohne irgend eine WCET</a:t>
            </a:r>
            <a:r>
              <a:rPr lang="de-DE" baseline="-25000" dirty="0" smtClean="0"/>
              <a:t>EST</a:t>
            </a:r>
            <a:r>
              <a:rPr lang="de-DE" dirty="0" smtClean="0"/>
              <a:t>-Reduktion</a:t>
            </a:r>
          </a:p>
        </p:txBody>
      </p:sp>
    </p:spTree>
    <p:extLst>
      <p:ext uri="{BB962C8B-B14F-4D97-AF65-F5344CB8AC3E}">
        <p14:creationId xmlns:p14="http://schemas.microsoft.com/office/powerpoint/2010/main" val="1972195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WCET-bewusstes </a:t>
            </a:r>
            <a:r>
              <a:rPr lang="en-US" i="1" dirty="0" smtClean="0"/>
              <a:t>Cloning</a:t>
            </a:r>
            <a:r>
              <a:rPr lang="de-DE" dirty="0" smtClean="0"/>
              <a:t> (1)</a:t>
            </a:r>
            <a:endParaRPr lang="de-DE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Gegeben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 optimierendes Programm </a:t>
            </a:r>
            <a:r>
              <a:rPr lang="de-DE" i="1" dirty="0" smtClean="0"/>
              <a:t>P</a:t>
            </a:r>
            <a:r>
              <a:rPr lang="de-DE" dirty="0" smtClean="0"/>
              <a:t>, gegeben in einer HIR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Float</a:t>
            </a:r>
            <a:r>
              <a:rPr lang="de-DE" dirty="0" smtClean="0"/>
              <a:t>-Zahl </a:t>
            </a:r>
            <a:r>
              <a:rPr lang="de-DE" i="1" dirty="0" smtClean="0"/>
              <a:t>maxFactor</a:t>
            </a:r>
            <a:r>
              <a:rPr lang="de-DE" dirty="0" smtClean="0"/>
              <a:t>, die max. Code-Vergrößerung angibt</a:t>
            </a:r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Initialisierung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i="1" dirty="0" smtClean="0"/>
              <a:t>maxCodeSize</a:t>
            </a:r>
            <a:r>
              <a:rPr lang="de-DE" dirty="0" smtClean="0"/>
              <a:t> = getCodeSize( </a:t>
            </a:r>
            <a:r>
              <a:rPr lang="de-DE" i="1" dirty="0" smtClean="0"/>
              <a:t>P</a:t>
            </a:r>
            <a:r>
              <a:rPr lang="de-DE" dirty="0" smtClean="0"/>
              <a:t> ) * </a:t>
            </a:r>
            <a:r>
              <a:rPr lang="de-DE" i="1" dirty="0" smtClean="0"/>
              <a:t>maxFactor</a:t>
            </a:r>
            <a:r>
              <a:rPr lang="de-DE" dirty="0" smtClean="0"/>
              <a:t>;</a:t>
            </a:r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Phase 1 – Bestimmung des WCEP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dirty="0" smtClean="0"/>
              <a:t>Führe WCET-Analyse von </a:t>
            </a:r>
            <a:r>
              <a:rPr lang="de-DE" i="1" dirty="0" smtClean="0"/>
              <a:t>P</a:t>
            </a:r>
            <a:r>
              <a:rPr lang="de-DE" dirty="0" smtClean="0"/>
              <a:t> durch;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dirty="0" smtClean="0"/>
              <a:t>Bestimme Menge </a:t>
            </a:r>
            <a:r>
              <a:rPr lang="de-DE" i="1" dirty="0" smtClean="0"/>
              <a:t>F</a:t>
            </a:r>
            <a:r>
              <a:rPr lang="de-DE" dirty="0" smtClean="0"/>
              <a:t> aller originalen Funktionen auf dem WCEP von </a:t>
            </a:r>
            <a:r>
              <a:rPr lang="de-DE" i="1" dirty="0" smtClean="0"/>
              <a:t>P</a:t>
            </a:r>
            <a:r>
              <a:rPr lang="de-DE" dirty="0" smtClean="0"/>
              <a:t>;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i="1" dirty="0"/>
              <a:t>wcet</a:t>
            </a:r>
            <a:r>
              <a:rPr lang="de-DE" i="1" baseline="-25000" dirty="0"/>
              <a:t>orig</a:t>
            </a:r>
            <a:r>
              <a:rPr lang="de-DE" dirty="0"/>
              <a:t> = getWCET( </a:t>
            </a:r>
            <a:r>
              <a:rPr lang="de-DE" i="1" dirty="0"/>
              <a:t>P</a:t>
            </a:r>
            <a:r>
              <a:rPr lang="de-DE" dirty="0"/>
              <a:t> );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i="1" dirty="0"/>
              <a:t>cs</a:t>
            </a:r>
            <a:r>
              <a:rPr lang="de-DE" i="1" baseline="-25000" dirty="0"/>
              <a:t>orig</a:t>
            </a:r>
            <a:r>
              <a:rPr lang="de-DE" dirty="0"/>
              <a:t> = getCodeSize( </a:t>
            </a:r>
            <a:r>
              <a:rPr lang="de-DE" i="1" dirty="0"/>
              <a:t>P</a:t>
            </a:r>
            <a:r>
              <a:rPr lang="de-DE" dirty="0"/>
              <a:t> </a:t>
            </a:r>
            <a:r>
              <a:rPr lang="de-DE" dirty="0" smtClean="0"/>
              <a:t>);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7250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WCET-bewusstes </a:t>
            </a:r>
            <a:r>
              <a:rPr lang="en-US" i="1" dirty="0"/>
              <a:t>Cloning</a:t>
            </a:r>
            <a:r>
              <a:rPr lang="de-DE" dirty="0"/>
              <a:t>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Phase 2 – Ermittlung der WCET</a:t>
            </a:r>
            <a:r>
              <a:rPr lang="de-DE" b="1" baseline="-25000" dirty="0" smtClean="0"/>
              <a:t>EST</a:t>
            </a:r>
            <a:r>
              <a:rPr lang="de-DE" b="1" dirty="0" smtClean="0"/>
              <a:t>-Daten für Funktionen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en-US" dirty="0" smtClean="0"/>
              <a:t>for</a:t>
            </a:r>
            <a:r>
              <a:rPr lang="de-DE" dirty="0" smtClean="0"/>
              <a:t> ( &lt;</a:t>
            </a:r>
            <a:r>
              <a:rPr lang="de-DE" i="1" dirty="0" smtClean="0"/>
              <a:t>alle Funktionen f </a:t>
            </a:r>
            <a:r>
              <a:rPr lang="de-DE" dirty="0" smtClean="0">
                <a:sym typeface="Symbol" pitchFamily="18" charset="2"/>
              </a:rPr>
              <a:t></a:t>
            </a:r>
            <a:r>
              <a:rPr lang="de-DE" i="1" dirty="0" smtClean="0">
                <a:sym typeface="Symbol" pitchFamily="18" charset="2"/>
              </a:rPr>
              <a:t> </a:t>
            </a:r>
            <a:r>
              <a:rPr lang="de-DE" i="1" dirty="0" smtClean="0"/>
              <a:t>F</a:t>
            </a:r>
            <a:r>
              <a:rPr lang="de-DE" dirty="0" smtClean="0"/>
              <a:t>&gt; )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dirty="0" smtClean="0"/>
              <a:t>  </a:t>
            </a:r>
            <a:r>
              <a:rPr lang="en-US" dirty="0" smtClean="0"/>
              <a:t>if</a:t>
            </a:r>
            <a:r>
              <a:rPr lang="de-DE" dirty="0" smtClean="0"/>
              <a:t> ( &lt;</a:t>
            </a:r>
            <a:r>
              <a:rPr lang="de-DE" i="1" dirty="0" smtClean="0"/>
              <a:t>f wird mit Konstanten als Parameter p aufgerufen</a:t>
            </a:r>
            <a:r>
              <a:rPr lang="de-DE" dirty="0" smtClean="0"/>
              <a:t>&gt; &amp;&amp;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dirty="0" smtClean="0"/>
              <a:t>       ( &lt;</a:t>
            </a:r>
            <a:r>
              <a:rPr lang="de-DE" i="1" dirty="0" smtClean="0"/>
              <a:t>p dient als Schleifengrenze</a:t>
            </a:r>
            <a:r>
              <a:rPr lang="de-DE" dirty="0" smtClean="0"/>
              <a:t>&gt; ||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dirty="0" smtClean="0"/>
              <a:t>         &lt;</a:t>
            </a:r>
            <a:r>
              <a:rPr lang="de-DE" i="1" dirty="0" smtClean="0"/>
              <a:t>p wird in Bedingung von </a:t>
            </a:r>
            <a:r>
              <a:rPr lang="en-US" i="1" dirty="0" smtClean="0"/>
              <a:t>If-Statement</a:t>
            </a:r>
            <a:r>
              <a:rPr lang="de-DE" i="1" dirty="0" smtClean="0"/>
              <a:t> genutzt</a:t>
            </a:r>
            <a:r>
              <a:rPr lang="de-DE" dirty="0" smtClean="0"/>
              <a:t>&gt; ||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dirty="0" smtClean="0"/>
              <a:t>         &lt;</a:t>
            </a:r>
            <a:r>
              <a:rPr lang="de-DE" i="1" dirty="0" smtClean="0"/>
              <a:t>p ist Argument in Funktionsaufruf innerhalb von f</a:t>
            </a:r>
            <a:r>
              <a:rPr lang="de-DE" dirty="0" smtClean="0"/>
              <a:t>&gt; ) )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dirty="0" smtClean="0"/>
              <a:t>    </a:t>
            </a:r>
            <a:r>
              <a:rPr lang="de-DE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//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Cloning</a:t>
            </a:r>
            <a:r>
              <a:rPr lang="de-DE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von f u.U. vorteilhaft bzgl. WCET</a:t>
            </a:r>
            <a:r>
              <a:rPr lang="de-DE" i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dirty="0"/>
              <a:t>    </a:t>
            </a:r>
            <a:r>
              <a:rPr lang="de-DE" dirty="0" smtClean="0"/>
              <a:t>HIR </a:t>
            </a:r>
            <a:r>
              <a:rPr lang="de-DE" i="1" dirty="0" smtClean="0"/>
              <a:t>P’</a:t>
            </a:r>
            <a:r>
              <a:rPr lang="de-DE" dirty="0" smtClean="0"/>
              <a:t> = </a:t>
            </a:r>
            <a:r>
              <a:rPr lang="de-DE" i="1" dirty="0" smtClean="0"/>
              <a:t>P</a:t>
            </a:r>
            <a:r>
              <a:rPr lang="de-DE" dirty="0" smtClean="0"/>
              <a:t>.</a:t>
            </a:r>
            <a:r>
              <a:rPr lang="en-US" dirty="0" smtClean="0"/>
              <a:t>copy</a:t>
            </a:r>
            <a:r>
              <a:rPr lang="de-DE" dirty="0" smtClean="0"/>
              <a:t>();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dirty="0" smtClean="0"/>
              <a:t>    doCloning( </a:t>
            </a:r>
            <a:r>
              <a:rPr lang="de-DE" i="1" dirty="0" smtClean="0"/>
              <a:t>P’</a:t>
            </a:r>
            <a:r>
              <a:rPr lang="de-DE" dirty="0" smtClean="0"/>
              <a:t>, </a:t>
            </a:r>
            <a:r>
              <a:rPr lang="de-DE" i="1" dirty="0" smtClean="0"/>
              <a:t>f</a:t>
            </a:r>
            <a:r>
              <a:rPr lang="de-DE" dirty="0" smtClean="0"/>
              <a:t> );		       </a:t>
            </a:r>
            <a:r>
              <a:rPr lang="de-DE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// Führe probeweises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Cloning</a:t>
            </a:r>
            <a:r>
              <a:rPr lang="de-DE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von f aus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dirty="0" smtClean="0"/>
              <a:t>    updateLoopBounds( </a:t>
            </a:r>
            <a:r>
              <a:rPr lang="de-DE" i="1" dirty="0" smtClean="0"/>
              <a:t>P’</a:t>
            </a:r>
            <a:r>
              <a:rPr lang="de-DE" dirty="0" smtClean="0"/>
              <a:t>, </a:t>
            </a:r>
            <a:r>
              <a:rPr lang="de-DE" i="1" dirty="0" smtClean="0"/>
              <a:t>f</a:t>
            </a:r>
            <a:r>
              <a:rPr lang="de-DE" dirty="0" smtClean="0"/>
              <a:t> );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dirty="0" smtClean="0"/>
              <a:t>    deleteRedundantIfStmts( </a:t>
            </a:r>
            <a:r>
              <a:rPr lang="de-DE" i="1" dirty="0" smtClean="0"/>
              <a:t>P’</a:t>
            </a:r>
            <a:r>
              <a:rPr lang="de-DE" dirty="0" smtClean="0"/>
              <a:t>, </a:t>
            </a:r>
            <a:r>
              <a:rPr lang="de-DE" i="1" dirty="0" smtClean="0"/>
              <a:t>f</a:t>
            </a:r>
            <a:r>
              <a:rPr lang="de-DE" dirty="0" smtClean="0"/>
              <a:t> );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dirty="0"/>
              <a:t> </a:t>
            </a:r>
            <a:r>
              <a:rPr lang="de-DE" dirty="0" smtClean="0"/>
              <a:t>   Führe WCET-Analyse von </a:t>
            </a:r>
            <a:r>
              <a:rPr lang="de-DE" i="1" dirty="0" smtClean="0"/>
              <a:t>P’</a:t>
            </a:r>
            <a:r>
              <a:rPr lang="de-DE" dirty="0" smtClean="0"/>
              <a:t> durch;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dirty="0" smtClean="0"/>
              <a:t>    </a:t>
            </a:r>
            <a:r>
              <a:rPr lang="de-DE" i="1" dirty="0" smtClean="0"/>
              <a:t>wcet</a:t>
            </a:r>
            <a:r>
              <a:rPr lang="de-DE" i="1" baseline="-25000" dirty="0" smtClean="0"/>
              <a:t>f</a:t>
            </a:r>
            <a:r>
              <a:rPr lang="de-DE" dirty="0" smtClean="0"/>
              <a:t> = getWCET( </a:t>
            </a:r>
            <a:r>
              <a:rPr lang="de-DE" i="1" dirty="0" smtClean="0"/>
              <a:t>P’</a:t>
            </a:r>
            <a:r>
              <a:rPr lang="de-DE" dirty="0" smtClean="0"/>
              <a:t> );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dirty="0" smtClean="0"/>
              <a:t>    </a:t>
            </a:r>
            <a:r>
              <a:rPr lang="de-DE" i="1" dirty="0" smtClean="0"/>
              <a:t>cs</a:t>
            </a:r>
            <a:r>
              <a:rPr lang="de-DE" i="1" baseline="-25000" dirty="0" smtClean="0"/>
              <a:t>f</a:t>
            </a:r>
            <a:r>
              <a:rPr lang="de-DE" dirty="0" smtClean="0"/>
              <a:t> = getCodeSize( </a:t>
            </a:r>
            <a:r>
              <a:rPr lang="de-DE" i="1" dirty="0" smtClean="0"/>
              <a:t>P’</a:t>
            </a:r>
            <a:r>
              <a:rPr lang="de-DE" dirty="0" smtClean="0"/>
              <a:t> );</a:t>
            </a:r>
          </a:p>
        </p:txBody>
      </p:sp>
    </p:spTree>
    <p:extLst>
      <p:ext uri="{BB962C8B-B14F-4D97-AF65-F5344CB8AC3E}">
        <p14:creationId xmlns:p14="http://schemas.microsoft.com/office/powerpoint/2010/main" val="4263193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WCET-bewusstes </a:t>
            </a:r>
            <a:r>
              <a:rPr lang="en-US" i="1" dirty="0"/>
              <a:t>Cloning</a:t>
            </a:r>
            <a:r>
              <a:rPr lang="de-DE" dirty="0"/>
              <a:t>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Phase 3 – Ermittlung der Funktion mit größtem Profit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en-US" dirty="0" smtClean="0"/>
              <a:t>for</a:t>
            </a:r>
            <a:r>
              <a:rPr lang="de-DE" dirty="0" smtClean="0"/>
              <a:t> ( &lt;</a:t>
            </a:r>
            <a:r>
              <a:rPr lang="de-DE" i="1" dirty="0" smtClean="0"/>
              <a:t>alle Funktionen f </a:t>
            </a:r>
            <a:r>
              <a:rPr lang="de-DE" dirty="0" smtClean="0">
                <a:sym typeface="Symbol" pitchFamily="18" charset="2"/>
              </a:rPr>
              <a:t></a:t>
            </a:r>
            <a:r>
              <a:rPr lang="de-DE" i="1" dirty="0" smtClean="0">
                <a:sym typeface="Symbol" pitchFamily="18" charset="2"/>
              </a:rPr>
              <a:t> </a:t>
            </a:r>
            <a:r>
              <a:rPr lang="de-DE" i="1" dirty="0" smtClean="0"/>
              <a:t>F</a:t>
            </a:r>
            <a:r>
              <a:rPr lang="de-DE" dirty="0" smtClean="0"/>
              <a:t>&gt; )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dirty="0" smtClean="0"/>
              <a:t>  </a:t>
            </a:r>
            <a:r>
              <a:rPr lang="de-DE" i="1" dirty="0" smtClean="0"/>
              <a:t>profit</a:t>
            </a:r>
            <a:r>
              <a:rPr lang="de-DE" i="1" baseline="-25000" dirty="0" smtClean="0"/>
              <a:t>f</a:t>
            </a:r>
            <a:r>
              <a:rPr lang="de-DE" dirty="0" smtClean="0"/>
              <a:t> = ( </a:t>
            </a:r>
            <a:r>
              <a:rPr lang="de-DE" i="1" dirty="0" smtClean="0"/>
              <a:t>wcet</a:t>
            </a:r>
            <a:r>
              <a:rPr lang="de-DE" i="1" baseline="-25000" dirty="0" smtClean="0"/>
              <a:t>orig</a:t>
            </a:r>
            <a:r>
              <a:rPr lang="de-DE" dirty="0" smtClean="0"/>
              <a:t> – </a:t>
            </a:r>
            <a:r>
              <a:rPr lang="de-DE" i="1" dirty="0" smtClean="0"/>
              <a:t>wcet</a:t>
            </a:r>
            <a:r>
              <a:rPr lang="de-DE" i="1" baseline="-25000" dirty="0" smtClean="0"/>
              <a:t>f</a:t>
            </a:r>
            <a:r>
              <a:rPr lang="de-DE" dirty="0" smtClean="0"/>
              <a:t> ) / ( </a:t>
            </a:r>
            <a:r>
              <a:rPr lang="de-DE" i="1" dirty="0" smtClean="0"/>
              <a:t>cs</a:t>
            </a:r>
            <a:r>
              <a:rPr lang="de-DE" i="1" baseline="-25000" dirty="0" smtClean="0"/>
              <a:t>f</a:t>
            </a:r>
            <a:r>
              <a:rPr lang="de-DE" dirty="0" smtClean="0"/>
              <a:t> – </a:t>
            </a:r>
            <a:r>
              <a:rPr lang="de-DE" i="1" dirty="0" smtClean="0"/>
              <a:t>cs</a:t>
            </a:r>
            <a:r>
              <a:rPr lang="de-DE" i="1" baseline="-25000" dirty="0" smtClean="0"/>
              <a:t>orig</a:t>
            </a:r>
            <a:r>
              <a:rPr lang="de-DE" dirty="0" smtClean="0"/>
              <a:t> );</a:t>
            </a:r>
            <a:endParaRPr lang="de-DE" i="1" baseline="-25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dirty="0" smtClean="0"/>
              <a:t>Bestimme Funktion </a:t>
            </a:r>
            <a:r>
              <a:rPr lang="de-DE" i="1" dirty="0" smtClean="0"/>
              <a:t>f</a:t>
            </a:r>
            <a:r>
              <a:rPr lang="de-DE" i="1" baseline="-25000" dirty="0" smtClean="0"/>
              <a:t>opt</a:t>
            </a:r>
            <a:r>
              <a:rPr lang="de-DE" dirty="0" smtClean="0"/>
              <a:t> mit maximalem </a:t>
            </a:r>
            <a:r>
              <a:rPr lang="de-DE" i="1" dirty="0" smtClean="0"/>
              <a:t>profit</a:t>
            </a:r>
            <a:r>
              <a:rPr lang="de-DE" i="1" baseline="-25000" dirty="0" smtClean="0"/>
              <a:t>f</a:t>
            </a:r>
            <a:r>
              <a:rPr lang="de-DE" dirty="0" smtClean="0"/>
              <a:t> UND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dirty="0" smtClean="0"/>
              <a:t>  </a:t>
            </a:r>
            <a:r>
              <a:rPr lang="de-DE" i="1" dirty="0" smtClean="0"/>
              <a:t>cs</a:t>
            </a:r>
            <a:r>
              <a:rPr lang="de-DE" i="1" baseline="-25000" dirty="0" smtClean="0"/>
              <a:t>f</a:t>
            </a:r>
            <a:r>
              <a:rPr lang="de-DE" dirty="0" smtClean="0"/>
              <a:t> ≤ </a:t>
            </a:r>
            <a:r>
              <a:rPr lang="de-DE" i="1" dirty="0" smtClean="0"/>
              <a:t>maxCodeSize</a:t>
            </a:r>
            <a:r>
              <a:rPr lang="de-DE" dirty="0" smtClean="0"/>
              <a:t>;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en-US" dirty="0" smtClean="0"/>
              <a:t>if</a:t>
            </a:r>
            <a:r>
              <a:rPr lang="de-DE" dirty="0" smtClean="0"/>
              <a:t> ( &lt;</a:t>
            </a:r>
            <a:r>
              <a:rPr lang="de-DE" i="1" dirty="0" smtClean="0"/>
              <a:t>f</a:t>
            </a:r>
            <a:r>
              <a:rPr lang="de-DE" i="1" baseline="-25000" dirty="0" smtClean="0"/>
              <a:t>opt</a:t>
            </a:r>
            <a:r>
              <a:rPr lang="de-DE" dirty="0" smtClean="0"/>
              <a:t> existiert&gt; )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dirty="0" smtClean="0"/>
              <a:t>  doCloning( </a:t>
            </a:r>
            <a:r>
              <a:rPr lang="de-DE" i="1" dirty="0" smtClean="0"/>
              <a:t>P</a:t>
            </a:r>
            <a:r>
              <a:rPr lang="de-DE" dirty="0" smtClean="0"/>
              <a:t>, </a:t>
            </a:r>
            <a:r>
              <a:rPr lang="de-DE" i="1" dirty="0" smtClean="0"/>
              <a:t>f</a:t>
            </a:r>
            <a:r>
              <a:rPr lang="de-DE" i="1" baseline="-25000" dirty="0" smtClean="0"/>
              <a:t>opt</a:t>
            </a:r>
            <a:r>
              <a:rPr lang="de-DE" dirty="0" smtClean="0"/>
              <a:t> );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dirty="0" smtClean="0"/>
              <a:t>  goto &lt;</a:t>
            </a:r>
            <a:r>
              <a:rPr lang="de-DE" i="1" dirty="0" smtClean="0"/>
              <a:t>Phase 1</a:t>
            </a:r>
            <a:r>
              <a:rPr lang="de-DE" dirty="0" smtClean="0"/>
              <a:t>&gt;;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11560" y="5373216"/>
            <a:ext cx="6768752" cy="584775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600" i="1" dirty="0" smtClean="0">
                <a:ea typeface="ヒラギノ角ゴ Pro W3" pitchFamily="96" charset="-128"/>
              </a:rPr>
              <a:t>[</a:t>
            </a:r>
            <a:r>
              <a:rPr lang="de-DE" sz="1600" b="1" i="1" dirty="0" smtClean="0"/>
              <a:t>P. Lokuciejewski,</a:t>
            </a:r>
            <a:r>
              <a:rPr lang="de-DE" sz="1600" i="1" dirty="0" smtClean="0"/>
              <a:t> </a:t>
            </a:r>
            <a:r>
              <a:rPr lang="en-US" sz="1600" i="1" dirty="0" smtClean="0"/>
              <a:t>WCET-Driven, Code-Size Critical Procedure Cloning</a:t>
            </a:r>
            <a:r>
              <a:rPr lang="de-DE" sz="1600" i="1" dirty="0" smtClean="0"/>
              <a:t>, SCOPES, München, 2008</a:t>
            </a:r>
            <a:r>
              <a:rPr lang="de-DE" sz="1600" i="1" dirty="0" smtClean="0">
                <a:ea typeface="ヒラギノ角ゴ Pro W3" pitchFamily="96" charset="-128"/>
              </a:rPr>
              <a:t>]</a:t>
            </a:r>
            <a:endParaRPr lang="de-DE" sz="1600" i="1" dirty="0">
              <a:ea typeface="ヒラギノ角ゴ Pro W3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0676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9 - Compiler zur WCET</a:t>
            </a:r>
            <a:r>
              <a:rPr lang="de-DE" baseline="-25000" dirty="0" smtClean="0"/>
              <a:t>EST</a:t>
            </a:r>
            <a:r>
              <a:rPr lang="de-DE" dirty="0" smtClean="0"/>
              <a:t>-Minimierung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der Vorlesung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Einordnung &amp; Motivation der Vorlesung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Compiler für Eingebettete Systeme – Anforderungen &amp; Abhängigkeiten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Interner Aufbau von Compilern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Prepass-Optimierungen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HIR Optimierungen und Transformationen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Instruktionsauswahl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LIR Optimierungen und Transformationen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Register-Allokation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/>
              <a:t>Compiler zur WCET</a:t>
            </a:r>
            <a:r>
              <a:rPr lang="de-DE" b="1" baseline="-25000" dirty="0" smtClean="0"/>
              <a:t>EST</a:t>
            </a:r>
            <a:r>
              <a:rPr lang="de-DE" b="1" dirty="0" smtClean="0"/>
              <a:t>-Minimierung</a:t>
            </a:r>
            <a:endParaRPr lang="de-DE" b="1" dirty="0" smtClean="0">
              <a:solidFill>
                <a:srgbClr val="7D91AA"/>
              </a:solidFill>
            </a:endParaRP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Ausblick</a:t>
            </a:r>
          </a:p>
        </p:txBody>
      </p:sp>
    </p:spTree>
    <p:extLst>
      <p:ext uri="{BB962C8B-B14F-4D97-AF65-F5344CB8AC3E}">
        <p14:creationId xmlns:p14="http://schemas.microsoft.com/office/powerpoint/2010/main" val="2325329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Relative WCET</a:t>
            </a:r>
            <a:r>
              <a:rPr lang="de-DE" baseline="-25000" dirty="0" smtClean="0"/>
              <a:t>EST</a:t>
            </a:r>
            <a:r>
              <a:rPr lang="de-DE" dirty="0" smtClean="0"/>
              <a:t> nach WCET-bewusstem </a:t>
            </a:r>
            <a:r>
              <a:rPr lang="en-US" i="1" dirty="0" smtClean="0"/>
              <a:t>Cloning</a:t>
            </a:r>
            <a:endParaRPr lang="en-US" i="1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85" y="5589240"/>
            <a:ext cx="6048451" cy="830997"/>
          </a:xfr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100% = WCET</a:t>
            </a:r>
            <a:r>
              <a:rPr lang="de-DE" baseline="-25000" dirty="0" smtClean="0"/>
              <a:t>EST</a:t>
            </a:r>
            <a:r>
              <a:rPr lang="de-DE" dirty="0" smtClean="0"/>
              <a:t> ohne </a:t>
            </a:r>
            <a:r>
              <a:rPr lang="en-US" i="1" dirty="0" smtClean="0"/>
              <a:t>Procedure Cloning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WCET</a:t>
            </a:r>
            <a:r>
              <a:rPr lang="de-DE" baseline="-25000" dirty="0" smtClean="0"/>
              <a:t>EST</a:t>
            </a:r>
            <a:r>
              <a:rPr lang="de-DE" dirty="0" smtClean="0"/>
              <a:t>-Verbesserungen von 14% bis zu 64%!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71430"/>
              </p:ext>
            </p:extLst>
          </p:nvPr>
        </p:nvGraphicFramePr>
        <p:xfrm>
          <a:off x="468313" y="1557338"/>
          <a:ext cx="7416800" cy="411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" name="Chart" r:id="rId5" imgW="5505599" imgH="3562476" progId="Excel.Chart.8">
                  <p:embed/>
                </p:oleObj>
              </mc:Choice>
              <mc:Fallback>
                <p:oleObj name="Chart" r:id="rId5" imgW="5505599" imgH="356247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557338"/>
                        <a:ext cx="7416800" cy="411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4358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Relative Codegrößen nach WCET-bewusstem </a:t>
            </a:r>
            <a:r>
              <a:rPr lang="en-US" i="1" dirty="0" smtClean="0"/>
              <a:t>Cloning</a:t>
            </a:r>
            <a:endParaRPr lang="en-US" i="1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5589240"/>
            <a:ext cx="6755375" cy="830997"/>
          </a:xfr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100% = Codegröße ohne </a:t>
            </a:r>
            <a:r>
              <a:rPr lang="en-US" i="1" dirty="0" smtClean="0"/>
              <a:t>Procedure Cloning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Code-Vergrößerung von EPIC: 190% statt bisher 300%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428625" y="1547813"/>
          <a:ext cx="7491413" cy="411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" name="Chart" r:id="rId5" imgW="5505599" imgH="3562476" progId="Excel.Sheet.8">
                  <p:embed/>
                </p:oleObj>
              </mc:Choice>
              <mc:Fallback>
                <p:oleObj name="Chart" r:id="rId5" imgW="5505599" imgH="3562476" progId="Excel.Sheet.8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547813"/>
                        <a:ext cx="7491413" cy="411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7261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Verdrängung von Code aus Befehls-</a:t>
            </a:r>
            <a:r>
              <a:rPr lang="en-US" i="1" dirty="0" smtClean="0"/>
              <a:t>Caches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Caches</a:t>
            </a:r>
            <a:r>
              <a:rPr lang="de-DE" dirty="0" smtClean="0"/>
              <a:t> nutzen Lokalität von Speicherzugriffen aus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Räumliche Lokalität:</a:t>
            </a:r>
            <a:r>
              <a:rPr lang="de-DE" dirty="0" smtClean="0"/>
              <a:t> Speicherzugriffe zielen auf einen räumlich kleinen Speicherbereich, der im </a:t>
            </a:r>
            <a:r>
              <a:rPr lang="en-US" i="1" dirty="0" smtClean="0"/>
              <a:t>Cache</a:t>
            </a:r>
            <a:r>
              <a:rPr lang="de-DE" dirty="0" smtClean="0"/>
              <a:t> vorgehalten werden sollte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Zeitliche Lokalität:</a:t>
            </a:r>
            <a:r>
              <a:rPr lang="de-DE" dirty="0" smtClean="0"/>
              <a:t> In einer kurzen Zeitspanne wird oft auf räumlich verstreute Speicherbereiche zugegriffen, so dass diese Bereiche im </a:t>
            </a:r>
            <a:r>
              <a:rPr lang="en-US" i="1" dirty="0" smtClean="0"/>
              <a:t>Cache</a:t>
            </a:r>
            <a:r>
              <a:rPr lang="de-DE" dirty="0" smtClean="0"/>
              <a:t> eingelagert sein sollten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Schlechte Anordnung von Code (oder Daten) im Speicher kann bei zeitlicher Lokalität aber zu schlechtem </a:t>
            </a:r>
            <a:r>
              <a:rPr lang="en-US" i="1" dirty="0" smtClean="0"/>
              <a:t>Cache</a:t>
            </a:r>
            <a:r>
              <a:rPr lang="de-DE" dirty="0" smtClean="0"/>
              <a:t>-Verhalten führen: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Speicherbereiche mit hoher zeitlicher Lokalität können sich bei ungünstiger Anordnung wiederholt gegenseitig aus dem </a:t>
            </a:r>
            <a:r>
              <a:rPr lang="en-US" i="1" dirty="0" smtClean="0"/>
              <a:t>Cache</a:t>
            </a:r>
            <a:r>
              <a:rPr lang="de-DE" dirty="0" smtClean="0"/>
              <a:t> verdrängen, was zu vielen </a:t>
            </a:r>
            <a:r>
              <a:rPr lang="en-US" i="1" dirty="0" smtClean="0"/>
              <a:t>Cache Misses</a:t>
            </a:r>
            <a:r>
              <a:rPr lang="de-DE" dirty="0" smtClean="0"/>
              <a:t>, sog. </a:t>
            </a:r>
            <a:r>
              <a:rPr lang="en-US" i="1" dirty="0" smtClean="0"/>
              <a:t>conflict misses</a:t>
            </a:r>
            <a:r>
              <a:rPr lang="de-DE" dirty="0" smtClean="0"/>
              <a:t>, führt.</a:t>
            </a:r>
          </a:p>
        </p:txBody>
      </p:sp>
    </p:spTree>
    <p:extLst>
      <p:ext uri="{BB962C8B-B14F-4D97-AF65-F5344CB8AC3E}">
        <p14:creationId xmlns:p14="http://schemas.microsoft.com/office/powerpoint/2010/main" val="1012747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für Verdrängung aus Befehls-</a:t>
            </a:r>
            <a:r>
              <a:rPr lang="en-US" i="1" dirty="0" smtClean="0"/>
              <a:t>Cache</a:t>
            </a:r>
            <a:r>
              <a:rPr lang="de-DE" dirty="0" smtClean="0"/>
              <a:t> (1)</a:t>
            </a:r>
            <a:endParaRPr lang="de-DE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79488" y="23145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403600" y="2098675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foo1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403600" y="2314575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403600" y="2530475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403600" y="2746375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403600" y="2962275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403600" y="3178175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403600" y="3394075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403600" y="3609975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3403600" y="3825875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foo2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3403600" y="4041775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3403600" y="4257675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3403600" y="4473575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3403600" y="4689475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3403600" y="4905375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3403600" y="5121275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3403600" y="5337175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3403600" y="5553075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dirty="0">
                <a:solidFill>
                  <a:schemeClr val="tx2"/>
                </a:solidFill>
              </a:rPr>
              <a:t>foo3</a:t>
            </a: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3403600" y="5768975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3403600" y="5984875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3205093" y="1736725"/>
            <a:ext cx="17876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tx2"/>
                </a:solidFill>
              </a:rPr>
              <a:t>Hauptspeicher</a:t>
            </a:r>
            <a:endParaRPr lang="de-DE" sz="1800" b="1" dirty="0">
              <a:solidFill>
                <a:schemeClr val="tx2"/>
              </a:solidFill>
            </a:endParaRP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979488" y="20986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979488" y="25304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979488" y="27463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979488" y="29622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979488" y="31781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979488" y="33940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979488" y="36099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979488" y="38258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1231900" y="1736725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 b="1" dirty="0">
                <a:solidFill>
                  <a:schemeClr val="tx2"/>
                </a:solidFill>
              </a:rPr>
              <a:t>I-</a:t>
            </a:r>
            <a:r>
              <a:rPr lang="en-US" sz="1800" b="1" i="1" dirty="0">
                <a:solidFill>
                  <a:schemeClr val="tx2"/>
                </a:solidFill>
              </a:rPr>
              <a:t>Cache</a:t>
            </a:r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979488" y="44005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979488" y="46164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0" name="Rectangle 35"/>
          <p:cNvSpPr>
            <a:spLocks noChangeArrowheads="1"/>
          </p:cNvSpPr>
          <p:nvPr/>
        </p:nvSpPr>
        <p:spPr bwMode="auto">
          <a:xfrm>
            <a:off x="979488" y="48323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979488" y="50482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2" name="Rectangle 37"/>
          <p:cNvSpPr>
            <a:spLocks noChangeArrowheads="1"/>
          </p:cNvSpPr>
          <p:nvPr/>
        </p:nvSpPr>
        <p:spPr bwMode="auto">
          <a:xfrm>
            <a:off x="979488" y="52641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979488" y="54800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979488" y="56959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0"/>
          <p:cNvSpPr>
            <a:spLocks noChangeArrowheads="1"/>
          </p:cNvSpPr>
          <p:nvPr/>
        </p:nvSpPr>
        <p:spPr bwMode="auto">
          <a:xfrm>
            <a:off x="979488" y="59118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979488" y="61277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Text Box 42"/>
          <p:cNvSpPr txBox="1">
            <a:spLocks noChangeArrowheads="1"/>
          </p:cNvSpPr>
          <p:nvPr/>
        </p:nvSpPr>
        <p:spPr bwMode="auto">
          <a:xfrm rot="16200000">
            <a:off x="-52999" y="2848739"/>
            <a:ext cx="901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</a:rPr>
              <a:t>Way 0</a:t>
            </a:r>
          </a:p>
        </p:txBody>
      </p:sp>
      <p:sp>
        <p:nvSpPr>
          <p:cNvPr id="48" name="Text Box 43"/>
          <p:cNvSpPr txBox="1">
            <a:spLocks noChangeArrowheads="1"/>
          </p:cNvSpPr>
          <p:nvPr/>
        </p:nvSpPr>
        <p:spPr bwMode="auto">
          <a:xfrm rot="16200000">
            <a:off x="-57761" y="5156963"/>
            <a:ext cx="901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</a:rPr>
              <a:t>Way 1</a:t>
            </a:r>
          </a:p>
        </p:txBody>
      </p:sp>
      <p:sp>
        <p:nvSpPr>
          <p:cNvPr id="49" name="Rectangle 44"/>
          <p:cNvSpPr>
            <a:spLocks noChangeArrowheads="1"/>
          </p:cNvSpPr>
          <p:nvPr/>
        </p:nvSpPr>
        <p:spPr bwMode="auto">
          <a:xfrm>
            <a:off x="3403600" y="2095500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bg1"/>
                </a:solidFill>
                <a:latin typeface="Courier New" pitchFamily="49" charset="0"/>
              </a:rPr>
              <a:t>foo1</a:t>
            </a:r>
          </a:p>
        </p:txBody>
      </p:sp>
      <p:grpSp>
        <p:nvGrpSpPr>
          <p:cNvPr id="50" name="Group 45"/>
          <p:cNvGrpSpPr>
            <a:grpSpLocks/>
          </p:cNvGrpSpPr>
          <p:nvPr/>
        </p:nvGrpSpPr>
        <p:grpSpPr bwMode="auto">
          <a:xfrm>
            <a:off x="3403600" y="2744788"/>
            <a:ext cx="1439863" cy="646112"/>
            <a:chOff x="3606" y="1616"/>
            <a:chExt cx="907" cy="407"/>
          </a:xfrm>
        </p:grpSpPr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>
              <a:off x="3606" y="1616"/>
              <a:ext cx="907" cy="1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>
              <a:off x="3606" y="1751"/>
              <a:ext cx="907" cy="1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53" name="Rectangle 48"/>
            <p:cNvSpPr>
              <a:spLocks noChangeArrowheads="1"/>
            </p:cNvSpPr>
            <p:nvPr/>
          </p:nvSpPr>
          <p:spPr bwMode="auto">
            <a:xfrm>
              <a:off x="3606" y="1887"/>
              <a:ext cx="907" cy="1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54" name="Rectangle 49"/>
          <p:cNvSpPr>
            <a:spLocks noChangeArrowheads="1"/>
          </p:cNvSpPr>
          <p:nvPr/>
        </p:nvSpPr>
        <p:spPr bwMode="auto">
          <a:xfrm>
            <a:off x="3403600" y="3606800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5" name="Rectangle 50"/>
          <p:cNvSpPr>
            <a:spLocks noChangeArrowheads="1"/>
          </p:cNvSpPr>
          <p:nvPr/>
        </p:nvSpPr>
        <p:spPr bwMode="auto">
          <a:xfrm>
            <a:off x="3403600" y="3825875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tx1"/>
                </a:solidFill>
                <a:latin typeface="Courier New" pitchFamily="49" charset="0"/>
              </a:rPr>
              <a:t>foo2</a:t>
            </a:r>
          </a:p>
        </p:txBody>
      </p:sp>
      <p:grpSp>
        <p:nvGrpSpPr>
          <p:cNvPr id="56" name="Group 51"/>
          <p:cNvGrpSpPr>
            <a:grpSpLocks/>
          </p:cNvGrpSpPr>
          <p:nvPr/>
        </p:nvGrpSpPr>
        <p:grpSpPr bwMode="auto">
          <a:xfrm>
            <a:off x="3403600" y="4038600"/>
            <a:ext cx="1439863" cy="647700"/>
            <a:chOff x="3606" y="2431"/>
            <a:chExt cx="907" cy="408"/>
          </a:xfrm>
        </p:grpSpPr>
        <p:sp>
          <p:nvSpPr>
            <p:cNvPr id="57" name="Rectangle 52"/>
            <p:cNvSpPr>
              <a:spLocks noChangeArrowheads="1"/>
            </p:cNvSpPr>
            <p:nvPr/>
          </p:nvSpPr>
          <p:spPr bwMode="auto">
            <a:xfrm>
              <a:off x="3606" y="2431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3606" y="2567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3606" y="2703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60" name="Rectangle 55"/>
          <p:cNvSpPr>
            <a:spLocks noChangeArrowheads="1"/>
          </p:cNvSpPr>
          <p:nvPr/>
        </p:nvSpPr>
        <p:spPr bwMode="auto">
          <a:xfrm>
            <a:off x="3403600" y="4686300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61" name="Rectangle 56"/>
          <p:cNvSpPr>
            <a:spLocks noChangeArrowheads="1"/>
          </p:cNvSpPr>
          <p:nvPr/>
        </p:nvSpPr>
        <p:spPr bwMode="auto">
          <a:xfrm>
            <a:off x="3403600" y="4902200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62" name="Rectangle 57"/>
          <p:cNvSpPr>
            <a:spLocks noChangeArrowheads="1"/>
          </p:cNvSpPr>
          <p:nvPr/>
        </p:nvSpPr>
        <p:spPr bwMode="auto">
          <a:xfrm>
            <a:off x="3403600" y="5334000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63" name="Rectangle 58"/>
          <p:cNvSpPr>
            <a:spLocks noChangeArrowheads="1"/>
          </p:cNvSpPr>
          <p:nvPr/>
        </p:nvSpPr>
        <p:spPr bwMode="auto">
          <a:xfrm>
            <a:off x="3403600" y="5553075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tx2"/>
                </a:solidFill>
                <a:latin typeface="Courier New" pitchFamily="49" charset="0"/>
              </a:rPr>
              <a:t>foo3</a:t>
            </a:r>
          </a:p>
        </p:txBody>
      </p:sp>
      <p:grpSp>
        <p:nvGrpSpPr>
          <p:cNvPr id="64" name="Group 59"/>
          <p:cNvGrpSpPr>
            <a:grpSpLocks/>
          </p:cNvGrpSpPr>
          <p:nvPr/>
        </p:nvGrpSpPr>
        <p:grpSpPr bwMode="auto">
          <a:xfrm>
            <a:off x="3403600" y="5765800"/>
            <a:ext cx="1439863" cy="431800"/>
            <a:chOff x="3606" y="3519"/>
            <a:chExt cx="907" cy="272"/>
          </a:xfrm>
        </p:grpSpPr>
        <p:sp>
          <p:nvSpPr>
            <p:cNvPr id="65" name="Rectangle 60"/>
            <p:cNvSpPr>
              <a:spLocks noChangeArrowheads="1"/>
            </p:cNvSpPr>
            <p:nvPr/>
          </p:nvSpPr>
          <p:spPr bwMode="auto">
            <a:xfrm>
              <a:off x="3606" y="3519"/>
              <a:ext cx="907" cy="1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66" name="Rectangle 61"/>
            <p:cNvSpPr>
              <a:spLocks noChangeArrowheads="1"/>
            </p:cNvSpPr>
            <p:nvPr/>
          </p:nvSpPr>
          <p:spPr bwMode="auto">
            <a:xfrm>
              <a:off x="3606" y="3655"/>
              <a:ext cx="907" cy="1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67" name="Rectangle 62"/>
          <p:cNvSpPr>
            <a:spLocks noChangeArrowheads="1"/>
          </p:cNvSpPr>
          <p:nvPr/>
        </p:nvSpPr>
        <p:spPr bwMode="auto">
          <a:xfrm>
            <a:off x="3403600" y="6200775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8" name="Rectangle 63"/>
          <p:cNvSpPr>
            <a:spLocks noChangeArrowheads="1"/>
          </p:cNvSpPr>
          <p:nvPr/>
        </p:nvSpPr>
        <p:spPr bwMode="auto">
          <a:xfrm>
            <a:off x="3403600" y="2311400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69" name="Rectangle 64"/>
          <p:cNvSpPr>
            <a:spLocks noChangeArrowheads="1"/>
          </p:cNvSpPr>
          <p:nvPr/>
        </p:nvSpPr>
        <p:spPr bwMode="auto">
          <a:xfrm>
            <a:off x="3403600" y="2527300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grpSp>
        <p:nvGrpSpPr>
          <p:cNvPr id="70" name="Group 65"/>
          <p:cNvGrpSpPr>
            <a:grpSpLocks/>
          </p:cNvGrpSpPr>
          <p:nvPr/>
        </p:nvGrpSpPr>
        <p:grpSpPr bwMode="auto">
          <a:xfrm>
            <a:off x="603250" y="4364038"/>
            <a:ext cx="341313" cy="2052637"/>
            <a:chOff x="783" y="1185"/>
            <a:chExt cx="215" cy="1293"/>
          </a:xfrm>
        </p:grpSpPr>
        <p:sp>
          <p:nvSpPr>
            <p:cNvPr id="71" name="Text Box 66"/>
            <p:cNvSpPr txBox="1">
              <a:spLocks noChangeArrowheads="1"/>
            </p:cNvSpPr>
            <p:nvPr/>
          </p:nvSpPr>
          <p:spPr bwMode="auto">
            <a:xfrm>
              <a:off x="792" y="118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0</a:t>
              </a:r>
            </a:p>
          </p:txBody>
        </p:sp>
        <p:sp>
          <p:nvSpPr>
            <p:cNvPr id="72" name="Text Box 67"/>
            <p:cNvSpPr txBox="1">
              <a:spLocks noChangeArrowheads="1"/>
            </p:cNvSpPr>
            <p:nvPr/>
          </p:nvSpPr>
          <p:spPr bwMode="auto">
            <a:xfrm>
              <a:off x="793" y="1323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1</a:t>
              </a:r>
            </a:p>
          </p:txBody>
        </p:sp>
        <p:sp>
          <p:nvSpPr>
            <p:cNvPr id="73" name="Text Box 68"/>
            <p:cNvSpPr txBox="1">
              <a:spLocks noChangeArrowheads="1"/>
            </p:cNvSpPr>
            <p:nvPr/>
          </p:nvSpPr>
          <p:spPr bwMode="auto">
            <a:xfrm>
              <a:off x="793" y="1457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2</a:t>
              </a:r>
            </a:p>
          </p:txBody>
        </p:sp>
        <p:sp>
          <p:nvSpPr>
            <p:cNvPr id="74" name="Text Box 69"/>
            <p:cNvSpPr txBox="1">
              <a:spLocks noChangeArrowheads="1"/>
            </p:cNvSpPr>
            <p:nvPr/>
          </p:nvSpPr>
          <p:spPr bwMode="auto">
            <a:xfrm>
              <a:off x="793" y="1593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3</a:t>
              </a:r>
            </a:p>
          </p:txBody>
        </p:sp>
        <p:sp>
          <p:nvSpPr>
            <p:cNvPr id="75" name="Text Box 70"/>
            <p:cNvSpPr txBox="1">
              <a:spLocks noChangeArrowheads="1"/>
            </p:cNvSpPr>
            <p:nvPr/>
          </p:nvSpPr>
          <p:spPr bwMode="auto">
            <a:xfrm>
              <a:off x="793" y="1729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4</a:t>
              </a:r>
            </a:p>
          </p:txBody>
        </p:sp>
        <p:sp>
          <p:nvSpPr>
            <p:cNvPr id="76" name="Text Box 71"/>
            <p:cNvSpPr txBox="1">
              <a:spLocks noChangeArrowheads="1"/>
            </p:cNvSpPr>
            <p:nvPr/>
          </p:nvSpPr>
          <p:spPr bwMode="auto">
            <a:xfrm>
              <a:off x="793" y="186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5</a:t>
              </a:r>
            </a:p>
          </p:txBody>
        </p:sp>
        <p:sp>
          <p:nvSpPr>
            <p:cNvPr id="77" name="Text Box 72"/>
            <p:cNvSpPr txBox="1">
              <a:spLocks noChangeArrowheads="1"/>
            </p:cNvSpPr>
            <p:nvPr/>
          </p:nvSpPr>
          <p:spPr bwMode="auto">
            <a:xfrm>
              <a:off x="793" y="2001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6</a:t>
              </a:r>
            </a:p>
          </p:txBody>
        </p:sp>
        <p:sp>
          <p:nvSpPr>
            <p:cNvPr id="78" name="Text Box 73"/>
            <p:cNvSpPr txBox="1">
              <a:spLocks noChangeArrowheads="1"/>
            </p:cNvSpPr>
            <p:nvPr/>
          </p:nvSpPr>
          <p:spPr bwMode="auto">
            <a:xfrm>
              <a:off x="786" y="2276"/>
              <a:ext cx="19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S</a:t>
              </a:r>
            </a:p>
          </p:txBody>
        </p:sp>
        <p:sp>
          <p:nvSpPr>
            <p:cNvPr id="79" name="Text Box 74"/>
            <p:cNvSpPr txBox="1">
              <a:spLocks noChangeArrowheads="1"/>
            </p:cNvSpPr>
            <p:nvPr/>
          </p:nvSpPr>
          <p:spPr bwMode="auto">
            <a:xfrm>
              <a:off x="783" y="2137"/>
              <a:ext cx="21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...</a:t>
              </a:r>
            </a:p>
          </p:txBody>
        </p:sp>
      </p:grpSp>
      <p:grpSp>
        <p:nvGrpSpPr>
          <p:cNvPr id="80" name="Group 75"/>
          <p:cNvGrpSpPr>
            <a:grpSpLocks/>
          </p:cNvGrpSpPr>
          <p:nvPr/>
        </p:nvGrpSpPr>
        <p:grpSpPr bwMode="auto">
          <a:xfrm>
            <a:off x="431800" y="1808163"/>
            <a:ext cx="512763" cy="2305050"/>
            <a:chOff x="536" y="1071"/>
            <a:chExt cx="323" cy="1452"/>
          </a:xfrm>
        </p:grpSpPr>
        <p:sp>
          <p:nvSpPr>
            <p:cNvPr id="81" name="Text Box 76"/>
            <p:cNvSpPr txBox="1">
              <a:spLocks noChangeArrowheads="1"/>
            </p:cNvSpPr>
            <p:nvPr/>
          </p:nvSpPr>
          <p:spPr bwMode="auto">
            <a:xfrm>
              <a:off x="653" y="1230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0</a:t>
              </a:r>
            </a:p>
          </p:txBody>
        </p:sp>
        <p:sp>
          <p:nvSpPr>
            <p:cNvPr id="82" name="Text Box 77"/>
            <p:cNvSpPr txBox="1">
              <a:spLocks noChangeArrowheads="1"/>
            </p:cNvSpPr>
            <p:nvPr/>
          </p:nvSpPr>
          <p:spPr bwMode="auto">
            <a:xfrm>
              <a:off x="654" y="1368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1</a:t>
              </a:r>
            </a:p>
          </p:txBody>
        </p:sp>
        <p:sp>
          <p:nvSpPr>
            <p:cNvPr id="83" name="Text Box 78"/>
            <p:cNvSpPr txBox="1">
              <a:spLocks noChangeArrowheads="1"/>
            </p:cNvSpPr>
            <p:nvPr/>
          </p:nvSpPr>
          <p:spPr bwMode="auto">
            <a:xfrm>
              <a:off x="654" y="1502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2</a:t>
              </a:r>
            </a:p>
          </p:txBody>
        </p:sp>
        <p:sp>
          <p:nvSpPr>
            <p:cNvPr id="84" name="Text Box 79"/>
            <p:cNvSpPr txBox="1">
              <a:spLocks noChangeArrowheads="1"/>
            </p:cNvSpPr>
            <p:nvPr/>
          </p:nvSpPr>
          <p:spPr bwMode="auto">
            <a:xfrm>
              <a:off x="654" y="1638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3</a:t>
              </a:r>
            </a:p>
          </p:txBody>
        </p:sp>
        <p:sp>
          <p:nvSpPr>
            <p:cNvPr id="85" name="Text Box 80"/>
            <p:cNvSpPr txBox="1">
              <a:spLocks noChangeArrowheads="1"/>
            </p:cNvSpPr>
            <p:nvPr/>
          </p:nvSpPr>
          <p:spPr bwMode="auto">
            <a:xfrm>
              <a:off x="654" y="1774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4</a:t>
              </a:r>
            </a:p>
          </p:txBody>
        </p:sp>
        <p:sp>
          <p:nvSpPr>
            <p:cNvPr id="86" name="Text Box 81"/>
            <p:cNvSpPr txBox="1">
              <a:spLocks noChangeArrowheads="1"/>
            </p:cNvSpPr>
            <p:nvPr/>
          </p:nvSpPr>
          <p:spPr bwMode="auto">
            <a:xfrm>
              <a:off x="654" y="1910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5</a:t>
              </a:r>
            </a:p>
          </p:txBody>
        </p:sp>
        <p:sp>
          <p:nvSpPr>
            <p:cNvPr id="87" name="Text Box 82"/>
            <p:cNvSpPr txBox="1">
              <a:spLocks noChangeArrowheads="1"/>
            </p:cNvSpPr>
            <p:nvPr/>
          </p:nvSpPr>
          <p:spPr bwMode="auto">
            <a:xfrm>
              <a:off x="654" y="2046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6</a:t>
              </a:r>
            </a:p>
          </p:txBody>
        </p:sp>
        <p:sp>
          <p:nvSpPr>
            <p:cNvPr id="88" name="Text Box 83"/>
            <p:cNvSpPr txBox="1">
              <a:spLocks noChangeArrowheads="1"/>
            </p:cNvSpPr>
            <p:nvPr/>
          </p:nvSpPr>
          <p:spPr bwMode="auto">
            <a:xfrm>
              <a:off x="647" y="2321"/>
              <a:ext cx="19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S</a:t>
              </a:r>
            </a:p>
          </p:txBody>
        </p:sp>
        <p:sp>
          <p:nvSpPr>
            <p:cNvPr id="89" name="Text Box 84"/>
            <p:cNvSpPr txBox="1">
              <a:spLocks noChangeArrowheads="1"/>
            </p:cNvSpPr>
            <p:nvPr/>
          </p:nvSpPr>
          <p:spPr bwMode="auto">
            <a:xfrm>
              <a:off x="644" y="2182"/>
              <a:ext cx="21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...</a:t>
              </a:r>
            </a:p>
          </p:txBody>
        </p:sp>
        <p:sp>
          <p:nvSpPr>
            <p:cNvPr id="90" name="Text Box 85"/>
            <p:cNvSpPr txBox="1">
              <a:spLocks noChangeArrowheads="1"/>
            </p:cNvSpPr>
            <p:nvPr/>
          </p:nvSpPr>
          <p:spPr bwMode="auto">
            <a:xfrm>
              <a:off x="536" y="1071"/>
              <a:ext cx="30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Set</a:t>
              </a:r>
            </a:p>
          </p:txBody>
        </p:sp>
      </p:grpSp>
      <p:sp>
        <p:nvSpPr>
          <p:cNvPr id="91" name="Text Box 86"/>
          <p:cNvSpPr txBox="1">
            <a:spLocks noChangeArrowheads="1"/>
          </p:cNvSpPr>
          <p:nvPr/>
        </p:nvSpPr>
        <p:spPr bwMode="auto">
          <a:xfrm>
            <a:off x="3979863" y="6132513"/>
            <a:ext cx="3413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92" name="Text Box 87"/>
          <p:cNvSpPr txBox="1">
            <a:spLocks noChangeArrowheads="1"/>
          </p:cNvSpPr>
          <p:nvPr/>
        </p:nvSpPr>
        <p:spPr bwMode="auto">
          <a:xfrm>
            <a:off x="3979863" y="5013325"/>
            <a:ext cx="3413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93" name="Text Box 88"/>
          <p:cNvSpPr txBox="1">
            <a:spLocks noChangeArrowheads="1"/>
          </p:cNvSpPr>
          <p:nvPr/>
        </p:nvSpPr>
        <p:spPr bwMode="auto">
          <a:xfrm>
            <a:off x="3979863" y="3287713"/>
            <a:ext cx="3413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94" name="Text Box 89"/>
          <p:cNvSpPr txBox="1">
            <a:spLocks noChangeArrowheads="1"/>
          </p:cNvSpPr>
          <p:nvPr/>
        </p:nvSpPr>
        <p:spPr bwMode="auto">
          <a:xfrm>
            <a:off x="4948238" y="2060575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0</a:t>
            </a:r>
          </a:p>
        </p:txBody>
      </p:sp>
      <p:sp>
        <p:nvSpPr>
          <p:cNvPr id="95" name="Text Box 90"/>
          <p:cNvSpPr txBox="1">
            <a:spLocks noChangeArrowheads="1"/>
          </p:cNvSpPr>
          <p:nvPr/>
        </p:nvSpPr>
        <p:spPr bwMode="auto">
          <a:xfrm>
            <a:off x="4949825" y="2279650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1</a:t>
            </a:r>
          </a:p>
        </p:txBody>
      </p:sp>
      <p:sp>
        <p:nvSpPr>
          <p:cNvPr id="96" name="Text Box 91"/>
          <p:cNvSpPr txBox="1">
            <a:spLocks noChangeArrowheads="1"/>
          </p:cNvSpPr>
          <p:nvPr/>
        </p:nvSpPr>
        <p:spPr bwMode="auto">
          <a:xfrm>
            <a:off x="4949825" y="249237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2</a:t>
            </a:r>
          </a:p>
        </p:txBody>
      </p:sp>
      <p:sp>
        <p:nvSpPr>
          <p:cNvPr id="97" name="Text Box 92"/>
          <p:cNvSpPr txBox="1">
            <a:spLocks noChangeArrowheads="1"/>
          </p:cNvSpPr>
          <p:nvPr/>
        </p:nvSpPr>
        <p:spPr bwMode="auto">
          <a:xfrm>
            <a:off x="4949825" y="270827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3</a:t>
            </a:r>
          </a:p>
        </p:txBody>
      </p:sp>
      <p:sp>
        <p:nvSpPr>
          <p:cNvPr id="98" name="Text Box 93"/>
          <p:cNvSpPr txBox="1">
            <a:spLocks noChangeArrowheads="1"/>
          </p:cNvSpPr>
          <p:nvPr/>
        </p:nvSpPr>
        <p:spPr bwMode="auto">
          <a:xfrm>
            <a:off x="4949825" y="292417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4</a:t>
            </a:r>
          </a:p>
        </p:txBody>
      </p:sp>
      <p:sp>
        <p:nvSpPr>
          <p:cNvPr id="99" name="Text Box 94"/>
          <p:cNvSpPr txBox="1">
            <a:spLocks noChangeArrowheads="1"/>
          </p:cNvSpPr>
          <p:nvPr/>
        </p:nvSpPr>
        <p:spPr bwMode="auto">
          <a:xfrm>
            <a:off x="4949825" y="314007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5</a:t>
            </a:r>
          </a:p>
        </p:txBody>
      </p:sp>
      <p:sp>
        <p:nvSpPr>
          <p:cNvPr id="100" name="Text Box 95"/>
          <p:cNvSpPr txBox="1">
            <a:spLocks noChangeArrowheads="1"/>
          </p:cNvSpPr>
          <p:nvPr/>
        </p:nvSpPr>
        <p:spPr bwMode="auto">
          <a:xfrm>
            <a:off x="4938713" y="3576638"/>
            <a:ext cx="311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S</a:t>
            </a:r>
          </a:p>
        </p:txBody>
      </p:sp>
      <p:sp>
        <p:nvSpPr>
          <p:cNvPr id="101" name="Text Box 96"/>
          <p:cNvSpPr txBox="1">
            <a:spLocks noChangeArrowheads="1"/>
          </p:cNvSpPr>
          <p:nvPr/>
        </p:nvSpPr>
        <p:spPr bwMode="auto">
          <a:xfrm>
            <a:off x="4933950" y="3355975"/>
            <a:ext cx="341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102" name="Text Box 97"/>
          <p:cNvSpPr txBox="1">
            <a:spLocks noChangeArrowheads="1"/>
          </p:cNvSpPr>
          <p:nvPr/>
        </p:nvSpPr>
        <p:spPr bwMode="auto">
          <a:xfrm>
            <a:off x="4914900" y="1808163"/>
            <a:ext cx="481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Set</a:t>
            </a:r>
          </a:p>
        </p:txBody>
      </p:sp>
      <p:sp>
        <p:nvSpPr>
          <p:cNvPr id="103" name="Text Box 98"/>
          <p:cNvSpPr txBox="1">
            <a:spLocks noChangeArrowheads="1"/>
          </p:cNvSpPr>
          <p:nvPr/>
        </p:nvSpPr>
        <p:spPr bwMode="auto">
          <a:xfrm>
            <a:off x="4948238" y="3789363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0</a:t>
            </a:r>
          </a:p>
        </p:txBody>
      </p:sp>
      <p:sp>
        <p:nvSpPr>
          <p:cNvPr id="104" name="Text Box 99"/>
          <p:cNvSpPr txBox="1">
            <a:spLocks noChangeArrowheads="1"/>
          </p:cNvSpPr>
          <p:nvPr/>
        </p:nvSpPr>
        <p:spPr bwMode="auto">
          <a:xfrm>
            <a:off x="4949825" y="400843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1</a:t>
            </a:r>
          </a:p>
        </p:txBody>
      </p:sp>
      <p:sp>
        <p:nvSpPr>
          <p:cNvPr id="105" name="Text Box 100"/>
          <p:cNvSpPr txBox="1">
            <a:spLocks noChangeArrowheads="1"/>
          </p:cNvSpPr>
          <p:nvPr/>
        </p:nvSpPr>
        <p:spPr bwMode="auto">
          <a:xfrm>
            <a:off x="4949825" y="4221163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2</a:t>
            </a:r>
          </a:p>
        </p:txBody>
      </p:sp>
      <p:sp>
        <p:nvSpPr>
          <p:cNvPr id="106" name="Text Box 101"/>
          <p:cNvSpPr txBox="1">
            <a:spLocks noChangeArrowheads="1"/>
          </p:cNvSpPr>
          <p:nvPr/>
        </p:nvSpPr>
        <p:spPr bwMode="auto">
          <a:xfrm>
            <a:off x="4949825" y="4437063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3</a:t>
            </a:r>
          </a:p>
        </p:txBody>
      </p:sp>
      <p:sp>
        <p:nvSpPr>
          <p:cNvPr id="107" name="Text Box 102"/>
          <p:cNvSpPr txBox="1">
            <a:spLocks noChangeArrowheads="1"/>
          </p:cNvSpPr>
          <p:nvPr/>
        </p:nvSpPr>
        <p:spPr bwMode="auto">
          <a:xfrm>
            <a:off x="4949825" y="4652963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4</a:t>
            </a:r>
          </a:p>
        </p:txBody>
      </p:sp>
      <p:sp>
        <p:nvSpPr>
          <p:cNvPr id="108" name="Text Box 103"/>
          <p:cNvSpPr txBox="1">
            <a:spLocks noChangeArrowheads="1"/>
          </p:cNvSpPr>
          <p:nvPr/>
        </p:nvSpPr>
        <p:spPr bwMode="auto">
          <a:xfrm>
            <a:off x="4949825" y="4868863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5</a:t>
            </a:r>
          </a:p>
        </p:txBody>
      </p:sp>
      <p:sp>
        <p:nvSpPr>
          <p:cNvPr id="109" name="Text Box 104"/>
          <p:cNvSpPr txBox="1">
            <a:spLocks noChangeArrowheads="1"/>
          </p:cNvSpPr>
          <p:nvPr/>
        </p:nvSpPr>
        <p:spPr bwMode="auto">
          <a:xfrm>
            <a:off x="4938713" y="5305425"/>
            <a:ext cx="311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S</a:t>
            </a:r>
          </a:p>
        </p:txBody>
      </p:sp>
      <p:sp>
        <p:nvSpPr>
          <p:cNvPr id="110" name="Text Box 105"/>
          <p:cNvSpPr txBox="1">
            <a:spLocks noChangeArrowheads="1"/>
          </p:cNvSpPr>
          <p:nvPr/>
        </p:nvSpPr>
        <p:spPr bwMode="auto">
          <a:xfrm>
            <a:off x="4933950" y="5084763"/>
            <a:ext cx="341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111" name="Text Box 106"/>
          <p:cNvSpPr txBox="1">
            <a:spLocks noChangeArrowheads="1"/>
          </p:cNvSpPr>
          <p:nvPr/>
        </p:nvSpPr>
        <p:spPr bwMode="auto">
          <a:xfrm>
            <a:off x="4951413" y="5516563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0</a:t>
            </a:r>
          </a:p>
        </p:txBody>
      </p:sp>
      <p:sp>
        <p:nvSpPr>
          <p:cNvPr id="112" name="Text Box 107"/>
          <p:cNvSpPr txBox="1">
            <a:spLocks noChangeArrowheads="1"/>
          </p:cNvSpPr>
          <p:nvPr/>
        </p:nvSpPr>
        <p:spPr bwMode="auto">
          <a:xfrm>
            <a:off x="4953000" y="573563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1</a:t>
            </a:r>
          </a:p>
        </p:txBody>
      </p:sp>
      <p:sp>
        <p:nvSpPr>
          <p:cNvPr id="113" name="Text Box 108"/>
          <p:cNvSpPr txBox="1">
            <a:spLocks noChangeArrowheads="1"/>
          </p:cNvSpPr>
          <p:nvPr/>
        </p:nvSpPr>
        <p:spPr bwMode="auto">
          <a:xfrm>
            <a:off x="4953000" y="5948363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2</a:t>
            </a:r>
          </a:p>
        </p:txBody>
      </p:sp>
      <p:sp>
        <p:nvSpPr>
          <p:cNvPr id="114" name="Text Box 109"/>
          <p:cNvSpPr txBox="1">
            <a:spLocks noChangeArrowheads="1"/>
          </p:cNvSpPr>
          <p:nvPr/>
        </p:nvSpPr>
        <p:spPr bwMode="auto">
          <a:xfrm>
            <a:off x="5932488" y="2522538"/>
            <a:ext cx="3140075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void foo1()</a:t>
            </a:r>
            <a:b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for (i=0; i&lt;</a:t>
            </a:r>
            <a:r>
              <a:rPr lang="en-US" sz="1800" b="1" dirty="0">
                <a:latin typeface="Courier New" pitchFamily="49" charset="0"/>
              </a:rPr>
              <a:t>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; i++) {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foo2();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foo3();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sz="1800" b="1" i="1" dirty="0">
                <a:solidFill>
                  <a:schemeClr val="bg2"/>
                </a:solidFill>
                <a:latin typeface="Courier New" pitchFamily="49" charset="0"/>
              </a:rPr>
              <a:t>// More Code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}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15" name="Text Box 110"/>
          <p:cNvSpPr txBox="1">
            <a:spLocks noChangeArrowheads="1"/>
          </p:cNvSpPr>
          <p:nvPr/>
        </p:nvSpPr>
        <p:spPr bwMode="auto">
          <a:xfrm>
            <a:off x="5724525" y="5445125"/>
            <a:ext cx="29338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i="1" u="sng" dirty="0" smtClean="0"/>
              <a:t>Hier:</a:t>
            </a:r>
            <a:r>
              <a:rPr lang="de-DE" sz="2000" dirty="0" smtClean="0"/>
              <a:t> 2-fach assoziativer</a:t>
            </a:r>
          </a:p>
          <a:p>
            <a:pPr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 smtClean="0"/>
              <a:t>I-</a:t>
            </a:r>
            <a:r>
              <a:rPr lang="en-US" sz="2000" i="1" dirty="0" smtClean="0"/>
              <a:t>Cache</a:t>
            </a:r>
            <a:endParaRPr lang="en-US" sz="2000" i="1" dirty="0"/>
          </a:p>
        </p:txBody>
      </p:sp>
      <p:sp>
        <p:nvSpPr>
          <p:cNvPr id="116" name="Rectangle 111"/>
          <p:cNvSpPr>
            <a:spLocks noChangeArrowheads="1"/>
          </p:cNvSpPr>
          <p:nvPr/>
        </p:nvSpPr>
        <p:spPr bwMode="auto">
          <a:xfrm>
            <a:off x="977900" y="2097088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bg1"/>
                </a:solidFill>
                <a:latin typeface="Courier New" pitchFamily="49" charset="0"/>
              </a:rPr>
              <a:t>foo1</a:t>
            </a:r>
          </a:p>
        </p:txBody>
      </p:sp>
      <p:sp>
        <p:nvSpPr>
          <p:cNvPr id="117" name="Line 112"/>
          <p:cNvSpPr>
            <a:spLocks noChangeShapeType="1"/>
          </p:cNvSpPr>
          <p:nvPr/>
        </p:nvSpPr>
        <p:spPr bwMode="auto">
          <a:xfrm rot="5400000">
            <a:off x="2916238" y="1736725"/>
            <a:ext cx="0" cy="9366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18" name="AutoShape 113"/>
          <p:cNvSpPr>
            <a:spLocks noChangeArrowheads="1"/>
          </p:cNvSpPr>
          <p:nvPr/>
        </p:nvSpPr>
        <p:spPr bwMode="auto">
          <a:xfrm>
            <a:off x="5616575" y="3213100"/>
            <a:ext cx="466725" cy="2524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83B53D">
                  <a:gamma/>
                  <a:shade val="46275"/>
                  <a:invGamma/>
                </a:srgbClr>
              </a:gs>
              <a:gs pos="100000">
                <a:srgbClr val="83B53D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718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49" grpId="0" animBg="1"/>
      <p:bldP spid="54" grpId="0" animBg="1"/>
      <p:bldP spid="55" grpId="0" animBg="1"/>
      <p:bldP spid="60" grpId="0" animBg="1"/>
      <p:bldP spid="61" grpId="0" animBg="1"/>
      <p:bldP spid="62" grpId="0" animBg="1"/>
      <p:bldP spid="63" grpId="0" animBg="1"/>
      <p:bldP spid="67" grpId="0" animBg="1"/>
      <p:bldP spid="68" grpId="0" animBg="1"/>
      <p:bldP spid="69" grpId="0" animBg="1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6" grpId="0" animBg="1"/>
      <p:bldP spid="117" grpId="0" animBg="1"/>
      <p:bldP spid="1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für Verdrängung aus Befehls-</a:t>
            </a:r>
            <a:r>
              <a:rPr lang="en-US" i="1" dirty="0"/>
              <a:t>Cache</a:t>
            </a:r>
            <a:r>
              <a:rPr lang="de-DE" dirty="0"/>
              <a:t> </a:t>
            </a:r>
            <a:r>
              <a:rPr lang="de-DE" dirty="0" smtClean="0"/>
              <a:t>(2)</a:t>
            </a:r>
            <a:endParaRPr lang="en-US" dirty="0"/>
          </a:p>
        </p:txBody>
      </p:sp>
      <p:sp>
        <p:nvSpPr>
          <p:cNvPr id="119" name="Rectangle 2"/>
          <p:cNvSpPr>
            <a:spLocks noChangeArrowheads="1"/>
          </p:cNvSpPr>
          <p:nvPr/>
        </p:nvSpPr>
        <p:spPr bwMode="auto">
          <a:xfrm>
            <a:off x="979488" y="23145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3403600" y="2098675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foo1</a:t>
            </a:r>
          </a:p>
        </p:txBody>
      </p:sp>
      <p:sp>
        <p:nvSpPr>
          <p:cNvPr id="121" name="Rectangle 5"/>
          <p:cNvSpPr>
            <a:spLocks noChangeArrowheads="1"/>
          </p:cNvSpPr>
          <p:nvPr/>
        </p:nvSpPr>
        <p:spPr bwMode="auto">
          <a:xfrm>
            <a:off x="3403600" y="2314575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22" name="Rectangle 6"/>
          <p:cNvSpPr>
            <a:spLocks noChangeArrowheads="1"/>
          </p:cNvSpPr>
          <p:nvPr/>
        </p:nvSpPr>
        <p:spPr bwMode="auto">
          <a:xfrm>
            <a:off x="3403600" y="2530475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23" name="Rectangle 7"/>
          <p:cNvSpPr>
            <a:spLocks noChangeArrowheads="1"/>
          </p:cNvSpPr>
          <p:nvPr/>
        </p:nvSpPr>
        <p:spPr bwMode="auto">
          <a:xfrm>
            <a:off x="3403600" y="2746375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24" name="Rectangle 8"/>
          <p:cNvSpPr>
            <a:spLocks noChangeArrowheads="1"/>
          </p:cNvSpPr>
          <p:nvPr/>
        </p:nvSpPr>
        <p:spPr bwMode="auto">
          <a:xfrm>
            <a:off x="3403600" y="2962275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25" name="Rectangle 9"/>
          <p:cNvSpPr>
            <a:spLocks noChangeArrowheads="1"/>
          </p:cNvSpPr>
          <p:nvPr/>
        </p:nvSpPr>
        <p:spPr bwMode="auto">
          <a:xfrm>
            <a:off x="3403600" y="3178175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26" name="Rectangle 10"/>
          <p:cNvSpPr>
            <a:spLocks noChangeArrowheads="1"/>
          </p:cNvSpPr>
          <p:nvPr/>
        </p:nvSpPr>
        <p:spPr bwMode="auto">
          <a:xfrm>
            <a:off x="3403600" y="3394075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7" name="Rectangle 11"/>
          <p:cNvSpPr>
            <a:spLocks noChangeArrowheads="1"/>
          </p:cNvSpPr>
          <p:nvPr/>
        </p:nvSpPr>
        <p:spPr bwMode="auto">
          <a:xfrm>
            <a:off x="3403600" y="3609975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28" name="Rectangle 12"/>
          <p:cNvSpPr>
            <a:spLocks noChangeArrowheads="1"/>
          </p:cNvSpPr>
          <p:nvPr/>
        </p:nvSpPr>
        <p:spPr bwMode="auto">
          <a:xfrm>
            <a:off x="3403600" y="3825875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foo2</a:t>
            </a:r>
          </a:p>
        </p:txBody>
      </p:sp>
      <p:sp>
        <p:nvSpPr>
          <p:cNvPr id="129" name="Rectangle 13"/>
          <p:cNvSpPr>
            <a:spLocks noChangeArrowheads="1"/>
          </p:cNvSpPr>
          <p:nvPr/>
        </p:nvSpPr>
        <p:spPr bwMode="auto">
          <a:xfrm>
            <a:off x="3403600" y="4041775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0" name="Rectangle 14"/>
          <p:cNvSpPr>
            <a:spLocks noChangeArrowheads="1"/>
          </p:cNvSpPr>
          <p:nvPr/>
        </p:nvSpPr>
        <p:spPr bwMode="auto">
          <a:xfrm>
            <a:off x="3403600" y="4257675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1" name="Rectangle 15"/>
          <p:cNvSpPr>
            <a:spLocks noChangeArrowheads="1"/>
          </p:cNvSpPr>
          <p:nvPr/>
        </p:nvSpPr>
        <p:spPr bwMode="auto">
          <a:xfrm>
            <a:off x="3403600" y="4473575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2" name="Rectangle 16"/>
          <p:cNvSpPr>
            <a:spLocks noChangeArrowheads="1"/>
          </p:cNvSpPr>
          <p:nvPr/>
        </p:nvSpPr>
        <p:spPr bwMode="auto">
          <a:xfrm>
            <a:off x="3403600" y="4689475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3" name="Rectangle 17"/>
          <p:cNvSpPr>
            <a:spLocks noChangeArrowheads="1"/>
          </p:cNvSpPr>
          <p:nvPr/>
        </p:nvSpPr>
        <p:spPr bwMode="auto">
          <a:xfrm>
            <a:off x="3403600" y="4905375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4" name="Rectangle 18"/>
          <p:cNvSpPr>
            <a:spLocks noChangeArrowheads="1"/>
          </p:cNvSpPr>
          <p:nvPr/>
        </p:nvSpPr>
        <p:spPr bwMode="auto">
          <a:xfrm>
            <a:off x="3403600" y="5121275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5" name="Rectangle 19"/>
          <p:cNvSpPr>
            <a:spLocks noChangeArrowheads="1"/>
          </p:cNvSpPr>
          <p:nvPr/>
        </p:nvSpPr>
        <p:spPr bwMode="auto">
          <a:xfrm>
            <a:off x="3403600" y="5337175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6" name="Rectangle 20"/>
          <p:cNvSpPr>
            <a:spLocks noChangeArrowheads="1"/>
          </p:cNvSpPr>
          <p:nvPr/>
        </p:nvSpPr>
        <p:spPr bwMode="auto">
          <a:xfrm>
            <a:off x="3403600" y="5553075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dirty="0">
                <a:solidFill>
                  <a:schemeClr val="tx2"/>
                </a:solidFill>
              </a:rPr>
              <a:t>foo3</a:t>
            </a:r>
          </a:p>
        </p:txBody>
      </p:sp>
      <p:sp>
        <p:nvSpPr>
          <p:cNvPr id="137" name="Rectangle 21"/>
          <p:cNvSpPr>
            <a:spLocks noChangeArrowheads="1"/>
          </p:cNvSpPr>
          <p:nvPr/>
        </p:nvSpPr>
        <p:spPr bwMode="auto">
          <a:xfrm>
            <a:off x="3403600" y="5768975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8" name="Rectangle 22"/>
          <p:cNvSpPr>
            <a:spLocks noChangeArrowheads="1"/>
          </p:cNvSpPr>
          <p:nvPr/>
        </p:nvSpPr>
        <p:spPr bwMode="auto">
          <a:xfrm>
            <a:off x="3403600" y="5984875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9" name="Rectangle 24"/>
          <p:cNvSpPr>
            <a:spLocks noChangeArrowheads="1"/>
          </p:cNvSpPr>
          <p:nvPr/>
        </p:nvSpPr>
        <p:spPr bwMode="auto">
          <a:xfrm>
            <a:off x="979488" y="20986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0" name="Rectangle 25"/>
          <p:cNvSpPr>
            <a:spLocks noChangeArrowheads="1"/>
          </p:cNvSpPr>
          <p:nvPr/>
        </p:nvSpPr>
        <p:spPr bwMode="auto">
          <a:xfrm>
            <a:off x="979488" y="25304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1" name="Rectangle 26"/>
          <p:cNvSpPr>
            <a:spLocks noChangeArrowheads="1"/>
          </p:cNvSpPr>
          <p:nvPr/>
        </p:nvSpPr>
        <p:spPr bwMode="auto">
          <a:xfrm>
            <a:off x="979488" y="27463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2" name="Rectangle 27"/>
          <p:cNvSpPr>
            <a:spLocks noChangeArrowheads="1"/>
          </p:cNvSpPr>
          <p:nvPr/>
        </p:nvSpPr>
        <p:spPr bwMode="auto">
          <a:xfrm>
            <a:off x="979488" y="29622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3" name="Rectangle 28"/>
          <p:cNvSpPr>
            <a:spLocks noChangeArrowheads="1"/>
          </p:cNvSpPr>
          <p:nvPr/>
        </p:nvSpPr>
        <p:spPr bwMode="auto">
          <a:xfrm>
            <a:off x="979488" y="31781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4" name="Rectangle 29"/>
          <p:cNvSpPr>
            <a:spLocks noChangeArrowheads="1"/>
          </p:cNvSpPr>
          <p:nvPr/>
        </p:nvSpPr>
        <p:spPr bwMode="auto">
          <a:xfrm>
            <a:off x="979488" y="33940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5" name="Rectangle 30"/>
          <p:cNvSpPr>
            <a:spLocks noChangeArrowheads="1"/>
          </p:cNvSpPr>
          <p:nvPr/>
        </p:nvSpPr>
        <p:spPr bwMode="auto">
          <a:xfrm>
            <a:off x="979488" y="36099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6" name="Rectangle 31"/>
          <p:cNvSpPr>
            <a:spLocks noChangeArrowheads="1"/>
          </p:cNvSpPr>
          <p:nvPr/>
        </p:nvSpPr>
        <p:spPr bwMode="auto">
          <a:xfrm>
            <a:off x="979488" y="38258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7" name="Text Box 32"/>
          <p:cNvSpPr txBox="1">
            <a:spLocks noChangeArrowheads="1"/>
          </p:cNvSpPr>
          <p:nvPr/>
        </p:nvSpPr>
        <p:spPr bwMode="auto">
          <a:xfrm>
            <a:off x="1231900" y="1736725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 b="1" dirty="0">
                <a:solidFill>
                  <a:schemeClr val="tx2"/>
                </a:solidFill>
              </a:rPr>
              <a:t>I-</a:t>
            </a:r>
            <a:r>
              <a:rPr lang="en-US" sz="1800" b="1" i="1" dirty="0">
                <a:solidFill>
                  <a:schemeClr val="tx2"/>
                </a:solidFill>
              </a:rPr>
              <a:t>Cache</a:t>
            </a:r>
          </a:p>
        </p:txBody>
      </p:sp>
      <p:sp>
        <p:nvSpPr>
          <p:cNvPr id="148" name="Rectangle 33"/>
          <p:cNvSpPr>
            <a:spLocks noChangeArrowheads="1"/>
          </p:cNvSpPr>
          <p:nvPr/>
        </p:nvSpPr>
        <p:spPr bwMode="auto">
          <a:xfrm>
            <a:off x="979488" y="44005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9" name="Rectangle 34"/>
          <p:cNvSpPr>
            <a:spLocks noChangeArrowheads="1"/>
          </p:cNvSpPr>
          <p:nvPr/>
        </p:nvSpPr>
        <p:spPr bwMode="auto">
          <a:xfrm>
            <a:off x="979488" y="46164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0" name="Rectangle 35"/>
          <p:cNvSpPr>
            <a:spLocks noChangeArrowheads="1"/>
          </p:cNvSpPr>
          <p:nvPr/>
        </p:nvSpPr>
        <p:spPr bwMode="auto">
          <a:xfrm>
            <a:off x="979488" y="48323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1" name="Rectangle 36"/>
          <p:cNvSpPr>
            <a:spLocks noChangeArrowheads="1"/>
          </p:cNvSpPr>
          <p:nvPr/>
        </p:nvSpPr>
        <p:spPr bwMode="auto">
          <a:xfrm>
            <a:off x="979488" y="50482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2" name="Rectangle 37"/>
          <p:cNvSpPr>
            <a:spLocks noChangeArrowheads="1"/>
          </p:cNvSpPr>
          <p:nvPr/>
        </p:nvSpPr>
        <p:spPr bwMode="auto">
          <a:xfrm>
            <a:off x="979488" y="52641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3" name="Rectangle 38"/>
          <p:cNvSpPr>
            <a:spLocks noChangeArrowheads="1"/>
          </p:cNvSpPr>
          <p:nvPr/>
        </p:nvSpPr>
        <p:spPr bwMode="auto">
          <a:xfrm>
            <a:off x="979488" y="54800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4" name="Rectangle 39"/>
          <p:cNvSpPr>
            <a:spLocks noChangeArrowheads="1"/>
          </p:cNvSpPr>
          <p:nvPr/>
        </p:nvSpPr>
        <p:spPr bwMode="auto">
          <a:xfrm>
            <a:off x="979488" y="56959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5" name="Rectangle 40"/>
          <p:cNvSpPr>
            <a:spLocks noChangeArrowheads="1"/>
          </p:cNvSpPr>
          <p:nvPr/>
        </p:nvSpPr>
        <p:spPr bwMode="auto">
          <a:xfrm>
            <a:off x="979488" y="59118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6" name="Rectangle 41"/>
          <p:cNvSpPr>
            <a:spLocks noChangeArrowheads="1"/>
          </p:cNvSpPr>
          <p:nvPr/>
        </p:nvSpPr>
        <p:spPr bwMode="auto">
          <a:xfrm>
            <a:off x="979488" y="61277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7" name="Text Box 42"/>
          <p:cNvSpPr txBox="1">
            <a:spLocks noChangeArrowheads="1"/>
          </p:cNvSpPr>
          <p:nvPr/>
        </p:nvSpPr>
        <p:spPr bwMode="auto">
          <a:xfrm rot="16200000">
            <a:off x="-52999" y="2848739"/>
            <a:ext cx="901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</a:rPr>
              <a:t>Way 0</a:t>
            </a:r>
          </a:p>
        </p:txBody>
      </p:sp>
      <p:sp>
        <p:nvSpPr>
          <p:cNvPr id="158" name="Text Box 43"/>
          <p:cNvSpPr txBox="1">
            <a:spLocks noChangeArrowheads="1"/>
          </p:cNvSpPr>
          <p:nvPr/>
        </p:nvSpPr>
        <p:spPr bwMode="auto">
          <a:xfrm rot="16200000">
            <a:off x="-57761" y="5156963"/>
            <a:ext cx="901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</a:rPr>
              <a:t>Way 1</a:t>
            </a:r>
          </a:p>
        </p:txBody>
      </p:sp>
      <p:sp>
        <p:nvSpPr>
          <p:cNvPr id="159" name="Rectangle 44"/>
          <p:cNvSpPr>
            <a:spLocks noChangeArrowheads="1"/>
          </p:cNvSpPr>
          <p:nvPr/>
        </p:nvSpPr>
        <p:spPr bwMode="auto">
          <a:xfrm>
            <a:off x="3403600" y="2095500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bg1"/>
                </a:solidFill>
                <a:latin typeface="Courier New" pitchFamily="49" charset="0"/>
              </a:rPr>
              <a:t>foo1</a:t>
            </a:r>
          </a:p>
        </p:txBody>
      </p:sp>
      <p:grpSp>
        <p:nvGrpSpPr>
          <p:cNvPr id="160" name="Group 45"/>
          <p:cNvGrpSpPr>
            <a:grpSpLocks/>
          </p:cNvGrpSpPr>
          <p:nvPr/>
        </p:nvGrpSpPr>
        <p:grpSpPr bwMode="auto">
          <a:xfrm>
            <a:off x="3403600" y="2744788"/>
            <a:ext cx="1439863" cy="646112"/>
            <a:chOff x="3606" y="1616"/>
            <a:chExt cx="907" cy="407"/>
          </a:xfrm>
        </p:grpSpPr>
        <p:sp>
          <p:nvSpPr>
            <p:cNvPr id="161" name="Rectangle 46"/>
            <p:cNvSpPr>
              <a:spLocks noChangeArrowheads="1"/>
            </p:cNvSpPr>
            <p:nvPr/>
          </p:nvSpPr>
          <p:spPr bwMode="auto">
            <a:xfrm>
              <a:off x="3606" y="1616"/>
              <a:ext cx="907" cy="1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2" name="Rectangle 47"/>
            <p:cNvSpPr>
              <a:spLocks noChangeArrowheads="1"/>
            </p:cNvSpPr>
            <p:nvPr/>
          </p:nvSpPr>
          <p:spPr bwMode="auto">
            <a:xfrm>
              <a:off x="3606" y="1751"/>
              <a:ext cx="907" cy="1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3" name="Rectangle 48"/>
            <p:cNvSpPr>
              <a:spLocks noChangeArrowheads="1"/>
            </p:cNvSpPr>
            <p:nvPr/>
          </p:nvSpPr>
          <p:spPr bwMode="auto">
            <a:xfrm>
              <a:off x="3606" y="1887"/>
              <a:ext cx="907" cy="1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64" name="Rectangle 49"/>
          <p:cNvSpPr>
            <a:spLocks noChangeArrowheads="1"/>
          </p:cNvSpPr>
          <p:nvPr/>
        </p:nvSpPr>
        <p:spPr bwMode="auto">
          <a:xfrm>
            <a:off x="3403600" y="3606800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65" name="Rectangle 50"/>
          <p:cNvSpPr>
            <a:spLocks noChangeArrowheads="1"/>
          </p:cNvSpPr>
          <p:nvPr/>
        </p:nvSpPr>
        <p:spPr bwMode="auto">
          <a:xfrm>
            <a:off x="3403600" y="3825875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tx1"/>
                </a:solidFill>
                <a:latin typeface="Courier New" pitchFamily="49" charset="0"/>
              </a:rPr>
              <a:t>foo2</a:t>
            </a:r>
          </a:p>
        </p:txBody>
      </p:sp>
      <p:grpSp>
        <p:nvGrpSpPr>
          <p:cNvPr id="166" name="Group 51"/>
          <p:cNvGrpSpPr>
            <a:grpSpLocks/>
          </p:cNvGrpSpPr>
          <p:nvPr/>
        </p:nvGrpSpPr>
        <p:grpSpPr bwMode="auto">
          <a:xfrm>
            <a:off x="3403600" y="4038600"/>
            <a:ext cx="1439863" cy="647700"/>
            <a:chOff x="3606" y="2431"/>
            <a:chExt cx="907" cy="408"/>
          </a:xfrm>
        </p:grpSpPr>
        <p:sp>
          <p:nvSpPr>
            <p:cNvPr id="167" name="Rectangle 52"/>
            <p:cNvSpPr>
              <a:spLocks noChangeArrowheads="1"/>
            </p:cNvSpPr>
            <p:nvPr/>
          </p:nvSpPr>
          <p:spPr bwMode="auto">
            <a:xfrm>
              <a:off x="3606" y="2431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8" name="Rectangle 53"/>
            <p:cNvSpPr>
              <a:spLocks noChangeArrowheads="1"/>
            </p:cNvSpPr>
            <p:nvPr/>
          </p:nvSpPr>
          <p:spPr bwMode="auto">
            <a:xfrm>
              <a:off x="3606" y="2567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9" name="Rectangle 54"/>
            <p:cNvSpPr>
              <a:spLocks noChangeArrowheads="1"/>
            </p:cNvSpPr>
            <p:nvPr/>
          </p:nvSpPr>
          <p:spPr bwMode="auto">
            <a:xfrm>
              <a:off x="3606" y="2703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70" name="Rectangle 55"/>
          <p:cNvSpPr>
            <a:spLocks noChangeArrowheads="1"/>
          </p:cNvSpPr>
          <p:nvPr/>
        </p:nvSpPr>
        <p:spPr bwMode="auto">
          <a:xfrm>
            <a:off x="3403600" y="4686300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1" name="Rectangle 56"/>
          <p:cNvSpPr>
            <a:spLocks noChangeArrowheads="1"/>
          </p:cNvSpPr>
          <p:nvPr/>
        </p:nvSpPr>
        <p:spPr bwMode="auto">
          <a:xfrm>
            <a:off x="3403600" y="4902200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2" name="Rectangle 57"/>
          <p:cNvSpPr>
            <a:spLocks noChangeArrowheads="1"/>
          </p:cNvSpPr>
          <p:nvPr/>
        </p:nvSpPr>
        <p:spPr bwMode="auto">
          <a:xfrm>
            <a:off x="3403600" y="5334000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3" name="Rectangle 58"/>
          <p:cNvSpPr>
            <a:spLocks noChangeArrowheads="1"/>
          </p:cNvSpPr>
          <p:nvPr/>
        </p:nvSpPr>
        <p:spPr bwMode="auto">
          <a:xfrm>
            <a:off x="3403600" y="5553075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tx2"/>
                </a:solidFill>
                <a:latin typeface="Courier New" pitchFamily="49" charset="0"/>
              </a:rPr>
              <a:t>foo3</a:t>
            </a:r>
          </a:p>
        </p:txBody>
      </p:sp>
      <p:grpSp>
        <p:nvGrpSpPr>
          <p:cNvPr id="174" name="Group 59"/>
          <p:cNvGrpSpPr>
            <a:grpSpLocks/>
          </p:cNvGrpSpPr>
          <p:nvPr/>
        </p:nvGrpSpPr>
        <p:grpSpPr bwMode="auto">
          <a:xfrm>
            <a:off x="3403600" y="5765800"/>
            <a:ext cx="1439863" cy="431800"/>
            <a:chOff x="3606" y="3519"/>
            <a:chExt cx="907" cy="272"/>
          </a:xfrm>
        </p:grpSpPr>
        <p:sp>
          <p:nvSpPr>
            <p:cNvPr id="175" name="Rectangle 60"/>
            <p:cNvSpPr>
              <a:spLocks noChangeArrowheads="1"/>
            </p:cNvSpPr>
            <p:nvPr/>
          </p:nvSpPr>
          <p:spPr bwMode="auto">
            <a:xfrm>
              <a:off x="3606" y="3519"/>
              <a:ext cx="907" cy="1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6" name="Rectangle 61"/>
            <p:cNvSpPr>
              <a:spLocks noChangeArrowheads="1"/>
            </p:cNvSpPr>
            <p:nvPr/>
          </p:nvSpPr>
          <p:spPr bwMode="auto">
            <a:xfrm>
              <a:off x="3606" y="3655"/>
              <a:ext cx="907" cy="1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77" name="Rectangle 62"/>
          <p:cNvSpPr>
            <a:spLocks noChangeArrowheads="1"/>
          </p:cNvSpPr>
          <p:nvPr/>
        </p:nvSpPr>
        <p:spPr bwMode="auto">
          <a:xfrm>
            <a:off x="3403600" y="6200775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8" name="Rectangle 63"/>
          <p:cNvSpPr>
            <a:spLocks noChangeArrowheads="1"/>
          </p:cNvSpPr>
          <p:nvPr/>
        </p:nvSpPr>
        <p:spPr bwMode="auto">
          <a:xfrm>
            <a:off x="3403600" y="2311400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9" name="Rectangle 64"/>
          <p:cNvSpPr>
            <a:spLocks noChangeArrowheads="1"/>
          </p:cNvSpPr>
          <p:nvPr/>
        </p:nvSpPr>
        <p:spPr bwMode="auto">
          <a:xfrm>
            <a:off x="3403600" y="2527300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grpSp>
        <p:nvGrpSpPr>
          <p:cNvPr id="180" name="Group 65"/>
          <p:cNvGrpSpPr>
            <a:grpSpLocks/>
          </p:cNvGrpSpPr>
          <p:nvPr/>
        </p:nvGrpSpPr>
        <p:grpSpPr bwMode="auto">
          <a:xfrm>
            <a:off x="603250" y="4364038"/>
            <a:ext cx="341313" cy="2052637"/>
            <a:chOff x="783" y="1185"/>
            <a:chExt cx="215" cy="1293"/>
          </a:xfrm>
        </p:grpSpPr>
        <p:sp>
          <p:nvSpPr>
            <p:cNvPr id="181" name="Text Box 66"/>
            <p:cNvSpPr txBox="1">
              <a:spLocks noChangeArrowheads="1"/>
            </p:cNvSpPr>
            <p:nvPr/>
          </p:nvSpPr>
          <p:spPr bwMode="auto">
            <a:xfrm>
              <a:off x="792" y="118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0</a:t>
              </a:r>
            </a:p>
          </p:txBody>
        </p:sp>
        <p:sp>
          <p:nvSpPr>
            <p:cNvPr id="182" name="Text Box 67"/>
            <p:cNvSpPr txBox="1">
              <a:spLocks noChangeArrowheads="1"/>
            </p:cNvSpPr>
            <p:nvPr/>
          </p:nvSpPr>
          <p:spPr bwMode="auto">
            <a:xfrm>
              <a:off x="793" y="1323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1</a:t>
              </a:r>
            </a:p>
          </p:txBody>
        </p:sp>
        <p:sp>
          <p:nvSpPr>
            <p:cNvPr id="183" name="Text Box 68"/>
            <p:cNvSpPr txBox="1">
              <a:spLocks noChangeArrowheads="1"/>
            </p:cNvSpPr>
            <p:nvPr/>
          </p:nvSpPr>
          <p:spPr bwMode="auto">
            <a:xfrm>
              <a:off x="793" y="1457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2</a:t>
              </a:r>
            </a:p>
          </p:txBody>
        </p:sp>
        <p:sp>
          <p:nvSpPr>
            <p:cNvPr id="184" name="Text Box 69"/>
            <p:cNvSpPr txBox="1">
              <a:spLocks noChangeArrowheads="1"/>
            </p:cNvSpPr>
            <p:nvPr/>
          </p:nvSpPr>
          <p:spPr bwMode="auto">
            <a:xfrm>
              <a:off x="793" y="1593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3</a:t>
              </a:r>
            </a:p>
          </p:txBody>
        </p:sp>
        <p:sp>
          <p:nvSpPr>
            <p:cNvPr id="185" name="Text Box 70"/>
            <p:cNvSpPr txBox="1">
              <a:spLocks noChangeArrowheads="1"/>
            </p:cNvSpPr>
            <p:nvPr/>
          </p:nvSpPr>
          <p:spPr bwMode="auto">
            <a:xfrm>
              <a:off x="793" y="1729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4</a:t>
              </a:r>
            </a:p>
          </p:txBody>
        </p:sp>
        <p:sp>
          <p:nvSpPr>
            <p:cNvPr id="186" name="Text Box 71"/>
            <p:cNvSpPr txBox="1">
              <a:spLocks noChangeArrowheads="1"/>
            </p:cNvSpPr>
            <p:nvPr/>
          </p:nvSpPr>
          <p:spPr bwMode="auto">
            <a:xfrm>
              <a:off x="793" y="186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5</a:t>
              </a:r>
            </a:p>
          </p:txBody>
        </p:sp>
        <p:sp>
          <p:nvSpPr>
            <p:cNvPr id="187" name="Text Box 72"/>
            <p:cNvSpPr txBox="1">
              <a:spLocks noChangeArrowheads="1"/>
            </p:cNvSpPr>
            <p:nvPr/>
          </p:nvSpPr>
          <p:spPr bwMode="auto">
            <a:xfrm>
              <a:off x="793" y="2001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6</a:t>
              </a:r>
            </a:p>
          </p:txBody>
        </p:sp>
        <p:sp>
          <p:nvSpPr>
            <p:cNvPr id="188" name="Text Box 73"/>
            <p:cNvSpPr txBox="1">
              <a:spLocks noChangeArrowheads="1"/>
            </p:cNvSpPr>
            <p:nvPr/>
          </p:nvSpPr>
          <p:spPr bwMode="auto">
            <a:xfrm>
              <a:off x="786" y="2276"/>
              <a:ext cx="19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S</a:t>
              </a:r>
            </a:p>
          </p:txBody>
        </p:sp>
        <p:sp>
          <p:nvSpPr>
            <p:cNvPr id="189" name="Text Box 74"/>
            <p:cNvSpPr txBox="1">
              <a:spLocks noChangeArrowheads="1"/>
            </p:cNvSpPr>
            <p:nvPr/>
          </p:nvSpPr>
          <p:spPr bwMode="auto">
            <a:xfrm>
              <a:off x="783" y="2137"/>
              <a:ext cx="21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...</a:t>
              </a:r>
            </a:p>
          </p:txBody>
        </p:sp>
      </p:grpSp>
      <p:grpSp>
        <p:nvGrpSpPr>
          <p:cNvPr id="190" name="Group 75"/>
          <p:cNvGrpSpPr>
            <a:grpSpLocks/>
          </p:cNvGrpSpPr>
          <p:nvPr/>
        </p:nvGrpSpPr>
        <p:grpSpPr bwMode="auto">
          <a:xfrm>
            <a:off x="431800" y="1808163"/>
            <a:ext cx="512763" cy="2305050"/>
            <a:chOff x="536" y="1071"/>
            <a:chExt cx="323" cy="1452"/>
          </a:xfrm>
        </p:grpSpPr>
        <p:sp>
          <p:nvSpPr>
            <p:cNvPr id="191" name="Text Box 76"/>
            <p:cNvSpPr txBox="1">
              <a:spLocks noChangeArrowheads="1"/>
            </p:cNvSpPr>
            <p:nvPr/>
          </p:nvSpPr>
          <p:spPr bwMode="auto">
            <a:xfrm>
              <a:off x="653" y="1230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0</a:t>
              </a:r>
            </a:p>
          </p:txBody>
        </p:sp>
        <p:sp>
          <p:nvSpPr>
            <p:cNvPr id="192" name="Text Box 77"/>
            <p:cNvSpPr txBox="1">
              <a:spLocks noChangeArrowheads="1"/>
            </p:cNvSpPr>
            <p:nvPr/>
          </p:nvSpPr>
          <p:spPr bwMode="auto">
            <a:xfrm>
              <a:off x="654" y="1368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1</a:t>
              </a:r>
            </a:p>
          </p:txBody>
        </p:sp>
        <p:sp>
          <p:nvSpPr>
            <p:cNvPr id="193" name="Text Box 78"/>
            <p:cNvSpPr txBox="1">
              <a:spLocks noChangeArrowheads="1"/>
            </p:cNvSpPr>
            <p:nvPr/>
          </p:nvSpPr>
          <p:spPr bwMode="auto">
            <a:xfrm>
              <a:off x="654" y="1502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2</a:t>
              </a:r>
            </a:p>
          </p:txBody>
        </p:sp>
        <p:sp>
          <p:nvSpPr>
            <p:cNvPr id="194" name="Text Box 79"/>
            <p:cNvSpPr txBox="1">
              <a:spLocks noChangeArrowheads="1"/>
            </p:cNvSpPr>
            <p:nvPr/>
          </p:nvSpPr>
          <p:spPr bwMode="auto">
            <a:xfrm>
              <a:off x="654" y="1638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3</a:t>
              </a:r>
            </a:p>
          </p:txBody>
        </p:sp>
        <p:sp>
          <p:nvSpPr>
            <p:cNvPr id="195" name="Text Box 80"/>
            <p:cNvSpPr txBox="1">
              <a:spLocks noChangeArrowheads="1"/>
            </p:cNvSpPr>
            <p:nvPr/>
          </p:nvSpPr>
          <p:spPr bwMode="auto">
            <a:xfrm>
              <a:off x="654" y="1774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4</a:t>
              </a:r>
            </a:p>
          </p:txBody>
        </p:sp>
        <p:sp>
          <p:nvSpPr>
            <p:cNvPr id="196" name="Text Box 81"/>
            <p:cNvSpPr txBox="1">
              <a:spLocks noChangeArrowheads="1"/>
            </p:cNvSpPr>
            <p:nvPr/>
          </p:nvSpPr>
          <p:spPr bwMode="auto">
            <a:xfrm>
              <a:off x="654" y="1910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5</a:t>
              </a:r>
            </a:p>
          </p:txBody>
        </p:sp>
        <p:sp>
          <p:nvSpPr>
            <p:cNvPr id="197" name="Text Box 82"/>
            <p:cNvSpPr txBox="1">
              <a:spLocks noChangeArrowheads="1"/>
            </p:cNvSpPr>
            <p:nvPr/>
          </p:nvSpPr>
          <p:spPr bwMode="auto">
            <a:xfrm>
              <a:off x="654" y="2046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6</a:t>
              </a:r>
            </a:p>
          </p:txBody>
        </p:sp>
        <p:sp>
          <p:nvSpPr>
            <p:cNvPr id="198" name="Text Box 83"/>
            <p:cNvSpPr txBox="1">
              <a:spLocks noChangeArrowheads="1"/>
            </p:cNvSpPr>
            <p:nvPr/>
          </p:nvSpPr>
          <p:spPr bwMode="auto">
            <a:xfrm>
              <a:off x="647" y="2321"/>
              <a:ext cx="19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S</a:t>
              </a:r>
            </a:p>
          </p:txBody>
        </p:sp>
        <p:sp>
          <p:nvSpPr>
            <p:cNvPr id="199" name="Text Box 84"/>
            <p:cNvSpPr txBox="1">
              <a:spLocks noChangeArrowheads="1"/>
            </p:cNvSpPr>
            <p:nvPr/>
          </p:nvSpPr>
          <p:spPr bwMode="auto">
            <a:xfrm>
              <a:off x="644" y="2182"/>
              <a:ext cx="21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...</a:t>
              </a:r>
            </a:p>
          </p:txBody>
        </p:sp>
        <p:sp>
          <p:nvSpPr>
            <p:cNvPr id="200" name="Text Box 85"/>
            <p:cNvSpPr txBox="1">
              <a:spLocks noChangeArrowheads="1"/>
            </p:cNvSpPr>
            <p:nvPr/>
          </p:nvSpPr>
          <p:spPr bwMode="auto">
            <a:xfrm>
              <a:off x="536" y="1071"/>
              <a:ext cx="30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Set</a:t>
              </a:r>
            </a:p>
          </p:txBody>
        </p:sp>
      </p:grpSp>
      <p:sp>
        <p:nvSpPr>
          <p:cNvPr id="201" name="Text Box 86"/>
          <p:cNvSpPr txBox="1">
            <a:spLocks noChangeArrowheads="1"/>
          </p:cNvSpPr>
          <p:nvPr/>
        </p:nvSpPr>
        <p:spPr bwMode="auto">
          <a:xfrm>
            <a:off x="3979863" y="6132513"/>
            <a:ext cx="3413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202" name="Text Box 87"/>
          <p:cNvSpPr txBox="1">
            <a:spLocks noChangeArrowheads="1"/>
          </p:cNvSpPr>
          <p:nvPr/>
        </p:nvSpPr>
        <p:spPr bwMode="auto">
          <a:xfrm>
            <a:off x="3979863" y="5013325"/>
            <a:ext cx="3413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203" name="Text Box 88"/>
          <p:cNvSpPr txBox="1">
            <a:spLocks noChangeArrowheads="1"/>
          </p:cNvSpPr>
          <p:nvPr/>
        </p:nvSpPr>
        <p:spPr bwMode="auto">
          <a:xfrm>
            <a:off x="3979863" y="3287713"/>
            <a:ext cx="3413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204" name="Text Box 89"/>
          <p:cNvSpPr txBox="1">
            <a:spLocks noChangeArrowheads="1"/>
          </p:cNvSpPr>
          <p:nvPr/>
        </p:nvSpPr>
        <p:spPr bwMode="auto">
          <a:xfrm>
            <a:off x="4948238" y="2060575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0</a:t>
            </a:r>
          </a:p>
        </p:txBody>
      </p:sp>
      <p:sp>
        <p:nvSpPr>
          <p:cNvPr id="205" name="Text Box 90"/>
          <p:cNvSpPr txBox="1">
            <a:spLocks noChangeArrowheads="1"/>
          </p:cNvSpPr>
          <p:nvPr/>
        </p:nvSpPr>
        <p:spPr bwMode="auto">
          <a:xfrm>
            <a:off x="4949825" y="2279650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1</a:t>
            </a:r>
          </a:p>
        </p:txBody>
      </p:sp>
      <p:sp>
        <p:nvSpPr>
          <p:cNvPr id="206" name="Text Box 91"/>
          <p:cNvSpPr txBox="1">
            <a:spLocks noChangeArrowheads="1"/>
          </p:cNvSpPr>
          <p:nvPr/>
        </p:nvSpPr>
        <p:spPr bwMode="auto">
          <a:xfrm>
            <a:off x="4949825" y="249237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2</a:t>
            </a:r>
          </a:p>
        </p:txBody>
      </p:sp>
      <p:sp>
        <p:nvSpPr>
          <p:cNvPr id="207" name="Text Box 92"/>
          <p:cNvSpPr txBox="1">
            <a:spLocks noChangeArrowheads="1"/>
          </p:cNvSpPr>
          <p:nvPr/>
        </p:nvSpPr>
        <p:spPr bwMode="auto">
          <a:xfrm>
            <a:off x="4949825" y="270827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3</a:t>
            </a:r>
          </a:p>
        </p:txBody>
      </p:sp>
      <p:sp>
        <p:nvSpPr>
          <p:cNvPr id="208" name="Text Box 93"/>
          <p:cNvSpPr txBox="1">
            <a:spLocks noChangeArrowheads="1"/>
          </p:cNvSpPr>
          <p:nvPr/>
        </p:nvSpPr>
        <p:spPr bwMode="auto">
          <a:xfrm>
            <a:off x="4949825" y="292417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4</a:t>
            </a:r>
          </a:p>
        </p:txBody>
      </p:sp>
      <p:sp>
        <p:nvSpPr>
          <p:cNvPr id="209" name="Text Box 94"/>
          <p:cNvSpPr txBox="1">
            <a:spLocks noChangeArrowheads="1"/>
          </p:cNvSpPr>
          <p:nvPr/>
        </p:nvSpPr>
        <p:spPr bwMode="auto">
          <a:xfrm>
            <a:off x="4949825" y="314007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5</a:t>
            </a:r>
          </a:p>
        </p:txBody>
      </p:sp>
      <p:sp>
        <p:nvSpPr>
          <p:cNvPr id="210" name="Text Box 95"/>
          <p:cNvSpPr txBox="1">
            <a:spLocks noChangeArrowheads="1"/>
          </p:cNvSpPr>
          <p:nvPr/>
        </p:nvSpPr>
        <p:spPr bwMode="auto">
          <a:xfrm>
            <a:off x="4938713" y="3576638"/>
            <a:ext cx="311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S</a:t>
            </a:r>
          </a:p>
        </p:txBody>
      </p:sp>
      <p:sp>
        <p:nvSpPr>
          <p:cNvPr id="211" name="Text Box 96"/>
          <p:cNvSpPr txBox="1">
            <a:spLocks noChangeArrowheads="1"/>
          </p:cNvSpPr>
          <p:nvPr/>
        </p:nvSpPr>
        <p:spPr bwMode="auto">
          <a:xfrm>
            <a:off x="4933950" y="3355975"/>
            <a:ext cx="341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212" name="Text Box 97"/>
          <p:cNvSpPr txBox="1">
            <a:spLocks noChangeArrowheads="1"/>
          </p:cNvSpPr>
          <p:nvPr/>
        </p:nvSpPr>
        <p:spPr bwMode="auto">
          <a:xfrm>
            <a:off x="4914900" y="1808163"/>
            <a:ext cx="481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Set</a:t>
            </a:r>
          </a:p>
        </p:txBody>
      </p:sp>
      <p:sp>
        <p:nvSpPr>
          <p:cNvPr id="213" name="Text Box 98"/>
          <p:cNvSpPr txBox="1">
            <a:spLocks noChangeArrowheads="1"/>
          </p:cNvSpPr>
          <p:nvPr/>
        </p:nvSpPr>
        <p:spPr bwMode="auto">
          <a:xfrm>
            <a:off x="4948238" y="3789363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0</a:t>
            </a:r>
          </a:p>
        </p:txBody>
      </p:sp>
      <p:sp>
        <p:nvSpPr>
          <p:cNvPr id="214" name="Text Box 99"/>
          <p:cNvSpPr txBox="1">
            <a:spLocks noChangeArrowheads="1"/>
          </p:cNvSpPr>
          <p:nvPr/>
        </p:nvSpPr>
        <p:spPr bwMode="auto">
          <a:xfrm>
            <a:off x="4949825" y="400843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1</a:t>
            </a:r>
          </a:p>
        </p:txBody>
      </p:sp>
      <p:sp>
        <p:nvSpPr>
          <p:cNvPr id="215" name="Text Box 100"/>
          <p:cNvSpPr txBox="1">
            <a:spLocks noChangeArrowheads="1"/>
          </p:cNvSpPr>
          <p:nvPr/>
        </p:nvSpPr>
        <p:spPr bwMode="auto">
          <a:xfrm>
            <a:off x="4949825" y="4221163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2</a:t>
            </a:r>
          </a:p>
        </p:txBody>
      </p:sp>
      <p:sp>
        <p:nvSpPr>
          <p:cNvPr id="216" name="Text Box 101"/>
          <p:cNvSpPr txBox="1">
            <a:spLocks noChangeArrowheads="1"/>
          </p:cNvSpPr>
          <p:nvPr/>
        </p:nvSpPr>
        <p:spPr bwMode="auto">
          <a:xfrm>
            <a:off x="4949825" y="4437063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3</a:t>
            </a:r>
          </a:p>
        </p:txBody>
      </p:sp>
      <p:sp>
        <p:nvSpPr>
          <p:cNvPr id="217" name="Text Box 102"/>
          <p:cNvSpPr txBox="1">
            <a:spLocks noChangeArrowheads="1"/>
          </p:cNvSpPr>
          <p:nvPr/>
        </p:nvSpPr>
        <p:spPr bwMode="auto">
          <a:xfrm>
            <a:off x="4949825" y="4652963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4</a:t>
            </a:r>
          </a:p>
        </p:txBody>
      </p:sp>
      <p:sp>
        <p:nvSpPr>
          <p:cNvPr id="218" name="Text Box 103"/>
          <p:cNvSpPr txBox="1">
            <a:spLocks noChangeArrowheads="1"/>
          </p:cNvSpPr>
          <p:nvPr/>
        </p:nvSpPr>
        <p:spPr bwMode="auto">
          <a:xfrm>
            <a:off x="4949825" y="4868863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5</a:t>
            </a:r>
          </a:p>
        </p:txBody>
      </p:sp>
      <p:sp>
        <p:nvSpPr>
          <p:cNvPr id="219" name="Text Box 104"/>
          <p:cNvSpPr txBox="1">
            <a:spLocks noChangeArrowheads="1"/>
          </p:cNvSpPr>
          <p:nvPr/>
        </p:nvSpPr>
        <p:spPr bwMode="auto">
          <a:xfrm>
            <a:off x="4938713" y="5305425"/>
            <a:ext cx="311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S</a:t>
            </a:r>
          </a:p>
        </p:txBody>
      </p:sp>
      <p:sp>
        <p:nvSpPr>
          <p:cNvPr id="220" name="Text Box 105"/>
          <p:cNvSpPr txBox="1">
            <a:spLocks noChangeArrowheads="1"/>
          </p:cNvSpPr>
          <p:nvPr/>
        </p:nvSpPr>
        <p:spPr bwMode="auto">
          <a:xfrm>
            <a:off x="4933950" y="5084763"/>
            <a:ext cx="341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221" name="Text Box 106"/>
          <p:cNvSpPr txBox="1">
            <a:spLocks noChangeArrowheads="1"/>
          </p:cNvSpPr>
          <p:nvPr/>
        </p:nvSpPr>
        <p:spPr bwMode="auto">
          <a:xfrm>
            <a:off x="4951413" y="5516563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0</a:t>
            </a:r>
          </a:p>
        </p:txBody>
      </p:sp>
      <p:sp>
        <p:nvSpPr>
          <p:cNvPr id="222" name="Text Box 107"/>
          <p:cNvSpPr txBox="1">
            <a:spLocks noChangeArrowheads="1"/>
          </p:cNvSpPr>
          <p:nvPr/>
        </p:nvSpPr>
        <p:spPr bwMode="auto">
          <a:xfrm>
            <a:off x="4953000" y="573563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1</a:t>
            </a:r>
          </a:p>
        </p:txBody>
      </p:sp>
      <p:sp>
        <p:nvSpPr>
          <p:cNvPr id="223" name="Text Box 108"/>
          <p:cNvSpPr txBox="1">
            <a:spLocks noChangeArrowheads="1"/>
          </p:cNvSpPr>
          <p:nvPr/>
        </p:nvSpPr>
        <p:spPr bwMode="auto">
          <a:xfrm>
            <a:off x="4953000" y="5948363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2</a:t>
            </a:r>
          </a:p>
        </p:txBody>
      </p:sp>
      <p:sp>
        <p:nvSpPr>
          <p:cNvPr id="224" name="Rectangle 111"/>
          <p:cNvSpPr>
            <a:spLocks noChangeArrowheads="1"/>
          </p:cNvSpPr>
          <p:nvPr/>
        </p:nvSpPr>
        <p:spPr bwMode="auto">
          <a:xfrm>
            <a:off x="977900" y="2097088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bg1"/>
                </a:solidFill>
                <a:latin typeface="Courier New" pitchFamily="49" charset="0"/>
              </a:rPr>
              <a:t>foo1</a:t>
            </a:r>
          </a:p>
        </p:txBody>
      </p:sp>
      <p:sp>
        <p:nvSpPr>
          <p:cNvPr id="225" name="Line 112"/>
          <p:cNvSpPr>
            <a:spLocks noChangeShapeType="1"/>
          </p:cNvSpPr>
          <p:nvPr/>
        </p:nvSpPr>
        <p:spPr bwMode="auto">
          <a:xfrm rot="5400000">
            <a:off x="2646363" y="3770312"/>
            <a:ext cx="539750" cy="9366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26" name="AutoShape 113"/>
          <p:cNvSpPr>
            <a:spLocks noChangeArrowheads="1"/>
          </p:cNvSpPr>
          <p:nvPr/>
        </p:nvSpPr>
        <p:spPr bwMode="auto">
          <a:xfrm>
            <a:off x="5616575" y="3500438"/>
            <a:ext cx="466725" cy="2524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83B53D">
                  <a:gamma/>
                  <a:shade val="46275"/>
                  <a:invGamma/>
                </a:srgbClr>
              </a:gs>
              <a:gs pos="100000">
                <a:srgbClr val="83B53D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27" name="Rectangle 114"/>
          <p:cNvSpPr>
            <a:spLocks noChangeArrowheads="1"/>
          </p:cNvSpPr>
          <p:nvPr/>
        </p:nvSpPr>
        <p:spPr bwMode="auto">
          <a:xfrm>
            <a:off x="977900" y="4400550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tx1"/>
                </a:solidFill>
                <a:latin typeface="Courier New" pitchFamily="49" charset="0"/>
              </a:rPr>
              <a:t>foo2</a:t>
            </a:r>
          </a:p>
        </p:txBody>
      </p:sp>
      <p:grpSp>
        <p:nvGrpSpPr>
          <p:cNvPr id="228" name="Group 115"/>
          <p:cNvGrpSpPr>
            <a:grpSpLocks/>
          </p:cNvGrpSpPr>
          <p:nvPr/>
        </p:nvGrpSpPr>
        <p:grpSpPr bwMode="auto">
          <a:xfrm>
            <a:off x="977900" y="2312988"/>
            <a:ext cx="1439863" cy="647700"/>
            <a:chOff x="3606" y="2431"/>
            <a:chExt cx="907" cy="408"/>
          </a:xfrm>
        </p:grpSpPr>
        <p:sp>
          <p:nvSpPr>
            <p:cNvPr id="229" name="Rectangle 116"/>
            <p:cNvSpPr>
              <a:spLocks noChangeArrowheads="1"/>
            </p:cNvSpPr>
            <p:nvPr/>
          </p:nvSpPr>
          <p:spPr bwMode="auto">
            <a:xfrm>
              <a:off x="3606" y="2431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30" name="Rectangle 117"/>
            <p:cNvSpPr>
              <a:spLocks noChangeArrowheads="1"/>
            </p:cNvSpPr>
            <p:nvPr/>
          </p:nvSpPr>
          <p:spPr bwMode="auto">
            <a:xfrm>
              <a:off x="3606" y="2567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31" name="Rectangle 118"/>
            <p:cNvSpPr>
              <a:spLocks noChangeArrowheads="1"/>
            </p:cNvSpPr>
            <p:nvPr/>
          </p:nvSpPr>
          <p:spPr bwMode="auto">
            <a:xfrm>
              <a:off x="3606" y="2703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232" name="Line 119"/>
          <p:cNvSpPr>
            <a:spLocks noChangeShapeType="1"/>
          </p:cNvSpPr>
          <p:nvPr/>
        </p:nvSpPr>
        <p:spPr bwMode="auto">
          <a:xfrm rot="16200000" flipV="1">
            <a:off x="2052638" y="2816225"/>
            <a:ext cx="1727200" cy="9366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33" name="Line 120"/>
          <p:cNvSpPr>
            <a:spLocks noChangeShapeType="1"/>
          </p:cNvSpPr>
          <p:nvPr/>
        </p:nvSpPr>
        <p:spPr bwMode="auto">
          <a:xfrm rot="16200000" flipV="1">
            <a:off x="2052638" y="3033712"/>
            <a:ext cx="1727200" cy="9366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34" name="Line 121"/>
          <p:cNvSpPr>
            <a:spLocks noChangeShapeType="1"/>
          </p:cNvSpPr>
          <p:nvPr/>
        </p:nvSpPr>
        <p:spPr bwMode="auto">
          <a:xfrm rot="16200000" flipV="1">
            <a:off x="2052638" y="3249612"/>
            <a:ext cx="1727200" cy="9366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35" name="Text Box 123"/>
          <p:cNvSpPr txBox="1">
            <a:spLocks noChangeArrowheads="1"/>
          </p:cNvSpPr>
          <p:nvPr/>
        </p:nvSpPr>
        <p:spPr bwMode="auto">
          <a:xfrm>
            <a:off x="5932488" y="2522538"/>
            <a:ext cx="3170740" cy="259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void foo1()</a:t>
            </a:r>
            <a:b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for (i=0; i&lt;</a:t>
            </a:r>
            <a:r>
              <a:rPr lang="en-US" sz="1800" b="1" dirty="0">
                <a:latin typeface="Courier New" pitchFamily="49" charset="0"/>
              </a:rPr>
              <a:t>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; i++) {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foo2();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foo3();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sz="1800" b="1" i="1" dirty="0">
                <a:solidFill>
                  <a:schemeClr val="bg2"/>
                </a:solidFill>
                <a:latin typeface="Courier New" pitchFamily="49" charset="0"/>
              </a:rPr>
              <a:t>// More Code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}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236" name="Text Box 124"/>
          <p:cNvSpPr txBox="1">
            <a:spLocks noChangeArrowheads="1"/>
          </p:cNvSpPr>
          <p:nvPr/>
        </p:nvSpPr>
        <p:spPr bwMode="auto">
          <a:xfrm>
            <a:off x="5724525" y="5445125"/>
            <a:ext cx="29338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i="1" u="sng" dirty="0"/>
              <a:t>Hier:</a:t>
            </a:r>
            <a:r>
              <a:rPr lang="de-DE" sz="2000" dirty="0"/>
              <a:t> 2-fach assoziativer</a:t>
            </a:r>
          </a:p>
          <a:p>
            <a:pPr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/>
              <a:t>I-</a:t>
            </a:r>
            <a:r>
              <a:rPr lang="en-US" sz="2000" i="1" dirty="0"/>
              <a:t>Cache</a:t>
            </a:r>
          </a:p>
        </p:txBody>
      </p:sp>
      <p:sp>
        <p:nvSpPr>
          <p:cNvPr id="237" name="Text Box 126"/>
          <p:cNvSpPr txBox="1">
            <a:spLocks noChangeArrowheads="1"/>
          </p:cNvSpPr>
          <p:nvPr/>
        </p:nvSpPr>
        <p:spPr bwMode="auto">
          <a:xfrm>
            <a:off x="3205091" y="1736725"/>
            <a:ext cx="17876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800" b="1" dirty="0">
                <a:solidFill>
                  <a:schemeClr val="tx2"/>
                </a:solidFill>
              </a:rPr>
              <a:t>Hauptspeicher</a:t>
            </a:r>
          </a:p>
        </p:txBody>
      </p:sp>
    </p:spTree>
    <p:extLst>
      <p:ext uri="{BB962C8B-B14F-4D97-AF65-F5344CB8AC3E}">
        <p14:creationId xmlns:p14="http://schemas.microsoft.com/office/powerpoint/2010/main" val="2372910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 autoUpdateAnimBg="0"/>
      <p:bldP spid="232" grpId="0" animBg="1"/>
      <p:bldP spid="233" grpId="0" animBg="1"/>
      <p:bldP spid="23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für Verdrängung aus Befehls-</a:t>
            </a:r>
            <a:r>
              <a:rPr lang="en-US" i="1" dirty="0"/>
              <a:t>Cache</a:t>
            </a:r>
            <a:r>
              <a:rPr lang="de-DE" dirty="0"/>
              <a:t> </a:t>
            </a:r>
            <a:r>
              <a:rPr lang="de-DE" dirty="0" smtClean="0"/>
              <a:t>(3)</a:t>
            </a:r>
            <a:endParaRPr lang="en-US" dirty="0"/>
          </a:p>
        </p:txBody>
      </p:sp>
      <p:sp>
        <p:nvSpPr>
          <p:cNvPr id="238" name="Rectangle 2"/>
          <p:cNvSpPr>
            <a:spLocks noChangeArrowheads="1"/>
          </p:cNvSpPr>
          <p:nvPr/>
        </p:nvSpPr>
        <p:spPr bwMode="auto">
          <a:xfrm>
            <a:off x="979488" y="23145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3403600" y="2098675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foo1</a:t>
            </a:r>
          </a:p>
        </p:txBody>
      </p:sp>
      <p:sp>
        <p:nvSpPr>
          <p:cNvPr id="240" name="Rectangle 5"/>
          <p:cNvSpPr>
            <a:spLocks noChangeArrowheads="1"/>
          </p:cNvSpPr>
          <p:nvPr/>
        </p:nvSpPr>
        <p:spPr bwMode="auto">
          <a:xfrm>
            <a:off x="3403600" y="2314575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41" name="Rectangle 6"/>
          <p:cNvSpPr>
            <a:spLocks noChangeArrowheads="1"/>
          </p:cNvSpPr>
          <p:nvPr/>
        </p:nvSpPr>
        <p:spPr bwMode="auto">
          <a:xfrm>
            <a:off x="3403600" y="2530475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42" name="Rectangle 7"/>
          <p:cNvSpPr>
            <a:spLocks noChangeArrowheads="1"/>
          </p:cNvSpPr>
          <p:nvPr/>
        </p:nvSpPr>
        <p:spPr bwMode="auto">
          <a:xfrm>
            <a:off x="3403600" y="2746375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43" name="Rectangle 8"/>
          <p:cNvSpPr>
            <a:spLocks noChangeArrowheads="1"/>
          </p:cNvSpPr>
          <p:nvPr/>
        </p:nvSpPr>
        <p:spPr bwMode="auto">
          <a:xfrm>
            <a:off x="3403600" y="2962275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44" name="Rectangle 9"/>
          <p:cNvSpPr>
            <a:spLocks noChangeArrowheads="1"/>
          </p:cNvSpPr>
          <p:nvPr/>
        </p:nvSpPr>
        <p:spPr bwMode="auto">
          <a:xfrm>
            <a:off x="3403600" y="3178175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45" name="Rectangle 10"/>
          <p:cNvSpPr>
            <a:spLocks noChangeArrowheads="1"/>
          </p:cNvSpPr>
          <p:nvPr/>
        </p:nvSpPr>
        <p:spPr bwMode="auto">
          <a:xfrm>
            <a:off x="3403600" y="3394075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6" name="Rectangle 11"/>
          <p:cNvSpPr>
            <a:spLocks noChangeArrowheads="1"/>
          </p:cNvSpPr>
          <p:nvPr/>
        </p:nvSpPr>
        <p:spPr bwMode="auto">
          <a:xfrm>
            <a:off x="3403600" y="3609975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47" name="Rectangle 12"/>
          <p:cNvSpPr>
            <a:spLocks noChangeArrowheads="1"/>
          </p:cNvSpPr>
          <p:nvPr/>
        </p:nvSpPr>
        <p:spPr bwMode="auto">
          <a:xfrm>
            <a:off x="3403600" y="3825875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foo2</a:t>
            </a:r>
          </a:p>
        </p:txBody>
      </p:sp>
      <p:sp>
        <p:nvSpPr>
          <p:cNvPr id="248" name="Rectangle 13"/>
          <p:cNvSpPr>
            <a:spLocks noChangeArrowheads="1"/>
          </p:cNvSpPr>
          <p:nvPr/>
        </p:nvSpPr>
        <p:spPr bwMode="auto">
          <a:xfrm>
            <a:off x="3403600" y="4041775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49" name="Rectangle 14"/>
          <p:cNvSpPr>
            <a:spLocks noChangeArrowheads="1"/>
          </p:cNvSpPr>
          <p:nvPr/>
        </p:nvSpPr>
        <p:spPr bwMode="auto">
          <a:xfrm>
            <a:off x="3403600" y="4257675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0" name="Rectangle 15"/>
          <p:cNvSpPr>
            <a:spLocks noChangeArrowheads="1"/>
          </p:cNvSpPr>
          <p:nvPr/>
        </p:nvSpPr>
        <p:spPr bwMode="auto">
          <a:xfrm>
            <a:off x="3403600" y="4473575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1" name="Rectangle 16"/>
          <p:cNvSpPr>
            <a:spLocks noChangeArrowheads="1"/>
          </p:cNvSpPr>
          <p:nvPr/>
        </p:nvSpPr>
        <p:spPr bwMode="auto">
          <a:xfrm>
            <a:off x="3403600" y="4689475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2" name="Rectangle 17"/>
          <p:cNvSpPr>
            <a:spLocks noChangeArrowheads="1"/>
          </p:cNvSpPr>
          <p:nvPr/>
        </p:nvSpPr>
        <p:spPr bwMode="auto">
          <a:xfrm>
            <a:off x="3403600" y="4905375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3" name="Rectangle 18"/>
          <p:cNvSpPr>
            <a:spLocks noChangeArrowheads="1"/>
          </p:cNvSpPr>
          <p:nvPr/>
        </p:nvSpPr>
        <p:spPr bwMode="auto">
          <a:xfrm>
            <a:off x="3403600" y="5121275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4" name="Rectangle 19"/>
          <p:cNvSpPr>
            <a:spLocks noChangeArrowheads="1"/>
          </p:cNvSpPr>
          <p:nvPr/>
        </p:nvSpPr>
        <p:spPr bwMode="auto">
          <a:xfrm>
            <a:off x="3403600" y="5337175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5" name="Rectangle 20"/>
          <p:cNvSpPr>
            <a:spLocks noChangeArrowheads="1"/>
          </p:cNvSpPr>
          <p:nvPr/>
        </p:nvSpPr>
        <p:spPr bwMode="auto">
          <a:xfrm>
            <a:off x="3403600" y="5553075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dirty="0">
                <a:solidFill>
                  <a:schemeClr val="tx2"/>
                </a:solidFill>
              </a:rPr>
              <a:t>foo3</a:t>
            </a:r>
          </a:p>
        </p:txBody>
      </p:sp>
      <p:sp>
        <p:nvSpPr>
          <p:cNvPr id="256" name="Rectangle 21"/>
          <p:cNvSpPr>
            <a:spLocks noChangeArrowheads="1"/>
          </p:cNvSpPr>
          <p:nvPr/>
        </p:nvSpPr>
        <p:spPr bwMode="auto">
          <a:xfrm>
            <a:off x="3403600" y="5768975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7" name="Rectangle 22"/>
          <p:cNvSpPr>
            <a:spLocks noChangeArrowheads="1"/>
          </p:cNvSpPr>
          <p:nvPr/>
        </p:nvSpPr>
        <p:spPr bwMode="auto">
          <a:xfrm>
            <a:off x="3403600" y="5984875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8" name="Rectangle 24"/>
          <p:cNvSpPr>
            <a:spLocks noChangeArrowheads="1"/>
          </p:cNvSpPr>
          <p:nvPr/>
        </p:nvSpPr>
        <p:spPr bwMode="auto">
          <a:xfrm>
            <a:off x="979488" y="20986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9" name="Rectangle 25"/>
          <p:cNvSpPr>
            <a:spLocks noChangeArrowheads="1"/>
          </p:cNvSpPr>
          <p:nvPr/>
        </p:nvSpPr>
        <p:spPr bwMode="auto">
          <a:xfrm>
            <a:off x="979488" y="25304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60" name="Rectangle 26"/>
          <p:cNvSpPr>
            <a:spLocks noChangeArrowheads="1"/>
          </p:cNvSpPr>
          <p:nvPr/>
        </p:nvSpPr>
        <p:spPr bwMode="auto">
          <a:xfrm>
            <a:off x="979488" y="27463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61" name="Rectangle 27"/>
          <p:cNvSpPr>
            <a:spLocks noChangeArrowheads="1"/>
          </p:cNvSpPr>
          <p:nvPr/>
        </p:nvSpPr>
        <p:spPr bwMode="auto">
          <a:xfrm>
            <a:off x="979488" y="29622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62" name="Rectangle 28"/>
          <p:cNvSpPr>
            <a:spLocks noChangeArrowheads="1"/>
          </p:cNvSpPr>
          <p:nvPr/>
        </p:nvSpPr>
        <p:spPr bwMode="auto">
          <a:xfrm>
            <a:off x="979488" y="31781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63" name="Rectangle 29"/>
          <p:cNvSpPr>
            <a:spLocks noChangeArrowheads="1"/>
          </p:cNvSpPr>
          <p:nvPr/>
        </p:nvSpPr>
        <p:spPr bwMode="auto">
          <a:xfrm>
            <a:off x="979488" y="33940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4" name="Rectangle 30"/>
          <p:cNvSpPr>
            <a:spLocks noChangeArrowheads="1"/>
          </p:cNvSpPr>
          <p:nvPr/>
        </p:nvSpPr>
        <p:spPr bwMode="auto">
          <a:xfrm>
            <a:off x="979488" y="36099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65" name="Rectangle 31"/>
          <p:cNvSpPr>
            <a:spLocks noChangeArrowheads="1"/>
          </p:cNvSpPr>
          <p:nvPr/>
        </p:nvSpPr>
        <p:spPr bwMode="auto">
          <a:xfrm>
            <a:off x="979488" y="38258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6" name="Text Box 32"/>
          <p:cNvSpPr txBox="1">
            <a:spLocks noChangeArrowheads="1"/>
          </p:cNvSpPr>
          <p:nvPr/>
        </p:nvSpPr>
        <p:spPr bwMode="auto">
          <a:xfrm>
            <a:off x="1231900" y="1736725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 b="1" dirty="0">
                <a:solidFill>
                  <a:schemeClr val="tx2"/>
                </a:solidFill>
              </a:rPr>
              <a:t>I-</a:t>
            </a:r>
            <a:r>
              <a:rPr lang="en-US" sz="1800" b="1" i="1" dirty="0">
                <a:solidFill>
                  <a:schemeClr val="tx2"/>
                </a:solidFill>
              </a:rPr>
              <a:t>Cache</a:t>
            </a:r>
          </a:p>
        </p:txBody>
      </p:sp>
      <p:sp>
        <p:nvSpPr>
          <p:cNvPr id="267" name="Rectangle 33"/>
          <p:cNvSpPr>
            <a:spLocks noChangeArrowheads="1"/>
          </p:cNvSpPr>
          <p:nvPr/>
        </p:nvSpPr>
        <p:spPr bwMode="auto">
          <a:xfrm>
            <a:off x="979488" y="44005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8" name="Rectangle 34"/>
          <p:cNvSpPr>
            <a:spLocks noChangeArrowheads="1"/>
          </p:cNvSpPr>
          <p:nvPr/>
        </p:nvSpPr>
        <p:spPr bwMode="auto">
          <a:xfrm>
            <a:off x="979488" y="46164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69" name="Rectangle 35"/>
          <p:cNvSpPr>
            <a:spLocks noChangeArrowheads="1"/>
          </p:cNvSpPr>
          <p:nvPr/>
        </p:nvSpPr>
        <p:spPr bwMode="auto">
          <a:xfrm>
            <a:off x="979488" y="48323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70" name="Rectangle 36"/>
          <p:cNvSpPr>
            <a:spLocks noChangeArrowheads="1"/>
          </p:cNvSpPr>
          <p:nvPr/>
        </p:nvSpPr>
        <p:spPr bwMode="auto">
          <a:xfrm>
            <a:off x="979488" y="50482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71" name="Rectangle 37"/>
          <p:cNvSpPr>
            <a:spLocks noChangeArrowheads="1"/>
          </p:cNvSpPr>
          <p:nvPr/>
        </p:nvSpPr>
        <p:spPr bwMode="auto">
          <a:xfrm>
            <a:off x="979488" y="52641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72" name="Rectangle 38"/>
          <p:cNvSpPr>
            <a:spLocks noChangeArrowheads="1"/>
          </p:cNvSpPr>
          <p:nvPr/>
        </p:nvSpPr>
        <p:spPr bwMode="auto">
          <a:xfrm>
            <a:off x="979488" y="54800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73" name="Rectangle 39"/>
          <p:cNvSpPr>
            <a:spLocks noChangeArrowheads="1"/>
          </p:cNvSpPr>
          <p:nvPr/>
        </p:nvSpPr>
        <p:spPr bwMode="auto">
          <a:xfrm>
            <a:off x="979488" y="56959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4" name="Rectangle 40"/>
          <p:cNvSpPr>
            <a:spLocks noChangeArrowheads="1"/>
          </p:cNvSpPr>
          <p:nvPr/>
        </p:nvSpPr>
        <p:spPr bwMode="auto">
          <a:xfrm>
            <a:off x="979488" y="59118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75" name="Rectangle 41"/>
          <p:cNvSpPr>
            <a:spLocks noChangeArrowheads="1"/>
          </p:cNvSpPr>
          <p:nvPr/>
        </p:nvSpPr>
        <p:spPr bwMode="auto">
          <a:xfrm>
            <a:off x="979488" y="61277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6" name="Text Box 42"/>
          <p:cNvSpPr txBox="1">
            <a:spLocks noChangeArrowheads="1"/>
          </p:cNvSpPr>
          <p:nvPr/>
        </p:nvSpPr>
        <p:spPr bwMode="auto">
          <a:xfrm rot="16200000">
            <a:off x="-52999" y="2848739"/>
            <a:ext cx="901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</a:rPr>
              <a:t>Way 0</a:t>
            </a:r>
          </a:p>
        </p:txBody>
      </p:sp>
      <p:sp>
        <p:nvSpPr>
          <p:cNvPr id="277" name="Text Box 43"/>
          <p:cNvSpPr txBox="1">
            <a:spLocks noChangeArrowheads="1"/>
          </p:cNvSpPr>
          <p:nvPr/>
        </p:nvSpPr>
        <p:spPr bwMode="auto">
          <a:xfrm rot="16200000">
            <a:off x="-57761" y="5156963"/>
            <a:ext cx="901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</a:rPr>
              <a:t>Way 1</a:t>
            </a:r>
          </a:p>
        </p:txBody>
      </p:sp>
      <p:sp>
        <p:nvSpPr>
          <p:cNvPr id="278" name="Rectangle 44"/>
          <p:cNvSpPr>
            <a:spLocks noChangeArrowheads="1"/>
          </p:cNvSpPr>
          <p:nvPr/>
        </p:nvSpPr>
        <p:spPr bwMode="auto">
          <a:xfrm>
            <a:off x="3403600" y="2095500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bg1"/>
                </a:solidFill>
                <a:latin typeface="Courier New" pitchFamily="49" charset="0"/>
              </a:rPr>
              <a:t>foo1</a:t>
            </a:r>
          </a:p>
        </p:txBody>
      </p:sp>
      <p:grpSp>
        <p:nvGrpSpPr>
          <p:cNvPr id="279" name="Group 45"/>
          <p:cNvGrpSpPr>
            <a:grpSpLocks/>
          </p:cNvGrpSpPr>
          <p:nvPr/>
        </p:nvGrpSpPr>
        <p:grpSpPr bwMode="auto">
          <a:xfrm>
            <a:off x="3403600" y="2744788"/>
            <a:ext cx="1439863" cy="646112"/>
            <a:chOff x="3606" y="1616"/>
            <a:chExt cx="907" cy="407"/>
          </a:xfrm>
        </p:grpSpPr>
        <p:sp>
          <p:nvSpPr>
            <p:cNvPr id="280" name="Rectangle 46"/>
            <p:cNvSpPr>
              <a:spLocks noChangeArrowheads="1"/>
            </p:cNvSpPr>
            <p:nvPr/>
          </p:nvSpPr>
          <p:spPr bwMode="auto">
            <a:xfrm>
              <a:off x="3606" y="1616"/>
              <a:ext cx="907" cy="1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81" name="Rectangle 47"/>
            <p:cNvSpPr>
              <a:spLocks noChangeArrowheads="1"/>
            </p:cNvSpPr>
            <p:nvPr/>
          </p:nvSpPr>
          <p:spPr bwMode="auto">
            <a:xfrm>
              <a:off x="3606" y="1751"/>
              <a:ext cx="907" cy="1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82" name="Rectangle 48"/>
            <p:cNvSpPr>
              <a:spLocks noChangeArrowheads="1"/>
            </p:cNvSpPr>
            <p:nvPr/>
          </p:nvSpPr>
          <p:spPr bwMode="auto">
            <a:xfrm>
              <a:off x="3606" y="1887"/>
              <a:ext cx="907" cy="1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283" name="Rectangle 49"/>
          <p:cNvSpPr>
            <a:spLocks noChangeArrowheads="1"/>
          </p:cNvSpPr>
          <p:nvPr/>
        </p:nvSpPr>
        <p:spPr bwMode="auto">
          <a:xfrm>
            <a:off x="3403600" y="3606800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84" name="Rectangle 50"/>
          <p:cNvSpPr>
            <a:spLocks noChangeArrowheads="1"/>
          </p:cNvSpPr>
          <p:nvPr/>
        </p:nvSpPr>
        <p:spPr bwMode="auto">
          <a:xfrm>
            <a:off x="3403600" y="3825875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tx1"/>
                </a:solidFill>
                <a:latin typeface="Courier New" pitchFamily="49" charset="0"/>
              </a:rPr>
              <a:t>foo2</a:t>
            </a:r>
          </a:p>
        </p:txBody>
      </p:sp>
      <p:grpSp>
        <p:nvGrpSpPr>
          <p:cNvPr id="285" name="Group 51"/>
          <p:cNvGrpSpPr>
            <a:grpSpLocks/>
          </p:cNvGrpSpPr>
          <p:nvPr/>
        </p:nvGrpSpPr>
        <p:grpSpPr bwMode="auto">
          <a:xfrm>
            <a:off x="3403600" y="4038600"/>
            <a:ext cx="1439863" cy="647700"/>
            <a:chOff x="3606" y="2431"/>
            <a:chExt cx="907" cy="408"/>
          </a:xfrm>
        </p:grpSpPr>
        <p:sp>
          <p:nvSpPr>
            <p:cNvPr id="286" name="Rectangle 52"/>
            <p:cNvSpPr>
              <a:spLocks noChangeArrowheads="1"/>
            </p:cNvSpPr>
            <p:nvPr/>
          </p:nvSpPr>
          <p:spPr bwMode="auto">
            <a:xfrm>
              <a:off x="3606" y="2431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87" name="Rectangle 53"/>
            <p:cNvSpPr>
              <a:spLocks noChangeArrowheads="1"/>
            </p:cNvSpPr>
            <p:nvPr/>
          </p:nvSpPr>
          <p:spPr bwMode="auto">
            <a:xfrm>
              <a:off x="3606" y="2567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88" name="Rectangle 54"/>
            <p:cNvSpPr>
              <a:spLocks noChangeArrowheads="1"/>
            </p:cNvSpPr>
            <p:nvPr/>
          </p:nvSpPr>
          <p:spPr bwMode="auto">
            <a:xfrm>
              <a:off x="3606" y="2703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289" name="Rectangle 55"/>
          <p:cNvSpPr>
            <a:spLocks noChangeArrowheads="1"/>
          </p:cNvSpPr>
          <p:nvPr/>
        </p:nvSpPr>
        <p:spPr bwMode="auto">
          <a:xfrm>
            <a:off x="3403600" y="4686300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90" name="Rectangle 56"/>
          <p:cNvSpPr>
            <a:spLocks noChangeArrowheads="1"/>
          </p:cNvSpPr>
          <p:nvPr/>
        </p:nvSpPr>
        <p:spPr bwMode="auto">
          <a:xfrm>
            <a:off x="3403600" y="4902200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91" name="Rectangle 57"/>
          <p:cNvSpPr>
            <a:spLocks noChangeArrowheads="1"/>
          </p:cNvSpPr>
          <p:nvPr/>
        </p:nvSpPr>
        <p:spPr bwMode="auto">
          <a:xfrm>
            <a:off x="3403600" y="5334000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92" name="Rectangle 58"/>
          <p:cNvSpPr>
            <a:spLocks noChangeArrowheads="1"/>
          </p:cNvSpPr>
          <p:nvPr/>
        </p:nvSpPr>
        <p:spPr bwMode="auto">
          <a:xfrm>
            <a:off x="3403600" y="5553075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tx2"/>
                </a:solidFill>
                <a:latin typeface="Courier New" pitchFamily="49" charset="0"/>
              </a:rPr>
              <a:t>foo3</a:t>
            </a:r>
          </a:p>
        </p:txBody>
      </p:sp>
      <p:grpSp>
        <p:nvGrpSpPr>
          <p:cNvPr id="293" name="Group 59"/>
          <p:cNvGrpSpPr>
            <a:grpSpLocks/>
          </p:cNvGrpSpPr>
          <p:nvPr/>
        </p:nvGrpSpPr>
        <p:grpSpPr bwMode="auto">
          <a:xfrm>
            <a:off x="3403600" y="5765800"/>
            <a:ext cx="1439863" cy="431800"/>
            <a:chOff x="3606" y="3519"/>
            <a:chExt cx="907" cy="272"/>
          </a:xfrm>
        </p:grpSpPr>
        <p:sp>
          <p:nvSpPr>
            <p:cNvPr id="294" name="Rectangle 60"/>
            <p:cNvSpPr>
              <a:spLocks noChangeArrowheads="1"/>
            </p:cNvSpPr>
            <p:nvPr/>
          </p:nvSpPr>
          <p:spPr bwMode="auto">
            <a:xfrm>
              <a:off x="3606" y="3519"/>
              <a:ext cx="907" cy="1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95" name="Rectangle 61"/>
            <p:cNvSpPr>
              <a:spLocks noChangeArrowheads="1"/>
            </p:cNvSpPr>
            <p:nvPr/>
          </p:nvSpPr>
          <p:spPr bwMode="auto">
            <a:xfrm>
              <a:off x="3606" y="3655"/>
              <a:ext cx="907" cy="1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296" name="Rectangle 62"/>
          <p:cNvSpPr>
            <a:spLocks noChangeArrowheads="1"/>
          </p:cNvSpPr>
          <p:nvPr/>
        </p:nvSpPr>
        <p:spPr bwMode="auto">
          <a:xfrm>
            <a:off x="3403600" y="6200775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7" name="Rectangle 63"/>
          <p:cNvSpPr>
            <a:spLocks noChangeArrowheads="1"/>
          </p:cNvSpPr>
          <p:nvPr/>
        </p:nvSpPr>
        <p:spPr bwMode="auto">
          <a:xfrm>
            <a:off x="3403600" y="2311400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98" name="Rectangle 64"/>
          <p:cNvSpPr>
            <a:spLocks noChangeArrowheads="1"/>
          </p:cNvSpPr>
          <p:nvPr/>
        </p:nvSpPr>
        <p:spPr bwMode="auto">
          <a:xfrm>
            <a:off x="3403600" y="2527300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grpSp>
        <p:nvGrpSpPr>
          <p:cNvPr id="299" name="Group 65"/>
          <p:cNvGrpSpPr>
            <a:grpSpLocks/>
          </p:cNvGrpSpPr>
          <p:nvPr/>
        </p:nvGrpSpPr>
        <p:grpSpPr bwMode="auto">
          <a:xfrm>
            <a:off x="603250" y="4364038"/>
            <a:ext cx="341313" cy="2052637"/>
            <a:chOff x="783" y="1185"/>
            <a:chExt cx="215" cy="1293"/>
          </a:xfrm>
        </p:grpSpPr>
        <p:sp>
          <p:nvSpPr>
            <p:cNvPr id="300" name="Text Box 66"/>
            <p:cNvSpPr txBox="1">
              <a:spLocks noChangeArrowheads="1"/>
            </p:cNvSpPr>
            <p:nvPr/>
          </p:nvSpPr>
          <p:spPr bwMode="auto">
            <a:xfrm>
              <a:off x="792" y="118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0</a:t>
              </a:r>
            </a:p>
          </p:txBody>
        </p:sp>
        <p:sp>
          <p:nvSpPr>
            <p:cNvPr id="301" name="Text Box 67"/>
            <p:cNvSpPr txBox="1">
              <a:spLocks noChangeArrowheads="1"/>
            </p:cNvSpPr>
            <p:nvPr/>
          </p:nvSpPr>
          <p:spPr bwMode="auto">
            <a:xfrm>
              <a:off x="793" y="1323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1</a:t>
              </a:r>
            </a:p>
          </p:txBody>
        </p:sp>
        <p:sp>
          <p:nvSpPr>
            <p:cNvPr id="302" name="Text Box 68"/>
            <p:cNvSpPr txBox="1">
              <a:spLocks noChangeArrowheads="1"/>
            </p:cNvSpPr>
            <p:nvPr/>
          </p:nvSpPr>
          <p:spPr bwMode="auto">
            <a:xfrm>
              <a:off x="793" y="1457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2</a:t>
              </a:r>
            </a:p>
          </p:txBody>
        </p:sp>
        <p:sp>
          <p:nvSpPr>
            <p:cNvPr id="303" name="Text Box 69"/>
            <p:cNvSpPr txBox="1">
              <a:spLocks noChangeArrowheads="1"/>
            </p:cNvSpPr>
            <p:nvPr/>
          </p:nvSpPr>
          <p:spPr bwMode="auto">
            <a:xfrm>
              <a:off x="793" y="1593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3</a:t>
              </a:r>
            </a:p>
          </p:txBody>
        </p:sp>
        <p:sp>
          <p:nvSpPr>
            <p:cNvPr id="304" name="Text Box 70"/>
            <p:cNvSpPr txBox="1">
              <a:spLocks noChangeArrowheads="1"/>
            </p:cNvSpPr>
            <p:nvPr/>
          </p:nvSpPr>
          <p:spPr bwMode="auto">
            <a:xfrm>
              <a:off x="793" y="1729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4</a:t>
              </a:r>
            </a:p>
          </p:txBody>
        </p:sp>
        <p:sp>
          <p:nvSpPr>
            <p:cNvPr id="305" name="Text Box 71"/>
            <p:cNvSpPr txBox="1">
              <a:spLocks noChangeArrowheads="1"/>
            </p:cNvSpPr>
            <p:nvPr/>
          </p:nvSpPr>
          <p:spPr bwMode="auto">
            <a:xfrm>
              <a:off x="793" y="186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5</a:t>
              </a:r>
            </a:p>
          </p:txBody>
        </p:sp>
        <p:sp>
          <p:nvSpPr>
            <p:cNvPr id="306" name="Text Box 72"/>
            <p:cNvSpPr txBox="1">
              <a:spLocks noChangeArrowheads="1"/>
            </p:cNvSpPr>
            <p:nvPr/>
          </p:nvSpPr>
          <p:spPr bwMode="auto">
            <a:xfrm>
              <a:off x="793" y="2001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6</a:t>
              </a:r>
            </a:p>
          </p:txBody>
        </p:sp>
        <p:sp>
          <p:nvSpPr>
            <p:cNvPr id="307" name="Text Box 73"/>
            <p:cNvSpPr txBox="1">
              <a:spLocks noChangeArrowheads="1"/>
            </p:cNvSpPr>
            <p:nvPr/>
          </p:nvSpPr>
          <p:spPr bwMode="auto">
            <a:xfrm>
              <a:off x="786" y="2276"/>
              <a:ext cx="19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S</a:t>
              </a:r>
            </a:p>
          </p:txBody>
        </p:sp>
        <p:sp>
          <p:nvSpPr>
            <p:cNvPr id="308" name="Text Box 74"/>
            <p:cNvSpPr txBox="1">
              <a:spLocks noChangeArrowheads="1"/>
            </p:cNvSpPr>
            <p:nvPr/>
          </p:nvSpPr>
          <p:spPr bwMode="auto">
            <a:xfrm>
              <a:off x="783" y="2137"/>
              <a:ext cx="21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...</a:t>
              </a:r>
            </a:p>
          </p:txBody>
        </p:sp>
      </p:grpSp>
      <p:grpSp>
        <p:nvGrpSpPr>
          <p:cNvPr id="309" name="Group 75"/>
          <p:cNvGrpSpPr>
            <a:grpSpLocks/>
          </p:cNvGrpSpPr>
          <p:nvPr/>
        </p:nvGrpSpPr>
        <p:grpSpPr bwMode="auto">
          <a:xfrm>
            <a:off x="431800" y="1808163"/>
            <a:ext cx="512763" cy="2305050"/>
            <a:chOff x="536" y="1071"/>
            <a:chExt cx="323" cy="1452"/>
          </a:xfrm>
        </p:grpSpPr>
        <p:sp>
          <p:nvSpPr>
            <p:cNvPr id="310" name="Text Box 76"/>
            <p:cNvSpPr txBox="1">
              <a:spLocks noChangeArrowheads="1"/>
            </p:cNvSpPr>
            <p:nvPr/>
          </p:nvSpPr>
          <p:spPr bwMode="auto">
            <a:xfrm>
              <a:off x="653" y="1230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0</a:t>
              </a:r>
            </a:p>
          </p:txBody>
        </p:sp>
        <p:sp>
          <p:nvSpPr>
            <p:cNvPr id="311" name="Text Box 77"/>
            <p:cNvSpPr txBox="1">
              <a:spLocks noChangeArrowheads="1"/>
            </p:cNvSpPr>
            <p:nvPr/>
          </p:nvSpPr>
          <p:spPr bwMode="auto">
            <a:xfrm>
              <a:off x="654" y="1368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1</a:t>
              </a:r>
            </a:p>
          </p:txBody>
        </p:sp>
        <p:sp>
          <p:nvSpPr>
            <p:cNvPr id="312" name="Text Box 78"/>
            <p:cNvSpPr txBox="1">
              <a:spLocks noChangeArrowheads="1"/>
            </p:cNvSpPr>
            <p:nvPr/>
          </p:nvSpPr>
          <p:spPr bwMode="auto">
            <a:xfrm>
              <a:off x="654" y="1502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2</a:t>
              </a:r>
            </a:p>
          </p:txBody>
        </p:sp>
        <p:sp>
          <p:nvSpPr>
            <p:cNvPr id="313" name="Text Box 79"/>
            <p:cNvSpPr txBox="1">
              <a:spLocks noChangeArrowheads="1"/>
            </p:cNvSpPr>
            <p:nvPr/>
          </p:nvSpPr>
          <p:spPr bwMode="auto">
            <a:xfrm>
              <a:off x="654" y="1638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3</a:t>
              </a:r>
            </a:p>
          </p:txBody>
        </p:sp>
        <p:sp>
          <p:nvSpPr>
            <p:cNvPr id="314" name="Text Box 80"/>
            <p:cNvSpPr txBox="1">
              <a:spLocks noChangeArrowheads="1"/>
            </p:cNvSpPr>
            <p:nvPr/>
          </p:nvSpPr>
          <p:spPr bwMode="auto">
            <a:xfrm>
              <a:off x="654" y="1774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4</a:t>
              </a:r>
            </a:p>
          </p:txBody>
        </p:sp>
        <p:sp>
          <p:nvSpPr>
            <p:cNvPr id="315" name="Text Box 81"/>
            <p:cNvSpPr txBox="1">
              <a:spLocks noChangeArrowheads="1"/>
            </p:cNvSpPr>
            <p:nvPr/>
          </p:nvSpPr>
          <p:spPr bwMode="auto">
            <a:xfrm>
              <a:off x="654" y="1910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5</a:t>
              </a:r>
            </a:p>
          </p:txBody>
        </p:sp>
        <p:sp>
          <p:nvSpPr>
            <p:cNvPr id="316" name="Text Box 82"/>
            <p:cNvSpPr txBox="1">
              <a:spLocks noChangeArrowheads="1"/>
            </p:cNvSpPr>
            <p:nvPr/>
          </p:nvSpPr>
          <p:spPr bwMode="auto">
            <a:xfrm>
              <a:off x="654" y="2046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6</a:t>
              </a:r>
            </a:p>
          </p:txBody>
        </p:sp>
        <p:sp>
          <p:nvSpPr>
            <p:cNvPr id="317" name="Text Box 83"/>
            <p:cNvSpPr txBox="1">
              <a:spLocks noChangeArrowheads="1"/>
            </p:cNvSpPr>
            <p:nvPr/>
          </p:nvSpPr>
          <p:spPr bwMode="auto">
            <a:xfrm>
              <a:off x="647" y="2321"/>
              <a:ext cx="19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S</a:t>
              </a:r>
            </a:p>
          </p:txBody>
        </p:sp>
        <p:sp>
          <p:nvSpPr>
            <p:cNvPr id="318" name="Text Box 84"/>
            <p:cNvSpPr txBox="1">
              <a:spLocks noChangeArrowheads="1"/>
            </p:cNvSpPr>
            <p:nvPr/>
          </p:nvSpPr>
          <p:spPr bwMode="auto">
            <a:xfrm>
              <a:off x="644" y="2182"/>
              <a:ext cx="21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...</a:t>
              </a:r>
            </a:p>
          </p:txBody>
        </p:sp>
        <p:sp>
          <p:nvSpPr>
            <p:cNvPr id="319" name="Text Box 85"/>
            <p:cNvSpPr txBox="1">
              <a:spLocks noChangeArrowheads="1"/>
            </p:cNvSpPr>
            <p:nvPr/>
          </p:nvSpPr>
          <p:spPr bwMode="auto">
            <a:xfrm>
              <a:off x="536" y="1071"/>
              <a:ext cx="30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Set</a:t>
              </a:r>
            </a:p>
          </p:txBody>
        </p:sp>
      </p:grpSp>
      <p:sp>
        <p:nvSpPr>
          <p:cNvPr id="320" name="Text Box 86"/>
          <p:cNvSpPr txBox="1">
            <a:spLocks noChangeArrowheads="1"/>
          </p:cNvSpPr>
          <p:nvPr/>
        </p:nvSpPr>
        <p:spPr bwMode="auto">
          <a:xfrm>
            <a:off x="3979863" y="6132513"/>
            <a:ext cx="3413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321" name="Text Box 87"/>
          <p:cNvSpPr txBox="1">
            <a:spLocks noChangeArrowheads="1"/>
          </p:cNvSpPr>
          <p:nvPr/>
        </p:nvSpPr>
        <p:spPr bwMode="auto">
          <a:xfrm>
            <a:off x="3979863" y="5013325"/>
            <a:ext cx="3413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322" name="Text Box 88"/>
          <p:cNvSpPr txBox="1">
            <a:spLocks noChangeArrowheads="1"/>
          </p:cNvSpPr>
          <p:nvPr/>
        </p:nvSpPr>
        <p:spPr bwMode="auto">
          <a:xfrm>
            <a:off x="3979863" y="3287713"/>
            <a:ext cx="3413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323" name="Text Box 89"/>
          <p:cNvSpPr txBox="1">
            <a:spLocks noChangeArrowheads="1"/>
          </p:cNvSpPr>
          <p:nvPr/>
        </p:nvSpPr>
        <p:spPr bwMode="auto">
          <a:xfrm>
            <a:off x="4948238" y="2060575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0</a:t>
            </a:r>
          </a:p>
        </p:txBody>
      </p:sp>
      <p:sp>
        <p:nvSpPr>
          <p:cNvPr id="324" name="Text Box 90"/>
          <p:cNvSpPr txBox="1">
            <a:spLocks noChangeArrowheads="1"/>
          </p:cNvSpPr>
          <p:nvPr/>
        </p:nvSpPr>
        <p:spPr bwMode="auto">
          <a:xfrm>
            <a:off x="4949825" y="2279650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1</a:t>
            </a:r>
          </a:p>
        </p:txBody>
      </p:sp>
      <p:sp>
        <p:nvSpPr>
          <p:cNvPr id="325" name="Text Box 91"/>
          <p:cNvSpPr txBox="1">
            <a:spLocks noChangeArrowheads="1"/>
          </p:cNvSpPr>
          <p:nvPr/>
        </p:nvSpPr>
        <p:spPr bwMode="auto">
          <a:xfrm>
            <a:off x="4949825" y="249237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2</a:t>
            </a:r>
          </a:p>
        </p:txBody>
      </p:sp>
      <p:sp>
        <p:nvSpPr>
          <p:cNvPr id="326" name="Text Box 92"/>
          <p:cNvSpPr txBox="1">
            <a:spLocks noChangeArrowheads="1"/>
          </p:cNvSpPr>
          <p:nvPr/>
        </p:nvSpPr>
        <p:spPr bwMode="auto">
          <a:xfrm>
            <a:off x="4949825" y="270827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3</a:t>
            </a:r>
          </a:p>
        </p:txBody>
      </p:sp>
      <p:sp>
        <p:nvSpPr>
          <p:cNvPr id="327" name="Text Box 93"/>
          <p:cNvSpPr txBox="1">
            <a:spLocks noChangeArrowheads="1"/>
          </p:cNvSpPr>
          <p:nvPr/>
        </p:nvSpPr>
        <p:spPr bwMode="auto">
          <a:xfrm>
            <a:off x="4949825" y="292417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4</a:t>
            </a:r>
          </a:p>
        </p:txBody>
      </p:sp>
      <p:sp>
        <p:nvSpPr>
          <p:cNvPr id="328" name="Text Box 94"/>
          <p:cNvSpPr txBox="1">
            <a:spLocks noChangeArrowheads="1"/>
          </p:cNvSpPr>
          <p:nvPr/>
        </p:nvSpPr>
        <p:spPr bwMode="auto">
          <a:xfrm>
            <a:off x="4949825" y="314007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5</a:t>
            </a:r>
          </a:p>
        </p:txBody>
      </p:sp>
      <p:sp>
        <p:nvSpPr>
          <p:cNvPr id="329" name="Text Box 95"/>
          <p:cNvSpPr txBox="1">
            <a:spLocks noChangeArrowheads="1"/>
          </p:cNvSpPr>
          <p:nvPr/>
        </p:nvSpPr>
        <p:spPr bwMode="auto">
          <a:xfrm>
            <a:off x="4938713" y="3576638"/>
            <a:ext cx="311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S</a:t>
            </a:r>
          </a:p>
        </p:txBody>
      </p:sp>
      <p:sp>
        <p:nvSpPr>
          <p:cNvPr id="330" name="Text Box 96"/>
          <p:cNvSpPr txBox="1">
            <a:spLocks noChangeArrowheads="1"/>
          </p:cNvSpPr>
          <p:nvPr/>
        </p:nvSpPr>
        <p:spPr bwMode="auto">
          <a:xfrm>
            <a:off x="4933950" y="3355975"/>
            <a:ext cx="341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331" name="Text Box 97"/>
          <p:cNvSpPr txBox="1">
            <a:spLocks noChangeArrowheads="1"/>
          </p:cNvSpPr>
          <p:nvPr/>
        </p:nvSpPr>
        <p:spPr bwMode="auto">
          <a:xfrm>
            <a:off x="4914900" y="1808163"/>
            <a:ext cx="481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Set</a:t>
            </a:r>
          </a:p>
        </p:txBody>
      </p:sp>
      <p:sp>
        <p:nvSpPr>
          <p:cNvPr id="332" name="Text Box 98"/>
          <p:cNvSpPr txBox="1">
            <a:spLocks noChangeArrowheads="1"/>
          </p:cNvSpPr>
          <p:nvPr/>
        </p:nvSpPr>
        <p:spPr bwMode="auto">
          <a:xfrm>
            <a:off x="4948238" y="3789363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0</a:t>
            </a:r>
          </a:p>
        </p:txBody>
      </p:sp>
      <p:sp>
        <p:nvSpPr>
          <p:cNvPr id="333" name="Text Box 99"/>
          <p:cNvSpPr txBox="1">
            <a:spLocks noChangeArrowheads="1"/>
          </p:cNvSpPr>
          <p:nvPr/>
        </p:nvSpPr>
        <p:spPr bwMode="auto">
          <a:xfrm>
            <a:off x="4949825" y="400843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1</a:t>
            </a:r>
          </a:p>
        </p:txBody>
      </p:sp>
      <p:sp>
        <p:nvSpPr>
          <p:cNvPr id="334" name="Text Box 100"/>
          <p:cNvSpPr txBox="1">
            <a:spLocks noChangeArrowheads="1"/>
          </p:cNvSpPr>
          <p:nvPr/>
        </p:nvSpPr>
        <p:spPr bwMode="auto">
          <a:xfrm>
            <a:off x="4949825" y="4221163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2</a:t>
            </a:r>
          </a:p>
        </p:txBody>
      </p:sp>
      <p:sp>
        <p:nvSpPr>
          <p:cNvPr id="335" name="Text Box 101"/>
          <p:cNvSpPr txBox="1">
            <a:spLocks noChangeArrowheads="1"/>
          </p:cNvSpPr>
          <p:nvPr/>
        </p:nvSpPr>
        <p:spPr bwMode="auto">
          <a:xfrm>
            <a:off x="4949825" y="4437063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3</a:t>
            </a:r>
          </a:p>
        </p:txBody>
      </p:sp>
      <p:sp>
        <p:nvSpPr>
          <p:cNvPr id="336" name="Text Box 102"/>
          <p:cNvSpPr txBox="1">
            <a:spLocks noChangeArrowheads="1"/>
          </p:cNvSpPr>
          <p:nvPr/>
        </p:nvSpPr>
        <p:spPr bwMode="auto">
          <a:xfrm>
            <a:off x="4949825" y="4652963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4</a:t>
            </a:r>
          </a:p>
        </p:txBody>
      </p:sp>
      <p:sp>
        <p:nvSpPr>
          <p:cNvPr id="337" name="Text Box 103"/>
          <p:cNvSpPr txBox="1">
            <a:spLocks noChangeArrowheads="1"/>
          </p:cNvSpPr>
          <p:nvPr/>
        </p:nvSpPr>
        <p:spPr bwMode="auto">
          <a:xfrm>
            <a:off x="4949825" y="4868863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5</a:t>
            </a:r>
          </a:p>
        </p:txBody>
      </p:sp>
      <p:sp>
        <p:nvSpPr>
          <p:cNvPr id="338" name="Text Box 104"/>
          <p:cNvSpPr txBox="1">
            <a:spLocks noChangeArrowheads="1"/>
          </p:cNvSpPr>
          <p:nvPr/>
        </p:nvSpPr>
        <p:spPr bwMode="auto">
          <a:xfrm>
            <a:off x="4938713" y="5305425"/>
            <a:ext cx="311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S</a:t>
            </a:r>
          </a:p>
        </p:txBody>
      </p:sp>
      <p:sp>
        <p:nvSpPr>
          <p:cNvPr id="339" name="Text Box 105"/>
          <p:cNvSpPr txBox="1">
            <a:spLocks noChangeArrowheads="1"/>
          </p:cNvSpPr>
          <p:nvPr/>
        </p:nvSpPr>
        <p:spPr bwMode="auto">
          <a:xfrm>
            <a:off x="4933950" y="5084763"/>
            <a:ext cx="341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340" name="Text Box 106"/>
          <p:cNvSpPr txBox="1">
            <a:spLocks noChangeArrowheads="1"/>
          </p:cNvSpPr>
          <p:nvPr/>
        </p:nvSpPr>
        <p:spPr bwMode="auto">
          <a:xfrm>
            <a:off x="4951413" y="5516563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0</a:t>
            </a:r>
          </a:p>
        </p:txBody>
      </p:sp>
      <p:sp>
        <p:nvSpPr>
          <p:cNvPr id="341" name="Text Box 107"/>
          <p:cNvSpPr txBox="1">
            <a:spLocks noChangeArrowheads="1"/>
          </p:cNvSpPr>
          <p:nvPr/>
        </p:nvSpPr>
        <p:spPr bwMode="auto">
          <a:xfrm>
            <a:off x="4953000" y="573563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1</a:t>
            </a:r>
          </a:p>
        </p:txBody>
      </p:sp>
      <p:sp>
        <p:nvSpPr>
          <p:cNvPr id="342" name="Text Box 108"/>
          <p:cNvSpPr txBox="1">
            <a:spLocks noChangeArrowheads="1"/>
          </p:cNvSpPr>
          <p:nvPr/>
        </p:nvSpPr>
        <p:spPr bwMode="auto">
          <a:xfrm>
            <a:off x="4953000" y="5948363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2</a:t>
            </a:r>
          </a:p>
        </p:txBody>
      </p:sp>
      <p:sp>
        <p:nvSpPr>
          <p:cNvPr id="343" name="Rectangle 111"/>
          <p:cNvSpPr>
            <a:spLocks noChangeArrowheads="1"/>
          </p:cNvSpPr>
          <p:nvPr/>
        </p:nvSpPr>
        <p:spPr bwMode="auto">
          <a:xfrm>
            <a:off x="977900" y="2097088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bg1"/>
                </a:solidFill>
                <a:latin typeface="Courier New" pitchFamily="49" charset="0"/>
              </a:rPr>
              <a:t>foo1</a:t>
            </a:r>
          </a:p>
        </p:txBody>
      </p:sp>
      <p:sp>
        <p:nvSpPr>
          <p:cNvPr id="344" name="AutoShape 112"/>
          <p:cNvSpPr>
            <a:spLocks noChangeArrowheads="1"/>
          </p:cNvSpPr>
          <p:nvPr/>
        </p:nvSpPr>
        <p:spPr bwMode="auto">
          <a:xfrm>
            <a:off x="5616575" y="3824288"/>
            <a:ext cx="466725" cy="2524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83B53D">
                  <a:gamma/>
                  <a:shade val="46275"/>
                  <a:invGamma/>
                </a:srgbClr>
              </a:gs>
              <a:gs pos="100000">
                <a:srgbClr val="83B53D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45" name="Rectangle 113"/>
          <p:cNvSpPr>
            <a:spLocks noChangeArrowheads="1"/>
          </p:cNvSpPr>
          <p:nvPr/>
        </p:nvSpPr>
        <p:spPr bwMode="auto">
          <a:xfrm>
            <a:off x="977900" y="4400550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tx1"/>
                </a:solidFill>
                <a:latin typeface="Courier New" pitchFamily="49" charset="0"/>
              </a:rPr>
              <a:t>foo2</a:t>
            </a:r>
          </a:p>
        </p:txBody>
      </p:sp>
      <p:grpSp>
        <p:nvGrpSpPr>
          <p:cNvPr id="346" name="Group 114"/>
          <p:cNvGrpSpPr>
            <a:grpSpLocks/>
          </p:cNvGrpSpPr>
          <p:nvPr/>
        </p:nvGrpSpPr>
        <p:grpSpPr bwMode="auto">
          <a:xfrm>
            <a:off x="977900" y="2312988"/>
            <a:ext cx="1439863" cy="647700"/>
            <a:chOff x="3606" y="2431"/>
            <a:chExt cx="907" cy="408"/>
          </a:xfrm>
        </p:grpSpPr>
        <p:sp>
          <p:nvSpPr>
            <p:cNvPr id="347" name="Rectangle 115"/>
            <p:cNvSpPr>
              <a:spLocks noChangeArrowheads="1"/>
            </p:cNvSpPr>
            <p:nvPr/>
          </p:nvSpPr>
          <p:spPr bwMode="auto">
            <a:xfrm>
              <a:off x="3606" y="2431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48" name="Rectangle 116"/>
            <p:cNvSpPr>
              <a:spLocks noChangeArrowheads="1"/>
            </p:cNvSpPr>
            <p:nvPr/>
          </p:nvSpPr>
          <p:spPr bwMode="auto">
            <a:xfrm>
              <a:off x="3606" y="2567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49" name="Rectangle 117"/>
            <p:cNvSpPr>
              <a:spLocks noChangeArrowheads="1"/>
            </p:cNvSpPr>
            <p:nvPr/>
          </p:nvSpPr>
          <p:spPr bwMode="auto">
            <a:xfrm>
              <a:off x="3606" y="2703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350" name="Line 118"/>
          <p:cNvSpPr>
            <a:spLocks noChangeShapeType="1"/>
          </p:cNvSpPr>
          <p:nvPr/>
        </p:nvSpPr>
        <p:spPr bwMode="auto">
          <a:xfrm rot="16200000" flipV="1">
            <a:off x="1188244" y="3501231"/>
            <a:ext cx="3455988" cy="9366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51" name="Line 119"/>
          <p:cNvSpPr>
            <a:spLocks noChangeShapeType="1"/>
          </p:cNvSpPr>
          <p:nvPr/>
        </p:nvSpPr>
        <p:spPr bwMode="auto">
          <a:xfrm rot="16200000" flipV="1">
            <a:off x="2339975" y="4832350"/>
            <a:ext cx="1152525" cy="9366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52" name="Rectangle 120"/>
          <p:cNvSpPr>
            <a:spLocks noChangeArrowheads="1"/>
          </p:cNvSpPr>
          <p:nvPr/>
        </p:nvSpPr>
        <p:spPr bwMode="auto">
          <a:xfrm>
            <a:off x="977900" y="2097088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tx2"/>
                </a:solidFill>
                <a:latin typeface="Courier New" pitchFamily="49" charset="0"/>
              </a:rPr>
              <a:t>foo3</a:t>
            </a:r>
          </a:p>
        </p:txBody>
      </p:sp>
      <p:sp>
        <p:nvSpPr>
          <p:cNvPr id="353" name="Line 121"/>
          <p:cNvSpPr>
            <a:spLocks noChangeShapeType="1"/>
          </p:cNvSpPr>
          <p:nvPr/>
        </p:nvSpPr>
        <p:spPr bwMode="auto">
          <a:xfrm rot="16200000" flipV="1">
            <a:off x="2339975" y="5048250"/>
            <a:ext cx="1152525" cy="9366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grpSp>
        <p:nvGrpSpPr>
          <p:cNvPr id="354" name="Group 122"/>
          <p:cNvGrpSpPr>
            <a:grpSpLocks/>
          </p:cNvGrpSpPr>
          <p:nvPr/>
        </p:nvGrpSpPr>
        <p:grpSpPr bwMode="auto">
          <a:xfrm>
            <a:off x="977900" y="4616450"/>
            <a:ext cx="1439863" cy="431800"/>
            <a:chOff x="3606" y="3519"/>
            <a:chExt cx="907" cy="272"/>
          </a:xfrm>
        </p:grpSpPr>
        <p:sp>
          <p:nvSpPr>
            <p:cNvPr id="355" name="Rectangle 123"/>
            <p:cNvSpPr>
              <a:spLocks noChangeArrowheads="1"/>
            </p:cNvSpPr>
            <p:nvPr/>
          </p:nvSpPr>
          <p:spPr bwMode="auto">
            <a:xfrm>
              <a:off x="3606" y="3519"/>
              <a:ext cx="907" cy="1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56" name="Rectangle 124"/>
            <p:cNvSpPr>
              <a:spLocks noChangeArrowheads="1"/>
            </p:cNvSpPr>
            <p:nvPr/>
          </p:nvSpPr>
          <p:spPr bwMode="auto">
            <a:xfrm>
              <a:off x="3606" y="3655"/>
              <a:ext cx="907" cy="1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357" name="AutoShape 125"/>
          <p:cNvSpPr>
            <a:spLocks noChangeArrowheads="1"/>
          </p:cNvSpPr>
          <p:nvPr/>
        </p:nvSpPr>
        <p:spPr bwMode="auto">
          <a:xfrm>
            <a:off x="503238" y="2132013"/>
            <a:ext cx="179387" cy="180975"/>
          </a:xfrm>
          <a:prstGeom prst="lightningBol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dirty="0"/>
          </a:p>
        </p:txBody>
      </p:sp>
      <p:sp>
        <p:nvSpPr>
          <p:cNvPr id="358" name="Text Box 127"/>
          <p:cNvSpPr txBox="1">
            <a:spLocks noChangeArrowheads="1"/>
          </p:cNvSpPr>
          <p:nvPr/>
        </p:nvSpPr>
        <p:spPr bwMode="auto">
          <a:xfrm>
            <a:off x="5932488" y="2522538"/>
            <a:ext cx="3170740" cy="259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void foo1()</a:t>
            </a:r>
            <a:b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for (i=0; i&lt;</a:t>
            </a:r>
            <a:r>
              <a:rPr lang="en-US" sz="1800" b="1" dirty="0">
                <a:latin typeface="Courier New" pitchFamily="49" charset="0"/>
              </a:rPr>
              <a:t>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; i++) {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foo2();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foo3();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sz="1800" b="1" i="1" dirty="0">
                <a:solidFill>
                  <a:schemeClr val="bg2"/>
                </a:solidFill>
                <a:latin typeface="Courier New" pitchFamily="49" charset="0"/>
              </a:rPr>
              <a:t>// More Code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}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359" name="Text Box 128"/>
          <p:cNvSpPr txBox="1">
            <a:spLocks noChangeArrowheads="1"/>
          </p:cNvSpPr>
          <p:nvPr/>
        </p:nvSpPr>
        <p:spPr bwMode="auto">
          <a:xfrm>
            <a:off x="5724525" y="5445125"/>
            <a:ext cx="29338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i="1" u="sng" dirty="0"/>
              <a:t>Hier:</a:t>
            </a:r>
            <a:r>
              <a:rPr lang="de-DE" sz="2000" dirty="0"/>
              <a:t> 2-fach assoziativer</a:t>
            </a:r>
          </a:p>
          <a:p>
            <a:pPr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/>
              <a:t>I-</a:t>
            </a:r>
            <a:r>
              <a:rPr lang="en-US" sz="2000" i="1" dirty="0"/>
              <a:t>Cache</a:t>
            </a:r>
          </a:p>
        </p:txBody>
      </p:sp>
      <p:sp>
        <p:nvSpPr>
          <p:cNvPr id="360" name="Text Box 129"/>
          <p:cNvSpPr txBox="1">
            <a:spLocks noChangeArrowheads="1"/>
          </p:cNvSpPr>
          <p:nvPr/>
        </p:nvSpPr>
        <p:spPr bwMode="auto">
          <a:xfrm>
            <a:off x="3205091" y="1736725"/>
            <a:ext cx="17876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800" b="1" dirty="0">
                <a:solidFill>
                  <a:schemeClr val="tx2"/>
                </a:solidFill>
              </a:rPr>
              <a:t>Hauptspeicher</a:t>
            </a:r>
          </a:p>
        </p:txBody>
      </p:sp>
    </p:spTree>
    <p:extLst>
      <p:ext uri="{BB962C8B-B14F-4D97-AF65-F5344CB8AC3E}">
        <p14:creationId xmlns:p14="http://schemas.microsoft.com/office/powerpoint/2010/main" val="2957381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" grpId="0" animBg="1"/>
      <p:bldP spid="350" grpId="0" animBg="1"/>
      <p:bldP spid="351" grpId="0" animBg="1"/>
      <p:bldP spid="352" grpId="0" animBg="1"/>
      <p:bldP spid="353" grpId="0" animBg="1"/>
      <p:bldP spid="3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für Verdrängung aus Befehls-</a:t>
            </a:r>
            <a:r>
              <a:rPr lang="en-US" i="1" dirty="0"/>
              <a:t>Cache</a:t>
            </a:r>
            <a:r>
              <a:rPr lang="de-DE" dirty="0"/>
              <a:t> </a:t>
            </a:r>
            <a:r>
              <a:rPr lang="de-DE" dirty="0" smtClean="0"/>
              <a:t>(4)</a:t>
            </a:r>
            <a:endParaRPr lang="en-US" dirty="0"/>
          </a:p>
        </p:txBody>
      </p:sp>
      <p:sp>
        <p:nvSpPr>
          <p:cNvPr id="128" name="Rectangle 2"/>
          <p:cNvSpPr>
            <a:spLocks noChangeArrowheads="1"/>
          </p:cNvSpPr>
          <p:nvPr/>
        </p:nvSpPr>
        <p:spPr bwMode="auto">
          <a:xfrm>
            <a:off x="979488" y="23145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29" name="Rectangle 4"/>
          <p:cNvSpPr>
            <a:spLocks noChangeArrowheads="1"/>
          </p:cNvSpPr>
          <p:nvPr/>
        </p:nvSpPr>
        <p:spPr bwMode="auto">
          <a:xfrm>
            <a:off x="3403600" y="2098675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foo1</a:t>
            </a:r>
          </a:p>
        </p:txBody>
      </p:sp>
      <p:sp>
        <p:nvSpPr>
          <p:cNvPr id="130" name="Rectangle 5"/>
          <p:cNvSpPr>
            <a:spLocks noChangeArrowheads="1"/>
          </p:cNvSpPr>
          <p:nvPr/>
        </p:nvSpPr>
        <p:spPr bwMode="auto">
          <a:xfrm>
            <a:off x="3403600" y="2314575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1" name="Rectangle 6"/>
          <p:cNvSpPr>
            <a:spLocks noChangeArrowheads="1"/>
          </p:cNvSpPr>
          <p:nvPr/>
        </p:nvSpPr>
        <p:spPr bwMode="auto">
          <a:xfrm>
            <a:off x="3403600" y="2530475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2" name="Rectangle 7"/>
          <p:cNvSpPr>
            <a:spLocks noChangeArrowheads="1"/>
          </p:cNvSpPr>
          <p:nvPr/>
        </p:nvSpPr>
        <p:spPr bwMode="auto">
          <a:xfrm>
            <a:off x="3403600" y="2746375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3" name="Rectangle 8"/>
          <p:cNvSpPr>
            <a:spLocks noChangeArrowheads="1"/>
          </p:cNvSpPr>
          <p:nvPr/>
        </p:nvSpPr>
        <p:spPr bwMode="auto">
          <a:xfrm>
            <a:off x="3403600" y="2962275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4" name="Rectangle 9"/>
          <p:cNvSpPr>
            <a:spLocks noChangeArrowheads="1"/>
          </p:cNvSpPr>
          <p:nvPr/>
        </p:nvSpPr>
        <p:spPr bwMode="auto">
          <a:xfrm>
            <a:off x="3403600" y="3178175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5" name="Rectangle 10"/>
          <p:cNvSpPr>
            <a:spLocks noChangeArrowheads="1"/>
          </p:cNvSpPr>
          <p:nvPr/>
        </p:nvSpPr>
        <p:spPr bwMode="auto">
          <a:xfrm>
            <a:off x="3403600" y="3394075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6" name="Rectangle 11"/>
          <p:cNvSpPr>
            <a:spLocks noChangeArrowheads="1"/>
          </p:cNvSpPr>
          <p:nvPr/>
        </p:nvSpPr>
        <p:spPr bwMode="auto">
          <a:xfrm>
            <a:off x="3403600" y="3609975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7" name="Rectangle 12"/>
          <p:cNvSpPr>
            <a:spLocks noChangeArrowheads="1"/>
          </p:cNvSpPr>
          <p:nvPr/>
        </p:nvSpPr>
        <p:spPr bwMode="auto">
          <a:xfrm>
            <a:off x="3403600" y="3825875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foo2</a:t>
            </a:r>
          </a:p>
        </p:txBody>
      </p:sp>
      <p:sp>
        <p:nvSpPr>
          <p:cNvPr id="138" name="Rectangle 13"/>
          <p:cNvSpPr>
            <a:spLocks noChangeArrowheads="1"/>
          </p:cNvSpPr>
          <p:nvPr/>
        </p:nvSpPr>
        <p:spPr bwMode="auto">
          <a:xfrm>
            <a:off x="3403600" y="4041775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9" name="Rectangle 14"/>
          <p:cNvSpPr>
            <a:spLocks noChangeArrowheads="1"/>
          </p:cNvSpPr>
          <p:nvPr/>
        </p:nvSpPr>
        <p:spPr bwMode="auto">
          <a:xfrm>
            <a:off x="3403600" y="4257675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0" name="Rectangle 15"/>
          <p:cNvSpPr>
            <a:spLocks noChangeArrowheads="1"/>
          </p:cNvSpPr>
          <p:nvPr/>
        </p:nvSpPr>
        <p:spPr bwMode="auto">
          <a:xfrm>
            <a:off x="3403600" y="4473575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1" name="Rectangle 16"/>
          <p:cNvSpPr>
            <a:spLocks noChangeArrowheads="1"/>
          </p:cNvSpPr>
          <p:nvPr/>
        </p:nvSpPr>
        <p:spPr bwMode="auto">
          <a:xfrm>
            <a:off x="3403600" y="4689475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2" name="Rectangle 17"/>
          <p:cNvSpPr>
            <a:spLocks noChangeArrowheads="1"/>
          </p:cNvSpPr>
          <p:nvPr/>
        </p:nvSpPr>
        <p:spPr bwMode="auto">
          <a:xfrm>
            <a:off x="3403600" y="4905375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3" name="Rectangle 18"/>
          <p:cNvSpPr>
            <a:spLocks noChangeArrowheads="1"/>
          </p:cNvSpPr>
          <p:nvPr/>
        </p:nvSpPr>
        <p:spPr bwMode="auto">
          <a:xfrm>
            <a:off x="3403600" y="5121275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4" name="Rectangle 19"/>
          <p:cNvSpPr>
            <a:spLocks noChangeArrowheads="1"/>
          </p:cNvSpPr>
          <p:nvPr/>
        </p:nvSpPr>
        <p:spPr bwMode="auto">
          <a:xfrm>
            <a:off x="3403600" y="5337175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5" name="Rectangle 20"/>
          <p:cNvSpPr>
            <a:spLocks noChangeArrowheads="1"/>
          </p:cNvSpPr>
          <p:nvPr/>
        </p:nvSpPr>
        <p:spPr bwMode="auto">
          <a:xfrm>
            <a:off x="3403600" y="5553075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dirty="0">
                <a:solidFill>
                  <a:schemeClr val="tx2"/>
                </a:solidFill>
              </a:rPr>
              <a:t>foo3</a:t>
            </a:r>
          </a:p>
        </p:txBody>
      </p:sp>
      <p:sp>
        <p:nvSpPr>
          <p:cNvPr id="146" name="Rectangle 21"/>
          <p:cNvSpPr>
            <a:spLocks noChangeArrowheads="1"/>
          </p:cNvSpPr>
          <p:nvPr/>
        </p:nvSpPr>
        <p:spPr bwMode="auto">
          <a:xfrm>
            <a:off x="3403600" y="5768975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7" name="Rectangle 22"/>
          <p:cNvSpPr>
            <a:spLocks noChangeArrowheads="1"/>
          </p:cNvSpPr>
          <p:nvPr/>
        </p:nvSpPr>
        <p:spPr bwMode="auto">
          <a:xfrm>
            <a:off x="3403600" y="5984875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8" name="Rectangle 24"/>
          <p:cNvSpPr>
            <a:spLocks noChangeArrowheads="1"/>
          </p:cNvSpPr>
          <p:nvPr/>
        </p:nvSpPr>
        <p:spPr bwMode="auto">
          <a:xfrm>
            <a:off x="979488" y="20986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9" name="Rectangle 25"/>
          <p:cNvSpPr>
            <a:spLocks noChangeArrowheads="1"/>
          </p:cNvSpPr>
          <p:nvPr/>
        </p:nvSpPr>
        <p:spPr bwMode="auto">
          <a:xfrm>
            <a:off x="979488" y="25304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0" name="Rectangle 26"/>
          <p:cNvSpPr>
            <a:spLocks noChangeArrowheads="1"/>
          </p:cNvSpPr>
          <p:nvPr/>
        </p:nvSpPr>
        <p:spPr bwMode="auto">
          <a:xfrm>
            <a:off x="979488" y="27463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1" name="Rectangle 27"/>
          <p:cNvSpPr>
            <a:spLocks noChangeArrowheads="1"/>
          </p:cNvSpPr>
          <p:nvPr/>
        </p:nvSpPr>
        <p:spPr bwMode="auto">
          <a:xfrm>
            <a:off x="979488" y="29622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2" name="Rectangle 28"/>
          <p:cNvSpPr>
            <a:spLocks noChangeArrowheads="1"/>
          </p:cNvSpPr>
          <p:nvPr/>
        </p:nvSpPr>
        <p:spPr bwMode="auto">
          <a:xfrm>
            <a:off x="979488" y="31781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3" name="Rectangle 29"/>
          <p:cNvSpPr>
            <a:spLocks noChangeArrowheads="1"/>
          </p:cNvSpPr>
          <p:nvPr/>
        </p:nvSpPr>
        <p:spPr bwMode="auto">
          <a:xfrm>
            <a:off x="979488" y="33940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4" name="Rectangle 30"/>
          <p:cNvSpPr>
            <a:spLocks noChangeArrowheads="1"/>
          </p:cNvSpPr>
          <p:nvPr/>
        </p:nvSpPr>
        <p:spPr bwMode="auto">
          <a:xfrm>
            <a:off x="979488" y="36099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5" name="Rectangle 31"/>
          <p:cNvSpPr>
            <a:spLocks noChangeArrowheads="1"/>
          </p:cNvSpPr>
          <p:nvPr/>
        </p:nvSpPr>
        <p:spPr bwMode="auto">
          <a:xfrm>
            <a:off x="979488" y="382587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6" name="Text Box 32"/>
          <p:cNvSpPr txBox="1">
            <a:spLocks noChangeArrowheads="1"/>
          </p:cNvSpPr>
          <p:nvPr/>
        </p:nvSpPr>
        <p:spPr bwMode="auto">
          <a:xfrm>
            <a:off x="1231900" y="1736725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 b="1" dirty="0">
                <a:solidFill>
                  <a:schemeClr val="tx2"/>
                </a:solidFill>
              </a:rPr>
              <a:t>I-</a:t>
            </a:r>
            <a:r>
              <a:rPr lang="en-US" sz="1800" b="1" i="1" dirty="0">
                <a:solidFill>
                  <a:schemeClr val="tx2"/>
                </a:solidFill>
              </a:rPr>
              <a:t>Cache</a:t>
            </a:r>
          </a:p>
        </p:txBody>
      </p:sp>
      <p:sp>
        <p:nvSpPr>
          <p:cNvPr id="157" name="Rectangle 33"/>
          <p:cNvSpPr>
            <a:spLocks noChangeArrowheads="1"/>
          </p:cNvSpPr>
          <p:nvPr/>
        </p:nvSpPr>
        <p:spPr bwMode="auto">
          <a:xfrm>
            <a:off x="979488" y="44005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8" name="Rectangle 34"/>
          <p:cNvSpPr>
            <a:spLocks noChangeArrowheads="1"/>
          </p:cNvSpPr>
          <p:nvPr/>
        </p:nvSpPr>
        <p:spPr bwMode="auto">
          <a:xfrm>
            <a:off x="979488" y="46164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9" name="Rectangle 35"/>
          <p:cNvSpPr>
            <a:spLocks noChangeArrowheads="1"/>
          </p:cNvSpPr>
          <p:nvPr/>
        </p:nvSpPr>
        <p:spPr bwMode="auto">
          <a:xfrm>
            <a:off x="979488" y="48323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60" name="Rectangle 36"/>
          <p:cNvSpPr>
            <a:spLocks noChangeArrowheads="1"/>
          </p:cNvSpPr>
          <p:nvPr/>
        </p:nvSpPr>
        <p:spPr bwMode="auto">
          <a:xfrm>
            <a:off x="979488" y="50482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61" name="Rectangle 37"/>
          <p:cNvSpPr>
            <a:spLocks noChangeArrowheads="1"/>
          </p:cNvSpPr>
          <p:nvPr/>
        </p:nvSpPr>
        <p:spPr bwMode="auto">
          <a:xfrm>
            <a:off x="979488" y="52641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62" name="Rectangle 38"/>
          <p:cNvSpPr>
            <a:spLocks noChangeArrowheads="1"/>
          </p:cNvSpPr>
          <p:nvPr/>
        </p:nvSpPr>
        <p:spPr bwMode="auto">
          <a:xfrm>
            <a:off x="979488" y="54800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63" name="Rectangle 39"/>
          <p:cNvSpPr>
            <a:spLocks noChangeArrowheads="1"/>
          </p:cNvSpPr>
          <p:nvPr/>
        </p:nvSpPr>
        <p:spPr bwMode="auto">
          <a:xfrm>
            <a:off x="979488" y="56959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4" name="Rectangle 40"/>
          <p:cNvSpPr>
            <a:spLocks noChangeArrowheads="1"/>
          </p:cNvSpPr>
          <p:nvPr/>
        </p:nvSpPr>
        <p:spPr bwMode="auto">
          <a:xfrm>
            <a:off x="979488" y="59118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65" name="Rectangle 41"/>
          <p:cNvSpPr>
            <a:spLocks noChangeArrowheads="1"/>
          </p:cNvSpPr>
          <p:nvPr/>
        </p:nvSpPr>
        <p:spPr bwMode="auto">
          <a:xfrm>
            <a:off x="979488" y="6127750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6" name="Text Box 42"/>
          <p:cNvSpPr txBox="1">
            <a:spLocks noChangeArrowheads="1"/>
          </p:cNvSpPr>
          <p:nvPr/>
        </p:nvSpPr>
        <p:spPr bwMode="auto">
          <a:xfrm rot="16200000">
            <a:off x="-52999" y="2848739"/>
            <a:ext cx="901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</a:rPr>
              <a:t>Way 0</a:t>
            </a:r>
          </a:p>
        </p:txBody>
      </p:sp>
      <p:sp>
        <p:nvSpPr>
          <p:cNvPr id="167" name="Text Box 43"/>
          <p:cNvSpPr txBox="1">
            <a:spLocks noChangeArrowheads="1"/>
          </p:cNvSpPr>
          <p:nvPr/>
        </p:nvSpPr>
        <p:spPr bwMode="auto">
          <a:xfrm rot="16200000">
            <a:off x="-57761" y="5156963"/>
            <a:ext cx="901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</a:rPr>
              <a:t>Way 1</a:t>
            </a:r>
          </a:p>
        </p:txBody>
      </p:sp>
      <p:sp>
        <p:nvSpPr>
          <p:cNvPr id="168" name="Rectangle 44"/>
          <p:cNvSpPr>
            <a:spLocks noChangeArrowheads="1"/>
          </p:cNvSpPr>
          <p:nvPr/>
        </p:nvSpPr>
        <p:spPr bwMode="auto">
          <a:xfrm>
            <a:off x="3403600" y="2095500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bg1"/>
                </a:solidFill>
                <a:latin typeface="Courier New" pitchFamily="49" charset="0"/>
              </a:rPr>
              <a:t>foo1</a:t>
            </a:r>
          </a:p>
        </p:txBody>
      </p:sp>
      <p:grpSp>
        <p:nvGrpSpPr>
          <p:cNvPr id="169" name="Group 45"/>
          <p:cNvGrpSpPr>
            <a:grpSpLocks/>
          </p:cNvGrpSpPr>
          <p:nvPr/>
        </p:nvGrpSpPr>
        <p:grpSpPr bwMode="auto">
          <a:xfrm>
            <a:off x="3403600" y="2744788"/>
            <a:ext cx="1439863" cy="646112"/>
            <a:chOff x="3606" y="1616"/>
            <a:chExt cx="907" cy="407"/>
          </a:xfrm>
        </p:grpSpPr>
        <p:sp>
          <p:nvSpPr>
            <p:cNvPr id="170" name="Rectangle 46"/>
            <p:cNvSpPr>
              <a:spLocks noChangeArrowheads="1"/>
            </p:cNvSpPr>
            <p:nvPr/>
          </p:nvSpPr>
          <p:spPr bwMode="auto">
            <a:xfrm>
              <a:off x="3606" y="1616"/>
              <a:ext cx="907" cy="1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1" name="Rectangle 47"/>
            <p:cNvSpPr>
              <a:spLocks noChangeArrowheads="1"/>
            </p:cNvSpPr>
            <p:nvPr/>
          </p:nvSpPr>
          <p:spPr bwMode="auto">
            <a:xfrm>
              <a:off x="3606" y="1751"/>
              <a:ext cx="907" cy="1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2" name="Rectangle 48"/>
            <p:cNvSpPr>
              <a:spLocks noChangeArrowheads="1"/>
            </p:cNvSpPr>
            <p:nvPr/>
          </p:nvSpPr>
          <p:spPr bwMode="auto">
            <a:xfrm>
              <a:off x="3606" y="1887"/>
              <a:ext cx="907" cy="1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73" name="Rectangle 49"/>
          <p:cNvSpPr>
            <a:spLocks noChangeArrowheads="1"/>
          </p:cNvSpPr>
          <p:nvPr/>
        </p:nvSpPr>
        <p:spPr bwMode="auto">
          <a:xfrm>
            <a:off x="3403600" y="3606800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4" name="Rectangle 50"/>
          <p:cNvSpPr>
            <a:spLocks noChangeArrowheads="1"/>
          </p:cNvSpPr>
          <p:nvPr/>
        </p:nvSpPr>
        <p:spPr bwMode="auto">
          <a:xfrm>
            <a:off x="3403600" y="3825875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tx1"/>
                </a:solidFill>
                <a:latin typeface="Courier New" pitchFamily="49" charset="0"/>
              </a:rPr>
              <a:t>foo2</a:t>
            </a:r>
          </a:p>
        </p:txBody>
      </p:sp>
      <p:grpSp>
        <p:nvGrpSpPr>
          <p:cNvPr id="175" name="Group 51"/>
          <p:cNvGrpSpPr>
            <a:grpSpLocks/>
          </p:cNvGrpSpPr>
          <p:nvPr/>
        </p:nvGrpSpPr>
        <p:grpSpPr bwMode="auto">
          <a:xfrm>
            <a:off x="3403600" y="4038600"/>
            <a:ext cx="1439863" cy="647700"/>
            <a:chOff x="3606" y="2431"/>
            <a:chExt cx="907" cy="408"/>
          </a:xfrm>
        </p:grpSpPr>
        <p:sp>
          <p:nvSpPr>
            <p:cNvPr id="176" name="Rectangle 52"/>
            <p:cNvSpPr>
              <a:spLocks noChangeArrowheads="1"/>
            </p:cNvSpPr>
            <p:nvPr/>
          </p:nvSpPr>
          <p:spPr bwMode="auto">
            <a:xfrm>
              <a:off x="3606" y="2431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7" name="Rectangle 53"/>
            <p:cNvSpPr>
              <a:spLocks noChangeArrowheads="1"/>
            </p:cNvSpPr>
            <p:nvPr/>
          </p:nvSpPr>
          <p:spPr bwMode="auto">
            <a:xfrm>
              <a:off x="3606" y="2567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8" name="Rectangle 54"/>
            <p:cNvSpPr>
              <a:spLocks noChangeArrowheads="1"/>
            </p:cNvSpPr>
            <p:nvPr/>
          </p:nvSpPr>
          <p:spPr bwMode="auto">
            <a:xfrm>
              <a:off x="3606" y="2703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79" name="Rectangle 55"/>
          <p:cNvSpPr>
            <a:spLocks noChangeArrowheads="1"/>
          </p:cNvSpPr>
          <p:nvPr/>
        </p:nvSpPr>
        <p:spPr bwMode="auto">
          <a:xfrm>
            <a:off x="3403600" y="4686300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0" name="Rectangle 56"/>
          <p:cNvSpPr>
            <a:spLocks noChangeArrowheads="1"/>
          </p:cNvSpPr>
          <p:nvPr/>
        </p:nvSpPr>
        <p:spPr bwMode="auto">
          <a:xfrm>
            <a:off x="3403600" y="4902200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1" name="Rectangle 57"/>
          <p:cNvSpPr>
            <a:spLocks noChangeArrowheads="1"/>
          </p:cNvSpPr>
          <p:nvPr/>
        </p:nvSpPr>
        <p:spPr bwMode="auto">
          <a:xfrm>
            <a:off x="3403600" y="5334000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2" name="Rectangle 58"/>
          <p:cNvSpPr>
            <a:spLocks noChangeArrowheads="1"/>
          </p:cNvSpPr>
          <p:nvPr/>
        </p:nvSpPr>
        <p:spPr bwMode="auto">
          <a:xfrm>
            <a:off x="3403600" y="5553075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tx2"/>
                </a:solidFill>
                <a:latin typeface="Courier New" pitchFamily="49" charset="0"/>
              </a:rPr>
              <a:t>foo3</a:t>
            </a:r>
          </a:p>
        </p:txBody>
      </p:sp>
      <p:grpSp>
        <p:nvGrpSpPr>
          <p:cNvPr id="183" name="Group 59"/>
          <p:cNvGrpSpPr>
            <a:grpSpLocks/>
          </p:cNvGrpSpPr>
          <p:nvPr/>
        </p:nvGrpSpPr>
        <p:grpSpPr bwMode="auto">
          <a:xfrm>
            <a:off x="3403600" y="5765800"/>
            <a:ext cx="1439863" cy="431800"/>
            <a:chOff x="3606" y="3519"/>
            <a:chExt cx="907" cy="272"/>
          </a:xfrm>
        </p:grpSpPr>
        <p:sp>
          <p:nvSpPr>
            <p:cNvPr id="184" name="Rectangle 60"/>
            <p:cNvSpPr>
              <a:spLocks noChangeArrowheads="1"/>
            </p:cNvSpPr>
            <p:nvPr/>
          </p:nvSpPr>
          <p:spPr bwMode="auto">
            <a:xfrm>
              <a:off x="3606" y="3519"/>
              <a:ext cx="907" cy="1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85" name="Rectangle 61"/>
            <p:cNvSpPr>
              <a:spLocks noChangeArrowheads="1"/>
            </p:cNvSpPr>
            <p:nvPr/>
          </p:nvSpPr>
          <p:spPr bwMode="auto">
            <a:xfrm>
              <a:off x="3606" y="3655"/>
              <a:ext cx="907" cy="1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86" name="Rectangle 62"/>
          <p:cNvSpPr>
            <a:spLocks noChangeArrowheads="1"/>
          </p:cNvSpPr>
          <p:nvPr/>
        </p:nvSpPr>
        <p:spPr bwMode="auto">
          <a:xfrm>
            <a:off x="3403600" y="6200775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7" name="Rectangle 63"/>
          <p:cNvSpPr>
            <a:spLocks noChangeArrowheads="1"/>
          </p:cNvSpPr>
          <p:nvPr/>
        </p:nvSpPr>
        <p:spPr bwMode="auto">
          <a:xfrm>
            <a:off x="3403600" y="2311400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8" name="Rectangle 64"/>
          <p:cNvSpPr>
            <a:spLocks noChangeArrowheads="1"/>
          </p:cNvSpPr>
          <p:nvPr/>
        </p:nvSpPr>
        <p:spPr bwMode="auto">
          <a:xfrm>
            <a:off x="3403600" y="2527300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grpSp>
        <p:nvGrpSpPr>
          <p:cNvPr id="189" name="Group 65"/>
          <p:cNvGrpSpPr>
            <a:grpSpLocks/>
          </p:cNvGrpSpPr>
          <p:nvPr/>
        </p:nvGrpSpPr>
        <p:grpSpPr bwMode="auto">
          <a:xfrm>
            <a:off x="603250" y="4364038"/>
            <a:ext cx="341313" cy="2052637"/>
            <a:chOff x="783" y="1185"/>
            <a:chExt cx="215" cy="1293"/>
          </a:xfrm>
        </p:grpSpPr>
        <p:sp>
          <p:nvSpPr>
            <p:cNvPr id="190" name="Text Box 66"/>
            <p:cNvSpPr txBox="1">
              <a:spLocks noChangeArrowheads="1"/>
            </p:cNvSpPr>
            <p:nvPr/>
          </p:nvSpPr>
          <p:spPr bwMode="auto">
            <a:xfrm>
              <a:off x="792" y="118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0</a:t>
              </a:r>
            </a:p>
          </p:txBody>
        </p:sp>
        <p:sp>
          <p:nvSpPr>
            <p:cNvPr id="191" name="Text Box 67"/>
            <p:cNvSpPr txBox="1">
              <a:spLocks noChangeArrowheads="1"/>
            </p:cNvSpPr>
            <p:nvPr/>
          </p:nvSpPr>
          <p:spPr bwMode="auto">
            <a:xfrm>
              <a:off x="793" y="1323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1</a:t>
              </a:r>
            </a:p>
          </p:txBody>
        </p:sp>
        <p:sp>
          <p:nvSpPr>
            <p:cNvPr id="192" name="Text Box 68"/>
            <p:cNvSpPr txBox="1">
              <a:spLocks noChangeArrowheads="1"/>
            </p:cNvSpPr>
            <p:nvPr/>
          </p:nvSpPr>
          <p:spPr bwMode="auto">
            <a:xfrm>
              <a:off x="793" y="1457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2</a:t>
              </a:r>
            </a:p>
          </p:txBody>
        </p:sp>
        <p:sp>
          <p:nvSpPr>
            <p:cNvPr id="193" name="Text Box 69"/>
            <p:cNvSpPr txBox="1">
              <a:spLocks noChangeArrowheads="1"/>
            </p:cNvSpPr>
            <p:nvPr/>
          </p:nvSpPr>
          <p:spPr bwMode="auto">
            <a:xfrm>
              <a:off x="793" y="1593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3</a:t>
              </a:r>
            </a:p>
          </p:txBody>
        </p:sp>
        <p:sp>
          <p:nvSpPr>
            <p:cNvPr id="194" name="Text Box 70"/>
            <p:cNvSpPr txBox="1">
              <a:spLocks noChangeArrowheads="1"/>
            </p:cNvSpPr>
            <p:nvPr/>
          </p:nvSpPr>
          <p:spPr bwMode="auto">
            <a:xfrm>
              <a:off x="793" y="1729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4</a:t>
              </a:r>
            </a:p>
          </p:txBody>
        </p:sp>
        <p:sp>
          <p:nvSpPr>
            <p:cNvPr id="195" name="Text Box 71"/>
            <p:cNvSpPr txBox="1">
              <a:spLocks noChangeArrowheads="1"/>
            </p:cNvSpPr>
            <p:nvPr/>
          </p:nvSpPr>
          <p:spPr bwMode="auto">
            <a:xfrm>
              <a:off x="793" y="186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5</a:t>
              </a:r>
            </a:p>
          </p:txBody>
        </p:sp>
        <p:sp>
          <p:nvSpPr>
            <p:cNvPr id="196" name="Text Box 72"/>
            <p:cNvSpPr txBox="1">
              <a:spLocks noChangeArrowheads="1"/>
            </p:cNvSpPr>
            <p:nvPr/>
          </p:nvSpPr>
          <p:spPr bwMode="auto">
            <a:xfrm>
              <a:off x="793" y="2001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6</a:t>
              </a:r>
            </a:p>
          </p:txBody>
        </p:sp>
        <p:sp>
          <p:nvSpPr>
            <p:cNvPr id="197" name="Text Box 73"/>
            <p:cNvSpPr txBox="1">
              <a:spLocks noChangeArrowheads="1"/>
            </p:cNvSpPr>
            <p:nvPr/>
          </p:nvSpPr>
          <p:spPr bwMode="auto">
            <a:xfrm>
              <a:off x="786" y="2276"/>
              <a:ext cx="19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S</a:t>
              </a:r>
            </a:p>
          </p:txBody>
        </p:sp>
        <p:sp>
          <p:nvSpPr>
            <p:cNvPr id="198" name="Text Box 74"/>
            <p:cNvSpPr txBox="1">
              <a:spLocks noChangeArrowheads="1"/>
            </p:cNvSpPr>
            <p:nvPr/>
          </p:nvSpPr>
          <p:spPr bwMode="auto">
            <a:xfrm>
              <a:off x="783" y="2137"/>
              <a:ext cx="21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...</a:t>
              </a:r>
            </a:p>
          </p:txBody>
        </p:sp>
      </p:grpSp>
      <p:grpSp>
        <p:nvGrpSpPr>
          <p:cNvPr id="199" name="Group 75"/>
          <p:cNvGrpSpPr>
            <a:grpSpLocks/>
          </p:cNvGrpSpPr>
          <p:nvPr/>
        </p:nvGrpSpPr>
        <p:grpSpPr bwMode="auto">
          <a:xfrm>
            <a:off x="431800" y="1808163"/>
            <a:ext cx="512763" cy="2305050"/>
            <a:chOff x="536" y="1071"/>
            <a:chExt cx="323" cy="1452"/>
          </a:xfrm>
        </p:grpSpPr>
        <p:sp>
          <p:nvSpPr>
            <p:cNvPr id="200" name="Text Box 76"/>
            <p:cNvSpPr txBox="1">
              <a:spLocks noChangeArrowheads="1"/>
            </p:cNvSpPr>
            <p:nvPr/>
          </p:nvSpPr>
          <p:spPr bwMode="auto">
            <a:xfrm>
              <a:off x="653" y="1230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0</a:t>
              </a:r>
            </a:p>
          </p:txBody>
        </p:sp>
        <p:sp>
          <p:nvSpPr>
            <p:cNvPr id="201" name="Text Box 77"/>
            <p:cNvSpPr txBox="1">
              <a:spLocks noChangeArrowheads="1"/>
            </p:cNvSpPr>
            <p:nvPr/>
          </p:nvSpPr>
          <p:spPr bwMode="auto">
            <a:xfrm>
              <a:off x="654" y="1368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1</a:t>
              </a:r>
            </a:p>
          </p:txBody>
        </p:sp>
        <p:sp>
          <p:nvSpPr>
            <p:cNvPr id="202" name="Text Box 78"/>
            <p:cNvSpPr txBox="1">
              <a:spLocks noChangeArrowheads="1"/>
            </p:cNvSpPr>
            <p:nvPr/>
          </p:nvSpPr>
          <p:spPr bwMode="auto">
            <a:xfrm>
              <a:off x="654" y="1502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2</a:t>
              </a:r>
            </a:p>
          </p:txBody>
        </p:sp>
        <p:sp>
          <p:nvSpPr>
            <p:cNvPr id="203" name="Text Box 79"/>
            <p:cNvSpPr txBox="1">
              <a:spLocks noChangeArrowheads="1"/>
            </p:cNvSpPr>
            <p:nvPr/>
          </p:nvSpPr>
          <p:spPr bwMode="auto">
            <a:xfrm>
              <a:off x="654" y="1638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3</a:t>
              </a:r>
            </a:p>
          </p:txBody>
        </p:sp>
        <p:sp>
          <p:nvSpPr>
            <p:cNvPr id="204" name="Text Box 80"/>
            <p:cNvSpPr txBox="1">
              <a:spLocks noChangeArrowheads="1"/>
            </p:cNvSpPr>
            <p:nvPr/>
          </p:nvSpPr>
          <p:spPr bwMode="auto">
            <a:xfrm>
              <a:off x="654" y="1774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4</a:t>
              </a:r>
            </a:p>
          </p:txBody>
        </p:sp>
        <p:sp>
          <p:nvSpPr>
            <p:cNvPr id="205" name="Text Box 81"/>
            <p:cNvSpPr txBox="1">
              <a:spLocks noChangeArrowheads="1"/>
            </p:cNvSpPr>
            <p:nvPr/>
          </p:nvSpPr>
          <p:spPr bwMode="auto">
            <a:xfrm>
              <a:off x="654" y="1910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5</a:t>
              </a:r>
            </a:p>
          </p:txBody>
        </p:sp>
        <p:sp>
          <p:nvSpPr>
            <p:cNvPr id="206" name="Text Box 82"/>
            <p:cNvSpPr txBox="1">
              <a:spLocks noChangeArrowheads="1"/>
            </p:cNvSpPr>
            <p:nvPr/>
          </p:nvSpPr>
          <p:spPr bwMode="auto">
            <a:xfrm>
              <a:off x="654" y="2046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6</a:t>
              </a:r>
            </a:p>
          </p:txBody>
        </p:sp>
        <p:sp>
          <p:nvSpPr>
            <p:cNvPr id="207" name="Text Box 83"/>
            <p:cNvSpPr txBox="1">
              <a:spLocks noChangeArrowheads="1"/>
            </p:cNvSpPr>
            <p:nvPr/>
          </p:nvSpPr>
          <p:spPr bwMode="auto">
            <a:xfrm>
              <a:off x="647" y="2321"/>
              <a:ext cx="19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S</a:t>
              </a:r>
            </a:p>
          </p:txBody>
        </p:sp>
        <p:sp>
          <p:nvSpPr>
            <p:cNvPr id="208" name="Text Box 84"/>
            <p:cNvSpPr txBox="1">
              <a:spLocks noChangeArrowheads="1"/>
            </p:cNvSpPr>
            <p:nvPr/>
          </p:nvSpPr>
          <p:spPr bwMode="auto">
            <a:xfrm>
              <a:off x="644" y="2182"/>
              <a:ext cx="21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...</a:t>
              </a:r>
            </a:p>
          </p:txBody>
        </p:sp>
        <p:sp>
          <p:nvSpPr>
            <p:cNvPr id="209" name="Text Box 85"/>
            <p:cNvSpPr txBox="1">
              <a:spLocks noChangeArrowheads="1"/>
            </p:cNvSpPr>
            <p:nvPr/>
          </p:nvSpPr>
          <p:spPr bwMode="auto">
            <a:xfrm>
              <a:off x="536" y="1071"/>
              <a:ext cx="30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Set</a:t>
              </a:r>
            </a:p>
          </p:txBody>
        </p:sp>
      </p:grpSp>
      <p:sp>
        <p:nvSpPr>
          <p:cNvPr id="210" name="Text Box 86"/>
          <p:cNvSpPr txBox="1">
            <a:spLocks noChangeArrowheads="1"/>
          </p:cNvSpPr>
          <p:nvPr/>
        </p:nvSpPr>
        <p:spPr bwMode="auto">
          <a:xfrm>
            <a:off x="3979863" y="6132513"/>
            <a:ext cx="3413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211" name="Text Box 87"/>
          <p:cNvSpPr txBox="1">
            <a:spLocks noChangeArrowheads="1"/>
          </p:cNvSpPr>
          <p:nvPr/>
        </p:nvSpPr>
        <p:spPr bwMode="auto">
          <a:xfrm>
            <a:off x="3979863" y="5013325"/>
            <a:ext cx="3413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212" name="Text Box 88"/>
          <p:cNvSpPr txBox="1">
            <a:spLocks noChangeArrowheads="1"/>
          </p:cNvSpPr>
          <p:nvPr/>
        </p:nvSpPr>
        <p:spPr bwMode="auto">
          <a:xfrm>
            <a:off x="3979863" y="3287713"/>
            <a:ext cx="3413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213" name="Text Box 89"/>
          <p:cNvSpPr txBox="1">
            <a:spLocks noChangeArrowheads="1"/>
          </p:cNvSpPr>
          <p:nvPr/>
        </p:nvSpPr>
        <p:spPr bwMode="auto">
          <a:xfrm>
            <a:off x="4948238" y="2060575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0</a:t>
            </a:r>
          </a:p>
        </p:txBody>
      </p:sp>
      <p:sp>
        <p:nvSpPr>
          <p:cNvPr id="214" name="Text Box 90"/>
          <p:cNvSpPr txBox="1">
            <a:spLocks noChangeArrowheads="1"/>
          </p:cNvSpPr>
          <p:nvPr/>
        </p:nvSpPr>
        <p:spPr bwMode="auto">
          <a:xfrm>
            <a:off x="4949825" y="2279650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1</a:t>
            </a:r>
          </a:p>
        </p:txBody>
      </p:sp>
      <p:sp>
        <p:nvSpPr>
          <p:cNvPr id="215" name="Text Box 91"/>
          <p:cNvSpPr txBox="1">
            <a:spLocks noChangeArrowheads="1"/>
          </p:cNvSpPr>
          <p:nvPr/>
        </p:nvSpPr>
        <p:spPr bwMode="auto">
          <a:xfrm>
            <a:off x="4949825" y="249237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2</a:t>
            </a:r>
          </a:p>
        </p:txBody>
      </p:sp>
      <p:sp>
        <p:nvSpPr>
          <p:cNvPr id="216" name="Text Box 92"/>
          <p:cNvSpPr txBox="1">
            <a:spLocks noChangeArrowheads="1"/>
          </p:cNvSpPr>
          <p:nvPr/>
        </p:nvSpPr>
        <p:spPr bwMode="auto">
          <a:xfrm>
            <a:off x="4949825" y="270827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3</a:t>
            </a:r>
          </a:p>
        </p:txBody>
      </p:sp>
      <p:sp>
        <p:nvSpPr>
          <p:cNvPr id="217" name="Text Box 93"/>
          <p:cNvSpPr txBox="1">
            <a:spLocks noChangeArrowheads="1"/>
          </p:cNvSpPr>
          <p:nvPr/>
        </p:nvSpPr>
        <p:spPr bwMode="auto">
          <a:xfrm>
            <a:off x="4949825" y="292417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4</a:t>
            </a:r>
          </a:p>
        </p:txBody>
      </p:sp>
      <p:sp>
        <p:nvSpPr>
          <p:cNvPr id="218" name="Text Box 94"/>
          <p:cNvSpPr txBox="1">
            <a:spLocks noChangeArrowheads="1"/>
          </p:cNvSpPr>
          <p:nvPr/>
        </p:nvSpPr>
        <p:spPr bwMode="auto">
          <a:xfrm>
            <a:off x="4949825" y="314007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5</a:t>
            </a:r>
          </a:p>
        </p:txBody>
      </p:sp>
      <p:sp>
        <p:nvSpPr>
          <p:cNvPr id="219" name="Text Box 95"/>
          <p:cNvSpPr txBox="1">
            <a:spLocks noChangeArrowheads="1"/>
          </p:cNvSpPr>
          <p:nvPr/>
        </p:nvSpPr>
        <p:spPr bwMode="auto">
          <a:xfrm>
            <a:off x="4938713" y="3576638"/>
            <a:ext cx="311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S</a:t>
            </a:r>
          </a:p>
        </p:txBody>
      </p:sp>
      <p:sp>
        <p:nvSpPr>
          <p:cNvPr id="220" name="Text Box 96"/>
          <p:cNvSpPr txBox="1">
            <a:spLocks noChangeArrowheads="1"/>
          </p:cNvSpPr>
          <p:nvPr/>
        </p:nvSpPr>
        <p:spPr bwMode="auto">
          <a:xfrm>
            <a:off x="4933950" y="3355975"/>
            <a:ext cx="341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221" name="Text Box 97"/>
          <p:cNvSpPr txBox="1">
            <a:spLocks noChangeArrowheads="1"/>
          </p:cNvSpPr>
          <p:nvPr/>
        </p:nvSpPr>
        <p:spPr bwMode="auto">
          <a:xfrm>
            <a:off x="4914900" y="1808163"/>
            <a:ext cx="481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Set</a:t>
            </a:r>
          </a:p>
        </p:txBody>
      </p:sp>
      <p:sp>
        <p:nvSpPr>
          <p:cNvPr id="222" name="Text Box 98"/>
          <p:cNvSpPr txBox="1">
            <a:spLocks noChangeArrowheads="1"/>
          </p:cNvSpPr>
          <p:nvPr/>
        </p:nvSpPr>
        <p:spPr bwMode="auto">
          <a:xfrm>
            <a:off x="4948238" y="3789363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0</a:t>
            </a:r>
          </a:p>
        </p:txBody>
      </p:sp>
      <p:sp>
        <p:nvSpPr>
          <p:cNvPr id="223" name="Text Box 99"/>
          <p:cNvSpPr txBox="1">
            <a:spLocks noChangeArrowheads="1"/>
          </p:cNvSpPr>
          <p:nvPr/>
        </p:nvSpPr>
        <p:spPr bwMode="auto">
          <a:xfrm>
            <a:off x="4949825" y="400843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1</a:t>
            </a:r>
          </a:p>
        </p:txBody>
      </p:sp>
      <p:sp>
        <p:nvSpPr>
          <p:cNvPr id="224" name="Text Box 100"/>
          <p:cNvSpPr txBox="1">
            <a:spLocks noChangeArrowheads="1"/>
          </p:cNvSpPr>
          <p:nvPr/>
        </p:nvSpPr>
        <p:spPr bwMode="auto">
          <a:xfrm>
            <a:off x="4949825" y="4221163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2</a:t>
            </a:r>
          </a:p>
        </p:txBody>
      </p:sp>
      <p:sp>
        <p:nvSpPr>
          <p:cNvPr id="225" name="Text Box 101"/>
          <p:cNvSpPr txBox="1">
            <a:spLocks noChangeArrowheads="1"/>
          </p:cNvSpPr>
          <p:nvPr/>
        </p:nvSpPr>
        <p:spPr bwMode="auto">
          <a:xfrm>
            <a:off x="4949825" y="4437063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3</a:t>
            </a:r>
          </a:p>
        </p:txBody>
      </p:sp>
      <p:sp>
        <p:nvSpPr>
          <p:cNvPr id="226" name="Text Box 102"/>
          <p:cNvSpPr txBox="1">
            <a:spLocks noChangeArrowheads="1"/>
          </p:cNvSpPr>
          <p:nvPr/>
        </p:nvSpPr>
        <p:spPr bwMode="auto">
          <a:xfrm>
            <a:off x="4949825" y="4652963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4</a:t>
            </a:r>
          </a:p>
        </p:txBody>
      </p:sp>
      <p:sp>
        <p:nvSpPr>
          <p:cNvPr id="227" name="Text Box 103"/>
          <p:cNvSpPr txBox="1">
            <a:spLocks noChangeArrowheads="1"/>
          </p:cNvSpPr>
          <p:nvPr/>
        </p:nvSpPr>
        <p:spPr bwMode="auto">
          <a:xfrm>
            <a:off x="4949825" y="4868863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5</a:t>
            </a:r>
          </a:p>
        </p:txBody>
      </p:sp>
      <p:sp>
        <p:nvSpPr>
          <p:cNvPr id="228" name="Text Box 104"/>
          <p:cNvSpPr txBox="1">
            <a:spLocks noChangeArrowheads="1"/>
          </p:cNvSpPr>
          <p:nvPr/>
        </p:nvSpPr>
        <p:spPr bwMode="auto">
          <a:xfrm>
            <a:off x="4938713" y="5305425"/>
            <a:ext cx="311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S</a:t>
            </a:r>
          </a:p>
        </p:txBody>
      </p:sp>
      <p:sp>
        <p:nvSpPr>
          <p:cNvPr id="229" name="Text Box 105"/>
          <p:cNvSpPr txBox="1">
            <a:spLocks noChangeArrowheads="1"/>
          </p:cNvSpPr>
          <p:nvPr/>
        </p:nvSpPr>
        <p:spPr bwMode="auto">
          <a:xfrm>
            <a:off x="4933950" y="5084763"/>
            <a:ext cx="341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230" name="Text Box 106"/>
          <p:cNvSpPr txBox="1">
            <a:spLocks noChangeArrowheads="1"/>
          </p:cNvSpPr>
          <p:nvPr/>
        </p:nvSpPr>
        <p:spPr bwMode="auto">
          <a:xfrm>
            <a:off x="4951413" y="5516563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0</a:t>
            </a:r>
          </a:p>
        </p:txBody>
      </p:sp>
      <p:sp>
        <p:nvSpPr>
          <p:cNvPr id="231" name="Text Box 107"/>
          <p:cNvSpPr txBox="1">
            <a:spLocks noChangeArrowheads="1"/>
          </p:cNvSpPr>
          <p:nvPr/>
        </p:nvSpPr>
        <p:spPr bwMode="auto">
          <a:xfrm>
            <a:off x="4953000" y="573563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1</a:t>
            </a:r>
          </a:p>
        </p:txBody>
      </p:sp>
      <p:sp>
        <p:nvSpPr>
          <p:cNvPr id="232" name="Text Box 108"/>
          <p:cNvSpPr txBox="1">
            <a:spLocks noChangeArrowheads="1"/>
          </p:cNvSpPr>
          <p:nvPr/>
        </p:nvSpPr>
        <p:spPr bwMode="auto">
          <a:xfrm>
            <a:off x="4953000" y="5948363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2</a:t>
            </a:r>
          </a:p>
        </p:txBody>
      </p:sp>
      <p:sp>
        <p:nvSpPr>
          <p:cNvPr id="233" name="Rectangle 111"/>
          <p:cNvSpPr>
            <a:spLocks noChangeArrowheads="1"/>
          </p:cNvSpPr>
          <p:nvPr/>
        </p:nvSpPr>
        <p:spPr bwMode="auto">
          <a:xfrm>
            <a:off x="977900" y="2097088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bg1"/>
                </a:solidFill>
                <a:latin typeface="Courier New" pitchFamily="49" charset="0"/>
              </a:rPr>
              <a:t>foo1</a:t>
            </a:r>
          </a:p>
        </p:txBody>
      </p:sp>
      <p:sp>
        <p:nvSpPr>
          <p:cNvPr id="234" name="AutoShape 112"/>
          <p:cNvSpPr>
            <a:spLocks noChangeArrowheads="1"/>
          </p:cNvSpPr>
          <p:nvPr/>
        </p:nvSpPr>
        <p:spPr bwMode="auto">
          <a:xfrm>
            <a:off x="5616575" y="4148138"/>
            <a:ext cx="466725" cy="2524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83B53D">
                  <a:gamma/>
                  <a:shade val="46275"/>
                  <a:invGamma/>
                </a:srgbClr>
              </a:gs>
              <a:gs pos="100000">
                <a:srgbClr val="83B53D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35" name="Rectangle 113"/>
          <p:cNvSpPr>
            <a:spLocks noChangeArrowheads="1"/>
          </p:cNvSpPr>
          <p:nvPr/>
        </p:nvSpPr>
        <p:spPr bwMode="auto">
          <a:xfrm>
            <a:off x="977900" y="4400550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tx1"/>
                </a:solidFill>
                <a:latin typeface="Courier New" pitchFamily="49" charset="0"/>
              </a:rPr>
              <a:t>foo2</a:t>
            </a:r>
          </a:p>
        </p:txBody>
      </p:sp>
      <p:grpSp>
        <p:nvGrpSpPr>
          <p:cNvPr id="236" name="Group 114"/>
          <p:cNvGrpSpPr>
            <a:grpSpLocks/>
          </p:cNvGrpSpPr>
          <p:nvPr/>
        </p:nvGrpSpPr>
        <p:grpSpPr bwMode="auto">
          <a:xfrm>
            <a:off x="977900" y="2312988"/>
            <a:ext cx="1439863" cy="647700"/>
            <a:chOff x="3606" y="2431"/>
            <a:chExt cx="907" cy="408"/>
          </a:xfrm>
        </p:grpSpPr>
        <p:sp>
          <p:nvSpPr>
            <p:cNvPr id="237" name="Rectangle 115"/>
            <p:cNvSpPr>
              <a:spLocks noChangeArrowheads="1"/>
            </p:cNvSpPr>
            <p:nvPr/>
          </p:nvSpPr>
          <p:spPr bwMode="auto">
            <a:xfrm>
              <a:off x="3606" y="2431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61" name="Rectangle 116"/>
            <p:cNvSpPr>
              <a:spLocks noChangeArrowheads="1"/>
            </p:cNvSpPr>
            <p:nvPr/>
          </p:nvSpPr>
          <p:spPr bwMode="auto">
            <a:xfrm>
              <a:off x="3606" y="2567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62" name="Rectangle 117"/>
            <p:cNvSpPr>
              <a:spLocks noChangeArrowheads="1"/>
            </p:cNvSpPr>
            <p:nvPr/>
          </p:nvSpPr>
          <p:spPr bwMode="auto">
            <a:xfrm>
              <a:off x="3606" y="2703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363" name="Rectangle 118"/>
          <p:cNvSpPr>
            <a:spLocks noChangeArrowheads="1"/>
          </p:cNvSpPr>
          <p:nvPr/>
        </p:nvSpPr>
        <p:spPr bwMode="auto">
          <a:xfrm>
            <a:off x="977900" y="2097088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tx2"/>
                </a:solidFill>
                <a:latin typeface="Courier New" pitchFamily="49" charset="0"/>
              </a:rPr>
              <a:t>foo3</a:t>
            </a:r>
          </a:p>
        </p:txBody>
      </p:sp>
      <p:grpSp>
        <p:nvGrpSpPr>
          <p:cNvPr id="364" name="Group 119"/>
          <p:cNvGrpSpPr>
            <a:grpSpLocks/>
          </p:cNvGrpSpPr>
          <p:nvPr/>
        </p:nvGrpSpPr>
        <p:grpSpPr bwMode="auto">
          <a:xfrm>
            <a:off x="977900" y="4616450"/>
            <a:ext cx="1439863" cy="431800"/>
            <a:chOff x="3606" y="3519"/>
            <a:chExt cx="907" cy="272"/>
          </a:xfrm>
        </p:grpSpPr>
        <p:sp>
          <p:nvSpPr>
            <p:cNvPr id="365" name="Rectangle 120"/>
            <p:cNvSpPr>
              <a:spLocks noChangeArrowheads="1"/>
            </p:cNvSpPr>
            <p:nvPr/>
          </p:nvSpPr>
          <p:spPr bwMode="auto">
            <a:xfrm>
              <a:off x="3606" y="3519"/>
              <a:ext cx="907" cy="1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66" name="Rectangle 121"/>
            <p:cNvSpPr>
              <a:spLocks noChangeArrowheads="1"/>
            </p:cNvSpPr>
            <p:nvPr/>
          </p:nvSpPr>
          <p:spPr bwMode="auto">
            <a:xfrm>
              <a:off x="3606" y="3655"/>
              <a:ext cx="907" cy="1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367" name="AutoShape 122"/>
          <p:cNvSpPr>
            <a:spLocks noChangeArrowheads="1"/>
          </p:cNvSpPr>
          <p:nvPr/>
        </p:nvSpPr>
        <p:spPr bwMode="auto">
          <a:xfrm>
            <a:off x="503238" y="2132013"/>
            <a:ext cx="179387" cy="180975"/>
          </a:xfrm>
          <a:prstGeom prst="lightningBol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dirty="0"/>
          </a:p>
        </p:txBody>
      </p:sp>
      <p:sp>
        <p:nvSpPr>
          <p:cNvPr id="368" name="Line 123"/>
          <p:cNvSpPr>
            <a:spLocks noChangeShapeType="1"/>
          </p:cNvSpPr>
          <p:nvPr/>
        </p:nvSpPr>
        <p:spPr bwMode="auto">
          <a:xfrm rot="5400000">
            <a:off x="2916238" y="1952625"/>
            <a:ext cx="0" cy="9366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69" name="Rectangle 124"/>
          <p:cNvSpPr>
            <a:spLocks noChangeArrowheads="1"/>
          </p:cNvSpPr>
          <p:nvPr/>
        </p:nvSpPr>
        <p:spPr bwMode="auto">
          <a:xfrm>
            <a:off x="977900" y="2312988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70" name="AutoShape 125"/>
          <p:cNvSpPr>
            <a:spLocks noChangeArrowheads="1"/>
          </p:cNvSpPr>
          <p:nvPr/>
        </p:nvSpPr>
        <p:spPr bwMode="auto">
          <a:xfrm>
            <a:off x="503238" y="2347913"/>
            <a:ext cx="179387" cy="180975"/>
          </a:xfrm>
          <a:prstGeom prst="lightningBol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dirty="0"/>
          </a:p>
        </p:txBody>
      </p:sp>
      <p:sp>
        <p:nvSpPr>
          <p:cNvPr id="371" name="Line 126"/>
          <p:cNvSpPr>
            <a:spLocks noChangeShapeType="1"/>
          </p:cNvSpPr>
          <p:nvPr/>
        </p:nvSpPr>
        <p:spPr bwMode="auto">
          <a:xfrm rot="5400000">
            <a:off x="2916238" y="2168525"/>
            <a:ext cx="0" cy="9366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72" name="Rectangle 127"/>
          <p:cNvSpPr>
            <a:spLocks noChangeArrowheads="1"/>
          </p:cNvSpPr>
          <p:nvPr/>
        </p:nvSpPr>
        <p:spPr bwMode="auto">
          <a:xfrm>
            <a:off x="977900" y="2528888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73" name="AutoShape 128"/>
          <p:cNvSpPr>
            <a:spLocks noChangeArrowheads="1"/>
          </p:cNvSpPr>
          <p:nvPr/>
        </p:nvSpPr>
        <p:spPr bwMode="auto">
          <a:xfrm>
            <a:off x="503238" y="2563813"/>
            <a:ext cx="179387" cy="180975"/>
          </a:xfrm>
          <a:prstGeom prst="lightningBol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dirty="0"/>
          </a:p>
        </p:txBody>
      </p:sp>
      <p:sp>
        <p:nvSpPr>
          <p:cNvPr id="374" name="Line 129"/>
          <p:cNvSpPr>
            <a:spLocks noChangeShapeType="1"/>
          </p:cNvSpPr>
          <p:nvPr/>
        </p:nvSpPr>
        <p:spPr bwMode="auto">
          <a:xfrm rot="5400000">
            <a:off x="1763713" y="3536950"/>
            <a:ext cx="2305050" cy="9366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75" name="Line 130"/>
          <p:cNvSpPr>
            <a:spLocks noChangeShapeType="1"/>
          </p:cNvSpPr>
          <p:nvPr/>
        </p:nvSpPr>
        <p:spPr bwMode="auto">
          <a:xfrm rot="5400000">
            <a:off x="1763713" y="3752850"/>
            <a:ext cx="2305050" cy="9366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76" name="Line 131"/>
          <p:cNvSpPr>
            <a:spLocks noChangeShapeType="1"/>
          </p:cNvSpPr>
          <p:nvPr/>
        </p:nvSpPr>
        <p:spPr bwMode="auto">
          <a:xfrm rot="5400000">
            <a:off x="1763713" y="3968750"/>
            <a:ext cx="2305050" cy="9366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grpSp>
        <p:nvGrpSpPr>
          <p:cNvPr id="377" name="Group 132"/>
          <p:cNvGrpSpPr>
            <a:grpSpLocks/>
          </p:cNvGrpSpPr>
          <p:nvPr/>
        </p:nvGrpSpPr>
        <p:grpSpPr bwMode="auto">
          <a:xfrm>
            <a:off x="977900" y="5051425"/>
            <a:ext cx="1439863" cy="646113"/>
            <a:chOff x="3606" y="1616"/>
            <a:chExt cx="907" cy="407"/>
          </a:xfrm>
        </p:grpSpPr>
        <p:sp>
          <p:nvSpPr>
            <p:cNvPr id="378" name="Rectangle 133"/>
            <p:cNvSpPr>
              <a:spLocks noChangeArrowheads="1"/>
            </p:cNvSpPr>
            <p:nvPr/>
          </p:nvSpPr>
          <p:spPr bwMode="auto">
            <a:xfrm>
              <a:off x="3606" y="1616"/>
              <a:ext cx="907" cy="1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79" name="Rectangle 134"/>
            <p:cNvSpPr>
              <a:spLocks noChangeArrowheads="1"/>
            </p:cNvSpPr>
            <p:nvPr/>
          </p:nvSpPr>
          <p:spPr bwMode="auto">
            <a:xfrm>
              <a:off x="3606" y="1751"/>
              <a:ext cx="907" cy="1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80" name="Rectangle 135"/>
            <p:cNvSpPr>
              <a:spLocks noChangeArrowheads="1"/>
            </p:cNvSpPr>
            <p:nvPr/>
          </p:nvSpPr>
          <p:spPr bwMode="auto">
            <a:xfrm>
              <a:off x="3606" y="1887"/>
              <a:ext cx="907" cy="1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381" name="Text Box 136"/>
          <p:cNvSpPr txBox="1">
            <a:spLocks noChangeArrowheads="1"/>
          </p:cNvSpPr>
          <p:nvPr/>
        </p:nvSpPr>
        <p:spPr bwMode="auto">
          <a:xfrm>
            <a:off x="5932488" y="2522538"/>
            <a:ext cx="3170740" cy="259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void foo1()</a:t>
            </a:r>
            <a:b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for (i=0; i&lt;</a:t>
            </a:r>
            <a:r>
              <a:rPr lang="en-US" sz="1800" b="1" dirty="0">
                <a:latin typeface="Courier New" pitchFamily="49" charset="0"/>
              </a:rPr>
              <a:t>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; i++) {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foo2();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foo3();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sz="1800" b="1" i="1" dirty="0">
                <a:solidFill>
                  <a:schemeClr val="bg2"/>
                </a:solidFill>
                <a:latin typeface="Courier New" pitchFamily="49" charset="0"/>
              </a:rPr>
              <a:t>// More Code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}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382" name="Text Box 137"/>
          <p:cNvSpPr txBox="1">
            <a:spLocks noChangeArrowheads="1"/>
          </p:cNvSpPr>
          <p:nvPr/>
        </p:nvSpPr>
        <p:spPr bwMode="auto">
          <a:xfrm>
            <a:off x="5724525" y="5445125"/>
            <a:ext cx="29338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i="1" u="sng" dirty="0"/>
              <a:t>Hier:</a:t>
            </a:r>
            <a:r>
              <a:rPr lang="de-DE" sz="2000" dirty="0"/>
              <a:t> 2-fach assoziativer</a:t>
            </a:r>
          </a:p>
          <a:p>
            <a:pPr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/>
              <a:t>I-</a:t>
            </a:r>
            <a:r>
              <a:rPr lang="en-US" sz="2000" i="1" dirty="0"/>
              <a:t>Cache</a:t>
            </a:r>
          </a:p>
        </p:txBody>
      </p:sp>
      <p:sp>
        <p:nvSpPr>
          <p:cNvPr id="383" name="Text Box 138"/>
          <p:cNvSpPr txBox="1">
            <a:spLocks noChangeArrowheads="1"/>
          </p:cNvSpPr>
          <p:nvPr/>
        </p:nvSpPr>
        <p:spPr bwMode="auto">
          <a:xfrm>
            <a:off x="3205091" y="1736725"/>
            <a:ext cx="17876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800" b="1" dirty="0">
                <a:solidFill>
                  <a:schemeClr val="tx2"/>
                </a:solidFill>
              </a:rPr>
              <a:t>Hauptspeicher</a:t>
            </a:r>
          </a:p>
        </p:txBody>
      </p:sp>
    </p:spTree>
    <p:extLst>
      <p:ext uri="{BB962C8B-B14F-4D97-AF65-F5344CB8AC3E}">
        <p14:creationId xmlns:p14="http://schemas.microsoft.com/office/powerpoint/2010/main" val="3892882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Eine bessere Anordnung ohne Verdrängungen (1)</a:t>
            </a:r>
            <a:endParaRPr lang="de-DE" dirty="0"/>
          </a:p>
        </p:txBody>
      </p:sp>
      <p:sp>
        <p:nvSpPr>
          <p:cNvPr id="238" name="Rectangle 2"/>
          <p:cNvSpPr>
            <a:spLocks noChangeArrowheads="1"/>
          </p:cNvSpPr>
          <p:nvPr/>
        </p:nvSpPr>
        <p:spPr bwMode="auto">
          <a:xfrm>
            <a:off x="979488" y="23510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3403600" y="2135188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foo1</a:t>
            </a:r>
          </a:p>
        </p:txBody>
      </p:sp>
      <p:sp>
        <p:nvSpPr>
          <p:cNvPr id="240" name="Rectangle 5"/>
          <p:cNvSpPr>
            <a:spLocks noChangeArrowheads="1"/>
          </p:cNvSpPr>
          <p:nvPr/>
        </p:nvSpPr>
        <p:spPr bwMode="auto">
          <a:xfrm>
            <a:off x="3403600" y="2351088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41" name="Rectangle 6"/>
          <p:cNvSpPr>
            <a:spLocks noChangeArrowheads="1"/>
          </p:cNvSpPr>
          <p:nvPr/>
        </p:nvSpPr>
        <p:spPr bwMode="auto">
          <a:xfrm>
            <a:off x="3403600" y="2566988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42" name="Rectangle 7"/>
          <p:cNvSpPr>
            <a:spLocks noChangeArrowheads="1"/>
          </p:cNvSpPr>
          <p:nvPr/>
        </p:nvSpPr>
        <p:spPr bwMode="auto">
          <a:xfrm>
            <a:off x="3403600" y="2782888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43" name="Rectangle 8"/>
          <p:cNvSpPr>
            <a:spLocks noChangeArrowheads="1"/>
          </p:cNvSpPr>
          <p:nvPr/>
        </p:nvSpPr>
        <p:spPr bwMode="auto">
          <a:xfrm>
            <a:off x="3403600" y="2998788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44" name="Rectangle 9"/>
          <p:cNvSpPr>
            <a:spLocks noChangeArrowheads="1"/>
          </p:cNvSpPr>
          <p:nvPr/>
        </p:nvSpPr>
        <p:spPr bwMode="auto">
          <a:xfrm>
            <a:off x="3403600" y="3214688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45" name="Rectangle 10"/>
          <p:cNvSpPr>
            <a:spLocks noChangeArrowheads="1"/>
          </p:cNvSpPr>
          <p:nvPr/>
        </p:nvSpPr>
        <p:spPr bwMode="auto">
          <a:xfrm>
            <a:off x="3403600" y="3430588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6" name="Rectangle 11"/>
          <p:cNvSpPr>
            <a:spLocks noChangeArrowheads="1"/>
          </p:cNvSpPr>
          <p:nvPr/>
        </p:nvSpPr>
        <p:spPr bwMode="auto">
          <a:xfrm>
            <a:off x="3403600" y="3646488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47" name="Rectangle 12"/>
          <p:cNvSpPr>
            <a:spLocks noChangeArrowheads="1"/>
          </p:cNvSpPr>
          <p:nvPr/>
        </p:nvSpPr>
        <p:spPr bwMode="auto">
          <a:xfrm>
            <a:off x="3403600" y="3862388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foo2</a:t>
            </a:r>
          </a:p>
        </p:txBody>
      </p:sp>
      <p:sp>
        <p:nvSpPr>
          <p:cNvPr id="248" name="Rectangle 13"/>
          <p:cNvSpPr>
            <a:spLocks noChangeArrowheads="1"/>
          </p:cNvSpPr>
          <p:nvPr/>
        </p:nvSpPr>
        <p:spPr bwMode="auto">
          <a:xfrm>
            <a:off x="3403600" y="4078288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49" name="Rectangle 14"/>
          <p:cNvSpPr>
            <a:spLocks noChangeArrowheads="1"/>
          </p:cNvSpPr>
          <p:nvPr/>
        </p:nvSpPr>
        <p:spPr bwMode="auto">
          <a:xfrm>
            <a:off x="3403600" y="4294188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0" name="Rectangle 15"/>
          <p:cNvSpPr>
            <a:spLocks noChangeArrowheads="1"/>
          </p:cNvSpPr>
          <p:nvPr/>
        </p:nvSpPr>
        <p:spPr bwMode="auto">
          <a:xfrm>
            <a:off x="3403600" y="4510088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1" name="Rectangle 16"/>
          <p:cNvSpPr>
            <a:spLocks noChangeArrowheads="1"/>
          </p:cNvSpPr>
          <p:nvPr/>
        </p:nvSpPr>
        <p:spPr bwMode="auto">
          <a:xfrm>
            <a:off x="3403600" y="4725988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dirty="0">
                <a:solidFill>
                  <a:schemeClr val="tx2"/>
                </a:solidFill>
              </a:rPr>
              <a:t>foo3</a:t>
            </a:r>
          </a:p>
        </p:txBody>
      </p:sp>
      <p:sp>
        <p:nvSpPr>
          <p:cNvPr id="252" name="Rectangle 17"/>
          <p:cNvSpPr>
            <a:spLocks noChangeArrowheads="1"/>
          </p:cNvSpPr>
          <p:nvPr/>
        </p:nvSpPr>
        <p:spPr bwMode="auto">
          <a:xfrm>
            <a:off x="3403600" y="4941888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3" name="Rectangle 18"/>
          <p:cNvSpPr>
            <a:spLocks noChangeArrowheads="1"/>
          </p:cNvSpPr>
          <p:nvPr/>
        </p:nvSpPr>
        <p:spPr bwMode="auto">
          <a:xfrm>
            <a:off x="3403600" y="5157788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4" name="Rectangle 20"/>
          <p:cNvSpPr>
            <a:spLocks noChangeArrowheads="1"/>
          </p:cNvSpPr>
          <p:nvPr/>
        </p:nvSpPr>
        <p:spPr bwMode="auto">
          <a:xfrm>
            <a:off x="979488" y="21351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5" name="Rectangle 21"/>
          <p:cNvSpPr>
            <a:spLocks noChangeArrowheads="1"/>
          </p:cNvSpPr>
          <p:nvPr/>
        </p:nvSpPr>
        <p:spPr bwMode="auto">
          <a:xfrm>
            <a:off x="979488" y="25669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" name="Rectangle 22"/>
          <p:cNvSpPr>
            <a:spLocks noChangeArrowheads="1"/>
          </p:cNvSpPr>
          <p:nvPr/>
        </p:nvSpPr>
        <p:spPr bwMode="auto">
          <a:xfrm>
            <a:off x="979488" y="27828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7" name="Rectangle 23"/>
          <p:cNvSpPr>
            <a:spLocks noChangeArrowheads="1"/>
          </p:cNvSpPr>
          <p:nvPr/>
        </p:nvSpPr>
        <p:spPr bwMode="auto">
          <a:xfrm>
            <a:off x="979488" y="29987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8" name="Rectangle 24"/>
          <p:cNvSpPr>
            <a:spLocks noChangeArrowheads="1"/>
          </p:cNvSpPr>
          <p:nvPr/>
        </p:nvSpPr>
        <p:spPr bwMode="auto">
          <a:xfrm>
            <a:off x="979488" y="32146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9" name="Rectangle 25"/>
          <p:cNvSpPr>
            <a:spLocks noChangeArrowheads="1"/>
          </p:cNvSpPr>
          <p:nvPr/>
        </p:nvSpPr>
        <p:spPr bwMode="auto">
          <a:xfrm>
            <a:off x="979488" y="34305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0" name="Rectangle 26"/>
          <p:cNvSpPr>
            <a:spLocks noChangeArrowheads="1"/>
          </p:cNvSpPr>
          <p:nvPr/>
        </p:nvSpPr>
        <p:spPr bwMode="auto">
          <a:xfrm>
            <a:off x="979488" y="36464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61" name="Rectangle 27"/>
          <p:cNvSpPr>
            <a:spLocks noChangeArrowheads="1"/>
          </p:cNvSpPr>
          <p:nvPr/>
        </p:nvSpPr>
        <p:spPr bwMode="auto">
          <a:xfrm>
            <a:off x="979488" y="38623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2" name="Text Box 28"/>
          <p:cNvSpPr txBox="1">
            <a:spLocks noChangeArrowheads="1"/>
          </p:cNvSpPr>
          <p:nvPr/>
        </p:nvSpPr>
        <p:spPr bwMode="auto">
          <a:xfrm>
            <a:off x="1231900" y="1773238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 b="1" dirty="0">
                <a:solidFill>
                  <a:schemeClr val="tx2"/>
                </a:solidFill>
              </a:rPr>
              <a:t>I-</a:t>
            </a:r>
            <a:r>
              <a:rPr lang="en-US" sz="1800" b="1" i="1" dirty="0">
                <a:solidFill>
                  <a:schemeClr val="tx2"/>
                </a:solidFill>
              </a:rPr>
              <a:t>Cache</a:t>
            </a:r>
          </a:p>
        </p:txBody>
      </p:sp>
      <p:sp>
        <p:nvSpPr>
          <p:cNvPr id="263" name="Rectangle 29"/>
          <p:cNvSpPr>
            <a:spLocks noChangeArrowheads="1"/>
          </p:cNvSpPr>
          <p:nvPr/>
        </p:nvSpPr>
        <p:spPr bwMode="auto">
          <a:xfrm>
            <a:off x="979488" y="44370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4" name="Rectangle 30"/>
          <p:cNvSpPr>
            <a:spLocks noChangeArrowheads="1"/>
          </p:cNvSpPr>
          <p:nvPr/>
        </p:nvSpPr>
        <p:spPr bwMode="auto">
          <a:xfrm>
            <a:off x="979488" y="46529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65" name="Rectangle 31"/>
          <p:cNvSpPr>
            <a:spLocks noChangeArrowheads="1"/>
          </p:cNvSpPr>
          <p:nvPr/>
        </p:nvSpPr>
        <p:spPr bwMode="auto">
          <a:xfrm>
            <a:off x="979488" y="48688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66" name="Rectangle 32"/>
          <p:cNvSpPr>
            <a:spLocks noChangeArrowheads="1"/>
          </p:cNvSpPr>
          <p:nvPr/>
        </p:nvSpPr>
        <p:spPr bwMode="auto">
          <a:xfrm>
            <a:off x="979488" y="50847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67" name="Rectangle 33"/>
          <p:cNvSpPr>
            <a:spLocks noChangeArrowheads="1"/>
          </p:cNvSpPr>
          <p:nvPr/>
        </p:nvSpPr>
        <p:spPr bwMode="auto">
          <a:xfrm>
            <a:off x="979488" y="53006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68" name="Rectangle 34"/>
          <p:cNvSpPr>
            <a:spLocks noChangeArrowheads="1"/>
          </p:cNvSpPr>
          <p:nvPr/>
        </p:nvSpPr>
        <p:spPr bwMode="auto">
          <a:xfrm>
            <a:off x="979488" y="55165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69" name="Rectangle 35"/>
          <p:cNvSpPr>
            <a:spLocks noChangeArrowheads="1"/>
          </p:cNvSpPr>
          <p:nvPr/>
        </p:nvSpPr>
        <p:spPr bwMode="auto">
          <a:xfrm>
            <a:off x="979488" y="57324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0" name="Rectangle 36"/>
          <p:cNvSpPr>
            <a:spLocks noChangeArrowheads="1"/>
          </p:cNvSpPr>
          <p:nvPr/>
        </p:nvSpPr>
        <p:spPr bwMode="auto">
          <a:xfrm>
            <a:off x="979488" y="59483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71" name="Rectangle 37"/>
          <p:cNvSpPr>
            <a:spLocks noChangeArrowheads="1"/>
          </p:cNvSpPr>
          <p:nvPr/>
        </p:nvSpPr>
        <p:spPr bwMode="auto">
          <a:xfrm>
            <a:off x="979488" y="61642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2" name="Text Box 38"/>
          <p:cNvSpPr txBox="1">
            <a:spLocks noChangeArrowheads="1"/>
          </p:cNvSpPr>
          <p:nvPr/>
        </p:nvSpPr>
        <p:spPr bwMode="auto">
          <a:xfrm rot="16200000">
            <a:off x="-53000" y="2885252"/>
            <a:ext cx="901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</a:rPr>
              <a:t>Way 0</a:t>
            </a:r>
          </a:p>
        </p:txBody>
      </p:sp>
      <p:sp>
        <p:nvSpPr>
          <p:cNvPr id="273" name="Text Box 39"/>
          <p:cNvSpPr txBox="1">
            <a:spLocks noChangeArrowheads="1"/>
          </p:cNvSpPr>
          <p:nvPr/>
        </p:nvSpPr>
        <p:spPr bwMode="auto">
          <a:xfrm rot="16200000">
            <a:off x="-57762" y="5193476"/>
            <a:ext cx="901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</a:rPr>
              <a:t>Way 1</a:t>
            </a:r>
          </a:p>
        </p:txBody>
      </p:sp>
      <p:sp>
        <p:nvSpPr>
          <p:cNvPr id="274" name="Rectangle 40"/>
          <p:cNvSpPr>
            <a:spLocks noChangeArrowheads="1"/>
          </p:cNvSpPr>
          <p:nvPr/>
        </p:nvSpPr>
        <p:spPr bwMode="auto">
          <a:xfrm>
            <a:off x="3403600" y="2132013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bg1"/>
                </a:solidFill>
                <a:latin typeface="Courier New" pitchFamily="49" charset="0"/>
              </a:rPr>
              <a:t>foo1</a:t>
            </a:r>
          </a:p>
        </p:txBody>
      </p:sp>
      <p:grpSp>
        <p:nvGrpSpPr>
          <p:cNvPr id="275" name="Group 41"/>
          <p:cNvGrpSpPr>
            <a:grpSpLocks/>
          </p:cNvGrpSpPr>
          <p:nvPr/>
        </p:nvGrpSpPr>
        <p:grpSpPr bwMode="auto">
          <a:xfrm>
            <a:off x="3403600" y="2781300"/>
            <a:ext cx="1439863" cy="646113"/>
            <a:chOff x="3606" y="1616"/>
            <a:chExt cx="907" cy="407"/>
          </a:xfrm>
        </p:grpSpPr>
        <p:sp>
          <p:nvSpPr>
            <p:cNvPr id="276" name="Rectangle 42"/>
            <p:cNvSpPr>
              <a:spLocks noChangeArrowheads="1"/>
            </p:cNvSpPr>
            <p:nvPr/>
          </p:nvSpPr>
          <p:spPr bwMode="auto">
            <a:xfrm>
              <a:off x="3606" y="1616"/>
              <a:ext cx="907" cy="1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77" name="Rectangle 43"/>
            <p:cNvSpPr>
              <a:spLocks noChangeArrowheads="1"/>
            </p:cNvSpPr>
            <p:nvPr/>
          </p:nvSpPr>
          <p:spPr bwMode="auto">
            <a:xfrm>
              <a:off x="3606" y="1751"/>
              <a:ext cx="907" cy="1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78" name="Rectangle 44"/>
            <p:cNvSpPr>
              <a:spLocks noChangeArrowheads="1"/>
            </p:cNvSpPr>
            <p:nvPr/>
          </p:nvSpPr>
          <p:spPr bwMode="auto">
            <a:xfrm>
              <a:off x="3606" y="1887"/>
              <a:ext cx="907" cy="1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279" name="Rectangle 45"/>
          <p:cNvSpPr>
            <a:spLocks noChangeArrowheads="1"/>
          </p:cNvSpPr>
          <p:nvPr/>
        </p:nvSpPr>
        <p:spPr bwMode="auto">
          <a:xfrm>
            <a:off x="3403600" y="3643313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80" name="Rectangle 46"/>
          <p:cNvSpPr>
            <a:spLocks noChangeArrowheads="1"/>
          </p:cNvSpPr>
          <p:nvPr/>
        </p:nvSpPr>
        <p:spPr bwMode="auto">
          <a:xfrm>
            <a:off x="3403600" y="3429000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tx1"/>
                </a:solidFill>
                <a:latin typeface="Courier New" pitchFamily="49" charset="0"/>
              </a:rPr>
              <a:t>foo2</a:t>
            </a:r>
          </a:p>
        </p:txBody>
      </p:sp>
      <p:grpSp>
        <p:nvGrpSpPr>
          <p:cNvPr id="281" name="Group 47"/>
          <p:cNvGrpSpPr>
            <a:grpSpLocks/>
          </p:cNvGrpSpPr>
          <p:nvPr/>
        </p:nvGrpSpPr>
        <p:grpSpPr bwMode="auto">
          <a:xfrm>
            <a:off x="3403600" y="3641725"/>
            <a:ext cx="1439863" cy="647700"/>
            <a:chOff x="3606" y="2431"/>
            <a:chExt cx="907" cy="408"/>
          </a:xfrm>
        </p:grpSpPr>
        <p:sp>
          <p:nvSpPr>
            <p:cNvPr id="282" name="Rectangle 48"/>
            <p:cNvSpPr>
              <a:spLocks noChangeArrowheads="1"/>
            </p:cNvSpPr>
            <p:nvPr/>
          </p:nvSpPr>
          <p:spPr bwMode="auto">
            <a:xfrm>
              <a:off x="3606" y="2431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83" name="Rectangle 49"/>
            <p:cNvSpPr>
              <a:spLocks noChangeArrowheads="1"/>
            </p:cNvSpPr>
            <p:nvPr/>
          </p:nvSpPr>
          <p:spPr bwMode="auto">
            <a:xfrm>
              <a:off x="3606" y="2567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84" name="Rectangle 50"/>
            <p:cNvSpPr>
              <a:spLocks noChangeArrowheads="1"/>
            </p:cNvSpPr>
            <p:nvPr/>
          </p:nvSpPr>
          <p:spPr bwMode="auto">
            <a:xfrm>
              <a:off x="3606" y="2703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285" name="Rectangle 51"/>
          <p:cNvSpPr>
            <a:spLocks noChangeArrowheads="1"/>
          </p:cNvSpPr>
          <p:nvPr/>
        </p:nvSpPr>
        <p:spPr bwMode="auto">
          <a:xfrm>
            <a:off x="3403600" y="4506913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86" name="Rectangle 52"/>
          <p:cNvSpPr>
            <a:spLocks noChangeArrowheads="1"/>
          </p:cNvSpPr>
          <p:nvPr/>
        </p:nvSpPr>
        <p:spPr bwMode="auto">
          <a:xfrm>
            <a:off x="3403600" y="4725988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tx2"/>
                </a:solidFill>
                <a:latin typeface="Courier New" pitchFamily="49" charset="0"/>
              </a:rPr>
              <a:t>foo3</a:t>
            </a:r>
          </a:p>
        </p:txBody>
      </p:sp>
      <p:grpSp>
        <p:nvGrpSpPr>
          <p:cNvPr id="287" name="Group 53"/>
          <p:cNvGrpSpPr>
            <a:grpSpLocks/>
          </p:cNvGrpSpPr>
          <p:nvPr/>
        </p:nvGrpSpPr>
        <p:grpSpPr bwMode="auto">
          <a:xfrm>
            <a:off x="3403600" y="4938713"/>
            <a:ext cx="1439863" cy="431800"/>
            <a:chOff x="3606" y="3519"/>
            <a:chExt cx="907" cy="272"/>
          </a:xfrm>
        </p:grpSpPr>
        <p:sp>
          <p:nvSpPr>
            <p:cNvPr id="288" name="Rectangle 54"/>
            <p:cNvSpPr>
              <a:spLocks noChangeArrowheads="1"/>
            </p:cNvSpPr>
            <p:nvPr/>
          </p:nvSpPr>
          <p:spPr bwMode="auto">
            <a:xfrm>
              <a:off x="3606" y="3519"/>
              <a:ext cx="907" cy="1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89" name="Rectangle 55"/>
            <p:cNvSpPr>
              <a:spLocks noChangeArrowheads="1"/>
            </p:cNvSpPr>
            <p:nvPr/>
          </p:nvSpPr>
          <p:spPr bwMode="auto">
            <a:xfrm>
              <a:off x="3606" y="3655"/>
              <a:ext cx="907" cy="1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290" name="Rectangle 56"/>
          <p:cNvSpPr>
            <a:spLocks noChangeArrowheads="1"/>
          </p:cNvSpPr>
          <p:nvPr/>
        </p:nvSpPr>
        <p:spPr bwMode="auto">
          <a:xfrm>
            <a:off x="3403600" y="5373688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1" name="Rectangle 57"/>
          <p:cNvSpPr>
            <a:spLocks noChangeArrowheads="1"/>
          </p:cNvSpPr>
          <p:nvPr/>
        </p:nvSpPr>
        <p:spPr bwMode="auto">
          <a:xfrm>
            <a:off x="3403600" y="2347913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92" name="Rectangle 58"/>
          <p:cNvSpPr>
            <a:spLocks noChangeArrowheads="1"/>
          </p:cNvSpPr>
          <p:nvPr/>
        </p:nvSpPr>
        <p:spPr bwMode="auto">
          <a:xfrm>
            <a:off x="3403600" y="2563813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grpSp>
        <p:nvGrpSpPr>
          <p:cNvPr id="293" name="Group 59"/>
          <p:cNvGrpSpPr>
            <a:grpSpLocks/>
          </p:cNvGrpSpPr>
          <p:nvPr/>
        </p:nvGrpSpPr>
        <p:grpSpPr bwMode="auto">
          <a:xfrm>
            <a:off x="603250" y="4400550"/>
            <a:ext cx="341313" cy="2052638"/>
            <a:chOff x="783" y="1185"/>
            <a:chExt cx="215" cy="1293"/>
          </a:xfrm>
        </p:grpSpPr>
        <p:sp>
          <p:nvSpPr>
            <p:cNvPr id="294" name="Text Box 60"/>
            <p:cNvSpPr txBox="1">
              <a:spLocks noChangeArrowheads="1"/>
            </p:cNvSpPr>
            <p:nvPr/>
          </p:nvSpPr>
          <p:spPr bwMode="auto">
            <a:xfrm>
              <a:off x="792" y="118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0</a:t>
              </a:r>
            </a:p>
          </p:txBody>
        </p:sp>
        <p:sp>
          <p:nvSpPr>
            <p:cNvPr id="295" name="Text Box 61"/>
            <p:cNvSpPr txBox="1">
              <a:spLocks noChangeArrowheads="1"/>
            </p:cNvSpPr>
            <p:nvPr/>
          </p:nvSpPr>
          <p:spPr bwMode="auto">
            <a:xfrm>
              <a:off x="793" y="1323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1</a:t>
              </a:r>
            </a:p>
          </p:txBody>
        </p:sp>
        <p:sp>
          <p:nvSpPr>
            <p:cNvPr id="296" name="Text Box 62"/>
            <p:cNvSpPr txBox="1">
              <a:spLocks noChangeArrowheads="1"/>
            </p:cNvSpPr>
            <p:nvPr/>
          </p:nvSpPr>
          <p:spPr bwMode="auto">
            <a:xfrm>
              <a:off x="793" y="1457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2</a:t>
              </a:r>
            </a:p>
          </p:txBody>
        </p:sp>
        <p:sp>
          <p:nvSpPr>
            <p:cNvPr id="297" name="Text Box 63"/>
            <p:cNvSpPr txBox="1">
              <a:spLocks noChangeArrowheads="1"/>
            </p:cNvSpPr>
            <p:nvPr/>
          </p:nvSpPr>
          <p:spPr bwMode="auto">
            <a:xfrm>
              <a:off x="793" y="1593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3</a:t>
              </a:r>
            </a:p>
          </p:txBody>
        </p:sp>
        <p:sp>
          <p:nvSpPr>
            <p:cNvPr id="298" name="Text Box 64"/>
            <p:cNvSpPr txBox="1">
              <a:spLocks noChangeArrowheads="1"/>
            </p:cNvSpPr>
            <p:nvPr/>
          </p:nvSpPr>
          <p:spPr bwMode="auto">
            <a:xfrm>
              <a:off x="793" y="1729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4</a:t>
              </a:r>
            </a:p>
          </p:txBody>
        </p:sp>
        <p:sp>
          <p:nvSpPr>
            <p:cNvPr id="299" name="Text Box 65"/>
            <p:cNvSpPr txBox="1">
              <a:spLocks noChangeArrowheads="1"/>
            </p:cNvSpPr>
            <p:nvPr/>
          </p:nvSpPr>
          <p:spPr bwMode="auto">
            <a:xfrm>
              <a:off x="793" y="186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5</a:t>
              </a:r>
            </a:p>
          </p:txBody>
        </p:sp>
        <p:sp>
          <p:nvSpPr>
            <p:cNvPr id="300" name="Text Box 66"/>
            <p:cNvSpPr txBox="1">
              <a:spLocks noChangeArrowheads="1"/>
            </p:cNvSpPr>
            <p:nvPr/>
          </p:nvSpPr>
          <p:spPr bwMode="auto">
            <a:xfrm>
              <a:off x="793" y="2001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6</a:t>
              </a:r>
            </a:p>
          </p:txBody>
        </p:sp>
        <p:sp>
          <p:nvSpPr>
            <p:cNvPr id="301" name="Text Box 67"/>
            <p:cNvSpPr txBox="1">
              <a:spLocks noChangeArrowheads="1"/>
            </p:cNvSpPr>
            <p:nvPr/>
          </p:nvSpPr>
          <p:spPr bwMode="auto">
            <a:xfrm>
              <a:off x="786" y="2276"/>
              <a:ext cx="19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S</a:t>
              </a:r>
            </a:p>
          </p:txBody>
        </p:sp>
        <p:sp>
          <p:nvSpPr>
            <p:cNvPr id="302" name="Text Box 68"/>
            <p:cNvSpPr txBox="1">
              <a:spLocks noChangeArrowheads="1"/>
            </p:cNvSpPr>
            <p:nvPr/>
          </p:nvSpPr>
          <p:spPr bwMode="auto">
            <a:xfrm>
              <a:off x="783" y="2137"/>
              <a:ext cx="21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...</a:t>
              </a:r>
            </a:p>
          </p:txBody>
        </p:sp>
      </p:grpSp>
      <p:sp>
        <p:nvSpPr>
          <p:cNvPr id="303" name="Text Box 69"/>
          <p:cNvSpPr txBox="1">
            <a:spLocks noChangeArrowheads="1"/>
          </p:cNvSpPr>
          <p:nvPr/>
        </p:nvSpPr>
        <p:spPr bwMode="auto">
          <a:xfrm>
            <a:off x="617538" y="2097088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0</a:t>
            </a:r>
          </a:p>
        </p:txBody>
      </p:sp>
      <p:sp>
        <p:nvSpPr>
          <p:cNvPr id="304" name="Text Box 70"/>
          <p:cNvSpPr txBox="1">
            <a:spLocks noChangeArrowheads="1"/>
          </p:cNvSpPr>
          <p:nvPr/>
        </p:nvSpPr>
        <p:spPr bwMode="auto">
          <a:xfrm>
            <a:off x="619125" y="2316163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1</a:t>
            </a:r>
          </a:p>
        </p:txBody>
      </p:sp>
      <p:sp>
        <p:nvSpPr>
          <p:cNvPr id="305" name="Text Box 71"/>
          <p:cNvSpPr txBox="1">
            <a:spLocks noChangeArrowheads="1"/>
          </p:cNvSpPr>
          <p:nvPr/>
        </p:nvSpPr>
        <p:spPr bwMode="auto">
          <a:xfrm>
            <a:off x="619125" y="25288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2</a:t>
            </a:r>
          </a:p>
        </p:txBody>
      </p:sp>
      <p:sp>
        <p:nvSpPr>
          <p:cNvPr id="306" name="Text Box 72"/>
          <p:cNvSpPr txBox="1">
            <a:spLocks noChangeArrowheads="1"/>
          </p:cNvSpPr>
          <p:nvPr/>
        </p:nvSpPr>
        <p:spPr bwMode="auto">
          <a:xfrm>
            <a:off x="619125" y="27447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3</a:t>
            </a:r>
          </a:p>
        </p:txBody>
      </p:sp>
      <p:sp>
        <p:nvSpPr>
          <p:cNvPr id="307" name="Text Box 73"/>
          <p:cNvSpPr txBox="1">
            <a:spLocks noChangeArrowheads="1"/>
          </p:cNvSpPr>
          <p:nvPr/>
        </p:nvSpPr>
        <p:spPr bwMode="auto">
          <a:xfrm>
            <a:off x="619125" y="29606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4</a:t>
            </a:r>
          </a:p>
        </p:txBody>
      </p:sp>
      <p:sp>
        <p:nvSpPr>
          <p:cNvPr id="308" name="Text Box 74"/>
          <p:cNvSpPr txBox="1">
            <a:spLocks noChangeArrowheads="1"/>
          </p:cNvSpPr>
          <p:nvPr/>
        </p:nvSpPr>
        <p:spPr bwMode="auto">
          <a:xfrm>
            <a:off x="619125" y="31765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5</a:t>
            </a:r>
          </a:p>
        </p:txBody>
      </p:sp>
      <p:sp>
        <p:nvSpPr>
          <p:cNvPr id="309" name="Text Box 75"/>
          <p:cNvSpPr txBox="1">
            <a:spLocks noChangeArrowheads="1"/>
          </p:cNvSpPr>
          <p:nvPr/>
        </p:nvSpPr>
        <p:spPr bwMode="auto">
          <a:xfrm>
            <a:off x="619125" y="33924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6</a:t>
            </a:r>
          </a:p>
        </p:txBody>
      </p:sp>
      <p:sp>
        <p:nvSpPr>
          <p:cNvPr id="310" name="Text Box 76"/>
          <p:cNvSpPr txBox="1">
            <a:spLocks noChangeArrowheads="1"/>
          </p:cNvSpPr>
          <p:nvPr/>
        </p:nvSpPr>
        <p:spPr bwMode="auto">
          <a:xfrm>
            <a:off x="431800" y="1844675"/>
            <a:ext cx="481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Set</a:t>
            </a:r>
          </a:p>
        </p:txBody>
      </p:sp>
      <p:sp>
        <p:nvSpPr>
          <p:cNvPr id="311" name="Text Box 77"/>
          <p:cNvSpPr txBox="1">
            <a:spLocks noChangeArrowheads="1"/>
          </p:cNvSpPr>
          <p:nvPr/>
        </p:nvSpPr>
        <p:spPr bwMode="auto">
          <a:xfrm>
            <a:off x="3979863" y="5305425"/>
            <a:ext cx="3413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312" name="Text Box 78"/>
          <p:cNvSpPr txBox="1">
            <a:spLocks noChangeArrowheads="1"/>
          </p:cNvSpPr>
          <p:nvPr/>
        </p:nvSpPr>
        <p:spPr bwMode="auto">
          <a:xfrm>
            <a:off x="3979863" y="4186238"/>
            <a:ext cx="3413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313" name="Text Box 79"/>
          <p:cNvSpPr txBox="1">
            <a:spLocks noChangeArrowheads="1"/>
          </p:cNvSpPr>
          <p:nvPr/>
        </p:nvSpPr>
        <p:spPr bwMode="auto">
          <a:xfrm>
            <a:off x="4948238" y="2097088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0</a:t>
            </a:r>
          </a:p>
        </p:txBody>
      </p:sp>
      <p:sp>
        <p:nvSpPr>
          <p:cNvPr id="314" name="Text Box 80"/>
          <p:cNvSpPr txBox="1">
            <a:spLocks noChangeArrowheads="1"/>
          </p:cNvSpPr>
          <p:nvPr/>
        </p:nvSpPr>
        <p:spPr bwMode="auto">
          <a:xfrm>
            <a:off x="4949825" y="2316163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1</a:t>
            </a:r>
          </a:p>
        </p:txBody>
      </p:sp>
      <p:sp>
        <p:nvSpPr>
          <p:cNvPr id="315" name="Text Box 81"/>
          <p:cNvSpPr txBox="1">
            <a:spLocks noChangeArrowheads="1"/>
          </p:cNvSpPr>
          <p:nvPr/>
        </p:nvSpPr>
        <p:spPr bwMode="auto">
          <a:xfrm>
            <a:off x="4949825" y="25288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2</a:t>
            </a:r>
          </a:p>
        </p:txBody>
      </p:sp>
      <p:sp>
        <p:nvSpPr>
          <p:cNvPr id="316" name="Text Box 82"/>
          <p:cNvSpPr txBox="1">
            <a:spLocks noChangeArrowheads="1"/>
          </p:cNvSpPr>
          <p:nvPr/>
        </p:nvSpPr>
        <p:spPr bwMode="auto">
          <a:xfrm>
            <a:off x="4949825" y="27447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3</a:t>
            </a:r>
          </a:p>
        </p:txBody>
      </p:sp>
      <p:sp>
        <p:nvSpPr>
          <p:cNvPr id="317" name="Text Box 83"/>
          <p:cNvSpPr txBox="1">
            <a:spLocks noChangeArrowheads="1"/>
          </p:cNvSpPr>
          <p:nvPr/>
        </p:nvSpPr>
        <p:spPr bwMode="auto">
          <a:xfrm>
            <a:off x="4949825" y="29606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4</a:t>
            </a:r>
          </a:p>
        </p:txBody>
      </p:sp>
      <p:sp>
        <p:nvSpPr>
          <p:cNvPr id="318" name="Text Box 84"/>
          <p:cNvSpPr txBox="1">
            <a:spLocks noChangeArrowheads="1"/>
          </p:cNvSpPr>
          <p:nvPr/>
        </p:nvSpPr>
        <p:spPr bwMode="auto">
          <a:xfrm>
            <a:off x="4949825" y="31765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5</a:t>
            </a:r>
          </a:p>
        </p:txBody>
      </p:sp>
      <p:sp>
        <p:nvSpPr>
          <p:cNvPr id="319" name="Text Box 85"/>
          <p:cNvSpPr txBox="1">
            <a:spLocks noChangeArrowheads="1"/>
          </p:cNvSpPr>
          <p:nvPr/>
        </p:nvSpPr>
        <p:spPr bwMode="auto">
          <a:xfrm>
            <a:off x="4948238" y="3613150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7</a:t>
            </a:r>
          </a:p>
        </p:txBody>
      </p:sp>
      <p:sp>
        <p:nvSpPr>
          <p:cNvPr id="320" name="Text Box 86"/>
          <p:cNvSpPr txBox="1">
            <a:spLocks noChangeArrowheads="1"/>
          </p:cNvSpPr>
          <p:nvPr/>
        </p:nvSpPr>
        <p:spPr bwMode="auto">
          <a:xfrm>
            <a:off x="4914900" y="1844675"/>
            <a:ext cx="481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Set</a:t>
            </a:r>
          </a:p>
        </p:txBody>
      </p:sp>
      <p:sp>
        <p:nvSpPr>
          <p:cNvPr id="321" name="Text Box 87"/>
          <p:cNvSpPr txBox="1">
            <a:spLocks noChangeArrowheads="1"/>
          </p:cNvSpPr>
          <p:nvPr/>
        </p:nvSpPr>
        <p:spPr bwMode="auto">
          <a:xfrm>
            <a:off x="4948238" y="3825875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8</a:t>
            </a:r>
          </a:p>
        </p:txBody>
      </p:sp>
      <p:sp>
        <p:nvSpPr>
          <p:cNvPr id="322" name="Text Box 88"/>
          <p:cNvSpPr txBox="1">
            <a:spLocks noChangeArrowheads="1"/>
          </p:cNvSpPr>
          <p:nvPr/>
        </p:nvSpPr>
        <p:spPr bwMode="auto">
          <a:xfrm>
            <a:off x="4949825" y="4044950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9</a:t>
            </a:r>
          </a:p>
        </p:txBody>
      </p:sp>
      <p:sp>
        <p:nvSpPr>
          <p:cNvPr id="323" name="Text Box 89"/>
          <p:cNvSpPr txBox="1">
            <a:spLocks noChangeArrowheads="1"/>
          </p:cNvSpPr>
          <p:nvPr/>
        </p:nvSpPr>
        <p:spPr bwMode="auto">
          <a:xfrm>
            <a:off x="4938713" y="4478338"/>
            <a:ext cx="311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S</a:t>
            </a:r>
          </a:p>
        </p:txBody>
      </p:sp>
      <p:sp>
        <p:nvSpPr>
          <p:cNvPr id="324" name="Text Box 90"/>
          <p:cNvSpPr txBox="1">
            <a:spLocks noChangeArrowheads="1"/>
          </p:cNvSpPr>
          <p:nvPr/>
        </p:nvSpPr>
        <p:spPr bwMode="auto">
          <a:xfrm>
            <a:off x="4933950" y="4257675"/>
            <a:ext cx="341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325" name="Text Box 91"/>
          <p:cNvSpPr txBox="1">
            <a:spLocks noChangeArrowheads="1"/>
          </p:cNvSpPr>
          <p:nvPr/>
        </p:nvSpPr>
        <p:spPr bwMode="auto">
          <a:xfrm>
            <a:off x="4951413" y="4689475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0</a:t>
            </a:r>
          </a:p>
        </p:txBody>
      </p:sp>
      <p:sp>
        <p:nvSpPr>
          <p:cNvPr id="326" name="Text Box 92"/>
          <p:cNvSpPr txBox="1">
            <a:spLocks noChangeArrowheads="1"/>
          </p:cNvSpPr>
          <p:nvPr/>
        </p:nvSpPr>
        <p:spPr bwMode="auto">
          <a:xfrm>
            <a:off x="4953000" y="4908550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1</a:t>
            </a:r>
          </a:p>
        </p:txBody>
      </p:sp>
      <p:sp>
        <p:nvSpPr>
          <p:cNvPr id="327" name="Text Box 93"/>
          <p:cNvSpPr txBox="1">
            <a:spLocks noChangeArrowheads="1"/>
          </p:cNvSpPr>
          <p:nvPr/>
        </p:nvSpPr>
        <p:spPr bwMode="auto">
          <a:xfrm>
            <a:off x="4953000" y="512127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2</a:t>
            </a:r>
          </a:p>
        </p:txBody>
      </p:sp>
      <p:sp>
        <p:nvSpPr>
          <p:cNvPr id="328" name="AutoShape 96"/>
          <p:cNvSpPr>
            <a:spLocks noChangeArrowheads="1"/>
          </p:cNvSpPr>
          <p:nvPr/>
        </p:nvSpPr>
        <p:spPr bwMode="auto">
          <a:xfrm>
            <a:off x="5616575" y="3213100"/>
            <a:ext cx="466725" cy="2524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83B53D">
                  <a:gamma/>
                  <a:shade val="46275"/>
                  <a:invGamma/>
                </a:srgbClr>
              </a:gs>
              <a:gs pos="100000">
                <a:srgbClr val="83B53D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29" name="Rectangle 97"/>
          <p:cNvSpPr>
            <a:spLocks noChangeArrowheads="1"/>
          </p:cNvSpPr>
          <p:nvPr/>
        </p:nvSpPr>
        <p:spPr bwMode="auto">
          <a:xfrm>
            <a:off x="977900" y="4078288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0" name="Text Box 98"/>
          <p:cNvSpPr txBox="1">
            <a:spLocks noChangeArrowheads="1"/>
          </p:cNvSpPr>
          <p:nvPr/>
        </p:nvSpPr>
        <p:spPr bwMode="auto">
          <a:xfrm>
            <a:off x="611188" y="3609975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7</a:t>
            </a:r>
          </a:p>
        </p:txBody>
      </p:sp>
      <p:sp>
        <p:nvSpPr>
          <p:cNvPr id="331" name="Text Box 99"/>
          <p:cNvSpPr txBox="1">
            <a:spLocks noChangeArrowheads="1"/>
          </p:cNvSpPr>
          <p:nvPr/>
        </p:nvSpPr>
        <p:spPr bwMode="auto">
          <a:xfrm>
            <a:off x="611188" y="3825875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8</a:t>
            </a:r>
          </a:p>
        </p:txBody>
      </p:sp>
      <p:sp>
        <p:nvSpPr>
          <p:cNvPr id="332" name="Text Box 100"/>
          <p:cNvSpPr txBox="1">
            <a:spLocks noChangeArrowheads="1"/>
          </p:cNvSpPr>
          <p:nvPr/>
        </p:nvSpPr>
        <p:spPr bwMode="auto">
          <a:xfrm>
            <a:off x="611188" y="4041775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9</a:t>
            </a:r>
          </a:p>
        </p:txBody>
      </p:sp>
      <p:sp>
        <p:nvSpPr>
          <p:cNvPr id="333" name="Text Box 101"/>
          <p:cNvSpPr txBox="1">
            <a:spLocks noChangeArrowheads="1"/>
          </p:cNvSpPr>
          <p:nvPr/>
        </p:nvSpPr>
        <p:spPr bwMode="auto">
          <a:xfrm>
            <a:off x="4945063" y="3394075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6</a:t>
            </a:r>
          </a:p>
        </p:txBody>
      </p:sp>
      <p:sp>
        <p:nvSpPr>
          <p:cNvPr id="334" name="Rectangle 102"/>
          <p:cNvSpPr>
            <a:spLocks noChangeArrowheads="1"/>
          </p:cNvSpPr>
          <p:nvPr/>
        </p:nvSpPr>
        <p:spPr bwMode="auto">
          <a:xfrm>
            <a:off x="977900" y="2133600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bg1"/>
                </a:solidFill>
                <a:latin typeface="Courier New" pitchFamily="49" charset="0"/>
              </a:rPr>
              <a:t>foo1</a:t>
            </a:r>
          </a:p>
        </p:txBody>
      </p:sp>
      <p:sp>
        <p:nvSpPr>
          <p:cNvPr id="335" name="Line 103"/>
          <p:cNvSpPr>
            <a:spLocks noChangeShapeType="1"/>
          </p:cNvSpPr>
          <p:nvPr/>
        </p:nvSpPr>
        <p:spPr bwMode="auto">
          <a:xfrm rot="5400000">
            <a:off x="2916238" y="1773237"/>
            <a:ext cx="0" cy="9366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36" name="Text Box 104"/>
          <p:cNvSpPr txBox="1">
            <a:spLocks noChangeArrowheads="1"/>
          </p:cNvSpPr>
          <p:nvPr/>
        </p:nvSpPr>
        <p:spPr bwMode="auto">
          <a:xfrm>
            <a:off x="5932488" y="2522538"/>
            <a:ext cx="3170740" cy="259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void foo1()</a:t>
            </a:r>
            <a:b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for (i=0; i&lt;</a:t>
            </a:r>
            <a:r>
              <a:rPr lang="en-US" sz="1800" b="1" dirty="0">
                <a:latin typeface="Courier New" pitchFamily="49" charset="0"/>
              </a:rPr>
              <a:t>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; i++) {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foo2();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foo3();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sz="1800" b="1" i="1" dirty="0">
                <a:solidFill>
                  <a:schemeClr val="bg2"/>
                </a:solidFill>
                <a:latin typeface="Courier New" pitchFamily="49" charset="0"/>
              </a:rPr>
              <a:t>// More Code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}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337" name="Text Box 105"/>
          <p:cNvSpPr txBox="1">
            <a:spLocks noChangeArrowheads="1"/>
          </p:cNvSpPr>
          <p:nvPr/>
        </p:nvSpPr>
        <p:spPr bwMode="auto">
          <a:xfrm>
            <a:off x="5724525" y="5445125"/>
            <a:ext cx="29338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i="1" u="sng" dirty="0"/>
              <a:t>Hier:</a:t>
            </a:r>
            <a:r>
              <a:rPr lang="de-DE" sz="2000" dirty="0"/>
              <a:t> 2-fach assoziativer</a:t>
            </a:r>
          </a:p>
          <a:p>
            <a:pPr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/>
              <a:t>I-</a:t>
            </a:r>
            <a:r>
              <a:rPr lang="en-US" sz="2000" i="1" dirty="0"/>
              <a:t>Cache</a:t>
            </a:r>
          </a:p>
        </p:txBody>
      </p:sp>
      <p:sp>
        <p:nvSpPr>
          <p:cNvPr id="338" name="Text Box 106"/>
          <p:cNvSpPr txBox="1">
            <a:spLocks noChangeArrowheads="1"/>
          </p:cNvSpPr>
          <p:nvPr/>
        </p:nvSpPr>
        <p:spPr bwMode="auto">
          <a:xfrm>
            <a:off x="3205091" y="1773238"/>
            <a:ext cx="17876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800" b="1" dirty="0">
                <a:solidFill>
                  <a:schemeClr val="tx2"/>
                </a:solidFill>
              </a:rPr>
              <a:t>Hauptspeicher</a:t>
            </a:r>
          </a:p>
        </p:txBody>
      </p:sp>
    </p:spTree>
    <p:extLst>
      <p:ext uri="{BB962C8B-B14F-4D97-AF65-F5344CB8AC3E}">
        <p14:creationId xmlns:p14="http://schemas.microsoft.com/office/powerpoint/2010/main" val="2349224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 animBg="1"/>
      <p:bldP spid="334" grpId="0" animBg="1"/>
      <p:bldP spid="33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Eine bessere Anordnung ohne Verdrängungen </a:t>
            </a:r>
            <a:r>
              <a:rPr lang="de-DE" dirty="0" smtClean="0"/>
              <a:t>(2)</a:t>
            </a:r>
            <a:endParaRPr lang="en-US" dirty="0"/>
          </a:p>
        </p:txBody>
      </p:sp>
      <p:sp>
        <p:nvSpPr>
          <p:cNvPr id="106" name="Rectangle 2"/>
          <p:cNvSpPr>
            <a:spLocks noChangeArrowheads="1"/>
          </p:cNvSpPr>
          <p:nvPr/>
        </p:nvSpPr>
        <p:spPr bwMode="auto">
          <a:xfrm>
            <a:off x="979488" y="23510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7" name="Rectangle 4"/>
          <p:cNvSpPr>
            <a:spLocks noChangeArrowheads="1"/>
          </p:cNvSpPr>
          <p:nvPr/>
        </p:nvSpPr>
        <p:spPr bwMode="auto">
          <a:xfrm>
            <a:off x="3403600" y="2135188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foo1</a:t>
            </a:r>
          </a:p>
        </p:txBody>
      </p:sp>
      <p:sp>
        <p:nvSpPr>
          <p:cNvPr id="108" name="Rectangle 5"/>
          <p:cNvSpPr>
            <a:spLocks noChangeArrowheads="1"/>
          </p:cNvSpPr>
          <p:nvPr/>
        </p:nvSpPr>
        <p:spPr bwMode="auto">
          <a:xfrm>
            <a:off x="3403600" y="2351088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9" name="Rectangle 6"/>
          <p:cNvSpPr>
            <a:spLocks noChangeArrowheads="1"/>
          </p:cNvSpPr>
          <p:nvPr/>
        </p:nvSpPr>
        <p:spPr bwMode="auto">
          <a:xfrm>
            <a:off x="3403600" y="2566988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0" name="Rectangle 7"/>
          <p:cNvSpPr>
            <a:spLocks noChangeArrowheads="1"/>
          </p:cNvSpPr>
          <p:nvPr/>
        </p:nvSpPr>
        <p:spPr bwMode="auto">
          <a:xfrm>
            <a:off x="3403600" y="2782888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1" name="Rectangle 8"/>
          <p:cNvSpPr>
            <a:spLocks noChangeArrowheads="1"/>
          </p:cNvSpPr>
          <p:nvPr/>
        </p:nvSpPr>
        <p:spPr bwMode="auto">
          <a:xfrm>
            <a:off x="3403600" y="2998788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2" name="Rectangle 9"/>
          <p:cNvSpPr>
            <a:spLocks noChangeArrowheads="1"/>
          </p:cNvSpPr>
          <p:nvPr/>
        </p:nvSpPr>
        <p:spPr bwMode="auto">
          <a:xfrm>
            <a:off x="3403600" y="3214688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3" name="Rectangle 10"/>
          <p:cNvSpPr>
            <a:spLocks noChangeArrowheads="1"/>
          </p:cNvSpPr>
          <p:nvPr/>
        </p:nvSpPr>
        <p:spPr bwMode="auto">
          <a:xfrm>
            <a:off x="3403600" y="3430588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Rectangle 11"/>
          <p:cNvSpPr>
            <a:spLocks noChangeArrowheads="1"/>
          </p:cNvSpPr>
          <p:nvPr/>
        </p:nvSpPr>
        <p:spPr bwMode="auto">
          <a:xfrm>
            <a:off x="3403600" y="3646488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5" name="Rectangle 12"/>
          <p:cNvSpPr>
            <a:spLocks noChangeArrowheads="1"/>
          </p:cNvSpPr>
          <p:nvPr/>
        </p:nvSpPr>
        <p:spPr bwMode="auto">
          <a:xfrm>
            <a:off x="3403600" y="3862388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foo2</a:t>
            </a:r>
          </a:p>
        </p:txBody>
      </p:sp>
      <p:sp>
        <p:nvSpPr>
          <p:cNvPr id="116" name="Rectangle 13"/>
          <p:cNvSpPr>
            <a:spLocks noChangeArrowheads="1"/>
          </p:cNvSpPr>
          <p:nvPr/>
        </p:nvSpPr>
        <p:spPr bwMode="auto">
          <a:xfrm>
            <a:off x="3403600" y="4078288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7" name="Rectangle 14"/>
          <p:cNvSpPr>
            <a:spLocks noChangeArrowheads="1"/>
          </p:cNvSpPr>
          <p:nvPr/>
        </p:nvSpPr>
        <p:spPr bwMode="auto">
          <a:xfrm>
            <a:off x="3403600" y="4294188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8" name="Rectangle 15"/>
          <p:cNvSpPr>
            <a:spLocks noChangeArrowheads="1"/>
          </p:cNvSpPr>
          <p:nvPr/>
        </p:nvSpPr>
        <p:spPr bwMode="auto">
          <a:xfrm>
            <a:off x="3403600" y="4510088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9" name="Rectangle 16"/>
          <p:cNvSpPr>
            <a:spLocks noChangeArrowheads="1"/>
          </p:cNvSpPr>
          <p:nvPr/>
        </p:nvSpPr>
        <p:spPr bwMode="auto">
          <a:xfrm>
            <a:off x="3403600" y="4725988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dirty="0">
                <a:solidFill>
                  <a:schemeClr val="tx2"/>
                </a:solidFill>
              </a:rPr>
              <a:t>foo3</a:t>
            </a:r>
          </a:p>
        </p:txBody>
      </p:sp>
      <p:sp>
        <p:nvSpPr>
          <p:cNvPr id="120" name="Rectangle 17"/>
          <p:cNvSpPr>
            <a:spLocks noChangeArrowheads="1"/>
          </p:cNvSpPr>
          <p:nvPr/>
        </p:nvSpPr>
        <p:spPr bwMode="auto">
          <a:xfrm>
            <a:off x="3403600" y="4941888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21" name="Rectangle 18"/>
          <p:cNvSpPr>
            <a:spLocks noChangeArrowheads="1"/>
          </p:cNvSpPr>
          <p:nvPr/>
        </p:nvSpPr>
        <p:spPr bwMode="auto">
          <a:xfrm>
            <a:off x="3403600" y="5157788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22" name="Rectangle 20"/>
          <p:cNvSpPr>
            <a:spLocks noChangeArrowheads="1"/>
          </p:cNvSpPr>
          <p:nvPr/>
        </p:nvSpPr>
        <p:spPr bwMode="auto">
          <a:xfrm>
            <a:off x="979488" y="21351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3" name="Rectangle 21"/>
          <p:cNvSpPr>
            <a:spLocks noChangeArrowheads="1"/>
          </p:cNvSpPr>
          <p:nvPr/>
        </p:nvSpPr>
        <p:spPr bwMode="auto">
          <a:xfrm>
            <a:off x="979488" y="25669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24" name="Rectangle 22"/>
          <p:cNvSpPr>
            <a:spLocks noChangeArrowheads="1"/>
          </p:cNvSpPr>
          <p:nvPr/>
        </p:nvSpPr>
        <p:spPr bwMode="auto">
          <a:xfrm>
            <a:off x="979488" y="27828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25" name="Rectangle 23"/>
          <p:cNvSpPr>
            <a:spLocks noChangeArrowheads="1"/>
          </p:cNvSpPr>
          <p:nvPr/>
        </p:nvSpPr>
        <p:spPr bwMode="auto">
          <a:xfrm>
            <a:off x="979488" y="29987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26" name="Rectangle 24"/>
          <p:cNvSpPr>
            <a:spLocks noChangeArrowheads="1"/>
          </p:cNvSpPr>
          <p:nvPr/>
        </p:nvSpPr>
        <p:spPr bwMode="auto">
          <a:xfrm>
            <a:off x="979488" y="32146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27" name="Rectangle 25"/>
          <p:cNvSpPr>
            <a:spLocks noChangeArrowheads="1"/>
          </p:cNvSpPr>
          <p:nvPr/>
        </p:nvSpPr>
        <p:spPr bwMode="auto">
          <a:xfrm>
            <a:off x="979488" y="34305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8" name="Rectangle 26"/>
          <p:cNvSpPr>
            <a:spLocks noChangeArrowheads="1"/>
          </p:cNvSpPr>
          <p:nvPr/>
        </p:nvSpPr>
        <p:spPr bwMode="auto">
          <a:xfrm>
            <a:off x="979488" y="36464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29" name="Rectangle 27"/>
          <p:cNvSpPr>
            <a:spLocks noChangeArrowheads="1"/>
          </p:cNvSpPr>
          <p:nvPr/>
        </p:nvSpPr>
        <p:spPr bwMode="auto">
          <a:xfrm>
            <a:off x="979488" y="38623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0" name="Text Box 28"/>
          <p:cNvSpPr txBox="1">
            <a:spLocks noChangeArrowheads="1"/>
          </p:cNvSpPr>
          <p:nvPr/>
        </p:nvSpPr>
        <p:spPr bwMode="auto">
          <a:xfrm>
            <a:off x="1231900" y="1773238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 b="1" dirty="0">
                <a:solidFill>
                  <a:schemeClr val="tx2"/>
                </a:solidFill>
              </a:rPr>
              <a:t>I-</a:t>
            </a:r>
            <a:r>
              <a:rPr lang="en-US" sz="1800" b="1" i="1" dirty="0">
                <a:solidFill>
                  <a:schemeClr val="tx2"/>
                </a:solidFill>
              </a:rPr>
              <a:t>Cache</a:t>
            </a:r>
          </a:p>
        </p:txBody>
      </p:sp>
      <p:sp>
        <p:nvSpPr>
          <p:cNvPr id="131" name="Rectangle 29"/>
          <p:cNvSpPr>
            <a:spLocks noChangeArrowheads="1"/>
          </p:cNvSpPr>
          <p:nvPr/>
        </p:nvSpPr>
        <p:spPr bwMode="auto">
          <a:xfrm>
            <a:off x="979488" y="44370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2" name="Rectangle 30"/>
          <p:cNvSpPr>
            <a:spLocks noChangeArrowheads="1"/>
          </p:cNvSpPr>
          <p:nvPr/>
        </p:nvSpPr>
        <p:spPr bwMode="auto">
          <a:xfrm>
            <a:off x="979488" y="46529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3" name="Rectangle 31"/>
          <p:cNvSpPr>
            <a:spLocks noChangeArrowheads="1"/>
          </p:cNvSpPr>
          <p:nvPr/>
        </p:nvSpPr>
        <p:spPr bwMode="auto">
          <a:xfrm>
            <a:off x="979488" y="48688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4" name="Rectangle 32"/>
          <p:cNvSpPr>
            <a:spLocks noChangeArrowheads="1"/>
          </p:cNvSpPr>
          <p:nvPr/>
        </p:nvSpPr>
        <p:spPr bwMode="auto">
          <a:xfrm>
            <a:off x="979488" y="50847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5" name="Rectangle 33"/>
          <p:cNvSpPr>
            <a:spLocks noChangeArrowheads="1"/>
          </p:cNvSpPr>
          <p:nvPr/>
        </p:nvSpPr>
        <p:spPr bwMode="auto">
          <a:xfrm>
            <a:off x="979488" y="53006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6" name="Rectangle 34"/>
          <p:cNvSpPr>
            <a:spLocks noChangeArrowheads="1"/>
          </p:cNvSpPr>
          <p:nvPr/>
        </p:nvSpPr>
        <p:spPr bwMode="auto">
          <a:xfrm>
            <a:off x="979488" y="55165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7" name="Rectangle 35"/>
          <p:cNvSpPr>
            <a:spLocks noChangeArrowheads="1"/>
          </p:cNvSpPr>
          <p:nvPr/>
        </p:nvSpPr>
        <p:spPr bwMode="auto">
          <a:xfrm>
            <a:off x="979488" y="57324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" name="Rectangle 36"/>
          <p:cNvSpPr>
            <a:spLocks noChangeArrowheads="1"/>
          </p:cNvSpPr>
          <p:nvPr/>
        </p:nvSpPr>
        <p:spPr bwMode="auto">
          <a:xfrm>
            <a:off x="979488" y="59483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9" name="Rectangle 37"/>
          <p:cNvSpPr>
            <a:spLocks noChangeArrowheads="1"/>
          </p:cNvSpPr>
          <p:nvPr/>
        </p:nvSpPr>
        <p:spPr bwMode="auto">
          <a:xfrm>
            <a:off x="979488" y="61642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Text Box 38"/>
          <p:cNvSpPr txBox="1">
            <a:spLocks noChangeArrowheads="1"/>
          </p:cNvSpPr>
          <p:nvPr/>
        </p:nvSpPr>
        <p:spPr bwMode="auto">
          <a:xfrm rot="16200000">
            <a:off x="-53000" y="2885252"/>
            <a:ext cx="901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</a:rPr>
              <a:t>Way 0</a:t>
            </a:r>
          </a:p>
        </p:txBody>
      </p:sp>
      <p:sp>
        <p:nvSpPr>
          <p:cNvPr id="141" name="Text Box 39"/>
          <p:cNvSpPr txBox="1">
            <a:spLocks noChangeArrowheads="1"/>
          </p:cNvSpPr>
          <p:nvPr/>
        </p:nvSpPr>
        <p:spPr bwMode="auto">
          <a:xfrm rot="16200000">
            <a:off x="-57762" y="5193476"/>
            <a:ext cx="901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</a:rPr>
              <a:t>Way 1</a:t>
            </a:r>
          </a:p>
        </p:txBody>
      </p:sp>
      <p:sp>
        <p:nvSpPr>
          <p:cNvPr id="142" name="Rectangle 40"/>
          <p:cNvSpPr>
            <a:spLocks noChangeArrowheads="1"/>
          </p:cNvSpPr>
          <p:nvPr/>
        </p:nvSpPr>
        <p:spPr bwMode="auto">
          <a:xfrm>
            <a:off x="3403600" y="2132013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bg1"/>
                </a:solidFill>
                <a:latin typeface="Courier New" pitchFamily="49" charset="0"/>
              </a:rPr>
              <a:t>foo1</a:t>
            </a:r>
          </a:p>
        </p:txBody>
      </p:sp>
      <p:grpSp>
        <p:nvGrpSpPr>
          <p:cNvPr id="143" name="Group 41"/>
          <p:cNvGrpSpPr>
            <a:grpSpLocks/>
          </p:cNvGrpSpPr>
          <p:nvPr/>
        </p:nvGrpSpPr>
        <p:grpSpPr bwMode="auto">
          <a:xfrm>
            <a:off x="3403600" y="2781300"/>
            <a:ext cx="1439863" cy="646113"/>
            <a:chOff x="3606" y="1616"/>
            <a:chExt cx="907" cy="407"/>
          </a:xfrm>
        </p:grpSpPr>
        <p:sp>
          <p:nvSpPr>
            <p:cNvPr id="144" name="Rectangle 42"/>
            <p:cNvSpPr>
              <a:spLocks noChangeArrowheads="1"/>
            </p:cNvSpPr>
            <p:nvPr/>
          </p:nvSpPr>
          <p:spPr bwMode="auto">
            <a:xfrm>
              <a:off x="3606" y="1616"/>
              <a:ext cx="907" cy="1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45" name="Rectangle 43"/>
            <p:cNvSpPr>
              <a:spLocks noChangeArrowheads="1"/>
            </p:cNvSpPr>
            <p:nvPr/>
          </p:nvSpPr>
          <p:spPr bwMode="auto">
            <a:xfrm>
              <a:off x="3606" y="1751"/>
              <a:ext cx="907" cy="1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46" name="Rectangle 44"/>
            <p:cNvSpPr>
              <a:spLocks noChangeArrowheads="1"/>
            </p:cNvSpPr>
            <p:nvPr/>
          </p:nvSpPr>
          <p:spPr bwMode="auto">
            <a:xfrm>
              <a:off x="3606" y="1887"/>
              <a:ext cx="907" cy="1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47" name="Rectangle 45"/>
          <p:cNvSpPr>
            <a:spLocks noChangeArrowheads="1"/>
          </p:cNvSpPr>
          <p:nvPr/>
        </p:nvSpPr>
        <p:spPr bwMode="auto">
          <a:xfrm>
            <a:off x="3403600" y="3643313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8" name="Rectangle 46"/>
          <p:cNvSpPr>
            <a:spLocks noChangeArrowheads="1"/>
          </p:cNvSpPr>
          <p:nvPr/>
        </p:nvSpPr>
        <p:spPr bwMode="auto">
          <a:xfrm>
            <a:off x="3403600" y="3429000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tx1"/>
                </a:solidFill>
                <a:latin typeface="Courier New" pitchFamily="49" charset="0"/>
              </a:rPr>
              <a:t>foo2</a:t>
            </a:r>
          </a:p>
        </p:txBody>
      </p:sp>
      <p:grpSp>
        <p:nvGrpSpPr>
          <p:cNvPr id="149" name="Group 47"/>
          <p:cNvGrpSpPr>
            <a:grpSpLocks/>
          </p:cNvGrpSpPr>
          <p:nvPr/>
        </p:nvGrpSpPr>
        <p:grpSpPr bwMode="auto">
          <a:xfrm>
            <a:off x="3403600" y="3641725"/>
            <a:ext cx="1439863" cy="647700"/>
            <a:chOff x="3606" y="2431"/>
            <a:chExt cx="907" cy="408"/>
          </a:xfrm>
        </p:grpSpPr>
        <p:sp>
          <p:nvSpPr>
            <p:cNvPr id="150" name="Rectangle 48"/>
            <p:cNvSpPr>
              <a:spLocks noChangeArrowheads="1"/>
            </p:cNvSpPr>
            <p:nvPr/>
          </p:nvSpPr>
          <p:spPr bwMode="auto">
            <a:xfrm>
              <a:off x="3606" y="2431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51" name="Rectangle 49"/>
            <p:cNvSpPr>
              <a:spLocks noChangeArrowheads="1"/>
            </p:cNvSpPr>
            <p:nvPr/>
          </p:nvSpPr>
          <p:spPr bwMode="auto">
            <a:xfrm>
              <a:off x="3606" y="2567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52" name="Rectangle 50"/>
            <p:cNvSpPr>
              <a:spLocks noChangeArrowheads="1"/>
            </p:cNvSpPr>
            <p:nvPr/>
          </p:nvSpPr>
          <p:spPr bwMode="auto">
            <a:xfrm>
              <a:off x="3606" y="2703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53" name="Rectangle 51"/>
          <p:cNvSpPr>
            <a:spLocks noChangeArrowheads="1"/>
          </p:cNvSpPr>
          <p:nvPr/>
        </p:nvSpPr>
        <p:spPr bwMode="auto">
          <a:xfrm>
            <a:off x="3403600" y="4506913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4" name="Rectangle 52"/>
          <p:cNvSpPr>
            <a:spLocks noChangeArrowheads="1"/>
          </p:cNvSpPr>
          <p:nvPr/>
        </p:nvSpPr>
        <p:spPr bwMode="auto">
          <a:xfrm>
            <a:off x="3403600" y="4725988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tx2"/>
                </a:solidFill>
                <a:latin typeface="Courier New" pitchFamily="49" charset="0"/>
              </a:rPr>
              <a:t>foo3</a:t>
            </a:r>
          </a:p>
        </p:txBody>
      </p:sp>
      <p:grpSp>
        <p:nvGrpSpPr>
          <p:cNvPr id="155" name="Group 53"/>
          <p:cNvGrpSpPr>
            <a:grpSpLocks/>
          </p:cNvGrpSpPr>
          <p:nvPr/>
        </p:nvGrpSpPr>
        <p:grpSpPr bwMode="auto">
          <a:xfrm>
            <a:off x="3403600" y="4938713"/>
            <a:ext cx="1439863" cy="431800"/>
            <a:chOff x="3606" y="3519"/>
            <a:chExt cx="907" cy="272"/>
          </a:xfrm>
        </p:grpSpPr>
        <p:sp>
          <p:nvSpPr>
            <p:cNvPr id="156" name="Rectangle 54"/>
            <p:cNvSpPr>
              <a:spLocks noChangeArrowheads="1"/>
            </p:cNvSpPr>
            <p:nvPr/>
          </p:nvSpPr>
          <p:spPr bwMode="auto">
            <a:xfrm>
              <a:off x="3606" y="3519"/>
              <a:ext cx="907" cy="1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57" name="Rectangle 55"/>
            <p:cNvSpPr>
              <a:spLocks noChangeArrowheads="1"/>
            </p:cNvSpPr>
            <p:nvPr/>
          </p:nvSpPr>
          <p:spPr bwMode="auto">
            <a:xfrm>
              <a:off x="3606" y="3655"/>
              <a:ext cx="907" cy="1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58" name="Rectangle 56"/>
          <p:cNvSpPr>
            <a:spLocks noChangeArrowheads="1"/>
          </p:cNvSpPr>
          <p:nvPr/>
        </p:nvSpPr>
        <p:spPr bwMode="auto">
          <a:xfrm>
            <a:off x="3403600" y="5373688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9" name="Rectangle 57"/>
          <p:cNvSpPr>
            <a:spLocks noChangeArrowheads="1"/>
          </p:cNvSpPr>
          <p:nvPr/>
        </p:nvSpPr>
        <p:spPr bwMode="auto">
          <a:xfrm>
            <a:off x="3403600" y="2347913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60" name="Rectangle 58"/>
          <p:cNvSpPr>
            <a:spLocks noChangeArrowheads="1"/>
          </p:cNvSpPr>
          <p:nvPr/>
        </p:nvSpPr>
        <p:spPr bwMode="auto">
          <a:xfrm>
            <a:off x="3403600" y="2563813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grpSp>
        <p:nvGrpSpPr>
          <p:cNvPr id="161" name="Group 59"/>
          <p:cNvGrpSpPr>
            <a:grpSpLocks/>
          </p:cNvGrpSpPr>
          <p:nvPr/>
        </p:nvGrpSpPr>
        <p:grpSpPr bwMode="auto">
          <a:xfrm>
            <a:off x="603250" y="4400550"/>
            <a:ext cx="341313" cy="2052638"/>
            <a:chOff x="783" y="1185"/>
            <a:chExt cx="215" cy="1293"/>
          </a:xfrm>
        </p:grpSpPr>
        <p:sp>
          <p:nvSpPr>
            <p:cNvPr id="162" name="Text Box 60"/>
            <p:cNvSpPr txBox="1">
              <a:spLocks noChangeArrowheads="1"/>
            </p:cNvSpPr>
            <p:nvPr/>
          </p:nvSpPr>
          <p:spPr bwMode="auto">
            <a:xfrm>
              <a:off x="792" y="118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0</a:t>
              </a:r>
            </a:p>
          </p:txBody>
        </p:sp>
        <p:sp>
          <p:nvSpPr>
            <p:cNvPr id="163" name="Text Box 61"/>
            <p:cNvSpPr txBox="1">
              <a:spLocks noChangeArrowheads="1"/>
            </p:cNvSpPr>
            <p:nvPr/>
          </p:nvSpPr>
          <p:spPr bwMode="auto">
            <a:xfrm>
              <a:off x="793" y="1323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1</a:t>
              </a:r>
            </a:p>
          </p:txBody>
        </p:sp>
        <p:sp>
          <p:nvSpPr>
            <p:cNvPr id="164" name="Text Box 62"/>
            <p:cNvSpPr txBox="1">
              <a:spLocks noChangeArrowheads="1"/>
            </p:cNvSpPr>
            <p:nvPr/>
          </p:nvSpPr>
          <p:spPr bwMode="auto">
            <a:xfrm>
              <a:off x="793" y="1457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2</a:t>
              </a:r>
            </a:p>
          </p:txBody>
        </p:sp>
        <p:sp>
          <p:nvSpPr>
            <p:cNvPr id="165" name="Text Box 63"/>
            <p:cNvSpPr txBox="1">
              <a:spLocks noChangeArrowheads="1"/>
            </p:cNvSpPr>
            <p:nvPr/>
          </p:nvSpPr>
          <p:spPr bwMode="auto">
            <a:xfrm>
              <a:off x="793" y="1593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3</a:t>
              </a:r>
            </a:p>
          </p:txBody>
        </p:sp>
        <p:sp>
          <p:nvSpPr>
            <p:cNvPr id="166" name="Text Box 64"/>
            <p:cNvSpPr txBox="1">
              <a:spLocks noChangeArrowheads="1"/>
            </p:cNvSpPr>
            <p:nvPr/>
          </p:nvSpPr>
          <p:spPr bwMode="auto">
            <a:xfrm>
              <a:off x="793" y="1729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4</a:t>
              </a:r>
            </a:p>
          </p:txBody>
        </p:sp>
        <p:sp>
          <p:nvSpPr>
            <p:cNvPr id="167" name="Text Box 65"/>
            <p:cNvSpPr txBox="1">
              <a:spLocks noChangeArrowheads="1"/>
            </p:cNvSpPr>
            <p:nvPr/>
          </p:nvSpPr>
          <p:spPr bwMode="auto">
            <a:xfrm>
              <a:off x="793" y="186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5</a:t>
              </a:r>
            </a:p>
          </p:txBody>
        </p:sp>
        <p:sp>
          <p:nvSpPr>
            <p:cNvPr id="168" name="Text Box 66"/>
            <p:cNvSpPr txBox="1">
              <a:spLocks noChangeArrowheads="1"/>
            </p:cNvSpPr>
            <p:nvPr/>
          </p:nvSpPr>
          <p:spPr bwMode="auto">
            <a:xfrm>
              <a:off x="793" y="2001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6</a:t>
              </a:r>
            </a:p>
          </p:txBody>
        </p:sp>
        <p:sp>
          <p:nvSpPr>
            <p:cNvPr id="169" name="Text Box 67"/>
            <p:cNvSpPr txBox="1">
              <a:spLocks noChangeArrowheads="1"/>
            </p:cNvSpPr>
            <p:nvPr/>
          </p:nvSpPr>
          <p:spPr bwMode="auto">
            <a:xfrm>
              <a:off x="786" y="2276"/>
              <a:ext cx="19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S</a:t>
              </a:r>
            </a:p>
          </p:txBody>
        </p:sp>
        <p:sp>
          <p:nvSpPr>
            <p:cNvPr id="170" name="Text Box 68"/>
            <p:cNvSpPr txBox="1">
              <a:spLocks noChangeArrowheads="1"/>
            </p:cNvSpPr>
            <p:nvPr/>
          </p:nvSpPr>
          <p:spPr bwMode="auto">
            <a:xfrm>
              <a:off x="783" y="2137"/>
              <a:ext cx="21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...</a:t>
              </a:r>
            </a:p>
          </p:txBody>
        </p:sp>
      </p:grpSp>
      <p:sp>
        <p:nvSpPr>
          <p:cNvPr id="171" name="Text Box 69"/>
          <p:cNvSpPr txBox="1">
            <a:spLocks noChangeArrowheads="1"/>
          </p:cNvSpPr>
          <p:nvPr/>
        </p:nvSpPr>
        <p:spPr bwMode="auto">
          <a:xfrm>
            <a:off x="617538" y="2097088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0</a:t>
            </a:r>
          </a:p>
        </p:txBody>
      </p:sp>
      <p:sp>
        <p:nvSpPr>
          <p:cNvPr id="172" name="Text Box 70"/>
          <p:cNvSpPr txBox="1">
            <a:spLocks noChangeArrowheads="1"/>
          </p:cNvSpPr>
          <p:nvPr/>
        </p:nvSpPr>
        <p:spPr bwMode="auto">
          <a:xfrm>
            <a:off x="619125" y="2316163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1</a:t>
            </a:r>
          </a:p>
        </p:txBody>
      </p:sp>
      <p:sp>
        <p:nvSpPr>
          <p:cNvPr id="173" name="Text Box 71"/>
          <p:cNvSpPr txBox="1">
            <a:spLocks noChangeArrowheads="1"/>
          </p:cNvSpPr>
          <p:nvPr/>
        </p:nvSpPr>
        <p:spPr bwMode="auto">
          <a:xfrm>
            <a:off x="619125" y="25288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2</a:t>
            </a:r>
          </a:p>
        </p:txBody>
      </p:sp>
      <p:sp>
        <p:nvSpPr>
          <p:cNvPr id="174" name="Text Box 72"/>
          <p:cNvSpPr txBox="1">
            <a:spLocks noChangeArrowheads="1"/>
          </p:cNvSpPr>
          <p:nvPr/>
        </p:nvSpPr>
        <p:spPr bwMode="auto">
          <a:xfrm>
            <a:off x="619125" y="27447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3</a:t>
            </a:r>
          </a:p>
        </p:txBody>
      </p:sp>
      <p:sp>
        <p:nvSpPr>
          <p:cNvPr id="175" name="Text Box 73"/>
          <p:cNvSpPr txBox="1">
            <a:spLocks noChangeArrowheads="1"/>
          </p:cNvSpPr>
          <p:nvPr/>
        </p:nvSpPr>
        <p:spPr bwMode="auto">
          <a:xfrm>
            <a:off x="619125" y="29606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4</a:t>
            </a:r>
          </a:p>
        </p:txBody>
      </p:sp>
      <p:sp>
        <p:nvSpPr>
          <p:cNvPr id="176" name="Text Box 74"/>
          <p:cNvSpPr txBox="1">
            <a:spLocks noChangeArrowheads="1"/>
          </p:cNvSpPr>
          <p:nvPr/>
        </p:nvSpPr>
        <p:spPr bwMode="auto">
          <a:xfrm>
            <a:off x="619125" y="31765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5</a:t>
            </a:r>
          </a:p>
        </p:txBody>
      </p:sp>
      <p:sp>
        <p:nvSpPr>
          <p:cNvPr id="177" name="Text Box 75"/>
          <p:cNvSpPr txBox="1">
            <a:spLocks noChangeArrowheads="1"/>
          </p:cNvSpPr>
          <p:nvPr/>
        </p:nvSpPr>
        <p:spPr bwMode="auto">
          <a:xfrm>
            <a:off x="619125" y="33924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6</a:t>
            </a:r>
          </a:p>
        </p:txBody>
      </p:sp>
      <p:sp>
        <p:nvSpPr>
          <p:cNvPr id="178" name="Text Box 76"/>
          <p:cNvSpPr txBox="1">
            <a:spLocks noChangeArrowheads="1"/>
          </p:cNvSpPr>
          <p:nvPr/>
        </p:nvSpPr>
        <p:spPr bwMode="auto">
          <a:xfrm>
            <a:off x="431800" y="1844675"/>
            <a:ext cx="481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Set</a:t>
            </a:r>
          </a:p>
        </p:txBody>
      </p:sp>
      <p:sp>
        <p:nvSpPr>
          <p:cNvPr id="179" name="Text Box 77"/>
          <p:cNvSpPr txBox="1">
            <a:spLocks noChangeArrowheads="1"/>
          </p:cNvSpPr>
          <p:nvPr/>
        </p:nvSpPr>
        <p:spPr bwMode="auto">
          <a:xfrm>
            <a:off x="3979863" y="5305425"/>
            <a:ext cx="3413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180" name="Text Box 78"/>
          <p:cNvSpPr txBox="1">
            <a:spLocks noChangeArrowheads="1"/>
          </p:cNvSpPr>
          <p:nvPr/>
        </p:nvSpPr>
        <p:spPr bwMode="auto">
          <a:xfrm>
            <a:off x="3979863" y="4186238"/>
            <a:ext cx="3413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181" name="Text Box 79"/>
          <p:cNvSpPr txBox="1">
            <a:spLocks noChangeArrowheads="1"/>
          </p:cNvSpPr>
          <p:nvPr/>
        </p:nvSpPr>
        <p:spPr bwMode="auto">
          <a:xfrm>
            <a:off x="4948238" y="2097088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0</a:t>
            </a:r>
          </a:p>
        </p:txBody>
      </p:sp>
      <p:sp>
        <p:nvSpPr>
          <p:cNvPr id="182" name="Text Box 80"/>
          <p:cNvSpPr txBox="1">
            <a:spLocks noChangeArrowheads="1"/>
          </p:cNvSpPr>
          <p:nvPr/>
        </p:nvSpPr>
        <p:spPr bwMode="auto">
          <a:xfrm>
            <a:off x="4949825" y="2316163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1</a:t>
            </a:r>
          </a:p>
        </p:txBody>
      </p:sp>
      <p:sp>
        <p:nvSpPr>
          <p:cNvPr id="183" name="Text Box 81"/>
          <p:cNvSpPr txBox="1">
            <a:spLocks noChangeArrowheads="1"/>
          </p:cNvSpPr>
          <p:nvPr/>
        </p:nvSpPr>
        <p:spPr bwMode="auto">
          <a:xfrm>
            <a:off x="4949825" y="25288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2</a:t>
            </a:r>
          </a:p>
        </p:txBody>
      </p:sp>
      <p:sp>
        <p:nvSpPr>
          <p:cNvPr id="184" name="Text Box 82"/>
          <p:cNvSpPr txBox="1">
            <a:spLocks noChangeArrowheads="1"/>
          </p:cNvSpPr>
          <p:nvPr/>
        </p:nvSpPr>
        <p:spPr bwMode="auto">
          <a:xfrm>
            <a:off x="4949825" y="27447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3</a:t>
            </a:r>
          </a:p>
        </p:txBody>
      </p:sp>
      <p:sp>
        <p:nvSpPr>
          <p:cNvPr id="185" name="Text Box 83"/>
          <p:cNvSpPr txBox="1">
            <a:spLocks noChangeArrowheads="1"/>
          </p:cNvSpPr>
          <p:nvPr/>
        </p:nvSpPr>
        <p:spPr bwMode="auto">
          <a:xfrm>
            <a:off x="4949825" y="29606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4</a:t>
            </a:r>
          </a:p>
        </p:txBody>
      </p:sp>
      <p:sp>
        <p:nvSpPr>
          <p:cNvPr id="186" name="Text Box 84"/>
          <p:cNvSpPr txBox="1">
            <a:spLocks noChangeArrowheads="1"/>
          </p:cNvSpPr>
          <p:nvPr/>
        </p:nvSpPr>
        <p:spPr bwMode="auto">
          <a:xfrm>
            <a:off x="4949825" y="31765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5</a:t>
            </a:r>
          </a:p>
        </p:txBody>
      </p:sp>
      <p:sp>
        <p:nvSpPr>
          <p:cNvPr id="187" name="Text Box 85"/>
          <p:cNvSpPr txBox="1">
            <a:spLocks noChangeArrowheads="1"/>
          </p:cNvSpPr>
          <p:nvPr/>
        </p:nvSpPr>
        <p:spPr bwMode="auto">
          <a:xfrm>
            <a:off x="4948238" y="3613150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7</a:t>
            </a:r>
          </a:p>
        </p:txBody>
      </p:sp>
      <p:sp>
        <p:nvSpPr>
          <p:cNvPr id="188" name="Text Box 86"/>
          <p:cNvSpPr txBox="1">
            <a:spLocks noChangeArrowheads="1"/>
          </p:cNvSpPr>
          <p:nvPr/>
        </p:nvSpPr>
        <p:spPr bwMode="auto">
          <a:xfrm>
            <a:off x="4914900" y="1844675"/>
            <a:ext cx="481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Set</a:t>
            </a:r>
          </a:p>
        </p:txBody>
      </p:sp>
      <p:sp>
        <p:nvSpPr>
          <p:cNvPr id="189" name="Text Box 87"/>
          <p:cNvSpPr txBox="1">
            <a:spLocks noChangeArrowheads="1"/>
          </p:cNvSpPr>
          <p:nvPr/>
        </p:nvSpPr>
        <p:spPr bwMode="auto">
          <a:xfrm>
            <a:off x="4948238" y="3825875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8</a:t>
            </a:r>
          </a:p>
        </p:txBody>
      </p:sp>
      <p:sp>
        <p:nvSpPr>
          <p:cNvPr id="190" name="Text Box 88"/>
          <p:cNvSpPr txBox="1">
            <a:spLocks noChangeArrowheads="1"/>
          </p:cNvSpPr>
          <p:nvPr/>
        </p:nvSpPr>
        <p:spPr bwMode="auto">
          <a:xfrm>
            <a:off x="4949825" y="4044950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9</a:t>
            </a:r>
          </a:p>
        </p:txBody>
      </p:sp>
      <p:sp>
        <p:nvSpPr>
          <p:cNvPr id="191" name="Text Box 89"/>
          <p:cNvSpPr txBox="1">
            <a:spLocks noChangeArrowheads="1"/>
          </p:cNvSpPr>
          <p:nvPr/>
        </p:nvSpPr>
        <p:spPr bwMode="auto">
          <a:xfrm>
            <a:off x="4938713" y="4478338"/>
            <a:ext cx="311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S</a:t>
            </a:r>
          </a:p>
        </p:txBody>
      </p:sp>
      <p:sp>
        <p:nvSpPr>
          <p:cNvPr id="192" name="Text Box 90"/>
          <p:cNvSpPr txBox="1">
            <a:spLocks noChangeArrowheads="1"/>
          </p:cNvSpPr>
          <p:nvPr/>
        </p:nvSpPr>
        <p:spPr bwMode="auto">
          <a:xfrm>
            <a:off x="4933950" y="4257675"/>
            <a:ext cx="341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193" name="Text Box 91"/>
          <p:cNvSpPr txBox="1">
            <a:spLocks noChangeArrowheads="1"/>
          </p:cNvSpPr>
          <p:nvPr/>
        </p:nvSpPr>
        <p:spPr bwMode="auto">
          <a:xfrm>
            <a:off x="4951413" y="4689475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0</a:t>
            </a:r>
          </a:p>
        </p:txBody>
      </p:sp>
      <p:sp>
        <p:nvSpPr>
          <p:cNvPr id="194" name="Text Box 92"/>
          <p:cNvSpPr txBox="1">
            <a:spLocks noChangeArrowheads="1"/>
          </p:cNvSpPr>
          <p:nvPr/>
        </p:nvSpPr>
        <p:spPr bwMode="auto">
          <a:xfrm>
            <a:off x="4953000" y="4908550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1</a:t>
            </a:r>
          </a:p>
        </p:txBody>
      </p:sp>
      <p:sp>
        <p:nvSpPr>
          <p:cNvPr id="195" name="Text Box 93"/>
          <p:cNvSpPr txBox="1">
            <a:spLocks noChangeArrowheads="1"/>
          </p:cNvSpPr>
          <p:nvPr/>
        </p:nvSpPr>
        <p:spPr bwMode="auto">
          <a:xfrm>
            <a:off x="4953000" y="512127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2</a:t>
            </a:r>
          </a:p>
        </p:txBody>
      </p:sp>
      <p:sp>
        <p:nvSpPr>
          <p:cNvPr id="196" name="AutoShape 96"/>
          <p:cNvSpPr>
            <a:spLocks noChangeArrowheads="1"/>
          </p:cNvSpPr>
          <p:nvPr/>
        </p:nvSpPr>
        <p:spPr bwMode="auto">
          <a:xfrm>
            <a:off x="5616575" y="3500438"/>
            <a:ext cx="466725" cy="2524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83B53D">
                  <a:gamma/>
                  <a:shade val="46275"/>
                  <a:invGamma/>
                </a:srgbClr>
              </a:gs>
              <a:gs pos="100000">
                <a:srgbClr val="83B53D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97" name="Rectangle 97"/>
          <p:cNvSpPr>
            <a:spLocks noChangeArrowheads="1"/>
          </p:cNvSpPr>
          <p:nvPr/>
        </p:nvSpPr>
        <p:spPr bwMode="auto">
          <a:xfrm>
            <a:off x="977900" y="4078288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8" name="Text Box 98"/>
          <p:cNvSpPr txBox="1">
            <a:spLocks noChangeArrowheads="1"/>
          </p:cNvSpPr>
          <p:nvPr/>
        </p:nvSpPr>
        <p:spPr bwMode="auto">
          <a:xfrm>
            <a:off x="611188" y="3609975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7</a:t>
            </a:r>
          </a:p>
        </p:txBody>
      </p:sp>
      <p:sp>
        <p:nvSpPr>
          <p:cNvPr id="199" name="Text Box 99"/>
          <p:cNvSpPr txBox="1">
            <a:spLocks noChangeArrowheads="1"/>
          </p:cNvSpPr>
          <p:nvPr/>
        </p:nvSpPr>
        <p:spPr bwMode="auto">
          <a:xfrm>
            <a:off x="611188" y="3825875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8</a:t>
            </a:r>
          </a:p>
        </p:txBody>
      </p:sp>
      <p:sp>
        <p:nvSpPr>
          <p:cNvPr id="200" name="Text Box 100"/>
          <p:cNvSpPr txBox="1">
            <a:spLocks noChangeArrowheads="1"/>
          </p:cNvSpPr>
          <p:nvPr/>
        </p:nvSpPr>
        <p:spPr bwMode="auto">
          <a:xfrm>
            <a:off x="611188" y="4041775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9</a:t>
            </a:r>
          </a:p>
        </p:txBody>
      </p:sp>
      <p:sp>
        <p:nvSpPr>
          <p:cNvPr id="201" name="Text Box 101"/>
          <p:cNvSpPr txBox="1">
            <a:spLocks noChangeArrowheads="1"/>
          </p:cNvSpPr>
          <p:nvPr/>
        </p:nvSpPr>
        <p:spPr bwMode="auto">
          <a:xfrm>
            <a:off x="4945063" y="3394075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6</a:t>
            </a:r>
          </a:p>
        </p:txBody>
      </p:sp>
      <p:sp>
        <p:nvSpPr>
          <p:cNvPr id="202" name="Rectangle 102"/>
          <p:cNvSpPr>
            <a:spLocks noChangeArrowheads="1"/>
          </p:cNvSpPr>
          <p:nvPr/>
        </p:nvSpPr>
        <p:spPr bwMode="auto">
          <a:xfrm>
            <a:off x="977900" y="2133600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bg1"/>
                </a:solidFill>
                <a:latin typeface="Courier New" pitchFamily="49" charset="0"/>
              </a:rPr>
              <a:t>foo1</a:t>
            </a:r>
          </a:p>
        </p:txBody>
      </p:sp>
      <p:sp>
        <p:nvSpPr>
          <p:cNvPr id="203" name="Line 103"/>
          <p:cNvSpPr>
            <a:spLocks noChangeShapeType="1"/>
          </p:cNvSpPr>
          <p:nvPr/>
        </p:nvSpPr>
        <p:spPr bwMode="auto">
          <a:xfrm rot="5400000">
            <a:off x="2916238" y="3068637"/>
            <a:ext cx="0" cy="9366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04" name="Line 104"/>
          <p:cNvSpPr>
            <a:spLocks noChangeShapeType="1"/>
          </p:cNvSpPr>
          <p:nvPr/>
        </p:nvSpPr>
        <p:spPr bwMode="auto">
          <a:xfrm rot="5400000">
            <a:off x="2916238" y="3284537"/>
            <a:ext cx="0" cy="9366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05" name="Line 105"/>
          <p:cNvSpPr>
            <a:spLocks noChangeShapeType="1"/>
          </p:cNvSpPr>
          <p:nvPr/>
        </p:nvSpPr>
        <p:spPr bwMode="auto">
          <a:xfrm rot="5400000">
            <a:off x="2916238" y="3500437"/>
            <a:ext cx="0" cy="9366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06" name="Line 106"/>
          <p:cNvSpPr>
            <a:spLocks noChangeShapeType="1"/>
          </p:cNvSpPr>
          <p:nvPr/>
        </p:nvSpPr>
        <p:spPr bwMode="auto">
          <a:xfrm rot="5400000">
            <a:off x="2916238" y="3717925"/>
            <a:ext cx="0" cy="9366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07" name="Rectangle 107"/>
          <p:cNvSpPr>
            <a:spLocks noChangeArrowheads="1"/>
          </p:cNvSpPr>
          <p:nvPr/>
        </p:nvSpPr>
        <p:spPr bwMode="auto">
          <a:xfrm>
            <a:off x="977900" y="3429000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tx1"/>
                </a:solidFill>
                <a:latin typeface="Courier New" pitchFamily="49" charset="0"/>
              </a:rPr>
              <a:t>foo2</a:t>
            </a:r>
          </a:p>
        </p:txBody>
      </p:sp>
      <p:grpSp>
        <p:nvGrpSpPr>
          <p:cNvPr id="208" name="Group 108"/>
          <p:cNvGrpSpPr>
            <a:grpSpLocks/>
          </p:cNvGrpSpPr>
          <p:nvPr/>
        </p:nvGrpSpPr>
        <p:grpSpPr bwMode="auto">
          <a:xfrm>
            <a:off x="977900" y="3641725"/>
            <a:ext cx="1439863" cy="647700"/>
            <a:chOff x="3606" y="2431"/>
            <a:chExt cx="907" cy="408"/>
          </a:xfrm>
        </p:grpSpPr>
        <p:sp>
          <p:nvSpPr>
            <p:cNvPr id="209" name="Rectangle 109"/>
            <p:cNvSpPr>
              <a:spLocks noChangeArrowheads="1"/>
            </p:cNvSpPr>
            <p:nvPr/>
          </p:nvSpPr>
          <p:spPr bwMode="auto">
            <a:xfrm>
              <a:off x="3606" y="2431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10" name="Rectangle 110"/>
            <p:cNvSpPr>
              <a:spLocks noChangeArrowheads="1"/>
            </p:cNvSpPr>
            <p:nvPr/>
          </p:nvSpPr>
          <p:spPr bwMode="auto">
            <a:xfrm>
              <a:off x="3606" y="2567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11" name="Rectangle 111"/>
            <p:cNvSpPr>
              <a:spLocks noChangeArrowheads="1"/>
            </p:cNvSpPr>
            <p:nvPr/>
          </p:nvSpPr>
          <p:spPr bwMode="auto">
            <a:xfrm>
              <a:off x="3606" y="2703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212" name="Text Box 112"/>
          <p:cNvSpPr txBox="1">
            <a:spLocks noChangeArrowheads="1"/>
          </p:cNvSpPr>
          <p:nvPr/>
        </p:nvSpPr>
        <p:spPr bwMode="auto">
          <a:xfrm>
            <a:off x="5932488" y="2522538"/>
            <a:ext cx="3170740" cy="259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void foo1()</a:t>
            </a:r>
            <a:b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for (i=0; i&lt;</a:t>
            </a:r>
            <a:r>
              <a:rPr lang="en-US" sz="1800" b="1" dirty="0">
                <a:latin typeface="Courier New" pitchFamily="49" charset="0"/>
              </a:rPr>
              <a:t>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; i++) {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foo2();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foo3();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sz="1800" b="1" i="1" dirty="0">
                <a:solidFill>
                  <a:schemeClr val="bg2"/>
                </a:solidFill>
                <a:latin typeface="Courier New" pitchFamily="49" charset="0"/>
              </a:rPr>
              <a:t>// More Code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}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213" name="Text Box 113"/>
          <p:cNvSpPr txBox="1">
            <a:spLocks noChangeArrowheads="1"/>
          </p:cNvSpPr>
          <p:nvPr/>
        </p:nvSpPr>
        <p:spPr bwMode="auto">
          <a:xfrm>
            <a:off x="5724525" y="5445125"/>
            <a:ext cx="29338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i="1" u="sng" dirty="0"/>
              <a:t>Hier:</a:t>
            </a:r>
            <a:r>
              <a:rPr lang="de-DE" sz="2000" dirty="0"/>
              <a:t> 2-fach assoziativer</a:t>
            </a:r>
          </a:p>
          <a:p>
            <a:pPr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/>
              <a:t>I-</a:t>
            </a:r>
            <a:r>
              <a:rPr lang="en-US" sz="2000" i="1" dirty="0"/>
              <a:t>Cache</a:t>
            </a:r>
          </a:p>
        </p:txBody>
      </p:sp>
      <p:sp>
        <p:nvSpPr>
          <p:cNvPr id="214" name="Text Box 114"/>
          <p:cNvSpPr txBox="1">
            <a:spLocks noChangeArrowheads="1"/>
          </p:cNvSpPr>
          <p:nvPr/>
        </p:nvSpPr>
        <p:spPr bwMode="auto">
          <a:xfrm>
            <a:off x="3205091" y="1773238"/>
            <a:ext cx="17876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800" b="1" dirty="0">
                <a:solidFill>
                  <a:schemeClr val="tx2"/>
                </a:solidFill>
              </a:rPr>
              <a:t>Hauptspeicher</a:t>
            </a:r>
          </a:p>
        </p:txBody>
      </p:sp>
    </p:spTree>
    <p:extLst>
      <p:ext uri="{BB962C8B-B14F-4D97-AF65-F5344CB8AC3E}">
        <p14:creationId xmlns:p14="http://schemas.microsoft.com/office/powerpoint/2010/main" val="4159037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/>
      <p:bldP spid="203" grpId="0" animBg="1"/>
      <p:bldP spid="204" grpId="0" animBg="1"/>
      <p:bldP spid="205" grpId="0" animBg="1"/>
      <p:bldP spid="206" grpId="0" animBg="1"/>
      <p:bldP spid="20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Eine bessere Anordnung ohne Verdrängungen </a:t>
            </a:r>
            <a:r>
              <a:rPr lang="de-DE" dirty="0" smtClean="0"/>
              <a:t>(3)</a:t>
            </a:r>
            <a:endParaRPr lang="en-US" dirty="0"/>
          </a:p>
        </p:txBody>
      </p:sp>
      <p:sp>
        <p:nvSpPr>
          <p:cNvPr id="215" name="Rectangle 2"/>
          <p:cNvSpPr>
            <a:spLocks noChangeArrowheads="1"/>
          </p:cNvSpPr>
          <p:nvPr/>
        </p:nvSpPr>
        <p:spPr bwMode="auto">
          <a:xfrm>
            <a:off x="979488" y="23510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3403600" y="2135188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foo1</a:t>
            </a:r>
          </a:p>
        </p:txBody>
      </p:sp>
      <p:sp>
        <p:nvSpPr>
          <p:cNvPr id="217" name="Rectangle 5"/>
          <p:cNvSpPr>
            <a:spLocks noChangeArrowheads="1"/>
          </p:cNvSpPr>
          <p:nvPr/>
        </p:nvSpPr>
        <p:spPr bwMode="auto">
          <a:xfrm>
            <a:off x="3403600" y="2351088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18" name="Rectangle 6"/>
          <p:cNvSpPr>
            <a:spLocks noChangeArrowheads="1"/>
          </p:cNvSpPr>
          <p:nvPr/>
        </p:nvSpPr>
        <p:spPr bwMode="auto">
          <a:xfrm>
            <a:off x="3403600" y="2566988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19" name="Rectangle 7"/>
          <p:cNvSpPr>
            <a:spLocks noChangeArrowheads="1"/>
          </p:cNvSpPr>
          <p:nvPr/>
        </p:nvSpPr>
        <p:spPr bwMode="auto">
          <a:xfrm>
            <a:off x="3403600" y="2782888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20" name="Rectangle 8"/>
          <p:cNvSpPr>
            <a:spLocks noChangeArrowheads="1"/>
          </p:cNvSpPr>
          <p:nvPr/>
        </p:nvSpPr>
        <p:spPr bwMode="auto">
          <a:xfrm>
            <a:off x="3403600" y="2998788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21" name="Rectangle 9"/>
          <p:cNvSpPr>
            <a:spLocks noChangeArrowheads="1"/>
          </p:cNvSpPr>
          <p:nvPr/>
        </p:nvSpPr>
        <p:spPr bwMode="auto">
          <a:xfrm>
            <a:off x="3403600" y="3214688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22" name="Rectangle 10"/>
          <p:cNvSpPr>
            <a:spLocks noChangeArrowheads="1"/>
          </p:cNvSpPr>
          <p:nvPr/>
        </p:nvSpPr>
        <p:spPr bwMode="auto">
          <a:xfrm>
            <a:off x="3403600" y="3430588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3" name="Rectangle 11"/>
          <p:cNvSpPr>
            <a:spLocks noChangeArrowheads="1"/>
          </p:cNvSpPr>
          <p:nvPr/>
        </p:nvSpPr>
        <p:spPr bwMode="auto">
          <a:xfrm>
            <a:off x="3403600" y="3646488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24" name="Rectangle 12"/>
          <p:cNvSpPr>
            <a:spLocks noChangeArrowheads="1"/>
          </p:cNvSpPr>
          <p:nvPr/>
        </p:nvSpPr>
        <p:spPr bwMode="auto">
          <a:xfrm>
            <a:off x="3403600" y="3862388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foo2</a:t>
            </a:r>
          </a:p>
        </p:txBody>
      </p:sp>
      <p:sp>
        <p:nvSpPr>
          <p:cNvPr id="225" name="Rectangle 13"/>
          <p:cNvSpPr>
            <a:spLocks noChangeArrowheads="1"/>
          </p:cNvSpPr>
          <p:nvPr/>
        </p:nvSpPr>
        <p:spPr bwMode="auto">
          <a:xfrm>
            <a:off x="3403600" y="4078288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26" name="Rectangle 14"/>
          <p:cNvSpPr>
            <a:spLocks noChangeArrowheads="1"/>
          </p:cNvSpPr>
          <p:nvPr/>
        </p:nvSpPr>
        <p:spPr bwMode="auto">
          <a:xfrm>
            <a:off x="3403600" y="4294188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7" name="Rectangle 15"/>
          <p:cNvSpPr>
            <a:spLocks noChangeArrowheads="1"/>
          </p:cNvSpPr>
          <p:nvPr/>
        </p:nvSpPr>
        <p:spPr bwMode="auto">
          <a:xfrm>
            <a:off x="3403600" y="4510088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28" name="Rectangle 16"/>
          <p:cNvSpPr>
            <a:spLocks noChangeArrowheads="1"/>
          </p:cNvSpPr>
          <p:nvPr/>
        </p:nvSpPr>
        <p:spPr bwMode="auto">
          <a:xfrm>
            <a:off x="3403600" y="4725988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dirty="0">
                <a:solidFill>
                  <a:schemeClr val="tx2"/>
                </a:solidFill>
              </a:rPr>
              <a:t>foo3</a:t>
            </a:r>
          </a:p>
        </p:txBody>
      </p:sp>
      <p:sp>
        <p:nvSpPr>
          <p:cNvPr id="229" name="Rectangle 17"/>
          <p:cNvSpPr>
            <a:spLocks noChangeArrowheads="1"/>
          </p:cNvSpPr>
          <p:nvPr/>
        </p:nvSpPr>
        <p:spPr bwMode="auto">
          <a:xfrm>
            <a:off x="3403600" y="4941888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30" name="Rectangle 18"/>
          <p:cNvSpPr>
            <a:spLocks noChangeArrowheads="1"/>
          </p:cNvSpPr>
          <p:nvPr/>
        </p:nvSpPr>
        <p:spPr bwMode="auto">
          <a:xfrm>
            <a:off x="3403600" y="5157788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31" name="Rectangle 20"/>
          <p:cNvSpPr>
            <a:spLocks noChangeArrowheads="1"/>
          </p:cNvSpPr>
          <p:nvPr/>
        </p:nvSpPr>
        <p:spPr bwMode="auto">
          <a:xfrm>
            <a:off x="979488" y="21351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2" name="Rectangle 21"/>
          <p:cNvSpPr>
            <a:spLocks noChangeArrowheads="1"/>
          </p:cNvSpPr>
          <p:nvPr/>
        </p:nvSpPr>
        <p:spPr bwMode="auto">
          <a:xfrm>
            <a:off x="979488" y="25669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33" name="Rectangle 22"/>
          <p:cNvSpPr>
            <a:spLocks noChangeArrowheads="1"/>
          </p:cNvSpPr>
          <p:nvPr/>
        </p:nvSpPr>
        <p:spPr bwMode="auto">
          <a:xfrm>
            <a:off x="979488" y="27828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34" name="Rectangle 23"/>
          <p:cNvSpPr>
            <a:spLocks noChangeArrowheads="1"/>
          </p:cNvSpPr>
          <p:nvPr/>
        </p:nvSpPr>
        <p:spPr bwMode="auto">
          <a:xfrm>
            <a:off x="979488" y="29987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35" name="Rectangle 24"/>
          <p:cNvSpPr>
            <a:spLocks noChangeArrowheads="1"/>
          </p:cNvSpPr>
          <p:nvPr/>
        </p:nvSpPr>
        <p:spPr bwMode="auto">
          <a:xfrm>
            <a:off x="979488" y="32146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36" name="Rectangle 25"/>
          <p:cNvSpPr>
            <a:spLocks noChangeArrowheads="1"/>
          </p:cNvSpPr>
          <p:nvPr/>
        </p:nvSpPr>
        <p:spPr bwMode="auto">
          <a:xfrm>
            <a:off x="979488" y="34305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7" name="Rectangle 26"/>
          <p:cNvSpPr>
            <a:spLocks noChangeArrowheads="1"/>
          </p:cNvSpPr>
          <p:nvPr/>
        </p:nvSpPr>
        <p:spPr bwMode="auto">
          <a:xfrm>
            <a:off x="979488" y="36464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38" name="Rectangle 27"/>
          <p:cNvSpPr>
            <a:spLocks noChangeArrowheads="1"/>
          </p:cNvSpPr>
          <p:nvPr/>
        </p:nvSpPr>
        <p:spPr bwMode="auto">
          <a:xfrm>
            <a:off x="979488" y="38623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9" name="Text Box 28"/>
          <p:cNvSpPr txBox="1">
            <a:spLocks noChangeArrowheads="1"/>
          </p:cNvSpPr>
          <p:nvPr/>
        </p:nvSpPr>
        <p:spPr bwMode="auto">
          <a:xfrm>
            <a:off x="1231900" y="1773238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 b="1" dirty="0">
                <a:solidFill>
                  <a:schemeClr val="tx2"/>
                </a:solidFill>
              </a:rPr>
              <a:t>I-</a:t>
            </a:r>
            <a:r>
              <a:rPr lang="en-US" sz="1800" b="1" i="1" dirty="0">
                <a:solidFill>
                  <a:schemeClr val="tx2"/>
                </a:solidFill>
              </a:rPr>
              <a:t>Cache</a:t>
            </a:r>
          </a:p>
        </p:txBody>
      </p:sp>
      <p:sp>
        <p:nvSpPr>
          <p:cNvPr id="240" name="Rectangle 29"/>
          <p:cNvSpPr>
            <a:spLocks noChangeArrowheads="1"/>
          </p:cNvSpPr>
          <p:nvPr/>
        </p:nvSpPr>
        <p:spPr bwMode="auto">
          <a:xfrm>
            <a:off x="979488" y="44370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1" name="Rectangle 30"/>
          <p:cNvSpPr>
            <a:spLocks noChangeArrowheads="1"/>
          </p:cNvSpPr>
          <p:nvPr/>
        </p:nvSpPr>
        <p:spPr bwMode="auto">
          <a:xfrm>
            <a:off x="979488" y="46529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42" name="Rectangle 31"/>
          <p:cNvSpPr>
            <a:spLocks noChangeArrowheads="1"/>
          </p:cNvSpPr>
          <p:nvPr/>
        </p:nvSpPr>
        <p:spPr bwMode="auto">
          <a:xfrm>
            <a:off x="979488" y="48688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43" name="Rectangle 32"/>
          <p:cNvSpPr>
            <a:spLocks noChangeArrowheads="1"/>
          </p:cNvSpPr>
          <p:nvPr/>
        </p:nvSpPr>
        <p:spPr bwMode="auto">
          <a:xfrm>
            <a:off x="979488" y="50847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44" name="Rectangle 33"/>
          <p:cNvSpPr>
            <a:spLocks noChangeArrowheads="1"/>
          </p:cNvSpPr>
          <p:nvPr/>
        </p:nvSpPr>
        <p:spPr bwMode="auto">
          <a:xfrm>
            <a:off x="979488" y="53006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45" name="Rectangle 34"/>
          <p:cNvSpPr>
            <a:spLocks noChangeArrowheads="1"/>
          </p:cNvSpPr>
          <p:nvPr/>
        </p:nvSpPr>
        <p:spPr bwMode="auto">
          <a:xfrm>
            <a:off x="979488" y="55165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46" name="Rectangle 35"/>
          <p:cNvSpPr>
            <a:spLocks noChangeArrowheads="1"/>
          </p:cNvSpPr>
          <p:nvPr/>
        </p:nvSpPr>
        <p:spPr bwMode="auto">
          <a:xfrm>
            <a:off x="979488" y="57324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7" name="Rectangle 36"/>
          <p:cNvSpPr>
            <a:spLocks noChangeArrowheads="1"/>
          </p:cNvSpPr>
          <p:nvPr/>
        </p:nvSpPr>
        <p:spPr bwMode="auto">
          <a:xfrm>
            <a:off x="979488" y="59483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48" name="Rectangle 37"/>
          <p:cNvSpPr>
            <a:spLocks noChangeArrowheads="1"/>
          </p:cNvSpPr>
          <p:nvPr/>
        </p:nvSpPr>
        <p:spPr bwMode="auto">
          <a:xfrm>
            <a:off x="979488" y="61642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9" name="Text Box 38"/>
          <p:cNvSpPr txBox="1">
            <a:spLocks noChangeArrowheads="1"/>
          </p:cNvSpPr>
          <p:nvPr/>
        </p:nvSpPr>
        <p:spPr bwMode="auto">
          <a:xfrm rot="16200000">
            <a:off x="-53000" y="2885252"/>
            <a:ext cx="901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</a:rPr>
              <a:t>Way 0</a:t>
            </a:r>
          </a:p>
        </p:txBody>
      </p:sp>
      <p:sp>
        <p:nvSpPr>
          <p:cNvPr id="250" name="Text Box 39"/>
          <p:cNvSpPr txBox="1">
            <a:spLocks noChangeArrowheads="1"/>
          </p:cNvSpPr>
          <p:nvPr/>
        </p:nvSpPr>
        <p:spPr bwMode="auto">
          <a:xfrm rot="16200000">
            <a:off x="-57762" y="5193476"/>
            <a:ext cx="901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</a:rPr>
              <a:t>Way 1</a:t>
            </a:r>
          </a:p>
        </p:txBody>
      </p:sp>
      <p:sp>
        <p:nvSpPr>
          <p:cNvPr id="251" name="Rectangle 40"/>
          <p:cNvSpPr>
            <a:spLocks noChangeArrowheads="1"/>
          </p:cNvSpPr>
          <p:nvPr/>
        </p:nvSpPr>
        <p:spPr bwMode="auto">
          <a:xfrm>
            <a:off x="3403600" y="2132013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bg1"/>
                </a:solidFill>
                <a:latin typeface="Courier New" pitchFamily="49" charset="0"/>
              </a:rPr>
              <a:t>foo1</a:t>
            </a:r>
          </a:p>
        </p:txBody>
      </p:sp>
      <p:grpSp>
        <p:nvGrpSpPr>
          <p:cNvPr id="252" name="Group 41"/>
          <p:cNvGrpSpPr>
            <a:grpSpLocks/>
          </p:cNvGrpSpPr>
          <p:nvPr/>
        </p:nvGrpSpPr>
        <p:grpSpPr bwMode="auto">
          <a:xfrm>
            <a:off x="3403600" y="2781300"/>
            <a:ext cx="1439863" cy="646113"/>
            <a:chOff x="3606" y="1616"/>
            <a:chExt cx="907" cy="407"/>
          </a:xfrm>
        </p:grpSpPr>
        <p:sp>
          <p:nvSpPr>
            <p:cNvPr id="253" name="Rectangle 42"/>
            <p:cNvSpPr>
              <a:spLocks noChangeArrowheads="1"/>
            </p:cNvSpPr>
            <p:nvPr/>
          </p:nvSpPr>
          <p:spPr bwMode="auto">
            <a:xfrm>
              <a:off x="3606" y="1616"/>
              <a:ext cx="907" cy="1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54" name="Rectangle 43"/>
            <p:cNvSpPr>
              <a:spLocks noChangeArrowheads="1"/>
            </p:cNvSpPr>
            <p:nvPr/>
          </p:nvSpPr>
          <p:spPr bwMode="auto">
            <a:xfrm>
              <a:off x="3606" y="1751"/>
              <a:ext cx="907" cy="1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55" name="Rectangle 44"/>
            <p:cNvSpPr>
              <a:spLocks noChangeArrowheads="1"/>
            </p:cNvSpPr>
            <p:nvPr/>
          </p:nvSpPr>
          <p:spPr bwMode="auto">
            <a:xfrm>
              <a:off x="3606" y="1887"/>
              <a:ext cx="907" cy="1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256" name="Rectangle 45"/>
          <p:cNvSpPr>
            <a:spLocks noChangeArrowheads="1"/>
          </p:cNvSpPr>
          <p:nvPr/>
        </p:nvSpPr>
        <p:spPr bwMode="auto">
          <a:xfrm>
            <a:off x="3403600" y="3643313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7" name="Rectangle 46"/>
          <p:cNvSpPr>
            <a:spLocks noChangeArrowheads="1"/>
          </p:cNvSpPr>
          <p:nvPr/>
        </p:nvSpPr>
        <p:spPr bwMode="auto">
          <a:xfrm>
            <a:off x="3403600" y="3429000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tx1"/>
                </a:solidFill>
                <a:latin typeface="Courier New" pitchFamily="49" charset="0"/>
              </a:rPr>
              <a:t>foo2</a:t>
            </a:r>
          </a:p>
        </p:txBody>
      </p:sp>
      <p:grpSp>
        <p:nvGrpSpPr>
          <p:cNvPr id="258" name="Group 47"/>
          <p:cNvGrpSpPr>
            <a:grpSpLocks/>
          </p:cNvGrpSpPr>
          <p:nvPr/>
        </p:nvGrpSpPr>
        <p:grpSpPr bwMode="auto">
          <a:xfrm>
            <a:off x="3403600" y="3641725"/>
            <a:ext cx="1439863" cy="647700"/>
            <a:chOff x="3606" y="2431"/>
            <a:chExt cx="907" cy="408"/>
          </a:xfrm>
        </p:grpSpPr>
        <p:sp>
          <p:nvSpPr>
            <p:cNvPr id="259" name="Rectangle 48"/>
            <p:cNvSpPr>
              <a:spLocks noChangeArrowheads="1"/>
            </p:cNvSpPr>
            <p:nvPr/>
          </p:nvSpPr>
          <p:spPr bwMode="auto">
            <a:xfrm>
              <a:off x="3606" y="2431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60" name="Rectangle 49"/>
            <p:cNvSpPr>
              <a:spLocks noChangeArrowheads="1"/>
            </p:cNvSpPr>
            <p:nvPr/>
          </p:nvSpPr>
          <p:spPr bwMode="auto">
            <a:xfrm>
              <a:off x="3606" y="2567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61" name="Rectangle 50"/>
            <p:cNvSpPr>
              <a:spLocks noChangeArrowheads="1"/>
            </p:cNvSpPr>
            <p:nvPr/>
          </p:nvSpPr>
          <p:spPr bwMode="auto">
            <a:xfrm>
              <a:off x="3606" y="2703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262" name="Rectangle 51"/>
          <p:cNvSpPr>
            <a:spLocks noChangeArrowheads="1"/>
          </p:cNvSpPr>
          <p:nvPr/>
        </p:nvSpPr>
        <p:spPr bwMode="auto">
          <a:xfrm>
            <a:off x="3403600" y="4506913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63" name="Rectangle 52"/>
          <p:cNvSpPr>
            <a:spLocks noChangeArrowheads="1"/>
          </p:cNvSpPr>
          <p:nvPr/>
        </p:nvSpPr>
        <p:spPr bwMode="auto">
          <a:xfrm>
            <a:off x="3403600" y="4725988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tx2"/>
                </a:solidFill>
                <a:latin typeface="Courier New" pitchFamily="49" charset="0"/>
              </a:rPr>
              <a:t>foo3</a:t>
            </a:r>
          </a:p>
        </p:txBody>
      </p:sp>
      <p:grpSp>
        <p:nvGrpSpPr>
          <p:cNvPr id="264" name="Group 53"/>
          <p:cNvGrpSpPr>
            <a:grpSpLocks/>
          </p:cNvGrpSpPr>
          <p:nvPr/>
        </p:nvGrpSpPr>
        <p:grpSpPr bwMode="auto">
          <a:xfrm>
            <a:off x="3403600" y="4938713"/>
            <a:ext cx="1439863" cy="431800"/>
            <a:chOff x="3606" y="3519"/>
            <a:chExt cx="907" cy="272"/>
          </a:xfrm>
        </p:grpSpPr>
        <p:sp>
          <p:nvSpPr>
            <p:cNvPr id="265" name="Rectangle 54"/>
            <p:cNvSpPr>
              <a:spLocks noChangeArrowheads="1"/>
            </p:cNvSpPr>
            <p:nvPr/>
          </p:nvSpPr>
          <p:spPr bwMode="auto">
            <a:xfrm>
              <a:off x="3606" y="3519"/>
              <a:ext cx="907" cy="1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66" name="Rectangle 55"/>
            <p:cNvSpPr>
              <a:spLocks noChangeArrowheads="1"/>
            </p:cNvSpPr>
            <p:nvPr/>
          </p:nvSpPr>
          <p:spPr bwMode="auto">
            <a:xfrm>
              <a:off x="3606" y="3655"/>
              <a:ext cx="907" cy="1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267" name="Rectangle 56"/>
          <p:cNvSpPr>
            <a:spLocks noChangeArrowheads="1"/>
          </p:cNvSpPr>
          <p:nvPr/>
        </p:nvSpPr>
        <p:spPr bwMode="auto">
          <a:xfrm>
            <a:off x="3403600" y="5373688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8" name="Rectangle 57"/>
          <p:cNvSpPr>
            <a:spLocks noChangeArrowheads="1"/>
          </p:cNvSpPr>
          <p:nvPr/>
        </p:nvSpPr>
        <p:spPr bwMode="auto">
          <a:xfrm>
            <a:off x="3403600" y="2347913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69" name="Rectangle 58"/>
          <p:cNvSpPr>
            <a:spLocks noChangeArrowheads="1"/>
          </p:cNvSpPr>
          <p:nvPr/>
        </p:nvSpPr>
        <p:spPr bwMode="auto">
          <a:xfrm>
            <a:off x="3403600" y="2563813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grpSp>
        <p:nvGrpSpPr>
          <p:cNvPr id="270" name="Group 59"/>
          <p:cNvGrpSpPr>
            <a:grpSpLocks/>
          </p:cNvGrpSpPr>
          <p:nvPr/>
        </p:nvGrpSpPr>
        <p:grpSpPr bwMode="auto">
          <a:xfrm>
            <a:off x="603250" y="4400550"/>
            <a:ext cx="341313" cy="2052638"/>
            <a:chOff x="783" y="1185"/>
            <a:chExt cx="215" cy="1293"/>
          </a:xfrm>
        </p:grpSpPr>
        <p:sp>
          <p:nvSpPr>
            <p:cNvPr id="271" name="Text Box 60"/>
            <p:cNvSpPr txBox="1">
              <a:spLocks noChangeArrowheads="1"/>
            </p:cNvSpPr>
            <p:nvPr/>
          </p:nvSpPr>
          <p:spPr bwMode="auto">
            <a:xfrm>
              <a:off x="792" y="118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0</a:t>
              </a:r>
            </a:p>
          </p:txBody>
        </p:sp>
        <p:sp>
          <p:nvSpPr>
            <p:cNvPr id="272" name="Text Box 61"/>
            <p:cNvSpPr txBox="1">
              <a:spLocks noChangeArrowheads="1"/>
            </p:cNvSpPr>
            <p:nvPr/>
          </p:nvSpPr>
          <p:spPr bwMode="auto">
            <a:xfrm>
              <a:off x="793" y="1323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1</a:t>
              </a:r>
            </a:p>
          </p:txBody>
        </p:sp>
        <p:sp>
          <p:nvSpPr>
            <p:cNvPr id="273" name="Text Box 62"/>
            <p:cNvSpPr txBox="1">
              <a:spLocks noChangeArrowheads="1"/>
            </p:cNvSpPr>
            <p:nvPr/>
          </p:nvSpPr>
          <p:spPr bwMode="auto">
            <a:xfrm>
              <a:off x="793" y="1457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2</a:t>
              </a:r>
            </a:p>
          </p:txBody>
        </p:sp>
        <p:sp>
          <p:nvSpPr>
            <p:cNvPr id="274" name="Text Box 63"/>
            <p:cNvSpPr txBox="1">
              <a:spLocks noChangeArrowheads="1"/>
            </p:cNvSpPr>
            <p:nvPr/>
          </p:nvSpPr>
          <p:spPr bwMode="auto">
            <a:xfrm>
              <a:off x="793" y="1593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3</a:t>
              </a:r>
            </a:p>
          </p:txBody>
        </p:sp>
        <p:sp>
          <p:nvSpPr>
            <p:cNvPr id="275" name="Text Box 64"/>
            <p:cNvSpPr txBox="1">
              <a:spLocks noChangeArrowheads="1"/>
            </p:cNvSpPr>
            <p:nvPr/>
          </p:nvSpPr>
          <p:spPr bwMode="auto">
            <a:xfrm>
              <a:off x="793" y="1729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4</a:t>
              </a:r>
            </a:p>
          </p:txBody>
        </p:sp>
        <p:sp>
          <p:nvSpPr>
            <p:cNvPr id="276" name="Text Box 65"/>
            <p:cNvSpPr txBox="1">
              <a:spLocks noChangeArrowheads="1"/>
            </p:cNvSpPr>
            <p:nvPr/>
          </p:nvSpPr>
          <p:spPr bwMode="auto">
            <a:xfrm>
              <a:off x="793" y="186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5</a:t>
              </a:r>
            </a:p>
          </p:txBody>
        </p:sp>
        <p:sp>
          <p:nvSpPr>
            <p:cNvPr id="277" name="Text Box 66"/>
            <p:cNvSpPr txBox="1">
              <a:spLocks noChangeArrowheads="1"/>
            </p:cNvSpPr>
            <p:nvPr/>
          </p:nvSpPr>
          <p:spPr bwMode="auto">
            <a:xfrm>
              <a:off x="793" y="2001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6</a:t>
              </a:r>
            </a:p>
          </p:txBody>
        </p:sp>
        <p:sp>
          <p:nvSpPr>
            <p:cNvPr id="278" name="Text Box 67"/>
            <p:cNvSpPr txBox="1">
              <a:spLocks noChangeArrowheads="1"/>
            </p:cNvSpPr>
            <p:nvPr/>
          </p:nvSpPr>
          <p:spPr bwMode="auto">
            <a:xfrm>
              <a:off x="786" y="2276"/>
              <a:ext cx="19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S</a:t>
              </a:r>
            </a:p>
          </p:txBody>
        </p:sp>
        <p:sp>
          <p:nvSpPr>
            <p:cNvPr id="279" name="Text Box 68"/>
            <p:cNvSpPr txBox="1">
              <a:spLocks noChangeArrowheads="1"/>
            </p:cNvSpPr>
            <p:nvPr/>
          </p:nvSpPr>
          <p:spPr bwMode="auto">
            <a:xfrm>
              <a:off x="783" y="2137"/>
              <a:ext cx="21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...</a:t>
              </a:r>
            </a:p>
          </p:txBody>
        </p:sp>
      </p:grpSp>
      <p:sp>
        <p:nvSpPr>
          <p:cNvPr id="280" name="Text Box 69"/>
          <p:cNvSpPr txBox="1">
            <a:spLocks noChangeArrowheads="1"/>
          </p:cNvSpPr>
          <p:nvPr/>
        </p:nvSpPr>
        <p:spPr bwMode="auto">
          <a:xfrm>
            <a:off x="617538" y="2097088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0</a:t>
            </a:r>
          </a:p>
        </p:txBody>
      </p:sp>
      <p:sp>
        <p:nvSpPr>
          <p:cNvPr id="281" name="Text Box 70"/>
          <p:cNvSpPr txBox="1">
            <a:spLocks noChangeArrowheads="1"/>
          </p:cNvSpPr>
          <p:nvPr/>
        </p:nvSpPr>
        <p:spPr bwMode="auto">
          <a:xfrm>
            <a:off x="619125" y="2316163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1</a:t>
            </a:r>
          </a:p>
        </p:txBody>
      </p:sp>
      <p:sp>
        <p:nvSpPr>
          <p:cNvPr id="282" name="Text Box 71"/>
          <p:cNvSpPr txBox="1">
            <a:spLocks noChangeArrowheads="1"/>
          </p:cNvSpPr>
          <p:nvPr/>
        </p:nvSpPr>
        <p:spPr bwMode="auto">
          <a:xfrm>
            <a:off x="619125" y="25288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2</a:t>
            </a:r>
          </a:p>
        </p:txBody>
      </p:sp>
      <p:sp>
        <p:nvSpPr>
          <p:cNvPr id="283" name="Text Box 72"/>
          <p:cNvSpPr txBox="1">
            <a:spLocks noChangeArrowheads="1"/>
          </p:cNvSpPr>
          <p:nvPr/>
        </p:nvSpPr>
        <p:spPr bwMode="auto">
          <a:xfrm>
            <a:off x="619125" y="27447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3</a:t>
            </a:r>
          </a:p>
        </p:txBody>
      </p:sp>
      <p:sp>
        <p:nvSpPr>
          <p:cNvPr id="284" name="Text Box 73"/>
          <p:cNvSpPr txBox="1">
            <a:spLocks noChangeArrowheads="1"/>
          </p:cNvSpPr>
          <p:nvPr/>
        </p:nvSpPr>
        <p:spPr bwMode="auto">
          <a:xfrm>
            <a:off x="619125" y="29606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4</a:t>
            </a:r>
          </a:p>
        </p:txBody>
      </p:sp>
      <p:sp>
        <p:nvSpPr>
          <p:cNvPr id="285" name="Text Box 74"/>
          <p:cNvSpPr txBox="1">
            <a:spLocks noChangeArrowheads="1"/>
          </p:cNvSpPr>
          <p:nvPr/>
        </p:nvSpPr>
        <p:spPr bwMode="auto">
          <a:xfrm>
            <a:off x="619125" y="31765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5</a:t>
            </a:r>
          </a:p>
        </p:txBody>
      </p:sp>
      <p:sp>
        <p:nvSpPr>
          <p:cNvPr id="286" name="Text Box 75"/>
          <p:cNvSpPr txBox="1">
            <a:spLocks noChangeArrowheads="1"/>
          </p:cNvSpPr>
          <p:nvPr/>
        </p:nvSpPr>
        <p:spPr bwMode="auto">
          <a:xfrm>
            <a:off x="619125" y="33924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6</a:t>
            </a:r>
          </a:p>
        </p:txBody>
      </p:sp>
      <p:sp>
        <p:nvSpPr>
          <p:cNvPr id="287" name="Text Box 76"/>
          <p:cNvSpPr txBox="1">
            <a:spLocks noChangeArrowheads="1"/>
          </p:cNvSpPr>
          <p:nvPr/>
        </p:nvSpPr>
        <p:spPr bwMode="auto">
          <a:xfrm>
            <a:off x="431800" y="1844675"/>
            <a:ext cx="481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Set</a:t>
            </a:r>
          </a:p>
        </p:txBody>
      </p:sp>
      <p:sp>
        <p:nvSpPr>
          <p:cNvPr id="288" name="Text Box 77"/>
          <p:cNvSpPr txBox="1">
            <a:spLocks noChangeArrowheads="1"/>
          </p:cNvSpPr>
          <p:nvPr/>
        </p:nvSpPr>
        <p:spPr bwMode="auto">
          <a:xfrm>
            <a:off x="3979863" y="5305425"/>
            <a:ext cx="3413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289" name="Text Box 78"/>
          <p:cNvSpPr txBox="1">
            <a:spLocks noChangeArrowheads="1"/>
          </p:cNvSpPr>
          <p:nvPr/>
        </p:nvSpPr>
        <p:spPr bwMode="auto">
          <a:xfrm>
            <a:off x="3979863" y="4186238"/>
            <a:ext cx="3413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290" name="Text Box 79"/>
          <p:cNvSpPr txBox="1">
            <a:spLocks noChangeArrowheads="1"/>
          </p:cNvSpPr>
          <p:nvPr/>
        </p:nvSpPr>
        <p:spPr bwMode="auto">
          <a:xfrm>
            <a:off x="4948238" y="2097088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0</a:t>
            </a:r>
          </a:p>
        </p:txBody>
      </p:sp>
      <p:sp>
        <p:nvSpPr>
          <p:cNvPr id="291" name="Text Box 80"/>
          <p:cNvSpPr txBox="1">
            <a:spLocks noChangeArrowheads="1"/>
          </p:cNvSpPr>
          <p:nvPr/>
        </p:nvSpPr>
        <p:spPr bwMode="auto">
          <a:xfrm>
            <a:off x="4949825" y="2316163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1</a:t>
            </a:r>
          </a:p>
        </p:txBody>
      </p:sp>
      <p:sp>
        <p:nvSpPr>
          <p:cNvPr id="292" name="Text Box 81"/>
          <p:cNvSpPr txBox="1">
            <a:spLocks noChangeArrowheads="1"/>
          </p:cNvSpPr>
          <p:nvPr/>
        </p:nvSpPr>
        <p:spPr bwMode="auto">
          <a:xfrm>
            <a:off x="4949825" y="25288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2</a:t>
            </a:r>
          </a:p>
        </p:txBody>
      </p:sp>
      <p:sp>
        <p:nvSpPr>
          <p:cNvPr id="293" name="Text Box 82"/>
          <p:cNvSpPr txBox="1">
            <a:spLocks noChangeArrowheads="1"/>
          </p:cNvSpPr>
          <p:nvPr/>
        </p:nvSpPr>
        <p:spPr bwMode="auto">
          <a:xfrm>
            <a:off x="4949825" y="27447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3</a:t>
            </a:r>
          </a:p>
        </p:txBody>
      </p:sp>
      <p:sp>
        <p:nvSpPr>
          <p:cNvPr id="294" name="Text Box 83"/>
          <p:cNvSpPr txBox="1">
            <a:spLocks noChangeArrowheads="1"/>
          </p:cNvSpPr>
          <p:nvPr/>
        </p:nvSpPr>
        <p:spPr bwMode="auto">
          <a:xfrm>
            <a:off x="4949825" y="29606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4</a:t>
            </a:r>
          </a:p>
        </p:txBody>
      </p:sp>
      <p:sp>
        <p:nvSpPr>
          <p:cNvPr id="295" name="Text Box 84"/>
          <p:cNvSpPr txBox="1">
            <a:spLocks noChangeArrowheads="1"/>
          </p:cNvSpPr>
          <p:nvPr/>
        </p:nvSpPr>
        <p:spPr bwMode="auto">
          <a:xfrm>
            <a:off x="4949825" y="31765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5</a:t>
            </a:r>
          </a:p>
        </p:txBody>
      </p:sp>
      <p:sp>
        <p:nvSpPr>
          <p:cNvPr id="296" name="Text Box 85"/>
          <p:cNvSpPr txBox="1">
            <a:spLocks noChangeArrowheads="1"/>
          </p:cNvSpPr>
          <p:nvPr/>
        </p:nvSpPr>
        <p:spPr bwMode="auto">
          <a:xfrm>
            <a:off x="4948238" y="3613150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7</a:t>
            </a:r>
          </a:p>
        </p:txBody>
      </p:sp>
      <p:sp>
        <p:nvSpPr>
          <p:cNvPr id="297" name="Text Box 86"/>
          <p:cNvSpPr txBox="1">
            <a:spLocks noChangeArrowheads="1"/>
          </p:cNvSpPr>
          <p:nvPr/>
        </p:nvSpPr>
        <p:spPr bwMode="auto">
          <a:xfrm>
            <a:off x="4914900" y="1844675"/>
            <a:ext cx="481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Set</a:t>
            </a:r>
          </a:p>
        </p:txBody>
      </p:sp>
      <p:sp>
        <p:nvSpPr>
          <p:cNvPr id="298" name="Text Box 87"/>
          <p:cNvSpPr txBox="1">
            <a:spLocks noChangeArrowheads="1"/>
          </p:cNvSpPr>
          <p:nvPr/>
        </p:nvSpPr>
        <p:spPr bwMode="auto">
          <a:xfrm>
            <a:off x="4948238" y="3825875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8</a:t>
            </a:r>
          </a:p>
        </p:txBody>
      </p:sp>
      <p:sp>
        <p:nvSpPr>
          <p:cNvPr id="299" name="Text Box 88"/>
          <p:cNvSpPr txBox="1">
            <a:spLocks noChangeArrowheads="1"/>
          </p:cNvSpPr>
          <p:nvPr/>
        </p:nvSpPr>
        <p:spPr bwMode="auto">
          <a:xfrm>
            <a:off x="4949825" y="4044950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9</a:t>
            </a:r>
          </a:p>
        </p:txBody>
      </p:sp>
      <p:sp>
        <p:nvSpPr>
          <p:cNvPr id="300" name="Text Box 89"/>
          <p:cNvSpPr txBox="1">
            <a:spLocks noChangeArrowheads="1"/>
          </p:cNvSpPr>
          <p:nvPr/>
        </p:nvSpPr>
        <p:spPr bwMode="auto">
          <a:xfrm>
            <a:off x="4938713" y="4478338"/>
            <a:ext cx="311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S</a:t>
            </a:r>
          </a:p>
        </p:txBody>
      </p:sp>
      <p:sp>
        <p:nvSpPr>
          <p:cNvPr id="301" name="Text Box 90"/>
          <p:cNvSpPr txBox="1">
            <a:spLocks noChangeArrowheads="1"/>
          </p:cNvSpPr>
          <p:nvPr/>
        </p:nvSpPr>
        <p:spPr bwMode="auto">
          <a:xfrm>
            <a:off x="4933950" y="4257675"/>
            <a:ext cx="341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302" name="Text Box 91"/>
          <p:cNvSpPr txBox="1">
            <a:spLocks noChangeArrowheads="1"/>
          </p:cNvSpPr>
          <p:nvPr/>
        </p:nvSpPr>
        <p:spPr bwMode="auto">
          <a:xfrm>
            <a:off x="4951413" y="4689475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0</a:t>
            </a:r>
          </a:p>
        </p:txBody>
      </p:sp>
      <p:sp>
        <p:nvSpPr>
          <p:cNvPr id="303" name="Text Box 92"/>
          <p:cNvSpPr txBox="1">
            <a:spLocks noChangeArrowheads="1"/>
          </p:cNvSpPr>
          <p:nvPr/>
        </p:nvSpPr>
        <p:spPr bwMode="auto">
          <a:xfrm>
            <a:off x="4953000" y="4908550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1</a:t>
            </a:r>
          </a:p>
        </p:txBody>
      </p:sp>
      <p:sp>
        <p:nvSpPr>
          <p:cNvPr id="304" name="Text Box 93"/>
          <p:cNvSpPr txBox="1">
            <a:spLocks noChangeArrowheads="1"/>
          </p:cNvSpPr>
          <p:nvPr/>
        </p:nvSpPr>
        <p:spPr bwMode="auto">
          <a:xfrm>
            <a:off x="4953000" y="512127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2</a:t>
            </a:r>
          </a:p>
        </p:txBody>
      </p:sp>
      <p:sp>
        <p:nvSpPr>
          <p:cNvPr id="305" name="AutoShape 96"/>
          <p:cNvSpPr>
            <a:spLocks noChangeArrowheads="1"/>
          </p:cNvSpPr>
          <p:nvPr/>
        </p:nvSpPr>
        <p:spPr bwMode="auto">
          <a:xfrm>
            <a:off x="5616575" y="3824288"/>
            <a:ext cx="466725" cy="2524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83B53D">
                  <a:gamma/>
                  <a:shade val="46275"/>
                  <a:invGamma/>
                </a:srgbClr>
              </a:gs>
              <a:gs pos="100000">
                <a:srgbClr val="83B53D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06" name="Rectangle 97"/>
          <p:cNvSpPr>
            <a:spLocks noChangeArrowheads="1"/>
          </p:cNvSpPr>
          <p:nvPr/>
        </p:nvSpPr>
        <p:spPr bwMode="auto">
          <a:xfrm>
            <a:off x="977900" y="4078288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" name="Text Box 98"/>
          <p:cNvSpPr txBox="1">
            <a:spLocks noChangeArrowheads="1"/>
          </p:cNvSpPr>
          <p:nvPr/>
        </p:nvSpPr>
        <p:spPr bwMode="auto">
          <a:xfrm>
            <a:off x="611188" y="3609975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7</a:t>
            </a:r>
          </a:p>
        </p:txBody>
      </p:sp>
      <p:sp>
        <p:nvSpPr>
          <p:cNvPr id="308" name="Text Box 99"/>
          <p:cNvSpPr txBox="1">
            <a:spLocks noChangeArrowheads="1"/>
          </p:cNvSpPr>
          <p:nvPr/>
        </p:nvSpPr>
        <p:spPr bwMode="auto">
          <a:xfrm>
            <a:off x="611188" y="3825875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8</a:t>
            </a:r>
          </a:p>
        </p:txBody>
      </p:sp>
      <p:sp>
        <p:nvSpPr>
          <p:cNvPr id="309" name="Text Box 100"/>
          <p:cNvSpPr txBox="1">
            <a:spLocks noChangeArrowheads="1"/>
          </p:cNvSpPr>
          <p:nvPr/>
        </p:nvSpPr>
        <p:spPr bwMode="auto">
          <a:xfrm>
            <a:off x="611188" y="4041775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9</a:t>
            </a:r>
          </a:p>
        </p:txBody>
      </p:sp>
      <p:sp>
        <p:nvSpPr>
          <p:cNvPr id="310" name="Text Box 101"/>
          <p:cNvSpPr txBox="1">
            <a:spLocks noChangeArrowheads="1"/>
          </p:cNvSpPr>
          <p:nvPr/>
        </p:nvSpPr>
        <p:spPr bwMode="auto">
          <a:xfrm>
            <a:off x="4945063" y="3394075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6</a:t>
            </a:r>
          </a:p>
        </p:txBody>
      </p:sp>
      <p:sp>
        <p:nvSpPr>
          <p:cNvPr id="311" name="Rectangle 102"/>
          <p:cNvSpPr>
            <a:spLocks noChangeArrowheads="1"/>
          </p:cNvSpPr>
          <p:nvPr/>
        </p:nvSpPr>
        <p:spPr bwMode="auto">
          <a:xfrm>
            <a:off x="977900" y="2133600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bg1"/>
                </a:solidFill>
                <a:latin typeface="Courier New" pitchFamily="49" charset="0"/>
              </a:rPr>
              <a:t>foo1</a:t>
            </a:r>
          </a:p>
        </p:txBody>
      </p:sp>
      <p:sp>
        <p:nvSpPr>
          <p:cNvPr id="312" name="Line 103"/>
          <p:cNvSpPr>
            <a:spLocks noChangeShapeType="1"/>
          </p:cNvSpPr>
          <p:nvPr/>
        </p:nvSpPr>
        <p:spPr bwMode="auto">
          <a:xfrm rot="16200000" flipV="1">
            <a:off x="2790031" y="4239419"/>
            <a:ext cx="252413" cy="9366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13" name="Line 104"/>
          <p:cNvSpPr>
            <a:spLocks noChangeShapeType="1"/>
          </p:cNvSpPr>
          <p:nvPr/>
        </p:nvSpPr>
        <p:spPr bwMode="auto">
          <a:xfrm rot="16200000" flipV="1">
            <a:off x="1620044" y="3285331"/>
            <a:ext cx="2592388" cy="9366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14" name="Rectangle 105"/>
          <p:cNvSpPr>
            <a:spLocks noChangeArrowheads="1"/>
          </p:cNvSpPr>
          <p:nvPr/>
        </p:nvSpPr>
        <p:spPr bwMode="auto">
          <a:xfrm>
            <a:off x="977900" y="3429000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tx1"/>
                </a:solidFill>
                <a:latin typeface="Courier New" pitchFamily="49" charset="0"/>
              </a:rPr>
              <a:t>foo2</a:t>
            </a:r>
          </a:p>
        </p:txBody>
      </p:sp>
      <p:grpSp>
        <p:nvGrpSpPr>
          <p:cNvPr id="315" name="Group 106"/>
          <p:cNvGrpSpPr>
            <a:grpSpLocks/>
          </p:cNvGrpSpPr>
          <p:nvPr/>
        </p:nvGrpSpPr>
        <p:grpSpPr bwMode="auto">
          <a:xfrm>
            <a:off x="977900" y="3641725"/>
            <a:ext cx="1439863" cy="647700"/>
            <a:chOff x="3606" y="2431"/>
            <a:chExt cx="907" cy="408"/>
          </a:xfrm>
        </p:grpSpPr>
        <p:sp>
          <p:nvSpPr>
            <p:cNvPr id="316" name="Rectangle 107"/>
            <p:cNvSpPr>
              <a:spLocks noChangeArrowheads="1"/>
            </p:cNvSpPr>
            <p:nvPr/>
          </p:nvSpPr>
          <p:spPr bwMode="auto">
            <a:xfrm>
              <a:off x="3606" y="2431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17" name="Rectangle 108"/>
            <p:cNvSpPr>
              <a:spLocks noChangeArrowheads="1"/>
            </p:cNvSpPr>
            <p:nvPr/>
          </p:nvSpPr>
          <p:spPr bwMode="auto">
            <a:xfrm>
              <a:off x="3606" y="2567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18" name="Rectangle 109"/>
            <p:cNvSpPr>
              <a:spLocks noChangeArrowheads="1"/>
            </p:cNvSpPr>
            <p:nvPr/>
          </p:nvSpPr>
          <p:spPr bwMode="auto">
            <a:xfrm>
              <a:off x="3606" y="2703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319" name="Rectangle 110"/>
          <p:cNvSpPr>
            <a:spLocks noChangeArrowheads="1"/>
          </p:cNvSpPr>
          <p:nvPr/>
        </p:nvSpPr>
        <p:spPr bwMode="auto">
          <a:xfrm>
            <a:off x="977900" y="4437063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tx2"/>
                </a:solidFill>
                <a:latin typeface="Courier New" pitchFamily="49" charset="0"/>
              </a:rPr>
              <a:t>foo3</a:t>
            </a:r>
          </a:p>
        </p:txBody>
      </p:sp>
      <p:sp>
        <p:nvSpPr>
          <p:cNvPr id="320" name="Line 111"/>
          <p:cNvSpPr>
            <a:spLocks noChangeShapeType="1"/>
          </p:cNvSpPr>
          <p:nvPr/>
        </p:nvSpPr>
        <p:spPr bwMode="auto">
          <a:xfrm rot="16200000" flipV="1">
            <a:off x="1620044" y="3501231"/>
            <a:ext cx="2592388" cy="9366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grpSp>
        <p:nvGrpSpPr>
          <p:cNvPr id="321" name="Group 112"/>
          <p:cNvGrpSpPr>
            <a:grpSpLocks/>
          </p:cNvGrpSpPr>
          <p:nvPr/>
        </p:nvGrpSpPr>
        <p:grpSpPr bwMode="auto">
          <a:xfrm>
            <a:off x="977900" y="2349500"/>
            <a:ext cx="1439863" cy="431800"/>
            <a:chOff x="3606" y="3519"/>
            <a:chExt cx="907" cy="272"/>
          </a:xfrm>
        </p:grpSpPr>
        <p:sp>
          <p:nvSpPr>
            <p:cNvPr id="322" name="Rectangle 113"/>
            <p:cNvSpPr>
              <a:spLocks noChangeArrowheads="1"/>
            </p:cNvSpPr>
            <p:nvPr/>
          </p:nvSpPr>
          <p:spPr bwMode="auto">
            <a:xfrm>
              <a:off x="3606" y="3519"/>
              <a:ext cx="907" cy="1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23" name="Rectangle 114"/>
            <p:cNvSpPr>
              <a:spLocks noChangeArrowheads="1"/>
            </p:cNvSpPr>
            <p:nvPr/>
          </p:nvSpPr>
          <p:spPr bwMode="auto">
            <a:xfrm>
              <a:off x="3606" y="3655"/>
              <a:ext cx="907" cy="1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324" name="Text Box 115"/>
          <p:cNvSpPr txBox="1">
            <a:spLocks noChangeArrowheads="1"/>
          </p:cNvSpPr>
          <p:nvPr/>
        </p:nvSpPr>
        <p:spPr bwMode="auto">
          <a:xfrm>
            <a:off x="5932488" y="2522538"/>
            <a:ext cx="3170740" cy="259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void foo1()</a:t>
            </a:r>
            <a:b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for (i=0; i&lt;</a:t>
            </a:r>
            <a:r>
              <a:rPr lang="en-US" sz="1800" b="1" dirty="0">
                <a:latin typeface="Courier New" pitchFamily="49" charset="0"/>
              </a:rPr>
              <a:t>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; i++) {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foo2();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foo3();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sz="1800" b="1" i="1" dirty="0">
                <a:solidFill>
                  <a:schemeClr val="bg2"/>
                </a:solidFill>
                <a:latin typeface="Courier New" pitchFamily="49" charset="0"/>
              </a:rPr>
              <a:t>// More Code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}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325" name="Text Box 116"/>
          <p:cNvSpPr txBox="1">
            <a:spLocks noChangeArrowheads="1"/>
          </p:cNvSpPr>
          <p:nvPr/>
        </p:nvSpPr>
        <p:spPr bwMode="auto">
          <a:xfrm>
            <a:off x="5724525" y="5445125"/>
            <a:ext cx="29338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i="1" u="sng" dirty="0"/>
              <a:t>Hier:</a:t>
            </a:r>
            <a:r>
              <a:rPr lang="de-DE" sz="2000" dirty="0"/>
              <a:t> 2-fach assoziativer</a:t>
            </a:r>
          </a:p>
          <a:p>
            <a:pPr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/>
              <a:t>I-</a:t>
            </a:r>
            <a:r>
              <a:rPr lang="en-US" sz="2000" i="1" dirty="0"/>
              <a:t>Cache</a:t>
            </a:r>
          </a:p>
        </p:txBody>
      </p:sp>
      <p:sp>
        <p:nvSpPr>
          <p:cNvPr id="326" name="Text Box 117"/>
          <p:cNvSpPr txBox="1">
            <a:spLocks noChangeArrowheads="1"/>
          </p:cNvSpPr>
          <p:nvPr/>
        </p:nvSpPr>
        <p:spPr bwMode="auto">
          <a:xfrm>
            <a:off x="3205091" y="1773238"/>
            <a:ext cx="17876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800" b="1" dirty="0">
                <a:solidFill>
                  <a:schemeClr val="tx2"/>
                </a:solidFill>
              </a:rPr>
              <a:t>Hauptspeicher</a:t>
            </a:r>
          </a:p>
        </p:txBody>
      </p:sp>
    </p:spTree>
    <p:extLst>
      <p:ext uri="{BB962C8B-B14F-4D97-AF65-F5344CB8AC3E}">
        <p14:creationId xmlns:p14="http://schemas.microsoft.com/office/powerpoint/2010/main" val="1810536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 animBg="1"/>
      <p:bldP spid="312" grpId="0" animBg="1"/>
      <p:bldP spid="313" grpId="0" animBg="1"/>
      <p:bldP spid="319" grpId="0" animBg="1"/>
      <p:bldP spid="3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37523" y="1818000"/>
            <a:ext cx="7164388" cy="355600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9 - Compiler zur WCET</a:t>
            </a:r>
            <a:r>
              <a:rPr lang="de-DE" baseline="-25000" dirty="0" smtClean="0"/>
              <a:t>EST</a:t>
            </a:r>
            <a:r>
              <a:rPr lang="de-DE" dirty="0" smtClean="0"/>
              <a:t>-Minimierung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9"/>
            </a:pPr>
            <a:r>
              <a:rPr lang="de-DE" b="1" dirty="0" smtClean="0"/>
              <a:t>Compiler zur WCET</a:t>
            </a:r>
            <a:r>
              <a:rPr lang="de-DE" b="1" baseline="-25000" dirty="0" smtClean="0"/>
              <a:t>EST</a:t>
            </a:r>
            <a:r>
              <a:rPr lang="de-DE" b="1" dirty="0" smtClean="0"/>
              <a:t>-Minimierung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Einführung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Integration eines WCET-Zeitmodells in einen Compiler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Herausforderungen bei der WCET-Optimierung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en-US" i="1" dirty="0" smtClean="0"/>
              <a:t>Procedure Cloning &amp; Positioning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/>
              <a:t>WCET-bewusstes </a:t>
            </a:r>
            <a:r>
              <a:rPr lang="en-US" sz="2000" i="1" dirty="0"/>
              <a:t>Procedure Cloning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/>
              <a:t>Procedure Positioning</a:t>
            </a:r>
            <a:r>
              <a:rPr lang="de-DE" sz="2000" dirty="0"/>
              <a:t> zur Reduktion von </a:t>
            </a:r>
            <a:r>
              <a:rPr lang="en-US" sz="2000" i="1" dirty="0"/>
              <a:t>Cache </a:t>
            </a:r>
            <a:r>
              <a:rPr lang="en-US" sz="2000" i="1" dirty="0" smtClean="0"/>
              <a:t>Misses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Register-Allokation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/>
              <a:t>Problem der Standard Graph-Färbung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/>
              <a:t>WCET-bewusste </a:t>
            </a:r>
            <a:r>
              <a:rPr lang="de-DE" sz="2000" dirty="0" smtClean="0"/>
              <a:t>Graph-Färbung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en-US" i="1" dirty="0" smtClean="0"/>
              <a:t>Scratchpad</a:t>
            </a:r>
            <a:r>
              <a:rPr lang="de-DE" dirty="0" smtClean="0"/>
              <a:t>-Allokation von Daten und Code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/>
              <a:t>Allokation von globalen Daten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/>
              <a:t>Allokation von </a:t>
            </a:r>
            <a:r>
              <a:rPr lang="de-DE" sz="2000" dirty="0" smtClean="0"/>
              <a:t>Basisblöcken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98421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Eine bessere Anordnung ohne Verdrängungen </a:t>
            </a:r>
            <a:r>
              <a:rPr lang="de-DE" dirty="0" smtClean="0"/>
              <a:t>(4)</a:t>
            </a:r>
            <a:endParaRPr lang="en-US" dirty="0"/>
          </a:p>
        </p:txBody>
      </p:sp>
      <p:sp>
        <p:nvSpPr>
          <p:cNvPr id="117" name="Rectangle 2"/>
          <p:cNvSpPr>
            <a:spLocks noChangeArrowheads="1"/>
          </p:cNvSpPr>
          <p:nvPr/>
        </p:nvSpPr>
        <p:spPr bwMode="auto">
          <a:xfrm>
            <a:off x="979488" y="23510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18" name="Rectangle 4"/>
          <p:cNvSpPr>
            <a:spLocks noChangeArrowheads="1"/>
          </p:cNvSpPr>
          <p:nvPr/>
        </p:nvSpPr>
        <p:spPr bwMode="auto">
          <a:xfrm>
            <a:off x="3403600" y="2135188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foo1</a:t>
            </a:r>
          </a:p>
        </p:txBody>
      </p:sp>
      <p:sp>
        <p:nvSpPr>
          <p:cNvPr id="119" name="Rectangle 5"/>
          <p:cNvSpPr>
            <a:spLocks noChangeArrowheads="1"/>
          </p:cNvSpPr>
          <p:nvPr/>
        </p:nvSpPr>
        <p:spPr bwMode="auto">
          <a:xfrm>
            <a:off x="3403600" y="2351088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20" name="Rectangle 6"/>
          <p:cNvSpPr>
            <a:spLocks noChangeArrowheads="1"/>
          </p:cNvSpPr>
          <p:nvPr/>
        </p:nvSpPr>
        <p:spPr bwMode="auto">
          <a:xfrm>
            <a:off x="3403600" y="2566988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21" name="Rectangle 7"/>
          <p:cNvSpPr>
            <a:spLocks noChangeArrowheads="1"/>
          </p:cNvSpPr>
          <p:nvPr/>
        </p:nvSpPr>
        <p:spPr bwMode="auto">
          <a:xfrm>
            <a:off x="3403600" y="2782888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22" name="Rectangle 8"/>
          <p:cNvSpPr>
            <a:spLocks noChangeArrowheads="1"/>
          </p:cNvSpPr>
          <p:nvPr/>
        </p:nvSpPr>
        <p:spPr bwMode="auto">
          <a:xfrm>
            <a:off x="3403600" y="2998788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23" name="Rectangle 9"/>
          <p:cNvSpPr>
            <a:spLocks noChangeArrowheads="1"/>
          </p:cNvSpPr>
          <p:nvPr/>
        </p:nvSpPr>
        <p:spPr bwMode="auto">
          <a:xfrm>
            <a:off x="3403600" y="3214688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24" name="Rectangle 10"/>
          <p:cNvSpPr>
            <a:spLocks noChangeArrowheads="1"/>
          </p:cNvSpPr>
          <p:nvPr/>
        </p:nvSpPr>
        <p:spPr bwMode="auto">
          <a:xfrm>
            <a:off x="3403600" y="3430588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5" name="Rectangle 11"/>
          <p:cNvSpPr>
            <a:spLocks noChangeArrowheads="1"/>
          </p:cNvSpPr>
          <p:nvPr/>
        </p:nvSpPr>
        <p:spPr bwMode="auto">
          <a:xfrm>
            <a:off x="3403600" y="3646488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3403600" y="3862388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foo2</a:t>
            </a:r>
          </a:p>
        </p:txBody>
      </p:sp>
      <p:sp>
        <p:nvSpPr>
          <p:cNvPr id="127" name="Rectangle 13"/>
          <p:cNvSpPr>
            <a:spLocks noChangeArrowheads="1"/>
          </p:cNvSpPr>
          <p:nvPr/>
        </p:nvSpPr>
        <p:spPr bwMode="auto">
          <a:xfrm>
            <a:off x="3403600" y="4078288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28" name="Rectangle 14"/>
          <p:cNvSpPr>
            <a:spLocks noChangeArrowheads="1"/>
          </p:cNvSpPr>
          <p:nvPr/>
        </p:nvSpPr>
        <p:spPr bwMode="auto">
          <a:xfrm>
            <a:off x="3403600" y="4294188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9" name="Rectangle 15"/>
          <p:cNvSpPr>
            <a:spLocks noChangeArrowheads="1"/>
          </p:cNvSpPr>
          <p:nvPr/>
        </p:nvSpPr>
        <p:spPr bwMode="auto">
          <a:xfrm>
            <a:off x="3403600" y="4510088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0" name="Rectangle 16"/>
          <p:cNvSpPr>
            <a:spLocks noChangeArrowheads="1"/>
          </p:cNvSpPr>
          <p:nvPr/>
        </p:nvSpPr>
        <p:spPr bwMode="auto">
          <a:xfrm>
            <a:off x="3403600" y="4725988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dirty="0">
                <a:solidFill>
                  <a:schemeClr val="tx2"/>
                </a:solidFill>
              </a:rPr>
              <a:t>foo3</a:t>
            </a:r>
          </a:p>
        </p:txBody>
      </p:sp>
      <p:sp>
        <p:nvSpPr>
          <p:cNvPr id="131" name="Rectangle 17"/>
          <p:cNvSpPr>
            <a:spLocks noChangeArrowheads="1"/>
          </p:cNvSpPr>
          <p:nvPr/>
        </p:nvSpPr>
        <p:spPr bwMode="auto">
          <a:xfrm>
            <a:off x="3403600" y="4941888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2" name="Rectangle 18"/>
          <p:cNvSpPr>
            <a:spLocks noChangeArrowheads="1"/>
          </p:cNvSpPr>
          <p:nvPr/>
        </p:nvSpPr>
        <p:spPr bwMode="auto">
          <a:xfrm>
            <a:off x="3403600" y="5157788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3" name="Rectangle 20"/>
          <p:cNvSpPr>
            <a:spLocks noChangeArrowheads="1"/>
          </p:cNvSpPr>
          <p:nvPr/>
        </p:nvSpPr>
        <p:spPr bwMode="auto">
          <a:xfrm>
            <a:off x="979488" y="21351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4" name="Rectangle 21"/>
          <p:cNvSpPr>
            <a:spLocks noChangeArrowheads="1"/>
          </p:cNvSpPr>
          <p:nvPr/>
        </p:nvSpPr>
        <p:spPr bwMode="auto">
          <a:xfrm>
            <a:off x="979488" y="25669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5" name="Rectangle 22"/>
          <p:cNvSpPr>
            <a:spLocks noChangeArrowheads="1"/>
          </p:cNvSpPr>
          <p:nvPr/>
        </p:nvSpPr>
        <p:spPr bwMode="auto">
          <a:xfrm>
            <a:off x="979488" y="27828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6" name="Rectangle 23"/>
          <p:cNvSpPr>
            <a:spLocks noChangeArrowheads="1"/>
          </p:cNvSpPr>
          <p:nvPr/>
        </p:nvSpPr>
        <p:spPr bwMode="auto">
          <a:xfrm>
            <a:off x="979488" y="29987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7" name="Rectangle 24"/>
          <p:cNvSpPr>
            <a:spLocks noChangeArrowheads="1"/>
          </p:cNvSpPr>
          <p:nvPr/>
        </p:nvSpPr>
        <p:spPr bwMode="auto">
          <a:xfrm>
            <a:off x="979488" y="32146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8" name="Rectangle 25"/>
          <p:cNvSpPr>
            <a:spLocks noChangeArrowheads="1"/>
          </p:cNvSpPr>
          <p:nvPr/>
        </p:nvSpPr>
        <p:spPr bwMode="auto">
          <a:xfrm>
            <a:off x="979488" y="34305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Rectangle 26"/>
          <p:cNvSpPr>
            <a:spLocks noChangeArrowheads="1"/>
          </p:cNvSpPr>
          <p:nvPr/>
        </p:nvSpPr>
        <p:spPr bwMode="auto">
          <a:xfrm>
            <a:off x="979488" y="36464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0" name="Rectangle 27"/>
          <p:cNvSpPr>
            <a:spLocks noChangeArrowheads="1"/>
          </p:cNvSpPr>
          <p:nvPr/>
        </p:nvSpPr>
        <p:spPr bwMode="auto">
          <a:xfrm>
            <a:off x="979488" y="3862388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Text Box 28"/>
          <p:cNvSpPr txBox="1">
            <a:spLocks noChangeArrowheads="1"/>
          </p:cNvSpPr>
          <p:nvPr/>
        </p:nvSpPr>
        <p:spPr bwMode="auto">
          <a:xfrm>
            <a:off x="1231900" y="1773238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 b="1" dirty="0">
                <a:solidFill>
                  <a:schemeClr val="tx2"/>
                </a:solidFill>
              </a:rPr>
              <a:t>I-</a:t>
            </a:r>
            <a:r>
              <a:rPr lang="en-US" sz="1800" b="1" i="1" dirty="0">
                <a:solidFill>
                  <a:schemeClr val="tx2"/>
                </a:solidFill>
              </a:rPr>
              <a:t>Cache</a:t>
            </a:r>
          </a:p>
        </p:txBody>
      </p:sp>
      <p:sp>
        <p:nvSpPr>
          <p:cNvPr id="142" name="Rectangle 29"/>
          <p:cNvSpPr>
            <a:spLocks noChangeArrowheads="1"/>
          </p:cNvSpPr>
          <p:nvPr/>
        </p:nvSpPr>
        <p:spPr bwMode="auto">
          <a:xfrm>
            <a:off x="979488" y="44370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3" name="Rectangle 30"/>
          <p:cNvSpPr>
            <a:spLocks noChangeArrowheads="1"/>
          </p:cNvSpPr>
          <p:nvPr/>
        </p:nvSpPr>
        <p:spPr bwMode="auto">
          <a:xfrm>
            <a:off x="979488" y="46529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4" name="Rectangle 31"/>
          <p:cNvSpPr>
            <a:spLocks noChangeArrowheads="1"/>
          </p:cNvSpPr>
          <p:nvPr/>
        </p:nvSpPr>
        <p:spPr bwMode="auto">
          <a:xfrm>
            <a:off x="979488" y="48688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5" name="Rectangle 32"/>
          <p:cNvSpPr>
            <a:spLocks noChangeArrowheads="1"/>
          </p:cNvSpPr>
          <p:nvPr/>
        </p:nvSpPr>
        <p:spPr bwMode="auto">
          <a:xfrm>
            <a:off x="979488" y="50847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6" name="Rectangle 33"/>
          <p:cNvSpPr>
            <a:spLocks noChangeArrowheads="1"/>
          </p:cNvSpPr>
          <p:nvPr/>
        </p:nvSpPr>
        <p:spPr bwMode="auto">
          <a:xfrm>
            <a:off x="979488" y="53006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7" name="Rectangle 34"/>
          <p:cNvSpPr>
            <a:spLocks noChangeArrowheads="1"/>
          </p:cNvSpPr>
          <p:nvPr/>
        </p:nvSpPr>
        <p:spPr bwMode="auto">
          <a:xfrm>
            <a:off x="979488" y="55165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8" name="Rectangle 35"/>
          <p:cNvSpPr>
            <a:spLocks noChangeArrowheads="1"/>
          </p:cNvSpPr>
          <p:nvPr/>
        </p:nvSpPr>
        <p:spPr bwMode="auto">
          <a:xfrm>
            <a:off x="979488" y="57324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9" name="Rectangle 36"/>
          <p:cNvSpPr>
            <a:spLocks noChangeArrowheads="1"/>
          </p:cNvSpPr>
          <p:nvPr/>
        </p:nvSpPr>
        <p:spPr bwMode="auto">
          <a:xfrm>
            <a:off x="979488" y="59483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0" name="Rectangle 37"/>
          <p:cNvSpPr>
            <a:spLocks noChangeArrowheads="1"/>
          </p:cNvSpPr>
          <p:nvPr/>
        </p:nvSpPr>
        <p:spPr bwMode="auto">
          <a:xfrm>
            <a:off x="979488" y="6164263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1" name="Text Box 38"/>
          <p:cNvSpPr txBox="1">
            <a:spLocks noChangeArrowheads="1"/>
          </p:cNvSpPr>
          <p:nvPr/>
        </p:nvSpPr>
        <p:spPr bwMode="auto">
          <a:xfrm rot="16200000">
            <a:off x="-53000" y="2885252"/>
            <a:ext cx="901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</a:rPr>
              <a:t>Way 0</a:t>
            </a:r>
          </a:p>
        </p:txBody>
      </p:sp>
      <p:sp>
        <p:nvSpPr>
          <p:cNvPr id="152" name="Text Box 39"/>
          <p:cNvSpPr txBox="1">
            <a:spLocks noChangeArrowheads="1"/>
          </p:cNvSpPr>
          <p:nvPr/>
        </p:nvSpPr>
        <p:spPr bwMode="auto">
          <a:xfrm rot="16200000">
            <a:off x="-57762" y="5193476"/>
            <a:ext cx="901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</a:rPr>
              <a:t>Way 1</a:t>
            </a:r>
          </a:p>
        </p:txBody>
      </p:sp>
      <p:sp>
        <p:nvSpPr>
          <p:cNvPr id="153" name="Rectangle 40"/>
          <p:cNvSpPr>
            <a:spLocks noChangeArrowheads="1"/>
          </p:cNvSpPr>
          <p:nvPr/>
        </p:nvSpPr>
        <p:spPr bwMode="auto">
          <a:xfrm>
            <a:off x="3403600" y="2132013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bg1"/>
                </a:solidFill>
                <a:latin typeface="Courier New" pitchFamily="49" charset="0"/>
              </a:rPr>
              <a:t>foo1</a:t>
            </a:r>
          </a:p>
        </p:txBody>
      </p:sp>
      <p:grpSp>
        <p:nvGrpSpPr>
          <p:cNvPr id="154" name="Group 41"/>
          <p:cNvGrpSpPr>
            <a:grpSpLocks/>
          </p:cNvGrpSpPr>
          <p:nvPr/>
        </p:nvGrpSpPr>
        <p:grpSpPr bwMode="auto">
          <a:xfrm>
            <a:off x="3403600" y="2781300"/>
            <a:ext cx="1439863" cy="646113"/>
            <a:chOff x="3606" y="1616"/>
            <a:chExt cx="907" cy="407"/>
          </a:xfrm>
        </p:grpSpPr>
        <p:sp>
          <p:nvSpPr>
            <p:cNvPr id="155" name="Rectangle 42"/>
            <p:cNvSpPr>
              <a:spLocks noChangeArrowheads="1"/>
            </p:cNvSpPr>
            <p:nvPr/>
          </p:nvSpPr>
          <p:spPr bwMode="auto">
            <a:xfrm>
              <a:off x="3606" y="1616"/>
              <a:ext cx="907" cy="1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56" name="Rectangle 43"/>
            <p:cNvSpPr>
              <a:spLocks noChangeArrowheads="1"/>
            </p:cNvSpPr>
            <p:nvPr/>
          </p:nvSpPr>
          <p:spPr bwMode="auto">
            <a:xfrm>
              <a:off x="3606" y="1751"/>
              <a:ext cx="907" cy="1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57" name="Rectangle 44"/>
            <p:cNvSpPr>
              <a:spLocks noChangeArrowheads="1"/>
            </p:cNvSpPr>
            <p:nvPr/>
          </p:nvSpPr>
          <p:spPr bwMode="auto">
            <a:xfrm>
              <a:off x="3606" y="1887"/>
              <a:ext cx="907" cy="1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58" name="Rectangle 45"/>
          <p:cNvSpPr>
            <a:spLocks noChangeArrowheads="1"/>
          </p:cNvSpPr>
          <p:nvPr/>
        </p:nvSpPr>
        <p:spPr bwMode="auto">
          <a:xfrm>
            <a:off x="3403600" y="3643313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9" name="Rectangle 46"/>
          <p:cNvSpPr>
            <a:spLocks noChangeArrowheads="1"/>
          </p:cNvSpPr>
          <p:nvPr/>
        </p:nvSpPr>
        <p:spPr bwMode="auto">
          <a:xfrm>
            <a:off x="3403600" y="3429000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tx1"/>
                </a:solidFill>
                <a:latin typeface="Courier New" pitchFamily="49" charset="0"/>
              </a:rPr>
              <a:t>foo2</a:t>
            </a:r>
          </a:p>
        </p:txBody>
      </p:sp>
      <p:grpSp>
        <p:nvGrpSpPr>
          <p:cNvPr id="160" name="Group 47"/>
          <p:cNvGrpSpPr>
            <a:grpSpLocks/>
          </p:cNvGrpSpPr>
          <p:nvPr/>
        </p:nvGrpSpPr>
        <p:grpSpPr bwMode="auto">
          <a:xfrm>
            <a:off x="3403600" y="3641725"/>
            <a:ext cx="1439863" cy="647700"/>
            <a:chOff x="3606" y="2431"/>
            <a:chExt cx="907" cy="408"/>
          </a:xfrm>
        </p:grpSpPr>
        <p:sp>
          <p:nvSpPr>
            <p:cNvPr id="161" name="Rectangle 48"/>
            <p:cNvSpPr>
              <a:spLocks noChangeArrowheads="1"/>
            </p:cNvSpPr>
            <p:nvPr/>
          </p:nvSpPr>
          <p:spPr bwMode="auto">
            <a:xfrm>
              <a:off x="3606" y="2431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2" name="Rectangle 49"/>
            <p:cNvSpPr>
              <a:spLocks noChangeArrowheads="1"/>
            </p:cNvSpPr>
            <p:nvPr/>
          </p:nvSpPr>
          <p:spPr bwMode="auto">
            <a:xfrm>
              <a:off x="3606" y="2567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3" name="Rectangle 50"/>
            <p:cNvSpPr>
              <a:spLocks noChangeArrowheads="1"/>
            </p:cNvSpPr>
            <p:nvPr/>
          </p:nvSpPr>
          <p:spPr bwMode="auto">
            <a:xfrm>
              <a:off x="3606" y="2703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64" name="Rectangle 51"/>
          <p:cNvSpPr>
            <a:spLocks noChangeArrowheads="1"/>
          </p:cNvSpPr>
          <p:nvPr/>
        </p:nvSpPr>
        <p:spPr bwMode="auto">
          <a:xfrm>
            <a:off x="3403600" y="4506913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65" name="Rectangle 52"/>
          <p:cNvSpPr>
            <a:spLocks noChangeArrowheads="1"/>
          </p:cNvSpPr>
          <p:nvPr/>
        </p:nvSpPr>
        <p:spPr bwMode="auto">
          <a:xfrm>
            <a:off x="3403600" y="4725988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tx2"/>
                </a:solidFill>
                <a:latin typeface="Courier New" pitchFamily="49" charset="0"/>
              </a:rPr>
              <a:t>foo3</a:t>
            </a:r>
          </a:p>
        </p:txBody>
      </p:sp>
      <p:grpSp>
        <p:nvGrpSpPr>
          <p:cNvPr id="166" name="Group 53"/>
          <p:cNvGrpSpPr>
            <a:grpSpLocks/>
          </p:cNvGrpSpPr>
          <p:nvPr/>
        </p:nvGrpSpPr>
        <p:grpSpPr bwMode="auto">
          <a:xfrm>
            <a:off x="3403600" y="4938713"/>
            <a:ext cx="1439863" cy="431800"/>
            <a:chOff x="3606" y="3519"/>
            <a:chExt cx="907" cy="272"/>
          </a:xfrm>
        </p:grpSpPr>
        <p:sp>
          <p:nvSpPr>
            <p:cNvPr id="167" name="Rectangle 54"/>
            <p:cNvSpPr>
              <a:spLocks noChangeArrowheads="1"/>
            </p:cNvSpPr>
            <p:nvPr/>
          </p:nvSpPr>
          <p:spPr bwMode="auto">
            <a:xfrm>
              <a:off x="3606" y="3519"/>
              <a:ext cx="907" cy="1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8" name="Rectangle 55"/>
            <p:cNvSpPr>
              <a:spLocks noChangeArrowheads="1"/>
            </p:cNvSpPr>
            <p:nvPr/>
          </p:nvSpPr>
          <p:spPr bwMode="auto">
            <a:xfrm>
              <a:off x="3606" y="3655"/>
              <a:ext cx="907" cy="1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69" name="Rectangle 56"/>
          <p:cNvSpPr>
            <a:spLocks noChangeArrowheads="1"/>
          </p:cNvSpPr>
          <p:nvPr/>
        </p:nvSpPr>
        <p:spPr bwMode="auto">
          <a:xfrm>
            <a:off x="3403600" y="5373688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0" name="Rectangle 57"/>
          <p:cNvSpPr>
            <a:spLocks noChangeArrowheads="1"/>
          </p:cNvSpPr>
          <p:nvPr/>
        </p:nvSpPr>
        <p:spPr bwMode="auto">
          <a:xfrm>
            <a:off x="3403600" y="2347913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1" name="Rectangle 58"/>
          <p:cNvSpPr>
            <a:spLocks noChangeArrowheads="1"/>
          </p:cNvSpPr>
          <p:nvPr/>
        </p:nvSpPr>
        <p:spPr bwMode="auto">
          <a:xfrm>
            <a:off x="3403600" y="2563813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grpSp>
        <p:nvGrpSpPr>
          <p:cNvPr id="172" name="Group 59"/>
          <p:cNvGrpSpPr>
            <a:grpSpLocks/>
          </p:cNvGrpSpPr>
          <p:nvPr/>
        </p:nvGrpSpPr>
        <p:grpSpPr bwMode="auto">
          <a:xfrm>
            <a:off x="603250" y="4400550"/>
            <a:ext cx="341313" cy="2052638"/>
            <a:chOff x="783" y="1185"/>
            <a:chExt cx="215" cy="1293"/>
          </a:xfrm>
        </p:grpSpPr>
        <p:sp>
          <p:nvSpPr>
            <p:cNvPr id="173" name="Text Box 60"/>
            <p:cNvSpPr txBox="1">
              <a:spLocks noChangeArrowheads="1"/>
            </p:cNvSpPr>
            <p:nvPr/>
          </p:nvSpPr>
          <p:spPr bwMode="auto">
            <a:xfrm>
              <a:off x="792" y="118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0</a:t>
              </a:r>
            </a:p>
          </p:txBody>
        </p:sp>
        <p:sp>
          <p:nvSpPr>
            <p:cNvPr id="174" name="Text Box 61"/>
            <p:cNvSpPr txBox="1">
              <a:spLocks noChangeArrowheads="1"/>
            </p:cNvSpPr>
            <p:nvPr/>
          </p:nvSpPr>
          <p:spPr bwMode="auto">
            <a:xfrm>
              <a:off x="793" y="1323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1</a:t>
              </a:r>
            </a:p>
          </p:txBody>
        </p:sp>
        <p:sp>
          <p:nvSpPr>
            <p:cNvPr id="175" name="Text Box 62"/>
            <p:cNvSpPr txBox="1">
              <a:spLocks noChangeArrowheads="1"/>
            </p:cNvSpPr>
            <p:nvPr/>
          </p:nvSpPr>
          <p:spPr bwMode="auto">
            <a:xfrm>
              <a:off x="793" y="1457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2</a:t>
              </a:r>
            </a:p>
          </p:txBody>
        </p:sp>
        <p:sp>
          <p:nvSpPr>
            <p:cNvPr id="176" name="Text Box 63"/>
            <p:cNvSpPr txBox="1">
              <a:spLocks noChangeArrowheads="1"/>
            </p:cNvSpPr>
            <p:nvPr/>
          </p:nvSpPr>
          <p:spPr bwMode="auto">
            <a:xfrm>
              <a:off x="793" y="1593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3</a:t>
              </a:r>
            </a:p>
          </p:txBody>
        </p:sp>
        <p:sp>
          <p:nvSpPr>
            <p:cNvPr id="177" name="Text Box 64"/>
            <p:cNvSpPr txBox="1">
              <a:spLocks noChangeArrowheads="1"/>
            </p:cNvSpPr>
            <p:nvPr/>
          </p:nvSpPr>
          <p:spPr bwMode="auto">
            <a:xfrm>
              <a:off x="793" y="1729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4</a:t>
              </a:r>
            </a:p>
          </p:txBody>
        </p:sp>
        <p:sp>
          <p:nvSpPr>
            <p:cNvPr id="178" name="Text Box 65"/>
            <p:cNvSpPr txBox="1">
              <a:spLocks noChangeArrowheads="1"/>
            </p:cNvSpPr>
            <p:nvPr/>
          </p:nvSpPr>
          <p:spPr bwMode="auto">
            <a:xfrm>
              <a:off x="793" y="1865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5</a:t>
              </a:r>
            </a:p>
          </p:txBody>
        </p:sp>
        <p:sp>
          <p:nvSpPr>
            <p:cNvPr id="179" name="Text Box 66"/>
            <p:cNvSpPr txBox="1">
              <a:spLocks noChangeArrowheads="1"/>
            </p:cNvSpPr>
            <p:nvPr/>
          </p:nvSpPr>
          <p:spPr bwMode="auto">
            <a:xfrm>
              <a:off x="793" y="2001"/>
              <a:ext cx="18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6</a:t>
              </a:r>
            </a:p>
          </p:txBody>
        </p:sp>
        <p:sp>
          <p:nvSpPr>
            <p:cNvPr id="180" name="Text Box 67"/>
            <p:cNvSpPr txBox="1">
              <a:spLocks noChangeArrowheads="1"/>
            </p:cNvSpPr>
            <p:nvPr/>
          </p:nvSpPr>
          <p:spPr bwMode="auto">
            <a:xfrm>
              <a:off x="786" y="2276"/>
              <a:ext cx="19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S</a:t>
              </a:r>
            </a:p>
          </p:txBody>
        </p:sp>
        <p:sp>
          <p:nvSpPr>
            <p:cNvPr id="181" name="Text Box 68"/>
            <p:cNvSpPr txBox="1">
              <a:spLocks noChangeArrowheads="1"/>
            </p:cNvSpPr>
            <p:nvPr/>
          </p:nvSpPr>
          <p:spPr bwMode="auto">
            <a:xfrm>
              <a:off x="783" y="2137"/>
              <a:ext cx="21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B73D"/>
                </a:buClr>
                <a:buFont typeface="Wingdings" pitchFamily="2" charset="2"/>
                <a:buNone/>
              </a:pPr>
              <a:r>
                <a:rPr lang="en-US" sz="1500" b="1" dirty="0"/>
                <a:t>...</a:t>
              </a:r>
            </a:p>
          </p:txBody>
        </p:sp>
      </p:grpSp>
      <p:sp>
        <p:nvSpPr>
          <p:cNvPr id="182" name="Text Box 69"/>
          <p:cNvSpPr txBox="1">
            <a:spLocks noChangeArrowheads="1"/>
          </p:cNvSpPr>
          <p:nvPr/>
        </p:nvSpPr>
        <p:spPr bwMode="auto">
          <a:xfrm>
            <a:off x="617538" y="2097088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0</a:t>
            </a:r>
          </a:p>
        </p:txBody>
      </p:sp>
      <p:sp>
        <p:nvSpPr>
          <p:cNvPr id="183" name="Text Box 70"/>
          <p:cNvSpPr txBox="1">
            <a:spLocks noChangeArrowheads="1"/>
          </p:cNvSpPr>
          <p:nvPr/>
        </p:nvSpPr>
        <p:spPr bwMode="auto">
          <a:xfrm>
            <a:off x="619125" y="2316163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1</a:t>
            </a:r>
          </a:p>
        </p:txBody>
      </p:sp>
      <p:sp>
        <p:nvSpPr>
          <p:cNvPr id="184" name="Text Box 71"/>
          <p:cNvSpPr txBox="1">
            <a:spLocks noChangeArrowheads="1"/>
          </p:cNvSpPr>
          <p:nvPr/>
        </p:nvSpPr>
        <p:spPr bwMode="auto">
          <a:xfrm>
            <a:off x="619125" y="25288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2</a:t>
            </a:r>
          </a:p>
        </p:txBody>
      </p:sp>
      <p:sp>
        <p:nvSpPr>
          <p:cNvPr id="185" name="Text Box 72"/>
          <p:cNvSpPr txBox="1">
            <a:spLocks noChangeArrowheads="1"/>
          </p:cNvSpPr>
          <p:nvPr/>
        </p:nvSpPr>
        <p:spPr bwMode="auto">
          <a:xfrm>
            <a:off x="619125" y="27447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3</a:t>
            </a:r>
          </a:p>
        </p:txBody>
      </p:sp>
      <p:sp>
        <p:nvSpPr>
          <p:cNvPr id="186" name="Text Box 73"/>
          <p:cNvSpPr txBox="1">
            <a:spLocks noChangeArrowheads="1"/>
          </p:cNvSpPr>
          <p:nvPr/>
        </p:nvSpPr>
        <p:spPr bwMode="auto">
          <a:xfrm>
            <a:off x="619125" y="29606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4</a:t>
            </a:r>
          </a:p>
        </p:txBody>
      </p:sp>
      <p:sp>
        <p:nvSpPr>
          <p:cNvPr id="187" name="Text Box 74"/>
          <p:cNvSpPr txBox="1">
            <a:spLocks noChangeArrowheads="1"/>
          </p:cNvSpPr>
          <p:nvPr/>
        </p:nvSpPr>
        <p:spPr bwMode="auto">
          <a:xfrm>
            <a:off x="619125" y="31765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5</a:t>
            </a:r>
          </a:p>
        </p:txBody>
      </p:sp>
      <p:sp>
        <p:nvSpPr>
          <p:cNvPr id="188" name="Text Box 75"/>
          <p:cNvSpPr txBox="1">
            <a:spLocks noChangeArrowheads="1"/>
          </p:cNvSpPr>
          <p:nvPr/>
        </p:nvSpPr>
        <p:spPr bwMode="auto">
          <a:xfrm>
            <a:off x="619125" y="33924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6</a:t>
            </a:r>
          </a:p>
        </p:txBody>
      </p:sp>
      <p:sp>
        <p:nvSpPr>
          <p:cNvPr id="189" name="Text Box 76"/>
          <p:cNvSpPr txBox="1">
            <a:spLocks noChangeArrowheads="1"/>
          </p:cNvSpPr>
          <p:nvPr/>
        </p:nvSpPr>
        <p:spPr bwMode="auto">
          <a:xfrm>
            <a:off x="431800" y="1844675"/>
            <a:ext cx="481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Set</a:t>
            </a:r>
          </a:p>
        </p:txBody>
      </p:sp>
      <p:sp>
        <p:nvSpPr>
          <p:cNvPr id="190" name="Text Box 77"/>
          <p:cNvSpPr txBox="1">
            <a:spLocks noChangeArrowheads="1"/>
          </p:cNvSpPr>
          <p:nvPr/>
        </p:nvSpPr>
        <p:spPr bwMode="auto">
          <a:xfrm>
            <a:off x="3979863" y="5305425"/>
            <a:ext cx="3413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191" name="Text Box 78"/>
          <p:cNvSpPr txBox="1">
            <a:spLocks noChangeArrowheads="1"/>
          </p:cNvSpPr>
          <p:nvPr/>
        </p:nvSpPr>
        <p:spPr bwMode="auto">
          <a:xfrm>
            <a:off x="3979863" y="4186238"/>
            <a:ext cx="3413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192" name="Text Box 79"/>
          <p:cNvSpPr txBox="1">
            <a:spLocks noChangeArrowheads="1"/>
          </p:cNvSpPr>
          <p:nvPr/>
        </p:nvSpPr>
        <p:spPr bwMode="auto">
          <a:xfrm>
            <a:off x="4948238" y="2097088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0</a:t>
            </a:r>
          </a:p>
        </p:txBody>
      </p:sp>
      <p:sp>
        <p:nvSpPr>
          <p:cNvPr id="193" name="Text Box 80"/>
          <p:cNvSpPr txBox="1">
            <a:spLocks noChangeArrowheads="1"/>
          </p:cNvSpPr>
          <p:nvPr/>
        </p:nvSpPr>
        <p:spPr bwMode="auto">
          <a:xfrm>
            <a:off x="4949825" y="2316163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1</a:t>
            </a:r>
          </a:p>
        </p:txBody>
      </p:sp>
      <p:sp>
        <p:nvSpPr>
          <p:cNvPr id="194" name="Text Box 81"/>
          <p:cNvSpPr txBox="1">
            <a:spLocks noChangeArrowheads="1"/>
          </p:cNvSpPr>
          <p:nvPr/>
        </p:nvSpPr>
        <p:spPr bwMode="auto">
          <a:xfrm>
            <a:off x="4949825" y="25288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2</a:t>
            </a:r>
          </a:p>
        </p:txBody>
      </p:sp>
      <p:sp>
        <p:nvSpPr>
          <p:cNvPr id="195" name="Text Box 82"/>
          <p:cNvSpPr txBox="1">
            <a:spLocks noChangeArrowheads="1"/>
          </p:cNvSpPr>
          <p:nvPr/>
        </p:nvSpPr>
        <p:spPr bwMode="auto">
          <a:xfrm>
            <a:off x="4949825" y="27447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3</a:t>
            </a:r>
          </a:p>
        </p:txBody>
      </p:sp>
      <p:sp>
        <p:nvSpPr>
          <p:cNvPr id="196" name="Text Box 83"/>
          <p:cNvSpPr txBox="1">
            <a:spLocks noChangeArrowheads="1"/>
          </p:cNvSpPr>
          <p:nvPr/>
        </p:nvSpPr>
        <p:spPr bwMode="auto">
          <a:xfrm>
            <a:off x="4949825" y="29606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4</a:t>
            </a:r>
          </a:p>
        </p:txBody>
      </p:sp>
      <p:sp>
        <p:nvSpPr>
          <p:cNvPr id="197" name="Text Box 84"/>
          <p:cNvSpPr txBox="1">
            <a:spLocks noChangeArrowheads="1"/>
          </p:cNvSpPr>
          <p:nvPr/>
        </p:nvSpPr>
        <p:spPr bwMode="auto">
          <a:xfrm>
            <a:off x="4949825" y="3176588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5</a:t>
            </a:r>
          </a:p>
        </p:txBody>
      </p:sp>
      <p:sp>
        <p:nvSpPr>
          <p:cNvPr id="198" name="Text Box 85"/>
          <p:cNvSpPr txBox="1">
            <a:spLocks noChangeArrowheads="1"/>
          </p:cNvSpPr>
          <p:nvPr/>
        </p:nvSpPr>
        <p:spPr bwMode="auto">
          <a:xfrm>
            <a:off x="4948238" y="3613150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7</a:t>
            </a:r>
          </a:p>
        </p:txBody>
      </p:sp>
      <p:sp>
        <p:nvSpPr>
          <p:cNvPr id="199" name="Text Box 86"/>
          <p:cNvSpPr txBox="1">
            <a:spLocks noChangeArrowheads="1"/>
          </p:cNvSpPr>
          <p:nvPr/>
        </p:nvSpPr>
        <p:spPr bwMode="auto">
          <a:xfrm>
            <a:off x="4914900" y="1844675"/>
            <a:ext cx="481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Set</a:t>
            </a:r>
          </a:p>
        </p:txBody>
      </p:sp>
      <p:sp>
        <p:nvSpPr>
          <p:cNvPr id="200" name="Text Box 87"/>
          <p:cNvSpPr txBox="1">
            <a:spLocks noChangeArrowheads="1"/>
          </p:cNvSpPr>
          <p:nvPr/>
        </p:nvSpPr>
        <p:spPr bwMode="auto">
          <a:xfrm>
            <a:off x="4948238" y="3825875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8</a:t>
            </a:r>
          </a:p>
        </p:txBody>
      </p:sp>
      <p:sp>
        <p:nvSpPr>
          <p:cNvPr id="201" name="Text Box 88"/>
          <p:cNvSpPr txBox="1">
            <a:spLocks noChangeArrowheads="1"/>
          </p:cNvSpPr>
          <p:nvPr/>
        </p:nvSpPr>
        <p:spPr bwMode="auto">
          <a:xfrm>
            <a:off x="4949825" y="4044950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9</a:t>
            </a:r>
          </a:p>
        </p:txBody>
      </p:sp>
      <p:sp>
        <p:nvSpPr>
          <p:cNvPr id="202" name="Text Box 89"/>
          <p:cNvSpPr txBox="1">
            <a:spLocks noChangeArrowheads="1"/>
          </p:cNvSpPr>
          <p:nvPr/>
        </p:nvSpPr>
        <p:spPr bwMode="auto">
          <a:xfrm>
            <a:off x="4938713" y="4478338"/>
            <a:ext cx="311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S</a:t>
            </a:r>
          </a:p>
        </p:txBody>
      </p:sp>
      <p:sp>
        <p:nvSpPr>
          <p:cNvPr id="203" name="Text Box 90"/>
          <p:cNvSpPr txBox="1">
            <a:spLocks noChangeArrowheads="1"/>
          </p:cNvSpPr>
          <p:nvPr/>
        </p:nvSpPr>
        <p:spPr bwMode="auto">
          <a:xfrm>
            <a:off x="4933950" y="4257675"/>
            <a:ext cx="341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...</a:t>
            </a:r>
          </a:p>
        </p:txBody>
      </p:sp>
      <p:sp>
        <p:nvSpPr>
          <p:cNvPr id="204" name="Text Box 91"/>
          <p:cNvSpPr txBox="1">
            <a:spLocks noChangeArrowheads="1"/>
          </p:cNvSpPr>
          <p:nvPr/>
        </p:nvSpPr>
        <p:spPr bwMode="auto">
          <a:xfrm>
            <a:off x="4951413" y="4689475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0</a:t>
            </a:r>
          </a:p>
        </p:txBody>
      </p:sp>
      <p:sp>
        <p:nvSpPr>
          <p:cNvPr id="205" name="Text Box 92"/>
          <p:cNvSpPr txBox="1">
            <a:spLocks noChangeArrowheads="1"/>
          </p:cNvSpPr>
          <p:nvPr/>
        </p:nvSpPr>
        <p:spPr bwMode="auto">
          <a:xfrm>
            <a:off x="4953000" y="4908550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1</a:t>
            </a:r>
          </a:p>
        </p:txBody>
      </p:sp>
      <p:sp>
        <p:nvSpPr>
          <p:cNvPr id="206" name="Text Box 93"/>
          <p:cNvSpPr txBox="1">
            <a:spLocks noChangeArrowheads="1"/>
          </p:cNvSpPr>
          <p:nvPr/>
        </p:nvSpPr>
        <p:spPr bwMode="auto">
          <a:xfrm>
            <a:off x="4953000" y="5121275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2</a:t>
            </a:r>
          </a:p>
        </p:txBody>
      </p:sp>
      <p:sp>
        <p:nvSpPr>
          <p:cNvPr id="207" name="AutoShape 96"/>
          <p:cNvSpPr>
            <a:spLocks noChangeArrowheads="1"/>
          </p:cNvSpPr>
          <p:nvPr/>
        </p:nvSpPr>
        <p:spPr bwMode="auto">
          <a:xfrm>
            <a:off x="5616575" y="4148138"/>
            <a:ext cx="466725" cy="2524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83B53D">
                  <a:gamma/>
                  <a:shade val="46275"/>
                  <a:invGamma/>
                </a:srgbClr>
              </a:gs>
              <a:gs pos="100000">
                <a:srgbClr val="83B53D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08" name="Rectangle 97"/>
          <p:cNvSpPr>
            <a:spLocks noChangeArrowheads="1"/>
          </p:cNvSpPr>
          <p:nvPr/>
        </p:nvSpPr>
        <p:spPr bwMode="auto">
          <a:xfrm>
            <a:off x="977900" y="4078288"/>
            <a:ext cx="14398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9" name="Text Box 98"/>
          <p:cNvSpPr txBox="1">
            <a:spLocks noChangeArrowheads="1"/>
          </p:cNvSpPr>
          <p:nvPr/>
        </p:nvSpPr>
        <p:spPr bwMode="auto">
          <a:xfrm>
            <a:off x="611188" y="3609975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7</a:t>
            </a:r>
          </a:p>
        </p:txBody>
      </p:sp>
      <p:sp>
        <p:nvSpPr>
          <p:cNvPr id="210" name="Text Box 99"/>
          <p:cNvSpPr txBox="1">
            <a:spLocks noChangeArrowheads="1"/>
          </p:cNvSpPr>
          <p:nvPr/>
        </p:nvSpPr>
        <p:spPr bwMode="auto">
          <a:xfrm>
            <a:off x="611188" y="3825875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8</a:t>
            </a:r>
          </a:p>
        </p:txBody>
      </p:sp>
      <p:sp>
        <p:nvSpPr>
          <p:cNvPr id="211" name="Text Box 100"/>
          <p:cNvSpPr txBox="1">
            <a:spLocks noChangeArrowheads="1"/>
          </p:cNvSpPr>
          <p:nvPr/>
        </p:nvSpPr>
        <p:spPr bwMode="auto">
          <a:xfrm>
            <a:off x="611188" y="4041775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9</a:t>
            </a:r>
          </a:p>
        </p:txBody>
      </p:sp>
      <p:sp>
        <p:nvSpPr>
          <p:cNvPr id="212" name="Text Box 101"/>
          <p:cNvSpPr txBox="1">
            <a:spLocks noChangeArrowheads="1"/>
          </p:cNvSpPr>
          <p:nvPr/>
        </p:nvSpPr>
        <p:spPr bwMode="auto">
          <a:xfrm>
            <a:off x="4945063" y="3394075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en-US" sz="1500" b="1" dirty="0"/>
              <a:t>6</a:t>
            </a:r>
          </a:p>
        </p:txBody>
      </p:sp>
      <p:sp>
        <p:nvSpPr>
          <p:cNvPr id="213" name="Rectangle 102"/>
          <p:cNvSpPr>
            <a:spLocks noChangeArrowheads="1"/>
          </p:cNvSpPr>
          <p:nvPr/>
        </p:nvSpPr>
        <p:spPr bwMode="auto">
          <a:xfrm>
            <a:off x="977900" y="2133600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bg1"/>
                </a:solidFill>
                <a:latin typeface="Courier New" pitchFamily="49" charset="0"/>
              </a:rPr>
              <a:t>foo1</a:t>
            </a:r>
          </a:p>
        </p:txBody>
      </p:sp>
      <p:sp>
        <p:nvSpPr>
          <p:cNvPr id="214" name="Line 103"/>
          <p:cNvSpPr>
            <a:spLocks noChangeShapeType="1"/>
          </p:cNvSpPr>
          <p:nvPr/>
        </p:nvSpPr>
        <p:spPr bwMode="auto">
          <a:xfrm rot="5400000">
            <a:off x="1764506" y="3140869"/>
            <a:ext cx="2303463" cy="9366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27" name="Rectangle 104"/>
          <p:cNvSpPr>
            <a:spLocks noChangeArrowheads="1"/>
          </p:cNvSpPr>
          <p:nvPr/>
        </p:nvSpPr>
        <p:spPr bwMode="auto">
          <a:xfrm>
            <a:off x="977900" y="3429000"/>
            <a:ext cx="1439863" cy="2159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tx1"/>
                </a:solidFill>
                <a:latin typeface="Courier New" pitchFamily="49" charset="0"/>
              </a:rPr>
              <a:t>foo2</a:t>
            </a:r>
          </a:p>
        </p:txBody>
      </p:sp>
      <p:grpSp>
        <p:nvGrpSpPr>
          <p:cNvPr id="328" name="Group 105"/>
          <p:cNvGrpSpPr>
            <a:grpSpLocks/>
          </p:cNvGrpSpPr>
          <p:nvPr/>
        </p:nvGrpSpPr>
        <p:grpSpPr bwMode="auto">
          <a:xfrm>
            <a:off x="977900" y="3641725"/>
            <a:ext cx="1439863" cy="647700"/>
            <a:chOff x="3606" y="2431"/>
            <a:chExt cx="907" cy="408"/>
          </a:xfrm>
        </p:grpSpPr>
        <p:sp>
          <p:nvSpPr>
            <p:cNvPr id="329" name="Rectangle 106"/>
            <p:cNvSpPr>
              <a:spLocks noChangeArrowheads="1"/>
            </p:cNvSpPr>
            <p:nvPr/>
          </p:nvSpPr>
          <p:spPr bwMode="auto">
            <a:xfrm>
              <a:off x="3606" y="2431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30" name="Rectangle 107"/>
            <p:cNvSpPr>
              <a:spLocks noChangeArrowheads="1"/>
            </p:cNvSpPr>
            <p:nvPr/>
          </p:nvSpPr>
          <p:spPr bwMode="auto">
            <a:xfrm>
              <a:off x="3606" y="2567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31" name="Rectangle 108"/>
            <p:cNvSpPr>
              <a:spLocks noChangeArrowheads="1"/>
            </p:cNvSpPr>
            <p:nvPr/>
          </p:nvSpPr>
          <p:spPr bwMode="auto">
            <a:xfrm>
              <a:off x="3606" y="2703"/>
              <a:ext cx="907" cy="13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332" name="Rectangle 109"/>
          <p:cNvSpPr>
            <a:spLocks noChangeArrowheads="1"/>
          </p:cNvSpPr>
          <p:nvPr/>
        </p:nvSpPr>
        <p:spPr bwMode="auto">
          <a:xfrm>
            <a:off x="977900" y="4437063"/>
            <a:ext cx="1439863" cy="2159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2100" b="1" dirty="0">
                <a:solidFill>
                  <a:schemeClr val="tx2"/>
                </a:solidFill>
                <a:latin typeface="Courier New" pitchFamily="49" charset="0"/>
              </a:rPr>
              <a:t>foo3</a:t>
            </a:r>
          </a:p>
        </p:txBody>
      </p:sp>
      <p:grpSp>
        <p:nvGrpSpPr>
          <p:cNvPr id="333" name="Group 110"/>
          <p:cNvGrpSpPr>
            <a:grpSpLocks/>
          </p:cNvGrpSpPr>
          <p:nvPr/>
        </p:nvGrpSpPr>
        <p:grpSpPr bwMode="auto">
          <a:xfrm>
            <a:off x="977900" y="2349500"/>
            <a:ext cx="1439863" cy="431800"/>
            <a:chOff x="3606" y="3519"/>
            <a:chExt cx="907" cy="272"/>
          </a:xfrm>
        </p:grpSpPr>
        <p:sp>
          <p:nvSpPr>
            <p:cNvPr id="334" name="Rectangle 111"/>
            <p:cNvSpPr>
              <a:spLocks noChangeArrowheads="1"/>
            </p:cNvSpPr>
            <p:nvPr/>
          </p:nvSpPr>
          <p:spPr bwMode="auto">
            <a:xfrm>
              <a:off x="3606" y="3519"/>
              <a:ext cx="907" cy="1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35" name="Rectangle 112"/>
            <p:cNvSpPr>
              <a:spLocks noChangeArrowheads="1"/>
            </p:cNvSpPr>
            <p:nvPr/>
          </p:nvSpPr>
          <p:spPr bwMode="auto">
            <a:xfrm>
              <a:off x="3606" y="3655"/>
              <a:ext cx="907" cy="1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336" name="Line 113"/>
          <p:cNvSpPr>
            <a:spLocks noChangeShapeType="1"/>
          </p:cNvSpPr>
          <p:nvPr/>
        </p:nvSpPr>
        <p:spPr bwMode="auto">
          <a:xfrm rot="5400000">
            <a:off x="1764507" y="3358356"/>
            <a:ext cx="2303462" cy="9366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37" name="Rectangle 114"/>
          <p:cNvSpPr>
            <a:spLocks noChangeArrowheads="1"/>
          </p:cNvSpPr>
          <p:nvPr/>
        </p:nvSpPr>
        <p:spPr bwMode="auto">
          <a:xfrm>
            <a:off x="977900" y="4654550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38" name="Rectangle 115"/>
          <p:cNvSpPr>
            <a:spLocks noChangeArrowheads="1"/>
          </p:cNvSpPr>
          <p:nvPr/>
        </p:nvSpPr>
        <p:spPr bwMode="auto">
          <a:xfrm>
            <a:off x="977900" y="4870450"/>
            <a:ext cx="1439863" cy="2159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39" name="Line 116"/>
          <p:cNvSpPr>
            <a:spLocks noChangeShapeType="1"/>
          </p:cNvSpPr>
          <p:nvPr/>
        </p:nvSpPr>
        <p:spPr bwMode="auto">
          <a:xfrm rot="5400000">
            <a:off x="2916238" y="2420937"/>
            <a:ext cx="0" cy="9366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40" name="Line 117"/>
          <p:cNvSpPr>
            <a:spLocks noChangeShapeType="1"/>
          </p:cNvSpPr>
          <p:nvPr/>
        </p:nvSpPr>
        <p:spPr bwMode="auto">
          <a:xfrm rot="5400000">
            <a:off x="2916238" y="2636837"/>
            <a:ext cx="0" cy="9366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341" name="Line 118"/>
          <p:cNvSpPr>
            <a:spLocks noChangeShapeType="1"/>
          </p:cNvSpPr>
          <p:nvPr/>
        </p:nvSpPr>
        <p:spPr bwMode="auto">
          <a:xfrm rot="5400000">
            <a:off x="2916238" y="2852737"/>
            <a:ext cx="0" cy="9366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grpSp>
        <p:nvGrpSpPr>
          <p:cNvPr id="342" name="Group 119"/>
          <p:cNvGrpSpPr>
            <a:grpSpLocks/>
          </p:cNvGrpSpPr>
          <p:nvPr/>
        </p:nvGrpSpPr>
        <p:grpSpPr bwMode="auto">
          <a:xfrm>
            <a:off x="977900" y="2781300"/>
            <a:ext cx="1439863" cy="646113"/>
            <a:chOff x="3606" y="1616"/>
            <a:chExt cx="907" cy="407"/>
          </a:xfrm>
        </p:grpSpPr>
        <p:sp>
          <p:nvSpPr>
            <p:cNvPr id="343" name="Rectangle 120"/>
            <p:cNvSpPr>
              <a:spLocks noChangeArrowheads="1"/>
            </p:cNvSpPr>
            <p:nvPr/>
          </p:nvSpPr>
          <p:spPr bwMode="auto">
            <a:xfrm>
              <a:off x="3606" y="1616"/>
              <a:ext cx="907" cy="1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44" name="Rectangle 121"/>
            <p:cNvSpPr>
              <a:spLocks noChangeArrowheads="1"/>
            </p:cNvSpPr>
            <p:nvPr/>
          </p:nvSpPr>
          <p:spPr bwMode="auto">
            <a:xfrm>
              <a:off x="3606" y="1751"/>
              <a:ext cx="907" cy="1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45" name="Rectangle 122"/>
            <p:cNvSpPr>
              <a:spLocks noChangeArrowheads="1"/>
            </p:cNvSpPr>
            <p:nvPr/>
          </p:nvSpPr>
          <p:spPr bwMode="auto">
            <a:xfrm>
              <a:off x="3606" y="1887"/>
              <a:ext cx="907" cy="13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346" name="Text Box 123"/>
          <p:cNvSpPr txBox="1">
            <a:spLocks noChangeArrowheads="1"/>
          </p:cNvSpPr>
          <p:nvPr/>
        </p:nvSpPr>
        <p:spPr bwMode="auto">
          <a:xfrm>
            <a:off x="5932488" y="2522538"/>
            <a:ext cx="3170740" cy="259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void foo1()</a:t>
            </a:r>
            <a:b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for (i=0; i&lt;</a:t>
            </a:r>
            <a:r>
              <a:rPr lang="en-US" sz="1800" b="1" dirty="0">
                <a:latin typeface="Courier New" pitchFamily="49" charset="0"/>
              </a:rPr>
              <a:t>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; i++) {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foo2();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foo3();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sz="1800" b="1" i="1" dirty="0">
                <a:solidFill>
                  <a:schemeClr val="bg2"/>
                </a:solidFill>
                <a:latin typeface="Courier New" pitchFamily="49" charset="0"/>
              </a:rPr>
              <a:t>// More Code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}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347" name="Text Box 124"/>
          <p:cNvSpPr txBox="1">
            <a:spLocks noChangeArrowheads="1"/>
          </p:cNvSpPr>
          <p:nvPr/>
        </p:nvSpPr>
        <p:spPr bwMode="auto">
          <a:xfrm>
            <a:off x="5724525" y="5445125"/>
            <a:ext cx="29338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i="1" u="sng" dirty="0"/>
              <a:t>Hier:</a:t>
            </a:r>
            <a:r>
              <a:rPr lang="de-DE" sz="2000" dirty="0"/>
              <a:t> 2-fach assoziativer</a:t>
            </a:r>
          </a:p>
          <a:p>
            <a:pPr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dirty="0"/>
              <a:t>I-</a:t>
            </a:r>
            <a:r>
              <a:rPr lang="en-US" sz="2000" i="1" dirty="0"/>
              <a:t>Cache</a:t>
            </a:r>
          </a:p>
        </p:txBody>
      </p:sp>
      <p:sp>
        <p:nvSpPr>
          <p:cNvPr id="348" name="Text Box 125"/>
          <p:cNvSpPr txBox="1">
            <a:spLocks noChangeArrowheads="1"/>
          </p:cNvSpPr>
          <p:nvPr/>
        </p:nvSpPr>
        <p:spPr bwMode="auto">
          <a:xfrm>
            <a:off x="3205091" y="1773238"/>
            <a:ext cx="17876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800" b="1" dirty="0">
                <a:solidFill>
                  <a:schemeClr val="tx2"/>
                </a:solidFill>
              </a:rPr>
              <a:t>Hauptspeicher</a:t>
            </a:r>
          </a:p>
        </p:txBody>
      </p:sp>
    </p:spTree>
    <p:extLst>
      <p:ext uri="{BB962C8B-B14F-4D97-AF65-F5344CB8AC3E}">
        <p14:creationId xmlns:p14="http://schemas.microsoft.com/office/powerpoint/2010/main" val="2585748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  <p:bldP spid="214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Procedure Positioning</a:t>
            </a:r>
            <a:r>
              <a:rPr lang="de-DE" dirty="0" smtClean="0"/>
              <a:t> mit </a:t>
            </a:r>
            <a:r>
              <a:rPr lang="en-US" i="1" dirty="0" smtClean="0"/>
              <a:t>Call Graph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de-DE" b="1" dirty="0" smtClean="0"/>
              <a:t>Definition </a:t>
            </a:r>
            <a:r>
              <a:rPr lang="en-US" b="1" i="1" dirty="0" smtClean="0"/>
              <a:t>(Call Graph)</a:t>
            </a:r>
            <a:r>
              <a:rPr lang="de-DE" b="1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Der </a:t>
            </a:r>
            <a:r>
              <a:rPr lang="de-DE" i="1" dirty="0" smtClean="0"/>
              <a:t>Call Graph</a:t>
            </a:r>
            <a:r>
              <a:rPr lang="de-DE" dirty="0" smtClean="0"/>
              <a:t> ist ein ungerichteter gewichteter Graph </a:t>
            </a:r>
            <a:r>
              <a:rPr lang="de-DE" i="1" dirty="0" smtClean="0"/>
              <a:t>G</a:t>
            </a:r>
            <a:r>
              <a:rPr lang="de-DE" dirty="0" smtClean="0"/>
              <a:t> = </a:t>
            </a:r>
            <a:r>
              <a:rPr lang="de-DE" i="1" dirty="0" smtClean="0"/>
              <a:t>(V, E, w)</a:t>
            </a:r>
            <a:r>
              <a:rPr lang="de-DE" dirty="0" smtClean="0"/>
              <a:t> mit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Knotenmenge </a:t>
            </a:r>
            <a:r>
              <a:rPr lang="de-DE" i="1" dirty="0" smtClean="0"/>
              <a:t>V</a:t>
            </a:r>
            <a:r>
              <a:rPr lang="de-DE" dirty="0" smtClean="0"/>
              <a:t> enthält Knoten </a:t>
            </a:r>
            <a:r>
              <a:rPr lang="de-DE" i="1" dirty="0" smtClean="0"/>
              <a:t>v</a:t>
            </a:r>
            <a:r>
              <a:rPr lang="de-DE" dirty="0" smtClean="0"/>
              <a:t> pro Funktion eines Programms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Kantenmenge </a:t>
            </a:r>
            <a:r>
              <a:rPr lang="de-DE" i="1" dirty="0" smtClean="0"/>
              <a:t>E</a:t>
            </a:r>
            <a:r>
              <a:rPr lang="de-DE" dirty="0" smtClean="0"/>
              <a:t> enthält Kante </a:t>
            </a:r>
            <a:r>
              <a:rPr lang="de-DE" i="1" dirty="0" smtClean="0"/>
              <a:t>e</a:t>
            </a:r>
            <a:r>
              <a:rPr lang="de-DE" dirty="0" smtClean="0"/>
              <a:t> = {</a:t>
            </a:r>
            <a:r>
              <a:rPr lang="de-DE" i="1" dirty="0" smtClean="0"/>
              <a:t>v</a:t>
            </a:r>
            <a:r>
              <a:rPr lang="de-DE" dirty="0" smtClean="0"/>
              <a:t>, </a:t>
            </a:r>
            <a:r>
              <a:rPr lang="de-DE" i="1" dirty="0" smtClean="0"/>
              <a:t>w</a:t>
            </a:r>
            <a:r>
              <a:rPr lang="de-DE" dirty="0" smtClean="0"/>
              <a:t>}, wenn Funktion </a:t>
            </a:r>
            <a:r>
              <a:rPr lang="de-DE" i="1" dirty="0" smtClean="0"/>
              <a:t>v</a:t>
            </a:r>
            <a:r>
              <a:rPr lang="de-DE" dirty="0" smtClean="0"/>
              <a:t> eine andere Funktion </a:t>
            </a:r>
            <a:r>
              <a:rPr lang="de-DE" i="1" dirty="0" smtClean="0"/>
              <a:t>w</a:t>
            </a:r>
            <a:r>
              <a:rPr lang="de-DE" dirty="0"/>
              <a:t> </a:t>
            </a:r>
            <a:r>
              <a:rPr lang="de-DE" dirty="0" smtClean="0"/>
              <a:t>aufruft</a:t>
            </a: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Jede Kante </a:t>
            </a:r>
            <a:r>
              <a:rPr lang="de-DE" i="1" dirty="0" smtClean="0"/>
              <a:t>e</a:t>
            </a:r>
            <a:r>
              <a:rPr lang="de-DE" dirty="0" smtClean="0"/>
              <a:t> = {</a:t>
            </a:r>
            <a:r>
              <a:rPr lang="de-DE" i="1" dirty="0" smtClean="0"/>
              <a:t>v</a:t>
            </a:r>
            <a:r>
              <a:rPr lang="de-DE" dirty="0" smtClean="0"/>
              <a:t>, </a:t>
            </a:r>
            <a:r>
              <a:rPr lang="de-DE" i="1" dirty="0" smtClean="0"/>
              <a:t>w</a:t>
            </a:r>
            <a:r>
              <a:rPr lang="de-DE" dirty="0" smtClean="0"/>
              <a:t>} ist mit der Häufigkeit </a:t>
            </a:r>
            <a:r>
              <a:rPr lang="de-DE" i="1" dirty="0" smtClean="0"/>
              <a:t>w(e)</a:t>
            </a:r>
            <a:r>
              <a:rPr lang="de-DE" dirty="0" smtClean="0"/>
              <a:t> gewichtet, mit der sich </a:t>
            </a:r>
            <a:r>
              <a:rPr lang="de-DE" i="1" dirty="0" smtClean="0"/>
              <a:t>v</a:t>
            </a:r>
            <a:r>
              <a:rPr lang="de-DE" dirty="0" smtClean="0"/>
              <a:t> und </a:t>
            </a:r>
            <a:r>
              <a:rPr lang="de-DE" i="1" dirty="0" smtClean="0"/>
              <a:t>w</a:t>
            </a:r>
            <a:r>
              <a:rPr lang="de-DE" dirty="0" smtClean="0"/>
              <a:t> gegenseitig aufrufen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Idee eines WCET-bewussten </a:t>
            </a:r>
            <a:r>
              <a:rPr lang="en-US" b="1" i="1" dirty="0" smtClean="0"/>
              <a:t>Procedure Positioning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Erzeuge </a:t>
            </a:r>
            <a:r>
              <a:rPr lang="en-US" i="1" dirty="0" smtClean="0"/>
              <a:t>Call Graph</a:t>
            </a:r>
            <a:r>
              <a:rPr lang="de-DE" dirty="0" smtClean="0"/>
              <a:t> mit </a:t>
            </a:r>
            <a:r>
              <a:rPr lang="en-US" i="1" dirty="0" smtClean="0"/>
              <a:t>worst-case</a:t>
            </a:r>
            <a:r>
              <a:rPr lang="de-DE" dirty="0" smtClean="0"/>
              <a:t> Aufrufhäufigkeiten gemäß statischer WCET-Analyse als Kantengewichten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Platziere je zwei Funktionen mit hohem Kantengewicht im Speicher unmittelbar hintereinander</a:t>
            </a:r>
          </a:p>
        </p:txBody>
      </p:sp>
    </p:spTree>
    <p:extLst>
      <p:ext uri="{BB962C8B-B14F-4D97-AF65-F5344CB8AC3E}">
        <p14:creationId xmlns:p14="http://schemas.microsoft.com/office/powerpoint/2010/main" val="3890266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WCET-bewusstes </a:t>
            </a:r>
            <a:r>
              <a:rPr lang="en-US" i="1" dirty="0" smtClean="0"/>
              <a:t>Procedure Positioning</a:t>
            </a:r>
            <a:r>
              <a:rPr lang="de-DE" dirty="0" smtClean="0"/>
              <a:t> (1)</a:t>
            </a:r>
            <a:endParaRPr lang="de-DE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Gegeben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 optimierendes Programm </a:t>
            </a:r>
            <a:r>
              <a:rPr lang="de-DE" i="1" dirty="0" smtClean="0"/>
              <a:t>P</a:t>
            </a:r>
            <a:r>
              <a:rPr lang="de-DE" dirty="0" smtClean="0"/>
              <a:t>, gegeben in einer LIR</a:t>
            </a:r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Initialisierung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dirty="0" smtClean="0"/>
              <a:t>Führe WCET-Analyse von </a:t>
            </a:r>
            <a:r>
              <a:rPr lang="de-DE" i="1" dirty="0" smtClean="0"/>
              <a:t>P</a:t>
            </a:r>
            <a:r>
              <a:rPr lang="de-DE" dirty="0" smtClean="0"/>
              <a:t> durch;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dirty="0" smtClean="0"/>
              <a:t>Erzeuge </a:t>
            </a:r>
            <a:r>
              <a:rPr lang="en-US" i="1" dirty="0" smtClean="0"/>
              <a:t>Call Graph</a:t>
            </a:r>
            <a:r>
              <a:rPr lang="de-DE" dirty="0" smtClean="0"/>
              <a:t> </a:t>
            </a:r>
            <a:r>
              <a:rPr lang="de-DE" i="1" dirty="0" smtClean="0"/>
              <a:t>G</a:t>
            </a:r>
            <a:r>
              <a:rPr lang="de-DE" i="1" baseline="-25000" dirty="0" smtClean="0"/>
              <a:t>orig</a:t>
            </a:r>
            <a:r>
              <a:rPr lang="de-DE" dirty="0" smtClean="0"/>
              <a:t> = (</a:t>
            </a:r>
            <a:r>
              <a:rPr lang="de-DE" i="1" dirty="0" smtClean="0"/>
              <a:t>V</a:t>
            </a:r>
            <a:r>
              <a:rPr lang="de-DE" i="1" baseline="-25000" dirty="0" smtClean="0"/>
              <a:t>orig</a:t>
            </a:r>
            <a:r>
              <a:rPr lang="de-DE" dirty="0" smtClean="0"/>
              <a:t>, </a:t>
            </a:r>
            <a:r>
              <a:rPr lang="de-DE" i="1" dirty="0" smtClean="0"/>
              <a:t>E</a:t>
            </a:r>
            <a:r>
              <a:rPr lang="de-DE" i="1" baseline="-25000" dirty="0" smtClean="0"/>
              <a:t>orig</a:t>
            </a:r>
            <a:r>
              <a:rPr lang="de-DE" dirty="0" smtClean="0"/>
              <a:t>, </a:t>
            </a:r>
            <a:r>
              <a:rPr lang="de-DE" i="1" dirty="0" smtClean="0"/>
              <a:t>w</a:t>
            </a:r>
            <a:r>
              <a:rPr lang="de-DE" i="1" baseline="-25000" dirty="0" smtClean="0"/>
              <a:t>orig</a:t>
            </a:r>
            <a:r>
              <a:rPr lang="de-DE" dirty="0" smtClean="0"/>
              <a:t>) für </a:t>
            </a:r>
            <a:r>
              <a:rPr lang="de-DE" i="1" dirty="0" smtClean="0"/>
              <a:t>P</a:t>
            </a:r>
            <a:r>
              <a:rPr lang="de-DE" dirty="0" smtClean="0"/>
              <a:t> anhand von WCET-Daten;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dirty="0" smtClean="0"/>
              <a:t>Erzeuge </a:t>
            </a:r>
            <a:r>
              <a:rPr lang="en-US" i="1" dirty="0" smtClean="0"/>
              <a:t>Call Graph</a:t>
            </a:r>
            <a:r>
              <a:rPr lang="de-DE" dirty="0" smtClean="0"/>
              <a:t> </a:t>
            </a:r>
            <a:r>
              <a:rPr lang="de-DE" i="1" dirty="0" smtClean="0"/>
              <a:t>G</a:t>
            </a:r>
            <a:r>
              <a:rPr lang="de-DE" i="1" baseline="-25000" dirty="0" smtClean="0"/>
              <a:t>new</a:t>
            </a:r>
            <a:r>
              <a:rPr lang="de-DE" dirty="0" smtClean="0"/>
              <a:t> = (</a:t>
            </a:r>
            <a:r>
              <a:rPr lang="de-DE" i="1" dirty="0" smtClean="0"/>
              <a:t>V</a:t>
            </a:r>
            <a:r>
              <a:rPr lang="de-DE" i="1" baseline="-25000" dirty="0" smtClean="0"/>
              <a:t>new</a:t>
            </a:r>
            <a:r>
              <a:rPr lang="de-DE" dirty="0" smtClean="0"/>
              <a:t>, </a:t>
            </a:r>
            <a:r>
              <a:rPr lang="de-DE" i="1" dirty="0" smtClean="0"/>
              <a:t>E</a:t>
            </a:r>
            <a:r>
              <a:rPr lang="de-DE" i="1" baseline="-25000" dirty="0" smtClean="0"/>
              <a:t>new</a:t>
            </a:r>
            <a:r>
              <a:rPr lang="de-DE" dirty="0" smtClean="0"/>
              <a:t>, </a:t>
            </a:r>
            <a:r>
              <a:rPr lang="de-DE" i="1" dirty="0" smtClean="0"/>
              <a:t>w</a:t>
            </a:r>
            <a:r>
              <a:rPr lang="de-DE" i="1" baseline="-25000" dirty="0" smtClean="0"/>
              <a:t>new</a:t>
            </a:r>
            <a:r>
              <a:rPr lang="de-DE" dirty="0" smtClean="0"/>
              <a:t>) = </a:t>
            </a:r>
            <a:r>
              <a:rPr lang="de-DE" i="1" dirty="0" smtClean="0"/>
              <a:t>G</a:t>
            </a:r>
            <a:r>
              <a:rPr lang="de-DE" i="1" baseline="-25000" dirty="0" smtClean="0"/>
              <a:t>orig</a:t>
            </a:r>
            <a:r>
              <a:rPr lang="de-DE" dirty="0" smtClean="0"/>
              <a:t>.copy();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11560" y="5373216"/>
            <a:ext cx="6984776" cy="584775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i="1" dirty="0" smtClean="0">
                <a:ea typeface="ヒラギノ角ゴ Pro W3" pitchFamily="96" charset="-128"/>
              </a:rPr>
              <a:t>[</a:t>
            </a:r>
            <a:r>
              <a:rPr lang="en-US" sz="1600" b="1" i="1" dirty="0" smtClean="0"/>
              <a:t>P. Lokuciejewski et al.,</a:t>
            </a:r>
            <a:r>
              <a:rPr lang="en-US" sz="1600" i="1" dirty="0" smtClean="0"/>
              <a:t> WCET-driven Cache-based Procedure Positioning Optimizations, ECRTS, </a:t>
            </a:r>
            <a:r>
              <a:rPr lang="de-DE" sz="1600" i="1" dirty="0" smtClean="0"/>
              <a:t>Prag</a:t>
            </a:r>
            <a:r>
              <a:rPr lang="en-US" sz="1600" i="1" dirty="0" smtClean="0"/>
              <a:t>, 2008</a:t>
            </a:r>
            <a:r>
              <a:rPr lang="en-US" sz="1600" i="1" dirty="0" smtClean="0">
                <a:ea typeface="ヒラギノ角ゴ Pro W3" pitchFamily="96" charset="-128"/>
              </a:rPr>
              <a:t>]</a:t>
            </a:r>
            <a:endParaRPr lang="en-US" sz="1600" i="1" dirty="0">
              <a:ea typeface="ヒラギノ角ゴ Pro W3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1756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WCET-bewusstes </a:t>
            </a:r>
            <a:r>
              <a:rPr lang="en-US" i="1" dirty="0"/>
              <a:t>Procedure Positioning</a:t>
            </a:r>
            <a:r>
              <a:rPr lang="de-DE" dirty="0"/>
              <a:t> </a:t>
            </a:r>
            <a:r>
              <a:rPr lang="de-DE" dirty="0" smtClean="0"/>
              <a:t>(2)</a:t>
            </a:r>
            <a:endParaRPr lang="en-US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522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Optimierungsschleife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en-US" dirty="0" smtClean="0"/>
              <a:t>do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en-US" dirty="0" smtClean="0"/>
              <a:t>  </a:t>
            </a:r>
            <a:r>
              <a:rPr lang="en-US" i="1" dirty="0" smtClean="0"/>
              <a:t>wcet</a:t>
            </a:r>
            <a:r>
              <a:rPr lang="en-US" i="1" baseline="-25000" dirty="0" smtClean="0"/>
              <a:t>current</a:t>
            </a:r>
            <a:r>
              <a:rPr lang="en-US" dirty="0" smtClean="0"/>
              <a:t> = getWCET( </a:t>
            </a:r>
            <a:r>
              <a:rPr lang="en-US" i="1" dirty="0" smtClean="0"/>
              <a:t>P</a:t>
            </a:r>
            <a:r>
              <a:rPr lang="en-US" dirty="0" smtClean="0"/>
              <a:t> );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en-US" dirty="0"/>
              <a:t> </a:t>
            </a:r>
            <a:r>
              <a:rPr lang="en-US" dirty="0" smtClean="0"/>
              <a:t> for ( &lt;</a:t>
            </a:r>
            <a:r>
              <a:rPr lang="de-DE" i="1" dirty="0" smtClean="0"/>
              <a:t>alle Kanten e = {v, w} </a:t>
            </a:r>
            <a:r>
              <a:rPr lang="de-DE" dirty="0" smtClean="0">
                <a:sym typeface="Symbol" pitchFamily="18" charset="2"/>
              </a:rPr>
              <a:t> </a:t>
            </a:r>
            <a:r>
              <a:rPr lang="de-DE" i="1" dirty="0" smtClean="0"/>
              <a:t>E</a:t>
            </a:r>
            <a:r>
              <a:rPr lang="de-DE" i="1" baseline="-25000" dirty="0" smtClean="0"/>
              <a:t>new</a:t>
            </a:r>
            <a:r>
              <a:rPr lang="de-DE" i="1" dirty="0" smtClean="0"/>
              <a:t>,</a:t>
            </a:r>
            <a:br>
              <a:rPr lang="de-DE" i="1" dirty="0" smtClean="0"/>
            </a:br>
            <a:r>
              <a:rPr lang="de-DE" i="1" dirty="0" smtClean="0"/>
              <a:t>            absteigend nach w</a:t>
            </a:r>
            <a:r>
              <a:rPr lang="de-DE" i="1" baseline="-25000" dirty="0" smtClean="0"/>
              <a:t>new</a:t>
            </a:r>
            <a:r>
              <a:rPr lang="de-DE" i="1" dirty="0" smtClean="0"/>
              <a:t> sortiert</a:t>
            </a:r>
            <a:r>
              <a:rPr lang="en-US" dirty="0" smtClean="0"/>
              <a:t>&gt; )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en-US" dirty="0" smtClean="0"/>
              <a:t>    if ( Positioning( </a:t>
            </a:r>
            <a:r>
              <a:rPr lang="en-US" i="1" dirty="0" smtClean="0"/>
              <a:t>e</a:t>
            </a:r>
            <a:r>
              <a:rPr lang="en-US" dirty="0" smtClean="0"/>
              <a:t>, </a:t>
            </a:r>
            <a:r>
              <a:rPr lang="en-US" i="1" dirty="0" smtClean="0"/>
              <a:t>G</a:t>
            </a:r>
            <a:r>
              <a:rPr lang="en-US" i="1" baseline="-25000" dirty="0" smtClean="0"/>
              <a:t>new</a:t>
            </a:r>
            <a:r>
              <a:rPr lang="en-US" dirty="0" smtClean="0"/>
              <a:t>, </a:t>
            </a:r>
            <a:r>
              <a:rPr lang="en-US" i="1" dirty="0" smtClean="0"/>
              <a:t>G</a:t>
            </a:r>
            <a:r>
              <a:rPr lang="en-US" i="1" baseline="-25000" dirty="0" smtClean="0"/>
              <a:t>orig</a:t>
            </a:r>
            <a:r>
              <a:rPr lang="en-US" dirty="0" smtClean="0"/>
              <a:t>, </a:t>
            </a:r>
            <a:r>
              <a:rPr lang="en-US" i="1" dirty="0" smtClean="0"/>
              <a:t>P</a:t>
            </a:r>
            <a:r>
              <a:rPr lang="en-US" dirty="0" smtClean="0"/>
              <a:t>, </a:t>
            </a:r>
            <a:r>
              <a:rPr lang="en-US" i="1" dirty="0" smtClean="0"/>
              <a:t>wcet</a:t>
            </a:r>
            <a:r>
              <a:rPr lang="en-US" i="1" baseline="-25000" dirty="0" smtClean="0"/>
              <a:t>current</a:t>
            </a:r>
            <a:r>
              <a:rPr lang="en-US" dirty="0" smtClean="0"/>
              <a:t> ) == true )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dirty="0" smtClean="0"/>
              <a:t>      </a:t>
            </a:r>
            <a:r>
              <a:rPr lang="de-DE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// Wenn Platzierung von Knoten v und w hintereinander zu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// WCET</a:t>
            </a:r>
            <a:r>
              <a:rPr lang="de-DE" i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</a:t>
            </a:r>
            <a:r>
              <a:rPr lang="de-DE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-Reduktion führt, breche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</a:t>
            </a:r>
            <a:r>
              <a:rPr lang="de-DE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-Schleife ab, fahre mit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//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do-while</a:t>
            </a:r>
            <a:r>
              <a:rPr lang="de-DE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Schleife fort.</a:t>
            </a:r>
            <a:endParaRPr lang="de-DE" i="1" baseline="-25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en-US" dirty="0" smtClean="0"/>
              <a:t>      break;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en-US" dirty="0" smtClean="0"/>
              <a:t>while ( &lt;</a:t>
            </a:r>
            <a:r>
              <a:rPr lang="de-DE" i="1" dirty="0" smtClean="0"/>
              <a:t>P wurde in letzter Iteration modifiziert</a:t>
            </a:r>
            <a:r>
              <a:rPr lang="en-US" dirty="0" smtClean="0"/>
              <a:t>&gt; );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en-US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4156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WCET-bewusstes </a:t>
            </a:r>
            <a:r>
              <a:rPr lang="en-US" i="1" dirty="0"/>
              <a:t>Procedure Positioning</a:t>
            </a:r>
            <a:r>
              <a:rPr lang="de-DE" dirty="0"/>
              <a:t>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Positioning</a:t>
            </a:r>
            <a:r>
              <a:rPr lang="de-DE" b="1" dirty="0" smtClean="0"/>
              <a:t>( </a:t>
            </a:r>
            <a:r>
              <a:rPr lang="de-DE" b="1" i="1" dirty="0" smtClean="0"/>
              <a:t>e</a:t>
            </a:r>
            <a:r>
              <a:rPr lang="de-DE" b="1" dirty="0" smtClean="0"/>
              <a:t> = {</a:t>
            </a:r>
            <a:r>
              <a:rPr lang="de-DE" b="1" i="1" dirty="0" smtClean="0"/>
              <a:t>v</a:t>
            </a:r>
            <a:r>
              <a:rPr lang="de-DE" b="1" dirty="0" smtClean="0"/>
              <a:t>, </a:t>
            </a:r>
            <a:r>
              <a:rPr lang="de-DE" b="1" i="1" dirty="0" smtClean="0"/>
              <a:t>w</a:t>
            </a:r>
            <a:r>
              <a:rPr lang="de-DE" b="1" dirty="0" smtClean="0"/>
              <a:t>} </a:t>
            </a:r>
            <a:r>
              <a:rPr lang="de-DE" b="1" dirty="0" smtClean="0">
                <a:sym typeface="Symbol" pitchFamily="18" charset="2"/>
              </a:rPr>
              <a:t>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b="1" i="1" dirty="0" smtClean="0"/>
              <a:t>E</a:t>
            </a:r>
            <a:r>
              <a:rPr lang="de-DE" b="1" i="1" baseline="-25000" dirty="0" smtClean="0"/>
              <a:t>new</a:t>
            </a:r>
            <a:r>
              <a:rPr lang="de-DE" b="1" dirty="0" smtClean="0"/>
              <a:t>, </a:t>
            </a:r>
            <a:r>
              <a:rPr lang="de-DE" b="1" i="1" dirty="0" smtClean="0"/>
              <a:t>G</a:t>
            </a:r>
            <a:r>
              <a:rPr lang="de-DE" b="1" i="1" baseline="-25000" dirty="0" smtClean="0"/>
              <a:t>new</a:t>
            </a:r>
            <a:r>
              <a:rPr lang="de-DE" b="1" dirty="0" smtClean="0"/>
              <a:t>, </a:t>
            </a:r>
            <a:r>
              <a:rPr lang="de-DE" b="1" i="1" dirty="0" smtClean="0"/>
              <a:t>G</a:t>
            </a:r>
            <a:r>
              <a:rPr lang="de-DE" b="1" i="1" baseline="-25000" dirty="0" smtClean="0"/>
              <a:t>orig</a:t>
            </a:r>
            <a:r>
              <a:rPr lang="de-DE" b="1" dirty="0" smtClean="0"/>
              <a:t>, </a:t>
            </a:r>
            <a:r>
              <a:rPr lang="de-DE" b="1" i="1" dirty="0" smtClean="0"/>
              <a:t>P</a:t>
            </a:r>
            <a:r>
              <a:rPr lang="de-DE" b="1" dirty="0" smtClean="0"/>
              <a:t>, </a:t>
            </a:r>
            <a:r>
              <a:rPr lang="de-DE" b="1" i="1" dirty="0" smtClean="0"/>
              <a:t>wcet</a:t>
            </a:r>
            <a:r>
              <a:rPr lang="de-DE" b="1" i="1" baseline="-25000" dirty="0" smtClean="0"/>
              <a:t>current</a:t>
            </a:r>
            <a:r>
              <a:rPr lang="de-DE" b="1" dirty="0" smtClean="0"/>
              <a:t> )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dirty="0" smtClean="0"/>
              <a:t>Erzeuge LIR </a:t>
            </a:r>
            <a:r>
              <a:rPr lang="de-DE" i="1" dirty="0" smtClean="0"/>
              <a:t>P’</a:t>
            </a:r>
            <a:r>
              <a:rPr lang="de-DE" dirty="0" smtClean="0"/>
              <a:t>, so dass </a:t>
            </a:r>
            <a:r>
              <a:rPr lang="de-DE" i="1" dirty="0" smtClean="0"/>
              <a:t>v</a:t>
            </a:r>
            <a:r>
              <a:rPr lang="de-DE" dirty="0" smtClean="0"/>
              <a:t> und </a:t>
            </a:r>
            <a:r>
              <a:rPr lang="de-DE" i="1" dirty="0" smtClean="0"/>
              <a:t>w</a:t>
            </a:r>
            <a:r>
              <a:rPr lang="de-DE" dirty="0" smtClean="0"/>
              <a:t> hintereinander im Speicher platziert sind;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dirty="0" smtClean="0"/>
              <a:t>Führe WCET-Analyse von </a:t>
            </a:r>
            <a:r>
              <a:rPr lang="de-DE" i="1" dirty="0" smtClean="0"/>
              <a:t>P’</a:t>
            </a:r>
            <a:r>
              <a:rPr lang="de-DE" dirty="0" smtClean="0"/>
              <a:t> durch;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i="1" dirty="0" smtClean="0"/>
              <a:t>wcet</a:t>
            </a:r>
            <a:r>
              <a:rPr lang="de-DE" i="1" baseline="-25000" dirty="0" smtClean="0"/>
              <a:t>new</a:t>
            </a:r>
            <a:r>
              <a:rPr lang="de-DE" dirty="0" smtClean="0"/>
              <a:t> = getWCET( </a:t>
            </a:r>
            <a:r>
              <a:rPr lang="de-DE" i="1" dirty="0" smtClean="0"/>
              <a:t>P’</a:t>
            </a:r>
            <a:r>
              <a:rPr lang="de-DE" dirty="0" smtClean="0"/>
              <a:t> );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en-US" dirty="0" smtClean="0"/>
              <a:t>if</a:t>
            </a:r>
            <a:r>
              <a:rPr lang="de-DE" dirty="0" smtClean="0"/>
              <a:t> ( </a:t>
            </a:r>
            <a:r>
              <a:rPr lang="de-DE" i="1" dirty="0" smtClean="0"/>
              <a:t>wcet</a:t>
            </a:r>
            <a:r>
              <a:rPr lang="de-DE" i="1" baseline="-25000" dirty="0" smtClean="0"/>
              <a:t>new</a:t>
            </a:r>
            <a:r>
              <a:rPr lang="de-DE" dirty="0" smtClean="0"/>
              <a:t> &lt; </a:t>
            </a:r>
            <a:r>
              <a:rPr lang="de-DE" i="1" dirty="0" smtClean="0"/>
              <a:t>wcet</a:t>
            </a:r>
            <a:r>
              <a:rPr lang="de-DE" i="1" baseline="-25000" dirty="0" smtClean="0"/>
              <a:t>current</a:t>
            </a:r>
            <a:r>
              <a:rPr lang="de-DE" dirty="0" smtClean="0"/>
              <a:t> )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dirty="0" smtClean="0"/>
              <a:t>  </a:t>
            </a:r>
            <a:r>
              <a:rPr lang="de-DE" i="1" dirty="0" smtClean="0"/>
              <a:t>P</a:t>
            </a:r>
            <a:r>
              <a:rPr lang="de-DE" dirty="0" smtClean="0"/>
              <a:t> = </a:t>
            </a:r>
            <a:r>
              <a:rPr lang="de-DE" i="1" dirty="0" smtClean="0"/>
              <a:t>P’</a:t>
            </a:r>
            <a:r>
              <a:rPr lang="de-DE" dirty="0" smtClean="0"/>
              <a:t>;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dirty="0" smtClean="0"/>
              <a:t>  Verschmelze Knoten </a:t>
            </a:r>
            <a:r>
              <a:rPr lang="de-DE" i="1" dirty="0" smtClean="0"/>
              <a:t>v</a:t>
            </a:r>
            <a:r>
              <a:rPr lang="de-DE" dirty="0" smtClean="0"/>
              <a:t> und </a:t>
            </a:r>
            <a:r>
              <a:rPr lang="de-DE" i="1" dirty="0" smtClean="0"/>
              <a:t>w</a:t>
            </a:r>
            <a:r>
              <a:rPr lang="de-DE" dirty="0" smtClean="0"/>
              <a:t> in </a:t>
            </a:r>
            <a:r>
              <a:rPr lang="de-DE" i="1" dirty="0" smtClean="0"/>
              <a:t>G</a:t>
            </a:r>
            <a:r>
              <a:rPr lang="de-DE" i="1" baseline="-25000" dirty="0" smtClean="0"/>
              <a:t>new</a:t>
            </a:r>
            <a:r>
              <a:rPr lang="de-DE" dirty="0" smtClean="0"/>
              <a:t>;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dirty="0" smtClean="0"/>
              <a:t>  Aktualisiere </a:t>
            </a:r>
            <a:r>
              <a:rPr lang="de-DE" i="1" dirty="0" smtClean="0"/>
              <a:t>w</a:t>
            </a:r>
            <a:r>
              <a:rPr lang="de-DE" i="1" baseline="-25000" dirty="0" smtClean="0"/>
              <a:t>new</a:t>
            </a:r>
            <a:r>
              <a:rPr lang="de-DE" dirty="0" smtClean="0"/>
              <a:t> gemäß neuer WCET-Daten;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dirty="0" smtClean="0"/>
              <a:t>  </a:t>
            </a:r>
            <a:r>
              <a:rPr lang="en-US" dirty="0" smtClean="0"/>
              <a:t>return true</a:t>
            </a:r>
            <a:r>
              <a:rPr lang="de-DE" dirty="0" smtClean="0"/>
              <a:t>;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en-US" dirty="0" smtClean="0"/>
              <a:t>else</a:t>
            </a:r>
          </a:p>
          <a:p>
            <a:pPr>
              <a:lnSpc>
                <a:spcPct val="120000"/>
              </a:lnSpc>
              <a:buFont typeface="Arial" pitchFamily="34" charset="0"/>
              <a:buChar char=" "/>
            </a:pPr>
            <a:r>
              <a:rPr lang="de-DE" dirty="0" smtClean="0"/>
              <a:t>  </a:t>
            </a:r>
            <a:r>
              <a:rPr lang="en-US" dirty="0" smtClean="0"/>
              <a:t>return false</a:t>
            </a:r>
            <a:r>
              <a:rPr lang="de-DE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788960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Verschmelzen von Knoten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Platzierung verschmolzener Knoten hintereinander im Speicher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Problem: Wie sind als nächstes (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de-DE" dirty="0" smtClean="0"/>
              <a:t>) und (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de-DE" dirty="0" smtClean="0"/>
              <a:t>) zu platzieren?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G</a:t>
            </a:r>
            <a:r>
              <a:rPr lang="de-DE" i="1" baseline="-25000" dirty="0" smtClean="0"/>
              <a:t>orig</a:t>
            </a:r>
            <a:r>
              <a:rPr lang="de-DE" dirty="0" smtClean="0"/>
              <a:t> zeigt, dass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de-DE" dirty="0" smtClean="0"/>
              <a:t> und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de-DE" dirty="0" smtClean="0"/>
              <a:t> hintereinander liegen sollten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Beste Platzierung ist (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de-DE" dirty="0" smtClean="0"/>
              <a:t>,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de-DE" dirty="0" smtClean="0"/>
              <a:t>).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Aus diesem Grund braucht </a:t>
            </a:r>
            <a:r>
              <a:rPr lang="en-US" i="1" dirty="0" smtClean="0"/>
              <a:t>Positioning</a:t>
            </a:r>
            <a:r>
              <a:rPr lang="de-DE" dirty="0" smtClean="0"/>
              <a:t>-Algorithmus </a:t>
            </a:r>
            <a:r>
              <a:rPr lang="de-DE" i="1" dirty="0" smtClean="0"/>
              <a:t>G</a:t>
            </a:r>
            <a:r>
              <a:rPr lang="de-DE" i="1" baseline="-25000" dirty="0" smtClean="0"/>
              <a:t>orig</a:t>
            </a:r>
            <a:r>
              <a:rPr lang="de-DE" dirty="0" smtClean="0"/>
              <a:t>!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863600" y="2132161"/>
            <a:ext cx="684213" cy="7572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619250" y="2132161"/>
            <a:ext cx="684213" cy="7572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dirty="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863600" y="2889399"/>
            <a:ext cx="14398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dirty="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863600" y="2889399"/>
            <a:ext cx="1439863" cy="7715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 flipV="1">
            <a:off x="863600" y="2889399"/>
            <a:ext cx="0" cy="7556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dirty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2303463" y="2889399"/>
            <a:ext cx="0" cy="7556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dirty="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296988" y="1873279"/>
            <a:ext cx="574675" cy="51935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76263" y="2620992"/>
            <a:ext cx="574675" cy="51935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017713" y="2624167"/>
            <a:ext cx="574675" cy="51935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049463" y="2733824"/>
            <a:ext cx="327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 smtClean="0">
                <a:latin typeface="Courier New" pitchFamily="49" charset="0"/>
              </a:rPr>
              <a:t>D</a:t>
            </a:r>
            <a:endParaRPr lang="de-DE" sz="1800" b="1" dirty="0">
              <a:latin typeface="Courier New" pitchFamily="49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338263" y="2025799"/>
            <a:ext cx="327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 smtClean="0">
                <a:latin typeface="Courier New" pitchFamily="49" charset="0"/>
              </a:rPr>
              <a:t>C</a:t>
            </a:r>
            <a:endParaRPr lang="de-DE" sz="1800" b="1" dirty="0">
              <a:latin typeface="Courier New" pitchFamily="49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15950" y="2729061"/>
            <a:ext cx="327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 smtClean="0">
                <a:latin typeface="Courier New" pitchFamily="49" charset="0"/>
              </a:rPr>
              <a:t>B</a:t>
            </a:r>
            <a:endParaRPr lang="de-DE" sz="1800" b="1" dirty="0">
              <a:latin typeface="Courier New" pitchFamily="49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76263" y="3370292"/>
            <a:ext cx="574675" cy="51935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017713" y="3370292"/>
            <a:ext cx="574675" cy="51935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2049463" y="3505349"/>
            <a:ext cx="327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 smtClean="0">
                <a:latin typeface="Courier New" pitchFamily="49" charset="0"/>
              </a:rPr>
              <a:t>E</a:t>
            </a:r>
            <a:endParaRPr lang="de-DE" sz="1800" b="1" dirty="0">
              <a:latin typeface="Courier New" pitchFamily="49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15950" y="3500586"/>
            <a:ext cx="327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 smtClean="0">
                <a:latin typeface="Courier New" pitchFamily="49" charset="0"/>
              </a:rPr>
              <a:t>A</a:t>
            </a:r>
            <a:endParaRPr lang="de-DE" sz="1800" b="1" dirty="0">
              <a:latin typeface="Courier New" pitchFamily="49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971550" y="2243286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1500" dirty="0" smtClean="0"/>
              <a:t>4</a:t>
            </a:r>
            <a:endParaRPr lang="de-DE" sz="1500" dirty="0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905000" y="2243286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1500" dirty="0" smtClean="0"/>
              <a:t>1</a:t>
            </a:r>
            <a:endParaRPr lang="de-DE" sz="1500" dirty="0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436688" y="2603649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1500" dirty="0" smtClean="0"/>
              <a:t>2</a:t>
            </a:r>
            <a:endParaRPr lang="de-DE" sz="1500" dirty="0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439863" y="3252936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1500" dirty="0" smtClean="0"/>
              <a:t>3</a:t>
            </a:r>
            <a:endParaRPr lang="de-DE" sz="1500" dirty="0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76263" y="3105299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1500" dirty="0" smtClean="0"/>
              <a:t>8</a:t>
            </a:r>
            <a:endParaRPr lang="de-DE" sz="1500" dirty="0"/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301875" y="3105299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1500" dirty="0" smtClean="0"/>
              <a:t>6</a:t>
            </a:r>
            <a:endParaRPr lang="de-DE" sz="1500" dirty="0"/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>
            <a:off x="2809875" y="2744936"/>
            <a:ext cx="466725" cy="2524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83B53D">
                  <a:gamma/>
                  <a:shade val="46275"/>
                  <a:invGamma/>
                </a:srgbClr>
              </a:gs>
              <a:gs pos="100000">
                <a:srgbClr val="83B53D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>
            <a:off x="3779838" y="2132161"/>
            <a:ext cx="684212" cy="7572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dirty="0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4535488" y="2132161"/>
            <a:ext cx="684212" cy="7572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dirty="0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3779838" y="2889399"/>
            <a:ext cx="14398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dirty="0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flipH="1" flipV="1">
            <a:off x="5219700" y="2889399"/>
            <a:ext cx="0" cy="7556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dirty="0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4213225" y="1873279"/>
            <a:ext cx="574675" cy="51935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3492500" y="2620992"/>
            <a:ext cx="574675" cy="51935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4933950" y="2624167"/>
            <a:ext cx="574675" cy="51935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4965700" y="2733824"/>
            <a:ext cx="327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 smtClean="0">
                <a:latin typeface="Courier New" pitchFamily="49" charset="0"/>
              </a:rPr>
              <a:t>D</a:t>
            </a:r>
            <a:endParaRPr lang="de-DE" sz="1800" b="1" dirty="0">
              <a:latin typeface="Courier New" pitchFamily="49" charset="0"/>
            </a:endParaRP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4254500" y="2025799"/>
            <a:ext cx="327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 smtClean="0">
                <a:latin typeface="Courier New" pitchFamily="49" charset="0"/>
              </a:rPr>
              <a:t>C</a:t>
            </a:r>
            <a:endParaRPr lang="de-DE" sz="1800" b="1" dirty="0">
              <a:latin typeface="Courier New" pitchFamily="49" charset="0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95663" y="2729061"/>
            <a:ext cx="600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 smtClean="0">
                <a:latin typeface="Courier New" pitchFamily="49" charset="0"/>
              </a:rPr>
              <a:t>A,B</a:t>
            </a:r>
            <a:endParaRPr lang="de-DE" sz="1800" b="1" dirty="0">
              <a:latin typeface="Courier New" pitchFamily="49" charset="0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4933950" y="3370292"/>
            <a:ext cx="574675" cy="51935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4965700" y="3505349"/>
            <a:ext cx="327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 smtClean="0">
                <a:latin typeface="Courier New" pitchFamily="49" charset="0"/>
              </a:rPr>
              <a:t>E</a:t>
            </a:r>
            <a:endParaRPr lang="de-DE" sz="1800" b="1" dirty="0">
              <a:latin typeface="Courier New" pitchFamily="49" charset="0"/>
            </a:endParaRP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3887788" y="2243286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1500" dirty="0" smtClean="0"/>
              <a:t>4</a:t>
            </a:r>
            <a:endParaRPr lang="de-DE" sz="1500" dirty="0"/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4821238" y="2243286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1500" dirty="0" smtClean="0"/>
              <a:t>1</a:t>
            </a:r>
            <a:endParaRPr lang="de-DE" sz="1500" dirty="0"/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4352925" y="2603649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1500" dirty="0" smtClean="0"/>
              <a:t>5</a:t>
            </a:r>
            <a:endParaRPr lang="de-DE" sz="1500" dirty="0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5218113" y="3105299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1500" dirty="0" smtClean="0"/>
              <a:t>6</a:t>
            </a:r>
            <a:endParaRPr lang="de-DE" sz="1500" dirty="0"/>
          </a:p>
        </p:txBody>
      </p:sp>
      <p:sp>
        <p:nvSpPr>
          <p:cNvPr id="45" name="AutoShape 44"/>
          <p:cNvSpPr>
            <a:spLocks noChangeArrowheads="1"/>
          </p:cNvSpPr>
          <p:nvPr/>
        </p:nvSpPr>
        <p:spPr bwMode="auto">
          <a:xfrm>
            <a:off x="5724525" y="2744936"/>
            <a:ext cx="466725" cy="2524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83B53D">
                  <a:gamma/>
                  <a:shade val="46275"/>
                  <a:invGamma/>
                </a:srgbClr>
              </a:gs>
              <a:gs pos="100000">
                <a:srgbClr val="83B53D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 flipH="1">
            <a:off x="6731000" y="2132161"/>
            <a:ext cx="684213" cy="7572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dirty="0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7486650" y="2132161"/>
            <a:ext cx="684213" cy="7572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dirty="0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 flipH="1">
            <a:off x="6731000" y="2889399"/>
            <a:ext cx="14398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dirty="0"/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7164388" y="1873279"/>
            <a:ext cx="574675" cy="51935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6443663" y="2620992"/>
            <a:ext cx="574675" cy="51935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7885113" y="2624167"/>
            <a:ext cx="574675" cy="51935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7780338" y="2733824"/>
            <a:ext cx="6000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 smtClean="0">
                <a:latin typeface="Courier New" pitchFamily="49" charset="0"/>
              </a:rPr>
              <a:t>D,E</a:t>
            </a:r>
            <a:endParaRPr lang="de-DE" sz="1800" b="1" dirty="0">
              <a:latin typeface="Courier New" pitchFamily="49" charset="0"/>
            </a:endParaRPr>
          </a:p>
        </p:txBody>
      </p: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7205663" y="2025799"/>
            <a:ext cx="327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 smtClean="0">
                <a:latin typeface="Courier New" pitchFamily="49" charset="0"/>
              </a:rPr>
              <a:t>C</a:t>
            </a:r>
            <a:endParaRPr lang="de-DE" sz="1800" b="1" dirty="0">
              <a:latin typeface="Courier New" pitchFamily="49" charset="0"/>
            </a:endParaRPr>
          </a:p>
        </p:txBody>
      </p:sp>
      <p:sp>
        <p:nvSpPr>
          <p:cNvPr id="54" name="Text Box 53"/>
          <p:cNvSpPr txBox="1">
            <a:spLocks noChangeArrowheads="1"/>
          </p:cNvSpPr>
          <p:nvPr/>
        </p:nvSpPr>
        <p:spPr bwMode="auto">
          <a:xfrm>
            <a:off x="6346825" y="2729061"/>
            <a:ext cx="600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 smtClean="0">
                <a:latin typeface="Courier New" pitchFamily="49" charset="0"/>
              </a:rPr>
              <a:t>A,B</a:t>
            </a:r>
            <a:endParaRPr lang="de-DE" sz="1800" b="1" dirty="0">
              <a:latin typeface="Courier New" pitchFamily="49" charset="0"/>
            </a:endParaRPr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6838950" y="2243286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1500" dirty="0" smtClean="0"/>
              <a:t>4</a:t>
            </a:r>
            <a:endParaRPr lang="de-DE" sz="1500" dirty="0"/>
          </a:p>
        </p:txBody>
      </p:sp>
      <p:sp>
        <p:nvSpPr>
          <p:cNvPr id="56" name="Text Box 55"/>
          <p:cNvSpPr txBox="1">
            <a:spLocks noChangeArrowheads="1"/>
          </p:cNvSpPr>
          <p:nvPr/>
        </p:nvSpPr>
        <p:spPr bwMode="auto">
          <a:xfrm>
            <a:off x="7772400" y="2243286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1500" dirty="0" smtClean="0"/>
              <a:t>1</a:t>
            </a:r>
            <a:endParaRPr lang="de-DE" sz="1500" dirty="0"/>
          </a:p>
        </p:txBody>
      </p:sp>
      <p:sp>
        <p:nvSpPr>
          <p:cNvPr id="57" name="Text Box 56"/>
          <p:cNvSpPr txBox="1">
            <a:spLocks noChangeArrowheads="1"/>
          </p:cNvSpPr>
          <p:nvPr/>
        </p:nvSpPr>
        <p:spPr bwMode="auto">
          <a:xfrm>
            <a:off x="7304088" y="2603649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1500" dirty="0" smtClean="0"/>
              <a:t>5</a:t>
            </a:r>
            <a:endParaRPr lang="de-DE" sz="1500" dirty="0"/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276801" y="1916261"/>
            <a:ext cx="6687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i="1" dirty="0" smtClean="0"/>
              <a:t>G</a:t>
            </a:r>
            <a:r>
              <a:rPr lang="de-DE" sz="2000" i="1" baseline="-25000" dirty="0" smtClean="0"/>
              <a:t>orig</a:t>
            </a:r>
            <a:endParaRPr lang="de-DE" sz="2000" i="1" baseline="-25000" dirty="0"/>
          </a:p>
        </p:txBody>
      </p:sp>
      <p:sp>
        <p:nvSpPr>
          <p:cNvPr id="59" name="Text Box 58"/>
          <p:cNvSpPr txBox="1">
            <a:spLocks noChangeArrowheads="1"/>
          </p:cNvSpPr>
          <p:nvPr/>
        </p:nvSpPr>
        <p:spPr bwMode="auto">
          <a:xfrm>
            <a:off x="8132414" y="1914674"/>
            <a:ext cx="6960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83B73D"/>
              </a:buClr>
              <a:buFont typeface="Wingdings" pitchFamily="2" charset="2"/>
              <a:buNone/>
            </a:pPr>
            <a:r>
              <a:rPr lang="de-DE" sz="2000" i="1" dirty="0" smtClean="0"/>
              <a:t>G</a:t>
            </a:r>
            <a:r>
              <a:rPr lang="de-DE" sz="2000" i="1" baseline="-25000" dirty="0" smtClean="0"/>
              <a:t>new</a:t>
            </a:r>
            <a:endParaRPr lang="de-DE" sz="2000" i="1" baseline="-25000" dirty="0"/>
          </a:p>
        </p:txBody>
      </p:sp>
    </p:spTree>
    <p:extLst>
      <p:ext uri="{BB962C8B-B14F-4D97-AF65-F5344CB8AC3E}">
        <p14:creationId xmlns:p14="http://schemas.microsoft.com/office/powerpoint/2010/main" val="2115918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 animBg="1"/>
      <p:bldP spid="40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Eigenschaften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Algorithmus geht </a:t>
            </a:r>
            <a:r>
              <a:rPr lang="en-US" i="1" dirty="0" smtClean="0"/>
              <a:t>greedy</a:t>
            </a:r>
            <a:r>
              <a:rPr lang="de-DE" dirty="0" smtClean="0"/>
              <a:t> vor und platziert jeweils zwei Knoten des aktuellen Graphen </a:t>
            </a:r>
            <a:r>
              <a:rPr lang="de-DE" i="1" dirty="0" smtClean="0"/>
              <a:t>G</a:t>
            </a:r>
            <a:r>
              <a:rPr lang="de-DE" i="1" baseline="-25000" dirty="0" smtClean="0"/>
              <a:t>new</a:t>
            </a:r>
            <a:r>
              <a:rPr lang="de-DE" dirty="0" smtClean="0"/>
              <a:t> in einer Iteration hintereinander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Hierbei werden stets die beiden Knoten betrachtet, die sich gemäß </a:t>
            </a:r>
            <a:r>
              <a:rPr lang="de-DE" i="1" dirty="0" smtClean="0"/>
              <a:t>w</a:t>
            </a:r>
            <a:r>
              <a:rPr lang="de-DE" i="1" baseline="-25000" dirty="0" smtClean="0"/>
              <a:t>new</a:t>
            </a:r>
            <a:r>
              <a:rPr lang="de-DE" dirty="0" smtClean="0"/>
              <a:t> am häufigsten gegenseitig aufrufen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Instabile WCEPs werden vom WCET-</a:t>
            </a:r>
            <a:r>
              <a:rPr lang="en-US" i="1" dirty="0" smtClean="0"/>
              <a:t>Positioning</a:t>
            </a:r>
            <a:r>
              <a:rPr lang="de-DE" dirty="0" smtClean="0"/>
              <a:t> betrachtet, da für jede Platzierung eine eigene WCET-Analyse durchgeführt und die Kantengewichte </a:t>
            </a:r>
            <a:r>
              <a:rPr lang="de-DE" i="1" dirty="0" smtClean="0"/>
              <a:t>w</a:t>
            </a:r>
            <a:r>
              <a:rPr lang="de-DE" i="1" baseline="-25000" dirty="0" smtClean="0"/>
              <a:t>new</a:t>
            </a:r>
            <a:r>
              <a:rPr lang="de-DE" dirty="0" smtClean="0"/>
              <a:t> anhand dieser neuen WCET-Daten aktualisiert werden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 WCET-bewusstes </a:t>
            </a:r>
            <a:r>
              <a:rPr lang="en-US" i="1" dirty="0" smtClean="0"/>
              <a:t>Procedure Cloning</a:t>
            </a:r>
            <a:r>
              <a:rPr lang="de-DE" dirty="0" smtClean="0"/>
              <a:t> die neuen </a:t>
            </a:r>
            <a:r>
              <a:rPr lang="en-US" i="1" dirty="0" smtClean="0"/>
              <a:t>Clones</a:t>
            </a:r>
            <a:r>
              <a:rPr lang="de-DE" dirty="0" smtClean="0"/>
              <a:t> stets nur an das Ende des Programms </a:t>
            </a:r>
            <a:r>
              <a:rPr lang="de-DE" i="1" dirty="0" smtClean="0"/>
              <a:t>P</a:t>
            </a:r>
            <a:r>
              <a:rPr lang="de-DE" dirty="0" smtClean="0"/>
              <a:t> hängt, ist es sehr sinnvoll, WCET-</a:t>
            </a:r>
            <a:r>
              <a:rPr lang="en-US" i="1" dirty="0" smtClean="0"/>
              <a:t>Cloning</a:t>
            </a:r>
            <a:r>
              <a:rPr lang="de-DE" dirty="0" smtClean="0"/>
              <a:t> und WCET-</a:t>
            </a:r>
            <a:r>
              <a:rPr lang="en-US" i="1" dirty="0" smtClean="0"/>
              <a:t>Positioning</a:t>
            </a:r>
            <a:r>
              <a:rPr lang="de-DE" dirty="0" smtClean="0"/>
              <a:t> miteinander zu kombinieren</a:t>
            </a:r>
          </a:p>
        </p:txBody>
      </p:sp>
    </p:spTree>
    <p:extLst>
      <p:ext uri="{BB962C8B-B14F-4D97-AF65-F5344CB8AC3E}">
        <p14:creationId xmlns:p14="http://schemas.microsoft.com/office/powerpoint/2010/main" val="1344877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Relative WCET</a:t>
            </a:r>
            <a:r>
              <a:rPr lang="de-DE" baseline="-25000" dirty="0" smtClean="0"/>
              <a:t>EST</a:t>
            </a:r>
            <a:r>
              <a:rPr lang="de-DE" dirty="0" smtClean="0"/>
              <a:t> nach WCET-</a:t>
            </a:r>
            <a:r>
              <a:rPr lang="en-US" i="1" dirty="0" smtClean="0"/>
              <a:t>Cloning</a:t>
            </a:r>
            <a:r>
              <a:rPr lang="de-DE" dirty="0" smtClean="0"/>
              <a:t> und </a:t>
            </a:r>
            <a:r>
              <a:rPr lang="en-US" i="1" dirty="0" smtClean="0"/>
              <a:t>Positioning</a:t>
            </a:r>
            <a:endParaRPr lang="en-US" i="1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4869160"/>
            <a:ext cx="7416824" cy="1569660"/>
          </a:xfr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100% = WCET</a:t>
            </a:r>
            <a:r>
              <a:rPr lang="de-DE" baseline="-25000" dirty="0" smtClean="0"/>
              <a:t>EST</a:t>
            </a:r>
            <a:r>
              <a:rPr lang="de-DE" dirty="0" smtClean="0"/>
              <a:t> ohne </a:t>
            </a:r>
            <a:r>
              <a:rPr lang="en-US" i="1" dirty="0" smtClean="0"/>
              <a:t>Procedure Cloning</a:t>
            </a:r>
            <a:r>
              <a:rPr lang="de-DE" dirty="0" smtClean="0"/>
              <a:t> und </a:t>
            </a:r>
            <a:r>
              <a:rPr lang="en-US" i="1" dirty="0" smtClean="0"/>
              <a:t>Positioning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I-</a:t>
            </a:r>
            <a:r>
              <a:rPr lang="en-US" i="1" dirty="0" smtClean="0"/>
              <a:t>Cache</a:t>
            </a:r>
            <a:r>
              <a:rPr lang="de-DE" dirty="0" smtClean="0"/>
              <a:t>: 16kB, 2-fach mengenassoziativ, LRU-Ersetzung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WCET-</a:t>
            </a:r>
            <a:r>
              <a:rPr lang="en-US" i="1" dirty="0" smtClean="0"/>
              <a:t>Positioning</a:t>
            </a:r>
            <a:r>
              <a:rPr lang="de-DE" dirty="0" smtClean="0"/>
              <a:t> der </a:t>
            </a:r>
            <a:r>
              <a:rPr lang="en-US" i="1" dirty="0" smtClean="0"/>
              <a:t>Clone</a:t>
            </a:r>
            <a:r>
              <a:rPr lang="de-DE" dirty="0" smtClean="0"/>
              <a:t>: zusätzliche WCET</a:t>
            </a:r>
            <a:r>
              <a:rPr lang="de-DE" baseline="-25000" dirty="0" smtClean="0"/>
              <a:t>EST</a:t>
            </a:r>
            <a:r>
              <a:rPr lang="de-DE" dirty="0" smtClean="0"/>
              <a:t>-Reduktion um bis zu 7% gegenüber </a:t>
            </a:r>
            <a:r>
              <a:rPr lang="en-US" i="1" dirty="0" smtClean="0"/>
              <a:t>Cloning</a:t>
            </a:r>
            <a:r>
              <a:rPr lang="de-DE" dirty="0" smtClean="0"/>
              <a:t> alleine</a:t>
            </a:r>
          </a:p>
        </p:txBody>
      </p:sp>
      <p:graphicFrame>
        <p:nvGraphicFramePr>
          <p:cNvPr id="2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26690"/>
              </p:ext>
            </p:extLst>
          </p:nvPr>
        </p:nvGraphicFramePr>
        <p:xfrm>
          <a:off x="158750" y="1412776"/>
          <a:ext cx="7941642" cy="338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/>
          <p:cNvSpPr txBox="1"/>
          <p:nvPr/>
        </p:nvSpPr>
        <p:spPr>
          <a:xfrm rot="16200000">
            <a:off x="6049034" y="3825914"/>
            <a:ext cx="5040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i="1" u="sng" dirty="0" smtClean="0"/>
              <a:t>Vorsicht:</a:t>
            </a:r>
            <a:r>
              <a:rPr lang="de-DE" sz="1800" i="1" dirty="0" smtClean="0"/>
              <a:t> Dieses Diagramm nicht mit Folie </a:t>
            </a:r>
            <a:r>
              <a:rPr lang="de-DE" sz="1800" i="1" dirty="0" smtClean="0">
                <a:hlinkClick r:id="rId4" action="ppaction://hlinksldjump"/>
              </a:rPr>
              <a:t>30</a:t>
            </a:r>
            <a:r>
              <a:rPr lang="de-DE" sz="1800" i="1" dirty="0" smtClean="0"/>
              <a:t> vergleichen, da in Folie </a:t>
            </a:r>
            <a:r>
              <a:rPr lang="de-DE" sz="1800" i="1" dirty="0" smtClean="0">
                <a:hlinkClick r:id="rId4" action="ppaction://hlinksldjump"/>
              </a:rPr>
              <a:t>30</a:t>
            </a:r>
            <a:r>
              <a:rPr lang="de-DE" sz="1800" i="1" dirty="0" smtClean="0"/>
              <a:t> I-</a:t>
            </a:r>
            <a:r>
              <a:rPr lang="en-US" sz="1800" i="1" dirty="0" smtClean="0"/>
              <a:t>Cache</a:t>
            </a:r>
            <a:r>
              <a:rPr lang="de-DE" sz="1800" i="1" dirty="0" smtClean="0"/>
              <a:t> deaktiviert!</a:t>
            </a:r>
            <a:endParaRPr lang="de-DE" sz="1800" i="1" dirty="0"/>
          </a:p>
        </p:txBody>
      </p:sp>
    </p:spTree>
    <p:extLst>
      <p:ext uri="{BB962C8B-B14F-4D97-AF65-F5344CB8AC3E}">
        <p14:creationId xmlns:p14="http://schemas.microsoft.com/office/powerpoint/2010/main" val="1640503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Zwischenfazit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Abgleich mit Konsequenzen für WCET</a:t>
            </a:r>
            <a:r>
              <a:rPr lang="de-DE" b="1" baseline="-25000" dirty="0" smtClean="0"/>
              <a:t>EST</a:t>
            </a:r>
            <a:r>
              <a:rPr lang="de-DE" b="1" dirty="0" smtClean="0"/>
              <a:t>-Optimierungen</a:t>
            </a:r>
            <a:endParaRPr lang="de-DE" b="1" i="1" dirty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Optimierungen zur WCET</a:t>
            </a:r>
            <a:r>
              <a:rPr lang="de-DE" baseline="-25000" dirty="0" smtClean="0"/>
              <a:t>EST</a:t>
            </a:r>
            <a:r>
              <a:rPr lang="de-DE" dirty="0" smtClean="0"/>
              <a:t>-Minimierung ...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... brauchen zwingend Detailwissen über den WCEP</a:t>
            </a:r>
          </a:p>
          <a:p>
            <a:pPr>
              <a:lnSpc>
                <a:spcPct val="120000"/>
              </a:lnSpc>
              <a:buClr>
                <a:srgbClr val="008000"/>
              </a:buClr>
              <a:buFont typeface="Wingdings" pitchFamily="2" charset="2"/>
              <a:buChar char="C"/>
            </a:pPr>
            <a:r>
              <a:rPr lang="de-DE" i="1" dirty="0" smtClean="0"/>
              <a:t>WCET-</a:t>
            </a:r>
            <a:r>
              <a:rPr lang="en-US" i="1" dirty="0" smtClean="0"/>
              <a:t>Cloning</a:t>
            </a:r>
            <a:r>
              <a:rPr lang="de-DE" i="1" dirty="0" smtClean="0"/>
              <a:t> und WCET-</a:t>
            </a:r>
            <a:r>
              <a:rPr lang="en-US" i="1" dirty="0" smtClean="0"/>
              <a:t>Positioning</a:t>
            </a:r>
            <a:r>
              <a:rPr lang="de-DE" i="1" dirty="0" smtClean="0"/>
              <a:t> berücksichtigen WCEP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... müssen immer berücksichtigen, dass sich der WCEP nach jeder Entscheidung, die eine Optimierung trifft, ändern kann</a:t>
            </a:r>
          </a:p>
          <a:p>
            <a:pPr>
              <a:lnSpc>
                <a:spcPct val="120000"/>
              </a:lnSpc>
              <a:buClr>
                <a:srgbClr val="008000"/>
              </a:buClr>
              <a:buFont typeface="Wingdings" pitchFamily="2" charset="2"/>
              <a:buChar char="C"/>
            </a:pPr>
            <a:r>
              <a:rPr lang="de-DE" i="1" dirty="0" smtClean="0"/>
              <a:t>Beide aktualisieren WCEP nach jeder Codeveränderung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... sollten ihre Entscheidungen, wo was zu optimieren ist, nicht nur aufgrund lokaler Informationen treffen, sondern sollten stets die globalen Auswirkungen einer Entscheidung berücksichtigen</a:t>
            </a:r>
          </a:p>
          <a:p>
            <a:pPr>
              <a:lnSpc>
                <a:spcPct val="120000"/>
              </a:lnSpc>
              <a:buClr>
                <a:srgbClr val="A32638"/>
              </a:buClr>
              <a:buFont typeface="Wingdings" pitchFamily="2" charset="2"/>
              <a:buChar char="D"/>
            </a:pPr>
            <a:r>
              <a:rPr lang="de-DE" i="1" dirty="0" smtClean="0"/>
              <a:t>WCET-</a:t>
            </a:r>
            <a:r>
              <a:rPr lang="en-US" i="1" dirty="0" smtClean="0"/>
              <a:t>Cloning</a:t>
            </a:r>
            <a:r>
              <a:rPr lang="de-DE" i="1" dirty="0" smtClean="0"/>
              <a:t> und WCET-</a:t>
            </a:r>
            <a:r>
              <a:rPr lang="en-US" i="1" dirty="0" smtClean="0"/>
              <a:t>Positioning</a:t>
            </a:r>
            <a:r>
              <a:rPr lang="de-DE" i="1" dirty="0" smtClean="0"/>
              <a:t> sind </a:t>
            </a:r>
            <a:r>
              <a:rPr lang="en-US" i="1" dirty="0" smtClean="0"/>
              <a:t>Greedy</a:t>
            </a:r>
            <a:r>
              <a:rPr lang="de-DE" i="1" dirty="0" smtClean="0"/>
              <a:t>-Heuristiken, die nur lokale Daten pro Funktion betrachten</a:t>
            </a:r>
          </a:p>
        </p:txBody>
      </p:sp>
    </p:spTree>
    <p:extLst>
      <p:ext uri="{BB962C8B-B14F-4D97-AF65-F5344CB8AC3E}">
        <p14:creationId xmlns:p14="http://schemas.microsoft.com/office/powerpoint/2010/main" val="1983890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37523" y="3816000"/>
            <a:ext cx="7164388" cy="355600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9 - Compiler zur WCET</a:t>
            </a:r>
            <a:r>
              <a:rPr lang="de-DE" baseline="-25000" dirty="0" smtClean="0"/>
              <a:t>EST</a:t>
            </a:r>
            <a:r>
              <a:rPr lang="de-DE" dirty="0" smtClean="0"/>
              <a:t>-Minimierung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9"/>
            </a:pPr>
            <a:r>
              <a:rPr lang="de-DE" b="1" dirty="0" smtClean="0"/>
              <a:t>Compiler zur WCET</a:t>
            </a:r>
            <a:r>
              <a:rPr lang="de-DE" b="1" baseline="-25000" dirty="0" smtClean="0"/>
              <a:t>EST</a:t>
            </a:r>
            <a:r>
              <a:rPr lang="de-DE" b="1" dirty="0" smtClean="0"/>
              <a:t>-Minimierung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Einführung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/>
              <a:t>Integration eines WCET-Zeitmodells in einen Compiler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Herausforderungen bei der WCET-Optimierung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en-US" i="1" dirty="0" smtClean="0"/>
              <a:t>Procedure Cloning &amp; Positioning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WCET-bewusstes </a:t>
            </a:r>
            <a:r>
              <a:rPr lang="en-US" sz="2000" i="1" dirty="0" smtClean="0"/>
              <a:t>Procedure Cloning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Procedure Positioning</a:t>
            </a:r>
            <a:r>
              <a:rPr lang="de-DE" sz="2000" dirty="0" smtClean="0"/>
              <a:t> zur Reduktion von </a:t>
            </a:r>
            <a:r>
              <a:rPr lang="en-US" sz="2000" i="1" dirty="0" smtClean="0"/>
              <a:t>Cache Misses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Register-Allokation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Problem der Standard Graph-Färbung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WCET-bewusste Graph-Färbung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en-US" i="1" dirty="0" smtClean="0"/>
              <a:t>Scratchpad</a:t>
            </a:r>
            <a:r>
              <a:rPr lang="de-DE" dirty="0" smtClean="0"/>
              <a:t>-Allokation von Daten und Code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/>
              <a:t>Allokation von globalen Daten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/>
              <a:t>Allokation von </a:t>
            </a:r>
            <a:r>
              <a:rPr lang="de-DE" sz="2000" dirty="0" smtClean="0"/>
              <a:t>Basisblöcken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921460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Entwurfsmethodik von Software für Echtzeitsysteme</a:t>
            </a:r>
            <a:endParaRPr lang="de-DE" dirty="0"/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  <a:tabLst>
                <a:tab pos="7620000" algn="l"/>
              </a:tabLst>
            </a:pPr>
            <a:r>
              <a:rPr lang="de-DE" b="1" dirty="0" smtClean="0"/>
              <a:t>Jetzige industrielle Praxis (Automotive, Avionik)</a:t>
            </a:r>
            <a:endParaRPr lang="de-DE" b="1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  <a:tabLst>
                <a:tab pos="7620000" algn="l"/>
              </a:tabLst>
            </a:pPr>
            <a:r>
              <a:rPr lang="de-DE" dirty="0" smtClean="0">
                <a:sym typeface="Symbol" pitchFamily="18" charset="2"/>
              </a:rPr>
              <a:t>Spezifikation in grafischen Werkzeugen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  <a:tabLst>
                <a:tab pos="7620000" algn="l"/>
              </a:tabLst>
            </a:pPr>
            <a:r>
              <a:rPr lang="de-DE" dirty="0" smtClean="0">
                <a:sym typeface="Symbol" pitchFamily="18" charset="2"/>
              </a:rPr>
              <a:t>Automatische Erzeugung von ANSI-C Code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  <a:tabLst>
                <a:tab pos="7620000" algn="l"/>
              </a:tabLst>
            </a:pPr>
            <a:r>
              <a:rPr lang="de-DE" dirty="0" smtClean="0">
                <a:sym typeface="Symbol" pitchFamily="18" charset="2"/>
              </a:rPr>
              <a:t>Übersetzen in ausführbaren Maschinencode für gegebenen Ziel-Prozessor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  <a:tabLst>
                <a:tab pos="7620000" algn="l"/>
              </a:tabLst>
            </a:pPr>
            <a:r>
              <a:rPr lang="de-DE" dirty="0" smtClean="0">
                <a:sym typeface="Symbol" pitchFamily="18" charset="2"/>
              </a:rPr>
              <a:t>Vielfaches Ausführen / Simulieren des Maschinencodes, Verwendung „repräsentativer“ Eingabedaten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  <a:tabLst>
                <a:tab pos="7620000" algn="l"/>
              </a:tabLst>
            </a:pPr>
            <a:r>
              <a:rPr lang="de-DE" dirty="0" smtClean="0">
                <a:sym typeface="Symbol" pitchFamily="18" charset="2"/>
              </a:rPr>
              <a:t>Zeitmessungen liefern „beobachtete Laufzeiten“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  <a:tabLst>
                <a:tab pos="7620000" algn="l"/>
              </a:tabLst>
            </a:pPr>
            <a:r>
              <a:rPr lang="de-DE" dirty="0" smtClean="0">
                <a:sym typeface="Symbol" pitchFamily="18" charset="2"/>
              </a:rPr>
              <a:t>Aufschlag von Sicherheitspuffer (z.B. 20%) auf höchste beobachtete Laufzeit: „beobachtete </a:t>
            </a:r>
            <a:r>
              <a:rPr lang="en-US" i="1" dirty="0" smtClean="0">
                <a:sym typeface="Symbol" pitchFamily="18" charset="2"/>
              </a:rPr>
              <a:t>Worst-Case Execution Time (WCET)</a:t>
            </a:r>
            <a:r>
              <a:rPr lang="de-DE" dirty="0" smtClean="0">
                <a:sym typeface="Symbol" pitchFamily="18" charset="2"/>
              </a:rPr>
              <a:t>“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  <a:tabLst>
                <a:tab pos="7620000" algn="l"/>
              </a:tabLst>
            </a:pPr>
            <a:r>
              <a:rPr lang="de-DE" dirty="0" smtClean="0">
                <a:sym typeface="Symbol" pitchFamily="18" charset="2"/>
              </a:rPr>
              <a:t>Beobachtete WCET ≤ Echtzeit-Bedingungen? Nein: Gehe zu 1</a:t>
            </a:r>
          </a:p>
        </p:txBody>
      </p:sp>
    </p:spTree>
    <p:extLst>
      <p:ext uri="{BB962C8B-B14F-4D97-AF65-F5344CB8AC3E}">
        <p14:creationId xmlns:p14="http://schemas.microsoft.com/office/powerpoint/2010/main" val="877430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Register-Allokation per Graph-Färbung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b="1" dirty="0" smtClean="0"/>
              <a:t> Initialisierung:</a:t>
            </a:r>
            <a:r>
              <a:rPr lang="de-DE" dirty="0" smtClean="0"/>
              <a:t> Erzeuge Interferenzgraphen </a:t>
            </a:r>
            <a:r>
              <a:rPr lang="de-DE" i="1" dirty="0" smtClean="0"/>
              <a:t>G = </a:t>
            </a:r>
            <a:r>
              <a:rPr lang="de-DE" dirty="0" smtClean="0"/>
              <a:t>(</a:t>
            </a:r>
            <a:r>
              <a:rPr lang="de-DE" i="1" dirty="0" smtClean="0"/>
              <a:t>V</a:t>
            </a:r>
            <a:r>
              <a:rPr lang="de-DE" dirty="0" smtClean="0"/>
              <a:t>, </a:t>
            </a:r>
            <a:r>
              <a:rPr lang="de-DE" i="1" dirty="0" smtClean="0"/>
              <a:t>E</a:t>
            </a:r>
            <a:r>
              <a:rPr lang="de-DE" dirty="0" smtClean="0"/>
              <a:t>)</a:t>
            </a:r>
            <a:r>
              <a:rPr lang="de-DE" i="1" dirty="0" smtClean="0"/>
              <a:t> </a:t>
            </a:r>
            <a:r>
              <a:rPr lang="de-DE" dirty="0" smtClean="0"/>
              <a:t>mit</a:t>
            </a:r>
            <a:br>
              <a:rPr lang="de-DE" dirty="0" smtClean="0"/>
            </a:br>
            <a:r>
              <a:rPr lang="de-DE" i="1" dirty="0" smtClean="0"/>
              <a:t>V</a:t>
            </a:r>
            <a:r>
              <a:rPr lang="de-DE" dirty="0" smtClean="0"/>
              <a:t> = {</a:t>
            </a:r>
            <a:r>
              <a:rPr lang="de-DE" i="1" dirty="0" smtClean="0"/>
              <a:t>virtuelle Register</a:t>
            </a:r>
            <a:r>
              <a:rPr lang="de-DE" dirty="0" smtClean="0"/>
              <a:t>} </a:t>
            </a:r>
            <a:r>
              <a:rPr lang="de-DE" b="1" dirty="0" smtClean="0">
                <a:latin typeface="OpenSymbol"/>
                <a:ea typeface="OpenSymbol"/>
              </a:rPr>
              <a:t>∪</a:t>
            </a:r>
            <a:r>
              <a:rPr lang="de-DE" dirty="0" smtClean="0"/>
              <a:t> {</a:t>
            </a:r>
            <a:r>
              <a:rPr lang="de-DE" i="1" dirty="0" smtClean="0"/>
              <a:t>K physikalische Prozessor-Register</a:t>
            </a:r>
            <a:r>
              <a:rPr lang="de-DE" dirty="0" smtClean="0"/>
              <a:t>},</a:t>
            </a:r>
            <a:br>
              <a:rPr lang="de-DE" dirty="0" smtClean="0"/>
            </a:br>
            <a:r>
              <a:rPr lang="de-DE" i="1" dirty="0" smtClean="0"/>
              <a:t>e</a:t>
            </a:r>
            <a:r>
              <a:rPr lang="de-DE" dirty="0" smtClean="0"/>
              <a:t> = (</a:t>
            </a:r>
            <a:r>
              <a:rPr lang="de-DE" i="1" dirty="0" smtClean="0"/>
              <a:t>v</a:t>
            </a:r>
            <a:r>
              <a:rPr lang="de-DE" dirty="0" smtClean="0"/>
              <a:t>, </a:t>
            </a:r>
            <a:r>
              <a:rPr lang="de-DE" i="1" dirty="0" smtClean="0"/>
              <a:t>w</a:t>
            </a:r>
            <a:r>
              <a:rPr lang="de-DE" dirty="0" smtClean="0"/>
              <a:t>)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i="1" dirty="0" smtClean="0"/>
              <a:t>E</a:t>
            </a:r>
            <a:r>
              <a:rPr lang="de-DE" dirty="0" smtClean="0"/>
              <a:t> </a:t>
            </a:r>
            <a:r>
              <a:rPr lang="de-DE" dirty="0">
                <a:sym typeface="Symbol" pitchFamily="18" charset="2"/>
              </a:rPr>
              <a:t></a:t>
            </a:r>
            <a:r>
              <a:rPr lang="de-DE" dirty="0" smtClean="0"/>
              <a:t> VREGs </a:t>
            </a:r>
            <a:r>
              <a:rPr lang="de-DE" i="1" dirty="0" smtClean="0"/>
              <a:t>v</a:t>
            </a:r>
            <a:r>
              <a:rPr lang="de-DE" dirty="0" smtClean="0"/>
              <a:t> und </a:t>
            </a:r>
            <a:r>
              <a:rPr lang="de-DE" i="1" dirty="0" smtClean="0"/>
              <a:t>w</a:t>
            </a:r>
            <a:r>
              <a:rPr lang="de-DE" dirty="0" smtClean="0"/>
              <a:t> sollen nie das selbe PHREG teilen,</a:t>
            </a:r>
            <a:br>
              <a:rPr lang="de-DE" dirty="0" smtClean="0"/>
            </a:br>
            <a:r>
              <a:rPr lang="de-DE" dirty="0" smtClean="0"/>
              <a:t>		        </a:t>
            </a:r>
            <a:r>
              <a:rPr lang="de-DE" sz="800" dirty="0" smtClean="0"/>
              <a:t> </a:t>
            </a:r>
            <a:r>
              <a:rPr lang="de-DE" dirty="0" smtClean="0"/>
              <a:t>i.e. </a:t>
            </a:r>
            <a:r>
              <a:rPr lang="de-DE" i="1" dirty="0" smtClean="0"/>
              <a:t>v</a:t>
            </a:r>
            <a:r>
              <a:rPr lang="de-DE" dirty="0" smtClean="0"/>
              <a:t> und </a:t>
            </a:r>
            <a:r>
              <a:rPr lang="de-DE" i="1" dirty="0" smtClean="0"/>
              <a:t>w</a:t>
            </a:r>
            <a:r>
              <a:rPr lang="de-DE" dirty="0" smtClean="0"/>
              <a:t> interferieren</a:t>
            </a:r>
            <a:endParaRPr lang="de-DE" i="1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b="1" dirty="0" smtClean="0"/>
              <a:t> Vereinfachung:</a:t>
            </a:r>
            <a:r>
              <a:rPr lang="de-DE" dirty="0" smtClean="0"/>
              <a:t> Entferne alle Knoten </a:t>
            </a:r>
            <a:r>
              <a:rPr lang="de-DE" i="1" dirty="0" smtClean="0"/>
              <a:t>v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i="1" dirty="0" smtClean="0"/>
              <a:t>V</a:t>
            </a:r>
            <a:r>
              <a:rPr lang="de-DE" dirty="0" smtClean="0"/>
              <a:t> mit Grad &lt; </a:t>
            </a:r>
            <a:r>
              <a:rPr lang="de-DE" i="1" dirty="0" smtClean="0"/>
              <a:t>K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b="1" dirty="0" smtClean="0"/>
              <a:t> </a:t>
            </a:r>
            <a:r>
              <a:rPr lang="en-US" b="1" i="1" dirty="0" smtClean="0"/>
              <a:t>Spilling:</a:t>
            </a:r>
            <a:r>
              <a:rPr lang="de-DE" dirty="0" smtClean="0"/>
              <a:t> Nach Schritt 2 hat jeder Knoten von </a:t>
            </a:r>
            <a:r>
              <a:rPr lang="de-DE" i="1" dirty="0" smtClean="0"/>
              <a:t>G</a:t>
            </a:r>
            <a:r>
              <a:rPr lang="de-DE" dirty="0" smtClean="0"/>
              <a:t> Grad ≥ </a:t>
            </a:r>
            <a:r>
              <a:rPr lang="de-DE" i="1" dirty="0" smtClean="0"/>
              <a:t>K</a:t>
            </a:r>
            <a:r>
              <a:rPr lang="de-DE" dirty="0" smtClean="0"/>
              <a:t>. Wähle ein</a:t>
            </a:r>
            <a:br>
              <a:rPr lang="de-DE" dirty="0" smtClean="0"/>
            </a:br>
            <a:r>
              <a:rPr lang="de-DE" i="1" dirty="0" smtClean="0"/>
              <a:t>v</a:t>
            </a:r>
            <a:r>
              <a:rPr lang="de-DE" dirty="0" smtClean="0">
                <a:latin typeface="OpenSymbol"/>
                <a:ea typeface="OpenSymbol"/>
              </a:rPr>
              <a:t> </a:t>
            </a:r>
            <a:r>
              <a:rPr lang="de-DE" dirty="0">
                <a:latin typeface="OpenSymbol"/>
                <a:ea typeface="OpenSymbol"/>
              </a:rPr>
              <a:t>∈</a:t>
            </a:r>
            <a:r>
              <a:rPr lang="de-DE" dirty="0"/>
              <a:t> </a:t>
            </a:r>
            <a:r>
              <a:rPr lang="de-DE" i="1" dirty="0" smtClean="0"/>
              <a:t>V</a:t>
            </a:r>
            <a:r>
              <a:rPr lang="de-DE" dirty="0" smtClean="0"/>
              <a:t>; markiere </a:t>
            </a:r>
            <a:r>
              <a:rPr lang="de-DE" i="1" dirty="0" smtClean="0"/>
              <a:t>v</a:t>
            </a:r>
            <a:r>
              <a:rPr lang="de-DE" dirty="0" smtClean="0"/>
              <a:t> als </a:t>
            </a:r>
            <a:r>
              <a:rPr lang="de-DE" i="1" dirty="0" smtClean="0"/>
              <a:t>potentiellen </a:t>
            </a:r>
            <a:r>
              <a:rPr lang="en-US" i="1" dirty="0" smtClean="0"/>
              <a:t>Spill</a:t>
            </a:r>
            <a:r>
              <a:rPr lang="de-DE" dirty="0" smtClean="0"/>
              <a:t>; entferne </a:t>
            </a:r>
            <a:r>
              <a:rPr lang="de-DE" i="1" dirty="0" smtClean="0"/>
              <a:t>v</a:t>
            </a:r>
            <a:r>
              <a:rPr lang="de-DE" dirty="0" smtClean="0"/>
              <a:t> aus </a:t>
            </a:r>
            <a:r>
              <a:rPr lang="de-DE" i="1" dirty="0" smtClean="0"/>
              <a:t>G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b="1" dirty="0" smtClean="0"/>
              <a:t> Wiederhole</a:t>
            </a:r>
            <a:r>
              <a:rPr lang="de-DE" dirty="0" smtClean="0"/>
              <a:t> Schritte 2 und 3 bis </a:t>
            </a:r>
            <a:r>
              <a:rPr lang="de-DE" i="1" dirty="0" smtClean="0"/>
              <a:t>G</a:t>
            </a:r>
            <a:r>
              <a:rPr lang="de-DE" dirty="0" smtClean="0"/>
              <a:t> = Ø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b="1" dirty="0" smtClean="0"/>
              <a:t> Färbung:</a:t>
            </a:r>
            <a:r>
              <a:rPr lang="de-DE" dirty="0" smtClean="0"/>
              <a:t> Füge Knoten </a:t>
            </a:r>
            <a:r>
              <a:rPr lang="de-DE" i="1" dirty="0" smtClean="0"/>
              <a:t>v</a:t>
            </a:r>
            <a:r>
              <a:rPr lang="de-DE" dirty="0" smtClean="0"/>
              <a:t> in umgekehrter Folge wieder in </a:t>
            </a:r>
            <a:r>
              <a:rPr lang="de-DE" i="1" dirty="0" smtClean="0"/>
              <a:t>G</a:t>
            </a:r>
            <a:r>
              <a:rPr lang="de-DE" dirty="0" smtClean="0"/>
              <a:t> ein; gibt es freie Farbe </a:t>
            </a:r>
            <a:r>
              <a:rPr lang="de-DE" i="1" dirty="0" smtClean="0"/>
              <a:t>k</a:t>
            </a:r>
            <a:r>
              <a:rPr lang="de-DE" i="1" baseline="-25000" dirty="0" smtClean="0"/>
              <a:t>v</a:t>
            </a:r>
            <a:r>
              <a:rPr lang="de-DE" dirty="0" smtClean="0"/>
              <a:t>, färbe </a:t>
            </a:r>
            <a:r>
              <a:rPr lang="de-DE" i="1" dirty="0" smtClean="0"/>
              <a:t>v</a:t>
            </a:r>
            <a:r>
              <a:rPr lang="de-DE" dirty="0" smtClean="0"/>
              <a:t>; sonst markiere </a:t>
            </a:r>
            <a:r>
              <a:rPr lang="de-DE" i="1" dirty="0" smtClean="0"/>
              <a:t>v</a:t>
            </a:r>
            <a:r>
              <a:rPr lang="de-DE" dirty="0" smtClean="0"/>
              <a:t> als </a:t>
            </a:r>
            <a:r>
              <a:rPr lang="de-DE" i="1" dirty="0" smtClean="0"/>
              <a:t>echten Spill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e-DE" b="1" dirty="0" smtClean="0"/>
              <a:t> Füge Spill-Code</a:t>
            </a:r>
            <a:r>
              <a:rPr lang="de-DE" dirty="0" smtClean="0"/>
              <a:t> vor/nach echten Spills ein; gehe zu 1 falls</a:t>
            </a:r>
            <a:br>
              <a:rPr lang="de-DE" dirty="0" smtClean="0"/>
            </a:br>
            <a:r>
              <a:rPr lang="de-DE" dirty="0" smtClean="0"/>
              <a:t>#VREGS &gt; 0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347864" y="5970766"/>
            <a:ext cx="5472608" cy="338554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i="1" dirty="0" smtClean="0">
                <a:ea typeface="ヒラギノ角ゴ Pro W3" pitchFamily="96" charset="-128"/>
              </a:rPr>
              <a:t>[</a:t>
            </a:r>
            <a:r>
              <a:rPr lang="en-US" sz="1600" b="1" i="1" dirty="0" smtClean="0"/>
              <a:t>A. W. Appel,</a:t>
            </a:r>
            <a:r>
              <a:rPr lang="en-US" sz="1600" i="1" dirty="0" smtClean="0"/>
              <a:t> Modern compiler implementation in C, 2004</a:t>
            </a:r>
            <a:r>
              <a:rPr lang="en-US" sz="1600" i="1" dirty="0" smtClean="0">
                <a:ea typeface="ヒラギノ角ゴ Pro W3" pitchFamily="96" charset="-128"/>
              </a:rPr>
              <a:t>]</a:t>
            </a:r>
            <a:endParaRPr lang="en-US" sz="1600" i="1" dirty="0">
              <a:ea typeface="ヒラギノ角ゴ Pro W3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0797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 der Standard Graph-Färbung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3"/>
            </a:pPr>
            <a:r>
              <a:rPr lang="en-US" b="1" dirty="0"/>
              <a:t> </a:t>
            </a:r>
            <a:r>
              <a:rPr lang="en-US" b="1" i="1" dirty="0"/>
              <a:t>Spilling:</a:t>
            </a:r>
            <a:r>
              <a:rPr lang="de-DE" dirty="0"/>
              <a:t> Nach Schritt 2 hat jeder Knoten von </a:t>
            </a:r>
            <a:r>
              <a:rPr lang="de-DE" i="1" dirty="0"/>
              <a:t>G</a:t>
            </a:r>
            <a:r>
              <a:rPr lang="de-DE" dirty="0"/>
              <a:t> Grad ≥ </a:t>
            </a:r>
            <a:r>
              <a:rPr lang="de-DE" i="1" dirty="0"/>
              <a:t>K</a:t>
            </a:r>
            <a:r>
              <a:rPr lang="de-DE" dirty="0"/>
              <a:t>. Wähle ein</a:t>
            </a:r>
            <a:br>
              <a:rPr lang="de-DE" dirty="0"/>
            </a:br>
            <a:r>
              <a:rPr lang="de-DE" i="1" dirty="0"/>
              <a:t>v</a:t>
            </a:r>
            <a:r>
              <a:rPr lang="de-DE" dirty="0">
                <a:latin typeface="OpenSymbol"/>
                <a:ea typeface="OpenSymbol"/>
              </a:rPr>
              <a:t> ∈</a:t>
            </a:r>
            <a:r>
              <a:rPr lang="de-DE" dirty="0"/>
              <a:t> </a:t>
            </a:r>
            <a:r>
              <a:rPr lang="de-DE" i="1" dirty="0"/>
              <a:t>V</a:t>
            </a:r>
            <a:r>
              <a:rPr lang="de-DE" dirty="0"/>
              <a:t>; markiere </a:t>
            </a:r>
            <a:r>
              <a:rPr lang="de-DE" i="1" dirty="0"/>
              <a:t>v</a:t>
            </a:r>
            <a:r>
              <a:rPr lang="de-DE" dirty="0"/>
              <a:t> als </a:t>
            </a:r>
            <a:r>
              <a:rPr lang="de-DE" i="1" dirty="0"/>
              <a:t>potentiellen </a:t>
            </a:r>
            <a:r>
              <a:rPr lang="en-US" i="1" dirty="0"/>
              <a:t>Spill</a:t>
            </a:r>
            <a:r>
              <a:rPr lang="de-DE" dirty="0"/>
              <a:t>; entferne </a:t>
            </a:r>
            <a:r>
              <a:rPr lang="de-DE" i="1" dirty="0"/>
              <a:t>v</a:t>
            </a:r>
            <a:r>
              <a:rPr lang="de-DE" dirty="0"/>
              <a:t> aus </a:t>
            </a:r>
            <a:r>
              <a:rPr lang="de-DE" i="1" dirty="0" smtClean="0"/>
              <a:t>G</a:t>
            </a: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		</a:t>
            </a:r>
            <a:r>
              <a:rPr lang="de-DE" b="1" i="1" dirty="0" smtClean="0"/>
              <a:t>Welchen Knoten v als potenziellen </a:t>
            </a:r>
            <a:r>
              <a:rPr lang="en-US" b="1" i="1" dirty="0" smtClean="0"/>
              <a:t>Spill</a:t>
            </a:r>
            <a:r>
              <a:rPr lang="de-DE" b="1" i="1" dirty="0" smtClean="0"/>
              <a:t> wählen?</a:t>
            </a:r>
          </a:p>
          <a:p>
            <a:pPr marL="0" indent="0">
              <a:lnSpc>
                <a:spcPct val="120000"/>
              </a:lnSpc>
            </a:pPr>
            <a:endParaRPr lang="de-DE" sz="600" dirty="0" smtClean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	Übliche Implementierungen wählen heuristisch ...</a:t>
            </a:r>
          </a:p>
          <a:p>
            <a:pPr lvl="2">
              <a:lnSpc>
                <a:spcPct val="120000"/>
              </a:lnSpc>
              <a:buFont typeface="Arial" charset="0"/>
              <a:buChar char="–"/>
            </a:pPr>
            <a:r>
              <a:rPr lang="de-DE" sz="2000" dirty="0" smtClean="0"/>
              <a:t>... einen Knoten gemäß Reihenfolge des Vorkommens in interner Compiler-Zwischendarstellung,</a:t>
            </a:r>
          </a:p>
          <a:p>
            <a:pPr lvl="2">
              <a:lnSpc>
                <a:spcPct val="120000"/>
              </a:lnSpc>
              <a:buFont typeface="Arial" charset="0"/>
              <a:buChar char="–"/>
            </a:pPr>
            <a:r>
              <a:rPr lang="de-DE" sz="2000" dirty="0" smtClean="0"/>
              <a:t>... den Knoten mit höchstem Grad im Interferenzgraph,</a:t>
            </a:r>
          </a:p>
          <a:p>
            <a:pPr lvl="2">
              <a:lnSpc>
                <a:spcPct val="120000"/>
              </a:lnSpc>
              <a:buFont typeface="Arial" charset="0"/>
              <a:buChar char="–"/>
            </a:pPr>
            <a:r>
              <a:rPr lang="de-DE" sz="2000" dirty="0" smtClean="0"/>
              <a:t>... einen Knoten mit hohem Grad, mit vielen Verwendungen, in innerster Schleife, u.U. indem auf </a:t>
            </a:r>
            <a:r>
              <a:rPr lang="en-US" sz="2000" i="1" dirty="0" smtClean="0"/>
              <a:t>Profiling</a:t>
            </a:r>
            <a:r>
              <a:rPr lang="de-DE" sz="2000" dirty="0" smtClean="0"/>
              <a:t> zurückgegriffen wird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Clr>
                <a:srgbClr val="A32638"/>
              </a:buClr>
              <a:buFont typeface="Wingdings" pitchFamily="2" charset="2"/>
              <a:buChar char="D"/>
            </a:pPr>
            <a:r>
              <a:rPr lang="de-DE" b="1" i="1" dirty="0" smtClean="0">
                <a:solidFill>
                  <a:srgbClr val="A32638"/>
                </a:solidFill>
              </a:rPr>
              <a:t>Unkontrollierte Erzeugung von Spill-Code – möglicherweise entlang des WCEP, der die WCET bestimmt!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043558" y="2664000"/>
            <a:ext cx="7848922" cy="2879725"/>
          </a:xfrm>
          <a:prstGeom prst="wedgeRectCallout">
            <a:avLst>
              <a:gd name="adj1" fmla="val 37882"/>
              <a:gd name="adj2" fmla="val -82413"/>
            </a:avLst>
          </a:prstGeom>
          <a:noFill/>
          <a:ln w="31750" cap="rnd">
            <a:solidFill>
              <a:srgbClr val="A32638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9234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Henne-Ei-Problem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Eine Register-Allokation zur WCET</a:t>
            </a:r>
            <a:r>
              <a:rPr lang="de-DE" b="1" baseline="-25000" dirty="0" smtClean="0"/>
              <a:t>EST</a:t>
            </a:r>
            <a:r>
              <a:rPr lang="de-DE" b="1" dirty="0" smtClean="0"/>
              <a:t>-Minimierung ...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... benötigt WCET-Daten von statischer WCET-Analyse,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... kann aber keine WCET-Daten erhalten, da Code mit virtuellen Registern nicht analysierbar ist!</a:t>
            </a:r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Ausweg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Jedes VREG wird zu Beginn auf Laufzeit-</a:t>
            </a:r>
            <a:r>
              <a:rPr lang="en-US" i="1" dirty="0" smtClean="0"/>
              <a:t>Stack</a:t>
            </a:r>
            <a:r>
              <a:rPr lang="de-DE" dirty="0" smtClean="0"/>
              <a:t> ausgelagert</a:t>
            </a:r>
            <a:br>
              <a:rPr lang="de-DE" dirty="0" smtClean="0"/>
            </a:br>
            <a:r>
              <a:rPr lang="de-DE" dirty="0" smtClean="0">
                <a:sym typeface="Wingdings"/>
              </a:rPr>
              <a:t> </a:t>
            </a:r>
            <a:r>
              <a:rPr lang="de-DE" dirty="0" smtClean="0"/>
              <a:t>Code hat schlechte Qualität, ist aber vollständig analysierbar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Durchführung einer WCET-Analyse, Bestimmung des WCEP </a:t>
            </a:r>
            <a:r>
              <a:rPr lang="de-DE" i="1" dirty="0" smtClean="0"/>
              <a:t>P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Wende Standard Graph-Färbung auf alle VREGs desjenigen Basisblocks </a:t>
            </a:r>
            <a:r>
              <a:rPr lang="de-DE" i="1" dirty="0" smtClean="0"/>
              <a:t>b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∈</a:t>
            </a:r>
            <a:r>
              <a:rPr lang="de-DE" dirty="0" smtClean="0"/>
              <a:t> </a:t>
            </a:r>
            <a:r>
              <a:rPr lang="de-DE" i="1" dirty="0" smtClean="0"/>
              <a:t>P</a:t>
            </a:r>
            <a:r>
              <a:rPr lang="de-DE" dirty="0" smtClean="0"/>
              <a:t> mit den meisten Ausführungen von </a:t>
            </a:r>
            <a:r>
              <a:rPr lang="en-US" i="1" dirty="0" smtClean="0"/>
              <a:t>Spill</a:t>
            </a:r>
            <a:r>
              <a:rPr lang="de-DE" dirty="0" smtClean="0"/>
              <a:t>-Code im </a:t>
            </a:r>
            <a:r>
              <a:rPr lang="en-US" i="1" dirty="0" smtClean="0"/>
              <a:t>worst case</a:t>
            </a:r>
            <a:r>
              <a:rPr lang="de-DE" dirty="0" smtClean="0"/>
              <a:t> an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Ermittle neuen WCEP</a:t>
            </a:r>
            <a:endParaRPr lang="de-DE" dirty="0"/>
          </a:p>
        </p:txBody>
      </p:sp>
      <p:pic>
        <p:nvPicPr>
          <p:cNvPr id="7" name="Picture 10" descr="MCj034591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0471">
            <a:off x="8018644" y="240360"/>
            <a:ext cx="809625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MCj033580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285">
            <a:off x="7299507" y="1005535"/>
            <a:ext cx="1295400" cy="6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7260518" y="188640"/>
            <a:ext cx="1883482" cy="15121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4" descr="MCj0350955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82" y="260648"/>
            <a:ext cx="1652587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274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WCET-bewusste Graph-Färbung (1)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387475"/>
            <a:ext cx="9144000" cy="4994275"/>
          </a:xfrm>
        </p:spPr>
        <p:txBody>
          <a:bodyPr/>
          <a:lstStyle/>
          <a:p>
            <a:r>
              <a:rPr lang="de-DE" sz="1800" b="1" dirty="0" smtClean="0">
                <a:latin typeface="Courier New" pitchFamily="49" charset="0"/>
              </a:rPr>
              <a:t>LLIR WCET_GC_RA( LLIR </a:t>
            </a:r>
            <a:r>
              <a:rPr lang="de-DE" sz="1800" b="1" i="1" dirty="0" smtClean="0">
                <a:latin typeface="Courier New" pitchFamily="49" charset="0"/>
              </a:rPr>
              <a:t>P</a:t>
            </a:r>
            <a:r>
              <a:rPr lang="de-DE" sz="1800" b="1" dirty="0" smtClean="0">
                <a:latin typeface="Courier New" pitchFamily="49" charset="0"/>
              </a:rPr>
              <a:t> )</a:t>
            </a:r>
          </a:p>
          <a:p>
            <a:r>
              <a:rPr lang="de-DE" sz="1800" b="1" dirty="0" smtClean="0">
                <a:latin typeface="Courier New" pitchFamily="49" charset="0"/>
              </a:rPr>
              <a:t>{</a:t>
            </a:r>
          </a:p>
          <a:p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  // Iteriere bis aktueller WCEP komplett allokiert.</a:t>
            </a:r>
          </a:p>
          <a:p>
            <a:r>
              <a:rPr lang="de-DE" sz="1800" b="1" dirty="0" smtClean="0">
                <a:latin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</a:rPr>
              <a:t>while</a:t>
            </a:r>
            <a:r>
              <a:rPr lang="de-DE" sz="1800" b="1" dirty="0" smtClean="0">
                <a:latin typeface="Courier New" pitchFamily="49" charset="0"/>
              </a:rPr>
              <a:t> ( </a:t>
            </a:r>
            <a:r>
              <a:rPr lang="en-US" sz="1800" b="1" dirty="0" smtClean="0">
                <a:latin typeface="Courier New" pitchFamily="49" charset="0"/>
              </a:rPr>
              <a:t>true</a:t>
            </a:r>
            <a:r>
              <a:rPr lang="de-DE" sz="1800" b="1" dirty="0" smtClean="0">
                <a:latin typeface="Courier New" pitchFamily="49" charset="0"/>
              </a:rPr>
              <a:t> )</a:t>
            </a:r>
          </a:p>
          <a:p>
            <a:r>
              <a:rPr lang="de-DE" sz="1800" b="1" dirty="0" smtClean="0">
                <a:latin typeface="Courier New" pitchFamily="49" charset="0"/>
              </a:rPr>
              <a:t>  {</a:t>
            </a:r>
          </a:p>
          <a:p>
            <a:r>
              <a:rPr lang="de-DE" sz="1800" b="1" i="1" dirty="0" smtClean="0">
                <a:latin typeface="Courier New" pitchFamily="49" charset="0"/>
              </a:rPr>
              <a:t>    </a:t>
            </a: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// Kopiere P, alle VREGs von P’ werden auf </a:t>
            </a:r>
            <a:r>
              <a:rPr lang="en-US" sz="1800" b="1" i="1" dirty="0" smtClean="0">
                <a:solidFill>
                  <a:schemeClr val="bg2"/>
                </a:solidFill>
                <a:latin typeface="Courier New" pitchFamily="49" charset="0"/>
              </a:rPr>
              <a:t>Stack</a:t>
            </a: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 gespillt.</a:t>
            </a:r>
          </a:p>
          <a:p>
            <a:r>
              <a:rPr lang="de-DE" sz="1800" b="1" dirty="0" smtClean="0">
                <a:latin typeface="Courier New" pitchFamily="49" charset="0"/>
              </a:rPr>
              <a:t>    LLIR </a:t>
            </a:r>
            <a:r>
              <a:rPr lang="de-DE" sz="1800" b="1" i="1" dirty="0" smtClean="0">
                <a:latin typeface="Courier New" pitchFamily="49" charset="0"/>
              </a:rPr>
              <a:t>P’</a:t>
            </a:r>
            <a:r>
              <a:rPr lang="de-DE" sz="1800" b="1" dirty="0" smtClean="0">
                <a:latin typeface="Courier New" pitchFamily="49" charset="0"/>
              </a:rPr>
              <a:t> = </a:t>
            </a:r>
            <a:r>
              <a:rPr lang="de-DE" sz="1800" b="1" i="1" dirty="0" smtClean="0">
                <a:latin typeface="Courier New" pitchFamily="49" charset="0"/>
              </a:rPr>
              <a:t>P</a:t>
            </a:r>
            <a:r>
              <a:rPr lang="de-DE" sz="1800" b="1" dirty="0" smtClean="0">
                <a:latin typeface="Courier New" pitchFamily="49" charset="0"/>
              </a:rPr>
              <a:t>.copy();</a:t>
            </a:r>
          </a:p>
          <a:p>
            <a:r>
              <a:rPr lang="de-DE" sz="1800" b="1" dirty="0" smtClean="0">
                <a:latin typeface="Courier New" pitchFamily="49" charset="0"/>
              </a:rPr>
              <a:t>    </a:t>
            </a:r>
            <a:r>
              <a:rPr lang="de-DE" sz="1800" b="1" i="1" dirty="0" smtClean="0">
                <a:latin typeface="Courier New" pitchFamily="49" charset="0"/>
              </a:rPr>
              <a:t>P’</a:t>
            </a:r>
            <a:r>
              <a:rPr lang="de-DE" sz="1800" b="1" dirty="0" smtClean="0">
                <a:latin typeface="Courier New" pitchFamily="49" charset="0"/>
              </a:rPr>
              <a:t>.spillAllVREGs();</a:t>
            </a:r>
          </a:p>
          <a:p>
            <a:endParaRPr lang="de-DE" sz="1800" b="1" dirty="0" smtClean="0">
              <a:latin typeface="Courier New" pitchFamily="49" charset="0"/>
            </a:endParaRPr>
          </a:p>
          <a:p>
            <a:r>
              <a:rPr lang="de-DE" sz="1800" b="1" i="1" dirty="0" smtClean="0">
                <a:latin typeface="Courier New" pitchFamily="49" charset="0"/>
              </a:rPr>
              <a:t>    </a:t>
            </a: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// Ermittle WCEP für komplett gespillte LIR.</a:t>
            </a:r>
          </a:p>
          <a:p>
            <a:r>
              <a:rPr lang="de-DE" sz="1800" b="1" dirty="0" smtClean="0">
                <a:latin typeface="Courier New" pitchFamily="49" charset="0"/>
              </a:rPr>
              <a:t>    set&lt;basic_blocks&gt; WCEP = computeWCEP( </a:t>
            </a:r>
            <a:r>
              <a:rPr lang="de-DE" sz="1800" b="1" i="1" dirty="0" smtClean="0">
                <a:latin typeface="Courier New" pitchFamily="49" charset="0"/>
              </a:rPr>
              <a:t>P’</a:t>
            </a:r>
            <a:r>
              <a:rPr lang="de-DE" sz="1800" b="1" dirty="0" smtClean="0">
                <a:latin typeface="Courier New" pitchFamily="49" charset="0"/>
              </a:rPr>
              <a:t> );</a:t>
            </a:r>
          </a:p>
          <a:p>
            <a:endParaRPr lang="de-DE" sz="1800" b="1" i="1" dirty="0" smtClean="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    // Enthält WCEP keine VREGs, breche Allokationsschleife ab.</a:t>
            </a:r>
          </a:p>
          <a:p>
            <a:r>
              <a:rPr lang="de-DE" sz="1800" b="1" dirty="0" smtClean="0">
                <a:latin typeface="Courier New" pitchFamily="49" charset="0"/>
              </a:rPr>
              <a:t>    </a:t>
            </a:r>
            <a:r>
              <a:rPr lang="en-US" sz="1800" b="1" dirty="0" smtClean="0">
                <a:latin typeface="Courier New" pitchFamily="49" charset="0"/>
              </a:rPr>
              <a:t>if</a:t>
            </a:r>
            <a:r>
              <a:rPr lang="de-DE" sz="1800" b="1" dirty="0" smtClean="0">
                <a:latin typeface="Courier New" pitchFamily="49" charset="0"/>
              </a:rPr>
              <a:t> ( getVREGs( WCEP ) == </a:t>
            </a:r>
            <a:r>
              <a:rPr lang="de-DE" sz="1800" b="1" dirty="0" smtClean="0">
                <a:latin typeface="Courier New" pitchFamily="49" charset="0"/>
                <a:sym typeface="Symbol" pitchFamily="18" charset="2"/>
              </a:rPr>
              <a:t> </a:t>
            </a:r>
            <a:r>
              <a:rPr lang="de-DE" sz="1800" b="1" dirty="0" smtClean="0">
                <a:latin typeface="Courier New" pitchFamily="49" charset="0"/>
              </a:rPr>
              <a:t>)</a:t>
            </a:r>
          </a:p>
          <a:p>
            <a:r>
              <a:rPr lang="de-DE" sz="1800" b="1" dirty="0" smtClean="0">
                <a:latin typeface="Courier New" pitchFamily="49" charset="0"/>
              </a:rPr>
              <a:t>      </a:t>
            </a:r>
            <a:r>
              <a:rPr lang="en-US" sz="1800" b="1" dirty="0" smtClean="0">
                <a:latin typeface="Courier New" pitchFamily="49" charset="0"/>
              </a:rPr>
              <a:t>break</a:t>
            </a:r>
            <a:r>
              <a:rPr lang="de-DE" sz="1800" b="1" dirty="0" smtClean="0"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859594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WCET-bewusste Graph-Färbung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387475"/>
            <a:ext cx="9144000" cy="4994275"/>
          </a:xfrm>
        </p:spPr>
        <p:txBody>
          <a:bodyPr/>
          <a:lstStyle/>
          <a:p>
            <a:r>
              <a:rPr lang="de-DE" sz="1800" b="1" i="1" dirty="0" smtClean="0">
                <a:latin typeface="Courier New" pitchFamily="49" charset="0"/>
              </a:rPr>
              <a:t>    </a:t>
            </a: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// Bestimme den Block auf dem WCEP mit dem höchsten Produkt</a:t>
            </a:r>
          </a:p>
          <a:p>
            <a:r>
              <a:rPr lang="de-DE" sz="1800" b="1" i="1" dirty="0" smtClean="0">
                <a:latin typeface="Courier New" pitchFamily="49" charset="0"/>
              </a:rPr>
              <a:t>    </a:t>
            </a: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// von </a:t>
            </a:r>
            <a:r>
              <a:rPr lang="en-US" sz="1800" b="1" i="1" dirty="0" smtClean="0">
                <a:solidFill>
                  <a:schemeClr val="bg2"/>
                </a:solidFill>
                <a:latin typeface="Courier New" pitchFamily="49" charset="0"/>
              </a:rPr>
              <a:t>Worst-Case</a:t>
            </a: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 Ausführungshäufigkeit * </a:t>
            </a:r>
            <a:r>
              <a:rPr lang="en-US" sz="1800" b="1" i="1" dirty="0" smtClean="0">
                <a:solidFill>
                  <a:schemeClr val="bg2"/>
                </a:solidFill>
                <a:latin typeface="Courier New" pitchFamily="49" charset="0"/>
              </a:rPr>
              <a:t>Spill</a:t>
            </a: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-Code.</a:t>
            </a:r>
          </a:p>
          <a:p>
            <a:r>
              <a:rPr lang="de-DE" sz="1800" b="1" dirty="0" smtClean="0">
                <a:latin typeface="Courier New" pitchFamily="49" charset="0"/>
              </a:rPr>
              <a:t>    basic_block </a:t>
            </a:r>
            <a:r>
              <a:rPr lang="de-DE" sz="1800" b="1" i="1" dirty="0" smtClean="0">
                <a:latin typeface="Courier New" pitchFamily="49" charset="0"/>
              </a:rPr>
              <a:t>b’</a:t>
            </a:r>
            <a:r>
              <a:rPr lang="de-DE" sz="1800" b="1" dirty="0" smtClean="0">
                <a:latin typeface="Courier New" pitchFamily="49" charset="0"/>
              </a:rPr>
              <a:t> = getMaxSpillCodeBlock( WCEP );</a:t>
            </a:r>
          </a:p>
          <a:p>
            <a:r>
              <a:rPr lang="de-DE" sz="1800" b="1" dirty="0" smtClean="0">
                <a:latin typeface="Courier New" pitchFamily="49" charset="0"/>
              </a:rPr>
              <a:t>    basic_block </a:t>
            </a:r>
            <a:r>
              <a:rPr lang="de-DE" sz="1800" b="1" i="1" dirty="0" smtClean="0">
                <a:latin typeface="Courier New" pitchFamily="49" charset="0"/>
              </a:rPr>
              <a:t>b</a:t>
            </a:r>
            <a:r>
              <a:rPr lang="de-DE" sz="1800" b="1" dirty="0" smtClean="0">
                <a:latin typeface="Courier New" pitchFamily="49" charset="0"/>
              </a:rPr>
              <a:t> = getBlockOfOriginalP( </a:t>
            </a:r>
            <a:r>
              <a:rPr lang="de-DE" sz="1800" b="1" i="1" dirty="0" smtClean="0">
                <a:latin typeface="Courier New" pitchFamily="49" charset="0"/>
              </a:rPr>
              <a:t>b</a:t>
            </a:r>
            <a:r>
              <a:rPr lang="de-DE" sz="1800" i="1" dirty="0" smtClean="0">
                <a:latin typeface="Courier New" pitchFamily="49" charset="0"/>
              </a:rPr>
              <a:t>’</a:t>
            </a:r>
            <a:r>
              <a:rPr lang="de-DE" sz="1800" b="1" dirty="0" smtClean="0">
                <a:latin typeface="Courier New" pitchFamily="49" charset="0"/>
              </a:rPr>
              <a:t> );</a:t>
            </a:r>
          </a:p>
          <a:p>
            <a:endParaRPr lang="de-DE" sz="1800" b="1" dirty="0" smtClean="0">
              <a:latin typeface="Courier New" pitchFamily="49" charset="0"/>
            </a:endParaRPr>
          </a:p>
          <a:p>
            <a:r>
              <a:rPr lang="de-DE" sz="1800" b="1" i="1" dirty="0" smtClean="0">
                <a:latin typeface="Courier New" pitchFamily="49" charset="0"/>
              </a:rPr>
              <a:t>    </a:t>
            </a: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// Bestimme alle VREGs dieses kritischen Blocks.</a:t>
            </a:r>
          </a:p>
          <a:p>
            <a:r>
              <a:rPr lang="de-DE" sz="1800" b="1" dirty="0" smtClean="0">
                <a:latin typeface="Courier New" pitchFamily="49" charset="0"/>
              </a:rPr>
              <a:t>    </a:t>
            </a:r>
            <a:r>
              <a:rPr lang="en-US" sz="1800" b="1" dirty="0" smtClean="0">
                <a:latin typeface="Courier New" pitchFamily="49" charset="0"/>
              </a:rPr>
              <a:t>list</a:t>
            </a:r>
            <a:r>
              <a:rPr lang="de-DE" sz="1800" b="1" dirty="0" smtClean="0">
                <a:latin typeface="Courier New" pitchFamily="49" charset="0"/>
              </a:rPr>
              <a:t>&lt;virtualRegister&gt; vregs = getVREGs( </a:t>
            </a:r>
            <a:r>
              <a:rPr lang="de-DE" sz="1800" b="1" i="1" dirty="0" smtClean="0">
                <a:latin typeface="Courier New" pitchFamily="49" charset="0"/>
              </a:rPr>
              <a:t>b</a:t>
            </a:r>
            <a:r>
              <a:rPr lang="de-DE" sz="1800" b="1" dirty="0" smtClean="0">
                <a:latin typeface="Courier New" pitchFamily="49" charset="0"/>
              </a:rPr>
              <a:t> );</a:t>
            </a:r>
          </a:p>
          <a:p>
            <a:endParaRPr lang="de-DE" sz="1800" b="1" dirty="0" smtClean="0">
              <a:latin typeface="Courier New" pitchFamily="49" charset="0"/>
            </a:endParaRPr>
          </a:p>
          <a:p>
            <a:r>
              <a:rPr lang="de-DE" sz="1800" b="1" i="1" dirty="0" smtClean="0">
                <a:latin typeface="Courier New" pitchFamily="49" charset="0"/>
              </a:rPr>
              <a:t>    </a:t>
            </a: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// Sortiere VREGs nach #Vorkommen, Standard Graph-Färbung.</a:t>
            </a:r>
          </a:p>
          <a:p>
            <a:r>
              <a:rPr lang="de-DE" sz="1800" b="1" dirty="0" smtClean="0">
                <a:latin typeface="Courier New" pitchFamily="49" charset="0"/>
              </a:rPr>
              <a:t>    vregs.sort( </a:t>
            </a:r>
            <a:r>
              <a:rPr lang="en-US" sz="1800" b="1" i="1" dirty="0" smtClean="0">
                <a:latin typeface="Courier New" pitchFamily="49" charset="0"/>
              </a:rPr>
              <a:t>occurrences of VREG in b</a:t>
            </a:r>
            <a:r>
              <a:rPr lang="de-DE" sz="1800" b="1" dirty="0" smtClean="0">
                <a:latin typeface="Courier New" pitchFamily="49" charset="0"/>
              </a:rPr>
              <a:t> );</a:t>
            </a:r>
          </a:p>
          <a:p>
            <a:r>
              <a:rPr lang="de-DE" sz="1800" b="1" dirty="0" smtClean="0">
                <a:latin typeface="Courier New" pitchFamily="49" charset="0"/>
              </a:rPr>
              <a:t>    traditionalGraphColoring( </a:t>
            </a:r>
            <a:r>
              <a:rPr lang="de-DE" sz="1800" b="1" i="1" dirty="0" smtClean="0">
                <a:latin typeface="Courier New" pitchFamily="49" charset="0"/>
              </a:rPr>
              <a:t>P</a:t>
            </a:r>
            <a:r>
              <a:rPr lang="de-DE" sz="1800" b="1" dirty="0" smtClean="0">
                <a:latin typeface="Courier New" pitchFamily="49" charset="0"/>
              </a:rPr>
              <a:t>, vregs );</a:t>
            </a:r>
          </a:p>
          <a:p>
            <a:r>
              <a:rPr lang="de-DE" sz="1800" b="1" dirty="0" smtClean="0">
                <a:latin typeface="Courier New" pitchFamily="49" charset="0"/>
              </a:rPr>
              <a:t>  }</a:t>
            </a:r>
          </a:p>
          <a:p>
            <a:endParaRPr lang="de-DE" sz="1800" b="1" dirty="0" smtClean="0">
              <a:latin typeface="Courier New" pitchFamily="49" charset="0"/>
            </a:endParaRPr>
          </a:p>
          <a:p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  // Wende Standard Graph-Färbung auf alle restlichen VREGs an.</a:t>
            </a:r>
          </a:p>
          <a:p>
            <a:r>
              <a:rPr lang="de-DE" sz="1800" b="1" dirty="0" smtClean="0">
                <a:latin typeface="Courier New" pitchFamily="49" charset="0"/>
              </a:rPr>
              <a:t>  traditionalGraphColoring( </a:t>
            </a:r>
            <a:r>
              <a:rPr lang="de-DE" sz="1800" b="1" i="1" dirty="0" smtClean="0">
                <a:latin typeface="Courier New" pitchFamily="49" charset="0"/>
              </a:rPr>
              <a:t>P</a:t>
            </a:r>
            <a:r>
              <a:rPr lang="de-DE" sz="1800" b="1" dirty="0" smtClean="0">
                <a:latin typeface="Courier New" pitchFamily="49" charset="0"/>
              </a:rPr>
              <a:t>, getVREGs( </a:t>
            </a:r>
            <a:r>
              <a:rPr lang="de-DE" sz="1800" b="1" i="1" dirty="0" smtClean="0">
                <a:latin typeface="Courier New" pitchFamily="49" charset="0"/>
              </a:rPr>
              <a:t>P</a:t>
            </a:r>
            <a:r>
              <a:rPr lang="de-DE" sz="1800" b="1" dirty="0" smtClean="0">
                <a:latin typeface="Courier New" pitchFamily="49" charset="0"/>
              </a:rPr>
              <a:t> ) );</a:t>
            </a:r>
          </a:p>
          <a:p>
            <a:r>
              <a:rPr lang="de-DE" sz="1800" b="1" dirty="0" smtClean="0">
                <a:latin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</a:rPr>
              <a:t>return</a:t>
            </a:r>
            <a:r>
              <a:rPr lang="de-DE" sz="1800" b="1" dirty="0" smtClean="0">
                <a:latin typeface="Courier New" pitchFamily="49" charset="0"/>
              </a:rPr>
              <a:t> </a:t>
            </a:r>
            <a:r>
              <a:rPr lang="de-DE" sz="1800" b="1" i="1" dirty="0" smtClean="0">
                <a:latin typeface="Courier New" pitchFamily="49" charset="0"/>
              </a:rPr>
              <a:t>P</a:t>
            </a:r>
            <a:r>
              <a:rPr lang="de-DE" sz="1800" b="1" dirty="0" smtClean="0">
                <a:latin typeface="Courier New" pitchFamily="49" charset="0"/>
              </a:rPr>
              <a:t>;</a:t>
            </a:r>
          </a:p>
          <a:p>
            <a:r>
              <a:rPr lang="de-DE" sz="1800" b="1" dirty="0" smtClean="0">
                <a:latin typeface="Courier New" pitchFamily="49" charset="0"/>
              </a:rPr>
              <a:t>}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619988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Eigenschaften (1)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Algorithmus arbeitet gleichzeitig mit zu allokierender LIR </a:t>
            </a:r>
            <a:r>
              <a:rPr lang="de-DE" i="1" dirty="0" smtClean="0"/>
              <a:t>P</a:t>
            </a:r>
            <a:r>
              <a:rPr lang="de-DE" dirty="0" smtClean="0"/>
              <a:t> und einer Kopie </a:t>
            </a:r>
            <a:r>
              <a:rPr lang="de-DE" i="1" dirty="0" smtClean="0"/>
              <a:t>P’</a:t>
            </a:r>
            <a:r>
              <a:rPr lang="de-DE" dirty="0" smtClean="0"/>
              <a:t>, die komplett gespillt ist, um WCET-Analyse zu ermöglichen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Register-Allokation geschieht Basisblock-weise entlang des WCEP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Nach Allokation eines Basisblocks wird WCEP in</a:t>
            </a:r>
            <a:r>
              <a:rPr lang="de-DE" i="1" dirty="0"/>
              <a:t> P’</a:t>
            </a:r>
            <a:r>
              <a:rPr lang="de-DE" dirty="0" smtClean="0"/>
              <a:t> aktualisiert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 einer Iteration des Algorithmus: Allokation desjenigen Basisblocks, der im </a:t>
            </a:r>
            <a:r>
              <a:rPr lang="en-US" i="1" dirty="0" smtClean="0"/>
              <a:t>worst case</a:t>
            </a:r>
            <a:r>
              <a:rPr lang="de-DE" dirty="0" smtClean="0"/>
              <a:t> zur maximalen Ausführung von </a:t>
            </a:r>
            <a:r>
              <a:rPr lang="en-US" i="1" dirty="0" smtClean="0"/>
              <a:t>Spill</a:t>
            </a:r>
            <a:r>
              <a:rPr lang="de-DE" dirty="0" smtClean="0"/>
              <a:t>-Code führt, d.h. der in </a:t>
            </a:r>
            <a:r>
              <a:rPr lang="de-DE" i="1" dirty="0"/>
              <a:t>P’ </a:t>
            </a:r>
            <a:r>
              <a:rPr lang="de-DE" dirty="0" smtClean="0"/>
              <a:t>viel </a:t>
            </a:r>
            <a:r>
              <a:rPr lang="en-US" i="1" dirty="0" smtClean="0"/>
              <a:t>Spill</a:t>
            </a:r>
            <a:r>
              <a:rPr lang="de-DE" dirty="0" smtClean="0"/>
              <a:t>-Code enthält und sehr oft ausgeführt wird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Die VREGs dieses kritischen Basisblocks </a:t>
            </a:r>
            <a:r>
              <a:rPr lang="de-DE" i="1" dirty="0" smtClean="0"/>
              <a:t>b</a:t>
            </a:r>
            <a:r>
              <a:rPr lang="de-DE" dirty="0" smtClean="0"/>
              <a:t> sollten nach Möglichkeit in PHREGs 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1310464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Eigenschaften (2)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Spilling</a:t>
            </a:r>
            <a:r>
              <a:rPr lang="de-DE" dirty="0" smtClean="0"/>
              <a:t> von VREGs in </a:t>
            </a:r>
            <a:r>
              <a:rPr lang="de-DE" i="1" dirty="0" smtClean="0"/>
              <a:t>b</a:t>
            </a:r>
            <a:r>
              <a:rPr lang="de-DE" dirty="0" smtClean="0"/>
              <a:t> kann u.U. jedoch nicht vermieden werden.</a:t>
            </a:r>
            <a:br>
              <a:rPr lang="de-DE" dirty="0" smtClean="0"/>
            </a:br>
            <a:r>
              <a:rPr lang="de-DE" dirty="0" smtClean="0"/>
              <a:t>Wenn in </a:t>
            </a:r>
            <a:r>
              <a:rPr lang="de-DE" i="1" dirty="0" smtClean="0"/>
              <a:t>b</a:t>
            </a:r>
            <a:r>
              <a:rPr lang="de-DE" dirty="0" smtClean="0"/>
              <a:t> zu spillen ist, sollen diejenigen VREGs von </a:t>
            </a:r>
            <a:r>
              <a:rPr lang="de-DE" i="1" dirty="0" smtClean="0"/>
              <a:t>b</a:t>
            </a:r>
            <a:r>
              <a:rPr lang="de-DE" dirty="0" smtClean="0"/>
              <a:t> gespillt werden, die am seltensten in </a:t>
            </a:r>
            <a:r>
              <a:rPr lang="de-DE" i="1" dirty="0" smtClean="0"/>
              <a:t>b</a:t>
            </a:r>
            <a:r>
              <a:rPr lang="de-DE" dirty="0" smtClean="0"/>
              <a:t> vorkommen, da wenige Vorkommen wenig </a:t>
            </a:r>
            <a:r>
              <a:rPr lang="en-US" i="1" dirty="0" smtClean="0"/>
              <a:t>Spill</a:t>
            </a:r>
            <a:r>
              <a:rPr lang="de-DE" dirty="0" smtClean="0"/>
              <a:t>-Code in </a:t>
            </a:r>
            <a:r>
              <a:rPr lang="de-DE" i="1" dirty="0" smtClean="0"/>
              <a:t>b</a:t>
            </a:r>
            <a:r>
              <a:rPr lang="de-DE" dirty="0" smtClean="0"/>
              <a:t> bedeuten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Register-Allokation und evtl. </a:t>
            </a:r>
            <a:r>
              <a:rPr lang="en-US" i="1" dirty="0" smtClean="0"/>
              <a:t>Spilling</a:t>
            </a:r>
            <a:r>
              <a:rPr lang="de-DE" dirty="0" smtClean="0"/>
              <a:t> von </a:t>
            </a:r>
            <a:r>
              <a:rPr lang="de-DE" i="1" dirty="0" smtClean="0"/>
              <a:t>b</a:t>
            </a:r>
            <a:r>
              <a:rPr lang="de-DE" dirty="0" smtClean="0"/>
              <a:t> wird durch Standard Graph-Färbung vorgenommen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Nach Abbruch der Allokationsschleife ist WCEP komplett allokiert. Es kann aber noch VREGs in Blöcken abseits des WCEP geben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Abschließende Standard Graph-Färbung, um diese restlichen VREGs zu allokieren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11560" y="5580529"/>
            <a:ext cx="6984776" cy="584775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i="1" dirty="0" smtClean="0">
                <a:ea typeface="ヒラギノ角ゴ Pro W3" pitchFamily="96" charset="-128"/>
              </a:rPr>
              <a:t>[</a:t>
            </a:r>
            <a:r>
              <a:rPr lang="en-US" sz="1600" b="1" i="1" dirty="0" smtClean="0"/>
              <a:t>H. Falk,</a:t>
            </a:r>
            <a:r>
              <a:rPr lang="en-US" sz="1600" i="1" dirty="0" smtClean="0"/>
              <a:t> WCET-aware Register Allocation based on Graph Coloring, DAC, San Francisco, 2009</a:t>
            </a:r>
            <a:r>
              <a:rPr lang="en-US" sz="1600" i="1" dirty="0" smtClean="0">
                <a:ea typeface="ヒラギノ角ゴ Pro W3" pitchFamily="96" charset="-128"/>
              </a:rPr>
              <a:t>]</a:t>
            </a:r>
            <a:endParaRPr lang="en-US" sz="1600" i="1" dirty="0">
              <a:ea typeface="ヒラギノ角ゴ Pro W3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8133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822872"/>
              </p:ext>
            </p:extLst>
          </p:nvPr>
        </p:nvGraphicFramePr>
        <p:xfrm>
          <a:off x="287141" y="1484784"/>
          <a:ext cx="8640959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Relative WCET</a:t>
            </a:r>
            <a:r>
              <a:rPr lang="de-DE" baseline="-25000" dirty="0" smtClean="0"/>
              <a:t>EST</a:t>
            </a:r>
            <a:r>
              <a:rPr lang="de-DE" dirty="0" smtClean="0"/>
              <a:t> nach WCET Graph-Färbung</a:t>
            </a:r>
            <a:endParaRPr lang="de-DE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5919663"/>
            <a:ext cx="8064896" cy="427746"/>
          </a:xfrm>
        </p:spPr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</a:pPr>
            <a:r>
              <a:rPr lang="de-DE" dirty="0" smtClean="0"/>
              <a:t>100% = WCET</a:t>
            </a:r>
            <a:r>
              <a:rPr lang="de-DE" baseline="-25000" dirty="0" smtClean="0"/>
              <a:t>EST</a:t>
            </a:r>
            <a:r>
              <a:rPr lang="de-DE" dirty="0" smtClean="0"/>
              <a:t> mit Standard Graph-Färbung (höchster Grad)</a:t>
            </a: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7294939" y="2056468"/>
            <a:ext cx="647700" cy="360362"/>
          </a:xfrm>
          <a:prstGeom prst="ellips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594277" y="1916832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93%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114733" y="4168676"/>
            <a:ext cx="697627" cy="40011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24%</a:t>
            </a: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7942639" y="4113012"/>
            <a:ext cx="647700" cy="360363"/>
          </a:xfrm>
          <a:prstGeom prst="ellips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618789" y="2651026"/>
            <a:ext cx="697627" cy="40011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66%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8424863" y="2820819"/>
            <a:ext cx="647700" cy="360363"/>
          </a:xfrm>
          <a:prstGeom prst="ellips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cxnSp>
        <p:nvCxnSpPr>
          <p:cNvPr id="16" name="Gerade Verbindung 15"/>
          <p:cNvCxnSpPr/>
          <p:nvPr/>
        </p:nvCxnSpPr>
        <p:spPr bwMode="auto">
          <a:xfrm>
            <a:off x="1187624" y="1941075"/>
            <a:ext cx="7668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53556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297797"/>
              </p:ext>
            </p:extLst>
          </p:nvPr>
        </p:nvGraphicFramePr>
        <p:xfrm>
          <a:off x="179513" y="1524909"/>
          <a:ext cx="8712968" cy="4424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Relative </a:t>
            </a:r>
            <a:r>
              <a:rPr lang="de-DE" dirty="0" smtClean="0"/>
              <a:t>ACET </a:t>
            </a:r>
            <a:r>
              <a:rPr lang="de-DE" dirty="0"/>
              <a:t>nach WCET Graph-Färbung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5919663"/>
            <a:ext cx="8064896" cy="427746"/>
          </a:xfrm>
        </p:spPr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</a:pPr>
            <a:r>
              <a:rPr lang="de-DE" dirty="0"/>
              <a:t>100% = </a:t>
            </a:r>
            <a:r>
              <a:rPr lang="de-DE" dirty="0" smtClean="0"/>
              <a:t>ACET </a:t>
            </a:r>
            <a:r>
              <a:rPr lang="de-DE" dirty="0"/>
              <a:t>mit Standard Graph-Färbung (höchster Grad)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 rot="18836736">
            <a:off x="3389620" y="1806832"/>
            <a:ext cx="647700" cy="360362"/>
          </a:xfrm>
          <a:prstGeom prst="ellips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042318" y="1628800"/>
            <a:ext cx="15215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-6% – -12%</a:t>
            </a:r>
            <a:endParaRPr lang="de-DE" sz="2000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1080000" y="2232000"/>
            <a:ext cx="770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00275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Diskussion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WCET</a:t>
            </a:r>
            <a:r>
              <a:rPr lang="de-DE" baseline="-25000" dirty="0" smtClean="0"/>
              <a:t>EST</a:t>
            </a:r>
            <a:r>
              <a:rPr lang="de-DE" dirty="0" smtClean="0"/>
              <a:t>-Reduktionen von 6,9% bis 75,9%, im Mittel 33,9%.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Allokation aller 46 Benchmarks führt 1.979 WCET-Analysen aus.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Laufzeit der WCET Graph-Färbung: 12:15 Stunden für alle 46 Benchmarks	</a:t>
            </a:r>
            <a:r>
              <a:rPr lang="de-DE" dirty="0" smtClean="0">
                <a:sym typeface="Wingdings"/>
              </a:rPr>
              <a:t> </a:t>
            </a:r>
            <a:r>
              <a:rPr lang="de-DE" dirty="0" smtClean="0"/>
              <a:t>16 Minuten pro Benchmark im Schnitt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ACET-Reduktionen von bis zu 47,9%, aber Verschlechterungen bis zu 12,7%, im Mittel 15,2% ACET-Verbesserung.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Benchmarks verhalten sich z.T. sehr unterschiedlich:</a:t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gsm</a:t>
            </a:r>
            <a:r>
              <a:rPr lang="de-DE" dirty="0" smtClean="0"/>
              <a:t>-Familie:		51,5% – 66,2% WCET</a:t>
            </a:r>
            <a:r>
              <a:rPr lang="de-DE" baseline="-25000" dirty="0" smtClean="0"/>
              <a:t>EST</a:t>
            </a:r>
            <a:r>
              <a:rPr lang="de-DE" dirty="0" smtClean="0"/>
              <a:t>-Reduktion</a:t>
            </a:r>
            <a:br>
              <a:rPr lang="de-DE" dirty="0" smtClean="0"/>
            </a:br>
            <a:r>
              <a:rPr lang="de-DE" dirty="0" smtClean="0"/>
              <a:t>			  6,8% – 12,7% ACET-Verschlechterung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u="sng" dirty="0" smtClean="0"/>
              <a:t>Grund:</a:t>
            </a:r>
            <a:r>
              <a:rPr lang="de-DE" dirty="0" smtClean="0"/>
              <a:t> WCET Graph-Färbung vermeidet </a:t>
            </a:r>
            <a:r>
              <a:rPr lang="en-US" i="1" dirty="0" smtClean="0"/>
              <a:t>Spill</a:t>
            </a:r>
            <a:r>
              <a:rPr lang="de-DE" dirty="0" smtClean="0"/>
              <a:t>-Code entlang WCEP, fügt aber </a:t>
            </a:r>
            <a:r>
              <a:rPr lang="en-US" i="1" dirty="0" smtClean="0"/>
              <a:t>Spill</a:t>
            </a:r>
            <a:r>
              <a:rPr lang="de-DE" dirty="0" smtClean="0"/>
              <a:t>-Code an anderen Stellen im CFG ein, die in einem </a:t>
            </a:r>
            <a:r>
              <a:rPr lang="en-US" i="1" dirty="0" smtClean="0"/>
              <a:t>average-case</a:t>
            </a:r>
            <a:r>
              <a:rPr lang="de-DE" dirty="0" smtClean="0"/>
              <a:t> Szenario oft ausgeführt werden</a:t>
            </a:r>
          </a:p>
        </p:txBody>
      </p:sp>
    </p:spTree>
    <p:extLst>
      <p:ext uri="{BB962C8B-B14F-4D97-AF65-F5344CB8AC3E}">
        <p14:creationId xmlns:p14="http://schemas.microsoft.com/office/powerpoint/2010/main" val="3208832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Probleme dieser Methodik</a:t>
            </a:r>
            <a:endParaRPr lang="de-DE" dirty="0"/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  <a:tabLst>
                <a:tab pos="7620000" algn="l"/>
              </a:tabLst>
            </a:pPr>
            <a:r>
              <a:rPr lang="de-DE" b="1" dirty="0" smtClean="0"/>
              <a:t>Sicherheit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  <a:tabLst>
                <a:tab pos="7620000" algn="l"/>
              </a:tabLst>
            </a:pPr>
            <a:r>
              <a:rPr lang="de-DE" dirty="0" smtClean="0">
                <a:sym typeface="Symbol" pitchFamily="18" charset="2"/>
              </a:rPr>
              <a:t>Keine Gewähr, dass beobachtete WCET annähernd effektiver WCET entspricht</a:t>
            </a:r>
            <a:endParaRPr lang="de-DE" i="1" u="sng" dirty="0">
              <a:sym typeface="Symbol" pitchFamily="18" charset="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F"/>
              <a:tabLst>
                <a:tab pos="7620000" algn="l"/>
              </a:tabLst>
            </a:pPr>
            <a:r>
              <a:rPr lang="de-DE" dirty="0" smtClean="0">
                <a:sym typeface="Symbol" pitchFamily="18" charset="2"/>
              </a:rPr>
              <a:t>Keine Garantie, dass hartes Echtzeitsystem </a:t>
            </a:r>
            <a:r>
              <a:rPr lang="de-DE" i="1" u="sng" dirty="0" smtClean="0">
                <a:sym typeface="Symbol" pitchFamily="18" charset="2"/>
              </a:rPr>
              <a:t>immer</a:t>
            </a:r>
            <a:r>
              <a:rPr lang="de-DE" dirty="0" smtClean="0">
                <a:sym typeface="Symbol" pitchFamily="18" charset="2"/>
              </a:rPr>
              <a:t> pünktlich arbeitet</a:t>
            </a:r>
            <a:endParaRPr lang="de-DE" i="1" dirty="0">
              <a:sym typeface="Symbol" pitchFamily="18" charset="2"/>
            </a:endParaRPr>
          </a:p>
          <a:p>
            <a:pPr>
              <a:lnSpc>
                <a:spcPct val="120000"/>
              </a:lnSpc>
              <a:buFont typeface="Arial" charset="0"/>
              <a:buChar char="–"/>
              <a:tabLst>
                <a:tab pos="7620000" algn="l"/>
              </a:tabLst>
            </a:pPr>
            <a:endParaRPr lang="de-DE" dirty="0">
              <a:sym typeface="Symbol" pitchFamily="18" charset="2"/>
            </a:endParaRPr>
          </a:p>
          <a:p>
            <a:pPr>
              <a:lnSpc>
                <a:spcPct val="120000"/>
              </a:lnSpc>
              <a:buFont typeface="Arial" charset="0"/>
              <a:buNone/>
              <a:tabLst>
                <a:tab pos="7620000" algn="l"/>
              </a:tabLst>
            </a:pPr>
            <a:r>
              <a:rPr lang="de-DE" b="1" dirty="0" smtClean="0"/>
              <a:t>Entwurfszeit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  <a:tabLst>
                <a:tab pos="7620000" algn="l"/>
              </a:tabLst>
            </a:pPr>
            <a:r>
              <a:rPr lang="de-DE" dirty="0" smtClean="0">
                <a:sym typeface="Symbol" pitchFamily="18" charset="2"/>
              </a:rPr>
              <a:t>Wie viele Iterationen notwendig, bis Schritt 7 erfolgreich?</a:t>
            </a:r>
            <a:endParaRPr lang="de-DE" dirty="0">
              <a:sym typeface="Symbol" pitchFamily="18" charset="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F"/>
              <a:tabLst>
                <a:tab pos="7620000" algn="l"/>
              </a:tabLst>
            </a:pPr>
            <a:r>
              <a:rPr lang="de-DE" dirty="0" smtClean="0">
                <a:sym typeface="Symbol" pitchFamily="18" charset="2"/>
              </a:rPr>
              <a:t>Abhängig davon, inwieweit Schritte 2-3 zu effektiver Code-Beschleunigung führen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  <a:tabLst>
                <a:tab pos="7620000" algn="l"/>
              </a:tabLst>
            </a:pPr>
            <a:r>
              <a:rPr lang="en-US" i="1" dirty="0" smtClean="0">
                <a:sym typeface="Symbol" pitchFamily="18" charset="2"/>
              </a:rPr>
              <a:t>Try &amp; Error</a:t>
            </a:r>
            <a:r>
              <a:rPr lang="de-DE" dirty="0" smtClean="0">
                <a:sym typeface="Symbol" pitchFamily="18" charset="2"/>
              </a:rPr>
              <a:t>, bis Schritt 7 erfolgreich</a:t>
            </a:r>
            <a:endParaRPr lang="de-DE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68338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Zwischenfazit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Abgleich mit Konsequenzen für WCET</a:t>
            </a:r>
            <a:r>
              <a:rPr lang="de-DE" b="1" baseline="-25000" dirty="0" smtClean="0"/>
              <a:t>EST</a:t>
            </a:r>
            <a:r>
              <a:rPr lang="de-DE" b="1" dirty="0" smtClean="0"/>
              <a:t>-Optimierungen</a:t>
            </a:r>
            <a:endParaRPr lang="de-DE" b="1" i="1" dirty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Optimierungen zur WCET</a:t>
            </a:r>
            <a:r>
              <a:rPr lang="de-DE" baseline="-25000" dirty="0" smtClean="0"/>
              <a:t>EST</a:t>
            </a:r>
            <a:r>
              <a:rPr lang="de-DE" dirty="0" smtClean="0"/>
              <a:t>-Minimierung ...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... brauchen zwingend Detailwissen über den WCEP</a:t>
            </a:r>
          </a:p>
          <a:p>
            <a:pPr>
              <a:lnSpc>
                <a:spcPct val="120000"/>
              </a:lnSpc>
              <a:buClr>
                <a:srgbClr val="008000"/>
              </a:buClr>
              <a:buFont typeface="Wingdings" pitchFamily="2" charset="2"/>
              <a:buChar char="C"/>
            </a:pPr>
            <a:r>
              <a:rPr lang="de-DE" i="1" dirty="0" smtClean="0"/>
              <a:t>WCET Graph-Färbung berücksichtigt WCEP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... müssen immer berücksichtigen, dass sich der WCEP nach jeder Entscheidung, die eine Optimierung trifft, ändern kann</a:t>
            </a:r>
          </a:p>
          <a:p>
            <a:pPr>
              <a:lnSpc>
                <a:spcPct val="120000"/>
              </a:lnSpc>
              <a:buClr>
                <a:srgbClr val="008000"/>
              </a:buClr>
              <a:buFont typeface="Wingdings" pitchFamily="2" charset="2"/>
              <a:buChar char="C"/>
            </a:pPr>
            <a:r>
              <a:rPr lang="de-DE" i="1" dirty="0" smtClean="0"/>
              <a:t>WCET Graph-Färbung aktualisiert WCEP nach jeder Iteration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... sollten ihre Entscheidungen, wo was zu optimieren ist, nicht nur aufgrund lokaler Informationen treffen, sondern sollten stets die globalen Auswirkungen einer Entscheidung berücksichtigen</a:t>
            </a:r>
          </a:p>
          <a:p>
            <a:pPr>
              <a:lnSpc>
                <a:spcPct val="120000"/>
              </a:lnSpc>
              <a:buClr>
                <a:srgbClr val="A32638"/>
              </a:buClr>
              <a:buFont typeface="Wingdings" pitchFamily="2" charset="2"/>
              <a:buChar char="D"/>
            </a:pPr>
            <a:r>
              <a:rPr lang="de-DE" i="1" dirty="0" smtClean="0"/>
              <a:t>WCET Graph-Färbung ist </a:t>
            </a:r>
            <a:r>
              <a:rPr lang="en-US" i="1" dirty="0" smtClean="0"/>
              <a:t>Greedy</a:t>
            </a:r>
            <a:r>
              <a:rPr lang="de-DE" i="1" dirty="0" smtClean="0"/>
              <a:t>-Heuristik, die nur lokale Daten </a:t>
            </a:r>
            <a:r>
              <a:rPr lang="de-DE" i="1" smtClean="0"/>
              <a:t>pro Basisblock betrachtet</a:t>
            </a:r>
            <a:endParaRPr lang="de-DE" i="1" dirty="0" smtClean="0"/>
          </a:p>
        </p:txBody>
      </p:sp>
    </p:spTree>
    <p:extLst>
      <p:ext uri="{BB962C8B-B14F-4D97-AF65-F5344CB8AC3E}">
        <p14:creationId xmlns:p14="http://schemas.microsoft.com/office/powerpoint/2010/main" val="1775398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37523" y="4816800"/>
            <a:ext cx="7164388" cy="355600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9 - Compiler zur WCET</a:t>
            </a:r>
            <a:r>
              <a:rPr lang="de-DE" baseline="-25000" dirty="0" smtClean="0"/>
              <a:t>EST</a:t>
            </a:r>
            <a:r>
              <a:rPr lang="de-DE" dirty="0" smtClean="0"/>
              <a:t>-Minimierung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9"/>
            </a:pPr>
            <a:r>
              <a:rPr lang="de-DE" b="1" dirty="0" smtClean="0"/>
              <a:t>Compiler zur WCET</a:t>
            </a:r>
            <a:r>
              <a:rPr lang="de-DE" b="1" baseline="-25000" dirty="0" smtClean="0"/>
              <a:t>EST</a:t>
            </a:r>
            <a:r>
              <a:rPr lang="de-DE" b="1" dirty="0" smtClean="0"/>
              <a:t>-Minimierung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Einführung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/>
              <a:t>Integration eines WCET-Zeitmodells in einen Compiler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Herausforderungen bei der WCET-Optimierung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en-US" i="1" dirty="0" smtClean="0"/>
              <a:t>Procedure Cloning &amp; Positioning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WCET-bewusstes </a:t>
            </a:r>
            <a:r>
              <a:rPr lang="en-US" sz="2000" i="1" dirty="0" smtClean="0"/>
              <a:t>Procedure Cloning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Procedure Positioning</a:t>
            </a:r>
            <a:r>
              <a:rPr lang="de-DE" sz="2000" dirty="0" smtClean="0"/>
              <a:t> zur Reduktion von </a:t>
            </a:r>
            <a:r>
              <a:rPr lang="en-US" sz="2000" i="1" dirty="0" smtClean="0"/>
              <a:t>Cache Misses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Register-Allokation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Problem der Standard Graph-Färbung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WCET-bewusste Graph-Färbung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en-US" i="1" dirty="0" smtClean="0"/>
              <a:t>Scratchpad</a:t>
            </a:r>
            <a:r>
              <a:rPr lang="de-DE" dirty="0" smtClean="0"/>
              <a:t>-Allokation von Daten und Code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Allokation von globalen Daten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Allokation von Basisblöcken</a:t>
            </a:r>
          </a:p>
        </p:txBody>
      </p:sp>
    </p:spTree>
    <p:extLst>
      <p:ext uri="{BB962C8B-B14F-4D97-AF65-F5344CB8AC3E}">
        <p14:creationId xmlns:p14="http://schemas.microsoft.com/office/powerpoint/2010/main" val="914081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Folgenden: Harvard-Architekturen</a:t>
            </a:r>
            <a:endParaRPr lang="de-DE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3856980"/>
            <a:ext cx="8064896" cy="2677656"/>
          </a:xfr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Separate Busse und Speicher für Code und Daten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Scratchpad</a:t>
            </a:r>
            <a:r>
              <a:rPr lang="de-DE" dirty="0" smtClean="0"/>
              <a:t>-Allokation von Code und Daten können unabhängig voneinander gelöst werden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Zwei separate ILPs für diese beiden Optimierungen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Non-Harvard Architekturen mit gemeinsamen Bussen und Speichern für Code und Daten: Naheliegende Kombination beider Einzel-ILPs</a:t>
            </a:r>
          </a:p>
        </p:txBody>
      </p:sp>
      <p:sp>
        <p:nvSpPr>
          <p:cNvPr id="11" name="Line 31"/>
          <p:cNvSpPr>
            <a:spLocks noChangeShapeType="1"/>
          </p:cNvSpPr>
          <p:nvPr/>
        </p:nvSpPr>
        <p:spPr bwMode="auto">
          <a:xfrm flipH="1">
            <a:off x="5651500" y="2335684"/>
            <a:ext cx="0" cy="360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13" name="Freeform 28"/>
          <p:cNvSpPr>
            <a:spLocks/>
          </p:cNvSpPr>
          <p:nvPr/>
        </p:nvSpPr>
        <p:spPr bwMode="auto">
          <a:xfrm flipH="1">
            <a:off x="5160963" y="1687984"/>
            <a:ext cx="490537" cy="320675"/>
          </a:xfrm>
          <a:custGeom>
            <a:avLst/>
            <a:gdLst>
              <a:gd name="T0" fmla="*/ 309 w 309"/>
              <a:gd name="T1" fmla="*/ 0 h 202"/>
              <a:gd name="T2" fmla="*/ 0 w 309"/>
              <a:gd name="T3" fmla="*/ 0 h 202"/>
              <a:gd name="T4" fmla="*/ 0 w 309"/>
              <a:gd name="T5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9" h="202">
                <a:moveTo>
                  <a:pt x="309" y="0"/>
                </a:moveTo>
                <a:lnTo>
                  <a:pt x="0" y="0"/>
                </a:lnTo>
                <a:lnTo>
                  <a:pt x="0" y="202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957638" y="1484784"/>
            <a:ext cx="1223962" cy="396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963988" y="1484784"/>
            <a:ext cx="1217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1800" dirty="0" smtClean="0">
                <a:solidFill>
                  <a:schemeClr val="tx1"/>
                </a:solidFill>
              </a:rPr>
              <a:t>Prozessor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5076825" y="2024534"/>
            <a:ext cx="1223963" cy="396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083175" y="2024534"/>
            <a:ext cx="1217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1800" dirty="0" smtClean="0">
                <a:solidFill>
                  <a:schemeClr val="tx1"/>
                </a:solidFill>
              </a:rPr>
              <a:t>D-SPM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4824413" y="2702397"/>
            <a:ext cx="1692275" cy="63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830763" y="2702397"/>
            <a:ext cx="16859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1800" dirty="0" smtClean="0">
                <a:solidFill>
                  <a:schemeClr val="tx1"/>
                </a:solidFill>
              </a:rPr>
              <a:t>Daten Hauptspeicher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3492500" y="2335684"/>
            <a:ext cx="0" cy="360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2843213" y="2022947"/>
            <a:ext cx="1223962" cy="396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2849563" y="2022947"/>
            <a:ext cx="1217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1800" dirty="0" smtClean="0">
                <a:solidFill>
                  <a:schemeClr val="tx1"/>
                </a:solidFill>
              </a:rPr>
              <a:t>P-SPM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23" name="Freeform 27"/>
          <p:cNvSpPr>
            <a:spLocks/>
          </p:cNvSpPr>
          <p:nvPr/>
        </p:nvSpPr>
        <p:spPr bwMode="auto">
          <a:xfrm>
            <a:off x="3468688" y="1687984"/>
            <a:ext cx="490537" cy="320675"/>
          </a:xfrm>
          <a:custGeom>
            <a:avLst/>
            <a:gdLst>
              <a:gd name="T0" fmla="*/ 309 w 309"/>
              <a:gd name="T1" fmla="*/ 0 h 202"/>
              <a:gd name="T2" fmla="*/ 0 w 309"/>
              <a:gd name="T3" fmla="*/ 0 h 202"/>
              <a:gd name="T4" fmla="*/ 0 w 309"/>
              <a:gd name="T5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9" h="202">
                <a:moveTo>
                  <a:pt x="309" y="0"/>
                </a:moveTo>
                <a:lnTo>
                  <a:pt x="0" y="0"/>
                </a:lnTo>
                <a:lnTo>
                  <a:pt x="0" y="202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AutoShape 29"/>
          <p:cNvSpPr>
            <a:spLocks noChangeArrowheads="1"/>
          </p:cNvSpPr>
          <p:nvPr/>
        </p:nvSpPr>
        <p:spPr bwMode="auto">
          <a:xfrm>
            <a:off x="2627313" y="2696047"/>
            <a:ext cx="1692275" cy="63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2633663" y="2696047"/>
            <a:ext cx="16859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1800" dirty="0" smtClean="0">
                <a:solidFill>
                  <a:schemeClr val="tx1"/>
                </a:solidFill>
              </a:rPr>
              <a:t>Code Hauptspeicher</a:t>
            </a:r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2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ILP zur </a:t>
            </a:r>
            <a:r>
              <a:rPr lang="en-US" i="1" dirty="0" smtClean="0"/>
              <a:t>Scratchpad</a:t>
            </a:r>
            <a:r>
              <a:rPr lang="de-DE" dirty="0" smtClean="0"/>
              <a:t>-Allokation von Daten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Ziel</a:t>
            </a: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Bestimme Menge globaler oder lokaler statischer Variablen (skalar und zusammengesetzte Typen) zur Allokation in Daten-SPM,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so dass ausgewählte Datenobjekte WCET</a:t>
            </a:r>
            <a:r>
              <a:rPr lang="de-DE" baseline="-25000" dirty="0" smtClean="0"/>
              <a:t>EST</a:t>
            </a:r>
            <a:r>
              <a:rPr lang="de-DE" dirty="0" smtClean="0"/>
              <a:t>-Minimierung erzielen,</a:t>
            </a:r>
            <a:endParaRPr lang="de-DE" baseline="-25000" dirty="0" smtClean="0"/>
          </a:p>
          <a:p>
            <a:pPr>
              <a:lnSpc>
                <a:spcPct val="120000"/>
              </a:lnSpc>
              <a:buFont typeface="Arial" charset="0"/>
              <a:buChar char="–"/>
              <a:tabLst>
                <a:tab pos="7620000" algn="l"/>
              </a:tabLst>
            </a:pPr>
            <a:r>
              <a:rPr lang="de-DE" dirty="0" smtClean="0"/>
              <a:t>unter </a:t>
            </a:r>
            <a:r>
              <a:rPr lang="de-DE" dirty="0"/>
              <a:t>Berücksichtigung wechselnder WCEPs.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Ansatz</a:t>
            </a: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Ganzzahlig-lineare Programmierung</a:t>
            </a:r>
            <a:endParaRPr lang="de-DE" i="1" dirty="0" smtClean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Optimale Resultate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Notation:</a:t>
            </a:r>
            <a:r>
              <a:rPr lang="de-DE" dirty="0" smtClean="0"/>
              <a:t> Großbuchstaben </a:t>
            </a:r>
            <a:r>
              <a:rPr lang="de-DE" b="1" dirty="0" smtClean="0">
                <a:sym typeface="Symbol" pitchFamily="18" charset="2"/>
              </a:rPr>
              <a:t></a:t>
            </a:r>
            <a:r>
              <a:rPr lang="de-DE" dirty="0" smtClean="0"/>
              <a:t> Konstanten,</a:t>
            </a:r>
            <a:br>
              <a:rPr lang="de-DE" dirty="0" smtClean="0"/>
            </a:br>
            <a:r>
              <a:rPr lang="de-DE" dirty="0" smtClean="0"/>
              <a:t>	       </a:t>
            </a:r>
            <a:r>
              <a:rPr lang="de-DE" sz="1000" dirty="0" smtClean="0"/>
              <a:t> </a:t>
            </a:r>
            <a:r>
              <a:rPr lang="de-DE" dirty="0" smtClean="0"/>
              <a:t>Kleinbuchstaben </a:t>
            </a:r>
            <a:r>
              <a:rPr lang="de-DE" b="1" dirty="0">
                <a:sym typeface="Symbol" pitchFamily="18" charset="2"/>
              </a:rPr>
              <a:t> </a:t>
            </a:r>
            <a:r>
              <a:rPr lang="de-DE" dirty="0" smtClean="0"/>
              <a:t>Variablen</a:t>
            </a:r>
          </a:p>
        </p:txBody>
      </p:sp>
    </p:spTree>
    <p:extLst>
      <p:ext uri="{BB962C8B-B14F-4D97-AF65-F5344CB8AC3E}">
        <p14:creationId xmlns:p14="http://schemas.microsoft.com/office/powerpoint/2010/main" val="3944732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Entscheidungsvariablen und Kosten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i="1" dirty="0" smtClean="0"/>
              <a:t>Binäre Entscheidungsvariablen pro Datenobjekt: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i="1" dirty="0" smtClean="0"/>
              <a:t>Kosten eines Basisblocks b</a:t>
            </a:r>
            <a:r>
              <a:rPr lang="de-DE" b="1" i="1" baseline="-25000" dirty="0" smtClean="0"/>
              <a:t>j</a:t>
            </a:r>
            <a:r>
              <a:rPr lang="de-DE" b="1" i="1" dirty="0" smtClean="0"/>
              <a:t>:</a:t>
            </a:r>
            <a:br>
              <a:rPr lang="de-DE" b="1" i="1" dirty="0" smtClean="0"/>
            </a:br>
            <a:r>
              <a:rPr lang="de-DE" b="1" i="1" dirty="0" smtClean="0"/>
              <a:t/>
            </a:r>
            <a:br>
              <a:rPr lang="de-DE" b="1" i="1" dirty="0" smtClean="0"/>
            </a:br>
            <a:r>
              <a:rPr lang="de-DE" b="1" i="1" dirty="0" smtClean="0"/>
              <a:t/>
            </a:r>
            <a:br>
              <a:rPr lang="de-DE" b="1" i="1" dirty="0" smtClean="0"/>
            </a:br>
            <a:r>
              <a:rPr lang="de-DE" b="1" i="1" dirty="0" smtClean="0"/>
              <a:t/>
            </a:r>
            <a:br>
              <a:rPr lang="de-DE" b="1" i="1" dirty="0" smtClean="0"/>
            </a:br>
            <a:r>
              <a:rPr lang="de-DE" i="1" dirty="0" smtClean="0"/>
              <a:t>c</a:t>
            </a:r>
            <a:r>
              <a:rPr lang="de-DE" i="1" baseline="-25000" dirty="0" smtClean="0"/>
              <a:t>j</a:t>
            </a:r>
            <a:r>
              <a:rPr lang="de-DE" dirty="0" smtClean="0"/>
              <a:t> modelliert die WCET</a:t>
            </a:r>
            <a:r>
              <a:rPr lang="de-DE" baseline="-25000" dirty="0" smtClean="0"/>
              <a:t>EST</a:t>
            </a:r>
            <a:r>
              <a:rPr lang="de-DE" dirty="0" smtClean="0"/>
              <a:t> von </a:t>
            </a:r>
            <a:r>
              <a:rPr lang="de-DE" i="1" dirty="0" smtClean="0"/>
              <a:t>b</a:t>
            </a:r>
            <a:r>
              <a:rPr lang="de-DE" i="1" baseline="-25000" dirty="0" smtClean="0"/>
              <a:t>j</a:t>
            </a:r>
            <a:r>
              <a:rPr lang="de-DE" dirty="0" smtClean="0"/>
              <a:t>, abhängig davon ob die Datenobjekte, auf die </a:t>
            </a:r>
            <a:r>
              <a:rPr lang="de-DE" i="1" dirty="0" smtClean="0"/>
              <a:t>b</a:t>
            </a:r>
            <a:r>
              <a:rPr lang="de-DE" i="1" baseline="-25000" dirty="0" smtClean="0"/>
              <a:t>j</a:t>
            </a:r>
            <a:r>
              <a:rPr lang="de-DE" dirty="0" smtClean="0"/>
              <a:t> zugreift, im SPM oder im Hauptspeicher liegen</a:t>
            </a:r>
            <a:br>
              <a:rPr lang="de-DE" dirty="0" smtClean="0"/>
            </a:br>
            <a:r>
              <a:rPr lang="de-DE" i="1" dirty="0" smtClean="0"/>
              <a:t>C</a:t>
            </a:r>
            <a:r>
              <a:rPr lang="de-DE" i="1" baseline="-25000" dirty="0" smtClean="0"/>
              <a:t>j</a:t>
            </a:r>
            <a:r>
              <a:rPr lang="de-DE" dirty="0" smtClean="0"/>
              <a:t>: </a:t>
            </a:r>
            <a:r>
              <a:rPr lang="de-DE" i="1" dirty="0" smtClean="0"/>
              <a:t>b</a:t>
            </a:r>
            <a:r>
              <a:rPr lang="de-DE" i="1" baseline="-25000" dirty="0" smtClean="0"/>
              <a:t>j</a:t>
            </a:r>
            <a:r>
              <a:rPr lang="de-DE" dirty="0" smtClean="0"/>
              <a:t>’s WCET</a:t>
            </a:r>
            <a:r>
              <a:rPr lang="de-DE" baseline="-25000" dirty="0" smtClean="0"/>
              <a:t>EST</a:t>
            </a:r>
            <a:r>
              <a:rPr lang="de-DE" dirty="0" smtClean="0"/>
              <a:t> wenn alle Datenobjekte im Hauptspeicher liegen</a:t>
            </a:r>
            <a:br>
              <a:rPr lang="de-DE" dirty="0" smtClean="0"/>
            </a:br>
            <a:r>
              <a:rPr lang="de-DE" i="1" dirty="0" smtClean="0"/>
              <a:t>G</a:t>
            </a:r>
            <a:r>
              <a:rPr lang="de-DE" i="1" baseline="-25000" dirty="0" smtClean="0"/>
              <a:t>i,j</a:t>
            </a:r>
            <a:r>
              <a:rPr lang="de-DE" dirty="0" smtClean="0"/>
              <a:t>: WCET-Reduktion von </a:t>
            </a:r>
            <a:r>
              <a:rPr lang="de-DE" i="1" dirty="0" smtClean="0"/>
              <a:t>b</a:t>
            </a:r>
            <a:r>
              <a:rPr lang="de-DE" i="1" baseline="-25000" dirty="0" smtClean="0"/>
              <a:t>j</a:t>
            </a:r>
            <a:r>
              <a:rPr lang="de-DE" dirty="0" smtClean="0"/>
              <a:t>, wenn Datenobjekt </a:t>
            </a:r>
            <a:r>
              <a:rPr lang="de-DE" i="1" dirty="0" smtClean="0"/>
              <a:t>d</a:t>
            </a:r>
            <a:r>
              <a:rPr lang="de-DE" i="1" baseline="-25000" dirty="0" smtClean="0"/>
              <a:t>i</a:t>
            </a:r>
            <a:r>
              <a:rPr lang="de-DE" dirty="0" smtClean="0"/>
              <a:t> im SPM allokiert wird</a:t>
            </a:r>
          </a:p>
        </p:txBody>
      </p:sp>
      <p:pic>
        <p:nvPicPr>
          <p:cNvPr id="9" name="Grafi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61869"/>
            <a:ext cx="3501390" cy="58102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66987"/>
            <a:ext cx="481203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5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760886" name="Rectangle 54"/>
          <p:cNvSpPr>
            <a:spLocks noChangeArrowheads="1"/>
          </p:cNvSpPr>
          <p:nvPr/>
        </p:nvSpPr>
        <p:spPr bwMode="auto">
          <a:xfrm>
            <a:off x="6156325" y="2889250"/>
            <a:ext cx="280828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10000"/>
              </a:lnSpc>
              <a:buFont typeface="Arial" charset="0"/>
              <a:buChar char="–"/>
            </a:pPr>
            <a:r>
              <a:rPr lang="de-DE" sz="2000" dirty="0" smtClean="0"/>
              <a:t>Innerste Schleifen</a:t>
            </a:r>
            <a:br>
              <a:rPr lang="de-DE" sz="2000" dirty="0" smtClean="0"/>
            </a:br>
            <a:r>
              <a:rPr lang="de-DE" sz="2000" dirty="0" smtClean="0"/>
              <a:t>wie azyklische Graphen bearbeiten</a:t>
            </a:r>
          </a:p>
          <a:p>
            <a:pPr marL="342900" indent="-342900" eaLnBrk="1" hangingPunct="1">
              <a:lnSpc>
                <a:spcPct val="110000"/>
              </a:lnSpc>
              <a:buFont typeface="Arial" charset="0"/>
              <a:buChar char="–"/>
            </a:pPr>
            <a:r>
              <a:rPr lang="de-DE" sz="2000" dirty="0" smtClean="0"/>
              <a:t>Schleife     falten</a:t>
            </a:r>
            <a:endParaRPr lang="de-DE" sz="2000" i="1" dirty="0" smtClean="0"/>
          </a:p>
          <a:p>
            <a:pPr marL="342900" indent="-342900" eaLnBrk="1" hangingPunct="1">
              <a:lnSpc>
                <a:spcPct val="110000"/>
              </a:lnSpc>
              <a:buFont typeface="Arial" charset="0"/>
              <a:buChar char="–"/>
            </a:pPr>
            <a:r>
              <a:rPr lang="de-DE" sz="2000" dirty="0" smtClean="0"/>
              <a:t>Kosten von    :</a:t>
            </a:r>
          </a:p>
          <a:p>
            <a:pPr marL="342900" indent="-342900" eaLnBrk="1" hangingPunct="1">
              <a:lnSpc>
                <a:spcPct val="110000"/>
              </a:lnSpc>
              <a:buFont typeface="Arial" charset="0"/>
              <a:buChar char="–"/>
            </a:pPr>
            <a:endParaRPr lang="de-DE" sz="2000" dirty="0" smtClean="0"/>
          </a:p>
          <a:p>
            <a:pPr marL="342900" indent="-342900" eaLnBrk="1" hangingPunct="1">
              <a:lnSpc>
                <a:spcPct val="110000"/>
              </a:lnSpc>
              <a:buFont typeface="Arial" charset="0"/>
              <a:buChar char="–"/>
            </a:pPr>
            <a:r>
              <a:rPr lang="de-DE" sz="2000" dirty="0" smtClean="0"/>
              <a:t>Iteriere mit nächsten innersten Schleifen</a:t>
            </a:r>
            <a:endParaRPr lang="de-DE" sz="2000" dirty="0"/>
          </a:p>
        </p:txBody>
      </p:sp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Intraprozeduraler Kontrollfluss (1)</a:t>
            </a:r>
            <a:endParaRPr lang="de-DE" dirty="0"/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86000"/>
            <a:ext cx="8785225" cy="4994275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i="1" dirty="0" smtClean="0"/>
              <a:t>Modellierung des Kontrollflusses einer Funktion:</a:t>
            </a:r>
            <a:endParaRPr lang="de-DE" b="1" i="1" dirty="0"/>
          </a:p>
        </p:txBody>
      </p:sp>
      <p:sp>
        <p:nvSpPr>
          <p:cNvPr id="760836" name="Oval 4"/>
          <p:cNvSpPr>
            <a:spLocks noChangeArrowheads="1"/>
          </p:cNvSpPr>
          <p:nvPr/>
        </p:nvSpPr>
        <p:spPr bwMode="auto">
          <a:xfrm>
            <a:off x="2085975" y="2722563"/>
            <a:ext cx="468313" cy="4683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60837" name="Text Box 5"/>
          <p:cNvSpPr txBox="1">
            <a:spLocks noChangeArrowheads="1"/>
          </p:cNvSpPr>
          <p:nvPr/>
        </p:nvSpPr>
        <p:spPr bwMode="auto">
          <a:xfrm>
            <a:off x="2157413" y="27590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800" dirty="0" smtClean="0">
                <a:ea typeface="ヒラギノ角ゴ Pro W3" pitchFamily="96" charset="-128"/>
              </a:rPr>
              <a:t>A</a:t>
            </a:r>
            <a:endParaRPr lang="de-DE" sz="1800" dirty="0">
              <a:ea typeface="ヒラギノ角ゴ Pro W3" pitchFamily="96" charset="-128"/>
            </a:endParaRPr>
          </a:p>
        </p:txBody>
      </p:sp>
      <p:sp>
        <p:nvSpPr>
          <p:cNvPr id="760838" name="Oval 6"/>
          <p:cNvSpPr>
            <a:spLocks noChangeArrowheads="1"/>
          </p:cNvSpPr>
          <p:nvPr/>
        </p:nvSpPr>
        <p:spPr bwMode="auto">
          <a:xfrm>
            <a:off x="2519363" y="3370263"/>
            <a:ext cx="468312" cy="4683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60839" name="Text Box 7"/>
          <p:cNvSpPr txBox="1">
            <a:spLocks noChangeArrowheads="1"/>
          </p:cNvSpPr>
          <p:nvPr/>
        </p:nvSpPr>
        <p:spPr bwMode="auto">
          <a:xfrm>
            <a:off x="2584450" y="340677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800" dirty="0" smtClean="0">
                <a:ea typeface="ヒラギノ角ゴ Pro W3" pitchFamily="96" charset="-128"/>
              </a:rPr>
              <a:t>C</a:t>
            </a:r>
            <a:endParaRPr lang="de-DE" sz="1800" dirty="0">
              <a:ea typeface="ヒラギノ角ゴ Pro W3" pitchFamily="96" charset="-128"/>
            </a:endParaRPr>
          </a:p>
        </p:txBody>
      </p:sp>
      <p:sp>
        <p:nvSpPr>
          <p:cNvPr id="760840" name="Oval 8"/>
          <p:cNvSpPr>
            <a:spLocks noChangeArrowheads="1"/>
          </p:cNvSpPr>
          <p:nvPr/>
        </p:nvSpPr>
        <p:spPr bwMode="auto">
          <a:xfrm>
            <a:off x="1619250" y="3370263"/>
            <a:ext cx="468313" cy="4683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60841" name="Text Box 9"/>
          <p:cNvSpPr txBox="1">
            <a:spLocks noChangeArrowheads="1"/>
          </p:cNvSpPr>
          <p:nvPr/>
        </p:nvSpPr>
        <p:spPr bwMode="auto">
          <a:xfrm>
            <a:off x="1690688" y="34067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800" dirty="0" smtClean="0">
                <a:ea typeface="ヒラギノ角ゴ Pro W3" pitchFamily="96" charset="-128"/>
              </a:rPr>
              <a:t>B</a:t>
            </a:r>
            <a:endParaRPr lang="de-DE" sz="1800" dirty="0">
              <a:ea typeface="ヒラギノ角ゴ Pro W3" pitchFamily="96" charset="-128"/>
            </a:endParaRPr>
          </a:p>
        </p:txBody>
      </p:sp>
      <p:sp>
        <p:nvSpPr>
          <p:cNvPr id="760842" name="Oval 10"/>
          <p:cNvSpPr>
            <a:spLocks noChangeArrowheads="1"/>
          </p:cNvSpPr>
          <p:nvPr/>
        </p:nvSpPr>
        <p:spPr bwMode="auto">
          <a:xfrm>
            <a:off x="2087563" y="4019550"/>
            <a:ext cx="468312" cy="4683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60843" name="Text Box 11"/>
          <p:cNvSpPr txBox="1">
            <a:spLocks noChangeArrowheads="1"/>
          </p:cNvSpPr>
          <p:nvPr/>
        </p:nvSpPr>
        <p:spPr bwMode="auto">
          <a:xfrm>
            <a:off x="2152650" y="40560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800" dirty="0" smtClean="0">
                <a:ea typeface="ヒラギノ角ゴ Pro W3" pitchFamily="96" charset="-128"/>
              </a:rPr>
              <a:t>D</a:t>
            </a:r>
            <a:endParaRPr lang="de-DE" sz="1800" dirty="0">
              <a:ea typeface="ヒラギノ角ゴ Pro W3" pitchFamily="96" charset="-128"/>
            </a:endParaRPr>
          </a:p>
        </p:txBody>
      </p:sp>
      <p:sp>
        <p:nvSpPr>
          <p:cNvPr id="760844" name="Oval 12"/>
          <p:cNvSpPr>
            <a:spLocks noChangeArrowheads="1"/>
          </p:cNvSpPr>
          <p:nvPr/>
        </p:nvSpPr>
        <p:spPr bwMode="auto">
          <a:xfrm>
            <a:off x="2087563" y="4667250"/>
            <a:ext cx="468312" cy="4683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60845" name="Text Box 13"/>
          <p:cNvSpPr txBox="1">
            <a:spLocks noChangeArrowheads="1"/>
          </p:cNvSpPr>
          <p:nvPr/>
        </p:nvSpPr>
        <p:spPr bwMode="auto">
          <a:xfrm>
            <a:off x="2159000" y="47037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800" dirty="0" smtClean="0">
                <a:ea typeface="ヒラギノ角ゴ Pro W3" pitchFamily="96" charset="-128"/>
              </a:rPr>
              <a:t>E</a:t>
            </a:r>
            <a:endParaRPr lang="de-DE" sz="1800" dirty="0">
              <a:ea typeface="ヒラギノ角ゴ Pro W3" pitchFamily="96" charset="-128"/>
            </a:endParaRPr>
          </a:p>
        </p:txBody>
      </p:sp>
      <p:sp>
        <p:nvSpPr>
          <p:cNvPr id="760846" name="Line 14"/>
          <p:cNvSpPr>
            <a:spLocks noChangeShapeType="1"/>
          </p:cNvSpPr>
          <p:nvPr/>
        </p:nvSpPr>
        <p:spPr bwMode="auto">
          <a:xfrm flipH="1">
            <a:off x="2016125" y="3189288"/>
            <a:ext cx="179388" cy="2174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760847" name="Line 15"/>
          <p:cNvSpPr>
            <a:spLocks noChangeShapeType="1"/>
          </p:cNvSpPr>
          <p:nvPr/>
        </p:nvSpPr>
        <p:spPr bwMode="auto">
          <a:xfrm>
            <a:off x="2411413" y="3190875"/>
            <a:ext cx="179387" cy="2174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760848" name="Line 16"/>
          <p:cNvSpPr>
            <a:spLocks noChangeShapeType="1"/>
          </p:cNvSpPr>
          <p:nvPr/>
        </p:nvSpPr>
        <p:spPr bwMode="auto">
          <a:xfrm flipH="1">
            <a:off x="2411413" y="3800475"/>
            <a:ext cx="179387" cy="2174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760849" name="Line 17"/>
          <p:cNvSpPr>
            <a:spLocks noChangeShapeType="1"/>
          </p:cNvSpPr>
          <p:nvPr/>
        </p:nvSpPr>
        <p:spPr bwMode="auto">
          <a:xfrm>
            <a:off x="2014538" y="3800475"/>
            <a:ext cx="179387" cy="2174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760850" name="Line 18"/>
          <p:cNvSpPr>
            <a:spLocks noChangeShapeType="1"/>
          </p:cNvSpPr>
          <p:nvPr/>
        </p:nvSpPr>
        <p:spPr bwMode="auto">
          <a:xfrm>
            <a:off x="2301875" y="4521200"/>
            <a:ext cx="1588" cy="1460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760851" name="Rectangle 19"/>
          <p:cNvSpPr>
            <a:spLocks noChangeArrowheads="1"/>
          </p:cNvSpPr>
          <p:nvPr/>
        </p:nvSpPr>
        <p:spPr bwMode="auto">
          <a:xfrm>
            <a:off x="179388" y="2060575"/>
            <a:ext cx="32400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ts val="2000"/>
              </a:lnSpc>
            </a:pPr>
            <a:r>
              <a:rPr lang="de-DE" sz="2000" i="1" u="sng" dirty="0" smtClean="0"/>
              <a:t>Azyklische Teilgraphen:</a:t>
            </a:r>
            <a:endParaRPr lang="de-DE" sz="2000" i="1" u="sng" dirty="0"/>
          </a:p>
        </p:txBody>
      </p:sp>
      <p:sp>
        <p:nvSpPr>
          <p:cNvPr id="760852" name="Rectangle 20"/>
          <p:cNvSpPr>
            <a:spLocks noChangeArrowheads="1"/>
          </p:cNvSpPr>
          <p:nvPr/>
        </p:nvSpPr>
        <p:spPr bwMode="auto">
          <a:xfrm>
            <a:off x="4751388" y="2060575"/>
            <a:ext cx="3421012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ts val="2000"/>
              </a:lnSpc>
            </a:pPr>
            <a:r>
              <a:rPr lang="de-DE" sz="2000" i="1" u="sng" dirty="0" smtClean="0"/>
              <a:t>(Reduzierbare) Schleifen:</a:t>
            </a:r>
            <a:endParaRPr lang="de-DE" sz="2000" i="1" u="sng" dirty="0"/>
          </a:p>
        </p:txBody>
      </p:sp>
      <p:sp>
        <p:nvSpPr>
          <p:cNvPr id="760853" name="Oval 21"/>
          <p:cNvSpPr>
            <a:spLocks noChangeArrowheads="1"/>
          </p:cNvSpPr>
          <p:nvPr/>
        </p:nvSpPr>
        <p:spPr bwMode="auto">
          <a:xfrm>
            <a:off x="5327650" y="3351213"/>
            <a:ext cx="468313" cy="4683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60854" name="Text Box 22"/>
          <p:cNvSpPr txBox="1">
            <a:spLocks noChangeArrowheads="1"/>
          </p:cNvSpPr>
          <p:nvPr/>
        </p:nvSpPr>
        <p:spPr bwMode="auto">
          <a:xfrm>
            <a:off x="5386388" y="3387725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800" dirty="0" smtClean="0">
                <a:ea typeface="ヒラギノ角ゴ Pro W3" pitchFamily="96" charset="-128"/>
              </a:rPr>
              <a:t>G</a:t>
            </a:r>
            <a:endParaRPr lang="de-DE" sz="1800" dirty="0">
              <a:ea typeface="ヒラギノ角ゴ Pro W3" pitchFamily="96" charset="-128"/>
            </a:endParaRPr>
          </a:p>
        </p:txBody>
      </p:sp>
      <p:sp>
        <p:nvSpPr>
          <p:cNvPr id="760855" name="Oval 23"/>
          <p:cNvSpPr>
            <a:spLocks noChangeArrowheads="1"/>
          </p:cNvSpPr>
          <p:nvPr/>
        </p:nvSpPr>
        <p:spPr bwMode="auto">
          <a:xfrm>
            <a:off x="5329238" y="2740025"/>
            <a:ext cx="468312" cy="4683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60856" name="Text Box 24"/>
          <p:cNvSpPr txBox="1">
            <a:spLocks noChangeArrowheads="1"/>
          </p:cNvSpPr>
          <p:nvPr/>
        </p:nvSpPr>
        <p:spPr bwMode="auto">
          <a:xfrm>
            <a:off x="5407025" y="277653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800" dirty="0" smtClean="0">
                <a:ea typeface="ヒラギノ角ゴ Pro W3" pitchFamily="96" charset="-128"/>
              </a:rPr>
              <a:t>F</a:t>
            </a:r>
            <a:endParaRPr lang="de-DE" sz="1800" dirty="0">
              <a:ea typeface="ヒラギノ角ゴ Pro W3" pitchFamily="96" charset="-128"/>
            </a:endParaRPr>
          </a:p>
        </p:txBody>
      </p:sp>
      <p:sp>
        <p:nvSpPr>
          <p:cNvPr id="760857" name="Oval 25"/>
          <p:cNvSpPr>
            <a:spLocks noChangeArrowheads="1"/>
          </p:cNvSpPr>
          <p:nvPr/>
        </p:nvSpPr>
        <p:spPr bwMode="auto">
          <a:xfrm>
            <a:off x="4860925" y="3998913"/>
            <a:ext cx="468313" cy="4683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60858" name="Text Box 26"/>
          <p:cNvSpPr txBox="1">
            <a:spLocks noChangeArrowheads="1"/>
          </p:cNvSpPr>
          <p:nvPr/>
        </p:nvSpPr>
        <p:spPr bwMode="auto">
          <a:xfrm>
            <a:off x="4926013" y="40354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800" dirty="0" smtClean="0">
                <a:ea typeface="ヒラギノ角ゴ Pro W3" pitchFamily="96" charset="-128"/>
              </a:rPr>
              <a:t>H</a:t>
            </a:r>
            <a:endParaRPr lang="de-DE" sz="1800" dirty="0">
              <a:ea typeface="ヒラギノ角ゴ Pro W3" pitchFamily="96" charset="-128"/>
            </a:endParaRPr>
          </a:p>
        </p:txBody>
      </p:sp>
      <p:sp>
        <p:nvSpPr>
          <p:cNvPr id="760859" name="Oval 27"/>
          <p:cNvSpPr>
            <a:spLocks noChangeArrowheads="1"/>
          </p:cNvSpPr>
          <p:nvPr/>
        </p:nvSpPr>
        <p:spPr bwMode="auto">
          <a:xfrm>
            <a:off x="5329238" y="4648200"/>
            <a:ext cx="468312" cy="4683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60860" name="Text Box 28"/>
          <p:cNvSpPr txBox="1">
            <a:spLocks noChangeArrowheads="1"/>
          </p:cNvSpPr>
          <p:nvPr/>
        </p:nvSpPr>
        <p:spPr bwMode="auto">
          <a:xfrm>
            <a:off x="5445125" y="4684713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800" dirty="0" smtClean="0">
                <a:ea typeface="ヒラギノ角ゴ Pro W3" pitchFamily="96" charset="-128"/>
              </a:rPr>
              <a:t>I</a:t>
            </a:r>
            <a:endParaRPr lang="de-DE" sz="1800" dirty="0">
              <a:ea typeface="ヒラギノ角ゴ Pro W3" pitchFamily="96" charset="-128"/>
            </a:endParaRPr>
          </a:p>
        </p:txBody>
      </p:sp>
      <p:sp>
        <p:nvSpPr>
          <p:cNvPr id="760861" name="Oval 29"/>
          <p:cNvSpPr>
            <a:spLocks noChangeArrowheads="1"/>
          </p:cNvSpPr>
          <p:nvPr/>
        </p:nvSpPr>
        <p:spPr bwMode="auto">
          <a:xfrm>
            <a:off x="5329238" y="5295900"/>
            <a:ext cx="468312" cy="4683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60862" name="Text Box 30"/>
          <p:cNvSpPr txBox="1">
            <a:spLocks noChangeArrowheads="1"/>
          </p:cNvSpPr>
          <p:nvPr/>
        </p:nvSpPr>
        <p:spPr bwMode="auto">
          <a:xfrm>
            <a:off x="5419725" y="53324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800" dirty="0" smtClean="0">
                <a:ea typeface="ヒラギノ角ゴ Pro W3" pitchFamily="96" charset="-128"/>
              </a:rPr>
              <a:t>J</a:t>
            </a:r>
            <a:endParaRPr lang="de-DE" sz="1800" dirty="0">
              <a:ea typeface="ヒラギノ角ゴ Pro W3" pitchFamily="96" charset="-128"/>
            </a:endParaRPr>
          </a:p>
        </p:txBody>
      </p:sp>
      <p:sp>
        <p:nvSpPr>
          <p:cNvPr id="760863" name="Line 31"/>
          <p:cNvSpPr>
            <a:spLocks noChangeShapeType="1"/>
          </p:cNvSpPr>
          <p:nvPr/>
        </p:nvSpPr>
        <p:spPr bwMode="auto">
          <a:xfrm flipH="1">
            <a:off x="5257800" y="3817938"/>
            <a:ext cx="179388" cy="2174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760864" name="Line 32"/>
          <p:cNvSpPr>
            <a:spLocks noChangeShapeType="1"/>
          </p:cNvSpPr>
          <p:nvPr/>
        </p:nvSpPr>
        <p:spPr bwMode="auto">
          <a:xfrm>
            <a:off x="5256213" y="4429125"/>
            <a:ext cx="179387" cy="2174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760865" name="Line 33"/>
          <p:cNvSpPr>
            <a:spLocks noChangeShapeType="1"/>
          </p:cNvSpPr>
          <p:nvPr/>
        </p:nvSpPr>
        <p:spPr bwMode="auto">
          <a:xfrm>
            <a:off x="5543550" y="5149850"/>
            <a:ext cx="1588" cy="1460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760866" name="Line 34"/>
          <p:cNvSpPr>
            <a:spLocks noChangeShapeType="1"/>
          </p:cNvSpPr>
          <p:nvPr/>
        </p:nvSpPr>
        <p:spPr bwMode="auto">
          <a:xfrm>
            <a:off x="5545138" y="3208338"/>
            <a:ext cx="1587" cy="1460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760867" name="Line 35"/>
          <p:cNvSpPr>
            <a:spLocks noChangeShapeType="1"/>
          </p:cNvSpPr>
          <p:nvPr/>
        </p:nvSpPr>
        <p:spPr bwMode="auto">
          <a:xfrm flipV="1">
            <a:off x="5545138" y="3856038"/>
            <a:ext cx="0" cy="7572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760869" name="Line 37"/>
          <p:cNvSpPr>
            <a:spLocks noChangeShapeType="1"/>
          </p:cNvSpPr>
          <p:nvPr/>
        </p:nvSpPr>
        <p:spPr bwMode="auto">
          <a:xfrm>
            <a:off x="5545138" y="3208338"/>
            <a:ext cx="0" cy="5397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760870" name="Line 38"/>
          <p:cNvSpPr>
            <a:spLocks noChangeShapeType="1"/>
          </p:cNvSpPr>
          <p:nvPr/>
        </p:nvSpPr>
        <p:spPr bwMode="auto">
          <a:xfrm>
            <a:off x="5545138" y="4648200"/>
            <a:ext cx="0" cy="6477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760871" name="Text Box 39"/>
          <p:cNvSpPr txBox="1">
            <a:spLocks noChangeArrowheads="1"/>
          </p:cNvSpPr>
          <p:nvPr/>
        </p:nvSpPr>
        <p:spPr bwMode="auto">
          <a:xfrm>
            <a:off x="114300" y="5475288"/>
            <a:ext cx="35321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i="1" dirty="0" smtClean="0">
                <a:ea typeface="ヒラギノ角ゴ Pro W3" pitchFamily="96" charset="-128"/>
              </a:rPr>
              <a:t>    </a:t>
            </a:r>
            <a:r>
              <a:rPr lang="de-DE" sz="2000" dirty="0" smtClean="0">
                <a:ea typeface="ヒラギノ角ゴ Pro W3" pitchFamily="96" charset="-128"/>
              </a:rPr>
              <a:t> = WCET des </a:t>
            </a:r>
            <a:r>
              <a:rPr lang="de-DE" sz="2000" i="1" u="sng" dirty="0" smtClean="0">
                <a:ea typeface="ヒラギノ角ゴ Pro W3" pitchFamily="96" charset="-128"/>
              </a:rPr>
              <a:t>längsten</a:t>
            </a:r>
            <a:r>
              <a:rPr lang="de-DE" sz="2000" dirty="0" smtClean="0">
                <a:ea typeface="ヒラギノ角ゴ Pro W3" pitchFamily="96" charset="-128"/>
              </a:rPr>
              <a:t> in A</a:t>
            </a:r>
            <a:br>
              <a:rPr lang="de-DE" sz="2000" dirty="0" smtClean="0">
                <a:ea typeface="ヒラギノ角ゴ Pro W3" pitchFamily="96" charset="-128"/>
              </a:rPr>
            </a:br>
            <a:r>
              <a:rPr lang="de-DE" sz="2000" dirty="0" smtClean="0">
                <a:ea typeface="ヒラギノ角ゴ Pro W3" pitchFamily="96" charset="-128"/>
              </a:rPr>
              <a:t>        startenden Pfades</a:t>
            </a:r>
            <a:endParaRPr lang="de-DE" sz="2000" dirty="0">
              <a:ea typeface="ヒラギノ角ゴ Pro W3" pitchFamily="96" charset="-128"/>
            </a:endParaRPr>
          </a:p>
        </p:txBody>
      </p:sp>
      <p:grpSp>
        <p:nvGrpSpPr>
          <p:cNvPr id="760872" name="Group 40"/>
          <p:cNvGrpSpPr>
            <a:grpSpLocks/>
          </p:cNvGrpSpPr>
          <p:nvPr/>
        </p:nvGrpSpPr>
        <p:grpSpPr bwMode="auto">
          <a:xfrm>
            <a:off x="5435600" y="4149725"/>
            <a:ext cx="215900" cy="179388"/>
            <a:chOff x="1882" y="3861"/>
            <a:chExt cx="136" cy="113"/>
          </a:xfrm>
        </p:grpSpPr>
        <p:sp>
          <p:nvSpPr>
            <p:cNvPr id="760873" name="Line 41"/>
            <p:cNvSpPr>
              <a:spLocks noChangeShapeType="1"/>
            </p:cNvSpPr>
            <p:nvPr/>
          </p:nvSpPr>
          <p:spPr bwMode="auto">
            <a:xfrm flipH="1">
              <a:off x="1882" y="3861"/>
              <a:ext cx="136" cy="113"/>
            </a:xfrm>
            <a:prstGeom prst="line">
              <a:avLst/>
            </a:prstGeom>
            <a:noFill/>
            <a:ln w="28575">
              <a:solidFill>
                <a:srgbClr val="A3263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 dirty="0"/>
            </a:p>
          </p:txBody>
        </p:sp>
        <p:sp>
          <p:nvSpPr>
            <p:cNvPr id="760874" name="Line 42"/>
            <p:cNvSpPr>
              <a:spLocks noChangeShapeType="1"/>
            </p:cNvSpPr>
            <p:nvPr/>
          </p:nvSpPr>
          <p:spPr bwMode="auto">
            <a:xfrm>
              <a:off x="1882" y="3861"/>
              <a:ext cx="136" cy="113"/>
            </a:xfrm>
            <a:prstGeom prst="line">
              <a:avLst/>
            </a:prstGeom>
            <a:noFill/>
            <a:ln w="28575">
              <a:solidFill>
                <a:srgbClr val="A3263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 dirty="0"/>
            </a:p>
          </p:txBody>
        </p:sp>
      </p:grpSp>
      <p:pic>
        <p:nvPicPr>
          <p:cNvPr id="760892" name="Picture 60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4635500"/>
            <a:ext cx="19145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0878" name="Picture 46" descr="addin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157788"/>
            <a:ext cx="99218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0879" name="Picture 47" descr="addin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37063"/>
            <a:ext cx="1725613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0880" name="Picture 48" descr="addin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29063"/>
            <a:ext cx="1719263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0881" name="Picture 49" descr="addin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929063"/>
            <a:ext cx="17240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0882" name="Picture 50" descr="addin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1731963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0883" name="Picture 51" descr="addin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13400"/>
            <a:ext cx="3476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0884" name="Freeform 52"/>
          <p:cNvSpPr>
            <a:spLocks/>
          </p:cNvSpPr>
          <p:nvPr/>
        </p:nvSpPr>
        <p:spPr bwMode="auto">
          <a:xfrm>
            <a:off x="1936750" y="2970213"/>
            <a:ext cx="390525" cy="1943100"/>
          </a:xfrm>
          <a:custGeom>
            <a:avLst/>
            <a:gdLst>
              <a:gd name="T0" fmla="*/ 240 w 246"/>
              <a:gd name="T1" fmla="*/ 0 h 1224"/>
              <a:gd name="T2" fmla="*/ 194 w 246"/>
              <a:gd name="T3" fmla="*/ 236 h 1224"/>
              <a:gd name="T4" fmla="*/ 37 w 246"/>
              <a:gd name="T5" fmla="*/ 393 h 1224"/>
              <a:gd name="T6" fmla="*/ 27 w 246"/>
              <a:gd name="T7" fmla="*/ 607 h 1224"/>
              <a:gd name="T8" fmla="*/ 200 w 246"/>
              <a:gd name="T9" fmla="*/ 825 h 1224"/>
              <a:gd name="T10" fmla="*/ 246 w 246"/>
              <a:gd name="T11" fmla="*/ 1224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6" h="1224">
                <a:moveTo>
                  <a:pt x="240" y="0"/>
                </a:moveTo>
                <a:cubicBezTo>
                  <a:pt x="232" y="39"/>
                  <a:pt x="228" y="170"/>
                  <a:pt x="194" y="236"/>
                </a:cubicBezTo>
                <a:cubicBezTo>
                  <a:pt x="160" y="302"/>
                  <a:pt x="65" y="331"/>
                  <a:pt x="37" y="393"/>
                </a:cubicBezTo>
                <a:cubicBezTo>
                  <a:pt x="9" y="455"/>
                  <a:pt x="0" y="535"/>
                  <a:pt x="27" y="607"/>
                </a:cubicBezTo>
                <a:cubicBezTo>
                  <a:pt x="54" y="679"/>
                  <a:pt x="164" y="722"/>
                  <a:pt x="200" y="825"/>
                </a:cubicBezTo>
                <a:cubicBezTo>
                  <a:pt x="236" y="928"/>
                  <a:pt x="237" y="1141"/>
                  <a:pt x="246" y="1224"/>
                </a:cubicBezTo>
              </a:path>
            </a:pathLst>
          </a:custGeom>
          <a:noFill/>
          <a:ln w="31750">
            <a:solidFill>
              <a:srgbClr val="A3263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760885" name="Freeform 53"/>
          <p:cNvSpPr>
            <a:spLocks/>
          </p:cNvSpPr>
          <p:nvPr/>
        </p:nvSpPr>
        <p:spPr bwMode="auto">
          <a:xfrm flipH="1">
            <a:off x="2309813" y="2997200"/>
            <a:ext cx="390525" cy="1943100"/>
          </a:xfrm>
          <a:custGeom>
            <a:avLst/>
            <a:gdLst>
              <a:gd name="T0" fmla="*/ 240 w 246"/>
              <a:gd name="T1" fmla="*/ 0 h 1224"/>
              <a:gd name="T2" fmla="*/ 194 w 246"/>
              <a:gd name="T3" fmla="*/ 236 h 1224"/>
              <a:gd name="T4" fmla="*/ 37 w 246"/>
              <a:gd name="T5" fmla="*/ 393 h 1224"/>
              <a:gd name="T6" fmla="*/ 27 w 246"/>
              <a:gd name="T7" fmla="*/ 607 h 1224"/>
              <a:gd name="T8" fmla="*/ 200 w 246"/>
              <a:gd name="T9" fmla="*/ 825 h 1224"/>
              <a:gd name="T10" fmla="*/ 246 w 246"/>
              <a:gd name="T11" fmla="*/ 1224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6" h="1224">
                <a:moveTo>
                  <a:pt x="240" y="0"/>
                </a:moveTo>
                <a:cubicBezTo>
                  <a:pt x="232" y="39"/>
                  <a:pt x="228" y="170"/>
                  <a:pt x="194" y="236"/>
                </a:cubicBezTo>
                <a:cubicBezTo>
                  <a:pt x="160" y="302"/>
                  <a:pt x="65" y="331"/>
                  <a:pt x="37" y="393"/>
                </a:cubicBezTo>
                <a:cubicBezTo>
                  <a:pt x="9" y="455"/>
                  <a:pt x="0" y="535"/>
                  <a:pt x="27" y="607"/>
                </a:cubicBezTo>
                <a:cubicBezTo>
                  <a:pt x="54" y="679"/>
                  <a:pt x="164" y="722"/>
                  <a:pt x="200" y="825"/>
                </a:cubicBezTo>
                <a:cubicBezTo>
                  <a:pt x="236" y="928"/>
                  <a:pt x="237" y="1141"/>
                  <a:pt x="246" y="1224"/>
                </a:cubicBezTo>
              </a:path>
            </a:pathLst>
          </a:custGeom>
          <a:noFill/>
          <a:ln w="31750">
            <a:solidFill>
              <a:srgbClr val="A3263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760875" name="AutoShape 43"/>
          <p:cNvSpPr>
            <a:spLocks noChangeArrowheads="1"/>
          </p:cNvSpPr>
          <p:nvPr/>
        </p:nvSpPr>
        <p:spPr bwMode="auto">
          <a:xfrm>
            <a:off x="4860925" y="3783013"/>
            <a:ext cx="10810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60876" name="Text Box 44"/>
          <p:cNvSpPr txBox="1">
            <a:spLocks noChangeArrowheads="1"/>
          </p:cNvSpPr>
          <p:nvPr/>
        </p:nvSpPr>
        <p:spPr bwMode="auto">
          <a:xfrm>
            <a:off x="4789488" y="3860800"/>
            <a:ext cx="12239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1800" dirty="0" smtClean="0">
                <a:ea typeface="ヒラギノ角ゴ Pro W3" pitchFamily="96" charset="-128"/>
              </a:rPr>
              <a:t>Schleife </a:t>
            </a:r>
            <a:r>
              <a:rPr lang="de-DE" sz="1800" i="1" dirty="0" smtClean="0">
                <a:ea typeface="ヒラギノ角ゴ Pro W3" pitchFamily="96" charset="-128"/>
              </a:rPr>
              <a:t>L</a:t>
            </a:r>
          </a:p>
          <a:p>
            <a:pPr algn="ctr"/>
            <a:r>
              <a:rPr lang="de-DE" sz="1800" dirty="0" smtClean="0">
                <a:ea typeface="ヒラギノ角ゴ Pro W3" pitchFamily="96" charset="-128"/>
              </a:rPr>
              <a:t>G, H, I</a:t>
            </a:r>
            <a:endParaRPr lang="de-DE" sz="1800" dirty="0">
              <a:ea typeface="ヒラギノ角ゴ Pro W3" pitchFamily="96" charset="-128"/>
            </a:endParaRPr>
          </a:p>
        </p:txBody>
      </p:sp>
      <p:pic>
        <p:nvPicPr>
          <p:cNvPr id="760888" name="Picture 56" descr="addin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2996952"/>
            <a:ext cx="169863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0889" name="Picture 57" descr="addin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490" y="4005064"/>
            <a:ext cx="169862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0890" name="Picture 58" descr="addin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30" y="4338000"/>
            <a:ext cx="169862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388" y="6500813"/>
            <a:ext cx="2016125" cy="457200"/>
          </a:xfrm>
        </p:spPr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60" name="Text Box 12"/>
          <p:cNvSpPr txBox="1">
            <a:spLocks noChangeArrowheads="1"/>
          </p:cNvSpPr>
          <p:nvPr/>
        </p:nvSpPr>
        <p:spPr bwMode="auto">
          <a:xfrm>
            <a:off x="5568950" y="476672"/>
            <a:ext cx="3395537" cy="830997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i="1" dirty="0" smtClean="0">
                <a:ea typeface="ヒラギノ角ゴ Pro W3" pitchFamily="96" charset="-128"/>
              </a:rPr>
              <a:t>[</a:t>
            </a:r>
            <a:r>
              <a:rPr lang="en-US" sz="1600" b="1" i="1" dirty="0" smtClean="0"/>
              <a:t>V. Suhendra et al.,</a:t>
            </a:r>
            <a:r>
              <a:rPr lang="en-US" sz="1600" i="1" dirty="0" smtClean="0"/>
              <a:t> WCET Centric Data Allocation to Scratchpad Memory, RTSS, Miami, 2005</a:t>
            </a:r>
            <a:r>
              <a:rPr lang="en-US" sz="1600" i="1" dirty="0" smtClean="0">
                <a:ea typeface="ヒラギノ角ゴ Pro W3" pitchFamily="96" charset="-128"/>
              </a:rPr>
              <a:t>]</a:t>
            </a:r>
            <a:endParaRPr lang="en-US" sz="1600" i="1" dirty="0">
              <a:ea typeface="ヒラギノ角ゴ Pro W3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5442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60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60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60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60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60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60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60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60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60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60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60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60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60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6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6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6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6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52" grpId="0"/>
      <p:bldP spid="760853" grpId="0" animBg="1"/>
      <p:bldP spid="760853" grpId="1" animBg="1"/>
      <p:bldP spid="760854" grpId="0"/>
      <p:bldP spid="760854" grpId="1"/>
      <p:bldP spid="760855" grpId="0" animBg="1"/>
      <p:bldP spid="760856" grpId="0"/>
      <p:bldP spid="760857" grpId="0" animBg="1"/>
      <p:bldP spid="760857" grpId="1" animBg="1"/>
      <p:bldP spid="760858" grpId="0"/>
      <p:bldP spid="760858" grpId="1"/>
      <p:bldP spid="760859" grpId="0" animBg="1"/>
      <p:bldP spid="760859" grpId="1" animBg="1"/>
      <p:bldP spid="760860" grpId="0"/>
      <p:bldP spid="760860" grpId="1"/>
      <p:bldP spid="760861" grpId="0" animBg="1"/>
      <p:bldP spid="760862" grpId="0"/>
      <p:bldP spid="760863" grpId="0" animBg="1"/>
      <p:bldP spid="760863" grpId="1" animBg="1"/>
      <p:bldP spid="760864" grpId="0" animBg="1"/>
      <p:bldP spid="760864" grpId="1" animBg="1"/>
      <p:bldP spid="760865" grpId="0" animBg="1"/>
      <p:bldP spid="760865" grpId="1" animBg="1"/>
      <p:bldP spid="760866" grpId="0" animBg="1"/>
      <p:bldP spid="760866" grpId="1" animBg="1"/>
      <p:bldP spid="760867" grpId="0" animBg="1"/>
      <p:bldP spid="760867" grpId="1" animBg="1"/>
      <p:bldP spid="760869" grpId="0" animBg="1"/>
      <p:bldP spid="760870" grpId="0" animBg="1"/>
      <p:bldP spid="760871" grpId="0"/>
      <p:bldP spid="760884" grpId="0" animBg="1"/>
      <p:bldP spid="760884" grpId="1" animBg="1"/>
      <p:bldP spid="760885" grpId="0" animBg="1"/>
      <p:bldP spid="760885" grpId="1" animBg="1"/>
      <p:bldP spid="760875" grpId="0" animBg="1"/>
      <p:bldP spid="760876" grpId="0"/>
      <p:bldP spid="6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Intraprozeduraler Kontrollfluss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i="1" dirty="0"/>
              <a:t>Modellierung des Kontrollflusses einer Funktion</a:t>
            </a:r>
            <a:r>
              <a:rPr lang="de-DE" b="1" i="1" dirty="0" smtClean="0"/>
              <a:t>: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Endknoten </a:t>
            </a:r>
            <a:r>
              <a:rPr lang="de-DE" i="1" dirty="0" smtClean="0"/>
              <a:t>b</a:t>
            </a:r>
            <a:r>
              <a:rPr lang="de-DE" i="1" baseline="-25000" dirty="0" smtClean="0"/>
              <a:t>j</a:t>
            </a:r>
            <a:r>
              <a:rPr lang="de-DE" dirty="0" smtClean="0"/>
              <a:t> eines azyklischen Teilgraphen wird </a:t>
            </a:r>
            <a:r>
              <a:rPr lang="de-DE" i="1" dirty="0" smtClean="0"/>
              <a:t>w</a:t>
            </a:r>
            <a:r>
              <a:rPr lang="de-DE" i="1" baseline="-25000" dirty="0" smtClean="0"/>
              <a:t>j</a:t>
            </a:r>
            <a:r>
              <a:rPr lang="de-DE" dirty="0" smtClean="0"/>
              <a:t> auf die Kosten </a:t>
            </a:r>
            <a:r>
              <a:rPr lang="de-DE" i="1" dirty="0" smtClean="0"/>
              <a:t>c</a:t>
            </a:r>
            <a:r>
              <a:rPr lang="de-DE" i="1" baseline="-25000" dirty="0" smtClean="0"/>
              <a:t>j</a:t>
            </a:r>
            <a:r>
              <a:rPr lang="de-DE" dirty="0" smtClean="0"/>
              <a:t> gesetzt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alle anderen Knoten </a:t>
            </a:r>
            <a:r>
              <a:rPr lang="de-DE" i="1" dirty="0" smtClean="0"/>
              <a:t>b</a:t>
            </a:r>
            <a:r>
              <a:rPr lang="de-DE" i="1" baseline="-25000" dirty="0" smtClean="0"/>
              <a:t>j</a:t>
            </a:r>
            <a:r>
              <a:rPr lang="de-DE" dirty="0" smtClean="0"/>
              <a:t> eines azyklischen Teilgraphen muss die WCET der in </a:t>
            </a:r>
            <a:r>
              <a:rPr lang="de-DE" i="1" dirty="0" smtClean="0"/>
              <a:t>b</a:t>
            </a:r>
            <a:r>
              <a:rPr lang="de-DE" i="1" baseline="-25000" dirty="0" smtClean="0"/>
              <a:t>j</a:t>
            </a:r>
            <a:r>
              <a:rPr lang="de-DE" dirty="0" smtClean="0"/>
              <a:t> startenden Pfade größer gleich der WCET jedes Nachfolgers </a:t>
            </a:r>
            <a:r>
              <a:rPr lang="de-DE" i="1" dirty="0" smtClean="0"/>
              <a:t>b</a:t>
            </a:r>
            <a:r>
              <a:rPr lang="de-DE" i="1" baseline="-25000" dirty="0" smtClean="0"/>
              <a:t>succ</a:t>
            </a:r>
            <a:r>
              <a:rPr lang="de-DE" dirty="0" smtClean="0"/>
              <a:t> sein, PLUS der Kosten </a:t>
            </a:r>
            <a:r>
              <a:rPr lang="de-DE" i="1" dirty="0" smtClean="0"/>
              <a:t>c</a:t>
            </a:r>
            <a:r>
              <a:rPr lang="de-DE" i="1" baseline="-25000" dirty="0" smtClean="0"/>
              <a:t>j</a:t>
            </a:r>
            <a:r>
              <a:rPr lang="de-DE" dirty="0" smtClean="0"/>
              <a:t> von </a:t>
            </a:r>
            <a:r>
              <a:rPr lang="de-DE" i="1" dirty="0" smtClean="0"/>
              <a:t>b</a:t>
            </a:r>
            <a:r>
              <a:rPr lang="de-DE" i="1" baseline="-25000" dirty="0" smtClean="0"/>
              <a:t>j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jeden Nachfolger </a:t>
            </a:r>
            <a:r>
              <a:rPr lang="de-DE" i="1" dirty="0" smtClean="0"/>
              <a:t>b</a:t>
            </a:r>
            <a:r>
              <a:rPr lang="de-DE" i="1" baseline="-25000" dirty="0" smtClean="0"/>
              <a:t>succ</a:t>
            </a:r>
            <a:r>
              <a:rPr lang="de-DE" dirty="0" smtClean="0"/>
              <a:t> von </a:t>
            </a:r>
            <a:r>
              <a:rPr lang="de-DE" i="1" dirty="0" smtClean="0"/>
              <a:t>b</a:t>
            </a:r>
            <a:r>
              <a:rPr lang="de-DE" i="1" baseline="-25000" dirty="0" smtClean="0"/>
              <a:t>j</a:t>
            </a:r>
            <a:r>
              <a:rPr lang="de-DE" dirty="0" smtClean="0"/>
              <a:t> wird eine Nebenbedingung im ILP formuliert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Variable </a:t>
            </a:r>
            <a:r>
              <a:rPr lang="de-DE" i="1" dirty="0" smtClean="0"/>
              <a:t>w</a:t>
            </a:r>
            <a:r>
              <a:rPr lang="de-DE" i="1" baseline="-25000" dirty="0" smtClean="0"/>
              <a:t>j</a:t>
            </a:r>
            <a:r>
              <a:rPr lang="de-DE" dirty="0" smtClean="0"/>
              <a:t> modelliert tatsächlich alle in </a:t>
            </a:r>
            <a:r>
              <a:rPr lang="de-DE" i="1" dirty="0" smtClean="0"/>
              <a:t>b</a:t>
            </a:r>
            <a:r>
              <a:rPr lang="de-DE" i="1" baseline="-25000" dirty="0" smtClean="0"/>
              <a:t>j</a:t>
            </a:r>
            <a:r>
              <a:rPr lang="de-DE" dirty="0" smtClean="0"/>
              <a:t> startenden Pfade. Durch ≥-Operator in den Ungleichungen wird Maximum-Bildung über alle in </a:t>
            </a:r>
            <a:r>
              <a:rPr lang="de-DE" i="1" dirty="0" smtClean="0"/>
              <a:t>w</a:t>
            </a:r>
            <a:r>
              <a:rPr lang="de-DE" i="1" baseline="-25000" dirty="0" smtClean="0"/>
              <a:t>j</a:t>
            </a:r>
            <a:r>
              <a:rPr lang="de-DE" dirty="0" smtClean="0"/>
              <a:t> startenden Pfade vorgenommen</a:t>
            </a:r>
          </a:p>
          <a:p>
            <a:pPr lvl="1">
              <a:lnSpc>
                <a:spcPct val="120000"/>
              </a:lnSpc>
              <a:buClr>
                <a:srgbClr val="008000"/>
              </a:buClr>
              <a:buFont typeface="Wingdings" pitchFamily="2" charset="2"/>
              <a:buChar char="C"/>
            </a:pPr>
            <a:r>
              <a:rPr lang="de-DE" dirty="0" smtClean="0"/>
              <a:t>Eventuelle WCEP-Wechsel zwischen zwei Nachfolgern </a:t>
            </a:r>
            <a:r>
              <a:rPr lang="de-DE" i="1" dirty="0" smtClean="0"/>
              <a:t>b</a:t>
            </a:r>
            <a:r>
              <a:rPr lang="de-DE" i="1" baseline="-25000" dirty="0" smtClean="0"/>
              <a:t>succ1</a:t>
            </a:r>
            <a:r>
              <a:rPr lang="de-DE" dirty="0" smtClean="0"/>
              <a:t> und </a:t>
            </a:r>
            <a:r>
              <a:rPr lang="de-DE" i="1" dirty="0" smtClean="0"/>
              <a:t>b</a:t>
            </a:r>
            <a:r>
              <a:rPr lang="de-DE" i="1" baseline="-25000" dirty="0" smtClean="0"/>
              <a:t>succ2</a:t>
            </a:r>
            <a:r>
              <a:rPr lang="de-DE" dirty="0" smtClean="0"/>
              <a:t> von </a:t>
            </a:r>
            <a:r>
              <a:rPr lang="de-DE" i="1" dirty="0" smtClean="0"/>
              <a:t>b</a:t>
            </a:r>
            <a:r>
              <a:rPr lang="de-DE" i="1" baseline="-25000" dirty="0" smtClean="0"/>
              <a:t>j</a:t>
            </a:r>
            <a:r>
              <a:rPr lang="de-DE" dirty="0" smtClean="0"/>
              <a:t> werden automatisch berücksichtigt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6087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Intraprozeduraler Kontrollfluss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i="1" dirty="0"/>
              <a:t>Modellierung des Kontrollflusses einer Funktion</a:t>
            </a:r>
            <a:r>
              <a:rPr lang="de-DE" b="1" i="1" dirty="0" smtClean="0"/>
              <a:t>: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Reduzierbare Schleifen </a:t>
            </a:r>
            <a:r>
              <a:rPr lang="de-DE" i="1" dirty="0" smtClean="0"/>
              <a:t>L</a:t>
            </a:r>
            <a:r>
              <a:rPr lang="de-DE" dirty="0" smtClean="0"/>
              <a:t> haben genau einen Eintrittspunkt </a:t>
            </a:r>
            <a:r>
              <a:rPr lang="de-DE" i="1" dirty="0" smtClean="0"/>
              <a:t>b</a:t>
            </a:r>
            <a:r>
              <a:rPr lang="de-DE" i="1" baseline="30000" dirty="0" smtClean="0"/>
              <a:t>L</a:t>
            </a:r>
            <a:r>
              <a:rPr lang="de-DE" i="1" baseline="-25000" dirty="0" smtClean="0"/>
              <a:t>entry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Durch „Ausblenden“ der Rücksprungkante einer reduzierbaren Schleife </a:t>
            </a:r>
            <a:r>
              <a:rPr lang="de-DE" i="1" dirty="0" smtClean="0"/>
              <a:t>L</a:t>
            </a:r>
            <a:r>
              <a:rPr lang="de-DE" dirty="0" smtClean="0"/>
              <a:t> wird der CFG des Schleifenkörpers azyklisch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Erzeuge Nebenbedingungen für azyklischen Schleifenkörper wie auf </a:t>
            </a:r>
            <a:r>
              <a:rPr lang="de-DE" dirty="0" smtClean="0">
                <a:hlinkClick r:id="rId3" action="ppaction://hlinksldjump"/>
              </a:rPr>
              <a:t>Folie 65</a:t>
            </a:r>
            <a:r>
              <a:rPr lang="de-DE" dirty="0" smtClean="0"/>
              <a:t> links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Variable </a:t>
            </a:r>
            <a:r>
              <a:rPr lang="de-DE" i="1" dirty="0" smtClean="0"/>
              <a:t>w</a:t>
            </a:r>
            <a:r>
              <a:rPr lang="de-DE" i="1" baseline="30000" dirty="0" smtClean="0"/>
              <a:t>L</a:t>
            </a:r>
            <a:r>
              <a:rPr lang="de-DE" i="1" baseline="-25000" dirty="0" smtClean="0"/>
              <a:t>entry</a:t>
            </a:r>
            <a:r>
              <a:rPr lang="de-DE" dirty="0" smtClean="0"/>
              <a:t> modelliert WCET</a:t>
            </a:r>
            <a:r>
              <a:rPr lang="de-DE" baseline="-25000" dirty="0" smtClean="0"/>
              <a:t>EST</a:t>
            </a:r>
            <a:r>
              <a:rPr lang="de-DE" dirty="0" smtClean="0"/>
              <a:t> des kompletten Schleifenkörpers von </a:t>
            </a:r>
            <a:r>
              <a:rPr lang="de-DE" i="1" dirty="0" smtClean="0"/>
              <a:t>L</a:t>
            </a:r>
            <a:r>
              <a:rPr lang="de-DE" dirty="0" smtClean="0"/>
              <a:t>, wenn dieser </a:t>
            </a:r>
            <a:r>
              <a:rPr lang="de-DE" i="1" u="sng" dirty="0" smtClean="0"/>
              <a:t>genau einmal</a:t>
            </a:r>
            <a:r>
              <a:rPr lang="de-DE" dirty="0" smtClean="0"/>
              <a:t> ausgeführt wird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Multiplikation von </a:t>
            </a:r>
            <a:r>
              <a:rPr lang="de-DE" i="1" dirty="0" smtClean="0"/>
              <a:t>w</a:t>
            </a:r>
            <a:r>
              <a:rPr lang="de-DE" i="1" baseline="30000" dirty="0" smtClean="0"/>
              <a:t>L</a:t>
            </a:r>
            <a:r>
              <a:rPr lang="de-DE" i="1" baseline="-25000" dirty="0" smtClean="0"/>
              <a:t>entry</a:t>
            </a:r>
            <a:r>
              <a:rPr lang="de-DE" dirty="0" smtClean="0"/>
              <a:t> mit der max. Iterationszahl </a:t>
            </a:r>
            <a:r>
              <a:rPr lang="de-DE" i="1" dirty="0" smtClean="0"/>
              <a:t>C</a:t>
            </a:r>
            <a:r>
              <a:rPr lang="de-DE" i="1" baseline="30000" dirty="0" smtClean="0"/>
              <a:t>L</a:t>
            </a:r>
            <a:r>
              <a:rPr lang="de-DE" i="1" baseline="-25000" dirty="0" smtClean="0"/>
              <a:t>max</a:t>
            </a:r>
            <a:r>
              <a:rPr lang="de-DE" dirty="0" smtClean="0"/>
              <a:t> von </a:t>
            </a:r>
            <a:r>
              <a:rPr lang="de-DE" i="1" dirty="0" smtClean="0"/>
              <a:t>L</a:t>
            </a:r>
            <a:r>
              <a:rPr lang="de-DE" dirty="0" smtClean="0"/>
              <a:t> liefert WCET</a:t>
            </a:r>
            <a:r>
              <a:rPr lang="de-DE" baseline="-25000" dirty="0" smtClean="0"/>
              <a:t>EST</a:t>
            </a:r>
            <a:r>
              <a:rPr lang="de-DE" dirty="0" smtClean="0"/>
              <a:t> für </a:t>
            </a:r>
            <a:r>
              <a:rPr lang="de-DE" i="1" u="sng" dirty="0" smtClean="0"/>
              <a:t>alle Ausführungen</a:t>
            </a:r>
            <a:r>
              <a:rPr lang="de-DE" dirty="0" smtClean="0"/>
              <a:t> der Schleife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Kosten von </a:t>
            </a:r>
            <a:r>
              <a:rPr lang="de-DE" i="1" dirty="0" smtClean="0"/>
              <a:t>L</a:t>
            </a:r>
            <a:r>
              <a:rPr lang="de-DE" dirty="0" smtClean="0"/>
              <a:t> gleich der WCET</a:t>
            </a:r>
            <a:r>
              <a:rPr lang="de-DE" baseline="-25000" dirty="0" smtClean="0"/>
              <a:t>EST</a:t>
            </a:r>
            <a:r>
              <a:rPr lang="de-DE" dirty="0" smtClean="0"/>
              <a:t> von </a:t>
            </a:r>
            <a:r>
              <a:rPr lang="de-DE" i="1" dirty="0" smtClean="0"/>
              <a:t>L</a:t>
            </a:r>
            <a:r>
              <a:rPr lang="de-DE" dirty="0" smtClean="0"/>
              <a:t> für alle Ausführungen</a:t>
            </a:r>
          </a:p>
        </p:txBody>
      </p:sp>
    </p:spTree>
    <p:extLst>
      <p:ext uri="{BB962C8B-B14F-4D97-AF65-F5344CB8AC3E}">
        <p14:creationId xmlns:p14="http://schemas.microsoft.com/office/powerpoint/2010/main" val="299138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Interprozeduraler Kontrollfluss</a:t>
            </a:r>
            <a:endParaRPr lang="de-DE" dirty="0"/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86000"/>
            <a:ext cx="8785225" cy="4994275"/>
          </a:xfrm>
        </p:spPr>
        <p:txBody>
          <a:bodyPr/>
          <a:lstStyle/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b="1" i="1" dirty="0" smtClean="0"/>
              <a:t>Modellierung von Funktionsaufrufen:</a:t>
            </a:r>
            <a:endParaRPr lang="de-DE" b="1" dirty="0" smtClean="0"/>
          </a:p>
          <a:p>
            <a:pPr lvl="1"/>
            <a:r>
              <a:rPr lang="de-DE" dirty="0" smtClean="0"/>
              <a:t>Jede Funktion     hat eindeutigen Startknoten</a:t>
            </a:r>
          </a:p>
          <a:p>
            <a:pPr lvl="1"/>
            <a:r>
              <a:rPr lang="de-DE" dirty="0" smtClean="0"/>
              <a:t>Variable            modelliert WCET</a:t>
            </a:r>
            <a:r>
              <a:rPr lang="de-DE" baseline="-25000" dirty="0" smtClean="0"/>
              <a:t>EST</a:t>
            </a:r>
            <a:r>
              <a:rPr lang="de-DE" dirty="0" smtClean="0"/>
              <a:t> des längsten Pfades in    , der in</a:t>
            </a:r>
            <a:br>
              <a:rPr lang="de-DE" dirty="0" smtClean="0"/>
            </a:br>
            <a:r>
              <a:rPr lang="de-DE" dirty="0" smtClean="0"/>
              <a:t>           startet</a:t>
            </a:r>
            <a:endParaRPr lang="de-DE" i="1" baseline="-25000" dirty="0" smtClean="0"/>
          </a:p>
          <a:p>
            <a:pPr lvl="1">
              <a:buFont typeface="Wingdings" pitchFamily="2" charset="2"/>
              <a:buChar char="F"/>
            </a:pPr>
            <a:r>
              <a:rPr lang="de-DE" i="1" dirty="0" smtClean="0"/>
              <a:t>            </a:t>
            </a:r>
            <a:r>
              <a:rPr lang="de-DE" dirty="0" smtClean="0"/>
              <a:t>modelliert WCET</a:t>
            </a:r>
            <a:r>
              <a:rPr lang="de-DE" baseline="-25000" dirty="0" smtClean="0"/>
              <a:t>EST</a:t>
            </a:r>
            <a:r>
              <a:rPr lang="de-DE" dirty="0" smtClean="0"/>
              <a:t> von     für exakt 1 Ausführung von</a:t>
            </a:r>
          </a:p>
          <a:p>
            <a:pPr lvl="1">
              <a:buFont typeface="Wingdings" pitchFamily="2" charset="2"/>
              <a:buChar char="F"/>
            </a:pPr>
            <a:r>
              <a:rPr lang="de-DE" dirty="0" smtClean="0"/>
              <a:t>Ruft      Funktion     auf: addiere             zu WCET</a:t>
            </a:r>
            <a:r>
              <a:rPr lang="de-DE" baseline="-25000" dirty="0" smtClean="0"/>
              <a:t>EST</a:t>
            </a:r>
            <a:r>
              <a:rPr lang="de-DE" dirty="0" smtClean="0"/>
              <a:t> von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endParaRPr lang="de-DE" b="1" i="1" dirty="0" smtClean="0"/>
          </a:p>
          <a:p>
            <a:pPr>
              <a:lnSpc>
                <a:spcPct val="100000"/>
              </a:lnSpc>
              <a:buFont typeface="Arial" charset="0"/>
              <a:buChar char="–"/>
            </a:pPr>
            <a:endParaRPr lang="de-DE" b="1" i="1" dirty="0" smtClean="0"/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b="1" i="1" dirty="0" smtClean="0"/>
              <a:t>Funktionsaufrufe in Basisblock    :</a:t>
            </a:r>
            <a:endParaRPr lang="de-DE" b="1" dirty="0"/>
          </a:p>
          <a:p>
            <a:pPr lvl="1"/>
            <a:r>
              <a:rPr lang="de-DE" dirty="0" smtClean="0"/>
              <a:t>„Aufrufstrafe“ für</a:t>
            </a:r>
            <a:br>
              <a:rPr lang="de-DE" dirty="0" smtClean="0"/>
            </a:br>
            <a:r>
              <a:rPr lang="de-DE" dirty="0" smtClean="0"/>
              <a:t>aufrufenden Basisblock:</a:t>
            </a:r>
            <a:endParaRPr lang="de-DE" dirty="0"/>
          </a:p>
          <a:p>
            <a:pPr lvl="1"/>
            <a:endParaRPr lang="de-DE" sz="1200" dirty="0" smtClean="0"/>
          </a:p>
          <a:p>
            <a:pPr lvl="1"/>
            <a:r>
              <a:rPr lang="de-DE" dirty="0" smtClean="0"/>
              <a:t>ILP-Nebenbedingung</a:t>
            </a:r>
            <a:br>
              <a:rPr lang="de-DE" dirty="0" smtClean="0"/>
            </a:br>
            <a:r>
              <a:rPr lang="de-DE" dirty="0" smtClean="0"/>
              <a:t>pro Basisblock:</a:t>
            </a:r>
            <a:endParaRPr lang="de-DE" b="1" dirty="0"/>
          </a:p>
        </p:txBody>
      </p:sp>
      <p:pic>
        <p:nvPicPr>
          <p:cNvPr id="762887" name="Picture 7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57600"/>
            <a:ext cx="19843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2889" name="Picture 9" descr="addin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07200"/>
            <a:ext cx="6350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2892" name="Picture 12" descr="addin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2936"/>
            <a:ext cx="71913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2893" name="Picture 13" descr="addin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95" y="2898000"/>
            <a:ext cx="198437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2894" name="Picture 14" descr="addin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970" y="2898000"/>
            <a:ext cx="19843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2895" name="Picture 15" descr="addin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00" y="3250800"/>
            <a:ext cx="198437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2899" name="Picture 19" descr="addin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50" y="3204000"/>
            <a:ext cx="7191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addin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55" y="2170800"/>
            <a:ext cx="71913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 descr="addin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30388"/>
            <a:ext cx="19843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 descr="addin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80" y="2492896"/>
            <a:ext cx="6350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568" y="3240000"/>
            <a:ext cx="266128" cy="20955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240000"/>
            <a:ext cx="266128" cy="2095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1" y="4437112"/>
            <a:ext cx="3792855" cy="6096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64" y="5589240"/>
            <a:ext cx="3769995" cy="29146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795" y="4168800"/>
            <a:ext cx="175260" cy="251460"/>
          </a:xfrm>
          <a:prstGeom prst="rect">
            <a:avLst/>
          </a:prstGeom>
        </p:spPr>
      </p:pic>
      <p:sp>
        <p:nvSpPr>
          <p:cNvPr id="22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388" y="6500813"/>
            <a:ext cx="2016125" cy="457200"/>
          </a:xfrm>
        </p:spPr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0025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Scratchpad</a:t>
            </a:r>
            <a:r>
              <a:rPr lang="de-DE" dirty="0" smtClean="0"/>
              <a:t>-Kapazität und Zielfunktion</a:t>
            </a:r>
            <a:endParaRPr lang="de-DE" dirty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en-US" b="1" i="1" dirty="0" smtClean="0"/>
              <a:t>Scratchpad</a:t>
            </a:r>
            <a:r>
              <a:rPr lang="de-DE" b="1" i="1" dirty="0" smtClean="0"/>
              <a:t>-Kapazitätsbeschränkung:</a:t>
            </a:r>
            <a:br>
              <a:rPr lang="de-DE" b="1" i="1" dirty="0" smtClean="0"/>
            </a:br>
            <a:r>
              <a:rPr lang="de-DE" b="1" i="1" dirty="0" smtClean="0"/>
              <a:t/>
            </a:r>
            <a:br>
              <a:rPr lang="de-DE" b="1" i="1" dirty="0" smtClean="0"/>
            </a:br>
            <a:r>
              <a:rPr lang="de-DE" b="1" i="1" dirty="0" smtClean="0"/>
              <a:t/>
            </a:r>
            <a:br>
              <a:rPr lang="de-DE" b="1" i="1" dirty="0" smtClean="0"/>
            </a:br>
            <a:r>
              <a:rPr lang="de-DE" b="1" i="1" dirty="0" smtClean="0"/>
              <a:t/>
            </a:r>
            <a:br>
              <a:rPr lang="de-DE" b="1" i="1" dirty="0" smtClean="0"/>
            </a:br>
            <a:r>
              <a:rPr lang="de-DE" dirty="0" smtClean="0"/>
              <a:t>Die Summe der Größen aller auf dem SPM platzierten Datenobjekte muss kleiner gleich der verfügbaren SPM-Kapazität sein</a:t>
            </a:r>
          </a:p>
          <a:p>
            <a:pPr lvl="1">
              <a:buFontTx/>
              <a:buNone/>
            </a:pPr>
            <a:endParaRPr lang="de-DE" dirty="0" smtClean="0"/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b="1" i="1" dirty="0" smtClean="0"/>
              <a:t>Zielfunktion:</a:t>
            </a:r>
            <a:endParaRPr lang="de-DE" b="1" dirty="0" smtClean="0"/>
          </a:p>
          <a:p>
            <a:pPr lvl="1"/>
            <a:r>
              <a:rPr lang="de-DE" dirty="0" smtClean="0"/>
              <a:t>            modelliert WCET</a:t>
            </a:r>
            <a:r>
              <a:rPr lang="de-DE" baseline="-25000" dirty="0" smtClean="0"/>
              <a:t>EST</a:t>
            </a:r>
            <a:r>
              <a:rPr lang="de-DE" dirty="0" smtClean="0"/>
              <a:t> von     wenn     einmal ausgeführt wird</a:t>
            </a:r>
          </a:p>
          <a:p>
            <a:pPr lvl="1"/>
            <a:r>
              <a:rPr lang="de-DE" dirty="0" smtClean="0"/>
              <a:t>Variable             modelliert WCET</a:t>
            </a:r>
            <a:r>
              <a:rPr lang="de-DE" baseline="-25000" dirty="0" smtClean="0"/>
              <a:t>EST</a:t>
            </a:r>
            <a:r>
              <a:rPr lang="de-DE" dirty="0" smtClean="0"/>
              <a:t> des gesamten Programms</a:t>
            </a:r>
          </a:p>
          <a:p>
            <a:pPr lvl="1"/>
            <a:endParaRPr lang="de-DE" dirty="0" smtClean="0"/>
          </a:p>
          <a:p>
            <a:pPr lvl="1">
              <a:buClr>
                <a:schemeClr val="tx1"/>
              </a:buClr>
              <a:buFont typeface="Wingdings" pitchFamily="2" charset="2"/>
              <a:buChar char="F"/>
            </a:pPr>
            <a:r>
              <a:rPr lang="de-DE" dirty="0" smtClean="0">
                <a:solidFill>
                  <a:schemeClr val="bg1"/>
                </a:solidFill>
              </a:rPr>
              <a:t>.</a:t>
            </a:r>
            <a:r>
              <a:rPr lang="de-DE" dirty="0" smtClean="0"/>
              <a:t>   </a:t>
            </a:r>
            <a:r>
              <a:rPr lang="de-DE" sz="2600" dirty="0" smtClean="0"/>
              <a:t>  </a:t>
            </a:r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64934" name="Picture 6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3994150"/>
            <a:ext cx="7191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36" name="Picture 8" descr="addin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8125"/>
            <a:ext cx="19843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37" name="Picture 9" descr="addin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903" y="4048125"/>
            <a:ext cx="19843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38" name="Picture 10" descr="addin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383088"/>
            <a:ext cx="719138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39" name="Picture 11" descr="addin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5170488"/>
            <a:ext cx="17430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4940" name="Text Box 12"/>
          <p:cNvSpPr txBox="1">
            <a:spLocks noChangeArrowheads="1"/>
          </p:cNvSpPr>
          <p:nvPr/>
        </p:nvSpPr>
        <p:spPr bwMode="auto">
          <a:xfrm>
            <a:off x="4499992" y="5232102"/>
            <a:ext cx="4463033" cy="830997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600" i="1" dirty="0" smtClean="0">
                <a:ea typeface="ヒラギノ角ゴ Pro W3" pitchFamily="96" charset="-128"/>
              </a:rPr>
              <a:t>[</a:t>
            </a:r>
            <a:r>
              <a:rPr lang="de-DE" sz="1600" b="1" i="1" dirty="0" smtClean="0"/>
              <a:t>F. Rotthowe,</a:t>
            </a:r>
            <a:r>
              <a:rPr lang="de-DE" sz="1600" i="1" dirty="0" smtClean="0"/>
              <a:t> </a:t>
            </a:r>
            <a:r>
              <a:rPr lang="en-US" sz="1600" i="1" dirty="0" smtClean="0"/>
              <a:t>Scratchpad</a:t>
            </a:r>
            <a:r>
              <a:rPr lang="de-DE" sz="1600" i="1" dirty="0" smtClean="0"/>
              <a:t>-Allokation von Daten zur </a:t>
            </a:r>
            <a:r>
              <a:rPr lang="en-US" sz="1600" i="1" dirty="0" smtClean="0"/>
              <a:t>Worst-Case Execution Time</a:t>
            </a:r>
            <a:r>
              <a:rPr lang="de-DE" sz="1600" i="1" dirty="0" smtClean="0"/>
              <a:t> Minimierung, Diplomarbeit, TU Dortmund, 2008</a:t>
            </a:r>
            <a:r>
              <a:rPr lang="de-DE" sz="1600" i="1" dirty="0" smtClean="0">
                <a:ea typeface="ヒラギノ角ゴ Pro W3" pitchFamily="96" charset="-128"/>
              </a:rPr>
              <a:t>]</a:t>
            </a:r>
            <a:endParaRPr lang="de-DE" sz="1600" i="1" dirty="0">
              <a:ea typeface="ヒラギノ角ゴ Pro W3" pitchFamily="96" charset="-128"/>
            </a:endParaRPr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1" y="1916832"/>
            <a:ext cx="3507867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 der Technik im Compilerbau</a:t>
            </a:r>
            <a:endParaRPr lang="de-DE" dirty="0"/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  <a:tabLst>
                <a:tab pos="7620000" algn="l"/>
              </a:tabLst>
            </a:pPr>
            <a:r>
              <a:rPr lang="de-DE" b="1" dirty="0" smtClean="0"/>
              <a:t>Zielfunktion heutiger Compiler-Optimierungen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  <a:tabLst>
                <a:tab pos="7620000" algn="l"/>
              </a:tabLst>
            </a:pPr>
            <a:r>
              <a:rPr lang="de-DE" dirty="0" smtClean="0">
                <a:sym typeface="Symbol" pitchFamily="18" charset="2"/>
              </a:rPr>
              <a:t>In der Regel Reduktion durchschnittlicher Laufzeiten </a:t>
            </a:r>
            <a:r>
              <a:rPr lang="en-US" i="1" dirty="0" smtClean="0">
                <a:sym typeface="Symbol" pitchFamily="18" charset="2"/>
              </a:rPr>
              <a:t>(Average-Case Execution Time, ACET)</a:t>
            </a:r>
            <a:r>
              <a:rPr lang="de-DE" dirty="0" smtClean="0">
                <a:sym typeface="Symbol" pitchFamily="18" charset="2"/>
              </a:rPr>
              <a:t>: Beschleunigung einer „typischen“ Ausführung eines Programms für „typische“ Eingabedaten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  <a:tabLst>
                <a:tab pos="7620000" algn="l"/>
              </a:tabLst>
            </a:pPr>
            <a:r>
              <a:rPr lang="de-DE" dirty="0" smtClean="0">
                <a:sym typeface="Symbol" pitchFamily="18" charset="2"/>
              </a:rPr>
              <a:t>Keine gesicherte Aussage über Einfluss von Optimierungen auf WCETs möglich</a:t>
            </a:r>
            <a:endParaRPr lang="de-DE" i="1" dirty="0">
              <a:sym typeface="Symbol" pitchFamily="18" charset="2"/>
            </a:endParaRPr>
          </a:p>
          <a:p>
            <a:pPr marL="0" indent="0">
              <a:lnSpc>
                <a:spcPct val="120000"/>
              </a:lnSpc>
              <a:tabLst>
                <a:tab pos="7620000" algn="l"/>
              </a:tabLst>
            </a:pPr>
            <a:endParaRPr lang="de-DE" sz="1200" dirty="0">
              <a:sym typeface="Symbol" pitchFamily="18" charset="2"/>
            </a:endParaRPr>
          </a:p>
          <a:p>
            <a:pPr>
              <a:lnSpc>
                <a:spcPct val="120000"/>
              </a:lnSpc>
              <a:buFont typeface="Arial" charset="0"/>
              <a:buNone/>
              <a:tabLst>
                <a:tab pos="7620000" algn="l"/>
              </a:tabLst>
            </a:pPr>
            <a:r>
              <a:rPr lang="de-DE" b="1" dirty="0" smtClean="0"/>
              <a:t>Optimierungsstrategie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  <a:tabLst>
                <a:tab pos="7620000" algn="l"/>
              </a:tabLst>
            </a:pPr>
            <a:r>
              <a:rPr lang="de-DE" dirty="0" smtClean="0">
                <a:sym typeface="Symbol" pitchFamily="18" charset="2"/>
              </a:rPr>
              <a:t>Naiv: heutige Compiler enthalten kein echtes ACET-Zeitmodell</a:t>
            </a:r>
          </a:p>
          <a:p>
            <a:pPr>
              <a:lnSpc>
                <a:spcPct val="120000"/>
              </a:lnSpc>
              <a:buFont typeface="Arial" charset="0"/>
              <a:buChar char="–"/>
              <a:tabLst>
                <a:tab pos="7620000" algn="l"/>
              </a:tabLst>
            </a:pPr>
            <a:r>
              <a:rPr lang="de-DE" dirty="0" smtClean="0">
                <a:sym typeface="Symbol" pitchFamily="18" charset="2"/>
              </a:rPr>
              <a:t>Optimierungen werden angewendet wenn dies „Erfolg versprechend“ oder „plausibel“ erscheint</a:t>
            </a:r>
            <a:endParaRPr lang="de-DE" dirty="0">
              <a:sym typeface="Symbol" pitchFamily="18" charset="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F"/>
              <a:tabLst>
                <a:tab pos="7620000" algn="l"/>
              </a:tabLst>
            </a:pPr>
            <a:r>
              <a:rPr lang="de-DE" dirty="0" smtClean="0">
                <a:sym typeface="Symbol" pitchFamily="18" charset="2"/>
              </a:rPr>
              <a:t>Einfluss von Optimierungen auf ACETs sind dem Compiler unbekannt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  <a:tabLst>
                <a:tab pos="7620000" algn="l"/>
              </a:tabLst>
            </a:pPr>
            <a:r>
              <a:rPr lang="de-DE" dirty="0" smtClean="0">
                <a:sym typeface="Symbol" pitchFamily="18" charset="2"/>
              </a:rPr>
              <a:t>ACET-Optimierungen verschlechtern evtl. die WCET – Compiler werden oft ohne Optimierungen im Bereich von Echtzeitsystemen angewendet</a:t>
            </a:r>
          </a:p>
        </p:txBody>
      </p:sp>
    </p:spTree>
    <p:extLst>
      <p:ext uri="{BB962C8B-B14F-4D97-AF65-F5344CB8AC3E}">
        <p14:creationId xmlns:p14="http://schemas.microsoft.com/office/powerpoint/2010/main" val="2588650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Rel. WCET</a:t>
            </a:r>
            <a:r>
              <a:rPr lang="de-DE" baseline="-25000" dirty="0" smtClean="0"/>
              <a:t>EST</a:t>
            </a:r>
            <a:r>
              <a:rPr lang="de-DE" dirty="0" smtClean="0"/>
              <a:t> nach D-SPM-Allokation für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petrinet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365104"/>
            <a:ext cx="8064896" cy="2049792"/>
          </a:xfr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Beträchtliche WCET</a:t>
            </a:r>
            <a:r>
              <a:rPr lang="de-DE" baseline="-25000" dirty="0" smtClean="0"/>
              <a:t>EST</a:t>
            </a:r>
            <a:r>
              <a:rPr lang="de-DE" dirty="0" smtClean="0"/>
              <a:t>-Reduktionen bereits für sehr kleine SPMs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6 globale Daten von insgesamt 72 Bytes Größe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WCET</a:t>
            </a:r>
            <a:r>
              <a:rPr lang="de-DE" baseline="-25000" dirty="0" smtClean="0"/>
              <a:t>EST</a:t>
            </a:r>
            <a:r>
              <a:rPr lang="de-DE" dirty="0" smtClean="0"/>
              <a:t>-Reduktionen um 28,6% für 32 Bytes SPM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6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X-Achse: Absolute SPM-Größen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Y-Achse: 100% = WCET</a:t>
            </a:r>
            <a:r>
              <a:rPr lang="de-DE" baseline="-25000" dirty="0" smtClean="0"/>
              <a:t>EST</a:t>
            </a:r>
            <a:r>
              <a:rPr lang="de-DE" dirty="0" smtClean="0"/>
              <a:t> ohne Daten-</a:t>
            </a:r>
            <a:r>
              <a:rPr lang="en-US" i="1" dirty="0" smtClean="0"/>
              <a:t>Scratchpad</a:t>
            </a:r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1770063" y="1340768"/>
            <a:ext cx="4962525" cy="3019425"/>
            <a:chOff x="1115" y="1162"/>
            <a:chExt cx="3126" cy="1902"/>
          </a:xfrm>
        </p:grpSpPr>
        <p:graphicFrame>
          <p:nvGraphicFramePr>
            <p:cNvPr id="16" name="Object 10"/>
            <p:cNvGraphicFramePr>
              <a:graphicFrameLocks noChangeAspect="1"/>
            </p:cNvGraphicFramePr>
            <p:nvPr/>
          </p:nvGraphicFramePr>
          <p:xfrm>
            <a:off x="1115" y="1162"/>
            <a:ext cx="3126" cy="19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8" name="Chart" r:id="rId4" imgW="4962590" imgH="2876450" progId="Excel.Chart.8">
                    <p:embed/>
                  </p:oleObj>
                </mc:Choice>
                <mc:Fallback>
                  <p:oleObj name="Chart" r:id="rId4" imgW="4962590" imgH="2876450" progId="Excel.Chart.8">
                    <p:embed/>
                    <p:pic>
                      <p:nvPicPr>
                        <p:cNvPr id="0" name=""/>
                        <p:cNvPicPr>
                          <a:picLocks noRot="1"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5" y="1162"/>
                          <a:ext cx="3126" cy="19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1655" y="1389"/>
              <a:ext cx="254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621692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Rel. WCET</a:t>
            </a:r>
            <a:r>
              <a:rPr lang="de-DE" baseline="-25000" dirty="0"/>
              <a:t>EST</a:t>
            </a:r>
            <a:r>
              <a:rPr lang="de-DE" dirty="0"/>
              <a:t> nach </a:t>
            </a:r>
            <a:r>
              <a:rPr lang="de-DE" dirty="0" smtClean="0"/>
              <a:t>D-SPM-Allokation </a:t>
            </a:r>
            <a:r>
              <a:rPr lang="de-DE" dirty="0"/>
              <a:t>für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fsm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366800"/>
            <a:ext cx="8064896" cy="2049792"/>
          </a:xfr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Stetige WCET</a:t>
            </a:r>
            <a:r>
              <a:rPr lang="de-DE" baseline="-25000" dirty="0" smtClean="0"/>
              <a:t>EST</a:t>
            </a:r>
            <a:r>
              <a:rPr lang="de-DE" dirty="0" smtClean="0"/>
              <a:t>-Reduktionen mit zunehmenden SPM-Größen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98 globale Variablen à 4 Bytes Größe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WCET</a:t>
            </a:r>
            <a:r>
              <a:rPr lang="de-DE" baseline="-25000" dirty="0" smtClean="0"/>
              <a:t>EST</a:t>
            </a:r>
            <a:r>
              <a:rPr lang="de-DE" dirty="0" smtClean="0"/>
              <a:t>-Reduktionen um 21,4% für 256 Bytes SPM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6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X-Achse: Absolute SPM-Größen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Y-Achse: 100% = WCET</a:t>
            </a:r>
            <a:r>
              <a:rPr lang="de-DE" baseline="-25000" dirty="0"/>
              <a:t>EST</a:t>
            </a:r>
            <a:r>
              <a:rPr lang="de-DE" dirty="0"/>
              <a:t> ohne Daten-</a:t>
            </a:r>
            <a:r>
              <a:rPr lang="en-US" i="1" dirty="0" smtClean="0"/>
              <a:t>Scratchpad</a:t>
            </a:r>
            <a:endParaRPr lang="en-US" i="1" dirty="0"/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1770063" y="1340768"/>
            <a:ext cx="4962525" cy="3019425"/>
            <a:chOff x="1115" y="1162"/>
            <a:chExt cx="3126" cy="190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1115" y="1162"/>
            <a:ext cx="3126" cy="19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8" name="Chart" r:id="rId4" imgW="4962590" imgH="2876450" progId="Excel.Chart.8">
                    <p:embed/>
                  </p:oleObj>
                </mc:Choice>
                <mc:Fallback>
                  <p:oleObj name="Chart" r:id="rId4" imgW="4962590" imgH="2876450" progId="Excel.Chart.8">
                    <p:embed/>
                    <p:pic>
                      <p:nvPicPr>
                        <p:cNvPr id="0" name=""/>
                        <p:cNvPicPr>
                          <a:picLocks noRot="1"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5" y="1162"/>
                          <a:ext cx="3126" cy="19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655" y="1389"/>
              <a:ext cx="254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705624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Rel. WCET</a:t>
            </a:r>
            <a:r>
              <a:rPr lang="de-DE" baseline="-25000" dirty="0"/>
              <a:t>EST</a:t>
            </a:r>
            <a:r>
              <a:rPr lang="de-DE" dirty="0"/>
              <a:t> nach </a:t>
            </a:r>
            <a:r>
              <a:rPr lang="de-DE" dirty="0" smtClean="0"/>
              <a:t>D-SPM-Allokation für 14 Benchmarks</a:t>
            </a:r>
            <a:endParaRPr lang="de-D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366800"/>
            <a:ext cx="8064896" cy="1680460"/>
          </a:xfr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Stetige WCET</a:t>
            </a:r>
            <a:r>
              <a:rPr lang="de-DE" baseline="-25000" dirty="0"/>
              <a:t>EST</a:t>
            </a:r>
            <a:r>
              <a:rPr lang="de-DE" dirty="0"/>
              <a:t>-Reduktionen mit zunehmenden SPM-Größen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WCET</a:t>
            </a:r>
            <a:r>
              <a:rPr lang="de-DE" baseline="-25000" dirty="0" smtClean="0"/>
              <a:t>EST</a:t>
            </a:r>
            <a:r>
              <a:rPr lang="de-DE" dirty="0" smtClean="0"/>
              <a:t>-Reduktionen von 2,7% – 20,6%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6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X-Achse: Absolute SPM-Größen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Y-Achse: 100% = WCET</a:t>
            </a:r>
            <a:r>
              <a:rPr lang="de-DE" baseline="-25000" dirty="0"/>
              <a:t>EST</a:t>
            </a:r>
            <a:r>
              <a:rPr lang="de-DE" dirty="0"/>
              <a:t> ohne Daten-</a:t>
            </a:r>
            <a:r>
              <a:rPr lang="en-US" i="1" dirty="0"/>
              <a:t>Scratchpad</a:t>
            </a:r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572935"/>
              </p:ext>
            </p:extLst>
          </p:nvPr>
        </p:nvGraphicFramePr>
        <p:xfrm>
          <a:off x="1820863" y="1391568"/>
          <a:ext cx="4860925" cy="291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Gerade Verbindung 9"/>
          <p:cNvCxnSpPr/>
          <p:nvPr/>
        </p:nvCxnSpPr>
        <p:spPr bwMode="auto">
          <a:xfrm>
            <a:off x="2664000" y="1728000"/>
            <a:ext cx="3996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44827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ILP zur </a:t>
            </a:r>
            <a:r>
              <a:rPr lang="en-US" i="1" dirty="0" smtClean="0"/>
              <a:t>Scratchpad</a:t>
            </a:r>
            <a:r>
              <a:rPr lang="de-DE" dirty="0" smtClean="0"/>
              <a:t>-Allokation von Programmcode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Ziel</a:t>
            </a: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  <a:tabLst>
                <a:tab pos="7620000" algn="l"/>
              </a:tabLst>
            </a:pPr>
            <a:r>
              <a:rPr lang="de-DE" dirty="0"/>
              <a:t>Bestimme Menge von Basisblöcken zur Allokation in </a:t>
            </a:r>
            <a:r>
              <a:rPr lang="de-DE" dirty="0" smtClean="0"/>
              <a:t>Programm-SPM</a:t>
            </a:r>
            <a:r>
              <a:rPr lang="de-DE" dirty="0"/>
              <a:t>,</a:t>
            </a:r>
          </a:p>
          <a:p>
            <a:pPr>
              <a:lnSpc>
                <a:spcPct val="120000"/>
              </a:lnSpc>
              <a:buFont typeface="Arial" charset="0"/>
              <a:buChar char="–"/>
              <a:tabLst>
                <a:tab pos="7620000" algn="l"/>
              </a:tabLst>
            </a:pPr>
            <a:r>
              <a:rPr lang="de-DE" dirty="0"/>
              <a:t>so dass ausgewählte Basisblöcke WCET</a:t>
            </a:r>
            <a:r>
              <a:rPr lang="de-DE" baseline="-25000" dirty="0"/>
              <a:t>EST</a:t>
            </a:r>
            <a:r>
              <a:rPr lang="de-DE" dirty="0"/>
              <a:t> -Minimierung erzielen</a:t>
            </a:r>
            <a:endParaRPr lang="de-DE" baseline="-25000" dirty="0"/>
          </a:p>
          <a:p>
            <a:pPr>
              <a:lnSpc>
                <a:spcPct val="120000"/>
              </a:lnSpc>
              <a:buFont typeface="Arial" charset="0"/>
              <a:buChar char="–"/>
              <a:tabLst>
                <a:tab pos="7620000" algn="l"/>
              </a:tabLst>
            </a:pPr>
            <a:r>
              <a:rPr lang="de-DE" dirty="0"/>
              <a:t>unter Berücksichtigung wechselnder WCEPs.</a:t>
            </a:r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Ansatz</a:t>
            </a: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Ganzzahlig-lineare Programmierung</a:t>
            </a:r>
            <a:endParaRPr lang="de-DE" i="1" dirty="0" smtClean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Optimale Resultate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Notation:</a:t>
            </a:r>
            <a:r>
              <a:rPr lang="de-DE" dirty="0" smtClean="0"/>
              <a:t> Großbuchstaben </a:t>
            </a:r>
            <a:r>
              <a:rPr lang="de-DE" b="1" dirty="0" smtClean="0">
                <a:sym typeface="Symbol" pitchFamily="18" charset="2"/>
              </a:rPr>
              <a:t></a:t>
            </a:r>
            <a:r>
              <a:rPr lang="de-DE" dirty="0" smtClean="0"/>
              <a:t> Konstanten,</a:t>
            </a:r>
            <a:br>
              <a:rPr lang="de-DE" dirty="0" smtClean="0"/>
            </a:br>
            <a:r>
              <a:rPr lang="de-DE" dirty="0" smtClean="0"/>
              <a:t>	       </a:t>
            </a:r>
            <a:r>
              <a:rPr lang="de-DE" sz="1000" dirty="0" smtClean="0"/>
              <a:t> </a:t>
            </a:r>
            <a:r>
              <a:rPr lang="de-DE" dirty="0" smtClean="0"/>
              <a:t>Kleinbuchstaben </a:t>
            </a:r>
            <a:r>
              <a:rPr lang="de-DE" b="1" dirty="0">
                <a:sym typeface="Symbol" pitchFamily="18" charset="2"/>
              </a:rPr>
              <a:t> </a:t>
            </a:r>
            <a:r>
              <a:rPr lang="de-DE" dirty="0" smtClean="0"/>
              <a:t>Variablen</a:t>
            </a:r>
          </a:p>
        </p:txBody>
      </p:sp>
    </p:spTree>
    <p:extLst>
      <p:ext uri="{BB962C8B-B14F-4D97-AF65-F5344CB8AC3E}">
        <p14:creationId xmlns:p14="http://schemas.microsoft.com/office/powerpoint/2010/main" val="580768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Entscheidungsvariablen und Kosten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i="1" dirty="0" smtClean="0"/>
              <a:t>Binäre Entscheidungsvariablen pro Basisblock: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i="1" dirty="0" smtClean="0"/>
              <a:t>Kosten eines Basisblocks b</a:t>
            </a:r>
            <a:r>
              <a:rPr lang="de-DE" b="1" i="1" baseline="-25000" dirty="0" smtClean="0"/>
              <a:t>i</a:t>
            </a:r>
            <a:r>
              <a:rPr lang="de-DE" b="1" i="1" dirty="0" smtClean="0"/>
              <a:t>:</a:t>
            </a:r>
            <a:br>
              <a:rPr lang="de-DE" b="1" i="1" dirty="0" smtClean="0"/>
            </a:br>
            <a:r>
              <a:rPr lang="de-DE" b="1" i="1" dirty="0" smtClean="0"/>
              <a:t/>
            </a:r>
            <a:br>
              <a:rPr lang="de-DE" b="1" i="1" dirty="0" smtClean="0"/>
            </a:br>
            <a:r>
              <a:rPr lang="de-DE" b="1" i="1" dirty="0"/>
              <a:t/>
            </a:r>
            <a:br>
              <a:rPr lang="de-DE" b="1" i="1" dirty="0"/>
            </a:br>
            <a:r>
              <a:rPr lang="de-DE" b="1" i="1" dirty="0"/>
              <a:t> </a:t>
            </a:r>
            <a:r>
              <a:rPr lang="de-DE" b="1" i="1" dirty="0" smtClean="0"/>
              <a:t>    </a:t>
            </a:r>
            <a:r>
              <a:rPr lang="de-DE" dirty="0" smtClean="0"/>
              <a:t>modelliert </a:t>
            </a:r>
            <a:r>
              <a:rPr lang="de-DE" dirty="0"/>
              <a:t>die WCET</a:t>
            </a:r>
            <a:r>
              <a:rPr lang="de-DE" baseline="-25000" dirty="0"/>
              <a:t>EST</a:t>
            </a:r>
            <a:r>
              <a:rPr lang="de-DE" dirty="0"/>
              <a:t> von     wenn     entweder im Hauptspeicher oder im SPM </a:t>
            </a:r>
            <a:r>
              <a:rPr lang="de-DE" dirty="0" smtClean="0"/>
              <a:t>liegt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i="1" dirty="0" smtClean="0"/>
              <a:t>Modellierung des intraprozeduralen Kontrollflusses:</a:t>
            </a:r>
            <a:r>
              <a:rPr lang="de-DE" b="1" i="1" dirty="0"/>
              <a:t/>
            </a:r>
            <a:br>
              <a:rPr lang="de-DE" b="1" i="1" dirty="0"/>
            </a:br>
            <a:r>
              <a:rPr lang="de-DE" dirty="0" smtClean="0"/>
              <a:t>Wie zuvor zur WCET-bewussten SPM-Allokation von Daten</a:t>
            </a:r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1" y="1965600"/>
            <a:ext cx="4596765" cy="6096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3847531"/>
            <a:ext cx="3617595" cy="30670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520630"/>
            <a:ext cx="163830" cy="1524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763" y="4447605"/>
            <a:ext cx="160020" cy="21717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46000"/>
            <a:ext cx="160020" cy="21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75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Sprünge zwischen Speichern</a:t>
            </a:r>
            <a:endParaRPr lang="de-DE" dirty="0"/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58913"/>
            <a:ext cx="8785225" cy="4994275"/>
          </a:xfrm>
        </p:spPr>
        <p:txBody>
          <a:bodyPr/>
          <a:lstStyle/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b="1" i="1" dirty="0" smtClean="0"/>
              <a:t>Allokation aufeinander folgender Basisblöcke:</a:t>
            </a:r>
          </a:p>
          <a:p>
            <a:pPr lvl="1">
              <a:buFont typeface="Arial" charset="0"/>
              <a:buChar char="–"/>
            </a:pPr>
            <a:r>
              <a:rPr lang="de-DE" dirty="0" smtClean="0"/>
              <a:t>Allokation aufeinander folgender Basisblöcke in verschiedene Speicher erfordert Einfügen spezieller Sprung-Befehle</a:t>
            </a:r>
          </a:p>
          <a:p>
            <a:pPr lvl="1">
              <a:buFont typeface="Arial" charset="0"/>
              <a:buChar char="–"/>
            </a:pPr>
            <a:r>
              <a:rPr lang="de-DE" dirty="0" smtClean="0"/>
              <a:t>Sprünge zwischen Speichern sehr teuer: mehr als 1 Instruktion</a:t>
            </a:r>
          </a:p>
          <a:p>
            <a:pPr lvl="1">
              <a:buFont typeface="Arial" charset="0"/>
              <a:buChar char="–"/>
            </a:pPr>
            <a:r>
              <a:rPr lang="de-DE" dirty="0" smtClean="0"/>
              <a:t>Sprung-Befehle: </a:t>
            </a:r>
            <a:r>
              <a:rPr lang="de-DE" i="1" u="sng" dirty="0" smtClean="0"/>
              <a:t>Variablen</a:t>
            </a:r>
            <a:r>
              <a:rPr lang="de-DE" dirty="0" smtClean="0"/>
              <a:t>  im ILP bzgl. WCET</a:t>
            </a:r>
            <a:r>
              <a:rPr lang="de-DE" baseline="-25000" dirty="0" smtClean="0"/>
              <a:t>EST</a:t>
            </a:r>
            <a:r>
              <a:rPr lang="de-DE" dirty="0" smtClean="0"/>
              <a:t> und Code-Größe, abhängig von Entscheidungsvariablen </a:t>
            </a:r>
            <a:r>
              <a:rPr lang="de-DE" i="1" dirty="0" smtClean="0"/>
              <a:t>(</a:t>
            </a:r>
            <a:r>
              <a:rPr lang="de-DE" i="1" dirty="0" smtClean="0">
                <a:sym typeface="Wingdings"/>
              </a:rPr>
              <a:t></a:t>
            </a:r>
            <a:r>
              <a:rPr lang="de-DE" i="1" dirty="0" smtClean="0"/>
              <a:t> siehe Kapitel 7)</a:t>
            </a:r>
          </a:p>
          <a:p>
            <a:pPr lvl="1">
              <a:buFont typeface="Arial" charset="0"/>
              <a:buChar char="–"/>
            </a:pPr>
            <a:endParaRPr lang="de-DE" dirty="0" smtClean="0"/>
          </a:p>
          <a:p>
            <a:pPr>
              <a:buFont typeface="Arial" charset="0"/>
              <a:buChar char="–"/>
            </a:pPr>
            <a:r>
              <a:rPr lang="de-DE" b="1" i="1" dirty="0" smtClean="0"/>
              <a:t>Sprung-Szenarien:</a:t>
            </a:r>
            <a:br>
              <a:rPr lang="de-DE" b="1" i="1" dirty="0" smtClean="0"/>
            </a:br>
            <a:r>
              <a:rPr lang="de-DE" b="1" i="1" dirty="0" smtClean="0"/>
              <a:t>(„Jump Scenarios“,</a:t>
            </a:r>
            <a:br>
              <a:rPr lang="de-DE" b="1" i="1" dirty="0" smtClean="0"/>
            </a:br>
            <a:r>
              <a:rPr lang="de-DE" b="1" i="1" dirty="0" smtClean="0"/>
              <a:t> JS)</a:t>
            </a: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7407226" y="3933056"/>
            <a:ext cx="1081087" cy="3667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7407226" y="3933056"/>
            <a:ext cx="1081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de-DE" sz="1800" i="1" dirty="0" smtClean="0">
                <a:solidFill>
                  <a:schemeClr val="tx1"/>
                </a:solidFill>
              </a:rPr>
              <a:t>b</a:t>
            </a:r>
            <a:r>
              <a:rPr lang="de-DE" sz="1800" i="1" baseline="-25000" dirty="0" smtClean="0">
                <a:solidFill>
                  <a:schemeClr val="tx1"/>
                </a:solidFill>
              </a:rPr>
              <a:t>i</a:t>
            </a:r>
            <a:endParaRPr lang="de-DE" sz="1800" i="1" baseline="-25000" dirty="0">
              <a:solidFill>
                <a:schemeClr val="tx1"/>
              </a:solidFill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7407226" y="4652193"/>
            <a:ext cx="1081087" cy="366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7407226" y="4652193"/>
            <a:ext cx="1081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de-DE" sz="1800" i="1" dirty="0" smtClean="0">
                <a:solidFill>
                  <a:schemeClr val="tx1"/>
                </a:solidFill>
              </a:rPr>
              <a:t>b</a:t>
            </a:r>
            <a:r>
              <a:rPr lang="de-DE" sz="1800" i="1" baseline="-25000" dirty="0" smtClean="0">
                <a:solidFill>
                  <a:schemeClr val="tx1"/>
                </a:solidFill>
              </a:rPr>
              <a:t>k</a:t>
            </a:r>
            <a:endParaRPr lang="de-DE" sz="1800" i="1" baseline="-25000" dirty="0">
              <a:solidFill>
                <a:schemeClr val="tx1"/>
              </a:solidFill>
            </a:endParaRPr>
          </a:p>
        </p:txBody>
      </p:sp>
      <p:grpSp>
        <p:nvGrpSpPr>
          <p:cNvPr id="32" name="Group 9"/>
          <p:cNvGrpSpPr>
            <a:grpSpLocks/>
          </p:cNvGrpSpPr>
          <p:nvPr/>
        </p:nvGrpSpPr>
        <p:grpSpPr bwMode="auto">
          <a:xfrm>
            <a:off x="7766001" y="5155431"/>
            <a:ext cx="361950" cy="73025"/>
            <a:chOff x="158" y="3203"/>
            <a:chExt cx="228" cy="46"/>
          </a:xfrm>
        </p:grpSpPr>
        <p:sp>
          <p:nvSpPr>
            <p:cNvPr id="33" name="Oval 10"/>
            <p:cNvSpPr>
              <a:spLocks noChangeArrowheads="1"/>
            </p:cNvSpPr>
            <p:nvPr/>
          </p:nvSpPr>
          <p:spPr bwMode="auto">
            <a:xfrm>
              <a:off x="158" y="3203"/>
              <a:ext cx="46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4" name="Oval 11"/>
            <p:cNvSpPr>
              <a:spLocks noChangeArrowheads="1"/>
            </p:cNvSpPr>
            <p:nvPr/>
          </p:nvSpPr>
          <p:spPr bwMode="auto">
            <a:xfrm>
              <a:off x="249" y="3203"/>
              <a:ext cx="46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5" name="Oval 12"/>
            <p:cNvSpPr>
              <a:spLocks noChangeArrowheads="1"/>
            </p:cNvSpPr>
            <p:nvPr/>
          </p:nvSpPr>
          <p:spPr bwMode="auto">
            <a:xfrm>
              <a:off x="340" y="3203"/>
              <a:ext cx="46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36" name="Line 13"/>
          <p:cNvSpPr>
            <a:spLocks noChangeShapeType="1"/>
          </p:cNvSpPr>
          <p:nvPr/>
        </p:nvSpPr>
        <p:spPr bwMode="auto">
          <a:xfrm>
            <a:off x="7943801" y="4293418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7407226" y="5366568"/>
            <a:ext cx="1081087" cy="366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7407226" y="5366568"/>
            <a:ext cx="1081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de-DE" sz="1800" i="1" dirty="0" smtClean="0">
                <a:solidFill>
                  <a:schemeClr val="tx1"/>
                </a:solidFill>
              </a:rPr>
              <a:t>b</a:t>
            </a:r>
            <a:r>
              <a:rPr lang="de-DE" sz="1800" i="1" baseline="-25000" dirty="0" smtClean="0">
                <a:solidFill>
                  <a:schemeClr val="tx1"/>
                </a:solidFill>
              </a:rPr>
              <a:t>j</a:t>
            </a:r>
            <a:endParaRPr lang="de-DE" sz="1800" i="1" baseline="-25000" dirty="0">
              <a:solidFill>
                <a:schemeClr val="tx1"/>
              </a:solidFill>
            </a:endParaRPr>
          </a:p>
        </p:txBody>
      </p:sp>
      <p:sp>
        <p:nvSpPr>
          <p:cNvPr id="39" name="Freeform 16"/>
          <p:cNvSpPr>
            <a:spLocks/>
          </p:cNvSpPr>
          <p:nvPr/>
        </p:nvSpPr>
        <p:spPr bwMode="auto">
          <a:xfrm>
            <a:off x="7262763" y="4148956"/>
            <a:ext cx="144463" cy="1439862"/>
          </a:xfrm>
          <a:custGeom>
            <a:avLst/>
            <a:gdLst>
              <a:gd name="T0" fmla="*/ 91 w 91"/>
              <a:gd name="T1" fmla="*/ 0 h 907"/>
              <a:gd name="T2" fmla="*/ 0 w 91"/>
              <a:gd name="T3" fmla="*/ 0 h 907"/>
              <a:gd name="T4" fmla="*/ 0 w 91"/>
              <a:gd name="T5" fmla="*/ 907 h 907"/>
              <a:gd name="T6" fmla="*/ 91 w 91"/>
              <a:gd name="T7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" h="907">
                <a:moveTo>
                  <a:pt x="91" y="0"/>
                </a:moveTo>
                <a:lnTo>
                  <a:pt x="0" y="0"/>
                </a:lnTo>
                <a:lnTo>
                  <a:pt x="0" y="907"/>
                </a:lnTo>
                <a:lnTo>
                  <a:pt x="91" y="907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40" name="AutoShape 17"/>
          <p:cNvSpPr>
            <a:spLocks noChangeArrowheads="1"/>
          </p:cNvSpPr>
          <p:nvPr/>
        </p:nvSpPr>
        <p:spPr bwMode="auto">
          <a:xfrm>
            <a:off x="5535563" y="3933056"/>
            <a:ext cx="1081088" cy="3667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5535563" y="3933056"/>
            <a:ext cx="108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de-DE" sz="1800" i="1" dirty="0" smtClean="0">
                <a:solidFill>
                  <a:schemeClr val="tx1"/>
                </a:solidFill>
              </a:rPr>
              <a:t>b</a:t>
            </a:r>
            <a:r>
              <a:rPr lang="de-DE" sz="1800" i="1" baseline="-25000" dirty="0" smtClean="0">
                <a:solidFill>
                  <a:schemeClr val="tx1"/>
                </a:solidFill>
              </a:rPr>
              <a:t>i</a:t>
            </a:r>
            <a:endParaRPr lang="de-DE" sz="1800" i="1" baseline="-25000" dirty="0">
              <a:solidFill>
                <a:schemeClr val="tx1"/>
              </a:solidFill>
            </a:endParaRPr>
          </a:p>
        </p:txBody>
      </p:sp>
      <p:grpSp>
        <p:nvGrpSpPr>
          <p:cNvPr id="42" name="Group 19"/>
          <p:cNvGrpSpPr>
            <a:grpSpLocks/>
          </p:cNvGrpSpPr>
          <p:nvPr/>
        </p:nvGrpSpPr>
        <p:grpSpPr bwMode="auto">
          <a:xfrm>
            <a:off x="5894338" y="4436293"/>
            <a:ext cx="361950" cy="73025"/>
            <a:chOff x="158" y="3203"/>
            <a:chExt cx="228" cy="46"/>
          </a:xfrm>
        </p:grpSpPr>
        <p:sp>
          <p:nvSpPr>
            <p:cNvPr id="43" name="Oval 20"/>
            <p:cNvSpPr>
              <a:spLocks noChangeArrowheads="1"/>
            </p:cNvSpPr>
            <p:nvPr/>
          </p:nvSpPr>
          <p:spPr bwMode="auto">
            <a:xfrm>
              <a:off x="158" y="3203"/>
              <a:ext cx="46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4" name="Oval 21"/>
            <p:cNvSpPr>
              <a:spLocks noChangeArrowheads="1"/>
            </p:cNvSpPr>
            <p:nvPr/>
          </p:nvSpPr>
          <p:spPr bwMode="auto">
            <a:xfrm>
              <a:off x="249" y="3203"/>
              <a:ext cx="46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5" name="Oval 22"/>
            <p:cNvSpPr>
              <a:spLocks noChangeArrowheads="1"/>
            </p:cNvSpPr>
            <p:nvPr/>
          </p:nvSpPr>
          <p:spPr bwMode="auto">
            <a:xfrm>
              <a:off x="340" y="3203"/>
              <a:ext cx="46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46" name="AutoShape 23"/>
          <p:cNvSpPr>
            <a:spLocks noChangeArrowheads="1"/>
          </p:cNvSpPr>
          <p:nvPr/>
        </p:nvSpPr>
        <p:spPr bwMode="auto">
          <a:xfrm>
            <a:off x="5535563" y="4652193"/>
            <a:ext cx="1081088" cy="366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5535563" y="4652193"/>
            <a:ext cx="1081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de-DE" sz="1800" i="1" dirty="0" smtClean="0">
                <a:solidFill>
                  <a:schemeClr val="tx1"/>
                </a:solidFill>
              </a:rPr>
              <a:t>b</a:t>
            </a:r>
            <a:r>
              <a:rPr lang="de-DE" sz="1800" i="1" baseline="-25000" dirty="0" smtClean="0">
                <a:solidFill>
                  <a:schemeClr val="tx1"/>
                </a:solidFill>
              </a:rPr>
              <a:t>k</a:t>
            </a:r>
            <a:endParaRPr lang="de-DE" sz="1800" i="1" baseline="-25000" dirty="0">
              <a:solidFill>
                <a:schemeClr val="tx1"/>
              </a:solidFill>
            </a:endParaRPr>
          </a:p>
        </p:txBody>
      </p:sp>
      <p:grpSp>
        <p:nvGrpSpPr>
          <p:cNvPr id="48" name="Group 25"/>
          <p:cNvGrpSpPr>
            <a:grpSpLocks/>
          </p:cNvGrpSpPr>
          <p:nvPr/>
        </p:nvGrpSpPr>
        <p:grpSpPr bwMode="auto">
          <a:xfrm>
            <a:off x="5894338" y="5155431"/>
            <a:ext cx="361950" cy="73025"/>
            <a:chOff x="158" y="3203"/>
            <a:chExt cx="228" cy="46"/>
          </a:xfrm>
        </p:grpSpPr>
        <p:sp>
          <p:nvSpPr>
            <p:cNvPr id="49" name="Oval 26"/>
            <p:cNvSpPr>
              <a:spLocks noChangeArrowheads="1"/>
            </p:cNvSpPr>
            <p:nvPr/>
          </p:nvSpPr>
          <p:spPr bwMode="auto">
            <a:xfrm>
              <a:off x="158" y="3203"/>
              <a:ext cx="46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50" name="Oval 27"/>
            <p:cNvSpPr>
              <a:spLocks noChangeArrowheads="1"/>
            </p:cNvSpPr>
            <p:nvPr/>
          </p:nvSpPr>
          <p:spPr bwMode="auto">
            <a:xfrm>
              <a:off x="249" y="3203"/>
              <a:ext cx="46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51" name="Oval 28"/>
            <p:cNvSpPr>
              <a:spLocks noChangeArrowheads="1"/>
            </p:cNvSpPr>
            <p:nvPr/>
          </p:nvSpPr>
          <p:spPr bwMode="auto">
            <a:xfrm>
              <a:off x="340" y="3203"/>
              <a:ext cx="46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52" name="AutoShape 29"/>
          <p:cNvSpPr>
            <a:spLocks noChangeArrowheads="1"/>
          </p:cNvSpPr>
          <p:nvPr/>
        </p:nvSpPr>
        <p:spPr bwMode="auto">
          <a:xfrm>
            <a:off x="5535563" y="5366568"/>
            <a:ext cx="1081088" cy="366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5535563" y="5366568"/>
            <a:ext cx="1081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de-DE" sz="1800" i="1" dirty="0" smtClean="0">
                <a:solidFill>
                  <a:schemeClr val="tx1"/>
                </a:solidFill>
              </a:rPr>
              <a:t>b</a:t>
            </a:r>
            <a:r>
              <a:rPr lang="de-DE" sz="1800" i="1" baseline="-25000" dirty="0" smtClean="0">
                <a:solidFill>
                  <a:schemeClr val="tx1"/>
                </a:solidFill>
              </a:rPr>
              <a:t>j</a:t>
            </a:r>
            <a:endParaRPr lang="de-DE" sz="1800" i="1" baseline="-25000" dirty="0">
              <a:solidFill>
                <a:schemeClr val="tx1"/>
              </a:solidFill>
            </a:endParaRPr>
          </a:p>
        </p:txBody>
      </p:sp>
      <p:sp>
        <p:nvSpPr>
          <p:cNvPr id="54" name="Freeform 31"/>
          <p:cNvSpPr>
            <a:spLocks/>
          </p:cNvSpPr>
          <p:nvPr/>
        </p:nvSpPr>
        <p:spPr bwMode="auto">
          <a:xfrm>
            <a:off x="5391101" y="4148956"/>
            <a:ext cx="144462" cy="1439862"/>
          </a:xfrm>
          <a:custGeom>
            <a:avLst/>
            <a:gdLst>
              <a:gd name="T0" fmla="*/ 91 w 91"/>
              <a:gd name="T1" fmla="*/ 0 h 907"/>
              <a:gd name="T2" fmla="*/ 0 w 91"/>
              <a:gd name="T3" fmla="*/ 0 h 907"/>
              <a:gd name="T4" fmla="*/ 0 w 91"/>
              <a:gd name="T5" fmla="*/ 907 h 907"/>
              <a:gd name="T6" fmla="*/ 91 w 91"/>
              <a:gd name="T7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" h="907">
                <a:moveTo>
                  <a:pt x="91" y="0"/>
                </a:moveTo>
                <a:lnTo>
                  <a:pt x="0" y="0"/>
                </a:lnTo>
                <a:lnTo>
                  <a:pt x="0" y="907"/>
                </a:lnTo>
                <a:lnTo>
                  <a:pt x="91" y="907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5" name="AutoShape 32"/>
          <p:cNvSpPr>
            <a:spLocks noChangeArrowheads="1"/>
          </p:cNvSpPr>
          <p:nvPr/>
        </p:nvSpPr>
        <p:spPr bwMode="auto">
          <a:xfrm>
            <a:off x="3662313" y="3933056"/>
            <a:ext cx="1081088" cy="3667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6" name="Text Box 33"/>
          <p:cNvSpPr txBox="1">
            <a:spLocks noChangeArrowheads="1"/>
          </p:cNvSpPr>
          <p:nvPr/>
        </p:nvSpPr>
        <p:spPr bwMode="auto">
          <a:xfrm>
            <a:off x="3662313" y="3933056"/>
            <a:ext cx="108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de-DE" sz="1800" i="1" dirty="0" smtClean="0">
                <a:solidFill>
                  <a:schemeClr val="tx1"/>
                </a:solidFill>
              </a:rPr>
              <a:t>b</a:t>
            </a:r>
            <a:r>
              <a:rPr lang="de-DE" sz="1800" i="1" baseline="-25000" dirty="0" smtClean="0">
                <a:solidFill>
                  <a:schemeClr val="tx1"/>
                </a:solidFill>
              </a:rPr>
              <a:t>i</a:t>
            </a:r>
            <a:endParaRPr lang="de-DE" sz="1800" i="1" baseline="-25000" dirty="0">
              <a:solidFill>
                <a:schemeClr val="tx1"/>
              </a:solidFill>
            </a:endParaRPr>
          </a:p>
        </p:txBody>
      </p:sp>
      <p:sp>
        <p:nvSpPr>
          <p:cNvPr id="59" name="AutoShape 34"/>
          <p:cNvSpPr>
            <a:spLocks noChangeArrowheads="1"/>
          </p:cNvSpPr>
          <p:nvPr/>
        </p:nvSpPr>
        <p:spPr bwMode="auto">
          <a:xfrm>
            <a:off x="3662313" y="4652193"/>
            <a:ext cx="1081088" cy="366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60" name="Text Box 35"/>
          <p:cNvSpPr txBox="1">
            <a:spLocks noChangeArrowheads="1"/>
          </p:cNvSpPr>
          <p:nvPr/>
        </p:nvSpPr>
        <p:spPr bwMode="auto">
          <a:xfrm>
            <a:off x="3662313" y="4652193"/>
            <a:ext cx="1081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de-DE" sz="1800" i="1" dirty="0" smtClean="0">
                <a:solidFill>
                  <a:schemeClr val="tx1"/>
                </a:solidFill>
              </a:rPr>
              <a:t>b</a:t>
            </a:r>
            <a:r>
              <a:rPr lang="de-DE" sz="1800" i="1" baseline="-25000" dirty="0" smtClean="0">
                <a:solidFill>
                  <a:schemeClr val="tx1"/>
                </a:solidFill>
              </a:rPr>
              <a:t>j</a:t>
            </a:r>
            <a:endParaRPr lang="de-DE" sz="1800" i="1" baseline="-25000" dirty="0">
              <a:solidFill>
                <a:schemeClr val="tx1"/>
              </a:solidFill>
            </a:endParaRPr>
          </a:p>
        </p:txBody>
      </p:sp>
      <p:sp>
        <p:nvSpPr>
          <p:cNvPr id="61" name="Line 36"/>
          <p:cNvSpPr>
            <a:spLocks noChangeShapeType="1"/>
          </p:cNvSpPr>
          <p:nvPr/>
        </p:nvSpPr>
        <p:spPr bwMode="auto">
          <a:xfrm>
            <a:off x="4198888" y="4293418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62" name="Text Box 37"/>
          <p:cNvSpPr txBox="1">
            <a:spLocks noChangeArrowheads="1"/>
          </p:cNvSpPr>
          <p:nvPr/>
        </p:nvSpPr>
        <p:spPr bwMode="auto">
          <a:xfrm>
            <a:off x="3563888" y="5796781"/>
            <a:ext cx="12490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i="1" dirty="0" smtClean="0">
                <a:solidFill>
                  <a:schemeClr val="tx1"/>
                </a:solidFill>
              </a:rPr>
              <a:t>a) Implizit</a:t>
            </a:r>
            <a:endParaRPr lang="de-DE" sz="1800" b="1" i="1" dirty="0">
              <a:solidFill>
                <a:schemeClr val="tx1"/>
              </a:solidFill>
            </a:endParaRPr>
          </a:p>
        </p:txBody>
      </p:sp>
      <p:sp>
        <p:nvSpPr>
          <p:cNvPr id="63" name="Text Box 38"/>
          <p:cNvSpPr txBox="1">
            <a:spLocks noChangeArrowheads="1"/>
          </p:cNvSpPr>
          <p:nvPr/>
        </p:nvSpPr>
        <p:spPr bwMode="auto">
          <a:xfrm>
            <a:off x="5268123" y="5796781"/>
            <a:ext cx="16081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i="1" dirty="0" smtClean="0">
                <a:solidFill>
                  <a:schemeClr val="tx1"/>
                </a:solidFill>
              </a:rPr>
              <a:t>b) Unbedingt</a:t>
            </a:r>
            <a:endParaRPr lang="de-DE" sz="1800" b="1" i="1" dirty="0">
              <a:solidFill>
                <a:schemeClr val="tx1"/>
              </a:solidFill>
            </a:endParaRPr>
          </a:p>
        </p:txBody>
      </p:sp>
      <p:sp>
        <p:nvSpPr>
          <p:cNvPr id="64" name="Text Box 39"/>
          <p:cNvSpPr txBox="1">
            <a:spLocks noChangeArrowheads="1"/>
          </p:cNvSpPr>
          <p:nvPr/>
        </p:nvSpPr>
        <p:spPr bwMode="auto">
          <a:xfrm>
            <a:off x="7291268" y="5798368"/>
            <a:ext cx="13131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i="1" dirty="0" smtClean="0">
                <a:solidFill>
                  <a:schemeClr val="tx1"/>
                </a:solidFill>
              </a:rPr>
              <a:t>c) Bedingt</a:t>
            </a:r>
            <a:endParaRPr lang="de-DE" sz="1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95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/>
      <p:bldP spid="36" grpId="0" animBg="1"/>
      <p:bldP spid="37" grpId="0" animBg="1"/>
      <p:bldP spid="38" grpId="0"/>
      <p:bldP spid="39" grpId="0" animBg="1"/>
      <p:bldP spid="40" grpId="0" animBg="1"/>
      <p:bldP spid="41" grpId="0"/>
      <p:bldP spid="46" grpId="0" animBg="1"/>
      <p:bldP spid="47" grpId="0"/>
      <p:bldP spid="52" grpId="0" animBg="1"/>
      <p:bldP spid="53" grpId="0"/>
      <p:bldP spid="54" grpId="0" animBg="1"/>
      <p:bldP spid="55" grpId="0" animBg="1"/>
      <p:bldP spid="56" grpId="0"/>
      <p:bldP spid="59" grpId="0" animBg="1"/>
      <p:bldP spid="60" grpId="0"/>
      <p:bldP spid="61" grpId="0" animBg="1"/>
      <p:bldP spid="62" grpId="0"/>
      <p:bldP spid="63" grpId="0"/>
      <p:bldP spid="6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Strafen für Sprünge </a:t>
            </a:r>
            <a:r>
              <a:rPr lang="de-DE" dirty="0"/>
              <a:t>zwischen Speichern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58913"/>
            <a:ext cx="8785225" cy="4994275"/>
          </a:xfrm>
        </p:spPr>
        <p:txBody>
          <a:bodyPr/>
          <a:lstStyle/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b="1" i="1" dirty="0" smtClean="0"/>
              <a:t>Sprung-Strafe – „Jump Penalty“ (</a:t>
            </a:r>
            <a:r>
              <a:rPr lang="de-DE" b="1" dirty="0" smtClean="0">
                <a:sym typeface="Symbol" pitchFamily="18" charset="2"/>
              </a:rPr>
              <a:t>  </a:t>
            </a:r>
            <a:r>
              <a:rPr lang="de-DE" b="1" i="1" dirty="0" smtClean="0"/>
              <a:t>Boolesches XOR):</a:t>
            </a:r>
          </a:p>
          <a:p>
            <a:pPr lvl="1">
              <a:buFont typeface="Arial" charset="0"/>
              <a:buChar char="–"/>
            </a:pPr>
            <a:r>
              <a:rPr lang="de-DE" i="1" u="sng" dirty="0" smtClean="0"/>
              <a:t>Strafe für implizite Sprünge: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dirty="0" smtClean="0"/>
              <a:t>Hohe Strafe, falls BBs </a:t>
            </a:r>
            <a:r>
              <a:rPr lang="de-DE" i="1" dirty="0" smtClean="0"/>
              <a:t>i</a:t>
            </a:r>
            <a:r>
              <a:rPr lang="de-DE" dirty="0" smtClean="0"/>
              <a:t> und </a:t>
            </a:r>
            <a:r>
              <a:rPr lang="de-DE" i="1" dirty="0" smtClean="0"/>
              <a:t>j</a:t>
            </a:r>
            <a:r>
              <a:rPr lang="de-DE" dirty="0" smtClean="0"/>
              <a:t> in verschiedenen Speichern liegen</a:t>
            </a:r>
            <a:br>
              <a:rPr lang="de-DE" dirty="0" smtClean="0"/>
            </a:br>
            <a:endParaRPr lang="de-DE" sz="1200" dirty="0" smtClean="0"/>
          </a:p>
          <a:p>
            <a:pPr lvl="1">
              <a:buFont typeface="Arial" charset="0"/>
              <a:buChar char="–"/>
            </a:pPr>
            <a:r>
              <a:rPr lang="de-DE" i="1" u="sng" dirty="0" smtClean="0"/>
              <a:t>Strafe für unbedingte Sprünge:</a:t>
            </a:r>
          </a:p>
          <a:p>
            <a:pPr lvl="2">
              <a:buFont typeface="Arial" charset="0"/>
              <a:buChar char="–"/>
            </a:pPr>
            <a:r>
              <a:rPr lang="de-DE" sz="2000" dirty="0" smtClean="0"/>
              <a:t>Falls </a:t>
            </a:r>
            <a:r>
              <a:rPr lang="de-DE" sz="2000" i="1" dirty="0" smtClean="0"/>
              <a:t>b</a:t>
            </a:r>
            <a:r>
              <a:rPr lang="de-DE" sz="2000" i="1" baseline="-25000" dirty="0" smtClean="0"/>
              <a:t>i</a:t>
            </a:r>
            <a:r>
              <a:rPr lang="de-DE" sz="2000" dirty="0" smtClean="0"/>
              <a:t> und </a:t>
            </a:r>
            <a:r>
              <a:rPr lang="de-DE" sz="2000" i="1" dirty="0" smtClean="0"/>
              <a:t>b</a:t>
            </a:r>
            <a:r>
              <a:rPr lang="de-DE" sz="2000" i="1" baseline="-25000" dirty="0" smtClean="0"/>
              <a:t>j</a:t>
            </a:r>
            <a:r>
              <a:rPr lang="de-DE" sz="2000" dirty="0" smtClean="0"/>
              <a:t> in versch. Speichern:</a:t>
            </a:r>
          </a:p>
          <a:p>
            <a:pPr lvl="2">
              <a:buFont typeface="Arial" charset="0"/>
              <a:buChar char="–"/>
            </a:pPr>
            <a:r>
              <a:rPr lang="de-DE" sz="2000" dirty="0" smtClean="0"/>
              <a:t>Falls </a:t>
            </a:r>
            <a:r>
              <a:rPr lang="de-DE" sz="2000" i="1" dirty="0" smtClean="0"/>
              <a:t>b</a:t>
            </a:r>
            <a:r>
              <a:rPr lang="de-DE" sz="2000" i="1" baseline="-25000" dirty="0" smtClean="0"/>
              <a:t>i</a:t>
            </a:r>
            <a:r>
              <a:rPr lang="de-DE" sz="2000" dirty="0" smtClean="0"/>
              <a:t> und </a:t>
            </a:r>
            <a:r>
              <a:rPr lang="de-DE" sz="2000" i="1" dirty="0" smtClean="0"/>
              <a:t>b</a:t>
            </a:r>
            <a:r>
              <a:rPr lang="de-DE" sz="2000" i="1" baseline="-25000" dirty="0" smtClean="0"/>
              <a:t>j</a:t>
            </a:r>
            <a:r>
              <a:rPr lang="de-DE" sz="2000" dirty="0" smtClean="0"/>
              <a:t> nebeneinander im gleichen Speicher: 0</a:t>
            </a:r>
          </a:p>
          <a:p>
            <a:pPr lvl="2">
              <a:buFont typeface="Arial" charset="0"/>
              <a:buChar char="–"/>
            </a:pPr>
            <a:r>
              <a:rPr lang="de-DE" sz="2000" dirty="0" smtClean="0"/>
              <a:t>Falls </a:t>
            </a:r>
            <a:r>
              <a:rPr lang="de-DE" sz="2000" i="1" dirty="0" smtClean="0"/>
              <a:t>b</a:t>
            </a:r>
            <a:r>
              <a:rPr lang="de-DE" sz="2000" i="1" baseline="-25000" dirty="0" smtClean="0"/>
              <a:t>i</a:t>
            </a:r>
            <a:r>
              <a:rPr lang="de-DE" sz="2000" dirty="0" smtClean="0"/>
              <a:t> und </a:t>
            </a:r>
            <a:r>
              <a:rPr lang="de-DE" sz="2000" i="1" dirty="0" smtClean="0"/>
              <a:t>b</a:t>
            </a:r>
            <a:r>
              <a:rPr lang="de-DE" sz="2000" i="1" baseline="-25000" dirty="0" smtClean="0"/>
              <a:t>j</a:t>
            </a:r>
            <a:r>
              <a:rPr lang="de-DE" sz="2000" dirty="0" smtClean="0"/>
              <a:t> nicht nebeneinander</a:t>
            </a:r>
            <a:br>
              <a:rPr lang="de-DE" sz="2000" dirty="0" smtClean="0"/>
            </a:br>
            <a:r>
              <a:rPr lang="de-DE" sz="2000" dirty="0" smtClean="0"/>
              <a:t>im gleichen Speicher:</a:t>
            </a:r>
          </a:p>
          <a:p>
            <a:pPr lvl="2">
              <a:buFont typeface="Arial" charset="0"/>
              <a:buChar char="–"/>
            </a:pPr>
            <a:endParaRPr lang="de-DE" sz="2000" dirty="0" smtClean="0"/>
          </a:p>
          <a:p>
            <a:pPr lvl="2">
              <a:buFont typeface="Arial" charset="0"/>
              <a:buChar char="–"/>
            </a:pPr>
            <a:endParaRPr lang="de-DE" sz="2000" dirty="0" smtClean="0"/>
          </a:p>
          <a:p>
            <a:pPr lvl="2">
              <a:buFont typeface="Arial" charset="0"/>
              <a:buChar char="–"/>
            </a:pPr>
            <a:endParaRPr lang="de-DE" sz="2000" dirty="0"/>
          </a:p>
          <a:p>
            <a:pPr lvl="1">
              <a:buFont typeface="Arial" charset="0"/>
              <a:buChar char="–"/>
            </a:pPr>
            <a:r>
              <a:rPr lang="de-DE" i="1" u="sng" dirty="0" smtClean="0"/>
              <a:t>Bedingte Sprünge:</a:t>
            </a:r>
            <a:r>
              <a:rPr lang="de-DE" dirty="0" smtClean="0"/>
              <a:t> Kombination von            und</a:t>
            </a:r>
          </a:p>
        </p:txBody>
      </p:sp>
      <p:pic>
        <p:nvPicPr>
          <p:cNvPr id="3" name="Grafik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98" y="2255912"/>
            <a:ext cx="2762250" cy="31813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23" y="1886729"/>
            <a:ext cx="632460" cy="31813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84984"/>
            <a:ext cx="883920" cy="2857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68" y="3672000"/>
            <a:ext cx="531495" cy="2476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706218"/>
            <a:ext cx="455295" cy="213360"/>
          </a:xfrm>
          <a:prstGeom prst="rect">
            <a:avLst/>
          </a:prstGeom>
        </p:spPr>
      </p:pic>
      <p:sp>
        <p:nvSpPr>
          <p:cNvPr id="73" name="Freeform 3"/>
          <p:cNvSpPr>
            <a:spLocks/>
          </p:cNvSpPr>
          <p:nvPr/>
        </p:nvSpPr>
        <p:spPr bwMode="auto">
          <a:xfrm>
            <a:off x="6948488" y="3658117"/>
            <a:ext cx="936625" cy="1223963"/>
          </a:xfrm>
          <a:custGeom>
            <a:avLst/>
            <a:gdLst>
              <a:gd name="T0" fmla="*/ 499 w 499"/>
              <a:gd name="T1" fmla="*/ 0 h 817"/>
              <a:gd name="T2" fmla="*/ 0 w 499"/>
              <a:gd name="T3" fmla="*/ 0 h 817"/>
              <a:gd name="T4" fmla="*/ 0 w 499"/>
              <a:gd name="T5" fmla="*/ 817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9" h="817">
                <a:moveTo>
                  <a:pt x="499" y="0"/>
                </a:moveTo>
                <a:lnTo>
                  <a:pt x="0" y="0"/>
                </a:lnTo>
                <a:lnTo>
                  <a:pt x="0" y="817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74" name="AutoShape 8"/>
          <p:cNvSpPr>
            <a:spLocks noChangeArrowheads="1"/>
          </p:cNvSpPr>
          <p:nvPr/>
        </p:nvSpPr>
        <p:spPr bwMode="auto">
          <a:xfrm>
            <a:off x="7812088" y="3442217"/>
            <a:ext cx="1081087" cy="366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5" name="Text Box 9"/>
          <p:cNvSpPr txBox="1">
            <a:spLocks noChangeArrowheads="1"/>
          </p:cNvSpPr>
          <p:nvPr/>
        </p:nvSpPr>
        <p:spPr bwMode="auto">
          <a:xfrm>
            <a:off x="7812088" y="3442217"/>
            <a:ext cx="1081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de-DE" sz="1800" i="1" dirty="0" smtClean="0">
                <a:solidFill>
                  <a:schemeClr val="tx1"/>
                </a:solidFill>
              </a:rPr>
              <a:t>b</a:t>
            </a:r>
            <a:r>
              <a:rPr lang="de-DE" sz="1800" i="1" baseline="-25000" dirty="0" smtClean="0">
                <a:solidFill>
                  <a:schemeClr val="tx1"/>
                </a:solidFill>
              </a:rPr>
              <a:t>i</a:t>
            </a:r>
            <a:endParaRPr lang="de-DE" sz="1800" i="1" baseline="-25000" dirty="0">
              <a:solidFill>
                <a:schemeClr val="tx1"/>
              </a:solidFill>
            </a:endParaRPr>
          </a:p>
        </p:txBody>
      </p:sp>
      <p:grpSp>
        <p:nvGrpSpPr>
          <p:cNvPr id="76" name="Group 10"/>
          <p:cNvGrpSpPr>
            <a:grpSpLocks/>
          </p:cNvGrpSpPr>
          <p:nvPr/>
        </p:nvGrpSpPr>
        <p:grpSpPr bwMode="auto">
          <a:xfrm>
            <a:off x="8170863" y="3945455"/>
            <a:ext cx="361950" cy="73025"/>
            <a:chOff x="158" y="3203"/>
            <a:chExt cx="228" cy="46"/>
          </a:xfrm>
        </p:grpSpPr>
        <p:sp>
          <p:nvSpPr>
            <p:cNvPr id="77" name="Oval 11"/>
            <p:cNvSpPr>
              <a:spLocks noChangeArrowheads="1"/>
            </p:cNvSpPr>
            <p:nvPr/>
          </p:nvSpPr>
          <p:spPr bwMode="auto">
            <a:xfrm>
              <a:off x="158" y="3203"/>
              <a:ext cx="46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78" name="Oval 12"/>
            <p:cNvSpPr>
              <a:spLocks noChangeArrowheads="1"/>
            </p:cNvSpPr>
            <p:nvPr/>
          </p:nvSpPr>
          <p:spPr bwMode="auto">
            <a:xfrm>
              <a:off x="249" y="3203"/>
              <a:ext cx="46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79" name="Oval 13"/>
            <p:cNvSpPr>
              <a:spLocks noChangeArrowheads="1"/>
            </p:cNvSpPr>
            <p:nvPr/>
          </p:nvSpPr>
          <p:spPr bwMode="auto">
            <a:xfrm>
              <a:off x="340" y="3203"/>
              <a:ext cx="46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80" name="AutoShape 14"/>
          <p:cNvSpPr>
            <a:spLocks noChangeArrowheads="1"/>
          </p:cNvSpPr>
          <p:nvPr/>
        </p:nvSpPr>
        <p:spPr bwMode="auto">
          <a:xfrm>
            <a:off x="7812088" y="4161355"/>
            <a:ext cx="1081087" cy="3667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1" name="Text Box 15"/>
          <p:cNvSpPr txBox="1">
            <a:spLocks noChangeArrowheads="1"/>
          </p:cNvSpPr>
          <p:nvPr/>
        </p:nvSpPr>
        <p:spPr bwMode="auto">
          <a:xfrm>
            <a:off x="7812088" y="4161355"/>
            <a:ext cx="1081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de-DE" sz="1800" i="1" dirty="0" smtClean="0">
                <a:solidFill>
                  <a:schemeClr val="tx1"/>
                </a:solidFill>
              </a:rPr>
              <a:t>b</a:t>
            </a:r>
            <a:r>
              <a:rPr lang="de-DE" sz="1800" i="1" baseline="-25000" dirty="0" smtClean="0">
                <a:solidFill>
                  <a:schemeClr val="tx1"/>
                </a:solidFill>
              </a:rPr>
              <a:t>k</a:t>
            </a:r>
            <a:endParaRPr lang="de-DE" sz="1800" i="1" baseline="-25000" dirty="0">
              <a:solidFill>
                <a:schemeClr val="tx1"/>
              </a:solidFill>
            </a:endParaRPr>
          </a:p>
        </p:txBody>
      </p:sp>
      <p:grpSp>
        <p:nvGrpSpPr>
          <p:cNvPr id="82" name="Group 16"/>
          <p:cNvGrpSpPr>
            <a:grpSpLocks/>
          </p:cNvGrpSpPr>
          <p:nvPr/>
        </p:nvGrpSpPr>
        <p:grpSpPr bwMode="auto">
          <a:xfrm>
            <a:off x="8170863" y="4664592"/>
            <a:ext cx="361950" cy="73025"/>
            <a:chOff x="158" y="3203"/>
            <a:chExt cx="228" cy="46"/>
          </a:xfrm>
        </p:grpSpPr>
        <p:sp>
          <p:nvSpPr>
            <p:cNvPr id="83" name="Oval 17"/>
            <p:cNvSpPr>
              <a:spLocks noChangeArrowheads="1"/>
            </p:cNvSpPr>
            <p:nvPr/>
          </p:nvSpPr>
          <p:spPr bwMode="auto">
            <a:xfrm>
              <a:off x="158" y="3203"/>
              <a:ext cx="46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84" name="Oval 18"/>
            <p:cNvSpPr>
              <a:spLocks noChangeArrowheads="1"/>
            </p:cNvSpPr>
            <p:nvPr/>
          </p:nvSpPr>
          <p:spPr bwMode="auto">
            <a:xfrm>
              <a:off x="249" y="3203"/>
              <a:ext cx="46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85" name="Oval 19"/>
            <p:cNvSpPr>
              <a:spLocks noChangeArrowheads="1"/>
            </p:cNvSpPr>
            <p:nvPr/>
          </p:nvSpPr>
          <p:spPr bwMode="auto">
            <a:xfrm>
              <a:off x="340" y="3203"/>
              <a:ext cx="46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86" name="AutoShape 20"/>
          <p:cNvSpPr>
            <a:spLocks noChangeArrowheads="1"/>
          </p:cNvSpPr>
          <p:nvPr/>
        </p:nvSpPr>
        <p:spPr bwMode="auto">
          <a:xfrm>
            <a:off x="6443663" y="4875730"/>
            <a:ext cx="1081087" cy="3667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7" name="Text Box 21"/>
          <p:cNvSpPr txBox="1">
            <a:spLocks noChangeArrowheads="1"/>
          </p:cNvSpPr>
          <p:nvPr/>
        </p:nvSpPr>
        <p:spPr bwMode="auto">
          <a:xfrm>
            <a:off x="6443663" y="4875730"/>
            <a:ext cx="1081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de-DE" sz="1800" i="1" dirty="0" smtClean="0">
                <a:solidFill>
                  <a:schemeClr val="tx1"/>
                </a:solidFill>
              </a:rPr>
              <a:t>b</a:t>
            </a:r>
            <a:r>
              <a:rPr lang="de-DE" sz="1800" i="1" baseline="-25000" dirty="0" smtClean="0">
                <a:solidFill>
                  <a:schemeClr val="tx1"/>
                </a:solidFill>
              </a:rPr>
              <a:t>j</a:t>
            </a:r>
            <a:endParaRPr lang="de-DE" sz="1800" i="1" baseline="-25000" dirty="0">
              <a:solidFill>
                <a:schemeClr val="tx1"/>
              </a:solidFill>
            </a:endParaRPr>
          </a:p>
        </p:txBody>
      </p:sp>
      <p:grpSp>
        <p:nvGrpSpPr>
          <p:cNvPr id="88" name="Group 22"/>
          <p:cNvGrpSpPr>
            <a:grpSpLocks/>
          </p:cNvGrpSpPr>
          <p:nvPr/>
        </p:nvGrpSpPr>
        <p:grpSpPr bwMode="auto">
          <a:xfrm>
            <a:off x="6805613" y="3874017"/>
            <a:ext cx="287337" cy="179388"/>
            <a:chOff x="3243" y="2523"/>
            <a:chExt cx="181" cy="113"/>
          </a:xfrm>
        </p:grpSpPr>
        <p:sp>
          <p:nvSpPr>
            <p:cNvPr id="89" name="Line 23"/>
            <p:cNvSpPr>
              <a:spLocks noChangeShapeType="1"/>
            </p:cNvSpPr>
            <p:nvPr/>
          </p:nvSpPr>
          <p:spPr bwMode="auto">
            <a:xfrm flipH="1">
              <a:off x="3243" y="2523"/>
              <a:ext cx="136" cy="113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 dirty="0"/>
            </a:p>
          </p:txBody>
        </p:sp>
        <p:sp>
          <p:nvSpPr>
            <p:cNvPr id="90" name="Line 24"/>
            <p:cNvSpPr>
              <a:spLocks noChangeShapeType="1"/>
            </p:cNvSpPr>
            <p:nvPr/>
          </p:nvSpPr>
          <p:spPr bwMode="auto">
            <a:xfrm flipH="1">
              <a:off x="3288" y="2523"/>
              <a:ext cx="136" cy="113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91" name="Text Box 26"/>
          <p:cNvSpPr txBox="1">
            <a:spLocks noChangeArrowheads="1"/>
          </p:cNvSpPr>
          <p:nvPr/>
        </p:nvSpPr>
        <p:spPr bwMode="auto">
          <a:xfrm>
            <a:off x="7812088" y="4161355"/>
            <a:ext cx="1081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de-DE" sz="1800" i="1" dirty="0" smtClean="0">
                <a:solidFill>
                  <a:schemeClr val="tx1"/>
                </a:solidFill>
              </a:rPr>
              <a:t>b</a:t>
            </a:r>
            <a:r>
              <a:rPr lang="de-DE" sz="1800" i="1" baseline="-25000" dirty="0" smtClean="0">
                <a:solidFill>
                  <a:schemeClr val="tx1"/>
                </a:solidFill>
              </a:rPr>
              <a:t>j</a:t>
            </a:r>
            <a:endParaRPr lang="de-DE" sz="1800" i="1" baseline="-25000" dirty="0">
              <a:solidFill>
                <a:schemeClr val="tx1"/>
              </a:solidFill>
            </a:endParaRPr>
          </a:p>
        </p:txBody>
      </p:sp>
      <p:sp>
        <p:nvSpPr>
          <p:cNvPr id="92" name="Text Box 27"/>
          <p:cNvSpPr txBox="1">
            <a:spLocks noChangeArrowheads="1"/>
          </p:cNvSpPr>
          <p:nvPr/>
        </p:nvSpPr>
        <p:spPr bwMode="auto">
          <a:xfrm>
            <a:off x="6443663" y="4882080"/>
            <a:ext cx="1081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de-DE" sz="1800" i="1" dirty="0" smtClean="0">
                <a:solidFill>
                  <a:schemeClr val="tx1"/>
                </a:solidFill>
              </a:rPr>
              <a:t>b</a:t>
            </a:r>
            <a:r>
              <a:rPr lang="de-DE" sz="1800" i="1" baseline="-25000" dirty="0" smtClean="0">
                <a:solidFill>
                  <a:schemeClr val="tx1"/>
                </a:solidFill>
              </a:rPr>
              <a:t>k</a:t>
            </a:r>
            <a:endParaRPr lang="de-DE" sz="1800" i="1" baseline="-25000" dirty="0">
              <a:solidFill>
                <a:schemeClr val="tx1"/>
              </a:solidFill>
            </a:endParaRPr>
          </a:p>
        </p:txBody>
      </p:sp>
      <p:sp>
        <p:nvSpPr>
          <p:cNvPr id="93" name="Line 28"/>
          <p:cNvSpPr>
            <a:spLocks noChangeShapeType="1"/>
          </p:cNvSpPr>
          <p:nvPr/>
        </p:nvSpPr>
        <p:spPr bwMode="auto">
          <a:xfrm>
            <a:off x="8316913" y="3802580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4" name="AutoShape 29"/>
          <p:cNvSpPr>
            <a:spLocks noChangeArrowheads="1"/>
          </p:cNvSpPr>
          <p:nvPr/>
        </p:nvSpPr>
        <p:spPr bwMode="auto">
          <a:xfrm>
            <a:off x="7812088" y="4875730"/>
            <a:ext cx="1081087" cy="3667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5" name="Text Box 30"/>
          <p:cNvSpPr txBox="1">
            <a:spLocks noChangeArrowheads="1"/>
          </p:cNvSpPr>
          <p:nvPr/>
        </p:nvSpPr>
        <p:spPr bwMode="auto">
          <a:xfrm>
            <a:off x="7812088" y="4875730"/>
            <a:ext cx="1081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de-DE" sz="1800" i="1" dirty="0" smtClean="0">
                <a:solidFill>
                  <a:schemeClr val="tx1"/>
                </a:solidFill>
              </a:rPr>
              <a:t>b</a:t>
            </a:r>
            <a:r>
              <a:rPr lang="de-DE" sz="1800" i="1" baseline="-25000" dirty="0" smtClean="0">
                <a:solidFill>
                  <a:schemeClr val="tx1"/>
                </a:solidFill>
              </a:rPr>
              <a:t>j</a:t>
            </a:r>
            <a:endParaRPr lang="de-DE" sz="1800" i="1" baseline="-25000" dirty="0">
              <a:solidFill>
                <a:schemeClr val="tx1"/>
              </a:solidFill>
            </a:endParaRPr>
          </a:p>
        </p:txBody>
      </p:sp>
      <p:sp>
        <p:nvSpPr>
          <p:cNvPr id="96" name="Freeform 31"/>
          <p:cNvSpPr>
            <a:spLocks/>
          </p:cNvSpPr>
          <p:nvPr/>
        </p:nvSpPr>
        <p:spPr bwMode="auto">
          <a:xfrm>
            <a:off x="7667625" y="3658117"/>
            <a:ext cx="144463" cy="1439863"/>
          </a:xfrm>
          <a:custGeom>
            <a:avLst/>
            <a:gdLst>
              <a:gd name="T0" fmla="*/ 91 w 91"/>
              <a:gd name="T1" fmla="*/ 0 h 907"/>
              <a:gd name="T2" fmla="*/ 0 w 91"/>
              <a:gd name="T3" fmla="*/ 0 h 907"/>
              <a:gd name="T4" fmla="*/ 0 w 91"/>
              <a:gd name="T5" fmla="*/ 907 h 907"/>
              <a:gd name="T6" fmla="*/ 91 w 91"/>
              <a:gd name="T7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" h="907">
                <a:moveTo>
                  <a:pt x="91" y="0"/>
                </a:moveTo>
                <a:lnTo>
                  <a:pt x="0" y="0"/>
                </a:lnTo>
                <a:lnTo>
                  <a:pt x="0" y="907"/>
                </a:lnTo>
                <a:lnTo>
                  <a:pt x="91" y="907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20000"/>
            <a:ext cx="632460" cy="31813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120000"/>
            <a:ext cx="883920" cy="2857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40" y="5002113"/>
            <a:ext cx="600456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85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74" grpId="0" animBg="1"/>
      <p:bldP spid="75" grpId="0"/>
      <p:bldP spid="80" grpId="0" animBg="1"/>
      <p:bldP spid="81" grpId="0"/>
      <p:bldP spid="81" grpId="1"/>
      <p:bldP spid="81" grpId="2"/>
      <p:bldP spid="86" grpId="0" animBg="1"/>
      <p:bldP spid="86" grpId="1" animBg="1"/>
      <p:bldP spid="87" grpId="0"/>
      <p:bldP spid="87" grpId="1"/>
      <p:bldP spid="91" grpId="0"/>
      <p:bldP spid="91" grpId="1"/>
      <p:bldP spid="92" grpId="0"/>
      <p:bldP spid="92" grpId="1"/>
      <p:bldP spid="93" grpId="0" animBg="1"/>
      <p:bldP spid="93" grpId="1" animBg="1"/>
      <p:bldP spid="94" grpId="0" animBg="1"/>
      <p:bldP spid="95" grpId="0"/>
      <p:bldP spid="9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Sprung-Strafen und interprozeduraler Kontrollfluss</a:t>
            </a:r>
            <a:endParaRPr lang="de-DE" dirty="0"/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58913"/>
            <a:ext cx="8785225" cy="4994275"/>
          </a:xfrm>
        </p:spPr>
        <p:txBody>
          <a:bodyPr/>
          <a:lstStyle/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b="1" i="1" dirty="0" smtClean="0"/>
              <a:t>Sprung-Strafe pro Basisblock b</a:t>
            </a:r>
            <a:r>
              <a:rPr lang="de-DE" b="1" i="1" baseline="-25000" dirty="0" smtClean="0"/>
              <a:t>i</a:t>
            </a:r>
            <a:r>
              <a:rPr lang="de-DE" b="1" i="1" dirty="0" smtClean="0"/>
              <a:t>:</a:t>
            </a:r>
            <a:br>
              <a:rPr lang="de-DE" b="1" i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b="1" dirty="0" smtClean="0"/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b="1" i="1" dirty="0" smtClean="0"/>
              <a:t>Strafe für Funktionsaufrufe pro Basisblock b</a:t>
            </a:r>
            <a:r>
              <a:rPr lang="de-DE" b="1" i="1" baseline="-25000" dirty="0" smtClean="0"/>
              <a:t>i</a:t>
            </a:r>
            <a:r>
              <a:rPr lang="de-DE" b="1" i="1" dirty="0" smtClean="0"/>
              <a:t>:</a:t>
            </a:r>
            <a:br>
              <a:rPr lang="de-DE" b="1" i="1" dirty="0" smtClean="0"/>
            </a:br>
            <a:r>
              <a:rPr lang="de-DE" b="1" i="1" dirty="0" smtClean="0"/>
              <a:t/>
            </a:r>
            <a:br>
              <a:rPr lang="de-DE" b="1" i="1" dirty="0" smtClean="0"/>
            </a:br>
            <a:r>
              <a:rPr lang="de-DE" b="1" i="1" dirty="0" smtClean="0"/>
              <a:t/>
            </a:r>
            <a:br>
              <a:rPr lang="de-DE" b="1" i="1" dirty="0" smtClean="0"/>
            </a:br>
            <a:r>
              <a:rPr lang="de-DE" b="1" i="1" dirty="0" smtClean="0"/>
              <a:t/>
            </a:r>
            <a:br>
              <a:rPr lang="de-DE" b="1" i="1" dirty="0" smtClean="0"/>
            </a:br>
            <a:r>
              <a:rPr lang="de-DE" b="1" i="1" dirty="0" smtClean="0"/>
              <a:t/>
            </a:r>
            <a:br>
              <a:rPr lang="de-DE" b="1" i="1" dirty="0" smtClean="0"/>
            </a:br>
            <a:r>
              <a:rPr lang="de-DE" dirty="0" smtClean="0"/>
              <a:t>Ruft Block     Funktion    auf: Addiere WCET</a:t>
            </a:r>
            <a:r>
              <a:rPr lang="de-DE" baseline="-25000" dirty="0" smtClean="0"/>
              <a:t>EST</a:t>
            </a:r>
            <a:r>
              <a:rPr lang="de-DE" dirty="0" smtClean="0"/>
              <a:t> von    zu WCET</a:t>
            </a:r>
            <a:r>
              <a:rPr lang="de-DE" baseline="-25000" dirty="0" smtClean="0"/>
              <a:t>EST</a:t>
            </a:r>
            <a:r>
              <a:rPr lang="de-DE" dirty="0" smtClean="0"/>
              <a:t> von</a:t>
            </a:r>
            <a:br>
              <a:rPr lang="de-DE" dirty="0" smtClean="0"/>
            </a:br>
            <a:r>
              <a:rPr lang="de-DE" dirty="0" smtClean="0"/>
              <a:t>   </a:t>
            </a:r>
            <a:r>
              <a:rPr lang="de-DE" sz="400" dirty="0" smtClean="0"/>
              <a:t> </a:t>
            </a:r>
            <a:r>
              <a:rPr lang="de-DE" dirty="0" smtClean="0"/>
              <a:t>. Addiere zusätzlich         , wenn Funktionsaufruf über Speicher hinweg springt. Wenn Funktionsaufruf im gleichen Speicher bleibt, addiere        .</a:t>
            </a:r>
            <a:endParaRPr lang="de-DE" b="1" i="1" dirty="0" smtClean="0"/>
          </a:p>
        </p:txBody>
      </p:sp>
      <p:pic>
        <p:nvPicPr>
          <p:cNvPr id="21" name="Grafik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2004442"/>
            <a:ext cx="6499860" cy="123063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00" y="5234400"/>
            <a:ext cx="180975" cy="17335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00" y="5234400"/>
            <a:ext cx="160020" cy="21717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49" y="5234400"/>
            <a:ext cx="180975" cy="173355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5533200"/>
            <a:ext cx="160020" cy="21717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01" y="5536800"/>
            <a:ext cx="531495" cy="24765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53" y="5824800"/>
            <a:ext cx="455295" cy="21336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62581"/>
            <a:ext cx="6585585" cy="9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35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Basisblock-Größen</a:t>
            </a:r>
            <a:endParaRPr lang="de-DE" dirty="0"/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58913"/>
            <a:ext cx="8785225" cy="4994275"/>
          </a:xfrm>
        </p:spPr>
        <p:txBody>
          <a:bodyPr/>
          <a:lstStyle/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b="1" i="1" dirty="0" smtClean="0"/>
              <a:t>Nebenbedingung für alle Nachfolger b</a:t>
            </a:r>
            <a:r>
              <a:rPr lang="de-DE" b="1" i="1" baseline="-25000" dirty="0" smtClean="0"/>
              <a:t>succ</a:t>
            </a:r>
            <a:r>
              <a:rPr lang="de-DE" b="1" i="1" dirty="0" smtClean="0"/>
              <a:t> von b</a:t>
            </a:r>
            <a:r>
              <a:rPr lang="de-DE" b="1" i="1" baseline="-25000" dirty="0" smtClean="0"/>
              <a:t>i</a:t>
            </a:r>
            <a:r>
              <a:rPr lang="de-DE" b="1" i="1" dirty="0" smtClean="0"/>
              <a:t>:</a:t>
            </a:r>
            <a:br>
              <a:rPr lang="de-DE" b="1" i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sz="2600" b="1" dirty="0" smtClean="0"/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b="1" i="1" dirty="0" smtClean="0"/>
              <a:t>Größe eines Basisblocks b</a:t>
            </a:r>
            <a:r>
              <a:rPr lang="de-DE" b="1" i="1" baseline="-25000" dirty="0" smtClean="0"/>
              <a:t>i</a:t>
            </a:r>
            <a:r>
              <a:rPr lang="de-DE" b="1" i="1" dirty="0" smtClean="0"/>
              <a:t>:</a:t>
            </a:r>
          </a:p>
          <a:p>
            <a:pPr lvl="1">
              <a:buFont typeface="Arial" charset="0"/>
              <a:buChar char="–"/>
            </a:pPr>
            <a:r>
              <a:rPr lang="de-DE" dirty="0" smtClean="0"/>
              <a:t>Größe von </a:t>
            </a:r>
            <a:r>
              <a:rPr lang="de-DE" i="1" dirty="0" smtClean="0"/>
              <a:t>b</a:t>
            </a:r>
            <a:r>
              <a:rPr lang="de-DE" i="1" baseline="-25000" dirty="0" smtClean="0"/>
              <a:t>i</a:t>
            </a:r>
            <a:r>
              <a:rPr lang="de-DE" dirty="0" smtClean="0"/>
              <a:t> hängt von Sprung-Code in </a:t>
            </a:r>
            <a:r>
              <a:rPr lang="de-DE" i="1" dirty="0" smtClean="0"/>
              <a:t>b</a:t>
            </a:r>
            <a:r>
              <a:rPr lang="de-DE" i="1" baseline="-25000" dirty="0" smtClean="0"/>
              <a:t>i</a:t>
            </a:r>
            <a:r>
              <a:rPr lang="de-DE" dirty="0" smtClean="0"/>
              <a:t> ab</a:t>
            </a:r>
          </a:p>
          <a:p>
            <a:pPr lvl="1">
              <a:buFont typeface="Arial" charset="0"/>
              <a:buChar char="–"/>
            </a:pPr>
            <a:r>
              <a:rPr lang="de-DE" dirty="0" smtClean="0"/>
              <a:t>Größe des Sprung-Codes in </a:t>
            </a:r>
            <a:r>
              <a:rPr lang="de-DE" i="1" dirty="0" smtClean="0"/>
              <a:t>b</a:t>
            </a:r>
            <a:r>
              <a:rPr lang="de-DE" i="1" baseline="-25000" dirty="0" smtClean="0"/>
              <a:t>i</a:t>
            </a:r>
            <a:r>
              <a:rPr lang="de-DE" dirty="0" smtClean="0"/>
              <a:t> hängt von Sprung-Szenario ab:</a:t>
            </a:r>
          </a:p>
          <a:p>
            <a:pPr lvl="1">
              <a:buFont typeface="Arial" charset="0"/>
              <a:buChar char="–"/>
            </a:pPr>
            <a:endParaRPr lang="de-DE" dirty="0"/>
          </a:p>
          <a:p>
            <a:pPr lvl="1">
              <a:buFont typeface="Arial" charset="0"/>
              <a:buChar char="–"/>
            </a:pPr>
            <a:endParaRPr lang="de-DE" dirty="0" smtClean="0"/>
          </a:p>
          <a:p>
            <a:pPr lvl="1">
              <a:buFont typeface="Arial" charset="0"/>
              <a:buChar char="–"/>
            </a:pPr>
            <a:endParaRPr lang="de-DE" dirty="0"/>
          </a:p>
          <a:p>
            <a:pPr lvl="1">
              <a:buFont typeface="Arial" charset="0"/>
              <a:buChar char="–"/>
            </a:pPr>
            <a:endParaRPr lang="de-DE" dirty="0" smtClean="0"/>
          </a:p>
          <a:p>
            <a:pPr lvl="1">
              <a:buFont typeface="Arial" charset="0"/>
              <a:buChar char="–"/>
            </a:pPr>
            <a:endParaRPr lang="de-DE" sz="2600" dirty="0" smtClean="0"/>
          </a:p>
          <a:p>
            <a:pPr lvl="1">
              <a:buFont typeface="Arial" charset="0"/>
              <a:buChar char="–"/>
            </a:pPr>
            <a:r>
              <a:rPr lang="de-DE" dirty="0" smtClean="0"/>
              <a:t>Gesamtgröße von Basisblock </a:t>
            </a:r>
            <a:r>
              <a:rPr lang="de-DE" i="1" dirty="0" smtClean="0"/>
              <a:t>b</a:t>
            </a:r>
            <a:r>
              <a:rPr lang="de-DE" i="1" baseline="-25000" dirty="0" smtClean="0"/>
              <a:t>i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Größe </a:t>
            </a:r>
            <a:r>
              <a:rPr lang="de-DE" i="1" dirty="0" smtClean="0"/>
              <a:t>S</a:t>
            </a:r>
            <a:r>
              <a:rPr lang="de-DE" i="1" baseline="-25000" dirty="0" smtClean="0"/>
              <a:t>i</a:t>
            </a:r>
            <a:r>
              <a:rPr lang="de-DE" dirty="0" smtClean="0"/>
              <a:t> von </a:t>
            </a:r>
            <a:r>
              <a:rPr lang="de-DE" i="1" dirty="0" smtClean="0"/>
              <a:t>b</a:t>
            </a:r>
            <a:r>
              <a:rPr lang="de-DE" i="1" baseline="-25000" dirty="0" smtClean="0"/>
              <a:t>i</a:t>
            </a:r>
            <a:r>
              <a:rPr lang="de-DE" dirty="0" smtClean="0"/>
              <a:t> ohne jeglichen Sprung-Code </a:t>
            </a:r>
            <a:r>
              <a:rPr lang="de-DE" i="1" u="sng" dirty="0" smtClean="0"/>
              <a:t>plus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Größe </a:t>
            </a:r>
            <a:r>
              <a:rPr lang="de-DE" i="1" dirty="0" smtClean="0"/>
              <a:t>s</a:t>
            </a:r>
            <a:r>
              <a:rPr lang="de-DE" i="1" baseline="-25000" dirty="0" smtClean="0"/>
              <a:t>i</a:t>
            </a:r>
            <a:r>
              <a:rPr lang="de-DE" dirty="0" smtClean="0"/>
              <a:t> des Sprung-Codes von </a:t>
            </a:r>
            <a:r>
              <a:rPr lang="de-DE" i="1" dirty="0" smtClean="0"/>
              <a:t>b</a:t>
            </a:r>
            <a:r>
              <a:rPr lang="de-DE" i="1" baseline="-25000" dirty="0" smtClean="0"/>
              <a:t>i</a:t>
            </a:r>
          </a:p>
        </p:txBody>
      </p:sp>
      <p:pic>
        <p:nvPicPr>
          <p:cNvPr id="3" name="Grafik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1988841"/>
            <a:ext cx="4305300" cy="2571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" y="3688432"/>
            <a:ext cx="80105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97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Scratchpad</a:t>
            </a:r>
            <a:r>
              <a:rPr lang="de-DE" dirty="0" smtClean="0"/>
              <a:t>-Kapazität und Zielfunktion</a:t>
            </a:r>
            <a:endParaRPr lang="de-DE" dirty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en-US" b="1" i="1" dirty="0" smtClean="0"/>
              <a:t>Scratchpad</a:t>
            </a:r>
            <a:r>
              <a:rPr lang="de-DE" b="1" i="1" dirty="0" smtClean="0"/>
              <a:t>-Kapazitätsbeschränkung:</a:t>
            </a:r>
            <a:br>
              <a:rPr lang="de-DE" b="1" i="1" dirty="0" smtClean="0"/>
            </a:br>
            <a:r>
              <a:rPr lang="de-DE" b="1" i="1" dirty="0" smtClean="0"/>
              <a:t/>
            </a:r>
            <a:br>
              <a:rPr lang="de-DE" b="1" i="1" dirty="0" smtClean="0"/>
            </a:br>
            <a:r>
              <a:rPr lang="de-DE" b="1" i="1" dirty="0" smtClean="0"/>
              <a:t/>
            </a:r>
            <a:br>
              <a:rPr lang="de-DE" b="1" i="1" dirty="0" smtClean="0"/>
            </a:br>
            <a:r>
              <a:rPr lang="de-DE" b="1" i="1" dirty="0" smtClean="0"/>
              <a:t/>
            </a:r>
            <a:br>
              <a:rPr lang="de-DE" b="1" i="1" dirty="0" smtClean="0"/>
            </a:br>
            <a:r>
              <a:rPr lang="de-DE" dirty="0" smtClean="0"/>
              <a:t>Die Summe der Größen aller auf dem SPM platzierten Basisblöcke ohne Sprungcode plus Größe des Sprung-Codes von </a:t>
            </a:r>
            <a:r>
              <a:rPr lang="de-DE" i="1" dirty="0" smtClean="0"/>
              <a:t>b</a:t>
            </a:r>
            <a:r>
              <a:rPr lang="de-DE" i="1" baseline="-25000" dirty="0" smtClean="0"/>
              <a:t>i</a:t>
            </a:r>
            <a:r>
              <a:rPr lang="de-DE" dirty="0" smtClean="0"/>
              <a:t> muss kleiner gleich der verfügbaren SPM-Kapazität sein</a:t>
            </a:r>
          </a:p>
          <a:p>
            <a:pPr lvl="1">
              <a:buFontTx/>
              <a:buNone/>
            </a:pPr>
            <a:endParaRPr lang="de-DE" dirty="0" smtClean="0"/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b="1" i="1" dirty="0" smtClean="0"/>
              <a:t>Zielfunktion:</a:t>
            </a:r>
            <a:endParaRPr lang="de-DE" b="1" dirty="0" smtClean="0"/>
          </a:p>
        </p:txBody>
      </p:sp>
      <p:pic>
        <p:nvPicPr>
          <p:cNvPr id="764939" name="Picture 11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24524"/>
            <a:ext cx="17430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4940" name="Text Box 12"/>
          <p:cNvSpPr txBox="1">
            <a:spLocks noChangeArrowheads="1"/>
          </p:cNvSpPr>
          <p:nvPr/>
        </p:nvSpPr>
        <p:spPr bwMode="auto">
          <a:xfrm>
            <a:off x="323528" y="5364505"/>
            <a:ext cx="7271345" cy="584775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i="1" dirty="0" smtClean="0">
                <a:ea typeface="ヒラギノ角ゴ Pro W3" pitchFamily="96" charset="-128"/>
              </a:rPr>
              <a:t>[</a:t>
            </a:r>
            <a:r>
              <a:rPr lang="en-US" sz="1600" b="1" i="1" dirty="0" smtClean="0"/>
              <a:t>H. Falk, J. C. Kleinsorge,</a:t>
            </a:r>
            <a:r>
              <a:rPr lang="en-US" sz="1600" i="1" dirty="0" smtClean="0"/>
              <a:t> Optimal Static WCET-aware Scratchpad Allocation of Program Code, DAC, San Francisco, 2009</a:t>
            </a:r>
            <a:r>
              <a:rPr lang="en-US" sz="1600" i="1" dirty="0" smtClean="0">
                <a:ea typeface="ヒラギノ角ゴ Pro W3" pitchFamily="96" charset="-128"/>
              </a:rPr>
              <a:t>]</a:t>
            </a:r>
            <a:endParaRPr lang="en-US" sz="1600" i="1" dirty="0">
              <a:ea typeface="ヒラギノ角ゴ Pro W3" pitchFamily="96" charset="-128"/>
            </a:endParaRPr>
          </a:p>
        </p:txBody>
      </p:sp>
      <p:pic>
        <p:nvPicPr>
          <p:cNvPr id="3" name="Grafik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1" y="1916832"/>
            <a:ext cx="2780728" cy="49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79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  <a:tabLst>
                <a:tab pos="7620000" algn="l"/>
              </a:tabLst>
            </a:pPr>
            <a:r>
              <a:rPr lang="de-DE" b="1" dirty="0" smtClean="0"/>
              <a:t>Entwurf eines Compilers, der</a:t>
            </a:r>
          </a:p>
          <a:p>
            <a:pPr>
              <a:lnSpc>
                <a:spcPct val="120000"/>
              </a:lnSpc>
              <a:buFont typeface="Arial" charset="0"/>
              <a:buChar char="–"/>
              <a:tabLst>
                <a:tab pos="7620000" algn="l"/>
              </a:tabLst>
            </a:pPr>
            <a:r>
              <a:rPr lang="de-DE" dirty="0" smtClean="0">
                <a:sym typeface="Symbol" pitchFamily="18" charset="2"/>
              </a:rPr>
              <a:t>statt durchschnittlicher Laufzeiten WCET-Abschätzungen betrachtet,</a:t>
            </a:r>
          </a:p>
          <a:p>
            <a:pPr>
              <a:lnSpc>
                <a:spcPct val="120000"/>
              </a:lnSpc>
              <a:buFont typeface="Arial" charset="0"/>
              <a:buChar char="–"/>
              <a:tabLst>
                <a:tab pos="7620000" algn="l"/>
              </a:tabLst>
            </a:pPr>
            <a:r>
              <a:rPr lang="de-DE" dirty="0" smtClean="0">
                <a:sym typeface="Symbol" pitchFamily="18" charset="2"/>
              </a:rPr>
              <a:t>formale Garantien zu </a:t>
            </a:r>
            <a:r>
              <a:rPr lang="en-US" i="1" dirty="0" smtClean="0">
                <a:sym typeface="Symbol" pitchFamily="18" charset="2"/>
              </a:rPr>
              <a:t>Worst-Case</a:t>
            </a:r>
            <a:r>
              <a:rPr lang="de-DE" dirty="0" smtClean="0">
                <a:sym typeface="Symbol" pitchFamily="18" charset="2"/>
              </a:rPr>
              <a:t> Eigenschaften erlaubt, anstatt auf beobachteten WCETs zu basieren,</a:t>
            </a:r>
          </a:p>
          <a:p>
            <a:pPr>
              <a:lnSpc>
                <a:spcPct val="120000"/>
              </a:lnSpc>
              <a:buFont typeface="Arial" charset="0"/>
              <a:buChar char="–"/>
              <a:tabLst>
                <a:tab pos="7620000" algn="l"/>
              </a:tabLst>
            </a:pPr>
            <a:r>
              <a:rPr lang="de-DE" dirty="0" smtClean="0">
                <a:sym typeface="Symbol" pitchFamily="18" charset="2"/>
              </a:rPr>
              <a:t>automatische Optimierungen zur WCET</a:t>
            </a:r>
            <a:r>
              <a:rPr lang="de-DE" baseline="-25000" dirty="0" smtClean="0">
                <a:sym typeface="Symbol" pitchFamily="18" charset="2"/>
              </a:rPr>
              <a:t>EST</a:t>
            </a:r>
            <a:r>
              <a:rPr lang="de-DE" dirty="0" smtClean="0">
                <a:sym typeface="Symbol" pitchFamily="18" charset="2"/>
              </a:rPr>
              <a:t>-Minimierung durchführt</a:t>
            </a:r>
          </a:p>
          <a:p>
            <a:pPr marL="0" indent="0">
              <a:lnSpc>
                <a:spcPct val="120000"/>
              </a:lnSpc>
              <a:tabLst>
                <a:tab pos="7620000" algn="l"/>
              </a:tabLst>
            </a:pPr>
            <a:endParaRPr lang="de-DE" dirty="0" smtClean="0">
              <a:sym typeface="Symbol" pitchFamily="18" charset="2"/>
            </a:endParaRPr>
          </a:p>
          <a:p>
            <a:pPr>
              <a:lnSpc>
                <a:spcPct val="120000"/>
              </a:lnSpc>
              <a:buFont typeface="Arial" charset="0"/>
              <a:buNone/>
              <a:tabLst>
                <a:tab pos="7620000" algn="l"/>
              </a:tabLst>
            </a:pPr>
            <a:r>
              <a:rPr lang="de-DE" b="1" dirty="0" smtClean="0"/>
              <a:t>Ansatz</a:t>
            </a:r>
          </a:p>
          <a:p>
            <a:pPr>
              <a:lnSpc>
                <a:spcPct val="120000"/>
              </a:lnSpc>
              <a:buFont typeface="Arial" charset="0"/>
              <a:buChar char="–"/>
              <a:tabLst>
                <a:tab pos="7620000" algn="l"/>
              </a:tabLst>
            </a:pPr>
            <a:r>
              <a:rPr lang="de-DE" dirty="0" smtClean="0">
                <a:sym typeface="Symbol" pitchFamily="18" charset="2"/>
              </a:rPr>
              <a:t>Integration eines WCET-Zeitmodells in Compiler durch Anbindung statischer WCET-Analysewerkzeuge</a:t>
            </a:r>
          </a:p>
          <a:p>
            <a:pPr>
              <a:lnSpc>
                <a:spcPct val="120000"/>
              </a:lnSpc>
              <a:buFont typeface="Arial" charset="0"/>
              <a:buChar char="–"/>
              <a:tabLst>
                <a:tab pos="7620000" algn="l"/>
              </a:tabLst>
            </a:pPr>
            <a:r>
              <a:rPr lang="de-DE" dirty="0" smtClean="0">
                <a:sym typeface="Symbol" pitchFamily="18" charset="2"/>
              </a:rPr>
              <a:t>Ausnutzung des Zeitmodells </a:t>
            </a:r>
            <a:r>
              <a:rPr lang="de-DE" dirty="0">
                <a:sym typeface="Symbol" pitchFamily="18" charset="2"/>
              </a:rPr>
              <a:t>zur systematischen WCET-Minimierung durch </a:t>
            </a:r>
            <a:r>
              <a:rPr lang="de-DE" dirty="0" smtClean="0">
                <a:sym typeface="Symbol" pitchFamily="18" charset="2"/>
              </a:rPr>
              <a:t>neuartige Optimierungen</a:t>
            </a:r>
            <a:endParaRPr lang="de-DE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19265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Bestimmung der Konstanten für die ILPs (1)</a:t>
            </a:r>
            <a:endParaRPr lang="de-DE" dirty="0"/>
          </a:p>
        </p:txBody>
      </p:sp>
      <p:pic>
        <p:nvPicPr>
          <p:cNvPr id="13" name="Picture 2" descr="wc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965325"/>
            <a:ext cx="5256212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3"/>
          <p:cNvSpPr>
            <a:spLocks/>
          </p:cNvSpPr>
          <p:nvPr/>
        </p:nvSpPr>
        <p:spPr bwMode="auto">
          <a:xfrm>
            <a:off x="6877050" y="1925638"/>
            <a:ext cx="2087564" cy="1358900"/>
          </a:xfrm>
          <a:prstGeom prst="borderCallout1">
            <a:avLst>
              <a:gd name="adj1" fmla="val 8412"/>
              <a:gd name="adj2" fmla="val -3921"/>
              <a:gd name="adj3" fmla="val 80139"/>
              <a:gd name="adj4" fmla="val -3994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de-DE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877050" y="1916113"/>
            <a:ext cx="230331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WCET</a:t>
            </a:r>
            <a:r>
              <a:rPr lang="de-DE" sz="2000" baseline="-25000" dirty="0" smtClean="0">
                <a:solidFill>
                  <a:schemeClr val="tx1"/>
                </a:solidFill>
              </a:rPr>
              <a:t>EST</a:t>
            </a:r>
            <a:r>
              <a:rPr lang="de-DE" sz="2000" dirty="0" smtClean="0">
                <a:solidFill>
                  <a:schemeClr val="tx1"/>
                </a:solidFill>
              </a:rPr>
              <a:t> pro BB </a:t>
            </a:r>
            <a:r>
              <a:rPr lang="de-DE" sz="2000" i="1" dirty="0" smtClean="0">
                <a:solidFill>
                  <a:schemeClr val="tx1"/>
                </a:solidFill>
              </a:rPr>
              <a:t>b</a:t>
            </a:r>
            <a:r>
              <a:rPr lang="de-DE" sz="2000" i="1" baseline="-25000" dirty="0" smtClean="0">
                <a:solidFill>
                  <a:schemeClr val="tx1"/>
                </a:solidFill>
              </a:rPr>
              <a:t>i</a:t>
            </a:r>
            <a:r>
              <a:rPr lang="de-DE" sz="2000" dirty="0" smtClean="0">
                <a:solidFill>
                  <a:schemeClr val="tx1"/>
                </a:solidFill>
              </a:rPr>
              <a:t> für SPM und Hauptspeicher:</a:t>
            </a:r>
          </a:p>
          <a:p>
            <a:r>
              <a:rPr lang="de-DE" sz="2000" i="1" dirty="0" smtClean="0">
                <a:solidFill>
                  <a:schemeClr val="tx1"/>
                </a:solidFill>
              </a:rPr>
              <a:t>           </a:t>
            </a:r>
            <a:r>
              <a:rPr lang="de-DE" sz="2000" dirty="0" smtClean="0">
                <a:solidFill>
                  <a:schemeClr val="tx1"/>
                </a:solidFill>
              </a:rPr>
              <a:t>,</a:t>
            </a:r>
            <a:endParaRPr lang="de-DE" sz="2000" i="1" baseline="-25000" dirty="0">
              <a:solidFill>
                <a:schemeClr val="tx1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79388" y="3140075"/>
            <a:ext cx="17287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Max. Itera-tionszahl von Schleifen </a:t>
            </a:r>
            <a:r>
              <a:rPr lang="de-DE" sz="2000" i="1" dirty="0" smtClean="0">
                <a:solidFill>
                  <a:schemeClr val="tx1"/>
                </a:solidFill>
              </a:rPr>
              <a:t>L</a:t>
            </a:r>
            <a:r>
              <a:rPr lang="de-DE" sz="2000" dirty="0" smtClean="0">
                <a:solidFill>
                  <a:schemeClr val="tx1"/>
                </a:solidFill>
              </a:rPr>
              <a:t>: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9" name="AutoShape 7"/>
          <p:cNvSpPr>
            <a:spLocks/>
          </p:cNvSpPr>
          <p:nvPr/>
        </p:nvSpPr>
        <p:spPr bwMode="auto">
          <a:xfrm>
            <a:off x="173038" y="3140075"/>
            <a:ext cx="1735137" cy="1368425"/>
          </a:xfrm>
          <a:prstGeom prst="borderCallout1">
            <a:avLst>
              <a:gd name="adj1" fmla="val 8352"/>
              <a:gd name="adj2" fmla="val 104394"/>
              <a:gd name="adj3" fmla="val 16125"/>
              <a:gd name="adj4" fmla="val 15123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de-DE" dirty="0"/>
          </a:p>
        </p:txBody>
      </p:sp>
      <p:sp>
        <p:nvSpPr>
          <p:cNvPr id="20" name="AutoShape 8"/>
          <p:cNvSpPr>
            <a:spLocks/>
          </p:cNvSpPr>
          <p:nvPr/>
        </p:nvSpPr>
        <p:spPr bwMode="auto">
          <a:xfrm>
            <a:off x="173038" y="3140075"/>
            <a:ext cx="1735137" cy="1368425"/>
          </a:xfrm>
          <a:prstGeom prst="borderCallout1">
            <a:avLst>
              <a:gd name="adj1" fmla="val 8352"/>
              <a:gd name="adj2" fmla="val 104394"/>
              <a:gd name="adj3" fmla="val -20764"/>
              <a:gd name="adj4" fmla="val 10722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de-DE" dirty="0"/>
          </a:p>
        </p:txBody>
      </p:sp>
      <p:sp>
        <p:nvSpPr>
          <p:cNvPr id="21" name="AutoShape 9"/>
          <p:cNvSpPr>
            <a:spLocks/>
          </p:cNvSpPr>
          <p:nvPr/>
        </p:nvSpPr>
        <p:spPr bwMode="auto">
          <a:xfrm>
            <a:off x="6877050" y="3798888"/>
            <a:ext cx="2015430" cy="709612"/>
          </a:xfrm>
          <a:prstGeom prst="borderCallout1">
            <a:avLst>
              <a:gd name="adj1" fmla="val 16106"/>
              <a:gd name="adj2" fmla="val -3921"/>
              <a:gd name="adj3" fmla="val -23042"/>
              <a:gd name="adj4" fmla="val -8235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de-DE" dirty="0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877050" y="3789363"/>
            <a:ext cx="20875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Größe pro BB </a:t>
            </a:r>
            <a:r>
              <a:rPr lang="de-DE" sz="2000" i="1" dirty="0" smtClean="0">
                <a:solidFill>
                  <a:schemeClr val="tx1"/>
                </a:solidFill>
              </a:rPr>
              <a:t>b</a:t>
            </a:r>
            <a:r>
              <a:rPr lang="de-DE" sz="2000" i="1" baseline="-25000" dirty="0" smtClean="0">
                <a:solidFill>
                  <a:schemeClr val="tx1"/>
                </a:solidFill>
              </a:rPr>
              <a:t>i</a:t>
            </a:r>
            <a:r>
              <a:rPr lang="de-DE" sz="2000" dirty="0" smtClean="0">
                <a:solidFill>
                  <a:schemeClr val="tx1"/>
                </a:solidFill>
              </a:rPr>
              <a:t>: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23" name="AutoShape 11"/>
          <p:cNvSpPr>
            <a:spLocks/>
          </p:cNvSpPr>
          <p:nvPr/>
        </p:nvSpPr>
        <p:spPr bwMode="auto">
          <a:xfrm>
            <a:off x="6084168" y="5094288"/>
            <a:ext cx="2987675" cy="998537"/>
          </a:xfrm>
          <a:prstGeom prst="borderCallout1">
            <a:avLst>
              <a:gd name="adj1" fmla="val 11444"/>
              <a:gd name="adj2" fmla="val -2611"/>
              <a:gd name="adj3" fmla="val -37042"/>
              <a:gd name="adj4" fmla="val -506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de-DE" dirty="0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6084169" y="5084763"/>
            <a:ext cx="309619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SPM-Größe         = 47 kB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SPM-Zugriff = 1 Zyklus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Flash-Zugriff = 6 Zyklen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25" name="AutoShape 13"/>
          <p:cNvSpPr>
            <a:spLocks/>
          </p:cNvSpPr>
          <p:nvPr/>
        </p:nvSpPr>
        <p:spPr bwMode="auto">
          <a:xfrm>
            <a:off x="179388" y="4949825"/>
            <a:ext cx="2160587" cy="1069975"/>
          </a:xfrm>
          <a:prstGeom prst="borderCallout1">
            <a:avLst>
              <a:gd name="adj1" fmla="val 10681"/>
              <a:gd name="adj2" fmla="val 103528"/>
              <a:gd name="adj3" fmla="val -11426"/>
              <a:gd name="adj4" fmla="val 11564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de-DE" dirty="0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179388" y="4940300"/>
            <a:ext cx="22320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Übrige Parameter hart codiert:</a:t>
            </a:r>
          </a:p>
          <a:p>
            <a:r>
              <a:rPr lang="de-DE" sz="2000" i="1" dirty="0" smtClean="0">
                <a:solidFill>
                  <a:schemeClr val="tx1"/>
                </a:solidFill>
              </a:rPr>
              <a:t>        </a:t>
            </a:r>
            <a:r>
              <a:rPr lang="de-DE" sz="2000" dirty="0" smtClean="0">
                <a:solidFill>
                  <a:schemeClr val="tx1"/>
                </a:solidFill>
              </a:rPr>
              <a:t>, </a:t>
            </a:r>
            <a:r>
              <a:rPr lang="de-DE" sz="2000" i="1" dirty="0" smtClean="0">
                <a:solidFill>
                  <a:schemeClr val="tx1"/>
                </a:solidFill>
              </a:rPr>
              <a:t>       </a:t>
            </a:r>
            <a:r>
              <a:rPr lang="de-DE" sz="2000" dirty="0" smtClean="0">
                <a:solidFill>
                  <a:schemeClr val="tx1"/>
                </a:solidFill>
              </a:rPr>
              <a:t>, …</a:t>
            </a:r>
            <a:endParaRPr lang="de-DE" sz="2000" i="1" baseline="-25000" dirty="0">
              <a:solidFill>
                <a:schemeClr val="tx1"/>
              </a:solidFill>
            </a:endParaRPr>
          </a:p>
        </p:txBody>
      </p:sp>
      <p:pic>
        <p:nvPicPr>
          <p:cNvPr id="27" name="Picture 15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924175"/>
            <a:ext cx="69373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6" descr="addin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924175"/>
            <a:ext cx="585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7" descr="addin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130675"/>
            <a:ext cx="6048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8" descr="addin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4198938"/>
            <a:ext cx="2238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9" descr="addin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444" y="5180400"/>
            <a:ext cx="555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0" descr="addin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5662613"/>
            <a:ext cx="5842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1" descr="addin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5661025"/>
            <a:ext cx="500062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023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Bestimmung der Konstanten für die ILPs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WCET</a:t>
            </a:r>
            <a:r>
              <a:rPr lang="de-DE" i="1" baseline="-25000" dirty="0" smtClean="0"/>
              <a:t>EST</a:t>
            </a:r>
            <a:r>
              <a:rPr lang="de-DE" i="1" dirty="0" smtClean="0"/>
              <a:t>             ,           pro Basisblock     für beide Speicher:</a:t>
            </a:r>
            <a:br>
              <a:rPr lang="de-DE" i="1" dirty="0" smtClean="0"/>
            </a:br>
            <a:r>
              <a:rPr lang="de-DE" dirty="0" smtClean="0"/>
              <a:t>Durch zwei WCET-Analysen ermittelt, in denen alle Basisblöcke einmal im SPM, das andere Mal im Hauptspeicher liegen.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Max. Iterationszahl von Schleifen           :</a:t>
            </a:r>
            <a:br>
              <a:rPr lang="de-DE" i="1" dirty="0" smtClean="0"/>
            </a:br>
            <a:r>
              <a:rPr lang="de-DE" dirty="0" smtClean="0"/>
              <a:t>Entweder durch </a:t>
            </a:r>
            <a:r>
              <a:rPr lang="en-US" i="1" dirty="0" smtClean="0"/>
              <a:t>Flow Facts</a:t>
            </a:r>
            <a:r>
              <a:rPr lang="de-DE" dirty="0" smtClean="0"/>
              <a:t> im Quellcode annotiert, oder durch WCC’s automatische Schleifenanalyse bestimmt.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Größe     eines Basisblocks ohne Sprung-Code:</a:t>
            </a:r>
            <a:br>
              <a:rPr lang="de-DE" i="1" dirty="0" smtClean="0"/>
            </a:br>
            <a:r>
              <a:rPr lang="de-DE" dirty="0" smtClean="0"/>
              <a:t>Durch Abzählen der LIR-Operationen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Größe          des </a:t>
            </a:r>
            <a:r>
              <a:rPr lang="en-US" i="1" dirty="0" smtClean="0"/>
              <a:t>Scratchpads</a:t>
            </a:r>
            <a:r>
              <a:rPr lang="de-DE" i="1" dirty="0" smtClean="0"/>
              <a:t>:</a:t>
            </a:r>
            <a:br>
              <a:rPr lang="de-DE" i="1" dirty="0" smtClean="0"/>
            </a:br>
            <a:r>
              <a:rPr lang="de-DE" dirty="0" smtClean="0"/>
              <a:t>WCC’s Speicher-Beschreibung entnommen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Übrige Parameter experimentell ermittelt:</a:t>
            </a:r>
            <a:br>
              <a:rPr lang="de-DE" i="1" dirty="0" smtClean="0"/>
            </a:br>
            <a:r>
              <a:rPr lang="de-DE" dirty="0"/>
              <a:t> </a:t>
            </a:r>
            <a:r>
              <a:rPr lang="de-DE" dirty="0" smtClean="0"/>
              <a:t>         = 16			         = 8</a:t>
            </a:r>
            <a:br>
              <a:rPr lang="de-DE" dirty="0" smtClean="0"/>
            </a:br>
            <a:r>
              <a:rPr lang="de-DE" dirty="0" smtClean="0"/>
              <a:t>          =               = 10		         = 12</a:t>
            </a:r>
            <a:endParaRPr lang="de-DE" dirty="0"/>
          </a:p>
        </p:txBody>
      </p:sp>
      <p:pic>
        <p:nvPicPr>
          <p:cNvPr id="7" name="Picture 15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65200"/>
            <a:ext cx="69373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 descr="addin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321" y="1465200"/>
            <a:ext cx="585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68" y="1522800"/>
            <a:ext cx="160020" cy="217170"/>
          </a:xfrm>
          <a:prstGeom prst="rect">
            <a:avLst/>
          </a:prstGeom>
        </p:spPr>
      </p:pic>
      <p:pic>
        <p:nvPicPr>
          <p:cNvPr id="11" name="Picture 17" descr="addin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70400"/>
            <a:ext cx="6048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8" descr="addin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1600"/>
            <a:ext cx="2238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9" descr="addin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87" y="4437112"/>
            <a:ext cx="555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0" descr="addin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32214"/>
            <a:ext cx="5842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92254"/>
            <a:ext cx="597217" cy="27660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511" y="5888698"/>
            <a:ext cx="873823" cy="24098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9" y="5888698"/>
            <a:ext cx="507111" cy="24098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60" y="5532214"/>
            <a:ext cx="500824" cy="23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07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Rel. WCET</a:t>
            </a:r>
            <a:r>
              <a:rPr lang="de-DE" baseline="-25000" dirty="0" smtClean="0"/>
              <a:t>EST</a:t>
            </a:r>
            <a:r>
              <a:rPr lang="de-DE" dirty="0" smtClean="0"/>
              <a:t> nach P-SPM-Allokation für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g721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encoder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509120"/>
            <a:ext cx="8064896" cy="1680460"/>
          </a:xfr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Stetige WCET</a:t>
            </a:r>
            <a:r>
              <a:rPr lang="de-DE" baseline="-25000" dirty="0" smtClean="0"/>
              <a:t>EST</a:t>
            </a:r>
            <a:r>
              <a:rPr lang="de-DE" dirty="0" smtClean="0"/>
              <a:t>-Reduktionen für zunehmende SPM-Größen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WCET</a:t>
            </a:r>
            <a:r>
              <a:rPr lang="de-DE" baseline="-25000" dirty="0" smtClean="0"/>
              <a:t>EST</a:t>
            </a:r>
            <a:r>
              <a:rPr lang="de-DE" dirty="0" smtClean="0"/>
              <a:t>-Reduktionen von 29% – 48%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6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X-Achse: SPM-Größe = </a:t>
            </a:r>
            <a:r>
              <a:rPr lang="de-DE" i="1" dirty="0" smtClean="0"/>
              <a:t>x</a:t>
            </a:r>
            <a:r>
              <a:rPr lang="de-DE" dirty="0" smtClean="0"/>
              <a:t>% der Code-Größe des Benchmarks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Y-Achse: 100% = WCET</a:t>
            </a:r>
            <a:r>
              <a:rPr lang="de-DE" baseline="-25000" dirty="0" smtClean="0"/>
              <a:t>EST</a:t>
            </a:r>
            <a:r>
              <a:rPr lang="de-DE" dirty="0" smtClean="0"/>
              <a:t> ohne Code-</a:t>
            </a:r>
            <a:r>
              <a:rPr lang="en-US" i="1" dirty="0" smtClean="0"/>
              <a:t>Scratchpad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979063"/>
              </p:ext>
            </p:extLst>
          </p:nvPr>
        </p:nvGraphicFramePr>
        <p:xfrm>
          <a:off x="539750" y="1408162"/>
          <a:ext cx="7810500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2" name="Chart" r:id="rId5" imgW="7810399" imgH="2886170" progId="Excel.Chart.8">
                  <p:embed/>
                </p:oleObj>
              </mc:Choice>
              <mc:Fallback>
                <p:oleObj name="Chart" r:id="rId5" imgW="7810399" imgH="288617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408162"/>
                        <a:ext cx="7810500" cy="302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1476375" y="1800000"/>
            <a:ext cx="68405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5251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895882"/>
              </p:ext>
            </p:extLst>
          </p:nvPr>
        </p:nvGraphicFramePr>
        <p:xfrm>
          <a:off x="539750" y="1397000"/>
          <a:ext cx="782002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2" name="Chart" r:id="rId5" imgW="7819882" imgH="2895517" progId="Excel.Chart.8">
                  <p:embed/>
                </p:oleObj>
              </mc:Choice>
              <mc:Fallback>
                <p:oleObj name="Chart" r:id="rId5" imgW="7819882" imgH="2895517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397000"/>
                        <a:ext cx="7820025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Rel. WCET</a:t>
            </a:r>
            <a:r>
              <a:rPr lang="de-DE" baseline="-25000" dirty="0" smtClean="0"/>
              <a:t>EST</a:t>
            </a:r>
            <a:r>
              <a:rPr lang="de-DE" dirty="0" smtClean="0"/>
              <a:t> nach P-SPM-Allokation für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cover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509120"/>
            <a:ext cx="8064896" cy="2049792"/>
          </a:xfr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Schrittweise WCET</a:t>
            </a:r>
            <a:r>
              <a:rPr lang="de-DE" baseline="-25000" dirty="0" smtClean="0"/>
              <a:t>EST</a:t>
            </a:r>
            <a:r>
              <a:rPr lang="de-DE" dirty="0" smtClean="0"/>
              <a:t>-Reduktionen: vorteilhafter Code nur bei 40%, 70% und 100% rel. SPM-Größe auf </a:t>
            </a:r>
            <a:r>
              <a:rPr lang="en-US" i="1" dirty="0" smtClean="0"/>
              <a:t>Scratchpad</a:t>
            </a:r>
            <a:r>
              <a:rPr lang="de-DE" dirty="0" smtClean="0"/>
              <a:t> allokiert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WCET</a:t>
            </a:r>
            <a:r>
              <a:rPr lang="de-DE" baseline="-25000" dirty="0" smtClean="0"/>
              <a:t>EST</a:t>
            </a:r>
            <a:r>
              <a:rPr lang="de-DE" dirty="0" smtClean="0"/>
              <a:t>-Reduktionen von 10%, 35% und 44%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6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X-Achse: SPM-Größe = </a:t>
            </a:r>
            <a:r>
              <a:rPr lang="de-DE" i="1" dirty="0" smtClean="0"/>
              <a:t>x</a:t>
            </a:r>
            <a:r>
              <a:rPr lang="de-DE" dirty="0" smtClean="0"/>
              <a:t>% der Code-Größe des Benchmarks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Y-Achse: 100% = WCET</a:t>
            </a:r>
            <a:r>
              <a:rPr lang="de-DE" baseline="-25000" dirty="0" smtClean="0"/>
              <a:t>EST</a:t>
            </a:r>
            <a:r>
              <a:rPr lang="de-DE" dirty="0" smtClean="0"/>
              <a:t> ohne Code-</a:t>
            </a:r>
            <a:r>
              <a:rPr lang="en-US" i="1" dirty="0" smtClean="0"/>
              <a:t>Scratchpad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476375" y="1783258"/>
            <a:ext cx="68405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1551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Rel. WCET</a:t>
            </a:r>
            <a:r>
              <a:rPr lang="de-DE" baseline="-25000" dirty="0" smtClean="0"/>
              <a:t>EST</a:t>
            </a:r>
            <a:r>
              <a:rPr lang="de-DE" dirty="0" smtClean="0"/>
              <a:t> nach P-SPM-Allokation für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md5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509120"/>
            <a:ext cx="8064896" cy="2049792"/>
          </a:xfr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G</a:t>
            </a:r>
            <a:r>
              <a:rPr lang="de-DE" dirty="0" smtClean="0"/>
              <a:t>leiche WCET</a:t>
            </a:r>
            <a:r>
              <a:rPr lang="de-DE" baseline="-25000" dirty="0" smtClean="0"/>
              <a:t>EST</a:t>
            </a:r>
            <a:r>
              <a:rPr lang="de-DE" dirty="0" smtClean="0"/>
              <a:t>-Reduktionen für alle SPM-Größen: 40% - 44%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ILP findet zielsicher kleinen aber zeitkritischen Hot Spot von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md5</a:t>
            </a:r>
            <a:r>
              <a:rPr lang="de-DE" dirty="0" smtClean="0"/>
              <a:t> und allokiert diesen auf </a:t>
            </a:r>
            <a:r>
              <a:rPr lang="en-US" i="1" dirty="0" smtClean="0"/>
              <a:t>Scratchpad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6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X-Achse: SPM-Größe = </a:t>
            </a:r>
            <a:r>
              <a:rPr lang="de-DE" i="1" dirty="0" smtClean="0"/>
              <a:t>x</a:t>
            </a:r>
            <a:r>
              <a:rPr lang="de-DE" dirty="0" smtClean="0"/>
              <a:t>% der Code-Größe des Benchmarks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Y-Achse: 100% = WCET</a:t>
            </a:r>
            <a:r>
              <a:rPr lang="de-DE" baseline="-25000" dirty="0" smtClean="0"/>
              <a:t>EST</a:t>
            </a:r>
            <a:r>
              <a:rPr lang="de-DE" dirty="0" smtClean="0"/>
              <a:t> ohne Code-</a:t>
            </a:r>
            <a:r>
              <a:rPr lang="en-US" i="1" dirty="0" smtClean="0"/>
              <a:t>Scratchpad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292568"/>
              </p:ext>
            </p:extLst>
          </p:nvPr>
        </p:nvGraphicFramePr>
        <p:xfrm>
          <a:off x="468313" y="1387971"/>
          <a:ext cx="7829550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1" name="Chart" r:id="rId4" imgW="7829717" imgH="2905237" progId="Excel.Chart.8">
                  <p:embed/>
                </p:oleObj>
              </mc:Choice>
              <mc:Fallback>
                <p:oleObj name="Chart" r:id="rId4" imgW="7829717" imgH="290523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387971"/>
                        <a:ext cx="7829550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1403350" y="1773733"/>
            <a:ext cx="68405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2981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Rel. WCET</a:t>
            </a:r>
            <a:r>
              <a:rPr lang="de-DE" baseline="-25000" dirty="0"/>
              <a:t>EST</a:t>
            </a:r>
            <a:r>
              <a:rPr lang="de-DE" dirty="0"/>
              <a:t> nach </a:t>
            </a:r>
            <a:r>
              <a:rPr lang="de-DE" dirty="0" smtClean="0"/>
              <a:t>P-SPM-Allokation </a:t>
            </a:r>
            <a:r>
              <a:rPr lang="de-DE" dirty="0"/>
              <a:t>für </a:t>
            </a:r>
            <a:r>
              <a:rPr lang="de-DE" dirty="0" smtClean="0"/>
              <a:t>73 </a:t>
            </a:r>
            <a:r>
              <a:rPr lang="de-DE" dirty="0"/>
              <a:t>Benchmarks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509120"/>
            <a:ext cx="8064896" cy="1680460"/>
          </a:xfr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Stetige WCET</a:t>
            </a:r>
            <a:r>
              <a:rPr lang="de-DE" baseline="-25000" dirty="0"/>
              <a:t>EST</a:t>
            </a:r>
            <a:r>
              <a:rPr lang="de-DE" dirty="0"/>
              <a:t>-Reduktionen mit zunehmenden SPM-Größen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WCET</a:t>
            </a:r>
            <a:r>
              <a:rPr lang="de-DE" baseline="-25000" dirty="0"/>
              <a:t>EST</a:t>
            </a:r>
            <a:r>
              <a:rPr lang="de-DE" dirty="0"/>
              <a:t>-Reduktionen von 8</a:t>
            </a:r>
            <a:r>
              <a:rPr lang="de-DE" dirty="0" smtClean="0"/>
              <a:t>% </a:t>
            </a:r>
            <a:r>
              <a:rPr lang="de-DE" dirty="0"/>
              <a:t>– </a:t>
            </a:r>
            <a:r>
              <a:rPr lang="de-DE" dirty="0" smtClean="0"/>
              <a:t>41%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6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X-Achse: SPM-Größe = </a:t>
            </a:r>
            <a:r>
              <a:rPr lang="de-DE" i="1" dirty="0" smtClean="0"/>
              <a:t>x</a:t>
            </a:r>
            <a:r>
              <a:rPr lang="de-DE" dirty="0" smtClean="0"/>
              <a:t>% der Code-Größe der Benchmarks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Y-Achse: 100% = WCET</a:t>
            </a:r>
            <a:r>
              <a:rPr lang="de-DE" baseline="-25000" dirty="0" smtClean="0"/>
              <a:t>EST</a:t>
            </a:r>
            <a:r>
              <a:rPr lang="de-DE" dirty="0" smtClean="0"/>
              <a:t> ohne Code-</a:t>
            </a:r>
            <a:r>
              <a:rPr lang="en-US" i="1" dirty="0" smtClean="0"/>
              <a:t>Scratchpad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633463"/>
              </p:ext>
            </p:extLst>
          </p:nvPr>
        </p:nvGraphicFramePr>
        <p:xfrm>
          <a:off x="467544" y="1412776"/>
          <a:ext cx="777634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615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Zwischenfazit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Abgleich mit Konsequenzen für WCET</a:t>
            </a:r>
            <a:r>
              <a:rPr lang="de-DE" b="1" baseline="-25000" dirty="0" smtClean="0"/>
              <a:t>EST</a:t>
            </a:r>
            <a:r>
              <a:rPr lang="de-DE" b="1" dirty="0" smtClean="0"/>
              <a:t>-Optimierungen</a:t>
            </a:r>
            <a:endParaRPr lang="de-DE" b="1" i="1" dirty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Optimierungen zur WCET</a:t>
            </a:r>
            <a:r>
              <a:rPr lang="de-DE" baseline="-25000" dirty="0" smtClean="0"/>
              <a:t>EST</a:t>
            </a:r>
            <a:r>
              <a:rPr lang="de-DE" dirty="0" smtClean="0"/>
              <a:t>-Minimierung ...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... brauchen zwingend Detailwissen über den WCEP</a:t>
            </a:r>
          </a:p>
          <a:p>
            <a:pPr>
              <a:lnSpc>
                <a:spcPct val="120000"/>
              </a:lnSpc>
              <a:buClr>
                <a:srgbClr val="008000"/>
              </a:buClr>
              <a:buFont typeface="Wingdings" pitchFamily="2" charset="2"/>
              <a:buChar char="C"/>
            </a:pPr>
            <a:r>
              <a:rPr lang="de-DE" i="1" dirty="0" smtClean="0"/>
              <a:t>SPM-Allokationen berücksichtigen WCEP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... müssen immer berücksichtigen, dass sich der WCEP nach jeder Entscheidung, die eine Optimierung trifft, ändern kann</a:t>
            </a:r>
          </a:p>
          <a:p>
            <a:pPr>
              <a:lnSpc>
                <a:spcPct val="120000"/>
              </a:lnSpc>
              <a:buClr>
                <a:srgbClr val="008000"/>
              </a:buClr>
              <a:buFont typeface="Wingdings" pitchFamily="2" charset="2"/>
              <a:buChar char="C"/>
            </a:pPr>
            <a:r>
              <a:rPr lang="de-DE" i="1" dirty="0" smtClean="0"/>
              <a:t>SPM-Allokationen erfassen WCEP-Änderungen inhärent im ILP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... sollten ihre Entscheidungen, wo was zu optimieren ist, nicht nur aufgrund lokaler Informationen treffen, sondern sollten stets die globalen Auswirkungen einer Entscheidung berücksichtigen</a:t>
            </a:r>
          </a:p>
          <a:p>
            <a:pPr>
              <a:lnSpc>
                <a:spcPct val="120000"/>
              </a:lnSpc>
              <a:buClr>
                <a:srgbClr val="008000"/>
              </a:buClr>
              <a:buFont typeface="Wingdings" pitchFamily="2" charset="2"/>
              <a:buChar char="C"/>
            </a:pPr>
            <a:r>
              <a:rPr lang="de-DE" i="1" dirty="0" smtClean="0"/>
              <a:t>Zielfunktionen der ILPs modellieren die globale WCET eines Programms, die zu minimieren ist.</a:t>
            </a:r>
          </a:p>
        </p:txBody>
      </p:sp>
    </p:spTree>
    <p:extLst>
      <p:ext uri="{BB962C8B-B14F-4D97-AF65-F5344CB8AC3E}">
        <p14:creationId xmlns:p14="http://schemas.microsoft.com/office/powerpoint/2010/main" val="544080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</a:t>
            </a:r>
            <a:endParaRPr lang="de-DE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WCC-Infrastruktur</a:t>
            </a:r>
            <a:endParaRPr lang="de-DE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H. Falk, P. Lokuciejewski. </a:t>
            </a:r>
            <a:r>
              <a:rPr lang="en-US" i="1" dirty="0" smtClean="0"/>
              <a:t>A compiler framework for the reduction of worst-case execution times</a:t>
            </a:r>
            <a:r>
              <a:rPr lang="de-DE" dirty="0" smtClean="0"/>
              <a:t>. Springer Real-Time Systems 46(2), Oktober 2010. </a:t>
            </a:r>
          </a:p>
        </p:txBody>
      </p:sp>
    </p:spTree>
    <p:extLst>
      <p:ext uri="{BB962C8B-B14F-4D97-AF65-F5344CB8AC3E}">
        <p14:creationId xmlns:p14="http://schemas.microsoft.com/office/powerpoint/2010/main" val="1729137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Compiler zur WCET</a:t>
            </a:r>
            <a:r>
              <a:rPr lang="de-DE" b="1" baseline="-25000" dirty="0" smtClean="0"/>
              <a:t>EST</a:t>
            </a:r>
            <a:r>
              <a:rPr lang="de-DE" b="1" dirty="0" smtClean="0"/>
              <a:t>-Minimierung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Integration eines formalen WCET-Zeitmodells in Compiler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Herausforderung: Berücksichtigung instabiler WCEPs im Verlauf von Optimierungen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sz="1200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WCET-bewusste Optimierungen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Procedure Cloning</a:t>
            </a:r>
            <a:r>
              <a:rPr lang="de-DE" dirty="0" smtClean="0"/>
              <a:t> &amp; </a:t>
            </a:r>
            <a:r>
              <a:rPr lang="en-US" i="1" dirty="0" smtClean="0"/>
              <a:t>Positioning</a:t>
            </a:r>
            <a:r>
              <a:rPr lang="de-DE" dirty="0" smtClean="0"/>
              <a:t>: </a:t>
            </a:r>
            <a:r>
              <a:rPr lang="en-US" i="1" dirty="0" smtClean="0"/>
              <a:t>Greedy</a:t>
            </a:r>
            <a:r>
              <a:rPr lang="de-DE" dirty="0" smtClean="0"/>
              <a:t>-Heuristiken, die aktuellen WCEP durch wiederholte WCET-Analysen ermitteln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Register-Allokation: zyklische Abhängigkeiten zwischen Register-Allokation und WCET-Analyse; Graph-Färbung entlang des stets aktuellen WCEP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Scratchpad</a:t>
            </a:r>
            <a:r>
              <a:rPr lang="de-DE" dirty="0" smtClean="0"/>
              <a:t>-Allokationen: inhärente WCEP-Modellierung in ILPs; daher keine wiederholten WCET-Analysen nötig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0410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H. Falk | </a:t>
            </a:r>
            <a:fld id="{4C882B17-377F-43B2-B554-998B0D94A010}" type="datetime1">
              <a:rPr lang="de-DE"/>
              <a:pPr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9 - Compiler zur WCET</a:t>
            </a:r>
            <a:r>
              <a:rPr lang="de-DE" baseline="-25000" dirty="0"/>
              <a:t>EST</a:t>
            </a:r>
            <a:r>
              <a:rPr lang="de-DE" dirty="0"/>
              <a:t>-Minimierung</a:t>
            </a:r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Integration eines WCET</a:t>
            </a:r>
            <a:r>
              <a:rPr lang="de-DE" baseline="-25000" dirty="0" smtClean="0"/>
              <a:t>EST</a:t>
            </a:r>
            <a:r>
              <a:rPr lang="de-DE" dirty="0" smtClean="0"/>
              <a:t>-Modells in Compiler (1)</a:t>
            </a:r>
            <a:endParaRPr lang="de-DE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635647" y="1412776"/>
            <a:ext cx="547285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Re-Implementierung eines WCET Zeitmodells in Compiler nicht sinnvoll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Statt dessen: Enge Integration von aiT</a:t>
            </a:r>
            <a:r>
              <a:rPr lang="de-DE" dirty="0"/>
              <a:t/>
            </a:r>
            <a:br>
              <a:rPr lang="de-DE" dirty="0"/>
            </a:br>
            <a:r>
              <a:rPr lang="de-DE" i="1" dirty="0" smtClean="0"/>
              <a:t>(</a:t>
            </a:r>
            <a:r>
              <a:rPr lang="de-DE" i="1" dirty="0" smtClean="0">
                <a:sym typeface="Wingdings"/>
              </a:rPr>
              <a:t></a:t>
            </a:r>
            <a:r>
              <a:rPr lang="de-DE" i="1" dirty="0" smtClean="0"/>
              <a:t> siehe Kapitel 5)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Kopplung in Prozessor-spezifischem Compiler </a:t>
            </a:r>
            <a:r>
              <a:rPr lang="de-DE" i="1" dirty="0" smtClean="0"/>
              <a:t>Back-End</a:t>
            </a:r>
            <a:r>
              <a:rPr lang="de-DE" dirty="0" smtClean="0"/>
              <a:t> </a:t>
            </a:r>
            <a:r>
              <a:rPr lang="de-DE" i="1" dirty="0" smtClean="0"/>
              <a:t>(LLIR)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Informationsaustausch durch Übersetzung LLIR </a:t>
            </a:r>
            <a:r>
              <a:rPr lang="de-DE" dirty="0" smtClean="0">
                <a:sym typeface="Symbol" pitchFamily="18" charset="2"/>
              </a:rPr>
              <a:t></a:t>
            </a:r>
            <a:r>
              <a:rPr lang="de-DE" dirty="0" smtClean="0"/>
              <a:t> CRL2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Transparenter Aufruf von aiT innerhalb des Compilers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Import WCET-relevanter Daten in Compiler </a:t>
            </a:r>
            <a:r>
              <a:rPr lang="de-DE" i="1" dirty="0" smtClean="0"/>
              <a:t>Back-End</a:t>
            </a:r>
          </a:p>
        </p:txBody>
      </p:sp>
      <p:pic>
        <p:nvPicPr>
          <p:cNvPr id="7" name="Picture 3" descr="wc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311467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738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c_j = C_j - \sum\limits_{\mathrm{Datenobjekte}\ d_i} G_{i,j} \ast y_i&#10;\]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L$&#10;&#10;\end{document}"/>
  <p:tag name="IGUANATEXSIZE" val="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L$&#10;&#10;\end{document}"/>
  <p:tag name="IGUANATEXSIZE" val="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L$&#10;&#10;\end{document}"/>
  <p:tag name="IGUANATEXSIZE" val="2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F&#10;$&#10;&#10;\end{document}"/>
  <p:tag name="IGUANATEXSIZE" val="2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b^F_\mathrm{\mathit{entry}}&#10;$&#10;&#10;\end{document}"/>
  <p:tag name="IGUANATEXSIZE" val="2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w^F_\mathrm{\mathit{entry}}&#10;$&#10;&#10;\end{document}"/>
  <p:tag name="IGUANATEXSIZE" val="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F&#10;$&#10;&#10;\end{document}"/>
  <p:tag name="IGUANATEXSIZE" val="2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F&#10;$&#10;&#10;\end{document}"/>
  <p:tag name="IGUANATEXSIZE" val="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F&#10;$&#10;&#10;\end{document}"/>
  <p:tag name="IGUANATEXSIZE" val="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w^F_\mathrm{\mathit{entry}}&#10;$&#10;&#10;\end{document}"/>
  <p:tag name="IGUANATEXSIZE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y_i = \left\{&#10;\begin{array}{ll}&#10;1 &amp; \mathrm{falls\ Datenobjekt\ } d_i\ \mathrm{in\ }&#10;    \mathrm{\textit{mem}}_\mathrm{\textit{spm}} \\&#10;0 &amp; \mathrm{falls\ Datenobjekt\ } d_i\ \mathrm{in\ }&#10;    \mathrm{\textit{mem}}_\mathrm{\textit{main}} \\&#10;\end{array} \nonumber&#10;\right. \nonumber \\&#10;\]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w^F_\mathrm{\mathit{entry}}&#10;$&#10;&#10;\end{document}"/>
  <p:tag name="IGUANATEXSIZE" val="2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F&#10;$&#10;&#10;\end{document}"/>
  <p:tag name="IGUANATEXSIZE" val="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b^F_\mathrm{\mathit{entry}}&#10;$&#10;&#10;\end{document}"/>
  <p:tag name="IGUANATEXSIZE" val="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F'&#10;$&#10;&#10;\end{document}"/>
  <p:tag name="IGUANATEXSIZE" val="2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F'&#10;$&#10;&#10;\end{document}"/>
  <p:tag name="IGUANATEXSIZE" val="2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\mathrm{\mathit{cp}}_j = \left\{&#10;\begin{array}{ll}&#10;w^F_\mathrm{\mathit{entry}} &amp;&#10;\mathrm{falls\ } b_j\ F\ \mathrm{aufruft} \\&#10;0 &amp; \mathrm{sonst}&#10;\end{array} \nonumber&#10;\right. \nonumber \\&#10;$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\forall (b_j, b_\mathrm{\mathit{succ}}): w_j \geq w_\mathrm{\mathit{succ}} + c_j + \mathrm{\mathit{cp}}_j&#10;$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b_j$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w^F_\mathrm{\mathit{entry}}&#10;$&#10;&#10;\end{document}"/>
  <p:tag name="IGUANATEXSIZE" val="2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F&#10;$&#10;&#10;\end{document}"/>
  <p:tag name="IGUANATEXSIZE" val="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c_L = w_\textrm{G} \ast C^L_\mathrm{\textit{max}}$&#10;&#10;\end{document}"/>
  <p:tag name="IGUANATEXSIZE" val="2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F&#10;$&#10;&#10;\end{document}"/>
  <p:tag name="IGUANATEXSIZE" val="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&#10;w^\mathtt{main}_\mathrm{\mathit{entry}}&#10;$&#10;&#10;\end{document}"/>
  <p:tag name="IGUANATEXSIZE" val="2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&#10;w^\mathtt{main}_\mathrm{\mathit{entry}} \leadsto min.&#10;$&#10;&#10;\end{document}"/>
  <p:tag name="IGUANATEXSIZE" val="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\sum\limits_{\mathrm{Datenobjekte}\ d_i} ( S_i \ast y_i ) \leq S_\mathrm{\mathit{spm}}&#10;$&#10;&#10;\end{document}"/>
  <p:tag name="IGUANATEXSIZE" val="2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x_i = \left\{&#10;\begin{array}{ll}&#10;1 &amp; \mathrm{falls\ Basisblock\ } b_i\ \mathrm{in\ }&#10;    \mathrm{\textit{mem}}_\mathrm{\textit{spm}} \\&#10;0 &amp; \mathrm{falls\ Basisblock\ } b_i\ \mathrm{in\ }&#10;    \mathrm{\textit{mem}}_\mathrm{\textit{main}} \\&#10;\end{array} \nonumber&#10;\right. \nonumber \\&#10;$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c_i = C^i_\mathrm{\mathit{main}} \ast ( 1 - x_i ) + C^i_\mathrm{\mathit{spm}} \ast x_i&#10;$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c_i$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b_i$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b_i$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\mathrm{\mathit{jp}}^i_\mathrm{\mathit{impl}} =&#10;( x_i \otimes x_j ) \ast P_\mathrm{\mathit{high}}&#10;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w_\textrm{E} = c_\textrm{E}$&#10;&#10;\end{document}"/>
  <p:tag name="IGUANATEXSIZE" val="2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\mathrm{\mathit{jp}}^i_\mathrm{\mathit{impl}}&#10;$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\mathrm{\mathit{jp}}^i_\mathrm{\mathit{uncond}}&#10;$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P_\mathrm{\mathit{high}}&#10;$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P_\mathrm{\mathit{low}}&#10;$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\mathrm{\mathit{jp}}^i_\mathrm{\mathit{impl}}&#10;$&#10;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\mathrm{\mathit{jp}}^i_\mathrm{\mathit{uncond}}&#10;$&#10;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&#10;\mathrm{\mathit{jp}}^i_\mathrm{\mathit{uncond}} &amp; = &amp;&#10;( x_i \otimes x_j ) \ast P_\mathrm{\mathit{high}} +  \nonumber \\&#10;&amp; &amp; \overline{( x_i \otimes x_j )} \ast&#10;( 1 - \prod\limits_{b_k \in \mathrm{JS\ b)}} ( x_i \otimes x_k ) ) \ast P_\mathrm{\mathit{low}} \nonumber&#10;\end{eqnarray}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\mathrm{\mathit{jp}}_i = \left\{&#10;\begin{array}{ll}&#10;\mathrm{\mathit{jp}}^i_\mathrm{\mathit{impl}} &amp; \textrm{wenn\ Sprung-Szenario\ von\ } b_i\ \mathrm{\mathit{implizit}} \\&#10;\mathrm{\mathit{jp}}^i_\mathrm{\mathit{uncond}} &amp; \textrm{wenn\ Sprung-Szenario\ von\ } b_i\ \mathrm{\mathit{unbedingt}} \\&#10;\mathrm{\mathit{jp}}^i_\mathrm{\mathit{cond}} &amp; \textrm{wenn\ Sprung-Szenario\ von\ } b_i\ \mathrm{\mathit{bedingt}} \\&#10;0 &amp; \mathrm{sonst}&#10;\end{array} \nonumber&#10;\right. \nonumber \\&#10;$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F&#10;$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b_i&#10;$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w_\textrm{D} \geq w_\textrm{E} + c_\textrm{D}$&#10;&#10;\end{document}"/>
  <p:tag name="IGUANATEXSIZE" val="2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F&#10;$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b_i&#10;$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P_\mathrm{\mathit{high}}&#10;$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P_\mathrm{\mathit{low}}&#10;$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\mathrm{\mathit{cp}}_i = \left\{&#10;\begin{array}{ll}&#10;w^F_\mathrm{\mathit{entry}} + ( x_i \otimes x^F_\mathrm{\mathit{entry}} ) \ast&#10;P_\mathrm{\mathit{high}} &amp;&#10;\mathrm{falls\ } b_i\ F\ \mathrm{aufruft} \\[1mm]&#10;\quad\quad + \bigl( 1 - ( x_i \otimes x^F_\mathrm{\mathit{entry}})\bigr ) \ast P_\mathrm{\mathit{low}} &amp; \\&#10;0 &amp; \mathrm{sonst}&#10;\end{array} \nonumber&#10;\right. \nonumber \\&#10;$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\forall (b_i, b_\mathrm{\mathit{succ}}): w_i \geq w_\mathrm{\mathit{succ}} + c_i + \mathrm{\mathit{cp}}_i + \mathrm{\mathit{jp}}_i&#10;$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s_i = \left\{&#10;\begin{array}{ll}&#10;( x_i \wedge \overline{x_j} ) \ast S_\mathrm{\mathit{impl}} &amp;&#10;  \textrm{wenn\ Sprung-Szenario\ von\ } b_i\ \mathrm{\mathit{implizit}} \\&#10;( x_i \wedge \overline{x_j} ) \ast S_\mathrm{\mathit{uncond}} &amp;&#10;  \textrm{wenn\ Sprung-Szenario\ von\ } b_i\ \mathrm{\mathit{unbedingt}} \\&#10;( x_i \wedge \overline{x_k} ) \ast S_\mathrm{\mathit{impl}}\ + &amp;&#10;  \textrm{wenn\ Sprung-Szenario\ von\ } b_i\ \mathrm{\mathit{bedingt}} \\&#10;\quad\quad ( x_i \wedge \overline{x_j} ) \ast S_\mathrm{\mathit{uncond}} &amp; \\&#10;( x_i \wedge \overline{x^F_\mathrm{\mathit{entry}}} ) \ast S_\mathrm{\mathit{call}} &amp;&#10;  \mathrm{wenn\ } b_i\ F\ \mathrm{aufruft} \\&#10;0 &amp; \mathrm{sonst}&#10;\end{array} \nonumber&#10;\right. \nonumber \\&#10;$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&#10;w^\mathtt{main}_\mathrm{\mathit{entry}} \leadsto min.&#10;$&#10;&#10;\end{document}"/>
  <p:tag name="IGUANATEXSIZE" val="2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\sum\limits_{b_i} ( S_i \ast x_i + s_i ) \leq S_\mathrm{\mathit{spm}}&#10;$&#10;&#10;\end{document}"/>
  <p:tag name="IGUANATEXSIZE" val="2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C^i_\mathrm{\mathit{main}}$&#10;&#10;\end{document}"/>
  <p:tag name="IGUANATEXSIZE" val="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w_\textrm{B} \geq w_\textrm{D} + c_\textrm{B}$&#10;&#10;\end{document}"/>
  <p:tag name="IGUANATEXSIZE" val="2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C^i_\mathrm{\mathit{spm}}$&#10;&#10;\end{document}"/>
  <p:tag name="IGUANATEXSIZE" val="2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C^L_\mathrm{\textit{max}}$&#10;&#10;\end{document}"/>
  <p:tag name="IGUANATEXSIZE" val="2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S_i$&#10;&#10;\end{document}"/>
  <p:tag name="IGUANATEXSIZE" val="2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S_\mathrm{\mathit{spm}}$&#10;&#10;\end{document}"/>
  <p:tag name="IGUANATEXSIZE" val="2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P_\mathrm{\mathit{high}}&#10;$&#10;&#10;\end{document}"/>
  <p:tag name="IGUANATEXSIZE" val="2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P_\mathrm{\mathit{low}}&#10;$&#10;&#10;\end{document}"/>
  <p:tag name="IGUANATEXSIZE" val="2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C^i_\mathrm{\mathit{main}}$&#10;&#10;\end{document}"/>
  <p:tag name="IGUANATEXSIZE" val="2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C^i_\mathrm{\mathit{spm}}$&#10;&#10;\end{document}"/>
  <p:tag name="IGUANATEXSIZE" val="2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b_i&#10;$&#10;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C^L_\mathrm{\textit{max}}$&#10;&#10;\end{document}"/>
  <p:tag name="IGUANATEXSIZE" val="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w_\textrm{C} \geq w_\textrm{D} + c_\textrm{C}$&#10;&#10;\end{document}"/>
  <p:tag name="IGUANATEXSIZE" val="2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S_i$&#10;&#10;\end{document}"/>
  <p:tag name="IGUANATEXSIZE" val="2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S_\mathrm{\mathit{spm}}$&#10;&#10;\end{document}"/>
  <p:tag name="IGUANATEXSIZE" val="2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P_\mathrm{\mathit{high}}&#10;$&#10;&#10;\end{document}"/>
  <p:tag name="IGUANATEXSIZE" val="2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S_\mathrm{\mathit{impl}}&#10;$&#10;&#10;\end{document}"/>
  <p:tag name="IGUANATEXSIZE" val="2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S_\mathrm{\mathit{uncond}}&#10;$&#10;&#10;\end{document}"/>
  <p:tag name="IGUANATEXSIZE" val="2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S_\mathrm{\mathit{call}}&#10;$&#10;&#10;\end{document}"/>
  <p:tag name="IGUANATEXSIZE" val="2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P_\mathrm{\mathit{low}}&#10;$&#10;&#10;\end{document}"/>
  <p:tag name="IGUANATEXSIZE" val="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w_\textrm{A} \geq w_\textrm{B} + c_\textrm{A}$&#10;&#10;$w_\textrm{A} \geq w_\textrm{C} + c_\textrm{A}$&#10;&#10;\end{document}"/>
  <p:tag name="IGUANATEXSIZE" val="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w_\textrm{A}$&#10;&#10;\end{document}"/>
  <p:tag name="IGUANATEXSIZE" val="22"/>
</p:tagLst>
</file>

<file path=ppt/theme/theme1.xml><?xml version="1.0" encoding="utf-8"?>
<a:theme xmlns:a="http://schemas.openxmlformats.org/drawingml/2006/main" name="Leere Präsentation">
  <a:themeElements>
    <a:clrScheme name="Leere Präsentatio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32638"/>
      </a:hlink>
      <a:folHlink>
        <a:srgbClr val="A32638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0" tIns="0" rIns="0" bIns="0" rtlCol="0">
        <a:spAutoFit/>
      </a:bodyPr>
      <a:lstStyle>
        <a:defPPr eaLnBrk="1" hangingPunct="1">
          <a:spcBef>
            <a:spcPct val="20000"/>
          </a:spcBef>
          <a:buClr>
            <a:srgbClr val="FF0007"/>
          </a:buClr>
          <a:defRPr sz="2000" dirty="0" smtClean="0">
            <a:latin typeface="+mn-lt"/>
          </a:defRPr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A326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5742</Words>
  <Application>Microsoft Office PowerPoint</Application>
  <PresentationFormat>Bildschirmpräsentation (4:3)</PresentationFormat>
  <Paragraphs>1517</Paragraphs>
  <Slides>88</Slides>
  <Notes>86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88</vt:i4>
      </vt:variant>
    </vt:vector>
  </HeadingPairs>
  <TitlesOfParts>
    <vt:vector size="90" baseType="lpstr">
      <vt:lpstr>Leere Präsentation</vt:lpstr>
      <vt:lpstr>Chart</vt:lpstr>
      <vt:lpstr>Compiler für Eingebettete Systeme [CS7506]</vt:lpstr>
      <vt:lpstr>Kapitel 9  Compiler zur WCETEST-Minimierung</vt:lpstr>
      <vt:lpstr>Inhalte der Vorlesung</vt:lpstr>
      <vt:lpstr>Inhalte des Kapitels</vt:lpstr>
      <vt:lpstr>Entwurfsmethodik von Software für Echtzeitsysteme</vt:lpstr>
      <vt:lpstr>Probleme dieser Methodik</vt:lpstr>
      <vt:lpstr>Stand der Technik im Compilerbau</vt:lpstr>
      <vt:lpstr>Motivation</vt:lpstr>
      <vt:lpstr>Integration eines WCETEST-Modells in Compiler (1)</vt:lpstr>
      <vt:lpstr>Integration eines WCETEST-Modells in Compiler (2)</vt:lpstr>
      <vt:lpstr>WCC – Der WCET-aware C Compiler (1)</vt:lpstr>
      <vt:lpstr>WCC – Der WCET-aware C Compiler (2)</vt:lpstr>
      <vt:lpstr>WCC – Der WCET-aware C Compiler (3)</vt:lpstr>
      <vt:lpstr>WCC – Der WCET-aware C Compiler (4)</vt:lpstr>
      <vt:lpstr>WCC – Der WCET-aware C Compiler (5)</vt:lpstr>
      <vt:lpstr>WCC – Der WCET-aware C Compiler (6)</vt:lpstr>
      <vt:lpstr>Problematik der WCETEST-Minimierung</vt:lpstr>
      <vt:lpstr>Instabilität des WCEP (1)</vt:lpstr>
      <vt:lpstr>Instabilität des WCEP (2)</vt:lpstr>
      <vt:lpstr>Instabilität des WCEP (3)</vt:lpstr>
      <vt:lpstr>Instabilität des WCEP (4)</vt:lpstr>
      <vt:lpstr>Konsequenzen für Optimierungen</vt:lpstr>
      <vt:lpstr>Inhalte des Kapitels</vt:lpstr>
      <vt:lpstr>Wieso Procedure Cloning und WCETEST?</vt:lpstr>
      <vt:lpstr>Ergebnisse nach Standard-Cloning</vt:lpstr>
      <vt:lpstr>Hauptprobleme des Standard-Cloning</vt:lpstr>
      <vt:lpstr>WCET-bewusstes Cloning (1)</vt:lpstr>
      <vt:lpstr>WCET-bewusstes Cloning (2)</vt:lpstr>
      <vt:lpstr>WCET-bewusstes Cloning (3)</vt:lpstr>
      <vt:lpstr>Relative WCETEST nach WCET-bewusstem Cloning</vt:lpstr>
      <vt:lpstr>Relative Codegrößen nach WCET-bewusstem Cloning</vt:lpstr>
      <vt:lpstr>Verdrängung von Code aus Befehls-Caches</vt:lpstr>
      <vt:lpstr>Beispiel für Verdrängung aus Befehls-Cache (1)</vt:lpstr>
      <vt:lpstr>Beispiel für Verdrängung aus Befehls-Cache (2)</vt:lpstr>
      <vt:lpstr>Beispiel für Verdrängung aus Befehls-Cache (3)</vt:lpstr>
      <vt:lpstr>Beispiel für Verdrängung aus Befehls-Cache (4)</vt:lpstr>
      <vt:lpstr>Eine bessere Anordnung ohne Verdrängungen (1)</vt:lpstr>
      <vt:lpstr>Eine bessere Anordnung ohne Verdrängungen (2)</vt:lpstr>
      <vt:lpstr>Eine bessere Anordnung ohne Verdrängungen (3)</vt:lpstr>
      <vt:lpstr>Eine bessere Anordnung ohne Verdrängungen (4)</vt:lpstr>
      <vt:lpstr>Procedure Positioning mit Call Graph</vt:lpstr>
      <vt:lpstr>WCET-bewusstes Procedure Positioning (1)</vt:lpstr>
      <vt:lpstr>WCET-bewusstes Procedure Positioning (2)</vt:lpstr>
      <vt:lpstr>WCET-bewusstes Procedure Positioning (3)</vt:lpstr>
      <vt:lpstr>Verschmelzen von Knoten</vt:lpstr>
      <vt:lpstr>Eigenschaften</vt:lpstr>
      <vt:lpstr>Relative WCETEST nach WCET-Cloning und Positioning</vt:lpstr>
      <vt:lpstr>Zwischenfazit</vt:lpstr>
      <vt:lpstr>Inhalte des Kapitels</vt:lpstr>
      <vt:lpstr>Register-Allokation per Graph-Färbung</vt:lpstr>
      <vt:lpstr>Problem der Standard Graph-Färbung</vt:lpstr>
      <vt:lpstr>Ein Henne-Ei-Problem</vt:lpstr>
      <vt:lpstr>WCET-bewusste Graph-Färbung (1)</vt:lpstr>
      <vt:lpstr>WCET-bewusste Graph-Färbung (2)</vt:lpstr>
      <vt:lpstr>Eigenschaften (1)</vt:lpstr>
      <vt:lpstr>Eigenschaften (2)</vt:lpstr>
      <vt:lpstr>Relative WCETEST nach WCET Graph-Färbung</vt:lpstr>
      <vt:lpstr>Relative ACET nach WCET Graph-Färbung</vt:lpstr>
      <vt:lpstr>Diskussion</vt:lpstr>
      <vt:lpstr>Zwischenfazit</vt:lpstr>
      <vt:lpstr>Inhalte des Kapitels</vt:lpstr>
      <vt:lpstr>Im Folgenden: Harvard-Architekturen</vt:lpstr>
      <vt:lpstr>ILP zur Scratchpad-Allokation von Daten</vt:lpstr>
      <vt:lpstr>Entscheidungsvariablen und Kosten</vt:lpstr>
      <vt:lpstr>Intraprozeduraler Kontrollfluss (1)</vt:lpstr>
      <vt:lpstr>Intraprozeduraler Kontrollfluss (2)</vt:lpstr>
      <vt:lpstr>Intraprozeduraler Kontrollfluss (3)</vt:lpstr>
      <vt:lpstr>Interprozeduraler Kontrollfluss</vt:lpstr>
      <vt:lpstr>Scratchpad-Kapazität und Zielfunktion</vt:lpstr>
      <vt:lpstr>Rel. WCETEST nach D-SPM-Allokation für petrinet</vt:lpstr>
      <vt:lpstr>Rel. WCETEST nach D-SPM-Allokation für fsm</vt:lpstr>
      <vt:lpstr>Rel. WCETEST nach D-SPM-Allokation für 14 Benchmarks</vt:lpstr>
      <vt:lpstr>ILP zur Scratchpad-Allokation von Programmcode</vt:lpstr>
      <vt:lpstr>Entscheidungsvariablen und Kosten</vt:lpstr>
      <vt:lpstr>Sprünge zwischen Speichern</vt:lpstr>
      <vt:lpstr>Strafen für Sprünge zwischen Speichern</vt:lpstr>
      <vt:lpstr>Sprung-Strafen und interprozeduraler Kontrollfluss</vt:lpstr>
      <vt:lpstr>Basisblock-Größen</vt:lpstr>
      <vt:lpstr>Scratchpad-Kapazität und Zielfunktion</vt:lpstr>
      <vt:lpstr>Bestimmung der Konstanten für die ILPs (1)</vt:lpstr>
      <vt:lpstr>Bestimmung der Konstanten für die ILPs (2)</vt:lpstr>
      <vt:lpstr>Rel. WCETEST nach P-SPM-Allokation für g721 encoder</vt:lpstr>
      <vt:lpstr>Rel. WCETEST nach P-SPM-Allokation für cover</vt:lpstr>
      <vt:lpstr>Rel. WCETEST nach P-SPM-Allokation für md5</vt:lpstr>
      <vt:lpstr>Rel. WCETEST nach P-SPM-Allokation für 73 Benchmarks</vt:lpstr>
      <vt:lpstr>Zwischenfazit</vt:lpstr>
      <vt:lpstr>Literatur</vt:lpstr>
      <vt:lpstr>Zusammenfassung</vt:lpstr>
    </vt:vector>
  </TitlesOfParts>
  <Company>Universität Ulm, Eingebettete Systeme/Echtzeitsysteme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Compiler für Eingebettete Systeme (SS14)</dc:title>
  <dc:subject>Kapitel 9 - Compiler zur WCET-Minimierung</dc:subject>
  <dc:creator>Heiko Falk</dc:creator>
  <cp:lastModifiedBy>hfalk</cp:lastModifiedBy>
  <cp:revision>3154</cp:revision>
  <dcterms:modified xsi:type="dcterms:W3CDTF">2014-03-31T09:41:35Z</dcterms:modified>
</cp:coreProperties>
</file>