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61" r:id="rId2"/>
    <p:sldId id="458" r:id="rId3"/>
    <p:sldId id="475" r:id="rId4"/>
    <p:sldId id="476" r:id="rId5"/>
    <p:sldId id="477" r:id="rId6"/>
    <p:sldId id="479" r:id="rId7"/>
    <p:sldId id="480" r:id="rId8"/>
    <p:sldId id="487" r:id="rId9"/>
    <p:sldId id="488" r:id="rId10"/>
    <p:sldId id="481" r:id="rId11"/>
    <p:sldId id="485" r:id="rId12"/>
    <p:sldId id="482" r:id="rId13"/>
    <p:sldId id="489" r:id="rId14"/>
    <p:sldId id="486" r:id="rId15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FFFF"/>
    <a:srgbClr val="7D9AA9"/>
    <a:srgbClr val="7D91AA"/>
    <a:srgbClr val="A32638"/>
    <a:srgbClr val="56AA1C"/>
    <a:srgbClr val="BD6005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4" d="100"/>
          <a:sy n="114" d="100"/>
        </p:scale>
        <p:origin x="-1458" y="-102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EA2A5016-CE01-4FCE-BE85-9AA0F2A8130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828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90269"/>
            <a:ext cx="4984961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6507C7C-5F2B-4569-A872-875A2C03B8A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665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16379-BBA6-4181-93D1-DD9CD35C4554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B7FB9-D3AC-4FFF-93AF-DD36F35E431B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E6815-7DE2-4894-A620-7EE66EE62C5B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E6815-7DE2-4894-A620-7EE66EE62C5B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E4EB2-975A-4758-9611-084C09C9086E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7482E-FDAF-4251-8236-A29A24BE7656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DB12B-B128-4861-911A-90C98D55849C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ABB8E-9860-4567-91D2-AA6DDCB3EF6A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C30AF-B5E2-4CBA-853B-03EC98005E83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7F824-8DCE-471D-919B-6A9F52CAD84D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F0FF09D0-24CE-438F-9D06-834A5FC33788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3A2285A7-1933-47D0-ABDA-D34DD08C8251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CFFF019F-4BEE-4D21-B847-3B7FDECBAEA8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B9A7-E07E-4DA7-8783-C32CE938B4C8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6226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C01D138F-97FE-4DC2-A24F-718AB014C62E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138E5-0E25-4911-ABF3-9559878225E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89032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6500813"/>
            <a:ext cx="2016125" cy="357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F9744956-752E-4C50-8981-885E7ADBB2C2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35150" y="6500813"/>
            <a:ext cx="5545138" cy="35718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24750" y="6500813"/>
            <a:ext cx="1439863" cy="357187"/>
          </a:xfrm>
        </p:spPr>
        <p:txBody>
          <a:bodyPr/>
          <a:lstStyle>
            <a:lvl1pPr>
              <a:defRPr/>
            </a:lvl1pPr>
          </a:lstStyle>
          <a:p>
            <a:fld id="{01812514-12FE-4E56-AE69-74C2D95ABB9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2606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163E6AE8-1EC4-46BE-BBB1-CEC679744723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5C517-ED80-4361-939F-2AECA115C6B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6834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70076BF4-8A60-4503-A58B-80BF5D889EE0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0DCEE-6FB4-45B6-ACC1-C5B9562A6A3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4539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2D6DE41-94D7-449D-AF9C-827CDD75B053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E8B85-2151-4D32-9DB3-992BECE8132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8700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825039C-C3C4-4EEB-9C82-54AA7014DC01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57C1-E61B-44F3-B9E2-E39F578F17A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2395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DC801C3-AD4D-452C-B50D-0E49D8422592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4231-A89A-44A4-BE79-C916BBA2E83A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0817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BDB6D47-02C7-4801-B530-B03A46EA1067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99EE-0433-4159-9A4F-CDF4F4ED45D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851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DE7E27A-33FE-44A5-90C3-F3BFDB9CA3E4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08E0-D80D-4613-B7D3-E8318A1EAB1A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3741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534F0F18-A95C-4BA5-9CEA-23BAA059CF2A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637FADEA-6330-41E0-9A71-7830A67A5140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113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 smtClean="0">
                <a:solidFill>
                  <a:srgbClr val="A32638"/>
                </a:solidFill>
              </a:rPr>
              <a:t>Grundlagen der Betriebssysteme (GdBS) SS 2014</a:t>
            </a:r>
            <a:endParaRPr lang="de-DE" sz="1000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27359D69-DD0A-4864-B347-2E4CF4B4D9BC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>
                <a:solidFill>
                  <a:schemeClr val="bg1"/>
                </a:solidFill>
              </a:rPr>
              <a:t>/</a:t>
            </a:r>
            <a:r>
              <a:rPr lang="de-DE" sz="1000" dirty="0" smtClean="0">
                <a:solidFill>
                  <a:schemeClr val="bg1"/>
                </a:solidFill>
              </a:rPr>
              <a:t>14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missouristate.edu/KenVollmar/MAR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mips.sourceforge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ulm.de/in/es/lehre/sommer-2014/gdb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uni-ulm.de/goto.php?target=crs_5400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11350"/>
            <a:ext cx="7772400" cy="1263650"/>
          </a:xfrm>
        </p:spPr>
        <p:txBody>
          <a:bodyPr/>
          <a:lstStyle/>
          <a:p>
            <a:r>
              <a:rPr lang="de-DE" dirty="0" smtClean="0"/>
              <a:t>Grundlagen der Betriebssysteme</a:t>
            </a:r>
            <a:r>
              <a:rPr lang="de-DE" dirty="0"/>
              <a:t/>
            </a:r>
            <a:br>
              <a:rPr lang="de-DE" dirty="0"/>
            </a:br>
            <a:r>
              <a:rPr lang="de-DE" sz="2800" b="0" dirty="0"/>
              <a:t>[</a:t>
            </a:r>
            <a:r>
              <a:rPr lang="de-DE" sz="2800" b="0" dirty="0" smtClean="0"/>
              <a:t>CS2100</a:t>
            </a:r>
            <a:r>
              <a:rPr lang="de-DE" sz="2800" b="0" dirty="0"/>
              <a:t>]</a:t>
            </a:r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E9F4051-3ED0-46C7-B535-7FFD441300F9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Labor</a:t>
            </a:r>
            <a:endParaRPr lang="de-DE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Einführungsveranstaltung (Teilnahme verpflichtend!)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Versuch </a:t>
            </a:r>
            <a:r>
              <a:rPr lang="de-DE" dirty="0" smtClean="0"/>
              <a:t>1 (Synchronisierung mit Semaphoren)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Versuch </a:t>
            </a:r>
            <a:r>
              <a:rPr lang="de-DE" dirty="0" smtClean="0"/>
              <a:t>2 (Filesysteme)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Versuch 3 (MIPS-Assembler)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3960240-F859-485E-A967-AD3733225FC1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Studiengänge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Bachelor Informatik </a:t>
            </a:r>
            <a:r>
              <a:rPr lang="de-DE" dirty="0" smtClean="0"/>
              <a:t>(1. </a:t>
            </a:r>
            <a:r>
              <a:rPr lang="de-DE" dirty="0"/>
              <a:t>oder </a:t>
            </a:r>
            <a:r>
              <a:rPr lang="de-DE" dirty="0" smtClean="0"/>
              <a:t>2. </a:t>
            </a:r>
            <a:r>
              <a:rPr lang="de-DE" dirty="0"/>
              <a:t>Semester</a:t>
            </a:r>
            <a:r>
              <a:rPr lang="de-DE" dirty="0" smtClean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Lehramt Informatik (2. Semester)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Bachelor Medieninformatik </a:t>
            </a:r>
            <a:r>
              <a:rPr lang="de-DE" dirty="0" smtClean="0"/>
              <a:t>(1. </a:t>
            </a:r>
            <a:r>
              <a:rPr lang="de-DE" dirty="0"/>
              <a:t>oder </a:t>
            </a:r>
            <a:r>
              <a:rPr lang="de-DE" dirty="0" smtClean="0"/>
              <a:t>2. </a:t>
            </a:r>
            <a:r>
              <a:rPr lang="de-DE" dirty="0"/>
              <a:t>Semester</a:t>
            </a:r>
            <a:r>
              <a:rPr lang="de-DE" dirty="0" smtClean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Bachelor Software-Engineering (1. oder 2. Semester)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Bachelor Informationssystemtechnik </a:t>
            </a:r>
            <a:r>
              <a:rPr lang="de-DE" dirty="0" smtClean="0"/>
              <a:t>(3. oder 4. </a:t>
            </a:r>
            <a:r>
              <a:rPr lang="de-DE" dirty="0"/>
              <a:t>Semester</a:t>
            </a:r>
            <a:r>
              <a:rPr lang="de-DE" dirty="0" smtClean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Bachelor </a:t>
            </a:r>
            <a:r>
              <a:rPr lang="de-DE" dirty="0" smtClean="0"/>
              <a:t>Elektrotechnik, ...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7AD2396-5A3B-44BC-81E9-9A0F64CDCA73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Studien- bzw. </a:t>
            </a:r>
            <a:r>
              <a:rPr lang="de-DE" dirty="0" smtClean="0"/>
              <a:t>Prüfungsleistungen (1)</a:t>
            </a:r>
            <a:endParaRPr lang="de-DE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Bachelor Informatik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Leistungsnachweis </a:t>
            </a:r>
            <a:r>
              <a:rPr lang="de-DE" dirty="0" smtClean="0"/>
              <a:t>Labor </a:t>
            </a:r>
            <a:r>
              <a:rPr lang="de-DE" dirty="0"/>
              <a:t>(</a:t>
            </a:r>
            <a:r>
              <a:rPr lang="de-DE" dirty="0" smtClean="0"/>
              <a:t>Teil 1)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i="1" dirty="0" smtClean="0"/>
              <a:t>Für Studierende gemäß aktueller Prüfungsordnung 2012:</a:t>
            </a:r>
          </a:p>
          <a:p>
            <a:pPr lvl="1">
              <a:buFont typeface="Arial" charset="0"/>
              <a:buChar char="–"/>
            </a:pPr>
            <a:r>
              <a:rPr lang="de-DE" dirty="0" smtClean="0"/>
              <a:t>Klausurinhalte:</a:t>
            </a:r>
          </a:p>
          <a:p>
            <a:pPr lvl="2">
              <a:buFont typeface="Arial" charset="0"/>
              <a:buChar char="–"/>
            </a:pPr>
            <a:r>
              <a:rPr lang="de-DE" sz="2000" dirty="0" smtClean="0"/>
              <a:t>Vorlesung und Tutorien „Grundlagen der Betriebssysteme“</a:t>
            </a:r>
          </a:p>
          <a:p>
            <a:pPr lvl="2">
              <a:buFont typeface="Arial" charset="0"/>
              <a:buChar char="–"/>
            </a:pPr>
            <a:r>
              <a:rPr lang="de-DE" sz="2000" dirty="0" smtClean="0"/>
              <a:t>Labor „Hardwarenahe Programmierung“</a:t>
            </a:r>
          </a:p>
          <a:p>
            <a:pPr lvl="2">
              <a:buFont typeface="Arial" charset="0"/>
              <a:buChar char="–"/>
            </a:pPr>
            <a:r>
              <a:rPr lang="de-DE" sz="2000" dirty="0" smtClean="0"/>
              <a:t>Vorlesung „Grundlagen der Rechnernetze“</a:t>
            </a:r>
            <a:endParaRPr lang="de-DE" sz="2000" dirty="0"/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Klausurtermin: </a:t>
            </a:r>
            <a:r>
              <a:rPr lang="de-DE" u="sng" dirty="0" smtClean="0"/>
              <a:t>Nach diesem Sommersemester 2014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Wiederholungstermin nach dem Wintersemester 2014/2015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Voraussetzung: Erfolgreiche Teilnahme an Tutorien „Grundlagen der Betriebssysteme“ und „Grundlagen der Rechnernetze“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7AD2396-5A3B-44BC-81E9-9A0F64CDCA73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Studien- bzw. </a:t>
            </a:r>
            <a:r>
              <a:rPr lang="de-DE" dirty="0" smtClean="0"/>
              <a:t>Prüfungsleistungen (2)</a:t>
            </a:r>
            <a:endParaRPr lang="de-DE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Bachelor Informatik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Leistungsnachweis </a:t>
            </a:r>
            <a:r>
              <a:rPr lang="de-DE" dirty="0" smtClean="0"/>
              <a:t>Labor </a:t>
            </a:r>
            <a:r>
              <a:rPr lang="de-DE" dirty="0"/>
              <a:t>(</a:t>
            </a:r>
            <a:r>
              <a:rPr lang="de-DE" dirty="0" smtClean="0"/>
              <a:t>Teil 1)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i="1" dirty="0" smtClean="0"/>
              <a:t>Für Studierende gemäß älterer Prüfungsordnung 2010:</a:t>
            </a:r>
            <a:br>
              <a:rPr lang="de-DE" b="1" i="1" dirty="0" smtClean="0"/>
            </a:br>
            <a:r>
              <a:rPr lang="de-DE" dirty="0" smtClean="0"/>
              <a:t>Modul heißt hier „Technische Informatik I (TI1)“</a:t>
            </a:r>
          </a:p>
          <a:p>
            <a:pPr lvl="1">
              <a:buFont typeface="Arial" charset="0"/>
              <a:buChar char="–"/>
            </a:pPr>
            <a:r>
              <a:rPr lang="de-DE" dirty="0" smtClean="0"/>
              <a:t>TI1-Klausurinhalte:</a:t>
            </a:r>
          </a:p>
          <a:p>
            <a:pPr lvl="2">
              <a:buFont typeface="Arial" charset="0"/>
              <a:buChar char="–"/>
            </a:pPr>
            <a:r>
              <a:rPr lang="de-DE" sz="2000" dirty="0" smtClean="0"/>
              <a:t>Vorlesung und Tutorien „Grundlagen der Betriebssysteme“</a:t>
            </a:r>
          </a:p>
          <a:p>
            <a:pPr lvl="2">
              <a:buFont typeface="Arial" charset="0"/>
              <a:buChar char="–"/>
            </a:pPr>
            <a:r>
              <a:rPr lang="de-DE" sz="2000" dirty="0" smtClean="0"/>
              <a:t>Labor „Hardwarenahe Programmierung“</a:t>
            </a:r>
            <a:endParaRPr lang="de-DE" sz="2000" dirty="0"/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TI1-Klausurtermin im Sommer nach dem SS</a:t>
            </a:r>
            <a:br>
              <a:rPr lang="de-DE" dirty="0" smtClean="0"/>
            </a:br>
            <a:r>
              <a:rPr lang="de-DE" dirty="0" smtClean="0"/>
              <a:t>Dauer: 120 Minuten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Voraussetzung: Erfolgreiche Teilnahme an Tutorien „Grundlagen der Betriebssysteme“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Umfrage: Wie viele Studierende schreiben die TI1-Klausur?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485036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2103632-560B-4E27-B13E-8A5F8B35020F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Literatur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Primärliteratur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A. </a:t>
            </a:r>
            <a:r>
              <a:rPr lang="de-DE" dirty="0" smtClean="0"/>
              <a:t>S. Tanenbaum. </a:t>
            </a:r>
            <a:r>
              <a:rPr lang="de-DE" i="1" dirty="0" smtClean="0"/>
              <a:t>Moderne Betriebssysteme</a:t>
            </a:r>
            <a:r>
              <a:rPr lang="de-DE" dirty="0" smtClean="0"/>
              <a:t>. 2. Auflage, Pearson, 2005.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A. Silberschatz, P. B. Galvin, G. Gagne. </a:t>
            </a:r>
            <a:r>
              <a:rPr lang="en-US" i="1" dirty="0" smtClean="0"/>
              <a:t>Operating system concepts</a:t>
            </a:r>
            <a:r>
              <a:rPr lang="de-DE" dirty="0" smtClean="0"/>
              <a:t>. 9. Auflage, John Wiley, 2012.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W. Stallings. </a:t>
            </a:r>
            <a:r>
              <a:rPr lang="en-US" i="1" dirty="0"/>
              <a:t>Operating </a:t>
            </a:r>
            <a:r>
              <a:rPr lang="en-US" i="1" dirty="0" smtClean="0"/>
              <a:t>systems: </a:t>
            </a:r>
            <a:r>
              <a:rPr lang="en-US" i="1" dirty="0"/>
              <a:t>internals and design </a:t>
            </a:r>
            <a:r>
              <a:rPr lang="en-US" i="1" dirty="0" smtClean="0"/>
              <a:t>principles</a:t>
            </a:r>
            <a:r>
              <a:rPr lang="en-US" dirty="0" smtClean="0"/>
              <a:t>. </a:t>
            </a:r>
            <a:r>
              <a:rPr lang="de-DE" dirty="0" smtClean="0"/>
              <a:t>7. Auflage</a:t>
            </a:r>
            <a:r>
              <a:rPr lang="en-US" dirty="0" smtClean="0"/>
              <a:t>, Pearson, 2012.</a:t>
            </a: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/>
              <a:t>Web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MARS MIPS-Simulator</a:t>
            </a:r>
            <a:r>
              <a:rPr lang="de-DE" dirty="0"/>
              <a:t> </a:t>
            </a:r>
            <a:r>
              <a:rPr lang="de-DE" dirty="0" smtClean="0"/>
              <a:t>(in Pools vorhanden, zum Experimentieren)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>
                <a:latin typeface="Courier New" pitchFamily="49" charset="0"/>
                <a:hlinkClick r:id="rId3"/>
              </a:rPr>
              <a:t>http://courses.missouristate.edu/KenVollmar/MARS</a:t>
            </a:r>
            <a:r>
              <a:rPr lang="de-DE" b="1" dirty="0" smtClean="0">
                <a:latin typeface="Courier New" pitchFamily="49" charset="0"/>
                <a:hlinkClick r:id="rId3"/>
              </a:rPr>
              <a:t>/</a:t>
            </a:r>
            <a:endParaRPr lang="de-DE" b="1" dirty="0" smtClean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vmips </a:t>
            </a:r>
            <a:r>
              <a:rPr lang="de-DE" dirty="0"/>
              <a:t>MIPS-Simulator </a:t>
            </a:r>
            <a:r>
              <a:rPr lang="de-DE" dirty="0" smtClean="0"/>
              <a:t>(wird im Praktikum verwendet)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 smtClean="0">
                <a:latin typeface="Courier New" pitchFamily="49" charset="0"/>
                <a:hlinkClick r:id="rId4"/>
              </a:rPr>
              <a:t>http</a:t>
            </a:r>
            <a:r>
              <a:rPr lang="de-DE" b="1" dirty="0">
                <a:latin typeface="Courier New" pitchFamily="49" charset="0"/>
                <a:hlinkClick r:id="rId4"/>
              </a:rPr>
              <a:t>://vmips.sourceforge.net</a:t>
            </a:r>
            <a:r>
              <a:rPr lang="de-DE" b="1" dirty="0" smtClean="0">
                <a:latin typeface="Courier New" pitchFamily="49" charset="0"/>
                <a:hlinkClick r:id="rId4"/>
              </a:rPr>
              <a:t>/</a:t>
            </a:r>
            <a:endParaRPr lang="de-DE" b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A484855-D59F-40F6-9ED0-C72006319B7C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Personen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Prof. Dr. Heiko Falk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Institut für Eingebettete Systeme / Echtzeitsysteme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E-Mail: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Raum </a:t>
            </a:r>
            <a:r>
              <a:rPr lang="de-DE" dirty="0" smtClean="0"/>
              <a:t>O27/319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Tutorien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Nicolas Roeser </a:t>
            </a:r>
            <a:r>
              <a:rPr lang="de-DE" dirty="0"/>
              <a:t>(E-Mail: </a:t>
            </a:r>
            <a:r>
              <a:rPr lang="de-DE" b="1" dirty="0" smtClean="0">
                <a:solidFill>
                  <a:schemeClr val="hlink"/>
                </a:solidFill>
                <a:latin typeface="Courier New" pitchFamily="49" charset="0"/>
              </a:rPr>
              <a:t>Nicolas.Roeser@uni-ulm.de</a:t>
            </a:r>
            <a:r>
              <a:rPr lang="de-DE" dirty="0" smtClean="0"/>
              <a:t>)</a:t>
            </a:r>
            <a:endParaRPr lang="de-DE" b="1" dirty="0">
              <a:solidFill>
                <a:schemeClr val="hlink"/>
              </a:solidFill>
              <a:latin typeface="Courier New" pitchFamily="49" charset="0"/>
            </a:endParaRP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Jörg Siedenburg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E-Mail: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Joerg.Siedenburg@uni-ulm.de</a:t>
            </a:r>
            <a:endParaRPr lang="de-DE" sz="18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016DBF1E-0FB7-47D4-8B3B-A631737BB137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Modul „Grundlagen der Betriebssysteme und Rechnernetze“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Betriebssysteme“:</a:t>
            </a:r>
            <a:br>
              <a:rPr lang="de-DE" dirty="0" smtClean="0"/>
            </a:br>
            <a:r>
              <a:rPr lang="de-DE" dirty="0" smtClean="0"/>
              <a:t>Vorlesung </a:t>
            </a:r>
            <a:r>
              <a:rPr lang="de-DE" dirty="0"/>
              <a:t>und Übung im SS (4+1 SWS, 6 LP</a:t>
            </a:r>
            <a:r>
              <a:rPr lang="de-DE" dirty="0" smtClean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Rechnernetze“:</a:t>
            </a:r>
            <a:br>
              <a:rPr lang="de-DE" dirty="0" smtClean="0"/>
            </a:br>
            <a:r>
              <a:rPr lang="de-DE" dirty="0" smtClean="0"/>
              <a:t>Vorlesung und Übung im WS (2+1 SWS, 4 LP)</a:t>
            </a: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Modul „Grundlagen der Rechnerarchitektur“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Rechnerarchitektur“:</a:t>
            </a:r>
            <a:br>
              <a:rPr lang="de-DE" dirty="0" smtClean="0"/>
            </a:br>
            <a:r>
              <a:rPr lang="de-DE" dirty="0" smtClean="0"/>
              <a:t>Vorlesung </a:t>
            </a:r>
            <a:r>
              <a:rPr lang="de-DE" dirty="0"/>
              <a:t>und Übung im WS (4+1 SWS, 6 LP)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Vorlesungsbegleitend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Teil 1 </a:t>
            </a:r>
            <a:r>
              <a:rPr lang="de-DE" dirty="0" smtClean="0"/>
              <a:t>(Hardwarenahe Programmierung) im </a:t>
            </a:r>
            <a:r>
              <a:rPr lang="de-DE" dirty="0"/>
              <a:t>SS, Teil 2 </a:t>
            </a:r>
            <a:r>
              <a:rPr lang="de-DE" dirty="0" smtClean="0"/>
              <a:t>(Grundlagen der Rechnerarchitektur) im </a:t>
            </a:r>
            <a:r>
              <a:rPr lang="de-DE" dirty="0"/>
              <a:t>WS (2 SWS, 4 LP für beide Teile zusammen)</a:t>
            </a:r>
            <a:endParaRPr lang="de-DE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626E68C-C6CD-4F0D-B221-3CA01FCE5DDE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</a:t>
            </a:r>
            <a:r>
              <a:rPr lang="de-DE" dirty="0"/>
              <a:t>	</a:t>
            </a:r>
            <a:r>
              <a:rPr lang="de-DE" dirty="0" smtClean="0"/>
              <a:t>Mi 14.15 </a:t>
            </a:r>
            <a:r>
              <a:rPr lang="de-DE" dirty="0"/>
              <a:t>– </a:t>
            </a:r>
            <a:r>
              <a:rPr lang="de-DE" dirty="0" smtClean="0"/>
              <a:t>15.45</a:t>
            </a:r>
            <a:r>
              <a:rPr lang="de-DE" dirty="0"/>
              <a:t>, </a:t>
            </a:r>
            <a:r>
              <a:rPr lang="de-DE" dirty="0" smtClean="0"/>
              <a:t>O28/H22 </a:t>
            </a:r>
            <a:r>
              <a:rPr lang="de-DE" dirty="0"/>
              <a:t>und</a:t>
            </a:r>
          </a:p>
          <a:p>
            <a:pPr>
              <a:lnSpc>
                <a:spcPct val="90000"/>
              </a:lnSpc>
            </a:pPr>
            <a:r>
              <a:rPr lang="de-DE" dirty="0"/>
              <a:t>			</a:t>
            </a:r>
            <a:r>
              <a:rPr lang="de-DE" dirty="0" smtClean="0"/>
              <a:t>Do</a:t>
            </a:r>
            <a:r>
              <a:rPr lang="de-DE" sz="400" dirty="0" smtClean="0"/>
              <a:t> </a:t>
            </a:r>
            <a:r>
              <a:rPr lang="de-DE" dirty="0" smtClean="0"/>
              <a:t>14.15 </a:t>
            </a:r>
            <a:r>
              <a:rPr lang="de-DE" dirty="0"/>
              <a:t>– </a:t>
            </a:r>
            <a:r>
              <a:rPr lang="de-DE" dirty="0" smtClean="0"/>
              <a:t>15.45</a:t>
            </a:r>
            <a:r>
              <a:rPr lang="de-DE" dirty="0"/>
              <a:t>, </a:t>
            </a:r>
            <a:r>
              <a:rPr lang="de-DE" dirty="0" smtClean="0"/>
              <a:t>O28/H22</a:t>
            </a: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Beginn:	M</a:t>
            </a:r>
            <a:r>
              <a:rPr lang="de-DE" dirty="0" smtClean="0"/>
              <a:t>i 23. April 2014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Tutorien</a:t>
            </a:r>
            <a:r>
              <a:rPr lang="de-DE" dirty="0"/>
              <a:t>	</a:t>
            </a:r>
            <a:r>
              <a:rPr lang="de-DE" dirty="0" smtClean="0"/>
              <a:t>Termine und Orte und Gruppeneinteilung: ILIAS!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Beginn</a:t>
            </a:r>
            <a:r>
              <a:rPr lang="de-DE" dirty="0"/>
              <a:t>:	</a:t>
            </a:r>
            <a:r>
              <a:rPr lang="de-DE" dirty="0" smtClean="0"/>
              <a:t>Heute		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r>
              <a:rPr lang="de-DE" dirty="0"/>
              <a:t>	</a:t>
            </a:r>
            <a:r>
              <a:rPr lang="de-DE" dirty="0" smtClean="0"/>
              <a:t>	im </a:t>
            </a:r>
            <a:r>
              <a:rPr lang="de-DE" dirty="0"/>
              <a:t>Laufe des Semesters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Einführung:	</a:t>
            </a:r>
            <a:r>
              <a:rPr lang="de-DE" i="1" dirty="0" smtClean="0"/>
              <a:t>Siehe Webseite des Labors!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URL:	</a:t>
            </a:r>
            <a:r>
              <a:rPr lang="de-DE" sz="1700" b="1" dirty="0">
                <a:solidFill>
                  <a:schemeClr val="hlink"/>
                </a:solidFill>
                <a:latin typeface="Courier New" pitchFamily="49" charset="0"/>
              </a:rPr>
              <a:t>http://</a:t>
            </a:r>
            <a:r>
              <a:rPr lang="de-DE" sz="1700" b="1" dirty="0" smtClean="0">
                <a:solidFill>
                  <a:schemeClr val="hlink"/>
                </a:solidFill>
                <a:latin typeface="Courier New" pitchFamily="49" charset="0"/>
              </a:rPr>
              <a:t>www.informatik.uni-ulm.de/sgi/ti/index.phtml</a:t>
            </a:r>
            <a:endParaRPr lang="de-DE" sz="17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7030656-DF6A-41D5-8CFA-1D6B7F201FEC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Skript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Vorlesungsfolien </a:t>
            </a:r>
            <a:r>
              <a:rPr lang="de-DE" dirty="0"/>
              <a:t>werden im WWW </a:t>
            </a:r>
            <a:r>
              <a:rPr lang="de-DE" dirty="0" smtClean="0"/>
              <a:t>zum Download zur </a:t>
            </a:r>
            <a:r>
              <a:rPr lang="de-DE" dirty="0"/>
              <a:t>Verfügung </a:t>
            </a:r>
            <a:r>
              <a:rPr lang="de-DE" dirty="0" smtClean="0"/>
              <a:t>gestellt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Skriptdruck durch uns über das KIZ</a:t>
            </a:r>
            <a:endParaRPr lang="de-DE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Weitergehende </a:t>
            </a:r>
            <a:r>
              <a:rPr lang="de-DE" dirty="0"/>
              <a:t>Informationen zum Nachlesen findet man am Besten in der angegebenen </a:t>
            </a:r>
            <a:r>
              <a:rPr lang="de-DE" dirty="0" smtClean="0"/>
              <a:t>Literatur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URL </a:t>
            </a:r>
            <a:r>
              <a:rPr lang="de-DE" b="1" dirty="0"/>
              <a:t>zur Veranstaltung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>
                <a:latin typeface="Courier New" pitchFamily="49" charset="0"/>
                <a:hlinkClick r:id="rId3"/>
              </a:rPr>
              <a:t>http://</a:t>
            </a:r>
            <a:r>
              <a:rPr lang="de-DE" b="1" dirty="0" smtClean="0">
                <a:latin typeface="Courier New" pitchFamily="49" charset="0"/>
                <a:hlinkClick r:id="rId3"/>
              </a:rPr>
              <a:t>www.uni-ulm.de/in/es/lehre/sommer-2014/gdbs</a:t>
            </a:r>
            <a:endParaRPr lang="de-DE" b="1" i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Hier findet man Termine, Folien zum Ausdrucken und Zusatzinformationen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18A56A5-CAE0-4FB1-8A7A-222AF536036C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Feedback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Rückmeldungen und Fragen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Geben Sie mir Rückmeldungen über den Stoff. Nur so kann eine gute Vorlesung entstehen.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Stellen Sie Fragen!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Machen Sie mich auf Fehler aufmerksam!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Nutzen Sie außerhalb der Vorlesung die Möglichkeit, E-Mails zu versenden: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  <a:r>
              <a:rPr lang="de-DE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(1)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Ablauf der Tutorien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Besprechung </a:t>
            </a:r>
            <a:r>
              <a:rPr lang="de-DE" dirty="0"/>
              <a:t>von </a:t>
            </a:r>
            <a:r>
              <a:rPr lang="de-DE" dirty="0" smtClean="0"/>
              <a:t>Übungsblättern und weiteren Aufgaben zum Üben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Tutorien </a:t>
            </a:r>
            <a:r>
              <a:rPr lang="de-DE" dirty="0"/>
              <a:t>finden im </a:t>
            </a:r>
            <a:r>
              <a:rPr lang="de-DE" dirty="0" smtClean="0"/>
              <a:t>Wochen-Rhythmus </a:t>
            </a:r>
            <a:r>
              <a:rPr lang="de-DE" dirty="0"/>
              <a:t>statt</a:t>
            </a:r>
            <a:r>
              <a:rPr lang="de-DE" dirty="0" smtClean="0"/>
              <a:t>. 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Erfolgreiche Teilnahme </a:t>
            </a:r>
            <a:r>
              <a:rPr lang="de-DE" dirty="0"/>
              <a:t>an </a:t>
            </a:r>
            <a:r>
              <a:rPr lang="de-DE" dirty="0" smtClean="0"/>
              <a:t>Tutorien </a:t>
            </a:r>
            <a:r>
              <a:rPr lang="de-DE" dirty="0"/>
              <a:t>ist </a:t>
            </a:r>
            <a:r>
              <a:rPr lang="de-DE" dirty="0" smtClean="0"/>
              <a:t>Voraussetzung zur Prüfung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Erfolgreiche Tutoriumsteilnahme: Erreichen </a:t>
            </a:r>
            <a:r>
              <a:rPr lang="de-DE" dirty="0"/>
              <a:t>von mind. 50% der erreichbaren Punkte von mind. </a:t>
            </a:r>
            <a:r>
              <a:rPr lang="de-DE" dirty="0" smtClean="0"/>
              <a:t>5 </a:t>
            </a:r>
            <a:r>
              <a:rPr lang="de-DE" dirty="0" smtClean="0"/>
              <a:t>Übungsblättern </a:t>
            </a:r>
            <a:r>
              <a:rPr lang="de-DE" dirty="0" smtClean="0"/>
              <a:t>(insges.: 11) UND</a:t>
            </a:r>
            <a:br>
              <a:rPr lang="de-DE" dirty="0" smtClean="0"/>
            </a:br>
            <a:r>
              <a:rPr lang="de-DE" dirty="0" smtClean="0"/>
              <a:t>mind</a:t>
            </a:r>
            <a:r>
              <a:rPr lang="de-DE" dirty="0" smtClean="0"/>
              <a:t>. 60% der erreichbaren Punkte aller Übungsblätter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Ausführliche Probeklausur zur Vorbereitung zum Semesterende </a:t>
            </a:r>
            <a:r>
              <a:rPr lang="de-DE" dirty="0" smtClean="0"/>
              <a:t>hin:</a:t>
            </a:r>
          </a:p>
          <a:p>
            <a:pPr lvl="1">
              <a:buFont typeface="Arial" charset="0"/>
              <a:buChar char="–"/>
            </a:pPr>
            <a:r>
              <a:rPr lang="de-DE" dirty="0" smtClean="0"/>
              <a:t>Schreiben der Probeklausur:	Mi 23. Juli, 14.15 – 15.45, O28/H22</a:t>
            </a:r>
          </a:p>
          <a:p>
            <a:pPr lvl="1">
              <a:buFont typeface="Arial" charset="0"/>
              <a:buChar char="–"/>
            </a:pPr>
            <a:r>
              <a:rPr lang="de-DE" dirty="0" smtClean="0"/>
              <a:t>Besprechung der Probeklausur:	Do</a:t>
            </a:r>
            <a:r>
              <a:rPr lang="de-DE" sz="400" dirty="0" smtClean="0"/>
              <a:t> </a:t>
            </a:r>
            <a:r>
              <a:rPr lang="de-DE" dirty="0" smtClean="0"/>
              <a:t>24. Juli, 14.15 – 15.45, O28/H22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(2)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Abgaben bei den Tutorien – was geht, was geht nicht?</a:t>
            </a:r>
            <a:endParaRPr lang="de-DE" dirty="0"/>
          </a:p>
          <a:p>
            <a:pPr>
              <a:lnSpc>
                <a:spcPct val="120000"/>
              </a:lnSpc>
              <a:buClr>
                <a:srgbClr val="56AA1C"/>
              </a:buClr>
              <a:buFont typeface="Wingdings" pitchFamily="2" charset="2"/>
              <a:buChar char="C"/>
            </a:pPr>
            <a:r>
              <a:rPr lang="de-DE" dirty="0" smtClean="0"/>
              <a:t>Es ist </a:t>
            </a:r>
            <a:r>
              <a:rPr lang="de-DE" i="1" u="sng" dirty="0" smtClean="0"/>
              <a:t>ausdrücklich erwünscht</a:t>
            </a:r>
            <a:r>
              <a:rPr lang="de-DE" dirty="0" smtClean="0"/>
              <a:t>, dass der Stoff der Vorlesung in Gruppen erarbeitet und vertieft wird, und dass </a:t>
            </a:r>
            <a:r>
              <a:rPr lang="de-DE" i="1" u="sng" dirty="0" smtClean="0"/>
              <a:t>Kleingruppen</a:t>
            </a:r>
            <a:r>
              <a:rPr lang="de-DE" dirty="0" smtClean="0"/>
              <a:t> (bis max. 3 Studierende) Übungsblätter gemeinsam abgeben!</a:t>
            </a:r>
          </a:p>
          <a:p>
            <a:pPr>
              <a:lnSpc>
                <a:spcPct val="120000"/>
              </a:lnSpc>
              <a:buClr>
                <a:srgbClr val="C00000"/>
              </a:buClr>
              <a:buFont typeface="Wingdings" pitchFamily="2" charset="2"/>
              <a:buChar char="D"/>
            </a:pPr>
            <a:r>
              <a:rPr lang="de-DE" dirty="0" smtClean="0"/>
              <a:t>Bei Abgaben von </a:t>
            </a:r>
            <a:r>
              <a:rPr lang="de-DE" i="1" u="sng" dirty="0" smtClean="0"/>
              <a:t>Gruppen mit mehr als 3</a:t>
            </a:r>
            <a:r>
              <a:rPr lang="de-DE" dirty="0" smtClean="0"/>
              <a:t> Studierenden wird die Gruppe aufgefordert, die 3 Personen zu benennen, die die Punkte gutgeschrie-ben erhalten sollen; alle übrigen gehen leer aus. Lassen sich die Urheber einer Abgabe nicht eindeutig feststellen, geht die ganze Gruppe leer aus.</a:t>
            </a: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u="sng" dirty="0" smtClean="0"/>
              <a:t>Abschreiben</a:t>
            </a:r>
            <a:r>
              <a:rPr lang="de-DE" dirty="0" smtClean="0"/>
              <a:t> voneinander ist </a:t>
            </a:r>
            <a:r>
              <a:rPr lang="de-DE" i="1" u="sng" dirty="0" smtClean="0"/>
              <a:t>Plagiarismus</a:t>
            </a:r>
            <a:r>
              <a:rPr lang="de-DE" dirty="0" smtClean="0"/>
              <a:t>. Abschreiben von anderen Quellen (z. B. Wikipedia) </a:t>
            </a:r>
            <a:r>
              <a:rPr lang="de-DE" i="1" u="sng" dirty="0" smtClean="0"/>
              <a:t>ohne Quellenangabe</a:t>
            </a:r>
            <a:r>
              <a:rPr lang="de-DE" dirty="0" smtClean="0"/>
              <a:t> ist ebenfalls Plagiarismus.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Plagiarismus widerspricht den Grundsätzen guten wissenschaftlichen Arbeitens (vgl. Fälle der Polit-Prominenz aus jüngster Vergangenheit)</a:t>
            </a:r>
          </a:p>
          <a:p>
            <a:pPr>
              <a:lnSpc>
                <a:spcPct val="120000"/>
              </a:lnSpc>
              <a:buClr>
                <a:srgbClr val="C00000"/>
              </a:buClr>
              <a:buFont typeface="Wingdings" pitchFamily="2" charset="2"/>
              <a:buChar char="D"/>
            </a:pPr>
            <a:r>
              <a:rPr lang="de-DE" dirty="0" smtClean="0"/>
              <a:t>Einzelne Aufgaben oder ganze Übungsblätter, bei denen Plagiarismus festgestellt wird, werden mit 0 Punkten gewertet, ggfs. nachträglich.</a:t>
            </a:r>
            <a:endParaRPr lang="de-DE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83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23.04.2014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(3)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ILIAS – Ulmer E-Learning Plattform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Verwaltung </a:t>
            </a:r>
            <a:r>
              <a:rPr lang="de-DE" dirty="0"/>
              <a:t>des </a:t>
            </a:r>
            <a:r>
              <a:rPr lang="de-DE" dirty="0" smtClean="0"/>
              <a:t>Tutoriumsbetriebs </a:t>
            </a:r>
            <a:r>
              <a:rPr lang="de-DE" dirty="0"/>
              <a:t>per ILIAS: </a:t>
            </a:r>
            <a:br>
              <a:rPr lang="de-DE" dirty="0"/>
            </a:br>
            <a:r>
              <a:rPr lang="de-DE" b="1" dirty="0" smtClean="0">
                <a:latin typeface="Courier New" pitchFamily="49" charset="0"/>
                <a:hlinkClick r:id="rId3"/>
              </a:rPr>
              <a:t>https://</a:t>
            </a:r>
            <a:r>
              <a:rPr lang="de-DE" b="1" dirty="0" smtClean="0">
                <a:latin typeface="Courier New" pitchFamily="49" charset="0"/>
                <a:hlinkClick r:id="rId3"/>
              </a:rPr>
              <a:t>elearning.uni-ulm.de/goto.php?target=crs_54002</a:t>
            </a:r>
            <a:endParaRPr lang="de-DE" b="1" dirty="0" smtClean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Anmeldung zu den einzelnen Tutorien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Elektronische Abgabe von Übungsblättern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Abfrage des Punktestands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Bestellung von Skripten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Kommunikation (in Diskussionsforen, Weiterleitung als E-Mail möglich)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Feedback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Bei Gruppenabgaben soll nur ein Mitglied die Abgabe in ILIAS hochladen. Details: siehe Übungsblatt 0!</a:t>
            </a:r>
          </a:p>
        </p:txBody>
      </p:sp>
    </p:spTree>
    <p:extLst>
      <p:ext uri="{BB962C8B-B14F-4D97-AF65-F5344CB8AC3E}">
        <p14:creationId xmlns:p14="http://schemas.microsoft.com/office/powerpoint/2010/main" val="1664836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Bildschirmpräsentation (4:3)</PresentationFormat>
  <Paragraphs>169</Paragraphs>
  <Slides>14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Leere Präsentation</vt:lpstr>
      <vt:lpstr>Grundlagen der Betriebssysteme [CS2100]</vt:lpstr>
      <vt:lpstr>Personen</vt:lpstr>
      <vt:lpstr>Aufbau</vt:lpstr>
      <vt:lpstr>Termine</vt:lpstr>
      <vt:lpstr>Vorlesung</vt:lpstr>
      <vt:lpstr>Feedback</vt:lpstr>
      <vt:lpstr>Zum Tutoriumsbetrieb (1)</vt:lpstr>
      <vt:lpstr>Zum Tutoriumsbetrieb (2)</vt:lpstr>
      <vt:lpstr>Zum Tutoriumsbetrieb (3)</vt:lpstr>
      <vt:lpstr>Zum Labor</vt:lpstr>
      <vt:lpstr>Studiengänge</vt:lpstr>
      <vt:lpstr>Studien- bzw. Prüfungsleistungen (1)</vt:lpstr>
      <vt:lpstr>Studien- bzw. Prüfungsleistungen (2)</vt:lpstr>
      <vt:lpstr>Allgemeine Literatur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Grundlagen der Betriebssysteme (SS 14)</dc:title>
  <dc:subject>0 - Organisatorisches</dc:subject>
  <dc:creator>Heiko Falk</dc:creator>
  <cp:lastModifiedBy>hfalk</cp:lastModifiedBy>
  <cp:revision>557</cp:revision>
  <cp:lastPrinted>2013-05-03T06:30:01Z</cp:lastPrinted>
  <dcterms:modified xsi:type="dcterms:W3CDTF">2014-04-23T06:19:41Z</dcterms:modified>
</cp:coreProperties>
</file>