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7"/>
  </p:notesMasterIdLst>
  <p:handoutMasterIdLst>
    <p:handoutMasterId r:id="rId38"/>
  </p:handoutMasterIdLst>
  <p:sldIdLst>
    <p:sldId id="461" r:id="rId2"/>
    <p:sldId id="489" r:id="rId3"/>
    <p:sldId id="512" r:id="rId4"/>
    <p:sldId id="458" r:id="rId5"/>
    <p:sldId id="475" r:id="rId6"/>
    <p:sldId id="477" r:id="rId7"/>
    <p:sldId id="490" r:id="rId8"/>
    <p:sldId id="479" r:id="rId9"/>
    <p:sldId id="48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03" r:id="rId23"/>
    <p:sldId id="488" r:id="rId24"/>
    <p:sldId id="504" r:id="rId25"/>
    <p:sldId id="481" r:id="rId26"/>
    <p:sldId id="485" r:id="rId27"/>
    <p:sldId id="505" r:id="rId28"/>
    <p:sldId id="506" r:id="rId29"/>
    <p:sldId id="507" r:id="rId30"/>
    <p:sldId id="508" r:id="rId31"/>
    <p:sldId id="509" r:id="rId32"/>
    <p:sldId id="510" r:id="rId33"/>
    <p:sldId id="511" r:id="rId34"/>
    <p:sldId id="515" r:id="rId35"/>
    <p:sldId id="483" r:id="rId36"/>
  </p:sldIdLst>
  <p:sldSz cx="9144000" cy="6858000" type="screen4x3"/>
  <p:notesSz cx="6797675" cy="9874250"/>
  <p:defaultTextStyle>
    <a:defPPr>
      <a:defRPr lang="de-DE"/>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BECCD4"/>
    <a:srgbClr val="7D9AAA"/>
    <a:srgbClr val="B55160"/>
    <a:srgbClr val="A32638"/>
    <a:srgbClr val="FFFF99"/>
    <a:srgbClr val="AAA28D"/>
    <a:srgbClr val="FFFFFF"/>
    <a:srgbClr val="7D9AA9"/>
    <a:srgbClr val="7D91AA"/>
    <a:srgbClr val="56A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3" autoAdjust="0"/>
    <p:restoredTop sz="94372" autoAdjust="0"/>
  </p:normalViewPr>
  <p:slideViewPr>
    <p:cSldViewPr>
      <p:cViewPr varScale="1">
        <p:scale>
          <a:sx n="109" d="100"/>
          <a:sy n="109" d="100"/>
        </p:scale>
        <p:origin x="-1590" y="-90"/>
      </p:cViewPr>
      <p:guideLst>
        <p:guide orient="horz" pos="2160"/>
        <p:guide pos="2880"/>
        <p:guide pos="5531"/>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hdr" sz="quarter"/>
          </p:nvPr>
        </p:nvSpPr>
        <p:spPr bwMode="auto">
          <a:xfrm>
            <a:off x="0" y="1"/>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t" anchorCtr="0" compatLnSpc="1">
            <a:prstTxWarp prst="textNoShape">
              <a:avLst/>
            </a:prstTxWarp>
          </a:bodyPr>
          <a:lstStyle>
            <a:lvl1pPr>
              <a:defRPr sz="1200">
                <a:latin typeface="Times" pitchFamily="18" charset="0"/>
              </a:defRPr>
            </a:lvl1pPr>
          </a:lstStyle>
          <a:p>
            <a:endParaRPr lang="de-DE" dirty="0"/>
          </a:p>
        </p:txBody>
      </p:sp>
      <p:sp>
        <p:nvSpPr>
          <p:cNvPr id="585731" name="Rectangle 3"/>
          <p:cNvSpPr>
            <a:spLocks noGrp="1" noChangeArrowheads="1"/>
          </p:cNvSpPr>
          <p:nvPr>
            <p:ph type="dt" sz="quarter" idx="1"/>
          </p:nvPr>
        </p:nvSpPr>
        <p:spPr bwMode="auto">
          <a:xfrm>
            <a:off x="3850442" y="1"/>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t" anchorCtr="0" compatLnSpc="1">
            <a:prstTxWarp prst="textNoShape">
              <a:avLst/>
            </a:prstTxWarp>
          </a:bodyPr>
          <a:lstStyle>
            <a:lvl1pPr algn="r">
              <a:defRPr sz="1200">
                <a:latin typeface="Times" pitchFamily="18" charset="0"/>
              </a:defRPr>
            </a:lvl1pPr>
          </a:lstStyle>
          <a:p>
            <a:endParaRPr lang="de-DE" dirty="0"/>
          </a:p>
        </p:txBody>
      </p:sp>
      <p:sp>
        <p:nvSpPr>
          <p:cNvPr id="585732" name="Rectangle 4"/>
          <p:cNvSpPr>
            <a:spLocks noGrp="1" noChangeArrowheads="1"/>
          </p:cNvSpPr>
          <p:nvPr>
            <p:ph type="ftr" sz="quarter" idx="2"/>
          </p:nvPr>
        </p:nvSpPr>
        <p:spPr bwMode="auto">
          <a:xfrm>
            <a:off x="0" y="9378824"/>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b" anchorCtr="0" compatLnSpc="1">
            <a:prstTxWarp prst="textNoShape">
              <a:avLst/>
            </a:prstTxWarp>
          </a:bodyPr>
          <a:lstStyle>
            <a:lvl1pPr>
              <a:defRPr sz="1200">
                <a:latin typeface="Times" pitchFamily="18" charset="0"/>
              </a:defRPr>
            </a:lvl1pPr>
          </a:lstStyle>
          <a:p>
            <a:endParaRPr lang="de-DE" dirty="0"/>
          </a:p>
        </p:txBody>
      </p:sp>
      <p:sp>
        <p:nvSpPr>
          <p:cNvPr id="585733" name="Rectangle 5"/>
          <p:cNvSpPr>
            <a:spLocks noGrp="1" noChangeArrowheads="1"/>
          </p:cNvSpPr>
          <p:nvPr>
            <p:ph type="sldNum" sz="quarter" idx="3"/>
          </p:nvPr>
        </p:nvSpPr>
        <p:spPr bwMode="auto">
          <a:xfrm>
            <a:off x="3850442" y="9378824"/>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b" anchorCtr="0" compatLnSpc="1">
            <a:prstTxWarp prst="textNoShape">
              <a:avLst/>
            </a:prstTxWarp>
          </a:bodyPr>
          <a:lstStyle>
            <a:lvl1pPr algn="r">
              <a:defRPr sz="1200">
                <a:latin typeface="Times" pitchFamily="18" charset="0"/>
              </a:defRPr>
            </a:lvl1pPr>
          </a:lstStyle>
          <a:p>
            <a:fld id="{EA2A5016-CE01-4FCE-BE85-9AA0F2A8130F}" type="slidenum">
              <a:rPr lang="de-DE"/>
              <a:pPr/>
              <a:t>‹Nr.›</a:t>
            </a:fld>
            <a:endParaRPr lang="de-DE" dirty="0"/>
          </a:p>
        </p:txBody>
      </p:sp>
    </p:spTree>
    <p:extLst>
      <p:ext uri="{BB962C8B-B14F-4D97-AF65-F5344CB8AC3E}">
        <p14:creationId xmlns:p14="http://schemas.microsoft.com/office/powerpoint/2010/main" val="287682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t" anchorCtr="0" compatLnSpc="1">
            <a:prstTxWarp prst="textNoShape">
              <a:avLst/>
            </a:prstTxWarp>
          </a:bodyPr>
          <a:lstStyle>
            <a:lvl1pPr>
              <a:defRPr sz="1200">
                <a:latin typeface="Times" pitchFamily="18" charset="0"/>
              </a:defRPr>
            </a:lvl1pPr>
          </a:lstStyle>
          <a:p>
            <a:endParaRPr lang="de-DE" dirty="0"/>
          </a:p>
        </p:txBody>
      </p:sp>
      <p:sp>
        <p:nvSpPr>
          <p:cNvPr id="27651" name="Rectangle 3"/>
          <p:cNvSpPr>
            <a:spLocks noGrp="1" noChangeArrowheads="1"/>
          </p:cNvSpPr>
          <p:nvPr>
            <p:ph type="dt" idx="1"/>
          </p:nvPr>
        </p:nvSpPr>
        <p:spPr bwMode="auto">
          <a:xfrm>
            <a:off x="3852015" y="1"/>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t" anchorCtr="0" compatLnSpc="1">
            <a:prstTxWarp prst="textNoShape">
              <a:avLst/>
            </a:prstTxWarp>
          </a:bodyPr>
          <a:lstStyle>
            <a:lvl1pPr algn="r">
              <a:defRPr sz="1200">
                <a:latin typeface="Times" pitchFamily="18" charset="0"/>
              </a:defRPr>
            </a:lvl1pPr>
          </a:lstStyle>
          <a:p>
            <a:endParaRPr lang="de-DE" dirty="0"/>
          </a:p>
        </p:txBody>
      </p:sp>
      <p:sp>
        <p:nvSpPr>
          <p:cNvPr id="27652" name="Rectangle 4"/>
          <p:cNvSpPr>
            <a:spLocks noGrp="1" noRot="1" noChangeAspect="1" noChangeArrowheads="1" noTextEdit="1"/>
          </p:cNvSpPr>
          <p:nvPr>
            <p:ph type="sldImg" idx="2"/>
          </p:nvPr>
        </p:nvSpPr>
        <p:spPr bwMode="auto">
          <a:xfrm>
            <a:off x="931863" y="739775"/>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06358" y="4690270"/>
            <a:ext cx="4984961"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7654" name="Rectangle 6"/>
          <p:cNvSpPr>
            <a:spLocks noGrp="1" noChangeArrowheads="1"/>
          </p:cNvSpPr>
          <p:nvPr>
            <p:ph type="ftr" sz="quarter" idx="4"/>
          </p:nvPr>
        </p:nvSpPr>
        <p:spPr bwMode="auto">
          <a:xfrm>
            <a:off x="0" y="9380539"/>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b" anchorCtr="0" compatLnSpc="1">
            <a:prstTxWarp prst="textNoShape">
              <a:avLst/>
            </a:prstTxWarp>
          </a:bodyPr>
          <a:lstStyle>
            <a:lvl1pPr>
              <a:defRPr sz="1200">
                <a:latin typeface="Times" pitchFamily="18" charset="0"/>
              </a:defRPr>
            </a:lvl1pPr>
          </a:lstStyle>
          <a:p>
            <a:endParaRPr lang="de-DE" dirty="0"/>
          </a:p>
        </p:txBody>
      </p:sp>
      <p:sp>
        <p:nvSpPr>
          <p:cNvPr id="27655" name="Rectangle 7"/>
          <p:cNvSpPr>
            <a:spLocks noGrp="1" noChangeArrowheads="1"/>
          </p:cNvSpPr>
          <p:nvPr>
            <p:ph type="sldNum" sz="quarter" idx="5"/>
          </p:nvPr>
        </p:nvSpPr>
        <p:spPr bwMode="auto">
          <a:xfrm>
            <a:off x="3852015" y="9380539"/>
            <a:ext cx="294566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5" tIns="45798" rIns="91595" bIns="45798" numCol="1" anchor="b" anchorCtr="0" compatLnSpc="1">
            <a:prstTxWarp prst="textNoShape">
              <a:avLst/>
            </a:prstTxWarp>
          </a:bodyPr>
          <a:lstStyle>
            <a:lvl1pPr algn="r">
              <a:defRPr sz="1200">
                <a:latin typeface="Times" pitchFamily="18" charset="0"/>
              </a:defRPr>
            </a:lvl1pPr>
          </a:lstStyle>
          <a:p>
            <a:fld id="{66507C7C-5F2B-4569-A872-875A2C03B8AF}" type="slidenum">
              <a:rPr lang="de-DE"/>
              <a:pPr/>
              <a:t>‹Nr.›</a:t>
            </a:fld>
            <a:endParaRPr lang="de-DE" dirty="0"/>
          </a:p>
        </p:txBody>
      </p:sp>
    </p:spTree>
    <p:extLst>
      <p:ext uri="{BB962C8B-B14F-4D97-AF65-F5344CB8AC3E}">
        <p14:creationId xmlns:p14="http://schemas.microsoft.com/office/powerpoint/2010/main" val="29376653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16379-BBA6-4181-93D1-DD9CD35C4554}" type="slidenum">
              <a:rPr lang="de-DE"/>
              <a:pPr/>
              <a:t>3</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12</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13</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14</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15</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16</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17</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18</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19</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20</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21</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16379-BBA6-4181-93D1-DD9CD35C4554}" type="slidenum">
              <a:rPr lang="de-DE"/>
              <a:pPr/>
              <a:t>4</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22</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8F91C-41E7-4256-8B40-55C8670A3CB9}" type="slidenum">
              <a:rPr lang="de-DE"/>
              <a:pPr/>
              <a:t>23</a:t>
            </a:fld>
            <a:endParaRPr lang="de-DE" dirty="0"/>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8F91C-41E7-4256-8B40-55C8670A3CB9}" type="slidenum">
              <a:rPr lang="de-DE"/>
              <a:pPr/>
              <a:t>24</a:t>
            </a:fld>
            <a:endParaRPr lang="de-DE" dirty="0"/>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7F824-8DCE-471D-919B-6A9F52CAD84D}" type="slidenum">
              <a:rPr lang="de-DE"/>
              <a:pPr/>
              <a:t>25</a:t>
            </a:fld>
            <a:endParaRPr lang="de-DE" dirty="0"/>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B7FB9-D3AC-4FFF-93AF-DD36F35E431B}" type="slidenum">
              <a:rPr lang="de-DE"/>
              <a:pPr/>
              <a:t>26</a:t>
            </a:fld>
            <a:endParaRPr lang="de-DE" dirty="0"/>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27</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r>
              <a:rPr lang="de-DE" b="1" dirty="0" smtClean="0"/>
              <a:t>Wechselpufferbetrieb (F. </a:t>
            </a:r>
            <a:r>
              <a:rPr lang="de-DE" b="1" smtClean="0"/>
              <a:t>Hauck):</a:t>
            </a:r>
            <a:endParaRPr lang="de-DE" b="1" dirty="0" smtClean="0"/>
          </a:p>
          <a:p>
            <a:r>
              <a:rPr lang="de-DE" b="0" dirty="0" smtClean="0"/>
              <a:t>Naja. Bei der Stapelverarbeitung lädst du das Programm in den Hauptspeicher und musst dann normalerweise noch die Daten laden. Dann läuft das Programm und generiert neue Daten, die dann wieder gespeichert werden. Dann kommt das nächste Programm dran.</a:t>
            </a:r>
          </a:p>
          <a:p>
            <a:r>
              <a:rPr lang="de-DE" b="0" dirty="0" smtClean="0"/>
              <a:t>Das kann man jetzt optimieren, indem man während das vorherige Stapelprogramm läuft, schonmal das nächste Programm und/oder seine Daten in einen Puffer lädt. Das aktuelle Programm schreibt in einen anderen Puffer. Ist das aktuelle Programm fertig, wird das bereits geladene Programm gestartet und parallel dazu die Ausgabe des vorherigen aus dem Puffer gespeichert. Dann kann man in denselben Puffer wiederum das übernächste Programm laden usw.</a:t>
            </a:r>
          </a:p>
          <a:p>
            <a:r>
              <a:rPr lang="de-DE" b="0" dirty="0" smtClean="0"/>
              <a:t>Die Puffer wechseln sich also in der Nutzung ab.</a:t>
            </a:r>
          </a:p>
          <a:p>
            <a:r>
              <a:rPr lang="de-DE" b="0" dirty="0" smtClean="0"/>
              <a:t>Ich hoffe es wird verständlich, was ich sagen will (ist etwas konfus). Während der Berechnungsphase wird also parallel I/O aus oder in andere Pufferspeicher durchgeführt, die dem vorherigen oder nachfolgenden Stapelprogramm dienen. Man hat dann so eine Art Pipelining, was ja bekanntlich Effizienz bringt.</a:t>
            </a:r>
          </a:p>
          <a:p>
            <a:endParaRPr lang="de-DE" b="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28</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29</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6C2D6-5EB0-404B-AF23-62EA5228DDDF}" type="slidenum">
              <a:rPr lang="de-DE"/>
              <a:pPr/>
              <a:t>35</a:t>
            </a:fld>
            <a:endParaRPr lang="de-DE" dirty="0"/>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7482E-FDAF-4251-8236-A29A24BE7656}" type="slidenum">
              <a:rPr lang="de-DE"/>
              <a:pPr/>
              <a:t>5</a:t>
            </a:fld>
            <a:endParaRPr lang="de-DE" dirty="0"/>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ABB8E-9860-4567-91D2-AA6DDCB3EF6A}" type="slidenum">
              <a:rPr lang="de-DE"/>
              <a:pPr/>
              <a:t>6</a:t>
            </a:fld>
            <a:endParaRPr lang="de-DE" dirty="0"/>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ABB8E-9860-4567-91D2-AA6DDCB3EF6A}" type="slidenum">
              <a:rPr lang="de-DE"/>
              <a:pPr/>
              <a:t>7</a:t>
            </a:fld>
            <a:endParaRPr lang="de-DE" dirty="0"/>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C30AF-B5E2-4CBA-853B-03EC98005E83}" type="slidenum">
              <a:rPr lang="de-DE"/>
              <a:pPr/>
              <a:t>8</a:t>
            </a:fld>
            <a:endParaRPr lang="de-DE" dirty="0"/>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8F91C-41E7-4256-8B40-55C8670A3CB9}" type="slidenum">
              <a:rPr lang="de-DE"/>
              <a:pPr/>
              <a:t>9</a:t>
            </a:fld>
            <a:endParaRPr lang="de-DE" dirty="0"/>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10</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4EB2-975A-4758-9611-084C09C9086E}" type="slidenum">
              <a:rPr lang="de-DE"/>
              <a:pPr/>
              <a:t>11</a:t>
            </a:fld>
            <a:endParaRPr lang="de-DE"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de-DE" b="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0659" name="Rectangle 3"/>
          <p:cNvSpPr>
            <a:spLocks noGrp="1" noChangeArrowheads="1"/>
          </p:cNvSpPr>
          <p:nvPr>
            <p:ph type="subTitle" idx="1"/>
          </p:nvPr>
        </p:nvSpPr>
        <p:spPr>
          <a:xfrm>
            <a:off x="1371600" y="3886200"/>
            <a:ext cx="6400800" cy="519113"/>
          </a:xfrm>
        </p:spPr>
        <p:txBody>
          <a:bodyPr>
            <a:spAutoFit/>
          </a:bodyPr>
          <a:lstStyle>
            <a:lvl1pPr marL="0" indent="0" algn="ctr">
              <a:lnSpc>
                <a:spcPct val="100000"/>
              </a:lnSpc>
              <a:defRPr sz="2800"/>
            </a:lvl1pPr>
          </a:lstStyle>
          <a:p>
            <a:pPr lvl="0"/>
            <a:r>
              <a:rPr lang="de-DE" noProof="0" smtClean="0"/>
              <a:t>Master-Untertitelformat bearbeiten</a:t>
            </a:r>
          </a:p>
        </p:txBody>
      </p:sp>
      <p:sp>
        <p:nvSpPr>
          <p:cNvPr id="70660" name="Rectangle 4"/>
          <p:cNvSpPr>
            <a:spLocks noGrp="1" noChangeArrowheads="1"/>
          </p:cNvSpPr>
          <p:nvPr>
            <p:ph type="dt" sz="half" idx="2"/>
          </p:nvPr>
        </p:nvSpPr>
        <p:spPr>
          <a:xfrm>
            <a:off x="457200" y="6265863"/>
            <a:ext cx="2133600" cy="476250"/>
          </a:xfrm>
        </p:spPr>
        <p:txBody>
          <a:bodyPr/>
          <a:lstStyle>
            <a:lvl1pPr>
              <a:defRPr sz="600">
                <a:solidFill>
                  <a:schemeClr val="tx1"/>
                </a:solidFill>
              </a:defRPr>
            </a:lvl1pPr>
          </a:lstStyle>
          <a:p>
            <a:fld id="{A3C85E41-B56A-417A-BAE4-94A1F29CFEE3}" type="datetime1">
              <a:rPr lang="de-DE" smtClean="0"/>
              <a:t>17.04.2014</a:t>
            </a:fld>
            <a:endParaRPr lang="de-DE" dirty="0"/>
          </a:p>
        </p:txBody>
      </p:sp>
      <p:sp>
        <p:nvSpPr>
          <p:cNvPr id="70661" name="Rectangle 5"/>
          <p:cNvSpPr>
            <a:spLocks noGrp="1" noChangeArrowheads="1"/>
          </p:cNvSpPr>
          <p:nvPr>
            <p:ph type="ftr" sz="quarter" idx="3"/>
          </p:nvPr>
        </p:nvSpPr>
        <p:spPr>
          <a:xfrm>
            <a:off x="3124200" y="6245225"/>
            <a:ext cx="2895600" cy="476250"/>
          </a:xfrm>
        </p:spPr>
        <p:txBody>
          <a:bodyPr/>
          <a:lstStyle>
            <a:lvl1pPr>
              <a:defRPr sz="600" b="0">
                <a:solidFill>
                  <a:schemeClr val="tx1"/>
                </a:solidFill>
              </a:defRPr>
            </a:lvl1pPr>
          </a:lstStyle>
          <a:p>
            <a:r>
              <a:rPr lang="de-DE" dirty="0" smtClean="0"/>
              <a:t>1 - Einführung</a:t>
            </a:r>
            <a:endParaRPr lang="de-DE" dirty="0"/>
          </a:p>
        </p:txBody>
      </p:sp>
      <p:sp>
        <p:nvSpPr>
          <p:cNvPr id="70662" name="Rectangle 6"/>
          <p:cNvSpPr>
            <a:spLocks noGrp="1" noChangeArrowheads="1"/>
          </p:cNvSpPr>
          <p:nvPr>
            <p:ph type="sldNum" sz="quarter" idx="4"/>
          </p:nvPr>
        </p:nvSpPr>
        <p:spPr>
          <a:xfrm>
            <a:off x="6553200" y="6245225"/>
            <a:ext cx="2133600" cy="476250"/>
          </a:xfrm>
        </p:spPr>
        <p:txBody>
          <a:bodyPr/>
          <a:lstStyle>
            <a:lvl1pPr>
              <a:defRPr sz="600">
                <a:solidFill>
                  <a:schemeClr val="tx1"/>
                </a:solidFill>
              </a:defRPr>
            </a:lvl1pPr>
          </a:lstStyle>
          <a:p>
            <a:fld id="{3A2285A7-1933-47D0-ABDA-D34DD08C8251}" type="slidenum">
              <a:rPr lang="de-DE"/>
              <a:pPr/>
              <a:t>‹Nr.›</a:t>
            </a:fld>
            <a:endParaRPr lang="de-DE" dirty="0"/>
          </a:p>
        </p:txBody>
      </p:sp>
      <p:pic>
        <p:nvPicPr>
          <p:cNvPr id="70669"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extLst>
            <a:ext uri="{909E8E84-426E-40DD-AFC4-6F175D3DCCD1}">
              <a14:hiddenFill xmlns:a14="http://schemas.microsoft.com/office/drawing/2010/main">
                <a:solidFill>
                  <a:srgbClr val="FFFFFF"/>
                </a:solidFill>
              </a14:hiddenFill>
            </a:ext>
          </a:extLst>
        </p:spPr>
      </p:pic>
      <p:sp>
        <p:nvSpPr>
          <p:cNvPr id="70673" name="Rectangle 17"/>
          <p:cNvSpPr>
            <a:spLocks noGrp="1" noChangeArrowheads="1"/>
          </p:cNvSpPr>
          <p:nvPr>
            <p:ph type="ctrTitle" sz="quarter"/>
          </p:nvPr>
        </p:nvSpPr>
        <p:spPr>
          <a:xfrm>
            <a:off x="685800" y="1836738"/>
            <a:ext cx="7772400" cy="1409700"/>
          </a:xfrm>
        </p:spPr>
        <p:txBody>
          <a:bodyPr>
            <a:spAutoFit/>
          </a:bodyPr>
          <a:lstStyle>
            <a:lvl1pPr algn="ctr">
              <a:lnSpc>
                <a:spcPct val="120000"/>
              </a:lnSpc>
              <a:defRPr sz="3600"/>
            </a:lvl1pPr>
          </a:lstStyle>
          <a:p>
            <a:pPr lvl="0"/>
            <a:r>
              <a:rPr lang="de-DE" noProof="0" smtClean="0"/>
              <a:t>Titelmasterformat durch Klicken bearbeiten</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a:t>©</a:t>
            </a:r>
            <a:r>
              <a:rPr lang="de-DE" dirty="0"/>
              <a:t> H. Falk | </a:t>
            </a:r>
            <a:fld id="{E975DF06-F99D-400E-8362-47FC9248C49A}" type="datetime1">
              <a:rPr lang="de-DE" smtClean="0"/>
              <a:t>17.04.2014</a:t>
            </a:fld>
            <a:endParaRPr lang="de-DE" dirty="0"/>
          </a:p>
        </p:txBody>
      </p:sp>
      <p:sp>
        <p:nvSpPr>
          <p:cNvPr id="5" name="Fußzeilenplatzhalter 4"/>
          <p:cNvSpPr>
            <a:spLocks noGrp="1"/>
          </p:cNvSpPr>
          <p:nvPr>
            <p:ph type="ftr" sz="quarter" idx="11"/>
          </p:nvPr>
        </p:nvSpPr>
        <p:spPr/>
        <p:txBody>
          <a:bodyPr/>
          <a:lstStyle>
            <a:lvl1pPr>
              <a:defRPr/>
            </a:lvl1pPr>
          </a:lstStyle>
          <a:p>
            <a:r>
              <a:rPr lang="de-DE" dirty="0" smtClean="0"/>
              <a:t>1 - Einführung</a:t>
            </a:r>
            <a:endParaRPr lang="de-DE" dirty="0"/>
          </a:p>
        </p:txBody>
      </p:sp>
      <p:sp>
        <p:nvSpPr>
          <p:cNvPr id="6" name="Foliennummernplatzhalter 5"/>
          <p:cNvSpPr>
            <a:spLocks noGrp="1"/>
          </p:cNvSpPr>
          <p:nvPr>
            <p:ph type="sldNum" sz="quarter" idx="12"/>
          </p:nvPr>
        </p:nvSpPr>
        <p:spPr/>
        <p:txBody>
          <a:bodyPr/>
          <a:lstStyle>
            <a:lvl1pPr>
              <a:defRPr/>
            </a:lvl1pPr>
          </a:lstStyle>
          <a:p>
            <a:fld id="{102EB9A7-E07E-4DA7-8783-C32CE938B4C8}" type="slidenum">
              <a:rPr lang="de-DE"/>
              <a:pPr/>
              <a:t>‹Nr.›</a:t>
            </a:fld>
            <a:endParaRPr lang="de-DE" dirty="0"/>
          </a:p>
        </p:txBody>
      </p:sp>
    </p:spTree>
    <p:extLst>
      <p:ext uri="{BB962C8B-B14F-4D97-AF65-F5344CB8AC3E}">
        <p14:creationId xmlns:p14="http://schemas.microsoft.com/office/powerpoint/2010/main" val="516226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549275"/>
            <a:ext cx="2195513" cy="58324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388" y="549275"/>
            <a:ext cx="6437312" cy="58324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a:t>©</a:t>
            </a:r>
            <a:r>
              <a:rPr lang="de-DE" dirty="0"/>
              <a:t> H. Falk | </a:t>
            </a:r>
            <a:fld id="{8F6AEC41-4B0E-4FA9-8406-CAFFDB3A7DA7}" type="datetime1">
              <a:rPr lang="de-DE" smtClean="0"/>
              <a:t>17.04.2014</a:t>
            </a:fld>
            <a:endParaRPr lang="de-DE" dirty="0"/>
          </a:p>
        </p:txBody>
      </p:sp>
      <p:sp>
        <p:nvSpPr>
          <p:cNvPr id="5" name="Fußzeilenplatzhalter 4"/>
          <p:cNvSpPr>
            <a:spLocks noGrp="1"/>
          </p:cNvSpPr>
          <p:nvPr>
            <p:ph type="ftr" sz="quarter" idx="11"/>
          </p:nvPr>
        </p:nvSpPr>
        <p:spPr/>
        <p:txBody>
          <a:bodyPr/>
          <a:lstStyle>
            <a:lvl1pPr>
              <a:defRPr/>
            </a:lvl1pPr>
          </a:lstStyle>
          <a:p>
            <a:r>
              <a:rPr lang="de-DE" dirty="0" smtClean="0"/>
              <a:t>1 - Einführung</a:t>
            </a:r>
            <a:endParaRPr lang="de-DE" dirty="0"/>
          </a:p>
        </p:txBody>
      </p:sp>
      <p:sp>
        <p:nvSpPr>
          <p:cNvPr id="6" name="Foliennummernplatzhalter 5"/>
          <p:cNvSpPr>
            <a:spLocks noGrp="1"/>
          </p:cNvSpPr>
          <p:nvPr>
            <p:ph type="sldNum" sz="quarter" idx="12"/>
          </p:nvPr>
        </p:nvSpPr>
        <p:spPr/>
        <p:txBody>
          <a:bodyPr/>
          <a:lstStyle>
            <a:lvl1pPr>
              <a:defRPr/>
            </a:lvl1pPr>
          </a:lstStyle>
          <a:p>
            <a:fld id="{52C138E5-0E25-4911-ABF3-9559878225E4}" type="slidenum">
              <a:rPr lang="de-DE"/>
              <a:pPr/>
              <a:t>‹Nr.›</a:t>
            </a:fld>
            <a:endParaRPr lang="de-DE" dirty="0"/>
          </a:p>
        </p:txBody>
      </p:sp>
    </p:spTree>
    <p:extLst>
      <p:ext uri="{BB962C8B-B14F-4D97-AF65-F5344CB8AC3E}">
        <p14:creationId xmlns:p14="http://schemas.microsoft.com/office/powerpoint/2010/main" val="5989032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179388" y="6500813"/>
            <a:ext cx="2016125" cy="357187"/>
          </a:xfrm>
        </p:spPr>
        <p:txBody>
          <a:bodyPr/>
          <a:lstStyle>
            <a:lvl1pPr>
              <a:defRPr/>
            </a:lvl1pPr>
          </a:lstStyle>
          <a:p>
            <a:r>
              <a:rPr lang="en-US" dirty="0"/>
              <a:t>©</a:t>
            </a:r>
            <a:r>
              <a:rPr lang="de-DE" dirty="0"/>
              <a:t> H. Falk | </a:t>
            </a:r>
            <a:fld id="{F699D351-6144-4C3A-840E-9211F7A79503}" type="datetime1">
              <a:rPr lang="de-DE" smtClean="0"/>
              <a:t>17.04.2014</a:t>
            </a:fld>
            <a:endParaRPr lang="de-DE" dirty="0"/>
          </a:p>
        </p:txBody>
      </p:sp>
      <p:sp>
        <p:nvSpPr>
          <p:cNvPr id="5" name="Fußzeilenplatzhalter 4"/>
          <p:cNvSpPr>
            <a:spLocks noGrp="1"/>
          </p:cNvSpPr>
          <p:nvPr>
            <p:ph type="ftr" sz="quarter" idx="11"/>
          </p:nvPr>
        </p:nvSpPr>
        <p:spPr>
          <a:xfrm>
            <a:off x="1835150" y="6500813"/>
            <a:ext cx="5545138" cy="357187"/>
          </a:xfrm>
        </p:spPr>
        <p:txBody>
          <a:bodyPr/>
          <a:lstStyle>
            <a:lvl1pPr>
              <a:defRPr/>
            </a:lvl1pPr>
          </a:lstStyle>
          <a:p>
            <a:r>
              <a:rPr lang="de-DE" dirty="0" smtClean="0"/>
              <a:t>1 - Einführung</a:t>
            </a:r>
            <a:endParaRPr lang="de-DE" dirty="0"/>
          </a:p>
        </p:txBody>
      </p:sp>
      <p:sp>
        <p:nvSpPr>
          <p:cNvPr id="6" name="Foliennummernplatzhalter 5"/>
          <p:cNvSpPr>
            <a:spLocks noGrp="1"/>
          </p:cNvSpPr>
          <p:nvPr>
            <p:ph type="sldNum" sz="quarter" idx="12"/>
          </p:nvPr>
        </p:nvSpPr>
        <p:spPr>
          <a:xfrm>
            <a:off x="7524750" y="6500813"/>
            <a:ext cx="1439863" cy="357187"/>
          </a:xfrm>
        </p:spPr>
        <p:txBody>
          <a:bodyPr/>
          <a:lstStyle>
            <a:lvl1pPr>
              <a:defRPr/>
            </a:lvl1pPr>
          </a:lstStyle>
          <a:p>
            <a:fld id="{01812514-12FE-4E56-AE69-74C2D95ABB9F}" type="slidenum">
              <a:rPr lang="de-DE"/>
              <a:pPr/>
              <a:t>‹Nr.›</a:t>
            </a:fld>
            <a:endParaRPr lang="de-DE" dirty="0"/>
          </a:p>
        </p:txBody>
      </p:sp>
    </p:spTree>
    <p:extLst>
      <p:ext uri="{BB962C8B-B14F-4D97-AF65-F5344CB8AC3E}">
        <p14:creationId xmlns:p14="http://schemas.microsoft.com/office/powerpoint/2010/main" val="77826068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en-US" dirty="0"/>
              <a:t>©</a:t>
            </a:r>
            <a:r>
              <a:rPr lang="de-DE" dirty="0"/>
              <a:t> H. Falk | </a:t>
            </a:r>
            <a:fld id="{26652EE9-224E-4881-A3E5-8C8523B3376E}" type="datetime1">
              <a:rPr lang="de-DE" smtClean="0"/>
              <a:t>17.04.2014</a:t>
            </a:fld>
            <a:endParaRPr lang="de-DE" dirty="0"/>
          </a:p>
        </p:txBody>
      </p:sp>
      <p:sp>
        <p:nvSpPr>
          <p:cNvPr id="5" name="Fußzeilenplatzhalter 4"/>
          <p:cNvSpPr>
            <a:spLocks noGrp="1"/>
          </p:cNvSpPr>
          <p:nvPr>
            <p:ph type="ftr" sz="quarter" idx="11"/>
          </p:nvPr>
        </p:nvSpPr>
        <p:spPr/>
        <p:txBody>
          <a:bodyPr/>
          <a:lstStyle>
            <a:lvl1pPr>
              <a:defRPr/>
            </a:lvl1pPr>
          </a:lstStyle>
          <a:p>
            <a:r>
              <a:rPr lang="de-DE" dirty="0" smtClean="0"/>
              <a:t>1 - Einführung</a:t>
            </a:r>
            <a:endParaRPr lang="de-DE" dirty="0"/>
          </a:p>
        </p:txBody>
      </p:sp>
      <p:sp>
        <p:nvSpPr>
          <p:cNvPr id="6" name="Foliennummernplatzhalter 5"/>
          <p:cNvSpPr>
            <a:spLocks noGrp="1"/>
          </p:cNvSpPr>
          <p:nvPr>
            <p:ph type="sldNum" sz="quarter" idx="12"/>
          </p:nvPr>
        </p:nvSpPr>
        <p:spPr/>
        <p:txBody>
          <a:bodyPr/>
          <a:lstStyle>
            <a:lvl1pPr>
              <a:defRPr/>
            </a:lvl1pPr>
          </a:lstStyle>
          <a:p>
            <a:fld id="{F765C517-ED80-4361-939F-2AECA115C6B4}" type="slidenum">
              <a:rPr lang="de-DE"/>
              <a:pPr/>
              <a:t>‹Nr.›</a:t>
            </a:fld>
            <a:endParaRPr lang="de-DE" dirty="0"/>
          </a:p>
        </p:txBody>
      </p:sp>
    </p:spTree>
    <p:extLst>
      <p:ext uri="{BB962C8B-B14F-4D97-AF65-F5344CB8AC3E}">
        <p14:creationId xmlns:p14="http://schemas.microsoft.com/office/powerpoint/2010/main" val="16986834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9388" y="1387475"/>
            <a:ext cx="4316412" cy="499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387475"/>
            <a:ext cx="4316413" cy="499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dirty="0"/>
              <a:t>©</a:t>
            </a:r>
            <a:r>
              <a:rPr lang="de-DE" dirty="0"/>
              <a:t> H. Falk | </a:t>
            </a:r>
            <a:fld id="{B5A814B8-A1AA-4E6D-AE91-765354404650}" type="datetime1">
              <a:rPr lang="de-DE" smtClean="0"/>
              <a:t>17.04.2014</a:t>
            </a:fld>
            <a:endParaRPr lang="de-DE" dirty="0"/>
          </a:p>
        </p:txBody>
      </p:sp>
      <p:sp>
        <p:nvSpPr>
          <p:cNvPr id="6" name="Fußzeilenplatzhalter 5"/>
          <p:cNvSpPr>
            <a:spLocks noGrp="1"/>
          </p:cNvSpPr>
          <p:nvPr>
            <p:ph type="ftr" sz="quarter" idx="11"/>
          </p:nvPr>
        </p:nvSpPr>
        <p:spPr/>
        <p:txBody>
          <a:bodyPr/>
          <a:lstStyle>
            <a:lvl1pPr>
              <a:defRPr/>
            </a:lvl1pPr>
          </a:lstStyle>
          <a:p>
            <a:r>
              <a:rPr lang="de-DE" dirty="0" smtClean="0"/>
              <a:t>1 - Einführung</a:t>
            </a:r>
            <a:endParaRPr lang="de-DE" dirty="0"/>
          </a:p>
        </p:txBody>
      </p:sp>
      <p:sp>
        <p:nvSpPr>
          <p:cNvPr id="7" name="Foliennummernplatzhalter 6"/>
          <p:cNvSpPr>
            <a:spLocks noGrp="1"/>
          </p:cNvSpPr>
          <p:nvPr>
            <p:ph type="sldNum" sz="quarter" idx="12"/>
          </p:nvPr>
        </p:nvSpPr>
        <p:spPr/>
        <p:txBody>
          <a:bodyPr/>
          <a:lstStyle>
            <a:lvl1pPr>
              <a:defRPr/>
            </a:lvl1pPr>
          </a:lstStyle>
          <a:p>
            <a:fld id="{0FE0DCEE-6FB4-45B6-ACC1-C5B9562A6A3E}" type="slidenum">
              <a:rPr lang="de-DE"/>
              <a:pPr/>
              <a:t>‹Nr.›</a:t>
            </a:fld>
            <a:endParaRPr lang="de-DE" dirty="0"/>
          </a:p>
        </p:txBody>
      </p:sp>
    </p:spTree>
    <p:extLst>
      <p:ext uri="{BB962C8B-B14F-4D97-AF65-F5344CB8AC3E}">
        <p14:creationId xmlns:p14="http://schemas.microsoft.com/office/powerpoint/2010/main" val="39245398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dirty="0"/>
              <a:t>©</a:t>
            </a:r>
            <a:r>
              <a:rPr lang="de-DE" dirty="0"/>
              <a:t> H. Falk | </a:t>
            </a:r>
            <a:fld id="{F3B17A5C-800F-4955-AC27-7F4029192321}" type="datetime1">
              <a:rPr lang="de-DE" smtClean="0"/>
              <a:t>17.04.2014</a:t>
            </a:fld>
            <a:endParaRPr lang="de-DE" dirty="0"/>
          </a:p>
        </p:txBody>
      </p:sp>
      <p:sp>
        <p:nvSpPr>
          <p:cNvPr id="8" name="Fußzeilenplatzhalter 7"/>
          <p:cNvSpPr>
            <a:spLocks noGrp="1"/>
          </p:cNvSpPr>
          <p:nvPr>
            <p:ph type="ftr" sz="quarter" idx="11"/>
          </p:nvPr>
        </p:nvSpPr>
        <p:spPr/>
        <p:txBody>
          <a:bodyPr/>
          <a:lstStyle>
            <a:lvl1pPr>
              <a:defRPr/>
            </a:lvl1pPr>
          </a:lstStyle>
          <a:p>
            <a:r>
              <a:rPr lang="de-DE" dirty="0" smtClean="0"/>
              <a:t>1 - Einführung</a:t>
            </a:r>
            <a:endParaRPr lang="de-DE" dirty="0"/>
          </a:p>
        </p:txBody>
      </p:sp>
      <p:sp>
        <p:nvSpPr>
          <p:cNvPr id="9" name="Foliennummernplatzhalter 8"/>
          <p:cNvSpPr>
            <a:spLocks noGrp="1"/>
          </p:cNvSpPr>
          <p:nvPr>
            <p:ph type="sldNum" sz="quarter" idx="12"/>
          </p:nvPr>
        </p:nvSpPr>
        <p:spPr/>
        <p:txBody>
          <a:bodyPr/>
          <a:lstStyle>
            <a:lvl1pPr>
              <a:defRPr/>
            </a:lvl1pPr>
          </a:lstStyle>
          <a:p>
            <a:fld id="{129E8B85-2151-4D32-9DB3-992BECE81327}" type="slidenum">
              <a:rPr lang="de-DE"/>
              <a:pPr/>
              <a:t>‹Nr.›</a:t>
            </a:fld>
            <a:endParaRPr lang="de-DE" dirty="0"/>
          </a:p>
        </p:txBody>
      </p:sp>
    </p:spTree>
    <p:extLst>
      <p:ext uri="{BB962C8B-B14F-4D97-AF65-F5344CB8AC3E}">
        <p14:creationId xmlns:p14="http://schemas.microsoft.com/office/powerpoint/2010/main" val="30288700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dirty="0"/>
              <a:t>©</a:t>
            </a:r>
            <a:r>
              <a:rPr lang="de-DE" dirty="0"/>
              <a:t> H. Falk | </a:t>
            </a:r>
            <a:fld id="{BE722038-01F9-48AC-8889-2514AE45CE10}" type="datetime1">
              <a:rPr lang="de-DE" smtClean="0"/>
              <a:t>17.04.2014</a:t>
            </a:fld>
            <a:endParaRPr lang="de-DE" dirty="0"/>
          </a:p>
        </p:txBody>
      </p:sp>
      <p:sp>
        <p:nvSpPr>
          <p:cNvPr id="4" name="Fußzeilenplatzhalter 3"/>
          <p:cNvSpPr>
            <a:spLocks noGrp="1"/>
          </p:cNvSpPr>
          <p:nvPr>
            <p:ph type="ftr" sz="quarter" idx="11"/>
          </p:nvPr>
        </p:nvSpPr>
        <p:spPr/>
        <p:txBody>
          <a:bodyPr/>
          <a:lstStyle>
            <a:lvl1pPr>
              <a:defRPr/>
            </a:lvl1pPr>
          </a:lstStyle>
          <a:p>
            <a:r>
              <a:rPr lang="de-DE" dirty="0" smtClean="0"/>
              <a:t>1 - Einführung</a:t>
            </a:r>
            <a:endParaRPr lang="de-DE" dirty="0"/>
          </a:p>
        </p:txBody>
      </p:sp>
      <p:sp>
        <p:nvSpPr>
          <p:cNvPr id="5" name="Foliennummernplatzhalter 4"/>
          <p:cNvSpPr>
            <a:spLocks noGrp="1"/>
          </p:cNvSpPr>
          <p:nvPr>
            <p:ph type="sldNum" sz="quarter" idx="12"/>
          </p:nvPr>
        </p:nvSpPr>
        <p:spPr/>
        <p:txBody>
          <a:bodyPr/>
          <a:lstStyle>
            <a:lvl1pPr>
              <a:defRPr/>
            </a:lvl1pPr>
          </a:lstStyle>
          <a:p>
            <a:fld id="{B99E57C1-E61B-44F3-B9E2-E39F578F17AC}" type="slidenum">
              <a:rPr lang="de-DE"/>
              <a:pPr/>
              <a:t>‹Nr.›</a:t>
            </a:fld>
            <a:endParaRPr lang="de-DE" dirty="0"/>
          </a:p>
        </p:txBody>
      </p:sp>
    </p:spTree>
    <p:extLst>
      <p:ext uri="{BB962C8B-B14F-4D97-AF65-F5344CB8AC3E}">
        <p14:creationId xmlns:p14="http://schemas.microsoft.com/office/powerpoint/2010/main" val="16892395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a:t>©</a:t>
            </a:r>
            <a:r>
              <a:rPr lang="de-DE" dirty="0"/>
              <a:t> H. Falk | </a:t>
            </a:r>
            <a:fld id="{16B7461A-7FEE-4944-8FE2-EB93A9E613AD}" type="datetime1">
              <a:rPr lang="de-DE" smtClean="0"/>
              <a:t>17.04.2014</a:t>
            </a:fld>
            <a:endParaRPr lang="de-DE" dirty="0"/>
          </a:p>
        </p:txBody>
      </p:sp>
      <p:sp>
        <p:nvSpPr>
          <p:cNvPr id="3" name="Fußzeilenplatzhalter 2"/>
          <p:cNvSpPr>
            <a:spLocks noGrp="1"/>
          </p:cNvSpPr>
          <p:nvPr>
            <p:ph type="ftr" sz="quarter" idx="11"/>
          </p:nvPr>
        </p:nvSpPr>
        <p:spPr/>
        <p:txBody>
          <a:bodyPr/>
          <a:lstStyle>
            <a:lvl1pPr>
              <a:defRPr/>
            </a:lvl1pPr>
          </a:lstStyle>
          <a:p>
            <a:r>
              <a:rPr lang="de-DE" dirty="0" smtClean="0"/>
              <a:t>1 - Einführung</a:t>
            </a:r>
            <a:endParaRPr lang="de-DE" dirty="0"/>
          </a:p>
        </p:txBody>
      </p:sp>
      <p:sp>
        <p:nvSpPr>
          <p:cNvPr id="4" name="Foliennummernplatzhalter 3"/>
          <p:cNvSpPr>
            <a:spLocks noGrp="1"/>
          </p:cNvSpPr>
          <p:nvPr>
            <p:ph type="sldNum" sz="quarter" idx="12"/>
          </p:nvPr>
        </p:nvSpPr>
        <p:spPr/>
        <p:txBody>
          <a:bodyPr/>
          <a:lstStyle>
            <a:lvl1pPr>
              <a:defRPr/>
            </a:lvl1pPr>
          </a:lstStyle>
          <a:p>
            <a:fld id="{FCDD4231-A89A-44A4-BE79-C916BBA2E83A}" type="slidenum">
              <a:rPr lang="de-DE"/>
              <a:pPr/>
              <a:t>‹Nr.›</a:t>
            </a:fld>
            <a:endParaRPr lang="de-DE" dirty="0"/>
          </a:p>
        </p:txBody>
      </p:sp>
    </p:spTree>
    <p:extLst>
      <p:ext uri="{BB962C8B-B14F-4D97-AF65-F5344CB8AC3E}">
        <p14:creationId xmlns:p14="http://schemas.microsoft.com/office/powerpoint/2010/main" val="15700817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dirty="0"/>
              <a:t>©</a:t>
            </a:r>
            <a:r>
              <a:rPr lang="de-DE" dirty="0"/>
              <a:t> H. Falk | </a:t>
            </a:r>
            <a:fld id="{E54185B2-FDF0-4E70-864B-C86B33F1A1E1}" type="datetime1">
              <a:rPr lang="de-DE" smtClean="0"/>
              <a:t>17.04.2014</a:t>
            </a:fld>
            <a:endParaRPr lang="de-DE" dirty="0"/>
          </a:p>
        </p:txBody>
      </p:sp>
      <p:sp>
        <p:nvSpPr>
          <p:cNvPr id="6" name="Fußzeilenplatzhalter 5"/>
          <p:cNvSpPr>
            <a:spLocks noGrp="1"/>
          </p:cNvSpPr>
          <p:nvPr>
            <p:ph type="ftr" sz="quarter" idx="11"/>
          </p:nvPr>
        </p:nvSpPr>
        <p:spPr/>
        <p:txBody>
          <a:bodyPr/>
          <a:lstStyle>
            <a:lvl1pPr>
              <a:defRPr/>
            </a:lvl1pPr>
          </a:lstStyle>
          <a:p>
            <a:r>
              <a:rPr lang="de-DE" dirty="0" smtClean="0"/>
              <a:t>1 - Einführung</a:t>
            </a:r>
            <a:endParaRPr lang="de-DE" dirty="0"/>
          </a:p>
        </p:txBody>
      </p:sp>
      <p:sp>
        <p:nvSpPr>
          <p:cNvPr id="7" name="Foliennummernplatzhalter 6"/>
          <p:cNvSpPr>
            <a:spLocks noGrp="1"/>
          </p:cNvSpPr>
          <p:nvPr>
            <p:ph type="sldNum" sz="quarter" idx="12"/>
          </p:nvPr>
        </p:nvSpPr>
        <p:spPr/>
        <p:txBody>
          <a:bodyPr/>
          <a:lstStyle>
            <a:lvl1pPr>
              <a:defRPr/>
            </a:lvl1pPr>
          </a:lstStyle>
          <a:p>
            <a:fld id="{3F3699EE-0433-4159-9A4F-CDF4F4ED45D4}" type="slidenum">
              <a:rPr lang="de-DE"/>
              <a:pPr/>
              <a:t>‹Nr.›</a:t>
            </a:fld>
            <a:endParaRPr lang="de-DE" dirty="0"/>
          </a:p>
        </p:txBody>
      </p:sp>
    </p:spTree>
    <p:extLst>
      <p:ext uri="{BB962C8B-B14F-4D97-AF65-F5344CB8AC3E}">
        <p14:creationId xmlns:p14="http://schemas.microsoft.com/office/powerpoint/2010/main" val="20701851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dirty="0"/>
              <a:t>©</a:t>
            </a:r>
            <a:r>
              <a:rPr lang="de-DE" dirty="0"/>
              <a:t> H. Falk | </a:t>
            </a:r>
            <a:fld id="{EE2AB818-E7C0-4C3F-A2FD-AB88B5190A5C}" type="datetime1">
              <a:rPr lang="de-DE" smtClean="0"/>
              <a:t>17.04.2014</a:t>
            </a:fld>
            <a:endParaRPr lang="de-DE" dirty="0"/>
          </a:p>
        </p:txBody>
      </p:sp>
      <p:sp>
        <p:nvSpPr>
          <p:cNvPr id="6" name="Fußzeilenplatzhalter 5"/>
          <p:cNvSpPr>
            <a:spLocks noGrp="1"/>
          </p:cNvSpPr>
          <p:nvPr>
            <p:ph type="ftr" sz="quarter" idx="11"/>
          </p:nvPr>
        </p:nvSpPr>
        <p:spPr/>
        <p:txBody>
          <a:bodyPr/>
          <a:lstStyle>
            <a:lvl1pPr>
              <a:defRPr/>
            </a:lvl1pPr>
          </a:lstStyle>
          <a:p>
            <a:r>
              <a:rPr lang="de-DE" dirty="0" smtClean="0"/>
              <a:t>1 - Einführung</a:t>
            </a:r>
            <a:endParaRPr lang="de-DE" dirty="0"/>
          </a:p>
        </p:txBody>
      </p:sp>
      <p:sp>
        <p:nvSpPr>
          <p:cNvPr id="7" name="Foliennummernplatzhalter 6"/>
          <p:cNvSpPr>
            <a:spLocks noGrp="1"/>
          </p:cNvSpPr>
          <p:nvPr>
            <p:ph type="sldNum" sz="quarter" idx="12"/>
          </p:nvPr>
        </p:nvSpPr>
        <p:spPr/>
        <p:txBody>
          <a:bodyPr/>
          <a:lstStyle>
            <a:lvl1pPr>
              <a:defRPr/>
            </a:lvl1pPr>
          </a:lstStyle>
          <a:p>
            <a:fld id="{998908E0-D80D-4613-B7D3-E8318A1EAB1A}" type="slidenum">
              <a:rPr lang="de-DE"/>
              <a:pPr/>
              <a:t>‹Nr.›</a:t>
            </a:fld>
            <a:endParaRPr lang="de-DE" dirty="0"/>
          </a:p>
        </p:txBody>
      </p:sp>
    </p:spTree>
    <p:extLst>
      <p:ext uri="{BB962C8B-B14F-4D97-AF65-F5344CB8AC3E}">
        <p14:creationId xmlns:p14="http://schemas.microsoft.com/office/powerpoint/2010/main" val="30263741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549275"/>
            <a:ext cx="87852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179388" y="1387475"/>
            <a:ext cx="8785225"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179388" y="65008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A32638"/>
                </a:solidFill>
              </a:defRPr>
            </a:lvl1pPr>
          </a:lstStyle>
          <a:p>
            <a:r>
              <a:rPr lang="en-US" dirty="0"/>
              <a:t>©</a:t>
            </a:r>
            <a:r>
              <a:rPr lang="de-DE" dirty="0"/>
              <a:t> H. Falk | </a:t>
            </a:r>
            <a:fld id="{1C2120C2-5121-4216-B2F2-252FBC3C4C9F}" type="datetime1">
              <a:rPr lang="de-DE" smtClean="0"/>
              <a:t>17.04.2014</a:t>
            </a:fld>
            <a:endParaRPr lang="de-DE" dirty="0"/>
          </a:p>
        </p:txBody>
      </p:sp>
      <p:sp>
        <p:nvSpPr>
          <p:cNvPr id="1029" name="Rectangle 5"/>
          <p:cNvSpPr>
            <a:spLocks noGrp="1" noChangeArrowheads="1"/>
          </p:cNvSpPr>
          <p:nvPr>
            <p:ph type="ftr" sz="quarter" idx="3"/>
          </p:nvPr>
        </p:nvSpPr>
        <p:spPr bwMode="auto">
          <a:xfrm>
            <a:off x="1835150" y="6500813"/>
            <a:ext cx="554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A32638"/>
                </a:solidFill>
              </a:defRPr>
            </a:lvl1pPr>
          </a:lstStyle>
          <a:p>
            <a:r>
              <a:rPr lang="de-DE" dirty="0" smtClean="0"/>
              <a:t>1 - Einführung</a:t>
            </a:r>
            <a:endParaRPr lang="de-DE" dirty="0"/>
          </a:p>
        </p:txBody>
      </p:sp>
      <p:sp>
        <p:nvSpPr>
          <p:cNvPr id="1030" name="Rectangle 6"/>
          <p:cNvSpPr>
            <a:spLocks noGrp="1" noChangeArrowheads="1"/>
          </p:cNvSpPr>
          <p:nvPr>
            <p:ph type="sldNum" sz="quarter" idx="4"/>
          </p:nvPr>
        </p:nvSpPr>
        <p:spPr bwMode="auto">
          <a:xfrm>
            <a:off x="7524750" y="6500813"/>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A32638"/>
                </a:solidFill>
              </a:defRPr>
            </a:lvl1pPr>
          </a:lstStyle>
          <a:p>
            <a:fld id="{637FADEA-6330-41E0-9A71-7830A67A5140}" type="slidenum">
              <a:rPr lang="de-DE"/>
              <a:pPr/>
              <a:t>‹Nr.›</a:t>
            </a:fld>
            <a:endParaRPr lang="de-DE" dirty="0"/>
          </a:p>
        </p:txBody>
      </p:sp>
      <p:sp>
        <p:nvSpPr>
          <p:cNvPr id="1044" name="Line 20"/>
          <p:cNvSpPr>
            <a:spLocks noChangeShapeType="1"/>
          </p:cNvSpPr>
          <p:nvPr/>
        </p:nvSpPr>
        <p:spPr bwMode="auto">
          <a:xfrm>
            <a:off x="0" y="182563"/>
            <a:ext cx="9144000" cy="0"/>
          </a:xfrm>
          <a:prstGeom prst="line">
            <a:avLst/>
          </a:prstGeom>
          <a:noFill/>
          <a:ln w="9525">
            <a:solidFill>
              <a:srgbClr val="A326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47" name="Text Box 23"/>
          <p:cNvSpPr txBox="1">
            <a:spLocks noChangeArrowheads="1"/>
          </p:cNvSpPr>
          <p:nvPr/>
        </p:nvSpPr>
        <p:spPr bwMode="auto">
          <a:xfrm>
            <a:off x="900113" y="198438"/>
            <a:ext cx="60372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sz="1000" dirty="0" smtClean="0">
                <a:solidFill>
                  <a:srgbClr val="A32638"/>
                </a:solidFill>
              </a:rPr>
              <a:t>Grundlagen der Betriebssysteme (GdBS) SS 2014</a:t>
            </a:r>
            <a:endParaRPr lang="de-DE" sz="1000" dirty="0">
              <a:solidFill>
                <a:srgbClr val="A32638"/>
              </a:solidFill>
            </a:endParaRPr>
          </a:p>
        </p:txBody>
      </p:sp>
      <p:sp>
        <p:nvSpPr>
          <p:cNvPr id="1049" name="Text Box 25"/>
          <p:cNvSpPr txBox="1">
            <a:spLocks noChangeArrowheads="1"/>
          </p:cNvSpPr>
          <p:nvPr/>
        </p:nvSpPr>
        <p:spPr bwMode="auto">
          <a:xfrm>
            <a:off x="0" y="183600"/>
            <a:ext cx="827088" cy="152400"/>
          </a:xfrm>
          <a:prstGeom prst="rect">
            <a:avLst/>
          </a:prstGeom>
          <a:solidFill>
            <a:srgbClr val="A326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de-DE" sz="1000" dirty="0">
                <a:solidFill>
                  <a:schemeClr val="bg1"/>
                </a:solidFill>
              </a:rPr>
              <a:t>Folie </a:t>
            </a:r>
            <a:fld id="{27359D69-DD0A-4864-B347-2E4CF4B4D9BC}" type="slidenum">
              <a:rPr lang="de-DE" sz="1000">
                <a:solidFill>
                  <a:schemeClr val="bg1"/>
                </a:solidFill>
              </a:rPr>
              <a:pPr algn="ctr">
                <a:spcBef>
                  <a:spcPct val="50000"/>
                </a:spcBef>
              </a:pPr>
              <a:t>‹Nr.›</a:t>
            </a:fld>
            <a:r>
              <a:rPr lang="de-DE" sz="1000" dirty="0" smtClean="0">
                <a:solidFill>
                  <a:schemeClr val="bg1"/>
                </a:solidFill>
              </a:rPr>
              <a:t>/35</a:t>
            </a:r>
            <a:endParaRPr lang="de-DE" sz="1000" dirty="0">
              <a:solidFill>
                <a:schemeClr val="bg1"/>
              </a:solidFill>
            </a:endParaRPr>
          </a:p>
        </p:txBody>
      </p:sp>
      <p:sp>
        <p:nvSpPr>
          <p:cNvPr id="1053" name="Line 29"/>
          <p:cNvSpPr>
            <a:spLocks noChangeShapeType="1"/>
          </p:cNvSpPr>
          <p:nvPr/>
        </p:nvSpPr>
        <p:spPr bwMode="auto">
          <a:xfrm>
            <a:off x="0" y="1751013"/>
            <a:ext cx="9144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54" name="Line 30"/>
          <p:cNvSpPr>
            <a:spLocks noChangeShapeType="1"/>
          </p:cNvSpPr>
          <p:nvPr/>
        </p:nvSpPr>
        <p:spPr bwMode="auto">
          <a:xfrm rot="-5400000">
            <a:off x="-2518569" y="3437732"/>
            <a:ext cx="68373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sldNum="0" hdr="0"/>
  <p:txStyles>
    <p:titleStyle>
      <a:lvl1pPr algn="l" rtl="0" fontAlgn="base">
        <a:lnSpc>
          <a:spcPts val="2400"/>
        </a:lnSpc>
        <a:spcBef>
          <a:spcPct val="0"/>
        </a:spcBef>
        <a:spcAft>
          <a:spcPct val="0"/>
        </a:spcAft>
        <a:defRPr sz="2400" b="1">
          <a:solidFill>
            <a:srgbClr val="A32638"/>
          </a:solidFill>
          <a:latin typeface="+mj-lt"/>
          <a:ea typeface="+mj-ea"/>
          <a:cs typeface="+mj-cs"/>
        </a:defRPr>
      </a:lvl1pPr>
      <a:lvl2pPr algn="l" rtl="0" fontAlgn="base">
        <a:lnSpc>
          <a:spcPts val="2400"/>
        </a:lnSpc>
        <a:spcBef>
          <a:spcPct val="0"/>
        </a:spcBef>
        <a:spcAft>
          <a:spcPct val="0"/>
        </a:spcAft>
        <a:defRPr sz="2400" b="1">
          <a:solidFill>
            <a:srgbClr val="A32638"/>
          </a:solidFill>
          <a:latin typeface="Arial" charset="0"/>
        </a:defRPr>
      </a:lvl2pPr>
      <a:lvl3pPr algn="l" rtl="0" fontAlgn="base">
        <a:lnSpc>
          <a:spcPts val="2400"/>
        </a:lnSpc>
        <a:spcBef>
          <a:spcPct val="0"/>
        </a:spcBef>
        <a:spcAft>
          <a:spcPct val="0"/>
        </a:spcAft>
        <a:defRPr sz="2400" b="1">
          <a:solidFill>
            <a:srgbClr val="A32638"/>
          </a:solidFill>
          <a:latin typeface="Arial" charset="0"/>
        </a:defRPr>
      </a:lvl3pPr>
      <a:lvl4pPr algn="l" rtl="0" fontAlgn="base">
        <a:lnSpc>
          <a:spcPts val="2400"/>
        </a:lnSpc>
        <a:spcBef>
          <a:spcPct val="0"/>
        </a:spcBef>
        <a:spcAft>
          <a:spcPct val="0"/>
        </a:spcAft>
        <a:defRPr sz="2400" b="1">
          <a:solidFill>
            <a:srgbClr val="A32638"/>
          </a:solidFill>
          <a:latin typeface="Arial" charset="0"/>
        </a:defRPr>
      </a:lvl4pPr>
      <a:lvl5pPr algn="l" rtl="0" fontAlgn="base">
        <a:lnSpc>
          <a:spcPts val="2400"/>
        </a:lnSpc>
        <a:spcBef>
          <a:spcPct val="0"/>
        </a:spcBef>
        <a:spcAft>
          <a:spcPct val="0"/>
        </a:spcAft>
        <a:defRPr sz="2400" b="1">
          <a:solidFill>
            <a:srgbClr val="A32638"/>
          </a:solidFill>
          <a:latin typeface="Arial" charset="0"/>
        </a:defRPr>
      </a:lvl5pPr>
      <a:lvl6pPr marL="457200" algn="l" rtl="0" fontAlgn="base">
        <a:lnSpc>
          <a:spcPts val="2400"/>
        </a:lnSpc>
        <a:spcBef>
          <a:spcPct val="0"/>
        </a:spcBef>
        <a:spcAft>
          <a:spcPct val="0"/>
        </a:spcAft>
        <a:defRPr sz="2400" b="1">
          <a:solidFill>
            <a:srgbClr val="A32638"/>
          </a:solidFill>
          <a:latin typeface="Arial" charset="0"/>
        </a:defRPr>
      </a:lvl6pPr>
      <a:lvl7pPr marL="914400" algn="l" rtl="0" fontAlgn="base">
        <a:lnSpc>
          <a:spcPts val="2400"/>
        </a:lnSpc>
        <a:spcBef>
          <a:spcPct val="0"/>
        </a:spcBef>
        <a:spcAft>
          <a:spcPct val="0"/>
        </a:spcAft>
        <a:defRPr sz="2400" b="1">
          <a:solidFill>
            <a:srgbClr val="A32638"/>
          </a:solidFill>
          <a:latin typeface="Arial" charset="0"/>
        </a:defRPr>
      </a:lvl7pPr>
      <a:lvl8pPr marL="1371600" algn="l" rtl="0" fontAlgn="base">
        <a:lnSpc>
          <a:spcPts val="2400"/>
        </a:lnSpc>
        <a:spcBef>
          <a:spcPct val="0"/>
        </a:spcBef>
        <a:spcAft>
          <a:spcPct val="0"/>
        </a:spcAft>
        <a:defRPr sz="2400" b="1">
          <a:solidFill>
            <a:srgbClr val="A32638"/>
          </a:solidFill>
          <a:latin typeface="Arial" charset="0"/>
        </a:defRPr>
      </a:lvl8pPr>
      <a:lvl9pPr marL="1828800" algn="l" rtl="0" fontAlgn="base">
        <a:lnSpc>
          <a:spcPts val="2400"/>
        </a:lnSpc>
        <a:spcBef>
          <a:spcPct val="0"/>
        </a:spcBef>
        <a:spcAft>
          <a:spcPct val="0"/>
        </a:spcAft>
        <a:defRPr sz="2400" b="1">
          <a:solidFill>
            <a:srgbClr val="A32638"/>
          </a:solidFill>
          <a:latin typeface="Arial" charset="0"/>
        </a:defRPr>
      </a:lvl9pPr>
    </p:titleStyle>
    <p:bodyStyle>
      <a:lvl1pPr marL="342900" indent="-342900" algn="l" rtl="0" fontAlgn="base">
        <a:lnSpc>
          <a:spcPts val="2000"/>
        </a:lnSpc>
        <a:spcBef>
          <a:spcPct val="0"/>
        </a:spcBef>
        <a:spcAft>
          <a:spcPct val="0"/>
        </a:spcAft>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0" name="Rectangle 4"/>
          <p:cNvSpPr>
            <a:spLocks noGrp="1" noChangeArrowheads="1"/>
          </p:cNvSpPr>
          <p:nvPr>
            <p:ph type="ctrTitle"/>
          </p:nvPr>
        </p:nvSpPr>
        <p:spPr>
          <a:xfrm>
            <a:off x="685800" y="1911350"/>
            <a:ext cx="7772400" cy="1263650"/>
          </a:xfrm>
        </p:spPr>
        <p:txBody>
          <a:bodyPr/>
          <a:lstStyle/>
          <a:p>
            <a:r>
              <a:rPr lang="de-DE" dirty="0" smtClean="0"/>
              <a:t>Grundlagen der Betriebssysteme</a:t>
            </a:r>
            <a:br>
              <a:rPr lang="de-DE" dirty="0" smtClean="0"/>
            </a:br>
            <a:r>
              <a:rPr lang="de-DE" sz="2800" b="0" dirty="0" smtClean="0"/>
              <a:t>[CS2100</a:t>
            </a:r>
            <a:r>
              <a:rPr lang="de-DE" sz="2800" b="0" dirty="0"/>
              <a:t>]</a:t>
            </a:r>
          </a:p>
        </p:txBody>
      </p:sp>
      <p:sp>
        <p:nvSpPr>
          <p:cNvPr id="592901" name="Rectangle 5"/>
          <p:cNvSpPr>
            <a:spLocks noGrp="1" noChangeArrowheads="1"/>
          </p:cNvSpPr>
          <p:nvPr>
            <p:ph type="subTitle" idx="1"/>
          </p:nvPr>
        </p:nvSpPr>
        <p:spPr>
          <a:xfrm>
            <a:off x="1371600" y="3886200"/>
            <a:ext cx="6400800" cy="2590800"/>
          </a:xfrm>
        </p:spPr>
        <p:txBody>
          <a:bodyPr/>
          <a:lstStyle/>
          <a:p>
            <a:r>
              <a:rPr lang="de-DE" dirty="0" smtClean="0"/>
              <a:t>Sommersemester 2014</a:t>
            </a:r>
            <a:endParaRPr lang="de-DE" dirty="0"/>
          </a:p>
          <a:p>
            <a:endParaRPr lang="de-DE" dirty="0"/>
          </a:p>
          <a:p>
            <a:r>
              <a:rPr lang="de-DE" sz="2000" dirty="0"/>
              <a:t>Heiko Falk</a:t>
            </a:r>
          </a:p>
          <a:p>
            <a:endParaRPr lang="de-DE" sz="2000" dirty="0"/>
          </a:p>
          <a:p>
            <a:r>
              <a:rPr lang="de-DE" sz="2000" dirty="0"/>
              <a:t>Institut für Eingebettete Systeme/Echtzeitsysteme</a:t>
            </a:r>
          </a:p>
          <a:p>
            <a:pPr>
              <a:lnSpc>
                <a:spcPct val="120000"/>
              </a:lnSpc>
            </a:pPr>
            <a:r>
              <a:rPr lang="de-DE" sz="2000" dirty="0"/>
              <a:t>Ingenieurwissenschaften und Informatik</a:t>
            </a:r>
          </a:p>
          <a:p>
            <a:pPr>
              <a:lnSpc>
                <a:spcPct val="120000"/>
              </a:lnSpc>
            </a:pPr>
            <a:r>
              <a:rPr lang="de-DE" sz="2000" dirty="0"/>
              <a:t>Universität Ulm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a:t>Analoge und digitale Rechner (5)</a:t>
            </a:r>
          </a:p>
        </p:txBody>
      </p:sp>
      <p:sp>
        <p:nvSpPr>
          <p:cNvPr id="650243" name="Rectangle 3"/>
          <p:cNvSpPr>
            <a:spLocks noGrp="1" noChangeArrowheads="1"/>
          </p:cNvSpPr>
          <p:nvPr>
            <p:ph type="body" idx="1"/>
          </p:nvPr>
        </p:nvSpPr>
        <p:spPr/>
        <p:txBody>
          <a:bodyPr/>
          <a:lstStyle/>
          <a:p>
            <a:pPr>
              <a:lnSpc>
                <a:spcPct val="90000"/>
              </a:lnSpc>
            </a:pPr>
            <a:r>
              <a:rPr lang="de-DE" b="1" dirty="0" smtClean="0"/>
              <a:t>Analogrechner</a:t>
            </a:r>
            <a:endParaRPr lang="de-DE" dirty="0"/>
          </a:p>
          <a:p>
            <a:pPr>
              <a:lnSpc>
                <a:spcPct val="120000"/>
              </a:lnSpc>
              <a:buFont typeface="Arial" charset="0"/>
              <a:buChar char="–"/>
            </a:pPr>
            <a:r>
              <a:rPr lang="de-DE" dirty="0" smtClean="0"/>
              <a:t>Einsatz für Spezialprobleme</a:t>
            </a:r>
          </a:p>
          <a:p>
            <a:pPr>
              <a:lnSpc>
                <a:spcPct val="120000"/>
              </a:lnSpc>
              <a:buFont typeface="Arial" charset="0"/>
              <a:buChar char="–"/>
            </a:pPr>
            <a:r>
              <a:rPr lang="de-DE" dirty="0" smtClean="0"/>
              <a:t>Beispiel:</a:t>
            </a:r>
          </a:p>
          <a:p>
            <a:pPr lvl="1">
              <a:spcBef>
                <a:spcPts val="0"/>
              </a:spcBef>
              <a:buFont typeface="Arial" charset="0"/>
              <a:buChar char="–"/>
            </a:pPr>
            <a:r>
              <a:rPr lang="de-DE" dirty="0" smtClean="0"/>
              <a:t>Lösen von Differentialgleichungen</a:t>
            </a:r>
          </a:p>
          <a:p>
            <a:pPr>
              <a:lnSpc>
                <a:spcPct val="120000"/>
              </a:lnSpc>
              <a:buFont typeface="Arial" charset="0"/>
              <a:buChar char="–"/>
            </a:pPr>
            <a:r>
              <a:rPr lang="de-DE" dirty="0" smtClean="0"/>
              <a:t>Heute nicht mehr in Gebrauch</a:t>
            </a:r>
            <a:endParaRPr lang="de-DE" dirty="0"/>
          </a:p>
          <a:p>
            <a:pPr marL="0" indent="0">
              <a:lnSpc>
                <a:spcPct val="120000"/>
              </a:lnSpc>
            </a:pPr>
            <a:endParaRPr lang="de-DE" sz="1200" dirty="0"/>
          </a:p>
          <a:p>
            <a:pPr>
              <a:lnSpc>
                <a:spcPct val="90000"/>
              </a:lnSpc>
            </a:pPr>
            <a:r>
              <a:rPr lang="de-DE" b="1" dirty="0" smtClean="0"/>
              <a:t>Digitalrechner</a:t>
            </a:r>
            <a:endParaRPr lang="de-DE" b="1" dirty="0"/>
          </a:p>
          <a:p>
            <a:pPr>
              <a:lnSpc>
                <a:spcPct val="120000"/>
              </a:lnSpc>
              <a:buFont typeface="Arial" charset="0"/>
              <a:buChar char="–"/>
            </a:pPr>
            <a:r>
              <a:rPr lang="de-DE" dirty="0" smtClean="0"/>
              <a:t>Heute vorwiegend elektronische Digitalrechner im Einsatz</a:t>
            </a:r>
            <a:endParaRPr lang="de-DE" dirty="0"/>
          </a:p>
          <a:p>
            <a:pPr>
              <a:lnSpc>
                <a:spcPct val="120000"/>
              </a:lnSpc>
              <a:buFont typeface="Arial" charset="0"/>
              <a:buChar char="–"/>
            </a:pPr>
            <a:r>
              <a:rPr lang="de-DE" dirty="0" smtClean="0"/>
              <a:t>Vorteil insbesondere:</a:t>
            </a:r>
          </a:p>
          <a:p>
            <a:pPr lvl="1">
              <a:lnSpc>
                <a:spcPct val="120000"/>
              </a:lnSpc>
              <a:spcBef>
                <a:spcPts val="0"/>
              </a:spcBef>
              <a:buFont typeface="Arial" charset="0"/>
              <a:buChar char="–"/>
            </a:pPr>
            <a:r>
              <a:rPr lang="de-DE" dirty="0" smtClean="0"/>
              <a:t>Höhere Genauigkeit lässt sich kostengünstiger als bei Analogrechnern erreichen</a:t>
            </a:r>
            <a:endParaRPr lang="de-DE" dirty="0"/>
          </a:p>
        </p:txBody>
      </p:sp>
    </p:spTree>
    <p:extLst>
      <p:ext uri="{BB962C8B-B14F-4D97-AF65-F5344CB8AC3E}">
        <p14:creationId xmlns:p14="http://schemas.microsoft.com/office/powerpoint/2010/main" val="9514808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(1)</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ca. 1100 v. Chr.</a:t>
            </a:r>
            <a:endParaRPr lang="de-DE" dirty="0"/>
          </a:p>
          <a:p>
            <a:pPr>
              <a:lnSpc>
                <a:spcPct val="120000"/>
              </a:lnSpc>
              <a:buFont typeface="Arial" charset="0"/>
              <a:buChar char="–"/>
            </a:pPr>
            <a:r>
              <a:rPr lang="de-DE" dirty="0" smtClean="0"/>
              <a:t>Abakus: älteste Rechenhilfe der Welt</a:t>
            </a:r>
          </a:p>
          <a:p>
            <a:pPr lvl="1">
              <a:lnSpc>
                <a:spcPct val="120000"/>
              </a:lnSpc>
              <a:buFont typeface="Arial" charset="0"/>
              <a:buChar char="–"/>
            </a:pPr>
            <a:r>
              <a:rPr lang="de-DE" dirty="0" smtClean="0"/>
              <a:t>Genauer Ursprung unklar</a:t>
            </a:r>
          </a:p>
          <a:p>
            <a:pPr lvl="1">
              <a:lnSpc>
                <a:spcPct val="120000"/>
              </a:lnSpc>
              <a:buFont typeface="Arial" charset="0"/>
              <a:buChar char="–"/>
            </a:pPr>
            <a:r>
              <a:rPr lang="de-DE" dirty="0" smtClean="0"/>
              <a:t>Verschiedene Versionen</a:t>
            </a:r>
          </a:p>
          <a:p>
            <a:pPr lvl="1">
              <a:lnSpc>
                <a:spcPct val="120000"/>
              </a:lnSpc>
              <a:buFont typeface="Arial" charset="0"/>
              <a:buChar char="–"/>
            </a:pPr>
            <a:r>
              <a:rPr lang="de-DE" dirty="0" smtClean="0"/>
              <a:t>Noch heute im asiatischen Raum in Gebrauch</a:t>
            </a:r>
            <a:endParaRPr lang="de-DE" dirty="0"/>
          </a:p>
          <a:p>
            <a:pPr marL="0" indent="0">
              <a:lnSpc>
                <a:spcPct val="120000"/>
              </a:lnSpc>
            </a:pPr>
            <a:endParaRPr lang="de-DE" sz="1200" dirty="0"/>
          </a:p>
          <a:p>
            <a:pPr>
              <a:lnSpc>
                <a:spcPct val="90000"/>
              </a:lnSpc>
            </a:pPr>
            <a:r>
              <a:rPr lang="de-DE" b="1" dirty="0" smtClean="0"/>
              <a:t>1629</a:t>
            </a:r>
            <a:endParaRPr lang="de-DE" b="1" dirty="0"/>
          </a:p>
          <a:p>
            <a:pPr>
              <a:lnSpc>
                <a:spcPct val="120000"/>
              </a:lnSpc>
              <a:buFont typeface="Arial" charset="0"/>
              <a:buChar char="–"/>
            </a:pPr>
            <a:r>
              <a:rPr lang="de-DE" dirty="0" smtClean="0"/>
              <a:t>Rechenschieber (William Oughtred)</a:t>
            </a:r>
          </a:p>
          <a:p>
            <a:pPr marL="0" indent="0">
              <a:lnSpc>
                <a:spcPct val="120000"/>
              </a:lnSpc>
            </a:pPr>
            <a:endParaRPr lang="de-DE" sz="1200" dirty="0"/>
          </a:p>
          <a:p>
            <a:pPr>
              <a:lnSpc>
                <a:spcPct val="90000"/>
              </a:lnSpc>
            </a:pPr>
            <a:r>
              <a:rPr lang="de-DE" b="1" dirty="0" smtClean="0"/>
              <a:t>1642</a:t>
            </a:r>
            <a:endParaRPr lang="de-DE" b="1" dirty="0"/>
          </a:p>
          <a:p>
            <a:pPr>
              <a:lnSpc>
                <a:spcPct val="120000"/>
              </a:lnSpc>
              <a:buFont typeface="Arial" charset="0"/>
              <a:buChar char="–"/>
            </a:pPr>
            <a:r>
              <a:rPr lang="de-DE" dirty="0" smtClean="0"/>
              <a:t>Pascaline (Blaise Pascal)</a:t>
            </a:r>
          </a:p>
          <a:p>
            <a:pPr lvl="1">
              <a:lnSpc>
                <a:spcPct val="120000"/>
              </a:lnSpc>
              <a:buFont typeface="Arial" charset="0"/>
              <a:buChar char="–"/>
            </a:pPr>
            <a:r>
              <a:rPr lang="de-DE" dirty="0" smtClean="0"/>
              <a:t>Mechanische Rechenmaschine</a:t>
            </a:r>
          </a:p>
          <a:p>
            <a:pPr lvl="1">
              <a:lnSpc>
                <a:spcPct val="120000"/>
              </a:lnSpc>
              <a:buFont typeface="Arial" charset="0"/>
              <a:buChar char="–"/>
            </a:pPr>
            <a:r>
              <a:rPr lang="de-DE" dirty="0" smtClean="0"/>
              <a:t>Nur Addition</a:t>
            </a:r>
            <a:endParaRPr lang="de-DE" dirty="0"/>
          </a:p>
          <a:p>
            <a:pPr marL="0" indent="0">
              <a:lnSpc>
                <a:spcPct val="120000"/>
              </a:lnSpc>
            </a:pPr>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7816" y="1772816"/>
            <a:ext cx="1462656" cy="1097886"/>
          </a:xfrm>
          <a:prstGeom prst="rect">
            <a:avLst/>
          </a:prstGeom>
        </p:spPr>
      </p:pic>
      <p:sp>
        <p:nvSpPr>
          <p:cNvPr id="7" name="Text Box 12"/>
          <p:cNvSpPr txBox="1">
            <a:spLocks noChangeArrowheads="1"/>
          </p:cNvSpPr>
          <p:nvPr/>
        </p:nvSpPr>
        <p:spPr bwMode="auto">
          <a:xfrm>
            <a:off x="7020272" y="6114782"/>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645024"/>
            <a:ext cx="2224194" cy="642236"/>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4769428"/>
            <a:ext cx="2123728" cy="1162741"/>
          </a:xfrm>
          <a:prstGeom prst="rect">
            <a:avLst/>
          </a:prstGeom>
        </p:spPr>
      </p:pic>
    </p:spTree>
    <p:extLst>
      <p:ext uri="{BB962C8B-B14F-4D97-AF65-F5344CB8AC3E}">
        <p14:creationId xmlns:p14="http://schemas.microsoft.com/office/powerpoint/2010/main" val="1432415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(2)</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1666</a:t>
            </a:r>
            <a:endParaRPr lang="de-DE" dirty="0"/>
          </a:p>
          <a:p>
            <a:pPr>
              <a:lnSpc>
                <a:spcPct val="120000"/>
              </a:lnSpc>
              <a:buFont typeface="Arial" charset="0"/>
              <a:buChar char="–"/>
            </a:pPr>
            <a:r>
              <a:rPr lang="de-DE" dirty="0" smtClean="0"/>
              <a:t>Grundlagen der Logik (Gottfried Wilhelm Leibniz)</a:t>
            </a:r>
          </a:p>
          <a:p>
            <a:pPr marL="0" indent="0">
              <a:lnSpc>
                <a:spcPct val="120000"/>
              </a:lnSpc>
            </a:pPr>
            <a:endParaRPr lang="de-DE" sz="1200" dirty="0"/>
          </a:p>
          <a:p>
            <a:pPr>
              <a:lnSpc>
                <a:spcPct val="90000"/>
              </a:lnSpc>
            </a:pPr>
            <a:r>
              <a:rPr lang="de-DE" b="1" dirty="0" smtClean="0"/>
              <a:t>1673</a:t>
            </a:r>
            <a:endParaRPr lang="de-DE" b="1" dirty="0"/>
          </a:p>
          <a:p>
            <a:pPr>
              <a:lnSpc>
                <a:spcPct val="120000"/>
              </a:lnSpc>
              <a:buFont typeface="Arial" charset="0"/>
              <a:buChar char="–"/>
            </a:pPr>
            <a:r>
              <a:rPr lang="de-DE" dirty="0" smtClean="0"/>
              <a:t>Mechanische Rechenmaschine, </a:t>
            </a:r>
            <a:r>
              <a:rPr lang="en-US" i="1" dirty="0" smtClean="0"/>
              <a:t>„Stepped Reckoner“</a:t>
            </a:r>
            <a:r>
              <a:rPr lang="de-DE" dirty="0" smtClean="0"/>
              <a:t> (Leibniz)</a:t>
            </a:r>
          </a:p>
          <a:p>
            <a:pPr lvl="1">
              <a:lnSpc>
                <a:spcPct val="120000"/>
              </a:lnSpc>
              <a:buFont typeface="Arial" charset="0"/>
              <a:buChar char="–"/>
            </a:pPr>
            <a:r>
              <a:rPr lang="de-DE" dirty="0" smtClean="0"/>
              <a:t>Vier Grundrechenarten</a:t>
            </a:r>
          </a:p>
          <a:p>
            <a:pPr lvl="1">
              <a:lnSpc>
                <a:spcPct val="120000"/>
              </a:lnSpc>
              <a:buFont typeface="Arial" charset="0"/>
              <a:buChar char="–"/>
            </a:pPr>
            <a:r>
              <a:rPr lang="de-DE" dirty="0" smtClean="0"/>
              <a:t>Wurzelziehen</a:t>
            </a:r>
          </a:p>
          <a:p>
            <a:pPr lvl="1">
              <a:lnSpc>
                <a:spcPct val="120000"/>
              </a:lnSpc>
              <a:buFont typeface="Arial" charset="0"/>
              <a:buChar char="–"/>
            </a:pPr>
            <a:r>
              <a:rPr lang="de-DE" dirty="0" smtClean="0"/>
              <a:t>Präzisionsprobleme bei der Herstellung</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068960"/>
            <a:ext cx="2857816" cy="1080439"/>
          </a:xfrm>
          <a:prstGeom prst="rect">
            <a:avLst/>
          </a:prstGeom>
        </p:spPr>
      </p:pic>
      <p:sp>
        <p:nvSpPr>
          <p:cNvPr id="9" name="Text Box 12"/>
          <p:cNvSpPr txBox="1">
            <a:spLocks noChangeArrowheads="1"/>
          </p:cNvSpPr>
          <p:nvPr/>
        </p:nvSpPr>
        <p:spPr bwMode="auto">
          <a:xfrm>
            <a:off x="7020272" y="6114782"/>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spTree>
    <p:extLst>
      <p:ext uri="{BB962C8B-B14F-4D97-AF65-F5344CB8AC3E}">
        <p14:creationId xmlns:p14="http://schemas.microsoft.com/office/powerpoint/2010/main" val="186649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908" y="1772816"/>
            <a:ext cx="3073524" cy="3073524"/>
          </a:xfrm>
          <a:prstGeom prst="rect">
            <a:avLst/>
          </a:prstGeom>
        </p:spPr>
      </p:pic>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(3)</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1804</a:t>
            </a:r>
            <a:endParaRPr lang="de-DE" b="1" dirty="0"/>
          </a:p>
          <a:p>
            <a:pPr>
              <a:lnSpc>
                <a:spcPct val="120000"/>
              </a:lnSpc>
              <a:buFont typeface="Arial" charset="0"/>
              <a:buChar char="–"/>
            </a:pPr>
            <a:r>
              <a:rPr lang="de-DE" dirty="0" smtClean="0"/>
              <a:t>Automatischer Webstuhl (Joseph Jacquard)</a:t>
            </a:r>
          </a:p>
          <a:p>
            <a:pPr lvl="1">
              <a:lnSpc>
                <a:spcPct val="120000"/>
              </a:lnSpc>
              <a:buFont typeface="Arial" charset="0"/>
              <a:buChar char="–"/>
            </a:pPr>
            <a:r>
              <a:rPr lang="de-DE" dirty="0" smtClean="0"/>
              <a:t>Lochkarten bestimmen Muster</a:t>
            </a:r>
          </a:p>
          <a:p>
            <a:pPr lvl="1">
              <a:lnSpc>
                <a:spcPct val="120000"/>
              </a:lnSpc>
              <a:buFont typeface="Arial" charset="0"/>
              <a:buChar char="–"/>
            </a:pPr>
            <a:r>
              <a:rPr lang="de-DE" dirty="0" smtClean="0"/>
              <a:t>Löcher steuern Anheben und</a:t>
            </a:r>
            <a:br>
              <a:rPr lang="de-DE" dirty="0" smtClean="0"/>
            </a:br>
            <a:r>
              <a:rPr lang="de-DE" dirty="0" smtClean="0"/>
              <a:t>Senken der Kettfäden</a:t>
            </a:r>
          </a:p>
          <a:p>
            <a:pPr lvl="1">
              <a:lnSpc>
                <a:spcPct val="120000"/>
              </a:lnSpc>
              <a:buFont typeface="Arial" charset="0"/>
              <a:buChar char="–"/>
            </a:pPr>
            <a:r>
              <a:rPr lang="de-DE" dirty="0" smtClean="0"/>
              <a:t>Erster Nur-Lese-Speicher</a:t>
            </a:r>
            <a:br>
              <a:rPr lang="de-DE" dirty="0" smtClean="0"/>
            </a:br>
            <a:r>
              <a:rPr lang="en-US" i="1" dirty="0" smtClean="0"/>
              <a:t>(Read-Only Memory, ROM)</a:t>
            </a:r>
            <a:endParaRPr lang="de-DE" dirty="0" smtClean="0"/>
          </a:p>
        </p:txBody>
      </p:sp>
      <p:sp>
        <p:nvSpPr>
          <p:cNvPr id="7" name="Text Box 12"/>
          <p:cNvSpPr txBox="1">
            <a:spLocks noChangeArrowheads="1"/>
          </p:cNvSpPr>
          <p:nvPr/>
        </p:nvSpPr>
        <p:spPr bwMode="auto">
          <a:xfrm>
            <a:off x="6012160" y="5157192"/>
            <a:ext cx="2088232" cy="584775"/>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[Deutsches Museum München]</a:t>
            </a:r>
          </a:p>
        </p:txBody>
      </p:sp>
    </p:spTree>
    <p:extLst>
      <p:ext uri="{BB962C8B-B14F-4D97-AF65-F5344CB8AC3E}">
        <p14:creationId xmlns:p14="http://schemas.microsoft.com/office/powerpoint/2010/main" val="1606121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(4)</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1822</a:t>
            </a:r>
            <a:endParaRPr lang="de-DE" dirty="0"/>
          </a:p>
          <a:p>
            <a:pPr>
              <a:lnSpc>
                <a:spcPct val="120000"/>
              </a:lnSpc>
              <a:buFont typeface="Arial" charset="0"/>
              <a:buChar char="–"/>
            </a:pPr>
            <a:r>
              <a:rPr lang="de-DE" dirty="0" smtClean="0"/>
              <a:t>Differenzmaschine (Charles Babbage)</a:t>
            </a:r>
          </a:p>
          <a:p>
            <a:pPr lvl="1">
              <a:lnSpc>
                <a:spcPct val="120000"/>
              </a:lnSpc>
              <a:buFont typeface="Arial" charset="0"/>
              <a:buChar char="–"/>
            </a:pPr>
            <a:r>
              <a:rPr lang="de-DE" dirty="0" smtClean="0"/>
              <a:t>25.000 Einzelteile</a:t>
            </a:r>
          </a:p>
          <a:p>
            <a:pPr lvl="1">
              <a:lnSpc>
                <a:spcPct val="120000"/>
              </a:lnSpc>
              <a:buFont typeface="Arial" charset="0"/>
              <a:buChar char="–"/>
            </a:pPr>
            <a:r>
              <a:rPr lang="de-DE" dirty="0" smtClean="0"/>
              <a:t>Präzisionsprobleme bei der Fertigung, Finanzprobleme, nie vollendet</a:t>
            </a:r>
          </a:p>
          <a:p>
            <a:pPr marL="0" indent="0">
              <a:lnSpc>
                <a:spcPct val="120000"/>
              </a:lnSpc>
            </a:pPr>
            <a:endParaRPr lang="de-DE" sz="1200" dirty="0"/>
          </a:p>
          <a:p>
            <a:pPr>
              <a:lnSpc>
                <a:spcPct val="90000"/>
              </a:lnSpc>
            </a:pPr>
            <a:r>
              <a:rPr lang="de-DE" b="1" dirty="0" smtClean="0"/>
              <a:t>1834</a:t>
            </a:r>
            <a:endParaRPr lang="de-DE" b="1" dirty="0"/>
          </a:p>
          <a:p>
            <a:pPr>
              <a:lnSpc>
                <a:spcPct val="120000"/>
              </a:lnSpc>
              <a:buFont typeface="Arial" charset="0"/>
              <a:buChar char="–"/>
            </a:pPr>
            <a:r>
              <a:rPr lang="de-DE" dirty="0" smtClean="0"/>
              <a:t>Analytische Maschine (Babbage)</a:t>
            </a:r>
          </a:p>
          <a:p>
            <a:pPr lvl="1">
              <a:lnSpc>
                <a:spcPct val="120000"/>
              </a:lnSpc>
              <a:buFont typeface="Arial" charset="0"/>
              <a:buChar char="–"/>
            </a:pPr>
            <a:r>
              <a:rPr lang="de-DE" dirty="0" smtClean="0"/>
              <a:t>Theoretisch programmierbar</a:t>
            </a:r>
          </a:p>
          <a:p>
            <a:pPr lvl="1">
              <a:lnSpc>
                <a:spcPct val="120000"/>
              </a:lnSpc>
              <a:buFont typeface="Arial" charset="0"/>
              <a:buChar char="–"/>
            </a:pPr>
            <a:r>
              <a:rPr lang="de-DE" dirty="0" smtClean="0"/>
              <a:t>Erster universeller Rechenautomat</a:t>
            </a:r>
          </a:p>
          <a:p>
            <a:pPr lvl="1">
              <a:lnSpc>
                <a:spcPct val="120000"/>
              </a:lnSpc>
              <a:buFont typeface="Arial" charset="0"/>
              <a:buChar char="–"/>
            </a:pPr>
            <a:r>
              <a:rPr lang="de-DE" dirty="0" smtClean="0"/>
              <a:t>Rechenwerk </a:t>
            </a:r>
            <a:r>
              <a:rPr lang="de-DE" i="1" dirty="0" smtClean="0"/>
              <a:t>„</a:t>
            </a:r>
            <a:r>
              <a:rPr lang="en-US" i="1" dirty="0" smtClean="0"/>
              <a:t>Mill</a:t>
            </a:r>
            <a:r>
              <a:rPr lang="de-DE" i="1" dirty="0" smtClean="0"/>
              <a:t>“</a:t>
            </a:r>
          </a:p>
          <a:p>
            <a:pPr lvl="1">
              <a:lnSpc>
                <a:spcPct val="120000"/>
              </a:lnSpc>
              <a:buFont typeface="Arial" charset="0"/>
              <a:buChar char="–"/>
            </a:pPr>
            <a:r>
              <a:rPr lang="de-DE" dirty="0" smtClean="0"/>
              <a:t>Speicher </a:t>
            </a:r>
            <a:r>
              <a:rPr lang="de-DE" i="1" dirty="0" smtClean="0"/>
              <a:t>„</a:t>
            </a:r>
            <a:r>
              <a:rPr lang="en-US" i="1" dirty="0" smtClean="0"/>
              <a:t>Store</a:t>
            </a:r>
            <a:r>
              <a:rPr lang="de-DE" i="1" dirty="0" smtClean="0"/>
              <a:t>“</a:t>
            </a:r>
          </a:p>
          <a:p>
            <a:pPr lvl="1">
              <a:lnSpc>
                <a:spcPct val="120000"/>
              </a:lnSpc>
              <a:buFont typeface="Arial" charset="0"/>
              <a:buChar char="–"/>
            </a:pPr>
            <a:r>
              <a:rPr lang="de-DE" dirty="0" smtClean="0"/>
              <a:t>Einsatz von Lochkarten</a:t>
            </a:r>
          </a:p>
          <a:p>
            <a:pPr lvl="1">
              <a:lnSpc>
                <a:spcPct val="120000"/>
              </a:lnSpc>
              <a:buFont typeface="Arial" charset="0"/>
              <a:buChar char="–"/>
            </a:pPr>
            <a:r>
              <a:rPr lang="de-DE" dirty="0" smtClean="0"/>
              <a:t>Erste Programmiererin: Lady Augusta </a:t>
            </a:r>
            <a:r>
              <a:rPr lang="de-DE" i="1" u="sng" dirty="0" smtClean="0"/>
              <a:t>Ada</a:t>
            </a:r>
            <a:r>
              <a:rPr lang="de-DE" dirty="0" smtClean="0"/>
              <a:t> Lovelace</a:t>
            </a:r>
          </a:p>
        </p:txBody>
      </p:sp>
      <p:sp>
        <p:nvSpPr>
          <p:cNvPr id="7" name="Text Box 12"/>
          <p:cNvSpPr txBox="1">
            <a:spLocks noChangeArrowheads="1"/>
          </p:cNvSpPr>
          <p:nvPr/>
        </p:nvSpPr>
        <p:spPr bwMode="auto">
          <a:xfrm>
            <a:off x="6012160" y="5517232"/>
            <a:ext cx="2123728"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[Bruno Barral, (ByB)]</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016" y="3544416"/>
            <a:ext cx="2438400" cy="1828800"/>
          </a:xfrm>
          <a:prstGeom prst="rect">
            <a:avLst/>
          </a:prstGeom>
        </p:spPr>
      </p:pic>
    </p:spTree>
    <p:extLst>
      <p:ext uri="{BB962C8B-B14F-4D97-AF65-F5344CB8AC3E}">
        <p14:creationId xmlns:p14="http://schemas.microsoft.com/office/powerpoint/2010/main" val="1676797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(5)</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1847</a:t>
            </a:r>
            <a:endParaRPr lang="de-DE" dirty="0"/>
          </a:p>
          <a:p>
            <a:pPr>
              <a:lnSpc>
                <a:spcPct val="120000"/>
              </a:lnSpc>
              <a:buFont typeface="Arial" charset="0"/>
              <a:buChar char="–"/>
            </a:pPr>
            <a:r>
              <a:rPr lang="de-DE" dirty="0" smtClean="0"/>
              <a:t>Boolesche Algebra (George Boole)</a:t>
            </a:r>
          </a:p>
          <a:p>
            <a:pPr lvl="1">
              <a:lnSpc>
                <a:spcPct val="120000"/>
              </a:lnSpc>
              <a:buFont typeface="Arial" charset="0"/>
              <a:buChar char="–"/>
            </a:pPr>
            <a:r>
              <a:rPr lang="de-DE" dirty="0" smtClean="0"/>
              <a:t>Binäre logische Operationen</a:t>
            </a:r>
          </a:p>
          <a:p>
            <a:pPr lvl="1">
              <a:lnSpc>
                <a:spcPct val="120000"/>
              </a:lnSpc>
              <a:buFont typeface="Arial" charset="0"/>
              <a:buChar char="–"/>
            </a:pPr>
            <a:r>
              <a:rPr lang="de-DE" dirty="0" smtClean="0"/>
              <a:t>Basis für heutige Digitalrechner</a:t>
            </a:r>
          </a:p>
          <a:p>
            <a:pPr marL="0" indent="0">
              <a:lnSpc>
                <a:spcPct val="120000"/>
              </a:lnSpc>
            </a:pPr>
            <a:endParaRPr lang="de-DE" sz="1200" dirty="0"/>
          </a:p>
          <a:p>
            <a:pPr>
              <a:lnSpc>
                <a:spcPct val="90000"/>
              </a:lnSpc>
            </a:pPr>
            <a:r>
              <a:rPr lang="de-DE" b="1" dirty="0" smtClean="0"/>
              <a:t>1890</a:t>
            </a:r>
            <a:endParaRPr lang="de-DE" b="1" dirty="0"/>
          </a:p>
          <a:p>
            <a:pPr>
              <a:lnSpc>
                <a:spcPct val="120000"/>
              </a:lnSpc>
              <a:buFont typeface="Arial" charset="0"/>
              <a:buChar char="–"/>
            </a:pPr>
            <a:r>
              <a:rPr lang="de-DE" dirty="0" smtClean="0"/>
              <a:t>Tabelliermaschine (Herman Hollerith)</a:t>
            </a:r>
          </a:p>
          <a:p>
            <a:pPr lvl="1">
              <a:lnSpc>
                <a:spcPct val="120000"/>
              </a:lnSpc>
              <a:buFont typeface="Arial" charset="0"/>
              <a:buChar char="–"/>
            </a:pPr>
            <a:r>
              <a:rPr lang="de-DE" dirty="0" smtClean="0"/>
              <a:t>Zähl- und Sortiermaschine (Volkszählung)</a:t>
            </a:r>
          </a:p>
          <a:p>
            <a:pPr lvl="1">
              <a:lnSpc>
                <a:spcPct val="120000"/>
              </a:lnSpc>
              <a:buFont typeface="Arial" charset="0"/>
              <a:buChar char="–"/>
            </a:pPr>
            <a:r>
              <a:rPr lang="de-DE" dirty="0" smtClean="0"/>
              <a:t>Basis Lochkarten</a:t>
            </a:r>
          </a:p>
          <a:p>
            <a:pPr lvl="1">
              <a:lnSpc>
                <a:spcPct val="120000"/>
              </a:lnSpc>
              <a:buFont typeface="Arial" charset="0"/>
              <a:buChar char="–"/>
            </a:pPr>
            <a:r>
              <a:rPr lang="de-DE" dirty="0" smtClean="0"/>
              <a:t>Holleriths Firma wurde später zu IBM</a:t>
            </a:r>
            <a:endParaRPr lang="de-DE" i="1" dirty="0" smtClean="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427269"/>
            <a:ext cx="2483768" cy="1657915"/>
          </a:xfrm>
          <a:prstGeom prst="rect">
            <a:avLst/>
          </a:prstGeom>
        </p:spPr>
      </p:pic>
      <p:sp>
        <p:nvSpPr>
          <p:cNvPr id="9" name="Text Box 12"/>
          <p:cNvSpPr txBox="1">
            <a:spLocks noChangeArrowheads="1"/>
          </p:cNvSpPr>
          <p:nvPr/>
        </p:nvSpPr>
        <p:spPr bwMode="auto">
          <a:xfrm>
            <a:off x="6804248" y="5373216"/>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spTree>
    <p:extLst>
      <p:ext uri="{BB962C8B-B14F-4D97-AF65-F5344CB8AC3E}">
        <p14:creationId xmlns:p14="http://schemas.microsoft.com/office/powerpoint/2010/main" val="402812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(6)</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1930</a:t>
            </a:r>
            <a:endParaRPr lang="de-DE" dirty="0"/>
          </a:p>
          <a:p>
            <a:pPr>
              <a:lnSpc>
                <a:spcPct val="120000"/>
              </a:lnSpc>
              <a:buFont typeface="Arial" charset="0"/>
              <a:buChar char="–"/>
            </a:pPr>
            <a:r>
              <a:rPr lang="de-DE" dirty="0" smtClean="0"/>
              <a:t>Elektromechanischer Analogrechner </a:t>
            </a:r>
            <a:r>
              <a:rPr lang="en-US" i="1" dirty="0" smtClean="0"/>
              <a:t>„Differential Analyzer“</a:t>
            </a:r>
            <a:r>
              <a:rPr lang="de-DE" dirty="0" smtClean="0"/>
              <a:t> (Vannevar Bush)</a:t>
            </a:r>
          </a:p>
          <a:p>
            <a:pPr marL="0" indent="0">
              <a:lnSpc>
                <a:spcPct val="120000"/>
              </a:lnSpc>
            </a:pPr>
            <a:endParaRPr lang="de-DE" sz="1200" dirty="0"/>
          </a:p>
          <a:p>
            <a:pPr>
              <a:lnSpc>
                <a:spcPct val="90000"/>
              </a:lnSpc>
            </a:pPr>
            <a:r>
              <a:rPr lang="de-DE" b="1" dirty="0" smtClean="0"/>
              <a:t>1940</a:t>
            </a:r>
            <a:endParaRPr lang="de-DE" b="1" dirty="0"/>
          </a:p>
          <a:p>
            <a:pPr>
              <a:lnSpc>
                <a:spcPct val="120000"/>
              </a:lnSpc>
              <a:buFont typeface="Arial" charset="0"/>
              <a:buChar char="–"/>
            </a:pPr>
            <a:r>
              <a:rPr lang="de-DE" dirty="0" smtClean="0"/>
              <a:t>Z3 (Konrad Zuse)</a:t>
            </a:r>
          </a:p>
          <a:p>
            <a:pPr lvl="1">
              <a:lnSpc>
                <a:spcPct val="120000"/>
              </a:lnSpc>
              <a:buFont typeface="Arial" charset="0"/>
              <a:buChar char="–"/>
            </a:pPr>
            <a:r>
              <a:rPr lang="de-DE" dirty="0" smtClean="0"/>
              <a:t>Relaistechnik (2.200 Stück)</a:t>
            </a:r>
          </a:p>
          <a:p>
            <a:pPr lvl="1">
              <a:lnSpc>
                <a:spcPct val="120000"/>
              </a:lnSpc>
              <a:buFont typeface="Arial" charset="0"/>
              <a:buChar char="–"/>
            </a:pPr>
            <a:r>
              <a:rPr lang="de-DE" dirty="0" smtClean="0"/>
              <a:t>10 Hertz Taktfrequenz</a:t>
            </a:r>
          </a:p>
          <a:p>
            <a:pPr lvl="1">
              <a:lnSpc>
                <a:spcPct val="120000"/>
              </a:lnSpc>
              <a:buFont typeface="Arial" charset="0"/>
              <a:buChar char="–"/>
            </a:pPr>
            <a:r>
              <a:rPr lang="de-DE" dirty="0" smtClean="0"/>
              <a:t>22-stellige Binärzahlen (Gleitkomma-Format)</a:t>
            </a:r>
          </a:p>
          <a:p>
            <a:pPr lvl="1">
              <a:lnSpc>
                <a:spcPct val="120000"/>
              </a:lnSpc>
              <a:buFont typeface="Arial" charset="0"/>
              <a:buChar char="–"/>
            </a:pPr>
            <a:r>
              <a:rPr lang="de-DE" dirty="0" smtClean="0"/>
              <a:t>Dezimale Ein-/Ausgabe</a:t>
            </a:r>
          </a:p>
          <a:p>
            <a:pPr lvl="1">
              <a:lnSpc>
                <a:spcPct val="120000"/>
              </a:lnSpc>
              <a:buFont typeface="Arial" charset="0"/>
              <a:buChar char="–"/>
            </a:pPr>
            <a:r>
              <a:rPr lang="de-DE" dirty="0" smtClean="0"/>
              <a:t>Speicher mit 64 Worten</a:t>
            </a:r>
          </a:p>
          <a:p>
            <a:pPr lvl="1">
              <a:lnSpc>
                <a:spcPct val="120000"/>
              </a:lnSpc>
              <a:buFont typeface="Arial" charset="0"/>
              <a:buChar char="–"/>
            </a:pPr>
            <a:r>
              <a:rPr lang="de-DE" dirty="0" smtClean="0"/>
              <a:t>Steuereinheit mit Sequenzer</a:t>
            </a:r>
          </a:p>
          <a:p>
            <a:pPr lvl="1">
              <a:lnSpc>
                <a:spcPct val="120000"/>
              </a:lnSpc>
              <a:buFont typeface="Arial" charset="0"/>
              <a:buChar char="–"/>
            </a:pPr>
            <a:r>
              <a:rPr lang="de-DE" dirty="0" smtClean="0"/>
              <a:t>Addition in 3 Takten, Multiplikation in 16 Takten</a:t>
            </a:r>
          </a:p>
        </p:txBody>
      </p:sp>
      <p:sp>
        <p:nvSpPr>
          <p:cNvPr id="9" name="Text Box 12"/>
          <p:cNvSpPr txBox="1">
            <a:spLocks noChangeArrowheads="1"/>
          </p:cNvSpPr>
          <p:nvPr/>
        </p:nvSpPr>
        <p:spPr bwMode="auto">
          <a:xfrm>
            <a:off x="6804248" y="5373216"/>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724" y="3101336"/>
            <a:ext cx="1830724" cy="1839832"/>
          </a:xfrm>
          <a:prstGeom prst="rect">
            <a:avLst/>
          </a:prstGeom>
        </p:spPr>
      </p:pic>
    </p:spTree>
    <p:extLst>
      <p:ext uri="{BB962C8B-B14F-4D97-AF65-F5344CB8AC3E}">
        <p14:creationId xmlns:p14="http://schemas.microsoft.com/office/powerpoint/2010/main" val="413402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(7)</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1945</a:t>
            </a:r>
            <a:endParaRPr lang="de-DE" dirty="0"/>
          </a:p>
          <a:p>
            <a:pPr>
              <a:lnSpc>
                <a:spcPct val="120000"/>
              </a:lnSpc>
              <a:buFont typeface="Arial" charset="0"/>
              <a:buChar char="–"/>
            </a:pPr>
            <a:r>
              <a:rPr lang="de-DE" dirty="0" smtClean="0"/>
              <a:t>von Neumann Architektur (Presper Eckert, John Mauchly, John von Neumann)</a:t>
            </a:r>
          </a:p>
          <a:p>
            <a:pPr lvl="1">
              <a:lnSpc>
                <a:spcPct val="120000"/>
              </a:lnSpc>
              <a:buFont typeface="Arial" charset="0"/>
              <a:buChar char="–"/>
            </a:pPr>
            <a:r>
              <a:rPr lang="de-DE" dirty="0" smtClean="0"/>
              <a:t>Klassischer Universalrechner</a:t>
            </a:r>
          </a:p>
          <a:p>
            <a:pPr lvl="1">
              <a:lnSpc>
                <a:spcPct val="120000"/>
              </a:lnSpc>
              <a:buFont typeface="Arial" charset="0"/>
              <a:buChar char="–"/>
            </a:pPr>
            <a:r>
              <a:rPr lang="de-DE" dirty="0" smtClean="0"/>
              <a:t>Vier wesentliche Komponenten: Leitwerk, Rechenwerk, Speicherwerk, Ein- und Ausgabewerk</a:t>
            </a:r>
          </a:p>
          <a:p>
            <a:pPr lvl="1">
              <a:lnSpc>
                <a:spcPct val="120000"/>
              </a:lnSpc>
              <a:buFont typeface="Arial" charset="0"/>
              <a:buChar char="–"/>
            </a:pPr>
            <a:r>
              <a:rPr lang="de-DE" dirty="0" smtClean="0"/>
              <a:t>Programme und Daten in einem Speicher</a:t>
            </a:r>
          </a:p>
          <a:p>
            <a:pPr lvl="1">
              <a:lnSpc>
                <a:spcPct val="120000"/>
              </a:lnSpc>
              <a:buFont typeface="Arial" charset="0"/>
              <a:buChar char="–"/>
            </a:pPr>
            <a:r>
              <a:rPr lang="de-DE" dirty="0" smtClean="0"/>
              <a:t>Rechenwerk mit ALU und Register</a:t>
            </a:r>
          </a:p>
          <a:p>
            <a:pPr lvl="1">
              <a:lnSpc>
                <a:spcPct val="120000"/>
              </a:lnSpc>
              <a:buFont typeface="Arial" charset="0"/>
              <a:buChar char="–"/>
            </a:pPr>
            <a:r>
              <a:rPr lang="de-DE" dirty="0" smtClean="0"/>
              <a:t>Leitwerk mit </a:t>
            </a:r>
            <a:r>
              <a:rPr lang="en-US" i="1" dirty="0" smtClean="0"/>
              <a:t>„fetch-decode-execute“</a:t>
            </a:r>
            <a:r>
              <a:rPr lang="de-DE" dirty="0"/>
              <a:t/>
            </a:r>
            <a:br>
              <a:rPr lang="de-DE" dirty="0"/>
            </a:br>
            <a:r>
              <a:rPr lang="de-DE" dirty="0" smtClean="0"/>
              <a:t>Instruktionszyklus</a:t>
            </a:r>
          </a:p>
          <a:p>
            <a:pPr lvl="1">
              <a:lnSpc>
                <a:spcPct val="120000"/>
              </a:lnSpc>
              <a:buFont typeface="Arial" charset="0"/>
              <a:buChar char="–"/>
            </a:pPr>
            <a:r>
              <a:rPr lang="de-DE" dirty="0" smtClean="0"/>
              <a:t>Binäre Codierung</a:t>
            </a:r>
          </a:p>
        </p:txBody>
      </p:sp>
    </p:spTree>
    <p:extLst>
      <p:ext uri="{BB962C8B-B14F-4D97-AF65-F5344CB8AC3E}">
        <p14:creationId xmlns:p14="http://schemas.microsoft.com/office/powerpoint/2010/main" val="24121867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(8)</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1946</a:t>
            </a:r>
            <a:endParaRPr lang="de-DE" dirty="0"/>
          </a:p>
          <a:p>
            <a:pPr>
              <a:lnSpc>
                <a:spcPct val="120000"/>
              </a:lnSpc>
              <a:buFont typeface="Arial" charset="0"/>
              <a:buChar char="–"/>
            </a:pPr>
            <a:r>
              <a:rPr lang="de-DE" dirty="0" smtClean="0"/>
              <a:t>ENIAC (John Mauchly, Presper Eckert)</a:t>
            </a:r>
          </a:p>
          <a:p>
            <a:pPr lvl="1">
              <a:lnSpc>
                <a:spcPct val="120000"/>
              </a:lnSpc>
              <a:buFont typeface="Arial" charset="0"/>
              <a:buChar char="–"/>
            </a:pPr>
            <a:r>
              <a:rPr lang="de-DE" dirty="0" smtClean="0"/>
              <a:t>Röhrentechnik (19.000 Stück)</a:t>
            </a:r>
          </a:p>
          <a:p>
            <a:pPr lvl="1">
              <a:lnSpc>
                <a:spcPct val="120000"/>
              </a:lnSpc>
              <a:buFont typeface="Arial" charset="0"/>
              <a:buChar char="–"/>
            </a:pPr>
            <a:r>
              <a:rPr lang="de-DE" dirty="0" smtClean="0"/>
              <a:t>130 m</a:t>
            </a:r>
            <a:r>
              <a:rPr lang="de-DE" baseline="30000" dirty="0" smtClean="0"/>
              <a:t>2</a:t>
            </a:r>
            <a:r>
              <a:rPr lang="de-DE" dirty="0" smtClean="0"/>
              <a:t>, 30 Tonnen, 140 kW</a:t>
            </a:r>
          </a:p>
          <a:p>
            <a:pPr lvl="1">
              <a:lnSpc>
                <a:spcPct val="120000"/>
              </a:lnSpc>
              <a:buFont typeface="Arial" charset="0"/>
              <a:buChar char="–"/>
            </a:pPr>
            <a:r>
              <a:rPr lang="de-DE" dirty="0" smtClean="0"/>
              <a:t>ca. 5.000 Additionen pro Sekunde</a:t>
            </a:r>
          </a:p>
          <a:p>
            <a:pPr lvl="1">
              <a:lnSpc>
                <a:spcPct val="120000"/>
              </a:lnSpc>
              <a:buFont typeface="Arial" charset="0"/>
              <a:buChar char="–"/>
            </a:pPr>
            <a:r>
              <a:rPr lang="de-DE" dirty="0" smtClean="0"/>
              <a:t>20 Akkumulatoren</a:t>
            </a:r>
          </a:p>
          <a:p>
            <a:pPr lvl="1">
              <a:lnSpc>
                <a:spcPct val="120000"/>
              </a:lnSpc>
              <a:buFont typeface="Arial" charset="0"/>
              <a:buChar char="–"/>
            </a:pPr>
            <a:r>
              <a:rPr lang="de-DE" dirty="0" smtClean="0"/>
              <a:t>1 Multiplizierer</a:t>
            </a:r>
          </a:p>
          <a:p>
            <a:pPr lvl="1">
              <a:lnSpc>
                <a:spcPct val="120000"/>
              </a:lnSpc>
              <a:buFont typeface="Arial" charset="0"/>
              <a:buChar char="–"/>
            </a:pPr>
            <a:r>
              <a:rPr lang="de-DE" dirty="0" smtClean="0"/>
              <a:t>3 Funktionstabellen</a:t>
            </a:r>
          </a:p>
          <a:p>
            <a:pPr lvl="1">
              <a:lnSpc>
                <a:spcPct val="120000"/>
              </a:lnSpc>
              <a:buFont typeface="Arial" charset="0"/>
              <a:buChar char="–"/>
            </a:pPr>
            <a:r>
              <a:rPr lang="de-DE" dirty="0" smtClean="0"/>
              <a:t>Programmiert durch Kabelverbindungen</a:t>
            </a:r>
          </a:p>
          <a:p>
            <a:pPr lvl="1">
              <a:lnSpc>
                <a:spcPct val="120000"/>
              </a:lnSpc>
              <a:buFont typeface="Arial" charset="0"/>
              <a:buChar char="–"/>
            </a:pPr>
            <a:r>
              <a:rPr lang="de-DE" dirty="0" smtClean="0"/>
              <a:t>I/O mittels Lochkarten</a:t>
            </a:r>
          </a:p>
          <a:p>
            <a:pPr lvl="1">
              <a:lnSpc>
                <a:spcPct val="120000"/>
              </a:lnSpc>
              <a:buFont typeface="Arial" charset="0"/>
              <a:buChar char="–"/>
            </a:pPr>
            <a:r>
              <a:rPr lang="de-DE" dirty="0" smtClean="0"/>
              <a:t>Gebaut für ballistische Berechnungen</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72816"/>
            <a:ext cx="3485787" cy="2664296"/>
          </a:xfrm>
          <a:prstGeom prst="rect">
            <a:avLst/>
          </a:prstGeom>
        </p:spPr>
      </p:pic>
      <p:sp>
        <p:nvSpPr>
          <p:cNvPr id="8" name="Text Box 12"/>
          <p:cNvSpPr txBox="1">
            <a:spLocks noChangeArrowheads="1"/>
          </p:cNvSpPr>
          <p:nvPr/>
        </p:nvSpPr>
        <p:spPr bwMode="auto">
          <a:xfrm>
            <a:off x="6804248" y="4725144"/>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spTree>
    <p:extLst>
      <p:ext uri="{BB962C8B-B14F-4D97-AF65-F5344CB8AC3E}">
        <p14:creationId xmlns:p14="http://schemas.microsoft.com/office/powerpoint/2010/main" val="10016555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(9)</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1959</a:t>
            </a:r>
            <a:endParaRPr lang="de-DE" dirty="0"/>
          </a:p>
          <a:p>
            <a:pPr>
              <a:lnSpc>
                <a:spcPct val="120000"/>
              </a:lnSpc>
              <a:buFont typeface="Arial" charset="0"/>
              <a:buChar char="–"/>
            </a:pPr>
            <a:r>
              <a:rPr lang="de-DE" dirty="0" smtClean="0"/>
              <a:t>Integrierte Schaltung (Jack Kilby)</a:t>
            </a:r>
          </a:p>
          <a:p>
            <a:pPr marL="0" indent="0">
              <a:lnSpc>
                <a:spcPct val="120000"/>
              </a:lnSpc>
            </a:pPr>
            <a:endParaRPr lang="de-DE" sz="1200" dirty="0"/>
          </a:p>
          <a:p>
            <a:pPr>
              <a:lnSpc>
                <a:spcPct val="90000"/>
              </a:lnSpc>
            </a:pPr>
            <a:r>
              <a:rPr lang="de-DE" b="1" dirty="0" smtClean="0"/>
              <a:t>1961</a:t>
            </a:r>
            <a:endParaRPr lang="de-DE" b="1" dirty="0"/>
          </a:p>
          <a:p>
            <a:pPr>
              <a:lnSpc>
                <a:spcPct val="120000"/>
              </a:lnSpc>
              <a:buFont typeface="Arial" charset="0"/>
              <a:buChar char="–"/>
            </a:pPr>
            <a:r>
              <a:rPr lang="de-DE" dirty="0" smtClean="0"/>
              <a:t>PDP-1 (DEC)</a:t>
            </a:r>
            <a:endParaRPr lang="de-DE" dirty="0"/>
          </a:p>
          <a:p>
            <a:pPr lvl="1">
              <a:lnSpc>
                <a:spcPct val="120000"/>
              </a:lnSpc>
              <a:buFont typeface="Arial" charset="0"/>
              <a:buChar char="–"/>
            </a:pPr>
            <a:r>
              <a:rPr lang="de-DE" dirty="0" smtClean="0"/>
              <a:t>Transistortechnik</a:t>
            </a:r>
          </a:p>
          <a:p>
            <a:pPr lvl="1">
              <a:lnSpc>
                <a:spcPct val="120000"/>
              </a:lnSpc>
              <a:buFont typeface="Arial" charset="0"/>
              <a:buChar char="–"/>
            </a:pPr>
            <a:r>
              <a:rPr lang="de-DE" dirty="0" smtClean="0"/>
              <a:t>Magnetischer Kernspeicher für 4096 18-Bit Worte</a:t>
            </a:r>
          </a:p>
          <a:p>
            <a:pPr lvl="1">
              <a:lnSpc>
                <a:spcPct val="120000"/>
              </a:lnSpc>
              <a:buFont typeface="Arial" charset="0"/>
              <a:buChar char="–"/>
            </a:pPr>
            <a:r>
              <a:rPr lang="de-DE" dirty="0" smtClean="0"/>
              <a:t>200 kHz Takt</a:t>
            </a:r>
          </a:p>
          <a:p>
            <a:pPr lvl="1">
              <a:lnSpc>
                <a:spcPct val="120000"/>
              </a:lnSpc>
              <a:buFont typeface="Arial" charset="0"/>
              <a:buChar char="–"/>
            </a:pPr>
            <a:r>
              <a:rPr lang="de-DE" dirty="0" smtClean="0"/>
              <a:t>CRT, 512 x 512 Pixel Grafik</a:t>
            </a:r>
          </a:p>
          <a:p>
            <a:pPr lvl="1">
              <a:lnSpc>
                <a:spcPct val="120000"/>
              </a:lnSpc>
              <a:buFont typeface="Arial" charset="0"/>
              <a:buChar char="–"/>
            </a:pPr>
            <a:r>
              <a:rPr lang="de-DE" dirty="0" smtClean="0"/>
              <a:t>Erster Minicomputer</a:t>
            </a:r>
          </a:p>
          <a:p>
            <a:pPr marL="0" indent="0">
              <a:lnSpc>
                <a:spcPct val="120000"/>
              </a:lnSpc>
            </a:pPr>
            <a:endParaRPr lang="de-DE" sz="1200" dirty="0"/>
          </a:p>
          <a:p>
            <a:pPr>
              <a:lnSpc>
                <a:spcPct val="90000"/>
              </a:lnSpc>
            </a:pPr>
            <a:r>
              <a:rPr lang="de-DE" b="1" dirty="0" smtClean="0"/>
              <a:t>1965</a:t>
            </a:r>
            <a:endParaRPr lang="de-DE" b="1" dirty="0"/>
          </a:p>
          <a:p>
            <a:pPr>
              <a:lnSpc>
                <a:spcPct val="120000"/>
              </a:lnSpc>
              <a:buFont typeface="Arial" charset="0"/>
              <a:buChar char="–"/>
            </a:pPr>
            <a:r>
              <a:rPr lang="de-DE" dirty="0" smtClean="0"/>
              <a:t>PDP-8</a:t>
            </a:r>
          </a:p>
          <a:p>
            <a:pPr lvl="1">
              <a:lnSpc>
                <a:spcPct val="120000"/>
              </a:lnSpc>
              <a:buFont typeface="Arial" charset="0"/>
              <a:buChar char="–"/>
            </a:pPr>
            <a:r>
              <a:rPr lang="de-DE" dirty="0" smtClean="0"/>
              <a:t>Omnibus (erstes Bussystem)</a:t>
            </a:r>
          </a:p>
        </p:txBody>
      </p:sp>
      <p:sp>
        <p:nvSpPr>
          <p:cNvPr id="8" name="Text Box 12"/>
          <p:cNvSpPr txBox="1">
            <a:spLocks noChangeArrowheads="1"/>
          </p:cNvSpPr>
          <p:nvPr/>
        </p:nvSpPr>
        <p:spPr bwMode="auto">
          <a:xfrm>
            <a:off x="7020272" y="4962654"/>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448" y="2348880"/>
            <a:ext cx="2444056" cy="2427653"/>
          </a:xfrm>
          <a:prstGeom prst="rect">
            <a:avLst/>
          </a:prstGeom>
        </p:spPr>
      </p:pic>
    </p:spTree>
    <p:extLst>
      <p:ext uri="{BB962C8B-B14F-4D97-AF65-F5344CB8AC3E}">
        <p14:creationId xmlns:p14="http://schemas.microsoft.com/office/powerpoint/2010/main" val="29885230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ctrTitle"/>
          </p:nvPr>
        </p:nvSpPr>
        <p:spPr>
          <a:xfrm>
            <a:off x="685800" y="2182813"/>
            <a:ext cx="7772400" cy="2068512"/>
          </a:xfrm>
        </p:spPr>
        <p:txBody>
          <a:bodyPr/>
          <a:lstStyle/>
          <a:p>
            <a:r>
              <a:rPr lang="de-DE" dirty="0"/>
              <a:t>Kapitel 1</a:t>
            </a:r>
            <a:br>
              <a:rPr lang="de-DE" dirty="0"/>
            </a:br>
            <a:r>
              <a:rPr lang="de-DE" dirty="0"/>
              <a:t/>
            </a:r>
            <a:br>
              <a:rPr lang="de-DE" dirty="0"/>
            </a:br>
            <a:r>
              <a:rPr lang="de-DE" dirty="0" smtClean="0"/>
              <a:t>Einführung</a:t>
            </a:r>
            <a:endParaRPr lang="de-DE" dirty="0"/>
          </a:p>
        </p:txBody>
      </p:sp>
    </p:spTree>
    <p:extLst>
      <p:ext uri="{BB962C8B-B14F-4D97-AF65-F5344CB8AC3E}">
        <p14:creationId xmlns:p14="http://schemas.microsoft.com/office/powerpoint/2010/main" val="4500831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(10)</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1965</a:t>
            </a:r>
            <a:endParaRPr lang="de-DE" dirty="0"/>
          </a:p>
          <a:p>
            <a:pPr>
              <a:lnSpc>
                <a:spcPct val="120000"/>
              </a:lnSpc>
              <a:buFont typeface="Arial" charset="0"/>
              <a:buChar char="–"/>
            </a:pPr>
            <a:r>
              <a:rPr lang="de-DE" dirty="0" smtClean="0"/>
              <a:t>IBM 360</a:t>
            </a:r>
          </a:p>
          <a:p>
            <a:pPr lvl="1">
              <a:lnSpc>
                <a:spcPct val="120000"/>
              </a:lnSpc>
              <a:buFont typeface="Arial" charset="0"/>
              <a:buChar char="–"/>
            </a:pPr>
            <a:r>
              <a:rPr lang="de-DE" dirty="0" smtClean="0"/>
              <a:t>Erste Rechnerfamilie mit gleichem Befehlssatz</a:t>
            </a:r>
          </a:p>
          <a:p>
            <a:pPr lvl="1">
              <a:lnSpc>
                <a:spcPct val="120000"/>
              </a:lnSpc>
              <a:buFont typeface="Arial" charset="0"/>
              <a:buChar char="–"/>
            </a:pPr>
            <a:r>
              <a:rPr lang="de-DE" dirty="0" smtClean="0"/>
              <a:t>Mehrprogrammbetrieb</a:t>
            </a:r>
          </a:p>
          <a:p>
            <a:pPr lvl="1">
              <a:lnSpc>
                <a:spcPct val="120000"/>
              </a:lnSpc>
              <a:buFont typeface="Arial" charset="0"/>
              <a:buChar char="–"/>
            </a:pPr>
            <a:r>
              <a:rPr lang="de-DE" dirty="0" smtClean="0"/>
              <a:t>Mikroprogrammierbar</a:t>
            </a:r>
          </a:p>
          <a:p>
            <a:pPr lvl="1">
              <a:lnSpc>
                <a:spcPct val="120000"/>
              </a:lnSpc>
              <a:buFont typeface="Arial" charset="0"/>
              <a:buChar char="–"/>
            </a:pPr>
            <a:r>
              <a:rPr lang="de-DE" dirty="0" smtClean="0"/>
              <a:t>32-Bit Worte</a:t>
            </a:r>
          </a:p>
          <a:p>
            <a:pPr lvl="1">
              <a:lnSpc>
                <a:spcPct val="120000"/>
              </a:lnSpc>
              <a:buFont typeface="Arial" charset="0"/>
              <a:buChar char="–"/>
            </a:pPr>
            <a:r>
              <a:rPr lang="de-DE" dirty="0" smtClean="0"/>
              <a:t>16 MByte Adressraum</a:t>
            </a:r>
          </a:p>
        </p:txBody>
      </p:sp>
      <p:sp>
        <p:nvSpPr>
          <p:cNvPr id="8" name="Text Box 12"/>
          <p:cNvSpPr txBox="1">
            <a:spLocks noChangeArrowheads="1"/>
          </p:cNvSpPr>
          <p:nvPr/>
        </p:nvSpPr>
        <p:spPr bwMode="auto">
          <a:xfrm>
            <a:off x="7020272" y="4962654"/>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708920"/>
            <a:ext cx="2843808" cy="1791599"/>
          </a:xfrm>
          <a:prstGeom prst="rect">
            <a:avLst/>
          </a:prstGeom>
        </p:spPr>
      </p:pic>
    </p:spTree>
    <p:extLst>
      <p:ext uri="{BB962C8B-B14F-4D97-AF65-F5344CB8AC3E}">
        <p14:creationId xmlns:p14="http://schemas.microsoft.com/office/powerpoint/2010/main" val="10409423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(11)</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1972</a:t>
            </a:r>
            <a:endParaRPr lang="de-DE" dirty="0"/>
          </a:p>
          <a:p>
            <a:pPr>
              <a:lnSpc>
                <a:spcPct val="120000"/>
              </a:lnSpc>
              <a:buFont typeface="Arial" charset="0"/>
              <a:buChar char="–"/>
            </a:pPr>
            <a:r>
              <a:rPr lang="de-DE" dirty="0" smtClean="0"/>
              <a:t>PDP-11</a:t>
            </a:r>
          </a:p>
          <a:p>
            <a:pPr lvl="1">
              <a:lnSpc>
                <a:spcPct val="120000"/>
              </a:lnSpc>
              <a:buFont typeface="Arial" charset="0"/>
              <a:buChar char="–"/>
            </a:pPr>
            <a:r>
              <a:rPr lang="de-DE" dirty="0" smtClean="0"/>
              <a:t>16-Bit Speicherworte</a:t>
            </a:r>
          </a:p>
          <a:p>
            <a:pPr lvl="1">
              <a:lnSpc>
                <a:spcPct val="120000"/>
              </a:lnSpc>
              <a:buFont typeface="Arial" charset="0"/>
              <a:buChar char="–"/>
            </a:pPr>
            <a:r>
              <a:rPr lang="de-DE" dirty="0" smtClean="0"/>
              <a:t>Entwicklungsumgebung für UNIX und C</a:t>
            </a:r>
          </a:p>
          <a:p>
            <a:pPr marL="0" indent="0">
              <a:lnSpc>
                <a:spcPct val="120000"/>
              </a:lnSpc>
            </a:pPr>
            <a:endParaRPr lang="de-DE" sz="1200" dirty="0"/>
          </a:p>
          <a:p>
            <a:pPr>
              <a:lnSpc>
                <a:spcPct val="90000"/>
              </a:lnSpc>
            </a:pPr>
            <a:r>
              <a:rPr lang="de-DE" b="1" dirty="0" smtClean="0"/>
              <a:t>1976</a:t>
            </a:r>
            <a:endParaRPr lang="de-DE" b="1" dirty="0"/>
          </a:p>
          <a:p>
            <a:pPr>
              <a:lnSpc>
                <a:spcPct val="120000"/>
              </a:lnSpc>
              <a:buFont typeface="Arial" charset="0"/>
              <a:buChar char="–"/>
            </a:pPr>
            <a:r>
              <a:rPr lang="de-DE" dirty="0" smtClean="0"/>
              <a:t>Cray-1 – erster Vektorrechner</a:t>
            </a:r>
            <a:endParaRPr lang="de-DE" dirty="0"/>
          </a:p>
          <a:p>
            <a:pPr marL="0" indent="0">
              <a:lnSpc>
                <a:spcPct val="120000"/>
              </a:lnSpc>
            </a:pPr>
            <a:endParaRPr lang="de-DE" sz="1200" dirty="0"/>
          </a:p>
          <a:p>
            <a:pPr>
              <a:lnSpc>
                <a:spcPct val="90000"/>
              </a:lnSpc>
            </a:pPr>
            <a:r>
              <a:rPr lang="de-DE" b="1" dirty="0" smtClean="0"/>
              <a:t>1985</a:t>
            </a:r>
            <a:endParaRPr lang="de-DE" b="1" dirty="0"/>
          </a:p>
          <a:p>
            <a:pPr>
              <a:lnSpc>
                <a:spcPct val="120000"/>
              </a:lnSpc>
              <a:buFont typeface="Arial" charset="0"/>
              <a:buChar char="–"/>
            </a:pPr>
            <a:r>
              <a:rPr lang="de-DE" dirty="0" smtClean="0"/>
              <a:t>MIPS – erster RISC-Mikroprozessor</a:t>
            </a:r>
          </a:p>
          <a:p>
            <a:pPr marL="0" indent="0">
              <a:lnSpc>
                <a:spcPct val="120000"/>
              </a:lnSpc>
            </a:pPr>
            <a:endParaRPr lang="de-DE" sz="1200" dirty="0"/>
          </a:p>
          <a:p>
            <a:pPr>
              <a:lnSpc>
                <a:spcPct val="90000"/>
              </a:lnSpc>
            </a:pPr>
            <a:r>
              <a:rPr lang="de-DE" b="1" dirty="0" smtClean="0"/>
              <a:t>1987</a:t>
            </a:r>
            <a:endParaRPr lang="de-DE" b="1" dirty="0"/>
          </a:p>
          <a:p>
            <a:pPr>
              <a:lnSpc>
                <a:spcPct val="120000"/>
              </a:lnSpc>
              <a:buFont typeface="Arial" charset="0"/>
              <a:buChar char="–"/>
            </a:pPr>
            <a:r>
              <a:rPr lang="en-US" i="1" dirty="0" smtClean="0"/>
              <a:t>Connection Machine</a:t>
            </a:r>
          </a:p>
          <a:p>
            <a:pPr lvl="1">
              <a:lnSpc>
                <a:spcPct val="120000"/>
              </a:lnSpc>
              <a:buFont typeface="Arial" charset="0"/>
              <a:buChar char="–"/>
            </a:pPr>
            <a:r>
              <a:rPr lang="de-DE" dirty="0" smtClean="0"/>
              <a:t>Erster massiv paralleler Rechner mit 65.536 Prozessoren</a:t>
            </a:r>
            <a:endParaRPr lang="de-DE" dirty="0"/>
          </a:p>
          <a:p>
            <a:pPr>
              <a:lnSpc>
                <a:spcPct val="120000"/>
              </a:lnSpc>
              <a:buFont typeface="Arial" charset="0"/>
              <a:buChar char="–"/>
            </a:pPr>
            <a:endParaRPr lang="de-DE" dirty="0" smtClean="0"/>
          </a:p>
        </p:txBody>
      </p:sp>
    </p:spTree>
    <p:extLst>
      <p:ext uri="{BB962C8B-B14F-4D97-AF65-F5344CB8AC3E}">
        <p14:creationId xmlns:p14="http://schemas.microsoft.com/office/powerpoint/2010/main" val="33373306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Historische Entwicklung (12)</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1992</a:t>
            </a:r>
            <a:endParaRPr lang="de-DE" dirty="0"/>
          </a:p>
          <a:p>
            <a:pPr>
              <a:lnSpc>
                <a:spcPct val="120000"/>
              </a:lnSpc>
              <a:buFont typeface="Arial" charset="0"/>
              <a:buChar char="–"/>
            </a:pPr>
            <a:r>
              <a:rPr lang="de-DE" dirty="0" smtClean="0"/>
              <a:t>DEC Alpha 21064 – erster RISC-Mikroprozessor mit 64-Bit CPU</a:t>
            </a:r>
          </a:p>
          <a:p>
            <a:pPr marL="0" indent="0">
              <a:lnSpc>
                <a:spcPct val="120000"/>
              </a:lnSpc>
            </a:pPr>
            <a:endParaRPr lang="de-DE" sz="1200" dirty="0"/>
          </a:p>
          <a:p>
            <a:pPr>
              <a:lnSpc>
                <a:spcPct val="90000"/>
              </a:lnSpc>
            </a:pPr>
            <a:r>
              <a:rPr lang="de-DE" b="1" dirty="0" smtClean="0"/>
              <a:t>1997</a:t>
            </a:r>
            <a:endParaRPr lang="de-DE" b="1" dirty="0"/>
          </a:p>
          <a:p>
            <a:pPr>
              <a:lnSpc>
                <a:spcPct val="120000"/>
              </a:lnSpc>
              <a:buFont typeface="Arial" charset="0"/>
              <a:buChar char="–"/>
            </a:pPr>
            <a:r>
              <a:rPr lang="de-DE" dirty="0" smtClean="0"/>
              <a:t>Supercomputer ASCI Red – 1 TFlops</a:t>
            </a:r>
            <a:endParaRPr lang="de-DE" dirty="0"/>
          </a:p>
          <a:p>
            <a:pPr marL="0" indent="0">
              <a:lnSpc>
                <a:spcPct val="120000"/>
              </a:lnSpc>
            </a:pPr>
            <a:endParaRPr lang="de-DE" sz="1200" dirty="0"/>
          </a:p>
          <a:p>
            <a:pPr>
              <a:lnSpc>
                <a:spcPct val="90000"/>
              </a:lnSpc>
            </a:pPr>
            <a:r>
              <a:rPr lang="de-DE" b="1" dirty="0" smtClean="0"/>
              <a:t>2000</a:t>
            </a:r>
            <a:endParaRPr lang="de-DE" b="1" dirty="0"/>
          </a:p>
          <a:p>
            <a:pPr>
              <a:lnSpc>
                <a:spcPct val="120000"/>
              </a:lnSpc>
              <a:buFont typeface="Arial" charset="0"/>
              <a:buChar char="–"/>
            </a:pPr>
            <a:r>
              <a:rPr lang="de-DE" dirty="0" smtClean="0"/>
              <a:t>Erster Mikroprozessor mit 1 GHz Taktfrequenz</a:t>
            </a:r>
          </a:p>
          <a:p>
            <a:pPr marL="0" indent="0">
              <a:lnSpc>
                <a:spcPct val="120000"/>
              </a:lnSpc>
            </a:pPr>
            <a:endParaRPr lang="de-DE" sz="1200" dirty="0"/>
          </a:p>
          <a:p>
            <a:pPr>
              <a:lnSpc>
                <a:spcPct val="90000"/>
              </a:lnSpc>
            </a:pPr>
            <a:r>
              <a:rPr lang="de-DE" b="1" dirty="0" smtClean="0"/>
              <a:t>2005</a:t>
            </a:r>
            <a:endParaRPr lang="de-DE" b="1" dirty="0"/>
          </a:p>
          <a:p>
            <a:pPr>
              <a:lnSpc>
                <a:spcPct val="120000"/>
              </a:lnSpc>
              <a:buFont typeface="Arial" charset="0"/>
              <a:buChar char="–"/>
            </a:pPr>
            <a:r>
              <a:rPr lang="de-DE" dirty="0" smtClean="0"/>
              <a:t>Erster Dual-Core Mikroprozessor</a:t>
            </a:r>
          </a:p>
          <a:p>
            <a:pPr>
              <a:lnSpc>
                <a:spcPct val="120000"/>
              </a:lnSpc>
              <a:buFont typeface="Arial" charset="0"/>
              <a:buChar char="–"/>
            </a:pPr>
            <a:endParaRPr lang="de-DE" dirty="0" smtClean="0"/>
          </a:p>
        </p:txBody>
      </p:sp>
    </p:spTree>
    <p:extLst>
      <p:ext uri="{BB962C8B-B14F-4D97-AF65-F5344CB8AC3E}">
        <p14:creationId xmlns:p14="http://schemas.microsoft.com/office/powerpoint/2010/main" val="18782365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AFD3AB2-78B3-42CE-AE45-DFF53CAA0F44}"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37954" name="Rectangle 2"/>
          <p:cNvSpPr>
            <a:spLocks noGrp="1" noChangeArrowheads="1"/>
          </p:cNvSpPr>
          <p:nvPr>
            <p:ph type="title"/>
          </p:nvPr>
        </p:nvSpPr>
        <p:spPr/>
        <p:txBody>
          <a:bodyPr/>
          <a:lstStyle/>
          <a:p>
            <a:r>
              <a:rPr lang="de-DE" dirty="0" smtClean="0"/>
              <a:t>Entwicklung der Prozessoren (1)</a:t>
            </a:r>
            <a:endParaRPr lang="de-DE" dirty="0"/>
          </a:p>
        </p:txBody>
      </p:sp>
      <p:sp>
        <p:nvSpPr>
          <p:cNvPr id="637955" name="Rectangle 3"/>
          <p:cNvSpPr>
            <a:spLocks noGrp="1" noChangeArrowheads="1"/>
          </p:cNvSpPr>
          <p:nvPr>
            <p:ph type="body" idx="1"/>
          </p:nvPr>
        </p:nvSpPr>
        <p:spPr/>
        <p:txBody>
          <a:bodyPr/>
          <a:lstStyle/>
          <a:p>
            <a:pPr>
              <a:lnSpc>
                <a:spcPct val="90000"/>
              </a:lnSpc>
            </a:pPr>
            <a:r>
              <a:rPr lang="de-DE" b="1" dirty="0" smtClean="0"/>
              <a:t>Beispiel: Prozessoren von Intel</a:t>
            </a:r>
            <a:endParaRPr lang="de-DE" dirty="0"/>
          </a:p>
          <a:p>
            <a:pPr>
              <a:lnSpc>
                <a:spcPct val="120000"/>
              </a:lnSpc>
              <a:buFont typeface="Arial" charset="0"/>
              <a:buChar char="–"/>
            </a:pPr>
            <a:r>
              <a:rPr lang="de-DE" dirty="0" smtClean="0"/>
              <a:t>1974 – Intel 8080</a:t>
            </a:r>
          </a:p>
          <a:p>
            <a:pPr lvl="1">
              <a:lnSpc>
                <a:spcPct val="120000"/>
              </a:lnSpc>
              <a:spcBef>
                <a:spcPts val="0"/>
              </a:spcBef>
              <a:buFont typeface="Arial" charset="0"/>
              <a:buChar char="–"/>
            </a:pPr>
            <a:r>
              <a:rPr lang="de-DE" dirty="0" smtClean="0"/>
              <a:t>Erste universelle 8-Bit CPU auf einem Chip</a:t>
            </a:r>
          </a:p>
          <a:p>
            <a:pPr>
              <a:lnSpc>
                <a:spcPct val="120000"/>
              </a:lnSpc>
              <a:buFont typeface="Arial" charset="0"/>
              <a:buChar char="–"/>
            </a:pPr>
            <a:r>
              <a:rPr lang="de-DE" dirty="0" smtClean="0"/>
              <a:t>1978 – Intel 8086</a:t>
            </a:r>
          </a:p>
          <a:p>
            <a:pPr lvl="1">
              <a:lnSpc>
                <a:spcPct val="120000"/>
              </a:lnSpc>
              <a:spcBef>
                <a:spcPts val="0"/>
              </a:spcBef>
              <a:buFont typeface="Arial" charset="0"/>
              <a:buChar char="–"/>
            </a:pPr>
            <a:r>
              <a:rPr lang="de-DE" dirty="0" smtClean="0"/>
              <a:t>Erste 16-Bit CPU auf einem Chip</a:t>
            </a:r>
          </a:p>
          <a:p>
            <a:pPr>
              <a:lnSpc>
                <a:spcPct val="120000"/>
              </a:lnSpc>
              <a:buFont typeface="Arial" charset="0"/>
              <a:buChar char="–"/>
            </a:pPr>
            <a:r>
              <a:rPr lang="de-DE" dirty="0" smtClean="0"/>
              <a:t>1981 – Einführung des IBM PC</a:t>
            </a:r>
          </a:p>
          <a:p>
            <a:pPr>
              <a:lnSpc>
                <a:spcPct val="120000"/>
              </a:lnSpc>
              <a:buFont typeface="Arial" charset="0"/>
              <a:buChar char="–"/>
            </a:pPr>
            <a:r>
              <a:rPr lang="de-DE" dirty="0" smtClean="0"/>
              <a:t>1985 – Intel 80386</a:t>
            </a:r>
          </a:p>
          <a:p>
            <a:pPr lvl="1">
              <a:lnSpc>
                <a:spcPct val="120000"/>
              </a:lnSpc>
              <a:spcBef>
                <a:spcPts val="0"/>
              </a:spcBef>
              <a:buFont typeface="Arial" charset="0"/>
              <a:buChar char="–"/>
            </a:pPr>
            <a:r>
              <a:rPr lang="de-DE" dirty="0" smtClean="0"/>
              <a:t>Erste 32-Bit CPU</a:t>
            </a:r>
          </a:p>
          <a:p>
            <a:pPr>
              <a:lnSpc>
                <a:spcPct val="120000"/>
              </a:lnSpc>
              <a:buFont typeface="Arial" charset="0"/>
              <a:buChar char="–"/>
            </a:pPr>
            <a:r>
              <a:rPr lang="de-DE" dirty="0" smtClean="0"/>
              <a:t>1989 – Intel 80486</a:t>
            </a:r>
          </a:p>
          <a:p>
            <a:pPr lvl="1">
              <a:lnSpc>
                <a:spcPct val="120000"/>
              </a:lnSpc>
              <a:spcBef>
                <a:spcPts val="0"/>
              </a:spcBef>
              <a:buFont typeface="Arial" charset="0"/>
              <a:buChar char="–"/>
            </a:pPr>
            <a:r>
              <a:rPr lang="de-DE" dirty="0" smtClean="0"/>
              <a:t>Cache und FPU auf Chip integriert</a:t>
            </a: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9532" t="31384" r="9532" b="29765"/>
          <a:stretch/>
        </p:blipFill>
        <p:spPr>
          <a:xfrm>
            <a:off x="6987682" y="1772816"/>
            <a:ext cx="1472750" cy="485522"/>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3212976"/>
            <a:ext cx="2002635" cy="1446904"/>
          </a:xfrm>
          <a:prstGeom prst="rect">
            <a:avLst/>
          </a:prstGeom>
        </p:spPr>
      </p:pic>
      <p:sp>
        <p:nvSpPr>
          <p:cNvPr id="8" name="Text Box 12"/>
          <p:cNvSpPr txBox="1">
            <a:spLocks noChangeArrowheads="1"/>
          </p:cNvSpPr>
          <p:nvPr/>
        </p:nvSpPr>
        <p:spPr bwMode="auto">
          <a:xfrm>
            <a:off x="7020272" y="4962654"/>
            <a:ext cx="1800200"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[en.wikipedia.org]</a:t>
            </a:r>
          </a:p>
        </p:txBody>
      </p:sp>
    </p:spTree>
    <p:extLst>
      <p:ext uri="{BB962C8B-B14F-4D97-AF65-F5344CB8AC3E}">
        <p14:creationId xmlns:p14="http://schemas.microsoft.com/office/powerpoint/2010/main" val="16648367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AFD3AB2-78B3-42CE-AE45-DFF53CAA0F44}"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37954" name="Rectangle 2"/>
          <p:cNvSpPr>
            <a:spLocks noGrp="1" noChangeArrowheads="1"/>
          </p:cNvSpPr>
          <p:nvPr>
            <p:ph type="title"/>
          </p:nvPr>
        </p:nvSpPr>
        <p:spPr/>
        <p:txBody>
          <a:bodyPr/>
          <a:lstStyle/>
          <a:p>
            <a:r>
              <a:rPr lang="de-DE" dirty="0" smtClean="0"/>
              <a:t>Entwicklung der Prozessoren (2)</a:t>
            </a:r>
            <a:endParaRPr lang="de-DE" dirty="0"/>
          </a:p>
        </p:txBody>
      </p:sp>
      <p:sp>
        <p:nvSpPr>
          <p:cNvPr id="637955" name="Rectangle 3"/>
          <p:cNvSpPr>
            <a:spLocks noGrp="1" noChangeArrowheads="1"/>
          </p:cNvSpPr>
          <p:nvPr>
            <p:ph type="body" idx="1"/>
          </p:nvPr>
        </p:nvSpPr>
        <p:spPr/>
        <p:txBody>
          <a:bodyPr/>
          <a:lstStyle/>
          <a:p>
            <a:pPr>
              <a:lnSpc>
                <a:spcPct val="90000"/>
              </a:lnSpc>
            </a:pPr>
            <a:r>
              <a:rPr lang="de-DE" b="1" dirty="0" smtClean="0"/>
              <a:t>Beispiel: Prozessoren von Intel</a:t>
            </a:r>
            <a:endParaRPr lang="de-DE" dirty="0"/>
          </a:p>
          <a:p>
            <a:pPr>
              <a:lnSpc>
                <a:spcPct val="120000"/>
              </a:lnSpc>
              <a:buFont typeface="Arial" charset="0"/>
              <a:buChar char="–"/>
            </a:pPr>
            <a:r>
              <a:rPr lang="de-DE" dirty="0" smtClean="0"/>
              <a:t>1993 – Intel Pentium</a:t>
            </a:r>
          </a:p>
          <a:p>
            <a:pPr lvl="1">
              <a:lnSpc>
                <a:spcPct val="120000"/>
              </a:lnSpc>
              <a:spcBef>
                <a:spcPts val="0"/>
              </a:spcBef>
              <a:buFont typeface="Arial" charset="0"/>
              <a:buChar char="–"/>
            </a:pPr>
            <a:r>
              <a:rPr lang="de-DE" dirty="0" smtClean="0"/>
              <a:t>Zwei Pipelines, Pentium-Bug bei Gleitkomma-Divisionen</a:t>
            </a:r>
          </a:p>
          <a:p>
            <a:pPr>
              <a:lnSpc>
                <a:spcPct val="120000"/>
              </a:lnSpc>
              <a:buFont typeface="Arial" charset="0"/>
              <a:buChar char="–"/>
            </a:pPr>
            <a:r>
              <a:rPr lang="de-DE" dirty="0" smtClean="0"/>
              <a:t>1995 – Intel Pentium Pro</a:t>
            </a:r>
          </a:p>
          <a:p>
            <a:pPr lvl="1">
              <a:lnSpc>
                <a:spcPct val="120000"/>
              </a:lnSpc>
              <a:spcBef>
                <a:spcPts val="0"/>
              </a:spcBef>
              <a:buFont typeface="Arial" charset="0"/>
              <a:buChar char="–"/>
            </a:pPr>
            <a:r>
              <a:rPr lang="de-DE" dirty="0" smtClean="0"/>
              <a:t>Bis zu fünf Instruktionen gleichzeitig</a:t>
            </a:r>
          </a:p>
          <a:p>
            <a:pPr>
              <a:lnSpc>
                <a:spcPct val="120000"/>
              </a:lnSpc>
              <a:buFont typeface="Arial" charset="0"/>
              <a:buChar char="–"/>
            </a:pPr>
            <a:r>
              <a:rPr lang="de-DE" dirty="0" smtClean="0"/>
              <a:t>2002 – Pentium 4</a:t>
            </a:r>
          </a:p>
          <a:p>
            <a:pPr lvl="1">
              <a:lnSpc>
                <a:spcPct val="120000"/>
              </a:lnSpc>
              <a:spcBef>
                <a:spcPts val="0"/>
              </a:spcBef>
              <a:buFont typeface="Arial" charset="0"/>
              <a:buChar char="–"/>
            </a:pPr>
            <a:r>
              <a:rPr lang="de-DE" dirty="0" smtClean="0"/>
              <a:t>Bis zu 2,4 GHz Takt</a:t>
            </a:r>
          </a:p>
          <a:p>
            <a:pPr lvl="1">
              <a:lnSpc>
                <a:spcPct val="120000"/>
              </a:lnSpc>
              <a:buFont typeface="Arial" charset="0"/>
              <a:buChar char="–"/>
            </a:pPr>
            <a:r>
              <a:rPr lang="de-DE" dirty="0" smtClean="0"/>
              <a:t>Trace-Cache</a:t>
            </a:r>
          </a:p>
          <a:p>
            <a:pPr>
              <a:lnSpc>
                <a:spcPct val="120000"/>
              </a:lnSpc>
              <a:buFont typeface="Arial" charset="0"/>
              <a:buChar char="–"/>
            </a:pPr>
            <a:r>
              <a:rPr lang="de-DE" dirty="0" smtClean="0"/>
              <a:t>2005 – Dual Core Pentium</a:t>
            </a:r>
          </a:p>
          <a:p>
            <a:pPr lvl="1">
              <a:lnSpc>
                <a:spcPct val="120000"/>
              </a:lnSpc>
              <a:spcBef>
                <a:spcPts val="0"/>
              </a:spcBef>
              <a:buFont typeface="Arial" charset="0"/>
              <a:buChar char="–"/>
            </a:pPr>
            <a:r>
              <a:rPr lang="de-DE" dirty="0" smtClean="0"/>
              <a:t>Zwei Prozessorkerne</a:t>
            </a:r>
          </a:p>
          <a:p>
            <a:pPr>
              <a:lnSpc>
                <a:spcPct val="120000"/>
              </a:lnSpc>
              <a:buFont typeface="Arial" charset="0"/>
              <a:buChar char="–"/>
            </a:pPr>
            <a:r>
              <a:rPr lang="de-DE" dirty="0" smtClean="0"/>
              <a:t>2006 – Xeon Clovertown</a:t>
            </a:r>
          </a:p>
          <a:p>
            <a:pPr lvl="1">
              <a:lnSpc>
                <a:spcPct val="120000"/>
              </a:lnSpc>
              <a:spcBef>
                <a:spcPts val="0"/>
              </a:spcBef>
              <a:buFont typeface="Arial" charset="0"/>
              <a:buChar char="–"/>
            </a:pPr>
            <a:r>
              <a:rPr lang="de-DE" dirty="0" smtClean="0"/>
              <a:t>Vier Prozessorkerne</a:t>
            </a:r>
          </a:p>
        </p:txBody>
      </p:sp>
    </p:spTree>
    <p:extLst>
      <p:ext uri="{BB962C8B-B14F-4D97-AF65-F5344CB8AC3E}">
        <p14:creationId xmlns:p14="http://schemas.microsoft.com/office/powerpoint/2010/main" val="25440441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7343C2C-8C13-48FD-BB40-5999964CC0A0}"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40002" name="Rectangle 2"/>
          <p:cNvSpPr>
            <a:spLocks noGrp="1" noChangeArrowheads="1"/>
          </p:cNvSpPr>
          <p:nvPr>
            <p:ph type="title"/>
          </p:nvPr>
        </p:nvSpPr>
        <p:spPr/>
        <p:txBody>
          <a:bodyPr/>
          <a:lstStyle/>
          <a:p>
            <a:r>
              <a:rPr lang="de-DE" dirty="0" smtClean="0"/>
              <a:t>Leistungssteigerung</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1417" t="19734" r="8495" b="4089"/>
          <a:stretch/>
        </p:blipFill>
        <p:spPr>
          <a:xfrm>
            <a:off x="971600" y="1484784"/>
            <a:ext cx="7323293" cy="4353516"/>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350BFBF3-7B19-401C-9C5B-17427F7AF54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48194" name="Rectangle 2"/>
          <p:cNvSpPr>
            <a:spLocks noGrp="1" noChangeArrowheads="1"/>
          </p:cNvSpPr>
          <p:nvPr>
            <p:ph type="title"/>
          </p:nvPr>
        </p:nvSpPr>
        <p:spPr/>
        <p:txBody>
          <a:bodyPr/>
          <a:lstStyle/>
          <a:p>
            <a:r>
              <a:rPr lang="de-DE" dirty="0" smtClean="0"/>
              <a:t>Komplexitätssteigerung</a:t>
            </a:r>
            <a:endParaRPr lang="de-DE" dirty="0"/>
          </a:p>
        </p:txBody>
      </p:sp>
      <p:sp>
        <p:nvSpPr>
          <p:cNvPr id="648195" name="Rectangle 3"/>
          <p:cNvSpPr>
            <a:spLocks noGrp="1" noChangeArrowheads="1"/>
          </p:cNvSpPr>
          <p:nvPr>
            <p:ph type="body" idx="1"/>
          </p:nvPr>
        </p:nvSpPr>
        <p:spPr/>
        <p:txBody>
          <a:bodyPr/>
          <a:lstStyle/>
          <a:p>
            <a:pPr>
              <a:lnSpc>
                <a:spcPct val="90000"/>
              </a:lnSpc>
            </a:pPr>
            <a:r>
              <a:rPr lang="de-DE" b="1" dirty="0" smtClean="0"/>
              <a:t>Mooresches Gesetz</a:t>
            </a:r>
            <a:endParaRPr lang="de-DE" dirty="0"/>
          </a:p>
          <a:p>
            <a:pPr>
              <a:lnSpc>
                <a:spcPct val="120000"/>
              </a:lnSpc>
              <a:buFont typeface="Arial" charset="0"/>
              <a:buChar char="–"/>
            </a:pPr>
            <a:r>
              <a:rPr lang="de-DE" dirty="0" smtClean="0"/>
              <a:t>Verdoppelung der Transistorzahl alle 18 Monate – Beispiel Intel</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6371" t="27947" r="11594" b="9044"/>
          <a:stretch/>
        </p:blipFill>
        <p:spPr>
          <a:xfrm>
            <a:off x="1259632" y="2420331"/>
            <a:ext cx="6586916" cy="3600957"/>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Entwicklung der Betriebssysteme (1)</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1950 – 1960</a:t>
            </a:r>
            <a:endParaRPr lang="de-DE" dirty="0"/>
          </a:p>
          <a:p>
            <a:pPr>
              <a:lnSpc>
                <a:spcPct val="120000"/>
              </a:lnSpc>
              <a:buFont typeface="Arial" charset="0"/>
              <a:buChar char="–"/>
            </a:pPr>
            <a:r>
              <a:rPr lang="de-DE" dirty="0" smtClean="0"/>
              <a:t>Stapelverarbeitung</a:t>
            </a:r>
          </a:p>
          <a:p>
            <a:pPr>
              <a:lnSpc>
                <a:spcPct val="120000"/>
              </a:lnSpc>
              <a:buFont typeface="Arial" charset="0"/>
              <a:buChar char="–"/>
            </a:pPr>
            <a:r>
              <a:rPr lang="de-DE" dirty="0" smtClean="0"/>
              <a:t>Wechselpufferbetrieb</a:t>
            </a:r>
          </a:p>
          <a:p>
            <a:pPr>
              <a:lnSpc>
                <a:spcPct val="120000"/>
              </a:lnSpc>
              <a:buFont typeface="Arial" charset="0"/>
              <a:buChar char="–"/>
            </a:pPr>
            <a:r>
              <a:rPr lang="en-US" i="1" dirty="0" smtClean="0"/>
              <a:t>Spooling</a:t>
            </a:r>
            <a:r>
              <a:rPr lang="de-DE" dirty="0" smtClean="0"/>
              <a:t> (Trennung von Ein-/Ausgabe und Berechnung)</a:t>
            </a:r>
          </a:p>
          <a:p>
            <a:pPr marL="0" indent="0">
              <a:lnSpc>
                <a:spcPct val="120000"/>
              </a:lnSpc>
            </a:pPr>
            <a:endParaRPr lang="de-DE" sz="1200" dirty="0"/>
          </a:p>
          <a:p>
            <a:pPr>
              <a:lnSpc>
                <a:spcPct val="90000"/>
              </a:lnSpc>
            </a:pPr>
            <a:r>
              <a:rPr lang="de-DE" b="1" dirty="0" smtClean="0"/>
              <a:t>1964 – DOS 360 (IBM)</a:t>
            </a:r>
            <a:endParaRPr lang="de-DE" b="1" dirty="0"/>
          </a:p>
          <a:p>
            <a:pPr>
              <a:lnSpc>
                <a:spcPct val="120000"/>
              </a:lnSpc>
              <a:buFont typeface="Arial" charset="0"/>
              <a:buChar char="–"/>
            </a:pPr>
            <a:r>
              <a:rPr lang="de-DE" dirty="0" smtClean="0"/>
              <a:t>Allgemeines Betriebssystem mit Mehrprogrammbetrieb</a:t>
            </a:r>
            <a:endParaRPr lang="de-DE" dirty="0"/>
          </a:p>
          <a:p>
            <a:pPr marL="0" indent="0">
              <a:lnSpc>
                <a:spcPct val="120000"/>
              </a:lnSpc>
            </a:pPr>
            <a:endParaRPr lang="de-DE" sz="1200" dirty="0"/>
          </a:p>
          <a:p>
            <a:pPr>
              <a:lnSpc>
                <a:spcPct val="90000"/>
              </a:lnSpc>
            </a:pPr>
            <a:r>
              <a:rPr lang="de-DE" b="1" dirty="0" smtClean="0"/>
              <a:t>1969 – UNIX (Bell Labs)</a:t>
            </a:r>
            <a:endParaRPr lang="de-DE" b="1" dirty="0"/>
          </a:p>
          <a:p>
            <a:pPr>
              <a:lnSpc>
                <a:spcPct val="120000"/>
              </a:lnSpc>
              <a:buFont typeface="Arial" charset="0"/>
              <a:buChar char="–"/>
            </a:pPr>
            <a:r>
              <a:rPr lang="de-DE" dirty="0" smtClean="0"/>
              <a:t>Betriebssystem für Minicomputer</a:t>
            </a:r>
          </a:p>
          <a:p>
            <a:pPr marL="0" indent="0">
              <a:lnSpc>
                <a:spcPct val="120000"/>
              </a:lnSpc>
            </a:pPr>
            <a:endParaRPr lang="de-DE" sz="1200" dirty="0"/>
          </a:p>
          <a:p>
            <a:pPr>
              <a:lnSpc>
                <a:spcPct val="90000"/>
              </a:lnSpc>
            </a:pPr>
            <a:r>
              <a:rPr lang="de-DE" b="1" dirty="0" smtClean="0"/>
              <a:t>1972 – MVS (IBM)</a:t>
            </a:r>
            <a:endParaRPr lang="de-DE" b="1" dirty="0"/>
          </a:p>
          <a:p>
            <a:pPr>
              <a:lnSpc>
                <a:spcPct val="120000"/>
              </a:lnSpc>
              <a:buFont typeface="Arial" charset="0"/>
              <a:buChar char="–"/>
            </a:pPr>
            <a:r>
              <a:rPr lang="de-DE" dirty="0" smtClean="0"/>
              <a:t>Virtueller Speicher</a:t>
            </a:r>
          </a:p>
          <a:p>
            <a:pPr marL="0" indent="0">
              <a:lnSpc>
                <a:spcPct val="120000"/>
              </a:lnSpc>
            </a:pPr>
            <a:endParaRPr lang="de-DE" sz="1200" dirty="0"/>
          </a:p>
          <a:p>
            <a:pPr>
              <a:lnSpc>
                <a:spcPct val="90000"/>
              </a:lnSpc>
            </a:pPr>
            <a:r>
              <a:rPr lang="de-DE" b="1" dirty="0" smtClean="0"/>
              <a:t>1976 </a:t>
            </a:r>
            <a:r>
              <a:rPr lang="de-DE" b="1" dirty="0"/>
              <a:t>– CP/M 80 (Digital Research)</a:t>
            </a:r>
            <a:endParaRPr lang="de-DE" dirty="0"/>
          </a:p>
          <a:p>
            <a:pPr>
              <a:lnSpc>
                <a:spcPct val="120000"/>
              </a:lnSpc>
              <a:buFont typeface="Arial" charset="0"/>
              <a:buChar char="–"/>
            </a:pPr>
            <a:r>
              <a:rPr lang="de-DE" dirty="0"/>
              <a:t>Betriebssystem für </a:t>
            </a:r>
            <a:r>
              <a:rPr lang="de-DE" dirty="0" smtClean="0"/>
              <a:t>Mikroprozessoren</a:t>
            </a:r>
          </a:p>
          <a:p>
            <a:pPr>
              <a:lnSpc>
                <a:spcPct val="120000"/>
              </a:lnSpc>
              <a:buFont typeface="Arial" charset="0"/>
              <a:buChar char="–"/>
            </a:pPr>
            <a:endParaRPr lang="de-DE" dirty="0" smtClean="0"/>
          </a:p>
        </p:txBody>
      </p:sp>
    </p:spTree>
    <p:extLst>
      <p:ext uri="{BB962C8B-B14F-4D97-AF65-F5344CB8AC3E}">
        <p14:creationId xmlns:p14="http://schemas.microsoft.com/office/powerpoint/2010/main" val="26798463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Entwicklung der Betriebssysteme (2)</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1981 – MS-DOS (Microsoft)</a:t>
            </a:r>
            <a:endParaRPr lang="de-DE" b="1" dirty="0"/>
          </a:p>
          <a:p>
            <a:pPr>
              <a:lnSpc>
                <a:spcPct val="120000"/>
              </a:lnSpc>
              <a:buFont typeface="Arial" charset="0"/>
              <a:buChar char="–"/>
            </a:pPr>
            <a:r>
              <a:rPr lang="de-DE" dirty="0" smtClean="0"/>
              <a:t>Durchbruch als Mikroprozessor-Betriebssystem</a:t>
            </a:r>
            <a:endParaRPr lang="de-DE" dirty="0"/>
          </a:p>
          <a:p>
            <a:pPr marL="0" indent="0">
              <a:lnSpc>
                <a:spcPct val="120000"/>
              </a:lnSpc>
            </a:pPr>
            <a:endParaRPr lang="de-DE" sz="1200" dirty="0"/>
          </a:p>
          <a:p>
            <a:pPr>
              <a:lnSpc>
                <a:spcPct val="90000"/>
              </a:lnSpc>
            </a:pPr>
            <a:r>
              <a:rPr lang="de-DE" b="1" dirty="0" smtClean="0"/>
              <a:t>1982 – MacOS (Apple)</a:t>
            </a:r>
            <a:endParaRPr lang="de-DE" b="1" dirty="0"/>
          </a:p>
          <a:p>
            <a:pPr>
              <a:lnSpc>
                <a:spcPct val="120000"/>
              </a:lnSpc>
              <a:buFont typeface="Arial" charset="0"/>
              <a:buChar char="–"/>
            </a:pPr>
            <a:r>
              <a:rPr lang="de-DE" dirty="0" smtClean="0"/>
              <a:t>Graphische Oberfläche</a:t>
            </a:r>
            <a:endParaRPr lang="de-DE" sz="1200" dirty="0" smtClean="0"/>
          </a:p>
          <a:p>
            <a:pPr marL="0" indent="0">
              <a:lnSpc>
                <a:spcPct val="120000"/>
              </a:lnSpc>
            </a:pPr>
            <a:endParaRPr lang="de-DE" sz="1200" dirty="0"/>
          </a:p>
          <a:p>
            <a:pPr>
              <a:lnSpc>
                <a:spcPct val="90000"/>
              </a:lnSpc>
            </a:pPr>
            <a:r>
              <a:rPr lang="de-DE" b="1" dirty="0" smtClean="0"/>
              <a:t>1983 </a:t>
            </a:r>
            <a:r>
              <a:rPr lang="de-DE" b="1" dirty="0"/>
              <a:t>– </a:t>
            </a:r>
            <a:r>
              <a:rPr lang="de-DE" b="1" dirty="0" smtClean="0"/>
              <a:t>SunOS 1.0 (Sun)</a:t>
            </a:r>
            <a:endParaRPr lang="de-DE" b="1" dirty="0"/>
          </a:p>
          <a:p>
            <a:pPr>
              <a:lnSpc>
                <a:spcPct val="120000"/>
              </a:lnSpc>
              <a:buFont typeface="Arial" charset="0"/>
              <a:buChar char="–"/>
            </a:pPr>
            <a:r>
              <a:rPr lang="en-US" i="1" dirty="0" smtClean="0"/>
              <a:t>Yellow Pages (YP) / Network Information Service (NIS)</a:t>
            </a:r>
          </a:p>
          <a:p>
            <a:pPr marL="0" indent="0">
              <a:lnSpc>
                <a:spcPct val="120000"/>
              </a:lnSpc>
            </a:pPr>
            <a:endParaRPr lang="de-DE" sz="1200" dirty="0" smtClean="0"/>
          </a:p>
          <a:p>
            <a:pPr>
              <a:lnSpc>
                <a:spcPct val="90000"/>
              </a:lnSpc>
            </a:pPr>
            <a:r>
              <a:rPr lang="de-DE" b="1" dirty="0" smtClean="0"/>
              <a:t>1985 – Netware (Novell)</a:t>
            </a:r>
            <a:endParaRPr lang="de-DE" b="1" dirty="0"/>
          </a:p>
          <a:p>
            <a:pPr>
              <a:lnSpc>
                <a:spcPct val="120000"/>
              </a:lnSpc>
              <a:buFont typeface="Arial" charset="0"/>
              <a:buChar char="–"/>
            </a:pPr>
            <a:r>
              <a:rPr lang="de-DE" dirty="0" smtClean="0"/>
              <a:t>Vernetzung von PCs</a:t>
            </a:r>
          </a:p>
          <a:p>
            <a:pPr marL="0" indent="0">
              <a:lnSpc>
                <a:spcPct val="120000"/>
              </a:lnSpc>
            </a:pPr>
            <a:endParaRPr lang="de-DE" sz="1200" dirty="0"/>
          </a:p>
          <a:p>
            <a:pPr>
              <a:lnSpc>
                <a:spcPct val="90000"/>
              </a:lnSpc>
            </a:pPr>
            <a:r>
              <a:rPr lang="de-DE" b="1" dirty="0"/>
              <a:t>1985 – </a:t>
            </a:r>
            <a:r>
              <a:rPr lang="de-DE" b="1" dirty="0" smtClean="0"/>
              <a:t>SunOS 2.0 (Sun)</a:t>
            </a:r>
            <a:endParaRPr lang="de-DE" b="1" dirty="0"/>
          </a:p>
          <a:p>
            <a:pPr>
              <a:lnSpc>
                <a:spcPct val="120000"/>
              </a:lnSpc>
              <a:buFont typeface="Arial" charset="0"/>
              <a:buChar char="–"/>
            </a:pPr>
            <a:r>
              <a:rPr lang="en-US" i="1" dirty="0" smtClean="0"/>
              <a:t>Network File System (NFS)</a:t>
            </a:r>
          </a:p>
          <a:p>
            <a:pPr marL="0" indent="0">
              <a:lnSpc>
                <a:spcPct val="120000"/>
              </a:lnSpc>
            </a:pPr>
            <a:endParaRPr lang="de-DE" sz="1200" dirty="0" smtClean="0"/>
          </a:p>
          <a:p>
            <a:pPr>
              <a:lnSpc>
                <a:spcPct val="90000"/>
              </a:lnSpc>
            </a:pPr>
            <a:r>
              <a:rPr lang="de-DE" b="1" dirty="0" smtClean="0"/>
              <a:t>1986 </a:t>
            </a:r>
            <a:r>
              <a:rPr lang="de-DE" b="1" dirty="0"/>
              <a:t>– </a:t>
            </a:r>
            <a:r>
              <a:rPr lang="de-DE" b="1" dirty="0" smtClean="0"/>
              <a:t>MS Windows (Microsoft)</a:t>
            </a:r>
            <a:endParaRPr lang="de-DE" b="1" dirty="0"/>
          </a:p>
          <a:p>
            <a:pPr>
              <a:lnSpc>
                <a:spcPct val="120000"/>
              </a:lnSpc>
              <a:buFont typeface="Arial" charset="0"/>
              <a:buChar char="–"/>
            </a:pPr>
            <a:r>
              <a:rPr lang="de-DE" dirty="0" smtClean="0"/>
              <a:t>Erste graphische Oberfläche für x86-PCs</a:t>
            </a:r>
            <a:endParaRPr lang="de-DE" dirty="0"/>
          </a:p>
          <a:p>
            <a:pPr marL="0" indent="0">
              <a:lnSpc>
                <a:spcPct val="120000"/>
              </a:lnSpc>
            </a:pPr>
            <a:endParaRPr lang="de-DE" dirty="0"/>
          </a:p>
        </p:txBody>
      </p:sp>
    </p:spTree>
    <p:extLst>
      <p:ext uri="{BB962C8B-B14F-4D97-AF65-F5344CB8AC3E}">
        <p14:creationId xmlns:p14="http://schemas.microsoft.com/office/powerpoint/2010/main" val="991857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7A63138-E9EB-49FD-9A33-77550FFBBDA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50242" name="Rectangle 2"/>
          <p:cNvSpPr>
            <a:spLocks noGrp="1" noChangeArrowheads="1"/>
          </p:cNvSpPr>
          <p:nvPr>
            <p:ph type="title"/>
          </p:nvPr>
        </p:nvSpPr>
        <p:spPr/>
        <p:txBody>
          <a:bodyPr/>
          <a:lstStyle/>
          <a:p>
            <a:r>
              <a:rPr lang="de-DE" dirty="0" smtClean="0"/>
              <a:t>Entwicklung der Betriebssysteme (3)</a:t>
            </a:r>
            <a:endParaRPr lang="de-DE" dirty="0"/>
          </a:p>
        </p:txBody>
      </p:sp>
      <p:sp>
        <p:nvSpPr>
          <p:cNvPr id="650243" name="Rectangle 3"/>
          <p:cNvSpPr>
            <a:spLocks noGrp="1" noChangeArrowheads="1"/>
          </p:cNvSpPr>
          <p:nvPr>
            <p:ph type="body" idx="1"/>
          </p:nvPr>
        </p:nvSpPr>
        <p:spPr/>
        <p:txBody>
          <a:bodyPr/>
          <a:lstStyle/>
          <a:p>
            <a:pPr>
              <a:lnSpc>
                <a:spcPct val="90000"/>
              </a:lnSpc>
            </a:pPr>
            <a:r>
              <a:rPr lang="de-DE" b="1" dirty="0" smtClean="0"/>
              <a:t>1990 – Windows NT (Microsoft)</a:t>
            </a:r>
            <a:endParaRPr lang="de-DE" dirty="0"/>
          </a:p>
          <a:p>
            <a:pPr>
              <a:lnSpc>
                <a:spcPct val="120000"/>
              </a:lnSpc>
              <a:buFont typeface="Arial" charset="0"/>
              <a:buChar char="–"/>
            </a:pPr>
            <a:r>
              <a:rPr lang="de-DE" dirty="0" smtClean="0"/>
              <a:t>Echter Multiprogrammbetrieb nun auch auf PCs</a:t>
            </a:r>
          </a:p>
          <a:p>
            <a:pPr marL="0" indent="0">
              <a:lnSpc>
                <a:spcPct val="120000"/>
              </a:lnSpc>
            </a:pPr>
            <a:endParaRPr lang="de-DE" sz="1200" dirty="0"/>
          </a:p>
          <a:p>
            <a:pPr>
              <a:lnSpc>
                <a:spcPct val="90000"/>
              </a:lnSpc>
            </a:pPr>
            <a:r>
              <a:rPr lang="de-DE" b="1" dirty="0" smtClean="0"/>
              <a:t>1991 – Linux (Linus Torvalds)</a:t>
            </a:r>
            <a:endParaRPr lang="de-DE" b="1" dirty="0"/>
          </a:p>
          <a:p>
            <a:pPr>
              <a:lnSpc>
                <a:spcPct val="120000"/>
              </a:lnSpc>
              <a:buFont typeface="Arial" charset="0"/>
              <a:buChar char="–"/>
            </a:pPr>
            <a:r>
              <a:rPr lang="en-US" i="1" dirty="0" smtClean="0"/>
              <a:t>Open Source</a:t>
            </a:r>
            <a:r>
              <a:rPr lang="de-DE" dirty="0" smtClean="0"/>
              <a:t> Unix</a:t>
            </a:r>
            <a:endParaRPr lang="de-DE" dirty="0"/>
          </a:p>
          <a:p>
            <a:pPr marL="0" indent="0">
              <a:lnSpc>
                <a:spcPct val="120000"/>
              </a:lnSpc>
            </a:pPr>
            <a:endParaRPr lang="de-DE" sz="1200" dirty="0"/>
          </a:p>
          <a:p>
            <a:pPr>
              <a:lnSpc>
                <a:spcPct val="90000"/>
              </a:lnSpc>
            </a:pPr>
            <a:r>
              <a:rPr lang="de-DE" b="1" dirty="0" smtClean="0"/>
              <a:t>1996</a:t>
            </a:r>
            <a:endParaRPr lang="de-DE" b="1" dirty="0"/>
          </a:p>
          <a:p>
            <a:pPr>
              <a:lnSpc>
                <a:spcPct val="120000"/>
              </a:lnSpc>
              <a:buFont typeface="Arial" charset="0"/>
              <a:buChar char="–"/>
            </a:pPr>
            <a:r>
              <a:rPr lang="de-DE" dirty="0" smtClean="0"/>
              <a:t>Erstes Linux mit Multiprozessorunterstützung</a:t>
            </a:r>
          </a:p>
          <a:p>
            <a:pPr marL="0" indent="0">
              <a:lnSpc>
                <a:spcPct val="120000"/>
              </a:lnSpc>
            </a:pPr>
            <a:endParaRPr lang="de-DE" sz="1200" dirty="0"/>
          </a:p>
          <a:p>
            <a:pPr>
              <a:lnSpc>
                <a:spcPct val="90000"/>
              </a:lnSpc>
            </a:pPr>
            <a:r>
              <a:rPr lang="de-DE" b="1" dirty="0" smtClean="0"/>
              <a:t>2000 – Mac OS X (Apple)</a:t>
            </a:r>
            <a:endParaRPr lang="de-DE" b="1" dirty="0"/>
          </a:p>
          <a:p>
            <a:pPr marL="0" indent="0">
              <a:lnSpc>
                <a:spcPct val="120000"/>
              </a:lnSpc>
            </a:pPr>
            <a:endParaRPr lang="de-DE" sz="1200" dirty="0"/>
          </a:p>
          <a:p>
            <a:pPr>
              <a:lnSpc>
                <a:spcPct val="90000"/>
              </a:lnSpc>
            </a:pPr>
            <a:r>
              <a:rPr lang="de-DE" b="1" dirty="0" smtClean="0"/>
              <a:t>2001 – Windows XP (Microsoft)</a:t>
            </a:r>
          </a:p>
          <a:p>
            <a:pPr marL="0" indent="0">
              <a:lnSpc>
                <a:spcPct val="120000"/>
              </a:lnSpc>
            </a:pPr>
            <a:endParaRPr lang="de-DE" sz="1200" dirty="0"/>
          </a:p>
          <a:p>
            <a:pPr>
              <a:lnSpc>
                <a:spcPct val="90000"/>
              </a:lnSpc>
            </a:pPr>
            <a:r>
              <a:rPr lang="de-DE" b="1" dirty="0" smtClean="0"/>
              <a:t>2005 – Solaris 10 / SunOS 5.10 (Sun)</a:t>
            </a:r>
            <a:endParaRPr lang="de-DE" b="1" dirty="0"/>
          </a:p>
          <a:p>
            <a:pPr>
              <a:lnSpc>
                <a:spcPct val="120000"/>
              </a:lnSpc>
              <a:buFont typeface="Arial" charset="0"/>
              <a:buChar char="–"/>
            </a:pPr>
            <a:r>
              <a:rPr lang="en-US" i="1" dirty="0" smtClean="0"/>
              <a:t>Zettabyte File System (ZFS)</a:t>
            </a:r>
          </a:p>
          <a:p>
            <a:pPr marL="0" indent="0">
              <a:lnSpc>
                <a:spcPct val="120000"/>
              </a:lnSpc>
            </a:pPr>
            <a:endParaRPr lang="de-DE" sz="1200" dirty="0"/>
          </a:p>
          <a:p>
            <a:pPr>
              <a:lnSpc>
                <a:spcPct val="90000"/>
              </a:lnSpc>
            </a:pPr>
            <a:r>
              <a:rPr lang="de-DE" b="1" dirty="0" smtClean="0"/>
              <a:t>2009 – Windows 7 </a:t>
            </a:r>
            <a:r>
              <a:rPr lang="de-DE" b="1" dirty="0"/>
              <a:t>(Microsoft)</a:t>
            </a:r>
          </a:p>
          <a:p>
            <a:pPr>
              <a:lnSpc>
                <a:spcPct val="90000"/>
              </a:lnSpc>
            </a:pPr>
            <a:endParaRPr lang="de-DE" b="1" dirty="0"/>
          </a:p>
        </p:txBody>
      </p:sp>
    </p:spTree>
    <p:extLst>
      <p:ext uri="{BB962C8B-B14F-4D97-AF65-F5344CB8AC3E}">
        <p14:creationId xmlns:p14="http://schemas.microsoft.com/office/powerpoint/2010/main" val="30844444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BC5FD55-10DF-4EC3-9A7A-BDB312306C8B}"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464900" name="Rectangle 4"/>
          <p:cNvSpPr>
            <a:spLocks noGrp="1" noChangeArrowheads="1"/>
          </p:cNvSpPr>
          <p:nvPr>
            <p:ph type="title"/>
          </p:nvPr>
        </p:nvSpPr>
        <p:spPr/>
        <p:txBody>
          <a:bodyPr/>
          <a:lstStyle/>
          <a:p>
            <a:r>
              <a:rPr lang="de-DE" dirty="0" smtClean="0"/>
              <a:t>Motivation der Vorlesung</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Ausführungsplattformen</a:t>
            </a:r>
            <a:endParaRPr lang="de-DE" b="1" dirty="0"/>
          </a:p>
          <a:p>
            <a:pPr>
              <a:lnSpc>
                <a:spcPct val="120000"/>
              </a:lnSpc>
              <a:buFont typeface="Arial" charset="0"/>
              <a:buChar char="–"/>
            </a:pPr>
            <a:r>
              <a:rPr lang="de-DE" dirty="0" smtClean="0"/>
              <a:t>Jede Ausführung von Programmen bedarf einer zur Ausführung fähigen Systemsoftware und -hardware</a:t>
            </a:r>
          </a:p>
          <a:p>
            <a:pPr>
              <a:lnSpc>
                <a:spcPct val="120000"/>
              </a:lnSpc>
              <a:buFont typeface="Arial" charset="0"/>
              <a:buChar char="–"/>
            </a:pPr>
            <a:r>
              <a:rPr lang="de-DE" dirty="0" smtClean="0"/>
              <a:t>Wir nennen diese auch </a:t>
            </a:r>
            <a:r>
              <a:rPr lang="en-US" i="1" dirty="0" smtClean="0"/>
              <a:t>Execution Platforms</a:t>
            </a:r>
          </a:p>
          <a:p>
            <a:pPr>
              <a:lnSpc>
                <a:spcPct val="120000"/>
              </a:lnSpc>
              <a:buFont typeface="Arial" charset="0"/>
              <a:buChar char="–"/>
            </a:pPr>
            <a:r>
              <a:rPr lang="en-US" i="1" dirty="0" smtClean="0"/>
              <a:t>Platform-based Design</a:t>
            </a:r>
            <a:r>
              <a:rPr lang="de-DE" dirty="0" smtClean="0"/>
              <a:t> ist ein Ansatz für viele Anwendungen</a:t>
            </a:r>
            <a:br>
              <a:rPr lang="de-DE" dirty="0" smtClean="0"/>
            </a:br>
            <a:r>
              <a:rPr lang="de-DE" dirty="0" smtClean="0"/>
              <a:t>(z.B. Automotive, Handys, ...)</a:t>
            </a:r>
          </a:p>
          <a:p>
            <a:pPr>
              <a:lnSpc>
                <a:spcPct val="120000"/>
              </a:lnSpc>
              <a:buFont typeface="Arial" charset="0"/>
              <a:buChar char="–"/>
            </a:pPr>
            <a:r>
              <a:rPr lang="de-DE" dirty="0" smtClean="0"/>
              <a:t>Plattformen sind nicht immer ideal (führen bspw. Anwendungen nicht in 0 Zeit mit 0 Energieverbrauch aus)</a:t>
            </a:r>
          </a:p>
          <a:p>
            <a:pPr>
              <a:lnSpc>
                <a:spcPct val="120000"/>
              </a:lnSpc>
              <a:buFont typeface="Arial" charset="0"/>
              <a:buChar char="–"/>
            </a:pPr>
            <a:r>
              <a:rPr lang="de-DE" dirty="0" smtClean="0"/>
              <a:t>Grundlegendes Verständnis von Plattformen ist zum Begreifen von nicht-idealem Verhalten wichtig</a:t>
            </a:r>
          </a:p>
          <a:p>
            <a:pPr>
              <a:lnSpc>
                <a:spcPct val="120000"/>
              </a:lnSpc>
              <a:buFont typeface="Arial" charset="0"/>
              <a:buChar char="–"/>
            </a:pPr>
            <a:r>
              <a:rPr lang="de-DE" dirty="0" smtClean="0"/>
              <a:t>Deshalb Beschäftigung in dieser Vorlesung mit </a:t>
            </a:r>
            <a:r>
              <a:rPr lang="en-US" i="1" dirty="0" smtClean="0"/>
              <a:t>Execution Platforms</a:t>
            </a:r>
            <a:endParaRPr lang="en-US" i="1" dirty="0"/>
          </a:p>
        </p:txBody>
      </p:sp>
    </p:spTree>
    <p:extLst>
      <p:ext uri="{BB962C8B-B14F-4D97-AF65-F5344CB8AC3E}">
        <p14:creationId xmlns:p14="http://schemas.microsoft.com/office/powerpoint/2010/main" val="144915169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Aufbau heutiger Rechner (1)</a:t>
            </a:r>
            <a:endParaRPr lang="de-DE" dirty="0"/>
          </a:p>
        </p:txBody>
      </p:sp>
      <p:sp>
        <p:nvSpPr>
          <p:cNvPr id="4" name="Datumsplatzhalter 3"/>
          <p:cNvSpPr>
            <a:spLocks noGrp="1"/>
          </p:cNvSpPr>
          <p:nvPr>
            <p:ph type="dt" sz="half" idx="10"/>
          </p:nvPr>
        </p:nvSpPr>
        <p:spPr/>
        <p:txBody>
          <a:bodyPr/>
          <a:lstStyle/>
          <a:p>
            <a:r>
              <a:rPr lang="en-US" dirty="0" smtClean="0"/>
              <a:t>©</a:t>
            </a:r>
            <a:r>
              <a:rPr lang="de-DE" dirty="0" smtClean="0"/>
              <a:t> H. Falk | </a:t>
            </a:r>
            <a:fld id="{F699D351-6144-4C3A-840E-9211F7A7950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 name="Textfeld 5"/>
          <p:cNvSpPr txBox="1"/>
          <p:nvPr/>
        </p:nvSpPr>
        <p:spPr>
          <a:xfrm>
            <a:off x="6300192" y="5765194"/>
            <a:ext cx="1297150" cy="400110"/>
          </a:xfrm>
          <a:prstGeom prst="rect">
            <a:avLst/>
          </a:prstGeom>
          <a:noFill/>
        </p:spPr>
        <p:txBody>
          <a:bodyPr wrap="none" rtlCol="0">
            <a:spAutoFit/>
          </a:bodyPr>
          <a:lstStyle/>
          <a:p>
            <a:r>
              <a:rPr lang="de-DE" sz="2000" dirty="0" smtClean="0"/>
              <a:t>Hardware</a:t>
            </a:r>
            <a:endParaRPr lang="de-DE" sz="2000" dirty="0"/>
          </a:p>
        </p:txBody>
      </p:sp>
      <p:sp>
        <p:nvSpPr>
          <p:cNvPr id="7" name="Textfeld 6"/>
          <p:cNvSpPr txBox="1"/>
          <p:nvPr/>
        </p:nvSpPr>
        <p:spPr>
          <a:xfrm>
            <a:off x="5292080" y="4581128"/>
            <a:ext cx="2305439" cy="400110"/>
          </a:xfrm>
          <a:prstGeom prst="rect">
            <a:avLst/>
          </a:prstGeom>
          <a:noFill/>
        </p:spPr>
        <p:txBody>
          <a:bodyPr wrap="none" rtlCol="0">
            <a:spAutoFit/>
          </a:bodyPr>
          <a:lstStyle/>
          <a:p>
            <a:r>
              <a:rPr lang="de-DE" sz="2000" dirty="0" smtClean="0"/>
              <a:t>Ein-/Ausgabe (I/O)</a:t>
            </a:r>
            <a:endParaRPr lang="de-DE" sz="2000" dirty="0"/>
          </a:p>
        </p:txBody>
      </p:sp>
      <p:sp>
        <p:nvSpPr>
          <p:cNvPr id="8" name="Textfeld 7"/>
          <p:cNvSpPr txBox="1"/>
          <p:nvPr/>
        </p:nvSpPr>
        <p:spPr>
          <a:xfrm>
            <a:off x="5659587" y="3423954"/>
            <a:ext cx="1936749" cy="400110"/>
          </a:xfrm>
          <a:prstGeom prst="rect">
            <a:avLst/>
          </a:prstGeom>
          <a:noFill/>
        </p:spPr>
        <p:txBody>
          <a:bodyPr wrap="none" rtlCol="0">
            <a:spAutoFit/>
          </a:bodyPr>
          <a:lstStyle/>
          <a:p>
            <a:r>
              <a:rPr lang="de-DE" sz="2000" dirty="0" smtClean="0"/>
              <a:t>Betriebssystem</a:t>
            </a:r>
            <a:endParaRPr lang="de-DE" sz="2000" dirty="0"/>
          </a:p>
        </p:txBody>
      </p:sp>
      <p:sp>
        <p:nvSpPr>
          <p:cNvPr id="9" name="Textfeld 8"/>
          <p:cNvSpPr txBox="1"/>
          <p:nvPr/>
        </p:nvSpPr>
        <p:spPr>
          <a:xfrm>
            <a:off x="6084168" y="2164794"/>
            <a:ext cx="1540806" cy="400110"/>
          </a:xfrm>
          <a:prstGeom prst="rect">
            <a:avLst/>
          </a:prstGeom>
          <a:noFill/>
        </p:spPr>
        <p:txBody>
          <a:bodyPr wrap="none" rtlCol="0">
            <a:spAutoFit/>
          </a:bodyPr>
          <a:lstStyle/>
          <a:p>
            <a:r>
              <a:rPr lang="de-DE" sz="2000" dirty="0" smtClean="0"/>
              <a:t>Anwendung</a:t>
            </a:r>
            <a:endParaRPr lang="de-DE" sz="2000"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2925" y="3314962"/>
            <a:ext cx="693421" cy="618094"/>
          </a:xfrm>
          <a:prstGeom prst="rect">
            <a:avLst/>
          </a:prstGeom>
        </p:spPr>
      </p:pic>
      <p:sp>
        <p:nvSpPr>
          <p:cNvPr id="11" name="Text Box 12"/>
          <p:cNvSpPr txBox="1">
            <a:spLocks noChangeArrowheads="1"/>
          </p:cNvSpPr>
          <p:nvPr/>
        </p:nvSpPr>
        <p:spPr bwMode="auto">
          <a:xfrm>
            <a:off x="7812360" y="2863969"/>
            <a:ext cx="1072654" cy="276999"/>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200" i="1" dirty="0" smtClean="0">
                <a:ea typeface="ヒラギノ角ゴ Pro W3" pitchFamily="96" charset="-128"/>
              </a:rPr>
              <a:t>(R) Microsoft</a:t>
            </a: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37168" t="37292" r="37346" b="35664"/>
          <a:stretch/>
        </p:blipFill>
        <p:spPr>
          <a:xfrm>
            <a:off x="7727227" y="1916832"/>
            <a:ext cx="1165253" cy="772789"/>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844824"/>
            <a:ext cx="3913479" cy="3600400"/>
          </a:xfrm>
          <a:prstGeom prst="rect">
            <a:avLst/>
          </a:prstGeom>
        </p:spPr>
      </p:pic>
      <p:sp>
        <p:nvSpPr>
          <p:cNvPr id="14" name="Freihandform 13"/>
          <p:cNvSpPr/>
          <p:nvPr/>
        </p:nvSpPr>
        <p:spPr bwMode="auto">
          <a:xfrm>
            <a:off x="1278543" y="5186995"/>
            <a:ext cx="5093658" cy="984711"/>
          </a:xfrm>
          <a:custGeom>
            <a:avLst/>
            <a:gdLst>
              <a:gd name="connsiteX0" fmla="*/ 5437847 w 5437847"/>
              <a:gd name="connsiteY0" fmla="*/ 793019 h 984711"/>
              <a:gd name="connsiteX1" fmla="*/ 1043872 w 5437847"/>
              <a:gd name="connsiteY1" fmla="*/ 930584 h 984711"/>
              <a:gd name="connsiteX2" fmla="*/ 0 w 5437847"/>
              <a:gd name="connsiteY2" fmla="*/ 0 h 984711"/>
            </a:gdLst>
            <a:ahLst/>
            <a:cxnLst>
              <a:cxn ang="0">
                <a:pos x="connsiteX0" y="connsiteY0"/>
              </a:cxn>
              <a:cxn ang="0">
                <a:pos x="connsiteX1" y="connsiteY1"/>
              </a:cxn>
              <a:cxn ang="0">
                <a:pos x="connsiteX2" y="connsiteY2"/>
              </a:cxn>
            </a:cxnLst>
            <a:rect l="l" t="t" r="r" b="b"/>
            <a:pathLst>
              <a:path w="5437847" h="984711">
                <a:moveTo>
                  <a:pt x="5437847" y="793019"/>
                </a:moveTo>
                <a:cubicBezTo>
                  <a:pt x="3694013" y="927886"/>
                  <a:pt x="1950180" y="1062754"/>
                  <a:pt x="1043872" y="930584"/>
                </a:cubicBezTo>
                <a:cubicBezTo>
                  <a:pt x="137564" y="798414"/>
                  <a:pt x="68782" y="399207"/>
                  <a:pt x="0" y="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7" name="Freihandform 16"/>
          <p:cNvSpPr/>
          <p:nvPr/>
        </p:nvSpPr>
        <p:spPr bwMode="auto">
          <a:xfrm>
            <a:off x="2427611" y="4782393"/>
            <a:ext cx="2929316" cy="299405"/>
          </a:xfrm>
          <a:custGeom>
            <a:avLst/>
            <a:gdLst>
              <a:gd name="connsiteX0" fmla="*/ 2929316 w 2929316"/>
              <a:gd name="connsiteY0" fmla="*/ 0 h 299405"/>
              <a:gd name="connsiteX1" fmla="*/ 995320 w 2929316"/>
              <a:gd name="connsiteY1" fmla="*/ 56644 h 299405"/>
              <a:gd name="connsiteX2" fmla="*/ 0 w 2929316"/>
              <a:gd name="connsiteY2" fmla="*/ 299405 h 299405"/>
            </a:gdLst>
            <a:ahLst/>
            <a:cxnLst>
              <a:cxn ang="0">
                <a:pos x="connsiteX0" y="connsiteY0"/>
              </a:cxn>
              <a:cxn ang="0">
                <a:pos x="connsiteX1" y="connsiteY1"/>
              </a:cxn>
              <a:cxn ang="0">
                <a:pos x="connsiteX2" y="connsiteY2"/>
              </a:cxn>
            </a:cxnLst>
            <a:rect l="l" t="t" r="r" b="b"/>
            <a:pathLst>
              <a:path w="2929316" h="299405">
                <a:moveTo>
                  <a:pt x="2929316" y="0"/>
                </a:moveTo>
                <a:cubicBezTo>
                  <a:pt x="2206427" y="3371"/>
                  <a:pt x="1483539" y="6743"/>
                  <a:pt x="995320" y="56644"/>
                </a:cubicBezTo>
                <a:cubicBezTo>
                  <a:pt x="507101" y="106545"/>
                  <a:pt x="253550" y="202975"/>
                  <a:pt x="0" y="299405"/>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8" name="Freihandform 17"/>
          <p:cNvSpPr/>
          <p:nvPr/>
        </p:nvSpPr>
        <p:spPr bwMode="auto">
          <a:xfrm>
            <a:off x="3560496" y="2646096"/>
            <a:ext cx="1772155" cy="2136297"/>
          </a:xfrm>
          <a:custGeom>
            <a:avLst/>
            <a:gdLst>
              <a:gd name="connsiteX0" fmla="*/ 1772155 w 1772155"/>
              <a:gd name="connsiteY0" fmla="*/ 2136297 h 2136297"/>
              <a:gd name="connsiteX1" fmla="*/ 1343277 w 1772155"/>
              <a:gd name="connsiteY1" fmla="*/ 566442 h 2136297"/>
              <a:gd name="connsiteX2" fmla="*/ 0 w 1772155"/>
              <a:gd name="connsiteY2" fmla="*/ 0 h 2136297"/>
              <a:gd name="connsiteX3" fmla="*/ 0 w 1772155"/>
              <a:gd name="connsiteY3" fmla="*/ 0 h 2136297"/>
            </a:gdLst>
            <a:ahLst/>
            <a:cxnLst>
              <a:cxn ang="0">
                <a:pos x="connsiteX0" y="connsiteY0"/>
              </a:cxn>
              <a:cxn ang="0">
                <a:pos x="connsiteX1" y="connsiteY1"/>
              </a:cxn>
              <a:cxn ang="0">
                <a:pos x="connsiteX2" y="connsiteY2"/>
              </a:cxn>
              <a:cxn ang="0">
                <a:pos x="connsiteX3" y="connsiteY3"/>
              </a:cxn>
            </a:cxnLst>
            <a:rect l="l" t="t" r="r" b="b"/>
            <a:pathLst>
              <a:path w="1772155" h="2136297">
                <a:moveTo>
                  <a:pt x="1772155" y="2136297"/>
                </a:moveTo>
                <a:cubicBezTo>
                  <a:pt x="1705395" y="1529394"/>
                  <a:pt x="1638636" y="922491"/>
                  <a:pt x="1343277" y="566442"/>
                </a:cubicBezTo>
                <a:cubicBezTo>
                  <a:pt x="1047918" y="210393"/>
                  <a:pt x="0" y="0"/>
                  <a:pt x="0" y="0"/>
                </a:cubicBezTo>
                <a:lnTo>
                  <a:pt x="0" y="0"/>
                </a:ln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115696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Aufbau heutiger Rechner (2)</a:t>
            </a:r>
            <a:endParaRPr lang="de-DE" dirty="0"/>
          </a:p>
        </p:txBody>
      </p:sp>
      <p:sp>
        <p:nvSpPr>
          <p:cNvPr id="4" name="Datumsplatzhalter 3"/>
          <p:cNvSpPr>
            <a:spLocks noGrp="1"/>
          </p:cNvSpPr>
          <p:nvPr>
            <p:ph type="dt" sz="half" idx="10"/>
          </p:nvPr>
        </p:nvSpPr>
        <p:spPr/>
        <p:txBody>
          <a:bodyPr/>
          <a:lstStyle/>
          <a:p>
            <a:r>
              <a:rPr lang="en-US" dirty="0" smtClean="0"/>
              <a:t>©</a:t>
            </a:r>
            <a:r>
              <a:rPr lang="de-DE" dirty="0" smtClean="0"/>
              <a:t> H. Falk | </a:t>
            </a:r>
            <a:fld id="{F699D351-6144-4C3A-840E-9211F7A7950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 name="Textfeld 5"/>
          <p:cNvSpPr txBox="1"/>
          <p:nvPr/>
        </p:nvSpPr>
        <p:spPr>
          <a:xfrm>
            <a:off x="5580112" y="5763600"/>
            <a:ext cx="1297150" cy="400110"/>
          </a:xfrm>
          <a:prstGeom prst="rect">
            <a:avLst/>
          </a:prstGeom>
          <a:noFill/>
        </p:spPr>
        <p:txBody>
          <a:bodyPr wrap="none" rtlCol="0">
            <a:spAutoFit/>
          </a:bodyPr>
          <a:lstStyle/>
          <a:p>
            <a:r>
              <a:rPr lang="de-DE" sz="2000" dirty="0" smtClean="0"/>
              <a:t>Hardware</a:t>
            </a:r>
            <a:endParaRPr lang="de-DE" sz="2000" dirty="0"/>
          </a:p>
        </p:txBody>
      </p:sp>
      <p:sp>
        <p:nvSpPr>
          <p:cNvPr id="7" name="Textfeld 6"/>
          <p:cNvSpPr txBox="1"/>
          <p:nvPr/>
        </p:nvSpPr>
        <p:spPr>
          <a:xfrm>
            <a:off x="4572000" y="4581128"/>
            <a:ext cx="2305439" cy="400110"/>
          </a:xfrm>
          <a:prstGeom prst="rect">
            <a:avLst/>
          </a:prstGeom>
          <a:noFill/>
        </p:spPr>
        <p:txBody>
          <a:bodyPr wrap="none" rtlCol="0">
            <a:spAutoFit/>
          </a:bodyPr>
          <a:lstStyle/>
          <a:p>
            <a:r>
              <a:rPr lang="de-DE" sz="2000" dirty="0" smtClean="0"/>
              <a:t>Ein-/Ausgabe (I/O)</a:t>
            </a:r>
            <a:endParaRPr lang="de-DE" sz="2000" dirty="0"/>
          </a:p>
        </p:txBody>
      </p:sp>
      <p:sp>
        <p:nvSpPr>
          <p:cNvPr id="8" name="Textfeld 7"/>
          <p:cNvSpPr txBox="1"/>
          <p:nvPr/>
        </p:nvSpPr>
        <p:spPr>
          <a:xfrm>
            <a:off x="4932040" y="3460938"/>
            <a:ext cx="1936749" cy="400110"/>
          </a:xfrm>
          <a:prstGeom prst="rect">
            <a:avLst/>
          </a:prstGeom>
          <a:noFill/>
        </p:spPr>
        <p:txBody>
          <a:bodyPr wrap="none" rtlCol="0">
            <a:spAutoFit/>
          </a:bodyPr>
          <a:lstStyle/>
          <a:p>
            <a:r>
              <a:rPr lang="de-DE" sz="2000" dirty="0" smtClean="0"/>
              <a:t>Betriebssystem</a:t>
            </a:r>
            <a:endParaRPr lang="de-DE" sz="2000" dirty="0"/>
          </a:p>
        </p:txBody>
      </p:sp>
      <p:sp>
        <p:nvSpPr>
          <p:cNvPr id="9" name="Textfeld 8"/>
          <p:cNvSpPr txBox="1"/>
          <p:nvPr/>
        </p:nvSpPr>
        <p:spPr>
          <a:xfrm>
            <a:off x="5054129" y="1588730"/>
            <a:ext cx="1826141" cy="400110"/>
          </a:xfrm>
          <a:prstGeom prst="rect">
            <a:avLst/>
          </a:prstGeom>
          <a:noFill/>
        </p:spPr>
        <p:txBody>
          <a:bodyPr wrap="none" rtlCol="0">
            <a:spAutoFit/>
          </a:bodyPr>
          <a:lstStyle/>
          <a:p>
            <a:r>
              <a:rPr lang="de-DE" sz="2000" dirty="0" smtClean="0"/>
              <a:t>Anwendungen</a:t>
            </a:r>
            <a:endParaRPr lang="de-DE" sz="2000"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902" y="2239888"/>
            <a:ext cx="693421" cy="618094"/>
          </a:xfrm>
          <a:prstGeom prst="rect">
            <a:avLst/>
          </a:prstGeom>
        </p:spPr>
      </p:pic>
      <p:sp>
        <p:nvSpPr>
          <p:cNvPr id="11" name="Text Box 12"/>
          <p:cNvSpPr txBox="1">
            <a:spLocks noChangeArrowheads="1"/>
          </p:cNvSpPr>
          <p:nvPr/>
        </p:nvSpPr>
        <p:spPr bwMode="auto">
          <a:xfrm>
            <a:off x="6926337" y="1855857"/>
            <a:ext cx="1072654" cy="276999"/>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200" i="1" dirty="0" smtClean="0">
                <a:ea typeface="ヒラギノ角ゴ Pro W3" pitchFamily="96" charset="-128"/>
              </a:rPr>
              <a:t>(R) Microsoft</a:t>
            </a: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37168" t="37292" r="37346" b="35664"/>
          <a:stretch/>
        </p:blipFill>
        <p:spPr>
          <a:xfrm>
            <a:off x="6841204" y="980728"/>
            <a:ext cx="1165253" cy="772789"/>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789" y="3284984"/>
            <a:ext cx="628675" cy="739618"/>
          </a:xfrm>
          <a:prstGeom prst="rect">
            <a:avLst/>
          </a:prstGeom>
        </p:spPr>
      </p:pic>
      <p:cxnSp>
        <p:nvCxnSpPr>
          <p:cNvPr id="14" name="Gerade Verbindung 13"/>
          <p:cNvCxnSpPr/>
          <p:nvPr/>
        </p:nvCxnSpPr>
        <p:spPr bwMode="auto">
          <a:xfrm>
            <a:off x="8150473" y="836712"/>
            <a:ext cx="0" cy="2160240"/>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Grafik 14"/>
          <p:cNvPicPr>
            <a:picLocks noChangeAspect="1"/>
          </p:cNvPicPr>
          <p:nvPr/>
        </p:nvPicPr>
        <p:blipFill rotWithShape="1">
          <a:blip r:embed="rId5">
            <a:extLst>
              <a:ext uri="{28A0092B-C50C-407E-A947-70E740481C1C}">
                <a14:useLocalDpi xmlns:a14="http://schemas.microsoft.com/office/drawing/2010/main" val="0"/>
              </a:ext>
            </a:extLst>
          </a:blip>
          <a:srcRect l="14919" t="32956" r="74621" b="58842"/>
          <a:stretch/>
        </p:blipFill>
        <p:spPr>
          <a:xfrm>
            <a:off x="8294489" y="878379"/>
            <a:ext cx="525983" cy="462389"/>
          </a:xfrm>
          <a:prstGeom prst="rect">
            <a:avLst/>
          </a:prstGeom>
        </p:spPr>
      </p:pic>
      <p:pic>
        <p:nvPicPr>
          <p:cNvPr id="16" name="Grafik 15"/>
          <p:cNvPicPr>
            <a:picLocks noChangeAspect="1"/>
          </p:cNvPicPr>
          <p:nvPr/>
        </p:nvPicPr>
        <p:blipFill rotWithShape="1">
          <a:blip r:embed="rId6">
            <a:extLst>
              <a:ext uri="{28A0092B-C50C-407E-A947-70E740481C1C}">
                <a14:useLocalDpi xmlns:a14="http://schemas.microsoft.com/office/drawing/2010/main" val="0"/>
              </a:ext>
            </a:extLst>
          </a:blip>
          <a:srcRect l="34230" t="58940" r="56275" b="31553"/>
          <a:stretch/>
        </p:blipFill>
        <p:spPr>
          <a:xfrm>
            <a:off x="8321114" y="2348880"/>
            <a:ext cx="477431" cy="535994"/>
          </a:xfrm>
          <a:prstGeom prst="rect">
            <a:avLst/>
          </a:prstGeom>
        </p:spPr>
      </p:pic>
      <p:pic>
        <p:nvPicPr>
          <p:cNvPr id="17" name="Grafik 16"/>
          <p:cNvPicPr>
            <a:picLocks noChangeAspect="1"/>
          </p:cNvPicPr>
          <p:nvPr/>
        </p:nvPicPr>
        <p:blipFill rotWithShape="1">
          <a:blip r:embed="rId7">
            <a:extLst>
              <a:ext uri="{28A0092B-C50C-407E-A947-70E740481C1C}">
                <a14:useLocalDpi xmlns:a14="http://schemas.microsoft.com/office/drawing/2010/main" val="0"/>
              </a:ext>
            </a:extLst>
          </a:blip>
          <a:srcRect l="15402" t="32669" r="75265" b="58843"/>
          <a:stretch/>
        </p:blipFill>
        <p:spPr>
          <a:xfrm>
            <a:off x="8329207" y="1654282"/>
            <a:ext cx="469338" cy="478574"/>
          </a:xfrm>
          <a:prstGeom prst="rect">
            <a:avLst/>
          </a:prstGeom>
        </p:spPr>
      </p:pic>
      <p:sp>
        <p:nvSpPr>
          <p:cNvPr id="18" name="Text Box 12"/>
          <p:cNvSpPr txBox="1">
            <a:spLocks noChangeArrowheads="1"/>
          </p:cNvSpPr>
          <p:nvPr/>
        </p:nvSpPr>
        <p:spPr bwMode="auto">
          <a:xfrm>
            <a:off x="6084168" y="4016097"/>
            <a:ext cx="2736304" cy="276999"/>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200" i="1" dirty="0" smtClean="0">
                <a:ea typeface="ヒラギノ角ゴ Pro W3" pitchFamily="96" charset="-128"/>
              </a:rPr>
              <a:t>Tux: L. Ewing, S. Budig, A. Gerwinski</a:t>
            </a:r>
          </a:p>
        </p:txBody>
      </p:sp>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000" y="1846800"/>
            <a:ext cx="3962400" cy="3878199"/>
          </a:xfrm>
          <a:prstGeom prst="rect">
            <a:avLst/>
          </a:prstGeom>
        </p:spPr>
      </p:pic>
      <p:sp>
        <p:nvSpPr>
          <p:cNvPr id="23" name="Freihandform 22"/>
          <p:cNvSpPr/>
          <p:nvPr/>
        </p:nvSpPr>
        <p:spPr bwMode="auto">
          <a:xfrm>
            <a:off x="1278543" y="5186995"/>
            <a:ext cx="4373577" cy="984711"/>
          </a:xfrm>
          <a:custGeom>
            <a:avLst/>
            <a:gdLst>
              <a:gd name="connsiteX0" fmla="*/ 5437847 w 5437847"/>
              <a:gd name="connsiteY0" fmla="*/ 793019 h 984711"/>
              <a:gd name="connsiteX1" fmla="*/ 1043872 w 5437847"/>
              <a:gd name="connsiteY1" fmla="*/ 930584 h 984711"/>
              <a:gd name="connsiteX2" fmla="*/ 0 w 5437847"/>
              <a:gd name="connsiteY2" fmla="*/ 0 h 984711"/>
            </a:gdLst>
            <a:ahLst/>
            <a:cxnLst>
              <a:cxn ang="0">
                <a:pos x="connsiteX0" y="connsiteY0"/>
              </a:cxn>
              <a:cxn ang="0">
                <a:pos x="connsiteX1" y="connsiteY1"/>
              </a:cxn>
              <a:cxn ang="0">
                <a:pos x="connsiteX2" y="connsiteY2"/>
              </a:cxn>
            </a:cxnLst>
            <a:rect l="l" t="t" r="r" b="b"/>
            <a:pathLst>
              <a:path w="5437847" h="984711">
                <a:moveTo>
                  <a:pt x="5437847" y="793019"/>
                </a:moveTo>
                <a:cubicBezTo>
                  <a:pt x="3694013" y="927886"/>
                  <a:pt x="1950180" y="1062754"/>
                  <a:pt x="1043872" y="930584"/>
                </a:cubicBezTo>
                <a:cubicBezTo>
                  <a:pt x="137564" y="798414"/>
                  <a:pt x="68782" y="399207"/>
                  <a:pt x="0" y="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6" name="Freihandform 25"/>
          <p:cNvSpPr/>
          <p:nvPr/>
        </p:nvSpPr>
        <p:spPr bwMode="auto">
          <a:xfrm>
            <a:off x="2370966" y="4944234"/>
            <a:ext cx="2662280" cy="465195"/>
          </a:xfrm>
          <a:custGeom>
            <a:avLst/>
            <a:gdLst>
              <a:gd name="connsiteX0" fmla="*/ 2662280 w 2662280"/>
              <a:gd name="connsiteY0" fmla="*/ 0 h 465195"/>
              <a:gd name="connsiteX1" fmla="*/ 817296 w 2662280"/>
              <a:gd name="connsiteY1" fmla="*/ 428878 h 465195"/>
              <a:gd name="connsiteX2" fmla="*/ 0 w 2662280"/>
              <a:gd name="connsiteY2" fmla="*/ 412693 h 465195"/>
            </a:gdLst>
            <a:ahLst/>
            <a:cxnLst>
              <a:cxn ang="0">
                <a:pos x="connsiteX0" y="connsiteY0"/>
              </a:cxn>
              <a:cxn ang="0">
                <a:pos x="connsiteX1" y="connsiteY1"/>
              </a:cxn>
              <a:cxn ang="0">
                <a:pos x="connsiteX2" y="connsiteY2"/>
              </a:cxn>
            </a:cxnLst>
            <a:rect l="l" t="t" r="r" b="b"/>
            <a:pathLst>
              <a:path w="2662280" h="465195">
                <a:moveTo>
                  <a:pt x="2662280" y="0"/>
                </a:moveTo>
                <a:cubicBezTo>
                  <a:pt x="1961644" y="180048"/>
                  <a:pt x="1261009" y="360096"/>
                  <a:pt x="817296" y="428878"/>
                </a:cubicBezTo>
                <a:cubicBezTo>
                  <a:pt x="373583" y="497660"/>
                  <a:pt x="186791" y="455176"/>
                  <a:pt x="0" y="412693"/>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7" name="Freihandform 26"/>
          <p:cNvSpPr/>
          <p:nvPr/>
        </p:nvSpPr>
        <p:spPr bwMode="auto">
          <a:xfrm>
            <a:off x="3787073" y="3099250"/>
            <a:ext cx="1246173" cy="1577946"/>
          </a:xfrm>
          <a:custGeom>
            <a:avLst/>
            <a:gdLst>
              <a:gd name="connsiteX0" fmla="*/ 1246173 w 1246173"/>
              <a:gd name="connsiteY0" fmla="*/ 1577946 h 1577946"/>
              <a:gd name="connsiteX1" fmla="*/ 922492 w 1246173"/>
              <a:gd name="connsiteY1" fmla="*/ 509798 h 1577946"/>
              <a:gd name="connsiteX2" fmla="*/ 0 w 1246173"/>
              <a:gd name="connsiteY2" fmla="*/ 0 h 1577946"/>
            </a:gdLst>
            <a:ahLst/>
            <a:cxnLst>
              <a:cxn ang="0">
                <a:pos x="connsiteX0" y="connsiteY0"/>
              </a:cxn>
              <a:cxn ang="0">
                <a:pos x="connsiteX1" y="connsiteY1"/>
              </a:cxn>
              <a:cxn ang="0">
                <a:pos x="connsiteX2" y="connsiteY2"/>
              </a:cxn>
            </a:cxnLst>
            <a:rect l="l" t="t" r="r" b="b"/>
            <a:pathLst>
              <a:path w="1246173" h="1577946">
                <a:moveTo>
                  <a:pt x="1246173" y="1577946"/>
                </a:moveTo>
                <a:cubicBezTo>
                  <a:pt x="1188180" y="1175367"/>
                  <a:pt x="1130187" y="772789"/>
                  <a:pt x="922492" y="509798"/>
                </a:cubicBezTo>
                <a:cubicBezTo>
                  <a:pt x="714797" y="246807"/>
                  <a:pt x="357398" y="123403"/>
                  <a:pt x="0" y="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9417285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Aufbau heutiger Rechner (3)</a:t>
            </a:r>
            <a:endParaRPr lang="de-DE" dirty="0"/>
          </a:p>
        </p:txBody>
      </p:sp>
      <p:sp>
        <p:nvSpPr>
          <p:cNvPr id="4" name="Datumsplatzhalter 3"/>
          <p:cNvSpPr>
            <a:spLocks noGrp="1"/>
          </p:cNvSpPr>
          <p:nvPr>
            <p:ph type="dt" sz="half" idx="10"/>
          </p:nvPr>
        </p:nvSpPr>
        <p:spPr/>
        <p:txBody>
          <a:bodyPr/>
          <a:lstStyle/>
          <a:p>
            <a:r>
              <a:rPr lang="en-US" dirty="0" smtClean="0"/>
              <a:t>©</a:t>
            </a:r>
            <a:r>
              <a:rPr lang="de-DE" dirty="0" smtClean="0"/>
              <a:t> H. Falk | </a:t>
            </a:r>
            <a:fld id="{F699D351-6144-4C3A-840E-9211F7A7950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 name="Textfeld 5"/>
          <p:cNvSpPr txBox="1"/>
          <p:nvPr/>
        </p:nvSpPr>
        <p:spPr>
          <a:xfrm>
            <a:off x="5074873" y="5189130"/>
            <a:ext cx="1297150" cy="400110"/>
          </a:xfrm>
          <a:prstGeom prst="rect">
            <a:avLst/>
          </a:prstGeom>
          <a:noFill/>
        </p:spPr>
        <p:txBody>
          <a:bodyPr wrap="none" rtlCol="0">
            <a:spAutoFit/>
          </a:bodyPr>
          <a:lstStyle/>
          <a:p>
            <a:r>
              <a:rPr lang="de-DE" sz="2000" dirty="0" smtClean="0"/>
              <a:t>Hardware</a:t>
            </a:r>
            <a:endParaRPr lang="de-DE" sz="2000" dirty="0"/>
          </a:p>
        </p:txBody>
      </p:sp>
      <p:sp>
        <p:nvSpPr>
          <p:cNvPr id="7" name="Textfeld 6"/>
          <p:cNvSpPr txBox="1"/>
          <p:nvPr/>
        </p:nvSpPr>
        <p:spPr>
          <a:xfrm>
            <a:off x="4066761" y="4293096"/>
            <a:ext cx="2305439" cy="400110"/>
          </a:xfrm>
          <a:prstGeom prst="rect">
            <a:avLst/>
          </a:prstGeom>
          <a:noFill/>
        </p:spPr>
        <p:txBody>
          <a:bodyPr wrap="none" rtlCol="0">
            <a:spAutoFit/>
          </a:bodyPr>
          <a:lstStyle/>
          <a:p>
            <a:r>
              <a:rPr lang="de-DE" sz="2000" dirty="0" smtClean="0"/>
              <a:t>Ein-/Ausgabe (I/O)</a:t>
            </a:r>
            <a:endParaRPr lang="de-DE" sz="2000" dirty="0"/>
          </a:p>
        </p:txBody>
      </p:sp>
      <p:sp>
        <p:nvSpPr>
          <p:cNvPr id="8" name="Textfeld 7"/>
          <p:cNvSpPr txBox="1"/>
          <p:nvPr/>
        </p:nvSpPr>
        <p:spPr>
          <a:xfrm>
            <a:off x="4426801" y="3335800"/>
            <a:ext cx="1936749" cy="400110"/>
          </a:xfrm>
          <a:prstGeom prst="rect">
            <a:avLst/>
          </a:prstGeom>
          <a:noFill/>
        </p:spPr>
        <p:txBody>
          <a:bodyPr wrap="none" rtlCol="0">
            <a:spAutoFit/>
          </a:bodyPr>
          <a:lstStyle/>
          <a:p>
            <a:r>
              <a:rPr lang="de-DE" sz="2000" dirty="0" smtClean="0"/>
              <a:t>Betriebssystem</a:t>
            </a:r>
            <a:endParaRPr lang="de-DE" sz="2000" dirty="0"/>
          </a:p>
        </p:txBody>
      </p:sp>
      <p:sp>
        <p:nvSpPr>
          <p:cNvPr id="9" name="Textfeld 8"/>
          <p:cNvSpPr txBox="1"/>
          <p:nvPr/>
        </p:nvSpPr>
        <p:spPr>
          <a:xfrm>
            <a:off x="5601254" y="2163600"/>
            <a:ext cx="769763" cy="400110"/>
          </a:xfrm>
          <a:prstGeom prst="rect">
            <a:avLst/>
          </a:prstGeom>
          <a:noFill/>
        </p:spPr>
        <p:txBody>
          <a:bodyPr wrap="none" rtlCol="0">
            <a:spAutoFit/>
          </a:bodyPr>
          <a:lstStyle/>
          <a:p>
            <a:r>
              <a:rPr lang="de-DE" sz="2000" dirty="0" smtClean="0"/>
              <a:t>Apps</a:t>
            </a:r>
            <a:endParaRPr lang="de-DE" sz="2000" dirty="0"/>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3140968"/>
            <a:ext cx="735381" cy="812304"/>
          </a:xfrm>
          <a:prstGeom prst="rect">
            <a:avLst/>
          </a:prstGeom>
        </p:spPr>
      </p:pic>
      <p:sp>
        <p:nvSpPr>
          <p:cNvPr id="18" name="Text Box 12"/>
          <p:cNvSpPr txBox="1">
            <a:spLocks noChangeArrowheads="1"/>
          </p:cNvSpPr>
          <p:nvPr/>
        </p:nvSpPr>
        <p:spPr bwMode="auto">
          <a:xfrm>
            <a:off x="2987824" y="5919663"/>
            <a:ext cx="5897190" cy="461665"/>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i="1" dirty="0">
                <a:ea typeface="ヒラギノ角ゴ Pro W3" pitchFamily="96" charset="-128"/>
              </a:rPr>
              <a:t>Portions of this page are reproduced from work created and shared by Google and used according to terms described in the Creative Commons 3.0 Attribution License. </a:t>
            </a:r>
            <a:endParaRPr lang="de-DE" sz="1200" i="1" dirty="0" smtClean="0">
              <a:ea typeface="ヒラギノ角ゴ Pro W3" pitchFamily="96" charset="-128"/>
            </a:endParaRPr>
          </a:p>
        </p:txBody>
      </p:sp>
      <p:pic>
        <p:nvPicPr>
          <p:cNvPr id="20" name="Grafik 1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38090" y="1988840"/>
            <a:ext cx="734566" cy="734566"/>
          </a:xfrm>
          <a:prstGeom prst="rect">
            <a:avLst/>
          </a:prstGeom>
        </p:spPr>
      </p:pic>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231" y="2018548"/>
            <a:ext cx="675153" cy="675153"/>
          </a:xfrm>
          <a:prstGeom prst="rect">
            <a:avLst/>
          </a:prstGeom>
        </p:spPr>
      </p:pic>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319" y="2018547"/>
            <a:ext cx="675153" cy="675153"/>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600" y="1484784"/>
            <a:ext cx="2127614" cy="3877200"/>
          </a:xfrm>
          <a:prstGeom prst="rect">
            <a:avLst/>
          </a:prstGeom>
        </p:spPr>
      </p:pic>
      <p:sp>
        <p:nvSpPr>
          <p:cNvPr id="14" name="Freihandform 13"/>
          <p:cNvSpPr/>
          <p:nvPr/>
        </p:nvSpPr>
        <p:spPr bwMode="auto">
          <a:xfrm>
            <a:off x="1238081" y="5162719"/>
            <a:ext cx="3908454" cy="596110"/>
          </a:xfrm>
          <a:custGeom>
            <a:avLst/>
            <a:gdLst>
              <a:gd name="connsiteX0" fmla="*/ 3908454 w 3908454"/>
              <a:gd name="connsiteY0" fmla="*/ 242761 h 596110"/>
              <a:gd name="connsiteX1" fmla="*/ 1132885 w 3908454"/>
              <a:gd name="connsiteY1" fmla="*/ 590718 h 596110"/>
              <a:gd name="connsiteX2" fmla="*/ 0 w 3908454"/>
              <a:gd name="connsiteY2" fmla="*/ 0 h 596110"/>
            </a:gdLst>
            <a:ahLst/>
            <a:cxnLst>
              <a:cxn ang="0">
                <a:pos x="connsiteX0" y="connsiteY0"/>
              </a:cxn>
              <a:cxn ang="0">
                <a:pos x="connsiteX1" y="connsiteY1"/>
              </a:cxn>
              <a:cxn ang="0">
                <a:pos x="connsiteX2" y="connsiteY2"/>
              </a:cxn>
            </a:cxnLst>
            <a:rect l="l" t="t" r="r" b="b"/>
            <a:pathLst>
              <a:path w="3908454" h="596110">
                <a:moveTo>
                  <a:pt x="3908454" y="242761"/>
                </a:moveTo>
                <a:cubicBezTo>
                  <a:pt x="2846374" y="436969"/>
                  <a:pt x="1784294" y="631178"/>
                  <a:pt x="1132885" y="590718"/>
                </a:cubicBezTo>
                <a:cubicBezTo>
                  <a:pt x="481476" y="550258"/>
                  <a:pt x="240738" y="275129"/>
                  <a:pt x="0" y="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5" name="Freihandform 14"/>
          <p:cNvSpPr/>
          <p:nvPr/>
        </p:nvSpPr>
        <p:spPr bwMode="auto">
          <a:xfrm>
            <a:off x="2047285" y="4563908"/>
            <a:ext cx="2095837" cy="501706"/>
          </a:xfrm>
          <a:custGeom>
            <a:avLst/>
            <a:gdLst>
              <a:gd name="connsiteX0" fmla="*/ 2095837 w 2095837"/>
              <a:gd name="connsiteY0" fmla="*/ 0 h 501706"/>
              <a:gd name="connsiteX1" fmla="*/ 0 w 2095837"/>
              <a:gd name="connsiteY1" fmla="*/ 501706 h 501706"/>
            </a:gdLst>
            <a:ahLst/>
            <a:cxnLst>
              <a:cxn ang="0">
                <a:pos x="connsiteX0" y="connsiteY0"/>
              </a:cxn>
              <a:cxn ang="0">
                <a:pos x="connsiteX1" y="connsiteY1"/>
              </a:cxn>
            </a:cxnLst>
            <a:rect l="l" t="t" r="r" b="b"/>
            <a:pathLst>
              <a:path w="2095837" h="501706">
                <a:moveTo>
                  <a:pt x="2095837" y="0"/>
                </a:moveTo>
                <a:lnTo>
                  <a:pt x="0" y="501706"/>
                </a:ln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9" name="Freihandform 18"/>
          <p:cNvSpPr/>
          <p:nvPr/>
        </p:nvSpPr>
        <p:spPr bwMode="auto">
          <a:xfrm>
            <a:off x="2039193" y="3722336"/>
            <a:ext cx="2095837" cy="776836"/>
          </a:xfrm>
          <a:custGeom>
            <a:avLst/>
            <a:gdLst>
              <a:gd name="connsiteX0" fmla="*/ 2095837 w 2095837"/>
              <a:gd name="connsiteY0" fmla="*/ 776836 h 776836"/>
              <a:gd name="connsiteX1" fmla="*/ 1221897 w 2095837"/>
              <a:gd name="connsiteY1" fmla="*/ 275129 h 776836"/>
              <a:gd name="connsiteX2" fmla="*/ 0 w 2095837"/>
              <a:gd name="connsiteY2" fmla="*/ 0 h 776836"/>
            </a:gdLst>
            <a:ahLst/>
            <a:cxnLst>
              <a:cxn ang="0">
                <a:pos x="connsiteX0" y="connsiteY0"/>
              </a:cxn>
              <a:cxn ang="0">
                <a:pos x="connsiteX1" y="connsiteY1"/>
              </a:cxn>
              <a:cxn ang="0">
                <a:pos x="connsiteX2" y="connsiteY2"/>
              </a:cxn>
            </a:cxnLst>
            <a:rect l="l" t="t" r="r" b="b"/>
            <a:pathLst>
              <a:path w="2095837" h="776836">
                <a:moveTo>
                  <a:pt x="2095837" y="776836"/>
                </a:moveTo>
                <a:cubicBezTo>
                  <a:pt x="1833520" y="590719"/>
                  <a:pt x="1571203" y="404602"/>
                  <a:pt x="1221897" y="275129"/>
                </a:cubicBezTo>
                <a:cubicBezTo>
                  <a:pt x="872591" y="145656"/>
                  <a:pt x="0" y="0"/>
                  <a:pt x="0" y="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3" name="Freihandform 22"/>
          <p:cNvSpPr/>
          <p:nvPr/>
        </p:nvSpPr>
        <p:spPr bwMode="auto">
          <a:xfrm>
            <a:off x="2306230" y="4628644"/>
            <a:ext cx="2023009" cy="939149"/>
          </a:xfrm>
          <a:custGeom>
            <a:avLst/>
            <a:gdLst>
              <a:gd name="connsiteX0" fmla="*/ 2023009 w 2023009"/>
              <a:gd name="connsiteY0" fmla="*/ 0 h 939149"/>
              <a:gd name="connsiteX1" fmla="*/ 1335186 w 2023009"/>
              <a:gd name="connsiteY1" fmla="*/ 704007 h 939149"/>
              <a:gd name="connsiteX2" fmla="*/ 671639 w 2023009"/>
              <a:gd name="connsiteY2" fmla="*/ 938676 h 939149"/>
              <a:gd name="connsiteX3" fmla="*/ 0 w 2023009"/>
              <a:gd name="connsiteY3" fmla="*/ 752560 h 939149"/>
            </a:gdLst>
            <a:ahLst/>
            <a:cxnLst>
              <a:cxn ang="0">
                <a:pos x="connsiteX0" y="connsiteY0"/>
              </a:cxn>
              <a:cxn ang="0">
                <a:pos x="connsiteX1" y="connsiteY1"/>
              </a:cxn>
              <a:cxn ang="0">
                <a:pos x="connsiteX2" y="connsiteY2"/>
              </a:cxn>
              <a:cxn ang="0">
                <a:pos x="connsiteX3" y="connsiteY3"/>
              </a:cxn>
            </a:cxnLst>
            <a:rect l="l" t="t" r="r" b="b"/>
            <a:pathLst>
              <a:path w="2023009" h="939149">
                <a:moveTo>
                  <a:pt x="2023009" y="0"/>
                </a:moveTo>
                <a:cubicBezTo>
                  <a:pt x="1791711" y="273780"/>
                  <a:pt x="1560414" y="547561"/>
                  <a:pt x="1335186" y="704007"/>
                </a:cubicBezTo>
                <a:cubicBezTo>
                  <a:pt x="1109958" y="860453"/>
                  <a:pt x="894170" y="930584"/>
                  <a:pt x="671639" y="938676"/>
                </a:cubicBezTo>
                <a:cubicBezTo>
                  <a:pt x="449108" y="946768"/>
                  <a:pt x="224554" y="849664"/>
                  <a:pt x="0" y="75256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4" name="Freihandform 23"/>
          <p:cNvSpPr/>
          <p:nvPr/>
        </p:nvSpPr>
        <p:spPr bwMode="auto">
          <a:xfrm>
            <a:off x="2257678" y="1618407"/>
            <a:ext cx="1917812" cy="2735108"/>
          </a:xfrm>
          <a:custGeom>
            <a:avLst/>
            <a:gdLst>
              <a:gd name="connsiteX0" fmla="*/ 1917812 w 1917812"/>
              <a:gd name="connsiteY0" fmla="*/ 2735108 h 2735108"/>
              <a:gd name="connsiteX1" fmla="*/ 1043872 w 1917812"/>
              <a:gd name="connsiteY1" fmla="*/ 558351 h 2735108"/>
              <a:gd name="connsiteX2" fmla="*/ 0 w 1917812"/>
              <a:gd name="connsiteY2" fmla="*/ 0 h 2735108"/>
            </a:gdLst>
            <a:ahLst/>
            <a:cxnLst>
              <a:cxn ang="0">
                <a:pos x="connsiteX0" y="connsiteY0"/>
              </a:cxn>
              <a:cxn ang="0">
                <a:pos x="connsiteX1" y="connsiteY1"/>
              </a:cxn>
              <a:cxn ang="0">
                <a:pos x="connsiteX2" y="connsiteY2"/>
              </a:cxn>
            </a:cxnLst>
            <a:rect l="l" t="t" r="r" b="b"/>
            <a:pathLst>
              <a:path w="1917812" h="2735108">
                <a:moveTo>
                  <a:pt x="1917812" y="2735108"/>
                </a:moveTo>
                <a:cubicBezTo>
                  <a:pt x="1640659" y="1874655"/>
                  <a:pt x="1363507" y="1014202"/>
                  <a:pt x="1043872" y="558351"/>
                </a:cubicBezTo>
                <a:cubicBezTo>
                  <a:pt x="724237" y="102500"/>
                  <a:pt x="362118" y="51250"/>
                  <a:pt x="0" y="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071342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8" grpId="0" animBg="1"/>
      <p:bldP spid="14" grpId="0" animBg="1"/>
      <p:bldP spid="15" grpId="0" animBg="1"/>
      <p:bldP spid="19"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ihandform 34"/>
          <p:cNvSpPr/>
          <p:nvPr/>
        </p:nvSpPr>
        <p:spPr bwMode="auto">
          <a:xfrm flipV="1">
            <a:off x="4316238" y="4941168"/>
            <a:ext cx="1656184" cy="547598"/>
          </a:xfrm>
          <a:custGeom>
            <a:avLst/>
            <a:gdLst>
              <a:gd name="connsiteX0" fmla="*/ 4264502 w 4264502"/>
              <a:gd name="connsiteY0" fmla="*/ 835630 h 835630"/>
              <a:gd name="connsiteX1" fmla="*/ 2306230 w 4264502"/>
              <a:gd name="connsiteY1" fmla="*/ 26427 h 835630"/>
              <a:gd name="connsiteX2" fmla="*/ 0 w 4264502"/>
              <a:gd name="connsiteY2" fmla="*/ 196360 h 835630"/>
            </a:gdLst>
            <a:ahLst/>
            <a:cxnLst>
              <a:cxn ang="0">
                <a:pos x="connsiteX0" y="connsiteY0"/>
              </a:cxn>
              <a:cxn ang="0">
                <a:pos x="connsiteX1" y="connsiteY1"/>
              </a:cxn>
              <a:cxn ang="0">
                <a:pos x="connsiteX2" y="connsiteY2"/>
              </a:cxn>
            </a:cxnLst>
            <a:rect l="l" t="t" r="r" b="b"/>
            <a:pathLst>
              <a:path w="4264502" h="835630">
                <a:moveTo>
                  <a:pt x="4264502" y="835630"/>
                </a:moveTo>
                <a:cubicBezTo>
                  <a:pt x="3640741" y="484301"/>
                  <a:pt x="3016980" y="132972"/>
                  <a:pt x="2306230" y="26427"/>
                </a:cubicBezTo>
                <a:cubicBezTo>
                  <a:pt x="1595480" y="-80118"/>
                  <a:pt x="381674" y="168038"/>
                  <a:pt x="0" y="19636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33" name="Freihandform 32"/>
          <p:cNvSpPr/>
          <p:nvPr/>
        </p:nvSpPr>
        <p:spPr bwMode="auto">
          <a:xfrm>
            <a:off x="1270450" y="3817290"/>
            <a:ext cx="4264502" cy="835630"/>
          </a:xfrm>
          <a:custGeom>
            <a:avLst/>
            <a:gdLst>
              <a:gd name="connsiteX0" fmla="*/ 4264502 w 4264502"/>
              <a:gd name="connsiteY0" fmla="*/ 835630 h 835630"/>
              <a:gd name="connsiteX1" fmla="*/ 2306230 w 4264502"/>
              <a:gd name="connsiteY1" fmla="*/ 26427 h 835630"/>
              <a:gd name="connsiteX2" fmla="*/ 0 w 4264502"/>
              <a:gd name="connsiteY2" fmla="*/ 196360 h 835630"/>
            </a:gdLst>
            <a:ahLst/>
            <a:cxnLst>
              <a:cxn ang="0">
                <a:pos x="connsiteX0" y="connsiteY0"/>
              </a:cxn>
              <a:cxn ang="0">
                <a:pos x="connsiteX1" y="connsiteY1"/>
              </a:cxn>
              <a:cxn ang="0">
                <a:pos x="connsiteX2" y="connsiteY2"/>
              </a:cxn>
            </a:cxnLst>
            <a:rect l="l" t="t" r="r" b="b"/>
            <a:pathLst>
              <a:path w="4264502" h="835630">
                <a:moveTo>
                  <a:pt x="4264502" y="835630"/>
                </a:moveTo>
                <a:cubicBezTo>
                  <a:pt x="3640741" y="484301"/>
                  <a:pt x="3016980" y="132972"/>
                  <a:pt x="2306230" y="26427"/>
                </a:cubicBezTo>
                <a:cubicBezTo>
                  <a:pt x="1595480" y="-80118"/>
                  <a:pt x="381674" y="168038"/>
                  <a:pt x="0" y="196360"/>
                </a:cubicBezTo>
              </a:path>
            </a:pathLst>
          </a:custGeom>
          <a:noFill/>
          <a:ln w="19050" cap="flat" cmpd="sng" algn="ctr">
            <a:solidFill>
              <a:srgbClr val="AAA28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 name="Titel 1"/>
          <p:cNvSpPr>
            <a:spLocks noGrp="1"/>
          </p:cNvSpPr>
          <p:nvPr>
            <p:ph type="title"/>
          </p:nvPr>
        </p:nvSpPr>
        <p:spPr/>
        <p:txBody>
          <a:bodyPr/>
          <a:lstStyle/>
          <a:p>
            <a:r>
              <a:rPr lang="de-DE" dirty="0" smtClean="0"/>
              <a:t>Aufbau heutiger Rechner (4)</a:t>
            </a:r>
            <a:endParaRPr lang="de-DE" dirty="0"/>
          </a:p>
        </p:txBody>
      </p:sp>
      <p:sp>
        <p:nvSpPr>
          <p:cNvPr id="4" name="Datumsplatzhalter 3"/>
          <p:cNvSpPr>
            <a:spLocks noGrp="1"/>
          </p:cNvSpPr>
          <p:nvPr>
            <p:ph type="dt" sz="half" idx="10"/>
          </p:nvPr>
        </p:nvSpPr>
        <p:spPr/>
        <p:txBody>
          <a:bodyPr/>
          <a:lstStyle/>
          <a:p>
            <a:r>
              <a:rPr lang="en-US" dirty="0" smtClean="0"/>
              <a:t>©</a:t>
            </a:r>
            <a:r>
              <a:rPr lang="de-DE" dirty="0" smtClean="0"/>
              <a:t> H. Falk | </a:t>
            </a:r>
            <a:fld id="{F699D351-6144-4C3A-840E-9211F7A7950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 name="Textfeld 5"/>
          <p:cNvSpPr txBox="1"/>
          <p:nvPr/>
        </p:nvSpPr>
        <p:spPr>
          <a:xfrm>
            <a:off x="5652120" y="5765194"/>
            <a:ext cx="1297150" cy="400110"/>
          </a:xfrm>
          <a:prstGeom prst="rect">
            <a:avLst/>
          </a:prstGeom>
          <a:noFill/>
        </p:spPr>
        <p:txBody>
          <a:bodyPr wrap="none" rtlCol="0">
            <a:spAutoFit/>
          </a:bodyPr>
          <a:lstStyle/>
          <a:p>
            <a:r>
              <a:rPr lang="de-DE" sz="2000" dirty="0" smtClean="0"/>
              <a:t>Hardware</a:t>
            </a:r>
            <a:endParaRPr lang="de-DE" sz="2000" dirty="0"/>
          </a:p>
        </p:txBody>
      </p:sp>
      <p:sp>
        <p:nvSpPr>
          <p:cNvPr id="7" name="Textfeld 6"/>
          <p:cNvSpPr txBox="1"/>
          <p:nvPr/>
        </p:nvSpPr>
        <p:spPr>
          <a:xfrm>
            <a:off x="4644008" y="4572996"/>
            <a:ext cx="2305439" cy="400110"/>
          </a:xfrm>
          <a:prstGeom prst="rect">
            <a:avLst/>
          </a:prstGeom>
          <a:noFill/>
        </p:spPr>
        <p:txBody>
          <a:bodyPr wrap="none" rtlCol="0">
            <a:spAutoFit/>
          </a:bodyPr>
          <a:lstStyle/>
          <a:p>
            <a:r>
              <a:rPr lang="de-DE" sz="2000" dirty="0" smtClean="0"/>
              <a:t>Ein-/Ausgabe (I/O)</a:t>
            </a:r>
            <a:endParaRPr lang="de-DE" sz="2000" dirty="0"/>
          </a:p>
        </p:txBody>
      </p:sp>
      <p:sp>
        <p:nvSpPr>
          <p:cNvPr id="8" name="Textfeld 7"/>
          <p:cNvSpPr txBox="1"/>
          <p:nvPr/>
        </p:nvSpPr>
        <p:spPr>
          <a:xfrm>
            <a:off x="5004048" y="3388930"/>
            <a:ext cx="1936749" cy="400110"/>
          </a:xfrm>
          <a:prstGeom prst="rect">
            <a:avLst/>
          </a:prstGeom>
          <a:noFill/>
        </p:spPr>
        <p:txBody>
          <a:bodyPr wrap="none" rtlCol="0">
            <a:spAutoFit/>
          </a:bodyPr>
          <a:lstStyle/>
          <a:p>
            <a:r>
              <a:rPr lang="de-DE" sz="2000" dirty="0" smtClean="0"/>
              <a:t>Betriebssystem</a:t>
            </a:r>
            <a:endParaRPr lang="de-DE" sz="2000" dirty="0"/>
          </a:p>
        </p:txBody>
      </p:sp>
      <p:sp>
        <p:nvSpPr>
          <p:cNvPr id="9" name="Textfeld 8"/>
          <p:cNvSpPr txBox="1"/>
          <p:nvPr/>
        </p:nvSpPr>
        <p:spPr>
          <a:xfrm>
            <a:off x="5407458" y="1700808"/>
            <a:ext cx="1540806" cy="400110"/>
          </a:xfrm>
          <a:prstGeom prst="rect">
            <a:avLst/>
          </a:prstGeom>
          <a:noFill/>
        </p:spPr>
        <p:txBody>
          <a:bodyPr wrap="none" rtlCol="0">
            <a:spAutoFit/>
          </a:bodyPr>
          <a:lstStyle/>
          <a:p>
            <a:r>
              <a:rPr lang="de-DE" sz="2000" dirty="0" smtClean="0"/>
              <a:t>Anwendung</a:t>
            </a:r>
            <a:endParaRPr lang="de-DE" sz="2000" dirty="0"/>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13537" t="4560" r="11155" b="21074"/>
          <a:stretch/>
        </p:blipFill>
        <p:spPr>
          <a:xfrm>
            <a:off x="971600" y="1484784"/>
            <a:ext cx="2379059" cy="2023008"/>
          </a:xfrm>
          <a:prstGeom prst="rect">
            <a:avLst/>
          </a:prstGeom>
        </p:spPr>
      </p:pic>
      <p:sp>
        <p:nvSpPr>
          <p:cNvPr id="15" name="Text Box 12"/>
          <p:cNvSpPr txBox="1">
            <a:spLocks noChangeArrowheads="1"/>
          </p:cNvSpPr>
          <p:nvPr/>
        </p:nvSpPr>
        <p:spPr bwMode="auto">
          <a:xfrm>
            <a:off x="7236296" y="5816297"/>
            <a:ext cx="1224136" cy="276999"/>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200" i="1" dirty="0" smtClean="0">
                <a:ea typeface="ヒラギノ角ゴ Pro W3" pitchFamily="96" charset="-128"/>
              </a:rPr>
              <a:t>(c) Autoliv Inc.</a:t>
            </a:r>
          </a:p>
        </p:txBody>
      </p:sp>
      <p:sp>
        <p:nvSpPr>
          <p:cNvPr id="19" name="Text Box 12"/>
          <p:cNvSpPr txBox="1">
            <a:spLocks noChangeArrowheads="1"/>
          </p:cNvSpPr>
          <p:nvPr/>
        </p:nvSpPr>
        <p:spPr bwMode="auto">
          <a:xfrm>
            <a:off x="7236296" y="4653136"/>
            <a:ext cx="612068" cy="276999"/>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200" i="1" dirty="0" smtClean="0">
                <a:ea typeface="ヒラギノ角ゴ Pro W3" pitchFamily="96" charset="-128"/>
              </a:rPr>
              <a:t>Bosch</a:t>
            </a: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3068960"/>
            <a:ext cx="1007938" cy="1004016"/>
          </a:xfrm>
          <a:prstGeom prst="rect">
            <a:avLst/>
          </a:prstGeom>
        </p:spPr>
      </p:pic>
      <p:sp>
        <p:nvSpPr>
          <p:cNvPr id="23" name="Text Box 12"/>
          <p:cNvSpPr txBox="1">
            <a:spLocks noChangeArrowheads="1"/>
          </p:cNvSpPr>
          <p:nvPr/>
        </p:nvSpPr>
        <p:spPr bwMode="auto">
          <a:xfrm>
            <a:off x="8423245" y="3356992"/>
            <a:ext cx="613251" cy="461665"/>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200" i="1" dirty="0" smtClean="0">
                <a:ea typeface="ヒラギノ角ゴ Pro W3" pitchFamily="96" charset="-128"/>
              </a:rPr>
              <a:t>OSEK</a:t>
            </a:r>
          </a:p>
          <a:p>
            <a:r>
              <a:rPr lang="de-DE" sz="1200" i="1" dirty="0" smtClean="0">
                <a:ea typeface="ヒラギノ角ゴ Pro W3" pitchFamily="96" charset="-128"/>
              </a:rPr>
              <a:t>VDX</a:t>
            </a:r>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430695"/>
            <a:ext cx="1728192" cy="1095242"/>
          </a:xfrm>
          <a:prstGeom prst="rect">
            <a:avLst/>
          </a:prstGeom>
        </p:spPr>
      </p:pic>
      <p:grpSp>
        <p:nvGrpSpPr>
          <p:cNvPr id="30" name="Gruppieren 29"/>
          <p:cNvGrpSpPr/>
          <p:nvPr/>
        </p:nvGrpSpPr>
        <p:grpSpPr>
          <a:xfrm>
            <a:off x="2051720" y="4437112"/>
            <a:ext cx="2292846" cy="1572766"/>
            <a:chOff x="2051720" y="4437112"/>
            <a:chExt cx="2292846" cy="1572766"/>
          </a:xfrm>
        </p:grpSpPr>
        <p:cxnSp>
          <p:nvCxnSpPr>
            <p:cNvPr id="28" name="Gerade Verbindung 27"/>
            <p:cNvCxnSpPr/>
            <p:nvPr/>
          </p:nvCxnSpPr>
          <p:spPr bwMode="auto">
            <a:xfrm flipH="1">
              <a:off x="2051720" y="5229200"/>
              <a:ext cx="792088" cy="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4437112"/>
              <a:ext cx="1572766" cy="1572766"/>
            </a:xfrm>
            <a:prstGeom prst="rect">
              <a:avLst/>
            </a:prstGeom>
          </p:spPr>
        </p:pic>
      </p:grpSp>
      <p:grpSp>
        <p:nvGrpSpPr>
          <p:cNvPr id="29" name="Gruppieren 28"/>
          <p:cNvGrpSpPr/>
          <p:nvPr/>
        </p:nvGrpSpPr>
        <p:grpSpPr>
          <a:xfrm>
            <a:off x="467544" y="3284984"/>
            <a:ext cx="1584176" cy="2736304"/>
            <a:chOff x="467544" y="3284984"/>
            <a:chExt cx="1584176" cy="2736304"/>
          </a:xfrm>
        </p:grpSpPr>
        <p:cxnSp>
          <p:nvCxnSpPr>
            <p:cNvPr id="24" name="Gerade Verbindung 23"/>
            <p:cNvCxnSpPr/>
            <p:nvPr/>
          </p:nvCxnSpPr>
          <p:spPr bwMode="auto">
            <a:xfrm>
              <a:off x="2051720" y="3284984"/>
              <a:ext cx="0" cy="2664296"/>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1259632" y="4193147"/>
              <a:ext cx="792088" cy="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3797103"/>
              <a:ext cx="901593" cy="792088"/>
            </a:xfrm>
            <a:prstGeom prst="rect">
              <a:avLst/>
            </a:prstGeom>
          </p:spPr>
        </p:pic>
        <p:cxnSp>
          <p:nvCxnSpPr>
            <p:cNvPr id="27" name="Gerade Verbindung 26"/>
            <p:cNvCxnSpPr/>
            <p:nvPr/>
          </p:nvCxnSpPr>
          <p:spPr bwMode="auto">
            <a:xfrm flipH="1">
              <a:off x="1259632" y="5661248"/>
              <a:ext cx="792088" cy="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5229200"/>
              <a:ext cx="901593" cy="792088"/>
            </a:xfrm>
            <a:prstGeom prst="rect">
              <a:avLst/>
            </a:prstGeom>
          </p:spPr>
        </p:pic>
      </p:grpSp>
      <p:sp>
        <p:nvSpPr>
          <p:cNvPr id="34" name="Titel 1"/>
          <p:cNvSpPr txBox="1">
            <a:spLocks/>
          </p:cNvSpPr>
          <p:nvPr/>
        </p:nvSpPr>
        <p:spPr bwMode="auto">
          <a:xfrm>
            <a:off x="4860032" y="550800"/>
            <a:ext cx="410470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lnSpc>
                <a:spcPts val="2400"/>
              </a:lnSpc>
              <a:spcBef>
                <a:spcPct val="0"/>
              </a:spcBef>
              <a:spcAft>
                <a:spcPct val="0"/>
              </a:spcAft>
              <a:defRPr sz="2400" b="1">
                <a:solidFill>
                  <a:srgbClr val="A32638"/>
                </a:solidFill>
                <a:latin typeface="+mj-lt"/>
                <a:ea typeface="+mj-ea"/>
                <a:cs typeface="+mj-cs"/>
              </a:defRPr>
            </a:lvl1pPr>
            <a:lvl2pPr algn="l" rtl="0" fontAlgn="base">
              <a:lnSpc>
                <a:spcPts val="2400"/>
              </a:lnSpc>
              <a:spcBef>
                <a:spcPct val="0"/>
              </a:spcBef>
              <a:spcAft>
                <a:spcPct val="0"/>
              </a:spcAft>
              <a:defRPr sz="2400" b="1">
                <a:solidFill>
                  <a:srgbClr val="A32638"/>
                </a:solidFill>
                <a:latin typeface="Arial" charset="0"/>
              </a:defRPr>
            </a:lvl2pPr>
            <a:lvl3pPr algn="l" rtl="0" fontAlgn="base">
              <a:lnSpc>
                <a:spcPts val="2400"/>
              </a:lnSpc>
              <a:spcBef>
                <a:spcPct val="0"/>
              </a:spcBef>
              <a:spcAft>
                <a:spcPct val="0"/>
              </a:spcAft>
              <a:defRPr sz="2400" b="1">
                <a:solidFill>
                  <a:srgbClr val="A32638"/>
                </a:solidFill>
                <a:latin typeface="Arial" charset="0"/>
              </a:defRPr>
            </a:lvl3pPr>
            <a:lvl4pPr algn="l" rtl="0" fontAlgn="base">
              <a:lnSpc>
                <a:spcPts val="2400"/>
              </a:lnSpc>
              <a:spcBef>
                <a:spcPct val="0"/>
              </a:spcBef>
              <a:spcAft>
                <a:spcPct val="0"/>
              </a:spcAft>
              <a:defRPr sz="2400" b="1">
                <a:solidFill>
                  <a:srgbClr val="A32638"/>
                </a:solidFill>
                <a:latin typeface="Arial" charset="0"/>
              </a:defRPr>
            </a:lvl4pPr>
            <a:lvl5pPr algn="l" rtl="0" fontAlgn="base">
              <a:lnSpc>
                <a:spcPts val="2400"/>
              </a:lnSpc>
              <a:spcBef>
                <a:spcPct val="0"/>
              </a:spcBef>
              <a:spcAft>
                <a:spcPct val="0"/>
              </a:spcAft>
              <a:defRPr sz="2400" b="1">
                <a:solidFill>
                  <a:srgbClr val="A32638"/>
                </a:solidFill>
                <a:latin typeface="Arial" charset="0"/>
              </a:defRPr>
            </a:lvl5pPr>
            <a:lvl6pPr marL="457200" algn="l" rtl="0" fontAlgn="base">
              <a:lnSpc>
                <a:spcPts val="2400"/>
              </a:lnSpc>
              <a:spcBef>
                <a:spcPct val="0"/>
              </a:spcBef>
              <a:spcAft>
                <a:spcPct val="0"/>
              </a:spcAft>
              <a:defRPr sz="2400" b="1">
                <a:solidFill>
                  <a:srgbClr val="A32638"/>
                </a:solidFill>
                <a:latin typeface="Arial" charset="0"/>
              </a:defRPr>
            </a:lvl6pPr>
            <a:lvl7pPr marL="914400" algn="l" rtl="0" fontAlgn="base">
              <a:lnSpc>
                <a:spcPts val="2400"/>
              </a:lnSpc>
              <a:spcBef>
                <a:spcPct val="0"/>
              </a:spcBef>
              <a:spcAft>
                <a:spcPct val="0"/>
              </a:spcAft>
              <a:defRPr sz="2400" b="1">
                <a:solidFill>
                  <a:srgbClr val="A32638"/>
                </a:solidFill>
                <a:latin typeface="Arial" charset="0"/>
              </a:defRPr>
            </a:lvl7pPr>
            <a:lvl8pPr marL="1371600" algn="l" rtl="0" fontAlgn="base">
              <a:lnSpc>
                <a:spcPts val="2400"/>
              </a:lnSpc>
              <a:spcBef>
                <a:spcPct val="0"/>
              </a:spcBef>
              <a:spcAft>
                <a:spcPct val="0"/>
              </a:spcAft>
              <a:defRPr sz="2400" b="1">
                <a:solidFill>
                  <a:srgbClr val="A32638"/>
                </a:solidFill>
                <a:latin typeface="Arial" charset="0"/>
              </a:defRPr>
            </a:lvl8pPr>
            <a:lvl9pPr marL="1828800" algn="l" rtl="0" fontAlgn="base">
              <a:lnSpc>
                <a:spcPts val="2400"/>
              </a:lnSpc>
              <a:spcBef>
                <a:spcPct val="0"/>
              </a:spcBef>
              <a:spcAft>
                <a:spcPct val="0"/>
              </a:spcAft>
              <a:defRPr sz="2400" b="1">
                <a:solidFill>
                  <a:srgbClr val="A32638"/>
                </a:solidFill>
                <a:latin typeface="Arial" charset="0"/>
              </a:defRPr>
            </a:lvl9pPr>
          </a:lstStyle>
          <a:p>
            <a:r>
              <a:rPr lang="de-DE" dirty="0" smtClean="0">
                <a:sym typeface="Wingdings"/>
              </a:rPr>
              <a:t> </a:t>
            </a:r>
            <a:r>
              <a:rPr lang="de-DE" dirty="0" smtClean="0"/>
              <a:t>Eingebettete Systeme</a:t>
            </a:r>
            <a:endParaRPr lang="de-DE" dirty="0"/>
          </a:p>
        </p:txBody>
      </p:sp>
    </p:spTree>
    <p:extLst>
      <p:ext uri="{BB962C8B-B14F-4D97-AF65-F5344CB8AC3E}">
        <p14:creationId xmlns:p14="http://schemas.microsoft.com/office/powerpoint/2010/main" val="3313901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7" grpId="0"/>
      <p:bldP spid="8" grpId="0"/>
      <p:bldP spid="9" grpId="0"/>
      <p:bldP spid="15" grpId="0" animBg="1"/>
      <p:bldP spid="19" grpId="0" animBg="1"/>
      <p:bldP spid="23"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12"/>
          <p:cNvSpPr txBox="1">
            <a:spLocks noChangeArrowheads="1"/>
          </p:cNvSpPr>
          <p:nvPr/>
        </p:nvSpPr>
        <p:spPr bwMode="auto">
          <a:xfrm>
            <a:off x="8028383" y="2492896"/>
            <a:ext cx="836859" cy="2160240"/>
          </a:xfrm>
          <a:prstGeom prst="rect">
            <a:avLst/>
          </a:prstGeom>
          <a:gradFill>
            <a:gsLst>
              <a:gs pos="1000">
                <a:srgbClr val="AAA28D"/>
              </a:gs>
              <a:gs pos="92000">
                <a:srgbClr val="AAA28D"/>
              </a:gs>
              <a:gs pos="100000">
                <a:schemeClr val="bg1"/>
              </a:gs>
            </a:gsLst>
            <a:lin ang="5400000" scaled="0"/>
          </a:gradFill>
          <a:ln>
            <a:noFill/>
          </a:ln>
          <a:effectLst/>
          <a:extLst/>
        </p:spPr>
        <p:txBody>
          <a:bodyPr wrap="square">
            <a:noAutofit/>
          </a:bodyPr>
          <a:lstStyle/>
          <a:p>
            <a:endParaRPr lang="de-DE" sz="1200" i="1" dirty="0" smtClean="0">
              <a:ea typeface="ヒラギノ角ゴ Pro W3" pitchFamily="96" charset="-128"/>
            </a:endParaRPr>
          </a:p>
        </p:txBody>
      </p:sp>
      <p:sp>
        <p:nvSpPr>
          <p:cNvPr id="49" name="Rectangle 3"/>
          <p:cNvSpPr txBox="1">
            <a:spLocks noChangeArrowheads="1"/>
          </p:cNvSpPr>
          <p:nvPr/>
        </p:nvSpPr>
        <p:spPr bwMode="auto">
          <a:xfrm>
            <a:off x="227507" y="1387475"/>
            <a:ext cx="8785225"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lnSpc>
                <a:spcPts val="2000"/>
              </a:lnSpc>
              <a:spcBef>
                <a:spcPct val="0"/>
              </a:spcBef>
              <a:spcAft>
                <a:spcPct val="0"/>
              </a:spcAft>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90000"/>
              </a:lnSpc>
            </a:pPr>
            <a:r>
              <a:rPr lang="de-DE" b="1" dirty="0" smtClean="0"/>
              <a:t>Abstraktionsebenen eines Rechensystems</a:t>
            </a:r>
            <a:endParaRPr lang="de-DE" dirty="0" smtClean="0"/>
          </a:p>
        </p:txBody>
      </p:sp>
      <p:sp>
        <p:nvSpPr>
          <p:cNvPr id="2" name="Titel 1"/>
          <p:cNvSpPr>
            <a:spLocks noGrp="1"/>
          </p:cNvSpPr>
          <p:nvPr>
            <p:ph type="title"/>
          </p:nvPr>
        </p:nvSpPr>
        <p:spPr/>
        <p:txBody>
          <a:bodyPr/>
          <a:lstStyle/>
          <a:p>
            <a:r>
              <a:rPr lang="de-DE" dirty="0" smtClean="0"/>
              <a:t>Einordnung der Vorlesung in Studienplan</a:t>
            </a:r>
            <a:endParaRPr lang="de-DE" dirty="0"/>
          </a:p>
        </p:txBody>
      </p:sp>
      <p:sp>
        <p:nvSpPr>
          <p:cNvPr id="4" name="Datumsplatzhalter 3"/>
          <p:cNvSpPr>
            <a:spLocks noGrp="1"/>
          </p:cNvSpPr>
          <p:nvPr>
            <p:ph type="dt" sz="half" idx="10"/>
          </p:nvPr>
        </p:nvSpPr>
        <p:spPr/>
        <p:txBody>
          <a:bodyPr/>
          <a:lstStyle/>
          <a:p>
            <a:r>
              <a:rPr lang="en-US" dirty="0" smtClean="0"/>
              <a:t>©</a:t>
            </a:r>
            <a:r>
              <a:rPr lang="de-DE" dirty="0" smtClean="0"/>
              <a:t> H. Falk | </a:t>
            </a:r>
            <a:fld id="{F699D351-6144-4C3A-840E-9211F7A7950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grpSp>
        <p:nvGrpSpPr>
          <p:cNvPr id="88" name="Gruppieren 87"/>
          <p:cNvGrpSpPr/>
          <p:nvPr/>
        </p:nvGrpSpPr>
        <p:grpSpPr>
          <a:xfrm>
            <a:off x="283095" y="5917342"/>
            <a:ext cx="7673280" cy="408242"/>
            <a:chOff x="283095" y="5917342"/>
            <a:chExt cx="7673280" cy="408242"/>
          </a:xfrm>
        </p:grpSpPr>
        <p:sp>
          <p:nvSpPr>
            <p:cNvPr id="6" name="Textfeld 5"/>
            <p:cNvSpPr txBox="1"/>
            <p:nvPr/>
          </p:nvSpPr>
          <p:spPr>
            <a:xfrm>
              <a:off x="283096" y="5917342"/>
              <a:ext cx="2028248" cy="400110"/>
            </a:xfrm>
            <a:prstGeom prst="rect">
              <a:avLst/>
            </a:prstGeom>
            <a:noFill/>
          </p:spPr>
          <p:txBody>
            <a:bodyPr wrap="none" rtlCol="0">
              <a:spAutoFit/>
            </a:bodyPr>
            <a:lstStyle/>
            <a:p>
              <a:r>
                <a:rPr lang="de-DE" sz="2000" dirty="0" smtClean="0"/>
                <a:t>Transistorebene</a:t>
              </a:r>
              <a:endParaRPr lang="de-DE" sz="2000" dirty="0"/>
            </a:p>
          </p:txBody>
        </p:sp>
        <p:sp>
          <p:nvSpPr>
            <p:cNvPr id="7" name="Rechteck 6"/>
            <p:cNvSpPr/>
            <p:nvPr/>
          </p:nvSpPr>
          <p:spPr bwMode="auto">
            <a:xfrm>
              <a:off x="283095" y="5925474"/>
              <a:ext cx="7673280" cy="40011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grpSp>
      <p:grpSp>
        <p:nvGrpSpPr>
          <p:cNvPr id="21" name="Gruppieren 20"/>
          <p:cNvGrpSpPr/>
          <p:nvPr/>
        </p:nvGrpSpPr>
        <p:grpSpPr>
          <a:xfrm>
            <a:off x="283096" y="3325054"/>
            <a:ext cx="7673280" cy="1192198"/>
            <a:chOff x="283096" y="3325054"/>
            <a:chExt cx="7673280" cy="1192198"/>
          </a:xfrm>
        </p:grpSpPr>
        <p:sp>
          <p:nvSpPr>
            <p:cNvPr id="59" name="Textfeld 58"/>
            <p:cNvSpPr txBox="1"/>
            <p:nvPr/>
          </p:nvSpPr>
          <p:spPr>
            <a:xfrm>
              <a:off x="283096" y="3325054"/>
              <a:ext cx="3490058" cy="707886"/>
            </a:xfrm>
            <a:prstGeom prst="rect">
              <a:avLst/>
            </a:prstGeom>
            <a:noFill/>
          </p:spPr>
          <p:txBody>
            <a:bodyPr wrap="none" rtlCol="0">
              <a:spAutoFit/>
            </a:bodyPr>
            <a:lstStyle/>
            <a:p>
              <a:r>
                <a:rPr lang="de-DE" sz="2000" dirty="0" smtClean="0"/>
                <a:t>Maschinenprogramm-Ebene/</a:t>
              </a:r>
            </a:p>
            <a:p>
              <a:r>
                <a:rPr lang="de-DE" sz="2000" dirty="0" smtClean="0"/>
                <a:t>Befehlsschnittstelle</a:t>
              </a:r>
              <a:endParaRPr lang="de-DE" sz="2000" dirty="0"/>
            </a:p>
          </p:txBody>
        </p:sp>
        <p:sp>
          <p:nvSpPr>
            <p:cNvPr id="60" name="Rechteck 59"/>
            <p:cNvSpPr/>
            <p:nvPr/>
          </p:nvSpPr>
          <p:spPr bwMode="auto">
            <a:xfrm>
              <a:off x="283096" y="3325054"/>
              <a:ext cx="7673280" cy="1192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65" name="Textfeld 64"/>
            <p:cNvSpPr txBox="1"/>
            <p:nvPr/>
          </p:nvSpPr>
          <p:spPr>
            <a:xfrm>
              <a:off x="421883" y="4045134"/>
              <a:ext cx="1877437" cy="400110"/>
            </a:xfrm>
            <a:prstGeom prst="rect">
              <a:avLst/>
            </a:prstGeom>
            <a:solidFill>
              <a:srgbClr val="FFFF99"/>
            </a:solidFill>
          </p:spPr>
          <p:txBody>
            <a:bodyPr wrap="none" rtlCol="0">
              <a:spAutoFit/>
            </a:bodyPr>
            <a:lstStyle/>
            <a:p>
              <a:r>
                <a:rPr lang="de-DE" sz="2000" b="1" dirty="0" smtClean="0">
                  <a:latin typeface="Courier New" pitchFamily="49" charset="0"/>
                  <a:cs typeface="Courier New" pitchFamily="49" charset="0"/>
                </a:rPr>
                <a:t>01010...10</a:t>
              </a:r>
              <a:r>
                <a:rPr lang="de-DE" sz="2000" b="1" baseline="-25000" dirty="0" smtClean="0">
                  <a:latin typeface="Courier New" pitchFamily="49" charset="0"/>
                  <a:cs typeface="Courier New" pitchFamily="49" charset="0"/>
                </a:rPr>
                <a:t>2</a:t>
              </a:r>
              <a:endParaRPr lang="de-DE" sz="2000" baseline="-25000" dirty="0"/>
            </a:p>
          </p:txBody>
        </p:sp>
      </p:grpSp>
      <p:grpSp>
        <p:nvGrpSpPr>
          <p:cNvPr id="20" name="Gruppieren 19"/>
          <p:cNvGrpSpPr/>
          <p:nvPr/>
        </p:nvGrpSpPr>
        <p:grpSpPr>
          <a:xfrm>
            <a:off x="283096" y="2460958"/>
            <a:ext cx="7673280" cy="864096"/>
            <a:chOff x="283096" y="2460958"/>
            <a:chExt cx="7673280" cy="864096"/>
          </a:xfrm>
        </p:grpSpPr>
        <p:sp>
          <p:nvSpPr>
            <p:cNvPr id="61" name="Textfeld 60"/>
            <p:cNvSpPr txBox="1"/>
            <p:nvPr/>
          </p:nvSpPr>
          <p:spPr>
            <a:xfrm>
              <a:off x="283096" y="2460958"/>
              <a:ext cx="3390672" cy="400110"/>
            </a:xfrm>
            <a:prstGeom prst="rect">
              <a:avLst/>
            </a:prstGeom>
            <a:noFill/>
          </p:spPr>
          <p:txBody>
            <a:bodyPr wrap="none" rtlCol="0">
              <a:spAutoFit/>
            </a:bodyPr>
            <a:lstStyle/>
            <a:p>
              <a:r>
                <a:rPr lang="de-DE" sz="2000" dirty="0" smtClean="0"/>
                <a:t>Assemblerprogramm-Ebene</a:t>
              </a:r>
            </a:p>
          </p:txBody>
        </p:sp>
        <p:sp>
          <p:nvSpPr>
            <p:cNvPr id="62" name="Rechteck 61"/>
            <p:cNvSpPr/>
            <p:nvPr/>
          </p:nvSpPr>
          <p:spPr bwMode="auto">
            <a:xfrm>
              <a:off x="283096" y="2460958"/>
              <a:ext cx="7673280" cy="86409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66" name="Textfeld 65"/>
            <p:cNvSpPr txBox="1"/>
            <p:nvPr/>
          </p:nvSpPr>
          <p:spPr>
            <a:xfrm>
              <a:off x="435496" y="2852936"/>
              <a:ext cx="2339102" cy="400110"/>
            </a:xfrm>
            <a:prstGeom prst="rect">
              <a:avLst/>
            </a:prstGeom>
            <a:solidFill>
              <a:srgbClr val="FFFF99"/>
            </a:solidFill>
          </p:spPr>
          <p:txBody>
            <a:bodyPr wrap="none" rtlCol="0">
              <a:spAutoFit/>
            </a:bodyPr>
            <a:lstStyle/>
            <a:p>
              <a:r>
                <a:rPr lang="de-DE" sz="2000" b="1" dirty="0" smtClean="0">
                  <a:latin typeface="Courier New" pitchFamily="49" charset="0"/>
                  <a:cs typeface="Courier New" pitchFamily="49" charset="0"/>
                </a:rPr>
                <a:t>bne $1,$2,loop</a:t>
              </a:r>
              <a:endParaRPr lang="de-DE" sz="2000" dirty="0"/>
            </a:p>
          </p:txBody>
        </p:sp>
      </p:grpSp>
      <p:grpSp>
        <p:nvGrpSpPr>
          <p:cNvPr id="86" name="Gruppieren 85"/>
          <p:cNvGrpSpPr/>
          <p:nvPr/>
        </p:nvGrpSpPr>
        <p:grpSpPr>
          <a:xfrm>
            <a:off x="283095" y="5453356"/>
            <a:ext cx="7673281" cy="472118"/>
            <a:chOff x="283095" y="5453356"/>
            <a:chExt cx="7673281" cy="472118"/>
          </a:xfrm>
        </p:grpSpPr>
        <p:sp>
          <p:nvSpPr>
            <p:cNvPr id="53" name="Textfeld 52"/>
            <p:cNvSpPr txBox="1"/>
            <p:nvPr/>
          </p:nvSpPr>
          <p:spPr>
            <a:xfrm>
              <a:off x="283095" y="5489360"/>
              <a:ext cx="1608133" cy="400110"/>
            </a:xfrm>
            <a:prstGeom prst="rect">
              <a:avLst/>
            </a:prstGeom>
            <a:noFill/>
          </p:spPr>
          <p:txBody>
            <a:bodyPr wrap="none" rtlCol="0">
              <a:spAutoFit/>
            </a:bodyPr>
            <a:lstStyle/>
            <a:p>
              <a:r>
                <a:rPr lang="de-DE" sz="2000" dirty="0" smtClean="0"/>
                <a:t>Gatterebene</a:t>
              </a:r>
              <a:endParaRPr lang="de-DE" sz="2000" dirty="0"/>
            </a:p>
          </p:txBody>
        </p:sp>
        <p:sp>
          <p:nvSpPr>
            <p:cNvPr id="54" name="Rechteck 53"/>
            <p:cNvSpPr/>
            <p:nvPr/>
          </p:nvSpPr>
          <p:spPr bwMode="auto">
            <a:xfrm>
              <a:off x="283096" y="5453356"/>
              <a:ext cx="7673280" cy="47211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70" name="Textfeld 69"/>
            <p:cNvSpPr txBox="1"/>
            <p:nvPr/>
          </p:nvSpPr>
          <p:spPr>
            <a:xfrm>
              <a:off x="5030393" y="5485294"/>
              <a:ext cx="1723549" cy="400110"/>
            </a:xfrm>
            <a:prstGeom prst="rect">
              <a:avLst/>
            </a:prstGeom>
            <a:solidFill>
              <a:srgbClr val="FFFF99"/>
            </a:solidFill>
          </p:spPr>
          <p:txBody>
            <a:bodyPr wrap="none" rtlCol="0">
              <a:spAutoFit/>
            </a:bodyPr>
            <a:lstStyle/>
            <a:p>
              <a:r>
                <a:rPr lang="de-DE" sz="2000" b="1" dirty="0" smtClean="0">
                  <a:latin typeface="Courier New" pitchFamily="49" charset="0"/>
                  <a:cs typeface="Courier New" pitchFamily="49" charset="0"/>
                </a:rPr>
                <a:t>f = a </a:t>
              </a:r>
              <a:r>
                <a:rPr lang="de-DE" sz="2000" b="1" dirty="0" smtClean="0">
                  <a:latin typeface="Courier New" pitchFamily="49" charset="0"/>
                  <a:cs typeface="Courier New" pitchFamily="49" charset="0"/>
                  <a:sym typeface="Symbol"/>
                </a:rPr>
                <a:t></a:t>
              </a:r>
              <a:r>
                <a:rPr lang="de-DE" sz="2000" b="1" dirty="0" smtClean="0">
                  <a:latin typeface="Courier New" pitchFamily="49" charset="0"/>
                  <a:cs typeface="Courier New" pitchFamily="49" charset="0"/>
                </a:rPr>
                <a:t> bc</a:t>
              </a:r>
              <a:endParaRPr lang="de-DE" sz="2000" baseline="-25000" dirty="0"/>
            </a:p>
          </p:txBody>
        </p:sp>
      </p:grpSp>
      <p:grpSp>
        <p:nvGrpSpPr>
          <p:cNvPr id="36" name="Gruppieren 35"/>
          <p:cNvGrpSpPr/>
          <p:nvPr/>
        </p:nvGrpSpPr>
        <p:grpSpPr>
          <a:xfrm>
            <a:off x="283096" y="4517252"/>
            <a:ext cx="7673280" cy="936104"/>
            <a:chOff x="283096" y="4517252"/>
            <a:chExt cx="7673280" cy="936104"/>
          </a:xfrm>
        </p:grpSpPr>
        <p:sp>
          <p:nvSpPr>
            <p:cNvPr id="55" name="Textfeld 54"/>
            <p:cNvSpPr txBox="1"/>
            <p:nvPr/>
          </p:nvSpPr>
          <p:spPr>
            <a:xfrm>
              <a:off x="283096" y="5017242"/>
              <a:ext cx="3863686" cy="400110"/>
            </a:xfrm>
            <a:prstGeom prst="rect">
              <a:avLst/>
            </a:prstGeom>
            <a:noFill/>
          </p:spPr>
          <p:txBody>
            <a:bodyPr wrap="none" rtlCol="0">
              <a:spAutoFit/>
            </a:bodyPr>
            <a:lstStyle/>
            <a:p>
              <a:r>
                <a:rPr lang="de-DE" sz="2000" dirty="0" smtClean="0"/>
                <a:t>Register-Transfer-Strukturebene</a:t>
              </a:r>
              <a:endParaRPr lang="de-DE" sz="2000" dirty="0"/>
            </a:p>
          </p:txBody>
        </p:sp>
        <p:sp>
          <p:nvSpPr>
            <p:cNvPr id="56" name="Rechteck 55"/>
            <p:cNvSpPr/>
            <p:nvPr/>
          </p:nvSpPr>
          <p:spPr bwMode="auto">
            <a:xfrm>
              <a:off x="283096" y="4981238"/>
              <a:ext cx="7673280" cy="47211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57" name="Textfeld 56"/>
            <p:cNvSpPr txBox="1"/>
            <p:nvPr/>
          </p:nvSpPr>
          <p:spPr>
            <a:xfrm>
              <a:off x="286531" y="4549190"/>
              <a:ext cx="4179734" cy="400110"/>
            </a:xfrm>
            <a:prstGeom prst="rect">
              <a:avLst/>
            </a:prstGeom>
            <a:noFill/>
          </p:spPr>
          <p:txBody>
            <a:bodyPr wrap="none" rtlCol="0">
              <a:spAutoFit/>
            </a:bodyPr>
            <a:lstStyle/>
            <a:p>
              <a:r>
                <a:rPr lang="de-DE" sz="2000" dirty="0" smtClean="0"/>
                <a:t>Register-Transfer-Verhaltensebene</a:t>
              </a:r>
              <a:endParaRPr lang="de-DE" sz="2000" dirty="0"/>
            </a:p>
          </p:txBody>
        </p:sp>
        <p:sp>
          <p:nvSpPr>
            <p:cNvPr id="58" name="Rechteck 57"/>
            <p:cNvSpPr/>
            <p:nvPr/>
          </p:nvSpPr>
          <p:spPr bwMode="auto">
            <a:xfrm>
              <a:off x="283096" y="4517252"/>
              <a:ext cx="7673280" cy="46398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71" name="Textfeld 70"/>
            <p:cNvSpPr txBox="1"/>
            <p:nvPr/>
          </p:nvSpPr>
          <p:spPr>
            <a:xfrm>
              <a:off x="4239551" y="5017242"/>
              <a:ext cx="3604385" cy="400110"/>
            </a:xfrm>
            <a:prstGeom prst="rect">
              <a:avLst/>
            </a:prstGeom>
            <a:solidFill>
              <a:srgbClr val="FFFF99"/>
            </a:solidFill>
          </p:spPr>
          <p:txBody>
            <a:bodyPr wrap="none" rtlCol="0">
              <a:spAutoFit/>
            </a:bodyPr>
            <a:lstStyle/>
            <a:p>
              <a:r>
                <a:rPr lang="de-DE" sz="2000" dirty="0" smtClean="0">
                  <a:latin typeface="+mn-lt"/>
                  <a:cs typeface="Courier New" pitchFamily="49" charset="0"/>
                </a:rPr>
                <a:t>Addierer, Multiplexer, Register</a:t>
              </a:r>
              <a:endParaRPr lang="de-DE" sz="2000" baseline="-25000" dirty="0">
                <a:latin typeface="+mn-lt"/>
              </a:endParaRPr>
            </a:p>
          </p:txBody>
        </p:sp>
        <p:sp>
          <p:nvSpPr>
            <p:cNvPr id="73" name="Textfeld 72"/>
            <p:cNvSpPr txBox="1"/>
            <p:nvPr/>
          </p:nvSpPr>
          <p:spPr>
            <a:xfrm>
              <a:off x="5182794" y="4549190"/>
              <a:ext cx="2646878" cy="400110"/>
            </a:xfrm>
            <a:prstGeom prst="rect">
              <a:avLst/>
            </a:prstGeom>
            <a:solidFill>
              <a:srgbClr val="FFFF99"/>
            </a:solidFill>
          </p:spPr>
          <p:txBody>
            <a:bodyPr wrap="none" rtlCol="0">
              <a:spAutoFit/>
            </a:bodyPr>
            <a:lstStyle/>
            <a:p>
              <a:r>
                <a:rPr lang="de-DE" sz="2000" b="1" dirty="0" smtClean="0">
                  <a:latin typeface="Courier New" pitchFamily="49" charset="0"/>
                  <a:cs typeface="Courier New" pitchFamily="49" charset="0"/>
                </a:rPr>
                <a:t>Reg[2] := Reg[3]</a:t>
              </a:r>
              <a:endParaRPr lang="de-DE" sz="2000" baseline="-25000" dirty="0"/>
            </a:p>
          </p:txBody>
        </p:sp>
      </p:grpSp>
      <p:grpSp>
        <p:nvGrpSpPr>
          <p:cNvPr id="22" name="Gruppieren 21"/>
          <p:cNvGrpSpPr/>
          <p:nvPr/>
        </p:nvGrpSpPr>
        <p:grpSpPr>
          <a:xfrm>
            <a:off x="4239551" y="2460958"/>
            <a:ext cx="3716824" cy="2056294"/>
            <a:chOff x="4239551" y="2460958"/>
            <a:chExt cx="3716824" cy="2056294"/>
          </a:xfrm>
        </p:grpSpPr>
        <p:sp>
          <p:nvSpPr>
            <p:cNvPr id="9" name="Rechteck 8"/>
            <p:cNvSpPr/>
            <p:nvPr/>
          </p:nvSpPr>
          <p:spPr bwMode="auto">
            <a:xfrm>
              <a:off x="4239551" y="2460958"/>
              <a:ext cx="3716824" cy="2056294"/>
            </a:xfrm>
            <a:prstGeom prst="rect">
              <a:avLst/>
            </a:prstGeom>
            <a:solidFill>
              <a:srgbClr val="A32638">
                <a:alpha val="8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0" name="Textfeld 9"/>
            <p:cNvSpPr txBox="1"/>
            <p:nvPr/>
          </p:nvSpPr>
          <p:spPr>
            <a:xfrm>
              <a:off x="4716014" y="3212976"/>
              <a:ext cx="2763898" cy="400110"/>
            </a:xfrm>
            <a:prstGeom prst="rect">
              <a:avLst/>
            </a:prstGeom>
            <a:solidFill>
              <a:srgbClr val="B55160"/>
            </a:solidFill>
          </p:spPr>
          <p:txBody>
            <a:bodyPr wrap="none" rtlCol="0">
              <a:spAutoFit/>
            </a:bodyPr>
            <a:lstStyle/>
            <a:p>
              <a:r>
                <a:rPr lang="de-DE" sz="2000" dirty="0" smtClean="0">
                  <a:solidFill>
                    <a:schemeClr val="bg1"/>
                  </a:solidFill>
                </a:rPr>
                <a:t>Betriebssystem-Ebene</a:t>
              </a:r>
              <a:endParaRPr lang="de-DE" sz="2000" dirty="0">
                <a:solidFill>
                  <a:schemeClr val="bg1"/>
                </a:solidFill>
              </a:endParaRPr>
            </a:p>
          </p:txBody>
        </p:sp>
      </p:grpSp>
      <p:grpSp>
        <p:nvGrpSpPr>
          <p:cNvPr id="12" name="Gruppieren 11"/>
          <p:cNvGrpSpPr/>
          <p:nvPr/>
        </p:nvGrpSpPr>
        <p:grpSpPr>
          <a:xfrm>
            <a:off x="283095" y="1988840"/>
            <a:ext cx="7673280" cy="472118"/>
            <a:chOff x="283095" y="1988840"/>
            <a:chExt cx="7673280" cy="472118"/>
          </a:xfrm>
        </p:grpSpPr>
        <p:sp>
          <p:nvSpPr>
            <p:cNvPr id="67" name="Textfeld 66"/>
            <p:cNvSpPr txBox="1"/>
            <p:nvPr/>
          </p:nvSpPr>
          <p:spPr>
            <a:xfrm>
              <a:off x="283095" y="2024844"/>
              <a:ext cx="3663182" cy="400110"/>
            </a:xfrm>
            <a:prstGeom prst="rect">
              <a:avLst/>
            </a:prstGeom>
            <a:noFill/>
          </p:spPr>
          <p:txBody>
            <a:bodyPr wrap="none" rtlCol="0">
              <a:spAutoFit/>
            </a:bodyPr>
            <a:lstStyle/>
            <a:p>
              <a:r>
                <a:rPr lang="de-DE" sz="2000" dirty="0" smtClean="0"/>
                <a:t>Anwendungsprogramm-Ebene</a:t>
              </a:r>
            </a:p>
          </p:txBody>
        </p:sp>
        <p:sp>
          <p:nvSpPr>
            <p:cNvPr id="69" name="Textfeld 68"/>
            <p:cNvSpPr txBox="1"/>
            <p:nvPr/>
          </p:nvSpPr>
          <p:spPr>
            <a:xfrm>
              <a:off x="4181298" y="2028910"/>
              <a:ext cx="3720890" cy="400110"/>
            </a:xfrm>
            <a:prstGeom prst="rect">
              <a:avLst/>
            </a:prstGeom>
            <a:solidFill>
              <a:srgbClr val="FFFF99"/>
            </a:solidFill>
          </p:spPr>
          <p:txBody>
            <a:bodyPr wrap="none" rtlCol="0">
              <a:spAutoFit/>
            </a:bodyPr>
            <a:lstStyle/>
            <a:p>
              <a:r>
                <a:rPr lang="de-DE" sz="2000" dirty="0" smtClean="0"/>
                <a:t>Java, C, ...: </a:t>
              </a:r>
              <a:r>
                <a:rPr lang="en-US" sz="2000" b="1" dirty="0" smtClean="0">
                  <a:latin typeface="Courier New" pitchFamily="49" charset="0"/>
                  <a:cs typeface="Courier New" pitchFamily="49" charset="0"/>
                </a:rPr>
                <a:t>for</a:t>
              </a:r>
              <a:r>
                <a:rPr lang="de-DE" sz="2000" dirty="0" smtClean="0"/>
                <a:t>, </a:t>
              </a:r>
              <a:r>
                <a:rPr lang="en-US" sz="2000" b="1" dirty="0" smtClean="0">
                  <a:latin typeface="Courier New" pitchFamily="49" charset="0"/>
                  <a:cs typeface="Courier New" pitchFamily="49" charset="0"/>
                </a:rPr>
                <a:t>while</a:t>
              </a:r>
              <a:r>
                <a:rPr lang="de-DE" sz="2000" dirty="0" smtClean="0"/>
                <a:t>, </a:t>
              </a:r>
              <a:r>
                <a:rPr lang="en-US" sz="2000" b="1" dirty="0" smtClean="0">
                  <a:latin typeface="Courier New" pitchFamily="49" charset="0"/>
                  <a:cs typeface="Courier New" pitchFamily="49" charset="0"/>
                </a:rPr>
                <a:t>if</a:t>
              </a:r>
              <a:r>
                <a:rPr lang="de-DE" sz="2000" dirty="0" smtClean="0"/>
                <a:t>, ...</a:t>
              </a:r>
              <a:endParaRPr lang="de-DE" sz="2000" dirty="0"/>
            </a:p>
          </p:txBody>
        </p:sp>
        <p:sp>
          <p:nvSpPr>
            <p:cNvPr id="74" name="Rechteck 73"/>
            <p:cNvSpPr/>
            <p:nvPr/>
          </p:nvSpPr>
          <p:spPr bwMode="auto">
            <a:xfrm>
              <a:off x="283095" y="1988840"/>
              <a:ext cx="7673280" cy="47211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grpSp>
      <p:grpSp>
        <p:nvGrpSpPr>
          <p:cNvPr id="18" name="Gruppieren 17"/>
          <p:cNvGrpSpPr/>
          <p:nvPr/>
        </p:nvGrpSpPr>
        <p:grpSpPr>
          <a:xfrm>
            <a:off x="8028384" y="2460958"/>
            <a:ext cx="936103" cy="2056293"/>
            <a:chOff x="8028384" y="2460958"/>
            <a:chExt cx="936103" cy="2056293"/>
          </a:xfrm>
        </p:grpSpPr>
        <p:sp>
          <p:nvSpPr>
            <p:cNvPr id="80" name="Line 17"/>
            <p:cNvSpPr>
              <a:spLocks noChangeShapeType="1"/>
            </p:cNvSpPr>
            <p:nvPr/>
          </p:nvSpPr>
          <p:spPr bwMode="auto">
            <a:xfrm>
              <a:off x="8029726" y="2460958"/>
              <a:ext cx="0" cy="2056293"/>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81" name="Text Box 18"/>
            <p:cNvSpPr txBox="1">
              <a:spLocks noChangeArrowheads="1"/>
            </p:cNvSpPr>
            <p:nvPr/>
          </p:nvSpPr>
          <p:spPr bwMode="auto">
            <a:xfrm>
              <a:off x="8028384" y="3289078"/>
              <a:ext cx="9361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de-DE" sz="2000" dirty="0" smtClean="0"/>
                <a:t>GdBS</a:t>
              </a:r>
              <a:endParaRPr lang="de-DE" sz="2000" dirty="0"/>
            </a:p>
          </p:txBody>
        </p:sp>
      </p:grpSp>
      <p:sp>
        <p:nvSpPr>
          <p:cNvPr id="82" name="Line 19"/>
          <p:cNvSpPr>
            <a:spLocks noChangeShapeType="1"/>
          </p:cNvSpPr>
          <p:nvPr/>
        </p:nvSpPr>
        <p:spPr bwMode="auto">
          <a:xfrm>
            <a:off x="8029726" y="4517252"/>
            <a:ext cx="0" cy="1408222"/>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83" name="Text Box 20"/>
          <p:cNvSpPr txBox="1">
            <a:spLocks noChangeArrowheads="1"/>
          </p:cNvSpPr>
          <p:nvPr/>
        </p:nvSpPr>
        <p:spPr bwMode="auto">
          <a:xfrm>
            <a:off x="8028384" y="5017242"/>
            <a:ext cx="9361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de-DE" sz="2000" dirty="0" smtClean="0"/>
              <a:t>GdRA</a:t>
            </a:r>
            <a:endParaRPr lang="de-DE" sz="2000" dirty="0"/>
          </a:p>
        </p:txBody>
      </p:sp>
      <p:grpSp>
        <p:nvGrpSpPr>
          <p:cNvPr id="13" name="Gruppieren 12"/>
          <p:cNvGrpSpPr/>
          <p:nvPr/>
        </p:nvGrpSpPr>
        <p:grpSpPr>
          <a:xfrm>
            <a:off x="8026812" y="1981201"/>
            <a:ext cx="1115812" cy="479757"/>
            <a:chOff x="8026812" y="1981201"/>
            <a:chExt cx="1115812" cy="479757"/>
          </a:xfrm>
        </p:grpSpPr>
        <p:sp>
          <p:nvSpPr>
            <p:cNvPr id="84" name="Text Box 21"/>
            <p:cNvSpPr txBox="1">
              <a:spLocks noChangeArrowheads="1"/>
            </p:cNvSpPr>
            <p:nvPr/>
          </p:nvSpPr>
          <p:spPr bwMode="auto">
            <a:xfrm>
              <a:off x="8026812" y="2021024"/>
              <a:ext cx="11158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ts val="0"/>
                </a:spcBef>
              </a:pPr>
              <a:r>
                <a:rPr lang="de-DE" sz="2000" dirty="0" smtClean="0"/>
                <a:t>PI/PvS</a:t>
              </a:r>
              <a:endParaRPr lang="de-DE" sz="2000" dirty="0"/>
            </a:p>
          </p:txBody>
        </p:sp>
        <p:sp>
          <p:nvSpPr>
            <p:cNvPr id="85" name="Line 22"/>
            <p:cNvSpPr>
              <a:spLocks noChangeShapeType="1"/>
            </p:cNvSpPr>
            <p:nvPr/>
          </p:nvSpPr>
          <p:spPr bwMode="auto">
            <a:xfrm flipV="1">
              <a:off x="8029726" y="1981201"/>
              <a:ext cx="0" cy="479757"/>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grpSp>
      <p:grpSp>
        <p:nvGrpSpPr>
          <p:cNvPr id="89" name="Gruppieren 88"/>
          <p:cNvGrpSpPr/>
          <p:nvPr/>
        </p:nvGrpSpPr>
        <p:grpSpPr>
          <a:xfrm>
            <a:off x="8026812" y="5763454"/>
            <a:ext cx="1008112" cy="707886"/>
            <a:chOff x="8026812" y="5763454"/>
            <a:chExt cx="1008112" cy="707886"/>
          </a:xfrm>
        </p:grpSpPr>
        <p:sp>
          <p:nvSpPr>
            <p:cNvPr id="78" name="Line 22"/>
            <p:cNvSpPr>
              <a:spLocks noChangeShapeType="1"/>
            </p:cNvSpPr>
            <p:nvPr/>
          </p:nvSpPr>
          <p:spPr bwMode="auto">
            <a:xfrm flipV="1">
              <a:off x="8028384" y="5925474"/>
              <a:ext cx="0" cy="413190"/>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79" name="Text Box 20"/>
            <p:cNvSpPr txBox="1">
              <a:spLocks noChangeArrowheads="1"/>
            </p:cNvSpPr>
            <p:nvPr/>
          </p:nvSpPr>
          <p:spPr bwMode="auto">
            <a:xfrm>
              <a:off x="8026812" y="5763454"/>
              <a:ext cx="10081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ts val="0"/>
                </a:spcBef>
              </a:pPr>
              <a:r>
                <a:rPr lang="de-DE" sz="2000" dirty="0" smtClean="0"/>
                <a:t>ET/</a:t>
              </a:r>
            </a:p>
            <a:p>
              <a:pPr eaLnBrk="1" hangingPunct="1">
                <a:spcBef>
                  <a:spcPts val="0"/>
                </a:spcBef>
              </a:pPr>
              <a:r>
                <a:rPr lang="de-DE" sz="2000" dirty="0" smtClean="0"/>
                <a:t>Phys.</a:t>
              </a:r>
              <a:endParaRPr lang="de-DE" sz="2000" dirty="0"/>
            </a:p>
          </p:txBody>
        </p:sp>
      </p:grpSp>
      <p:grpSp>
        <p:nvGrpSpPr>
          <p:cNvPr id="95" name="Gruppieren 94"/>
          <p:cNvGrpSpPr/>
          <p:nvPr/>
        </p:nvGrpSpPr>
        <p:grpSpPr>
          <a:xfrm>
            <a:off x="3646800" y="1951959"/>
            <a:ext cx="565783" cy="1212191"/>
            <a:chOff x="3646800" y="1951959"/>
            <a:chExt cx="565783" cy="1212191"/>
          </a:xfrm>
        </p:grpSpPr>
        <p:sp>
          <p:nvSpPr>
            <p:cNvPr id="90" name="Pfeil nach unten 89"/>
            <p:cNvSpPr/>
            <p:nvPr/>
          </p:nvSpPr>
          <p:spPr bwMode="auto">
            <a:xfrm>
              <a:off x="3646800" y="2028911"/>
              <a:ext cx="565783" cy="1112058"/>
            </a:xfrm>
            <a:prstGeom prst="downArrow">
              <a:avLst/>
            </a:prstGeom>
            <a:solidFill>
              <a:srgbClr val="BECCD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91" name="Textfeld 90"/>
            <p:cNvSpPr txBox="1"/>
            <p:nvPr/>
          </p:nvSpPr>
          <p:spPr>
            <a:xfrm rot="5400000">
              <a:off x="3351430" y="2358000"/>
              <a:ext cx="1212191" cy="400110"/>
            </a:xfrm>
            <a:prstGeom prst="rect">
              <a:avLst/>
            </a:prstGeom>
            <a:noFill/>
          </p:spPr>
          <p:txBody>
            <a:bodyPr wrap="none" rtlCol="0">
              <a:spAutoFit/>
            </a:bodyPr>
            <a:lstStyle/>
            <a:p>
              <a:r>
                <a:rPr lang="de-DE" sz="2000" i="1" dirty="0" smtClean="0"/>
                <a:t>Compiler</a:t>
              </a:r>
              <a:endParaRPr lang="de-DE" sz="2000" i="1" dirty="0"/>
            </a:p>
          </p:txBody>
        </p:sp>
      </p:grpSp>
      <p:grpSp>
        <p:nvGrpSpPr>
          <p:cNvPr id="94" name="Gruppieren 93"/>
          <p:cNvGrpSpPr/>
          <p:nvPr/>
        </p:nvGrpSpPr>
        <p:grpSpPr>
          <a:xfrm>
            <a:off x="3646177" y="3078000"/>
            <a:ext cx="565783" cy="1396536"/>
            <a:chOff x="3646177" y="3060740"/>
            <a:chExt cx="565783" cy="1396536"/>
          </a:xfrm>
        </p:grpSpPr>
        <p:sp>
          <p:nvSpPr>
            <p:cNvPr id="92" name="Pfeil nach unten 91"/>
            <p:cNvSpPr/>
            <p:nvPr/>
          </p:nvSpPr>
          <p:spPr bwMode="auto">
            <a:xfrm>
              <a:off x="3646177" y="3140970"/>
              <a:ext cx="565783" cy="1304274"/>
            </a:xfrm>
            <a:prstGeom prst="downArrow">
              <a:avLst/>
            </a:prstGeom>
            <a:solidFill>
              <a:srgbClr val="BECCD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93" name="Textfeld 92"/>
            <p:cNvSpPr txBox="1"/>
            <p:nvPr/>
          </p:nvSpPr>
          <p:spPr>
            <a:xfrm rot="5400000">
              <a:off x="3254109" y="3558953"/>
              <a:ext cx="1396536" cy="400110"/>
            </a:xfrm>
            <a:prstGeom prst="rect">
              <a:avLst/>
            </a:prstGeom>
            <a:noFill/>
          </p:spPr>
          <p:txBody>
            <a:bodyPr wrap="none" rtlCol="0">
              <a:spAutoFit/>
            </a:bodyPr>
            <a:lstStyle/>
            <a:p>
              <a:r>
                <a:rPr lang="de-DE" sz="2000" i="1" dirty="0" smtClean="0"/>
                <a:t>Assembler</a:t>
              </a:r>
            </a:p>
          </p:txBody>
        </p:sp>
      </p:grpSp>
    </p:spTree>
    <p:extLst>
      <p:ext uri="{BB962C8B-B14F-4D97-AF65-F5344CB8AC3E}">
        <p14:creationId xmlns:p14="http://schemas.microsoft.com/office/powerpoint/2010/main" val="970327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fade">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CB08822-AF5F-4A3B-A8CD-88ED8DF9FD17}"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44098" name="Rectangle 2"/>
          <p:cNvSpPr>
            <a:spLocks noGrp="1" noChangeArrowheads="1"/>
          </p:cNvSpPr>
          <p:nvPr>
            <p:ph type="title"/>
          </p:nvPr>
        </p:nvSpPr>
        <p:spPr/>
        <p:txBody>
          <a:bodyPr/>
          <a:lstStyle/>
          <a:p>
            <a:r>
              <a:rPr lang="de-DE" dirty="0"/>
              <a:t>Inhalte der Vorlesung</a:t>
            </a:r>
          </a:p>
        </p:txBody>
      </p:sp>
      <p:sp>
        <p:nvSpPr>
          <p:cNvPr id="644099" name="Rectangle 3"/>
          <p:cNvSpPr>
            <a:spLocks noGrp="1" noChangeArrowheads="1"/>
          </p:cNvSpPr>
          <p:nvPr>
            <p:ph type="body" idx="1"/>
          </p:nvPr>
        </p:nvSpPr>
        <p:spPr/>
        <p:txBody>
          <a:bodyPr/>
          <a:lstStyle/>
          <a:p>
            <a:pPr marL="381000" indent="-381000">
              <a:lnSpc>
                <a:spcPct val="90000"/>
              </a:lnSpc>
            </a:pPr>
            <a:r>
              <a:rPr lang="de-DE" b="1" dirty="0" smtClean="0"/>
              <a:t>Überblick</a:t>
            </a:r>
            <a:endParaRPr lang="de-DE" b="1" dirty="0"/>
          </a:p>
          <a:p>
            <a:pPr marL="381000" indent="-381000">
              <a:lnSpc>
                <a:spcPct val="120000"/>
              </a:lnSpc>
              <a:buFont typeface="Arial" charset="0"/>
              <a:buAutoNum type="arabicPeriod"/>
            </a:pPr>
            <a:r>
              <a:rPr lang="de-DE" dirty="0" smtClean="0"/>
              <a:t>Einführung</a:t>
            </a:r>
            <a:endParaRPr lang="de-DE" dirty="0"/>
          </a:p>
          <a:p>
            <a:pPr marL="381000" indent="-381000">
              <a:lnSpc>
                <a:spcPct val="120000"/>
              </a:lnSpc>
              <a:buFont typeface="Arial" charset="0"/>
              <a:buAutoNum type="arabicPeriod"/>
            </a:pPr>
            <a:r>
              <a:rPr lang="de-DE" dirty="0" smtClean="0"/>
              <a:t>Zahlendarstellungen und Rechnerarithmetik</a:t>
            </a:r>
            <a:endParaRPr lang="de-DE" dirty="0"/>
          </a:p>
          <a:p>
            <a:pPr marL="381000" indent="-381000">
              <a:lnSpc>
                <a:spcPct val="120000"/>
              </a:lnSpc>
              <a:buFont typeface="Arial" charset="0"/>
              <a:buAutoNum type="arabicPeriod"/>
            </a:pPr>
            <a:r>
              <a:rPr lang="de-DE" dirty="0" smtClean="0"/>
              <a:t>Einführung in Betriebssysteme</a:t>
            </a:r>
          </a:p>
          <a:p>
            <a:pPr marL="381000" indent="-381000">
              <a:lnSpc>
                <a:spcPct val="120000"/>
              </a:lnSpc>
              <a:buFont typeface="Arial" charset="0"/>
              <a:buAutoNum type="arabicPeriod"/>
            </a:pPr>
            <a:r>
              <a:rPr lang="de-DE" dirty="0" smtClean="0"/>
              <a:t>Prozesse und Nebenläufigkeit</a:t>
            </a:r>
            <a:endParaRPr lang="de-DE" dirty="0"/>
          </a:p>
          <a:p>
            <a:pPr marL="381000" indent="-381000">
              <a:lnSpc>
                <a:spcPct val="120000"/>
              </a:lnSpc>
              <a:buFont typeface="Arial" charset="0"/>
              <a:buAutoNum type="arabicPeriod"/>
            </a:pPr>
            <a:r>
              <a:rPr lang="de-DE" dirty="0" smtClean="0"/>
              <a:t>Filesysteme</a:t>
            </a:r>
          </a:p>
          <a:p>
            <a:pPr marL="381000" indent="-381000">
              <a:lnSpc>
                <a:spcPct val="120000"/>
              </a:lnSpc>
              <a:buFont typeface="Arial" charset="0"/>
              <a:buAutoNum type="arabicPeriod"/>
            </a:pPr>
            <a:r>
              <a:rPr lang="de-DE" dirty="0" smtClean="0"/>
              <a:t>Speicherverwaltung</a:t>
            </a:r>
          </a:p>
          <a:p>
            <a:pPr marL="381000" indent="-381000">
              <a:lnSpc>
                <a:spcPct val="120000"/>
              </a:lnSpc>
              <a:buFont typeface="Arial" charset="0"/>
              <a:buAutoNum type="arabicPeriod"/>
            </a:pPr>
            <a:r>
              <a:rPr lang="de-DE" dirty="0"/>
              <a:t>Einführung in MIPS-Assembler</a:t>
            </a:r>
            <a:endParaRPr lang="de-DE" dirty="0" smtClean="0"/>
          </a:p>
          <a:p>
            <a:pPr marL="381000" indent="-381000">
              <a:lnSpc>
                <a:spcPct val="120000"/>
              </a:lnSpc>
              <a:buFont typeface="Arial" charset="0"/>
              <a:buAutoNum type="arabicPeriod"/>
            </a:pPr>
            <a:r>
              <a:rPr lang="de-DE" dirty="0" smtClean="0"/>
              <a:t>Rechteverwaltung</a:t>
            </a:r>
          </a:p>
          <a:p>
            <a:pPr marL="381000" indent="-381000">
              <a:lnSpc>
                <a:spcPct val="120000"/>
              </a:lnSpc>
              <a:buFont typeface="Arial" charset="0"/>
              <a:buAutoNum type="arabicPeriod"/>
            </a:pPr>
            <a:r>
              <a:rPr lang="de-DE" dirty="0" smtClean="0"/>
              <a:t>Ein-/Ausgabe und Gerätetreiber</a:t>
            </a:r>
          </a:p>
          <a:p>
            <a:pPr marL="381000" indent="-381000">
              <a:lnSpc>
                <a:spcPct val="120000"/>
              </a:lnSpc>
              <a:buFont typeface="Arial" charset="0"/>
              <a:buNone/>
            </a:pPr>
            <a:endParaRPr lang="de-DE" sz="1200" dirty="0"/>
          </a:p>
          <a:p>
            <a:pPr marL="381000" indent="-381000">
              <a:lnSpc>
                <a:spcPct val="90000"/>
              </a:lnSpc>
            </a:pPr>
            <a:r>
              <a:rPr lang="de-DE" b="1" dirty="0"/>
              <a:t>Materialien</a:t>
            </a:r>
          </a:p>
          <a:p>
            <a:pPr marL="381000" indent="-381000">
              <a:lnSpc>
                <a:spcPct val="120000"/>
              </a:lnSpc>
              <a:buFont typeface="Wingdings" pitchFamily="2" charset="2"/>
              <a:buChar char="F"/>
            </a:pPr>
            <a:r>
              <a:rPr lang="de-DE" dirty="0"/>
              <a:t>Dank an Prof. </a:t>
            </a:r>
            <a:r>
              <a:rPr lang="de-DE" dirty="0" smtClean="0"/>
              <a:t>Hauck, </a:t>
            </a:r>
            <a:r>
              <a:rPr lang="de-DE" dirty="0"/>
              <a:t>Prof. </a:t>
            </a:r>
            <a:r>
              <a:rPr lang="de-DE" dirty="0" smtClean="0"/>
              <a:t>Schulthess und Prof. Marwedel!</a:t>
            </a:r>
            <a:endParaRPr lang="de-DE"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BC5FD55-10DF-4EC3-9A7A-BDB312306C8B}"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464900" name="Rectangle 4"/>
          <p:cNvSpPr>
            <a:spLocks noGrp="1" noChangeArrowheads="1"/>
          </p:cNvSpPr>
          <p:nvPr>
            <p:ph type="title"/>
          </p:nvPr>
        </p:nvSpPr>
        <p:spPr/>
        <p:txBody>
          <a:bodyPr/>
          <a:lstStyle/>
          <a:p>
            <a:r>
              <a:rPr lang="de-DE" dirty="0" smtClean="0"/>
              <a:t>Zielsetzung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Verständnis zum Aufbau und der Arbeitsweise von Rechensystemen</a:t>
            </a:r>
            <a:endParaRPr lang="de-DE" b="1" dirty="0"/>
          </a:p>
          <a:p>
            <a:pPr>
              <a:lnSpc>
                <a:spcPct val="120000"/>
              </a:lnSpc>
              <a:buFont typeface="Arial" charset="0"/>
              <a:buChar char="–"/>
            </a:pPr>
            <a:r>
              <a:rPr lang="de-DE" dirty="0" smtClean="0"/>
              <a:t>Möglichkeiten und Grenzen der Hardware</a:t>
            </a:r>
          </a:p>
          <a:p>
            <a:pPr>
              <a:lnSpc>
                <a:spcPct val="120000"/>
              </a:lnSpc>
              <a:buFont typeface="Arial" charset="0"/>
              <a:buChar char="–"/>
            </a:pPr>
            <a:r>
              <a:rPr lang="de-DE" dirty="0" smtClean="0"/>
              <a:t>Verständnis für spezifisches Systemverhalten</a:t>
            </a:r>
          </a:p>
          <a:p>
            <a:pPr>
              <a:lnSpc>
                <a:spcPct val="120000"/>
              </a:lnSpc>
              <a:buFont typeface="Arial" charset="0"/>
              <a:buChar char="–"/>
            </a:pPr>
            <a:r>
              <a:rPr lang="de-DE" dirty="0" smtClean="0"/>
              <a:t>Entwicklung hardwarenaher Programme</a:t>
            </a:r>
            <a:endParaRPr lang="de-DE" dirty="0"/>
          </a:p>
          <a:p>
            <a:pPr lvl="1">
              <a:lnSpc>
                <a:spcPct val="120000"/>
              </a:lnSpc>
              <a:buFont typeface="Arial" charset="0"/>
              <a:buChar char="–"/>
            </a:pPr>
            <a:r>
              <a:rPr lang="de-DE" dirty="0" smtClean="0"/>
              <a:t>Ansteuerung von Ein-/Ausgabegeräten (z.B. Treiber)</a:t>
            </a:r>
            <a:endParaRPr lang="de-DE" dirty="0"/>
          </a:p>
          <a:p>
            <a:pPr lvl="1">
              <a:lnSpc>
                <a:spcPct val="120000"/>
              </a:lnSpc>
              <a:buFont typeface="Arial" charset="0"/>
              <a:buChar char="–"/>
            </a:pPr>
            <a:r>
              <a:rPr lang="de-DE" dirty="0" smtClean="0"/>
              <a:t>Implementierung effizienter Programme (z.B. in Maschinensprache)</a:t>
            </a:r>
            <a:endParaRPr lang="de-DE" b="1" dirty="0">
              <a:solidFill>
                <a:schemeClr val="hlink"/>
              </a:solidFill>
              <a:latin typeface="Courier New" pitchFamily="49"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1C38A067-BF68-4CFD-A5E6-E3F4E2AFB024}"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26690" name="Rectangle 2"/>
          <p:cNvSpPr>
            <a:spLocks noGrp="1" noChangeArrowheads="1"/>
          </p:cNvSpPr>
          <p:nvPr>
            <p:ph type="title"/>
          </p:nvPr>
        </p:nvSpPr>
        <p:spPr/>
        <p:txBody>
          <a:bodyPr/>
          <a:lstStyle/>
          <a:p>
            <a:r>
              <a:rPr lang="de-DE" dirty="0"/>
              <a:t>Zielsetzung </a:t>
            </a:r>
            <a:r>
              <a:rPr lang="de-DE" dirty="0" smtClean="0"/>
              <a:t>(2)</a:t>
            </a:r>
            <a:endParaRPr lang="de-DE" dirty="0"/>
          </a:p>
        </p:txBody>
      </p:sp>
      <p:sp>
        <p:nvSpPr>
          <p:cNvPr id="626691" name="Rectangle 3"/>
          <p:cNvSpPr>
            <a:spLocks noGrp="1" noChangeArrowheads="1"/>
          </p:cNvSpPr>
          <p:nvPr>
            <p:ph type="body" idx="1"/>
          </p:nvPr>
        </p:nvSpPr>
        <p:spPr/>
        <p:txBody>
          <a:bodyPr/>
          <a:lstStyle/>
          <a:p>
            <a:pPr>
              <a:lnSpc>
                <a:spcPct val="90000"/>
              </a:lnSpc>
            </a:pPr>
            <a:r>
              <a:rPr lang="de-DE" b="1" dirty="0" smtClean="0"/>
              <a:t>Grundlage für weiterführende Lehrveranstaltungen</a:t>
            </a:r>
            <a:endParaRPr lang="de-DE" b="1" dirty="0"/>
          </a:p>
          <a:p>
            <a:pPr>
              <a:lnSpc>
                <a:spcPct val="120000"/>
              </a:lnSpc>
              <a:buFont typeface="Arial" charset="0"/>
              <a:buChar char="–"/>
            </a:pPr>
            <a:r>
              <a:rPr lang="de-DE" dirty="0" smtClean="0"/>
              <a:t>Bereich Technische und Systemnahe Informatik</a:t>
            </a:r>
          </a:p>
          <a:p>
            <a:pPr lvl="1">
              <a:spcBef>
                <a:spcPts val="0"/>
              </a:spcBef>
              <a:buFont typeface="Arial" charset="0"/>
              <a:buChar char="–"/>
            </a:pPr>
            <a:r>
              <a:rPr lang="de-DE" dirty="0"/>
              <a:t>a</a:t>
            </a:r>
            <a:r>
              <a:rPr lang="de-DE" dirty="0" smtClean="0"/>
              <a:t>ber auch andere</a:t>
            </a:r>
          </a:p>
          <a:p>
            <a:pPr>
              <a:lnSpc>
                <a:spcPct val="120000"/>
              </a:lnSpc>
              <a:buFont typeface="Arial" charset="0"/>
              <a:buChar char="–"/>
            </a:pPr>
            <a:r>
              <a:rPr lang="de-DE" dirty="0" smtClean="0"/>
              <a:t>Rechnerarchitektur</a:t>
            </a:r>
          </a:p>
          <a:p>
            <a:pPr>
              <a:lnSpc>
                <a:spcPct val="120000"/>
              </a:lnSpc>
              <a:buFont typeface="Arial" charset="0"/>
              <a:buChar char="–"/>
            </a:pPr>
            <a:r>
              <a:rPr lang="de-DE" dirty="0" smtClean="0"/>
              <a:t>Betriebssysteme</a:t>
            </a:r>
          </a:p>
          <a:p>
            <a:pPr>
              <a:lnSpc>
                <a:spcPct val="120000"/>
              </a:lnSpc>
              <a:buFont typeface="Arial" charset="0"/>
              <a:buChar char="–"/>
            </a:pPr>
            <a:r>
              <a:rPr lang="de-DE" dirty="0" smtClean="0"/>
              <a:t>Rechnernetze</a:t>
            </a:r>
          </a:p>
          <a:p>
            <a:pPr>
              <a:lnSpc>
                <a:spcPct val="120000"/>
              </a:lnSpc>
              <a:buFont typeface="Arial" charset="0"/>
              <a:buChar char="–"/>
            </a:pPr>
            <a:r>
              <a:rPr lang="de-DE" dirty="0" smtClean="0"/>
              <a:t>Eingebettete Systeme</a:t>
            </a:r>
          </a:p>
          <a:p>
            <a:pPr>
              <a:lnSpc>
                <a:spcPct val="120000"/>
              </a:lnSpc>
              <a:buFont typeface="Arial" charset="0"/>
              <a:buChar char="–"/>
            </a:pPr>
            <a:r>
              <a:rPr lang="de-DE" dirty="0" smtClean="0"/>
              <a:t>Verteilte Systeme</a:t>
            </a:r>
          </a:p>
          <a:p>
            <a:pPr>
              <a:lnSpc>
                <a:spcPct val="120000"/>
              </a:lnSpc>
              <a:buFont typeface="Arial" charset="0"/>
              <a:buChar char="–"/>
            </a:pPr>
            <a:r>
              <a:rPr lang="de-DE" dirty="0" smtClean="0"/>
              <a:t>Entwurf digitaler Hardware</a:t>
            </a:r>
            <a:endParaRPr lang="de-DE"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C4BC5500-EAE6-45D5-B692-5C1A4023C102}"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30786" name="Rectangle 2"/>
          <p:cNvSpPr>
            <a:spLocks noGrp="1" noChangeArrowheads="1"/>
          </p:cNvSpPr>
          <p:nvPr>
            <p:ph type="title"/>
          </p:nvPr>
        </p:nvSpPr>
        <p:spPr/>
        <p:txBody>
          <a:bodyPr/>
          <a:lstStyle/>
          <a:p>
            <a:r>
              <a:rPr lang="de-DE" dirty="0" smtClean="0"/>
              <a:t>Analoge und digitale Rechner (1)</a:t>
            </a:r>
            <a:endParaRPr lang="de-DE" dirty="0"/>
          </a:p>
        </p:txBody>
      </p:sp>
      <p:sp>
        <p:nvSpPr>
          <p:cNvPr id="630787" name="Rectangle 3"/>
          <p:cNvSpPr>
            <a:spLocks noGrp="1" noChangeArrowheads="1"/>
          </p:cNvSpPr>
          <p:nvPr>
            <p:ph type="body" idx="1"/>
          </p:nvPr>
        </p:nvSpPr>
        <p:spPr/>
        <p:txBody>
          <a:bodyPr/>
          <a:lstStyle/>
          <a:p>
            <a:pPr>
              <a:lnSpc>
                <a:spcPct val="90000"/>
              </a:lnSpc>
            </a:pPr>
            <a:r>
              <a:rPr lang="de-DE" b="1" dirty="0" smtClean="0"/>
              <a:t>Analogrechner</a:t>
            </a:r>
            <a:endParaRPr lang="de-DE" dirty="0"/>
          </a:p>
          <a:p>
            <a:pPr>
              <a:lnSpc>
                <a:spcPct val="120000"/>
              </a:lnSpc>
              <a:buFont typeface="Arial" charset="0"/>
              <a:buChar char="–"/>
            </a:pPr>
            <a:r>
              <a:rPr lang="de-DE" dirty="0" smtClean="0"/>
              <a:t>Verarbeitung kontinuierlicher Größen</a:t>
            </a:r>
          </a:p>
          <a:p>
            <a:pPr lvl="1">
              <a:lnSpc>
                <a:spcPct val="120000"/>
              </a:lnSpc>
              <a:buFont typeface="Arial" charset="0"/>
              <a:buChar char="–"/>
            </a:pPr>
            <a:r>
              <a:rPr lang="de-DE" dirty="0" smtClean="0"/>
              <a:t>Z.B. Länge, Spannung, Temperatur</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a:lnSpc>
                <a:spcPct val="120000"/>
              </a:lnSpc>
              <a:buFont typeface="Arial" charset="0"/>
              <a:buChar char="–"/>
            </a:pPr>
            <a:r>
              <a:rPr lang="de-DE" dirty="0" smtClean="0"/>
              <a:t>Beispiele</a:t>
            </a:r>
          </a:p>
          <a:p>
            <a:pPr lvl="1">
              <a:lnSpc>
                <a:spcPct val="120000"/>
              </a:lnSpc>
              <a:buFont typeface="Arial" charset="0"/>
              <a:buChar char="–"/>
            </a:pPr>
            <a:r>
              <a:rPr lang="de-DE" dirty="0" smtClean="0"/>
              <a:t>Rechenschieber (17. Jahrhundert)</a:t>
            </a:r>
          </a:p>
          <a:p>
            <a:pPr lvl="1">
              <a:lnSpc>
                <a:spcPct val="120000"/>
              </a:lnSpc>
              <a:buFont typeface="Arial" charset="0"/>
              <a:buChar char="–"/>
            </a:pPr>
            <a:r>
              <a:rPr lang="de-DE" dirty="0" smtClean="0"/>
              <a:t>Feuerleitrechner (Anfang des 20. Jahrhunderts)</a:t>
            </a:r>
          </a:p>
          <a:p>
            <a:pPr lvl="1">
              <a:lnSpc>
                <a:spcPct val="120000"/>
              </a:lnSpc>
              <a:buFont typeface="Arial" charset="0"/>
              <a:buChar char="–"/>
            </a:pPr>
            <a:r>
              <a:rPr lang="de-DE" dirty="0" smtClean="0"/>
              <a:t>Elektromechanischer Analogrechner (um 1930)</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8231" t="40905" r="5310" b="21410"/>
          <a:stretch/>
        </p:blipFill>
        <p:spPr>
          <a:xfrm>
            <a:off x="683568" y="2639860"/>
            <a:ext cx="7905919" cy="1869260"/>
          </a:xfrm>
          <a:prstGeom prst="rect">
            <a:avLst/>
          </a:prstGeom>
        </p:spPr>
      </p:pic>
      <p:sp>
        <p:nvSpPr>
          <p:cNvPr id="3" name="Rechteck 2"/>
          <p:cNvSpPr/>
          <p:nvPr/>
        </p:nvSpPr>
        <p:spPr bwMode="auto">
          <a:xfrm>
            <a:off x="7596336" y="2564904"/>
            <a:ext cx="1008112"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Text Box 12"/>
          <p:cNvSpPr txBox="1">
            <a:spLocks noChangeArrowheads="1"/>
          </p:cNvSpPr>
          <p:nvPr/>
        </p:nvSpPr>
        <p:spPr bwMode="auto">
          <a:xfrm>
            <a:off x="7309171" y="2658398"/>
            <a:ext cx="1655317"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[nach Clements]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C4BC5500-EAE6-45D5-B692-5C1A4023C102}"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30786" name="Rectangle 2"/>
          <p:cNvSpPr>
            <a:spLocks noGrp="1" noChangeArrowheads="1"/>
          </p:cNvSpPr>
          <p:nvPr>
            <p:ph type="title"/>
          </p:nvPr>
        </p:nvSpPr>
        <p:spPr/>
        <p:txBody>
          <a:bodyPr/>
          <a:lstStyle/>
          <a:p>
            <a:r>
              <a:rPr lang="de-DE" dirty="0" smtClean="0"/>
              <a:t>Analoge und digitale Rechner (2)</a:t>
            </a:r>
            <a:endParaRPr lang="de-DE" dirty="0"/>
          </a:p>
        </p:txBody>
      </p:sp>
      <p:sp>
        <p:nvSpPr>
          <p:cNvPr id="630787" name="Rectangle 3"/>
          <p:cNvSpPr>
            <a:spLocks noGrp="1" noChangeArrowheads="1"/>
          </p:cNvSpPr>
          <p:nvPr>
            <p:ph type="body" idx="1"/>
          </p:nvPr>
        </p:nvSpPr>
        <p:spPr/>
        <p:txBody>
          <a:bodyPr/>
          <a:lstStyle/>
          <a:p>
            <a:pPr>
              <a:lnSpc>
                <a:spcPct val="90000"/>
              </a:lnSpc>
            </a:pPr>
            <a:r>
              <a:rPr lang="de-DE" b="1" dirty="0" smtClean="0"/>
              <a:t>Digitale Rechner</a:t>
            </a:r>
            <a:endParaRPr lang="de-DE" dirty="0"/>
          </a:p>
          <a:p>
            <a:pPr>
              <a:lnSpc>
                <a:spcPct val="120000"/>
              </a:lnSpc>
              <a:buFont typeface="Arial" charset="0"/>
              <a:buChar char="–"/>
            </a:pPr>
            <a:r>
              <a:rPr lang="de-DE" dirty="0" smtClean="0"/>
              <a:t>Verarbeitung diskreter Größen</a:t>
            </a:r>
          </a:p>
          <a:p>
            <a:pPr lvl="1">
              <a:lnSpc>
                <a:spcPct val="120000"/>
              </a:lnSpc>
              <a:buFont typeface="Arial" charset="0"/>
              <a:buChar char="–"/>
            </a:pPr>
            <a:r>
              <a:rPr lang="de-DE" dirty="0" smtClean="0"/>
              <a:t>mechanische Rasten, Spannungsniveaus, Stromfluss</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a:lnSpc>
                <a:spcPct val="120000"/>
              </a:lnSpc>
              <a:buFont typeface="Arial" charset="0"/>
              <a:buChar char="–"/>
            </a:pPr>
            <a:r>
              <a:rPr lang="de-DE" dirty="0" smtClean="0"/>
              <a:t>Beispiele</a:t>
            </a:r>
          </a:p>
          <a:p>
            <a:pPr lvl="1">
              <a:lnSpc>
                <a:spcPct val="120000"/>
              </a:lnSpc>
              <a:buFont typeface="Arial" charset="0"/>
              <a:buChar char="–"/>
            </a:pPr>
            <a:r>
              <a:rPr lang="de-DE" dirty="0" smtClean="0"/>
              <a:t>Abakus (ca. 1100 v. Chr.)</a:t>
            </a:r>
          </a:p>
          <a:p>
            <a:pPr lvl="1">
              <a:lnSpc>
                <a:spcPct val="120000"/>
              </a:lnSpc>
              <a:buFont typeface="Arial" charset="0"/>
              <a:buChar char="–"/>
            </a:pPr>
            <a:r>
              <a:rPr lang="de-DE" dirty="0" smtClean="0"/>
              <a:t>Lochkartenwebstuhl (Anfang des 19. Jahrhunderts)</a:t>
            </a:r>
          </a:p>
          <a:p>
            <a:pPr lvl="1">
              <a:lnSpc>
                <a:spcPct val="120000"/>
              </a:lnSpc>
              <a:buFont typeface="Arial" charset="0"/>
              <a:buChar char="–"/>
            </a:pPr>
            <a:r>
              <a:rPr lang="de-DE" dirty="0" smtClean="0"/>
              <a:t>Heutige Rechner</a:t>
            </a:r>
            <a:endParaRPr lang="de-DE" dirty="0"/>
          </a:p>
        </p:txBody>
      </p:sp>
      <p:sp>
        <p:nvSpPr>
          <p:cNvPr id="3" name="Rechteck 2"/>
          <p:cNvSpPr/>
          <p:nvPr/>
        </p:nvSpPr>
        <p:spPr bwMode="auto">
          <a:xfrm>
            <a:off x="7596336" y="2564904"/>
            <a:ext cx="1008112"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7965" t="43352" r="5132" b="18964"/>
          <a:stretch/>
        </p:blipFill>
        <p:spPr>
          <a:xfrm>
            <a:off x="684000" y="2638800"/>
            <a:ext cx="7946379" cy="1869260"/>
          </a:xfrm>
          <a:prstGeom prst="rect">
            <a:avLst/>
          </a:prstGeom>
        </p:spPr>
      </p:pic>
      <p:sp>
        <p:nvSpPr>
          <p:cNvPr id="10" name="Rechteck 9"/>
          <p:cNvSpPr/>
          <p:nvPr/>
        </p:nvSpPr>
        <p:spPr bwMode="auto">
          <a:xfrm>
            <a:off x="7524328" y="2717304"/>
            <a:ext cx="1232520"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Text Box 12"/>
          <p:cNvSpPr txBox="1">
            <a:spLocks noChangeArrowheads="1"/>
          </p:cNvSpPr>
          <p:nvPr/>
        </p:nvSpPr>
        <p:spPr bwMode="auto">
          <a:xfrm>
            <a:off x="7309171" y="2658398"/>
            <a:ext cx="1655317" cy="338554"/>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600" i="1" dirty="0" smtClean="0">
                <a:ea typeface="ヒラギノ角ゴ Pro W3" pitchFamily="96" charset="-128"/>
              </a:rPr>
              <a:t>[nach Clements]</a:t>
            </a:r>
          </a:p>
        </p:txBody>
      </p:sp>
    </p:spTree>
    <p:extLst>
      <p:ext uri="{BB962C8B-B14F-4D97-AF65-F5344CB8AC3E}">
        <p14:creationId xmlns:p14="http://schemas.microsoft.com/office/powerpoint/2010/main" val="10351152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B59105-1B8D-47EF-8CBF-C0E7AE162E21}"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35906" name="Rectangle 2"/>
          <p:cNvSpPr>
            <a:spLocks noGrp="1" noChangeArrowheads="1"/>
          </p:cNvSpPr>
          <p:nvPr>
            <p:ph type="title"/>
          </p:nvPr>
        </p:nvSpPr>
        <p:spPr/>
        <p:txBody>
          <a:bodyPr/>
          <a:lstStyle/>
          <a:p>
            <a:r>
              <a:rPr lang="de-DE" dirty="0"/>
              <a:t>Analoge und digitale Rechner </a:t>
            </a:r>
            <a:r>
              <a:rPr lang="de-DE" dirty="0" smtClean="0"/>
              <a:t>(3)</a:t>
            </a:r>
            <a:endParaRPr lang="de-DE" dirty="0"/>
          </a:p>
        </p:txBody>
      </p:sp>
      <p:sp>
        <p:nvSpPr>
          <p:cNvPr id="635907" name="Rectangle 3"/>
          <p:cNvSpPr>
            <a:spLocks noGrp="1" noChangeArrowheads="1"/>
          </p:cNvSpPr>
          <p:nvPr>
            <p:ph type="body" idx="1"/>
          </p:nvPr>
        </p:nvSpPr>
        <p:spPr/>
        <p:txBody>
          <a:bodyPr/>
          <a:lstStyle/>
          <a:p>
            <a:pPr>
              <a:lnSpc>
                <a:spcPct val="90000"/>
              </a:lnSpc>
            </a:pPr>
            <a:r>
              <a:rPr lang="de-DE" b="1" dirty="0" smtClean="0"/>
              <a:t>Vergleich: Genauigkeit</a:t>
            </a:r>
            <a:endParaRPr lang="de-DE" dirty="0"/>
          </a:p>
          <a:p>
            <a:pPr>
              <a:lnSpc>
                <a:spcPct val="120000"/>
              </a:lnSpc>
              <a:buFont typeface="Arial" charset="0"/>
              <a:buChar char="–"/>
            </a:pPr>
            <a:r>
              <a:rPr lang="de-DE" dirty="0" smtClean="0"/>
              <a:t>Unterscheidung</a:t>
            </a:r>
          </a:p>
          <a:p>
            <a:pPr lvl="1">
              <a:lnSpc>
                <a:spcPct val="120000"/>
              </a:lnSpc>
              <a:buFont typeface="Arial" charset="0"/>
              <a:buChar char="–"/>
            </a:pPr>
            <a:r>
              <a:rPr lang="de-DE" dirty="0" smtClean="0"/>
              <a:t>Genauigkeit der Darstellung von Größen</a:t>
            </a:r>
          </a:p>
          <a:p>
            <a:pPr lvl="1">
              <a:lnSpc>
                <a:spcPct val="120000"/>
              </a:lnSpc>
              <a:buFont typeface="Arial" charset="0"/>
              <a:buChar char="–"/>
            </a:pPr>
            <a:r>
              <a:rPr lang="de-DE" dirty="0" smtClean="0"/>
              <a:t>Genauigkeit der Verarbeitung von Größen</a:t>
            </a:r>
            <a:endParaRPr lang="de-DE" dirty="0"/>
          </a:p>
          <a:p>
            <a:pPr>
              <a:lnSpc>
                <a:spcPct val="120000"/>
              </a:lnSpc>
              <a:buFont typeface="Arial" charset="0"/>
              <a:buChar char="–"/>
            </a:pPr>
            <a:r>
              <a:rPr lang="de-DE" dirty="0" smtClean="0"/>
              <a:t>Analogrechner</a:t>
            </a:r>
          </a:p>
          <a:p>
            <a:pPr lvl="1">
              <a:lnSpc>
                <a:spcPct val="120000"/>
              </a:lnSpc>
              <a:buFont typeface="Arial" charset="0"/>
              <a:buChar char="–"/>
            </a:pPr>
            <a:r>
              <a:rPr lang="de-DE" dirty="0" smtClean="0"/>
              <a:t>Theoretisch beliebig genaue Darstellung</a:t>
            </a:r>
          </a:p>
          <a:p>
            <a:pPr lvl="1">
              <a:lnSpc>
                <a:spcPct val="120000"/>
              </a:lnSpc>
              <a:buFont typeface="Arial" charset="0"/>
              <a:buChar char="–"/>
            </a:pPr>
            <a:r>
              <a:rPr lang="de-DE" dirty="0" smtClean="0"/>
              <a:t>Unpräzise Mechanik/Elektronik des Rechners:</a:t>
            </a:r>
            <a:br>
              <a:rPr lang="de-DE" dirty="0" smtClean="0"/>
            </a:br>
            <a:r>
              <a:rPr lang="de-DE" dirty="0" smtClean="0"/>
              <a:t>Ungenauigkeiten selbst bei einfachen Berechnungen (z.B. durch Temperaturabhängigkeit)</a:t>
            </a:r>
            <a:endParaRPr lang="de-DE" dirty="0"/>
          </a:p>
          <a:p>
            <a:pPr>
              <a:lnSpc>
                <a:spcPct val="120000"/>
              </a:lnSpc>
              <a:buFont typeface="Arial" charset="0"/>
              <a:buChar char="–"/>
            </a:pPr>
            <a:r>
              <a:rPr lang="de-DE" dirty="0" smtClean="0"/>
              <a:t>Digitalrechner</a:t>
            </a:r>
          </a:p>
          <a:p>
            <a:pPr lvl="1">
              <a:lnSpc>
                <a:spcPct val="120000"/>
              </a:lnSpc>
              <a:buFont typeface="Arial" charset="0"/>
              <a:buChar char="–"/>
            </a:pPr>
            <a:r>
              <a:rPr lang="de-DE" dirty="0" smtClean="0"/>
              <a:t>Theoretisch ungenaue Darstellung (kann nur in Stufen rechnen)</a:t>
            </a:r>
          </a:p>
          <a:p>
            <a:pPr lvl="1">
              <a:lnSpc>
                <a:spcPct val="120000"/>
              </a:lnSpc>
              <a:buFont typeface="Arial" charset="0"/>
              <a:buChar char="–"/>
            </a:pPr>
            <a:r>
              <a:rPr lang="de-DE" dirty="0" smtClean="0"/>
              <a:t>Unpräzise Mechanik/Elektronik des Rechners:</a:t>
            </a:r>
            <a:br>
              <a:rPr lang="de-DE" dirty="0" smtClean="0"/>
            </a:br>
            <a:r>
              <a:rPr lang="de-DE" dirty="0" smtClean="0"/>
              <a:t>Nur in Extremfällen Ungenauigkeiten bei der Verarbeitung</a:t>
            </a:r>
            <a:endParaRPr lang="de-DE"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443643C7-68C5-4C39-83C6-4FE6E43DF0B9}"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1 - Einführung</a:t>
            </a:r>
            <a:endParaRPr lang="de-DE" dirty="0"/>
          </a:p>
        </p:txBody>
      </p:sp>
      <p:sp>
        <p:nvSpPr>
          <p:cNvPr id="637954" name="Rectangle 2"/>
          <p:cNvSpPr>
            <a:spLocks noGrp="1" noChangeArrowheads="1"/>
          </p:cNvSpPr>
          <p:nvPr>
            <p:ph type="title"/>
          </p:nvPr>
        </p:nvSpPr>
        <p:spPr/>
        <p:txBody>
          <a:bodyPr/>
          <a:lstStyle/>
          <a:p>
            <a:r>
              <a:rPr lang="de-DE" dirty="0"/>
              <a:t>Analoge und digitale Rechner </a:t>
            </a:r>
            <a:r>
              <a:rPr lang="de-DE" dirty="0" smtClean="0"/>
              <a:t>(4)</a:t>
            </a:r>
            <a:endParaRPr lang="de-DE" dirty="0"/>
          </a:p>
        </p:txBody>
      </p:sp>
      <p:sp>
        <p:nvSpPr>
          <p:cNvPr id="637955" name="Rectangle 3"/>
          <p:cNvSpPr>
            <a:spLocks noGrp="1" noChangeArrowheads="1"/>
          </p:cNvSpPr>
          <p:nvPr>
            <p:ph type="body" idx="1"/>
          </p:nvPr>
        </p:nvSpPr>
        <p:spPr/>
        <p:txBody>
          <a:bodyPr/>
          <a:lstStyle/>
          <a:p>
            <a:pPr>
              <a:lnSpc>
                <a:spcPct val="90000"/>
              </a:lnSpc>
            </a:pPr>
            <a:r>
              <a:rPr lang="de-DE" b="1" dirty="0" smtClean="0"/>
              <a:t>Vergleich: Datenspeicherung</a:t>
            </a:r>
            <a:endParaRPr lang="de-DE" dirty="0"/>
          </a:p>
          <a:p>
            <a:pPr>
              <a:lnSpc>
                <a:spcPct val="120000"/>
              </a:lnSpc>
              <a:buFont typeface="Arial" charset="0"/>
              <a:buChar char="–"/>
            </a:pPr>
            <a:r>
              <a:rPr lang="de-DE" dirty="0" smtClean="0"/>
              <a:t>Analogrechner</a:t>
            </a:r>
          </a:p>
          <a:p>
            <a:pPr lvl="1">
              <a:buFont typeface="Arial" charset="0"/>
              <a:buChar char="–"/>
            </a:pPr>
            <a:r>
              <a:rPr lang="de-DE" dirty="0" smtClean="0"/>
              <a:t>Speicherung von Daten problematisch</a:t>
            </a:r>
          </a:p>
          <a:p>
            <a:pPr lvl="1">
              <a:lnSpc>
                <a:spcPct val="120000"/>
              </a:lnSpc>
              <a:buFont typeface="Arial" charset="0"/>
              <a:buChar char="–"/>
            </a:pPr>
            <a:r>
              <a:rPr lang="de-DE" dirty="0" smtClean="0"/>
              <a:t>Siehe z.B. alte Audio-/Videokassetten oder Dias</a:t>
            </a:r>
            <a:endParaRPr lang="de-DE" dirty="0"/>
          </a:p>
          <a:p>
            <a:pPr>
              <a:lnSpc>
                <a:spcPct val="120000"/>
              </a:lnSpc>
              <a:buFont typeface="Arial" charset="0"/>
              <a:buChar char="–"/>
            </a:pPr>
            <a:r>
              <a:rPr lang="de-DE" dirty="0" smtClean="0"/>
              <a:t>Digitalrechner</a:t>
            </a:r>
          </a:p>
          <a:p>
            <a:pPr lvl="1">
              <a:buFont typeface="Arial" charset="0"/>
              <a:buChar char="–"/>
            </a:pPr>
            <a:r>
              <a:rPr lang="de-DE" dirty="0" smtClean="0"/>
              <a:t>Speicherung von Daten einfach realisierbar</a:t>
            </a:r>
          </a:p>
          <a:p>
            <a:pPr lvl="1">
              <a:lnSpc>
                <a:spcPct val="120000"/>
              </a:lnSpc>
              <a:buFont typeface="Arial" charset="0"/>
              <a:buChar char="–"/>
            </a:pPr>
            <a:r>
              <a:rPr lang="de-DE" dirty="0" smtClean="0"/>
              <a:t>Gute Langzeit-Speichereigenschaften</a:t>
            </a:r>
            <a:r>
              <a:rPr lang="de-DE" dirty="0"/>
              <a:t/>
            </a:r>
            <a:br>
              <a:rPr lang="de-DE" dirty="0"/>
            </a:br>
            <a:endParaRPr lang="de-DE"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32638"/>
      </a:hlink>
      <a:folHlink>
        <a:srgbClr val="A32638"/>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0C0C0"/>
        </a:folHlink>
      </a:clrScheme>
      <a:clrMap bg1="lt1" tx1="dk1" bg2="lt2" tx2="dk2" accent1="accent1" accent2="accent2" accent3="accent3" accent4="accent4" accent5="accent5" accent6="accent6" hlink="hlink" folHlink="folHlink"/>
    </a:extraClrScheme>
    <a:extraClrScheme>
      <a:clrScheme name="Leere Prä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32638"/>
        </a:hlink>
        <a:folHlink>
          <a:srgbClr val="C0C0C0"/>
        </a:folHlink>
      </a:clrScheme>
      <a:clrMap bg1="lt1" tx1="dk1" bg2="lt2" tx2="dk2" accent1="accent1" accent2="accent2" accent3="accent3" accent4="accent4" accent5="accent5" accent6="accent6" hlink="hlink" folHlink="folHlink"/>
    </a:extraClrScheme>
    <a:extraClrScheme>
      <a:clrScheme name="Leere Prä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32638"/>
        </a:hlink>
        <a:folHlink>
          <a:srgbClr val="A326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Bildschirmpräsentation (4:3)</PresentationFormat>
  <Paragraphs>487</Paragraphs>
  <Slides>35</Slides>
  <Notes>28</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Leere Präsentation</vt:lpstr>
      <vt:lpstr>Grundlagen der Betriebssysteme [CS2100]</vt:lpstr>
      <vt:lpstr>Kapitel 1  Einführung</vt:lpstr>
      <vt:lpstr>Motivation der Vorlesung</vt:lpstr>
      <vt:lpstr>Zielsetzung (1)</vt:lpstr>
      <vt:lpstr>Zielsetzung (2)</vt:lpstr>
      <vt:lpstr>Analoge und digitale Rechner (1)</vt:lpstr>
      <vt:lpstr>Analoge und digitale Rechner (2)</vt:lpstr>
      <vt:lpstr>Analoge und digitale Rechner (3)</vt:lpstr>
      <vt:lpstr>Analoge und digitale Rechner (4)</vt:lpstr>
      <vt:lpstr>Analoge und digitale Rechner (5)</vt:lpstr>
      <vt:lpstr>Historische Entwicklung (1)</vt:lpstr>
      <vt:lpstr>Historische Entwicklung (2)</vt:lpstr>
      <vt:lpstr>Historische Entwicklung (3)</vt:lpstr>
      <vt:lpstr>Historische Entwicklung (4)</vt:lpstr>
      <vt:lpstr>Historische Entwicklung (5)</vt:lpstr>
      <vt:lpstr>Historische Entwicklung (6)</vt:lpstr>
      <vt:lpstr>Historische Entwicklung (7)</vt:lpstr>
      <vt:lpstr>Historische Entwicklung (8)</vt:lpstr>
      <vt:lpstr>Historische Entwicklung (9)</vt:lpstr>
      <vt:lpstr>Historische Entwicklung (10)</vt:lpstr>
      <vt:lpstr>Historische Entwicklung (11)</vt:lpstr>
      <vt:lpstr>Historische Entwicklung (12)</vt:lpstr>
      <vt:lpstr>Entwicklung der Prozessoren (1)</vt:lpstr>
      <vt:lpstr>Entwicklung der Prozessoren (2)</vt:lpstr>
      <vt:lpstr>Leistungssteigerung</vt:lpstr>
      <vt:lpstr>Komplexitätssteigerung</vt:lpstr>
      <vt:lpstr>Entwicklung der Betriebssysteme (1)</vt:lpstr>
      <vt:lpstr>Entwicklung der Betriebssysteme (2)</vt:lpstr>
      <vt:lpstr>Entwicklung der Betriebssysteme (3)</vt:lpstr>
      <vt:lpstr>Aufbau heutiger Rechner (1)</vt:lpstr>
      <vt:lpstr>Aufbau heutiger Rechner (2)</vt:lpstr>
      <vt:lpstr>Aufbau heutiger Rechner (3)</vt:lpstr>
      <vt:lpstr>Aufbau heutiger Rechner (4)</vt:lpstr>
      <vt:lpstr>Einordnung der Vorlesung in Studienplan</vt:lpstr>
      <vt:lpstr>Inhalte der Vorlesung</vt:lpstr>
    </vt:vector>
  </TitlesOfParts>
  <Company>Universität Ulm, Eingebettete Systeme/Echtzeitsysteme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Grundlagen der Betriebssysteme (SS 14)</dc:title>
  <dc:subject>1 - Einführung</dc:subject>
  <dc:creator>Heiko Falk</dc:creator>
  <cp:lastModifiedBy>hfalk</cp:lastModifiedBy>
  <cp:revision>679</cp:revision>
  <cp:lastPrinted>2012-02-23T10:30:29Z</cp:lastPrinted>
  <dcterms:modified xsi:type="dcterms:W3CDTF">2014-04-17T08:35:05Z</dcterms:modified>
</cp:coreProperties>
</file>