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1.xml" ContentType="application/vnd.openxmlformats-officedocument.presentationml.tags+xml"/>
  <Override PartName="/ppt/notesSlides/notesSlide57.xml" ContentType="application/vnd.openxmlformats-officedocument.presentationml.notesSlide+xml"/>
  <Override PartName="/ppt/tags/tag2.xml" ContentType="application/vnd.openxmlformats-officedocument.presentationml.tag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461" r:id="rId2"/>
    <p:sldId id="487" r:id="rId3"/>
    <p:sldId id="489" r:id="rId4"/>
    <p:sldId id="781" r:id="rId5"/>
    <p:sldId id="458" r:id="rId6"/>
    <p:sldId id="728" r:id="rId7"/>
    <p:sldId id="729" r:id="rId8"/>
    <p:sldId id="730" r:id="rId9"/>
    <p:sldId id="731" r:id="rId10"/>
    <p:sldId id="788" r:id="rId11"/>
    <p:sldId id="732" r:id="rId12"/>
    <p:sldId id="735" r:id="rId13"/>
    <p:sldId id="733" r:id="rId14"/>
    <p:sldId id="734" r:id="rId15"/>
    <p:sldId id="736" r:id="rId16"/>
    <p:sldId id="737" r:id="rId17"/>
    <p:sldId id="738" r:id="rId18"/>
    <p:sldId id="739" r:id="rId19"/>
    <p:sldId id="740" r:id="rId20"/>
    <p:sldId id="741" r:id="rId21"/>
    <p:sldId id="743" r:id="rId22"/>
    <p:sldId id="742" r:id="rId23"/>
    <p:sldId id="744" r:id="rId24"/>
    <p:sldId id="745" r:id="rId25"/>
    <p:sldId id="746" r:id="rId26"/>
    <p:sldId id="747" r:id="rId27"/>
    <p:sldId id="748" r:id="rId28"/>
    <p:sldId id="749" r:id="rId29"/>
    <p:sldId id="750" r:id="rId30"/>
    <p:sldId id="751" r:id="rId31"/>
    <p:sldId id="752" r:id="rId32"/>
    <p:sldId id="753" r:id="rId33"/>
    <p:sldId id="754" r:id="rId34"/>
    <p:sldId id="755" r:id="rId35"/>
    <p:sldId id="490" r:id="rId36"/>
    <p:sldId id="756" r:id="rId37"/>
    <p:sldId id="757" r:id="rId38"/>
    <p:sldId id="758" r:id="rId39"/>
    <p:sldId id="759" r:id="rId40"/>
    <p:sldId id="760" r:id="rId41"/>
    <p:sldId id="761" r:id="rId42"/>
    <p:sldId id="762" r:id="rId43"/>
    <p:sldId id="763" r:id="rId44"/>
    <p:sldId id="764" r:id="rId45"/>
    <p:sldId id="765" r:id="rId46"/>
    <p:sldId id="766" r:id="rId47"/>
    <p:sldId id="767" r:id="rId48"/>
    <p:sldId id="768" r:id="rId49"/>
    <p:sldId id="769" r:id="rId50"/>
    <p:sldId id="770" r:id="rId51"/>
    <p:sldId id="771" r:id="rId52"/>
    <p:sldId id="791" r:id="rId53"/>
    <p:sldId id="772" r:id="rId54"/>
    <p:sldId id="773" r:id="rId55"/>
    <p:sldId id="774" r:id="rId56"/>
    <p:sldId id="776" r:id="rId57"/>
    <p:sldId id="775" r:id="rId58"/>
    <p:sldId id="777" r:id="rId59"/>
    <p:sldId id="778" r:id="rId60"/>
    <p:sldId id="779" r:id="rId61"/>
    <p:sldId id="494" r:id="rId62"/>
    <p:sldId id="780" r:id="rId63"/>
    <p:sldId id="790" r:id="rId64"/>
    <p:sldId id="782" r:id="rId65"/>
    <p:sldId id="783" r:id="rId66"/>
    <p:sldId id="784" r:id="rId67"/>
    <p:sldId id="785" r:id="rId68"/>
    <p:sldId id="786" r:id="rId69"/>
    <p:sldId id="787" r:id="rId70"/>
    <p:sldId id="699" r:id="rId71"/>
    <p:sldId id="727" r:id="rId72"/>
  </p:sldIdLst>
  <p:sldSz cx="9144000" cy="6858000" type="screen4x3"/>
  <p:notesSz cx="6797675" cy="98742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AAA28D"/>
    <a:srgbClr val="3366FF"/>
    <a:srgbClr val="E0C3BE"/>
    <a:srgbClr val="FFFFFF"/>
    <a:srgbClr val="7D9AA9"/>
    <a:srgbClr val="7D91AA"/>
    <a:srgbClr val="A32638"/>
    <a:srgbClr val="56AA1C"/>
    <a:srgbClr val="BD600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4202" autoAdjust="0"/>
  </p:normalViewPr>
  <p:slideViewPr>
    <p:cSldViewPr>
      <p:cViewPr varScale="1">
        <p:scale>
          <a:sx n="114" d="100"/>
          <a:sy n="114" d="100"/>
        </p:scale>
        <p:origin x="-1458" y="-96"/>
      </p:cViewPr>
      <p:guideLst>
        <p:guide orient="horz" pos="2160"/>
        <p:guide pos="2880"/>
        <p:guide pos="553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8" charset="0"/>
              </a:defRPr>
            </a:lvl1pPr>
          </a:lstStyle>
          <a:p>
            <a:fld id="{DD7BD447-8CD2-4BC3-90BC-A248B1D29E0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1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690268"/>
            <a:ext cx="4984961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380538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8" charset="0"/>
              </a:defRPr>
            </a:lvl1pPr>
          </a:lstStyle>
          <a:p>
            <a:fld id="{4C91CCA4-29A4-4CE9-BEBC-234498F09F3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18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1CCA4-29A4-4CE9-BEBC-234498F09F3B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718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18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19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20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22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23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24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25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26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27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28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29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30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31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32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33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34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35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36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37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38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39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40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41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42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43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44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45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46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47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48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49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50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51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52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53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54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55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56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57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58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59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60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61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62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63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64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65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66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67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68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69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70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71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79470"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19113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defRPr sz="28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65863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BE83F35A-F5E8-4A6E-A460-B32890681D6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9B5478C7-916A-4050-8A8C-968152830D51}" type="slidenum">
              <a:rPr lang="de-DE"/>
              <a:pPr/>
              <a:t>‹Nr.›</a:t>
            </a:fld>
            <a:endParaRPr lang="de-DE" dirty="0"/>
          </a:p>
        </p:txBody>
      </p: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36738"/>
            <a:ext cx="7772400" cy="1409700"/>
          </a:xfrm>
        </p:spPr>
        <p:txBody>
          <a:bodyPr>
            <a:spAutoFit/>
          </a:bodyPr>
          <a:lstStyle>
            <a:lvl1pPr algn="ctr">
              <a:lnSpc>
                <a:spcPct val="120000"/>
              </a:lnSpc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826E2AC4-2166-4614-8013-FCA405A23FF5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3C051-C2D4-4B4A-B543-8FCEC1AEFEF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8469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549275"/>
            <a:ext cx="2195513" cy="583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549275"/>
            <a:ext cx="6437312" cy="5832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383804CE-BF8E-4C58-8544-29BF2BFDD3E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7FE2B-A5A2-4FCE-A80B-4B31FBB8358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1185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440135C9-6088-4884-93F3-EFC08E909358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CFB067E7-0D63-45C0-8F4C-09613C622A0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196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F259BE5B-CD4D-45CF-9479-85E9662E4035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5073D-B59A-4E15-858F-C8B52B1BF3A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0688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87475"/>
            <a:ext cx="4316412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87475"/>
            <a:ext cx="4316413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ADC269F9-D553-444B-AD98-C8318FE9D9CD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5A5D415D-5D6A-472D-87E2-4D7029EA8EF9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7267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08F8DB31-06E4-4FC8-AD5E-2BA991CD9E0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739F7-A6CF-43B9-8AF5-0427AD2D4C5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3866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4A866BBA-097B-42EC-BEA9-B138287F074A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95-7C21-422E-A7CB-8DE812CE6C74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7875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CC4A8A15-F27A-4135-A6CA-EC5D2154437A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65D5-43D9-4192-85DB-0CA29A051D7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3004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868E5152-A4A2-47B7-8E7E-17E10D88AE2A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63C6-F30E-482D-84FE-82031724398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7051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D414D94C-8A96-42B8-85CC-8D899B7CE357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0113A-6BA2-43D6-B4CD-60EE97D5501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4895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49275"/>
            <a:ext cx="8785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0081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32638"/>
                </a:solidFill>
              </a:defRPr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02DFC648-BB4C-4205-B270-CA9660B91256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500813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A32638"/>
                </a:solidFill>
              </a:defRPr>
            </a:lvl1pPr>
          </a:lstStyle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500813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32638"/>
                </a:solidFill>
              </a:defRPr>
            </a:lvl1pPr>
          </a:lstStyle>
          <a:p>
            <a:fld id="{FF740ED9-5B01-4F39-A248-D88A96FF5F03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900113" y="198438"/>
            <a:ext cx="6037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000" dirty="0" smtClean="0">
                <a:solidFill>
                  <a:srgbClr val="A32638"/>
                </a:solidFill>
              </a:rPr>
              <a:t>Grundlagen der Betriebssysteme (GdBS) SS 2014</a:t>
            </a:r>
            <a:endParaRPr lang="de-DE" sz="1000" dirty="0">
              <a:solidFill>
                <a:srgbClr val="A32638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0" y="183600"/>
            <a:ext cx="827088" cy="152400"/>
          </a:xfrm>
          <a:prstGeom prst="rect">
            <a:avLst/>
          </a:prstGeom>
          <a:solidFill>
            <a:srgbClr val="A326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spcBef>
                <a:spcPct val="50000"/>
              </a:spcBef>
            </a:pPr>
            <a:r>
              <a:rPr lang="de-DE" sz="1000" dirty="0">
                <a:solidFill>
                  <a:schemeClr val="bg1"/>
                </a:solidFill>
              </a:rPr>
              <a:t>Folie </a:t>
            </a:r>
            <a:fld id="{EB4F8D40-8A88-4B33-89A3-91CA3C1040E4}" type="slidenum">
              <a:rPr lang="de-DE" sz="100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‹Nr.›</a:t>
            </a:fld>
            <a:r>
              <a:rPr lang="de-DE" sz="1000" dirty="0" smtClean="0">
                <a:solidFill>
                  <a:schemeClr val="bg1"/>
                </a:solidFill>
              </a:rPr>
              <a:t>/71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ode.org/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11350"/>
            <a:ext cx="7772400" cy="1263650"/>
          </a:xfrm>
        </p:spPr>
        <p:txBody>
          <a:bodyPr/>
          <a:lstStyle/>
          <a:p>
            <a:r>
              <a:rPr lang="de-DE" dirty="0" smtClean="0"/>
              <a:t>Grundlagen der Betriebssysteme</a:t>
            </a:r>
            <a:r>
              <a:rPr lang="de-DE" dirty="0"/>
              <a:t/>
            </a:r>
            <a:br>
              <a:rPr lang="de-DE" dirty="0"/>
            </a:br>
            <a:r>
              <a:rPr lang="de-DE" sz="2800" b="0" dirty="0"/>
              <a:t>[</a:t>
            </a:r>
            <a:r>
              <a:rPr lang="de-DE" sz="2800" b="0" dirty="0" smtClean="0"/>
              <a:t>CS2100</a:t>
            </a:r>
            <a:r>
              <a:rPr lang="de-DE" sz="2800" b="0" dirty="0"/>
              <a:t>]</a:t>
            </a:r>
          </a:p>
        </p:txBody>
      </p:sp>
      <p:sp>
        <p:nvSpPr>
          <p:cNvPr id="5929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de-DE" dirty="0" smtClean="0"/>
              <a:t>Sommersemester 2014</a:t>
            </a:r>
            <a:endParaRPr lang="de-DE" dirty="0"/>
          </a:p>
          <a:p>
            <a:endParaRPr lang="de-DE" dirty="0"/>
          </a:p>
          <a:p>
            <a:r>
              <a:rPr lang="de-DE" sz="2000" dirty="0"/>
              <a:t>Heiko Falk</a:t>
            </a:r>
          </a:p>
          <a:p>
            <a:endParaRPr lang="de-DE" sz="2000" dirty="0"/>
          </a:p>
          <a:p>
            <a:r>
              <a:rPr lang="de-DE" sz="2000" dirty="0"/>
              <a:t>Institut für Eingebettete Systeme/Echtzeitsysteme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Ingenieurwissenschaften und Informatik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Universität Ulm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7512A00-2AC0-4473-A84F-CC9B6872A258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b="1" dirty="0" smtClean="0"/>
              <a:t>Zahlendarstellungen und Rechnerarithmetik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Natürliche Zahlen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Darstellung zur Basis </a:t>
            </a:r>
            <a:r>
              <a:rPr lang="de-DE" sz="2000" i="1" dirty="0" smtClean="0"/>
              <a:t>b</a:t>
            </a:r>
            <a:r>
              <a:rPr lang="de-DE" sz="2000" dirty="0" smtClean="0"/>
              <a:t>, Umrechnung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Relevante Darstellungen: binär, oktal, dezimal, hexadezimal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Binäre Arithmetik</a:t>
            </a:r>
            <a:endParaRPr lang="de-DE" sz="2000" dirty="0" smtClean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Reelle Zahlen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Zeichensätze</a:t>
            </a:r>
          </a:p>
        </p:txBody>
      </p:sp>
    </p:spTree>
    <p:extLst>
      <p:ext uri="{BB962C8B-B14F-4D97-AF65-F5344CB8AC3E}">
        <p14:creationId xmlns:p14="http://schemas.microsoft.com/office/powerpoint/2010/main" val="1421601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Zweielementige Boolesche Algebra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Von George Boole 1854 entwickelte Algebra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Werte: </a:t>
            </a:r>
            <a:r>
              <a:rPr lang="de-DE" dirty="0" smtClean="0">
                <a:solidFill>
                  <a:srgbClr val="3366FF"/>
                </a:solidFill>
              </a:rPr>
              <a:t>0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366FF"/>
                </a:solidFill>
              </a:rPr>
              <a:t>1</a:t>
            </a:r>
            <a:r>
              <a:rPr lang="de-DE" dirty="0" smtClean="0"/>
              <a:t>		(</a:t>
            </a:r>
            <a:r>
              <a:rPr lang="de-DE" dirty="0" smtClean="0">
                <a:sym typeface="Wingdings"/>
              </a:rPr>
              <a:t></a:t>
            </a:r>
            <a:r>
              <a:rPr lang="de-DE" dirty="0" smtClean="0"/>
              <a:t> Binäre Zahlenrepräsentation!)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Drei Operationen: </a:t>
            </a:r>
            <a:r>
              <a:rPr lang="de-DE" dirty="0" smtClean="0">
                <a:solidFill>
                  <a:srgbClr val="3366FF"/>
                </a:solidFill>
              </a:rPr>
              <a:t>+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366FF"/>
                </a:solidFill>
              </a:rPr>
              <a:t>*</a:t>
            </a:r>
            <a:r>
              <a:rPr lang="de-DE" dirty="0" smtClean="0"/>
              <a:t> und </a:t>
            </a:r>
            <a:r>
              <a:rPr lang="de-DE" baseline="60000" dirty="0" smtClean="0">
                <a:solidFill>
                  <a:srgbClr val="3366FF"/>
                </a:solidFill>
              </a:rPr>
              <a:t>–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Vier Axiome/Rechengesetze (nach Huntington, 1904):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Kommutativität</a:t>
            </a:r>
            <a:br>
              <a:rPr lang="de-DE" dirty="0" smtClean="0"/>
            </a:br>
            <a:r>
              <a:rPr lang="de-DE" dirty="0" smtClean="0"/>
              <a:t>A + B = B + A			A * B = B * A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Neutrales Element</a:t>
            </a:r>
            <a:br>
              <a:rPr lang="de-DE" dirty="0" smtClean="0"/>
            </a:br>
            <a:r>
              <a:rPr lang="de-DE" dirty="0" smtClean="0"/>
              <a:t>0 + A = A			1 * A = A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Distributivität</a:t>
            </a:r>
            <a:br>
              <a:rPr lang="de-DE" dirty="0" smtClean="0"/>
            </a:br>
            <a:r>
              <a:rPr lang="de-DE" dirty="0" smtClean="0"/>
              <a:t>(A + B) * C = (A * C) + (B * C)</a:t>
            </a:r>
            <a:br>
              <a:rPr lang="de-DE" dirty="0" smtClean="0"/>
            </a:br>
            <a:r>
              <a:rPr lang="de-DE" dirty="0" smtClean="0"/>
              <a:t>(A * B) + C = (A + C) * (B + C)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Komplementäres Element</a:t>
            </a:r>
            <a:br>
              <a:rPr lang="de-DE" dirty="0" smtClean="0"/>
            </a:br>
            <a:r>
              <a:rPr lang="de-DE" dirty="0" smtClean="0"/>
              <a:t>A + A = 1			A * A = 0</a:t>
            </a: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1656000" y="603019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5256000" y="6030000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4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Zweielementige Boolesche Algebra 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Boolesche Rechenoperationen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+, Disjunktion, ODER, ˅</a:t>
            </a:r>
            <a:br>
              <a:rPr lang="de-DE" dirty="0" smtClean="0"/>
            </a:b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*, Konjunktion, UND, ˄</a:t>
            </a:r>
            <a:br>
              <a:rPr lang="de-DE" dirty="0" smtClean="0"/>
            </a:b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aseline="60000" dirty="0"/>
              <a:t>–</a:t>
            </a:r>
            <a:r>
              <a:rPr lang="de-DE" baseline="60000" dirty="0">
                <a:solidFill>
                  <a:srgbClr val="3366FF"/>
                </a:solidFill>
              </a:rPr>
              <a:t> </a:t>
            </a:r>
            <a:r>
              <a:rPr lang="de-DE" dirty="0" smtClean="0"/>
              <a:t>, Negation, Invertierung, NOT, ┐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776576"/>
              </p:ext>
            </p:extLst>
          </p:nvPr>
        </p:nvGraphicFramePr>
        <p:xfrm>
          <a:off x="611560" y="2132856"/>
          <a:ext cx="239992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976"/>
                <a:gridCol w="799976"/>
                <a:gridCol w="799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˅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259046"/>
              </p:ext>
            </p:extLst>
          </p:nvPr>
        </p:nvGraphicFramePr>
        <p:xfrm>
          <a:off x="611560" y="3828648"/>
          <a:ext cx="239992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976"/>
                <a:gridCol w="799976"/>
                <a:gridCol w="799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˄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032010"/>
              </p:ext>
            </p:extLst>
          </p:nvPr>
        </p:nvGraphicFramePr>
        <p:xfrm>
          <a:off x="611560" y="5517232"/>
          <a:ext cx="23999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976"/>
                <a:gridCol w="799976"/>
                <a:gridCol w="799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┐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01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Wichtige Sätze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Aus den Axiomen beweisbare Sätze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Abgeschlossenheit</a:t>
            </a:r>
            <a:br>
              <a:rPr lang="de-DE" dirty="0" smtClean="0"/>
            </a:br>
            <a:r>
              <a:rPr lang="de-DE" dirty="0" smtClean="0"/>
              <a:t>Boolesche Operationen liefern nur Boolesche Werte als Ergebnis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Assoziativität</a:t>
            </a:r>
            <a:br>
              <a:rPr lang="de-DE" dirty="0" smtClean="0"/>
            </a:br>
            <a:r>
              <a:rPr lang="de-DE" dirty="0" smtClean="0"/>
              <a:t>A + (B + C) = (A + B) + C		A * (B * C) = (A * B) * C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Idempotenz</a:t>
            </a:r>
            <a:br>
              <a:rPr lang="de-DE" dirty="0" smtClean="0"/>
            </a:br>
            <a:r>
              <a:rPr lang="de-DE" dirty="0" smtClean="0"/>
              <a:t>A + A = A				A * A = A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Absorption</a:t>
            </a:r>
            <a:br>
              <a:rPr lang="de-DE" dirty="0" smtClean="0"/>
            </a:br>
            <a:r>
              <a:rPr lang="de-DE" dirty="0" smtClean="0"/>
              <a:t>A + (A * B) = A			A * (A + B) = A</a:t>
            </a:r>
          </a:p>
        </p:txBody>
      </p:sp>
    </p:spTree>
    <p:extLst>
      <p:ext uri="{BB962C8B-B14F-4D97-AF65-F5344CB8AC3E}">
        <p14:creationId xmlns:p14="http://schemas.microsoft.com/office/powerpoint/2010/main" val="3123845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Wichtige Sätze 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Aus den Axiomen beweisbare Sätze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Doppeltes Komplement</a:t>
            </a:r>
            <a:br>
              <a:rPr lang="de-DE" dirty="0" smtClean="0"/>
            </a:br>
            <a:r>
              <a:rPr lang="de-DE" dirty="0" smtClean="0"/>
              <a:t>(A) = A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Komplementäre Werte</a:t>
            </a:r>
            <a:br>
              <a:rPr lang="de-DE" dirty="0" smtClean="0"/>
            </a:br>
            <a:r>
              <a:rPr lang="de-DE" dirty="0" smtClean="0"/>
              <a:t>0 = 1					1 = 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Satz von De Morgan</a:t>
            </a:r>
            <a:br>
              <a:rPr lang="de-DE" dirty="0" smtClean="0"/>
            </a:br>
            <a:r>
              <a:rPr lang="de-DE" dirty="0" smtClean="0"/>
              <a:t>(A + B) = A * B			(A * B) = A + B</a:t>
            </a: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702000" y="2132856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 bwMode="auto">
          <a:xfrm>
            <a:off x="648000" y="2088000"/>
            <a:ext cx="23445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601200" y="3096000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4824000" y="3096000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1706400" y="400506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2123728" y="400506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5882400" y="400506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6336000" y="400506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683568" y="4005064"/>
            <a:ext cx="64807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4860032" y="4005064"/>
            <a:ext cx="64807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92264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Bedeutung der Booleschen Algebra für die Informatik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Computer kennen nur zwei Zustände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Informationsgehalt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charset="0"/>
              <a:buChar char="–"/>
            </a:pPr>
            <a:r>
              <a:rPr lang="de-DE" dirty="0"/>
              <a:t>a</a:t>
            </a:r>
            <a:r>
              <a:rPr lang="de-DE" dirty="0" smtClean="0"/>
              <a:t>n, aus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Strom fließt, fließt nicht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w</a:t>
            </a:r>
            <a:r>
              <a:rPr lang="de-DE" dirty="0" smtClean="0"/>
              <a:t>ahr, falsch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true</a:t>
            </a:r>
            <a:r>
              <a:rPr lang="en-US" dirty="0" smtClean="0"/>
              <a:t>, </a:t>
            </a:r>
            <a:r>
              <a:rPr lang="en-US" i="1" dirty="0" smtClean="0"/>
              <a:t>false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1, 0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Computer-Hardware arbeitet (fast) ausschließlich auf dieser digitalen binären Grundlage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charset="0"/>
              <a:buChar char="–"/>
            </a:pPr>
            <a:r>
              <a:rPr lang="de-DE" dirty="0" smtClean="0"/>
              <a:t>Informationsverarbeitung lässt sich vollständig auf Rechenoperationen mit Booleschen Operatoren ˄, ˅, ┐ zurückführen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Informationsspeicherung erfolgt Bit-weise, d.h. in Form einzelner Nullen und Einsen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27767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Bedeutung der Booleschen Algebra für die Informatik 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Warum ist das so?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Speicherung einzelner Bits kann sehr einfach durch Speicherung von elektrischer Ladung realisiert werden, z.B. durch Kondensatoren oder Flip-Flops:</a:t>
            </a:r>
            <a:br>
              <a:rPr lang="de-DE" dirty="0" smtClean="0"/>
            </a:br>
            <a:r>
              <a:rPr lang="de-DE" dirty="0" smtClean="0"/>
              <a:t>elektrische Ladung vorhanden 	→ 1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elektrische Ladung nicht vorhanden	→ 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Konjunktion, Disjunktion und Negation können leicht mittels Schaltern (Transistoren, Relais) realisiert werden, die Ladung (Information) weiterleiten oder nicht. Beispiel */Konjunktion: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2" t="37485" r="27699" b="21285"/>
          <a:stretch/>
        </p:blipFill>
        <p:spPr>
          <a:xfrm>
            <a:off x="1392449" y="4653136"/>
            <a:ext cx="2070906" cy="18002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0" t="34073" r="28053" b="17256"/>
          <a:stretch/>
        </p:blipFill>
        <p:spPr>
          <a:xfrm>
            <a:off x="4220004" y="4599878"/>
            <a:ext cx="2224204" cy="1800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876256" y="5373216"/>
            <a:ext cx="1821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ym typeface="Wingdings"/>
              </a:rPr>
              <a:t> </a:t>
            </a:r>
            <a:r>
              <a:rPr lang="de-DE" sz="2000" dirty="0" smtClean="0"/>
              <a:t>AND-Gatter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19287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positiver Zahlen im Rechner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Zahlenspeicherung in Registern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Einzelne Flip-Flops speichern eine Ziffer (Bit)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Mehrere Flip-Flops (Register) speichern eine komplette Zahl</a:t>
            </a:r>
            <a:br>
              <a:rPr lang="de-DE" dirty="0" smtClean="0"/>
            </a:br>
            <a:endParaRPr lang="de-DE" sz="1200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Registerbreite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8 Bit		= 1 Byte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Wort		= 16 Bit / 32 Bit </a:t>
            </a:r>
            <a:r>
              <a:rPr lang="en-US" i="1" dirty="0" smtClean="0"/>
              <a:t>(Word)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Doppelwort	= 32 Bit / 64 Bit </a:t>
            </a:r>
            <a:r>
              <a:rPr lang="en-US" i="1" dirty="0" smtClean="0"/>
              <a:t>(Double Word)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Vierfachwort	= 64 Bit / 128 Bit </a:t>
            </a:r>
            <a:r>
              <a:rPr lang="en-US" i="1" dirty="0" smtClean="0"/>
              <a:t>(Quad Word)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Wortbreite hängt von Prozessorarchitektur ab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72249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 Addition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Schriftliche Addition / „Schulmethode“</a:t>
            </a:r>
            <a:endParaRPr lang="de-DE" b="1" dirty="0"/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Verfahren wie beim Dezimalsystem</a:t>
            </a:r>
            <a:br>
              <a:rPr lang="de-DE" dirty="0" smtClean="0"/>
            </a:br>
            <a:r>
              <a:rPr lang="de-DE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10011</a:t>
            </a:r>
            <a:r>
              <a:rPr lang="de-DE" dirty="0"/>
              <a:t/>
            </a:r>
            <a:br>
              <a:rPr lang="de-DE" dirty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+  1001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de-DE" dirty="0" smtClean="0">
                <a:cs typeface="Courier New" pitchFamily="49" charset="0"/>
              </a:rPr>
              <a:t>Übertrag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de-DE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Übertrag wird auch </a:t>
            </a:r>
            <a:r>
              <a:rPr lang="en-US" i="1" dirty="0" smtClean="0">
                <a:cs typeface="Courier New" pitchFamily="49" charset="0"/>
              </a:rPr>
              <a:t>Carry</a:t>
            </a:r>
            <a:r>
              <a:rPr lang="de-DE" dirty="0" smtClean="0">
                <a:cs typeface="Courier New" pitchFamily="49" charset="0"/>
              </a:rPr>
              <a:t> genannt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de-DE" b="1" dirty="0" smtClean="0"/>
              <a:t>Feste Registerbreite und Addition, z.B. vier Bits</a:t>
            </a:r>
            <a:endParaRPr lang="de-DE" b="1" dirty="0"/>
          </a:p>
          <a:p>
            <a:pPr marL="0" indent="0">
              <a:lnSpc>
                <a:spcPct val="100000"/>
              </a:lnSpc>
            </a:pPr>
            <a:r>
              <a:rPr lang="de-DE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1011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+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1001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b="1" dirty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de-DE" dirty="0">
                <a:cs typeface="Courier New" pitchFamily="49" charset="0"/>
              </a:rPr>
              <a:t>Übertrag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de-DE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Letzter Übertrag gehört zum Ergebnis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Kann aber nicht mehr dargestellt werden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>
                <a:cs typeface="Courier New" pitchFamily="49" charset="0"/>
              </a:rPr>
              <a:t>Überlauf </a:t>
            </a:r>
            <a:r>
              <a:rPr lang="en-US" i="1" dirty="0" smtClean="0">
                <a:cs typeface="Courier New" pitchFamily="49" charset="0"/>
              </a:rPr>
              <a:t>(Overflow)</a:t>
            </a:r>
          </a:p>
        </p:txBody>
      </p:sp>
      <p:cxnSp>
        <p:nvCxnSpPr>
          <p:cNvPr id="3" name="Gerade Verbindung 2"/>
          <p:cNvCxnSpPr/>
          <p:nvPr/>
        </p:nvCxnSpPr>
        <p:spPr bwMode="auto">
          <a:xfrm flipH="1">
            <a:off x="899592" y="2924944"/>
            <a:ext cx="8640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1281118" y="288487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de-DE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37102" y="25920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de-DE" sz="2000" b="1" dirty="0">
              <a:solidFill>
                <a:srgbClr val="3366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137102" y="288487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de-DE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71600" y="288487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de-DE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27584" y="288487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de-DE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69974" y="2145050"/>
            <a:ext cx="1478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Kontrolle:</a:t>
            </a:r>
          </a:p>
          <a:p>
            <a:r>
              <a:rPr lang="de-DE" sz="2000" dirty="0" smtClean="0"/>
              <a:t>19 + 9 = 28</a:t>
            </a:r>
            <a:endParaRPr lang="de-DE" sz="2000" dirty="0"/>
          </a:p>
        </p:txBody>
      </p:sp>
      <p:cxnSp>
        <p:nvCxnSpPr>
          <p:cNvPr id="14" name="Gerade Verbindung 13"/>
          <p:cNvCxnSpPr/>
          <p:nvPr/>
        </p:nvCxnSpPr>
        <p:spPr bwMode="auto">
          <a:xfrm flipH="1">
            <a:off x="899592" y="5013176"/>
            <a:ext cx="8640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1259632" y="49731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de-DE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115616" y="46656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de-DE" sz="2000" b="1" dirty="0">
              <a:solidFill>
                <a:srgbClr val="3366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115616" y="49731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de-DE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57600" y="49731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de-DE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27584" y="46656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de-DE" sz="2000" b="1" dirty="0">
              <a:solidFill>
                <a:srgbClr val="3366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469974" y="4233282"/>
            <a:ext cx="2467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Kontrolle:</a:t>
            </a:r>
          </a:p>
          <a:p>
            <a:r>
              <a:rPr lang="de-DE" sz="2000" dirty="0" smtClean="0"/>
              <a:t>11 + 9 = 20 = 16 + 4</a:t>
            </a:r>
            <a:endParaRPr lang="de-DE" sz="2000" dirty="0"/>
          </a:p>
        </p:txBody>
      </p:sp>
      <p:sp>
        <p:nvSpPr>
          <p:cNvPr id="8" name="Ellipse 7"/>
          <p:cNvSpPr/>
          <p:nvPr/>
        </p:nvSpPr>
        <p:spPr bwMode="auto">
          <a:xfrm>
            <a:off x="827584" y="4691867"/>
            <a:ext cx="360040" cy="34757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695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7" grpId="0"/>
      <p:bldP spid="15" grpId="0"/>
      <p:bldP spid="16" grpId="0"/>
      <p:bldP spid="17" grpId="0"/>
      <p:bldP spid="18" grpId="0"/>
      <p:bldP spid="19" grpId="0"/>
      <p:bldP spid="20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Halbaddierer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Addition in erster (rechter) Spalte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Eingänge: erstes Bit von jeder Zahl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Ausgänge: erstes Bit des Ergebnisses, </a:t>
            </a:r>
            <a:r>
              <a:rPr lang="en-US" i="1" dirty="0" smtClean="0"/>
              <a:t>Carry</a:t>
            </a:r>
            <a:r>
              <a:rPr lang="de-DE" dirty="0" smtClean="0"/>
              <a:t>-Bit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Wahrheitstabelle			Blockschaltbild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Gatterschaltung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			c = a * b</a:t>
            </a:r>
            <a:br>
              <a:rPr lang="de-DE" dirty="0" smtClean="0"/>
            </a:br>
            <a:r>
              <a:rPr lang="de-DE" dirty="0" smtClean="0"/>
              <a:t>					s = a * b + a * b = a </a:t>
            </a:r>
            <a:r>
              <a:rPr lang="de-DE" b="1" dirty="0" smtClean="0">
                <a:sym typeface="Symbol"/>
              </a:rPr>
              <a:t></a:t>
            </a:r>
            <a:r>
              <a:rPr lang="de-DE" dirty="0" smtClean="0"/>
              <a:t> b	    (XOR)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364487"/>
              </p:ext>
            </p:extLst>
          </p:nvPr>
        </p:nvGraphicFramePr>
        <p:xfrm>
          <a:off x="611560" y="2798936"/>
          <a:ext cx="239992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982"/>
                <a:gridCol w="599982"/>
                <a:gridCol w="599982"/>
                <a:gridCol w="599982"/>
              </a:tblGrid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6" t="68019" r="21151" b="13691"/>
          <a:stretch/>
        </p:blipFill>
        <p:spPr>
          <a:xfrm>
            <a:off x="4860032" y="2906188"/>
            <a:ext cx="2023009" cy="95486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5" t="52829" r="38142" b="18341"/>
          <a:stretch/>
        </p:blipFill>
        <p:spPr>
          <a:xfrm>
            <a:off x="611560" y="5020226"/>
            <a:ext cx="2184850" cy="1505118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 bwMode="auto">
          <a:xfrm>
            <a:off x="5238000" y="5785200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6444208" y="5785200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59027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1309"/>
            <a:ext cx="7772400" cy="2751522"/>
          </a:xfrm>
        </p:spPr>
        <p:txBody>
          <a:bodyPr/>
          <a:lstStyle/>
          <a:p>
            <a:r>
              <a:rPr lang="de-DE" dirty="0"/>
              <a:t>Kapitel 2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Zahlendarstellungen und</a:t>
            </a:r>
            <a:br>
              <a:rPr lang="de-DE" dirty="0" smtClean="0"/>
            </a:br>
            <a:r>
              <a:rPr lang="de-DE" dirty="0" smtClean="0"/>
              <a:t>Rechnerarithmetik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Volladdierer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Addition in anderen Spalte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Drei Eingänge: je ein Bit der Summanden, und </a:t>
            </a:r>
            <a:r>
              <a:rPr lang="en-US" i="1" dirty="0" smtClean="0"/>
              <a:t>Carry</a:t>
            </a:r>
            <a:r>
              <a:rPr lang="de-DE" dirty="0" smtClean="0"/>
              <a:t> von voriger Stelle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Ausgänge: Summen-Bit des Ergebnisses, </a:t>
            </a:r>
            <a:r>
              <a:rPr lang="en-US" i="1" dirty="0" smtClean="0"/>
              <a:t>Carry</a:t>
            </a:r>
            <a:r>
              <a:rPr lang="de-DE" dirty="0" smtClean="0"/>
              <a:t>-Bit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Wahrheitstabelle			Blockschaltbild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309282"/>
              </p:ext>
            </p:extLst>
          </p:nvPr>
        </p:nvGraphicFramePr>
        <p:xfrm>
          <a:off x="611560" y="2798936"/>
          <a:ext cx="259229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8"/>
                <a:gridCol w="518458"/>
                <a:gridCol w="518458"/>
                <a:gridCol w="460850"/>
                <a:gridCol w="576066"/>
              </a:tblGrid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de-DE" baseline="-250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endParaRPr lang="de-DE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de-DE" baseline="-25000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de-DE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4" t="54534" r="37257" b="26091"/>
          <a:stretch/>
        </p:blipFill>
        <p:spPr>
          <a:xfrm>
            <a:off x="4860000" y="2905200"/>
            <a:ext cx="2427611" cy="10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20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5" t="50000" r="15841" b="20046"/>
          <a:stretch/>
        </p:blipFill>
        <p:spPr>
          <a:xfrm>
            <a:off x="611560" y="2153245"/>
            <a:ext cx="4385884" cy="156378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Volladdierer 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Schaltung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Aufbau mit Halbaddierern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solidFill>
                  <a:schemeClr val="bg1"/>
                </a:solidFill>
              </a:rPr>
              <a:t>	</a:t>
            </a:r>
            <a:r>
              <a:rPr lang="de-DE" dirty="0" smtClean="0"/>
              <a:t>		OR-Gatter</a:t>
            </a:r>
          </a:p>
        </p:txBody>
      </p:sp>
      <p:sp>
        <p:nvSpPr>
          <p:cNvPr id="3" name="Freihandform 2"/>
          <p:cNvSpPr/>
          <p:nvPr/>
        </p:nvSpPr>
        <p:spPr bwMode="auto">
          <a:xfrm>
            <a:off x="3374379" y="2783660"/>
            <a:ext cx="735412" cy="1561763"/>
          </a:xfrm>
          <a:custGeom>
            <a:avLst/>
            <a:gdLst>
              <a:gd name="connsiteX0" fmla="*/ 493614 w 735412"/>
              <a:gd name="connsiteY0" fmla="*/ 0 h 1561763"/>
              <a:gd name="connsiteX1" fmla="*/ 712099 w 735412"/>
              <a:gd name="connsiteY1" fmla="*/ 906308 h 1561763"/>
              <a:gd name="connsiteX2" fmla="*/ 0 w 735412"/>
              <a:gd name="connsiteY2" fmla="*/ 1561763 h 156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5412" h="1561763">
                <a:moveTo>
                  <a:pt x="493614" y="0"/>
                </a:moveTo>
                <a:cubicBezTo>
                  <a:pt x="643991" y="323007"/>
                  <a:pt x="794368" y="646014"/>
                  <a:pt x="712099" y="906308"/>
                </a:cubicBezTo>
                <a:cubicBezTo>
                  <a:pt x="629830" y="1166602"/>
                  <a:pt x="314915" y="1364182"/>
                  <a:pt x="0" y="1561763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67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Paralleles Addierwerk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Schaltung zur Addition </a:t>
            </a:r>
            <a:r>
              <a:rPr lang="de-DE" b="1" i="1" dirty="0" smtClean="0"/>
              <a:t>n</a:t>
            </a:r>
            <a:r>
              <a:rPr lang="de-DE" b="1" dirty="0" smtClean="0"/>
              <a:t>-Bit langer Summanden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Ripple Carry Adder (RCA)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t="40583" r="6018" b="13227"/>
          <a:stretch/>
        </p:blipFill>
        <p:spPr>
          <a:xfrm>
            <a:off x="611560" y="1844824"/>
            <a:ext cx="7517501" cy="2411426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>
            <a:off x="7812360" y="2132856"/>
            <a:ext cx="316701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701050" y="209278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08955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 Subtraktion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Subtrahierer kann ähnlich wie Addierer entwickelt werden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Verwendung von Addierern zur Subtraktion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Idee: a – b = a + (-b)</a:t>
            </a:r>
          </a:p>
        </p:txBody>
      </p:sp>
    </p:spTree>
    <p:extLst>
      <p:ext uri="{BB962C8B-B14F-4D97-AF65-F5344CB8AC3E}">
        <p14:creationId xmlns:p14="http://schemas.microsoft.com/office/powerpoint/2010/main" val="2496246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negativer Ganzer Zahlen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Vorzeichen und Betrag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Bit repräsentiert Vorzeichen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Andere Bits repräsentieren Betrag der Zahl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</a:t>
            </a:r>
            <a:br>
              <a:rPr lang="de-DE" dirty="0" smtClean="0"/>
            </a:br>
            <a:r>
              <a:rPr lang="de-DE" dirty="0" smtClean="0">
                <a:solidFill>
                  <a:srgbClr val="3366FF"/>
                </a:solidFill>
              </a:rPr>
              <a:t>0</a:t>
            </a:r>
            <a:r>
              <a:rPr lang="de-DE" dirty="0" smtClean="0"/>
              <a:t>1001</a:t>
            </a:r>
            <a:r>
              <a:rPr lang="de-DE" baseline="-25000" dirty="0" smtClean="0"/>
              <a:t>2</a:t>
            </a:r>
            <a:r>
              <a:rPr lang="de-DE" dirty="0" smtClean="0"/>
              <a:t> = 9</a:t>
            </a:r>
            <a:br>
              <a:rPr lang="de-DE" dirty="0" smtClean="0"/>
            </a:br>
            <a:r>
              <a:rPr lang="de-DE" dirty="0" smtClean="0">
                <a:solidFill>
                  <a:srgbClr val="3366FF"/>
                </a:solidFill>
              </a:rPr>
              <a:t>1</a:t>
            </a:r>
            <a:r>
              <a:rPr lang="de-DE" dirty="0" smtClean="0"/>
              <a:t>1001</a:t>
            </a:r>
            <a:r>
              <a:rPr lang="de-DE" baseline="-25000" dirty="0" smtClean="0"/>
              <a:t>2</a:t>
            </a:r>
            <a:r>
              <a:rPr lang="de-DE" dirty="0" smtClean="0"/>
              <a:t> = -9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Nachteil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Vorzeichen muss für Berechnungen explizit ausgewertet werden</a:t>
            </a:r>
          </a:p>
        </p:txBody>
      </p:sp>
    </p:spTree>
    <p:extLst>
      <p:ext uri="{BB962C8B-B14F-4D97-AF65-F5344CB8AC3E}">
        <p14:creationId xmlns:p14="http://schemas.microsoft.com/office/powerpoint/2010/main" val="1139852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Einerkomplement-Darstellung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Berechnung des Einerkomplements einer Zahl </a:t>
            </a:r>
            <a:r>
              <a:rPr lang="de-DE" b="1" i="1" dirty="0" smtClean="0"/>
              <a:t>N</a:t>
            </a:r>
            <a:r>
              <a:rPr lang="de-DE" b="1" dirty="0" smtClean="0"/>
              <a:t> bei </a:t>
            </a:r>
            <a:r>
              <a:rPr lang="de-DE" b="1" i="1" dirty="0" smtClean="0"/>
              <a:t>n</a:t>
            </a:r>
            <a:r>
              <a:rPr lang="de-DE" b="1" dirty="0" smtClean="0"/>
              <a:t> Ziffern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C</a:t>
            </a:r>
            <a:r>
              <a:rPr lang="de-DE" dirty="0" smtClean="0"/>
              <a:t> = 2</a:t>
            </a:r>
            <a:r>
              <a:rPr lang="de-DE" i="1" baseline="30000" dirty="0" smtClean="0"/>
              <a:t>n</a:t>
            </a:r>
            <a:r>
              <a:rPr lang="de-DE" dirty="0" smtClean="0"/>
              <a:t> – </a:t>
            </a:r>
            <a:r>
              <a:rPr lang="de-DE" i="1" dirty="0" smtClean="0"/>
              <a:t>N</a:t>
            </a:r>
            <a:r>
              <a:rPr lang="de-DE" dirty="0" smtClean="0"/>
              <a:t> – 1 bei </a:t>
            </a:r>
            <a:r>
              <a:rPr lang="de-DE" i="1" dirty="0" smtClean="0"/>
              <a:t>n</a:t>
            </a:r>
            <a:r>
              <a:rPr lang="de-DE" dirty="0" smtClean="0"/>
              <a:t> Ziffern/Bits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Komplement </a:t>
            </a:r>
            <a:r>
              <a:rPr lang="de-DE" i="1" dirty="0" smtClean="0"/>
              <a:t>C</a:t>
            </a:r>
            <a:r>
              <a:rPr lang="de-DE" dirty="0" smtClean="0"/>
              <a:t> entspricht dem Wert -</a:t>
            </a:r>
            <a:r>
              <a:rPr lang="de-DE" i="1" dirty="0" smtClean="0"/>
              <a:t>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Darstellung positiver ganzer Zahlen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Höchstwertiges Bit </a:t>
            </a:r>
            <a:r>
              <a:rPr lang="de-DE" i="1" dirty="0" smtClean="0"/>
              <a:t>z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-1</a:t>
            </a:r>
            <a:r>
              <a:rPr lang="de-DE" dirty="0" smtClean="0"/>
              <a:t> = 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Andere Bits unbeschränkt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Wert: (</a:t>
            </a:r>
            <a:r>
              <a:rPr lang="de-DE" i="1" dirty="0" smtClean="0"/>
              <a:t>z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-1</a:t>
            </a:r>
            <a:r>
              <a:rPr lang="de-DE" dirty="0" smtClean="0"/>
              <a:t>, ..., </a:t>
            </a:r>
            <a:r>
              <a:rPr lang="de-DE" i="1" dirty="0" smtClean="0"/>
              <a:t>z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z</a:t>
            </a:r>
            <a:r>
              <a:rPr lang="de-DE" baseline="-25000" dirty="0" smtClean="0"/>
              <a:t>0</a:t>
            </a:r>
            <a:r>
              <a:rPr lang="de-DE" dirty="0" smtClean="0"/>
              <a:t>)</a:t>
            </a:r>
            <a:r>
              <a:rPr lang="de-DE" baseline="-25000" dirty="0" smtClean="0"/>
              <a:t>2</a:t>
            </a:r>
            <a:r>
              <a:rPr lang="de-DE" dirty="0" smtClean="0"/>
              <a:t> = </a:t>
            </a:r>
            <a:r>
              <a:rPr lang="de-DE" sz="3000" dirty="0" smtClean="0">
                <a:sym typeface="Symbol"/>
              </a:rPr>
              <a:t></a:t>
            </a:r>
            <a:r>
              <a:rPr lang="de-DE" dirty="0" smtClean="0"/>
              <a:t> </a:t>
            </a:r>
            <a:r>
              <a:rPr lang="de-DE" i="1" dirty="0" smtClean="0"/>
              <a:t>z</a:t>
            </a:r>
            <a:r>
              <a:rPr lang="de-DE" i="1" baseline="-25000" dirty="0" smtClean="0"/>
              <a:t>i</a:t>
            </a:r>
            <a:r>
              <a:rPr lang="de-DE" dirty="0" smtClean="0"/>
              <a:t> * 2</a:t>
            </a:r>
            <a:r>
              <a:rPr lang="de-DE" i="1" baseline="30000" dirty="0" smtClean="0"/>
              <a:t>i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/>
              <a:t>Darstellung </a:t>
            </a:r>
            <a:r>
              <a:rPr lang="de-DE" b="1" dirty="0" smtClean="0"/>
              <a:t>negativer ganzer </a:t>
            </a:r>
            <a:r>
              <a:rPr lang="de-DE" b="1" dirty="0"/>
              <a:t>Zahlen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Höchstwertiges Bit </a:t>
            </a:r>
            <a:r>
              <a:rPr lang="de-DE" i="1" dirty="0"/>
              <a:t>z</a:t>
            </a:r>
            <a:r>
              <a:rPr lang="de-DE" i="1" baseline="-25000" dirty="0"/>
              <a:t>n</a:t>
            </a:r>
            <a:r>
              <a:rPr lang="de-DE" baseline="-25000" dirty="0"/>
              <a:t>-1</a:t>
            </a:r>
            <a:r>
              <a:rPr lang="de-DE" dirty="0"/>
              <a:t> = </a:t>
            </a:r>
            <a:r>
              <a:rPr lang="de-DE" dirty="0" smtClean="0"/>
              <a:t>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Andere Bits unbeschränkt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Wert:</a:t>
            </a:r>
            <a:r>
              <a:rPr lang="de-DE" dirty="0"/>
              <a:t> (</a:t>
            </a:r>
            <a:r>
              <a:rPr lang="de-DE" i="1" dirty="0"/>
              <a:t>z</a:t>
            </a:r>
            <a:r>
              <a:rPr lang="de-DE" i="1" baseline="-25000" dirty="0"/>
              <a:t>n</a:t>
            </a:r>
            <a:r>
              <a:rPr lang="de-DE" baseline="-25000" dirty="0"/>
              <a:t>-1</a:t>
            </a:r>
            <a:r>
              <a:rPr lang="de-DE" dirty="0"/>
              <a:t>, ..., </a:t>
            </a:r>
            <a:r>
              <a:rPr lang="de-DE" i="1" dirty="0"/>
              <a:t>z</a:t>
            </a:r>
            <a:r>
              <a:rPr lang="de-DE" baseline="-25000" dirty="0"/>
              <a:t>1</a:t>
            </a:r>
            <a:r>
              <a:rPr lang="de-DE" dirty="0"/>
              <a:t>, </a:t>
            </a:r>
            <a:r>
              <a:rPr lang="de-DE" i="1" dirty="0"/>
              <a:t>z</a:t>
            </a:r>
            <a:r>
              <a:rPr lang="de-DE" baseline="-25000" dirty="0"/>
              <a:t>0</a:t>
            </a:r>
            <a:r>
              <a:rPr lang="de-DE" dirty="0"/>
              <a:t>)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smtClean="0"/>
              <a:t>= -2</a:t>
            </a:r>
            <a:r>
              <a:rPr lang="de-DE" i="1" baseline="30000" dirty="0" smtClean="0"/>
              <a:t>n</a:t>
            </a:r>
            <a:r>
              <a:rPr lang="de-DE" dirty="0" smtClean="0"/>
              <a:t> + 1 + </a:t>
            </a:r>
            <a:r>
              <a:rPr lang="de-DE" sz="3000" dirty="0">
                <a:sym typeface="Symbol"/>
              </a:rPr>
              <a:t></a:t>
            </a:r>
            <a:r>
              <a:rPr lang="de-DE" dirty="0"/>
              <a:t> </a:t>
            </a:r>
            <a:r>
              <a:rPr lang="de-DE" i="1" dirty="0"/>
              <a:t>z</a:t>
            </a:r>
            <a:r>
              <a:rPr lang="de-DE" i="1" baseline="-25000" dirty="0"/>
              <a:t>i</a:t>
            </a:r>
            <a:r>
              <a:rPr lang="de-DE" dirty="0"/>
              <a:t> * </a:t>
            </a:r>
            <a:r>
              <a:rPr lang="de-DE" dirty="0" smtClean="0"/>
              <a:t>2</a:t>
            </a:r>
            <a:r>
              <a:rPr lang="de-DE" i="1" baseline="30000" dirty="0" smtClean="0"/>
              <a:t>i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3262330" y="4005064"/>
            <a:ext cx="229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i</a:t>
            </a:r>
            <a:endParaRPr lang="de-DE" sz="1600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4283968" y="5805264"/>
            <a:ext cx="229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i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501046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Einerkomplement-Darstellung 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Beispiel: Darstellungslänge </a:t>
            </a:r>
            <a:r>
              <a:rPr lang="de-DE" b="1" i="1" dirty="0" smtClean="0"/>
              <a:t>n</a:t>
            </a:r>
            <a:r>
              <a:rPr lang="de-DE" b="1" dirty="0" smtClean="0"/>
              <a:t> = 4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1000</a:t>
            </a:r>
            <a:r>
              <a:rPr lang="de-DE" baseline="-25000" dirty="0" smtClean="0"/>
              <a:t>2</a:t>
            </a:r>
            <a:r>
              <a:rPr lang="de-DE" dirty="0" smtClean="0"/>
              <a:t> = -2</a:t>
            </a:r>
            <a:r>
              <a:rPr lang="de-DE" baseline="30000" dirty="0" smtClean="0"/>
              <a:t>4</a:t>
            </a:r>
            <a:r>
              <a:rPr lang="de-DE" dirty="0" smtClean="0"/>
              <a:t> + 1 + 8 = -7		</a:t>
            </a:r>
            <a:r>
              <a:rPr lang="de-DE" dirty="0">
                <a:sym typeface="Wingdings"/>
              </a:rPr>
              <a:t> </a:t>
            </a:r>
            <a:r>
              <a:rPr lang="de-DE" dirty="0"/>
              <a:t>kleinste negative Zahl (-2</a:t>
            </a:r>
            <a:r>
              <a:rPr lang="de-DE" i="1" baseline="30000" dirty="0"/>
              <a:t>n</a:t>
            </a:r>
            <a:r>
              <a:rPr lang="de-DE" baseline="30000" dirty="0"/>
              <a:t>-1</a:t>
            </a:r>
            <a:r>
              <a:rPr lang="de-DE" dirty="0"/>
              <a:t>+1)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smtClean="0"/>
              <a:t>     </a:t>
            </a:r>
            <a:r>
              <a:rPr lang="de-DE" sz="800" dirty="0" smtClean="0"/>
              <a:t> </a:t>
            </a:r>
            <a:r>
              <a:rPr lang="de-DE" dirty="0" smtClean="0"/>
              <a:t>    = +7 = 0111</a:t>
            </a:r>
            <a:r>
              <a:rPr lang="de-DE" baseline="-25000" dirty="0" smtClean="0"/>
              <a:t>2</a:t>
            </a:r>
            <a:r>
              <a:rPr lang="de-DE" dirty="0" smtClean="0"/>
              <a:t> = 1000</a:t>
            </a:r>
            <a:r>
              <a:rPr lang="de-DE" baseline="-25000" dirty="0" smtClean="0"/>
              <a:t>2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0111</a:t>
            </a:r>
            <a:r>
              <a:rPr lang="de-DE" baseline="-25000" dirty="0" smtClean="0"/>
              <a:t>2</a:t>
            </a:r>
            <a:r>
              <a:rPr lang="de-DE" dirty="0" smtClean="0"/>
              <a:t> = 7				</a:t>
            </a: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größte positive Zahl (2</a:t>
            </a:r>
            <a:r>
              <a:rPr lang="de-DE" i="1" baseline="30000" dirty="0" smtClean="0"/>
              <a:t>n</a:t>
            </a:r>
            <a:r>
              <a:rPr lang="de-DE" baseline="30000" dirty="0" smtClean="0"/>
              <a:t>-1</a:t>
            </a:r>
            <a:r>
              <a:rPr lang="de-DE" dirty="0" smtClean="0"/>
              <a:t>-1)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1111</a:t>
            </a:r>
            <a:r>
              <a:rPr lang="de-DE" baseline="-25000" dirty="0" smtClean="0"/>
              <a:t>2</a:t>
            </a:r>
            <a:r>
              <a:rPr lang="de-DE" dirty="0" smtClean="0"/>
              <a:t> = -2</a:t>
            </a:r>
            <a:r>
              <a:rPr lang="de-DE" baseline="30000" dirty="0" smtClean="0"/>
              <a:t>4</a:t>
            </a:r>
            <a:r>
              <a:rPr lang="de-DE" dirty="0" smtClean="0"/>
              <a:t> + 1 + 15 = 0		</a:t>
            </a:r>
            <a:r>
              <a:rPr lang="de-DE" dirty="0">
                <a:sym typeface="Wingdings"/>
              </a:rPr>
              <a:t> </a:t>
            </a:r>
            <a:r>
              <a:rPr lang="de-DE" dirty="0"/>
              <a:t>größte negative Zahl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smtClean="0"/>
              <a:t>        </a:t>
            </a:r>
            <a:r>
              <a:rPr lang="de-DE" sz="800" dirty="0" smtClean="0"/>
              <a:t> </a:t>
            </a:r>
            <a:r>
              <a:rPr lang="de-DE" dirty="0" smtClean="0"/>
              <a:t> = +0 = 0000</a:t>
            </a:r>
            <a:r>
              <a:rPr lang="de-DE" baseline="-25000" dirty="0" smtClean="0"/>
              <a:t>2</a:t>
            </a:r>
            <a:r>
              <a:rPr lang="de-DE" dirty="0" smtClean="0"/>
              <a:t> = 1111</a:t>
            </a:r>
            <a:r>
              <a:rPr lang="de-DE" baseline="-25000" dirty="0" smtClean="0"/>
              <a:t>2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0000</a:t>
            </a:r>
            <a:r>
              <a:rPr lang="de-DE" baseline="-25000" dirty="0" smtClean="0"/>
              <a:t>2</a:t>
            </a:r>
            <a:r>
              <a:rPr lang="de-DE" dirty="0" smtClean="0"/>
              <a:t> = 0				</a:t>
            </a: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kleinste positive Zahl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Nachteile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Null hat zwei Darstellungen, explizite Vorzeichenbehandlung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Vorteil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Einfache Umwandlung von positiver zu negativer Zahl und umgekehrt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Jede Ziffer wird invertiert: </a:t>
            </a:r>
            <a:r>
              <a:rPr lang="de-DE" i="1" dirty="0" smtClean="0"/>
              <a:t>z</a:t>
            </a:r>
            <a:r>
              <a:rPr lang="de-DE" i="1" baseline="-25000" dirty="0" smtClean="0"/>
              <a:t>i</a:t>
            </a:r>
            <a:r>
              <a:rPr lang="de-DE" dirty="0" smtClean="0"/>
              <a:t>´ = 2 – 1 – </a:t>
            </a:r>
            <a:r>
              <a:rPr lang="de-DE" i="1" dirty="0" smtClean="0"/>
              <a:t>z</a:t>
            </a:r>
            <a:r>
              <a:rPr lang="de-DE" i="1" baseline="-25000" dirty="0" smtClean="0"/>
              <a:t>i</a:t>
            </a:r>
            <a:endParaRPr lang="de-DE" i="1" baseline="-25000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aus 1000</a:t>
            </a:r>
            <a:r>
              <a:rPr lang="de-DE" baseline="-25000" dirty="0" smtClean="0"/>
              <a:t>2</a:t>
            </a:r>
            <a:r>
              <a:rPr lang="de-DE" dirty="0" smtClean="0"/>
              <a:t> wird 0111</a:t>
            </a:r>
            <a:r>
              <a:rPr lang="de-DE" baseline="-25000" dirty="0" smtClean="0"/>
              <a:t>2</a:t>
            </a:r>
            <a:r>
              <a:rPr lang="de-DE" dirty="0" smtClean="0"/>
              <a:t> (aus -7 wird +7)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2087724" y="2132856"/>
            <a:ext cx="64807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1547664" y="2132856"/>
            <a:ext cx="3240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2087724" y="3240000"/>
            <a:ext cx="64807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1547664" y="3240000"/>
            <a:ext cx="3240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04798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Einerkomplement-Darstellung (3)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Einerkomplement heute kaum mehr im Einsatz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Doppelte Darstellung der Null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Kompliziertere Hardware zur Addition/Subtraktion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„Daseinsberechtigung“ des Einerkomplements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Zur Motivation und Überleitung zum Zweierkomplement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595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Zweierkomplement-Darstellung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Berechnung des Zweierkomplements einer Zahl </a:t>
            </a:r>
            <a:r>
              <a:rPr lang="de-DE" b="1" i="1" dirty="0" smtClean="0"/>
              <a:t>N</a:t>
            </a:r>
            <a:r>
              <a:rPr lang="de-DE" b="1" dirty="0" smtClean="0"/>
              <a:t> bei </a:t>
            </a:r>
            <a:r>
              <a:rPr lang="de-DE" b="1" i="1" dirty="0" smtClean="0"/>
              <a:t>n</a:t>
            </a:r>
            <a:r>
              <a:rPr lang="de-DE" b="1" dirty="0" smtClean="0"/>
              <a:t> Ziffern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C</a:t>
            </a:r>
            <a:r>
              <a:rPr lang="de-DE" dirty="0" smtClean="0"/>
              <a:t> = 2</a:t>
            </a:r>
            <a:r>
              <a:rPr lang="de-DE" i="1" baseline="30000" dirty="0" smtClean="0"/>
              <a:t>n</a:t>
            </a:r>
            <a:r>
              <a:rPr lang="de-DE" dirty="0" smtClean="0"/>
              <a:t> – </a:t>
            </a:r>
            <a:r>
              <a:rPr lang="de-DE" i="1" dirty="0" smtClean="0"/>
              <a:t>N</a:t>
            </a:r>
            <a:r>
              <a:rPr lang="de-DE" dirty="0" smtClean="0"/>
              <a:t> bei </a:t>
            </a:r>
            <a:r>
              <a:rPr lang="de-DE" i="1" dirty="0" smtClean="0"/>
              <a:t>n</a:t>
            </a:r>
            <a:r>
              <a:rPr lang="de-DE" dirty="0" smtClean="0"/>
              <a:t> Ziffern/Bits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Komplement </a:t>
            </a:r>
            <a:r>
              <a:rPr lang="de-DE" i="1" dirty="0" smtClean="0"/>
              <a:t>C</a:t>
            </a:r>
            <a:r>
              <a:rPr lang="de-DE" dirty="0" smtClean="0"/>
              <a:t> entspricht dem Wert -</a:t>
            </a:r>
            <a:r>
              <a:rPr lang="de-DE" i="1" dirty="0" smtClean="0"/>
              <a:t>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Darstellung positiver ganzer Zahlen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Höchstwertiges Bit </a:t>
            </a:r>
            <a:r>
              <a:rPr lang="de-DE" i="1" dirty="0" smtClean="0"/>
              <a:t>z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-1</a:t>
            </a:r>
            <a:r>
              <a:rPr lang="de-DE" dirty="0" smtClean="0"/>
              <a:t> = 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Andere Bits unbeschränkt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Wert: (</a:t>
            </a:r>
            <a:r>
              <a:rPr lang="de-DE" i="1" dirty="0" smtClean="0"/>
              <a:t>z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-1</a:t>
            </a:r>
            <a:r>
              <a:rPr lang="de-DE" dirty="0" smtClean="0"/>
              <a:t>, ..., </a:t>
            </a:r>
            <a:r>
              <a:rPr lang="de-DE" i="1" dirty="0" smtClean="0"/>
              <a:t>z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z</a:t>
            </a:r>
            <a:r>
              <a:rPr lang="de-DE" baseline="-25000" dirty="0" smtClean="0"/>
              <a:t>0</a:t>
            </a:r>
            <a:r>
              <a:rPr lang="de-DE" dirty="0" smtClean="0"/>
              <a:t>)</a:t>
            </a:r>
            <a:r>
              <a:rPr lang="de-DE" baseline="-25000" dirty="0" smtClean="0"/>
              <a:t>2</a:t>
            </a:r>
            <a:r>
              <a:rPr lang="de-DE" dirty="0" smtClean="0"/>
              <a:t> = </a:t>
            </a:r>
            <a:r>
              <a:rPr lang="de-DE" sz="3000" dirty="0" smtClean="0">
                <a:sym typeface="Symbol"/>
              </a:rPr>
              <a:t></a:t>
            </a:r>
            <a:r>
              <a:rPr lang="de-DE" dirty="0" smtClean="0"/>
              <a:t> </a:t>
            </a:r>
            <a:r>
              <a:rPr lang="de-DE" i="1" dirty="0" smtClean="0"/>
              <a:t>z</a:t>
            </a:r>
            <a:r>
              <a:rPr lang="de-DE" i="1" baseline="-25000" dirty="0" smtClean="0"/>
              <a:t>i</a:t>
            </a:r>
            <a:r>
              <a:rPr lang="de-DE" dirty="0" smtClean="0"/>
              <a:t> * 2</a:t>
            </a:r>
            <a:r>
              <a:rPr lang="de-DE" i="1" baseline="30000" dirty="0" smtClean="0"/>
              <a:t>i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/>
              <a:t>Darstellung </a:t>
            </a:r>
            <a:r>
              <a:rPr lang="de-DE" b="1" dirty="0" smtClean="0"/>
              <a:t>negativer ganzer </a:t>
            </a:r>
            <a:r>
              <a:rPr lang="de-DE" b="1" dirty="0"/>
              <a:t>Zahlen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Höchstwertiges Bit </a:t>
            </a:r>
            <a:r>
              <a:rPr lang="de-DE" i="1" dirty="0"/>
              <a:t>z</a:t>
            </a:r>
            <a:r>
              <a:rPr lang="de-DE" i="1" baseline="-25000" dirty="0"/>
              <a:t>n</a:t>
            </a:r>
            <a:r>
              <a:rPr lang="de-DE" baseline="-25000" dirty="0"/>
              <a:t>-1</a:t>
            </a:r>
            <a:r>
              <a:rPr lang="de-DE" dirty="0"/>
              <a:t> = 1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Andere Bits unbeschränkt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Wert:</a:t>
            </a:r>
            <a:r>
              <a:rPr lang="de-DE" dirty="0"/>
              <a:t> (</a:t>
            </a:r>
            <a:r>
              <a:rPr lang="de-DE" i="1" dirty="0"/>
              <a:t>z</a:t>
            </a:r>
            <a:r>
              <a:rPr lang="de-DE" i="1" baseline="-25000" dirty="0"/>
              <a:t>n</a:t>
            </a:r>
            <a:r>
              <a:rPr lang="de-DE" baseline="-25000" dirty="0"/>
              <a:t>-1</a:t>
            </a:r>
            <a:r>
              <a:rPr lang="de-DE" dirty="0"/>
              <a:t>, ..., </a:t>
            </a:r>
            <a:r>
              <a:rPr lang="de-DE" i="1" dirty="0"/>
              <a:t>z</a:t>
            </a:r>
            <a:r>
              <a:rPr lang="de-DE" baseline="-25000" dirty="0"/>
              <a:t>1</a:t>
            </a:r>
            <a:r>
              <a:rPr lang="de-DE" dirty="0"/>
              <a:t>, </a:t>
            </a:r>
            <a:r>
              <a:rPr lang="de-DE" i="1" dirty="0"/>
              <a:t>z</a:t>
            </a:r>
            <a:r>
              <a:rPr lang="de-DE" baseline="-25000" dirty="0"/>
              <a:t>0</a:t>
            </a:r>
            <a:r>
              <a:rPr lang="de-DE" dirty="0"/>
              <a:t>)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smtClean="0"/>
              <a:t>= -2</a:t>
            </a:r>
            <a:r>
              <a:rPr lang="de-DE" i="1" baseline="30000" dirty="0" smtClean="0"/>
              <a:t>n</a:t>
            </a:r>
            <a:r>
              <a:rPr lang="de-DE" dirty="0" smtClean="0"/>
              <a:t> + </a:t>
            </a:r>
            <a:r>
              <a:rPr lang="de-DE" sz="3000" dirty="0">
                <a:sym typeface="Symbol"/>
              </a:rPr>
              <a:t></a:t>
            </a:r>
            <a:r>
              <a:rPr lang="de-DE" dirty="0"/>
              <a:t> </a:t>
            </a:r>
            <a:r>
              <a:rPr lang="de-DE" i="1" dirty="0"/>
              <a:t>z</a:t>
            </a:r>
            <a:r>
              <a:rPr lang="de-DE" i="1" baseline="-25000" dirty="0"/>
              <a:t>i</a:t>
            </a:r>
            <a:r>
              <a:rPr lang="de-DE" dirty="0"/>
              <a:t> * </a:t>
            </a:r>
            <a:r>
              <a:rPr lang="de-DE" dirty="0" smtClean="0"/>
              <a:t>2</a:t>
            </a:r>
            <a:r>
              <a:rPr lang="de-DE" i="1" baseline="30000" dirty="0" smtClean="0"/>
              <a:t>i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3262330" y="4005064"/>
            <a:ext cx="229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i</a:t>
            </a:r>
            <a:endParaRPr lang="de-DE" sz="1600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3851920" y="5805264"/>
            <a:ext cx="229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i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4009280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Zweierkomplement-Darstellung 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Beispiel: Darstellungslänge </a:t>
            </a:r>
            <a:r>
              <a:rPr lang="de-DE" b="1" i="1" dirty="0" smtClean="0"/>
              <a:t>n</a:t>
            </a:r>
            <a:r>
              <a:rPr lang="de-DE" b="1" dirty="0" smtClean="0"/>
              <a:t> = 4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1000</a:t>
            </a:r>
            <a:r>
              <a:rPr lang="de-DE" baseline="-25000" dirty="0" smtClean="0"/>
              <a:t>2</a:t>
            </a:r>
            <a:r>
              <a:rPr lang="de-DE" dirty="0" smtClean="0"/>
              <a:t> = -2</a:t>
            </a:r>
            <a:r>
              <a:rPr lang="de-DE" baseline="30000" dirty="0" smtClean="0"/>
              <a:t>4</a:t>
            </a:r>
            <a:r>
              <a:rPr lang="de-DE" dirty="0" smtClean="0"/>
              <a:t> + 8 = -8			</a:t>
            </a:r>
            <a:r>
              <a:rPr lang="de-DE" dirty="0" smtClean="0">
                <a:sym typeface="Wingdings"/>
              </a:rPr>
              <a:t> </a:t>
            </a:r>
            <a:r>
              <a:rPr lang="de-DE" dirty="0"/>
              <a:t>kleinste negative Zahl (-</a:t>
            </a:r>
            <a:r>
              <a:rPr lang="de-DE" dirty="0" smtClean="0"/>
              <a:t>2</a:t>
            </a:r>
            <a:r>
              <a:rPr lang="de-DE" i="1" baseline="30000" dirty="0" smtClean="0"/>
              <a:t>n</a:t>
            </a:r>
            <a:r>
              <a:rPr lang="de-DE" baseline="30000" dirty="0" smtClean="0"/>
              <a:t>-1</a:t>
            </a:r>
            <a:r>
              <a:rPr lang="de-DE" dirty="0" smtClean="0"/>
              <a:t>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0111</a:t>
            </a:r>
            <a:r>
              <a:rPr lang="de-DE" baseline="-25000" dirty="0" smtClean="0"/>
              <a:t>2</a:t>
            </a:r>
            <a:r>
              <a:rPr lang="de-DE" dirty="0" smtClean="0"/>
              <a:t> = 7				</a:t>
            </a: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größte positive Zahl (2</a:t>
            </a:r>
            <a:r>
              <a:rPr lang="de-DE" i="1" baseline="30000" dirty="0" smtClean="0"/>
              <a:t>n</a:t>
            </a:r>
            <a:r>
              <a:rPr lang="de-DE" baseline="30000" dirty="0" smtClean="0"/>
              <a:t>-1</a:t>
            </a:r>
            <a:r>
              <a:rPr lang="de-DE" dirty="0" smtClean="0"/>
              <a:t>-1)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1111</a:t>
            </a:r>
            <a:r>
              <a:rPr lang="de-DE" baseline="-25000" dirty="0" smtClean="0"/>
              <a:t>2</a:t>
            </a:r>
            <a:r>
              <a:rPr lang="de-DE" dirty="0" smtClean="0"/>
              <a:t> = -2</a:t>
            </a:r>
            <a:r>
              <a:rPr lang="de-DE" baseline="30000" dirty="0" smtClean="0"/>
              <a:t>4</a:t>
            </a:r>
            <a:r>
              <a:rPr lang="de-DE" dirty="0" smtClean="0"/>
              <a:t> + 15 = -1			</a:t>
            </a:r>
            <a:r>
              <a:rPr lang="de-DE" dirty="0" smtClean="0">
                <a:sym typeface="Wingdings"/>
              </a:rPr>
              <a:t> </a:t>
            </a:r>
            <a:r>
              <a:rPr lang="de-DE" dirty="0"/>
              <a:t>größte negative Zahl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0000</a:t>
            </a:r>
            <a:r>
              <a:rPr lang="de-DE" baseline="-25000" dirty="0" smtClean="0"/>
              <a:t>2</a:t>
            </a:r>
            <a:r>
              <a:rPr lang="de-DE" dirty="0" smtClean="0"/>
              <a:t> = 0				</a:t>
            </a: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kleinste positive Zahl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Vorteil des Zweierkomplements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Eindeutige Darstellung der Null (0000</a:t>
            </a:r>
            <a:r>
              <a:rPr lang="de-DE" baseline="-25000" dirty="0" smtClean="0"/>
              <a:t>2</a:t>
            </a:r>
            <a:r>
              <a:rPr lang="de-DE" dirty="0" smtClean="0"/>
              <a:t> bei Länge </a:t>
            </a:r>
            <a:r>
              <a:rPr lang="de-DE" i="1" dirty="0" smtClean="0"/>
              <a:t>n</a:t>
            </a:r>
            <a:r>
              <a:rPr lang="de-DE" dirty="0" smtClean="0"/>
              <a:t> = 4)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Einfache Umwandlung von positiver zu negativer Zahl und umgekehrt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Jede Ziffer wird invertiert: </a:t>
            </a:r>
            <a:r>
              <a:rPr lang="de-DE" i="1" dirty="0" smtClean="0"/>
              <a:t>z</a:t>
            </a:r>
            <a:r>
              <a:rPr lang="de-DE" i="1" baseline="-25000" dirty="0" smtClean="0"/>
              <a:t>i</a:t>
            </a:r>
            <a:r>
              <a:rPr lang="de-DE" dirty="0" smtClean="0"/>
              <a:t>´ = 2 – 1 – </a:t>
            </a:r>
            <a:r>
              <a:rPr lang="de-DE" i="1" dirty="0" smtClean="0"/>
              <a:t>z</a:t>
            </a:r>
            <a:r>
              <a:rPr lang="de-DE" i="1" baseline="-25000" dirty="0" smtClean="0"/>
              <a:t>i</a:t>
            </a:r>
            <a:endParaRPr lang="de-DE" i="1" baseline="-25000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Anschließend 1 auf niederwertigste Stelle addieren</a:t>
            </a:r>
            <a:br>
              <a:rPr lang="de-DE" dirty="0" smtClean="0"/>
            </a:br>
            <a:r>
              <a:rPr lang="de-DE" dirty="0" smtClean="0"/>
              <a:t>(Zweierkomplement ist um eins größer als Einerkomplement)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aus 1001</a:t>
            </a:r>
            <a:r>
              <a:rPr lang="de-DE" baseline="-25000" dirty="0" smtClean="0"/>
              <a:t>2</a:t>
            </a:r>
            <a:r>
              <a:rPr lang="de-DE" dirty="0" smtClean="0"/>
              <a:t> wird 0110</a:t>
            </a:r>
            <a:r>
              <a:rPr lang="de-DE" baseline="-25000" dirty="0" smtClean="0"/>
              <a:t>2</a:t>
            </a:r>
            <a:r>
              <a:rPr lang="de-DE" dirty="0" smtClean="0"/>
              <a:t> und dann 0111</a:t>
            </a:r>
            <a:r>
              <a:rPr lang="de-DE" baseline="-25000" dirty="0" smtClean="0"/>
              <a:t>2</a:t>
            </a:r>
            <a:r>
              <a:rPr lang="de-DE" dirty="0" smtClean="0"/>
              <a:t> (aus -7 wird +7)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22483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7512A00-2AC0-4473-A84F-CC9B6872A258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Vorlesung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Einführung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/>
              <a:t>Zahlendarstellungen und Rechnerarithmetik</a:t>
            </a:r>
            <a:endParaRPr lang="de-DE" dirty="0" smtClean="0"/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Einführung in Betriebssysteme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Prozesse und Nebenläufigkeit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Filesysteme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Speicherverwaltung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>
                <a:solidFill>
                  <a:srgbClr val="7D91AA"/>
                </a:solidFill>
              </a:rPr>
              <a:t>Einführung in </a:t>
            </a:r>
            <a:r>
              <a:rPr lang="de-DE" b="1" dirty="0" smtClean="0">
                <a:solidFill>
                  <a:srgbClr val="7D91AA"/>
                </a:solidFill>
              </a:rPr>
              <a:t>MIPS-Assembler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Rechteverwaltung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Ein-/Ausgabe und Gerätetreiber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Zweierkomplement-Darstellung (3)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Nachteil des Zweierkomplements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größte positive Zahl ist das Zweierkomplement nicht mehr darstellbar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8 wird zu 1000</a:t>
            </a:r>
            <a:r>
              <a:rPr lang="de-DE" baseline="-25000" dirty="0" smtClean="0"/>
              <a:t>2</a:t>
            </a:r>
            <a:r>
              <a:rPr lang="de-DE" dirty="0" smtClean="0"/>
              <a:t> = -8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8 bereits außerhalb des Darstellungsbereichs (Überlauf)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Addition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Einsatz von Standardaddierern für Zahlen im Zweierkomplement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Subtraktion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Vorherige Komplementbildung eines Summanden erfordert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Invertierung der Ziffern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Addition von 1</a:t>
            </a:r>
            <a:br>
              <a:rPr lang="de-DE" dirty="0" smtClean="0"/>
            </a:br>
            <a:r>
              <a:rPr lang="de-DE" dirty="0" smtClean="0"/>
              <a:t>kann durch gesetzten Carry-Eingang erzielt werden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99750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Subtraktion im Zweierkomplement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Addier- und Subtrahierwerk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Beim Subtrahieren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Invertieren der b-Eingänge durch XOR-Gatter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Addieren von 1 durch gesetztes Carry-in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Überlauferkennung: c</a:t>
            </a:r>
            <a:r>
              <a:rPr lang="de-DE" baseline="-25000" dirty="0" smtClean="0"/>
              <a:t>out</a:t>
            </a:r>
            <a:r>
              <a:rPr lang="de-DE" dirty="0" smtClean="0"/>
              <a:t> ≠ c</a:t>
            </a:r>
            <a:r>
              <a:rPr lang="de-DE" baseline="-25000" dirty="0" smtClean="0"/>
              <a:t>in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2" t="37328" r="7876" b="18341"/>
          <a:stretch/>
        </p:blipFill>
        <p:spPr>
          <a:xfrm>
            <a:off x="611560" y="1834758"/>
            <a:ext cx="7250464" cy="231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92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Zahlenraum der Zweierkomplement-Darstellung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Zahlenraum für </a:t>
            </a:r>
            <a:r>
              <a:rPr lang="de-DE" b="1" i="1" dirty="0" smtClean="0"/>
              <a:t>n</a:t>
            </a:r>
            <a:r>
              <a:rPr lang="de-DE" b="1" dirty="0" smtClean="0"/>
              <a:t>-stellige Register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</a:t>
            </a:r>
            <a:r>
              <a:rPr lang="de-DE" i="1" dirty="0" smtClean="0"/>
              <a:t>n</a:t>
            </a:r>
            <a:r>
              <a:rPr lang="de-DE" dirty="0" smtClean="0"/>
              <a:t> = 4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139952" y="206084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0000</a:t>
            </a:r>
            <a:endParaRPr lang="de-DE" sz="2000" dirty="0"/>
          </a:p>
        </p:txBody>
      </p:sp>
      <p:cxnSp>
        <p:nvCxnSpPr>
          <p:cNvPr id="21" name="Gerade Verbindung 20"/>
          <p:cNvCxnSpPr/>
          <p:nvPr/>
        </p:nvCxnSpPr>
        <p:spPr bwMode="auto">
          <a:xfrm flipH="1" flipV="1">
            <a:off x="4499984" y="4221085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 flipH="1" flipV="1">
            <a:off x="2699792" y="4218127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 rot="5400000" flipH="1" flipV="1">
            <a:off x="3599890" y="5121183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 rot="5400000" flipH="1" flipV="1">
            <a:off x="3599886" y="3320983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 rot="2700000" flipH="1" flipV="1">
            <a:off x="2963424" y="3581658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 rot="2700000" flipH="1" flipV="1">
            <a:off x="4236359" y="4857554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 rot="8100000" flipH="1" flipV="1">
            <a:off x="2962779" y="4857550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 rot="8100000" flipH="1" flipV="1">
            <a:off x="4236360" y="3584618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feld 29"/>
          <p:cNvSpPr txBox="1"/>
          <p:nvPr/>
        </p:nvSpPr>
        <p:spPr>
          <a:xfrm>
            <a:off x="5544857" y="259684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0010</a:t>
            </a:r>
            <a:endParaRPr lang="de-DE" sz="2000" dirty="0"/>
          </a:p>
        </p:txBody>
      </p:sp>
      <p:sp>
        <p:nvSpPr>
          <p:cNvPr id="31" name="Textfeld 30"/>
          <p:cNvSpPr txBox="1"/>
          <p:nvPr/>
        </p:nvSpPr>
        <p:spPr>
          <a:xfrm>
            <a:off x="6300192" y="403700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0100</a:t>
            </a:r>
            <a:endParaRPr lang="de-DE" sz="2000" dirty="0"/>
          </a:p>
        </p:txBody>
      </p:sp>
      <p:sp>
        <p:nvSpPr>
          <p:cNvPr id="32" name="Textfeld 31"/>
          <p:cNvSpPr txBox="1"/>
          <p:nvPr/>
        </p:nvSpPr>
        <p:spPr>
          <a:xfrm>
            <a:off x="5544857" y="5405154"/>
            <a:ext cx="736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0110</a:t>
            </a:r>
            <a:endParaRPr lang="de-DE" sz="2000" dirty="0"/>
          </a:p>
        </p:txBody>
      </p:sp>
      <p:sp>
        <p:nvSpPr>
          <p:cNvPr id="33" name="Textfeld 32"/>
          <p:cNvSpPr txBox="1"/>
          <p:nvPr/>
        </p:nvSpPr>
        <p:spPr>
          <a:xfrm>
            <a:off x="4139952" y="594928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1</a:t>
            </a:r>
            <a:r>
              <a:rPr lang="de-DE" sz="2000" dirty="0" smtClean="0"/>
              <a:t>000</a:t>
            </a:r>
            <a:endParaRPr lang="de-DE" sz="2000" dirty="0"/>
          </a:p>
        </p:txBody>
      </p:sp>
      <p:sp>
        <p:nvSpPr>
          <p:cNvPr id="34" name="Textfeld 33"/>
          <p:cNvSpPr txBox="1"/>
          <p:nvPr/>
        </p:nvSpPr>
        <p:spPr>
          <a:xfrm>
            <a:off x="2736545" y="540515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1010</a:t>
            </a:r>
            <a:endParaRPr lang="de-DE" sz="2000" dirty="0"/>
          </a:p>
        </p:txBody>
      </p:sp>
      <p:sp>
        <p:nvSpPr>
          <p:cNvPr id="35" name="Textfeld 34"/>
          <p:cNvSpPr txBox="1"/>
          <p:nvPr/>
        </p:nvSpPr>
        <p:spPr>
          <a:xfrm>
            <a:off x="2016465" y="4005064"/>
            <a:ext cx="736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1100</a:t>
            </a:r>
            <a:endParaRPr lang="de-DE" sz="2000" dirty="0"/>
          </a:p>
        </p:txBody>
      </p:sp>
      <p:sp>
        <p:nvSpPr>
          <p:cNvPr id="36" name="Textfeld 35"/>
          <p:cNvSpPr txBox="1"/>
          <p:nvPr/>
        </p:nvSpPr>
        <p:spPr>
          <a:xfrm>
            <a:off x="2699792" y="2596842"/>
            <a:ext cx="717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1110</a:t>
            </a:r>
            <a:endParaRPr lang="de-DE" sz="2000" dirty="0"/>
          </a:p>
        </p:txBody>
      </p:sp>
      <p:sp>
        <p:nvSpPr>
          <p:cNvPr id="37" name="Textfeld 36"/>
          <p:cNvSpPr txBox="1"/>
          <p:nvPr/>
        </p:nvSpPr>
        <p:spPr>
          <a:xfrm>
            <a:off x="4896785" y="227687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0001</a:t>
            </a:r>
            <a:endParaRPr lang="de-DE" sz="2000" dirty="0"/>
          </a:p>
        </p:txBody>
      </p:sp>
      <p:sp>
        <p:nvSpPr>
          <p:cNvPr id="38" name="Textfeld 37"/>
          <p:cNvSpPr txBox="1"/>
          <p:nvPr/>
        </p:nvSpPr>
        <p:spPr>
          <a:xfrm>
            <a:off x="4896785" y="5765194"/>
            <a:ext cx="717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0111</a:t>
            </a:r>
            <a:endParaRPr lang="de-DE" sz="2000" dirty="0"/>
          </a:p>
        </p:txBody>
      </p:sp>
      <p:sp>
        <p:nvSpPr>
          <p:cNvPr id="39" name="Textfeld 38"/>
          <p:cNvSpPr txBox="1"/>
          <p:nvPr/>
        </p:nvSpPr>
        <p:spPr>
          <a:xfrm>
            <a:off x="3347864" y="576519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1001</a:t>
            </a:r>
            <a:endParaRPr lang="de-DE" sz="2000" dirty="0"/>
          </a:p>
        </p:txBody>
      </p:sp>
      <p:sp>
        <p:nvSpPr>
          <p:cNvPr id="40" name="Textfeld 39"/>
          <p:cNvSpPr txBox="1"/>
          <p:nvPr/>
        </p:nvSpPr>
        <p:spPr>
          <a:xfrm>
            <a:off x="3347864" y="2276872"/>
            <a:ext cx="698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1111</a:t>
            </a:r>
            <a:endParaRPr lang="de-DE" sz="2000" dirty="0"/>
          </a:p>
        </p:txBody>
      </p:sp>
      <p:sp>
        <p:nvSpPr>
          <p:cNvPr id="41" name="Textfeld 40"/>
          <p:cNvSpPr txBox="1"/>
          <p:nvPr/>
        </p:nvSpPr>
        <p:spPr>
          <a:xfrm>
            <a:off x="6048913" y="3284984"/>
            <a:ext cx="736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0011</a:t>
            </a:r>
            <a:endParaRPr lang="de-DE" sz="2000" dirty="0"/>
          </a:p>
        </p:txBody>
      </p:sp>
      <p:sp>
        <p:nvSpPr>
          <p:cNvPr id="42" name="Textfeld 41"/>
          <p:cNvSpPr txBox="1"/>
          <p:nvPr/>
        </p:nvSpPr>
        <p:spPr>
          <a:xfrm>
            <a:off x="6048913" y="475708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0101</a:t>
            </a:r>
            <a:endParaRPr lang="de-DE" sz="2000" dirty="0"/>
          </a:p>
        </p:txBody>
      </p:sp>
      <p:sp>
        <p:nvSpPr>
          <p:cNvPr id="43" name="Textfeld 42"/>
          <p:cNvSpPr txBox="1"/>
          <p:nvPr/>
        </p:nvSpPr>
        <p:spPr>
          <a:xfrm>
            <a:off x="2195736" y="4757082"/>
            <a:ext cx="736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1011</a:t>
            </a:r>
            <a:endParaRPr lang="de-DE" sz="2000" dirty="0"/>
          </a:p>
        </p:txBody>
      </p:sp>
      <p:sp>
        <p:nvSpPr>
          <p:cNvPr id="44" name="Textfeld 43"/>
          <p:cNvSpPr txBox="1"/>
          <p:nvPr/>
        </p:nvSpPr>
        <p:spPr>
          <a:xfrm>
            <a:off x="2195736" y="3284984"/>
            <a:ext cx="736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1101</a:t>
            </a:r>
            <a:endParaRPr lang="de-DE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6588224" y="1844824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Binärdarstellung</a:t>
            </a:r>
            <a:endParaRPr lang="de-DE" sz="2000" dirty="0"/>
          </a:p>
        </p:txBody>
      </p:sp>
      <p:cxnSp>
        <p:nvCxnSpPr>
          <p:cNvPr id="45" name="Gerade Verbindung 44"/>
          <p:cNvCxnSpPr>
            <a:stCxn id="14" idx="1"/>
            <a:endCxn id="30" idx="0"/>
          </p:cNvCxnSpPr>
          <p:nvPr/>
        </p:nvCxnSpPr>
        <p:spPr bwMode="auto">
          <a:xfrm flipH="1">
            <a:off x="5922525" y="2044879"/>
            <a:ext cx="665699" cy="551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9184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Zahlenraum der Zweierkomplement-Darstellung 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Zahlenraum für </a:t>
            </a:r>
            <a:r>
              <a:rPr lang="de-DE" b="1" i="1" dirty="0" smtClean="0"/>
              <a:t>n</a:t>
            </a:r>
            <a:r>
              <a:rPr lang="de-DE" b="1" dirty="0" smtClean="0"/>
              <a:t>-stellige Register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</a:t>
            </a:r>
            <a:r>
              <a:rPr lang="de-DE" i="1" dirty="0" smtClean="0"/>
              <a:t>n</a:t>
            </a:r>
            <a:r>
              <a:rPr lang="de-DE" dirty="0" smtClean="0"/>
              <a:t> = 4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139952" y="206084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0000</a:t>
            </a:r>
            <a:endParaRPr lang="de-DE" sz="2000" dirty="0"/>
          </a:p>
        </p:txBody>
      </p:sp>
      <p:cxnSp>
        <p:nvCxnSpPr>
          <p:cNvPr id="21" name="Gerade Verbindung 20"/>
          <p:cNvCxnSpPr/>
          <p:nvPr/>
        </p:nvCxnSpPr>
        <p:spPr bwMode="auto">
          <a:xfrm flipH="1" flipV="1">
            <a:off x="4499984" y="4221085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 flipH="1" flipV="1">
            <a:off x="2699792" y="4218127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 rot="5400000" flipH="1" flipV="1">
            <a:off x="3599890" y="5121183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 rot="5400000" flipH="1" flipV="1">
            <a:off x="3599886" y="3320983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 rot="2700000" flipH="1" flipV="1">
            <a:off x="2963424" y="3581658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 rot="2700000" flipH="1" flipV="1">
            <a:off x="4236359" y="4857554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 rot="8100000" flipH="1" flipV="1">
            <a:off x="2962779" y="4857550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 rot="8100000" flipH="1" flipV="1">
            <a:off x="4236360" y="3584618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feld 29"/>
          <p:cNvSpPr txBox="1"/>
          <p:nvPr/>
        </p:nvSpPr>
        <p:spPr>
          <a:xfrm>
            <a:off x="5544857" y="259684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0010</a:t>
            </a:r>
            <a:endParaRPr lang="de-DE" sz="2000" dirty="0"/>
          </a:p>
        </p:txBody>
      </p:sp>
      <p:sp>
        <p:nvSpPr>
          <p:cNvPr id="31" name="Textfeld 30"/>
          <p:cNvSpPr txBox="1"/>
          <p:nvPr/>
        </p:nvSpPr>
        <p:spPr>
          <a:xfrm>
            <a:off x="6300192" y="403700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0100</a:t>
            </a:r>
            <a:endParaRPr lang="de-DE" sz="2000" dirty="0"/>
          </a:p>
        </p:txBody>
      </p:sp>
      <p:sp>
        <p:nvSpPr>
          <p:cNvPr id="32" name="Textfeld 31"/>
          <p:cNvSpPr txBox="1"/>
          <p:nvPr/>
        </p:nvSpPr>
        <p:spPr>
          <a:xfrm>
            <a:off x="5544857" y="5405154"/>
            <a:ext cx="736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0110</a:t>
            </a:r>
            <a:endParaRPr lang="de-DE" sz="2000" dirty="0"/>
          </a:p>
        </p:txBody>
      </p:sp>
      <p:sp>
        <p:nvSpPr>
          <p:cNvPr id="33" name="Textfeld 32"/>
          <p:cNvSpPr txBox="1"/>
          <p:nvPr/>
        </p:nvSpPr>
        <p:spPr>
          <a:xfrm>
            <a:off x="4139952" y="594928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1</a:t>
            </a:r>
            <a:r>
              <a:rPr lang="de-DE" sz="2000" dirty="0" smtClean="0"/>
              <a:t>000</a:t>
            </a:r>
            <a:endParaRPr lang="de-DE" sz="2000" dirty="0"/>
          </a:p>
        </p:txBody>
      </p:sp>
      <p:sp>
        <p:nvSpPr>
          <p:cNvPr id="34" name="Textfeld 33"/>
          <p:cNvSpPr txBox="1"/>
          <p:nvPr/>
        </p:nvSpPr>
        <p:spPr>
          <a:xfrm>
            <a:off x="2736545" y="540515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1010</a:t>
            </a:r>
            <a:endParaRPr lang="de-DE" sz="2000" dirty="0"/>
          </a:p>
        </p:txBody>
      </p:sp>
      <p:sp>
        <p:nvSpPr>
          <p:cNvPr id="35" name="Textfeld 34"/>
          <p:cNvSpPr txBox="1"/>
          <p:nvPr/>
        </p:nvSpPr>
        <p:spPr>
          <a:xfrm>
            <a:off x="2016465" y="4005064"/>
            <a:ext cx="736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1100</a:t>
            </a:r>
            <a:endParaRPr lang="de-DE" sz="2000" dirty="0"/>
          </a:p>
        </p:txBody>
      </p:sp>
      <p:sp>
        <p:nvSpPr>
          <p:cNvPr id="36" name="Textfeld 35"/>
          <p:cNvSpPr txBox="1"/>
          <p:nvPr/>
        </p:nvSpPr>
        <p:spPr>
          <a:xfrm>
            <a:off x="2699792" y="2596842"/>
            <a:ext cx="717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1110</a:t>
            </a:r>
            <a:endParaRPr lang="de-DE" sz="2000" dirty="0"/>
          </a:p>
        </p:txBody>
      </p:sp>
      <p:sp>
        <p:nvSpPr>
          <p:cNvPr id="37" name="Textfeld 36"/>
          <p:cNvSpPr txBox="1"/>
          <p:nvPr/>
        </p:nvSpPr>
        <p:spPr>
          <a:xfrm>
            <a:off x="4896785" y="227687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0001</a:t>
            </a:r>
            <a:endParaRPr lang="de-DE" sz="2000" dirty="0"/>
          </a:p>
        </p:txBody>
      </p:sp>
      <p:sp>
        <p:nvSpPr>
          <p:cNvPr id="38" name="Textfeld 37"/>
          <p:cNvSpPr txBox="1"/>
          <p:nvPr/>
        </p:nvSpPr>
        <p:spPr>
          <a:xfrm>
            <a:off x="4896785" y="5765194"/>
            <a:ext cx="717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0111</a:t>
            </a:r>
            <a:endParaRPr lang="de-DE" sz="2000" dirty="0"/>
          </a:p>
        </p:txBody>
      </p:sp>
      <p:sp>
        <p:nvSpPr>
          <p:cNvPr id="39" name="Textfeld 38"/>
          <p:cNvSpPr txBox="1"/>
          <p:nvPr/>
        </p:nvSpPr>
        <p:spPr>
          <a:xfrm>
            <a:off x="3347864" y="576519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1001</a:t>
            </a:r>
            <a:endParaRPr lang="de-DE" sz="2000" dirty="0"/>
          </a:p>
        </p:txBody>
      </p:sp>
      <p:sp>
        <p:nvSpPr>
          <p:cNvPr id="40" name="Textfeld 39"/>
          <p:cNvSpPr txBox="1"/>
          <p:nvPr/>
        </p:nvSpPr>
        <p:spPr>
          <a:xfrm>
            <a:off x="3347864" y="2276872"/>
            <a:ext cx="698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1111</a:t>
            </a:r>
            <a:endParaRPr lang="de-DE" sz="2000" dirty="0"/>
          </a:p>
        </p:txBody>
      </p:sp>
      <p:sp>
        <p:nvSpPr>
          <p:cNvPr id="41" name="Textfeld 40"/>
          <p:cNvSpPr txBox="1"/>
          <p:nvPr/>
        </p:nvSpPr>
        <p:spPr>
          <a:xfrm>
            <a:off x="6048913" y="3284984"/>
            <a:ext cx="736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0011</a:t>
            </a:r>
            <a:endParaRPr lang="de-DE" sz="2000" dirty="0"/>
          </a:p>
        </p:txBody>
      </p:sp>
      <p:sp>
        <p:nvSpPr>
          <p:cNvPr id="42" name="Textfeld 41"/>
          <p:cNvSpPr txBox="1"/>
          <p:nvPr/>
        </p:nvSpPr>
        <p:spPr>
          <a:xfrm>
            <a:off x="6048913" y="475708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0101</a:t>
            </a:r>
            <a:endParaRPr lang="de-DE" sz="2000" dirty="0"/>
          </a:p>
        </p:txBody>
      </p:sp>
      <p:sp>
        <p:nvSpPr>
          <p:cNvPr id="43" name="Textfeld 42"/>
          <p:cNvSpPr txBox="1"/>
          <p:nvPr/>
        </p:nvSpPr>
        <p:spPr>
          <a:xfrm>
            <a:off x="2195736" y="4757082"/>
            <a:ext cx="736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1011</a:t>
            </a:r>
            <a:endParaRPr lang="de-DE" sz="2000" dirty="0"/>
          </a:p>
        </p:txBody>
      </p:sp>
      <p:sp>
        <p:nvSpPr>
          <p:cNvPr id="44" name="Textfeld 43"/>
          <p:cNvSpPr txBox="1"/>
          <p:nvPr/>
        </p:nvSpPr>
        <p:spPr>
          <a:xfrm>
            <a:off x="2195736" y="3284984"/>
            <a:ext cx="736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1101</a:t>
            </a:r>
            <a:endParaRPr lang="de-DE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6588224" y="1844824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Binärdarstellung</a:t>
            </a:r>
            <a:endParaRPr lang="de-DE" sz="2000" dirty="0"/>
          </a:p>
        </p:txBody>
      </p:sp>
      <p:cxnSp>
        <p:nvCxnSpPr>
          <p:cNvPr id="45" name="Gerade Verbindung 44"/>
          <p:cNvCxnSpPr>
            <a:stCxn id="14" idx="1"/>
            <a:endCxn id="30" idx="0"/>
          </p:cNvCxnSpPr>
          <p:nvPr/>
        </p:nvCxnSpPr>
        <p:spPr bwMode="auto">
          <a:xfrm flipH="1">
            <a:off x="5922525" y="2044879"/>
            <a:ext cx="665699" cy="551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4355976" y="2492896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0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5396794" y="299695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2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5900850" y="4005064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4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5396794" y="5045114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6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4355976" y="554917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8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3204523" y="5045114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10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2771800" y="4005064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12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3275856" y="2996952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14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4964746" y="263691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1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5756834" y="3460938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3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5756834" y="4541058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5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4932040" y="5333146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7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3851920" y="5333146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9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2926013" y="4541058"/>
            <a:ext cx="4509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11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2915816" y="3460938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13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3707904" y="2636912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15</a:t>
            </a:r>
            <a:endParaRPr lang="de-DE" sz="2000" dirty="0">
              <a:solidFill>
                <a:srgbClr val="3366FF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4177904" y="2596842"/>
            <a:ext cx="106064" cy="3483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feld 61"/>
          <p:cNvSpPr txBox="1"/>
          <p:nvPr/>
        </p:nvSpPr>
        <p:spPr>
          <a:xfrm>
            <a:off x="6740624" y="2452826"/>
            <a:ext cx="1775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3366FF"/>
                </a:solidFill>
              </a:rPr>
              <a:t>Positiver Wert</a:t>
            </a:r>
            <a:endParaRPr lang="de-DE" sz="2000" dirty="0">
              <a:solidFill>
                <a:srgbClr val="3366FF"/>
              </a:solidFill>
            </a:endParaRPr>
          </a:p>
        </p:txBody>
      </p:sp>
      <p:cxnSp>
        <p:nvCxnSpPr>
          <p:cNvPr id="10" name="Gerade Verbindung 9"/>
          <p:cNvCxnSpPr>
            <a:stCxn id="62" idx="1"/>
            <a:endCxn id="46" idx="3"/>
          </p:cNvCxnSpPr>
          <p:nvPr/>
        </p:nvCxnSpPr>
        <p:spPr bwMode="auto">
          <a:xfrm flipH="1">
            <a:off x="5724128" y="2652881"/>
            <a:ext cx="1016496" cy="5441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84861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Zahlenraum der Zweierkomplement-Darstellung (3)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Zahlenraum für </a:t>
            </a:r>
            <a:r>
              <a:rPr lang="de-DE" b="1" i="1" dirty="0" smtClean="0"/>
              <a:t>n</a:t>
            </a:r>
            <a:r>
              <a:rPr lang="de-DE" b="1" dirty="0" smtClean="0"/>
              <a:t>-stellige Register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</a:t>
            </a:r>
            <a:r>
              <a:rPr lang="de-DE" i="1" dirty="0" smtClean="0"/>
              <a:t>n</a:t>
            </a:r>
            <a:r>
              <a:rPr lang="de-DE" dirty="0" smtClean="0"/>
              <a:t> = 4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139952" y="206084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0000</a:t>
            </a:r>
            <a:endParaRPr lang="de-DE" sz="2000" dirty="0"/>
          </a:p>
        </p:txBody>
      </p:sp>
      <p:cxnSp>
        <p:nvCxnSpPr>
          <p:cNvPr id="21" name="Gerade Verbindung 20"/>
          <p:cNvCxnSpPr/>
          <p:nvPr/>
        </p:nvCxnSpPr>
        <p:spPr bwMode="auto">
          <a:xfrm flipH="1" flipV="1">
            <a:off x="4499984" y="4221085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 flipH="1" flipV="1">
            <a:off x="2699792" y="4218127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 rot="5400000" flipH="1" flipV="1">
            <a:off x="3599890" y="5121183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 rot="5400000" flipH="1" flipV="1">
            <a:off x="3599886" y="3320983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 rot="2700000" flipH="1" flipV="1">
            <a:off x="2963424" y="3581658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 rot="2700000" flipH="1" flipV="1">
            <a:off x="4236359" y="4857554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 rot="8100000" flipH="1" flipV="1">
            <a:off x="2962779" y="4857550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 rot="8100000" flipH="1" flipV="1">
            <a:off x="4236360" y="3584618"/>
            <a:ext cx="1800200" cy="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AA2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feld 29"/>
          <p:cNvSpPr txBox="1"/>
          <p:nvPr/>
        </p:nvSpPr>
        <p:spPr>
          <a:xfrm>
            <a:off x="5544857" y="259684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0010</a:t>
            </a:r>
            <a:endParaRPr lang="de-DE" sz="2000" dirty="0"/>
          </a:p>
        </p:txBody>
      </p:sp>
      <p:sp>
        <p:nvSpPr>
          <p:cNvPr id="31" name="Textfeld 30"/>
          <p:cNvSpPr txBox="1"/>
          <p:nvPr/>
        </p:nvSpPr>
        <p:spPr>
          <a:xfrm>
            <a:off x="6300192" y="403700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0100</a:t>
            </a:r>
            <a:endParaRPr lang="de-DE" sz="2000" dirty="0"/>
          </a:p>
        </p:txBody>
      </p:sp>
      <p:sp>
        <p:nvSpPr>
          <p:cNvPr id="32" name="Textfeld 31"/>
          <p:cNvSpPr txBox="1"/>
          <p:nvPr/>
        </p:nvSpPr>
        <p:spPr>
          <a:xfrm>
            <a:off x="5544857" y="5405154"/>
            <a:ext cx="736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0110</a:t>
            </a:r>
            <a:endParaRPr lang="de-DE" sz="2000" dirty="0"/>
          </a:p>
        </p:txBody>
      </p:sp>
      <p:sp>
        <p:nvSpPr>
          <p:cNvPr id="33" name="Textfeld 32"/>
          <p:cNvSpPr txBox="1"/>
          <p:nvPr/>
        </p:nvSpPr>
        <p:spPr>
          <a:xfrm>
            <a:off x="4139952" y="594928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1</a:t>
            </a:r>
            <a:r>
              <a:rPr lang="de-DE" sz="2000" dirty="0" smtClean="0"/>
              <a:t>000</a:t>
            </a:r>
            <a:endParaRPr lang="de-DE" sz="2000" dirty="0"/>
          </a:p>
        </p:txBody>
      </p:sp>
      <p:sp>
        <p:nvSpPr>
          <p:cNvPr id="34" name="Textfeld 33"/>
          <p:cNvSpPr txBox="1"/>
          <p:nvPr/>
        </p:nvSpPr>
        <p:spPr>
          <a:xfrm>
            <a:off x="2736545" y="540515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1010</a:t>
            </a:r>
            <a:endParaRPr lang="de-DE" sz="2000" dirty="0"/>
          </a:p>
        </p:txBody>
      </p:sp>
      <p:sp>
        <p:nvSpPr>
          <p:cNvPr id="35" name="Textfeld 34"/>
          <p:cNvSpPr txBox="1"/>
          <p:nvPr/>
        </p:nvSpPr>
        <p:spPr>
          <a:xfrm>
            <a:off x="2016465" y="4005064"/>
            <a:ext cx="736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1100</a:t>
            </a:r>
            <a:endParaRPr lang="de-DE" sz="2000" dirty="0"/>
          </a:p>
        </p:txBody>
      </p:sp>
      <p:sp>
        <p:nvSpPr>
          <p:cNvPr id="36" name="Textfeld 35"/>
          <p:cNvSpPr txBox="1"/>
          <p:nvPr/>
        </p:nvSpPr>
        <p:spPr>
          <a:xfrm>
            <a:off x="2699792" y="2596842"/>
            <a:ext cx="717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1110</a:t>
            </a:r>
            <a:endParaRPr lang="de-DE" sz="2000" dirty="0"/>
          </a:p>
        </p:txBody>
      </p:sp>
      <p:sp>
        <p:nvSpPr>
          <p:cNvPr id="37" name="Textfeld 36"/>
          <p:cNvSpPr txBox="1"/>
          <p:nvPr/>
        </p:nvSpPr>
        <p:spPr>
          <a:xfrm>
            <a:off x="4896785" y="227687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0001</a:t>
            </a:r>
            <a:endParaRPr lang="de-DE" sz="2000" dirty="0"/>
          </a:p>
        </p:txBody>
      </p:sp>
      <p:sp>
        <p:nvSpPr>
          <p:cNvPr id="38" name="Textfeld 37"/>
          <p:cNvSpPr txBox="1"/>
          <p:nvPr/>
        </p:nvSpPr>
        <p:spPr>
          <a:xfrm>
            <a:off x="4896785" y="5765194"/>
            <a:ext cx="717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0111</a:t>
            </a:r>
            <a:endParaRPr lang="de-DE" sz="2000" dirty="0"/>
          </a:p>
        </p:txBody>
      </p:sp>
      <p:sp>
        <p:nvSpPr>
          <p:cNvPr id="39" name="Textfeld 38"/>
          <p:cNvSpPr txBox="1"/>
          <p:nvPr/>
        </p:nvSpPr>
        <p:spPr>
          <a:xfrm>
            <a:off x="3347864" y="576519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1001</a:t>
            </a:r>
            <a:endParaRPr lang="de-DE" sz="2000" dirty="0"/>
          </a:p>
        </p:txBody>
      </p:sp>
      <p:sp>
        <p:nvSpPr>
          <p:cNvPr id="40" name="Textfeld 39"/>
          <p:cNvSpPr txBox="1"/>
          <p:nvPr/>
        </p:nvSpPr>
        <p:spPr>
          <a:xfrm>
            <a:off x="3347864" y="2276872"/>
            <a:ext cx="698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1111</a:t>
            </a:r>
            <a:endParaRPr lang="de-DE" sz="2000" dirty="0"/>
          </a:p>
        </p:txBody>
      </p:sp>
      <p:sp>
        <p:nvSpPr>
          <p:cNvPr id="41" name="Textfeld 40"/>
          <p:cNvSpPr txBox="1"/>
          <p:nvPr/>
        </p:nvSpPr>
        <p:spPr>
          <a:xfrm>
            <a:off x="6048913" y="3284984"/>
            <a:ext cx="736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0011</a:t>
            </a:r>
            <a:endParaRPr lang="de-DE" sz="2000" dirty="0"/>
          </a:p>
        </p:txBody>
      </p:sp>
      <p:sp>
        <p:nvSpPr>
          <p:cNvPr id="42" name="Textfeld 41"/>
          <p:cNvSpPr txBox="1"/>
          <p:nvPr/>
        </p:nvSpPr>
        <p:spPr>
          <a:xfrm>
            <a:off x="6048913" y="475708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0101</a:t>
            </a:r>
            <a:endParaRPr lang="de-DE" sz="2000" dirty="0"/>
          </a:p>
        </p:txBody>
      </p:sp>
      <p:sp>
        <p:nvSpPr>
          <p:cNvPr id="43" name="Textfeld 42"/>
          <p:cNvSpPr txBox="1"/>
          <p:nvPr/>
        </p:nvSpPr>
        <p:spPr>
          <a:xfrm>
            <a:off x="2195736" y="4757082"/>
            <a:ext cx="736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1011</a:t>
            </a:r>
            <a:endParaRPr lang="de-DE" sz="2000" dirty="0"/>
          </a:p>
        </p:txBody>
      </p:sp>
      <p:sp>
        <p:nvSpPr>
          <p:cNvPr id="44" name="Textfeld 43"/>
          <p:cNvSpPr txBox="1"/>
          <p:nvPr/>
        </p:nvSpPr>
        <p:spPr>
          <a:xfrm>
            <a:off x="2195736" y="3284984"/>
            <a:ext cx="736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1101</a:t>
            </a:r>
            <a:endParaRPr lang="de-DE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6588224" y="1844824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Binärdarstellung</a:t>
            </a:r>
            <a:endParaRPr lang="de-DE" sz="2000" dirty="0"/>
          </a:p>
        </p:txBody>
      </p:sp>
      <p:cxnSp>
        <p:nvCxnSpPr>
          <p:cNvPr id="45" name="Gerade Verbindung 44"/>
          <p:cNvCxnSpPr>
            <a:stCxn id="14" idx="1"/>
            <a:endCxn id="30" idx="0"/>
          </p:cNvCxnSpPr>
          <p:nvPr/>
        </p:nvCxnSpPr>
        <p:spPr bwMode="auto">
          <a:xfrm flipH="1">
            <a:off x="5922525" y="2044879"/>
            <a:ext cx="665699" cy="551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4355976" y="2492896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0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5396794" y="299695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2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5900850" y="4005064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4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5396794" y="5045114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6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4355976" y="554917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8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3204523" y="5045114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10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2771800" y="4005064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12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3275856" y="2996952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14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4964746" y="263691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1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5756834" y="3460938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3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5756834" y="4541058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5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4932040" y="5333146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7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3851920" y="5333146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9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2926013" y="4541058"/>
            <a:ext cx="4509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11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2915816" y="3460938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13</a:t>
            </a:r>
            <a:endParaRPr lang="de-DE" sz="2000" dirty="0">
              <a:solidFill>
                <a:srgbClr val="3366FF"/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3707904" y="2636912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15</a:t>
            </a:r>
            <a:endParaRPr lang="de-DE" sz="2000" dirty="0">
              <a:solidFill>
                <a:srgbClr val="3366FF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4177904" y="2596842"/>
            <a:ext cx="106064" cy="3483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feld 61"/>
          <p:cNvSpPr txBox="1"/>
          <p:nvPr/>
        </p:nvSpPr>
        <p:spPr>
          <a:xfrm>
            <a:off x="6740624" y="2452826"/>
            <a:ext cx="1775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3366FF"/>
                </a:solidFill>
              </a:rPr>
              <a:t>Positiver Wert</a:t>
            </a:r>
            <a:endParaRPr lang="de-DE" sz="2000" dirty="0">
              <a:solidFill>
                <a:srgbClr val="3366FF"/>
              </a:solidFill>
            </a:endParaRPr>
          </a:p>
        </p:txBody>
      </p:sp>
      <p:cxnSp>
        <p:nvCxnSpPr>
          <p:cNvPr id="10" name="Gerade Verbindung 9"/>
          <p:cNvCxnSpPr>
            <a:stCxn id="62" idx="1"/>
            <a:endCxn id="46" idx="3"/>
          </p:cNvCxnSpPr>
          <p:nvPr/>
        </p:nvCxnSpPr>
        <p:spPr bwMode="auto">
          <a:xfrm flipH="1">
            <a:off x="5724128" y="2652881"/>
            <a:ext cx="1016496" cy="5441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feld 62"/>
          <p:cNvSpPr txBox="1"/>
          <p:nvPr/>
        </p:nvSpPr>
        <p:spPr>
          <a:xfrm>
            <a:off x="4355976" y="295688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C00000"/>
                </a:solidFill>
              </a:rPr>
              <a:t>0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5036754" y="335699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5508104" y="4005064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5004048" y="4685074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4303724" y="5085184"/>
            <a:ext cx="4122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C00000"/>
                </a:solidFill>
              </a:rPr>
              <a:t>-8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3635896" y="4613066"/>
            <a:ext cx="4122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C00000"/>
                </a:solidFill>
              </a:rPr>
              <a:t>-6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3338766" y="4005064"/>
            <a:ext cx="4122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C00000"/>
                </a:solidFill>
              </a:rPr>
              <a:t>-4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3707904" y="3429000"/>
            <a:ext cx="4122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C00000"/>
                </a:solidFill>
              </a:rPr>
              <a:t>-2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4716016" y="306896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C00000"/>
                </a:solidFill>
              </a:rPr>
              <a:t>1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5324786" y="367696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C00000"/>
                </a:solidFill>
              </a:rPr>
              <a:t>3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5324786" y="439704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C00000"/>
                </a:solidFill>
              </a:rPr>
              <a:t>5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4716016" y="4973106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C00000"/>
                </a:solidFill>
              </a:rPr>
              <a:t>7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3923928" y="4941168"/>
            <a:ext cx="4122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C00000"/>
                </a:solidFill>
              </a:rPr>
              <a:t>-7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3419872" y="4365104"/>
            <a:ext cx="4122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C00000"/>
                </a:solidFill>
              </a:rPr>
              <a:t>-5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3491880" y="3717032"/>
            <a:ext cx="4122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C00000"/>
                </a:solidFill>
              </a:rPr>
              <a:t>-3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3943684" y="3100898"/>
            <a:ext cx="4122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C00000"/>
                </a:solidFill>
              </a:rPr>
              <a:t>-1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6980285" y="2812866"/>
            <a:ext cx="1624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Wert im 2er-</a:t>
            </a:r>
            <a:br>
              <a:rPr lang="de-DE" sz="2000" dirty="0" smtClean="0">
                <a:solidFill>
                  <a:srgbClr val="C00000"/>
                </a:solidFill>
              </a:rPr>
            </a:br>
            <a:r>
              <a:rPr lang="de-DE" sz="2000" dirty="0" smtClean="0">
                <a:solidFill>
                  <a:srgbClr val="C00000"/>
                </a:solidFill>
              </a:rPr>
              <a:t>Komplement</a:t>
            </a:r>
            <a:endParaRPr lang="de-DE" sz="2000" dirty="0">
              <a:solidFill>
                <a:srgbClr val="C00000"/>
              </a:solidFill>
            </a:endParaRPr>
          </a:p>
        </p:txBody>
      </p:sp>
      <p:cxnSp>
        <p:nvCxnSpPr>
          <p:cNvPr id="8" name="Gerade Verbindung 7"/>
          <p:cNvCxnSpPr>
            <a:stCxn id="81" idx="1"/>
            <a:endCxn id="64" idx="3"/>
          </p:cNvCxnSpPr>
          <p:nvPr/>
        </p:nvCxnSpPr>
        <p:spPr bwMode="auto">
          <a:xfrm flipH="1">
            <a:off x="5364088" y="3166809"/>
            <a:ext cx="1616197" cy="3902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 Verbindung 81"/>
          <p:cNvCxnSpPr/>
          <p:nvPr/>
        </p:nvCxnSpPr>
        <p:spPr bwMode="auto">
          <a:xfrm>
            <a:off x="4644008" y="5085184"/>
            <a:ext cx="106064" cy="3483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38157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 Multiplikation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Schriftliche Multiplikation / „Schulmethode“ auf positiven Binärzahlen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0011 * 1010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0011       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0000      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0011     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0000    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0011110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Übertragung auf einen Computer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Realisierung der Multiplikation durch Verschiebe-Operationen (Schieberegister) und einen Addierer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 flipH="1">
            <a:off x="1043608" y="2060848"/>
            <a:ext cx="17281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 flipH="1">
            <a:off x="1043608" y="3501008"/>
            <a:ext cx="17281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683568" y="31729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+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469974" y="2197313"/>
            <a:ext cx="15590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Kontrolle:</a:t>
            </a:r>
          </a:p>
          <a:p>
            <a:r>
              <a:rPr lang="de-DE" sz="2000" dirty="0" smtClean="0"/>
              <a:t>3 * 10 = 30</a:t>
            </a:r>
          </a:p>
          <a:p>
            <a:r>
              <a:rPr lang="de-DE" sz="2000" dirty="0" smtClean="0"/>
              <a:t>30 = 11110</a:t>
            </a:r>
            <a:r>
              <a:rPr lang="de-DE" sz="2000" baseline="-25000" dirty="0" smtClean="0"/>
              <a:t>2</a:t>
            </a:r>
            <a:endParaRPr lang="de-DE" sz="2000" baseline="-25000" dirty="0"/>
          </a:p>
        </p:txBody>
      </p:sp>
      <p:sp>
        <p:nvSpPr>
          <p:cNvPr id="8" name="Textfeld 7"/>
          <p:cNvSpPr txBox="1"/>
          <p:nvPr/>
        </p:nvSpPr>
        <p:spPr>
          <a:xfrm>
            <a:off x="107504" y="2505090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rgbClr val="C00000"/>
                </a:solidFill>
              </a:rPr>
              <a:t>Ver-</a:t>
            </a:r>
          </a:p>
          <a:p>
            <a:r>
              <a:rPr lang="de-DE" sz="2000" i="1" dirty="0" smtClean="0">
                <a:solidFill>
                  <a:srgbClr val="C00000"/>
                </a:solidFill>
              </a:rPr>
              <a:t>schieben</a:t>
            </a:r>
            <a:endParaRPr lang="de-DE" sz="2000" i="1" dirty="0">
              <a:solidFill>
                <a:srgbClr val="C00000"/>
              </a:solidFill>
            </a:endParaRPr>
          </a:p>
        </p:txBody>
      </p:sp>
      <p:sp>
        <p:nvSpPr>
          <p:cNvPr id="10" name="Freihandform 9"/>
          <p:cNvSpPr/>
          <p:nvPr/>
        </p:nvSpPr>
        <p:spPr bwMode="auto">
          <a:xfrm>
            <a:off x="1015849" y="2273862"/>
            <a:ext cx="181772" cy="331773"/>
          </a:xfrm>
          <a:custGeom>
            <a:avLst/>
            <a:gdLst>
              <a:gd name="connsiteX0" fmla="*/ 28024 w 181772"/>
              <a:gd name="connsiteY0" fmla="*/ 0 h 331773"/>
              <a:gd name="connsiteX1" fmla="*/ 11839 w 181772"/>
              <a:gd name="connsiteY1" fmla="*/ 226577 h 331773"/>
              <a:gd name="connsiteX2" fmla="*/ 181772 w 181772"/>
              <a:gd name="connsiteY2" fmla="*/ 331773 h 33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772" h="331773">
                <a:moveTo>
                  <a:pt x="28024" y="0"/>
                </a:moveTo>
                <a:cubicBezTo>
                  <a:pt x="7119" y="85641"/>
                  <a:pt x="-13786" y="171282"/>
                  <a:pt x="11839" y="226577"/>
                </a:cubicBezTo>
                <a:cubicBezTo>
                  <a:pt x="37464" y="281873"/>
                  <a:pt x="109618" y="306823"/>
                  <a:pt x="181772" y="331773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ihandform 13"/>
          <p:cNvSpPr/>
          <p:nvPr/>
        </p:nvSpPr>
        <p:spPr bwMode="auto">
          <a:xfrm>
            <a:off x="1168249" y="2665179"/>
            <a:ext cx="181772" cy="331773"/>
          </a:xfrm>
          <a:custGeom>
            <a:avLst/>
            <a:gdLst>
              <a:gd name="connsiteX0" fmla="*/ 28024 w 181772"/>
              <a:gd name="connsiteY0" fmla="*/ 0 h 331773"/>
              <a:gd name="connsiteX1" fmla="*/ 11839 w 181772"/>
              <a:gd name="connsiteY1" fmla="*/ 226577 h 331773"/>
              <a:gd name="connsiteX2" fmla="*/ 181772 w 181772"/>
              <a:gd name="connsiteY2" fmla="*/ 331773 h 33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772" h="331773">
                <a:moveTo>
                  <a:pt x="28024" y="0"/>
                </a:moveTo>
                <a:cubicBezTo>
                  <a:pt x="7119" y="85641"/>
                  <a:pt x="-13786" y="171282"/>
                  <a:pt x="11839" y="226577"/>
                </a:cubicBezTo>
                <a:cubicBezTo>
                  <a:pt x="37464" y="281873"/>
                  <a:pt x="109618" y="306823"/>
                  <a:pt x="181772" y="331773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ihandform 14"/>
          <p:cNvSpPr/>
          <p:nvPr/>
        </p:nvSpPr>
        <p:spPr bwMode="auto">
          <a:xfrm>
            <a:off x="1320649" y="3025219"/>
            <a:ext cx="181772" cy="331773"/>
          </a:xfrm>
          <a:custGeom>
            <a:avLst/>
            <a:gdLst>
              <a:gd name="connsiteX0" fmla="*/ 28024 w 181772"/>
              <a:gd name="connsiteY0" fmla="*/ 0 h 331773"/>
              <a:gd name="connsiteX1" fmla="*/ 11839 w 181772"/>
              <a:gd name="connsiteY1" fmla="*/ 226577 h 331773"/>
              <a:gd name="connsiteX2" fmla="*/ 181772 w 181772"/>
              <a:gd name="connsiteY2" fmla="*/ 331773 h 33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772" h="331773">
                <a:moveTo>
                  <a:pt x="28024" y="0"/>
                </a:moveTo>
                <a:cubicBezTo>
                  <a:pt x="7119" y="85641"/>
                  <a:pt x="-13786" y="171282"/>
                  <a:pt x="11839" y="226577"/>
                </a:cubicBezTo>
                <a:cubicBezTo>
                  <a:pt x="37464" y="281873"/>
                  <a:pt x="109618" y="306823"/>
                  <a:pt x="181772" y="331773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7504" y="3892986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rgbClr val="C00000"/>
                </a:solidFill>
              </a:rPr>
              <a:t>Addieren</a:t>
            </a:r>
            <a:endParaRPr lang="de-DE" sz="2000" i="1" dirty="0">
              <a:solidFill>
                <a:srgbClr val="C00000"/>
              </a:solidFill>
            </a:endParaRPr>
          </a:p>
        </p:txBody>
      </p:sp>
      <p:sp>
        <p:nvSpPr>
          <p:cNvPr id="12" name="Freihandform 11"/>
          <p:cNvSpPr/>
          <p:nvPr/>
        </p:nvSpPr>
        <p:spPr bwMode="auto">
          <a:xfrm>
            <a:off x="467544" y="3398655"/>
            <a:ext cx="274035" cy="566442"/>
          </a:xfrm>
          <a:custGeom>
            <a:avLst/>
            <a:gdLst>
              <a:gd name="connsiteX0" fmla="*/ 274035 w 274035"/>
              <a:gd name="connsiteY0" fmla="*/ 0 h 566442"/>
              <a:gd name="connsiteX1" fmla="*/ 6998 w 274035"/>
              <a:gd name="connsiteY1" fmla="*/ 194209 h 566442"/>
              <a:gd name="connsiteX2" fmla="*/ 104102 w 274035"/>
              <a:gd name="connsiteY2" fmla="*/ 566442 h 56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035" h="566442">
                <a:moveTo>
                  <a:pt x="274035" y="0"/>
                </a:moveTo>
                <a:cubicBezTo>
                  <a:pt x="154677" y="49901"/>
                  <a:pt x="35320" y="99802"/>
                  <a:pt x="6998" y="194209"/>
                </a:cubicBezTo>
                <a:cubicBezTo>
                  <a:pt x="-21324" y="288616"/>
                  <a:pt x="41389" y="427529"/>
                  <a:pt x="104102" y="566442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8" grpId="0"/>
      <p:bldP spid="10" grpId="0" animBg="1"/>
      <p:bldP spid="14" grpId="0" animBg="1"/>
      <p:bldP spid="15" grpId="0" animBg="1"/>
      <p:bldP spid="16" grpId="0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Multiplikation im Zweierkomplement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i="1" dirty="0" smtClean="0"/>
              <a:t>n</a:t>
            </a:r>
            <a:r>
              <a:rPr lang="de-DE" b="1" dirty="0"/>
              <a:t> </a:t>
            </a:r>
            <a:r>
              <a:rPr lang="de-DE" b="1" dirty="0" smtClean="0"/>
              <a:t>Bit breites Ergebnis bei Multiplikation </a:t>
            </a:r>
            <a:r>
              <a:rPr lang="de-DE" b="1" i="1" dirty="0" smtClean="0"/>
              <a:t>n</a:t>
            </a:r>
            <a:r>
              <a:rPr lang="de-DE" b="1" dirty="0"/>
              <a:t> </a:t>
            </a:r>
            <a:r>
              <a:rPr lang="de-DE" b="1" dirty="0" smtClean="0"/>
              <a:t>Bit breiter Zahlen auch für Zweierkomplement korrekt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Beispiel: -2 * 3 = -6 (für </a:t>
            </a:r>
            <a:r>
              <a:rPr lang="de-DE" i="1" dirty="0"/>
              <a:t>n</a:t>
            </a:r>
            <a:r>
              <a:rPr lang="de-DE" dirty="0"/>
              <a:t> = 4)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1110 * 0011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0000       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0000      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1110     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1110    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= 00101010			</a:t>
            </a:r>
            <a:r>
              <a:rPr lang="de-DE" dirty="0" smtClean="0">
                <a:cs typeface="Courier New" pitchFamily="49" charset="0"/>
              </a:rPr>
              <a:t>1010</a:t>
            </a:r>
            <a:r>
              <a:rPr lang="de-DE" baseline="-25000" dirty="0" smtClean="0">
                <a:cs typeface="Courier New" pitchFamily="49" charset="0"/>
              </a:rPr>
              <a:t>2</a:t>
            </a:r>
            <a:r>
              <a:rPr lang="de-DE" dirty="0" smtClean="0">
                <a:cs typeface="Courier New" pitchFamily="49" charset="0"/>
              </a:rPr>
              <a:t> = -6</a:t>
            </a:r>
            <a:endParaRPr lang="de-DE" sz="1200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Problem: Überlauf – Ergebnis passt meist nicht in </a:t>
            </a:r>
            <a:r>
              <a:rPr lang="de-DE" b="1" i="1" dirty="0" smtClean="0"/>
              <a:t>n</a:t>
            </a:r>
            <a:r>
              <a:rPr lang="de-DE" b="1" dirty="0" smtClean="0"/>
              <a:t> Bits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2</a:t>
            </a:r>
            <a:r>
              <a:rPr lang="de-DE" i="1" dirty="0" smtClean="0"/>
              <a:t>n</a:t>
            </a:r>
            <a:r>
              <a:rPr lang="de-DE" dirty="0"/>
              <a:t> </a:t>
            </a:r>
            <a:r>
              <a:rPr lang="de-DE" dirty="0" smtClean="0"/>
              <a:t>Bit breites Ergebnis ist nicht korrekt</a:t>
            </a:r>
            <a:br>
              <a:rPr lang="de-DE" dirty="0" smtClean="0"/>
            </a:br>
            <a:r>
              <a:rPr lang="de-DE" dirty="0" smtClean="0"/>
              <a:t>00101010</a:t>
            </a:r>
            <a:r>
              <a:rPr lang="de-DE" baseline="-25000" dirty="0" smtClean="0"/>
              <a:t>2</a:t>
            </a:r>
            <a:r>
              <a:rPr lang="de-DE" dirty="0" smtClean="0"/>
              <a:t> = 42</a:t>
            </a:r>
            <a:endParaRPr lang="de-DE" b="1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 flipH="1">
            <a:off x="1187624" y="2780928"/>
            <a:ext cx="17281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 flipH="1">
            <a:off x="1187624" y="4221088"/>
            <a:ext cx="17281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683568" y="389298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+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Abgerundetes Rechteck 1"/>
          <p:cNvSpPr/>
          <p:nvPr/>
        </p:nvSpPr>
        <p:spPr bwMode="auto">
          <a:xfrm>
            <a:off x="1656000" y="4293096"/>
            <a:ext cx="648072" cy="288032"/>
          </a:xfrm>
          <a:prstGeom prst="round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76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Multiplikation im Zweierkomplement (2)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Alternative A: Erweiterung der Faktoren auf 2</a:t>
            </a:r>
            <a:r>
              <a:rPr lang="de-DE" b="1" i="1" dirty="0" smtClean="0"/>
              <a:t>n</a:t>
            </a:r>
            <a:r>
              <a:rPr lang="de-DE" b="1" dirty="0" smtClean="0"/>
              <a:t> Bits Breite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Vorzeichenerweiterung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aus 1110 wird </a:t>
            </a:r>
            <a:r>
              <a:rPr lang="de-DE" dirty="0" smtClean="0">
                <a:solidFill>
                  <a:srgbClr val="3366FF"/>
                </a:solidFill>
              </a:rPr>
              <a:t>1111</a:t>
            </a:r>
            <a:r>
              <a:rPr lang="de-DE" dirty="0" smtClean="0"/>
              <a:t>1110, aus 0011 wird </a:t>
            </a:r>
            <a:r>
              <a:rPr lang="de-DE" dirty="0" smtClean="0">
                <a:solidFill>
                  <a:srgbClr val="3366FF"/>
                </a:solidFill>
              </a:rPr>
              <a:t>0000</a:t>
            </a:r>
            <a:r>
              <a:rPr lang="de-DE" dirty="0" smtClean="0"/>
              <a:t>0011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Nachteil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2</a:t>
            </a:r>
            <a:r>
              <a:rPr lang="de-DE" i="1" dirty="0" smtClean="0"/>
              <a:t>n</a:t>
            </a:r>
            <a:r>
              <a:rPr lang="de-DE" dirty="0"/>
              <a:t> </a:t>
            </a:r>
            <a:r>
              <a:rPr lang="de-DE" dirty="0" smtClean="0"/>
              <a:t>Bit breiter Addierer notwendig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2</a:t>
            </a:r>
            <a:r>
              <a:rPr lang="de-DE" i="1" dirty="0" smtClean="0"/>
              <a:t>n</a:t>
            </a:r>
            <a:r>
              <a:rPr lang="de-DE" dirty="0" smtClean="0"/>
              <a:t> anstatt von </a:t>
            </a:r>
            <a:r>
              <a:rPr lang="de-DE" i="1" dirty="0" smtClean="0"/>
              <a:t>n</a:t>
            </a:r>
            <a:r>
              <a:rPr lang="de-DE" dirty="0" smtClean="0"/>
              <a:t> Runden</a:t>
            </a:r>
            <a:br>
              <a:rPr lang="de-DE" dirty="0" smtClean="0"/>
            </a:br>
            <a:endParaRPr lang="de-DE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28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Multiplikation im Zweierkomplement (3)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Alternative B: Addition eines Korrektursummanden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 * (-b)    </a:t>
            </a:r>
            <a:r>
              <a:rPr lang="de-DE" sz="1200" dirty="0" smtClean="0"/>
              <a:t> </a:t>
            </a:r>
            <a:r>
              <a:rPr lang="de-DE" dirty="0" smtClean="0"/>
              <a:t>= a * (2</a:t>
            </a:r>
            <a:r>
              <a:rPr lang="de-DE" i="1" baseline="30000" dirty="0" smtClean="0"/>
              <a:t>n</a:t>
            </a:r>
            <a:r>
              <a:rPr lang="de-DE" dirty="0" smtClean="0"/>
              <a:t> – b) = 2</a:t>
            </a:r>
            <a:r>
              <a:rPr lang="de-DE" i="1" baseline="30000" dirty="0" smtClean="0"/>
              <a:t>n</a:t>
            </a:r>
            <a:r>
              <a:rPr lang="de-DE" dirty="0" smtClean="0"/>
              <a:t> * a – (a * b)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(-a) * b    </a:t>
            </a:r>
            <a:r>
              <a:rPr lang="de-DE" sz="1200" dirty="0" smtClean="0"/>
              <a:t> </a:t>
            </a:r>
            <a:r>
              <a:rPr lang="de-DE" dirty="0" smtClean="0"/>
              <a:t>= (2</a:t>
            </a:r>
            <a:r>
              <a:rPr lang="de-DE" i="1" baseline="30000" dirty="0" smtClean="0"/>
              <a:t>n</a:t>
            </a:r>
            <a:r>
              <a:rPr lang="de-DE" dirty="0" smtClean="0"/>
              <a:t> – a) * b = 2</a:t>
            </a:r>
            <a:r>
              <a:rPr lang="de-DE" i="1" baseline="30000" dirty="0" smtClean="0"/>
              <a:t>n</a:t>
            </a:r>
            <a:r>
              <a:rPr lang="de-DE" dirty="0" smtClean="0"/>
              <a:t> * b – (a * b)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(-a) * (-b) = (2</a:t>
            </a:r>
            <a:r>
              <a:rPr lang="de-DE" i="1" baseline="30000" dirty="0" smtClean="0"/>
              <a:t>n</a:t>
            </a:r>
            <a:r>
              <a:rPr lang="de-DE" dirty="0" smtClean="0"/>
              <a:t> – a) * (2</a:t>
            </a:r>
            <a:r>
              <a:rPr lang="de-DE" i="1" baseline="30000" dirty="0" smtClean="0"/>
              <a:t>n</a:t>
            </a:r>
            <a:r>
              <a:rPr lang="de-DE" dirty="0" smtClean="0"/>
              <a:t> – b) = 2</a:t>
            </a:r>
            <a:r>
              <a:rPr lang="de-DE" baseline="30000" dirty="0" smtClean="0"/>
              <a:t>2</a:t>
            </a:r>
            <a:r>
              <a:rPr lang="de-DE" i="1" baseline="30000" dirty="0" smtClean="0"/>
              <a:t>n</a:t>
            </a:r>
            <a:r>
              <a:rPr lang="de-DE" dirty="0" smtClean="0"/>
              <a:t> – 2</a:t>
            </a:r>
            <a:r>
              <a:rPr lang="de-DE" i="1" baseline="30000" dirty="0" smtClean="0"/>
              <a:t>n</a:t>
            </a:r>
            <a:r>
              <a:rPr lang="de-DE" dirty="0" smtClean="0"/>
              <a:t> * a – 2</a:t>
            </a:r>
            <a:r>
              <a:rPr lang="de-DE" i="1" baseline="30000" dirty="0" smtClean="0"/>
              <a:t>n</a:t>
            </a:r>
            <a:r>
              <a:rPr lang="de-DE" dirty="0" smtClean="0"/>
              <a:t> * b + a * b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smtClean="0"/>
              <a:t>		Gleichheit gilt wg. Definition 2er-Komplement (</a:t>
            </a:r>
            <a:r>
              <a:rPr lang="de-DE" dirty="0" smtClean="0">
                <a:sym typeface="Wingdings"/>
              </a:rPr>
              <a:t> </a:t>
            </a:r>
            <a:r>
              <a:rPr lang="de-DE" dirty="0" smtClean="0">
                <a:hlinkClick r:id="rId3" action="ppaction://hlinksldjump"/>
              </a:rPr>
              <a:t>Folie 26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Ziel: 2</a:t>
            </a:r>
            <a:r>
              <a:rPr lang="de-DE" b="1" i="1" dirty="0" smtClean="0"/>
              <a:t>n</a:t>
            </a:r>
            <a:r>
              <a:rPr lang="de-DE" b="1" dirty="0" smtClean="0"/>
              <a:t> Bit breites 2er-Komplement des Produkts a * b: 2</a:t>
            </a:r>
            <a:r>
              <a:rPr lang="de-DE" b="1" baseline="30000" dirty="0" smtClean="0"/>
              <a:t>2</a:t>
            </a:r>
            <a:r>
              <a:rPr lang="de-DE" b="1" i="1" baseline="30000" dirty="0" smtClean="0"/>
              <a:t>n</a:t>
            </a:r>
            <a:r>
              <a:rPr lang="de-DE" b="1" dirty="0" smtClean="0"/>
              <a:t> – (a * b)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Korrektursummand </a:t>
            </a:r>
            <a:r>
              <a:rPr lang="de-DE" i="1" dirty="0" smtClean="0"/>
              <a:t>S</a:t>
            </a:r>
            <a:r>
              <a:rPr lang="de-DE" dirty="0" smtClean="0"/>
              <a:t> ist gleich der Differenz zwischen gewünschter 2</a:t>
            </a:r>
            <a:r>
              <a:rPr lang="de-DE" i="1" dirty="0" smtClean="0"/>
              <a:t>n</a:t>
            </a:r>
            <a:r>
              <a:rPr lang="de-DE" dirty="0" smtClean="0"/>
              <a:t> Bit breiter Zahl und dem bisherigen (falschen) Multiplikationsergebnis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Fall a * (-b): </a:t>
            </a:r>
            <a:r>
              <a:rPr lang="de-DE" i="1" dirty="0" smtClean="0"/>
              <a:t>S</a:t>
            </a:r>
            <a:r>
              <a:rPr lang="de-DE" dirty="0" smtClean="0"/>
              <a:t> = 2</a:t>
            </a:r>
            <a:r>
              <a:rPr lang="de-DE" baseline="30000" dirty="0" smtClean="0"/>
              <a:t>2</a:t>
            </a:r>
            <a:r>
              <a:rPr lang="de-DE" i="1" baseline="30000" dirty="0" smtClean="0"/>
              <a:t>n</a:t>
            </a:r>
            <a:r>
              <a:rPr lang="de-DE" dirty="0" smtClean="0"/>
              <a:t> – (a * b) – (a * -b)</a:t>
            </a:r>
            <a:br>
              <a:rPr lang="de-DE" dirty="0" smtClean="0"/>
            </a:br>
            <a:r>
              <a:rPr lang="de-DE" dirty="0" smtClean="0"/>
              <a:t>                     </a:t>
            </a:r>
            <a:r>
              <a:rPr lang="de-DE" sz="800" dirty="0" smtClean="0"/>
              <a:t> </a:t>
            </a:r>
            <a:r>
              <a:rPr lang="de-DE" dirty="0" smtClean="0"/>
              <a:t>  = 2</a:t>
            </a:r>
            <a:r>
              <a:rPr lang="de-DE" baseline="30000" dirty="0" smtClean="0"/>
              <a:t>2</a:t>
            </a:r>
            <a:r>
              <a:rPr lang="de-DE" i="1" baseline="30000" dirty="0" smtClean="0"/>
              <a:t>n</a:t>
            </a:r>
            <a:r>
              <a:rPr lang="de-DE" dirty="0" smtClean="0"/>
              <a:t> – (a * b) – (2</a:t>
            </a:r>
            <a:r>
              <a:rPr lang="de-DE" i="1" baseline="30000" dirty="0" smtClean="0"/>
              <a:t>n</a:t>
            </a:r>
            <a:r>
              <a:rPr lang="de-DE" dirty="0" smtClean="0"/>
              <a:t> * a – a * b) = 2</a:t>
            </a:r>
            <a:r>
              <a:rPr lang="de-DE" baseline="30000" dirty="0" smtClean="0"/>
              <a:t>2</a:t>
            </a:r>
            <a:r>
              <a:rPr lang="de-DE" i="1" baseline="30000" dirty="0" smtClean="0"/>
              <a:t>n</a:t>
            </a:r>
            <a:r>
              <a:rPr lang="de-DE" dirty="0" smtClean="0"/>
              <a:t> – 2</a:t>
            </a:r>
            <a:r>
              <a:rPr lang="de-DE" i="1" baseline="30000" dirty="0" smtClean="0"/>
              <a:t>n</a:t>
            </a:r>
            <a:r>
              <a:rPr lang="de-DE" dirty="0" smtClean="0"/>
              <a:t> * a = 2</a:t>
            </a:r>
            <a:r>
              <a:rPr lang="de-DE" i="1" baseline="30000" dirty="0" smtClean="0"/>
              <a:t>n</a:t>
            </a:r>
            <a:r>
              <a:rPr lang="de-DE" dirty="0" smtClean="0"/>
              <a:t> * (2</a:t>
            </a:r>
            <a:r>
              <a:rPr lang="de-DE" i="1" baseline="30000" dirty="0" smtClean="0"/>
              <a:t>n</a:t>
            </a:r>
            <a:r>
              <a:rPr lang="de-DE" dirty="0" smtClean="0"/>
              <a:t> – a)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Fall -a * b:  </a:t>
            </a:r>
            <a:r>
              <a:rPr lang="de-DE" i="1" dirty="0" smtClean="0"/>
              <a:t>S</a:t>
            </a:r>
            <a:r>
              <a:rPr lang="de-DE" dirty="0" smtClean="0"/>
              <a:t> = 2</a:t>
            </a:r>
            <a:r>
              <a:rPr lang="de-DE" baseline="30000" dirty="0" smtClean="0"/>
              <a:t>2</a:t>
            </a:r>
            <a:r>
              <a:rPr lang="de-DE" i="1" baseline="30000" dirty="0" smtClean="0"/>
              <a:t>n</a:t>
            </a:r>
            <a:r>
              <a:rPr lang="de-DE" dirty="0" smtClean="0"/>
              <a:t> – 2</a:t>
            </a:r>
            <a:r>
              <a:rPr lang="de-DE" i="1" baseline="30000" dirty="0" smtClean="0"/>
              <a:t>n</a:t>
            </a:r>
            <a:r>
              <a:rPr lang="de-DE" dirty="0" smtClean="0"/>
              <a:t> * b =  2</a:t>
            </a:r>
            <a:r>
              <a:rPr lang="de-DE" i="1" baseline="30000" dirty="0" smtClean="0"/>
              <a:t>n</a:t>
            </a:r>
            <a:r>
              <a:rPr lang="de-DE" dirty="0" smtClean="0"/>
              <a:t> * (2</a:t>
            </a:r>
            <a:r>
              <a:rPr lang="de-DE" i="1" baseline="30000" dirty="0" smtClean="0"/>
              <a:t>n</a:t>
            </a:r>
            <a:r>
              <a:rPr lang="de-DE" dirty="0" smtClean="0"/>
              <a:t> – b)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Fall -a * -b: </a:t>
            </a:r>
            <a:r>
              <a:rPr lang="de-DE" i="1" dirty="0" smtClean="0"/>
              <a:t>S</a:t>
            </a:r>
            <a:r>
              <a:rPr lang="de-DE" dirty="0" smtClean="0"/>
              <a:t> = 2</a:t>
            </a:r>
            <a:r>
              <a:rPr lang="de-DE" i="1" baseline="30000" dirty="0" smtClean="0"/>
              <a:t>n</a:t>
            </a:r>
            <a:r>
              <a:rPr lang="de-DE" dirty="0" smtClean="0"/>
              <a:t> * a + 2</a:t>
            </a:r>
            <a:r>
              <a:rPr lang="de-DE" i="1" baseline="30000" dirty="0" smtClean="0"/>
              <a:t>n</a:t>
            </a:r>
            <a:r>
              <a:rPr lang="de-DE" dirty="0" smtClean="0"/>
              <a:t> * b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Nachteil: Hoher Zusatzaufwand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1656000" y="1772816"/>
            <a:ext cx="251704" cy="1008112"/>
          </a:xfrm>
          <a:prstGeom prst="round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Freihandform 1"/>
          <p:cNvSpPr/>
          <p:nvPr/>
        </p:nvSpPr>
        <p:spPr bwMode="auto">
          <a:xfrm>
            <a:off x="1780248" y="2783660"/>
            <a:ext cx="258945" cy="194209"/>
          </a:xfrm>
          <a:custGeom>
            <a:avLst/>
            <a:gdLst>
              <a:gd name="connsiteX0" fmla="*/ 0 w 258945"/>
              <a:gd name="connsiteY0" fmla="*/ 0 h 194209"/>
              <a:gd name="connsiteX1" fmla="*/ 56644 w 258945"/>
              <a:gd name="connsiteY1" fmla="*/ 145657 h 194209"/>
              <a:gd name="connsiteX2" fmla="*/ 258945 w 258945"/>
              <a:gd name="connsiteY2" fmla="*/ 194209 h 19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945" h="194209">
                <a:moveTo>
                  <a:pt x="0" y="0"/>
                </a:moveTo>
                <a:cubicBezTo>
                  <a:pt x="6743" y="56644"/>
                  <a:pt x="13486" y="113289"/>
                  <a:pt x="56644" y="145657"/>
                </a:cubicBezTo>
                <a:cubicBezTo>
                  <a:pt x="99802" y="178025"/>
                  <a:pt x="179373" y="186117"/>
                  <a:pt x="258945" y="19420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12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Multiplikation im Zweierkomplement (4)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Alternative C: Getrennte Behandlung des Vorzeichens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Umwandlung der Faktoren in positive Zahlen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Berechnung des Ergebnisvorzeichens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Anpassen des Ergebnisses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Nachteil: Hoher Zusatzaufwand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3039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7512A00-2AC0-4473-A84F-CC9B6872A258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b="1" dirty="0" smtClean="0"/>
              <a:t>Zahlendarstellungen und Rechnerarithmetik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Natürliche Zahlen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Darstellung zur Basis </a:t>
            </a:r>
            <a:r>
              <a:rPr lang="de-DE" sz="2000" i="1" dirty="0" smtClean="0"/>
              <a:t>b</a:t>
            </a:r>
            <a:r>
              <a:rPr lang="de-DE" sz="2000" dirty="0" smtClean="0"/>
              <a:t>, Umrechnung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Relevante Darstellungen: binär, oktal, dezimal, hexadezimal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Binäre Arithmetik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Boolesche Algebra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Addition: Halbaddierer, Volladdierer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Subtraktion: Zweierkomplement-Darstellung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Multiplikation: Booth-Algorithmus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Division: „Schulmethode“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Reelle Zahlen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Festkommazahlen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Gleitkommazahlen: Darstellung als Mantisse und Exponent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IEEE 754: Gleitkomma-Darstellung</a:t>
            </a:r>
            <a:r>
              <a:rPr lang="de-DE" sz="2000" dirty="0"/>
              <a:t>,</a:t>
            </a:r>
            <a:r>
              <a:rPr lang="de-DE" sz="2000" dirty="0" smtClean="0"/>
              <a:t> spezielle Werte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Zeichensätze</a:t>
            </a:r>
          </a:p>
        </p:txBody>
      </p:sp>
    </p:spTree>
    <p:extLst>
      <p:ext uri="{BB962C8B-B14F-4D97-AF65-F5344CB8AC3E}">
        <p14:creationId xmlns:p14="http://schemas.microsoft.com/office/powerpoint/2010/main" val="3039413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Multiplikation im Zweierkomplement (5)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Alternative D: Verfahren nach Booth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Idee: a * 0111 = a * 1000 – a * 0001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Gilt auch für skalierte Bitfolge,</a:t>
            </a:r>
            <a:br>
              <a:rPr lang="de-DE" dirty="0" smtClean="0"/>
            </a:br>
            <a:r>
              <a:rPr lang="de-DE" dirty="0" smtClean="0"/>
              <a:t>z.B. a * 011100 = a * 100000 – a * 000100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Komplette Folge von 1-Bits lässt sich durch genau </a:t>
            </a:r>
            <a:r>
              <a:rPr lang="de-DE" i="1" u="sng" dirty="0" smtClean="0"/>
              <a:t>eine</a:t>
            </a:r>
            <a:r>
              <a:rPr lang="de-DE" dirty="0" smtClean="0"/>
              <a:t> Addition (am „linken Rand“ der 1-Folge) und </a:t>
            </a:r>
            <a:r>
              <a:rPr lang="de-DE" i="1" u="sng" dirty="0" smtClean="0"/>
              <a:t>eine</a:t>
            </a:r>
            <a:r>
              <a:rPr lang="de-DE" dirty="0" smtClean="0"/>
              <a:t> Subtraktion („rechter Rand“) multiplizieren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Booth-Algorithmus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Betrachte „Fenster“ von 2 Bits (</a:t>
            </a:r>
            <a:r>
              <a:rPr lang="de-DE" i="1" dirty="0" smtClean="0"/>
              <a:t>b</a:t>
            </a:r>
            <a:r>
              <a:rPr lang="de-DE" i="1" baseline="-25000" dirty="0" smtClean="0"/>
              <a:t>i</a:t>
            </a:r>
            <a:r>
              <a:rPr lang="de-DE" dirty="0" smtClean="0"/>
              <a:t>, </a:t>
            </a:r>
            <a:r>
              <a:rPr lang="de-DE" i="1" dirty="0" smtClean="0"/>
              <a:t>b</a:t>
            </a:r>
            <a:r>
              <a:rPr lang="de-DE" i="1" baseline="-25000" dirty="0" smtClean="0"/>
              <a:t>i</a:t>
            </a:r>
            <a:r>
              <a:rPr lang="de-DE" baseline="-25000" dirty="0" smtClean="0"/>
              <a:t>-1</a:t>
            </a:r>
            <a:r>
              <a:rPr lang="de-DE" dirty="0" smtClean="0"/>
              <a:t>), das über Faktor </a:t>
            </a:r>
            <a:r>
              <a:rPr lang="de-DE" i="1" dirty="0" smtClean="0"/>
              <a:t>b</a:t>
            </a:r>
            <a:r>
              <a:rPr lang="de-DE" dirty="0" smtClean="0"/>
              <a:t> von rechts nach links geschoben wird (</a:t>
            </a:r>
            <a:r>
              <a:rPr lang="de-DE" i="1" dirty="0" smtClean="0"/>
              <a:t>b</a:t>
            </a:r>
            <a:r>
              <a:rPr lang="de-DE" baseline="-25000" dirty="0" smtClean="0"/>
              <a:t>-1</a:t>
            </a:r>
            <a:r>
              <a:rPr lang="de-DE" dirty="0" smtClean="0"/>
              <a:t> sei als 0 definiert)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(</a:t>
            </a:r>
            <a:r>
              <a:rPr lang="de-DE" i="1" dirty="0" smtClean="0"/>
              <a:t>b</a:t>
            </a:r>
            <a:r>
              <a:rPr lang="de-DE" i="1" baseline="-25000" dirty="0" smtClean="0"/>
              <a:t>i</a:t>
            </a:r>
            <a:r>
              <a:rPr lang="de-DE" dirty="0" smtClean="0"/>
              <a:t>, </a:t>
            </a:r>
            <a:r>
              <a:rPr lang="de-DE" i="1" dirty="0" smtClean="0"/>
              <a:t>b</a:t>
            </a:r>
            <a:r>
              <a:rPr lang="de-DE" i="1" baseline="-25000" dirty="0" smtClean="0"/>
              <a:t>i</a:t>
            </a:r>
            <a:r>
              <a:rPr lang="de-DE" baseline="-25000" dirty="0" smtClean="0"/>
              <a:t>-1</a:t>
            </a:r>
            <a:r>
              <a:rPr lang="de-DE" dirty="0" smtClean="0"/>
              <a:t>)</a:t>
            </a:r>
            <a:r>
              <a:rPr lang="de-DE" baseline="-25000" dirty="0" smtClean="0"/>
              <a:t>2</a:t>
            </a:r>
            <a:r>
              <a:rPr lang="de-DE" dirty="0" smtClean="0"/>
              <a:t> = 01</a:t>
            </a:r>
            <a:r>
              <a:rPr lang="de-DE" baseline="-25000" dirty="0" smtClean="0"/>
              <a:t>2</a:t>
            </a:r>
            <a:r>
              <a:rPr lang="de-DE" dirty="0" smtClean="0"/>
              <a:t>		Addiere a * 2</a:t>
            </a:r>
            <a:r>
              <a:rPr lang="de-DE" i="1" baseline="30000" dirty="0" smtClean="0"/>
              <a:t>i</a:t>
            </a:r>
            <a:r>
              <a:rPr lang="de-DE" dirty="0" smtClean="0"/>
              <a:t> (linker Rand einer 1-Folge)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(</a:t>
            </a:r>
            <a:r>
              <a:rPr lang="de-DE" i="1" dirty="0" smtClean="0"/>
              <a:t>b</a:t>
            </a:r>
            <a:r>
              <a:rPr lang="de-DE" i="1" baseline="-25000" dirty="0" smtClean="0"/>
              <a:t>i</a:t>
            </a:r>
            <a:r>
              <a:rPr lang="de-DE" dirty="0" smtClean="0"/>
              <a:t>, </a:t>
            </a:r>
            <a:r>
              <a:rPr lang="de-DE" i="1" dirty="0" smtClean="0"/>
              <a:t>b</a:t>
            </a:r>
            <a:r>
              <a:rPr lang="de-DE" i="1" baseline="-25000" dirty="0" smtClean="0"/>
              <a:t>i</a:t>
            </a:r>
            <a:r>
              <a:rPr lang="de-DE" baseline="-25000" dirty="0" smtClean="0"/>
              <a:t>-1</a:t>
            </a:r>
            <a:r>
              <a:rPr lang="de-DE" dirty="0" smtClean="0"/>
              <a:t>)</a:t>
            </a:r>
            <a:r>
              <a:rPr lang="de-DE" baseline="-25000" dirty="0" smtClean="0"/>
              <a:t>2</a:t>
            </a:r>
            <a:r>
              <a:rPr lang="de-DE" dirty="0" smtClean="0"/>
              <a:t> = 10</a:t>
            </a:r>
            <a:r>
              <a:rPr lang="de-DE" baseline="-25000" dirty="0" smtClean="0"/>
              <a:t>2</a:t>
            </a:r>
            <a:r>
              <a:rPr lang="de-DE" dirty="0" smtClean="0"/>
              <a:t>		Subtrahiere a * 2</a:t>
            </a:r>
            <a:r>
              <a:rPr lang="de-DE" i="1" baseline="30000" dirty="0" smtClean="0"/>
              <a:t>i</a:t>
            </a:r>
            <a:r>
              <a:rPr lang="de-DE" dirty="0" smtClean="0"/>
              <a:t> (rechter Rand)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(</a:t>
            </a:r>
            <a:r>
              <a:rPr lang="de-DE" i="1" dirty="0" smtClean="0"/>
              <a:t>b</a:t>
            </a:r>
            <a:r>
              <a:rPr lang="de-DE" i="1" baseline="-25000" dirty="0" smtClean="0"/>
              <a:t>i</a:t>
            </a:r>
            <a:r>
              <a:rPr lang="de-DE" dirty="0" smtClean="0"/>
              <a:t>, </a:t>
            </a:r>
            <a:r>
              <a:rPr lang="de-DE" i="1" dirty="0" smtClean="0"/>
              <a:t>b</a:t>
            </a:r>
            <a:r>
              <a:rPr lang="de-DE" i="1" baseline="-25000" dirty="0" smtClean="0"/>
              <a:t>i</a:t>
            </a:r>
            <a:r>
              <a:rPr lang="de-DE" baseline="-25000" dirty="0" smtClean="0"/>
              <a:t>-1</a:t>
            </a:r>
            <a:r>
              <a:rPr lang="de-DE" dirty="0" smtClean="0"/>
              <a:t>)</a:t>
            </a:r>
            <a:r>
              <a:rPr lang="de-DE" baseline="-25000" dirty="0" smtClean="0"/>
              <a:t>2</a:t>
            </a:r>
            <a:r>
              <a:rPr lang="de-DE" dirty="0" smtClean="0"/>
              <a:t> = 11</a:t>
            </a:r>
            <a:r>
              <a:rPr lang="de-DE" baseline="-25000" dirty="0" smtClean="0"/>
              <a:t>2</a:t>
            </a:r>
            <a:r>
              <a:rPr lang="de-DE" dirty="0" smtClean="0"/>
              <a:t> oder 00</a:t>
            </a:r>
            <a:r>
              <a:rPr lang="de-DE" baseline="-25000" dirty="0" smtClean="0"/>
              <a:t>2</a:t>
            </a:r>
            <a:r>
              <a:rPr lang="de-DE" dirty="0" smtClean="0"/>
              <a:t>	Tue nichts</a:t>
            </a:r>
          </a:p>
        </p:txBody>
      </p:sp>
    </p:spTree>
    <p:extLst>
      <p:ext uri="{BB962C8B-B14F-4D97-AF65-F5344CB8AC3E}">
        <p14:creationId xmlns:p14="http://schemas.microsoft.com/office/powerpoint/2010/main" val="649184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Multiplikation im Zweierkomplement (6)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Alternative D: Verfahren nach Booth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Subtraktion durch Addition des Zweierkomplements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Gültige Ergebnisse auch für negative Zahlen (</a:t>
            </a:r>
            <a:r>
              <a:rPr lang="de-DE" dirty="0" smtClean="0">
                <a:sym typeface="Wingdings"/>
              </a:rPr>
              <a:t></a:t>
            </a:r>
            <a:r>
              <a:rPr lang="de-DE" dirty="0" smtClean="0"/>
              <a:t> Zweierkomplement)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n</a:t>
            </a:r>
            <a:r>
              <a:rPr lang="de-DE" dirty="0" smtClean="0"/>
              <a:t> Bits breiter Addierer ist ausreichend durch geschicktes Schieben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Schiebeoperationen mit Vorzeichenpropagierung</a:t>
            </a:r>
            <a:br>
              <a:rPr lang="de-DE" dirty="0" smtClean="0"/>
            </a:br>
            <a:r>
              <a:rPr lang="de-DE" dirty="0" smtClean="0"/>
              <a:t>(Vorzeichen wird verdoppelt)</a:t>
            </a:r>
          </a:p>
        </p:txBody>
      </p:sp>
    </p:spTree>
    <p:extLst>
      <p:ext uri="{BB962C8B-B14F-4D97-AF65-F5344CB8AC3E}">
        <p14:creationId xmlns:p14="http://schemas.microsoft.com/office/powerpoint/2010/main" val="243695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6120000" y="5421600"/>
            <a:ext cx="432048" cy="28803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120000" y="4320000"/>
            <a:ext cx="432048" cy="28803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6120000" y="3960000"/>
            <a:ext cx="432048" cy="28803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6120000" y="2492896"/>
            <a:ext cx="432048" cy="28803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Multiplikation im Zweierkomplement (7)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Alternative D: Verfahren nach Booth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-2 * 3 = -6 (für </a:t>
            </a:r>
            <a:r>
              <a:rPr lang="de-DE" i="1" dirty="0" smtClean="0"/>
              <a:t>n</a:t>
            </a:r>
            <a:r>
              <a:rPr lang="de-DE" dirty="0" smtClean="0"/>
              <a:t> = 4)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</a:rPr>
              <a:t> a * b:        				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1110 * 0011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</a:rPr>
              <a:t>2</a:t>
            </a:r>
            <a:r>
              <a:rPr lang="de-DE" i="1" dirty="0" smtClean="0">
                <a:cs typeface="Courier New" pitchFamily="49" charset="0"/>
              </a:rPr>
              <a:t>n</a:t>
            </a:r>
            <a:r>
              <a:rPr lang="de-DE" dirty="0" smtClean="0">
                <a:cs typeface="Courier New" pitchFamily="49" charset="0"/>
              </a:rPr>
              <a:t>+1 Bits breite Hilfsvariable </a:t>
            </a:r>
            <a:r>
              <a:rPr lang="de-DE" i="1" dirty="0" smtClean="0">
                <a:cs typeface="Courier New" pitchFamily="49" charset="0"/>
              </a:rPr>
              <a:t>r</a:t>
            </a:r>
            <a:r>
              <a:rPr lang="de-DE" dirty="0" smtClean="0">
                <a:cs typeface="Courier New" pitchFamily="49" charset="0"/>
              </a:rPr>
              <a:t>:	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0000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0011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>
                <a:cs typeface="Courier New" pitchFamily="49" charset="0"/>
              </a:rPr>
              <a:t/>
            </a:r>
            <a:br>
              <a:rPr lang="de-DE" dirty="0" smtClean="0">
                <a:cs typeface="Courier New" pitchFamily="49" charset="0"/>
              </a:rPr>
            </a:br>
            <a:r>
              <a:rPr lang="de-DE" dirty="0" smtClean="0">
                <a:cs typeface="Courier New" pitchFamily="49" charset="0"/>
              </a:rPr>
              <a:t>  Bits </a:t>
            </a:r>
            <a:r>
              <a:rPr lang="de-DE" i="1" dirty="0" smtClean="0">
                <a:cs typeface="Courier New" pitchFamily="49" charset="0"/>
              </a:rPr>
              <a:t>r</a:t>
            </a:r>
            <a:r>
              <a:rPr lang="de-DE" baseline="-25000" dirty="0" smtClean="0">
                <a:cs typeface="Courier New" pitchFamily="49" charset="0"/>
              </a:rPr>
              <a:t>4</a:t>
            </a:r>
            <a:r>
              <a:rPr lang="de-DE" dirty="0" smtClean="0">
                <a:cs typeface="Courier New" pitchFamily="49" charset="0"/>
              </a:rPr>
              <a:t>, ..., </a:t>
            </a:r>
            <a:r>
              <a:rPr lang="de-DE" i="1" dirty="0" smtClean="0">
                <a:cs typeface="Courier New" pitchFamily="49" charset="0"/>
              </a:rPr>
              <a:t>r</a:t>
            </a:r>
            <a:r>
              <a:rPr lang="de-DE" baseline="-25000" dirty="0" smtClean="0">
                <a:cs typeface="Courier New" pitchFamily="49" charset="0"/>
              </a:rPr>
              <a:t>1</a:t>
            </a:r>
            <a:r>
              <a:rPr lang="de-DE" dirty="0" smtClean="0">
                <a:cs typeface="Courier New" pitchFamily="49" charset="0"/>
              </a:rPr>
              <a:t> mit b initialisiert, Rest 0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>
                <a:cs typeface="Courier New" pitchFamily="49" charset="0"/>
              </a:rPr>
              <a:t>Fenster „10“: Subtrahiere a:	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-1110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</a:rPr>
              <a:t> 				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0010</a:t>
            </a:r>
            <a:r>
              <a:rPr lang="de-DE" b="1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0011</a:t>
            </a:r>
            <a:r>
              <a:rPr lang="de-DE" b="1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de-DE" dirty="0" smtClean="0"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</a:rPr>
              <a:t> Vorzeichenbehaftetes Schieben: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001</a:t>
            </a:r>
            <a:r>
              <a:rPr lang="de-DE" b="1" dirty="0" smtClean="0">
                <a:solidFill>
                  <a:srgbClr val="3366FF"/>
                </a:solidFill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001</a:t>
            </a:r>
            <a:r>
              <a:rPr lang="de-DE" b="1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dirty="0" smtClean="0">
                <a:cs typeface="Courier New" pitchFamily="49" charset="0"/>
              </a:rPr>
              <a:t>Fenster „11“: nur </a:t>
            </a:r>
            <a:r>
              <a:rPr lang="de-DE" dirty="0">
                <a:cs typeface="Courier New" pitchFamily="49" charset="0"/>
              </a:rPr>
              <a:t>Schieben: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 </a:t>
            </a:r>
            <a:r>
              <a:rPr lang="de-DE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000</a:t>
            </a:r>
            <a:r>
              <a:rPr lang="de-DE" b="1" dirty="0">
                <a:solidFill>
                  <a:srgbClr val="3366FF"/>
                </a:solidFill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de-DE" b="1" dirty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r>
              <a:rPr lang="de-DE" dirty="0" smtClean="0">
                <a:cs typeface="Courier New" pitchFamily="49" charset="0"/>
              </a:rPr>
              <a:t>Fenster „01</a:t>
            </a:r>
            <a:r>
              <a:rPr lang="de-DE" dirty="0">
                <a:cs typeface="Courier New" pitchFamily="49" charset="0"/>
              </a:rPr>
              <a:t>“: </a:t>
            </a:r>
            <a:r>
              <a:rPr lang="de-DE" dirty="0" smtClean="0">
                <a:cs typeface="Courier New" pitchFamily="49" charset="0"/>
              </a:rPr>
              <a:t>Addiere a:</a:t>
            </a:r>
            <a:r>
              <a:rPr lang="de-DE" dirty="0">
                <a:cs typeface="Courier New" pitchFamily="49" charset="0"/>
              </a:rPr>
              <a:t>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+1110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dirty="0">
                <a:cs typeface="Courier New" pitchFamily="49" charset="0"/>
              </a:rPr>
              <a:t> 				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1110</a:t>
            </a:r>
            <a:r>
              <a:rPr lang="de-DE" b="1" dirty="0" smtClean="0">
                <a:solidFill>
                  <a:srgbClr val="3366FF"/>
                </a:solidFill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de-DE" b="1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>
                <a:cs typeface="Courier New" pitchFamily="49" charset="0"/>
              </a:rPr>
              <a:t>Vorzeichenbehaftetes Schieben: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111</a:t>
            </a:r>
            <a:r>
              <a:rPr lang="de-DE" b="1" dirty="0" smtClean="0">
                <a:solidFill>
                  <a:srgbClr val="3366FF"/>
                </a:solidFill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010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b="1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4"/>
            </a:pPr>
            <a:r>
              <a:rPr lang="de-DE" dirty="0" smtClean="0">
                <a:cs typeface="Courier New" pitchFamily="49" charset="0"/>
              </a:rPr>
              <a:t>Fenster „00“: </a:t>
            </a:r>
            <a:r>
              <a:rPr lang="de-DE" dirty="0">
                <a:cs typeface="Courier New" pitchFamily="49" charset="0"/>
              </a:rPr>
              <a:t>nur Schieben: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	 </a:t>
            </a:r>
            <a:r>
              <a:rPr lang="de-DE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111</a:t>
            </a:r>
            <a:r>
              <a:rPr lang="de-DE" b="1" dirty="0" smtClean="0">
                <a:solidFill>
                  <a:srgbClr val="3366FF"/>
                </a:solidFill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1010</a:t>
            </a:r>
            <a:r>
              <a:rPr lang="de-DE" b="1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de-DE" dirty="0" smtClean="0">
              <a:cs typeface="Courier New" pitchFamily="49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452320" y="1876762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Fenster</a:t>
            </a:r>
            <a:endParaRPr lang="de-DE" sz="2000" i="1" dirty="0"/>
          </a:p>
        </p:txBody>
      </p:sp>
      <p:sp>
        <p:nvSpPr>
          <p:cNvPr id="6" name="Freihandform 5"/>
          <p:cNvSpPr/>
          <p:nvPr/>
        </p:nvSpPr>
        <p:spPr bwMode="auto">
          <a:xfrm>
            <a:off x="6562641" y="2249586"/>
            <a:ext cx="1383738" cy="372233"/>
          </a:xfrm>
          <a:custGeom>
            <a:avLst/>
            <a:gdLst>
              <a:gd name="connsiteX0" fmla="*/ 0 w 1383738"/>
              <a:gd name="connsiteY0" fmla="*/ 372233 h 372233"/>
              <a:gd name="connsiteX1" fmla="*/ 1027688 w 1383738"/>
              <a:gd name="connsiteY1" fmla="*/ 258945 h 372233"/>
              <a:gd name="connsiteX2" fmla="*/ 1383738 w 1383738"/>
              <a:gd name="connsiteY2" fmla="*/ 0 h 37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3738" h="372233">
                <a:moveTo>
                  <a:pt x="0" y="372233"/>
                </a:moveTo>
                <a:cubicBezTo>
                  <a:pt x="398532" y="346608"/>
                  <a:pt x="797065" y="320984"/>
                  <a:pt x="1027688" y="258945"/>
                </a:cubicBezTo>
                <a:cubicBezTo>
                  <a:pt x="1258311" y="196906"/>
                  <a:pt x="1321024" y="98453"/>
                  <a:pt x="1383738" y="0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6093296"/>
            <a:ext cx="3064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Ergebnis: 11111010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= -6</a:t>
            </a:r>
            <a:endParaRPr lang="de-DE" sz="2000" dirty="0"/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4932040" y="5774400"/>
            <a:ext cx="1368151" cy="307115"/>
          </a:xfrm>
          <a:prstGeom prst="round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ihandform 13"/>
          <p:cNvSpPr/>
          <p:nvPr/>
        </p:nvSpPr>
        <p:spPr bwMode="auto">
          <a:xfrm>
            <a:off x="5897231" y="6081515"/>
            <a:ext cx="258945" cy="227805"/>
          </a:xfrm>
          <a:custGeom>
            <a:avLst/>
            <a:gdLst>
              <a:gd name="connsiteX0" fmla="*/ 0 w 258945"/>
              <a:gd name="connsiteY0" fmla="*/ 0 h 194209"/>
              <a:gd name="connsiteX1" fmla="*/ 56644 w 258945"/>
              <a:gd name="connsiteY1" fmla="*/ 145657 h 194209"/>
              <a:gd name="connsiteX2" fmla="*/ 258945 w 258945"/>
              <a:gd name="connsiteY2" fmla="*/ 194209 h 19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945" h="194209">
                <a:moveTo>
                  <a:pt x="0" y="0"/>
                </a:moveTo>
                <a:cubicBezTo>
                  <a:pt x="6743" y="56644"/>
                  <a:pt x="13486" y="113289"/>
                  <a:pt x="56644" y="145657"/>
                </a:cubicBezTo>
                <a:cubicBezTo>
                  <a:pt x="99802" y="178025"/>
                  <a:pt x="179373" y="186117"/>
                  <a:pt x="258945" y="19420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61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2" grpId="0" animBg="1"/>
      <p:bldP spid="3" grpId="0"/>
      <p:bldP spid="6" grpId="0" animBg="1"/>
      <p:bldP spid="10" grpId="0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6120000" y="4320000"/>
            <a:ext cx="432048" cy="28803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120000" y="3960000"/>
            <a:ext cx="432048" cy="28803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6120000" y="2852936"/>
            <a:ext cx="432048" cy="28803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6120000" y="2492896"/>
            <a:ext cx="432048" cy="28803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Multiplikation im Zweierkomplement (8)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Alternative D: Verfahren nach Booth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3 * -2 = -6 (für </a:t>
            </a:r>
            <a:r>
              <a:rPr lang="de-DE" i="1" dirty="0" smtClean="0"/>
              <a:t>n</a:t>
            </a:r>
            <a:r>
              <a:rPr lang="de-DE" dirty="0" smtClean="0"/>
              <a:t> = 4)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</a:rPr>
              <a:t> a * b:        				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0011 * 1110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</a:rPr>
              <a:t>2</a:t>
            </a:r>
            <a:r>
              <a:rPr lang="de-DE" i="1" dirty="0" smtClean="0">
                <a:cs typeface="Courier New" pitchFamily="49" charset="0"/>
              </a:rPr>
              <a:t>n</a:t>
            </a:r>
            <a:r>
              <a:rPr lang="de-DE" dirty="0" smtClean="0">
                <a:cs typeface="Courier New" pitchFamily="49" charset="0"/>
              </a:rPr>
              <a:t>+1 Bits breite Hilfsvariable </a:t>
            </a:r>
            <a:r>
              <a:rPr lang="de-DE" i="1" dirty="0" smtClean="0">
                <a:cs typeface="Courier New" pitchFamily="49" charset="0"/>
              </a:rPr>
              <a:t>r</a:t>
            </a:r>
            <a:r>
              <a:rPr lang="de-DE" dirty="0" smtClean="0">
                <a:cs typeface="Courier New" pitchFamily="49" charset="0"/>
              </a:rPr>
              <a:t>:	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0000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1110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de-DE" dirty="0" smtClean="0">
              <a:cs typeface="Courier New" pitchFamily="49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>
                <a:cs typeface="Courier New" pitchFamily="49" charset="0"/>
              </a:rPr>
              <a:t>Fenster „00“: nur Schieben:	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000</a:t>
            </a:r>
            <a:r>
              <a:rPr lang="de-DE" b="1" dirty="0" smtClean="0">
                <a:solidFill>
                  <a:srgbClr val="3366FF"/>
                </a:solidFill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111</a:t>
            </a:r>
            <a:r>
              <a:rPr lang="de-DE" b="1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dirty="0" smtClean="0">
                <a:cs typeface="Courier New" pitchFamily="49" charset="0"/>
              </a:rPr>
              <a:t>Fenster „10“: Subtrahiere a:</a:t>
            </a:r>
            <a:r>
              <a:rPr lang="de-DE" dirty="0">
                <a:cs typeface="Courier New" pitchFamily="49" charset="0"/>
              </a:rPr>
              <a:t>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-0011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dirty="0">
                <a:cs typeface="Courier New" pitchFamily="49" charset="0"/>
              </a:rPr>
              <a:t> 				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1101</a:t>
            </a:r>
            <a:r>
              <a:rPr lang="de-DE" b="1" dirty="0" smtClean="0">
                <a:solidFill>
                  <a:srgbClr val="3366FF"/>
                </a:solidFill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111</a:t>
            </a:r>
            <a:r>
              <a:rPr lang="de-DE" b="1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dirty="0" smtClean="0">
                <a:cs typeface="Courier New" pitchFamily="49" charset="0"/>
              </a:rPr>
              <a:t>Vorzeichenbehaftetes </a:t>
            </a:r>
            <a:r>
              <a:rPr lang="de-DE" dirty="0">
                <a:cs typeface="Courier New" pitchFamily="49" charset="0"/>
              </a:rPr>
              <a:t>Schieben: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110</a:t>
            </a:r>
            <a:r>
              <a:rPr lang="de-DE" b="1" dirty="0" smtClean="0">
                <a:solidFill>
                  <a:srgbClr val="3366FF"/>
                </a:solidFill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de-DE" b="1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r>
              <a:rPr lang="de-DE" dirty="0" smtClean="0">
                <a:cs typeface="Courier New" pitchFamily="49" charset="0"/>
              </a:rPr>
              <a:t>Fenster „11</a:t>
            </a:r>
            <a:r>
              <a:rPr lang="de-DE" dirty="0">
                <a:cs typeface="Courier New" pitchFamily="49" charset="0"/>
              </a:rPr>
              <a:t>“: </a:t>
            </a:r>
            <a:r>
              <a:rPr lang="de-DE" dirty="0" smtClean="0">
                <a:cs typeface="Courier New" pitchFamily="49" charset="0"/>
              </a:rPr>
              <a:t>nur Schieben:</a:t>
            </a:r>
            <a:r>
              <a:rPr lang="de-DE" dirty="0">
                <a:cs typeface="Courier New" pitchFamily="49" charset="0"/>
              </a:rPr>
              <a:t>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	 </a:t>
            </a:r>
            <a:r>
              <a:rPr lang="de-DE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111</a:t>
            </a:r>
            <a:r>
              <a:rPr lang="de-DE" b="1" dirty="0" smtClean="0">
                <a:solidFill>
                  <a:srgbClr val="3366FF"/>
                </a:solidFill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010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b="1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4"/>
            </a:pPr>
            <a:r>
              <a:rPr lang="de-DE" dirty="0" smtClean="0">
                <a:cs typeface="Courier New" pitchFamily="49" charset="0"/>
              </a:rPr>
              <a:t>Fenster „11“: </a:t>
            </a:r>
            <a:r>
              <a:rPr lang="de-DE" dirty="0">
                <a:cs typeface="Courier New" pitchFamily="49" charset="0"/>
              </a:rPr>
              <a:t>nur Schieben: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	 </a:t>
            </a:r>
            <a:r>
              <a:rPr lang="de-DE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111</a:t>
            </a:r>
            <a:r>
              <a:rPr lang="de-DE" b="1" dirty="0" smtClean="0">
                <a:solidFill>
                  <a:srgbClr val="3366FF"/>
                </a:solidFill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1010</a:t>
            </a:r>
            <a:r>
              <a:rPr lang="de-DE" b="1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de-DE" dirty="0" smtClean="0">
              <a:cs typeface="Courier New" pitchFamily="49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013176"/>
            <a:ext cx="3064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Ergebnis: 11111010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= -6</a:t>
            </a:r>
            <a:endParaRPr lang="de-DE" sz="2000" dirty="0"/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4932040" y="4680000"/>
            <a:ext cx="1368151" cy="307115"/>
          </a:xfrm>
          <a:prstGeom prst="round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ihandform 13"/>
          <p:cNvSpPr/>
          <p:nvPr/>
        </p:nvSpPr>
        <p:spPr bwMode="auto">
          <a:xfrm>
            <a:off x="5895368" y="4987115"/>
            <a:ext cx="258945" cy="227805"/>
          </a:xfrm>
          <a:custGeom>
            <a:avLst/>
            <a:gdLst>
              <a:gd name="connsiteX0" fmla="*/ 0 w 258945"/>
              <a:gd name="connsiteY0" fmla="*/ 0 h 194209"/>
              <a:gd name="connsiteX1" fmla="*/ 56644 w 258945"/>
              <a:gd name="connsiteY1" fmla="*/ 145657 h 194209"/>
              <a:gd name="connsiteX2" fmla="*/ 258945 w 258945"/>
              <a:gd name="connsiteY2" fmla="*/ 194209 h 19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945" h="194209">
                <a:moveTo>
                  <a:pt x="0" y="0"/>
                </a:moveTo>
                <a:cubicBezTo>
                  <a:pt x="6743" y="56644"/>
                  <a:pt x="13486" y="113289"/>
                  <a:pt x="56644" y="145657"/>
                </a:cubicBezTo>
                <a:cubicBezTo>
                  <a:pt x="99802" y="178025"/>
                  <a:pt x="179373" y="186117"/>
                  <a:pt x="258945" y="19420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42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2" grpId="0" animBg="1"/>
      <p:bldP spid="10" grpId="0"/>
      <p:bldP spid="13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2843808" y="2132856"/>
            <a:ext cx="216024" cy="28803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187624" y="2132856"/>
            <a:ext cx="216024" cy="28803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 Division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Schriftliche Division / „Schulmethode“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Beispiel: </a:t>
            </a:r>
            <a:r>
              <a:rPr lang="de-DE" dirty="0" smtClean="0"/>
              <a:t>103 / 9 = ?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01100111 / 1001 =</a:t>
            </a:r>
          </a:p>
        </p:txBody>
      </p:sp>
      <p:sp>
        <p:nvSpPr>
          <p:cNvPr id="2" name="Geschweifte Klammer rechts 1"/>
          <p:cNvSpPr/>
          <p:nvPr/>
        </p:nvSpPr>
        <p:spPr bwMode="auto">
          <a:xfrm rot="5400000">
            <a:off x="2069722" y="1682806"/>
            <a:ext cx="144016" cy="1620180"/>
          </a:xfrm>
          <a:prstGeom prst="righ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907704" y="2492896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≥?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73406" y="20772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de-DE" sz="2000" b="1" dirty="0">
              <a:solidFill>
                <a:srgbClr val="3366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Freihandform 8"/>
          <p:cNvSpPr/>
          <p:nvPr/>
        </p:nvSpPr>
        <p:spPr bwMode="auto">
          <a:xfrm>
            <a:off x="2306230" y="2387150"/>
            <a:ext cx="1723604" cy="323682"/>
          </a:xfrm>
          <a:custGeom>
            <a:avLst/>
            <a:gdLst>
              <a:gd name="connsiteX0" fmla="*/ 0 w 1723604"/>
              <a:gd name="connsiteY0" fmla="*/ 323682 h 323682"/>
              <a:gd name="connsiteX1" fmla="*/ 1432290 w 1723604"/>
              <a:gd name="connsiteY1" fmla="*/ 267038 h 323682"/>
              <a:gd name="connsiteX2" fmla="*/ 1723604 w 1723604"/>
              <a:gd name="connsiteY2" fmla="*/ 0 h 3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3604" h="323682">
                <a:moveTo>
                  <a:pt x="0" y="323682"/>
                </a:moveTo>
                <a:cubicBezTo>
                  <a:pt x="572511" y="322333"/>
                  <a:pt x="1145023" y="320985"/>
                  <a:pt x="1432290" y="267038"/>
                </a:cubicBezTo>
                <a:cubicBezTo>
                  <a:pt x="1719557" y="213091"/>
                  <a:pt x="1721580" y="106545"/>
                  <a:pt x="1723604" y="0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08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 animBg="1"/>
      <p:bldP spid="3" grpId="0"/>
      <p:bldP spid="8" grpId="0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3923928" y="2132856"/>
            <a:ext cx="216024" cy="28803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843808" y="2132856"/>
            <a:ext cx="648072" cy="28803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 Division (2)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Schriftliche Division / „Schulmethode“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Beispiel: </a:t>
            </a:r>
            <a:r>
              <a:rPr lang="de-DE" dirty="0" smtClean="0"/>
              <a:t>103 / 9 = ?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01100111 / 1001 =</a:t>
            </a:r>
          </a:p>
        </p:txBody>
      </p:sp>
      <p:sp>
        <p:nvSpPr>
          <p:cNvPr id="2" name="Geschweifte Klammer rechts 1"/>
          <p:cNvSpPr/>
          <p:nvPr/>
        </p:nvSpPr>
        <p:spPr bwMode="auto">
          <a:xfrm rot="5400000">
            <a:off x="3554887" y="2087851"/>
            <a:ext cx="144016" cy="810090"/>
          </a:xfrm>
          <a:prstGeom prst="righ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91880" y="2492896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*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73406" y="20772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de-DE" sz="2000" b="1" dirty="0">
              <a:solidFill>
                <a:srgbClr val="3366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134000" y="230881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0000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Freihandform 10"/>
          <p:cNvSpPr/>
          <p:nvPr/>
        </p:nvSpPr>
        <p:spPr bwMode="auto">
          <a:xfrm>
            <a:off x="1885444" y="2508531"/>
            <a:ext cx="1755972" cy="391744"/>
          </a:xfrm>
          <a:custGeom>
            <a:avLst/>
            <a:gdLst>
              <a:gd name="connsiteX0" fmla="*/ 1755972 w 1755972"/>
              <a:gd name="connsiteY0" fmla="*/ 218485 h 391744"/>
              <a:gd name="connsiteX1" fmla="*/ 1707420 w 1755972"/>
              <a:gd name="connsiteY1" fmla="*/ 356050 h 391744"/>
              <a:gd name="connsiteX2" fmla="*/ 1537487 w 1755972"/>
              <a:gd name="connsiteY2" fmla="*/ 372234 h 391744"/>
              <a:gd name="connsiteX3" fmla="*/ 898216 w 1755972"/>
              <a:gd name="connsiteY3" fmla="*/ 113288 h 391744"/>
              <a:gd name="connsiteX4" fmla="*/ 0 w 1755972"/>
              <a:gd name="connsiteY4" fmla="*/ 0 h 39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972" h="391744">
                <a:moveTo>
                  <a:pt x="1755972" y="218485"/>
                </a:moveTo>
                <a:cubicBezTo>
                  <a:pt x="1749903" y="274455"/>
                  <a:pt x="1743834" y="330425"/>
                  <a:pt x="1707420" y="356050"/>
                </a:cubicBezTo>
                <a:cubicBezTo>
                  <a:pt x="1671006" y="381675"/>
                  <a:pt x="1672354" y="412694"/>
                  <a:pt x="1537487" y="372234"/>
                </a:cubicBezTo>
                <a:cubicBezTo>
                  <a:pt x="1402620" y="331774"/>
                  <a:pt x="1154464" y="175327"/>
                  <a:pt x="898216" y="113288"/>
                </a:cubicBezTo>
                <a:cubicBezTo>
                  <a:pt x="641968" y="51249"/>
                  <a:pt x="320984" y="25624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25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971600" y="2348880"/>
            <a:ext cx="216024" cy="28803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 Division (3)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Schriftliche Division / „Schulmethode“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Beispiel: </a:t>
            </a:r>
            <a:r>
              <a:rPr lang="de-DE" dirty="0" smtClean="0"/>
              <a:t>103 / 9 = ?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01100111 / 1001 =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134000" y="230881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0000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230881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73600" y="20772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1238146" y="2636912"/>
            <a:ext cx="5975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/>
          <p:cNvSpPr txBox="1"/>
          <p:nvPr/>
        </p:nvSpPr>
        <p:spPr>
          <a:xfrm>
            <a:off x="1134000" y="2596842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0110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746000" y="259684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5" name="Gerade Verbindung 24"/>
          <p:cNvCxnSpPr/>
          <p:nvPr/>
        </p:nvCxnSpPr>
        <p:spPr bwMode="auto">
          <a:xfrm>
            <a:off x="1907704" y="2376000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406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99592" y="230881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1331640" y="2636912"/>
            <a:ext cx="216024" cy="28803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2843808" y="2132856"/>
            <a:ext cx="216024" cy="28803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 Division (4)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Schriftliche Division / „Schulmethode“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Beispiel: </a:t>
            </a:r>
            <a:r>
              <a:rPr lang="de-DE" dirty="0" smtClean="0"/>
              <a:t>103 / 9 = ?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01100111 / 1001 =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134000" y="230881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0000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73600" y="20772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1238146" y="2636912"/>
            <a:ext cx="5975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/>
          <p:cNvSpPr txBox="1"/>
          <p:nvPr/>
        </p:nvSpPr>
        <p:spPr>
          <a:xfrm>
            <a:off x="1134000" y="2596842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0110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746000" y="259684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Geschweifte Klammer rechts 30"/>
          <p:cNvSpPr/>
          <p:nvPr/>
        </p:nvSpPr>
        <p:spPr bwMode="auto">
          <a:xfrm rot="5400000">
            <a:off x="2123728" y="2240868"/>
            <a:ext cx="144016" cy="1512168"/>
          </a:xfrm>
          <a:prstGeom prst="righ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979712" y="2996952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≥?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067944" y="20772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de-DE" sz="2000" b="1" dirty="0">
              <a:solidFill>
                <a:srgbClr val="3366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Freihandform 18"/>
          <p:cNvSpPr/>
          <p:nvPr/>
        </p:nvSpPr>
        <p:spPr bwMode="auto">
          <a:xfrm>
            <a:off x="2411760" y="2387149"/>
            <a:ext cx="1800394" cy="809857"/>
          </a:xfrm>
          <a:custGeom>
            <a:avLst/>
            <a:gdLst>
              <a:gd name="connsiteX0" fmla="*/ 0 w 1723604"/>
              <a:gd name="connsiteY0" fmla="*/ 323682 h 323682"/>
              <a:gd name="connsiteX1" fmla="*/ 1432290 w 1723604"/>
              <a:gd name="connsiteY1" fmla="*/ 267038 h 323682"/>
              <a:gd name="connsiteX2" fmla="*/ 1723604 w 1723604"/>
              <a:gd name="connsiteY2" fmla="*/ 0 h 3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3604" h="323682">
                <a:moveTo>
                  <a:pt x="0" y="323682"/>
                </a:moveTo>
                <a:cubicBezTo>
                  <a:pt x="572511" y="322333"/>
                  <a:pt x="1145023" y="320985"/>
                  <a:pt x="1432290" y="267038"/>
                </a:cubicBezTo>
                <a:cubicBezTo>
                  <a:pt x="1719557" y="213091"/>
                  <a:pt x="1721580" y="106545"/>
                  <a:pt x="1723604" y="0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7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 bwMode="auto">
          <a:xfrm>
            <a:off x="2843808" y="2132856"/>
            <a:ext cx="648072" cy="28803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230881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 Division (5)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Schriftliche Division / „Schulmethode“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Beispiel: </a:t>
            </a:r>
            <a:r>
              <a:rPr lang="de-DE" dirty="0" smtClean="0"/>
              <a:t>103 / 9 = ?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01100111 / 1001 =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134000" y="230881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0000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73600" y="20772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1238146" y="2636912"/>
            <a:ext cx="5975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/>
          <p:cNvSpPr txBox="1"/>
          <p:nvPr/>
        </p:nvSpPr>
        <p:spPr>
          <a:xfrm>
            <a:off x="1134000" y="2596842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0110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746000" y="259684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067944" y="20772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de-DE" sz="2000" b="1" dirty="0">
              <a:solidFill>
                <a:srgbClr val="3366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Geschweifte Klammer rechts 20"/>
          <p:cNvSpPr/>
          <p:nvPr/>
        </p:nvSpPr>
        <p:spPr bwMode="auto">
          <a:xfrm rot="5400000">
            <a:off x="3644994" y="1997744"/>
            <a:ext cx="144016" cy="990304"/>
          </a:xfrm>
          <a:prstGeom prst="righ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563888" y="2492896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*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286400" y="2852936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1001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Freihandform 1"/>
          <p:cNvSpPr/>
          <p:nvPr/>
        </p:nvSpPr>
        <p:spPr bwMode="auto">
          <a:xfrm>
            <a:off x="2014917" y="2718924"/>
            <a:ext cx="1691235" cy="331773"/>
          </a:xfrm>
          <a:custGeom>
            <a:avLst/>
            <a:gdLst>
              <a:gd name="connsiteX0" fmla="*/ 1691235 w 1691235"/>
              <a:gd name="connsiteY0" fmla="*/ 0 h 331773"/>
              <a:gd name="connsiteX1" fmla="*/ 1221897 w 1691235"/>
              <a:gd name="connsiteY1" fmla="*/ 226577 h 331773"/>
              <a:gd name="connsiteX2" fmla="*/ 0 w 1691235"/>
              <a:gd name="connsiteY2" fmla="*/ 331773 h 33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1235" h="331773">
                <a:moveTo>
                  <a:pt x="1691235" y="0"/>
                </a:moveTo>
                <a:cubicBezTo>
                  <a:pt x="1597502" y="85641"/>
                  <a:pt x="1503769" y="171282"/>
                  <a:pt x="1221897" y="226577"/>
                </a:cubicBezTo>
                <a:cubicBezTo>
                  <a:pt x="940024" y="281873"/>
                  <a:pt x="470012" y="306823"/>
                  <a:pt x="0" y="331773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19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99592" y="230881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 Division (6)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Schriftliche Division / „Schulmethode“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Beispiel: </a:t>
            </a:r>
            <a:r>
              <a:rPr lang="de-DE" dirty="0" smtClean="0"/>
              <a:t>103 / 9 = ?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01100111 / 1001 =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134000" y="230881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0000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73600" y="20772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1238146" y="2636912"/>
            <a:ext cx="5975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/>
          <p:cNvSpPr txBox="1"/>
          <p:nvPr/>
        </p:nvSpPr>
        <p:spPr>
          <a:xfrm>
            <a:off x="1134000" y="2596842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0110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746000" y="259684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067944" y="20772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286400" y="2852936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1001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971600" y="2893006"/>
            <a:ext cx="216024" cy="28803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899592" y="285293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6" name="Gerade Verbindung 25"/>
          <p:cNvCxnSpPr/>
          <p:nvPr/>
        </p:nvCxnSpPr>
        <p:spPr bwMode="auto">
          <a:xfrm>
            <a:off x="1400400" y="3212976"/>
            <a:ext cx="5975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feld 26"/>
          <p:cNvSpPr txBox="1"/>
          <p:nvPr/>
        </p:nvSpPr>
        <p:spPr>
          <a:xfrm>
            <a:off x="1296000" y="3172906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0011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8" name="Gerade Verbindung 27"/>
          <p:cNvCxnSpPr/>
          <p:nvPr/>
        </p:nvCxnSpPr>
        <p:spPr bwMode="auto">
          <a:xfrm>
            <a:off x="2067677" y="2420888"/>
            <a:ext cx="2323" cy="799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>
            <a:off x="1898400" y="31729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84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Positive Ganze Zahlen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Positionale Zahlendarstellung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Ziffern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Position der Ziffern gewichtet ihren Wert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Dezimalsystem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</a:t>
            </a:r>
            <a:br>
              <a:rPr lang="de-DE" dirty="0" smtClean="0"/>
            </a:br>
            <a:r>
              <a:rPr lang="de-DE" dirty="0" smtClean="0"/>
              <a:t>4711 = (4, 7, 1, 1)</a:t>
            </a:r>
            <a:r>
              <a:rPr lang="de-DE" baseline="-25000" dirty="0" smtClean="0"/>
              <a:t>10</a:t>
            </a:r>
            <a:r>
              <a:rPr lang="de-DE" dirty="0" smtClean="0"/>
              <a:t> = 4 * </a:t>
            </a:r>
            <a:r>
              <a:rPr lang="de-DE" dirty="0" smtClean="0">
                <a:solidFill>
                  <a:srgbClr val="3366FF"/>
                </a:solidFill>
              </a:rPr>
              <a:t>10</a:t>
            </a:r>
            <a:r>
              <a:rPr lang="de-DE" baseline="30000" dirty="0" smtClean="0">
                <a:solidFill>
                  <a:srgbClr val="3366FF"/>
                </a:solidFill>
              </a:rPr>
              <a:t>3</a:t>
            </a:r>
            <a:r>
              <a:rPr lang="de-DE" dirty="0" smtClean="0"/>
              <a:t> + 7 * </a:t>
            </a:r>
            <a:r>
              <a:rPr lang="de-DE" dirty="0" smtClean="0">
                <a:solidFill>
                  <a:srgbClr val="3366FF"/>
                </a:solidFill>
              </a:rPr>
              <a:t>10</a:t>
            </a:r>
            <a:r>
              <a:rPr lang="de-DE" baseline="30000" dirty="0" smtClean="0">
                <a:solidFill>
                  <a:srgbClr val="3366FF"/>
                </a:solidFill>
              </a:rPr>
              <a:t>2</a:t>
            </a:r>
            <a:r>
              <a:rPr lang="de-DE" dirty="0" smtClean="0"/>
              <a:t> + 1 * </a:t>
            </a:r>
            <a:r>
              <a:rPr lang="de-DE" dirty="0" smtClean="0">
                <a:solidFill>
                  <a:srgbClr val="3366FF"/>
                </a:solidFill>
              </a:rPr>
              <a:t>10</a:t>
            </a:r>
            <a:r>
              <a:rPr lang="de-DE" baseline="30000" dirty="0" smtClean="0">
                <a:solidFill>
                  <a:srgbClr val="3366FF"/>
                </a:solidFill>
              </a:rPr>
              <a:t>1</a:t>
            </a:r>
            <a:r>
              <a:rPr lang="de-DE" dirty="0" smtClean="0"/>
              <a:t> + 1 * </a:t>
            </a:r>
            <a:r>
              <a:rPr lang="de-DE" dirty="0" smtClean="0">
                <a:solidFill>
                  <a:srgbClr val="3366FF"/>
                </a:solidFill>
              </a:rPr>
              <a:t>10</a:t>
            </a:r>
            <a:r>
              <a:rPr lang="de-DE" baseline="30000" dirty="0" smtClean="0">
                <a:solidFill>
                  <a:srgbClr val="3366FF"/>
                </a:solidFill>
              </a:rPr>
              <a:t>0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Allgemein: </a:t>
            </a:r>
            <a:r>
              <a:rPr lang="de-DE" i="1" dirty="0" smtClean="0"/>
              <a:t>n</a:t>
            </a:r>
            <a:r>
              <a:rPr lang="de-DE" dirty="0" smtClean="0"/>
              <a:t>-stellige Dezimalzahl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(</a:t>
            </a:r>
            <a:r>
              <a:rPr lang="de-DE" i="1" dirty="0" smtClean="0"/>
              <a:t>z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-1</a:t>
            </a:r>
            <a:r>
              <a:rPr lang="de-DE" dirty="0" smtClean="0"/>
              <a:t>, </a:t>
            </a:r>
            <a:r>
              <a:rPr lang="de-DE" i="1" dirty="0" smtClean="0"/>
              <a:t>z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-2</a:t>
            </a:r>
            <a:r>
              <a:rPr lang="de-DE" dirty="0" smtClean="0"/>
              <a:t>, ..., </a:t>
            </a:r>
            <a:r>
              <a:rPr lang="de-DE" i="1" dirty="0" smtClean="0"/>
              <a:t>z</a:t>
            </a:r>
            <a:r>
              <a:rPr lang="de-DE" baseline="-25000" dirty="0" smtClean="0"/>
              <a:t>2</a:t>
            </a:r>
            <a:r>
              <a:rPr lang="de-DE" dirty="0" smtClean="0"/>
              <a:t>, </a:t>
            </a:r>
            <a:r>
              <a:rPr lang="de-DE" i="1" dirty="0" smtClean="0"/>
              <a:t>z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z</a:t>
            </a:r>
            <a:r>
              <a:rPr lang="de-DE" baseline="-25000" dirty="0" smtClean="0"/>
              <a:t>0</a:t>
            </a:r>
            <a:r>
              <a:rPr lang="de-DE" dirty="0" smtClean="0"/>
              <a:t>)</a:t>
            </a:r>
            <a:r>
              <a:rPr lang="de-DE" baseline="-25000" dirty="0" smtClean="0"/>
              <a:t>10</a:t>
            </a:r>
            <a:r>
              <a:rPr lang="de-DE" dirty="0" smtClean="0"/>
              <a:t> =</a:t>
            </a:r>
            <a:br>
              <a:rPr lang="de-DE" dirty="0" smtClean="0"/>
            </a:br>
            <a:r>
              <a:rPr lang="de-DE" i="1" dirty="0" smtClean="0"/>
              <a:t>z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-1</a:t>
            </a:r>
            <a:r>
              <a:rPr lang="de-DE" dirty="0" smtClean="0"/>
              <a:t> * </a:t>
            </a:r>
            <a:r>
              <a:rPr lang="de-DE" dirty="0" smtClean="0">
                <a:solidFill>
                  <a:srgbClr val="3366FF"/>
                </a:solidFill>
              </a:rPr>
              <a:t>10</a:t>
            </a:r>
            <a:r>
              <a:rPr lang="de-DE" i="1" baseline="30000" dirty="0" smtClean="0">
                <a:solidFill>
                  <a:srgbClr val="3366FF"/>
                </a:solidFill>
              </a:rPr>
              <a:t>n</a:t>
            </a:r>
            <a:r>
              <a:rPr lang="de-DE" baseline="30000" dirty="0" smtClean="0">
                <a:solidFill>
                  <a:srgbClr val="3366FF"/>
                </a:solidFill>
              </a:rPr>
              <a:t>-1</a:t>
            </a:r>
            <a:r>
              <a:rPr lang="de-DE" dirty="0" smtClean="0"/>
              <a:t> + </a:t>
            </a:r>
            <a:r>
              <a:rPr lang="de-DE" i="1" dirty="0" smtClean="0"/>
              <a:t>z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-2</a:t>
            </a:r>
            <a:r>
              <a:rPr lang="de-DE" dirty="0" smtClean="0"/>
              <a:t> * </a:t>
            </a:r>
            <a:r>
              <a:rPr lang="de-DE" dirty="0" smtClean="0">
                <a:solidFill>
                  <a:srgbClr val="3366FF"/>
                </a:solidFill>
              </a:rPr>
              <a:t>10</a:t>
            </a:r>
            <a:r>
              <a:rPr lang="de-DE" i="1" baseline="30000" dirty="0" smtClean="0">
                <a:solidFill>
                  <a:srgbClr val="3366FF"/>
                </a:solidFill>
              </a:rPr>
              <a:t>n</a:t>
            </a:r>
            <a:r>
              <a:rPr lang="de-DE" baseline="30000" dirty="0" smtClean="0">
                <a:solidFill>
                  <a:srgbClr val="3366FF"/>
                </a:solidFill>
              </a:rPr>
              <a:t>-2</a:t>
            </a:r>
            <a:r>
              <a:rPr lang="de-DE" dirty="0" smtClean="0"/>
              <a:t> + ... + </a:t>
            </a:r>
            <a:r>
              <a:rPr lang="de-DE" i="1" dirty="0" smtClean="0"/>
              <a:t>z</a:t>
            </a:r>
            <a:r>
              <a:rPr lang="de-DE" baseline="-25000" dirty="0" smtClean="0"/>
              <a:t>2</a:t>
            </a:r>
            <a:r>
              <a:rPr lang="de-DE" dirty="0" smtClean="0"/>
              <a:t> * </a:t>
            </a:r>
            <a:r>
              <a:rPr lang="de-DE" dirty="0" smtClean="0">
                <a:solidFill>
                  <a:srgbClr val="3366FF"/>
                </a:solidFill>
              </a:rPr>
              <a:t>10</a:t>
            </a:r>
            <a:r>
              <a:rPr lang="de-DE" baseline="30000" dirty="0" smtClean="0">
                <a:solidFill>
                  <a:srgbClr val="3366FF"/>
                </a:solidFill>
              </a:rPr>
              <a:t>2</a:t>
            </a:r>
            <a:r>
              <a:rPr lang="de-DE" dirty="0" smtClean="0"/>
              <a:t> + </a:t>
            </a:r>
            <a:r>
              <a:rPr lang="de-DE" i="1" dirty="0" smtClean="0"/>
              <a:t>z</a:t>
            </a:r>
            <a:r>
              <a:rPr lang="de-DE" baseline="-25000" dirty="0" smtClean="0"/>
              <a:t>1</a:t>
            </a:r>
            <a:r>
              <a:rPr lang="de-DE" dirty="0" smtClean="0"/>
              <a:t> * </a:t>
            </a:r>
            <a:r>
              <a:rPr lang="de-DE" dirty="0" smtClean="0">
                <a:solidFill>
                  <a:srgbClr val="3366FF"/>
                </a:solidFill>
              </a:rPr>
              <a:t>10</a:t>
            </a:r>
            <a:r>
              <a:rPr lang="de-DE" baseline="30000" dirty="0" smtClean="0">
                <a:solidFill>
                  <a:srgbClr val="3366FF"/>
                </a:solidFill>
              </a:rPr>
              <a:t>1</a:t>
            </a:r>
            <a:r>
              <a:rPr lang="de-DE" dirty="0" smtClean="0"/>
              <a:t> + </a:t>
            </a:r>
            <a:r>
              <a:rPr lang="de-DE" i="1" dirty="0" smtClean="0"/>
              <a:t>z</a:t>
            </a:r>
            <a:r>
              <a:rPr lang="de-DE" baseline="-25000" dirty="0" smtClean="0"/>
              <a:t>0</a:t>
            </a:r>
            <a:r>
              <a:rPr lang="de-DE" dirty="0" smtClean="0"/>
              <a:t> * </a:t>
            </a:r>
            <a:r>
              <a:rPr lang="de-DE" dirty="0" smtClean="0">
                <a:solidFill>
                  <a:srgbClr val="3366FF"/>
                </a:solidFill>
              </a:rPr>
              <a:t>10</a:t>
            </a:r>
            <a:r>
              <a:rPr lang="de-DE" baseline="30000" dirty="0" smtClean="0">
                <a:solidFill>
                  <a:srgbClr val="3366FF"/>
                </a:solidFill>
              </a:rPr>
              <a:t>0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mit </a:t>
            </a:r>
            <a:r>
              <a:rPr lang="de-DE" i="1" dirty="0" smtClean="0"/>
              <a:t>z</a:t>
            </a:r>
            <a:r>
              <a:rPr lang="de-DE" i="1" baseline="-25000" dirty="0" smtClean="0"/>
              <a:t>i</a:t>
            </a:r>
            <a:r>
              <a:rPr lang="de-DE" dirty="0" smtClean="0"/>
              <a:t> </a:t>
            </a:r>
            <a:r>
              <a:rPr lang="de-DE" b="1" dirty="0" smtClean="0">
                <a:sym typeface="Symbol"/>
              </a:rPr>
              <a:t></a:t>
            </a:r>
            <a:r>
              <a:rPr lang="de-DE" dirty="0" smtClean="0"/>
              <a:t> {0, 1, 2, 3, 4, 5, 6, 7, 8, 9}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 bwMode="auto">
          <a:xfrm>
            <a:off x="1187624" y="2132856"/>
            <a:ext cx="1245622" cy="28803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3923928" y="2132856"/>
            <a:ext cx="936104" cy="28803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1835696" y="4869160"/>
            <a:ext cx="648072" cy="28803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2843808" y="2132856"/>
            <a:ext cx="648072" cy="28803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899592" y="285293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230881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 Division (7)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Schriftliche Division / „Schulmethode“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Beispiel: </a:t>
            </a:r>
            <a:r>
              <a:rPr lang="de-DE" dirty="0" smtClean="0"/>
              <a:t>103 / 9 = ?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01100111 / 1001 =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134000" y="230881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0000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73600" y="20772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1238146" y="2636912"/>
            <a:ext cx="5975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/>
          <p:cNvSpPr txBox="1"/>
          <p:nvPr/>
        </p:nvSpPr>
        <p:spPr>
          <a:xfrm>
            <a:off x="1134000" y="2596842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0110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746000" y="259684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067944" y="20772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286400" y="2852936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1001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6" name="Gerade Verbindung 25"/>
          <p:cNvCxnSpPr/>
          <p:nvPr/>
        </p:nvCxnSpPr>
        <p:spPr bwMode="auto">
          <a:xfrm>
            <a:off x="1400400" y="3212976"/>
            <a:ext cx="5975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feld 26"/>
          <p:cNvSpPr txBox="1"/>
          <p:nvPr/>
        </p:nvSpPr>
        <p:spPr>
          <a:xfrm>
            <a:off x="1296000" y="3172906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0011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898400" y="31729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233446" y="20772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99592" y="34290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440000" y="3429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0000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1" name="Gerade Verbindung 30"/>
          <p:cNvCxnSpPr/>
          <p:nvPr/>
        </p:nvCxnSpPr>
        <p:spPr bwMode="auto">
          <a:xfrm>
            <a:off x="1544400" y="3757102"/>
            <a:ext cx="5975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feld 31"/>
          <p:cNvSpPr txBox="1"/>
          <p:nvPr/>
        </p:nvSpPr>
        <p:spPr>
          <a:xfrm>
            <a:off x="1440000" y="37170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01111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427984" y="20772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899592" y="396499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440000" y="396499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1001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6" name="Gerade Verbindung 35"/>
          <p:cNvCxnSpPr/>
          <p:nvPr/>
        </p:nvCxnSpPr>
        <p:spPr bwMode="auto">
          <a:xfrm>
            <a:off x="1692000" y="4293096"/>
            <a:ext cx="5975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feld 36"/>
          <p:cNvSpPr txBox="1"/>
          <p:nvPr/>
        </p:nvSpPr>
        <p:spPr>
          <a:xfrm>
            <a:off x="1592400" y="425302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01101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593486" y="20772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899592" y="450912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440000" y="450912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 1001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1" name="Gerade Verbindung 40"/>
          <p:cNvCxnSpPr/>
          <p:nvPr/>
        </p:nvCxnSpPr>
        <p:spPr bwMode="auto">
          <a:xfrm>
            <a:off x="1835696" y="4837222"/>
            <a:ext cx="5975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feld 41"/>
          <p:cNvSpPr txBox="1"/>
          <p:nvPr/>
        </p:nvSpPr>
        <p:spPr>
          <a:xfrm>
            <a:off x="1744800" y="4797152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0100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211960" y="2812866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Divisor</a:t>
            </a:r>
            <a:endParaRPr lang="de-DE" sz="2000" i="1" dirty="0"/>
          </a:p>
        </p:txBody>
      </p:sp>
      <p:sp>
        <p:nvSpPr>
          <p:cNvPr id="44" name="Textfeld 43"/>
          <p:cNvSpPr txBox="1"/>
          <p:nvPr/>
        </p:nvSpPr>
        <p:spPr>
          <a:xfrm>
            <a:off x="5148064" y="2452826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Quotient</a:t>
            </a:r>
            <a:endParaRPr lang="de-DE" sz="2000" i="1" dirty="0"/>
          </a:p>
        </p:txBody>
      </p:sp>
      <p:sp>
        <p:nvSpPr>
          <p:cNvPr id="45" name="Textfeld 44"/>
          <p:cNvSpPr txBox="1"/>
          <p:nvPr/>
        </p:nvSpPr>
        <p:spPr>
          <a:xfrm>
            <a:off x="2987824" y="5301208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Rest</a:t>
            </a:r>
            <a:endParaRPr lang="de-DE" sz="2000" i="1" dirty="0"/>
          </a:p>
        </p:txBody>
      </p:sp>
      <p:sp>
        <p:nvSpPr>
          <p:cNvPr id="7" name="Freihandform 6"/>
          <p:cNvSpPr/>
          <p:nvPr/>
        </p:nvSpPr>
        <p:spPr bwMode="auto">
          <a:xfrm>
            <a:off x="2136297" y="5170811"/>
            <a:ext cx="914400" cy="341273"/>
          </a:xfrm>
          <a:custGeom>
            <a:avLst/>
            <a:gdLst>
              <a:gd name="connsiteX0" fmla="*/ 0 w 914400"/>
              <a:gd name="connsiteY0" fmla="*/ 0 h 341273"/>
              <a:gd name="connsiteX1" fmla="*/ 445062 w 914400"/>
              <a:gd name="connsiteY1" fmla="*/ 299405 h 341273"/>
              <a:gd name="connsiteX2" fmla="*/ 914400 w 914400"/>
              <a:gd name="connsiteY2" fmla="*/ 331773 h 34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41273">
                <a:moveTo>
                  <a:pt x="0" y="0"/>
                </a:moveTo>
                <a:cubicBezTo>
                  <a:pt x="146331" y="122055"/>
                  <a:pt x="292662" y="244110"/>
                  <a:pt x="445062" y="299405"/>
                </a:cubicBezTo>
                <a:cubicBezTo>
                  <a:pt x="597462" y="354700"/>
                  <a:pt x="755931" y="343236"/>
                  <a:pt x="914400" y="331773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ihandform 8"/>
          <p:cNvSpPr/>
          <p:nvPr/>
        </p:nvSpPr>
        <p:spPr bwMode="auto">
          <a:xfrm>
            <a:off x="4418251" y="2451887"/>
            <a:ext cx="809204" cy="226577"/>
          </a:xfrm>
          <a:custGeom>
            <a:avLst/>
            <a:gdLst>
              <a:gd name="connsiteX0" fmla="*/ 0 w 809204"/>
              <a:gd name="connsiteY0" fmla="*/ 0 h 226577"/>
              <a:gd name="connsiteX1" fmla="*/ 307498 w 809204"/>
              <a:gd name="connsiteY1" fmla="*/ 153748 h 226577"/>
              <a:gd name="connsiteX2" fmla="*/ 809204 w 809204"/>
              <a:gd name="connsiteY2" fmla="*/ 226577 h 22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204" h="226577">
                <a:moveTo>
                  <a:pt x="0" y="0"/>
                </a:moveTo>
                <a:cubicBezTo>
                  <a:pt x="86315" y="57992"/>
                  <a:pt x="172631" y="115985"/>
                  <a:pt x="307498" y="153748"/>
                </a:cubicBezTo>
                <a:cubicBezTo>
                  <a:pt x="442365" y="191511"/>
                  <a:pt x="625784" y="209044"/>
                  <a:pt x="809204" y="226577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ihandform 10"/>
          <p:cNvSpPr/>
          <p:nvPr/>
        </p:nvSpPr>
        <p:spPr bwMode="auto">
          <a:xfrm>
            <a:off x="3196354" y="2435703"/>
            <a:ext cx="1092425" cy="575777"/>
          </a:xfrm>
          <a:custGeom>
            <a:avLst/>
            <a:gdLst>
              <a:gd name="connsiteX0" fmla="*/ 0 w 1092425"/>
              <a:gd name="connsiteY0" fmla="*/ 0 h 575777"/>
              <a:gd name="connsiteX1" fmla="*/ 388418 w 1092425"/>
              <a:gd name="connsiteY1" fmla="*/ 485522 h 575777"/>
              <a:gd name="connsiteX2" fmla="*/ 1092425 w 1092425"/>
              <a:gd name="connsiteY2" fmla="*/ 574534 h 57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425" h="575777">
                <a:moveTo>
                  <a:pt x="0" y="0"/>
                </a:moveTo>
                <a:cubicBezTo>
                  <a:pt x="103173" y="194883"/>
                  <a:pt x="206347" y="389766"/>
                  <a:pt x="388418" y="485522"/>
                </a:cubicBezTo>
                <a:cubicBezTo>
                  <a:pt x="570489" y="581278"/>
                  <a:pt x="831457" y="577906"/>
                  <a:pt x="1092425" y="574534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275856" y="3388930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Dividend</a:t>
            </a:r>
            <a:endParaRPr lang="de-DE" sz="2000" i="1" dirty="0"/>
          </a:p>
        </p:txBody>
      </p:sp>
      <p:sp>
        <p:nvSpPr>
          <p:cNvPr id="12" name="Freihandform 11"/>
          <p:cNvSpPr/>
          <p:nvPr/>
        </p:nvSpPr>
        <p:spPr bwMode="auto">
          <a:xfrm>
            <a:off x="2257678" y="2435703"/>
            <a:ext cx="1108609" cy="1149069"/>
          </a:xfrm>
          <a:custGeom>
            <a:avLst/>
            <a:gdLst>
              <a:gd name="connsiteX0" fmla="*/ 0 w 1108609"/>
              <a:gd name="connsiteY0" fmla="*/ 0 h 1149069"/>
              <a:gd name="connsiteX1" fmla="*/ 436970 w 1108609"/>
              <a:gd name="connsiteY1" fmla="*/ 890124 h 1149069"/>
              <a:gd name="connsiteX2" fmla="*/ 1108609 w 1108609"/>
              <a:gd name="connsiteY2" fmla="*/ 1149069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609" h="1149069">
                <a:moveTo>
                  <a:pt x="0" y="0"/>
                </a:moveTo>
                <a:cubicBezTo>
                  <a:pt x="126101" y="349306"/>
                  <a:pt x="252202" y="698613"/>
                  <a:pt x="436970" y="890124"/>
                </a:cubicBezTo>
                <a:cubicBezTo>
                  <a:pt x="621738" y="1081635"/>
                  <a:pt x="865173" y="1115352"/>
                  <a:pt x="1108609" y="1149069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469974" y="3873242"/>
            <a:ext cx="2334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Kontrolle:</a:t>
            </a:r>
          </a:p>
          <a:p>
            <a:r>
              <a:rPr lang="de-DE" sz="2000" dirty="0" smtClean="0"/>
              <a:t>103 / 9 = 11 Rest 4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87784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7" grpId="0" animBg="1"/>
      <p:bldP spid="46" grpId="0" animBg="1"/>
      <p:bldP spid="43" grpId="0" animBg="1"/>
      <p:bldP spid="33" grpId="0"/>
      <p:bldP spid="34" grpId="0"/>
      <p:bldP spid="35" grpId="0"/>
      <p:bldP spid="37" grpId="0"/>
      <p:bldP spid="38" grpId="0"/>
      <p:bldP spid="39" grpId="0"/>
      <p:bldP spid="40" grpId="0"/>
      <p:bldP spid="42" grpId="0"/>
      <p:bldP spid="2" grpId="0"/>
      <p:bldP spid="44" grpId="0"/>
      <p:bldP spid="45" grpId="0"/>
      <p:bldP spid="7" grpId="0" animBg="1"/>
      <p:bldP spid="9" grpId="0" animBg="1"/>
      <p:bldP spid="11" grpId="0" animBg="1"/>
      <p:bldP spid="48" grpId="0"/>
      <p:bldP spid="12" grpId="0" animBg="1"/>
      <p:bldP spid="5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 Division (8)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Mathematisch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Dividend = Quotient * Divisor + Rest</a:t>
            </a:r>
            <a:br>
              <a:rPr lang="de-DE" dirty="0" smtClean="0"/>
            </a:br>
            <a:r>
              <a:rPr lang="de-DE" dirty="0" smtClean="0"/>
              <a:t>	oder</a:t>
            </a:r>
            <a:br>
              <a:rPr lang="de-DE" dirty="0" smtClean="0"/>
            </a:br>
            <a:r>
              <a:rPr lang="de-DE" dirty="0" smtClean="0"/>
              <a:t>Dividend / Divisor = Quotient + Rest / Divisor</a:t>
            </a:r>
            <a:br>
              <a:rPr lang="de-DE" dirty="0" smtClean="0"/>
            </a:b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Häufig verlangt: Rest hat gleiches Vorzeichen wie Dividend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Überlauf möglich, wenn Quotient nicht so breit wie Dividend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Realisierung über Addierer/Subtrahierer und Schiebeoperationen pro einzelnem Schritt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8586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7512A00-2AC0-4473-A84F-CC9B6872A258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b="1" dirty="0" smtClean="0"/>
              <a:t>Zahlendarstellungen und Rechnerarithmetik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Natürliche Zahlen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Binäre Arithmetik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Boolesche Algebra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Addition: Halbaddierer, Volladdierer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Subtraktion: Zweierkomplement-Darstellung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Multiplikation: Booth-Algorithmus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Division: „Schulmethode“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Reelle Zahlen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Zeichensätze</a:t>
            </a:r>
          </a:p>
        </p:txBody>
      </p:sp>
    </p:spTree>
    <p:extLst>
      <p:ext uri="{BB962C8B-B14F-4D97-AF65-F5344CB8AC3E}">
        <p14:creationId xmlns:p14="http://schemas.microsoft.com/office/powerpoint/2010/main" val="1717578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Festkomma-Darstellung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Feste Kommaposition bei der Darstellung von Zahlen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</a:t>
            </a:r>
            <a:r>
              <a:rPr lang="de-DE" i="1" dirty="0" smtClean="0"/>
              <a:t>n</a:t>
            </a:r>
            <a:r>
              <a:rPr lang="de-DE" dirty="0" smtClean="0"/>
              <a:t> = 4, Komma an Position </a:t>
            </a:r>
            <a:r>
              <a:rPr lang="de-DE" i="1" dirty="0" smtClean="0"/>
              <a:t>k</a:t>
            </a:r>
            <a:r>
              <a:rPr lang="de-DE" dirty="0" smtClean="0"/>
              <a:t> = 2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Registerinhalt 0110 bedeutet 01</a:t>
            </a:r>
            <a:r>
              <a:rPr lang="de-DE" b="1" dirty="0" smtClean="0"/>
              <a:t>,</a:t>
            </a:r>
            <a:r>
              <a:rPr lang="de-DE" dirty="0" smtClean="0"/>
              <a:t>10</a:t>
            </a:r>
            <a:r>
              <a:rPr lang="de-DE" baseline="-25000" dirty="0" smtClean="0"/>
              <a:t>2</a:t>
            </a:r>
            <a:r>
              <a:rPr lang="de-DE" dirty="0" smtClean="0"/>
              <a:t> bedeutet 1,5</a:t>
            </a:r>
            <a:r>
              <a:rPr lang="de-DE" baseline="-25000" dirty="0" smtClean="0"/>
              <a:t>10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Allgemeine Wertberechnung (für positive Zahlen):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de-DE" i="1" dirty="0" smtClean="0"/>
              <a:t>z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</a:t>
            </a:r>
            <a:r>
              <a:rPr lang="de-DE" i="1" baseline="-25000" dirty="0" smtClean="0"/>
              <a:t>k</a:t>
            </a:r>
            <a:r>
              <a:rPr lang="de-DE" baseline="-25000" dirty="0" smtClean="0"/>
              <a:t>-1</a:t>
            </a:r>
            <a:r>
              <a:rPr lang="de-DE" dirty="0"/>
              <a:t>, ..., </a:t>
            </a:r>
            <a:r>
              <a:rPr lang="de-DE" i="1" dirty="0"/>
              <a:t>z</a:t>
            </a:r>
            <a:r>
              <a:rPr lang="de-DE" baseline="-25000" dirty="0"/>
              <a:t>1</a:t>
            </a:r>
            <a:r>
              <a:rPr lang="de-DE" dirty="0"/>
              <a:t>, </a:t>
            </a:r>
            <a:r>
              <a:rPr lang="de-DE" i="1" dirty="0" smtClean="0"/>
              <a:t>z</a:t>
            </a:r>
            <a:r>
              <a:rPr lang="de-DE" baseline="-25000" dirty="0" smtClean="0"/>
              <a:t>0</a:t>
            </a:r>
            <a:r>
              <a:rPr lang="de-DE" dirty="0"/>
              <a:t>, </a:t>
            </a:r>
            <a:r>
              <a:rPr lang="de-DE" i="1" dirty="0" smtClean="0"/>
              <a:t>z</a:t>
            </a:r>
            <a:r>
              <a:rPr lang="de-DE" baseline="-25000" dirty="0" smtClean="0"/>
              <a:t>-1</a:t>
            </a:r>
            <a:r>
              <a:rPr lang="de-DE" dirty="0" smtClean="0"/>
              <a:t>, ..., </a:t>
            </a:r>
            <a:r>
              <a:rPr lang="de-DE" i="1" dirty="0" smtClean="0"/>
              <a:t>z</a:t>
            </a:r>
            <a:r>
              <a:rPr lang="de-DE" baseline="-25000" dirty="0" smtClean="0"/>
              <a:t>-k</a:t>
            </a:r>
            <a:r>
              <a:rPr lang="de-DE" dirty="0" smtClean="0"/>
              <a:t>)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/>
              <a:t>= </a:t>
            </a:r>
            <a:r>
              <a:rPr lang="de-DE" sz="3000" dirty="0" smtClean="0">
                <a:sym typeface="Symbol"/>
              </a:rPr>
              <a:t></a:t>
            </a:r>
            <a:r>
              <a:rPr lang="de-DE" dirty="0" smtClean="0"/>
              <a:t> </a:t>
            </a:r>
            <a:r>
              <a:rPr lang="de-DE" i="1" dirty="0"/>
              <a:t>z</a:t>
            </a:r>
            <a:r>
              <a:rPr lang="de-DE" i="1" baseline="-25000" dirty="0"/>
              <a:t>i</a:t>
            </a:r>
            <a:r>
              <a:rPr lang="de-DE" dirty="0"/>
              <a:t> * </a:t>
            </a:r>
            <a:r>
              <a:rPr lang="de-DE" dirty="0" smtClean="0"/>
              <a:t>2</a:t>
            </a:r>
            <a:r>
              <a:rPr lang="de-DE" i="1" baseline="30000" dirty="0" smtClean="0"/>
              <a:t>i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Negative Zahlen analog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Rechenoperationen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Addition und Subtraktion: unverändert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Multiplikation: Ergebnis hat 2</a:t>
            </a:r>
            <a:r>
              <a:rPr lang="de-DE" i="1" dirty="0" smtClean="0"/>
              <a:t>k</a:t>
            </a:r>
            <a:r>
              <a:rPr lang="de-DE" dirty="0" smtClean="0"/>
              <a:t> Nachkommastellen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Skalieren / Abschneiden auf </a:t>
            </a:r>
            <a:r>
              <a:rPr lang="de-DE" i="1" dirty="0" smtClean="0"/>
              <a:t>k</a:t>
            </a:r>
            <a:r>
              <a:rPr lang="de-DE" dirty="0" smtClean="0"/>
              <a:t> Nachkommastellen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Division: Einfügen des Ergebniskommas, sobald erste Nachkommastelle des Dividenden berührt wird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10402" y="3212976"/>
            <a:ext cx="229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i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2198594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Gleitkomma-Darstellung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Ziel: Darstellung großer </a:t>
            </a:r>
            <a:r>
              <a:rPr lang="de-DE" b="1" i="1" u="sng" dirty="0" smtClean="0"/>
              <a:t>und kleiner</a:t>
            </a:r>
            <a:r>
              <a:rPr lang="de-DE" b="1" dirty="0" smtClean="0"/>
              <a:t> Zahlen mit gleichem Verfahren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Datentyp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real</a:t>
            </a:r>
            <a:r>
              <a:rPr lang="de-DE" dirty="0" smtClean="0"/>
              <a:t> oder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de-DE" dirty="0" smtClean="0"/>
              <a:t> aus gängigen Programmiersprachen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u="sng" dirty="0" smtClean="0"/>
              <a:t>Vorsicht:</a:t>
            </a:r>
            <a:r>
              <a:rPr lang="de-DE" dirty="0" smtClean="0"/>
              <a:t> Gleitkommazahlen entsprechen nicht reellen Zahlen im mathematischen Sinne, sondern bloß einer Annäherung!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Idee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Darstellung einer Anzahl von Ziffern </a:t>
            </a:r>
            <a:r>
              <a:rPr lang="de-DE" i="1" dirty="0" smtClean="0"/>
              <a:t>(Mantisse)</a:t>
            </a:r>
            <a:r>
              <a:rPr lang="de-DE" dirty="0" smtClean="0"/>
              <a:t> </a:t>
            </a:r>
            <a:r>
              <a:rPr lang="de-DE" b="1" dirty="0" smtClean="0"/>
              <a:t>plus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Darstellung der Position des Kommas (Gleitkomma)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Beispiele:		– 12.345 / </a:t>
            </a:r>
            <a:r>
              <a:rPr lang="de-DE" i="1" dirty="0" smtClean="0"/>
              <a:t>k</a:t>
            </a:r>
            <a:r>
              <a:rPr lang="de-DE" dirty="0" smtClean="0"/>
              <a:t> = 2:		123,45</a:t>
            </a:r>
            <a:br>
              <a:rPr lang="de-DE" dirty="0" smtClean="0"/>
            </a:br>
            <a:r>
              <a:rPr lang="de-DE" dirty="0" smtClean="0"/>
              <a:t>			– 12.345 / </a:t>
            </a:r>
            <a:r>
              <a:rPr lang="de-DE" i="1" dirty="0" smtClean="0"/>
              <a:t>k</a:t>
            </a:r>
            <a:r>
              <a:rPr lang="de-DE" dirty="0" smtClean="0"/>
              <a:t> = 5:		0,123.45</a:t>
            </a:r>
            <a:br>
              <a:rPr lang="de-DE" dirty="0" smtClean="0"/>
            </a:br>
            <a:r>
              <a:rPr lang="de-DE" dirty="0" smtClean="0"/>
              <a:t>			– 12.345 / </a:t>
            </a:r>
            <a:r>
              <a:rPr lang="de-DE" i="1" dirty="0" smtClean="0"/>
              <a:t>k</a:t>
            </a:r>
            <a:r>
              <a:rPr lang="de-DE" dirty="0" smtClean="0"/>
              <a:t> = -4:	123.450.000,0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Wissenschaftliche Notation des Taschenrechners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1,234.5 * 10</a:t>
            </a:r>
            <a:r>
              <a:rPr lang="de-DE" baseline="30000" dirty="0" smtClean="0"/>
              <a:t>4</a:t>
            </a:r>
            <a:r>
              <a:rPr lang="de-DE" dirty="0" smtClean="0"/>
              <a:t> entspricht 12.345,0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Exponent</a:t>
            </a:r>
            <a:r>
              <a:rPr lang="de-DE" dirty="0" smtClean="0"/>
              <a:t> zur Basis 10 gibt Position des Kommas an</a:t>
            </a:r>
          </a:p>
        </p:txBody>
      </p:sp>
    </p:spTree>
    <p:extLst>
      <p:ext uri="{BB962C8B-B14F-4D97-AF65-F5344CB8AC3E}">
        <p14:creationId xmlns:p14="http://schemas.microsoft.com/office/powerpoint/2010/main" val="21500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Gleitkomma-Darstellung (2)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Allgemein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Zahl </a:t>
            </a:r>
            <a:r>
              <a:rPr lang="de-DE" i="1" dirty="0" smtClean="0"/>
              <a:t>x</a:t>
            </a:r>
            <a:r>
              <a:rPr lang="de-DE" dirty="0" smtClean="0"/>
              <a:t> wird dargestellt als: </a:t>
            </a:r>
            <a:r>
              <a:rPr lang="de-DE" i="1" dirty="0" smtClean="0"/>
              <a:t>x</a:t>
            </a:r>
            <a:r>
              <a:rPr lang="de-DE" dirty="0" smtClean="0"/>
              <a:t> = </a:t>
            </a:r>
            <a:r>
              <a:rPr lang="de-DE" i="1" dirty="0" smtClean="0"/>
              <a:t>m</a:t>
            </a:r>
            <a:r>
              <a:rPr lang="de-DE" dirty="0" smtClean="0"/>
              <a:t> * </a:t>
            </a:r>
            <a:r>
              <a:rPr lang="de-DE" i="1" dirty="0" smtClean="0"/>
              <a:t>b</a:t>
            </a:r>
            <a:r>
              <a:rPr lang="de-DE" i="1" baseline="30000" dirty="0" smtClean="0"/>
              <a:t>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(Mantisse </a:t>
            </a:r>
            <a:r>
              <a:rPr lang="de-DE" i="1" dirty="0" smtClean="0"/>
              <a:t>m</a:t>
            </a:r>
            <a:r>
              <a:rPr lang="de-DE" dirty="0" smtClean="0"/>
              <a:t> multipliziert mit Exponent </a:t>
            </a:r>
            <a:r>
              <a:rPr lang="de-DE" i="1" dirty="0" smtClean="0"/>
              <a:t>e</a:t>
            </a:r>
            <a:r>
              <a:rPr lang="de-DE" dirty="0" smtClean="0"/>
              <a:t> zur Basis </a:t>
            </a:r>
            <a:r>
              <a:rPr lang="de-DE" i="1" dirty="0" smtClean="0"/>
              <a:t>b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e</a:t>
            </a:r>
            <a:r>
              <a:rPr lang="de-DE" dirty="0" smtClean="0"/>
              <a:t> wird auch </a:t>
            </a:r>
            <a:r>
              <a:rPr lang="de-DE" i="1" dirty="0" smtClean="0"/>
              <a:t>Charakteristik</a:t>
            </a:r>
            <a:r>
              <a:rPr lang="de-DE" dirty="0" smtClean="0"/>
              <a:t> genannt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Normalisierung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Zahl </a:t>
            </a:r>
            <a:r>
              <a:rPr lang="de-DE" i="1" dirty="0" smtClean="0"/>
              <a:t>x</a:t>
            </a:r>
            <a:r>
              <a:rPr lang="de-DE" dirty="0" smtClean="0"/>
              <a:t> ≠ 0 heißt normalisiert, wenn gilt: 1 ≤ </a:t>
            </a:r>
            <a:r>
              <a:rPr lang="de-DE" i="1" dirty="0" smtClean="0"/>
              <a:t>m</a:t>
            </a:r>
            <a:r>
              <a:rPr lang="de-DE" dirty="0" smtClean="0"/>
              <a:t> &lt; </a:t>
            </a:r>
            <a:r>
              <a:rPr lang="de-DE" i="1" dirty="0" smtClean="0"/>
              <a:t>b</a:t>
            </a:r>
            <a:endParaRPr lang="de-DE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 für </a:t>
            </a:r>
            <a:r>
              <a:rPr lang="de-DE" i="1" dirty="0" smtClean="0"/>
              <a:t>b</a:t>
            </a:r>
            <a:r>
              <a:rPr lang="de-DE" dirty="0" smtClean="0"/>
              <a:t> = 10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12.345 wird dargestellt als 1,2345 * 10</a:t>
            </a:r>
            <a:r>
              <a:rPr lang="de-DE" baseline="30000" dirty="0" smtClean="0"/>
              <a:t>4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 der Mantisse liegt zwischen 1 und 10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 für </a:t>
            </a:r>
            <a:r>
              <a:rPr lang="de-DE" i="1" dirty="0" smtClean="0"/>
              <a:t>b</a:t>
            </a:r>
            <a:r>
              <a:rPr lang="de-DE" dirty="0" smtClean="0"/>
              <a:t> = 2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3,625 wird dargestellt als 1,1101</a:t>
            </a:r>
            <a:r>
              <a:rPr lang="de-DE" baseline="-25000" dirty="0" smtClean="0"/>
              <a:t>2</a:t>
            </a:r>
            <a:r>
              <a:rPr lang="de-DE" dirty="0" smtClean="0"/>
              <a:t> * 2</a:t>
            </a:r>
            <a:r>
              <a:rPr lang="de-DE" baseline="30000" dirty="0" smtClean="0"/>
              <a:t>1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 der Mantisse liegt zwischen 1 und 2</a:t>
            </a:r>
          </a:p>
        </p:txBody>
      </p:sp>
    </p:spTree>
    <p:extLst>
      <p:ext uri="{BB962C8B-B14F-4D97-AF65-F5344CB8AC3E}">
        <p14:creationId xmlns:p14="http://schemas.microsoft.com/office/powerpoint/2010/main" val="3959442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 Darstellung von Gleitkommazahlen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Freiheitsgrade bei der Darstellung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Gesamtlänge der Darstellung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Länge der Exponentendarstellung (Länge der Mantissendarstellung)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Darstellung der Mantisse</a:t>
            </a:r>
            <a:br>
              <a:rPr lang="de-DE" dirty="0" smtClean="0"/>
            </a:br>
            <a:r>
              <a:rPr lang="de-DE" dirty="0" smtClean="0"/>
              <a:t>(Einer- oder Zweierkomplement, oder Vorzeichen und Betrag)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Darstellung des Exponenten</a:t>
            </a:r>
            <a:br>
              <a:rPr lang="de-DE" dirty="0" smtClean="0"/>
            </a:br>
            <a:r>
              <a:rPr lang="de-DE" dirty="0" smtClean="0"/>
              <a:t>(Einer- oder Zweierkomplement, Vorzeichen und Betrag, oder </a:t>
            </a:r>
            <a:r>
              <a:rPr lang="en-US" i="1" dirty="0" smtClean="0"/>
              <a:t>Biased Exponent</a:t>
            </a:r>
            <a:r>
              <a:rPr lang="de-DE" dirty="0" smtClean="0"/>
              <a:t>)</a:t>
            </a:r>
            <a:br>
              <a:rPr lang="de-DE" dirty="0" smtClean="0"/>
            </a:br>
            <a:endParaRPr lang="de-DE" sz="1200" dirty="0"/>
          </a:p>
          <a:p>
            <a:pPr>
              <a:lnSpc>
                <a:spcPct val="90000"/>
              </a:lnSpc>
            </a:pPr>
            <a:r>
              <a:rPr lang="en-US" b="1" i="1" dirty="0" smtClean="0"/>
              <a:t>Biased Exponent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Darstellung des Exponenten ist immer positiv und um eine Konstante </a:t>
            </a:r>
            <a:r>
              <a:rPr lang="en-US" i="1" dirty="0" smtClean="0"/>
              <a:t>(Bias)</a:t>
            </a:r>
            <a:r>
              <a:rPr lang="de-DE" dirty="0" smtClean="0"/>
              <a:t> größer als der tatsächliche Wert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</a:t>
            </a:r>
            <a:r>
              <a:rPr lang="en-US" i="1" dirty="0" smtClean="0"/>
              <a:t>Bias</a:t>
            </a:r>
            <a:r>
              <a:rPr lang="de-DE" dirty="0" smtClean="0"/>
              <a:t> </a:t>
            </a:r>
            <a:r>
              <a:rPr lang="de-DE" i="1" dirty="0" smtClean="0"/>
              <a:t>B</a:t>
            </a:r>
            <a:r>
              <a:rPr lang="de-DE" dirty="0" smtClean="0"/>
              <a:t> = 63, Exponent </a:t>
            </a:r>
            <a:r>
              <a:rPr lang="de-DE" i="1" dirty="0" smtClean="0"/>
              <a:t>e</a:t>
            </a:r>
            <a:r>
              <a:rPr lang="de-DE" dirty="0" smtClean="0"/>
              <a:t> = -8	Darstellung </a:t>
            </a:r>
            <a:r>
              <a:rPr lang="de-DE" i="1" dirty="0" smtClean="0"/>
              <a:t>e</a:t>
            </a:r>
            <a:r>
              <a:rPr lang="de-DE" baseline="-25000" dirty="0" smtClean="0"/>
              <a:t>Darst</a:t>
            </a:r>
            <a:r>
              <a:rPr lang="de-DE" dirty="0" smtClean="0"/>
              <a:t> = 55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Vorteil: Durchgängig positiver Zahlenraum für die Charakteristik</a:t>
            </a:r>
          </a:p>
        </p:txBody>
      </p:sp>
    </p:spTree>
    <p:extLst>
      <p:ext uri="{BB962C8B-B14F-4D97-AF65-F5344CB8AC3E}">
        <p14:creationId xmlns:p14="http://schemas.microsoft.com/office/powerpoint/2010/main" val="141745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IEEE 754 Gleitkomma-Darstellung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Standard zur Vereinheitlichung der unterschiedlichen Darstellungen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Aufbau einer IEEE 754 Gleitkommazahl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Allgemeine Wertberechnung: </a:t>
            </a:r>
            <a:r>
              <a:rPr lang="de-DE" i="1" dirty="0" smtClean="0"/>
              <a:t>x</a:t>
            </a:r>
            <a:r>
              <a:rPr lang="de-DE" dirty="0" smtClean="0"/>
              <a:t> = (-1)</a:t>
            </a:r>
            <a:r>
              <a:rPr lang="de-DE" i="1" baseline="30000" dirty="0" smtClean="0"/>
              <a:t>s</a:t>
            </a:r>
            <a:r>
              <a:rPr lang="de-DE" dirty="0" smtClean="0"/>
              <a:t> * 1,</a:t>
            </a:r>
            <a:r>
              <a:rPr lang="de-DE" i="1" dirty="0" smtClean="0"/>
              <a:t>m</a:t>
            </a:r>
            <a:r>
              <a:rPr lang="de-DE" dirty="0" smtClean="0"/>
              <a:t> * 2</a:t>
            </a:r>
            <a:r>
              <a:rPr lang="de-DE" i="1" baseline="30000" dirty="0" smtClean="0"/>
              <a:t>e</a:t>
            </a:r>
            <a:r>
              <a:rPr lang="de-DE" baseline="30000" dirty="0" smtClean="0"/>
              <a:t>-</a:t>
            </a:r>
            <a:r>
              <a:rPr lang="de-DE" i="1" baseline="30000" dirty="0" smtClean="0"/>
              <a:t>B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Erste Ziffer (immer 1) wird nicht in Mantisse gespeichert (sog. verdecktes Bit, </a:t>
            </a:r>
            <a:r>
              <a:rPr lang="en-US" i="1" dirty="0" smtClean="0"/>
              <a:t>hidden bit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Bias </a:t>
            </a:r>
            <a:r>
              <a:rPr lang="de-DE" i="1" dirty="0" smtClean="0"/>
              <a:t>B</a:t>
            </a:r>
            <a:r>
              <a:rPr lang="de-DE" dirty="0" smtClean="0"/>
              <a:t> hängt von der Länge der Exponentendarstellung </a:t>
            </a:r>
            <a:r>
              <a:rPr lang="de-DE" i="1" dirty="0" smtClean="0"/>
              <a:t>E</a:t>
            </a:r>
            <a:r>
              <a:rPr lang="de-DE" dirty="0" smtClean="0"/>
              <a:t> ab: </a:t>
            </a:r>
            <a:r>
              <a:rPr lang="de-DE" i="1" dirty="0" smtClean="0"/>
              <a:t>B</a:t>
            </a:r>
            <a:r>
              <a:rPr lang="de-DE" dirty="0" smtClean="0"/>
              <a:t> = 2</a:t>
            </a:r>
            <a:r>
              <a:rPr lang="de-DE" i="1" baseline="30000" dirty="0" smtClean="0"/>
              <a:t>E</a:t>
            </a:r>
            <a:r>
              <a:rPr lang="de-DE" baseline="30000" dirty="0" smtClean="0"/>
              <a:t>-1</a:t>
            </a:r>
            <a:r>
              <a:rPr lang="de-DE" dirty="0" smtClean="0"/>
              <a:t> – 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Gültige Charakteristiken: 0 &lt; </a:t>
            </a:r>
            <a:r>
              <a:rPr lang="de-DE" i="1" dirty="0" smtClean="0"/>
              <a:t>e</a:t>
            </a:r>
            <a:r>
              <a:rPr lang="de-DE" dirty="0" smtClean="0"/>
              <a:t> &lt; 2</a:t>
            </a:r>
            <a:r>
              <a:rPr lang="de-DE" i="1" baseline="30000" dirty="0" smtClean="0"/>
              <a:t>E</a:t>
            </a:r>
            <a:r>
              <a:rPr lang="de-DE" dirty="0" smtClean="0"/>
              <a:t> – 1</a:t>
            </a:r>
            <a:br>
              <a:rPr lang="de-DE" dirty="0" smtClean="0"/>
            </a:br>
            <a:r>
              <a:rPr lang="de-DE" dirty="0" smtClean="0"/>
              <a:t>(Werte 0 und 2</a:t>
            </a:r>
            <a:r>
              <a:rPr lang="de-DE" i="1" baseline="30000" dirty="0" smtClean="0"/>
              <a:t>E</a:t>
            </a:r>
            <a:r>
              <a:rPr lang="de-DE" dirty="0" smtClean="0"/>
              <a:t> – 1 sind reserviert)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5" t="53956" r="5929" b="18310"/>
          <a:stretch/>
        </p:blipFill>
        <p:spPr>
          <a:xfrm>
            <a:off x="611560" y="2413394"/>
            <a:ext cx="6206592" cy="137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27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IEEE 754 Gleitkomma-Darstellung (2)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Spezielle Werte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Null / </a:t>
            </a:r>
            <a:r>
              <a:rPr lang="en-US" i="1" dirty="0" smtClean="0"/>
              <a:t>Zero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0 ist nicht als normalisierte Zahl darstellbar, daher gesonderte Behandlung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Vorzeichen </a:t>
            </a:r>
            <a:r>
              <a:rPr lang="de-DE" i="1" dirty="0" smtClean="0"/>
              <a:t>s</a:t>
            </a:r>
            <a:r>
              <a:rPr lang="de-DE" dirty="0" smtClean="0"/>
              <a:t>, </a:t>
            </a:r>
            <a:r>
              <a:rPr lang="de-DE" i="1" dirty="0" smtClean="0"/>
              <a:t>e</a:t>
            </a:r>
            <a:r>
              <a:rPr lang="de-DE" dirty="0" smtClean="0"/>
              <a:t> = 0, </a:t>
            </a:r>
            <a:r>
              <a:rPr lang="de-DE" i="1" dirty="0" smtClean="0"/>
              <a:t>m</a:t>
            </a:r>
            <a:r>
              <a:rPr lang="de-DE" dirty="0" smtClean="0"/>
              <a:t> = 0 (</a:t>
            </a:r>
            <a:r>
              <a:rPr lang="de-DE" dirty="0" smtClean="0">
                <a:sym typeface="Wingdings"/>
              </a:rPr>
              <a:t></a:t>
            </a:r>
            <a:r>
              <a:rPr lang="de-DE" dirty="0" smtClean="0"/>
              <a:t> es existiert positive und negative Null)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Unendlich / </a:t>
            </a:r>
            <a:r>
              <a:rPr lang="en-US" i="1" dirty="0" smtClean="0"/>
              <a:t>Infinity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Symbolische Darstellung für unendlich große / kleine Zahl; sinnvoll bspw. bei Überläufen, anstatt der Rückgabe der größten darstellbaren Zahl.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                mit Überlauf bei </a:t>
            </a:r>
            <a:r>
              <a:rPr lang="de-DE" i="1" dirty="0" smtClean="0"/>
              <a:t>x</a:t>
            </a:r>
            <a:r>
              <a:rPr lang="de-DE" baseline="30000" dirty="0" smtClean="0"/>
              <a:t>2</a:t>
            </a:r>
            <a:r>
              <a:rPr lang="de-DE" dirty="0" smtClean="0"/>
              <a:t>; Ergebnis ∞ statt normaler Zahl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Vorzeichen </a:t>
            </a:r>
            <a:r>
              <a:rPr lang="de-DE" i="1" dirty="0" smtClean="0"/>
              <a:t>s</a:t>
            </a:r>
            <a:r>
              <a:rPr lang="de-DE" dirty="0" smtClean="0"/>
              <a:t>, </a:t>
            </a:r>
            <a:r>
              <a:rPr lang="de-DE" i="1" dirty="0" smtClean="0"/>
              <a:t>e</a:t>
            </a:r>
            <a:r>
              <a:rPr lang="de-DE" dirty="0" smtClean="0"/>
              <a:t> = 2</a:t>
            </a:r>
            <a:r>
              <a:rPr lang="de-DE" i="1" baseline="30000" dirty="0" smtClean="0"/>
              <a:t>E</a:t>
            </a:r>
            <a:r>
              <a:rPr lang="de-DE" dirty="0" smtClean="0"/>
              <a:t> – 1, </a:t>
            </a:r>
            <a:r>
              <a:rPr lang="de-DE" i="1" dirty="0" smtClean="0"/>
              <a:t>m</a:t>
            </a:r>
            <a:r>
              <a:rPr lang="de-DE" dirty="0" smtClean="0"/>
              <a:t> = 0 (positiv und negativ unendlich)</a:t>
            </a:r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97" y="4896000"/>
            <a:ext cx="104203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81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IEEE 754 Gleitkomma-Darstellung (3)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Spezielle Werte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NaN / </a:t>
            </a:r>
            <a:r>
              <a:rPr lang="en-US" i="1" dirty="0" smtClean="0"/>
              <a:t>Not a number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Falls Rechenoperation für bestimmte Argumente nicht definiert ist, wird NaN zurückgegeben.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       für </a:t>
            </a:r>
            <a:r>
              <a:rPr lang="de-DE" i="1" dirty="0" smtClean="0"/>
              <a:t>x</a:t>
            </a:r>
            <a:r>
              <a:rPr lang="de-DE" dirty="0" smtClean="0"/>
              <a:t> &lt; 0 liefert NaN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Vorzeichen </a:t>
            </a:r>
            <a:r>
              <a:rPr lang="de-DE" i="1" dirty="0" smtClean="0"/>
              <a:t>s</a:t>
            </a:r>
            <a:r>
              <a:rPr lang="de-DE" dirty="0" smtClean="0"/>
              <a:t>, </a:t>
            </a:r>
            <a:r>
              <a:rPr lang="de-DE" i="1" dirty="0" smtClean="0"/>
              <a:t>e</a:t>
            </a:r>
            <a:r>
              <a:rPr lang="de-DE" dirty="0" smtClean="0"/>
              <a:t> = 2</a:t>
            </a:r>
            <a:r>
              <a:rPr lang="de-DE" i="1" baseline="30000" dirty="0" smtClean="0"/>
              <a:t>E</a:t>
            </a:r>
            <a:r>
              <a:rPr lang="de-DE" dirty="0" smtClean="0"/>
              <a:t> – 1, </a:t>
            </a:r>
            <a:r>
              <a:rPr lang="de-DE" i="1" dirty="0" smtClean="0"/>
              <a:t>m</a:t>
            </a:r>
            <a:r>
              <a:rPr lang="de-DE" dirty="0" smtClean="0"/>
              <a:t> ≠ 0</a:t>
            </a: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96952"/>
            <a:ext cx="337185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42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Positive Ganze Zahlen 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Dualsystem, Binärsystem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</a:t>
            </a:r>
            <a:br>
              <a:rPr lang="de-DE" dirty="0" smtClean="0"/>
            </a:br>
            <a:r>
              <a:rPr lang="de-DE" dirty="0" smtClean="0"/>
              <a:t>1011</a:t>
            </a:r>
            <a:r>
              <a:rPr lang="de-DE" baseline="-25000" dirty="0" smtClean="0"/>
              <a:t>2</a:t>
            </a:r>
            <a:r>
              <a:rPr lang="de-DE" dirty="0" smtClean="0"/>
              <a:t> = (1, 0, 1, 1)</a:t>
            </a:r>
            <a:r>
              <a:rPr lang="de-DE" baseline="-25000" dirty="0" smtClean="0"/>
              <a:t>2</a:t>
            </a:r>
            <a:r>
              <a:rPr lang="de-DE" dirty="0" smtClean="0"/>
              <a:t> = 1 * </a:t>
            </a:r>
            <a:r>
              <a:rPr lang="de-DE" dirty="0" smtClean="0">
                <a:solidFill>
                  <a:srgbClr val="3366FF"/>
                </a:solidFill>
              </a:rPr>
              <a:t>2</a:t>
            </a:r>
            <a:r>
              <a:rPr lang="de-DE" baseline="30000" dirty="0" smtClean="0">
                <a:solidFill>
                  <a:srgbClr val="3366FF"/>
                </a:solidFill>
              </a:rPr>
              <a:t>3</a:t>
            </a:r>
            <a:r>
              <a:rPr lang="de-DE" dirty="0" smtClean="0"/>
              <a:t> + 0 * </a:t>
            </a:r>
            <a:r>
              <a:rPr lang="de-DE" dirty="0" smtClean="0">
                <a:solidFill>
                  <a:srgbClr val="3366FF"/>
                </a:solidFill>
              </a:rPr>
              <a:t>2</a:t>
            </a:r>
            <a:r>
              <a:rPr lang="de-DE" baseline="30000" dirty="0" smtClean="0">
                <a:solidFill>
                  <a:srgbClr val="3366FF"/>
                </a:solidFill>
              </a:rPr>
              <a:t>2</a:t>
            </a:r>
            <a:r>
              <a:rPr lang="de-DE" dirty="0" smtClean="0"/>
              <a:t> + 1 * </a:t>
            </a:r>
            <a:r>
              <a:rPr lang="de-DE" dirty="0" smtClean="0">
                <a:solidFill>
                  <a:srgbClr val="3366FF"/>
                </a:solidFill>
              </a:rPr>
              <a:t>2</a:t>
            </a:r>
            <a:r>
              <a:rPr lang="de-DE" baseline="30000" dirty="0" smtClean="0">
                <a:solidFill>
                  <a:srgbClr val="3366FF"/>
                </a:solidFill>
              </a:rPr>
              <a:t>1</a:t>
            </a:r>
            <a:r>
              <a:rPr lang="de-DE" dirty="0" smtClean="0"/>
              <a:t> + 1 * </a:t>
            </a:r>
            <a:r>
              <a:rPr lang="de-DE" dirty="0" smtClean="0">
                <a:solidFill>
                  <a:srgbClr val="3366FF"/>
                </a:solidFill>
              </a:rPr>
              <a:t>2</a:t>
            </a:r>
            <a:r>
              <a:rPr lang="de-DE" baseline="30000" dirty="0" smtClean="0">
                <a:solidFill>
                  <a:srgbClr val="3366FF"/>
                </a:solidFill>
              </a:rPr>
              <a:t>0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Allgemein: </a:t>
            </a:r>
            <a:r>
              <a:rPr lang="de-DE" i="1" dirty="0" smtClean="0"/>
              <a:t>n</a:t>
            </a:r>
            <a:r>
              <a:rPr lang="de-DE" dirty="0" smtClean="0"/>
              <a:t>-stellige Binärzahl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i="1" dirty="0" smtClean="0"/>
              <a:t>z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-1</a:t>
            </a:r>
            <a:r>
              <a:rPr lang="de-DE" dirty="0" smtClean="0"/>
              <a:t>, </a:t>
            </a:r>
            <a:r>
              <a:rPr lang="de-DE" i="1" dirty="0" smtClean="0"/>
              <a:t>z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-2</a:t>
            </a:r>
            <a:r>
              <a:rPr lang="de-DE" dirty="0" smtClean="0"/>
              <a:t>, ..., </a:t>
            </a:r>
            <a:r>
              <a:rPr lang="de-DE" i="1" dirty="0" smtClean="0"/>
              <a:t>z</a:t>
            </a:r>
            <a:r>
              <a:rPr lang="de-DE" baseline="-25000" dirty="0" smtClean="0"/>
              <a:t>2</a:t>
            </a:r>
            <a:r>
              <a:rPr lang="de-DE" dirty="0" smtClean="0"/>
              <a:t>, </a:t>
            </a:r>
            <a:r>
              <a:rPr lang="de-DE" i="1" dirty="0" smtClean="0"/>
              <a:t>z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z</a:t>
            </a:r>
            <a:r>
              <a:rPr lang="de-DE" baseline="-25000" dirty="0" smtClean="0"/>
              <a:t>0</a:t>
            </a:r>
            <a:r>
              <a:rPr lang="de-DE" dirty="0" smtClean="0"/>
              <a:t>)</a:t>
            </a:r>
            <a:r>
              <a:rPr lang="de-DE" baseline="-25000" dirty="0" smtClean="0"/>
              <a:t>2</a:t>
            </a:r>
            <a:r>
              <a:rPr lang="de-DE" dirty="0" smtClean="0"/>
              <a:t> =</a:t>
            </a:r>
            <a:br>
              <a:rPr lang="de-DE" dirty="0" smtClean="0"/>
            </a:br>
            <a:r>
              <a:rPr lang="de-DE" i="1" dirty="0" smtClean="0"/>
              <a:t>z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-1</a:t>
            </a:r>
            <a:r>
              <a:rPr lang="de-DE" dirty="0" smtClean="0"/>
              <a:t> * </a:t>
            </a:r>
            <a:r>
              <a:rPr lang="de-DE" dirty="0" smtClean="0">
                <a:solidFill>
                  <a:srgbClr val="3366FF"/>
                </a:solidFill>
              </a:rPr>
              <a:t>2</a:t>
            </a:r>
            <a:r>
              <a:rPr lang="de-DE" i="1" baseline="30000" dirty="0" smtClean="0">
                <a:solidFill>
                  <a:srgbClr val="3366FF"/>
                </a:solidFill>
              </a:rPr>
              <a:t>n</a:t>
            </a:r>
            <a:r>
              <a:rPr lang="de-DE" baseline="30000" dirty="0" smtClean="0">
                <a:solidFill>
                  <a:srgbClr val="3366FF"/>
                </a:solidFill>
              </a:rPr>
              <a:t>-1</a:t>
            </a:r>
            <a:r>
              <a:rPr lang="de-DE" dirty="0" smtClean="0"/>
              <a:t> + </a:t>
            </a:r>
            <a:r>
              <a:rPr lang="de-DE" i="1" dirty="0" smtClean="0"/>
              <a:t>z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-2</a:t>
            </a:r>
            <a:r>
              <a:rPr lang="de-DE" dirty="0" smtClean="0"/>
              <a:t> * </a:t>
            </a:r>
            <a:r>
              <a:rPr lang="de-DE" dirty="0" smtClean="0">
                <a:solidFill>
                  <a:srgbClr val="3366FF"/>
                </a:solidFill>
              </a:rPr>
              <a:t>2</a:t>
            </a:r>
            <a:r>
              <a:rPr lang="de-DE" i="1" baseline="30000" dirty="0" smtClean="0">
                <a:solidFill>
                  <a:srgbClr val="3366FF"/>
                </a:solidFill>
              </a:rPr>
              <a:t>n</a:t>
            </a:r>
            <a:r>
              <a:rPr lang="de-DE" baseline="30000" dirty="0" smtClean="0">
                <a:solidFill>
                  <a:srgbClr val="3366FF"/>
                </a:solidFill>
              </a:rPr>
              <a:t>-2</a:t>
            </a:r>
            <a:r>
              <a:rPr lang="de-DE" dirty="0" smtClean="0"/>
              <a:t> + ... + </a:t>
            </a:r>
            <a:r>
              <a:rPr lang="de-DE" i="1" dirty="0" smtClean="0"/>
              <a:t>z</a:t>
            </a:r>
            <a:r>
              <a:rPr lang="de-DE" baseline="-25000" dirty="0" smtClean="0"/>
              <a:t>2</a:t>
            </a:r>
            <a:r>
              <a:rPr lang="de-DE" dirty="0" smtClean="0"/>
              <a:t> * </a:t>
            </a:r>
            <a:r>
              <a:rPr lang="de-DE" dirty="0" smtClean="0">
                <a:solidFill>
                  <a:srgbClr val="3366FF"/>
                </a:solidFill>
              </a:rPr>
              <a:t>2</a:t>
            </a:r>
            <a:r>
              <a:rPr lang="de-DE" baseline="30000" dirty="0" smtClean="0">
                <a:solidFill>
                  <a:srgbClr val="3366FF"/>
                </a:solidFill>
              </a:rPr>
              <a:t>2</a:t>
            </a:r>
            <a:r>
              <a:rPr lang="de-DE" dirty="0" smtClean="0"/>
              <a:t> + </a:t>
            </a:r>
            <a:r>
              <a:rPr lang="de-DE" i="1" dirty="0" smtClean="0"/>
              <a:t>z</a:t>
            </a:r>
            <a:r>
              <a:rPr lang="de-DE" baseline="-25000" dirty="0" smtClean="0"/>
              <a:t>1</a:t>
            </a:r>
            <a:r>
              <a:rPr lang="de-DE" dirty="0" smtClean="0"/>
              <a:t> * </a:t>
            </a:r>
            <a:r>
              <a:rPr lang="de-DE" dirty="0" smtClean="0">
                <a:solidFill>
                  <a:srgbClr val="3366FF"/>
                </a:solidFill>
              </a:rPr>
              <a:t>2</a:t>
            </a:r>
            <a:r>
              <a:rPr lang="de-DE" baseline="30000" dirty="0" smtClean="0">
                <a:solidFill>
                  <a:srgbClr val="3366FF"/>
                </a:solidFill>
              </a:rPr>
              <a:t>1</a:t>
            </a:r>
            <a:r>
              <a:rPr lang="de-DE" dirty="0" smtClean="0"/>
              <a:t> + </a:t>
            </a:r>
            <a:r>
              <a:rPr lang="de-DE" i="1" dirty="0" smtClean="0"/>
              <a:t>z</a:t>
            </a:r>
            <a:r>
              <a:rPr lang="de-DE" baseline="-25000" dirty="0" smtClean="0"/>
              <a:t>0</a:t>
            </a:r>
            <a:r>
              <a:rPr lang="de-DE" dirty="0" smtClean="0"/>
              <a:t> * </a:t>
            </a:r>
            <a:r>
              <a:rPr lang="de-DE" dirty="0" smtClean="0">
                <a:solidFill>
                  <a:srgbClr val="3366FF"/>
                </a:solidFill>
              </a:rPr>
              <a:t>2</a:t>
            </a:r>
            <a:r>
              <a:rPr lang="de-DE" baseline="30000" dirty="0" smtClean="0">
                <a:solidFill>
                  <a:srgbClr val="3366FF"/>
                </a:solidFill>
              </a:rPr>
              <a:t>0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mit </a:t>
            </a:r>
            <a:r>
              <a:rPr lang="de-DE" i="1" dirty="0" smtClean="0"/>
              <a:t>z</a:t>
            </a:r>
            <a:r>
              <a:rPr lang="de-DE" i="1" baseline="-25000" dirty="0" smtClean="0"/>
              <a:t>i</a:t>
            </a:r>
            <a:r>
              <a:rPr lang="de-DE" dirty="0" smtClean="0"/>
              <a:t> </a:t>
            </a:r>
            <a:r>
              <a:rPr lang="de-DE" b="1" dirty="0" smtClean="0">
                <a:sym typeface="Symbol"/>
              </a:rPr>
              <a:t></a:t>
            </a:r>
            <a:r>
              <a:rPr lang="de-DE" dirty="0" smtClean="0"/>
              <a:t> {0, 1}</a:t>
            </a:r>
          </a:p>
        </p:txBody>
      </p:sp>
    </p:spTree>
    <p:extLst>
      <p:ext uri="{BB962C8B-B14F-4D97-AF65-F5344CB8AC3E}">
        <p14:creationId xmlns:p14="http://schemas.microsoft.com/office/powerpoint/2010/main" val="15784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926E10F-6B18-49CC-A8DD-B0ABE4358874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IEEE 754 Gleitkomma-Darstellung (4)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Spezielle Werte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Nicht-normalisierte Zahlen (kleiner als kleinste normalisierte Zahl)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Problem: Abstand zwischen darstellbaren normalisierten Zahlen in der Nähe der Null (verhältnismäßig) groß. Beispiel für </a:t>
            </a:r>
            <a:r>
              <a:rPr lang="de-DE" i="1" dirty="0" smtClean="0"/>
              <a:t>e</a:t>
            </a:r>
            <a:r>
              <a:rPr lang="de-DE" dirty="0" smtClean="0"/>
              <a:t> </a:t>
            </a:r>
            <a:r>
              <a:rPr lang="de-DE" b="1" dirty="0" smtClean="0">
                <a:sym typeface="Symbol"/>
              </a:rPr>
              <a:t></a:t>
            </a:r>
            <a:r>
              <a:rPr lang="de-DE" dirty="0" smtClean="0"/>
              <a:t> [-1, ..., 2]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Nicht-normalisierte Zahlen entstehen rund um die Null, indem das </a:t>
            </a:r>
            <a:r>
              <a:rPr lang="en-US" i="1" dirty="0" smtClean="0"/>
              <a:t>hidden bit</a:t>
            </a:r>
            <a:r>
              <a:rPr lang="de-DE" dirty="0" smtClean="0"/>
              <a:t> der Mantisse als 0 anstatt von 1 angenommen wird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Vorzeichen </a:t>
            </a:r>
            <a:r>
              <a:rPr lang="de-DE" i="1" dirty="0" smtClean="0"/>
              <a:t>s</a:t>
            </a:r>
            <a:r>
              <a:rPr lang="de-DE" dirty="0" smtClean="0"/>
              <a:t>, </a:t>
            </a:r>
            <a:r>
              <a:rPr lang="de-DE" i="1" dirty="0" smtClean="0"/>
              <a:t>e</a:t>
            </a:r>
            <a:r>
              <a:rPr lang="de-DE" dirty="0" smtClean="0"/>
              <a:t> = 0, </a:t>
            </a:r>
            <a:r>
              <a:rPr lang="de-DE" i="1" dirty="0" smtClean="0"/>
              <a:t>m</a:t>
            </a:r>
            <a:r>
              <a:rPr lang="de-DE" dirty="0" smtClean="0"/>
              <a:t> ≠ 0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Wertberechnung: </a:t>
            </a:r>
            <a:r>
              <a:rPr lang="de-DE" i="1" dirty="0"/>
              <a:t>x</a:t>
            </a:r>
            <a:r>
              <a:rPr lang="de-DE" dirty="0"/>
              <a:t> = (-1)</a:t>
            </a:r>
            <a:r>
              <a:rPr lang="de-DE" i="1" baseline="30000" dirty="0"/>
              <a:t>s</a:t>
            </a:r>
            <a:r>
              <a:rPr lang="de-DE" dirty="0"/>
              <a:t> * </a:t>
            </a:r>
            <a:r>
              <a:rPr lang="de-DE" b="1" u="sng" dirty="0" smtClean="0"/>
              <a:t>0</a:t>
            </a:r>
            <a:r>
              <a:rPr lang="de-DE" dirty="0" smtClean="0"/>
              <a:t>,</a:t>
            </a:r>
            <a:r>
              <a:rPr lang="de-DE" i="1" dirty="0" smtClean="0"/>
              <a:t>m</a:t>
            </a:r>
            <a:r>
              <a:rPr lang="de-DE" dirty="0" smtClean="0"/>
              <a:t> </a:t>
            </a:r>
            <a:r>
              <a:rPr lang="de-DE" dirty="0"/>
              <a:t>* </a:t>
            </a:r>
            <a:r>
              <a:rPr lang="de-DE" dirty="0" smtClean="0"/>
              <a:t>2</a:t>
            </a:r>
            <a:r>
              <a:rPr lang="de-DE" baseline="30000" dirty="0" smtClean="0"/>
              <a:t>1-</a:t>
            </a:r>
            <a:r>
              <a:rPr lang="de-DE" i="1" baseline="30000" dirty="0" smtClean="0"/>
              <a:t>B</a:t>
            </a:r>
            <a:endParaRPr lang="de-DE" i="1" baseline="30000" dirty="0"/>
          </a:p>
        </p:txBody>
      </p:sp>
      <p:cxnSp>
        <p:nvCxnSpPr>
          <p:cNvPr id="8" name="Gerade Verbindung 7"/>
          <p:cNvCxnSpPr/>
          <p:nvPr/>
        </p:nvCxnSpPr>
        <p:spPr bwMode="auto">
          <a:xfrm flipV="1">
            <a:off x="1202899" y="306896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 flipV="1">
            <a:off x="1346915" y="306896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 flipV="1">
            <a:off x="1499315" y="306896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 flipV="1">
            <a:off x="1634947" y="306896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 flipV="1">
            <a:off x="1634947" y="306896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 flipV="1">
            <a:off x="1778963" y="306896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V="1">
            <a:off x="2066995" y="306896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 flipV="1">
            <a:off x="2355027" y="306896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 flipV="1">
            <a:off x="2643059" y="306896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39"/>
          <p:cNvCxnSpPr/>
          <p:nvPr/>
        </p:nvCxnSpPr>
        <p:spPr bwMode="auto">
          <a:xfrm flipV="1">
            <a:off x="2931091" y="306896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46"/>
          <p:cNvCxnSpPr/>
          <p:nvPr/>
        </p:nvCxnSpPr>
        <p:spPr bwMode="auto">
          <a:xfrm flipV="1">
            <a:off x="3507155" y="306896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feld 23"/>
          <p:cNvSpPr txBox="1"/>
          <p:nvPr/>
        </p:nvSpPr>
        <p:spPr>
          <a:xfrm>
            <a:off x="482819" y="350100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</a:t>
            </a:r>
            <a:endParaRPr lang="de-DE" sz="2000" dirty="0"/>
          </a:p>
        </p:txBody>
      </p:sp>
      <p:sp>
        <p:nvSpPr>
          <p:cNvPr id="50" name="Textfeld 49"/>
          <p:cNvSpPr txBox="1"/>
          <p:nvPr/>
        </p:nvSpPr>
        <p:spPr>
          <a:xfrm>
            <a:off x="1634947" y="350100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</a:t>
            </a:r>
            <a:endParaRPr lang="de-DE" sz="2000" dirty="0"/>
          </a:p>
        </p:txBody>
      </p:sp>
      <p:sp>
        <p:nvSpPr>
          <p:cNvPr id="51" name="Textfeld 50"/>
          <p:cNvSpPr txBox="1"/>
          <p:nvPr/>
        </p:nvSpPr>
        <p:spPr>
          <a:xfrm>
            <a:off x="2747773" y="350100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2</a:t>
            </a:r>
            <a:endParaRPr lang="de-DE" sz="2000" dirty="0"/>
          </a:p>
        </p:txBody>
      </p:sp>
      <p:cxnSp>
        <p:nvCxnSpPr>
          <p:cNvPr id="55" name="Gerade Verbindung 54"/>
          <p:cNvCxnSpPr/>
          <p:nvPr/>
        </p:nvCxnSpPr>
        <p:spPr bwMode="auto">
          <a:xfrm flipV="1">
            <a:off x="4083219" y="306896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feld 56"/>
          <p:cNvSpPr txBox="1"/>
          <p:nvPr/>
        </p:nvSpPr>
        <p:spPr>
          <a:xfrm>
            <a:off x="3899901" y="350100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3</a:t>
            </a:r>
            <a:endParaRPr lang="de-DE" sz="2000" dirty="0"/>
          </a:p>
        </p:txBody>
      </p:sp>
      <p:cxnSp>
        <p:nvCxnSpPr>
          <p:cNvPr id="63" name="Gerade Verbindung 62"/>
          <p:cNvCxnSpPr/>
          <p:nvPr/>
        </p:nvCxnSpPr>
        <p:spPr bwMode="auto">
          <a:xfrm flipV="1">
            <a:off x="4659283" y="306896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68"/>
          <p:cNvCxnSpPr/>
          <p:nvPr/>
        </p:nvCxnSpPr>
        <p:spPr bwMode="auto">
          <a:xfrm flipV="1">
            <a:off x="5235347" y="306896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feld 70"/>
          <p:cNvSpPr txBox="1"/>
          <p:nvPr/>
        </p:nvSpPr>
        <p:spPr>
          <a:xfrm>
            <a:off x="5052029" y="350100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4</a:t>
            </a:r>
            <a:endParaRPr lang="de-DE" sz="2000" dirty="0"/>
          </a:p>
        </p:txBody>
      </p:sp>
      <p:cxnSp>
        <p:nvCxnSpPr>
          <p:cNvPr id="81" name="Gerade Verbindung 80"/>
          <p:cNvCxnSpPr/>
          <p:nvPr/>
        </p:nvCxnSpPr>
        <p:spPr bwMode="auto">
          <a:xfrm flipV="1">
            <a:off x="6387475" y="306896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 flipV="1">
            <a:off x="7539603" y="306896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Gerade Verbindung 99"/>
          <p:cNvCxnSpPr/>
          <p:nvPr/>
        </p:nvCxnSpPr>
        <p:spPr bwMode="auto">
          <a:xfrm flipV="1">
            <a:off x="8691731" y="306896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Textfeld 101"/>
          <p:cNvSpPr txBox="1"/>
          <p:nvPr/>
        </p:nvSpPr>
        <p:spPr>
          <a:xfrm>
            <a:off x="6204157" y="350100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5</a:t>
            </a:r>
            <a:endParaRPr lang="de-DE" sz="2000" dirty="0"/>
          </a:p>
        </p:txBody>
      </p:sp>
      <p:sp>
        <p:nvSpPr>
          <p:cNvPr id="103" name="Textfeld 102"/>
          <p:cNvSpPr txBox="1"/>
          <p:nvPr/>
        </p:nvSpPr>
        <p:spPr>
          <a:xfrm>
            <a:off x="7356285" y="350100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6</a:t>
            </a:r>
            <a:endParaRPr lang="de-DE" sz="2000" dirty="0"/>
          </a:p>
        </p:txBody>
      </p:sp>
      <p:sp>
        <p:nvSpPr>
          <p:cNvPr id="104" name="Textfeld 103"/>
          <p:cNvSpPr txBox="1"/>
          <p:nvPr/>
        </p:nvSpPr>
        <p:spPr>
          <a:xfrm>
            <a:off x="8547715" y="350100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7</a:t>
            </a:r>
            <a:endParaRPr lang="de-DE" sz="2000" dirty="0"/>
          </a:p>
        </p:txBody>
      </p:sp>
      <p:cxnSp>
        <p:nvCxnSpPr>
          <p:cNvPr id="49" name="Gerade Verbindung 48"/>
          <p:cNvCxnSpPr/>
          <p:nvPr/>
        </p:nvCxnSpPr>
        <p:spPr bwMode="auto">
          <a:xfrm>
            <a:off x="626835" y="3573016"/>
            <a:ext cx="80648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Textfeld 105"/>
          <p:cNvSpPr txBox="1"/>
          <p:nvPr/>
        </p:nvSpPr>
        <p:spPr>
          <a:xfrm>
            <a:off x="1354560" y="3882534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1,00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*2</a:t>
            </a:r>
            <a:r>
              <a:rPr lang="de-DE" sz="1600" baseline="30000" dirty="0" smtClean="0"/>
              <a:t>0</a:t>
            </a:r>
            <a:endParaRPr lang="de-DE" sz="1600" baseline="30000" dirty="0"/>
          </a:p>
        </p:txBody>
      </p:sp>
      <p:sp>
        <p:nvSpPr>
          <p:cNvPr id="109" name="Textfeld 108"/>
          <p:cNvSpPr txBox="1"/>
          <p:nvPr/>
        </p:nvSpPr>
        <p:spPr>
          <a:xfrm>
            <a:off x="2506688" y="4221088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1,00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*2</a:t>
            </a:r>
            <a:r>
              <a:rPr lang="de-DE" sz="1600" baseline="30000" dirty="0" smtClean="0"/>
              <a:t>1</a:t>
            </a:r>
            <a:endParaRPr lang="de-DE" sz="1600" baseline="30000" dirty="0"/>
          </a:p>
        </p:txBody>
      </p:sp>
      <p:sp>
        <p:nvSpPr>
          <p:cNvPr id="110" name="Textfeld 109"/>
          <p:cNvSpPr txBox="1"/>
          <p:nvPr/>
        </p:nvSpPr>
        <p:spPr>
          <a:xfrm>
            <a:off x="4731291" y="3882534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1,00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*2</a:t>
            </a:r>
            <a:r>
              <a:rPr lang="de-DE" sz="1600" baseline="30000" dirty="0" smtClean="0"/>
              <a:t>2</a:t>
            </a:r>
            <a:endParaRPr lang="de-DE" sz="1600" baseline="30000" dirty="0"/>
          </a:p>
        </p:txBody>
      </p:sp>
      <p:sp>
        <p:nvSpPr>
          <p:cNvPr id="111" name="Textfeld 110"/>
          <p:cNvSpPr txBox="1"/>
          <p:nvPr/>
        </p:nvSpPr>
        <p:spPr>
          <a:xfrm>
            <a:off x="5883419" y="4221088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1,01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*2</a:t>
            </a:r>
            <a:r>
              <a:rPr lang="de-DE" sz="1600" baseline="30000" dirty="0" smtClean="0"/>
              <a:t>2</a:t>
            </a:r>
            <a:endParaRPr lang="de-DE" sz="1600" baseline="30000" dirty="0"/>
          </a:p>
        </p:txBody>
      </p:sp>
      <p:sp>
        <p:nvSpPr>
          <p:cNvPr id="112" name="Textfeld 111"/>
          <p:cNvSpPr txBox="1"/>
          <p:nvPr/>
        </p:nvSpPr>
        <p:spPr>
          <a:xfrm>
            <a:off x="7035547" y="3882534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1,10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*2</a:t>
            </a:r>
            <a:r>
              <a:rPr lang="de-DE" sz="1600" baseline="30000" dirty="0" smtClean="0"/>
              <a:t>2</a:t>
            </a:r>
            <a:endParaRPr lang="de-DE" sz="1600" baseline="300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8195305" y="4221088"/>
            <a:ext cx="913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1,11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*2</a:t>
            </a:r>
            <a:r>
              <a:rPr lang="de-DE" sz="1600" baseline="30000" dirty="0" smtClean="0"/>
              <a:t>2</a:t>
            </a:r>
            <a:endParaRPr lang="de-DE" sz="1600" baseline="30000" dirty="0"/>
          </a:p>
        </p:txBody>
      </p:sp>
      <p:sp>
        <p:nvSpPr>
          <p:cNvPr id="114" name="Textfeld 113"/>
          <p:cNvSpPr txBox="1"/>
          <p:nvPr/>
        </p:nvSpPr>
        <p:spPr>
          <a:xfrm>
            <a:off x="756055" y="4221088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1,00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*2</a:t>
            </a:r>
            <a:r>
              <a:rPr lang="de-DE" sz="1600" baseline="30000" dirty="0" smtClean="0"/>
              <a:t>-1</a:t>
            </a:r>
            <a:endParaRPr lang="de-DE" sz="1600" baseline="30000" dirty="0"/>
          </a:p>
        </p:txBody>
      </p:sp>
      <p:cxnSp>
        <p:nvCxnSpPr>
          <p:cNvPr id="108" name="Gerade Verbindung 107"/>
          <p:cNvCxnSpPr/>
          <p:nvPr/>
        </p:nvCxnSpPr>
        <p:spPr bwMode="auto">
          <a:xfrm>
            <a:off x="1202899" y="3701063"/>
            <a:ext cx="0" cy="5200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04921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06CC616-77D5-4831-93B2-0E2636502E13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Formatdefinitionen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Zusätzliches Format: </a:t>
            </a:r>
            <a:r>
              <a:rPr lang="en-US" i="1" dirty="0" smtClean="0"/>
              <a:t>Extended Precision</a:t>
            </a:r>
            <a:r>
              <a:rPr lang="de-DE" dirty="0" smtClean="0"/>
              <a:t> zwischen </a:t>
            </a:r>
            <a:r>
              <a:rPr lang="en-US" i="1" dirty="0" smtClean="0"/>
              <a:t>Double</a:t>
            </a:r>
            <a:r>
              <a:rPr lang="de-DE" dirty="0" smtClean="0"/>
              <a:t> und </a:t>
            </a:r>
            <a:r>
              <a:rPr lang="en-US" i="1" dirty="0" smtClean="0"/>
              <a:t>Quad </a:t>
            </a:r>
            <a:r>
              <a:rPr lang="de-DE" dirty="0" smtClean="0"/>
              <a:t>(herstellerabhängig definierbar)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IEEE 754 Gleitkomma-Darstellung </a:t>
            </a:r>
            <a:r>
              <a:rPr lang="de-DE" dirty="0" smtClean="0"/>
              <a:t>(5)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328632"/>
              </p:ext>
            </p:extLst>
          </p:nvPr>
        </p:nvGraphicFramePr>
        <p:xfrm>
          <a:off x="323528" y="1963648"/>
          <a:ext cx="8424936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noProof="0" dirty="0" smtClean="0">
                          <a:solidFill>
                            <a:schemeClr val="tx1"/>
                          </a:solidFill>
                        </a:rPr>
                        <a:t>Single Precision</a:t>
                      </a:r>
                      <a:endParaRPr lang="en-US" i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noProof="0" dirty="0" smtClean="0">
                          <a:solidFill>
                            <a:schemeClr val="tx1"/>
                          </a:solidFill>
                        </a:rPr>
                        <a:t>Double Precision</a:t>
                      </a:r>
                      <a:endParaRPr lang="en-US" i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noProof="0" dirty="0" smtClean="0">
                          <a:solidFill>
                            <a:schemeClr val="tx1"/>
                          </a:solidFill>
                        </a:rPr>
                        <a:t>Quad Precision</a:t>
                      </a:r>
                      <a:endParaRPr lang="en-US" i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Gesamtlänge </a:t>
                      </a:r>
                      <a:r>
                        <a:rPr lang="de-DE" i="1" dirty="0" smtClean="0">
                          <a:solidFill>
                            <a:schemeClr val="tx1"/>
                          </a:solidFill>
                        </a:rPr>
                        <a:t>(N)</a:t>
                      </a:r>
                      <a:endParaRPr lang="de-DE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32 Bit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Bit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128 Bit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Vorzeichen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 Bit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 Bit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 Bit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Mantisse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i="1" baseline="0" dirty="0" smtClean="0">
                          <a:solidFill>
                            <a:schemeClr val="tx1"/>
                          </a:solidFill>
                        </a:rPr>
                        <a:t>(M)</a:t>
                      </a:r>
                      <a:endParaRPr lang="de-DE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23 Bit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52 Bit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112 Bit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Exponent </a:t>
                      </a:r>
                      <a:r>
                        <a:rPr lang="de-DE" i="1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endParaRPr lang="de-DE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8 Bit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11 Bit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15 Bit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Bias </a:t>
                      </a:r>
                      <a:r>
                        <a:rPr lang="de-DE" i="1" dirty="0" smtClean="0">
                          <a:solidFill>
                            <a:schemeClr val="tx1"/>
                          </a:solidFill>
                        </a:rPr>
                        <a:t>(B)</a:t>
                      </a:r>
                      <a:endParaRPr lang="de-DE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1023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16383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|x</a:t>
                      </a:r>
                      <a:r>
                        <a:rPr lang="de-DE" baseline="-2500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| (norm.)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-126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≈ 10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-38</a:t>
                      </a:r>
                      <a:endParaRPr lang="de-DE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-1022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≈ 10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-308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-16382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≈ 10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-4932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|x</a:t>
                      </a:r>
                      <a:r>
                        <a:rPr lang="de-DE" baseline="-2500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(denorm.)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-149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≈ 10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-45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-1074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≈ 10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-324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-16492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≈ 10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-4965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|x</a:t>
                      </a:r>
                      <a:r>
                        <a:rPr lang="de-DE" baseline="-25000" dirty="0" smtClean="0">
                          <a:solidFill>
                            <a:schemeClr val="tx1"/>
                          </a:solidFill>
                        </a:rPr>
                        <a:t>max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|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(2 - 2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-23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) * 2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≈ 10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(2 - 2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-52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) * 2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1023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≈ 10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(2 - 2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-112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) * 2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16383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≈ 10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4932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06CC616-77D5-4831-93B2-0E2636502E13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 IEEE 754 Darstellung</a:t>
            </a: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Addition / Subtraktion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Denormalisiere Zahl mit kleinerem Exponent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D.h. Exponenten auf gleichen Wert bringen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Addiere oder subtrahiere Mantissen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Normalisiere Mantisse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Berechne Vorzeichen des Ergebnisses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Multiplikation </a:t>
            </a:r>
            <a:r>
              <a:rPr lang="de-DE" b="1" dirty="0"/>
              <a:t>/ </a:t>
            </a:r>
            <a:r>
              <a:rPr lang="de-DE" b="1" dirty="0" smtClean="0"/>
              <a:t>Division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Multipliziere / dividiere Mantissen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Addiere / subtrahiere Exponenten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Normalisiere Mantisse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Berechne Vorzeichen des Ergebnisses</a:t>
            </a:r>
            <a:endParaRPr lang="de-DE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Gleitkomma-Rechenoperationen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4859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7512A00-2AC0-4473-A84F-CC9B6872A258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b="1" dirty="0" smtClean="0"/>
              <a:t>Zahlendarstellungen und Rechnerarithmetik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Natürliche Zahlen</a:t>
            </a:r>
            <a:endParaRPr lang="de-DE" sz="2000" dirty="0" smtClean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Binäre Arithmetik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Reelle Zahlen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Zeichensätze</a:t>
            </a:r>
          </a:p>
        </p:txBody>
      </p:sp>
    </p:spTree>
    <p:extLst>
      <p:ext uri="{BB962C8B-B14F-4D97-AF65-F5344CB8AC3E}">
        <p14:creationId xmlns:p14="http://schemas.microsoft.com/office/powerpoint/2010/main" val="3583468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06CC616-77D5-4831-93B2-0E2636502E13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Repräsentation von Texten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Naiver Ansatz:</a:t>
            </a:r>
            <a:br>
              <a:rPr lang="de-DE" dirty="0" smtClean="0"/>
            </a:br>
            <a:r>
              <a:rPr lang="de-DE" dirty="0" smtClean="0"/>
              <a:t>Codierung A     0, B     1, ...</a:t>
            </a:r>
            <a:br>
              <a:rPr lang="de-DE" dirty="0" smtClean="0"/>
            </a:br>
            <a:r>
              <a:rPr lang="de-DE" dirty="0" smtClean="0"/>
              <a:t>und dann Binärcodierung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Probleme: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Welche Zeichen sollen codiert werden?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Wie kann man Daten/Texte mit anderen austauschen?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Lösung</a:t>
            </a:r>
            <a:endParaRPr lang="de-DE" dirty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Standardisierte Zeichensätze</a:t>
            </a:r>
            <a:endParaRPr lang="de-DE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Zeichensätze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04864"/>
            <a:ext cx="245745" cy="914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95" y="2204864"/>
            <a:ext cx="24574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60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06CC616-77D5-4831-93B2-0E2636502E13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American Standard Code for Information Interchange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Verabschiedet 1963 von der </a:t>
            </a:r>
            <a:r>
              <a:rPr lang="en-US" i="1" dirty="0" smtClean="0"/>
              <a:t>American Standards Organization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7-Bit Code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die USA gedacht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Codiert Zeichen und Steuercodes zur Kontrolle von Geräten; z.B. CR </a:t>
            </a:r>
            <a:r>
              <a:rPr lang="en-US" i="1" dirty="0" smtClean="0"/>
              <a:t>(carriage return)</a:t>
            </a:r>
            <a:r>
              <a:rPr lang="de-DE" dirty="0" smtClean="0"/>
              <a:t> für Wagenrücklauf bei Druckern; BEL für Glocke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ASCII (1)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2" t="25122" r="23717" b="34465"/>
          <a:stretch/>
        </p:blipFill>
        <p:spPr>
          <a:xfrm>
            <a:off x="611560" y="3691601"/>
            <a:ext cx="5316468" cy="2257679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235429" y="6079180"/>
            <a:ext cx="1800200" cy="338554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ea typeface="ヒラギノ角ゴ Pro W3" pitchFamily="96" charset="-128"/>
              </a:rPr>
              <a:t>[de.wikipedia.org]</a:t>
            </a:r>
          </a:p>
        </p:txBody>
      </p:sp>
    </p:spTree>
    <p:extLst>
      <p:ext uri="{BB962C8B-B14F-4D97-AF65-F5344CB8AC3E}">
        <p14:creationId xmlns:p14="http://schemas.microsoft.com/office/powerpoint/2010/main" val="18844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06CC616-77D5-4831-93B2-0E2636502E13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Motivation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Problem: Viele wichtige Zeichen fehlen bei ASCII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Ansatz: „Längere Codierung“, Erweiterung des Zeichensatzes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ISO-8859-1 / ISO </a:t>
            </a:r>
            <a:r>
              <a:rPr lang="en-US" b="1" dirty="0" smtClean="0"/>
              <a:t>Latin</a:t>
            </a:r>
            <a:r>
              <a:rPr lang="de-DE" b="1" dirty="0" smtClean="0"/>
              <a:t> 1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ISO = </a:t>
            </a:r>
            <a:r>
              <a:rPr lang="en-US" i="1" dirty="0" smtClean="0"/>
              <a:t>International Organization for Standardization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8-Bit Code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Enthält viele Sonderzeichen für westeuropäische Sprachen (z.B. Umlaute etc.)</a:t>
            </a:r>
            <a:endParaRPr lang="de-DE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ISO-8859-1 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9872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06CC616-77D5-4831-93B2-0E2636502E13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Zeichentabelle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Problem</a:t>
            </a:r>
            <a:endParaRPr lang="de-DE" dirty="0"/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Einige wichtige Zeichen (französische Sonderzeichen, €-Symbol) fehlen nach wie vor</a:t>
            </a:r>
            <a:endParaRPr lang="en-US" i="1" dirty="0"/>
          </a:p>
          <a:p>
            <a:pPr>
              <a:lnSpc>
                <a:spcPct val="90000"/>
              </a:lnSpc>
            </a:pPr>
            <a:endParaRPr lang="de-DE" dirty="0" smtClean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ISO-8859-1 (2)</a:t>
            </a:r>
            <a:endParaRPr lang="de-DE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235429" y="4509120"/>
            <a:ext cx="1800200" cy="338554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ea typeface="ヒラギノ角ゴ Pro W3" pitchFamily="96" charset="-128"/>
              </a:rPr>
              <a:t>[de.wikipedia.org]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t="17155" r="38938" b="18965"/>
          <a:stretch/>
        </p:blipFill>
        <p:spPr>
          <a:xfrm>
            <a:off x="484702" y="1804627"/>
            <a:ext cx="4159306" cy="356858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156176" y="2852936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ASCII</a:t>
            </a:r>
            <a:endParaRPr lang="de-DE" sz="2000" dirty="0"/>
          </a:p>
        </p:txBody>
      </p:sp>
      <p:sp>
        <p:nvSpPr>
          <p:cNvPr id="6" name="Geschweifte Klammer rechts 5"/>
          <p:cNvSpPr/>
          <p:nvPr/>
        </p:nvSpPr>
        <p:spPr bwMode="auto">
          <a:xfrm>
            <a:off x="4716016" y="2420888"/>
            <a:ext cx="144016" cy="1296144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4932040" y="3068960"/>
            <a:ext cx="12241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38877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06CC616-77D5-4831-93B2-0E2636502E13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Fakten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Verwaltet vom Unicode-Konsortium (</a:t>
            </a:r>
            <a:r>
              <a:rPr lang="de-DE" b="1" dirty="0" smtClean="0">
                <a:latin typeface="Courier New" pitchFamily="49" charset="0"/>
                <a:cs typeface="Courier New" pitchFamily="49" charset="0"/>
                <a:hlinkClick r:id="rId3"/>
              </a:rPr>
              <a:t>http://www.unicode.org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Unterstützt verschiedene Codierungsformate </a:t>
            </a:r>
            <a:r>
              <a:rPr lang="en-US" i="1" dirty="0" smtClean="0"/>
              <a:t>(</a:t>
            </a:r>
            <a:r>
              <a:rPr lang="en-US" i="1" u="sng" dirty="0" smtClean="0"/>
              <a:t>U</a:t>
            </a:r>
            <a:r>
              <a:rPr lang="en-US" i="1" dirty="0" smtClean="0"/>
              <a:t>nicode </a:t>
            </a:r>
            <a:r>
              <a:rPr lang="en-US" i="1" u="sng" dirty="0" smtClean="0"/>
              <a:t>T</a:t>
            </a:r>
            <a:r>
              <a:rPr lang="en-US" i="1" dirty="0" smtClean="0"/>
              <a:t>ransformation </a:t>
            </a:r>
            <a:r>
              <a:rPr lang="en-US" i="1" u="sng" dirty="0" smtClean="0"/>
              <a:t>F</a:t>
            </a:r>
            <a:r>
              <a:rPr lang="en-US" i="1" dirty="0" smtClean="0"/>
              <a:t>ormat)</a:t>
            </a:r>
            <a:r>
              <a:rPr lang="de-DE" dirty="0" smtClean="0"/>
              <a:t>: UTF-8, UTF-16, UTF-32 mit 8, 16, 32 Bits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Längere Unicode-Formate ergänzen kürzere Formate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Unicode vereinbart auch weitere Informationen (z.B. Schreibrichtung)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Ziel: Codierung </a:t>
            </a:r>
            <a:r>
              <a:rPr lang="de-DE" i="1" u="sng" dirty="0" smtClean="0"/>
              <a:t>aller</a:t>
            </a:r>
            <a:r>
              <a:rPr lang="de-DE" dirty="0" smtClean="0"/>
              <a:t> in Gebrauch befindlicher Schriftsysteme und Zeichen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Unicode wird kontinuierlich um neue Zeichen ergänzt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Unicode 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0724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06CC616-77D5-4831-93B2-0E2636502E13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Gliederung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17 </a:t>
            </a:r>
            <a:r>
              <a:rPr lang="en-US" i="1" dirty="0" smtClean="0"/>
              <a:t>Planes</a:t>
            </a:r>
            <a:r>
              <a:rPr lang="de-DE" dirty="0" smtClean="0"/>
              <a:t> à je 65.536 Zeichen</a:t>
            </a:r>
            <a:br>
              <a:rPr lang="de-DE" dirty="0" smtClean="0"/>
            </a:br>
            <a:r>
              <a:rPr lang="de-DE" dirty="0" smtClean="0"/>
              <a:t>6 </a:t>
            </a:r>
            <a:r>
              <a:rPr lang="en-US" i="1" dirty="0" smtClean="0"/>
              <a:t>Planes</a:t>
            </a:r>
            <a:r>
              <a:rPr lang="de-DE" dirty="0" smtClean="0"/>
              <a:t> derzeit genutzt, restliche sind für spätere Nutzung vorgesehen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Basic Multilingual Plane (BMP, 0):</a:t>
            </a:r>
            <a:r>
              <a:rPr lang="de-DE" dirty="0" smtClean="0"/>
              <a:t> grundlegender mehrsprachiger Codebereich, enthält aktuell gebräuchliche Schriftsysteme, Satzzeichen und Symbole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Supplementary Multilingual Plane (SMP, 1):</a:t>
            </a:r>
            <a:r>
              <a:rPr lang="de-DE" dirty="0" smtClean="0"/>
              <a:t> historische Schriftsysteme, weniger gebräuchliche Zeichen (z.B. Domino- und Mahjonggsteine)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Supplementary Ideographic Plane (SIP, 2):</a:t>
            </a:r>
            <a:r>
              <a:rPr lang="de-DE" dirty="0" smtClean="0"/>
              <a:t> ergänzender ideographischer Bereich für selten benutzte fernöstliche CJK-Schriftzeichen</a:t>
            </a:r>
            <a:br>
              <a:rPr lang="de-DE" dirty="0" smtClean="0"/>
            </a:br>
            <a:r>
              <a:rPr lang="de-DE" dirty="0" smtClean="0"/>
              <a:t>(CJK = China, Japan, Korea)</a:t>
            </a:r>
            <a:endParaRPr lang="en-US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Unicode (2)</a:t>
            </a:r>
            <a:endParaRPr lang="de-DE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235429" y="5733256"/>
            <a:ext cx="1800200" cy="338554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ea typeface="ヒラギノ角ゴ Pro W3" pitchFamily="96" charset="-128"/>
              </a:rPr>
              <a:t>[de.wikipedia.org]</a:t>
            </a:r>
          </a:p>
        </p:txBody>
      </p:sp>
    </p:spTree>
    <p:extLst>
      <p:ext uri="{BB962C8B-B14F-4D97-AF65-F5344CB8AC3E}">
        <p14:creationId xmlns:p14="http://schemas.microsoft.com/office/powerpoint/2010/main" val="3996410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Positive Ganze Zahlen (3)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Allgemein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Darstellung Natürlicher Zahlen durch Zahlensystem zu einer beliebigen Basis </a:t>
            </a:r>
            <a:r>
              <a:rPr lang="de-DE" i="1" dirty="0" smtClean="0"/>
              <a:t>b </a:t>
            </a:r>
            <a:r>
              <a:rPr lang="de-DE" dirty="0" smtClean="0"/>
              <a:t>≥ 1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i="1" dirty="0" smtClean="0"/>
              <a:t>z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-1</a:t>
            </a:r>
            <a:r>
              <a:rPr lang="de-DE" dirty="0" smtClean="0"/>
              <a:t>, </a:t>
            </a:r>
            <a:r>
              <a:rPr lang="de-DE" i="1" dirty="0" smtClean="0"/>
              <a:t>z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-2</a:t>
            </a:r>
            <a:r>
              <a:rPr lang="de-DE" dirty="0" smtClean="0"/>
              <a:t>, ..., </a:t>
            </a:r>
            <a:r>
              <a:rPr lang="de-DE" i="1" dirty="0" smtClean="0"/>
              <a:t>z</a:t>
            </a:r>
            <a:r>
              <a:rPr lang="de-DE" baseline="-25000" dirty="0" smtClean="0"/>
              <a:t>2</a:t>
            </a:r>
            <a:r>
              <a:rPr lang="de-DE" dirty="0" smtClean="0"/>
              <a:t>, </a:t>
            </a:r>
            <a:r>
              <a:rPr lang="de-DE" i="1" dirty="0" smtClean="0"/>
              <a:t>z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z</a:t>
            </a:r>
            <a:r>
              <a:rPr lang="de-DE" baseline="-25000" dirty="0" smtClean="0"/>
              <a:t>0</a:t>
            </a:r>
            <a:r>
              <a:rPr lang="de-DE" dirty="0" smtClean="0"/>
              <a:t>)</a:t>
            </a:r>
            <a:r>
              <a:rPr lang="de-DE" i="1" baseline="-25000" dirty="0" smtClean="0"/>
              <a:t>b</a:t>
            </a:r>
            <a:r>
              <a:rPr lang="de-DE" dirty="0" smtClean="0"/>
              <a:t> =</a:t>
            </a:r>
            <a:br>
              <a:rPr lang="de-DE" dirty="0" smtClean="0"/>
            </a:br>
            <a:r>
              <a:rPr lang="de-DE" i="1" dirty="0" smtClean="0"/>
              <a:t>z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-1</a:t>
            </a:r>
            <a:r>
              <a:rPr lang="de-DE" dirty="0" smtClean="0"/>
              <a:t> * </a:t>
            </a:r>
            <a:r>
              <a:rPr lang="de-DE" i="1" dirty="0" smtClean="0">
                <a:solidFill>
                  <a:srgbClr val="3366FF"/>
                </a:solidFill>
              </a:rPr>
              <a:t>b</a:t>
            </a:r>
            <a:r>
              <a:rPr lang="de-DE" i="1" baseline="30000" dirty="0" smtClean="0">
                <a:solidFill>
                  <a:srgbClr val="3366FF"/>
                </a:solidFill>
              </a:rPr>
              <a:t>n</a:t>
            </a:r>
            <a:r>
              <a:rPr lang="de-DE" baseline="30000" dirty="0" smtClean="0">
                <a:solidFill>
                  <a:srgbClr val="3366FF"/>
                </a:solidFill>
              </a:rPr>
              <a:t>-1</a:t>
            </a:r>
            <a:r>
              <a:rPr lang="de-DE" dirty="0" smtClean="0"/>
              <a:t> + </a:t>
            </a:r>
            <a:r>
              <a:rPr lang="de-DE" i="1" dirty="0" smtClean="0"/>
              <a:t>z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-2</a:t>
            </a:r>
            <a:r>
              <a:rPr lang="de-DE" dirty="0" smtClean="0"/>
              <a:t> * </a:t>
            </a:r>
            <a:r>
              <a:rPr lang="de-DE" i="1" dirty="0" smtClean="0">
                <a:solidFill>
                  <a:srgbClr val="3366FF"/>
                </a:solidFill>
              </a:rPr>
              <a:t>b</a:t>
            </a:r>
            <a:r>
              <a:rPr lang="de-DE" i="1" baseline="30000" dirty="0" smtClean="0">
                <a:solidFill>
                  <a:srgbClr val="3366FF"/>
                </a:solidFill>
              </a:rPr>
              <a:t>n</a:t>
            </a:r>
            <a:r>
              <a:rPr lang="de-DE" baseline="30000" dirty="0" smtClean="0">
                <a:solidFill>
                  <a:srgbClr val="3366FF"/>
                </a:solidFill>
              </a:rPr>
              <a:t>-2</a:t>
            </a:r>
            <a:r>
              <a:rPr lang="de-DE" dirty="0" smtClean="0"/>
              <a:t> + ... + </a:t>
            </a:r>
            <a:r>
              <a:rPr lang="de-DE" i="1" dirty="0" smtClean="0"/>
              <a:t>z</a:t>
            </a:r>
            <a:r>
              <a:rPr lang="de-DE" baseline="-25000" dirty="0" smtClean="0"/>
              <a:t>2</a:t>
            </a:r>
            <a:r>
              <a:rPr lang="de-DE" dirty="0" smtClean="0"/>
              <a:t> * </a:t>
            </a:r>
            <a:r>
              <a:rPr lang="de-DE" i="1" dirty="0" smtClean="0">
                <a:solidFill>
                  <a:srgbClr val="3366FF"/>
                </a:solidFill>
              </a:rPr>
              <a:t>b</a:t>
            </a:r>
            <a:r>
              <a:rPr lang="de-DE" baseline="30000" dirty="0" smtClean="0">
                <a:solidFill>
                  <a:srgbClr val="3366FF"/>
                </a:solidFill>
              </a:rPr>
              <a:t>2</a:t>
            </a:r>
            <a:r>
              <a:rPr lang="de-DE" dirty="0" smtClean="0"/>
              <a:t> + </a:t>
            </a:r>
            <a:r>
              <a:rPr lang="de-DE" i="1" dirty="0" smtClean="0"/>
              <a:t>z</a:t>
            </a:r>
            <a:r>
              <a:rPr lang="de-DE" baseline="-25000" dirty="0" smtClean="0"/>
              <a:t>1</a:t>
            </a:r>
            <a:r>
              <a:rPr lang="de-DE" dirty="0" smtClean="0"/>
              <a:t> * </a:t>
            </a:r>
            <a:r>
              <a:rPr lang="de-DE" i="1" dirty="0" smtClean="0">
                <a:solidFill>
                  <a:srgbClr val="3366FF"/>
                </a:solidFill>
              </a:rPr>
              <a:t>b</a:t>
            </a:r>
            <a:r>
              <a:rPr lang="de-DE" baseline="30000" dirty="0" smtClean="0">
                <a:solidFill>
                  <a:srgbClr val="3366FF"/>
                </a:solidFill>
              </a:rPr>
              <a:t>1</a:t>
            </a:r>
            <a:r>
              <a:rPr lang="de-DE" dirty="0" smtClean="0"/>
              <a:t> + </a:t>
            </a:r>
            <a:r>
              <a:rPr lang="de-DE" i="1" dirty="0" smtClean="0"/>
              <a:t>z</a:t>
            </a:r>
            <a:r>
              <a:rPr lang="de-DE" baseline="-25000" dirty="0" smtClean="0"/>
              <a:t>0</a:t>
            </a:r>
            <a:r>
              <a:rPr lang="de-DE" dirty="0" smtClean="0"/>
              <a:t> * </a:t>
            </a:r>
            <a:r>
              <a:rPr lang="de-DE" i="1" dirty="0" smtClean="0">
                <a:solidFill>
                  <a:srgbClr val="3366FF"/>
                </a:solidFill>
              </a:rPr>
              <a:t>b</a:t>
            </a:r>
            <a:r>
              <a:rPr lang="de-DE" baseline="30000" dirty="0" smtClean="0">
                <a:solidFill>
                  <a:srgbClr val="3366FF"/>
                </a:solidFill>
              </a:rPr>
              <a:t>0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mit </a:t>
            </a:r>
            <a:r>
              <a:rPr lang="de-DE" i="1" dirty="0" smtClean="0"/>
              <a:t>z</a:t>
            </a:r>
            <a:r>
              <a:rPr lang="de-DE" i="1" baseline="-25000" dirty="0" smtClean="0"/>
              <a:t>i</a:t>
            </a:r>
            <a:r>
              <a:rPr lang="de-DE" dirty="0" smtClean="0"/>
              <a:t> </a:t>
            </a:r>
            <a:r>
              <a:rPr lang="de-DE" b="1" dirty="0" smtClean="0">
                <a:sym typeface="Symbol"/>
              </a:rPr>
              <a:t></a:t>
            </a:r>
            <a:r>
              <a:rPr lang="de-DE" dirty="0" smtClean="0"/>
              <a:t> {0, 1, ..., </a:t>
            </a:r>
            <a:r>
              <a:rPr lang="de-DE" i="1" dirty="0" smtClean="0"/>
              <a:t>b</a:t>
            </a:r>
            <a:r>
              <a:rPr lang="de-DE" dirty="0" smtClean="0"/>
              <a:t>-1}</a:t>
            </a:r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Typische Basen für Rechnerarithmetik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b</a:t>
            </a:r>
            <a:r>
              <a:rPr lang="de-DE" dirty="0" smtClean="0"/>
              <a:t> = 2		Binärsystem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b</a:t>
            </a:r>
            <a:r>
              <a:rPr lang="de-DE" dirty="0" smtClean="0"/>
              <a:t> = 8		Oktalsystem </a:t>
            </a:r>
            <a:r>
              <a:rPr lang="de-DE" i="1" dirty="0" smtClean="0"/>
              <a:t>z</a:t>
            </a:r>
            <a:r>
              <a:rPr lang="de-DE" i="1" baseline="-25000" dirty="0" smtClean="0"/>
              <a:t>i</a:t>
            </a:r>
            <a:r>
              <a:rPr lang="de-DE" dirty="0" smtClean="0"/>
              <a:t> </a:t>
            </a:r>
            <a:r>
              <a:rPr lang="de-DE" b="1" dirty="0" smtClean="0">
                <a:sym typeface="Symbol"/>
              </a:rPr>
              <a:t> </a:t>
            </a:r>
            <a:r>
              <a:rPr lang="de-DE" dirty="0" smtClean="0"/>
              <a:t>{0, 1, 2, 3, 4, 5, 6, 7}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b</a:t>
            </a:r>
            <a:r>
              <a:rPr lang="de-DE" dirty="0" smtClean="0"/>
              <a:t> = 10	Dezimalsystem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b</a:t>
            </a:r>
            <a:r>
              <a:rPr lang="de-DE" dirty="0" smtClean="0"/>
              <a:t> = 16	Hexadezimalsystem</a:t>
            </a:r>
            <a:br>
              <a:rPr lang="de-DE" dirty="0" smtClean="0"/>
            </a:br>
            <a:r>
              <a:rPr lang="de-DE" dirty="0" smtClean="0"/>
              <a:t>		</a:t>
            </a:r>
            <a:r>
              <a:rPr lang="de-DE" i="1" dirty="0" smtClean="0"/>
              <a:t>z</a:t>
            </a:r>
            <a:r>
              <a:rPr lang="de-DE" i="1" baseline="-25000" dirty="0" smtClean="0"/>
              <a:t>i</a:t>
            </a:r>
            <a:r>
              <a:rPr lang="de-DE" dirty="0" smtClean="0"/>
              <a:t> </a:t>
            </a:r>
            <a:r>
              <a:rPr lang="de-DE" b="1" dirty="0">
                <a:sym typeface="Symbol"/>
              </a:rPr>
              <a:t></a:t>
            </a:r>
            <a:r>
              <a:rPr lang="de-DE" dirty="0" smtClean="0"/>
              <a:t> {0, 1, 2, 3, 4, 5, 6, 7, 8, 9, A, B, C, D, E, F}</a:t>
            </a:r>
          </a:p>
        </p:txBody>
      </p:sp>
    </p:spTree>
    <p:extLst>
      <p:ext uri="{BB962C8B-B14F-4D97-AF65-F5344CB8AC3E}">
        <p14:creationId xmlns:p14="http://schemas.microsoft.com/office/powerpoint/2010/main" val="159636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0044970-107F-4057-B0B6-B8F9870B245D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(1)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Natürliche Zahlen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Positionale Darstellung: Ziffern, Position der Ziffern als Gewichtung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Zahlen darstellbar mit / umrechenbar in jeder beliebigen Basis </a:t>
            </a:r>
            <a:r>
              <a:rPr lang="de-DE" i="1" dirty="0" smtClean="0"/>
              <a:t>b</a:t>
            </a:r>
            <a:endParaRPr lang="de-DE" i="1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Wichtig: </a:t>
            </a:r>
            <a:r>
              <a:rPr lang="de-DE" i="1" dirty="0" smtClean="0"/>
              <a:t>b</a:t>
            </a:r>
            <a:r>
              <a:rPr lang="de-DE" dirty="0" smtClean="0"/>
              <a:t> = 2 (binär), 8 (oktal), 10 (dezimal), 16 (hexadezimal)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Binäre Arithmetik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Boolesche Algebra: Grundlage für Computer-Hardware; Werte 0 und 1; Rechnen über Operationen Kunjunktion, Disjunktion und Negation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Addition: Halbaddierer addiert zwei Bits, produziert Summe und </a:t>
            </a:r>
            <a:r>
              <a:rPr lang="en-US" i="1" dirty="0" smtClean="0"/>
              <a:t>Carry</a:t>
            </a:r>
            <a:r>
              <a:rPr lang="de-DE" dirty="0" smtClean="0"/>
              <a:t>; Volladdierer addiert zwei Bits und </a:t>
            </a:r>
            <a:r>
              <a:rPr lang="en-US" i="1" dirty="0" smtClean="0"/>
              <a:t>Carry</a:t>
            </a:r>
            <a:r>
              <a:rPr lang="de-DE" dirty="0" smtClean="0"/>
              <a:t>; Addierwerk aus Volladdierern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Subtraktion: 1er-Komplement für ganze Zahlen obsolet; 2er-Komplement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Multiplikation: Booth-Algorithmus braucht nur 1 Addition und 1 Subtraktion zum Multiplizieren mit einer beliebig langen 1-Folge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Division: Schulmethode beruht auf Additionen und Schiebeoperationen</a:t>
            </a:r>
          </a:p>
        </p:txBody>
      </p:sp>
    </p:spTree>
    <p:extLst>
      <p:ext uri="{BB962C8B-B14F-4D97-AF65-F5344CB8AC3E}">
        <p14:creationId xmlns:p14="http://schemas.microsoft.com/office/powerpoint/2010/main" val="747018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D429324-C205-47FA-8E7B-6E4C3845B988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(2)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Rationale Zahlen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Festkommazahlen: Komma stets an gleicher Bit-Position; Grundrechenarten verhältnismäßig leicht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Gleitkommazahlen: Mantisse und Exponent / Charakteristik; normalisierte Mantisse; </a:t>
            </a:r>
            <a:r>
              <a:rPr lang="en-US" i="1" dirty="0" smtClean="0"/>
              <a:t>biased exponent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IEEE 754: normierte Zahlendarstellung; </a:t>
            </a:r>
            <a:r>
              <a:rPr lang="en-US" i="1" dirty="0" smtClean="0"/>
              <a:t>hidden bit</a:t>
            </a:r>
            <a:r>
              <a:rPr lang="de-DE" dirty="0" smtClean="0"/>
              <a:t>; spezielle Werte: Null, unendlich, NaN, nicht-normalisierte Zahlen; Grundrechenarten: gesonderte Behandlung von Exponent und Mantisse, abschließende Normalisierung</a:t>
            </a:r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Zeichensätze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ASCII, ISO </a:t>
            </a:r>
            <a:r>
              <a:rPr lang="en-US" dirty="0" smtClean="0"/>
              <a:t>Latin</a:t>
            </a:r>
            <a:r>
              <a:rPr lang="de-DE" dirty="0" smtClean="0"/>
              <a:t> 1, Unicode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069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Konvertierung der Darstellung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Umwandlung von einer Zahlendarstellung in die andere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Basis des Ziel-Zahlensystems als Divisor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Reste bilden die Ziffern der Darstellung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19</a:t>
            </a:r>
            <a:r>
              <a:rPr lang="de-DE" baseline="-25000" dirty="0" smtClean="0"/>
              <a:t>10</a:t>
            </a:r>
            <a:r>
              <a:rPr lang="de-DE" dirty="0" smtClean="0"/>
              <a:t> → </a:t>
            </a:r>
            <a:r>
              <a:rPr lang="de-DE" i="1" dirty="0" smtClean="0"/>
              <a:t>x</a:t>
            </a:r>
            <a:r>
              <a:rPr lang="de-DE" baseline="-25000" dirty="0" smtClean="0"/>
              <a:t>2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19 ÷ 2 = 9	Rest 1</a:t>
            </a:r>
            <a:br>
              <a:rPr lang="de-DE" dirty="0" smtClean="0"/>
            </a:br>
            <a:r>
              <a:rPr lang="de-DE" dirty="0"/>
              <a:t>  9 </a:t>
            </a:r>
            <a:r>
              <a:rPr lang="de-DE" dirty="0" smtClean="0"/>
              <a:t>÷ 2 = 4	Rest 1</a:t>
            </a:r>
            <a:br>
              <a:rPr lang="de-DE" dirty="0" smtClean="0"/>
            </a:br>
            <a:r>
              <a:rPr lang="de-DE" dirty="0" smtClean="0"/>
              <a:t>  4 ÷ 2 = 2	Rest 0</a:t>
            </a:r>
            <a:br>
              <a:rPr lang="de-DE" dirty="0" smtClean="0"/>
            </a:br>
            <a:r>
              <a:rPr lang="de-DE" dirty="0" smtClean="0"/>
              <a:t>  2 ÷ 2 = 1	Rest 0</a:t>
            </a:r>
            <a:br>
              <a:rPr lang="de-DE" dirty="0" smtClean="0"/>
            </a:br>
            <a:r>
              <a:rPr lang="de-DE" dirty="0" smtClean="0"/>
              <a:t>  1 ÷ 2 = 0	Rest 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1200" dirty="0" smtClean="0">
                <a:solidFill>
                  <a:schemeClr val="bg1"/>
                </a:solidFill>
              </a:rPr>
              <a:t/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i="1" dirty="0" smtClean="0"/>
              <a:t>x</a:t>
            </a:r>
            <a:r>
              <a:rPr lang="de-DE" dirty="0" smtClean="0"/>
              <a:t> = (1, 0, 0, 1, 1)</a:t>
            </a:r>
            <a:r>
              <a:rPr lang="de-DE" baseline="-25000" dirty="0" smtClean="0"/>
              <a:t>2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4211960" y="2996952"/>
            <a:ext cx="2480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least significant digit</a:t>
            </a:r>
            <a:endParaRPr lang="en-US" sz="2000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4211960" y="446905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most significant digit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02533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6C0A24-FFA0-4A10-8526-17F8C21FB2C1}" type="datetime1">
              <a:rPr lang="de-DE" smtClean="0"/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Zahlendarstellungen &amp;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Konvertierung der Darstellung 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Alternative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Finden der Stufenzahlen und deren Vielfachen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19</a:t>
            </a:r>
            <a:r>
              <a:rPr lang="de-DE" baseline="-25000" dirty="0" smtClean="0"/>
              <a:t>10</a:t>
            </a:r>
            <a:r>
              <a:rPr lang="de-DE" dirty="0" smtClean="0"/>
              <a:t> → </a:t>
            </a:r>
            <a:r>
              <a:rPr lang="de-DE" i="1" dirty="0" smtClean="0"/>
              <a:t>x</a:t>
            </a:r>
            <a:r>
              <a:rPr lang="de-DE" baseline="-25000" dirty="0" smtClean="0"/>
              <a:t>8</a:t>
            </a: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Stufenzahlen des Oktalsystems: 8</a:t>
            </a:r>
            <a:r>
              <a:rPr lang="de-DE" baseline="30000" dirty="0" smtClean="0"/>
              <a:t>0</a:t>
            </a:r>
            <a:r>
              <a:rPr lang="de-DE" dirty="0" smtClean="0"/>
              <a:t> = 1, 8</a:t>
            </a:r>
            <a:r>
              <a:rPr lang="de-DE" baseline="30000" dirty="0" smtClean="0"/>
              <a:t>1</a:t>
            </a:r>
            <a:r>
              <a:rPr lang="de-DE" dirty="0" smtClean="0"/>
              <a:t> = 8, 8</a:t>
            </a:r>
            <a:r>
              <a:rPr lang="de-DE" baseline="30000" dirty="0" smtClean="0"/>
              <a:t>2</a:t>
            </a:r>
            <a:r>
              <a:rPr lang="de-DE" dirty="0" smtClean="0"/>
              <a:t> = 64, 8</a:t>
            </a:r>
            <a:r>
              <a:rPr lang="de-DE" baseline="30000" dirty="0" smtClean="0"/>
              <a:t>3</a:t>
            </a:r>
            <a:r>
              <a:rPr lang="de-DE" dirty="0" smtClean="0"/>
              <a:t> = 512, ...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Welche Stufenzahl passt so gerade noch hinein: 8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Wie oft passt sie hinein:</a:t>
            </a:r>
            <a:br>
              <a:rPr lang="de-DE" dirty="0" smtClean="0"/>
            </a:br>
            <a:r>
              <a:rPr lang="de-DE" dirty="0"/>
              <a:t>19 </a:t>
            </a:r>
            <a:r>
              <a:rPr lang="de-DE" dirty="0" smtClean="0"/>
              <a:t>÷ 8 = 2	Rest 3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Wiederholung mit Rest und nächst </a:t>
            </a:r>
            <a:r>
              <a:rPr lang="de-DE" dirty="0"/>
              <a:t>kleinerer Stufenzahl:</a:t>
            </a:r>
            <a:br>
              <a:rPr lang="de-DE" dirty="0"/>
            </a:br>
            <a:r>
              <a:rPr lang="de-DE" dirty="0"/>
              <a:t>  3 </a:t>
            </a:r>
            <a:r>
              <a:rPr lang="de-DE" dirty="0" smtClean="0"/>
              <a:t>÷ 1 = 3	Rest 0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Wiederholung bis Stufenzahl 1 erreicht wurde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Ergebnisse der Division bilden die Ziffern:</a:t>
            </a:r>
            <a:br>
              <a:rPr lang="de-DE" dirty="0" smtClean="0"/>
            </a:br>
            <a:r>
              <a:rPr lang="de-DE" i="1" dirty="0" smtClean="0"/>
              <a:t>x</a:t>
            </a:r>
            <a:r>
              <a:rPr lang="de-DE" dirty="0" smtClean="0"/>
              <a:t> = 23</a:t>
            </a:r>
            <a:r>
              <a:rPr lang="de-DE" baseline="-25000" dirty="0" smtClean="0"/>
              <a:t>8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20706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\sqrt{x^2 + y^2}&#10;\]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\sqrt{x}&#10;\]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&#10;\[&#10;\leadsto&#10;\]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&#10;\[&#10;\leadsto&#10;\]&#10;&#10;\end{document}"/>
  <p:tag name="IGUANATEXSIZE" val="20"/>
</p:tagLst>
</file>

<file path=ppt/theme/theme1.xml><?xml version="1.0" encoding="utf-8"?>
<a:theme xmlns:a="http://schemas.openxmlformats.org/drawingml/2006/main" name="Leere Präsentation">
  <a:themeElements>
    <a:clrScheme name="Leere Präsentatio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32638"/>
      </a:hlink>
      <a:folHlink>
        <a:srgbClr val="A32638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A326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3756</Words>
  <Application>Microsoft Office PowerPoint</Application>
  <PresentationFormat>Bildschirmpräsentation (4:3)</PresentationFormat>
  <Paragraphs>1186</Paragraphs>
  <Slides>71</Slides>
  <Notes>70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71</vt:i4>
      </vt:variant>
    </vt:vector>
  </HeadingPairs>
  <TitlesOfParts>
    <vt:vector size="72" baseType="lpstr">
      <vt:lpstr>Leere Präsentation</vt:lpstr>
      <vt:lpstr>Grundlagen der Betriebssysteme [CS2100]</vt:lpstr>
      <vt:lpstr>Kapitel 2  Zahlendarstellungen und Rechnerarithmetik</vt:lpstr>
      <vt:lpstr>Inhalte der Vorlesung</vt:lpstr>
      <vt:lpstr>Inhalte des Kapitels</vt:lpstr>
      <vt:lpstr>Positive Ganze Zahlen (1)</vt:lpstr>
      <vt:lpstr>Positive Ganze Zahlen (2)</vt:lpstr>
      <vt:lpstr>Positive Ganze Zahlen (3)</vt:lpstr>
      <vt:lpstr>Konvertierung der Darstellung (1)</vt:lpstr>
      <vt:lpstr>Konvertierung der Darstellung (2)</vt:lpstr>
      <vt:lpstr>Roter Faden</vt:lpstr>
      <vt:lpstr>Zweielementige Boolesche Algebra (1)</vt:lpstr>
      <vt:lpstr>Zweielementige Boolesche Algebra (2)</vt:lpstr>
      <vt:lpstr>Wichtige Sätze (1)</vt:lpstr>
      <vt:lpstr>Wichtige Sätze (2)</vt:lpstr>
      <vt:lpstr>Bedeutung der Booleschen Algebra für die Informatik (1)</vt:lpstr>
      <vt:lpstr>Bedeutung der Booleschen Algebra für die Informatik (2)</vt:lpstr>
      <vt:lpstr>Darstellung positiver Zahlen im Rechner</vt:lpstr>
      <vt:lpstr>Binäre Addition</vt:lpstr>
      <vt:lpstr>Halbaddierer</vt:lpstr>
      <vt:lpstr>Volladdierer (1)</vt:lpstr>
      <vt:lpstr>Volladdierer (2)</vt:lpstr>
      <vt:lpstr>Paralleles Addierwerk</vt:lpstr>
      <vt:lpstr>Binäre Subtraktion</vt:lpstr>
      <vt:lpstr>Darstellung negativer Ganzer Zahlen</vt:lpstr>
      <vt:lpstr>Einerkomplement-Darstellung (1)</vt:lpstr>
      <vt:lpstr>Einerkomplement-Darstellung (2)</vt:lpstr>
      <vt:lpstr>Einerkomplement-Darstellung (3)</vt:lpstr>
      <vt:lpstr>Zweierkomplement-Darstellung (1)</vt:lpstr>
      <vt:lpstr>Zweierkomplement-Darstellung (2)</vt:lpstr>
      <vt:lpstr>Zweierkomplement-Darstellung (3)</vt:lpstr>
      <vt:lpstr>Subtraktion im Zweierkomplement</vt:lpstr>
      <vt:lpstr>Zahlenraum der Zweierkomplement-Darstellung (1)</vt:lpstr>
      <vt:lpstr>Zahlenraum der Zweierkomplement-Darstellung (2)</vt:lpstr>
      <vt:lpstr>Zahlenraum der Zweierkomplement-Darstellung (3)</vt:lpstr>
      <vt:lpstr>Binäre Multiplikation</vt:lpstr>
      <vt:lpstr>Multiplikation im Zweierkomplement (1)</vt:lpstr>
      <vt:lpstr>Multiplikation im Zweierkomplement (2)</vt:lpstr>
      <vt:lpstr>Multiplikation im Zweierkomplement (3)</vt:lpstr>
      <vt:lpstr>Multiplikation im Zweierkomplement (4)</vt:lpstr>
      <vt:lpstr>Multiplikation im Zweierkomplement (5)</vt:lpstr>
      <vt:lpstr>Multiplikation im Zweierkomplement (6)</vt:lpstr>
      <vt:lpstr>Multiplikation im Zweierkomplement (7)</vt:lpstr>
      <vt:lpstr>Multiplikation im Zweierkomplement (8)</vt:lpstr>
      <vt:lpstr>Binäre Division (1)</vt:lpstr>
      <vt:lpstr>Binäre Division (2)</vt:lpstr>
      <vt:lpstr>Binäre Division (3)</vt:lpstr>
      <vt:lpstr>Binäre Division (4)</vt:lpstr>
      <vt:lpstr>Binäre Division (5)</vt:lpstr>
      <vt:lpstr>Binäre Division (6)</vt:lpstr>
      <vt:lpstr>Binäre Division (7)</vt:lpstr>
      <vt:lpstr>Binäre Division (8)</vt:lpstr>
      <vt:lpstr>Roter Faden</vt:lpstr>
      <vt:lpstr>Festkomma-Darstellung</vt:lpstr>
      <vt:lpstr>Gleitkomma-Darstellung (1)</vt:lpstr>
      <vt:lpstr>Gleitkomma-Darstellung (2)</vt:lpstr>
      <vt:lpstr>Binäre Darstellung von Gleitkommazahlen</vt:lpstr>
      <vt:lpstr>IEEE 754 Gleitkomma-Darstellung (1)</vt:lpstr>
      <vt:lpstr>IEEE 754 Gleitkomma-Darstellung (2)</vt:lpstr>
      <vt:lpstr>IEEE 754 Gleitkomma-Darstellung (3)</vt:lpstr>
      <vt:lpstr>IEEE 754 Gleitkomma-Darstellung (4)</vt:lpstr>
      <vt:lpstr>IEEE 754 Gleitkomma-Darstellung (5)</vt:lpstr>
      <vt:lpstr>Gleitkomma-Rechenoperationen</vt:lpstr>
      <vt:lpstr>Roter Faden</vt:lpstr>
      <vt:lpstr>Zeichensätze</vt:lpstr>
      <vt:lpstr>ASCII (1)</vt:lpstr>
      <vt:lpstr>ISO-8859-1 (1)</vt:lpstr>
      <vt:lpstr>ISO-8859-1 (2)</vt:lpstr>
      <vt:lpstr>Unicode (1)</vt:lpstr>
      <vt:lpstr>Unicode (2)</vt:lpstr>
      <vt:lpstr>Zusammenfassung (1)</vt:lpstr>
      <vt:lpstr>Zusammenfassung (2)</vt:lpstr>
    </vt:vector>
  </TitlesOfParts>
  <Company>Universität Ulm, Eingebettete Systeme/Echtzeitsysteme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Grundlagen der Betriebssysteme (SS 14)</dc:title>
  <dc:subject>2 - Zahlendarstellungen &amp; Rechnerarithmetik</dc:subject>
  <dc:creator>Heiko Falk</dc:creator>
  <cp:lastModifiedBy>hfalk</cp:lastModifiedBy>
  <cp:revision>2777</cp:revision>
  <cp:lastPrinted>2012-01-17T10:36:51Z</cp:lastPrinted>
  <dcterms:modified xsi:type="dcterms:W3CDTF">2014-04-30T10:25:49Z</dcterms:modified>
</cp:coreProperties>
</file>