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61" r:id="rId2"/>
    <p:sldId id="487" r:id="rId3"/>
    <p:sldId id="489" r:id="rId4"/>
    <p:sldId id="781" r:id="rId5"/>
    <p:sldId id="458" r:id="rId6"/>
    <p:sldId id="782" r:id="rId7"/>
    <p:sldId id="728" r:id="rId8"/>
    <p:sldId id="729" r:id="rId9"/>
    <p:sldId id="784" r:id="rId10"/>
    <p:sldId id="730" r:id="rId11"/>
    <p:sldId id="731" r:id="rId12"/>
    <p:sldId id="732" r:id="rId13"/>
    <p:sldId id="783" r:id="rId14"/>
    <p:sldId id="735" r:id="rId15"/>
    <p:sldId id="785" r:id="rId16"/>
    <p:sldId id="733" r:id="rId17"/>
    <p:sldId id="734" r:id="rId18"/>
    <p:sldId id="736" r:id="rId19"/>
    <p:sldId id="737" r:id="rId20"/>
    <p:sldId id="738" r:id="rId21"/>
    <p:sldId id="739" r:id="rId22"/>
    <p:sldId id="740" r:id="rId23"/>
    <p:sldId id="741" r:id="rId24"/>
    <p:sldId id="743" r:id="rId25"/>
    <p:sldId id="742" r:id="rId26"/>
    <p:sldId id="744" r:id="rId27"/>
    <p:sldId id="745" r:id="rId28"/>
    <p:sldId id="699" r:id="rId29"/>
    <p:sldId id="727" r:id="rId30"/>
  </p:sldIdLst>
  <p:sldSz cx="9144000" cy="6858000" type="screen4x3"/>
  <p:notesSz cx="6797675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AAA28D"/>
    <a:srgbClr val="3366FF"/>
    <a:srgbClr val="E0C3BE"/>
    <a:srgbClr val="FFFFFF"/>
    <a:srgbClr val="7D9AA9"/>
    <a:srgbClr val="7D91AA"/>
    <a:srgbClr val="A32638"/>
    <a:srgbClr val="56AA1C"/>
    <a:srgbClr val="BD600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202" autoAdjust="0"/>
  </p:normalViewPr>
  <p:slideViewPr>
    <p:cSldViewPr>
      <p:cViewPr varScale="1">
        <p:scale>
          <a:sx n="109" d="100"/>
          <a:sy n="109" d="100"/>
        </p:scale>
        <p:origin x="-1590" y="-90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8"/>
            <a:ext cx="4984961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380538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79470"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A3CF95EB-19C5-4B22-BEAE-7ECCD805635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6B545060-9E80-43AD-BB5B-6AC1F132835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7704D33B-8ACC-4DD0-BF97-A082C1E63C6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30185B7-85CB-4D13-BE80-361D2D8B545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BE3C7379-1CEE-4C9C-A511-8CA3F3BD8B6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5EC05F5-E445-492A-99C0-A3F0BDD1350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6CB6266A-995A-4DCA-8077-6700B1053B2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74074356-0B2F-44D5-BA42-21864105F09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CA184B1F-4AFC-42F2-8EA9-66C2B8D5AAE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79930879-C78C-4ECE-8355-90E45241306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5846BB97-A06B-4F8A-BA8D-33B4A320CFE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8CA10B13-4A11-4726-9728-1F00FA2897D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Betriebssysteme (GdBS) SS 2014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/29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11350"/>
            <a:ext cx="7772400" cy="1263650"/>
          </a:xfrm>
        </p:spPr>
        <p:txBody>
          <a:bodyPr/>
          <a:lstStyle/>
          <a:p>
            <a:r>
              <a:rPr lang="de-DE" dirty="0" smtClean="0"/>
              <a:t>Grundlagen der Betriebssysteme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CS2100</a:t>
            </a:r>
            <a:r>
              <a:rPr lang="de-DE" sz="2800" b="0" dirty="0"/>
              <a:t>]</a:t>
            </a:r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Sommersemester 2014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C89FDC7-3DEF-4310-A926-AB361F4353B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Betriebsarten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Klassifikation nach Auftragsbearbeitung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Stapelverarbeitung </a:t>
            </a:r>
            <a:r>
              <a:rPr lang="en-US" i="1" dirty="0" smtClean="0"/>
              <a:t>(Batch Processing)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 Aufgabe nach der anderen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Interaktiver Betrieb </a:t>
            </a:r>
            <a:r>
              <a:rPr lang="en-US" i="1" dirty="0" smtClean="0"/>
              <a:t>(Interactive Processing)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Rechner reagiert sofort auf Befehle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Time-Sharing</a:t>
            </a:r>
            <a:r>
              <a:rPr lang="de-DE" dirty="0" smtClean="0"/>
              <a:t> Betrieb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Rechenzeit wird über mehrere Benutzer oder Programme aufgeteilt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Echtzeitbetrieb </a:t>
            </a:r>
            <a:r>
              <a:rPr lang="en-US" i="1" dirty="0" smtClean="0"/>
              <a:t>(Real-Time Processing)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Rechner reagiert innerhalb fester vorgegebener Zeitschranken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Ein- oder Mehrprozessbetrieb </a:t>
            </a:r>
            <a:r>
              <a:rPr lang="en-US" i="1" dirty="0" smtClean="0"/>
              <a:t>(Singletasking, Multitasking)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Ein- oder Mehrbenutzerbetrieb </a:t>
            </a:r>
            <a:r>
              <a:rPr lang="en-US" i="1" dirty="0" smtClean="0"/>
              <a:t>(Single-User, Multi-User)</a:t>
            </a:r>
          </a:p>
          <a:p>
            <a:pPr>
              <a:lnSpc>
                <a:spcPct val="90000"/>
              </a:lnSpc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253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t="16271" r="2831" b="4281"/>
          <a:stretch/>
        </p:blipFill>
        <p:spPr>
          <a:xfrm>
            <a:off x="827584" y="1772816"/>
            <a:ext cx="7344816" cy="3432749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AF8F212-A271-40D1-B10F-1273A4B52DF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Verwaltung von Ressourcen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Physikalische Ressourcen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Virtuelle Ressourcen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Vom Betriebssystem erst geschaffene Ressourcen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Speichersegmente, Dateien, ...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2070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199BEED-7AC5-47A4-BBB9-063815F79B5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Verwaltung von </a:t>
            </a:r>
            <a:r>
              <a:rPr lang="de-DE" dirty="0" smtClean="0"/>
              <a:t>Ressourcen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Resultierende Aufgaben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Belegung von Ressourcen auf Anforderung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Multiplexen von Ressourcen für mehrere Benutzer bzw. Anwendungen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Schaffung von Schutzumgebungen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u="sng" dirty="0" smtClean="0"/>
              <a:t>Wechselseitiger Ausschluss</a:t>
            </a:r>
            <a:r>
              <a:rPr lang="de-DE" dirty="0" smtClean="0"/>
              <a:t> des Ressourcenzugriffs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Zugriffsberechtigungen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Umgebung zur koordinierten gemeinsamen Nutzung von Ressourcen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Klassifizierbar in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Aktive, zeitlich aufteilbare (Prozessor)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Passive, nur exklusiv nutzbare (Peripherie-Geräte, z.B. Drucker u.Ä.)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Passive, räumlich aufteilbare (Speicher, Plattenspeicher u.Ä.)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Unterstützung bei der Fehlerbehandlung / Fehlererholung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3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199BEED-7AC5-47A4-BBB9-063815F79B5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Verwaltung von </a:t>
            </a:r>
            <a:r>
              <a:rPr lang="de-DE" dirty="0" smtClean="0"/>
              <a:t>Ressourcen (3)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Typische Einzelkomponenten des Betriebssystems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Anwendungs-, Prozessverwaltung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Filesysteme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Speicherverwaltung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Verwaltung der Ein-/Ausgabegeräte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Gerätetreiber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Systemsteuerung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Kommandosprache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Shell</a:t>
            </a:r>
            <a:r>
              <a:rPr lang="de-DE" dirty="0" smtClean="0"/>
              <a:t> (Kommandointerpreter)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(Grafische Benutzeroberfläche)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Ablaufsteuerung (Starten und Beenden von Programmen)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Konfiguration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167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B1E4FA7-33A5-4F0A-BC84-4D1CCB5E1DA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Programmiermodelle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Betriebssystem realisiert ein Programmiermodell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Programmiermodell im Kleinen durch Programmiersprache geprägt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Programmiermodell im Großen durch Betriebssystem geprägt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Große und/oder verteilte Anwendungen bestehen aus vielen kooperierenden Programmen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Programmiermodell des Betriebssystems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Abstrahiert von konkreter Hardware und Hardwarekonfigurationen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Abstrakte Maschine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Begriffliche Basis zur Strukturierung von Programmsystemen und ihrer Ablaufsteuerung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Komponenten, z.B. Programme, </a:t>
            </a:r>
            <a:r>
              <a:rPr lang="en-US" i="1" dirty="0" smtClean="0"/>
              <a:t>Tasks</a:t>
            </a:r>
            <a:r>
              <a:rPr lang="de-DE" dirty="0" smtClean="0"/>
              <a:t>, Prozesse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Interaktionen, z.B. Aufrufe, Benachrichtigungen, Datenströme</a:t>
            </a:r>
          </a:p>
        </p:txBody>
      </p:sp>
    </p:spTree>
    <p:extLst>
      <p:ext uri="{BB962C8B-B14F-4D97-AF65-F5344CB8AC3E}">
        <p14:creationId xmlns:p14="http://schemas.microsoft.com/office/powerpoint/2010/main" val="277901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124841F-4308-4373-96A8-5D7BC4A1AFF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de-DE" b="1" dirty="0" smtClean="0"/>
              <a:t>Einführung in Betriebssysteme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Einordnung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Aspekte von Betriebssystemen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Betriebsarten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Verwaltung von Ressourcen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Programmiermodelle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Hardware-Unterstützung</a:t>
            </a:r>
          </a:p>
        </p:txBody>
      </p:sp>
    </p:spTree>
    <p:extLst>
      <p:ext uri="{BB962C8B-B14F-4D97-AF65-F5344CB8AC3E}">
        <p14:creationId xmlns:p14="http://schemas.microsoft.com/office/powerpoint/2010/main" val="1283553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A51C0C9-C89D-42DB-94F6-C85E59C9A65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Hardware-Unterstützung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Effiziente Betriebssysteme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Unterstützung durch Hardware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Memory Management Unit (MMU)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Intelligente Bausteine zur Ein-/Ausgabe (E/A) </a:t>
            </a:r>
            <a:r>
              <a:rPr lang="en-US" i="1" dirty="0" smtClean="0"/>
              <a:t>(Input/Output, I/O)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usw.</a:t>
            </a:r>
          </a:p>
        </p:txBody>
      </p:sp>
    </p:spTree>
    <p:extLst>
      <p:ext uri="{BB962C8B-B14F-4D97-AF65-F5344CB8AC3E}">
        <p14:creationId xmlns:p14="http://schemas.microsoft.com/office/powerpoint/2010/main" val="3123845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A96BC60-92FE-48B2-970F-3BAE97EDD20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Prozessor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Aufbau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Digitales Schaltwerk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siehe „Grundlagen der Rechnerarchitektur“)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Enthält Register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Daten und ähnliches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Programmzähler (Speicheradresse des nächsten Befehls im Speicher)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Führt einen Befehl (Instruktion) nach dem anderen aus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Programmzähler wird inkrementiert (außer bei Sprüngen)</a:t>
            </a:r>
          </a:p>
        </p:txBody>
      </p:sp>
    </p:spTree>
    <p:extLst>
      <p:ext uri="{BB962C8B-B14F-4D97-AF65-F5344CB8AC3E}">
        <p14:creationId xmlns:p14="http://schemas.microsoft.com/office/powerpoint/2010/main" val="239226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BF5D116-AB85-4AD1-99E5-32488DABDC9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Betriebsmodi des Prozessors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Moderne Prozessoren arbeiten in einem von mindestens zwei Modi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Benutzermodus </a:t>
            </a:r>
            <a:r>
              <a:rPr lang="en-US" i="1" dirty="0" smtClean="0"/>
              <a:t>(User Mode)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Eingeschränkter Befehlssatz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Privilegierter Modus </a:t>
            </a:r>
            <a:r>
              <a:rPr lang="en-US" i="1" dirty="0" smtClean="0"/>
              <a:t>(Supervisor Mode)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Erlaubt Ausführung privilegierter Befehle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Konfigurationsänderungen des Prozessors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Moduswechsel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Spezielle I/O-Befehle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Modus wird meist als Bit in speziellem Register repräsentiert </a:t>
            </a:r>
            <a:r>
              <a:rPr lang="en-US" i="1" dirty="0" smtClean="0"/>
              <a:t>(Condition Code Register, CCR)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Supervisor Flag</a:t>
            </a:r>
            <a:r>
              <a:rPr lang="de-DE" dirty="0" smtClean="0"/>
              <a:t> </a:t>
            </a:r>
            <a:r>
              <a:rPr lang="de-DE" b="1" dirty="0" smtClean="0"/>
              <a:t>S</a:t>
            </a:r>
            <a:r>
              <a:rPr lang="de-DE" dirty="0" smtClean="0"/>
              <a:t> (z.B.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de-DE" dirty="0" smtClean="0"/>
              <a:t> = </a:t>
            </a:r>
            <a:r>
              <a:rPr lang="en-US" i="1" dirty="0" smtClean="0"/>
              <a:t>Supervisor Mode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/>
              <a:t> = </a:t>
            </a:r>
            <a:r>
              <a:rPr lang="en-US" i="1" dirty="0" smtClean="0"/>
              <a:t>User Mode</a:t>
            </a:r>
            <a:r>
              <a:rPr lang="de-DE" dirty="0" smtClean="0"/>
              <a:t>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Bit kann nur im privilegierten Modus verändert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767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3492C86-5779-43C2-92C5-85D6D257268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 Unterbrechungen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Unterbrechungen von außen </a:t>
            </a:r>
            <a:r>
              <a:rPr lang="en-US" b="1" i="1" dirty="0" smtClean="0"/>
              <a:t>(External Interrupts)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 unterbricht laufende Bearbeitung und führt eine definierte Befehlsfolge aus (vom privilegierten Modus aus konfigurierbar)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Vorher werden alle Register einschließlich Programmzähler gesichert (z.B. auf einem Stapelspeicher/</a:t>
            </a:r>
            <a:r>
              <a:rPr lang="en-US" i="1" dirty="0" smtClean="0"/>
              <a:t>Stack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 einer Unterbrechung kann der ursprüngliche Zustand wiederhergestellt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Unterbrechungen werden im privilegierten Modus bearbeitet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4" t="53141" r="28053" b="23430"/>
          <a:stretch/>
        </p:blipFill>
        <p:spPr>
          <a:xfrm>
            <a:off x="619096" y="1978792"/>
            <a:ext cx="3592864" cy="11621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08842" y="2062994"/>
            <a:ext cx="3863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Signalisieren der Unterbrechung</a:t>
            </a:r>
          </a:p>
          <a:p>
            <a:r>
              <a:rPr lang="en-US" sz="2000" i="1" dirty="0" smtClean="0"/>
              <a:t>(Interrupt Request, IRQ)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19287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73707"/>
            <a:ext cx="7772400" cy="2086725"/>
          </a:xfrm>
        </p:spPr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3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Einführung in Betriebssysteme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A8E9F58-45E0-4B3C-9A32-A599EA9ECE5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Externe Unterbrechungen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Anwendung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Reaktion auf externes Ereignis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Fehlerbedingung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Ankommende Netzwerknachricht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Rückmeldung durch langsame Geräte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„Wecker“-Funktion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Abwicklung der Unterbrechungsbehandlung?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72249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3E79346-C1AD-4E86-B1A0-E7A92F9CB0E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Externe Unterbrechungen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Schematische Befehlsabwicklung</a:t>
            </a:r>
            <a:endParaRPr lang="de-DE" b="1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46697" r="28036" b="33489"/>
          <a:stretch/>
        </p:blipFill>
        <p:spPr>
          <a:xfrm>
            <a:off x="2571750" y="1988840"/>
            <a:ext cx="4008664" cy="1028701"/>
          </a:xfrm>
          <a:prstGeom prst="rect">
            <a:avLst/>
          </a:prstGeom>
        </p:spPr>
      </p:pic>
      <p:grpSp>
        <p:nvGrpSpPr>
          <p:cNvPr id="26" name="Gruppieren 25"/>
          <p:cNvGrpSpPr/>
          <p:nvPr/>
        </p:nvGrpSpPr>
        <p:grpSpPr>
          <a:xfrm>
            <a:off x="2465614" y="1988840"/>
            <a:ext cx="4194618" cy="3486150"/>
            <a:chOff x="2465614" y="3111202"/>
            <a:chExt cx="4194618" cy="3486150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64" t="22008" r="28036" b="10844"/>
            <a:stretch/>
          </p:blipFill>
          <p:spPr>
            <a:xfrm>
              <a:off x="2465614" y="3111202"/>
              <a:ext cx="4114800" cy="3486150"/>
            </a:xfrm>
            <a:prstGeom prst="rect">
              <a:avLst/>
            </a:prstGeom>
          </p:spPr>
        </p:pic>
        <p:sp>
          <p:nvSpPr>
            <p:cNvPr id="28" name="Rechteck 27"/>
            <p:cNvSpPr/>
            <p:nvPr/>
          </p:nvSpPr>
          <p:spPr bwMode="auto">
            <a:xfrm>
              <a:off x="5940152" y="4365104"/>
              <a:ext cx="720080" cy="1584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940152" y="3017541"/>
            <a:ext cx="3095972" cy="336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Reale Prozessoren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Maskierung von </a:t>
            </a:r>
            <a:r>
              <a:rPr lang="en-US" i="1" dirty="0" smtClean="0"/>
              <a:t>Interrupts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Annahmeprotokoll gegen Doppelausführung</a:t>
            </a:r>
          </a:p>
        </p:txBody>
      </p:sp>
    </p:spTree>
    <p:extLst>
      <p:ext uri="{BB962C8B-B14F-4D97-AF65-F5344CB8AC3E}">
        <p14:creationId xmlns:p14="http://schemas.microsoft.com/office/powerpoint/2010/main" val="4027695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DA7AB03-7F4B-465B-9B68-0A195E7B91A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Externe Unterbrechungen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Adresse der Unterbrechungsbehandlung steht fest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Meist konfigurierbar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Rückkehr von der Unterbrechungsbehandlung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Spezieller Befehl, z.B.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RTI</a:t>
            </a:r>
            <a:r>
              <a:rPr lang="de-DE" dirty="0" smtClean="0"/>
              <a:t>, </a:t>
            </a:r>
            <a:r>
              <a:rPr lang="en-US" i="1" dirty="0" smtClean="0"/>
              <a:t>Return from Interrupt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Befehlsausführung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RTI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Restauriere gesicherte Register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Insbesondere PC (alter Befehlspfad)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Insbesondere CCR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Umschaltung in alten Modus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Meist durch Restauration des CCR</a:t>
            </a:r>
            <a:endParaRPr lang="de-DE" sz="20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59027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38647A1-7CDE-4C6F-971F-D66F4845027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Externe Unterbrechungen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Einsatz eines Stapelspeichers </a:t>
            </a:r>
            <a:r>
              <a:rPr lang="en-US" b="1" i="1" dirty="0" smtClean="0"/>
              <a:t>(Stack)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Operationen </a:t>
            </a:r>
            <a:r>
              <a:rPr lang="en-US" i="1" dirty="0" smtClean="0"/>
              <a:t>Push</a:t>
            </a:r>
            <a:r>
              <a:rPr lang="de-DE" dirty="0" smtClean="0"/>
              <a:t> und </a:t>
            </a:r>
            <a:r>
              <a:rPr lang="en-US" i="1" dirty="0" smtClean="0"/>
              <a:t>Pull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b="1" i="1" dirty="0" smtClean="0"/>
              <a:t>Push:</a:t>
            </a:r>
            <a:r>
              <a:rPr lang="de-DE" dirty="0" smtClean="0"/>
              <a:t> Speichert ein Datum „oben“ auf dem Stapel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b="1" i="1" dirty="0" smtClean="0"/>
              <a:t>Pull:</a:t>
            </a:r>
            <a:r>
              <a:rPr lang="de-DE" dirty="0" smtClean="0"/>
              <a:t> Holt zuletzt gespeichertes Datum vom Stapel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19044" r="13628" b="8196"/>
          <a:stretch/>
        </p:blipFill>
        <p:spPr>
          <a:xfrm>
            <a:off x="1259631" y="3088074"/>
            <a:ext cx="6638195" cy="32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2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70F9877-B8E1-4D26-8825-1A86140383D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Externe Unterbrechungen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Ablauf der Unterbrechung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Unterbrochene Befehlsfolge bleibt in der Regel unberührt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Unterbrechung ist transparent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Verschachtelte Unterbrechungen möglich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Unterbrechung der Unterbrechungsbehandlung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Koordinierte Handhabung der gesicherten Register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Unterbrechung beliebiger Betriebsmodi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Unterbrechung auch des privilegierten Modus</a:t>
            </a:r>
          </a:p>
          <a:p>
            <a:pPr>
              <a:lnSpc>
                <a:spcPct val="90000"/>
              </a:lnSpc>
            </a:pP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43867" r="17233" b="36476"/>
          <a:stretch/>
        </p:blipFill>
        <p:spPr>
          <a:xfrm>
            <a:off x="611560" y="1988840"/>
            <a:ext cx="5853793" cy="10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67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B387070-59D9-48AC-AF2F-D88B32850D1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Interne Unterbrechungen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Unterbrechungen durch die Befehlsausführung</a:t>
            </a:r>
            <a:endParaRPr lang="en-US" i="1" dirty="0"/>
          </a:p>
          <a:p>
            <a:pPr>
              <a:lnSpc>
                <a:spcPct val="120000"/>
              </a:lnSpc>
            </a:pPr>
            <a:r>
              <a:rPr lang="en-US" b="1" i="1" dirty="0" smtClean="0"/>
              <a:t>(Internal Interrupts, Exceptions)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bestimmten Fehlersituationen (z.B. Division durch Null) unterbricht Prozessor laufende Befehlsbearbeitung und führt definierte Befehlsfolge aus (ähnlich wie bei externen Unterbrechungen)</a:t>
            </a:r>
          </a:p>
        </p:txBody>
      </p:sp>
    </p:spTree>
    <p:extLst>
      <p:ext uri="{BB962C8B-B14F-4D97-AF65-F5344CB8AC3E}">
        <p14:creationId xmlns:p14="http://schemas.microsoft.com/office/powerpoint/2010/main" val="1508955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18454CD-A3E8-4617-9593-D22916874A7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Systemaufrufe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Systemaufrufe </a:t>
            </a:r>
            <a:r>
              <a:rPr lang="en-US" b="1" i="1" dirty="0" smtClean="0"/>
              <a:t>(Traps, User Interrupts)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 kommt man kontrolliert vom Benutzermodus in den privilegierten Modus?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 Befehle zum Eintritt in den privilegierten Modus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 schaltet in privilegierten Modus und führt definierte Befehlsfolge aus (vom privilegierten Modus aus konfigurierbar)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Solche Befehle werden dazu genutzt, die Betriebssystemschnittstelle zu implementieren </a:t>
            </a:r>
            <a:r>
              <a:rPr lang="en-US" i="1" dirty="0" smtClean="0"/>
              <a:t>(Supervisor Calls)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Parameter werden nach einer Konvention übergeben</a:t>
            </a:r>
            <a:br>
              <a:rPr lang="de-DE" dirty="0" smtClean="0"/>
            </a:br>
            <a:r>
              <a:rPr lang="de-DE" dirty="0" smtClean="0"/>
              <a:t>(z.B. auf dem </a:t>
            </a:r>
            <a:r>
              <a:rPr lang="en-US" i="1" dirty="0" smtClean="0"/>
              <a:t>Stack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624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B1DF7F2-D42E-495E-807E-A6BBB8C8C5A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Systemaufrufe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Schematische Befehlsabwicklung</a:t>
            </a: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2" t="22144" r="22655" b="5912"/>
          <a:stretch/>
        </p:blipFill>
        <p:spPr>
          <a:xfrm>
            <a:off x="1732892" y="2047285"/>
            <a:ext cx="5575412" cy="35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2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23D3174-54A1-4880-A5C3-67B3C250446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Einordnung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Betriebssystem: Software, die Ressourcen eines Rechners verwaltet und dem Anwender eine Umgebung schafft, die weniger komplex und leichter zu bedienen ist als die reale Hardware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Struktur: (System-) Anwendungen; Systemschnittstelle; Kern </a:t>
            </a:r>
            <a:r>
              <a:rPr lang="en-US" i="1" dirty="0" smtClean="0"/>
              <a:t>(Kernel)</a:t>
            </a:r>
            <a:r>
              <a:rPr lang="de-DE" dirty="0" smtClean="0"/>
              <a:t>; HW/SW-Schnittstelle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Aspekte von Betriebssystemen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Betriebsarten: </a:t>
            </a:r>
            <a:r>
              <a:rPr lang="en-US" i="1" dirty="0" smtClean="0"/>
              <a:t>Batch</a:t>
            </a:r>
            <a:r>
              <a:rPr lang="de-DE" dirty="0" smtClean="0"/>
              <a:t>, </a:t>
            </a:r>
            <a:r>
              <a:rPr lang="en-US" i="1" dirty="0" smtClean="0"/>
              <a:t>Interactive</a:t>
            </a:r>
            <a:r>
              <a:rPr lang="de-DE" dirty="0" smtClean="0"/>
              <a:t>, </a:t>
            </a:r>
            <a:r>
              <a:rPr lang="en-US" i="1" dirty="0" smtClean="0"/>
              <a:t>Time-Sharing</a:t>
            </a:r>
            <a:r>
              <a:rPr lang="de-DE" dirty="0" smtClean="0"/>
              <a:t>, </a:t>
            </a:r>
            <a:r>
              <a:rPr lang="en-US" i="1" dirty="0" smtClean="0"/>
              <a:t>Real-Time Processing</a:t>
            </a:r>
            <a:r>
              <a:rPr lang="de-DE" dirty="0" smtClean="0"/>
              <a:t>; Mehrprozess- / Mehrbenutzerbetrieb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Ressourcen-Verwaltung: physikalische &amp; virtuelle Ressourcen; wechselseitiger Ausschluss; OS-Komponenten (Prozessverwaltung, Filesysteme, Speicherverwaltung, Ein-/Ausgabe und Gerätetreiber)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Programmiermodelle: Abstraktionsebene von der realen Hardware</a:t>
            </a:r>
          </a:p>
        </p:txBody>
      </p:sp>
    </p:spTree>
    <p:extLst>
      <p:ext uri="{BB962C8B-B14F-4D97-AF65-F5344CB8AC3E}">
        <p14:creationId xmlns:p14="http://schemas.microsoft.com/office/powerpoint/2010/main" val="747018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BAF96AE-86A6-4D4E-9F07-286914CB785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Hardware-Unterstützung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Betriebsmodi: </a:t>
            </a:r>
            <a:r>
              <a:rPr lang="en-US" i="1" dirty="0" smtClean="0"/>
              <a:t>User Mode</a:t>
            </a:r>
            <a:r>
              <a:rPr lang="de-DE" dirty="0" smtClean="0"/>
              <a:t> und </a:t>
            </a:r>
            <a:r>
              <a:rPr lang="en-US" i="1" dirty="0" smtClean="0"/>
              <a:t>Supervisor Mode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Externe Unterbrechungen: </a:t>
            </a:r>
            <a:r>
              <a:rPr lang="en-US" i="1" dirty="0" smtClean="0"/>
              <a:t>Interrupt</a:t>
            </a:r>
            <a:r>
              <a:rPr lang="de-DE" dirty="0" smtClean="0"/>
              <a:t>-Behandlung; Befehlsabwicklung; Rückkehr von </a:t>
            </a:r>
            <a:r>
              <a:rPr lang="en-US" i="1" dirty="0" smtClean="0"/>
              <a:t>Interrupt</a:t>
            </a:r>
            <a:r>
              <a:rPr lang="de-DE" dirty="0" smtClean="0"/>
              <a:t>-Behandlung; </a:t>
            </a:r>
            <a:r>
              <a:rPr lang="en-US" i="1" dirty="0" smtClean="0"/>
              <a:t>Stack</a:t>
            </a:r>
            <a:r>
              <a:rPr lang="de-DE" dirty="0" smtClean="0"/>
              <a:t>-Speicher</a:t>
            </a:r>
            <a:endParaRPr lang="en-US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Systemaufrufe: Wechsel zwischen </a:t>
            </a:r>
            <a:r>
              <a:rPr lang="en-US" i="1" dirty="0" smtClean="0"/>
              <a:t>User</a:t>
            </a:r>
            <a:r>
              <a:rPr lang="de-DE" dirty="0" smtClean="0"/>
              <a:t> und </a:t>
            </a:r>
            <a:r>
              <a:rPr lang="en-US" i="1" dirty="0" smtClean="0"/>
              <a:t>Supervisor Mode</a:t>
            </a:r>
            <a:r>
              <a:rPr lang="de-DE" dirty="0" smtClean="0"/>
              <a:t>; </a:t>
            </a:r>
            <a:r>
              <a:rPr lang="en-US" i="1" dirty="0" smtClean="0"/>
              <a:t>Trap Handler</a:t>
            </a:r>
            <a:r>
              <a:rPr lang="de-DE" dirty="0" smtClean="0"/>
              <a:t>; Realisieren der Betriebssystemschnittstelle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06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B594340-740A-4E73-A6D4-71CB5320311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Zahlendarstellungen und Rechnerarithmetik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Einführung in Betriebssysteme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Prozesse und Nebenläufigkeit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Filesysteme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Speicherverwaltung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>
                <a:solidFill>
                  <a:srgbClr val="7D91AA"/>
                </a:solidFill>
              </a:rPr>
              <a:t>Einführung in MIPS-Assembler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Rechteverwaltung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Ein-/Ausgabe und </a:t>
            </a:r>
            <a:r>
              <a:rPr lang="de-DE" b="1" dirty="0" smtClean="0">
                <a:solidFill>
                  <a:srgbClr val="7D91AA"/>
                </a:solidFill>
              </a:rPr>
              <a:t>Gerätetreiber</a:t>
            </a:r>
            <a:endParaRPr lang="de-DE" b="1" dirty="0" smtClean="0">
              <a:solidFill>
                <a:srgbClr val="7D91A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124841F-4308-4373-96A8-5D7BC4A1AFF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de-DE" b="1" dirty="0" smtClean="0"/>
              <a:t>Einführung in Betriebssysteme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Einordnung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Was ist ein Betriebssystem?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Struktur des Betriebssystems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Aspekte von Betriebssystemen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Betriebsarten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Verwaltung von Ressourcen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Programmiermodelle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Hardware-Unterstützung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Prozessor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Betriebsmodi des Prozessors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Externe Unterbrechungen </a:t>
            </a:r>
            <a:r>
              <a:rPr lang="en-US" sz="2000" i="1" dirty="0" smtClean="0"/>
              <a:t>(Interrupts)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Interne Unterbrechungen </a:t>
            </a:r>
            <a:r>
              <a:rPr lang="en-US" sz="2000" i="1" dirty="0" smtClean="0"/>
              <a:t>(Exceptions)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Systemaufrufe </a:t>
            </a:r>
            <a:r>
              <a:rPr lang="en-US" sz="2000" i="1" dirty="0" smtClean="0"/>
              <a:t>(System Calls, Traps)</a:t>
            </a:r>
          </a:p>
        </p:txBody>
      </p:sp>
    </p:spTree>
    <p:extLst>
      <p:ext uri="{BB962C8B-B14F-4D97-AF65-F5344CB8AC3E}">
        <p14:creationId xmlns:p14="http://schemas.microsoft.com/office/powerpoint/2010/main" val="303941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859E266-0E05-40F9-BC53-E4148CE397B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ein Betriebssystem </a:t>
            </a:r>
            <a:r>
              <a:rPr lang="en-US" i="1" dirty="0" smtClean="0"/>
              <a:t>(Operating System, OS)</a:t>
            </a:r>
            <a:r>
              <a:rPr lang="de-DE" dirty="0" smtClean="0"/>
              <a:t>?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DIN 44300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„... die Programme eines digitalen Rechensystems, die zusammen mit den Eigenschaften der Rechenanlage die </a:t>
            </a:r>
            <a:r>
              <a:rPr lang="de-DE" i="1" dirty="0" smtClean="0"/>
              <a:t>Basis der möglichen Betriebsarten</a:t>
            </a:r>
            <a:r>
              <a:rPr lang="de-DE" dirty="0" smtClean="0"/>
              <a:t> des digitalen Rechensystems bilden und die insbesondere die </a:t>
            </a:r>
            <a:r>
              <a:rPr lang="de-DE" i="1" dirty="0" smtClean="0"/>
              <a:t>Abwicklung von Programmen steuern und überwachen</a:t>
            </a:r>
            <a:r>
              <a:rPr lang="de-DE" dirty="0" smtClean="0"/>
              <a:t>.“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Tanenbaum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„... eine Software-Schicht ..., die alle Teile des Systems verwaltet und dem Benutzer eine Schnittstelle oder eine </a:t>
            </a:r>
            <a:r>
              <a:rPr lang="de-DE" i="1" dirty="0" smtClean="0"/>
              <a:t>virtuelle Maschine</a:t>
            </a:r>
            <a:r>
              <a:rPr lang="de-DE" dirty="0" smtClean="0"/>
              <a:t> anbietet, die einfacher zu verstehen und zu programmieren ist [als die nackte Hardware].“</a:t>
            </a:r>
            <a:endParaRPr lang="de-DE" baseline="3000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859E266-0E05-40F9-BC53-E4148CE397B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ein Betriebssystem </a:t>
            </a:r>
            <a:r>
              <a:rPr lang="en-US" i="1" dirty="0"/>
              <a:t>(Operating System, OS)</a:t>
            </a:r>
            <a:r>
              <a:rPr lang="de-DE" dirty="0" smtClean="0"/>
              <a:t>?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Silberschatz/Galvin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„... ein Programm, das als </a:t>
            </a:r>
            <a:r>
              <a:rPr lang="de-DE" i="1" dirty="0" smtClean="0"/>
              <a:t>Vermittler</a:t>
            </a:r>
            <a:r>
              <a:rPr lang="de-DE" dirty="0" smtClean="0"/>
              <a:t> zwischen Rechnernutzer und Rechner-Hardware fungiert. Der Sinn des Betriebssystems ist eine Umgebung bereitzustellen, in der Benutzer bequem und effizient Programme ausführen können.“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Brinch Hansen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„... der Zweck eines Betriebssystems [liegt] in der </a:t>
            </a:r>
            <a:r>
              <a:rPr lang="de-DE" i="1" dirty="0" smtClean="0"/>
              <a:t>Verteilung von Betriebsmitteln</a:t>
            </a:r>
            <a:r>
              <a:rPr lang="de-DE" dirty="0" smtClean="0"/>
              <a:t> auf sich bewerbende Benutzer.“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Zusammenfassung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Software zur Ressourcenverwaltung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Bereitstellung von Grundkonzepten zur statischen und dynamischen Strukturierung von Programmsystemen</a:t>
            </a:r>
          </a:p>
        </p:txBody>
      </p:sp>
    </p:spTree>
    <p:extLst>
      <p:ext uri="{BB962C8B-B14F-4D97-AF65-F5344CB8AC3E}">
        <p14:creationId xmlns:p14="http://schemas.microsoft.com/office/powerpoint/2010/main" val="4270270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81D6693-53EC-49C9-A54C-2284FF6E031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Struktur des Betriebssystems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Betriebssystem zwischen Anwendung und Hardware</a:t>
            </a: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18066" r="28406" b="2975"/>
          <a:stretch/>
        </p:blipFill>
        <p:spPr>
          <a:xfrm>
            <a:off x="2500438" y="1844984"/>
            <a:ext cx="4046019" cy="391654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29714" y="197954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Systemanwendung</a:t>
            </a:r>
            <a:endParaRPr lang="de-DE" sz="1800" dirty="0"/>
          </a:p>
        </p:txBody>
      </p:sp>
      <p:sp>
        <p:nvSpPr>
          <p:cNvPr id="8" name="Textfeld 7"/>
          <p:cNvSpPr txBox="1"/>
          <p:nvPr/>
        </p:nvSpPr>
        <p:spPr>
          <a:xfrm>
            <a:off x="752331" y="197954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Anwendungen</a:t>
            </a:r>
            <a:endParaRPr lang="de-DE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6516216" y="248360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Systemschnittstelle</a:t>
            </a:r>
            <a:endParaRPr lang="de-DE" sz="1800" dirty="0"/>
          </a:p>
        </p:txBody>
      </p:sp>
      <p:sp>
        <p:nvSpPr>
          <p:cNvPr id="10" name="Textfeld 9"/>
          <p:cNvSpPr txBox="1"/>
          <p:nvPr/>
        </p:nvSpPr>
        <p:spPr>
          <a:xfrm>
            <a:off x="6516216" y="3707740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HW/SW-Schnittstelle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78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A6E5695-83EF-4C96-8568-EE29FFCFBFF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des Betriebssystems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Anwendungen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Laufen „auf“ Betriebssystem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Betriebssystem stellt abstrakte Maschine dar (Programmiermodell)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Interaktion mit Betriebssystem über Systemschnittstelle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Systemaufrufe </a:t>
            </a:r>
            <a:r>
              <a:rPr lang="en-US" i="1" dirty="0" smtClean="0"/>
              <a:t>(Supervisor Call, System Call)</a:t>
            </a:r>
            <a:r>
              <a:rPr lang="de-DE" dirty="0" smtClean="0"/>
              <a:t>: Beauftragung des Betriebssystems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Systemanwendungen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Einige Systemdienste häufig als Systemanwendungen realisiert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Laufen wie Anwendungen, gehören aber zum Betriebssystem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Zeitdienst, Namensdienst, Dateiserver, ...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 Anwendungen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Editoren, Compiler, Konfigurationsprogramme, ...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 </a:t>
            </a:r>
            <a:r>
              <a:rPr lang="de-DE" b="1" dirty="0" smtClean="0"/>
              <a:t>Interaktion zwischen Anwendungen nur über Betriebssystemkern</a:t>
            </a:r>
            <a:endParaRPr lang="de-DE" b="1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963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124841F-4308-4373-96A8-5D7BC4A1AFF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3 - Einführung in Betriebssysteme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de-DE" b="1" dirty="0" smtClean="0"/>
              <a:t>Einführung in Betriebssysteme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Einordnung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Was ist ein Betriebssystem?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Struktur des Betriebssystems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Aspekte von Betriebssystemen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Hardware-Unterstützung</a:t>
            </a:r>
          </a:p>
        </p:txBody>
      </p:sp>
    </p:spTree>
    <p:extLst>
      <p:ext uri="{BB962C8B-B14F-4D97-AF65-F5344CB8AC3E}">
        <p14:creationId xmlns:p14="http://schemas.microsoft.com/office/powerpoint/2010/main" val="1283553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</Words>
  <Application>Microsoft Office PowerPoint</Application>
  <PresentationFormat>Bildschirmpräsentation (4:3)</PresentationFormat>
  <Paragraphs>364</Paragraphs>
  <Slides>29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Leere Präsentation</vt:lpstr>
      <vt:lpstr>Grundlagen der Betriebssysteme [CS2100]</vt:lpstr>
      <vt:lpstr>Kapitel 3  Einführung in Betriebssysteme</vt:lpstr>
      <vt:lpstr>Inhalte der Vorlesung</vt:lpstr>
      <vt:lpstr>Inhalte des Kapitels</vt:lpstr>
      <vt:lpstr>Was ist ein Betriebssystem (Operating System, OS)? (1)</vt:lpstr>
      <vt:lpstr>Was ist ein Betriebssystem (Operating System, OS)? (2)</vt:lpstr>
      <vt:lpstr>Struktur des Betriebssystems (1)</vt:lpstr>
      <vt:lpstr>Struktur des Betriebssystems (2)</vt:lpstr>
      <vt:lpstr>Roter Faden</vt:lpstr>
      <vt:lpstr>Betriebsarten</vt:lpstr>
      <vt:lpstr>Verwaltung von Ressourcen (1)</vt:lpstr>
      <vt:lpstr>Verwaltung von Ressourcen (2)</vt:lpstr>
      <vt:lpstr>Verwaltung von Ressourcen (3)</vt:lpstr>
      <vt:lpstr>Programmiermodelle</vt:lpstr>
      <vt:lpstr>Roter Faden</vt:lpstr>
      <vt:lpstr>Hardware-Unterstützung</vt:lpstr>
      <vt:lpstr>Prozessor</vt:lpstr>
      <vt:lpstr>Betriebsmodi des Prozessors</vt:lpstr>
      <vt:lpstr>Externe Unterbrechungen (1)</vt:lpstr>
      <vt:lpstr>Externe Unterbrechungen (2)</vt:lpstr>
      <vt:lpstr>Externe Unterbrechungen (3)</vt:lpstr>
      <vt:lpstr>Externe Unterbrechungen (4)</vt:lpstr>
      <vt:lpstr>Externe Unterbrechungen (5)</vt:lpstr>
      <vt:lpstr>Externe Unterbrechungen (6)</vt:lpstr>
      <vt:lpstr>Interne Unterbrechungen</vt:lpstr>
      <vt:lpstr>Systemaufrufe (1)</vt:lpstr>
      <vt:lpstr>Systemaufrufe (2)</vt:lpstr>
      <vt:lpstr>Zusammenfassung (1)</vt:lpstr>
      <vt:lpstr>Zusammenfassung (2)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Betriebssysteme (SS 14)</dc:title>
  <dc:subject>3 - Einführung in Betriebssysteme</dc:subject>
  <dc:creator>Heiko Falk</dc:creator>
  <cp:lastModifiedBy>hfalk</cp:lastModifiedBy>
  <cp:revision>2860</cp:revision>
  <cp:lastPrinted>2013-05-03T06:35:23Z</cp:lastPrinted>
  <dcterms:modified xsi:type="dcterms:W3CDTF">2014-04-17T08:22:12Z</dcterms:modified>
</cp:coreProperties>
</file>