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01"/>
  </p:notesMasterIdLst>
  <p:handoutMasterIdLst>
    <p:handoutMasterId r:id="rId102"/>
  </p:handoutMasterIdLst>
  <p:sldIdLst>
    <p:sldId id="461" r:id="rId2"/>
    <p:sldId id="487" r:id="rId3"/>
    <p:sldId id="489" r:id="rId4"/>
    <p:sldId id="781" r:id="rId5"/>
    <p:sldId id="853" r:id="rId6"/>
    <p:sldId id="458" r:id="rId7"/>
    <p:sldId id="782" r:id="rId8"/>
    <p:sldId id="728" r:id="rId9"/>
    <p:sldId id="729" r:id="rId10"/>
    <p:sldId id="730" r:id="rId11"/>
    <p:sldId id="731" r:id="rId12"/>
    <p:sldId id="732" r:id="rId13"/>
    <p:sldId id="783" r:id="rId14"/>
    <p:sldId id="735" r:id="rId15"/>
    <p:sldId id="733" r:id="rId16"/>
    <p:sldId id="734" r:id="rId17"/>
    <p:sldId id="858" r:id="rId18"/>
    <p:sldId id="736" r:id="rId19"/>
    <p:sldId id="737" r:id="rId20"/>
    <p:sldId id="738" r:id="rId21"/>
    <p:sldId id="739" r:id="rId22"/>
    <p:sldId id="784" r:id="rId23"/>
    <p:sldId id="740" r:id="rId24"/>
    <p:sldId id="785" r:id="rId25"/>
    <p:sldId id="786" r:id="rId26"/>
    <p:sldId id="787" r:id="rId27"/>
    <p:sldId id="788" r:id="rId28"/>
    <p:sldId id="741" r:id="rId29"/>
    <p:sldId id="743" r:id="rId30"/>
    <p:sldId id="789" r:id="rId31"/>
    <p:sldId id="790" r:id="rId32"/>
    <p:sldId id="791" r:id="rId33"/>
    <p:sldId id="792" r:id="rId34"/>
    <p:sldId id="793" r:id="rId35"/>
    <p:sldId id="794" r:id="rId36"/>
    <p:sldId id="795" r:id="rId37"/>
    <p:sldId id="796" r:id="rId38"/>
    <p:sldId id="797" r:id="rId39"/>
    <p:sldId id="798" r:id="rId40"/>
    <p:sldId id="799" r:id="rId41"/>
    <p:sldId id="800" r:id="rId42"/>
    <p:sldId id="801" r:id="rId43"/>
    <p:sldId id="802" r:id="rId44"/>
    <p:sldId id="803" r:id="rId45"/>
    <p:sldId id="804" r:id="rId46"/>
    <p:sldId id="859" r:id="rId47"/>
    <p:sldId id="805" r:id="rId48"/>
    <p:sldId id="806" r:id="rId49"/>
    <p:sldId id="807" r:id="rId50"/>
    <p:sldId id="808" r:id="rId51"/>
    <p:sldId id="809" r:id="rId52"/>
    <p:sldId id="810" r:id="rId53"/>
    <p:sldId id="811" r:id="rId54"/>
    <p:sldId id="860" r:id="rId55"/>
    <p:sldId id="812" r:id="rId56"/>
    <p:sldId id="813" r:id="rId57"/>
    <p:sldId id="814" r:id="rId58"/>
    <p:sldId id="815" r:id="rId59"/>
    <p:sldId id="816" r:id="rId60"/>
    <p:sldId id="817" r:id="rId61"/>
    <p:sldId id="818" r:id="rId62"/>
    <p:sldId id="819" r:id="rId63"/>
    <p:sldId id="820" r:id="rId64"/>
    <p:sldId id="821" r:id="rId65"/>
    <p:sldId id="822" r:id="rId66"/>
    <p:sldId id="823" r:id="rId67"/>
    <p:sldId id="824" r:id="rId68"/>
    <p:sldId id="825" r:id="rId69"/>
    <p:sldId id="826" r:id="rId70"/>
    <p:sldId id="827" r:id="rId71"/>
    <p:sldId id="828" r:id="rId72"/>
    <p:sldId id="829" r:id="rId73"/>
    <p:sldId id="830" r:id="rId74"/>
    <p:sldId id="831" r:id="rId75"/>
    <p:sldId id="832" r:id="rId76"/>
    <p:sldId id="833" r:id="rId77"/>
    <p:sldId id="834" r:id="rId78"/>
    <p:sldId id="835" r:id="rId79"/>
    <p:sldId id="836" r:id="rId80"/>
    <p:sldId id="837" r:id="rId81"/>
    <p:sldId id="838" r:id="rId82"/>
    <p:sldId id="839" r:id="rId83"/>
    <p:sldId id="840" r:id="rId84"/>
    <p:sldId id="841" r:id="rId85"/>
    <p:sldId id="842" r:id="rId86"/>
    <p:sldId id="843" r:id="rId87"/>
    <p:sldId id="844" r:id="rId88"/>
    <p:sldId id="845" r:id="rId89"/>
    <p:sldId id="699" r:id="rId90"/>
    <p:sldId id="847" r:id="rId91"/>
    <p:sldId id="848" r:id="rId92"/>
    <p:sldId id="849" r:id="rId93"/>
    <p:sldId id="850" r:id="rId94"/>
    <p:sldId id="851" r:id="rId95"/>
    <p:sldId id="852" r:id="rId96"/>
    <p:sldId id="846" r:id="rId97"/>
    <p:sldId id="727" r:id="rId98"/>
    <p:sldId id="856" r:id="rId99"/>
    <p:sldId id="857" r:id="rId100"/>
  </p:sldIdLst>
  <p:sldSz cx="9144000" cy="6858000" type="screen4x3"/>
  <p:notesSz cx="6797675" cy="9874250"/>
  <p:defaultTextStyle>
    <a:defPPr>
      <a:defRPr lang="de-DE"/>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clrMru>
    <a:srgbClr val="FBFBB0"/>
    <a:srgbClr val="AAA28D"/>
    <a:srgbClr val="3366FF"/>
    <a:srgbClr val="E0C3BE"/>
    <a:srgbClr val="FFFFFF"/>
    <a:srgbClr val="7D9AA9"/>
    <a:srgbClr val="7D91AA"/>
    <a:srgbClr val="A32638"/>
    <a:srgbClr val="56AA1C"/>
    <a:srgbClr val="BD60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3" autoAdjust="0"/>
    <p:restoredTop sz="90792" autoAdjust="0"/>
  </p:normalViewPr>
  <p:slideViewPr>
    <p:cSldViewPr>
      <p:cViewPr varScale="1">
        <p:scale>
          <a:sx n="105" d="100"/>
          <a:sy n="105" d="100"/>
        </p:scale>
        <p:origin x="-1710" y="-84"/>
      </p:cViewPr>
      <p:guideLst>
        <p:guide orient="horz" pos="2160"/>
        <p:guide pos="2880"/>
        <p:guide pos="5531"/>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5730" name="Rectangle 2"/>
          <p:cNvSpPr>
            <a:spLocks noGrp="1" noChangeArrowheads="1"/>
          </p:cNvSpPr>
          <p:nvPr>
            <p:ph type="hdr" sz="quarter"/>
          </p:nvPr>
        </p:nvSpPr>
        <p:spPr bwMode="auto">
          <a:xfrm>
            <a:off x="0" y="0"/>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64" tIns="47632" rIns="95264" bIns="47632" numCol="1" anchor="t" anchorCtr="0" compatLnSpc="1">
            <a:prstTxWarp prst="textNoShape">
              <a:avLst/>
            </a:prstTxWarp>
          </a:bodyPr>
          <a:lstStyle>
            <a:lvl1pPr>
              <a:defRPr sz="1300">
                <a:latin typeface="Times" pitchFamily="18" charset="0"/>
              </a:defRPr>
            </a:lvl1pPr>
          </a:lstStyle>
          <a:p>
            <a:endParaRPr lang="de-DE" dirty="0"/>
          </a:p>
        </p:txBody>
      </p:sp>
      <p:sp>
        <p:nvSpPr>
          <p:cNvPr id="585731" name="Rectangle 3"/>
          <p:cNvSpPr>
            <a:spLocks noGrp="1" noChangeArrowheads="1"/>
          </p:cNvSpPr>
          <p:nvPr>
            <p:ph type="dt" sz="quarter" idx="1"/>
          </p:nvPr>
        </p:nvSpPr>
        <p:spPr bwMode="auto">
          <a:xfrm>
            <a:off x="3850443" y="0"/>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64" tIns="47632" rIns="95264" bIns="47632" numCol="1" anchor="t" anchorCtr="0" compatLnSpc="1">
            <a:prstTxWarp prst="textNoShape">
              <a:avLst/>
            </a:prstTxWarp>
          </a:bodyPr>
          <a:lstStyle>
            <a:lvl1pPr algn="r">
              <a:defRPr sz="1300">
                <a:latin typeface="Times" pitchFamily="18" charset="0"/>
              </a:defRPr>
            </a:lvl1pPr>
          </a:lstStyle>
          <a:p>
            <a:endParaRPr lang="de-DE" dirty="0"/>
          </a:p>
        </p:txBody>
      </p:sp>
      <p:sp>
        <p:nvSpPr>
          <p:cNvPr id="585732" name="Rectangle 4"/>
          <p:cNvSpPr>
            <a:spLocks noGrp="1" noChangeArrowheads="1"/>
          </p:cNvSpPr>
          <p:nvPr>
            <p:ph type="ftr" sz="quarter" idx="2"/>
          </p:nvPr>
        </p:nvSpPr>
        <p:spPr bwMode="auto">
          <a:xfrm>
            <a:off x="0" y="9378824"/>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64" tIns="47632" rIns="95264" bIns="47632" numCol="1" anchor="b" anchorCtr="0" compatLnSpc="1">
            <a:prstTxWarp prst="textNoShape">
              <a:avLst/>
            </a:prstTxWarp>
          </a:bodyPr>
          <a:lstStyle>
            <a:lvl1pPr>
              <a:defRPr sz="1300">
                <a:latin typeface="Times" pitchFamily="18" charset="0"/>
              </a:defRPr>
            </a:lvl1pPr>
          </a:lstStyle>
          <a:p>
            <a:endParaRPr lang="de-DE" dirty="0"/>
          </a:p>
        </p:txBody>
      </p:sp>
      <p:sp>
        <p:nvSpPr>
          <p:cNvPr id="585733" name="Rectangle 5"/>
          <p:cNvSpPr>
            <a:spLocks noGrp="1" noChangeArrowheads="1"/>
          </p:cNvSpPr>
          <p:nvPr>
            <p:ph type="sldNum" sz="quarter" idx="3"/>
          </p:nvPr>
        </p:nvSpPr>
        <p:spPr bwMode="auto">
          <a:xfrm>
            <a:off x="3850443" y="9378824"/>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64" tIns="47632" rIns="95264" bIns="47632" numCol="1" anchor="b" anchorCtr="0" compatLnSpc="1">
            <a:prstTxWarp prst="textNoShape">
              <a:avLst/>
            </a:prstTxWarp>
          </a:bodyPr>
          <a:lstStyle>
            <a:lvl1pPr algn="r">
              <a:defRPr sz="1300">
                <a:latin typeface="Times" pitchFamily="18" charset="0"/>
              </a:defRPr>
            </a:lvl1pPr>
          </a:lstStyle>
          <a:p>
            <a:fld id="{DD7BD447-8CD2-4BC3-90BC-A248B1D29E0F}" type="slidenum">
              <a:rPr lang="de-DE"/>
              <a:pPr/>
              <a:t>‹Nr.›</a:t>
            </a:fld>
            <a:endParaRPr lang="de-DE" dirty="0"/>
          </a:p>
        </p:txBody>
      </p:sp>
    </p:spTree>
    <p:extLst>
      <p:ext uri="{BB962C8B-B14F-4D97-AF65-F5344CB8AC3E}">
        <p14:creationId xmlns:p14="http://schemas.microsoft.com/office/powerpoint/2010/main" val="37812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64" tIns="47632" rIns="95264" bIns="47632" numCol="1" anchor="t" anchorCtr="0" compatLnSpc="1">
            <a:prstTxWarp prst="textNoShape">
              <a:avLst/>
            </a:prstTxWarp>
          </a:bodyPr>
          <a:lstStyle>
            <a:lvl1pPr>
              <a:defRPr sz="1300">
                <a:latin typeface="Times" pitchFamily="18" charset="0"/>
              </a:defRPr>
            </a:lvl1pPr>
          </a:lstStyle>
          <a:p>
            <a:endParaRPr lang="de-DE" dirty="0"/>
          </a:p>
        </p:txBody>
      </p:sp>
      <p:sp>
        <p:nvSpPr>
          <p:cNvPr id="27651" name="Rectangle 3"/>
          <p:cNvSpPr>
            <a:spLocks noGrp="1" noChangeArrowheads="1"/>
          </p:cNvSpPr>
          <p:nvPr>
            <p:ph type="dt" idx="1"/>
          </p:nvPr>
        </p:nvSpPr>
        <p:spPr bwMode="auto">
          <a:xfrm>
            <a:off x="3852017" y="0"/>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64" tIns="47632" rIns="95264" bIns="47632" numCol="1" anchor="t" anchorCtr="0" compatLnSpc="1">
            <a:prstTxWarp prst="textNoShape">
              <a:avLst/>
            </a:prstTxWarp>
          </a:bodyPr>
          <a:lstStyle>
            <a:lvl1pPr algn="r">
              <a:defRPr sz="1300">
                <a:latin typeface="Times" pitchFamily="18" charset="0"/>
              </a:defRPr>
            </a:lvl1pPr>
          </a:lstStyle>
          <a:p>
            <a:endParaRPr lang="de-DE" dirty="0"/>
          </a:p>
        </p:txBody>
      </p:sp>
      <p:sp>
        <p:nvSpPr>
          <p:cNvPr id="27652" name="Rectangle 4"/>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653" name="Rectangle 5"/>
          <p:cNvSpPr>
            <a:spLocks noGrp="1" noChangeArrowheads="1"/>
          </p:cNvSpPr>
          <p:nvPr>
            <p:ph type="body" sz="quarter" idx="3"/>
          </p:nvPr>
        </p:nvSpPr>
        <p:spPr bwMode="auto">
          <a:xfrm>
            <a:off x="906358" y="4690268"/>
            <a:ext cx="4984961" cy="444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64" tIns="47632" rIns="95264" bIns="47632"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7654" name="Rectangle 6"/>
          <p:cNvSpPr>
            <a:spLocks noGrp="1" noChangeArrowheads="1"/>
          </p:cNvSpPr>
          <p:nvPr>
            <p:ph type="ftr" sz="quarter" idx="4"/>
          </p:nvPr>
        </p:nvSpPr>
        <p:spPr bwMode="auto">
          <a:xfrm>
            <a:off x="0" y="9380538"/>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64" tIns="47632" rIns="95264" bIns="47632" numCol="1" anchor="b" anchorCtr="0" compatLnSpc="1">
            <a:prstTxWarp prst="textNoShape">
              <a:avLst/>
            </a:prstTxWarp>
          </a:bodyPr>
          <a:lstStyle>
            <a:lvl1pPr>
              <a:defRPr sz="1300">
                <a:latin typeface="Times" pitchFamily="18" charset="0"/>
              </a:defRPr>
            </a:lvl1pPr>
          </a:lstStyle>
          <a:p>
            <a:endParaRPr lang="de-DE" dirty="0"/>
          </a:p>
        </p:txBody>
      </p:sp>
      <p:sp>
        <p:nvSpPr>
          <p:cNvPr id="27655" name="Rectangle 7"/>
          <p:cNvSpPr>
            <a:spLocks noGrp="1" noChangeArrowheads="1"/>
          </p:cNvSpPr>
          <p:nvPr>
            <p:ph type="sldNum" sz="quarter" idx="5"/>
          </p:nvPr>
        </p:nvSpPr>
        <p:spPr bwMode="auto">
          <a:xfrm>
            <a:off x="3852017" y="9380538"/>
            <a:ext cx="2945659"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64" tIns="47632" rIns="95264" bIns="47632" numCol="1" anchor="b" anchorCtr="0" compatLnSpc="1">
            <a:prstTxWarp prst="textNoShape">
              <a:avLst/>
            </a:prstTxWarp>
          </a:bodyPr>
          <a:lstStyle>
            <a:lvl1pPr algn="r">
              <a:defRPr sz="1300">
                <a:latin typeface="Times" pitchFamily="18" charset="0"/>
              </a:defRPr>
            </a:lvl1pPr>
          </a:lstStyle>
          <a:p>
            <a:fld id="{4C91CCA4-29A4-4CE9-BEBC-234498F09F3B}" type="slidenum">
              <a:rPr lang="de-DE"/>
              <a:pPr/>
              <a:t>‹Nr.›</a:t>
            </a:fld>
            <a:endParaRPr lang="de-DE" dirty="0"/>
          </a:p>
        </p:txBody>
      </p:sp>
    </p:spTree>
    <p:extLst>
      <p:ext uri="{BB962C8B-B14F-4D97-AF65-F5344CB8AC3E}">
        <p14:creationId xmlns:p14="http://schemas.microsoft.com/office/powerpoint/2010/main" val="2415186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090883-EA82-4011-A84E-C39D1000A411}" type="slidenum">
              <a:rPr lang="de-DE"/>
              <a:pPr/>
              <a:t>3</a:t>
            </a:fld>
            <a:endParaRPr lang="de-DE" dirty="0"/>
          </a:p>
        </p:txBody>
      </p:sp>
      <p:sp>
        <p:nvSpPr>
          <p:cNvPr id="656386" name="Rectangle 2"/>
          <p:cNvSpPr>
            <a:spLocks noGrp="1" noRot="1" noChangeAspect="1" noChangeArrowheads="1" noTextEdit="1"/>
          </p:cNvSpPr>
          <p:nvPr>
            <p:ph type="sldImg"/>
          </p:nvPr>
        </p:nvSpPr>
        <p:spPr>
          <a:ln/>
        </p:spPr>
      </p:sp>
      <p:sp>
        <p:nvSpPr>
          <p:cNvPr id="656387"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12</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13</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14</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15</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16</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090883-EA82-4011-A84E-C39D1000A411}" type="slidenum">
              <a:rPr lang="de-DE"/>
              <a:pPr/>
              <a:t>17</a:t>
            </a:fld>
            <a:endParaRPr lang="de-DE" dirty="0"/>
          </a:p>
        </p:txBody>
      </p:sp>
      <p:sp>
        <p:nvSpPr>
          <p:cNvPr id="656386" name="Rectangle 2"/>
          <p:cNvSpPr>
            <a:spLocks noGrp="1" noRot="1" noChangeAspect="1" noChangeArrowheads="1" noTextEdit="1"/>
          </p:cNvSpPr>
          <p:nvPr>
            <p:ph type="sldImg"/>
          </p:nvPr>
        </p:nvSpPr>
        <p:spPr>
          <a:ln/>
        </p:spPr>
      </p:sp>
      <p:sp>
        <p:nvSpPr>
          <p:cNvPr id="656387"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18</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19</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20</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21</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090883-EA82-4011-A84E-C39D1000A411}" type="slidenum">
              <a:rPr lang="de-DE"/>
              <a:pPr/>
              <a:t>4</a:t>
            </a:fld>
            <a:endParaRPr lang="de-DE" dirty="0"/>
          </a:p>
        </p:txBody>
      </p:sp>
      <p:sp>
        <p:nvSpPr>
          <p:cNvPr id="656386" name="Rectangle 2"/>
          <p:cNvSpPr>
            <a:spLocks noGrp="1" noRot="1" noChangeAspect="1" noChangeArrowheads="1" noTextEdit="1"/>
          </p:cNvSpPr>
          <p:nvPr>
            <p:ph type="sldImg"/>
          </p:nvPr>
        </p:nvSpPr>
        <p:spPr>
          <a:ln/>
        </p:spPr>
      </p:sp>
      <p:sp>
        <p:nvSpPr>
          <p:cNvPr id="656387"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22</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23</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24</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25</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26</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27</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28</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r>
              <a:rPr lang="de-DE" b="0" i="0" dirty="0" smtClean="0"/>
              <a:t>Wikipedia: Die exponentielle Glättung (engl.: </a:t>
            </a:r>
            <a:r>
              <a:rPr lang="en-US" b="0" i="0" noProof="0" dirty="0" smtClean="0"/>
              <a:t>exponential smoothing</a:t>
            </a:r>
            <a:r>
              <a:rPr lang="de-DE" b="0" i="0" dirty="0" smtClean="0"/>
              <a:t>) ist ein Verfahren der Zeitreihenanalyse zur kurzfristigen Prognose aus einer Stichprobe mit periodischen Vergangenheitsdaten. Diese erhalten durch das exponentielle Glätten mit zunehmender Aktualität eine höhere Gewichtung. Die Alterung der Messwerte wird ausgeglichen, die Sicherheit der Vorhersage verbessert, insbesondere bei der Bedarfs-, Bestands- und Bestellrechnung. Grundlegend ist eine geeignete Datenbasis mit Messwerten aus Marktanalysen.</a:t>
            </a:r>
          </a:p>
          <a:p>
            <a:endParaRPr lang="de-DE" b="0" i="0" dirty="0" smtClean="0"/>
          </a:p>
          <a:p>
            <a:r>
              <a:rPr lang="de-DE" b="0" i="0" dirty="0" smtClean="0"/>
              <a:t>Die exponentielle Glättung wird vor allem verwendet, wenn die Zeitreihe keinerlei systematisches Muster wie linearen Anstieg oder Ähnliches erkennen lässt. Das Verfahren wird beispielsweise in der Lagerhaltung verwendet, wenn es etwa darum geht, den Bedarf eines zu bestellenden Artikels im kommenden Jahr zu ermitteln. So hat die Schweizer Armee mit der exponentiellen Glättung gute Erfolge bei der Ermittlung der benötigten Gewehre im folgenden Jahr gemacht.</a:t>
            </a:r>
          </a:p>
          <a:p>
            <a:endParaRPr lang="de-DE" b="0" i="0" dirty="0" smtClean="0"/>
          </a:p>
          <a:p>
            <a:r>
              <a:rPr lang="de-DE" b="0" i="0" dirty="0" smtClean="0"/>
              <a:t>Man ermittelt mit der exponentiellen Glättung also Prognosewerte. Man geht von dem Ansatz aus, dass der gegenwärtige Zeitreihenwert immer auch von den vergangenen Werten beeinflusst wird, wobei sich der Einfluss abschwächt, je weiter der Wert in der Vergangenheit liegt. Durch die Gewichtung der Zeitreihenwerte mit einem Glättungsfaktor werden starke Ausschläge einzelner beobachteter Werte auf der geschätzten Zeitreihe verteilt.</a:t>
            </a:r>
            <a:endParaRPr lang="de-DE" b="0" i="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29</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30</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31</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090883-EA82-4011-A84E-C39D1000A411}" type="slidenum">
              <a:rPr lang="de-DE"/>
              <a:pPr/>
              <a:t>5</a:t>
            </a:fld>
            <a:endParaRPr lang="de-DE" dirty="0"/>
          </a:p>
        </p:txBody>
      </p:sp>
      <p:sp>
        <p:nvSpPr>
          <p:cNvPr id="656386" name="Rectangle 2"/>
          <p:cNvSpPr>
            <a:spLocks noGrp="1" noRot="1" noChangeAspect="1" noChangeArrowheads="1" noTextEdit="1"/>
          </p:cNvSpPr>
          <p:nvPr>
            <p:ph type="sldImg"/>
          </p:nvPr>
        </p:nvSpPr>
        <p:spPr>
          <a:ln/>
        </p:spPr>
      </p:sp>
      <p:sp>
        <p:nvSpPr>
          <p:cNvPr id="656387"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32</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33</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34</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35</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36</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37</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38</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39</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40</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41</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6</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42</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43</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44</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45</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090883-EA82-4011-A84E-C39D1000A411}" type="slidenum">
              <a:rPr lang="de-DE"/>
              <a:pPr/>
              <a:t>46</a:t>
            </a:fld>
            <a:endParaRPr lang="de-DE" dirty="0"/>
          </a:p>
        </p:txBody>
      </p:sp>
      <p:sp>
        <p:nvSpPr>
          <p:cNvPr id="656386" name="Rectangle 2"/>
          <p:cNvSpPr>
            <a:spLocks noGrp="1" noRot="1" noChangeAspect="1" noChangeArrowheads="1" noTextEdit="1"/>
          </p:cNvSpPr>
          <p:nvPr>
            <p:ph type="sldImg"/>
          </p:nvPr>
        </p:nvSpPr>
        <p:spPr>
          <a:ln/>
        </p:spPr>
      </p:sp>
      <p:sp>
        <p:nvSpPr>
          <p:cNvPr id="656387"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47</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48</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49</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50</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51</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7</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52</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53</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090883-EA82-4011-A84E-C39D1000A411}" type="slidenum">
              <a:rPr lang="de-DE"/>
              <a:pPr/>
              <a:t>54</a:t>
            </a:fld>
            <a:endParaRPr lang="de-DE" dirty="0"/>
          </a:p>
        </p:txBody>
      </p:sp>
      <p:sp>
        <p:nvSpPr>
          <p:cNvPr id="656386" name="Rectangle 2"/>
          <p:cNvSpPr>
            <a:spLocks noGrp="1" noRot="1" noChangeAspect="1" noChangeArrowheads="1" noTextEdit="1"/>
          </p:cNvSpPr>
          <p:nvPr>
            <p:ph type="sldImg"/>
          </p:nvPr>
        </p:nvSpPr>
        <p:spPr>
          <a:ln/>
        </p:spPr>
      </p:sp>
      <p:sp>
        <p:nvSpPr>
          <p:cNvPr id="656387"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55</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56</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57</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58</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59</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60</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2F7F2-5E75-466B-84BC-1AA705EE8F0D}" type="slidenum">
              <a:rPr lang="de-DE"/>
              <a:pPr/>
              <a:t>61</a:t>
            </a:fld>
            <a:endParaRPr lang="de-DE" dirty="0"/>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de-DE" b="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8</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2F7F2-5E75-466B-84BC-1AA705EE8F0D}" type="slidenum">
              <a:rPr lang="de-DE"/>
              <a:pPr/>
              <a:t>62</a:t>
            </a:fld>
            <a:endParaRPr lang="de-DE" dirty="0"/>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63</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2F7F2-5E75-466B-84BC-1AA705EE8F0D}" type="slidenum">
              <a:rPr lang="de-DE"/>
              <a:pPr/>
              <a:t>64</a:t>
            </a:fld>
            <a:endParaRPr lang="de-DE" dirty="0"/>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2F7F2-5E75-466B-84BC-1AA705EE8F0D}" type="slidenum">
              <a:rPr lang="de-DE"/>
              <a:pPr/>
              <a:t>65</a:t>
            </a:fld>
            <a:endParaRPr lang="de-DE" dirty="0"/>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2F7F2-5E75-466B-84BC-1AA705EE8F0D}" type="slidenum">
              <a:rPr lang="de-DE"/>
              <a:pPr/>
              <a:t>66</a:t>
            </a:fld>
            <a:endParaRPr lang="de-DE" dirty="0"/>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2F7F2-5E75-466B-84BC-1AA705EE8F0D}" type="slidenum">
              <a:rPr lang="de-DE"/>
              <a:pPr/>
              <a:t>67</a:t>
            </a:fld>
            <a:endParaRPr lang="de-DE" dirty="0"/>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2F7F2-5E75-466B-84BC-1AA705EE8F0D}" type="slidenum">
              <a:rPr lang="de-DE"/>
              <a:pPr/>
              <a:t>68</a:t>
            </a:fld>
            <a:endParaRPr lang="de-DE" dirty="0"/>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2F7F2-5E75-466B-84BC-1AA705EE8F0D}" type="slidenum">
              <a:rPr lang="de-DE"/>
              <a:pPr/>
              <a:t>69</a:t>
            </a:fld>
            <a:endParaRPr lang="de-DE" dirty="0"/>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2F7F2-5E75-466B-84BC-1AA705EE8F0D}" type="slidenum">
              <a:rPr lang="de-DE"/>
              <a:pPr/>
              <a:t>70</a:t>
            </a:fld>
            <a:endParaRPr lang="de-DE" dirty="0"/>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2F7F2-5E75-466B-84BC-1AA705EE8F0D}" type="slidenum">
              <a:rPr lang="de-DE"/>
              <a:pPr/>
              <a:t>71</a:t>
            </a:fld>
            <a:endParaRPr lang="de-DE" dirty="0"/>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9</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2F7F2-5E75-466B-84BC-1AA705EE8F0D}" type="slidenum">
              <a:rPr lang="de-DE"/>
              <a:pPr/>
              <a:t>72</a:t>
            </a:fld>
            <a:endParaRPr lang="de-DE" dirty="0"/>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2F7F2-5E75-466B-84BC-1AA705EE8F0D}" type="slidenum">
              <a:rPr lang="de-DE"/>
              <a:pPr/>
              <a:t>73</a:t>
            </a:fld>
            <a:endParaRPr lang="de-DE" dirty="0"/>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2F7F2-5E75-466B-84BC-1AA705EE8F0D}" type="slidenum">
              <a:rPr lang="de-DE"/>
              <a:pPr/>
              <a:t>74</a:t>
            </a:fld>
            <a:endParaRPr lang="de-DE" dirty="0"/>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2F7F2-5E75-466B-84BC-1AA705EE8F0D}" type="slidenum">
              <a:rPr lang="de-DE"/>
              <a:pPr/>
              <a:t>75</a:t>
            </a:fld>
            <a:endParaRPr lang="de-DE" dirty="0"/>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2F7F2-5E75-466B-84BC-1AA705EE8F0D}" type="slidenum">
              <a:rPr lang="de-DE"/>
              <a:pPr/>
              <a:t>76</a:t>
            </a:fld>
            <a:endParaRPr lang="de-DE" dirty="0"/>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2F7F2-5E75-466B-84BC-1AA705EE8F0D}" type="slidenum">
              <a:rPr lang="de-DE"/>
              <a:pPr/>
              <a:t>77</a:t>
            </a:fld>
            <a:endParaRPr lang="de-DE" dirty="0"/>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2F7F2-5E75-466B-84BC-1AA705EE8F0D}" type="slidenum">
              <a:rPr lang="de-DE"/>
              <a:pPr/>
              <a:t>78</a:t>
            </a:fld>
            <a:endParaRPr lang="de-DE" dirty="0"/>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2F7F2-5E75-466B-84BC-1AA705EE8F0D}" type="slidenum">
              <a:rPr lang="de-DE"/>
              <a:pPr/>
              <a:t>79</a:t>
            </a:fld>
            <a:endParaRPr lang="de-DE" dirty="0"/>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2F7F2-5E75-466B-84BC-1AA705EE8F0D}" type="slidenum">
              <a:rPr lang="de-DE"/>
              <a:pPr/>
              <a:t>80</a:t>
            </a:fld>
            <a:endParaRPr lang="de-DE" dirty="0"/>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2F7F2-5E75-466B-84BC-1AA705EE8F0D}" type="slidenum">
              <a:rPr lang="de-DE"/>
              <a:pPr/>
              <a:t>81</a:t>
            </a:fld>
            <a:endParaRPr lang="de-DE" dirty="0"/>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10</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2F7F2-5E75-466B-84BC-1AA705EE8F0D}" type="slidenum">
              <a:rPr lang="de-DE"/>
              <a:pPr/>
              <a:t>82</a:t>
            </a:fld>
            <a:endParaRPr lang="de-DE" dirty="0"/>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2F7F2-5E75-466B-84BC-1AA705EE8F0D}" type="slidenum">
              <a:rPr lang="de-DE"/>
              <a:pPr/>
              <a:t>83</a:t>
            </a:fld>
            <a:endParaRPr lang="de-DE" dirty="0"/>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2F7F2-5E75-466B-84BC-1AA705EE8F0D}" type="slidenum">
              <a:rPr lang="de-DE"/>
              <a:pPr/>
              <a:t>84</a:t>
            </a:fld>
            <a:endParaRPr lang="de-DE" dirty="0"/>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2F7F2-5E75-466B-84BC-1AA705EE8F0D}" type="slidenum">
              <a:rPr lang="de-DE"/>
              <a:pPr/>
              <a:t>85</a:t>
            </a:fld>
            <a:endParaRPr lang="de-DE" dirty="0"/>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2F7F2-5E75-466B-84BC-1AA705EE8F0D}" type="slidenum">
              <a:rPr lang="de-DE"/>
              <a:pPr/>
              <a:t>86</a:t>
            </a:fld>
            <a:endParaRPr lang="de-DE" dirty="0"/>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2F7F2-5E75-466B-84BC-1AA705EE8F0D}" type="slidenum">
              <a:rPr lang="de-DE"/>
              <a:pPr/>
              <a:t>87</a:t>
            </a:fld>
            <a:endParaRPr lang="de-DE" dirty="0"/>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2F7F2-5E75-466B-84BC-1AA705EE8F0D}" type="slidenum">
              <a:rPr lang="de-DE"/>
              <a:pPr/>
              <a:t>88</a:t>
            </a:fld>
            <a:endParaRPr lang="de-DE" dirty="0"/>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2F7F2-5E75-466B-84BC-1AA705EE8F0D}" type="slidenum">
              <a:rPr lang="de-DE"/>
              <a:pPr/>
              <a:t>89</a:t>
            </a:fld>
            <a:endParaRPr lang="de-DE" dirty="0"/>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2F7F2-5E75-466B-84BC-1AA705EE8F0D}" type="slidenum">
              <a:rPr lang="de-DE"/>
              <a:pPr/>
              <a:t>90</a:t>
            </a:fld>
            <a:endParaRPr lang="de-DE" dirty="0"/>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2F7F2-5E75-466B-84BC-1AA705EE8F0D}" type="slidenum">
              <a:rPr lang="de-DE"/>
              <a:pPr/>
              <a:t>91</a:t>
            </a:fld>
            <a:endParaRPr lang="de-DE" dirty="0"/>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7B6318-EB34-42CE-8D52-3C3C72637FA1}" type="slidenum">
              <a:rPr lang="de-DE"/>
              <a:pPr/>
              <a:t>11</a:t>
            </a:fld>
            <a:endParaRPr lang="de-DE" dirty="0"/>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de-DE" b="0" i="0"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2F7F2-5E75-466B-84BC-1AA705EE8F0D}" type="slidenum">
              <a:rPr lang="de-DE"/>
              <a:pPr/>
              <a:t>92</a:t>
            </a:fld>
            <a:endParaRPr lang="de-DE" dirty="0"/>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2F7F2-5E75-466B-84BC-1AA705EE8F0D}" type="slidenum">
              <a:rPr lang="de-DE"/>
              <a:pPr/>
              <a:t>93</a:t>
            </a:fld>
            <a:endParaRPr lang="de-DE" dirty="0"/>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2F7F2-5E75-466B-84BC-1AA705EE8F0D}" type="slidenum">
              <a:rPr lang="de-DE"/>
              <a:pPr/>
              <a:t>94</a:t>
            </a:fld>
            <a:endParaRPr lang="de-DE" dirty="0"/>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2F7F2-5E75-466B-84BC-1AA705EE8F0D}" type="slidenum">
              <a:rPr lang="de-DE"/>
              <a:pPr/>
              <a:t>95</a:t>
            </a:fld>
            <a:endParaRPr lang="de-DE" dirty="0"/>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2F7F2-5E75-466B-84BC-1AA705EE8F0D}" type="slidenum">
              <a:rPr lang="de-DE"/>
              <a:pPr/>
              <a:t>96</a:t>
            </a:fld>
            <a:endParaRPr lang="de-DE" dirty="0"/>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de-DE"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2F7F2-5E75-466B-84BC-1AA705EE8F0D}" type="slidenum">
              <a:rPr lang="de-DE"/>
              <a:pPr/>
              <a:t>97</a:t>
            </a:fld>
            <a:endParaRPr lang="de-DE" dirty="0"/>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pPr defTabSz="879470">
              <a:defRPr/>
            </a:pPr>
            <a:endParaRPr lang="de-DE" b="0" dirty="0"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2F7F2-5E75-466B-84BC-1AA705EE8F0D}" type="slidenum">
              <a:rPr lang="de-DE"/>
              <a:pPr/>
              <a:t>98</a:t>
            </a:fld>
            <a:endParaRPr lang="de-DE" dirty="0"/>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pPr defTabSz="879470">
              <a:defRPr/>
            </a:pPr>
            <a:endParaRPr lang="de-DE" b="0" dirty="0"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82F7F2-5E75-466B-84BC-1AA705EE8F0D}" type="slidenum">
              <a:rPr lang="de-DE"/>
              <a:pPr/>
              <a:t>99</a:t>
            </a:fld>
            <a:endParaRPr lang="de-DE" dirty="0"/>
          </a:p>
        </p:txBody>
      </p:sp>
      <p:sp>
        <p:nvSpPr>
          <p:cNvPr id="909314" name="Rectangle 2"/>
          <p:cNvSpPr>
            <a:spLocks noGrp="1" noRot="1" noChangeAspect="1" noChangeArrowheads="1" noTextEdit="1"/>
          </p:cNvSpPr>
          <p:nvPr>
            <p:ph type="sldImg"/>
          </p:nvPr>
        </p:nvSpPr>
        <p:spPr>
          <a:ln/>
        </p:spPr>
      </p:sp>
      <p:sp>
        <p:nvSpPr>
          <p:cNvPr id="909315" name="Rectangle 3"/>
          <p:cNvSpPr>
            <a:spLocks noGrp="1" noChangeArrowheads="1"/>
          </p:cNvSpPr>
          <p:nvPr>
            <p:ph type="body" idx="1"/>
          </p:nvPr>
        </p:nvSpPr>
        <p:spPr/>
        <p:txBody>
          <a:bodyPr/>
          <a:lstStyle/>
          <a:p>
            <a:pPr defTabSz="879470">
              <a:defRPr/>
            </a:pPr>
            <a:endParaRPr lang="de-DE" b="0"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0659" name="Rectangle 3"/>
          <p:cNvSpPr>
            <a:spLocks noGrp="1" noChangeArrowheads="1"/>
          </p:cNvSpPr>
          <p:nvPr>
            <p:ph type="subTitle" idx="1"/>
          </p:nvPr>
        </p:nvSpPr>
        <p:spPr>
          <a:xfrm>
            <a:off x="1371600" y="3886200"/>
            <a:ext cx="6400800" cy="519113"/>
          </a:xfrm>
        </p:spPr>
        <p:txBody>
          <a:bodyPr>
            <a:spAutoFit/>
          </a:bodyPr>
          <a:lstStyle>
            <a:lvl1pPr marL="0" indent="0" algn="ctr">
              <a:lnSpc>
                <a:spcPct val="100000"/>
              </a:lnSpc>
              <a:defRPr sz="2800"/>
            </a:lvl1pPr>
          </a:lstStyle>
          <a:p>
            <a:pPr lvl="0"/>
            <a:r>
              <a:rPr lang="de-DE" noProof="0" smtClean="0"/>
              <a:t>Master-Untertitelformat bearbeiten</a:t>
            </a:r>
          </a:p>
        </p:txBody>
      </p:sp>
      <p:sp>
        <p:nvSpPr>
          <p:cNvPr id="70660" name="Rectangle 4"/>
          <p:cNvSpPr>
            <a:spLocks noGrp="1" noChangeArrowheads="1"/>
          </p:cNvSpPr>
          <p:nvPr>
            <p:ph type="dt" sz="half" idx="2"/>
          </p:nvPr>
        </p:nvSpPr>
        <p:spPr>
          <a:xfrm>
            <a:off x="457200" y="6265863"/>
            <a:ext cx="2133600" cy="476250"/>
          </a:xfrm>
        </p:spPr>
        <p:txBody>
          <a:bodyPr/>
          <a:lstStyle>
            <a:lvl1pPr>
              <a:defRPr sz="600">
                <a:solidFill>
                  <a:schemeClr val="tx1"/>
                </a:solidFill>
              </a:defRPr>
            </a:lvl1pPr>
          </a:lstStyle>
          <a:p>
            <a:fld id="{EE5F4A58-B74A-4D47-8C0C-1CABD4E25793}" type="datetime1">
              <a:rPr lang="de-DE" smtClean="0"/>
              <a:t>17.04.2014</a:t>
            </a:fld>
            <a:endParaRPr lang="de-DE" dirty="0"/>
          </a:p>
        </p:txBody>
      </p:sp>
      <p:sp>
        <p:nvSpPr>
          <p:cNvPr id="70661" name="Rectangle 5"/>
          <p:cNvSpPr>
            <a:spLocks noGrp="1" noChangeArrowheads="1"/>
          </p:cNvSpPr>
          <p:nvPr>
            <p:ph type="ftr" sz="quarter" idx="3"/>
          </p:nvPr>
        </p:nvSpPr>
        <p:spPr>
          <a:xfrm>
            <a:off x="3124200" y="6245225"/>
            <a:ext cx="2895600" cy="476250"/>
          </a:xfrm>
        </p:spPr>
        <p:txBody>
          <a:bodyPr/>
          <a:lstStyle>
            <a:lvl1pPr>
              <a:defRPr sz="600" b="0">
                <a:solidFill>
                  <a:schemeClr val="tx1"/>
                </a:solidFill>
              </a:defRPr>
            </a:lvl1pPr>
          </a:lstStyle>
          <a:p>
            <a:r>
              <a:rPr lang="de-DE" dirty="0" smtClean="0"/>
              <a:t>4 - Prozesse und Nebenläufigkeit</a:t>
            </a:r>
            <a:endParaRPr lang="de-DE" dirty="0"/>
          </a:p>
        </p:txBody>
      </p:sp>
      <p:sp>
        <p:nvSpPr>
          <p:cNvPr id="70662" name="Rectangle 6"/>
          <p:cNvSpPr>
            <a:spLocks noGrp="1" noChangeArrowheads="1"/>
          </p:cNvSpPr>
          <p:nvPr>
            <p:ph type="sldNum" sz="quarter" idx="4"/>
          </p:nvPr>
        </p:nvSpPr>
        <p:spPr>
          <a:xfrm>
            <a:off x="6553200" y="6245225"/>
            <a:ext cx="2133600" cy="476250"/>
          </a:xfrm>
        </p:spPr>
        <p:txBody>
          <a:bodyPr/>
          <a:lstStyle>
            <a:lvl1pPr>
              <a:defRPr sz="600">
                <a:solidFill>
                  <a:schemeClr val="tx1"/>
                </a:solidFill>
              </a:defRPr>
            </a:lvl1pPr>
          </a:lstStyle>
          <a:p>
            <a:fld id="{9B5478C7-916A-4050-8A8C-968152830D51}" type="slidenum">
              <a:rPr lang="de-DE"/>
              <a:pPr/>
              <a:t>‹Nr.›</a:t>
            </a:fld>
            <a:endParaRPr lang="de-DE" dirty="0"/>
          </a:p>
        </p:txBody>
      </p:sp>
      <p:pic>
        <p:nvPicPr>
          <p:cNvPr id="70669"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9538" y="315913"/>
            <a:ext cx="3600450" cy="696912"/>
          </a:xfrm>
          <a:prstGeom prst="rect">
            <a:avLst/>
          </a:prstGeom>
          <a:noFill/>
          <a:extLst>
            <a:ext uri="{909E8E84-426E-40DD-AFC4-6F175D3DCCD1}">
              <a14:hiddenFill xmlns:a14="http://schemas.microsoft.com/office/drawing/2010/main">
                <a:solidFill>
                  <a:srgbClr val="FFFFFF"/>
                </a:solidFill>
              </a14:hiddenFill>
            </a:ext>
          </a:extLst>
        </p:spPr>
      </p:pic>
      <p:sp>
        <p:nvSpPr>
          <p:cNvPr id="70673" name="Rectangle 17"/>
          <p:cNvSpPr>
            <a:spLocks noGrp="1" noChangeArrowheads="1"/>
          </p:cNvSpPr>
          <p:nvPr>
            <p:ph type="ctrTitle" sz="quarter"/>
          </p:nvPr>
        </p:nvSpPr>
        <p:spPr>
          <a:xfrm>
            <a:off x="685800" y="1836738"/>
            <a:ext cx="7772400" cy="1409700"/>
          </a:xfrm>
        </p:spPr>
        <p:txBody>
          <a:bodyPr>
            <a:spAutoFit/>
          </a:bodyPr>
          <a:lstStyle>
            <a:lvl1pPr algn="ctr">
              <a:lnSpc>
                <a:spcPct val="120000"/>
              </a:lnSpc>
              <a:defRPr sz="3600"/>
            </a:lvl1pPr>
          </a:lstStyle>
          <a:p>
            <a:pPr lvl="0"/>
            <a:r>
              <a:rPr lang="de-DE" noProof="0" smtClean="0"/>
              <a:t>Titelmasterformat durch Klicken bearbeiten</a:t>
            </a:r>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en-US" dirty="0"/>
              <a:t>©</a:t>
            </a:r>
            <a:r>
              <a:rPr lang="de-DE" dirty="0"/>
              <a:t> H. Falk | </a:t>
            </a:r>
            <a:fld id="{FB10E3F3-924B-466B-B6D1-E4C6245DAF8B}" type="datetime1">
              <a:rPr lang="de-DE" smtClean="0"/>
              <a:t>17.04.2014</a:t>
            </a:fld>
            <a:endParaRPr lang="de-DE" dirty="0"/>
          </a:p>
        </p:txBody>
      </p:sp>
      <p:sp>
        <p:nvSpPr>
          <p:cNvPr id="5" name="Fußzeilenplatzhalter 4"/>
          <p:cNvSpPr>
            <a:spLocks noGrp="1"/>
          </p:cNvSpPr>
          <p:nvPr>
            <p:ph type="ftr" sz="quarter" idx="11"/>
          </p:nvPr>
        </p:nvSpPr>
        <p:spPr/>
        <p:txBody>
          <a:bodyPr/>
          <a:lstStyle>
            <a:lvl1pPr>
              <a:defRPr/>
            </a:lvl1pPr>
          </a:lstStyle>
          <a:p>
            <a:r>
              <a:rPr lang="de-DE" dirty="0" smtClean="0"/>
              <a:t>4 - Prozesse und Nebenläufigkeit</a:t>
            </a:r>
            <a:endParaRPr lang="de-DE" dirty="0"/>
          </a:p>
        </p:txBody>
      </p:sp>
      <p:sp>
        <p:nvSpPr>
          <p:cNvPr id="6" name="Foliennummernplatzhalter 5"/>
          <p:cNvSpPr>
            <a:spLocks noGrp="1"/>
          </p:cNvSpPr>
          <p:nvPr>
            <p:ph type="sldNum" sz="quarter" idx="12"/>
          </p:nvPr>
        </p:nvSpPr>
        <p:spPr/>
        <p:txBody>
          <a:bodyPr/>
          <a:lstStyle>
            <a:lvl1pPr>
              <a:defRPr/>
            </a:lvl1pPr>
          </a:lstStyle>
          <a:p>
            <a:fld id="{0D63C051-C2D4-4B4A-B543-8FCEC1AEFEF5}" type="slidenum">
              <a:rPr lang="de-DE"/>
              <a:pPr/>
              <a:t>‹Nr.›</a:t>
            </a:fld>
            <a:endParaRPr lang="de-DE" dirty="0"/>
          </a:p>
        </p:txBody>
      </p:sp>
    </p:spTree>
    <p:extLst>
      <p:ext uri="{BB962C8B-B14F-4D97-AF65-F5344CB8AC3E}">
        <p14:creationId xmlns:p14="http://schemas.microsoft.com/office/powerpoint/2010/main" val="37768469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69100" y="549275"/>
            <a:ext cx="2195513" cy="583247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79388" y="549275"/>
            <a:ext cx="6437312" cy="583247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en-US" dirty="0"/>
              <a:t>©</a:t>
            </a:r>
            <a:r>
              <a:rPr lang="de-DE" dirty="0"/>
              <a:t> H. Falk | </a:t>
            </a:r>
            <a:fld id="{6F0FD30E-5E4C-4CF8-B89E-FFA1BD549A19}" type="datetime1">
              <a:rPr lang="de-DE" smtClean="0"/>
              <a:t>17.04.2014</a:t>
            </a:fld>
            <a:endParaRPr lang="de-DE" dirty="0"/>
          </a:p>
        </p:txBody>
      </p:sp>
      <p:sp>
        <p:nvSpPr>
          <p:cNvPr id="5" name="Fußzeilenplatzhalter 4"/>
          <p:cNvSpPr>
            <a:spLocks noGrp="1"/>
          </p:cNvSpPr>
          <p:nvPr>
            <p:ph type="ftr" sz="quarter" idx="11"/>
          </p:nvPr>
        </p:nvSpPr>
        <p:spPr/>
        <p:txBody>
          <a:bodyPr/>
          <a:lstStyle>
            <a:lvl1pPr>
              <a:defRPr/>
            </a:lvl1pPr>
          </a:lstStyle>
          <a:p>
            <a:r>
              <a:rPr lang="de-DE" dirty="0" smtClean="0"/>
              <a:t>4 - Prozesse und Nebenläufigkeit</a:t>
            </a:r>
            <a:endParaRPr lang="de-DE" dirty="0"/>
          </a:p>
        </p:txBody>
      </p:sp>
      <p:sp>
        <p:nvSpPr>
          <p:cNvPr id="6" name="Foliennummernplatzhalter 5"/>
          <p:cNvSpPr>
            <a:spLocks noGrp="1"/>
          </p:cNvSpPr>
          <p:nvPr>
            <p:ph type="sldNum" sz="quarter" idx="12"/>
          </p:nvPr>
        </p:nvSpPr>
        <p:spPr/>
        <p:txBody>
          <a:bodyPr/>
          <a:lstStyle>
            <a:lvl1pPr>
              <a:defRPr/>
            </a:lvl1pPr>
          </a:lstStyle>
          <a:p>
            <a:fld id="{DE27FE2B-A5A2-4FCE-A80B-4B31FBB83581}" type="slidenum">
              <a:rPr lang="de-DE"/>
              <a:pPr/>
              <a:t>‹Nr.›</a:t>
            </a:fld>
            <a:endParaRPr lang="de-DE" dirty="0"/>
          </a:p>
        </p:txBody>
      </p:sp>
    </p:spTree>
    <p:extLst>
      <p:ext uri="{BB962C8B-B14F-4D97-AF65-F5344CB8AC3E}">
        <p14:creationId xmlns:p14="http://schemas.microsoft.com/office/powerpoint/2010/main" val="391511855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179388" y="6500813"/>
            <a:ext cx="2016125" cy="357187"/>
          </a:xfrm>
        </p:spPr>
        <p:txBody>
          <a:bodyPr/>
          <a:lstStyle>
            <a:lvl1pPr>
              <a:defRPr/>
            </a:lvl1pPr>
          </a:lstStyle>
          <a:p>
            <a:r>
              <a:rPr lang="en-US" dirty="0"/>
              <a:t>©</a:t>
            </a:r>
            <a:r>
              <a:rPr lang="de-DE" dirty="0"/>
              <a:t> H. Falk | </a:t>
            </a:r>
            <a:fld id="{B653B9C3-CCB2-4A47-B79B-2D660265D53C}" type="datetime1">
              <a:rPr lang="de-DE" smtClean="0"/>
              <a:t>17.04.2014</a:t>
            </a:fld>
            <a:endParaRPr lang="de-DE" dirty="0"/>
          </a:p>
        </p:txBody>
      </p:sp>
      <p:sp>
        <p:nvSpPr>
          <p:cNvPr id="5" name="Fußzeilenplatzhalter 4"/>
          <p:cNvSpPr>
            <a:spLocks noGrp="1"/>
          </p:cNvSpPr>
          <p:nvPr>
            <p:ph type="ftr" sz="quarter" idx="11"/>
          </p:nvPr>
        </p:nvSpPr>
        <p:spPr>
          <a:xfrm>
            <a:off x="1835150" y="6500813"/>
            <a:ext cx="5545138" cy="357187"/>
          </a:xfrm>
        </p:spPr>
        <p:txBody>
          <a:bodyPr/>
          <a:lstStyle>
            <a:lvl1pPr>
              <a:defRPr/>
            </a:lvl1pPr>
          </a:lstStyle>
          <a:p>
            <a:r>
              <a:rPr lang="de-DE" dirty="0" smtClean="0"/>
              <a:t>4 - Prozesse und Nebenläufigkeit</a:t>
            </a:r>
            <a:endParaRPr lang="de-DE" dirty="0"/>
          </a:p>
        </p:txBody>
      </p:sp>
      <p:sp>
        <p:nvSpPr>
          <p:cNvPr id="6" name="Foliennummernplatzhalter 5"/>
          <p:cNvSpPr>
            <a:spLocks noGrp="1"/>
          </p:cNvSpPr>
          <p:nvPr>
            <p:ph type="sldNum" sz="quarter" idx="12"/>
          </p:nvPr>
        </p:nvSpPr>
        <p:spPr>
          <a:xfrm>
            <a:off x="7524750" y="6500813"/>
            <a:ext cx="1439863" cy="357187"/>
          </a:xfrm>
        </p:spPr>
        <p:txBody>
          <a:bodyPr/>
          <a:lstStyle>
            <a:lvl1pPr>
              <a:defRPr/>
            </a:lvl1pPr>
          </a:lstStyle>
          <a:p>
            <a:fld id="{CFB067E7-0D63-45C0-8F4C-09613C622A01}" type="slidenum">
              <a:rPr lang="de-DE"/>
              <a:pPr/>
              <a:t>‹Nr.›</a:t>
            </a:fld>
            <a:endParaRPr lang="de-DE" dirty="0"/>
          </a:p>
        </p:txBody>
      </p:sp>
    </p:spTree>
    <p:extLst>
      <p:ext uri="{BB962C8B-B14F-4D97-AF65-F5344CB8AC3E}">
        <p14:creationId xmlns:p14="http://schemas.microsoft.com/office/powerpoint/2010/main" val="1444196843"/>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r>
              <a:rPr lang="en-US" dirty="0"/>
              <a:t>©</a:t>
            </a:r>
            <a:r>
              <a:rPr lang="de-DE" dirty="0"/>
              <a:t> H. Falk | </a:t>
            </a:r>
            <a:fld id="{09012256-A619-4E6D-94E2-69C3D6BA0AC8}" type="datetime1">
              <a:rPr lang="de-DE" smtClean="0"/>
              <a:t>17.04.2014</a:t>
            </a:fld>
            <a:endParaRPr lang="de-DE" dirty="0"/>
          </a:p>
        </p:txBody>
      </p:sp>
      <p:sp>
        <p:nvSpPr>
          <p:cNvPr id="5" name="Fußzeilenplatzhalter 4"/>
          <p:cNvSpPr>
            <a:spLocks noGrp="1"/>
          </p:cNvSpPr>
          <p:nvPr>
            <p:ph type="ftr" sz="quarter" idx="11"/>
          </p:nvPr>
        </p:nvSpPr>
        <p:spPr/>
        <p:txBody>
          <a:bodyPr/>
          <a:lstStyle>
            <a:lvl1pPr>
              <a:defRPr/>
            </a:lvl1pPr>
          </a:lstStyle>
          <a:p>
            <a:r>
              <a:rPr lang="de-DE" dirty="0" smtClean="0"/>
              <a:t>4 - Prozesse und Nebenläufigkeit</a:t>
            </a:r>
            <a:endParaRPr lang="de-DE" dirty="0"/>
          </a:p>
        </p:txBody>
      </p:sp>
      <p:sp>
        <p:nvSpPr>
          <p:cNvPr id="6" name="Foliennummernplatzhalter 5"/>
          <p:cNvSpPr>
            <a:spLocks noGrp="1"/>
          </p:cNvSpPr>
          <p:nvPr>
            <p:ph type="sldNum" sz="quarter" idx="12"/>
          </p:nvPr>
        </p:nvSpPr>
        <p:spPr/>
        <p:txBody>
          <a:bodyPr/>
          <a:lstStyle>
            <a:lvl1pPr>
              <a:defRPr/>
            </a:lvl1pPr>
          </a:lstStyle>
          <a:p>
            <a:fld id="{0E75073D-B59A-4E15-858F-C8B52B1BF3A1}" type="slidenum">
              <a:rPr lang="de-DE"/>
              <a:pPr/>
              <a:t>‹Nr.›</a:t>
            </a:fld>
            <a:endParaRPr lang="de-DE" dirty="0"/>
          </a:p>
        </p:txBody>
      </p:sp>
    </p:spTree>
    <p:extLst>
      <p:ext uri="{BB962C8B-B14F-4D97-AF65-F5344CB8AC3E}">
        <p14:creationId xmlns:p14="http://schemas.microsoft.com/office/powerpoint/2010/main" val="237006880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79388" y="1387475"/>
            <a:ext cx="4316412" cy="499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387475"/>
            <a:ext cx="4316413" cy="499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179388" y="6500813"/>
            <a:ext cx="2016125" cy="357187"/>
          </a:xfrm>
        </p:spPr>
        <p:txBody>
          <a:bodyPr/>
          <a:lstStyle>
            <a:lvl1pPr>
              <a:defRPr/>
            </a:lvl1pPr>
          </a:lstStyle>
          <a:p>
            <a:r>
              <a:rPr lang="en-US" dirty="0"/>
              <a:t>©</a:t>
            </a:r>
            <a:r>
              <a:rPr lang="de-DE" dirty="0"/>
              <a:t> H. Falk | </a:t>
            </a:r>
            <a:fld id="{FFB0B15E-8E43-4161-84D5-F0402E175F78}" type="datetime1">
              <a:rPr lang="de-DE" smtClean="0"/>
              <a:t>17.04.2014</a:t>
            </a:fld>
            <a:endParaRPr lang="de-DE" dirty="0"/>
          </a:p>
        </p:txBody>
      </p:sp>
      <p:sp>
        <p:nvSpPr>
          <p:cNvPr id="6" name="Fußzeilenplatzhalter 5"/>
          <p:cNvSpPr>
            <a:spLocks noGrp="1"/>
          </p:cNvSpPr>
          <p:nvPr>
            <p:ph type="ftr" sz="quarter" idx="11"/>
          </p:nvPr>
        </p:nvSpPr>
        <p:spPr>
          <a:xfrm>
            <a:off x="1835150" y="6500813"/>
            <a:ext cx="5545138" cy="357187"/>
          </a:xfrm>
        </p:spPr>
        <p:txBody>
          <a:bodyPr/>
          <a:lstStyle>
            <a:lvl1pPr>
              <a:defRPr/>
            </a:lvl1pPr>
          </a:lstStyle>
          <a:p>
            <a:r>
              <a:rPr lang="de-DE" dirty="0" smtClean="0"/>
              <a:t>4 - Prozesse und Nebenläufigkeit</a:t>
            </a:r>
            <a:endParaRPr lang="de-DE" dirty="0"/>
          </a:p>
        </p:txBody>
      </p:sp>
      <p:sp>
        <p:nvSpPr>
          <p:cNvPr id="7" name="Foliennummernplatzhalter 6"/>
          <p:cNvSpPr>
            <a:spLocks noGrp="1"/>
          </p:cNvSpPr>
          <p:nvPr>
            <p:ph type="sldNum" sz="quarter" idx="12"/>
          </p:nvPr>
        </p:nvSpPr>
        <p:spPr>
          <a:xfrm>
            <a:off x="7524750" y="6500813"/>
            <a:ext cx="1439863" cy="357187"/>
          </a:xfrm>
        </p:spPr>
        <p:txBody>
          <a:bodyPr/>
          <a:lstStyle>
            <a:lvl1pPr>
              <a:defRPr/>
            </a:lvl1pPr>
          </a:lstStyle>
          <a:p>
            <a:fld id="{5A5D415D-5D6A-472D-87E2-4D7029EA8EF9}" type="slidenum">
              <a:rPr lang="de-DE"/>
              <a:pPr/>
              <a:t>‹Nr.›</a:t>
            </a:fld>
            <a:endParaRPr lang="de-DE" dirty="0"/>
          </a:p>
        </p:txBody>
      </p:sp>
    </p:spTree>
    <p:extLst>
      <p:ext uri="{BB962C8B-B14F-4D97-AF65-F5344CB8AC3E}">
        <p14:creationId xmlns:p14="http://schemas.microsoft.com/office/powerpoint/2010/main" val="392172673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r>
              <a:rPr lang="en-US" dirty="0"/>
              <a:t>©</a:t>
            </a:r>
            <a:r>
              <a:rPr lang="de-DE" dirty="0"/>
              <a:t> H. Falk | </a:t>
            </a:r>
            <a:fld id="{029EB1EE-5BFF-420B-8CA2-25815E0FF4AA}" type="datetime1">
              <a:rPr lang="de-DE" smtClean="0"/>
              <a:t>17.04.2014</a:t>
            </a:fld>
            <a:endParaRPr lang="de-DE" dirty="0"/>
          </a:p>
        </p:txBody>
      </p:sp>
      <p:sp>
        <p:nvSpPr>
          <p:cNvPr id="8" name="Fußzeilenplatzhalter 7"/>
          <p:cNvSpPr>
            <a:spLocks noGrp="1"/>
          </p:cNvSpPr>
          <p:nvPr>
            <p:ph type="ftr" sz="quarter" idx="11"/>
          </p:nvPr>
        </p:nvSpPr>
        <p:spPr/>
        <p:txBody>
          <a:bodyPr/>
          <a:lstStyle>
            <a:lvl1pPr>
              <a:defRPr/>
            </a:lvl1pPr>
          </a:lstStyle>
          <a:p>
            <a:r>
              <a:rPr lang="de-DE" dirty="0" smtClean="0"/>
              <a:t>4 - Prozesse und Nebenläufigkeit</a:t>
            </a:r>
            <a:endParaRPr lang="de-DE" dirty="0"/>
          </a:p>
        </p:txBody>
      </p:sp>
      <p:sp>
        <p:nvSpPr>
          <p:cNvPr id="9" name="Foliennummernplatzhalter 8"/>
          <p:cNvSpPr>
            <a:spLocks noGrp="1"/>
          </p:cNvSpPr>
          <p:nvPr>
            <p:ph type="sldNum" sz="quarter" idx="12"/>
          </p:nvPr>
        </p:nvSpPr>
        <p:spPr/>
        <p:txBody>
          <a:bodyPr/>
          <a:lstStyle>
            <a:lvl1pPr>
              <a:defRPr/>
            </a:lvl1pPr>
          </a:lstStyle>
          <a:p>
            <a:fld id="{FD7739F7-A6CF-43B9-8AF5-0427AD2D4C52}" type="slidenum">
              <a:rPr lang="de-DE"/>
              <a:pPr/>
              <a:t>‹Nr.›</a:t>
            </a:fld>
            <a:endParaRPr lang="de-DE" dirty="0"/>
          </a:p>
        </p:txBody>
      </p:sp>
    </p:spTree>
    <p:extLst>
      <p:ext uri="{BB962C8B-B14F-4D97-AF65-F5344CB8AC3E}">
        <p14:creationId xmlns:p14="http://schemas.microsoft.com/office/powerpoint/2010/main" val="70238660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r>
              <a:rPr lang="en-US" dirty="0"/>
              <a:t>©</a:t>
            </a:r>
            <a:r>
              <a:rPr lang="de-DE" dirty="0"/>
              <a:t> H. Falk | </a:t>
            </a:r>
            <a:fld id="{AB05A6D5-D69F-4E8C-BFB7-B57CCBB72DDA}" type="datetime1">
              <a:rPr lang="de-DE" smtClean="0"/>
              <a:t>17.04.2014</a:t>
            </a:fld>
            <a:endParaRPr lang="de-DE" dirty="0"/>
          </a:p>
        </p:txBody>
      </p:sp>
      <p:sp>
        <p:nvSpPr>
          <p:cNvPr id="4" name="Fußzeilenplatzhalter 3"/>
          <p:cNvSpPr>
            <a:spLocks noGrp="1"/>
          </p:cNvSpPr>
          <p:nvPr>
            <p:ph type="ftr" sz="quarter" idx="11"/>
          </p:nvPr>
        </p:nvSpPr>
        <p:spPr/>
        <p:txBody>
          <a:bodyPr/>
          <a:lstStyle>
            <a:lvl1pPr>
              <a:defRPr/>
            </a:lvl1pPr>
          </a:lstStyle>
          <a:p>
            <a:r>
              <a:rPr lang="de-DE" dirty="0" smtClean="0"/>
              <a:t>4 - Prozesse und Nebenläufigkeit</a:t>
            </a:r>
            <a:endParaRPr lang="de-DE" dirty="0"/>
          </a:p>
        </p:txBody>
      </p:sp>
      <p:sp>
        <p:nvSpPr>
          <p:cNvPr id="5" name="Foliennummernplatzhalter 4"/>
          <p:cNvSpPr>
            <a:spLocks noGrp="1"/>
          </p:cNvSpPr>
          <p:nvPr>
            <p:ph type="sldNum" sz="quarter" idx="12"/>
          </p:nvPr>
        </p:nvSpPr>
        <p:spPr/>
        <p:txBody>
          <a:bodyPr/>
          <a:lstStyle>
            <a:lvl1pPr>
              <a:defRPr/>
            </a:lvl1pPr>
          </a:lstStyle>
          <a:p>
            <a:fld id="{6C80D495-7C21-422E-A7CB-8DE812CE6C74}" type="slidenum">
              <a:rPr lang="de-DE"/>
              <a:pPr/>
              <a:t>‹Nr.›</a:t>
            </a:fld>
            <a:endParaRPr lang="de-DE" dirty="0"/>
          </a:p>
        </p:txBody>
      </p:sp>
    </p:spTree>
    <p:extLst>
      <p:ext uri="{BB962C8B-B14F-4D97-AF65-F5344CB8AC3E}">
        <p14:creationId xmlns:p14="http://schemas.microsoft.com/office/powerpoint/2010/main" val="160778755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en-US" dirty="0"/>
              <a:t>©</a:t>
            </a:r>
            <a:r>
              <a:rPr lang="de-DE" dirty="0"/>
              <a:t> H. Falk | </a:t>
            </a:r>
            <a:fld id="{15EB70CF-9A09-47F6-9236-01174A576C9F}" type="datetime1">
              <a:rPr lang="de-DE" smtClean="0"/>
              <a:t>17.04.2014</a:t>
            </a:fld>
            <a:endParaRPr lang="de-DE" dirty="0"/>
          </a:p>
        </p:txBody>
      </p:sp>
      <p:sp>
        <p:nvSpPr>
          <p:cNvPr id="3" name="Fußzeilenplatzhalter 2"/>
          <p:cNvSpPr>
            <a:spLocks noGrp="1"/>
          </p:cNvSpPr>
          <p:nvPr>
            <p:ph type="ftr" sz="quarter" idx="11"/>
          </p:nvPr>
        </p:nvSpPr>
        <p:spPr/>
        <p:txBody>
          <a:bodyPr/>
          <a:lstStyle>
            <a:lvl1pPr>
              <a:defRPr/>
            </a:lvl1pPr>
          </a:lstStyle>
          <a:p>
            <a:r>
              <a:rPr lang="de-DE" dirty="0" smtClean="0"/>
              <a:t>4 - Prozesse und Nebenläufigkeit</a:t>
            </a:r>
            <a:endParaRPr lang="de-DE" dirty="0"/>
          </a:p>
        </p:txBody>
      </p:sp>
      <p:sp>
        <p:nvSpPr>
          <p:cNvPr id="4" name="Foliennummernplatzhalter 3"/>
          <p:cNvSpPr>
            <a:spLocks noGrp="1"/>
          </p:cNvSpPr>
          <p:nvPr>
            <p:ph type="sldNum" sz="quarter" idx="12"/>
          </p:nvPr>
        </p:nvSpPr>
        <p:spPr/>
        <p:txBody>
          <a:bodyPr/>
          <a:lstStyle>
            <a:lvl1pPr>
              <a:defRPr/>
            </a:lvl1pPr>
          </a:lstStyle>
          <a:p>
            <a:fld id="{E47665D5-43D9-4192-85DB-0CA29A051D73}" type="slidenum">
              <a:rPr lang="de-DE"/>
              <a:pPr/>
              <a:t>‹Nr.›</a:t>
            </a:fld>
            <a:endParaRPr lang="de-DE" dirty="0"/>
          </a:p>
        </p:txBody>
      </p:sp>
    </p:spTree>
    <p:extLst>
      <p:ext uri="{BB962C8B-B14F-4D97-AF65-F5344CB8AC3E}">
        <p14:creationId xmlns:p14="http://schemas.microsoft.com/office/powerpoint/2010/main" val="169530049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r>
              <a:rPr lang="en-US" dirty="0"/>
              <a:t>©</a:t>
            </a:r>
            <a:r>
              <a:rPr lang="de-DE" dirty="0"/>
              <a:t> H. Falk | </a:t>
            </a:r>
            <a:fld id="{9C1FDB47-3BCB-47A3-AEA3-959A411F500F}" type="datetime1">
              <a:rPr lang="de-DE" smtClean="0"/>
              <a:t>17.04.2014</a:t>
            </a:fld>
            <a:endParaRPr lang="de-DE" dirty="0"/>
          </a:p>
        </p:txBody>
      </p:sp>
      <p:sp>
        <p:nvSpPr>
          <p:cNvPr id="6" name="Fußzeilenplatzhalter 5"/>
          <p:cNvSpPr>
            <a:spLocks noGrp="1"/>
          </p:cNvSpPr>
          <p:nvPr>
            <p:ph type="ftr" sz="quarter" idx="11"/>
          </p:nvPr>
        </p:nvSpPr>
        <p:spPr/>
        <p:txBody>
          <a:bodyPr/>
          <a:lstStyle>
            <a:lvl1pPr>
              <a:defRPr/>
            </a:lvl1pPr>
          </a:lstStyle>
          <a:p>
            <a:r>
              <a:rPr lang="de-DE" dirty="0" smtClean="0"/>
              <a:t>4 - Prozesse und Nebenläufigkeit</a:t>
            </a:r>
            <a:endParaRPr lang="de-DE" dirty="0"/>
          </a:p>
        </p:txBody>
      </p:sp>
      <p:sp>
        <p:nvSpPr>
          <p:cNvPr id="7" name="Foliennummernplatzhalter 6"/>
          <p:cNvSpPr>
            <a:spLocks noGrp="1"/>
          </p:cNvSpPr>
          <p:nvPr>
            <p:ph type="sldNum" sz="quarter" idx="12"/>
          </p:nvPr>
        </p:nvSpPr>
        <p:spPr/>
        <p:txBody>
          <a:bodyPr/>
          <a:lstStyle>
            <a:lvl1pPr>
              <a:defRPr/>
            </a:lvl1pPr>
          </a:lstStyle>
          <a:p>
            <a:fld id="{6D8D63C6-F30E-482D-84FE-820317243986}" type="slidenum">
              <a:rPr lang="de-DE"/>
              <a:pPr/>
              <a:t>‹Nr.›</a:t>
            </a:fld>
            <a:endParaRPr lang="de-DE" dirty="0"/>
          </a:p>
        </p:txBody>
      </p:sp>
    </p:spTree>
    <p:extLst>
      <p:ext uri="{BB962C8B-B14F-4D97-AF65-F5344CB8AC3E}">
        <p14:creationId xmlns:p14="http://schemas.microsoft.com/office/powerpoint/2010/main" val="133370517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r>
              <a:rPr lang="en-US" dirty="0"/>
              <a:t>©</a:t>
            </a:r>
            <a:r>
              <a:rPr lang="de-DE" dirty="0"/>
              <a:t> H. Falk | </a:t>
            </a:r>
            <a:fld id="{5A78D339-F421-4C9A-8CDD-1137F680856C}" type="datetime1">
              <a:rPr lang="de-DE" smtClean="0"/>
              <a:t>17.04.2014</a:t>
            </a:fld>
            <a:endParaRPr lang="de-DE" dirty="0"/>
          </a:p>
        </p:txBody>
      </p:sp>
      <p:sp>
        <p:nvSpPr>
          <p:cNvPr id="6" name="Fußzeilenplatzhalter 5"/>
          <p:cNvSpPr>
            <a:spLocks noGrp="1"/>
          </p:cNvSpPr>
          <p:nvPr>
            <p:ph type="ftr" sz="quarter" idx="11"/>
          </p:nvPr>
        </p:nvSpPr>
        <p:spPr/>
        <p:txBody>
          <a:bodyPr/>
          <a:lstStyle>
            <a:lvl1pPr>
              <a:defRPr/>
            </a:lvl1pPr>
          </a:lstStyle>
          <a:p>
            <a:r>
              <a:rPr lang="de-DE" dirty="0" smtClean="0"/>
              <a:t>4 - Prozesse und Nebenläufigkeit</a:t>
            </a:r>
            <a:endParaRPr lang="de-DE" dirty="0"/>
          </a:p>
        </p:txBody>
      </p:sp>
      <p:sp>
        <p:nvSpPr>
          <p:cNvPr id="7" name="Foliennummernplatzhalter 6"/>
          <p:cNvSpPr>
            <a:spLocks noGrp="1"/>
          </p:cNvSpPr>
          <p:nvPr>
            <p:ph type="sldNum" sz="quarter" idx="12"/>
          </p:nvPr>
        </p:nvSpPr>
        <p:spPr/>
        <p:txBody>
          <a:bodyPr/>
          <a:lstStyle>
            <a:lvl1pPr>
              <a:defRPr/>
            </a:lvl1pPr>
          </a:lstStyle>
          <a:p>
            <a:fld id="{5640113A-6BA2-43D6-B4CD-60EE97D5501E}" type="slidenum">
              <a:rPr lang="de-DE"/>
              <a:pPr/>
              <a:t>‹Nr.›</a:t>
            </a:fld>
            <a:endParaRPr lang="de-DE" dirty="0"/>
          </a:p>
        </p:txBody>
      </p:sp>
    </p:spTree>
    <p:extLst>
      <p:ext uri="{BB962C8B-B14F-4D97-AF65-F5344CB8AC3E}">
        <p14:creationId xmlns:p14="http://schemas.microsoft.com/office/powerpoint/2010/main" val="348248951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9388" y="549275"/>
            <a:ext cx="878522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smtClean="0"/>
              <a:t>Mastertitelformat bearbeiten</a:t>
            </a:r>
          </a:p>
        </p:txBody>
      </p:sp>
      <p:sp>
        <p:nvSpPr>
          <p:cNvPr id="1027" name="Rectangle 3"/>
          <p:cNvSpPr>
            <a:spLocks noGrp="1" noChangeArrowheads="1"/>
          </p:cNvSpPr>
          <p:nvPr>
            <p:ph type="body" idx="1"/>
          </p:nvPr>
        </p:nvSpPr>
        <p:spPr bwMode="auto">
          <a:xfrm>
            <a:off x="179388" y="1387475"/>
            <a:ext cx="8785225" cy="499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179388" y="6500813"/>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A32638"/>
                </a:solidFill>
              </a:defRPr>
            </a:lvl1pPr>
          </a:lstStyle>
          <a:p>
            <a:r>
              <a:rPr lang="en-US" dirty="0"/>
              <a:t>©</a:t>
            </a:r>
            <a:r>
              <a:rPr lang="de-DE" dirty="0"/>
              <a:t> H. Falk | </a:t>
            </a:r>
            <a:fld id="{E65BBF19-B467-4BA7-B8E1-67BE5326DF35}" type="datetime1">
              <a:rPr lang="de-DE" smtClean="0"/>
              <a:t>17.04.2014</a:t>
            </a:fld>
            <a:endParaRPr lang="de-DE" dirty="0"/>
          </a:p>
        </p:txBody>
      </p:sp>
      <p:sp>
        <p:nvSpPr>
          <p:cNvPr id="1029" name="Rectangle 5"/>
          <p:cNvSpPr>
            <a:spLocks noGrp="1" noChangeArrowheads="1"/>
          </p:cNvSpPr>
          <p:nvPr>
            <p:ph type="ftr" sz="quarter" idx="3"/>
          </p:nvPr>
        </p:nvSpPr>
        <p:spPr bwMode="auto">
          <a:xfrm>
            <a:off x="1835150" y="6500813"/>
            <a:ext cx="5545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1">
                <a:solidFill>
                  <a:srgbClr val="A32638"/>
                </a:solidFill>
              </a:defRPr>
            </a:lvl1pPr>
          </a:lstStyle>
          <a:p>
            <a:r>
              <a:rPr lang="de-DE" dirty="0" smtClean="0"/>
              <a:t>4 - Prozesse und Nebenläufigkeit</a:t>
            </a:r>
            <a:endParaRPr lang="de-DE" dirty="0"/>
          </a:p>
        </p:txBody>
      </p:sp>
      <p:sp>
        <p:nvSpPr>
          <p:cNvPr id="1030" name="Rectangle 6"/>
          <p:cNvSpPr>
            <a:spLocks noGrp="1" noChangeArrowheads="1"/>
          </p:cNvSpPr>
          <p:nvPr>
            <p:ph type="sldNum" sz="quarter" idx="4"/>
          </p:nvPr>
        </p:nvSpPr>
        <p:spPr bwMode="auto">
          <a:xfrm>
            <a:off x="7524750" y="6500813"/>
            <a:ext cx="1439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A32638"/>
                </a:solidFill>
              </a:defRPr>
            </a:lvl1pPr>
          </a:lstStyle>
          <a:p>
            <a:fld id="{FF740ED9-5B01-4F39-A248-D88A96FF5F03}" type="slidenum">
              <a:rPr lang="de-DE"/>
              <a:pPr/>
              <a:t>‹Nr.›</a:t>
            </a:fld>
            <a:endParaRPr lang="de-DE" dirty="0"/>
          </a:p>
        </p:txBody>
      </p:sp>
      <p:sp>
        <p:nvSpPr>
          <p:cNvPr id="1044" name="Line 20"/>
          <p:cNvSpPr>
            <a:spLocks noChangeShapeType="1"/>
          </p:cNvSpPr>
          <p:nvPr/>
        </p:nvSpPr>
        <p:spPr bwMode="auto">
          <a:xfrm>
            <a:off x="0" y="182563"/>
            <a:ext cx="9144000" cy="0"/>
          </a:xfrm>
          <a:prstGeom prst="line">
            <a:avLst/>
          </a:prstGeom>
          <a:noFill/>
          <a:ln w="9525">
            <a:solidFill>
              <a:srgbClr val="A3263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047" name="Text Box 23"/>
          <p:cNvSpPr txBox="1">
            <a:spLocks noChangeArrowheads="1"/>
          </p:cNvSpPr>
          <p:nvPr/>
        </p:nvSpPr>
        <p:spPr bwMode="auto">
          <a:xfrm>
            <a:off x="900113" y="198438"/>
            <a:ext cx="603726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de-DE" sz="1000" dirty="0" smtClean="0">
                <a:solidFill>
                  <a:srgbClr val="A32638"/>
                </a:solidFill>
              </a:rPr>
              <a:t>Grundlagen der Betriebssysteme (GdBS) SS 2014</a:t>
            </a:r>
            <a:endParaRPr lang="de-DE" sz="1000" dirty="0">
              <a:solidFill>
                <a:srgbClr val="A32638"/>
              </a:solidFill>
            </a:endParaRPr>
          </a:p>
        </p:txBody>
      </p:sp>
      <p:sp>
        <p:nvSpPr>
          <p:cNvPr id="1049" name="Text Box 25"/>
          <p:cNvSpPr txBox="1">
            <a:spLocks noChangeArrowheads="1"/>
          </p:cNvSpPr>
          <p:nvPr/>
        </p:nvSpPr>
        <p:spPr bwMode="auto">
          <a:xfrm>
            <a:off x="0" y="183600"/>
            <a:ext cx="827088" cy="152400"/>
          </a:xfrm>
          <a:prstGeom prst="rect">
            <a:avLst/>
          </a:prstGeom>
          <a:solidFill>
            <a:srgbClr val="A3263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ctr">
              <a:spcBef>
                <a:spcPct val="50000"/>
              </a:spcBef>
            </a:pPr>
            <a:r>
              <a:rPr lang="de-DE" sz="1000" dirty="0">
                <a:solidFill>
                  <a:schemeClr val="bg1"/>
                </a:solidFill>
              </a:rPr>
              <a:t>Folie </a:t>
            </a:r>
            <a:fld id="{EB4F8D40-8A88-4B33-89A3-91CA3C1040E4}" type="slidenum">
              <a:rPr lang="de-DE" sz="1000">
                <a:solidFill>
                  <a:schemeClr val="bg1"/>
                </a:solidFill>
              </a:rPr>
              <a:pPr algn="ctr">
                <a:spcBef>
                  <a:spcPct val="50000"/>
                </a:spcBef>
              </a:pPr>
              <a:t>‹Nr.›</a:t>
            </a:fld>
            <a:r>
              <a:rPr lang="de-DE" sz="1000" dirty="0" smtClean="0">
                <a:solidFill>
                  <a:schemeClr val="bg1"/>
                </a:solidFill>
              </a:rPr>
              <a:t>/99</a:t>
            </a:r>
            <a:endParaRPr lang="de-DE" sz="1000" dirty="0">
              <a:solidFill>
                <a:schemeClr val="bg1"/>
              </a:solidFill>
            </a:endParaRPr>
          </a:p>
        </p:txBody>
      </p:sp>
      <p:sp>
        <p:nvSpPr>
          <p:cNvPr id="1053" name="Line 29"/>
          <p:cNvSpPr>
            <a:spLocks noChangeShapeType="1"/>
          </p:cNvSpPr>
          <p:nvPr/>
        </p:nvSpPr>
        <p:spPr bwMode="auto">
          <a:xfrm>
            <a:off x="0" y="1751013"/>
            <a:ext cx="91440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054" name="Line 30"/>
          <p:cNvSpPr>
            <a:spLocks noChangeShapeType="1"/>
          </p:cNvSpPr>
          <p:nvPr/>
        </p:nvSpPr>
        <p:spPr bwMode="auto">
          <a:xfrm rot="-5400000">
            <a:off x="-2518569" y="3437732"/>
            <a:ext cx="683736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hf sldNum="0" hdr="0"/>
  <p:txStyles>
    <p:titleStyle>
      <a:lvl1pPr algn="l" rtl="0" fontAlgn="base">
        <a:lnSpc>
          <a:spcPts val="2400"/>
        </a:lnSpc>
        <a:spcBef>
          <a:spcPct val="0"/>
        </a:spcBef>
        <a:spcAft>
          <a:spcPct val="0"/>
        </a:spcAft>
        <a:defRPr sz="2400" b="1">
          <a:solidFill>
            <a:srgbClr val="A32638"/>
          </a:solidFill>
          <a:latin typeface="+mj-lt"/>
          <a:ea typeface="+mj-ea"/>
          <a:cs typeface="+mj-cs"/>
        </a:defRPr>
      </a:lvl1pPr>
      <a:lvl2pPr algn="l" rtl="0" fontAlgn="base">
        <a:lnSpc>
          <a:spcPts val="2400"/>
        </a:lnSpc>
        <a:spcBef>
          <a:spcPct val="0"/>
        </a:spcBef>
        <a:spcAft>
          <a:spcPct val="0"/>
        </a:spcAft>
        <a:defRPr sz="2400" b="1">
          <a:solidFill>
            <a:srgbClr val="A32638"/>
          </a:solidFill>
          <a:latin typeface="Arial" charset="0"/>
        </a:defRPr>
      </a:lvl2pPr>
      <a:lvl3pPr algn="l" rtl="0" fontAlgn="base">
        <a:lnSpc>
          <a:spcPts val="2400"/>
        </a:lnSpc>
        <a:spcBef>
          <a:spcPct val="0"/>
        </a:spcBef>
        <a:spcAft>
          <a:spcPct val="0"/>
        </a:spcAft>
        <a:defRPr sz="2400" b="1">
          <a:solidFill>
            <a:srgbClr val="A32638"/>
          </a:solidFill>
          <a:latin typeface="Arial" charset="0"/>
        </a:defRPr>
      </a:lvl3pPr>
      <a:lvl4pPr algn="l" rtl="0" fontAlgn="base">
        <a:lnSpc>
          <a:spcPts val="2400"/>
        </a:lnSpc>
        <a:spcBef>
          <a:spcPct val="0"/>
        </a:spcBef>
        <a:spcAft>
          <a:spcPct val="0"/>
        </a:spcAft>
        <a:defRPr sz="2400" b="1">
          <a:solidFill>
            <a:srgbClr val="A32638"/>
          </a:solidFill>
          <a:latin typeface="Arial" charset="0"/>
        </a:defRPr>
      </a:lvl4pPr>
      <a:lvl5pPr algn="l" rtl="0" fontAlgn="base">
        <a:lnSpc>
          <a:spcPts val="2400"/>
        </a:lnSpc>
        <a:spcBef>
          <a:spcPct val="0"/>
        </a:spcBef>
        <a:spcAft>
          <a:spcPct val="0"/>
        </a:spcAft>
        <a:defRPr sz="2400" b="1">
          <a:solidFill>
            <a:srgbClr val="A32638"/>
          </a:solidFill>
          <a:latin typeface="Arial" charset="0"/>
        </a:defRPr>
      </a:lvl5pPr>
      <a:lvl6pPr marL="457200" algn="l" rtl="0" fontAlgn="base">
        <a:lnSpc>
          <a:spcPts val="2400"/>
        </a:lnSpc>
        <a:spcBef>
          <a:spcPct val="0"/>
        </a:spcBef>
        <a:spcAft>
          <a:spcPct val="0"/>
        </a:spcAft>
        <a:defRPr sz="2400" b="1">
          <a:solidFill>
            <a:srgbClr val="A32638"/>
          </a:solidFill>
          <a:latin typeface="Arial" charset="0"/>
        </a:defRPr>
      </a:lvl6pPr>
      <a:lvl7pPr marL="914400" algn="l" rtl="0" fontAlgn="base">
        <a:lnSpc>
          <a:spcPts val="2400"/>
        </a:lnSpc>
        <a:spcBef>
          <a:spcPct val="0"/>
        </a:spcBef>
        <a:spcAft>
          <a:spcPct val="0"/>
        </a:spcAft>
        <a:defRPr sz="2400" b="1">
          <a:solidFill>
            <a:srgbClr val="A32638"/>
          </a:solidFill>
          <a:latin typeface="Arial" charset="0"/>
        </a:defRPr>
      </a:lvl7pPr>
      <a:lvl8pPr marL="1371600" algn="l" rtl="0" fontAlgn="base">
        <a:lnSpc>
          <a:spcPts val="2400"/>
        </a:lnSpc>
        <a:spcBef>
          <a:spcPct val="0"/>
        </a:spcBef>
        <a:spcAft>
          <a:spcPct val="0"/>
        </a:spcAft>
        <a:defRPr sz="2400" b="1">
          <a:solidFill>
            <a:srgbClr val="A32638"/>
          </a:solidFill>
          <a:latin typeface="Arial" charset="0"/>
        </a:defRPr>
      </a:lvl8pPr>
      <a:lvl9pPr marL="1828800" algn="l" rtl="0" fontAlgn="base">
        <a:lnSpc>
          <a:spcPts val="2400"/>
        </a:lnSpc>
        <a:spcBef>
          <a:spcPct val="0"/>
        </a:spcBef>
        <a:spcAft>
          <a:spcPct val="0"/>
        </a:spcAft>
        <a:defRPr sz="2400" b="1">
          <a:solidFill>
            <a:srgbClr val="A32638"/>
          </a:solidFill>
          <a:latin typeface="Arial" charset="0"/>
        </a:defRPr>
      </a:lvl9pPr>
    </p:titleStyle>
    <p:bodyStyle>
      <a:lvl1pPr marL="342900" indent="-342900" algn="l" rtl="0" fontAlgn="base">
        <a:lnSpc>
          <a:spcPts val="2000"/>
        </a:lnSpc>
        <a:spcBef>
          <a:spcPct val="0"/>
        </a:spcBef>
        <a:spcAft>
          <a:spcPct val="0"/>
        </a:spcAft>
        <a:defRPr sz="20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900" name="Rectangle 4"/>
          <p:cNvSpPr>
            <a:spLocks noGrp="1" noChangeArrowheads="1"/>
          </p:cNvSpPr>
          <p:nvPr>
            <p:ph type="ctrTitle"/>
          </p:nvPr>
        </p:nvSpPr>
        <p:spPr>
          <a:xfrm>
            <a:off x="685800" y="1911350"/>
            <a:ext cx="7772400" cy="1263650"/>
          </a:xfrm>
        </p:spPr>
        <p:txBody>
          <a:bodyPr/>
          <a:lstStyle/>
          <a:p>
            <a:r>
              <a:rPr lang="de-DE" dirty="0" smtClean="0"/>
              <a:t>Grundlagen der Betriebssysteme</a:t>
            </a:r>
            <a:r>
              <a:rPr lang="de-DE" dirty="0"/>
              <a:t/>
            </a:r>
            <a:br>
              <a:rPr lang="de-DE" dirty="0"/>
            </a:br>
            <a:r>
              <a:rPr lang="de-DE" sz="2800" b="0" dirty="0"/>
              <a:t>[</a:t>
            </a:r>
            <a:r>
              <a:rPr lang="de-DE" sz="2800" b="0" dirty="0" smtClean="0"/>
              <a:t>CS2100</a:t>
            </a:r>
            <a:r>
              <a:rPr lang="de-DE" sz="2800" b="0" dirty="0"/>
              <a:t>]</a:t>
            </a:r>
          </a:p>
        </p:txBody>
      </p:sp>
      <p:sp>
        <p:nvSpPr>
          <p:cNvPr id="592901" name="Rectangle 5"/>
          <p:cNvSpPr>
            <a:spLocks noGrp="1" noChangeArrowheads="1"/>
          </p:cNvSpPr>
          <p:nvPr>
            <p:ph type="subTitle" idx="1"/>
          </p:nvPr>
        </p:nvSpPr>
        <p:spPr>
          <a:xfrm>
            <a:off x="1371600" y="3886200"/>
            <a:ext cx="6400800" cy="2590800"/>
          </a:xfrm>
        </p:spPr>
        <p:txBody>
          <a:bodyPr/>
          <a:lstStyle/>
          <a:p>
            <a:r>
              <a:rPr lang="de-DE" dirty="0" smtClean="0"/>
              <a:t>Sommersemester 2014</a:t>
            </a:r>
            <a:endParaRPr lang="de-DE" dirty="0"/>
          </a:p>
          <a:p>
            <a:endParaRPr lang="de-DE" dirty="0"/>
          </a:p>
          <a:p>
            <a:r>
              <a:rPr lang="de-DE" sz="2000" dirty="0"/>
              <a:t>Heiko Falk</a:t>
            </a:r>
          </a:p>
          <a:p>
            <a:endParaRPr lang="de-DE" sz="2000" dirty="0"/>
          </a:p>
          <a:p>
            <a:r>
              <a:rPr lang="de-DE" sz="2000" dirty="0"/>
              <a:t>Institut für Eingebettete Systeme/Echtzeitsysteme</a:t>
            </a:r>
          </a:p>
          <a:p>
            <a:pPr>
              <a:lnSpc>
                <a:spcPct val="120000"/>
              </a:lnSpc>
            </a:pPr>
            <a:r>
              <a:rPr lang="de-DE" sz="2000" dirty="0"/>
              <a:t>Ingenieurwissenschaften und Informatik</a:t>
            </a:r>
          </a:p>
          <a:p>
            <a:pPr>
              <a:lnSpc>
                <a:spcPct val="120000"/>
              </a:lnSpc>
            </a:pPr>
            <a:r>
              <a:rPr lang="de-DE" sz="2000" dirty="0"/>
              <a:t>Universität Ulm</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43EAA825-DD7C-48D9-ABB8-4D5566A911CB}"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de-DE" dirty="0" smtClean="0"/>
              <a:t>Repräsentation / Datenstruktur pro Prozess</a:t>
            </a:r>
            <a:endParaRPr lang="de-DE" dirty="0"/>
          </a:p>
        </p:txBody>
      </p:sp>
      <p:sp>
        <p:nvSpPr>
          <p:cNvPr id="464901" name="Rectangle 5"/>
          <p:cNvSpPr>
            <a:spLocks noGrp="1" noChangeArrowheads="1"/>
          </p:cNvSpPr>
          <p:nvPr>
            <p:ph type="body" idx="1"/>
          </p:nvPr>
        </p:nvSpPr>
        <p:spPr/>
        <p:txBody>
          <a:bodyPr/>
          <a:lstStyle/>
          <a:p>
            <a:pPr>
              <a:lnSpc>
                <a:spcPct val="90000"/>
              </a:lnSpc>
            </a:pPr>
            <a:r>
              <a:rPr lang="de-DE" b="1" dirty="0" smtClean="0"/>
              <a:t>Prozesskontrollblock </a:t>
            </a:r>
            <a:r>
              <a:rPr lang="en-US" b="1" i="1" dirty="0" smtClean="0"/>
              <a:t>(Process Control Block, PCB)</a:t>
            </a:r>
          </a:p>
          <a:p>
            <a:pPr>
              <a:lnSpc>
                <a:spcPct val="120000"/>
              </a:lnSpc>
              <a:buFont typeface="Arial" charset="0"/>
              <a:buChar char="–"/>
            </a:pPr>
            <a:r>
              <a:rPr lang="de-DE" dirty="0" smtClean="0"/>
              <a:t>Enthält alle nötigen Daten für einen Prozess</a:t>
            </a:r>
          </a:p>
          <a:p>
            <a:pPr>
              <a:lnSpc>
                <a:spcPct val="120000"/>
              </a:lnSpc>
              <a:buFont typeface="Arial" charset="0"/>
              <a:buChar char="–"/>
            </a:pPr>
            <a:r>
              <a:rPr lang="de-DE" dirty="0" smtClean="0"/>
              <a:t>Beispielsweise in UNIX/Linux:</a:t>
            </a:r>
          </a:p>
          <a:p>
            <a:pPr lvl="1">
              <a:lnSpc>
                <a:spcPct val="120000"/>
              </a:lnSpc>
              <a:buFont typeface="Arial" charset="0"/>
              <a:buChar char="–"/>
            </a:pPr>
            <a:r>
              <a:rPr lang="de-DE" dirty="0" smtClean="0"/>
              <a:t>Prozessnummer </a:t>
            </a:r>
            <a:r>
              <a:rPr lang="en-US" i="1" dirty="0" smtClean="0"/>
              <a:t>(process identifier, PID)</a:t>
            </a:r>
          </a:p>
          <a:p>
            <a:pPr lvl="1">
              <a:lnSpc>
                <a:spcPct val="120000"/>
              </a:lnSpc>
              <a:buFont typeface="Arial" charset="0"/>
              <a:buChar char="–"/>
            </a:pPr>
            <a:r>
              <a:rPr lang="de-DE" dirty="0" smtClean="0"/>
              <a:t>Verbrauchte Rechenzeit</a:t>
            </a:r>
          </a:p>
          <a:p>
            <a:pPr lvl="1">
              <a:lnSpc>
                <a:spcPct val="120000"/>
              </a:lnSpc>
              <a:buFont typeface="Arial" charset="0"/>
              <a:buChar char="–"/>
            </a:pPr>
            <a:r>
              <a:rPr lang="de-DE" dirty="0" smtClean="0"/>
              <a:t>Erzeugungszeitpunkt</a:t>
            </a:r>
          </a:p>
          <a:p>
            <a:pPr lvl="1">
              <a:lnSpc>
                <a:spcPct val="120000"/>
              </a:lnSpc>
              <a:buFont typeface="Arial" charset="0"/>
              <a:buChar char="–"/>
            </a:pPr>
            <a:r>
              <a:rPr lang="de-DE" dirty="0" smtClean="0"/>
              <a:t>Kontext (Register etc., insbes. PC)</a:t>
            </a:r>
          </a:p>
          <a:p>
            <a:pPr lvl="1">
              <a:lnSpc>
                <a:spcPct val="120000"/>
              </a:lnSpc>
              <a:buFont typeface="Arial" charset="0"/>
              <a:buChar char="–"/>
            </a:pPr>
            <a:r>
              <a:rPr lang="de-DE" dirty="0" smtClean="0"/>
              <a:t>Speicherabbildung (Information zur Schutzumgebung)</a:t>
            </a:r>
          </a:p>
          <a:p>
            <a:pPr lvl="1">
              <a:lnSpc>
                <a:spcPct val="120000"/>
              </a:lnSpc>
              <a:buFont typeface="Arial" charset="0"/>
              <a:buChar char="–"/>
            </a:pPr>
            <a:r>
              <a:rPr lang="de-DE" dirty="0" smtClean="0"/>
              <a:t>Eigentümer </a:t>
            </a:r>
            <a:r>
              <a:rPr lang="en-US" i="1" dirty="0" smtClean="0"/>
              <a:t>(user ID UID, group ID GID)</a:t>
            </a:r>
          </a:p>
          <a:p>
            <a:pPr lvl="1">
              <a:lnSpc>
                <a:spcPct val="120000"/>
              </a:lnSpc>
              <a:buFont typeface="Arial" charset="0"/>
              <a:buChar char="–"/>
            </a:pPr>
            <a:r>
              <a:rPr lang="de-DE" dirty="0" smtClean="0"/>
              <a:t>Wurzelverzeichnis, aktuelles Verzeichnis</a:t>
            </a:r>
          </a:p>
          <a:p>
            <a:pPr lvl="1">
              <a:lnSpc>
                <a:spcPct val="120000"/>
              </a:lnSpc>
              <a:buFont typeface="Arial" charset="0"/>
              <a:buChar char="–"/>
            </a:pPr>
            <a:r>
              <a:rPr lang="de-DE" dirty="0" smtClean="0"/>
              <a:t>Offene Dateien</a:t>
            </a:r>
          </a:p>
          <a:p>
            <a:pPr lvl="1">
              <a:lnSpc>
                <a:spcPct val="120000"/>
              </a:lnSpc>
              <a:buFont typeface="Arial" charset="0"/>
              <a:buChar char="–"/>
            </a:pPr>
            <a:r>
              <a:rPr lang="de-DE" dirty="0" smtClean="0"/>
              <a:t>...</a:t>
            </a:r>
          </a:p>
        </p:txBody>
      </p:sp>
    </p:spTree>
    <p:extLst>
      <p:ext uri="{BB962C8B-B14F-4D97-AF65-F5344CB8AC3E}">
        <p14:creationId xmlns:p14="http://schemas.microsoft.com/office/powerpoint/2010/main" val="30253352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06C19344-6C68-4F51-9382-98D5601AC79D}"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de-DE" dirty="0" smtClean="0"/>
              <a:t>Prozesswechsel (1)</a:t>
            </a:r>
            <a:endParaRPr lang="de-DE" dirty="0"/>
          </a:p>
        </p:txBody>
      </p:sp>
      <p:sp>
        <p:nvSpPr>
          <p:cNvPr id="464901" name="Rectangle 5"/>
          <p:cNvSpPr>
            <a:spLocks noGrp="1" noChangeArrowheads="1"/>
          </p:cNvSpPr>
          <p:nvPr>
            <p:ph type="body" idx="1"/>
          </p:nvPr>
        </p:nvSpPr>
        <p:spPr/>
        <p:txBody>
          <a:bodyPr/>
          <a:lstStyle/>
          <a:p>
            <a:pPr>
              <a:lnSpc>
                <a:spcPct val="90000"/>
              </a:lnSpc>
            </a:pPr>
            <a:r>
              <a:rPr lang="de-DE" b="1" dirty="0" smtClean="0"/>
              <a:t>Konzeptionelles Modell</a:t>
            </a:r>
          </a:p>
          <a:p>
            <a:pPr>
              <a:lnSpc>
                <a:spcPct val="90000"/>
              </a:lnSpc>
            </a:pPr>
            <a:endParaRPr lang="de-DE" b="1" dirty="0"/>
          </a:p>
          <a:p>
            <a:pPr>
              <a:lnSpc>
                <a:spcPct val="90000"/>
              </a:lnSpc>
            </a:pPr>
            <a:endParaRPr lang="de-DE" b="1" dirty="0" smtClean="0"/>
          </a:p>
          <a:p>
            <a:pPr>
              <a:lnSpc>
                <a:spcPct val="90000"/>
              </a:lnSpc>
            </a:pPr>
            <a:endParaRPr lang="de-DE" b="1" dirty="0"/>
          </a:p>
          <a:p>
            <a:pPr>
              <a:lnSpc>
                <a:spcPct val="90000"/>
              </a:lnSpc>
            </a:pPr>
            <a:endParaRPr lang="de-DE" b="1" dirty="0" smtClean="0"/>
          </a:p>
          <a:p>
            <a:pPr>
              <a:lnSpc>
                <a:spcPct val="90000"/>
              </a:lnSpc>
            </a:pPr>
            <a:endParaRPr lang="de-DE" b="1" dirty="0"/>
          </a:p>
          <a:p>
            <a:pPr>
              <a:lnSpc>
                <a:spcPct val="90000"/>
              </a:lnSpc>
            </a:pPr>
            <a:endParaRPr lang="de-DE" b="1" dirty="0" smtClean="0"/>
          </a:p>
          <a:p>
            <a:pPr>
              <a:lnSpc>
                <a:spcPct val="90000"/>
              </a:lnSpc>
            </a:pPr>
            <a:r>
              <a:rPr lang="de-DE" dirty="0" smtClean="0"/>
              <a:t>      Vier Prozesse mit eigenständigen Programmzählern</a:t>
            </a:r>
          </a:p>
          <a:p>
            <a:pPr>
              <a:lnSpc>
                <a:spcPct val="90000"/>
              </a:lnSpc>
            </a:pPr>
            <a:endParaRPr lang="de-DE" sz="1200" b="1" dirty="0" smtClean="0"/>
          </a:p>
          <a:p>
            <a:pPr>
              <a:lnSpc>
                <a:spcPct val="90000"/>
              </a:lnSpc>
            </a:pPr>
            <a:r>
              <a:rPr lang="de-DE" b="1" dirty="0" smtClean="0"/>
              <a:t>Umschaltung zwischen den Prozessen</a:t>
            </a:r>
            <a:endParaRPr lang="de-DE" b="1" dirty="0"/>
          </a:p>
          <a:p>
            <a:pPr>
              <a:lnSpc>
                <a:spcPct val="120000"/>
              </a:lnSpc>
              <a:buFont typeface="Arial" charset="0"/>
              <a:buChar char="–"/>
            </a:pPr>
            <a:r>
              <a:rPr lang="de-DE" dirty="0" smtClean="0"/>
              <a:t>Ein Prozessor kann zu jeder Zeit immer nur einen Prozess abarbeiten</a:t>
            </a:r>
          </a:p>
          <a:p>
            <a:pPr>
              <a:lnSpc>
                <a:spcPct val="120000"/>
              </a:lnSpc>
              <a:buFont typeface="Arial" charset="0"/>
              <a:buChar char="–"/>
            </a:pPr>
            <a:r>
              <a:rPr lang="de-DE" dirty="0" smtClean="0"/>
              <a:t>Umschaltung zwischen den Prozessen</a:t>
            </a:r>
          </a:p>
          <a:p>
            <a:pPr lvl="1">
              <a:lnSpc>
                <a:spcPct val="120000"/>
              </a:lnSpc>
              <a:buFont typeface="Arial" charset="0"/>
              <a:buChar char="–"/>
            </a:pPr>
            <a:r>
              <a:rPr lang="de-DE" dirty="0" smtClean="0"/>
              <a:t>Prozesse erleben Fortschritt ihrer Programmzähler und ihrer ausgeführten Anweisungen</a:t>
            </a:r>
          </a:p>
          <a:p>
            <a:pPr>
              <a:lnSpc>
                <a:spcPct val="120000"/>
              </a:lnSpc>
              <a:buFont typeface="Arial" charset="0"/>
              <a:buChar char="–"/>
            </a:pPr>
            <a:r>
              <a:rPr lang="de-DE" dirty="0" smtClean="0"/>
              <a:t>Transparentes Umschalten</a:t>
            </a:r>
          </a:p>
          <a:p>
            <a:pPr lvl="1">
              <a:lnSpc>
                <a:spcPct val="120000"/>
              </a:lnSpc>
              <a:buFont typeface="Arial" charset="0"/>
              <a:buChar char="–"/>
            </a:pPr>
            <a:r>
              <a:rPr lang="de-DE" dirty="0" smtClean="0"/>
              <a:t>Prozess bemerkt andere Prozesse (zunächst) nicht</a:t>
            </a:r>
          </a:p>
        </p:txBody>
      </p:sp>
      <p:pic>
        <p:nvPicPr>
          <p:cNvPr id="3" name="Grafik 2"/>
          <p:cNvPicPr>
            <a:picLocks noChangeAspect="1"/>
          </p:cNvPicPr>
          <p:nvPr/>
        </p:nvPicPr>
        <p:blipFill rotWithShape="1">
          <a:blip r:embed="rId3">
            <a:extLst>
              <a:ext uri="{28A0092B-C50C-407E-A947-70E740481C1C}">
                <a14:useLocalDpi xmlns:a14="http://schemas.microsoft.com/office/drawing/2010/main" val="0"/>
              </a:ext>
            </a:extLst>
          </a:blip>
          <a:srcRect l="8230" t="51183" r="3983" b="23042"/>
          <a:stretch/>
        </p:blipFill>
        <p:spPr>
          <a:xfrm>
            <a:off x="649156" y="1844824"/>
            <a:ext cx="8027300" cy="1278542"/>
          </a:xfrm>
          <a:prstGeom prst="rect">
            <a:avLst/>
          </a:prstGeom>
        </p:spPr>
      </p:pic>
    </p:spTree>
    <p:extLst>
      <p:ext uri="{BB962C8B-B14F-4D97-AF65-F5344CB8AC3E}">
        <p14:creationId xmlns:p14="http://schemas.microsoft.com/office/powerpoint/2010/main" val="392070639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A3BAFF42-2615-4558-9B7A-C6E87E4E86BA}"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de-DE" dirty="0"/>
              <a:t>Prozesswechsel </a:t>
            </a:r>
            <a:r>
              <a:rPr lang="de-DE" dirty="0" smtClean="0"/>
              <a:t>(2)</a:t>
            </a:r>
            <a:endParaRPr lang="de-DE" dirty="0"/>
          </a:p>
        </p:txBody>
      </p:sp>
      <p:sp>
        <p:nvSpPr>
          <p:cNvPr id="464901" name="Rectangle 5"/>
          <p:cNvSpPr>
            <a:spLocks noGrp="1" noChangeArrowheads="1"/>
          </p:cNvSpPr>
          <p:nvPr>
            <p:ph type="body" idx="1"/>
          </p:nvPr>
        </p:nvSpPr>
        <p:spPr/>
        <p:txBody>
          <a:bodyPr/>
          <a:lstStyle/>
          <a:p>
            <a:pPr>
              <a:lnSpc>
                <a:spcPct val="90000"/>
              </a:lnSpc>
            </a:pPr>
            <a:r>
              <a:rPr lang="de-DE" b="1" dirty="0" smtClean="0"/>
              <a:t>Prozessumschaltung (Kontextwechsel, </a:t>
            </a:r>
            <a:r>
              <a:rPr lang="en-US" b="1" i="1" dirty="0" smtClean="0"/>
              <a:t>Context Switch</a:t>
            </a:r>
            <a:r>
              <a:rPr lang="de-DE" b="1" dirty="0" smtClean="0"/>
              <a:t>)</a:t>
            </a:r>
            <a:endParaRPr lang="en-US" b="1" i="1" dirty="0" smtClean="0"/>
          </a:p>
          <a:p>
            <a:pPr>
              <a:lnSpc>
                <a:spcPct val="120000"/>
              </a:lnSpc>
              <a:buFont typeface="Arial" charset="0"/>
              <a:buChar char="–"/>
            </a:pPr>
            <a:r>
              <a:rPr lang="de-DE" dirty="0" smtClean="0"/>
              <a:t>Sichern der Register des laufenden Prozesses, inkl. Programmzähler (Kontext)</a:t>
            </a:r>
          </a:p>
          <a:p>
            <a:pPr>
              <a:lnSpc>
                <a:spcPct val="120000"/>
              </a:lnSpc>
              <a:buFont typeface="Arial" charset="0"/>
              <a:buChar char="–"/>
            </a:pPr>
            <a:r>
              <a:rPr lang="de-DE" dirty="0" smtClean="0"/>
              <a:t>Auswahl des neuen Prozesses</a:t>
            </a:r>
          </a:p>
          <a:p>
            <a:pPr>
              <a:lnSpc>
                <a:spcPct val="120000"/>
              </a:lnSpc>
              <a:buFont typeface="Arial" charset="0"/>
              <a:buChar char="–"/>
            </a:pPr>
            <a:r>
              <a:rPr lang="de-DE" dirty="0" smtClean="0"/>
              <a:t>Ablaufumgebung des neuen Prozesses herstellen (z.B. Speicherabbildung, etc.)</a:t>
            </a:r>
          </a:p>
          <a:p>
            <a:pPr>
              <a:lnSpc>
                <a:spcPct val="120000"/>
              </a:lnSpc>
              <a:buFont typeface="Arial" charset="0"/>
              <a:buChar char="–"/>
            </a:pPr>
            <a:r>
              <a:rPr lang="de-DE" dirty="0" smtClean="0"/>
              <a:t>Gesicherte Register laden, und</a:t>
            </a:r>
          </a:p>
          <a:p>
            <a:pPr>
              <a:lnSpc>
                <a:spcPct val="120000"/>
              </a:lnSpc>
              <a:buFont typeface="Arial" charset="0"/>
              <a:buChar char="–"/>
            </a:pPr>
            <a:r>
              <a:rPr lang="de-DE" dirty="0" smtClean="0"/>
              <a:t>Prozessor aufsetzen, d.h. Programmzähler laden</a:t>
            </a:r>
          </a:p>
        </p:txBody>
      </p:sp>
    </p:spTree>
    <p:extLst>
      <p:ext uri="{BB962C8B-B14F-4D97-AF65-F5344CB8AC3E}">
        <p14:creationId xmlns:p14="http://schemas.microsoft.com/office/powerpoint/2010/main" val="113459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7D560270-3BB1-49DB-B174-7E6A03AF64EF}"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de-DE" dirty="0"/>
              <a:t>Prozesswechsel </a:t>
            </a:r>
            <a:r>
              <a:rPr lang="de-DE" dirty="0" smtClean="0"/>
              <a:t>(3)</a:t>
            </a:r>
            <a:endParaRPr lang="de-DE" dirty="0"/>
          </a:p>
        </p:txBody>
      </p:sp>
      <p:sp>
        <p:nvSpPr>
          <p:cNvPr id="464901" name="Rectangle 5"/>
          <p:cNvSpPr>
            <a:spLocks noGrp="1" noChangeArrowheads="1"/>
          </p:cNvSpPr>
          <p:nvPr>
            <p:ph type="body" idx="1"/>
          </p:nvPr>
        </p:nvSpPr>
        <p:spPr/>
        <p:txBody>
          <a:bodyPr/>
          <a:lstStyle/>
          <a:p>
            <a:pPr>
              <a:lnSpc>
                <a:spcPct val="90000"/>
              </a:lnSpc>
            </a:pPr>
            <a:r>
              <a:rPr lang="de-DE" b="1" dirty="0" smtClean="0"/>
              <a:t>Prozesswechsel unter Kontrolle der Prozesse</a:t>
            </a:r>
            <a:endParaRPr lang="de-DE" b="1" dirty="0"/>
          </a:p>
          <a:p>
            <a:pPr>
              <a:lnSpc>
                <a:spcPct val="120000"/>
              </a:lnSpc>
              <a:buFont typeface="Arial" charset="0"/>
              <a:buChar char="–"/>
            </a:pPr>
            <a:r>
              <a:rPr lang="de-DE" dirty="0" smtClean="0"/>
              <a:t>Gerade laufender Prozess bestimmt Zeitpunkt des Kontextwechsels</a:t>
            </a:r>
          </a:p>
          <a:p>
            <a:pPr lvl="1">
              <a:lnSpc>
                <a:spcPct val="120000"/>
              </a:lnSpc>
              <a:buFont typeface="Arial" charset="0"/>
              <a:buChar char="–"/>
            </a:pPr>
            <a:r>
              <a:rPr lang="de-DE" dirty="0" smtClean="0"/>
              <a:t>Konzept der Co-Routine</a:t>
            </a:r>
          </a:p>
          <a:p>
            <a:pPr>
              <a:lnSpc>
                <a:spcPct val="120000"/>
              </a:lnSpc>
              <a:buFont typeface="Arial" charset="0"/>
              <a:buChar char="–"/>
            </a:pPr>
            <a:r>
              <a:rPr lang="de-DE" dirty="0" smtClean="0"/>
              <a:t>Kein transparentes Umschalten</a:t>
            </a:r>
          </a:p>
          <a:p>
            <a:pPr>
              <a:lnSpc>
                <a:spcPct val="120000"/>
              </a:lnSpc>
              <a:buFont typeface="Arial" charset="0"/>
              <a:buChar char="–"/>
            </a:pPr>
            <a:r>
              <a:rPr lang="de-DE" dirty="0" smtClean="0"/>
              <a:t>Keine Fairness</a:t>
            </a:r>
          </a:p>
          <a:p>
            <a:pPr>
              <a:lnSpc>
                <a:spcPct val="90000"/>
              </a:lnSpc>
            </a:pPr>
            <a:endParaRPr lang="de-DE" sz="1200" b="1" dirty="0"/>
          </a:p>
          <a:p>
            <a:pPr>
              <a:lnSpc>
                <a:spcPct val="90000"/>
              </a:lnSpc>
            </a:pPr>
            <a:r>
              <a:rPr lang="de-DE" b="1" dirty="0" smtClean="0"/>
              <a:t>Wunsch nach fairer Zuteilung der Ressource „Prozessor“</a:t>
            </a:r>
            <a:endParaRPr lang="de-DE" b="1" dirty="0"/>
          </a:p>
        </p:txBody>
      </p:sp>
    </p:spTree>
    <p:extLst>
      <p:ext uri="{BB962C8B-B14F-4D97-AF65-F5344CB8AC3E}">
        <p14:creationId xmlns:p14="http://schemas.microsoft.com/office/powerpoint/2010/main" val="162016749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9A17FD0F-3AE6-4956-854C-29ACCF0FB0EE}"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de-DE" dirty="0"/>
              <a:t>Prozesswechsel </a:t>
            </a:r>
            <a:r>
              <a:rPr lang="de-DE" dirty="0" smtClean="0"/>
              <a:t>(4)</a:t>
            </a:r>
            <a:endParaRPr lang="de-DE" dirty="0"/>
          </a:p>
        </p:txBody>
      </p:sp>
      <p:sp>
        <p:nvSpPr>
          <p:cNvPr id="464901" name="Rectangle 5"/>
          <p:cNvSpPr>
            <a:spLocks noGrp="1" noChangeArrowheads="1"/>
          </p:cNvSpPr>
          <p:nvPr>
            <p:ph type="body" idx="1"/>
          </p:nvPr>
        </p:nvSpPr>
        <p:spPr/>
        <p:txBody>
          <a:bodyPr/>
          <a:lstStyle/>
          <a:p>
            <a:pPr>
              <a:lnSpc>
                <a:spcPct val="90000"/>
              </a:lnSpc>
            </a:pPr>
            <a:r>
              <a:rPr lang="de-DE" b="1" dirty="0" smtClean="0"/>
              <a:t>Prozesswechsel unter der Kontrolle des Betriebssystems</a:t>
            </a:r>
            <a:endParaRPr lang="de-DE" b="1" dirty="0"/>
          </a:p>
          <a:p>
            <a:pPr>
              <a:lnSpc>
                <a:spcPct val="120000"/>
              </a:lnSpc>
              <a:buFont typeface="Arial" charset="0"/>
              <a:buChar char="–"/>
            </a:pPr>
            <a:r>
              <a:rPr lang="de-DE" dirty="0" smtClean="0"/>
              <a:t>Mögliche Eingriffspunkte:</a:t>
            </a:r>
          </a:p>
          <a:p>
            <a:pPr lvl="1">
              <a:lnSpc>
                <a:spcPct val="120000"/>
              </a:lnSpc>
              <a:buFont typeface="Arial" charset="0"/>
              <a:buChar char="–"/>
            </a:pPr>
            <a:r>
              <a:rPr lang="de-DE" dirty="0" smtClean="0"/>
              <a:t>Systemaufrufe</a:t>
            </a:r>
          </a:p>
          <a:p>
            <a:pPr lvl="1">
              <a:lnSpc>
                <a:spcPct val="120000"/>
              </a:lnSpc>
              <a:buFont typeface="Arial" charset="0"/>
              <a:buChar char="–"/>
            </a:pPr>
            <a:r>
              <a:rPr lang="de-DE" dirty="0" smtClean="0"/>
              <a:t>Unterbrechungen</a:t>
            </a:r>
          </a:p>
          <a:p>
            <a:pPr>
              <a:lnSpc>
                <a:spcPct val="120000"/>
              </a:lnSpc>
              <a:buFont typeface="Arial" charset="0"/>
              <a:buChar char="–"/>
            </a:pPr>
            <a:r>
              <a:rPr lang="de-DE" dirty="0" smtClean="0"/>
              <a:t>Wechsel nach/in Systemaufrufen</a:t>
            </a:r>
          </a:p>
          <a:p>
            <a:pPr lvl="1">
              <a:lnSpc>
                <a:spcPct val="120000"/>
              </a:lnSpc>
              <a:buFont typeface="Arial" charset="0"/>
              <a:buChar char="–"/>
            </a:pPr>
            <a:r>
              <a:rPr lang="de-DE" dirty="0" smtClean="0"/>
              <a:t>Warten auf Ereignisse (z.B. Zeitpunkt, Nachricht, Lesen Plattenblock)</a:t>
            </a:r>
          </a:p>
          <a:p>
            <a:pPr lvl="1">
              <a:lnSpc>
                <a:spcPct val="120000"/>
              </a:lnSpc>
              <a:buFont typeface="Arial" charset="0"/>
              <a:buChar char="–"/>
            </a:pPr>
            <a:r>
              <a:rPr lang="de-DE" dirty="0" smtClean="0"/>
              <a:t>Terminieren des Prozesses</a:t>
            </a:r>
          </a:p>
          <a:p>
            <a:pPr>
              <a:lnSpc>
                <a:spcPct val="120000"/>
              </a:lnSpc>
              <a:buFont typeface="Arial" charset="0"/>
              <a:buChar char="–"/>
            </a:pPr>
            <a:r>
              <a:rPr lang="de-DE" dirty="0" smtClean="0"/>
              <a:t>Wechsel nach </a:t>
            </a:r>
            <a:r>
              <a:rPr lang="en-US" i="1" dirty="0" smtClean="0"/>
              <a:t>Interrupts</a:t>
            </a:r>
          </a:p>
          <a:p>
            <a:pPr lvl="1">
              <a:lnSpc>
                <a:spcPct val="120000"/>
              </a:lnSpc>
              <a:buFont typeface="Arial" charset="0"/>
              <a:buChar char="–"/>
            </a:pPr>
            <a:r>
              <a:rPr lang="de-DE" dirty="0" smtClean="0"/>
              <a:t>Ablauf einer Zeitscheibe</a:t>
            </a:r>
          </a:p>
          <a:p>
            <a:pPr lvl="1">
              <a:lnSpc>
                <a:spcPct val="120000"/>
              </a:lnSpc>
              <a:buFont typeface="Arial" charset="0"/>
              <a:buChar char="–"/>
            </a:pPr>
            <a:r>
              <a:rPr lang="de-DE" dirty="0" smtClean="0"/>
              <a:t>Bevorzugter Prozess wurde laufbereit</a:t>
            </a:r>
          </a:p>
          <a:p>
            <a:pPr>
              <a:lnSpc>
                <a:spcPct val="90000"/>
              </a:lnSpc>
            </a:pPr>
            <a:endParaRPr lang="de-DE" sz="1200" b="1" dirty="0"/>
          </a:p>
          <a:p>
            <a:pPr>
              <a:lnSpc>
                <a:spcPct val="90000"/>
              </a:lnSpc>
            </a:pPr>
            <a:r>
              <a:rPr lang="de-DE" b="1" dirty="0" smtClean="0"/>
              <a:t>Auswahlstrategie zur Wahl des nächsten Prozesses</a:t>
            </a:r>
            <a:endParaRPr lang="de-DE" b="1" dirty="0"/>
          </a:p>
          <a:p>
            <a:pPr>
              <a:lnSpc>
                <a:spcPct val="120000"/>
              </a:lnSpc>
              <a:buFont typeface="Arial" charset="0"/>
              <a:buChar char="–"/>
            </a:pPr>
            <a:r>
              <a:rPr lang="en-US" i="1" dirty="0" smtClean="0"/>
              <a:t>Scheduler</a:t>
            </a:r>
            <a:r>
              <a:rPr lang="de-DE" dirty="0" smtClean="0"/>
              <a:t>-Komponente des Betriebssystems</a:t>
            </a:r>
          </a:p>
        </p:txBody>
      </p:sp>
    </p:spTree>
    <p:extLst>
      <p:ext uri="{BB962C8B-B14F-4D97-AF65-F5344CB8AC3E}">
        <p14:creationId xmlns:p14="http://schemas.microsoft.com/office/powerpoint/2010/main" val="27790116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69263634-62A6-4BA9-BBDF-0DABDB6EB2DF}"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de-DE" dirty="0" smtClean="0"/>
              <a:t>Prozesszustände (1)</a:t>
            </a:r>
            <a:endParaRPr lang="de-DE" dirty="0"/>
          </a:p>
        </p:txBody>
      </p:sp>
      <p:sp>
        <p:nvSpPr>
          <p:cNvPr id="464901" name="Rectangle 5"/>
          <p:cNvSpPr>
            <a:spLocks noGrp="1" noChangeArrowheads="1"/>
          </p:cNvSpPr>
          <p:nvPr>
            <p:ph type="body" idx="1"/>
          </p:nvPr>
        </p:nvSpPr>
        <p:spPr/>
        <p:txBody>
          <a:bodyPr/>
          <a:lstStyle/>
          <a:p>
            <a:pPr>
              <a:lnSpc>
                <a:spcPct val="90000"/>
              </a:lnSpc>
            </a:pPr>
            <a:r>
              <a:rPr lang="de-DE" b="1" dirty="0" smtClean="0"/>
              <a:t>Ein Prozess befindet sich in einem der folgenden Zustände</a:t>
            </a:r>
            <a:endParaRPr lang="de-DE" b="1" dirty="0"/>
          </a:p>
          <a:p>
            <a:pPr>
              <a:lnSpc>
                <a:spcPct val="120000"/>
              </a:lnSpc>
              <a:buFont typeface="Arial" charset="0"/>
              <a:buChar char="–"/>
            </a:pPr>
            <a:r>
              <a:rPr lang="de-DE" dirty="0" smtClean="0"/>
              <a:t>Erzeugt </a:t>
            </a:r>
            <a:r>
              <a:rPr lang="en-US" i="1" dirty="0" smtClean="0"/>
              <a:t>(New)</a:t>
            </a:r>
            <a:r>
              <a:rPr lang="de-DE" dirty="0" smtClean="0"/>
              <a:t/>
            </a:r>
            <a:br>
              <a:rPr lang="de-DE" dirty="0" smtClean="0"/>
            </a:br>
            <a:r>
              <a:rPr lang="de-DE" dirty="0" smtClean="0"/>
              <a:t>Prozess wurde erzeugt, besitzt aber noch nicht alle nötigen Ressourcen</a:t>
            </a:r>
          </a:p>
          <a:p>
            <a:pPr>
              <a:lnSpc>
                <a:spcPct val="120000"/>
              </a:lnSpc>
              <a:buFont typeface="Arial" charset="0"/>
              <a:buChar char="–"/>
            </a:pPr>
            <a:r>
              <a:rPr lang="de-DE" dirty="0" smtClean="0"/>
              <a:t>Bereit </a:t>
            </a:r>
            <a:r>
              <a:rPr lang="en-US" i="1" dirty="0" smtClean="0"/>
              <a:t>(Ready)</a:t>
            </a:r>
            <a:r>
              <a:rPr lang="de-DE" dirty="0" smtClean="0"/>
              <a:t/>
            </a:r>
            <a:br>
              <a:rPr lang="de-DE" dirty="0" smtClean="0"/>
            </a:br>
            <a:r>
              <a:rPr lang="de-DE" dirty="0" smtClean="0"/>
              <a:t>Prozess besitzt alle nötigen Ressourcen und ist bereit zum Laufen</a:t>
            </a:r>
          </a:p>
          <a:p>
            <a:pPr>
              <a:lnSpc>
                <a:spcPct val="120000"/>
              </a:lnSpc>
              <a:buFont typeface="Arial" charset="0"/>
              <a:buChar char="–"/>
            </a:pPr>
            <a:r>
              <a:rPr lang="de-DE" dirty="0" smtClean="0"/>
              <a:t>Laufend </a:t>
            </a:r>
            <a:r>
              <a:rPr lang="en-US" i="1" dirty="0" smtClean="0"/>
              <a:t>(Running)</a:t>
            </a:r>
            <a:r>
              <a:rPr lang="de-DE" dirty="0" smtClean="0"/>
              <a:t/>
            </a:r>
            <a:br>
              <a:rPr lang="de-DE" dirty="0" smtClean="0"/>
            </a:br>
            <a:r>
              <a:rPr lang="de-DE" dirty="0" smtClean="0"/>
              <a:t>Prozess wird auf einem realen Prozessor ausgeführt</a:t>
            </a:r>
          </a:p>
          <a:p>
            <a:pPr>
              <a:lnSpc>
                <a:spcPct val="120000"/>
              </a:lnSpc>
              <a:buFont typeface="Arial" charset="0"/>
              <a:buChar char="–"/>
            </a:pPr>
            <a:r>
              <a:rPr lang="de-DE" dirty="0" smtClean="0"/>
              <a:t>Blockiert </a:t>
            </a:r>
            <a:r>
              <a:rPr lang="en-US" i="1" dirty="0" smtClean="0"/>
              <a:t>(Blocked / Waiting)</a:t>
            </a:r>
            <a:r>
              <a:rPr lang="de-DE" dirty="0" smtClean="0"/>
              <a:t/>
            </a:r>
            <a:br>
              <a:rPr lang="de-DE" dirty="0" smtClean="0"/>
            </a:br>
            <a:r>
              <a:rPr lang="de-DE" dirty="0" smtClean="0"/>
              <a:t>Prozess wartet auf ein Ereignis (z.B. Fertigstellung einer I/O-Operation, Zuteilung einer Ressource, Empfang einer Nachricht); zum Warten wird er blockiert</a:t>
            </a:r>
          </a:p>
          <a:p>
            <a:pPr>
              <a:lnSpc>
                <a:spcPct val="120000"/>
              </a:lnSpc>
              <a:buFont typeface="Arial" charset="0"/>
              <a:buChar char="–"/>
            </a:pPr>
            <a:r>
              <a:rPr lang="de-DE" dirty="0" smtClean="0"/>
              <a:t>Beendet </a:t>
            </a:r>
            <a:r>
              <a:rPr lang="en-US" i="1" dirty="0" smtClean="0"/>
              <a:t>(Terminated)</a:t>
            </a:r>
            <a:r>
              <a:rPr lang="de-DE" dirty="0" smtClean="0"/>
              <a:t/>
            </a:r>
            <a:br>
              <a:rPr lang="de-DE" dirty="0" smtClean="0"/>
            </a:br>
            <a:r>
              <a:rPr lang="de-DE" dirty="0" smtClean="0"/>
              <a:t>Prozess ist beendet, einige Ressourcen sind aber noch nicht freigegeben oder Prozess muss aus anderen Gründen im System verbleiben</a:t>
            </a:r>
          </a:p>
        </p:txBody>
      </p:sp>
    </p:spTree>
    <p:extLst>
      <p:ext uri="{BB962C8B-B14F-4D97-AF65-F5344CB8AC3E}">
        <p14:creationId xmlns:p14="http://schemas.microsoft.com/office/powerpoint/2010/main" val="312384540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l="6549" t="15619" r="8761" b="3302"/>
          <a:stretch/>
        </p:blipFill>
        <p:spPr>
          <a:xfrm>
            <a:off x="611560" y="1772816"/>
            <a:ext cx="6795224" cy="3528971"/>
          </a:xfrm>
          <a:prstGeom prst="rect">
            <a:avLst/>
          </a:prstGeom>
        </p:spPr>
      </p:pic>
      <p:sp>
        <p:nvSpPr>
          <p:cNvPr id="4" name="Datumsplatzhalter 3"/>
          <p:cNvSpPr>
            <a:spLocks noGrp="1"/>
          </p:cNvSpPr>
          <p:nvPr>
            <p:ph type="dt" sz="half" idx="10"/>
          </p:nvPr>
        </p:nvSpPr>
        <p:spPr/>
        <p:txBody>
          <a:bodyPr/>
          <a:lstStyle/>
          <a:p>
            <a:r>
              <a:rPr lang="en-US" dirty="0"/>
              <a:t>©</a:t>
            </a:r>
            <a:r>
              <a:rPr lang="de-DE" dirty="0"/>
              <a:t> H. Falk | </a:t>
            </a:r>
            <a:fld id="{602C8919-180E-4AA7-B36C-88E963A15979}"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de-DE" dirty="0"/>
              <a:t>Prozesszustände </a:t>
            </a:r>
            <a:r>
              <a:rPr lang="de-DE" dirty="0" smtClean="0"/>
              <a:t>(2)</a:t>
            </a:r>
            <a:endParaRPr lang="de-DE" dirty="0"/>
          </a:p>
        </p:txBody>
      </p:sp>
      <p:sp>
        <p:nvSpPr>
          <p:cNvPr id="464901" name="Rectangle 5"/>
          <p:cNvSpPr>
            <a:spLocks noGrp="1" noChangeArrowheads="1"/>
          </p:cNvSpPr>
          <p:nvPr>
            <p:ph type="body" idx="1"/>
          </p:nvPr>
        </p:nvSpPr>
        <p:spPr/>
        <p:txBody>
          <a:bodyPr/>
          <a:lstStyle/>
          <a:p>
            <a:pPr>
              <a:lnSpc>
                <a:spcPct val="90000"/>
              </a:lnSpc>
            </a:pPr>
            <a:r>
              <a:rPr lang="de-DE" b="1" dirty="0" smtClean="0"/>
              <a:t>Zustandsdiagramm</a:t>
            </a:r>
            <a:endParaRPr lang="de-DE" b="1" dirty="0"/>
          </a:p>
          <a:p>
            <a:pPr>
              <a:lnSpc>
                <a:spcPct val="120000"/>
              </a:lnSpc>
              <a:buFont typeface="Arial" charset="0"/>
              <a:buChar char="–"/>
            </a:pPr>
            <a:endParaRPr lang="de-DE" dirty="0" smtClean="0"/>
          </a:p>
          <a:p>
            <a:pPr>
              <a:lnSpc>
                <a:spcPct val="120000"/>
              </a:lnSpc>
              <a:buFont typeface="Arial" charset="0"/>
              <a:buChar char="–"/>
            </a:pPr>
            <a:endParaRPr lang="de-DE" dirty="0"/>
          </a:p>
          <a:p>
            <a:pPr>
              <a:lnSpc>
                <a:spcPct val="120000"/>
              </a:lnSpc>
              <a:buFont typeface="Arial" charset="0"/>
              <a:buChar char="–"/>
            </a:pPr>
            <a:endParaRPr lang="de-DE" dirty="0" smtClean="0"/>
          </a:p>
          <a:p>
            <a:pPr>
              <a:lnSpc>
                <a:spcPct val="120000"/>
              </a:lnSpc>
              <a:buFont typeface="Arial" charset="0"/>
              <a:buChar char="–"/>
            </a:pPr>
            <a:endParaRPr lang="de-DE" dirty="0"/>
          </a:p>
          <a:p>
            <a:pPr>
              <a:lnSpc>
                <a:spcPct val="120000"/>
              </a:lnSpc>
              <a:buFont typeface="Arial" charset="0"/>
              <a:buChar char="–"/>
            </a:pPr>
            <a:endParaRPr lang="de-DE" dirty="0" smtClean="0"/>
          </a:p>
          <a:p>
            <a:pPr>
              <a:lnSpc>
                <a:spcPct val="120000"/>
              </a:lnSpc>
              <a:buFont typeface="Arial" charset="0"/>
              <a:buChar char="–"/>
            </a:pPr>
            <a:endParaRPr lang="de-DE" dirty="0"/>
          </a:p>
          <a:p>
            <a:pPr>
              <a:lnSpc>
                <a:spcPct val="120000"/>
              </a:lnSpc>
              <a:buFont typeface="Arial" charset="0"/>
              <a:buChar char="–"/>
            </a:pPr>
            <a:endParaRPr lang="de-DE" dirty="0" smtClean="0"/>
          </a:p>
          <a:p>
            <a:pPr>
              <a:lnSpc>
                <a:spcPct val="120000"/>
              </a:lnSpc>
              <a:buFont typeface="Arial" charset="0"/>
              <a:buChar char="–"/>
            </a:pPr>
            <a:endParaRPr lang="de-DE" dirty="0"/>
          </a:p>
          <a:p>
            <a:pPr>
              <a:lnSpc>
                <a:spcPct val="120000"/>
              </a:lnSpc>
              <a:buFont typeface="Arial" charset="0"/>
              <a:buChar char="–"/>
            </a:pPr>
            <a:endParaRPr lang="de-DE" dirty="0" smtClean="0"/>
          </a:p>
          <a:p>
            <a:pPr>
              <a:lnSpc>
                <a:spcPct val="120000"/>
              </a:lnSpc>
              <a:buFont typeface="Arial" charset="0"/>
              <a:buChar char="–"/>
            </a:pPr>
            <a:endParaRPr lang="de-DE" dirty="0"/>
          </a:p>
          <a:p>
            <a:pPr>
              <a:lnSpc>
                <a:spcPct val="120000"/>
              </a:lnSpc>
              <a:buFont typeface="Arial" charset="0"/>
              <a:buChar char="–"/>
            </a:pPr>
            <a:r>
              <a:rPr lang="de-DE" dirty="0" smtClean="0"/>
              <a:t>Scheduler ist der Teil des Betriebssystems, der die Zuteilung des realen Prozessors vornimmt</a:t>
            </a:r>
            <a:endParaRPr lang="de-DE" i="1" dirty="0" smtClean="0"/>
          </a:p>
        </p:txBody>
      </p:sp>
      <p:sp>
        <p:nvSpPr>
          <p:cNvPr id="6" name="Text Box 6"/>
          <p:cNvSpPr txBox="1">
            <a:spLocks noChangeArrowheads="1"/>
          </p:cNvSpPr>
          <p:nvPr/>
        </p:nvSpPr>
        <p:spPr bwMode="auto">
          <a:xfrm>
            <a:off x="5931658" y="4787860"/>
            <a:ext cx="2877711" cy="369332"/>
          </a:xfrm>
          <a:prstGeom prst="rect">
            <a:avLst/>
          </a:prstGeom>
          <a:solidFill>
            <a:srgbClr val="AAA28D">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i="1" dirty="0" smtClean="0">
                <a:ea typeface="ヒラギノ角ゴ Pro W3" pitchFamily="96" charset="-128"/>
              </a:rPr>
              <a:t>[</a:t>
            </a:r>
            <a:r>
              <a:rPr lang="de-DE" sz="1800" i="1" dirty="0" smtClean="0">
                <a:ea typeface="ヒラギノ角ゴ Pro W3" pitchFamily="96" charset="-128"/>
              </a:rPr>
              <a:t>nach </a:t>
            </a:r>
            <a:r>
              <a:rPr lang="en-US" sz="1800" b="1" i="1" dirty="0" smtClean="0"/>
              <a:t>Silberschatz,</a:t>
            </a:r>
            <a:r>
              <a:rPr lang="en-US" sz="1800" i="1" dirty="0" smtClean="0"/>
              <a:t> 1994</a:t>
            </a:r>
            <a:r>
              <a:rPr lang="en-US" sz="1800" i="1" dirty="0" smtClean="0">
                <a:ea typeface="ヒラギノ角ゴ Pro W3" pitchFamily="96" charset="-128"/>
              </a:rPr>
              <a:t>]</a:t>
            </a:r>
            <a:endParaRPr lang="en-US" sz="1800" i="1" dirty="0">
              <a:ea typeface="ヒラギノ角ゴ Pro W3" pitchFamily="96" charset="-128"/>
            </a:endParaRPr>
          </a:p>
        </p:txBody>
      </p:sp>
    </p:spTree>
    <p:extLst>
      <p:ext uri="{BB962C8B-B14F-4D97-AF65-F5344CB8AC3E}">
        <p14:creationId xmlns:p14="http://schemas.microsoft.com/office/powerpoint/2010/main" val="23922649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96FE891A-4FF1-4242-A29C-BBA5FE1AE4E3}"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655362" name="Rectangle 2"/>
          <p:cNvSpPr>
            <a:spLocks noGrp="1" noChangeArrowheads="1"/>
          </p:cNvSpPr>
          <p:nvPr>
            <p:ph type="title"/>
          </p:nvPr>
        </p:nvSpPr>
        <p:spPr/>
        <p:txBody>
          <a:bodyPr/>
          <a:lstStyle/>
          <a:p>
            <a:r>
              <a:rPr lang="de-DE" dirty="0" smtClean="0"/>
              <a:t>Roter Faden</a:t>
            </a:r>
            <a:endParaRPr lang="de-DE" dirty="0"/>
          </a:p>
        </p:txBody>
      </p:sp>
      <p:sp>
        <p:nvSpPr>
          <p:cNvPr id="655363" name="Rectangle 3"/>
          <p:cNvSpPr>
            <a:spLocks noGrp="1" noChangeArrowheads="1"/>
          </p:cNvSpPr>
          <p:nvPr>
            <p:ph type="body" idx="1"/>
          </p:nvPr>
        </p:nvSpPr>
        <p:spPr/>
        <p:txBody>
          <a:bodyPr/>
          <a:lstStyle/>
          <a:p>
            <a:pPr marL="457200" indent="-457200">
              <a:lnSpc>
                <a:spcPct val="120000"/>
              </a:lnSpc>
              <a:buFont typeface="+mj-lt"/>
              <a:buAutoNum type="arabicPeriod" startAt="4"/>
            </a:pPr>
            <a:r>
              <a:rPr lang="de-DE" b="1" dirty="0" smtClean="0"/>
              <a:t>Prozesse und Nebenläufigkeit</a:t>
            </a:r>
            <a:endParaRPr lang="de-DE" b="1" dirty="0"/>
          </a:p>
          <a:p>
            <a:pPr marL="838200" lvl="1" indent="-381000">
              <a:lnSpc>
                <a:spcPct val="90000"/>
              </a:lnSpc>
              <a:buFont typeface="Arial" charset="0"/>
              <a:buChar char="–"/>
            </a:pPr>
            <a:r>
              <a:rPr lang="de-DE" dirty="0" smtClean="0"/>
              <a:t>Einordnung &amp; Motivation</a:t>
            </a:r>
            <a:endParaRPr lang="de-DE" sz="2000" dirty="0" smtClean="0"/>
          </a:p>
          <a:p>
            <a:pPr marL="838200" lvl="1" indent="-381000">
              <a:lnSpc>
                <a:spcPct val="90000"/>
              </a:lnSpc>
              <a:buFont typeface="Arial" charset="0"/>
              <a:buChar char="–"/>
            </a:pPr>
            <a:r>
              <a:rPr lang="de-DE" dirty="0" smtClean="0"/>
              <a:t>Prozesse</a:t>
            </a:r>
          </a:p>
          <a:p>
            <a:pPr marL="1238250" lvl="2" indent="-381000">
              <a:lnSpc>
                <a:spcPct val="90000"/>
              </a:lnSpc>
              <a:buFont typeface="Arial" charset="0"/>
              <a:buChar char="–"/>
            </a:pPr>
            <a:r>
              <a:rPr lang="de-DE" sz="2000" dirty="0" smtClean="0"/>
              <a:t>Prozessrepräsentation (Prozesskontrollblock)</a:t>
            </a:r>
          </a:p>
          <a:p>
            <a:pPr marL="1238250" lvl="2" indent="-381000">
              <a:lnSpc>
                <a:spcPct val="90000"/>
              </a:lnSpc>
              <a:buFont typeface="Arial" charset="0"/>
              <a:buChar char="–"/>
            </a:pPr>
            <a:r>
              <a:rPr lang="de-DE" sz="2000" dirty="0" smtClean="0"/>
              <a:t>Prozesswechsel </a:t>
            </a:r>
            <a:r>
              <a:rPr lang="en-US" sz="2000" i="1" dirty="0" smtClean="0"/>
              <a:t>(Context Switch)</a:t>
            </a:r>
          </a:p>
          <a:p>
            <a:pPr marL="1238250" lvl="2" indent="-381000">
              <a:lnSpc>
                <a:spcPct val="90000"/>
              </a:lnSpc>
              <a:buFont typeface="Arial" charset="0"/>
              <a:buChar char="–"/>
            </a:pPr>
            <a:r>
              <a:rPr lang="de-DE" sz="2000" dirty="0" smtClean="0"/>
              <a:t>Prozesszustände</a:t>
            </a:r>
          </a:p>
          <a:p>
            <a:pPr marL="838200" lvl="1" indent="-381000">
              <a:lnSpc>
                <a:spcPct val="90000"/>
              </a:lnSpc>
              <a:buFont typeface="Arial" charset="0"/>
              <a:buChar char="–"/>
            </a:pPr>
            <a:r>
              <a:rPr lang="de-DE" dirty="0" smtClean="0"/>
              <a:t>Auswahlstrategien </a:t>
            </a:r>
            <a:r>
              <a:rPr lang="en-US" i="1" dirty="0" smtClean="0"/>
              <a:t>(Scheduling)</a:t>
            </a:r>
          </a:p>
          <a:p>
            <a:pPr marL="838200" lvl="1" indent="-381000">
              <a:lnSpc>
                <a:spcPct val="90000"/>
              </a:lnSpc>
              <a:buFont typeface="Arial" charset="0"/>
              <a:buChar char="–"/>
            </a:pPr>
            <a:r>
              <a:rPr lang="de-DE" dirty="0" smtClean="0"/>
              <a:t>Aktivitätsträger </a:t>
            </a:r>
            <a:r>
              <a:rPr lang="en-US" i="1" dirty="0" smtClean="0"/>
              <a:t>(Threads)</a:t>
            </a:r>
          </a:p>
          <a:p>
            <a:pPr marL="838200" lvl="1" indent="-381000">
              <a:lnSpc>
                <a:spcPct val="90000"/>
              </a:lnSpc>
              <a:buFont typeface="Arial" charset="0"/>
              <a:buChar char="–"/>
            </a:pPr>
            <a:r>
              <a:rPr lang="de-DE" dirty="0" smtClean="0"/>
              <a:t>Parallelität und Nebenläufigkeit</a:t>
            </a:r>
          </a:p>
          <a:p>
            <a:pPr marL="838200" lvl="1" indent="-381000">
              <a:lnSpc>
                <a:spcPct val="90000"/>
              </a:lnSpc>
              <a:buFont typeface="Arial" charset="0"/>
              <a:buChar char="–"/>
            </a:pPr>
            <a:r>
              <a:rPr lang="de-DE" dirty="0" smtClean="0"/>
              <a:t>Koordinierung</a:t>
            </a:r>
          </a:p>
          <a:p>
            <a:pPr marL="838200" lvl="1" indent="-381000">
              <a:lnSpc>
                <a:spcPct val="90000"/>
              </a:lnSpc>
              <a:buFont typeface="Arial" charset="0"/>
              <a:buChar char="–"/>
            </a:pPr>
            <a:endParaRPr lang="de-DE" dirty="0" smtClean="0"/>
          </a:p>
        </p:txBody>
      </p:sp>
    </p:spTree>
    <p:extLst>
      <p:ext uri="{BB962C8B-B14F-4D97-AF65-F5344CB8AC3E}">
        <p14:creationId xmlns:p14="http://schemas.microsoft.com/office/powerpoint/2010/main" val="309420389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27FC293C-9D0C-4D1D-8C2A-97A49432BB8E}"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de-DE" dirty="0" smtClean="0"/>
              <a:t>Strategien zur Auswahl des nächsten Prozesses</a:t>
            </a:r>
            <a:endParaRPr lang="de-DE" dirty="0"/>
          </a:p>
        </p:txBody>
      </p:sp>
      <p:sp>
        <p:nvSpPr>
          <p:cNvPr id="464901" name="Rectangle 5"/>
          <p:cNvSpPr>
            <a:spLocks noGrp="1" noChangeArrowheads="1"/>
          </p:cNvSpPr>
          <p:nvPr>
            <p:ph type="body" idx="1"/>
          </p:nvPr>
        </p:nvSpPr>
        <p:spPr/>
        <p:txBody>
          <a:bodyPr/>
          <a:lstStyle/>
          <a:p>
            <a:pPr>
              <a:lnSpc>
                <a:spcPct val="120000"/>
              </a:lnSpc>
            </a:pPr>
            <a:r>
              <a:rPr lang="en-US" b="1" i="1" dirty="0" smtClean="0"/>
              <a:t>Scheduling Strategies</a:t>
            </a:r>
          </a:p>
          <a:p>
            <a:pPr>
              <a:lnSpc>
                <a:spcPct val="120000"/>
              </a:lnSpc>
              <a:buFont typeface="Arial" charset="0"/>
              <a:buChar char="–"/>
            </a:pPr>
            <a:r>
              <a:rPr lang="de-DE" dirty="0" smtClean="0"/>
              <a:t>Mögliche Stellen zum Treffen von </a:t>
            </a:r>
            <a:r>
              <a:rPr lang="en-US" i="1" dirty="0" smtClean="0"/>
              <a:t>Scheduling</a:t>
            </a:r>
            <a:r>
              <a:rPr lang="de-DE" dirty="0" smtClean="0"/>
              <a:t>-Entscheidungen</a:t>
            </a:r>
          </a:p>
          <a:p>
            <a:pPr marL="914400" lvl="1" indent="-457200">
              <a:lnSpc>
                <a:spcPct val="120000"/>
              </a:lnSpc>
              <a:buFont typeface="+mj-lt"/>
              <a:buAutoNum type="arabicPeriod"/>
            </a:pPr>
            <a:r>
              <a:rPr lang="de-DE" dirty="0" smtClean="0"/>
              <a:t>Prozess wechselt von </a:t>
            </a:r>
            <a:r>
              <a:rPr lang="de-DE" dirty="0" smtClean="0">
                <a:solidFill>
                  <a:srgbClr val="3366FF"/>
                </a:solidFill>
              </a:rPr>
              <a:t>„laufend“</a:t>
            </a:r>
            <a:r>
              <a:rPr lang="de-DE" dirty="0" smtClean="0"/>
              <a:t> nach </a:t>
            </a:r>
            <a:r>
              <a:rPr lang="de-DE" dirty="0" smtClean="0">
                <a:solidFill>
                  <a:srgbClr val="3366FF"/>
                </a:solidFill>
              </a:rPr>
              <a:t>„blockiert“</a:t>
            </a:r>
            <a:r>
              <a:rPr lang="de-DE" dirty="0" smtClean="0"/>
              <a:t> (z.B. bei I/O)</a:t>
            </a:r>
          </a:p>
          <a:p>
            <a:pPr marL="914400" lvl="1" indent="-457200">
              <a:lnSpc>
                <a:spcPct val="120000"/>
              </a:lnSpc>
              <a:buFont typeface="+mj-lt"/>
              <a:buAutoNum type="arabicPeriod"/>
            </a:pPr>
            <a:r>
              <a:rPr lang="de-DE" dirty="0" smtClean="0"/>
              <a:t>Prozess wechselt von </a:t>
            </a:r>
            <a:r>
              <a:rPr lang="de-DE" dirty="0" smtClean="0">
                <a:solidFill>
                  <a:srgbClr val="3366FF"/>
                </a:solidFill>
              </a:rPr>
              <a:t>„laufend“</a:t>
            </a:r>
            <a:r>
              <a:rPr lang="de-DE" dirty="0" smtClean="0"/>
              <a:t> nach </a:t>
            </a:r>
            <a:r>
              <a:rPr lang="de-DE" dirty="0" smtClean="0">
                <a:solidFill>
                  <a:srgbClr val="3366FF"/>
                </a:solidFill>
              </a:rPr>
              <a:t>„bereit“</a:t>
            </a:r>
            <a:r>
              <a:rPr lang="de-DE" dirty="0" smtClean="0"/>
              <a:t> (z.B. bei einer Unterbrechung des Prozessors)</a:t>
            </a:r>
          </a:p>
          <a:p>
            <a:pPr marL="914400" lvl="1" indent="-457200">
              <a:lnSpc>
                <a:spcPct val="120000"/>
              </a:lnSpc>
              <a:buFont typeface="+mj-lt"/>
              <a:buAutoNum type="arabicPeriod"/>
            </a:pPr>
            <a:r>
              <a:rPr lang="de-DE" dirty="0" smtClean="0"/>
              <a:t>Prozess wechselt von </a:t>
            </a:r>
            <a:r>
              <a:rPr lang="de-DE" dirty="0" smtClean="0">
                <a:solidFill>
                  <a:srgbClr val="3366FF"/>
                </a:solidFill>
              </a:rPr>
              <a:t>„blockiert“</a:t>
            </a:r>
            <a:r>
              <a:rPr lang="de-DE" dirty="0" smtClean="0"/>
              <a:t> nach </a:t>
            </a:r>
            <a:r>
              <a:rPr lang="de-DE" dirty="0" smtClean="0">
                <a:solidFill>
                  <a:srgbClr val="3366FF"/>
                </a:solidFill>
              </a:rPr>
              <a:t>„bereit“</a:t>
            </a:r>
          </a:p>
          <a:p>
            <a:pPr marL="914400" lvl="1" indent="-457200">
              <a:lnSpc>
                <a:spcPct val="120000"/>
              </a:lnSpc>
              <a:buFont typeface="+mj-lt"/>
              <a:buAutoNum type="arabicPeriod"/>
            </a:pPr>
            <a:r>
              <a:rPr lang="de-DE" dirty="0" smtClean="0"/>
              <a:t>Prozess terminiert</a:t>
            </a:r>
            <a:endParaRPr lang="en-US" dirty="0" smtClean="0"/>
          </a:p>
          <a:p>
            <a:pPr>
              <a:lnSpc>
                <a:spcPct val="120000"/>
              </a:lnSpc>
              <a:buFont typeface="Arial" charset="0"/>
              <a:buChar char="–"/>
            </a:pPr>
            <a:r>
              <a:rPr lang="de-DE" dirty="0" smtClean="0"/>
              <a:t>Bei 1. und 4. </a:t>
            </a:r>
            <a:r>
              <a:rPr lang="de-DE" i="1" u="sng" dirty="0" smtClean="0"/>
              <a:t>muss</a:t>
            </a:r>
            <a:r>
              <a:rPr lang="de-DE" dirty="0" smtClean="0"/>
              <a:t> Neuauswahl erfolgen</a:t>
            </a:r>
          </a:p>
          <a:p>
            <a:pPr>
              <a:lnSpc>
                <a:spcPct val="120000"/>
              </a:lnSpc>
              <a:buFont typeface="Arial" charset="0"/>
              <a:buChar char="–"/>
            </a:pPr>
            <a:r>
              <a:rPr lang="de-DE" dirty="0" smtClean="0"/>
              <a:t>Bei 2. und 3. </a:t>
            </a:r>
            <a:r>
              <a:rPr lang="de-DE" i="1" u="sng" dirty="0" smtClean="0"/>
              <a:t>kann</a:t>
            </a:r>
            <a:r>
              <a:rPr lang="de-DE" dirty="0" smtClean="0"/>
              <a:t> Neuauswahl erfolgen</a:t>
            </a:r>
            <a:br>
              <a:rPr lang="de-DE" dirty="0" smtClean="0"/>
            </a:br>
            <a:r>
              <a:rPr lang="de-DE" dirty="0" smtClean="0"/>
              <a:t>						verdrängend = </a:t>
            </a:r>
            <a:r>
              <a:rPr lang="de-DE" i="1" dirty="0" smtClean="0"/>
              <a:t>präemptiv</a:t>
            </a:r>
            <a:r>
              <a:rPr lang="de-DE" dirty="0" smtClean="0"/>
              <a:t/>
            </a:r>
            <a:br>
              <a:rPr lang="de-DE" dirty="0" smtClean="0"/>
            </a:br>
            <a:r>
              <a:rPr lang="de-DE" dirty="0" smtClean="0"/>
              <a:t/>
            </a:r>
            <a:br>
              <a:rPr lang="de-DE" dirty="0" smtClean="0"/>
            </a:br>
            <a:r>
              <a:rPr lang="de-DE" dirty="0" smtClean="0"/>
              <a:t>verdrängend				nicht verdrängend</a:t>
            </a:r>
            <a:endParaRPr lang="en-US" dirty="0" smtClean="0"/>
          </a:p>
        </p:txBody>
      </p:sp>
      <p:cxnSp>
        <p:nvCxnSpPr>
          <p:cNvPr id="3" name="Gerade Verbindung 2"/>
          <p:cNvCxnSpPr/>
          <p:nvPr/>
        </p:nvCxnSpPr>
        <p:spPr bwMode="auto">
          <a:xfrm flipH="1">
            <a:off x="1259632" y="4941168"/>
            <a:ext cx="1080120" cy="79208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2483768" y="4941168"/>
            <a:ext cx="2448272" cy="792088"/>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277673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490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4901">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66545289-DC4B-4CA1-BF0A-FD141435137B}"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de-DE" dirty="0" smtClean="0"/>
              <a:t>Kriterien für </a:t>
            </a:r>
            <a:r>
              <a:rPr lang="en-US" i="1" dirty="0" smtClean="0"/>
              <a:t>Scheduling</a:t>
            </a:r>
            <a:r>
              <a:rPr lang="de-DE" dirty="0" smtClean="0"/>
              <a:t>-Strategien</a:t>
            </a:r>
            <a:endParaRPr lang="de-DE" dirty="0"/>
          </a:p>
        </p:txBody>
      </p:sp>
      <p:sp>
        <p:nvSpPr>
          <p:cNvPr id="464901" name="Rectangle 5"/>
          <p:cNvSpPr>
            <a:spLocks noGrp="1" noChangeArrowheads="1"/>
          </p:cNvSpPr>
          <p:nvPr>
            <p:ph type="body" idx="1"/>
          </p:nvPr>
        </p:nvSpPr>
        <p:spPr/>
        <p:txBody>
          <a:bodyPr/>
          <a:lstStyle/>
          <a:p>
            <a:pPr>
              <a:lnSpc>
                <a:spcPct val="120000"/>
              </a:lnSpc>
              <a:buFont typeface="Arial" charset="0"/>
              <a:buChar char="–"/>
            </a:pPr>
            <a:r>
              <a:rPr lang="de-DE" dirty="0" smtClean="0"/>
              <a:t>CPU-Auslastung</a:t>
            </a:r>
          </a:p>
          <a:p>
            <a:pPr lvl="1">
              <a:lnSpc>
                <a:spcPct val="120000"/>
              </a:lnSpc>
              <a:buFont typeface="Arial" charset="0"/>
              <a:buChar char="–"/>
            </a:pPr>
            <a:r>
              <a:rPr lang="de-DE" dirty="0" smtClean="0"/>
              <a:t>Möglichst zu 100% ausgelastete CPU</a:t>
            </a:r>
          </a:p>
          <a:p>
            <a:pPr>
              <a:lnSpc>
                <a:spcPct val="120000"/>
              </a:lnSpc>
              <a:buFont typeface="Arial" charset="0"/>
              <a:buChar char="–"/>
            </a:pPr>
            <a:r>
              <a:rPr lang="de-DE" dirty="0" smtClean="0"/>
              <a:t>Durchsatz</a:t>
            </a:r>
          </a:p>
          <a:p>
            <a:pPr lvl="1">
              <a:lnSpc>
                <a:spcPct val="120000"/>
              </a:lnSpc>
              <a:buFont typeface="Arial" charset="0"/>
              <a:buChar char="–"/>
            </a:pPr>
            <a:r>
              <a:rPr lang="de-DE" dirty="0" smtClean="0"/>
              <a:t>Möglichst hohe Anzahl bearbeiteter Prozesse pro Zeiteinheit</a:t>
            </a:r>
          </a:p>
          <a:p>
            <a:pPr>
              <a:lnSpc>
                <a:spcPct val="120000"/>
              </a:lnSpc>
              <a:buFont typeface="Arial" charset="0"/>
              <a:buChar char="–"/>
            </a:pPr>
            <a:r>
              <a:rPr lang="de-DE" dirty="0" smtClean="0"/>
              <a:t>Verweilzeit</a:t>
            </a:r>
          </a:p>
          <a:p>
            <a:pPr lvl="1">
              <a:lnSpc>
                <a:spcPct val="120000"/>
              </a:lnSpc>
              <a:buFont typeface="Arial" charset="0"/>
              <a:buChar char="–"/>
            </a:pPr>
            <a:r>
              <a:rPr lang="de-DE" dirty="0" smtClean="0"/>
              <a:t>Möglichst geringe Gesamtzeit des Prozesses in der Rechenanlage</a:t>
            </a:r>
          </a:p>
          <a:p>
            <a:pPr>
              <a:lnSpc>
                <a:spcPct val="120000"/>
              </a:lnSpc>
              <a:buFont typeface="Arial" charset="0"/>
              <a:buChar char="–"/>
            </a:pPr>
            <a:r>
              <a:rPr lang="de-DE" dirty="0" smtClean="0"/>
              <a:t>Wartezeit</a:t>
            </a:r>
          </a:p>
          <a:p>
            <a:pPr lvl="1">
              <a:lnSpc>
                <a:spcPct val="120000"/>
              </a:lnSpc>
              <a:buFont typeface="Arial" charset="0"/>
              <a:buChar char="–"/>
            </a:pPr>
            <a:r>
              <a:rPr lang="de-DE" dirty="0" smtClean="0"/>
              <a:t>Möglichst kurze Gesamtzeit, in der der Prozess im Zustand „bereit“ ist</a:t>
            </a:r>
          </a:p>
          <a:p>
            <a:pPr>
              <a:lnSpc>
                <a:spcPct val="120000"/>
              </a:lnSpc>
              <a:buFont typeface="Arial" charset="0"/>
              <a:buChar char="–"/>
            </a:pPr>
            <a:r>
              <a:rPr lang="de-DE" dirty="0" smtClean="0"/>
              <a:t>Antwortzeit</a:t>
            </a:r>
          </a:p>
          <a:p>
            <a:pPr lvl="1">
              <a:lnSpc>
                <a:spcPct val="120000"/>
              </a:lnSpc>
              <a:buFont typeface="Arial" charset="0"/>
              <a:buChar char="–"/>
            </a:pPr>
            <a:r>
              <a:rPr lang="de-DE" dirty="0" smtClean="0"/>
              <a:t>Möglichst kurze Reaktionszeit des Prozesses in interaktivem Betrieb</a:t>
            </a:r>
          </a:p>
        </p:txBody>
      </p:sp>
    </p:spTree>
    <p:extLst>
      <p:ext uri="{BB962C8B-B14F-4D97-AF65-F5344CB8AC3E}">
        <p14:creationId xmlns:p14="http://schemas.microsoft.com/office/powerpoint/2010/main" val="51928786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ctrTitle"/>
          </p:nvPr>
        </p:nvSpPr>
        <p:spPr>
          <a:xfrm>
            <a:off x="685800" y="2173707"/>
            <a:ext cx="7772400" cy="2086725"/>
          </a:xfrm>
        </p:spPr>
        <p:txBody>
          <a:bodyPr/>
          <a:lstStyle/>
          <a:p>
            <a:r>
              <a:rPr lang="de-DE" dirty="0"/>
              <a:t>Kapitel 4</a:t>
            </a:r>
            <a:br>
              <a:rPr lang="de-DE" dirty="0"/>
            </a:br>
            <a:r>
              <a:rPr lang="de-DE" dirty="0"/>
              <a:t/>
            </a:r>
            <a:br>
              <a:rPr lang="de-DE" dirty="0"/>
            </a:br>
            <a:r>
              <a:rPr lang="de-DE" dirty="0" smtClean="0"/>
              <a:t>Prozesse und Nebenläufigkeit</a:t>
            </a:r>
            <a:endParaRPr lang="de-DE"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8D0F6489-6600-40C1-9AFC-81B6C2EFD058}"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en-US" i="1" dirty="0" smtClean="0"/>
              <a:t>First Come, First Served</a:t>
            </a:r>
            <a:r>
              <a:rPr lang="de-DE" dirty="0" smtClean="0"/>
              <a:t> (1)</a:t>
            </a:r>
            <a:endParaRPr lang="de-DE" dirty="0"/>
          </a:p>
        </p:txBody>
      </p:sp>
      <p:sp>
        <p:nvSpPr>
          <p:cNvPr id="464901" name="Rectangle 5"/>
          <p:cNvSpPr>
            <a:spLocks noGrp="1" noChangeArrowheads="1"/>
          </p:cNvSpPr>
          <p:nvPr>
            <p:ph type="body" idx="1"/>
          </p:nvPr>
        </p:nvSpPr>
        <p:spPr/>
        <p:txBody>
          <a:bodyPr/>
          <a:lstStyle/>
          <a:p>
            <a:pPr>
              <a:lnSpc>
                <a:spcPct val="90000"/>
              </a:lnSpc>
            </a:pPr>
            <a:r>
              <a:rPr lang="de-DE" b="1" dirty="0" smtClean="0"/>
              <a:t>Der erste Prozess wird zuerst bearbeitet (FCFS)</a:t>
            </a:r>
            <a:endParaRPr lang="de-DE" b="1" dirty="0"/>
          </a:p>
          <a:p>
            <a:pPr>
              <a:lnSpc>
                <a:spcPct val="120000"/>
              </a:lnSpc>
              <a:buFont typeface="Arial" charset="0"/>
              <a:buChar char="–"/>
            </a:pPr>
            <a:r>
              <a:rPr lang="de-DE" dirty="0" smtClean="0"/>
              <a:t>„Wer zuerst kommt...“</a:t>
            </a:r>
          </a:p>
          <a:p>
            <a:pPr>
              <a:lnSpc>
                <a:spcPct val="120000"/>
              </a:lnSpc>
              <a:buFont typeface="Arial" charset="0"/>
              <a:buChar char="–"/>
            </a:pPr>
            <a:r>
              <a:rPr lang="de-DE" dirty="0" smtClean="0"/>
              <a:t>Nicht-präemptiv</a:t>
            </a:r>
          </a:p>
          <a:p>
            <a:pPr>
              <a:lnSpc>
                <a:spcPct val="120000"/>
              </a:lnSpc>
              <a:buFont typeface="Arial" charset="0"/>
              <a:buChar char="–"/>
            </a:pPr>
            <a:endParaRPr lang="de-DE" sz="1200" b="1" dirty="0" smtClean="0"/>
          </a:p>
          <a:p>
            <a:pPr>
              <a:lnSpc>
                <a:spcPct val="90000"/>
              </a:lnSpc>
            </a:pPr>
            <a:r>
              <a:rPr lang="de-DE" b="1" dirty="0" smtClean="0"/>
              <a:t>Warteschlange zum Zustand „bereit“</a:t>
            </a:r>
          </a:p>
          <a:p>
            <a:pPr>
              <a:lnSpc>
                <a:spcPct val="120000"/>
              </a:lnSpc>
              <a:buFont typeface="Arial" charset="0"/>
              <a:buChar char="–"/>
            </a:pPr>
            <a:r>
              <a:rPr lang="de-DE" dirty="0" smtClean="0"/>
              <a:t>Prozesse werden hinten eingereiht</a:t>
            </a:r>
            <a:endParaRPr lang="de-DE" dirty="0"/>
          </a:p>
          <a:p>
            <a:pPr>
              <a:lnSpc>
                <a:spcPct val="120000"/>
              </a:lnSpc>
              <a:buFont typeface="Arial" charset="0"/>
              <a:buChar char="–"/>
            </a:pPr>
            <a:r>
              <a:rPr lang="de-DE" dirty="0" smtClean="0"/>
              <a:t>Prozesse werden vorne entnommen</a:t>
            </a:r>
          </a:p>
          <a:p>
            <a:pPr>
              <a:lnSpc>
                <a:spcPct val="120000"/>
              </a:lnSpc>
              <a:buFont typeface="Arial" charset="0"/>
              <a:buChar char="–"/>
            </a:pPr>
            <a:endParaRPr lang="de-DE" b="1" dirty="0"/>
          </a:p>
          <a:p>
            <a:pPr>
              <a:lnSpc>
                <a:spcPct val="120000"/>
              </a:lnSpc>
              <a:buFont typeface="Arial" charset="0"/>
              <a:buChar char="–"/>
            </a:pPr>
            <a:endParaRPr lang="de-DE" b="1" dirty="0" smtClean="0"/>
          </a:p>
          <a:p>
            <a:pPr>
              <a:lnSpc>
                <a:spcPct val="120000"/>
              </a:lnSpc>
              <a:buFont typeface="Arial" charset="0"/>
              <a:buChar char="–"/>
            </a:pPr>
            <a:endParaRPr lang="de-DE" b="1" dirty="0" smtClean="0"/>
          </a:p>
          <a:p>
            <a:pPr>
              <a:lnSpc>
                <a:spcPct val="120000"/>
              </a:lnSpc>
              <a:buFont typeface="Arial" charset="0"/>
              <a:buChar char="–"/>
            </a:pPr>
            <a:endParaRPr lang="de-DE" sz="1200" b="1" dirty="0"/>
          </a:p>
          <a:p>
            <a:pPr>
              <a:lnSpc>
                <a:spcPct val="90000"/>
              </a:lnSpc>
            </a:pPr>
            <a:r>
              <a:rPr lang="de-DE" b="1" dirty="0" smtClean="0"/>
              <a:t>Bewertung</a:t>
            </a:r>
            <a:endParaRPr lang="de-DE" b="1" dirty="0"/>
          </a:p>
          <a:p>
            <a:pPr>
              <a:lnSpc>
                <a:spcPct val="120000"/>
              </a:lnSpc>
              <a:buFont typeface="Arial" charset="0"/>
              <a:buChar char="–"/>
            </a:pPr>
            <a:r>
              <a:rPr lang="de-DE" dirty="0" smtClean="0"/>
              <a:t>Fair (?)</a:t>
            </a:r>
          </a:p>
          <a:p>
            <a:pPr>
              <a:lnSpc>
                <a:spcPct val="120000"/>
              </a:lnSpc>
              <a:buFont typeface="Arial" charset="0"/>
              <a:buChar char="–"/>
            </a:pPr>
            <a:r>
              <a:rPr lang="de-DE" dirty="0" smtClean="0"/>
              <a:t>Wartezeiten nicht minimal</a:t>
            </a:r>
          </a:p>
          <a:p>
            <a:pPr>
              <a:lnSpc>
                <a:spcPct val="120000"/>
              </a:lnSpc>
              <a:buFont typeface="Arial" charset="0"/>
              <a:buChar char="–"/>
            </a:pPr>
            <a:r>
              <a:rPr lang="de-DE" dirty="0" smtClean="0"/>
              <a:t>Nicht für </a:t>
            </a:r>
            <a:r>
              <a:rPr lang="en-US" i="1" dirty="0" smtClean="0"/>
              <a:t>Time-Sharing</a:t>
            </a:r>
            <a:r>
              <a:rPr lang="de-DE" dirty="0" smtClean="0"/>
              <a:t> Betrieb geeignet</a:t>
            </a:r>
            <a:endParaRPr lang="de-DE" dirty="0"/>
          </a:p>
          <a:p>
            <a:pPr>
              <a:lnSpc>
                <a:spcPct val="90000"/>
              </a:lnSpc>
            </a:pPr>
            <a:endParaRPr lang="de-DE" b="1" dirty="0"/>
          </a:p>
        </p:txBody>
      </p:sp>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l="20797" t="41394" r="29027" b="38703"/>
          <a:stretch/>
        </p:blipFill>
        <p:spPr>
          <a:xfrm>
            <a:off x="611560" y="3717032"/>
            <a:ext cx="4588184" cy="987228"/>
          </a:xfrm>
          <a:prstGeom prst="rect">
            <a:avLst/>
          </a:prstGeom>
        </p:spPr>
      </p:pic>
    </p:spTree>
    <p:extLst>
      <p:ext uri="{BB962C8B-B14F-4D97-AF65-F5344CB8AC3E}">
        <p14:creationId xmlns:p14="http://schemas.microsoft.com/office/powerpoint/2010/main" val="427224956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9D2BCC4D-61CB-40E3-B963-83023E8B8390}"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en-US" i="1" dirty="0"/>
              <a:t>First Come, First Served</a:t>
            </a:r>
            <a:r>
              <a:rPr lang="de-DE" dirty="0"/>
              <a:t> </a:t>
            </a:r>
            <a:r>
              <a:rPr lang="de-DE" dirty="0" smtClean="0"/>
              <a:t>(2)</a:t>
            </a:r>
            <a:endParaRPr lang="de-DE" dirty="0"/>
          </a:p>
        </p:txBody>
      </p:sp>
      <p:sp>
        <p:nvSpPr>
          <p:cNvPr id="464901" name="Rectangle 5"/>
          <p:cNvSpPr>
            <a:spLocks noGrp="1" noChangeArrowheads="1"/>
          </p:cNvSpPr>
          <p:nvPr>
            <p:ph type="body" idx="1"/>
          </p:nvPr>
        </p:nvSpPr>
        <p:spPr/>
        <p:txBody>
          <a:bodyPr/>
          <a:lstStyle/>
          <a:p>
            <a:pPr>
              <a:lnSpc>
                <a:spcPct val="90000"/>
              </a:lnSpc>
            </a:pPr>
            <a:r>
              <a:rPr lang="de-DE" b="1" dirty="0" smtClean="0"/>
              <a:t>Beispiel zur Betrachtung der Wartezeiten</a:t>
            </a:r>
          </a:p>
          <a:p>
            <a:pPr>
              <a:lnSpc>
                <a:spcPct val="120000"/>
              </a:lnSpc>
            </a:pPr>
            <a:endParaRPr lang="de-DE" sz="1200" dirty="0" smtClean="0"/>
          </a:p>
          <a:p>
            <a:pPr>
              <a:lnSpc>
                <a:spcPct val="120000"/>
              </a:lnSpc>
            </a:pPr>
            <a:r>
              <a:rPr lang="de-DE" dirty="0" smtClean="0"/>
              <a:t>Prozess 1:	24</a:t>
            </a:r>
          </a:p>
          <a:p>
            <a:pPr>
              <a:lnSpc>
                <a:spcPct val="120000"/>
              </a:lnSpc>
            </a:pPr>
            <a:r>
              <a:rPr lang="de-DE" dirty="0" smtClean="0"/>
              <a:t>Prozess 2:	  3     Zeiteinheiten</a:t>
            </a:r>
          </a:p>
          <a:p>
            <a:pPr>
              <a:lnSpc>
                <a:spcPct val="120000"/>
              </a:lnSpc>
            </a:pPr>
            <a:r>
              <a:rPr lang="de-DE" dirty="0" smtClean="0"/>
              <a:t>Prozess 3:	  3</a:t>
            </a:r>
          </a:p>
          <a:p>
            <a:pPr>
              <a:lnSpc>
                <a:spcPct val="120000"/>
              </a:lnSpc>
            </a:pPr>
            <a:endParaRPr lang="de-DE" sz="1200" dirty="0" smtClean="0"/>
          </a:p>
          <a:p>
            <a:pPr>
              <a:lnSpc>
                <a:spcPct val="120000"/>
              </a:lnSpc>
              <a:buFont typeface="Arial" charset="0"/>
              <a:buChar char="–"/>
            </a:pPr>
            <a:r>
              <a:rPr lang="de-DE" dirty="0" smtClean="0"/>
              <a:t>Reihenfolge: P1, P2, P3</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Mittlere Wartezeit: (0 + 24 + 27) / 3 = 17</a:t>
            </a:r>
            <a:endParaRPr lang="de-DE" dirty="0"/>
          </a:p>
        </p:txBody>
      </p:sp>
      <p:sp>
        <p:nvSpPr>
          <p:cNvPr id="2" name="Geschweifte Klammer rechts 1"/>
          <p:cNvSpPr/>
          <p:nvPr/>
        </p:nvSpPr>
        <p:spPr bwMode="auto">
          <a:xfrm>
            <a:off x="2483768" y="2060848"/>
            <a:ext cx="144016" cy="792088"/>
          </a:xfrm>
          <a:prstGeom prst="rightBrac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charset="0"/>
            </a:endParaRPr>
          </a:p>
        </p:txBody>
      </p:sp>
      <p:pic>
        <p:nvPicPr>
          <p:cNvPr id="3" name="Grafik 2"/>
          <p:cNvPicPr>
            <a:picLocks noChangeAspect="1"/>
          </p:cNvPicPr>
          <p:nvPr/>
        </p:nvPicPr>
        <p:blipFill rotWithShape="1">
          <a:blip r:embed="rId3">
            <a:extLst>
              <a:ext uri="{28A0092B-C50C-407E-A947-70E740481C1C}">
                <a14:useLocalDpi xmlns:a14="http://schemas.microsoft.com/office/drawing/2010/main" val="0"/>
              </a:ext>
            </a:extLst>
          </a:blip>
          <a:srcRect l="14159" t="50000" r="6549" b="20921"/>
          <a:stretch/>
        </p:blipFill>
        <p:spPr>
          <a:xfrm>
            <a:off x="611560" y="3714786"/>
            <a:ext cx="7250463" cy="1442406"/>
          </a:xfrm>
          <a:prstGeom prst="rect">
            <a:avLst/>
          </a:prstGeom>
        </p:spPr>
      </p:pic>
      <p:pic>
        <p:nvPicPr>
          <p:cNvPr id="6" name="Grafik 5"/>
          <p:cNvPicPr>
            <a:picLocks noChangeAspect="1"/>
          </p:cNvPicPr>
          <p:nvPr/>
        </p:nvPicPr>
        <p:blipFill rotWithShape="1">
          <a:blip r:embed="rId4">
            <a:extLst>
              <a:ext uri="{28A0092B-C50C-407E-A947-70E740481C1C}">
                <a14:useLocalDpi xmlns:a14="http://schemas.microsoft.com/office/drawing/2010/main" val="0"/>
              </a:ext>
            </a:extLst>
          </a:blip>
          <a:srcRect l="70797" t="64540" r="11150" b="19452"/>
          <a:stretch/>
        </p:blipFill>
        <p:spPr>
          <a:xfrm>
            <a:off x="7243200" y="5515288"/>
            <a:ext cx="1650776" cy="794032"/>
          </a:xfrm>
          <a:prstGeom prst="rect">
            <a:avLst/>
          </a:prstGeom>
        </p:spPr>
      </p:pic>
    </p:spTree>
    <p:extLst>
      <p:ext uri="{BB962C8B-B14F-4D97-AF65-F5344CB8AC3E}">
        <p14:creationId xmlns:p14="http://schemas.microsoft.com/office/powerpoint/2010/main" val="402769580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9D2BCC4D-61CB-40E3-B963-83023E8B8390}"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en-US" i="1" dirty="0"/>
              <a:t>First Come, First Served</a:t>
            </a:r>
            <a:r>
              <a:rPr lang="de-DE" dirty="0"/>
              <a:t> </a:t>
            </a:r>
            <a:r>
              <a:rPr lang="de-DE" dirty="0" smtClean="0"/>
              <a:t>(3)</a:t>
            </a:r>
            <a:endParaRPr lang="de-DE" dirty="0"/>
          </a:p>
        </p:txBody>
      </p:sp>
      <p:sp>
        <p:nvSpPr>
          <p:cNvPr id="464901" name="Rectangle 5"/>
          <p:cNvSpPr>
            <a:spLocks noGrp="1" noChangeArrowheads="1"/>
          </p:cNvSpPr>
          <p:nvPr>
            <p:ph type="body" idx="1"/>
          </p:nvPr>
        </p:nvSpPr>
        <p:spPr/>
        <p:txBody>
          <a:bodyPr/>
          <a:lstStyle/>
          <a:p>
            <a:pPr>
              <a:lnSpc>
                <a:spcPct val="90000"/>
              </a:lnSpc>
            </a:pPr>
            <a:r>
              <a:rPr lang="de-DE" b="1" dirty="0" smtClean="0"/>
              <a:t>Beispiel zur Betrachtung der Wartezeiten</a:t>
            </a:r>
          </a:p>
          <a:p>
            <a:pPr>
              <a:lnSpc>
                <a:spcPct val="120000"/>
              </a:lnSpc>
            </a:pPr>
            <a:endParaRPr lang="de-DE" sz="1200" dirty="0" smtClean="0"/>
          </a:p>
          <a:p>
            <a:pPr>
              <a:lnSpc>
                <a:spcPct val="120000"/>
              </a:lnSpc>
            </a:pPr>
            <a:r>
              <a:rPr lang="de-DE" dirty="0" smtClean="0"/>
              <a:t>Prozess 1:	24</a:t>
            </a:r>
          </a:p>
          <a:p>
            <a:pPr>
              <a:lnSpc>
                <a:spcPct val="120000"/>
              </a:lnSpc>
            </a:pPr>
            <a:r>
              <a:rPr lang="de-DE" dirty="0" smtClean="0"/>
              <a:t>Prozess 2:	  3     Zeiteinheiten</a:t>
            </a:r>
          </a:p>
          <a:p>
            <a:pPr>
              <a:lnSpc>
                <a:spcPct val="120000"/>
              </a:lnSpc>
            </a:pPr>
            <a:r>
              <a:rPr lang="de-DE" dirty="0" smtClean="0"/>
              <a:t>Prozess 3:	  3</a:t>
            </a:r>
          </a:p>
          <a:p>
            <a:pPr>
              <a:lnSpc>
                <a:spcPct val="120000"/>
              </a:lnSpc>
            </a:pPr>
            <a:endParaRPr lang="de-DE" sz="1200" dirty="0" smtClean="0"/>
          </a:p>
          <a:p>
            <a:pPr>
              <a:lnSpc>
                <a:spcPct val="120000"/>
              </a:lnSpc>
              <a:buFont typeface="Arial" charset="0"/>
              <a:buChar char="–"/>
            </a:pPr>
            <a:r>
              <a:rPr lang="de-DE" dirty="0" smtClean="0"/>
              <a:t>Reihenfolge: P2, P3, P1</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Mittlere Wartezeit: (6 + 0 + 3) / 3 = 3</a:t>
            </a:r>
            <a:endParaRPr lang="de-DE" dirty="0"/>
          </a:p>
        </p:txBody>
      </p:sp>
      <p:sp>
        <p:nvSpPr>
          <p:cNvPr id="2" name="Geschweifte Klammer rechts 1"/>
          <p:cNvSpPr/>
          <p:nvPr/>
        </p:nvSpPr>
        <p:spPr bwMode="auto">
          <a:xfrm>
            <a:off x="2483768" y="2060848"/>
            <a:ext cx="144016" cy="792088"/>
          </a:xfrm>
          <a:prstGeom prst="rightBrac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charset="0"/>
            </a:endParaRPr>
          </a:p>
        </p:txBody>
      </p:sp>
      <p:pic>
        <p:nvPicPr>
          <p:cNvPr id="6" name="Grafik 5"/>
          <p:cNvPicPr>
            <a:picLocks noChangeAspect="1"/>
          </p:cNvPicPr>
          <p:nvPr/>
        </p:nvPicPr>
        <p:blipFill rotWithShape="1">
          <a:blip r:embed="rId3">
            <a:extLst>
              <a:ext uri="{28A0092B-C50C-407E-A947-70E740481C1C}">
                <a14:useLocalDpi xmlns:a14="http://schemas.microsoft.com/office/drawing/2010/main" val="0"/>
              </a:ext>
            </a:extLst>
          </a:blip>
          <a:srcRect l="70797" t="64540" r="11150" b="19452"/>
          <a:stretch/>
        </p:blipFill>
        <p:spPr>
          <a:xfrm>
            <a:off x="7243200" y="5515288"/>
            <a:ext cx="1650776" cy="794032"/>
          </a:xfrm>
          <a:prstGeom prst="rect">
            <a:avLst/>
          </a:prstGeom>
        </p:spPr>
      </p:pic>
      <p:pic>
        <p:nvPicPr>
          <p:cNvPr id="7" name="Grafik 6"/>
          <p:cNvPicPr>
            <a:picLocks noChangeAspect="1"/>
          </p:cNvPicPr>
          <p:nvPr/>
        </p:nvPicPr>
        <p:blipFill rotWithShape="1">
          <a:blip r:embed="rId4">
            <a:extLst>
              <a:ext uri="{28A0092B-C50C-407E-A947-70E740481C1C}">
                <a14:useLocalDpi xmlns:a14="http://schemas.microsoft.com/office/drawing/2010/main" val="0"/>
              </a:ext>
            </a:extLst>
          </a:blip>
          <a:srcRect l="14513" t="50000" r="7345" b="21084"/>
          <a:stretch/>
        </p:blipFill>
        <p:spPr>
          <a:xfrm>
            <a:off x="612000" y="3715200"/>
            <a:ext cx="7145267" cy="1434314"/>
          </a:xfrm>
          <a:prstGeom prst="rect">
            <a:avLst/>
          </a:prstGeom>
        </p:spPr>
      </p:pic>
    </p:spTree>
    <p:extLst>
      <p:ext uri="{BB962C8B-B14F-4D97-AF65-F5344CB8AC3E}">
        <p14:creationId xmlns:p14="http://schemas.microsoft.com/office/powerpoint/2010/main" val="96056573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004999E1-12DF-4F97-A33B-B3AFBBBA54CF}"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en-US" i="1" dirty="0"/>
              <a:t>First Come, First Served</a:t>
            </a:r>
            <a:r>
              <a:rPr lang="de-DE" dirty="0"/>
              <a:t> </a:t>
            </a:r>
            <a:r>
              <a:rPr lang="de-DE" dirty="0" smtClean="0"/>
              <a:t>(4)</a:t>
            </a:r>
            <a:endParaRPr lang="de-DE" dirty="0"/>
          </a:p>
        </p:txBody>
      </p:sp>
      <p:sp>
        <p:nvSpPr>
          <p:cNvPr id="464901" name="Rectangle 5"/>
          <p:cNvSpPr>
            <a:spLocks noGrp="1" noChangeArrowheads="1"/>
          </p:cNvSpPr>
          <p:nvPr>
            <p:ph type="body" idx="1"/>
          </p:nvPr>
        </p:nvSpPr>
        <p:spPr/>
        <p:txBody>
          <a:bodyPr/>
          <a:lstStyle/>
          <a:p>
            <a:pPr>
              <a:lnSpc>
                <a:spcPct val="90000"/>
              </a:lnSpc>
            </a:pPr>
            <a:r>
              <a:rPr lang="de-DE" b="1" dirty="0" smtClean="0"/>
              <a:t>Behandlung deblockierter Prozesse</a:t>
            </a:r>
            <a:endParaRPr lang="de-DE" b="1" dirty="0"/>
          </a:p>
          <a:p>
            <a:pPr>
              <a:lnSpc>
                <a:spcPct val="120000"/>
              </a:lnSpc>
              <a:buFont typeface="Arial" charset="0"/>
              <a:buChar char="–"/>
            </a:pPr>
            <a:r>
              <a:rPr lang="de-DE" dirty="0" smtClean="0"/>
              <a:t>Einreihung an das Ende der Warteschlange</a:t>
            </a:r>
          </a:p>
          <a:p>
            <a:pPr>
              <a:lnSpc>
                <a:spcPct val="120000"/>
              </a:lnSpc>
              <a:buFont typeface="Arial" charset="0"/>
              <a:buChar char="–"/>
            </a:pPr>
            <a:r>
              <a:rPr lang="de-DE" dirty="0" smtClean="0"/>
              <a:t>Beispiel</a:t>
            </a:r>
          </a:p>
          <a:p>
            <a:pPr lvl="1">
              <a:lnSpc>
                <a:spcPct val="120000"/>
              </a:lnSpc>
              <a:buFont typeface="Arial" charset="0"/>
              <a:buChar char="–"/>
            </a:pPr>
            <a:r>
              <a:rPr lang="de-DE" dirty="0" smtClean="0"/>
              <a:t>Laufzeitanforderung</a:t>
            </a:r>
          </a:p>
          <a:p>
            <a:pPr lvl="1">
              <a:lnSpc>
                <a:spcPct val="120000"/>
              </a:lnSpc>
              <a:buFont typeface="Arial" charset="0"/>
              <a:buChar char="–"/>
            </a:pPr>
            <a:endParaRPr lang="de-DE" dirty="0"/>
          </a:p>
          <a:p>
            <a:pPr lvl="1">
              <a:lnSpc>
                <a:spcPct val="120000"/>
              </a:lnSpc>
              <a:buFont typeface="Arial" charset="0"/>
              <a:buChar char="–"/>
            </a:pPr>
            <a:endParaRPr lang="de-DE" dirty="0" smtClean="0"/>
          </a:p>
          <a:p>
            <a:pPr lvl="1">
              <a:lnSpc>
                <a:spcPct val="120000"/>
              </a:lnSpc>
              <a:buFont typeface="Arial" charset="0"/>
              <a:buChar char="–"/>
            </a:pPr>
            <a:endParaRPr lang="de-DE" dirty="0" smtClean="0"/>
          </a:p>
          <a:p>
            <a:pPr lvl="1">
              <a:lnSpc>
                <a:spcPct val="120000"/>
              </a:lnSpc>
              <a:buFont typeface="Arial" charset="0"/>
              <a:buChar char="–"/>
            </a:pPr>
            <a:r>
              <a:rPr lang="de-DE" dirty="0" smtClean="0"/>
              <a:t>FCFS-Ablauf auf einem Prozessor (initial: P1 vor P2)</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P1                P2</a:t>
            </a:r>
            <a:br>
              <a:rPr lang="de-DE" dirty="0" smtClean="0"/>
            </a:br>
            <a:r>
              <a:rPr lang="de-DE" dirty="0" smtClean="0"/>
              <a:t>P2</a:t>
            </a:r>
          </a:p>
        </p:txBody>
      </p:sp>
      <p:pic>
        <p:nvPicPr>
          <p:cNvPr id="6" name="Grafik 5"/>
          <p:cNvPicPr>
            <a:picLocks noChangeAspect="1"/>
          </p:cNvPicPr>
          <p:nvPr/>
        </p:nvPicPr>
        <p:blipFill rotWithShape="1">
          <a:blip r:embed="rId3">
            <a:extLst>
              <a:ext uri="{28A0092B-C50C-407E-A947-70E740481C1C}">
                <a14:useLocalDpi xmlns:a14="http://schemas.microsoft.com/office/drawing/2010/main" val="0"/>
              </a:ext>
            </a:extLst>
          </a:blip>
          <a:srcRect l="70797" t="64540" r="11150" b="19452"/>
          <a:stretch/>
        </p:blipFill>
        <p:spPr>
          <a:xfrm>
            <a:off x="7243200" y="5515288"/>
            <a:ext cx="1650776" cy="794032"/>
          </a:xfrm>
          <a:prstGeom prst="rect">
            <a:avLst/>
          </a:prstGeom>
        </p:spPr>
      </p:pic>
      <p:pic>
        <p:nvPicPr>
          <p:cNvPr id="2" name="Grafik 1"/>
          <p:cNvPicPr>
            <a:picLocks noChangeAspect="1"/>
          </p:cNvPicPr>
          <p:nvPr/>
        </p:nvPicPr>
        <p:blipFill rotWithShape="1">
          <a:blip r:embed="rId4">
            <a:extLst>
              <a:ext uri="{28A0092B-C50C-407E-A947-70E740481C1C}">
                <a14:useLocalDpi xmlns:a14="http://schemas.microsoft.com/office/drawing/2010/main" val="0"/>
              </a:ext>
            </a:extLst>
          </a:blip>
          <a:srcRect l="24071" t="56240" r="27964" b="25651"/>
          <a:stretch/>
        </p:blipFill>
        <p:spPr>
          <a:xfrm>
            <a:off x="1043608" y="2962832"/>
            <a:ext cx="4385883" cy="898216"/>
          </a:xfrm>
          <a:prstGeom prst="rect">
            <a:avLst/>
          </a:prstGeom>
        </p:spPr>
      </p:pic>
      <p:pic>
        <p:nvPicPr>
          <p:cNvPr id="3" name="Grafik 2"/>
          <p:cNvPicPr>
            <a:picLocks noChangeAspect="1"/>
          </p:cNvPicPr>
          <p:nvPr/>
        </p:nvPicPr>
        <p:blipFill rotWithShape="1">
          <a:blip r:embed="rId5">
            <a:extLst>
              <a:ext uri="{28A0092B-C50C-407E-A947-70E740481C1C}">
                <a14:useLocalDpi xmlns:a14="http://schemas.microsoft.com/office/drawing/2010/main" val="0"/>
              </a:ext>
            </a:extLst>
          </a:blip>
          <a:srcRect l="24071" t="41242" r="60531" b="39997"/>
          <a:stretch/>
        </p:blipFill>
        <p:spPr>
          <a:xfrm>
            <a:off x="1187624" y="4586648"/>
            <a:ext cx="1408014" cy="930584"/>
          </a:xfrm>
          <a:prstGeom prst="rect">
            <a:avLst/>
          </a:prstGeom>
        </p:spPr>
      </p:pic>
      <p:sp>
        <p:nvSpPr>
          <p:cNvPr id="7" name="Textfeld 6"/>
          <p:cNvSpPr txBox="1"/>
          <p:nvPr/>
        </p:nvSpPr>
        <p:spPr>
          <a:xfrm>
            <a:off x="-17901" y="5724545"/>
            <a:ext cx="1061509" cy="584775"/>
          </a:xfrm>
          <a:prstGeom prst="rect">
            <a:avLst/>
          </a:prstGeom>
          <a:noFill/>
        </p:spPr>
        <p:txBody>
          <a:bodyPr wrap="none" rtlCol="0">
            <a:spAutoFit/>
          </a:bodyPr>
          <a:lstStyle/>
          <a:p>
            <a:pPr algn="r"/>
            <a:r>
              <a:rPr lang="de-DE" sz="1600" dirty="0" smtClean="0"/>
              <a:t>Warte-</a:t>
            </a:r>
          </a:p>
          <a:p>
            <a:pPr algn="r"/>
            <a:r>
              <a:rPr lang="de-DE" sz="1600" dirty="0" smtClean="0"/>
              <a:t>schlange:</a:t>
            </a:r>
            <a:endParaRPr lang="de-DE" sz="1600" dirty="0"/>
          </a:p>
        </p:txBody>
      </p:sp>
    </p:spTree>
    <p:extLst>
      <p:ext uri="{BB962C8B-B14F-4D97-AF65-F5344CB8AC3E}">
        <p14:creationId xmlns:p14="http://schemas.microsoft.com/office/powerpoint/2010/main" val="355902758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004999E1-12DF-4F97-A33B-B3AFBBBA54CF}"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en-US" i="1" dirty="0"/>
              <a:t>First Come, First Served</a:t>
            </a:r>
            <a:r>
              <a:rPr lang="de-DE" dirty="0"/>
              <a:t> </a:t>
            </a:r>
            <a:r>
              <a:rPr lang="de-DE" dirty="0" smtClean="0"/>
              <a:t>(5)</a:t>
            </a:r>
            <a:endParaRPr lang="de-DE" dirty="0"/>
          </a:p>
        </p:txBody>
      </p:sp>
      <p:sp>
        <p:nvSpPr>
          <p:cNvPr id="464901" name="Rectangle 5"/>
          <p:cNvSpPr>
            <a:spLocks noGrp="1" noChangeArrowheads="1"/>
          </p:cNvSpPr>
          <p:nvPr>
            <p:ph type="body" idx="1"/>
          </p:nvPr>
        </p:nvSpPr>
        <p:spPr/>
        <p:txBody>
          <a:bodyPr/>
          <a:lstStyle/>
          <a:p>
            <a:pPr>
              <a:lnSpc>
                <a:spcPct val="90000"/>
              </a:lnSpc>
            </a:pPr>
            <a:r>
              <a:rPr lang="de-DE" b="1" dirty="0" smtClean="0"/>
              <a:t>Behandlung deblockierter Prozesse</a:t>
            </a:r>
            <a:endParaRPr lang="de-DE" b="1" dirty="0"/>
          </a:p>
          <a:p>
            <a:pPr>
              <a:lnSpc>
                <a:spcPct val="120000"/>
              </a:lnSpc>
              <a:buFont typeface="Arial" charset="0"/>
              <a:buChar char="–"/>
            </a:pPr>
            <a:r>
              <a:rPr lang="de-DE" dirty="0" smtClean="0"/>
              <a:t>Einreihung an das Ende der Warteschlange</a:t>
            </a:r>
          </a:p>
          <a:p>
            <a:pPr>
              <a:lnSpc>
                <a:spcPct val="120000"/>
              </a:lnSpc>
              <a:buFont typeface="Arial" charset="0"/>
              <a:buChar char="–"/>
            </a:pPr>
            <a:r>
              <a:rPr lang="de-DE" dirty="0" smtClean="0"/>
              <a:t>Beispiel</a:t>
            </a:r>
          </a:p>
          <a:p>
            <a:pPr lvl="1">
              <a:lnSpc>
                <a:spcPct val="120000"/>
              </a:lnSpc>
              <a:buFont typeface="Arial" charset="0"/>
              <a:buChar char="–"/>
            </a:pPr>
            <a:r>
              <a:rPr lang="de-DE" dirty="0" smtClean="0"/>
              <a:t>Laufzeitanforderung</a:t>
            </a:r>
          </a:p>
          <a:p>
            <a:pPr lvl="1">
              <a:lnSpc>
                <a:spcPct val="120000"/>
              </a:lnSpc>
              <a:buFont typeface="Arial" charset="0"/>
              <a:buChar char="–"/>
            </a:pPr>
            <a:endParaRPr lang="de-DE" dirty="0"/>
          </a:p>
          <a:p>
            <a:pPr lvl="1">
              <a:lnSpc>
                <a:spcPct val="120000"/>
              </a:lnSpc>
              <a:buFont typeface="Arial" charset="0"/>
              <a:buChar char="–"/>
            </a:pPr>
            <a:endParaRPr lang="de-DE" dirty="0" smtClean="0"/>
          </a:p>
          <a:p>
            <a:pPr lvl="1">
              <a:lnSpc>
                <a:spcPct val="120000"/>
              </a:lnSpc>
              <a:buFont typeface="Arial" charset="0"/>
              <a:buChar char="–"/>
            </a:pPr>
            <a:endParaRPr lang="de-DE" dirty="0" smtClean="0"/>
          </a:p>
          <a:p>
            <a:pPr lvl="1">
              <a:lnSpc>
                <a:spcPct val="120000"/>
              </a:lnSpc>
              <a:buFont typeface="Arial" charset="0"/>
              <a:buChar char="–"/>
            </a:pPr>
            <a:r>
              <a:rPr lang="de-DE" dirty="0" smtClean="0"/>
              <a:t>FCFS-Ablauf auf einem Prozessor (initial: P1 vor P2)</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P1                P2              P1</a:t>
            </a:r>
            <a:br>
              <a:rPr lang="de-DE" dirty="0" smtClean="0"/>
            </a:br>
            <a:r>
              <a:rPr lang="de-DE" dirty="0" smtClean="0"/>
              <a:t>P2</a:t>
            </a:r>
          </a:p>
        </p:txBody>
      </p:sp>
      <p:pic>
        <p:nvPicPr>
          <p:cNvPr id="6" name="Grafik 5"/>
          <p:cNvPicPr>
            <a:picLocks noChangeAspect="1"/>
          </p:cNvPicPr>
          <p:nvPr/>
        </p:nvPicPr>
        <p:blipFill rotWithShape="1">
          <a:blip r:embed="rId3">
            <a:extLst>
              <a:ext uri="{28A0092B-C50C-407E-A947-70E740481C1C}">
                <a14:useLocalDpi xmlns:a14="http://schemas.microsoft.com/office/drawing/2010/main" val="0"/>
              </a:ext>
            </a:extLst>
          </a:blip>
          <a:srcRect l="70797" t="64540" r="11150" b="19452"/>
          <a:stretch/>
        </p:blipFill>
        <p:spPr>
          <a:xfrm>
            <a:off x="7243200" y="5515288"/>
            <a:ext cx="1650776" cy="794032"/>
          </a:xfrm>
          <a:prstGeom prst="rect">
            <a:avLst/>
          </a:prstGeom>
        </p:spPr>
      </p:pic>
      <p:pic>
        <p:nvPicPr>
          <p:cNvPr id="2" name="Grafik 1"/>
          <p:cNvPicPr>
            <a:picLocks noChangeAspect="1"/>
          </p:cNvPicPr>
          <p:nvPr/>
        </p:nvPicPr>
        <p:blipFill rotWithShape="1">
          <a:blip r:embed="rId4">
            <a:extLst>
              <a:ext uri="{28A0092B-C50C-407E-A947-70E740481C1C}">
                <a14:useLocalDpi xmlns:a14="http://schemas.microsoft.com/office/drawing/2010/main" val="0"/>
              </a:ext>
            </a:extLst>
          </a:blip>
          <a:srcRect l="24071" t="56240" r="27964" b="25651"/>
          <a:stretch/>
        </p:blipFill>
        <p:spPr>
          <a:xfrm>
            <a:off x="1043608" y="2962832"/>
            <a:ext cx="4385883" cy="898216"/>
          </a:xfrm>
          <a:prstGeom prst="rect">
            <a:avLst/>
          </a:prstGeom>
        </p:spPr>
      </p:pic>
      <p:pic>
        <p:nvPicPr>
          <p:cNvPr id="3" name="Grafik 2"/>
          <p:cNvPicPr>
            <a:picLocks noChangeAspect="1"/>
          </p:cNvPicPr>
          <p:nvPr/>
        </p:nvPicPr>
        <p:blipFill rotWithShape="1">
          <a:blip r:embed="rId5">
            <a:extLst>
              <a:ext uri="{28A0092B-C50C-407E-A947-70E740481C1C}">
                <a14:useLocalDpi xmlns:a14="http://schemas.microsoft.com/office/drawing/2010/main" val="0"/>
              </a:ext>
            </a:extLst>
          </a:blip>
          <a:srcRect l="24071" t="41242" r="60531" b="39997"/>
          <a:stretch/>
        </p:blipFill>
        <p:spPr>
          <a:xfrm>
            <a:off x="1187624" y="4586648"/>
            <a:ext cx="1408014" cy="930584"/>
          </a:xfrm>
          <a:prstGeom prst="rect">
            <a:avLst/>
          </a:prstGeom>
        </p:spPr>
      </p:pic>
      <p:sp>
        <p:nvSpPr>
          <p:cNvPr id="7" name="Textfeld 6"/>
          <p:cNvSpPr txBox="1"/>
          <p:nvPr/>
        </p:nvSpPr>
        <p:spPr>
          <a:xfrm>
            <a:off x="-17901" y="5724545"/>
            <a:ext cx="1061509" cy="584775"/>
          </a:xfrm>
          <a:prstGeom prst="rect">
            <a:avLst/>
          </a:prstGeom>
          <a:noFill/>
        </p:spPr>
        <p:txBody>
          <a:bodyPr wrap="none" rtlCol="0">
            <a:spAutoFit/>
          </a:bodyPr>
          <a:lstStyle/>
          <a:p>
            <a:pPr algn="r"/>
            <a:r>
              <a:rPr lang="de-DE" sz="1600" dirty="0" smtClean="0"/>
              <a:t>Warte-</a:t>
            </a:r>
          </a:p>
          <a:p>
            <a:pPr algn="r"/>
            <a:r>
              <a:rPr lang="de-DE" sz="1600" dirty="0" smtClean="0"/>
              <a:t>schlange:</a:t>
            </a:r>
            <a:endParaRPr lang="de-DE" sz="1600" dirty="0"/>
          </a:p>
        </p:txBody>
      </p:sp>
      <p:pic>
        <p:nvPicPr>
          <p:cNvPr id="8" name="Grafik 7"/>
          <p:cNvPicPr>
            <a:picLocks noChangeAspect="1"/>
          </p:cNvPicPr>
          <p:nvPr/>
        </p:nvPicPr>
        <p:blipFill rotWithShape="1">
          <a:blip r:embed="rId6">
            <a:extLst>
              <a:ext uri="{28A0092B-C50C-407E-A947-70E740481C1C}">
                <a14:useLocalDpi xmlns:a14="http://schemas.microsoft.com/office/drawing/2010/main" val="0"/>
              </a:ext>
            </a:extLst>
          </a:blip>
          <a:srcRect l="38230" t="43678" r="38009" b="37724"/>
          <a:stretch/>
        </p:blipFill>
        <p:spPr>
          <a:xfrm>
            <a:off x="2483768" y="4600800"/>
            <a:ext cx="2172712" cy="922492"/>
          </a:xfrm>
          <a:prstGeom prst="rect">
            <a:avLst/>
          </a:prstGeom>
        </p:spPr>
      </p:pic>
    </p:spTree>
    <p:extLst>
      <p:ext uri="{BB962C8B-B14F-4D97-AF65-F5344CB8AC3E}">
        <p14:creationId xmlns:p14="http://schemas.microsoft.com/office/powerpoint/2010/main" val="23921852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004999E1-12DF-4F97-A33B-B3AFBBBA54CF}"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en-US" i="1" dirty="0"/>
              <a:t>First Come, First Served</a:t>
            </a:r>
            <a:r>
              <a:rPr lang="de-DE" dirty="0"/>
              <a:t> </a:t>
            </a:r>
            <a:r>
              <a:rPr lang="de-DE" dirty="0" smtClean="0"/>
              <a:t>(6)</a:t>
            </a:r>
            <a:endParaRPr lang="de-DE" dirty="0"/>
          </a:p>
        </p:txBody>
      </p:sp>
      <p:sp>
        <p:nvSpPr>
          <p:cNvPr id="464901" name="Rectangle 5"/>
          <p:cNvSpPr>
            <a:spLocks noGrp="1" noChangeArrowheads="1"/>
          </p:cNvSpPr>
          <p:nvPr>
            <p:ph type="body" idx="1"/>
          </p:nvPr>
        </p:nvSpPr>
        <p:spPr/>
        <p:txBody>
          <a:bodyPr/>
          <a:lstStyle/>
          <a:p>
            <a:pPr>
              <a:lnSpc>
                <a:spcPct val="90000"/>
              </a:lnSpc>
            </a:pPr>
            <a:r>
              <a:rPr lang="de-DE" b="1" dirty="0" smtClean="0"/>
              <a:t>Behandlung deblockierter Prozesse</a:t>
            </a:r>
            <a:endParaRPr lang="de-DE" b="1" dirty="0"/>
          </a:p>
          <a:p>
            <a:pPr>
              <a:lnSpc>
                <a:spcPct val="120000"/>
              </a:lnSpc>
              <a:buFont typeface="Arial" charset="0"/>
              <a:buChar char="–"/>
            </a:pPr>
            <a:r>
              <a:rPr lang="de-DE" dirty="0" smtClean="0"/>
              <a:t>Einreihung an das Ende der Warteschlange</a:t>
            </a:r>
          </a:p>
          <a:p>
            <a:pPr>
              <a:lnSpc>
                <a:spcPct val="120000"/>
              </a:lnSpc>
              <a:buFont typeface="Arial" charset="0"/>
              <a:buChar char="–"/>
            </a:pPr>
            <a:r>
              <a:rPr lang="de-DE" dirty="0" smtClean="0"/>
              <a:t>Beispiel</a:t>
            </a:r>
          </a:p>
          <a:p>
            <a:pPr lvl="1">
              <a:lnSpc>
                <a:spcPct val="120000"/>
              </a:lnSpc>
              <a:buFont typeface="Arial" charset="0"/>
              <a:buChar char="–"/>
            </a:pPr>
            <a:r>
              <a:rPr lang="de-DE" dirty="0" smtClean="0"/>
              <a:t>Laufzeitanforderung</a:t>
            </a:r>
          </a:p>
          <a:p>
            <a:pPr lvl="1">
              <a:lnSpc>
                <a:spcPct val="120000"/>
              </a:lnSpc>
              <a:buFont typeface="Arial" charset="0"/>
              <a:buChar char="–"/>
            </a:pPr>
            <a:endParaRPr lang="de-DE" dirty="0"/>
          </a:p>
          <a:p>
            <a:pPr lvl="1">
              <a:lnSpc>
                <a:spcPct val="120000"/>
              </a:lnSpc>
              <a:buFont typeface="Arial" charset="0"/>
              <a:buChar char="–"/>
            </a:pPr>
            <a:endParaRPr lang="de-DE" dirty="0" smtClean="0"/>
          </a:p>
          <a:p>
            <a:pPr lvl="1">
              <a:lnSpc>
                <a:spcPct val="120000"/>
              </a:lnSpc>
              <a:buFont typeface="Arial" charset="0"/>
              <a:buChar char="–"/>
            </a:pPr>
            <a:endParaRPr lang="de-DE" dirty="0" smtClean="0"/>
          </a:p>
          <a:p>
            <a:pPr lvl="1">
              <a:lnSpc>
                <a:spcPct val="120000"/>
              </a:lnSpc>
              <a:buFont typeface="Arial" charset="0"/>
              <a:buChar char="–"/>
            </a:pPr>
            <a:r>
              <a:rPr lang="de-DE" dirty="0" smtClean="0"/>
              <a:t>FCFS-Ablauf auf einem Prozessor (initial: P1 vor P2)</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P1                P2              P1      P1</a:t>
            </a:r>
            <a:br>
              <a:rPr lang="de-DE" dirty="0" smtClean="0"/>
            </a:br>
            <a:r>
              <a:rPr lang="de-DE" dirty="0" smtClean="0"/>
              <a:t>P2</a:t>
            </a:r>
          </a:p>
        </p:txBody>
      </p:sp>
      <p:pic>
        <p:nvPicPr>
          <p:cNvPr id="6" name="Grafik 5"/>
          <p:cNvPicPr>
            <a:picLocks noChangeAspect="1"/>
          </p:cNvPicPr>
          <p:nvPr/>
        </p:nvPicPr>
        <p:blipFill rotWithShape="1">
          <a:blip r:embed="rId3">
            <a:extLst>
              <a:ext uri="{28A0092B-C50C-407E-A947-70E740481C1C}">
                <a14:useLocalDpi xmlns:a14="http://schemas.microsoft.com/office/drawing/2010/main" val="0"/>
              </a:ext>
            </a:extLst>
          </a:blip>
          <a:srcRect l="70797" t="64540" r="11150" b="19452"/>
          <a:stretch/>
        </p:blipFill>
        <p:spPr>
          <a:xfrm>
            <a:off x="7243200" y="5515288"/>
            <a:ext cx="1650776" cy="794032"/>
          </a:xfrm>
          <a:prstGeom prst="rect">
            <a:avLst/>
          </a:prstGeom>
        </p:spPr>
      </p:pic>
      <p:pic>
        <p:nvPicPr>
          <p:cNvPr id="2" name="Grafik 1"/>
          <p:cNvPicPr>
            <a:picLocks noChangeAspect="1"/>
          </p:cNvPicPr>
          <p:nvPr/>
        </p:nvPicPr>
        <p:blipFill rotWithShape="1">
          <a:blip r:embed="rId4">
            <a:extLst>
              <a:ext uri="{28A0092B-C50C-407E-A947-70E740481C1C}">
                <a14:useLocalDpi xmlns:a14="http://schemas.microsoft.com/office/drawing/2010/main" val="0"/>
              </a:ext>
            </a:extLst>
          </a:blip>
          <a:srcRect l="24071" t="56240" r="27964" b="25651"/>
          <a:stretch/>
        </p:blipFill>
        <p:spPr>
          <a:xfrm>
            <a:off x="1043608" y="2962832"/>
            <a:ext cx="4385883" cy="898216"/>
          </a:xfrm>
          <a:prstGeom prst="rect">
            <a:avLst/>
          </a:prstGeom>
        </p:spPr>
      </p:pic>
      <p:pic>
        <p:nvPicPr>
          <p:cNvPr id="3" name="Grafik 2"/>
          <p:cNvPicPr>
            <a:picLocks noChangeAspect="1"/>
          </p:cNvPicPr>
          <p:nvPr/>
        </p:nvPicPr>
        <p:blipFill rotWithShape="1">
          <a:blip r:embed="rId5">
            <a:extLst>
              <a:ext uri="{28A0092B-C50C-407E-A947-70E740481C1C}">
                <a14:useLocalDpi xmlns:a14="http://schemas.microsoft.com/office/drawing/2010/main" val="0"/>
              </a:ext>
            </a:extLst>
          </a:blip>
          <a:srcRect l="24071" t="41242" r="60531" b="39997"/>
          <a:stretch/>
        </p:blipFill>
        <p:spPr>
          <a:xfrm>
            <a:off x="1187624" y="4586648"/>
            <a:ext cx="1408014" cy="930584"/>
          </a:xfrm>
          <a:prstGeom prst="rect">
            <a:avLst/>
          </a:prstGeom>
        </p:spPr>
      </p:pic>
      <p:sp>
        <p:nvSpPr>
          <p:cNvPr id="7" name="Textfeld 6"/>
          <p:cNvSpPr txBox="1"/>
          <p:nvPr/>
        </p:nvSpPr>
        <p:spPr>
          <a:xfrm>
            <a:off x="-17901" y="5724545"/>
            <a:ext cx="1061509" cy="584775"/>
          </a:xfrm>
          <a:prstGeom prst="rect">
            <a:avLst/>
          </a:prstGeom>
          <a:noFill/>
        </p:spPr>
        <p:txBody>
          <a:bodyPr wrap="none" rtlCol="0">
            <a:spAutoFit/>
          </a:bodyPr>
          <a:lstStyle/>
          <a:p>
            <a:pPr algn="r"/>
            <a:r>
              <a:rPr lang="de-DE" sz="1600" dirty="0" smtClean="0"/>
              <a:t>Warte-</a:t>
            </a:r>
          </a:p>
          <a:p>
            <a:pPr algn="r"/>
            <a:r>
              <a:rPr lang="de-DE" sz="1600" dirty="0" smtClean="0"/>
              <a:t>schlange:</a:t>
            </a:r>
            <a:endParaRPr lang="de-DE" sz="1600" dirty="0"/>
          </a:p>
        </p:txBody>
      </p:sp>
      <p:pic>
        <p:nvPicPr>
          <p:cNvPr id="8" name="Grafik 7"/>
          <p:cNvPicPr>
            <a:picLocks noChangeAspect="1"/>
          </p:cNvPicPr>
          <p:nvPr/>
        </p:nvPicPr>
        <p:blipFill rotWithShape="1">
          <a:blip r:embed="rId6">
            <a:extLst>
              <a:ext uri="{28A0092B-C50C-407E-A947-70E740481C1C}">
                <a14:useLocalDpi xmlns:a14="http://schemas.microsoft.com/office/drawing/2010/main" val="0"/>
              </a:ext>
            </a:extLst>
          </a:blip>
          <a:srcRect l="38230" t="43678" r="38009" b="37724"/>
          <a:stretch/>
        </p:blipFill>
        <p:spPr>
          <a:xfrm>
            <a:off x="2483768" y="4600800"/>
            <a:ext cx="2172712" cy="922492"/>
          </a:xfrm>
          <a:prstGeom prst="rect">
            <a:avLst/>
          </a:prstGeom>
        </p:spPr>
      </p:pic>
      <p:pic>
        <p:nvPicPr>
          <p:cNvPr id="9" name="Grafik 8"/>
          <p:cNvPicPr>
            <a:picLocks noChangeAspect="1"/>
          </p:cNvPicPr>
          <p:nvPr/>
        </p:nvPicPr>
        <p:blipFill rotWithShape="1">
          <a:blip r:embed="rId7">
            <a:extLst>
              <a:ext uri="{28A0092B-C50C-407E-A947-70E740481C1C}">
                <a14:useLocalDpi xmlns:a14="http://schemas.microsoft.com/office/drawing/2010/main" val="0"/>
              </a:ext>
            </a:extLst>
          </a:blip>
          <a:srcRect l="53186" t="50000" r="38141" b="31198"/>
          <a:stretch/>
        </p:blipFill>
        <p:spPr>
          <a:xfrm>
            <a:off x="3850987" y="4593600"/>
            <a:ext cx="793021" cy="932608"/>
          </a:xfrm>
          <a:prstGeom prst="rect">
            <a:avLst/>
          </a:prstGeom>
        </p:spPr>
      </p:pic>
    </p:spTree>
    <p:extLst>
      <p:ext uri="{BB962C8B-B14F-4D97-AF65-F5344CB8AC3E}">
        <p14:creationId xmlns:p14="http://schemas.microsoft.com/office/powerpoint/2010/main" val="273665680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004999E1-12DF-4F97-A33B-B3AFBBBA54CF}"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en-US" i="1" dirty="0"/>
              <a:t>First Come, First Served</a:t>
            </a:r>
            <a:r>
              <a:rPr lang="de-DE" dirty="0"/>
              <a:t> </a:t>
            </a:r>
            <a:r>
              <a:rPr lang="de-DE" dirty="0" smtClean="0"/>
              <a:t>(7)</a:t>
            </a:r>
            <a:endParaRPr lang="de-DE" dirty="0"/>
          </a:p>
        </p:txBody>
      </p:sp>
      <p:sp>
        <p:nvSpPr>
          <p:cNvPr id="464901" name="Rectangle 5"/>
          <p:cNvSpPr>
            <a:spLocks noGrp="1" noChangeArrowheads="1"/>
          </p:cNvSpPr>
          <p:nvPr>
            <p:ph type="body" idx="1"/>
          </p:nvPr>
        </p:nvSpPr>
        <p:spPr/>
        <p:txBody>
          <a:bodyPr/>
          <a:lstStyle/>
          <a:p>
            <a:pPr>
              <a:lnSpc>
                <a:spcPct val="90000"/>
              </a:lnSpc>
            </a:pPr>
            <a:r>
              <a:rPr lang="de-DE" b="1" dirty="0" smtClean="0"/>
              <a:t>Behandlung deblockierter Prozesse</a:t>
            </a:r>
            <a:endParaRPr lang="de-DE" b="1" dirty="0"/>
          </a:p>
          <a:p>
            <a:pPr>
              <a:lnSpc>
                <a:spcPct val="120000"/>
              </a:lnSpc>
              <a:buFont typeface="Arial" charset="0"/>
              <a:buChar char="–"/>
            </a:pPr>
            <a:r>
              <a:rPr lang="de-DE" dirty="0" smtClean="0"/>
              <a:t>Einreihung an das Ende der Warteschlange</a:t>
            </a:r>
          </a:p>
          <a:p>
            <a:pPr>
              <a:lnSpc>
                <a:spcPct val="120000"/>
              </a:lnSpc>
              <a:buFont typeface="Arial" charset="0"/>
              <a:buChar char="–"/>
            </a:pPr>
            <a:r>
              <a:rPr lang="de-DE" dirty="0" smtClean="0"/>
              <a:t>Beispiel</a:t>
            </a:r>
          </a:p>
          <a:p>
            <a:pPr lvl="1">
              <a:lnSpc>
                <a:spcPct val="120000"/>
              </a:lnSpc>
              <a:buFont typeface="Arial" charset="0"/>
              <a:buChar char="–"/>
            </a:pPr>
            <a:r>
              <a:rPr lang="de-DE" dirty="0" smtClean="0"/>
              <a:t>Laufzeitanforderung</a:t>
            </a:r>
          </a:p>
          <a:p>
            <a:pPr lvl="1">
              <a:lnSpc>
                <a:spcPct val="120000"/>
              </a:lnSpc>
              <a:buFont typeface="Arial" charset="0"/>
              <a:buChar char="–"/>
            </a:pPr>
            <a:endParaRPr lang="de-DE" dirty="0"/>
          </a:p>
          <a:p>
            <a:pPr lvl="1">
              <a:lnSpc>
                <a:spcPct val="120000"/>
              </a:lnSpc>
              <a:buFont typeface="Arial" charset="0"/>
              <a:buChar char="–"/>
            </a:pPr>
            <a:endParaRPr lang="de-DE" dirty="0" smtClean="0"/>
          </a:p>
          <a:p>
            <a:pPr lvl="1">
              <a:lnSpc>
                <a:spcPct val="120000"/>
              </a:lnSpc>
              <a:buFont typeface="Arial" charset="0"/>
              <a:buChar char="–"/>
            </a:pPr>
            <a:endParaRPr lang="de-DE" dirty="0" smtClean="0"/>
          </a:p>
          <a:p>
            <a:pPr lvl="1">
              <a:lnSpc>
                <a:spcPct val="120000"/>
              </a:lnSpc>
              <a:buFont typeface="Arial" charset="0"/>
              <a:buChar char="–"/>
            </a:pPr>
            <a:r>
              <a:rPr lang="de-DE" dirty="0" smtClean="0"/>
              <a:t>FCFS-Ablauf auf einem Prozessor (initial: P1 vor P2)</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P1                P2              P1      P1              P2</a:t>
            </a:r>
            <a:br>
              <a:rPr lang="de-DE" dirty="0" smtClean="0"/>
            </a:br>
            <a:r>
              <a:rPr lang="de-DE" dirty="0" smtClean="0"/>
              <a:t>P2</a:t>
            </a:r>
          </a:p>
        </p:txBody>
      </p:sp>
      <p:pic>
        <p:nvPicPr>
          <p:cNvPr id="6" name="Grafik 5"/>
          <p:cNvPicPr>
            <a:picLocks noChangeAspect="1"/>
          </p:cNvPicPr>
          <p:nvPr/>
        </p:nvPicPr>
        <p:blipFill rotWithShape="1">
          <a:blip r:embed="rId3">
            <a:extLst>
              <a:ext uri="{28A0092B-C50C-407E-A947-70E740481C1C}">
                <a14:useLocalDpi xmlns:a14="http://schemas.microsoft.com/office/drawing/2010/main" val="0"/>
              </a:ext>
            </a:extLst>
          </a:blip>
          <a:srcRect l="70797" t="64540" r="11150" b="19452"/>
          <a:stretch/>
        </p:blipFill>
        <p:spPr>
          <a:xfrm>
            <a:off x="7243200" y="5515288"/>
            <a:ext cx="1650776" cy="794032"/>
          </a:xfrm>
          <a:prstGeom prst="rect">
            <a:avLst/>
          </a:prstGeom>
        </p:spPr>
      </p:pic>
      <p:pic>
        <p:nvPicPr>
          <p:cNvPr id="2" name="Grafik 1"/>
          <p:cNvPicPr>
            <a:picLocks noChangeAspect="1"/>
          </p:cNvPicPr>
          <p:nvPr/>
        </p:nvPicPr>
        <p:blipFill rotWithShape="1">
          <a:blip r:embed="rId4">
            <a:extLst>
              <a:ext uri="{28A0092B-C50C-407E-A947-70E740481C1C}">
                <a14:useLocalDpi xmlns:a14="http://schemas.microsoft.com/office/drawing/2010/main" val="0"/>
              </a:ext>
            </a:extLst>
          </a:blip>
          <a:srcRect l="24071" t="56240" r="27964" b="25651"/>
          <a:stretch/>
        </p:blipFill>
        <p:spPr>
          <a:xfrm>
            <a:off x="1043608" y="2962832"/>
            <a:ext cx="4385883" cy="898216"/>
          </a:xfrm>
          <a:prstGeom prst="rect">
            <a:avLst/>
          </a:prstGeom>
        </p:spPr>
      </p:pic>
      <p:pic>
        <p:nvPicPr>
          <p:cNvPr id="3" name="Grafik 2"/>
          <p:cNvPicPr>
            <a:picLocks noChangeAspect="1"/>
          </p:cNvPicPr>
          <p:nvPr/>
        </p:nvPicPr>
        <p:blipFill rotWithShape="1">
          <a:blip r:embed="rId5">
            <a:extLst>
              <a:ext uri="{28A0092B-C50C-407E-A947-70E740481C1C}">
                <a14:useLocalDpi xmlns:a14="http://schemas.microsoft.com/office/drawing/2010/main" val="0"/>
              </a:ext>
            </a:extLst>
          </a:blip>
          <a:srcRect l="24071" t="41242" r="60531" b="39997"/>
          <a:stretch/>
        </p:blipFill>
        <p:spPr>
          <a:xfrm>
            <a:off x="1187624" y="4586648"/>
            <a:ext cx="1408014" cy="930584"/>
          </a:xfrm>
          <a:prstGeom prst="rect">
            <a:avLst/>
          </a:prstGeom>
        </p:spPr>
      </p:pic>
      <p:sp>
        <p:nvSpPr>
          <p:cNvPr id="7" name="Textfeld 6"/>
          <p:cNvSpPr txBox="1"/>
          <p:nvPr/>
        </p:nvSpPr>
        <p:spPr>
          <a:xfrm>
            <a:off x="-17901" y="5724545"/>
            <a:ext cx="1061509" cy="584775"/>
          </a:xfrm>
          <a:prstGeom prst="rect">
            <a:avLst/>
          </a:prstGeom>
          <a:noFill/>
        </p:spPr>
        <p:txBody>
          <a:bodyPr wrap="none" rtlCol="0">
            <a:spAutoFit/>
          </a:bodyPr>
          <a:lstStyle/>
          <a:p>
            <a:pPr algn="r"/>
            <a:r>
              <a:rPr lang="de-DE" sz="1600" dirty="0" smtClean="0"/>
              <a:t>Warte-</a:t>
            </a:r>
          </a:p>
          <a:p>
            <a:pPr algn="r"/>
            <a:r>
              <a:rPr lang="de-DE" sz="1600" dirty="0" smtClean="0"/>
              <a:t>schlange:</a:t>
            </a:r>
            <a:endParaRPr lang="de-DE" sz="1600" dirty="0"/>
          </a:p>
        </p:txBody>
      </p:sp>
      <p:pic>
        <p:nvPicPr>
          <p:cNvPr id="8" name="Grafik 7"/>
          <p:cNvPicPr>
            <a:picLocks noChangeAspect="1"/>
          </p:cNvPicPr>
          <p:nvPr/>
        </p:nvPicPr>
        <p:blipFill rotWithShape="1">
          <a:blip r:embed="rId6">
            <a:extLst>
              <a:ext uri="{28A0092B-C50C-407E-A947-70E740481C1C}">
                <a14:useLocalDpi xmlns:a14="http://schemas.microsoft.com/office/drawing/2010/main" val="0"/>
              </a:ext>
            </a:extLst>
          </a:blip>
          <a:srcRect l="38230" t="43678" r="38009" b="37724"/>
          <a:stretch/>
        </p:blipFill>
        <p:spPr>
          <a:xfrm>
            <a:off x="2483768" y="4600800"/>
            <a:ext cx="2172712" cy="922492"/>
          </a:xfrm>
          <a:prstGeom prst="rect">
            <a:avLst/>
          </a:prstGeom>
        </p:spPr>
      </p:pic>
      <p:pic>
        <p:nvPicPr>
          <p:cNvPr id="9" name="Grafik 8"/>
          <p:cNvPicPr>
            <a:picLocks noChangeAspect="1"/>
          </p:cNvPicPr>
          <p:nvPr/>
        </p:nvPicPr>
        <p:blipFill rotWithShape="1">
          <a:blip r:embed="rId7">
            <a:extLst>
              <a:ext uri="{28A0092B-C50C-407E-A947-70E740481C1C}">
                <a14:useLocalDpi xmlns:a14="http://schemas.microsoft.com/office/drawing/2010/main" val="0"/>
              </a:ext>
            </a:extLst>
          </a:blip>
          <a:srcRect l="53186" t="50000" r="38141" b="31198"/>
          <a:stretch/>
        </p:blipFill>
        <p:spPr>
          <a:xfrm>
            <a:off x="3850987" y="4593600"/>
            <a:ext cx="793021" cy="932608"/>
          </a:xfrm>
          <a:prstGeom prst="rect">
            <a:avLst/>
          </a:prstGeom>
        </p:spPr>
      </p:pic>
      <p:pic>
        <p:nvPicPr>
          <p:cNvPr id="10" name="Grafik 9"/>
          <p:cNvPicPr>
            <a:picLocks noChangeAspect="1"/>
          </p:cNvPicPr>
          <p:nvPr/>
        </p:nvPicPr>
        <p:blipFill rotWithShape="1">
          <a:blip r:embed="rId8">
            <a:extLst>
              <a:ext uri="{28A0092B-C50C-407E-A947-70E740481C1C}">
                <a14:useLocalDpi xmlns:a14="http://schemas.microsoft.com/office/drawing/2010/main" val="0"/>
              </a:ext>
            </a:extLst>
          </a:blip>
          <a:srcRect l="61239" t="47920" r="23805" b="33646"/>
          <a:stretch/>
        </p:blipFill>
        <p:spPr>
          <a:xfrm>
            <a:off x="4586400" y="4597200"/>
            <a:ext cx="1367554" cy="914400"/>
          </a:xfrm>
          <a:prstGeom prst="rect">
            <a:avLst/>
          </a:prstGeom>
        </p:spPr>
      </p:pic>
    </p:spTree>
    <p:extLst>
      <p:ext uri="{BB962C8B-B14F-4D97-AF65-F5344CB8AC3E}">
        <p14:creationId xmlns:p14="http://schemas.microsoft.com/office/powerpoint/2010/main" val="314644277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004999E1-12DF-4F97-A33B-B3AFBBBA54CF}"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en-US" i="1" dirty="0"/>
              <a:t>First Come, First Served</a:t>
            </a:r>
            <a:r>
              <a:rPr lang="de-DE" dirty="0"/>
              <a:t> </a:t>
            </a:r>
            <a:r>
              <a:rPr lang="de-DE" dirty="0" smtClean="0"/>
              <a:t>(8)</a:t>
            </a:r>
            <a:endParaRPr lang="de-DE" dirty="0"/>
          </a:p>
        </p:txBody>
      </p:sp>
      <p:sp>
        <p:nvSpPr>
          <p:cNvPr id="464901" name="Rectangle 5"/>
          <p:cNvSpPr>
            <a:spLocks noGrp="1" noChangeArrowheads="1"/>
          </p:cNvSpPr>
          <p:nvPr>
            <p:ph type="body" idx="1"/>
          </p:nvPr>
        </p:nvSpPr>
        <p:spPr/>
        <p:txBody>
          <a:bodyPr/>
          <a:lstStyle/>
          <a:p>
            <a:pPr>
              <a:lnSpc>
                <a:spcPct val="90000"/>
              </a:lnSpc>
            </a:pPr>
            <a:r>
              <a:rPr lang="de-DE" b="1" dirty="0" smtClean="0"/>
              <a:t>Behandlung deblockierter Prozesse</a:t>
            </a:r>
            <a:endParaRPr lang="de-DE" b="1" dirty="0"/>
          </a:p>
          <a:p>
            <a:pPr>
              <a:lnSpc>
                <a:spcPct val="120000"/>
              </a:lnSpc>
              <a:buFont typeface="Arial" charset="0"/>
              <a:buChar char="–"/>
            </a:pPr>
            <a:r>
              <a:rPr lang="de-DE" dirty="0" smtClean="0"/>
              <a:t>Einreihung an das Ende der Warteschlange</a:t>
            </a:r>
          </a:p>
          <a:p>
            <a:pPr>
              <a:lnSpc>
                <a:spcPct val="120000"/>
              </a:lnSpc>
              <a:buFont typeface="Arial" charset="0"/>
              <a:buChar char="–"/>
            </a:pPr>
            <a:r>
              <a:rPr lang="de-DE" dirty="0" smtClean="0"/>
              <a:t>Beispiel</a:t>
            </a:r>
          </a:p>
          <a:p>
            <a:pPr lvl="1">
              <a:lnSpc>
                <a:spcPct val="120000"/>
              </a:lnSpc>
              <a:buFont typeface="Arial" charset="0"/>
              <a:buChar char="–"/>
            </a:pPr>
            <a:r>
              <a:rPr lang="de-DE" dirty="0" smtClean="0"/>
              <a:t>Laufzeitanforderung</a:t>
            </a:r>
          </a:p>
          <a:p>
            <a:pPr lvl="1">
              <a:lnSpc>
                <a:spcPct val="120000"/>
              </a:lnSpc>
              <a:buFont typeface="Arial" charset="0"/>
              <a:buChar char="–"/>
            </a:pPr>
            <a:endParaRPr lang="de-DE" dirty="0"/>
          </a:p>
          <a:p>
            <a:pPr lvl="1">
              <a:lnSpc>
                <a:spcPct val="120000"/>
              </a:lnSpc>
              <a:buFont typeface="Arial" charset="0"/>
              <a:buChar char="–"/>
            </a:pPr>
            <a:endParaRPr lang="de-DE" dirty="0" smtClean="0"/>
          </a:p>
          <a:p>
            <a:pPr lvl="1">
              <a:lnSpc>
                <a:spcPct val="120000"/>
              </a:lnSpc>
              <a:buFont typeface="Arial" charset="0"/>
              <a:buChar char="–"/>
            </a:pPr>
            <a:endParaRPr lang="de-DE" dirty="0" smtClean="0"/>
          </a:p>
          <a:p>
            <a:pPr lvl="1">
              <a:lnSpc>
                <a:spcPct val="120000"/>
              </a:lnSpc>
              <a:buFont typeface="Arial" charset="0"/>
              <a:buChar char="–"/>
            </a:pPr>
            <a:r>
              <a:rPr lang="de-DE" dirty="0" smtClean="0"/>
              <a:t>FCFS-Ablauf auf einem Prozessor (initial: P1 vor P2)</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P1                P2              P1      P1              P2</a:t>
            </a:r>
            <a:br>
              <a:rPr lang="de-DE" dirty="0" smtClean="0"/>
            </a:br>
            <a:r>
              <a:rPr lang="de-DE" dirty="0" smtClean="0"/>
              <a:t>P2</a:t>
            </a:r>
          </a:p>
        </p:txBody>
      </p:sp>
      <p:pic>
        <p:nvPicPr>
          <p:cNvPr id="6" name="Grafik 5"/>
          <p:cNvPicPr>
            <a:picLocks noChangeAspect="1"/>
          </p:cNvPicPr>
          <p:nvPr/>
        </p:nvPicPr>
        <p:blipFill rotWithShape="1">
          <a:blip r:embed="rId3">
            <a:extLst>
              <a:ext uri="{28A0092B-C50C-407E-A947-70E740481C1C}">
                <a14:useLocalDpi xmlns:a14="http://schemas.microsoft.com/office/drawing/2010/main" val="0"/>
              </a:ext>
            </a:extLst>
          </a:blip>
          <a:srcRect l="70797" t="64540" r="11150" b="19452"/>
          <a:stretch/>
        </p:blipFill>
        <p:spPr>
          <a:xfrm>
            <a:off x="7241704" y="5515288"/>
            <a:ext cx="1650776" cy="794032"/>
          </a:xfrm>
          <a:prstGeom prst="rect">
            <a:avLst/>
          </a:prstGeom>
        </p:spPr>
      </p:pic>
      <p:pic>
        <p:nvPicPr>
          <p:cNvPr id="2" name="Grafik 1"/>
          <p:cNvPicPr>
            <a:picLocks noChangeAspect="1"/>
          </p:cNvPicPr>
          <p:nvPr/>
        </p:nvPicPr>
        <p:blipFill rotWithShape="1">
          <a:blip r:embed="rId4">
            <a:extLst>
              <a:ext uri="{28A0092B-C50C-407E-A947-70E740481C1C}">
                <a14:useLocalDpi xmlns:a14="http://schemas.microsoft.com/office/drawing/2010/main" val="0"/>
              </a:ext>
            </a:extLst>
          </a:blip>
          <a:srcRect l="24071" t="56240" r="27964" b="25651"/>
          <a:stretch/>
        </p:blipFill>
        <p:spPr>
          <a:xfrm>
            <a:off x="1043608" y="2962832"/>
            <a:ext cx="4385883" cy="898216"/>
          </a:xfrm>
          <a:prstGeom prst="rect">
            <a:avLst/>
          </a:prstGeom>
        </p:spPr>
      </p:pic>
      <p:pic>
        <p:nvPicPr>
          <p:cNvPr id="3" name="Grafik 2"/>
          <p:cNvPicPr>
            <a:picLocks noChangeAspect="1"/>
          </p:cNvPicPr>
          <p:nvPr/>
        </p:nvPicPr>
        <p:blipFill rotWithShape="1">
          <a:blip r:embed="rId5">
            <a:extLst>
              <a:ext uri="{28A0092B-C50C-407E-A947-70E740481C1C}">
                <a14:useLocalDpi xmlns:a14="http://schemas.microsoft.com/office/drawing/2010/main" val="0"/>
              </a:ext>
            </a:extLst>
          </a:blip>
          <a:srcRect l="24071" t="41242" r="60531" b="39997"/>
          <a:stretch/>
        </p:blipFill>
        <p:spPr>
          <a:xfrm>
            <a:off x="1187624" y="4586648"/>
            <a:ext cx="1408014" cy="930584"/>
          </a:xfrm>
          <a:prstGeom prst="rect">
            <a:avLst/>
          </a:prstGeom>
        </p:spPr>
      </p:pic>
      <p:sp>
        <p:nvSpPr>
          <p:cNvPr id="7" name="Textfeld 6"/>
          <p:cNvSpPr txBox="1"/>
          <p:nvPr/>
        </p:nvSpPr>
        <p:spPr>
          <a:xfrm>
            <a:off x="-17901" y="5724545"/>
            <a:ext cx="1061509" cy="584775"/>
          </a:xfrm>
          <a:prstGeom prst="rect">
            <a:avLst/>
          </a:prstGeom>
          <a:noFill/>
        </p:spPr>
        <p:txBody>
          <a:bodyPr wrap="none" rtlCol="0">
            <a:spAutoFit/>
          </a:bodyPr>
          <a:lstStyle/>
          <a:p>
            <a:pPr algn="r"/>
            <a:r>
              <a:rPr lang="de-DE" sz="1600" dirty="0" smtClean="0"/>
              <a:t>Warte-</a:t>
            </a:r>
          </a:p>
          <a:p>
            <a:pPr algn="r"/>
            <a:r>
              <a:rPr lang="de-DE" sz="1600" dirty="0" smtClean="0"/>
              <a:t>schlange:</a:t>
            </a:r>
            <a:endParaRPr lang="de-DE" sz="1600" dirty="0"/>
          </a:p>
        </p:txBody>
      </p:sp>
      <p:pic>
        <p:nvPicPr>
          <p:cNvPr id="8" name="Grafik 7"/>
          <p:cNvPicPr>
            <a:picLocks noChangeAspect="1"/>
          </p:cNvPicPr>
          <p:nvPr/>
        </p:nvPicPr>
        <p:blipFill rotWithShape="1">
          <a:blip r:embed="rId6">
            <a:extLst>
              <a:ext uri="{28A0092B-C50C-407E-A947-70E740481C1C}">
                <a14:useLocalDpi xmlns:a14="http://schemas.microsoft.com/office/drawing/2010/main" val="0"/>
              </a:ext>
            </a:extLst>
          </a:blip>
          <a:srcRect l="38230" t="43678" r="38009" b="37724"/>
          <a:stretch/>
        </p:blipFill>
        <p:spPr>
          <a:xfrm>
            <a:off x="2483768" y="4600800"/>
            <a:ext cx="2172712" cy="922492"/>
          </a:xfrm>
          <a:prstGeom prst="rect">
            <a:avLst/>
          </a:prstGeom>
        </p:spPr>
      </p:pic>
      <p:pic>
        <p:nvPicPr>
          <p:cNvPr id="9" name="Grafik 8"/>
          <p:cNvPicPr>
            <a:picLocks noChangeAspect="1"/>
          </p:cNvPicPr>
          <p:nvPr/>
        </p:nvPicPr>
        <p:blipFill rotWithShape="1">
          <a:blip r:embed="rId7">
            <a:extLst>
              <a:ext uri="{28A0092B-C50C-407E-A947-70E740481C1C}">
                <a14:useLocalDpi xmlns:a14="http://schemas.microsoft.com/office/drawing/2010/main" val="0"/>
              </a:ext>
            </a:extLst>
          </a:blip>
          <a:srcRect l="53186" t="50000" r="38141" b="31198"/>
          <a:stretch/>
        </p:blipFill>
        <p:spPr>
          <a:xfrm>
            <a:off x="3850987" y="4593600"/>
            <a:ext cx="793021" cy="932608"/>
          </a:xfrm>
          <a:prstGeom prst="rect">
            <a:avLst/>
          </a:prstGeom>
        </p:spPr>
      </p:pic>
      <p:pic>
        <p:nvPicPr>
          <p:cNvPr id="10" name="Grafik 9"/>
          <p:cNvPicPr>
            <a:picLocks noChangeAspect="1"/>
          </p:cNvPicPr>
          <p:nvPr/>
        </p:nvPicPr>
        <p:blipFill rotWithShape="1">
          <a:blip r:embed="rId8">
            <a:extLst>
              <a:ext uri="{28A0092B-C50C-407E-A947-70E740481C1C}">
                <a14:useLocalDpi xmlns:a14="http://schemas.microsoft.com/office/drawing/2010/main" val="0"/>
              </a:ext>
            </a:extLst>
          </a:blip>
          <a:srcRect l="61239" t="47920" r="23805" b="33646"/>
          <a:stretch/>
        </p:blipFill>
        <p:spPr>
          <a:xfrm>
            <a:off x="4586400" y="4597200"/>
            <a:ext cx="1367554" cy="914400"/>
          </a:xfrm>
          <a:prstGeom prst="rect">
            <a:avLst/>
          </a:prstGeom>
        </p:spPr>
      </p:pic>
      <p:pic>
        <p:nvPicPr>
          <p:cNvPr id="11" name="Grafik 10"/>
          <p:cNvPicPr>
            <a:picLocks noChangeAspect="1"/>
          </p:cNvPicPr>
          <p:nvPr/>
        </p:nvPicPr>
        <p:blipFill rotWithShape="1">
          <a:blip r:embed="rId9">
            <a:extLst>
              <a:ext uri="{28A0092B-C50C-407E-A947-70E740481C1C}">
                <a14:useLocalDpi xmlns:a14="http://schemas.microsoft.com/office/drawing/2010/main" val="0"/>
              </a:ext>
            </a:extLst>
          </a:blip>
          <a:srcRect l="75563" t="58289" r="12920" b="33319"/>
          <a:stretch/>
        </p:blipFill>
        <p:spPr>
          <a:xfrm>
            <a:off x="5895087" y="5112000"/>
            <a:ext cx="1053177" cy="416260"/>
          </a:xfrm>
          <a:prstGeom prst="rect">
            <a:avLst/>
          </a:prstGeom>
        </p:spPr>
      </p:pic>
    </p:spTree>
    <p:extLst>
      <p:ext uri="{BB962C8B-B14F-4D97-AF65-F5344CB8AC3E}">
        <p14:creationId xmlns:p14="http://schemas.microsoft.com/office/powerpoint/2010/main" val="427446316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25176ABC-3404-4D72-8963-7626CA38D468}"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en-US" i="1" dirty="0" smtClean="0"/>
              <a:t>Shortest Job First</a:t>
            </a:r>
            <a:r>
              <a:rPr lang="de-DE" dirty="0" smtClean="0"/>
              <a:t> (1)</a:t>
            </a:r>
            <a:endParaRPr lang="de-DE" dirty="0"/>
          </a:p>
        </p:txBody>
      </p:sp>
      <p:sp>
        <p:nvSpPr>
          <p:cNvPr id="464901" name="Rectangle 5"/>
          <p:cNvSpPr>
            <a:spLocks noGrp="1" noChangeArrowheads="1"/>
          </p:cNvSpPr>
          <p:nvPr>
            <p:ph type="body" idx="1"/>
          </p:nvPr>
        </p:nvSpPr>
        <p:spPr/>
        <p:txBody>
          <a:bodyPr/>
          <a:lstStyle/>
          <a:p>
            <a:pPr>
              <a:lnSpc>
                <a:spcPct val="90000"/>
              </a:lnSpc>
            </a:pPr>
            <a:r>
              <a:rPr lang="de-DE" b="1" dirty="0" smtClean="0"/>
              <a:t>Kürzester Job wird ausgewählt (SJF)</a:t>
            </a:r>
            <a:endParaRPr lang="en-US" b="1" i="1" dirty="0" smtClean="0"/>
          </a:p>
          <a:p>
            <a:pPr>
              <a:lnSpc>
                <a:spcPct val="120000"/>
              </a:lnSpc>
              <a:buFont typeface="Arial" charset="0"/>
              <a:buChar char="–"/>
            </a:pPr>
            <a:r>
              <a:rPr lang="de-DE" dirty="0" smtClean="0"/>
              <a:t>Länge bezieht sich auf die nächste Rechenphase bis zur nächsten Warteoperation (z.B. I/O)</a:t>
            </a:r>
            <a:endParaRPr lang="en-US" i="1" dirty="0" smtClean="0"/>
          </a:p>
          <a:p>
            <a:pPr>
              <a:lnSpc>
                <a:spcPct val="90000"/>
              </a:lnSpc>
            </a:pPr>
            <a:endParaRPr lang="de-DE" sz="1200" b="1" dirty="0"/>
          </a:p>
          <a:p>
            <a:pPr marL="0" indent="0">
              <a:lnSpc>
                <a:spcPct val="100000"/>
              </a:lnSpc>
            </a:pPr>
            <a:r>
              <a:rPr lang="de-DE" b="1" dirty="0" smtClean="0"/>
              <a:t>„Bereit“-Warteschlange wird nach Länge der nächsten Rechenphase sortiert</a:t>
            </a:r>
            <a:endParaRPr lang="de-DE" b="1" dirty="0"/>
          </a:p>
          <a:p>
            <a:pPr>
              <a:lnSpc>
                <a:spcPct val="120000"/>
              </a:lnSpc>
              <a:buFont typeface="Arial" charset="0"/>
              <a:buChar char="–"/>
            </a:pPr>
            <a:r>
              <a:rPr lang="de-DE" dirty="0" smtClean="0"/>
              <a:t>Vorhersage der Länge durch Protokollieren der Länge bisheriger Rechenphasen (Mittelwert, exponentielle Glättung)</a:t>
            </a:r>
          </a:p>
          <a:p>
            <a:pPr>
              <a:lnSpc>
                <a:spcPct val="120000"/>
              </a:lnSpc>
              <a:buFont typeface="Arial" charset="0"/>
              <a:buChar char="–"/>
            </a:pPr>
            <a:r>
              <a:rPr lang="de-DE" dirty="0" smtClean="0"/>
              <a:t>... Protokollierung der Länge der vorherigen Rechenphase</a:t>
            </a:r>
            <a:endParaRPr lang="en-US" dirty="0"/>
          </a:p>
          <a:p>
            <a:pPr>
              <a:lnSpc>
                <a:spcPct val="90000"/>
              </a:lnSpc>
            </a:pPr>
            <a:endParaRPr lang="de-DE" sz="1200" b="1" dirty="0"/>
          </a:p>
          <a:p>
            <a:pPr>
              <a:lnSpc>
                <a:spcPct val="90000"/>
              </a:lnSpc>
            </a:pPr>
            <a:r>
              <a:rPr lang="de-DE" b="1" dirty="0" smtClean="0"/>
              <a:t>SJF optimiert die mittlere Wartezeit</a:t>
            </a:r>
            <a:endParaRPr lang="de-DE" b="1" dirty="0"/>
          </a:p>
          <a:p>
            <a:pPr>
              <a:lnSpc>
                <a:spcPct val="120000"/>
              </a:lnSpc>
              <a:buFont typeface="Arial" charset="0"/>
              <a:buChar char="–"/>
            </a:pPr>
            <a:r>
              <a:rPr lang="de-DE" dirty="0" smtClean="0"/>
              <a:t>Da Länge der Rechenphase in der Regel nicht genau vorhersagbar, nicht ganz optimal</a:t>
            </a:r>
          </a:p>
          <a:p>
            <a:pPr>
              <a:lnSpc>
                <a:spcPct val="90000"/>
              </a:lnSpc>
            </a:pPr>
            <a:endParaRPr lang="de-DE" sz="1200" b="1" dirty="0"/>
          </a:p>
          <a:p>
            <a:pPr>
              <a:lnSpc>
                <a:spcPct val="90000"/>
              </a:lnSpc>
            </a:pPr>
            <a:r>
              <a:rPr lang="de-DE" b="1" dirty="0" smtClean="0"/>
              <a:t>Varianten:</a:t>
            </a:r>
            <a:r>
              <a:rPr lang="de-DE" dirty="0" smtClean="0"/>
              <a:t> präemptiv (PSJF) und nicht-präemptiv</a:t>
            </a:r>
            <a:endParaRPr lang="de-DE" dirty="0"/>
          </a:p>
        </p:txBody>
      </p:sp>
    </p:spTree>
    <p:extLst>
      <p:ext uri="{BB962C8B-B14F-4D97-AF65-F5344CB8AC3E}">
        <p14:creationId xmlns:p14="http://schemas.microsoft.com/office/powerpoint/2010/main" val="103472053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5E4F96BE-84A5-4195-877D-093242FACE45}"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en-US" i="1" dirty="0"/>
              <a:t>Shortest Job First</a:t>
            </a:r>
            <a:r>
              <a:rPr lang="de-DE" dirty="0"/>
              <a:t> </a:t>
            </a:r>
            <a:r>
              <a:rPr lang="de-DE" dirty="0" smtClean="0"/>
              <a:t>(2)</a:t>
            </a:r>
            <a:endParaRPr lang="de-DE" dirty="0"/>
          </a:p>
        </p:txBody>
      </p:sp>
      <p:sp>
        <p:nvSpPr>
          <p:cNvPr id="464901" name="Rectangle 5"/>
          <p:cNvSpPr>
            <a:spLocks noGrp="1" noChangeArrowheads="1"/>
          </p:cNvSpPr>
          <p:nvPr>
            <p:ph type="body" idx="1"/>
          </p:nvPr>
        </p:nvSpPr>
        <p:spPr/>
        <p:txBody>
          <a:bodyPr/>
          <a:lstStyle/>
          <a:p>
            <a:pPr>
              <a:lnSpc>
                <a:spcPct val="90000"/>
              </a:lnSpc>
            </a:pPr>
            <a:r>
              <a:rPr lang="de-DE" b="1" dirty="0" smtClean="0"/>
              <a:t>Beispiel: SJF</a:t>
            </a:r>
            <a:endParaRPr lang="de-DE" b="1" dirty="0"/>
          </a:p>
          <a:p>
            <a:pPr lvl="1">
              <a:lnSpc>
                <a:spcPct val="120000"/>
              </a:lnSpc>
              <a:buFont typeface="Arial" charset="0"/>
              <a:buChar char="–"/>
            </a:pPr>
            <a:r>
              <a:rPr lang="de-DE" dirty="0" smtClean="0"/>
              <a:t>Laufzeitanforderung</a:t>
            </a:r>
          </a:p>
          <a:p>
            <a:pPr lvl="1">
              <a:lnSpc>
                <a:spcPct val="120000"/>
              </a:lnSpc>
              <a:buFont typeface="Arial" charset="0"/>
              <a:buChar char="–"/>
            </a:pPr>
            <a:endParaRPr lang="de-DE" dirty="0"/>
          </a:p>
          <a:p>
            <a:pPr lvl="1">
              <a:lnSpc>
                <a:spcPct val="120000"/>
              </a:lnSpc>
              <a:buFont typeface="Arial" charset="0"/>
              <a:buChar char="–"/>
            </a:pPr>
            <a:endParaRPr lang="de-DE" dirty="0" smtClean="0"/>
          </a:p>
          <a:p>
            <a:pPr lvl="1">
              <a:lnSpc>
                <a:spcPct val="120000"/>
              </a:lnSpc>
              <a:buFont typeface="Arial" charset="0"/>
              <a:buChar char="–"/>
            </a:pPr>
            <a:endParaRPr lang="de-DE" dirty="0"/>
          </a:p>
          <a:p>
            <a:pPr lvl="1">
              <a:lnSpc>
                <a:spcPct val="120000"/>
              </a:lnSpc>
              <a:buFont typeface="Arial" charset="0"/>
              <a:buChar char="–"/>
            </a:pPr>
            <a:endParaRPr lang="de-DE" sz="1200" dirty="0"/>
          </a:p>
          <a:p>
            <a:pPr lvl="1">
              <a:buFont typeface="Arial" charset="0"/>
              <a:buChar char="–"/>
            </a:pPr>
            <a:r>
              <a:rPr lang="de-DE" dirty="0" smtClean="0"/>
              <a:t>SJF-Ablauf auf einem Prozessor</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P1                P3              P1       P1  P2</a:t>
            </a:r>
            <a:br>
              <a:rPr lang="de-DE" dirty="0" smtClean="0"/>
            </a:br>
            <a:r>
              <a:rPr lang="de-DE" dirty="0" smtClean="0"/>
              <a:t>P3                P2              P2       P2</a:t>
            </a:r>
            <a:br>
              <a:rPr lang="de-DE" dirty="0" smtClean="0"/>
            </a:br>
            <a:r>
              <a:rPr lang="de-DE" dirty="0" smtClean="0"/>
              <a:t>P2</a:t>
            </a:r>
            <a:endParaRPr lang="de-DE" dirty="0"/>
          </a:p>
        </p:txBody>
      </p:sp>
      <p:sp>
        <p:nvSpPr>
          <p:cNvPr id="7" name="Textfeld 6"/>
          <p:cNvSpPr txBox="1"/>
          <p:nvPr/>
        </p:nvSpPr>
        <p:spPr>
          <a:xfrm>
            <a:off x="-17901" y="5724545"/>
            <a:ext cx="1061509" cy="584775"/>
          </a:xfrm>
          <a:prstGeom prst="rect">
            <a:avLst/>
          </a:prstGeom>
          <a:noFill/>
        </p:spPr>
        <p:txBody>
          <a:bodyPr wrap="none" rtlCol="0">
            <a:spAutoFit/>
          </a:bodyPr>
          <a:lstStyle/>
          <a:p>
            <a:pPr algn="r"/>
            <a:r>
              <a:rPr lang="de-DE" sz="1600" dirty="0" smtClean="0"/>
              <a:t>Warte-</a:t>
            </a:r>
          </a:p>
          <a:p>
            <a:pPr algn="r"/>
            <a:r>
              <a:rPr lang="de-DE" sz="1600" dirty="0" smtClean="0"/>
              <a:t>schlange:</a:t>
            </a:r>
            <a:endParaRPr lang="de-DE" sz="1600" dirty="0"/>
          </a:p>
        </p:txBody>
      </p:sp>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l="23894" t="60155" r="41416" b="10969"/>
          <a:stretch/>
        </p:blipFill>
        <p:spPr>
          <a:xfrm>
            <a:off x="1043608" y="2132856"/>
            <a:ext cx="3172077" cy="1432290"/>
          </a:xfrm>
          <a:prstGeom prst="rect">
            <a:avLst/>
          </a:prstGeom>
        </p:spPr>
      </p:pic>
      <p:pic>
        <p:nvPicPr>
          <p:cNvPr id="3" name="Grafik 2"/>
          <p:cNvPicPr>
            <a:picLocks noChangeAspect="1"/>
          </p:cNvPicPr>
          <p:nvPr/>
        </p:nvPicPr>
        <p:blipFill rotWithShape="1">
          <a:blip r:embed="rId4">
            <a:extLst>
              <a:ext uri="{28A0092B-C50C-407E-A947-70E740481C1C}">
                <a14:useLocalDpi xmlns:a14="http://schemas.microsoft.com/office/drawing/2010/main" val="0"/>
              </a:ext>
            </a:extLst>
          </a:blip>
          <a:srcRect l="23894" t="39918" r="5575" b="31361"/>
          <a:stretch/>
        </p:blipFill>
        <p:spPr>
          <a:xfrm>
            <a:off x="1188000" y="4077072"/>
            <a:ext cx="6449352" cy="1424636"/>
          </a:xfrm>
          <a:prstGeom prst="rect">
            <a:avLst/>
          </a:prstGeom>
        </p:spPr>
      </p:pic>
      <p:pic>
        <p:nvPicPr>
          <p:cNvPr id="9" name="Grafik 8"/>
          <p:cNvPicPr>
            <a:picLocks noChangeAspect="1"/>
          </p:cNvPicPr>
          <p:nvPr/>
        </p:nvPicPr>
        <p:blipFill rotWithShape="1">
          <a:blip r:embed="rId5">
            <a:extLst>
              <a:ext uri="{28A0092B-C50C-407E-A947-70E740481C1C}">
                <a14:useLocalDpi xmlns:a14="http://schemas.microsoft.com/office/drawing/2010/main" val="0"/>
              </a:ext>
            </a:extLst>
          </a:blip>
          <a:srcRect l="70797" t="64540" r="11150" b="19452"/>
          <a:stretch/>
        </p:blipFill>
        <p:spPr>
          <a:xfrm>
            <a:off x="7243200" y="5515288"/>
            <a:ext cx="1650776" cy="794032"/>
          </a:xfrm>
          <a:prstGeom prst="rect">
            <a:avLst/>
          </a:prstGeom>
        </p:spPr>
      </p:pic>
    </p:spTree>
    <p:extLst>
      <p:ext uri="{BB962C8B-B14F-4D97-AF65-F5344CB8AC3E}">
        <p14:creationId xmlns:p14="http://schemas.microsoft.com/office/powerpoint/2010/main" val="258426736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E4969E73-EAA6-4C34-BDEF-C7D8B16CC169}"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655362" name="Rectangle 2"/>
          <p:cNvSpPr>
            <a:spLocks noGrp="1" noChangeArrowheads="1"/>
          </p:cNvSpPr>
          <p:nvPr>
            <p:ph type="title"/>
          </p:nvPr>
        </p:nvSpPr>
        <p:spPr/>
        <p:txBody>
          <a:bodyPr/>
          <a:lstStyle/>
          <a:p>
            <a:r>
              <a:rPr lang="de-DE" dirty="0"/>
              <a:t>Inhalte der Vorlesung</a:t>
            </a:r>
          </a:p>
        </p:txBody>
      </p:sp>
      <p:sp>
        <p:nvSpPr>
          <p:cNvPr id="655363" name="Rectangle 3"/>
          <p:cNvSpPr>
            <a:spLocks noGrp="1" noChangeArrowheads="1"/>
          </p:cNvSpPr>
          <p:nvPr>
            <p:ph type="body" idx="1"/>
          </p:nvPr>
        </p:nvSpPr>
        <p:spPr/>
        <p:txBody>
          <a:bodyPr/>
          <a:lstStyle/>
          <a:p>
            <a:pPr marL="381000" indent="-381000">
              <a:lnSpc>
                <a:spcPct val="120000"/>
              </a:lnSpc>
              <a:buFont typeface="Arial" charset="0"/>
              <a:buAutoNum type="arabicPeriod"/>
            </a:pPr>
            <a:r>
              <a:rPr lang="de-DE" b="1" dirty="0" smtClean="0">
                <a:solidFill>
                  <a:srgbClr val="7D91AA"/>
                </a:solidFill>
              </a:rPr>
              <a:t>Einführung</a:t>
            </a:r>
          </a:p>
          <a:p>
            <a:pPr marL="381000" indent="-381000">
              <a:lnSpc>
                <a:spcPct val="120000"/>
              </a:lnSpc>
              <a:buFont typeface="Arial" charset="0"/>
              <a:buAutoNum type="arabicPeriod"/>
            </a:pPr>
            <a:r>
              <a:rPr lang="de-DE" b="1" dirty="0" smtClean="0">
                <a:solidFill>
                  <a:srgbClr val="7D91AA"/>
                </a:solidFill>
              </a:rPr>
              <a:t>Zahlendarstellungen und Rechnerarithmetik</a:t>
            </a:r>
          </a:p>
          <a:p>
            <a:pPr marL="381000" indent="-381000">
              <a:lnSpc>
                <a:spcPct val="120000"/>
              </a:lnSpc>
              <a:buFont typeface="Arial" charset="0"/>
              <a:buAutoNum type="arabicPeriod"/>
            </a:pPr>
            <a:r>
              <a:rPr lang="de-DE" b="1" dirty="0" smtClean="0">
                <a:solidFill>
                  <a:srgbClr val="7D91AA"/>
                </a:solidFill>
              </a:rPr>
              <a:t>Einführung in Betriebssysteme</a:t>
            </a:r>
          </a:p>
          <a:p>
            <a:pPr marL="381000" indent="-381000">
              <a:lnSpc>
                <a:spcPct val="120000"/>
              </a:lnSpc>
              <a:buFont typeface="Arial" charset="0"/>
              <a:buAutoNum type="arabicPeriod"/>
            </a:pPr>
            <a:r>
              <a:rPr lang="de-DE" b="1" dirty="0" smtClean="0"/>
              <a:t>Prozesse und Nebenläufigkeit</a:t>
            </a:r>
            <a:endParaRPr lang="de-DE" b="1" dirty="0" smtClean="0">
              <a:solidFill>
                <a:srgbClr val="7D91AA"/>
              </a:solidFill>
            </a:endParaRPr>
          </a:p>
          <a:p>
            <a:pPr marL="381000" indent="-381000">
              <a:lnSpc>
                <a:spcPct val="120000"/>
              </a:lnSpc>
              <a:buFont typeface="Arial" charset="0"/>
              <a:buAutoNum type="arabicPeriod"/>
            </a:pPr>
            <a:r>
              <a:rPr lang="de-DE" b="1" dirty="0" smtClean="0">
                <a:solidFill>
                  <a:srgbClr val="7D91AA"/>
                </a:solidFill>
              </a:rPr>
              <a:t>Filesysteme</a:t>
            </a:r>
          </a:p>
          <a:p>
            <a:pPr marL="381000" indent="-381000">
              <a:lnSpc>
                <a:spcPct val="120000"/>
              </a:lnSpc>
              <a:buFont typeface="Arial" charset="0"/>
              <a:buAutoNum type="arabicPeriod"/>
            </a:pPr>
            <a:r>
              <a:rPr lang="de-DE" b="1" dirty="0" smtClean="0">
                <a:solidFill>
                  <a:srgbClr val="7D91AA"/>
                </a:solidFill>
              </a:rPr>
              <a:t>Speicherverwaltung</a:t>
            </a:r>
          </a:p>
          <a:p>
            <a:pPr marL="381000" indent="-381000">
              <a:lnSpc>
                <a:spcPct val="120000"/>
              </a:lnSpc>
              <a:buFont typeface="Arial" charset="0"/>
              <a:buAutoNum type="arabicPeriod"/>
            </a:pPr>
            <a:r>
              <a:rPr lang="de-DE" b="1" dirty="0">
                <a:solidFill>
                  <a:srgbClr val="7D91AA"/>
                </a:solidFill>
              </a:rPr>
              <a:t>Einführung in </a:t>
            </a:r>
            <a:r>
              <a:rPr lang="de-DE" b="1" dirty="0" smtClean="0">
                <a:solidFill>
                  <a:srgbClr val="7D91AA"/>
                </a:solidFill>
              </a:rPr>
              <a:t>MIPS-Assembler</a:t>
            </a:r>
            <a:endParaRPr lang="de-DE" b="1" dirty="0" smtClean="0">
              <a:solidFill>
                <a:srgbClr val="7D91AA"/>
              </a:solidFill>
            </a:endParaRPr>
          </a:p>
          <a:p>
            <a:pPr marL="381000" indent="-381000">
              <a:lnSpc>
                <a:spcPct val="120000"/>
              </a:lnSpc>
              <a:buFont typeface="Arial" charset="0"/>
              <a:buAutoNum type="arabicPeriod"/>
            </a:pPr>
            <a:r>
              <a:rPr lang="de-DE" b="1" dirty="0" smtClean="0">
                <a:solidFill>
                  <a:srgbClr val="7D91AA"/>
                </a:solidFill>
              </a:rPr>
              <a:t>Rechteverwaltung</a:t>
            </a:r>
          </a:p>
          <a:p>
            <a:pPr marL="381000" indent="-381000">
              <a:lnSpc>
                <a:spcPct val="120000"/>
              </a:lnSpc>
              <a:buFont typeface="Arial" charset="0"/>
              <a:buAutoNum type="arabicPeriod"/>
            </a:pPr>
            <a:r>
              <a:rPr lang="de-DE" b="1" dirty="0" smtClean="0">
                <a:solidFill>
                  <a:srgbClr val="7D91AA"/>
                </a:solidFill>
              </a:rPr>
              <a:t>Ein-/Ausgabe und </a:t>
            </a:r>
            <a:r>
              <a:rPr lang="de-DE" b="1" dirty="0" smtClean="0">
                <a:solidFill>
                  <a:srgbClr val="7D91AA"/>
                </a:solidFill>
              </a:rPr>
              <a:t>Gerätetreiber</a:t>
            </a:r>
            <a:endParaRPr lang="de-DE" b="1" dirty="0" smtClean="0">
              <a:solidFill>
                <a:srgbClr val="7D91AA"/>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5E4F96BE-84A5-4195-877D-093242FACE45}"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en-US" i="1" dirty="0"/>
              <a:t>Shortest Job First</a:t>
            </a:r>
            <a:r>
              <a:rPr lang="de-DE" dirty="0"/>
              <a:t> </a:t>
            </a:r>
            <a:r>
              <a:rPr lang="de-DE" dirty="0" smtClean="0"/>
              <a:t>(3)</a:t>
            </a:r>
            <a:endParaRPr lang="de-DE" dirty="0"/>
          </a:p>
        </p:txBody>
      </p:sp>
      <p:sp>
        <p:nvSpPr>
          <p:cNvPr id="464901" name="Rectangle 5"/>
          <p:cNvSpPr>
            <a:spLocks noGrp="1" noChangeArrowheads="1"/>
          </p:cNvSpPr>
          <p:nvPr>
            <p:ph type="body" idx="1"/>
          </p:nvPr>
        </p:nvSpPr>
        <p:spPr/>
        <p:txBody>
          <a:bodyPr/>
          <a:lstStyle/>
          <a:p>
            <a:pPr>
              <a:lnSpc>
                <a:spcPct val="90000"/>
              </a:lnSpc>
            </a:pPr>
            <a:r>
              <a:rPr lang="de-DE" b="1" dirty="0" smtClean="0"/>
              <a:t>Beispiel: PSJF</a:t>
            </a:r>
            <a:endParaRPr lang="de-DE" b="1" dirty="0"/>
          </a:p>
          <a:p>
            <a:pPr lvl="1">
              <a:lnSpc>
                <a:spcPct val="120000"/>
              </a:lnSpc>
              <a:buFont typeface="Arial" charset="0"/>
              <a:buChar char="–"/>
            </a:pPr>
            <a:r>
              <a:rPr lang="de-DE" dirty="0" smtClean="0"/>
              <a:t>Laufzeitanforderung</a:t>
            </a:r>
          </a:p>
          <a:p>
            <a:pPr lvl="1">
              <a:lnSpc>
                <a:spcPct val="120000"/>
              </a:lnSpc>
              <a:buFont typeface="Arial" charset="0"/>
              <a:buChar char="–"/>
            </a:pPr>
            <a:endParaRPr lang="de-DE" dirty="0"/>
          </a:p>
          <a:p>
            <a:pPr lvl="1">
              <a:lnSpc>
                <a:spcPct val="120000"/>
              </a:lnSpc>
              <a:buFont typeface="Arial" charset="0"/>
              <a:buChar char="–"/>
            </a:pPr>
            <a:endParaRPr lang="de-DE" dirty="0" smtClean="0"/>
          </a:p>
          <a:p>
            <a:pPr lvl="1">
              <a:lnSpc>
                <a:spcPct val="120000"/>
              </a:lnSpc>
              <a:buFont typeface="Arial" charset="0"/>
              <a:buChar char="–"/>
            </a:pPr>
            <a:endParaRPr lang="de-DE" dirty="0"/>
          </a:p>
          <a:p>
            <a:pPr lvl="1">
              <a:lnSpc>
                <a:spcPct val="120000"/>
              </a:lnSpc>
              <a:buFont typeface="Arial" charset="0"/>
              <a:buChar char="–"/>
            </a:pPr>
            <a:endParaRPr lang="de-DE" sz="1200" dirty="0"/>
          </a:p>
          <a:p>
            <a:pPr lvl="1">
              <a:buFont typeface="Arial" charset="0"/>
              <a:buChar char="–"/>
            </a:pPr>
            <a:r>
              <a:rPr lang="de-DE" dirty="0" smtClean="0"/>
              <a:t>PSJF-Ablauf auf einem Prozessor</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P1                P3              P1  P3       P2</a:t>
            </a:r>
            <a:br>
              <a:rPr lang="de-DE" dirty="0" smtClean="0"/>
            </a:br>
            <a:r>
              <a:rPr lang="de-DE" dirty="0" smtClean="0"/>
              <a:t>P3                P2              P3  P2</a:t>
            </a:r>
            <a:br>
              <a:rPr lang="de-DE" dirty="0" smtClean="0"/>
            </a:br>
            <a:r>
              <a:rPr lang="de-DE" dirty="0" smtClean="0"/>
              <a:t>P2                                  </a:t>
            </a:r>
            <a:r>
              <a:rPr lang="de-DE" sz="1000" dirty="0" smtClean="0"/>
              <a:t> </a:t>
            </a:r>
            <a:r>
              <a:rPr lang="de-DE" dirty="0" smtClean="0"/>
              <a:t>P2</a:t>
            </a:r>
            <a:endParaRPr lang="de-DE" dirty="0"/>
          </a:p>
        </p:txBody>
      </p:sp>
      <p:sp>
        <p:nvSpPr>
          <p:cNvPr id="7" name="Textfeld 6"/>
          <p:cNvSpPr txBox="1"/>
          <p:nvPr/>
        </p:nvSpPr>
        <p:spPr>
          <a:xfrm>
            <a:off x="-17901" y="5724545"/>
            <a:ext cx="1061509" cy="584775"/>
          </a:xfrm>
          <a:prstGeom prst="rect">
            <a:avLst/>
          </a:prstGeom>
          <a:noFill/>
        </p:spPr>
        <p:txBody>
          <a:bodyPr wrap="none" rtlCol="0">
            <a:spAutoFit/>
          </a:bodyPr>
          <a:lstStyle/>
          <a:p>
            <a:pPr algn="r"/>
            <a:r>
              <a:rPr lang="de-DE" sz="1600" dirty="0" smtClean="0"/>
              <a:t>Warte-</a:t>
            </a:r>
          </a:p>
          <a:p>
            <a:pPr algn="r"/>
            <a:r>
              <a:rPr lang="de-DE" sz="1600" dirty="0" smtClean="0"/>
              <a:t>schlange:</a:t>
            </a:r>
            <a:endParaRPr lang="de-DE" sz="1600" dirty="0"/>
          </a:p>
        </p:txBody>
      </p:sp>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l="23894" t="60155" r="41416" b="10969"/>
          <a:stretch/>
        </p:blipFill>
        <p:spPr>
          <a:xfrm>
            <a:off x="1043608" y="2132856"/>
            <a:ext cx="3172077" cy="1432290"/>
          </a:xfrm>
          <a:prstGeom prst="rect">
            <a:avLst/>
          </a:prstGeom>
        </p:spPr>
      </p:pic>
      <p:pic>
        <p:nvPicPr>
          <p:cNvPr id="9" name="Grafik 8"/>
          <p:cNvPicPr>
            <a:picLocks noChangeAspect="1"/>
          </p:cNvPicPr>
          <p:nvPr/>
        </p:nvPicPr>
        <p:blipFill rotWithShape="1">
          <a:blip r:embed="rId4">
            <a:extLst>
              <a:ext uri="{28A0092B-C50C-407E-A947-70E740481C1C}">
                <a14:useLocalDpi xmlns:a14="http://schemas.microsoft.com/office/drawing/2010/main" val="0"/>
              </a:ext>
            </a:extLst>
          </a:blip>
          <a:srcRect l="70797" t="64540" r="11150" b="19452"/>
          <a:stretch/>
        </p:blipFill>
        <p:spPr>
          <a:xfrm>
            <a:off x="7243200" y="5515288"/>
            <a:ext cx="1650776" cy="794032"/>
          </a:xfrm>
          <a:prstGeom prst="rect">
            <a:avLst/>
          </a:prstGeom>
        </p:spPr>
      </p:pic>
      <p:pic>
        <p:nvPicPr>
          <p:cNvPr id="6" name="Grafik 5"/>
          <p:cNvPicPr>
            <a:picLocks noChangeAspect="1"/>
          </p:cNvPicPr>
          <p:nvPr/>
        </p:nvPicPr>
        <p:blipFill rotWithShape="1">
          <a:blip r:embed="rId5">
            <a:extLst>
              <a:ext uri="{28A0092B-C50C-407E-A947-70E740481C1C}">
                <a14:useLocalDpi xmlns:a14="http://schemas.microsoft.com/office/drawing/2010/main" val="0"/>
              </a:ext>
            </a:extLst>
          </a:blip>
          <a:srcRect l="23982" t="44821" r="5752" b="26141"/>
          <a:stretch/>
        </p:blipFill>
        <p:spPr>
          <a:xfrm>
            <a:off x="1188000" y="4078800"/>
            <a:ext cx="6425076" cy="1440382"/>
          </a:xfrm>
          <a:prstGeom prst="rect">
            <a:avLst/>
          </a:prstGeom>
        </p:spPr>
      </p:pic>
    </p:spTree>
    <p:extLst>
      <p:ext uri="{BB962C8B-B14F-4D97-AF65-F5344CB8AC3E}">
        <p14:creationId xmlns:p14="http://schemas.microsoft.com/office/powerpoint/2010/main" val="282325255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25176ABC-3404-4D72-8963-7626CA38D468}"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de-DE" dirty="0" smtClean="0"/>
              <a:t>Prioritäten (1)</a:t>
            </a:r>
            <a:endParaRPr lang="de-DE" dirty="0"/>
          </a:p>
        </p:txBody>
      </p:sp>
      <p:sp>
        <p:nvSpPr>
          <p:cNvPr id="464901" name="Rectangle 5"/>
          <p:cNvSpPr>
            <a:spLocks noGrp="1" noChangeArrowheads="1"/>
          </p:cNvSpPr>
          <p:nvPr>
            <p:ph type="body" idx="1"/>
          </p:nvPr>
        </p:nvSpPr>
        <p:spPr/>
        <p:txBody>
          <a:bodyPr/>
          <a:lstStyle/>
          <a:p>
            <a:pPr>
              <a:lnSpc>
                <a:spcPct val="120000"/>
              </a:lnSpc>
            </a:pPr>
            <a:r>
              <a:rPr lang="de-DE" b="1" dirty="0" smtClean="0"/>
              <a:t>Prozess mit höchster Priorität wird ausgewählt</a:t>
            </a:r>
          </a:p>
          <a:p>
            <a:pPr>
              <a:lnSpc>
                <a:spcPct val="120000"/>
              </a:lnSpc>
            </a:pPr>
            <a:r>
              <a:rPr lang="en-US" b="1" i="1" dirty="0" smtClean="0"/>
              <a:t>(HPF, Highest Priority First)</a:t>
            </a:r>
          </a:p>
          <a:p>
            <a:pPr>
              <a:lnSpc>
                <a:spcPct val="120000"/>
              </a:lnSpc>
              <a:buFont typeface="Arial" charset="0"/>
              <a:buChar char="–"/>
            </a:pPr>
            <a:r>
              <a:rPr lang="de-DE" dirty="0" smtClean="0"/>
              <a:t>Dynamisch – statisch</a:t>
            </a:r>
            <a:br>
              <a:rPr lang="de-DE" dirty="0" smtClean="0"/>
            </a:br>
            <a:r>
              <a:rPr lang="de-DE" dirty="0" smtClean="0"/>
              <a:t>(z.B. SJF: dynamische Vergabe von Prioritäten gemäß Länge der nächsten Rechenphase)</a:t>
            </a:r>
            <a:br>
              <a:rPr lang="de-DE" dirty="0" smtClean="0"/>
            </a:br>
            <a:r>
              <a:rPr lang="de-DE" dirty="0" smtClean="0"/>
              <a:t>(z.B. statische Prioritäten in Echtzeitsystemen; Vorhersagbarkeit von Reaktionszeiten)</a:t>
            </a:r>
          </a:p>
          <a:p>
            <a:pPr>
              <a:lnSpc>
                <a:spcPct val="120000"/>
              </a:lnSpc>
              <a:buFont typeface="Arial" charset="0"/>
              <a:buChar char="–"/>
            </a:pPr>
            <a:r>
              <a:rPr lang="de-DE" dirty="0" smtClean="0"/>
              <a:t>Verdrängend – nicht-verdrängend</a:t>
            </a:r>
            <a:endParaRPr lang="en-US" i="1" dirty="0" smtClean="0"/>
          </a:p>
          <a:p>
            <a:pPr>
              <a:lnSpc>
                <a:spcPct val="90000"/>
              </a:lnSpc>
            </a:pPr>
            <a:endParaRPr lang="de-DE" sz="1200" b="1" dirty="0"/>
          </a:p>
          <a:p>
            <a:pPr>
              <a:lnSpc>
                <a:spcPct val="90000"/>
              </a:lnSpc>
            </a:pPr>
            <a:r>
              <a:rPr lang="de-DE" b="1" dirty="0" smtClean="0"/>
              <a:t>Probleme</a:t>
            </a:r>
            <a:endParaRPr lang="de-DE" b="1" dirty="0"/>
          </a:p>
          <a:p>
            <a:pPr>
              <a:lnSpc>
                <a:spcPct val="120000"/>
              </a:lnSpc>
              <a:buFont typeface="Arial" charset="0"/>
              <a:buChar char="–"/>
            </a:pPr>
            <a:r>
              <a:rPr lang="de-DE" dirty="0" smtClean="0"/>
              <a:t>Prioritätsumkehr </a:t>
            </a:r>
            <a:r>
              <a:rPr lang="en-US" i="1" dirty="0" smtClean="0"/>
              <a:t>(Priority Inversion)</a:t>
            </a:r>
          </a:p>
          <a:p>
            <a:pPr>
              <a:lnSpc>
                <a:spcPct val="120000"/>
              </a:lnSpc>
              <a:buFont typeface="Arial" charset="0"/>
              <a:buChar char="–"/>
            </a:pPr>
            <a:r>
              <a:rPr lang="de-DE" dirty="0" smtClean="0"/>
              <a:t>Aushungerung </a:t>
            </a:r>
            <a:r>
              <a:rPr lang="en-US" i="1" dirty="0" smtClean="0"/>
              <a:t>(Starvation)</a:t>
            </a:r>
            <a:endParaRPr lang="en-US" i="1" dirty="0"/>
          </a:p>
        </p:txBody>
      </p:sp>
    </p:spTree>
    <p:extLst>
      <p:ext uri="{BB962C8B-B14F-4D97-AF65-F5344CB8AC3E}">
        <p14:creationId xmlns:p14="http://schemas.microsoft.com/office/powerpoint/2010/main" val="165667583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25176ABC-3404-4D72-8963-7626CA38D468}"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de-DE" dirty="0" smtClean="0"/>
              <a:t>Prioritäten (2)</a:t>
            </a:r>
            <a:endParaRPr lang="de-DE" dirty="0"/>
          </a:p>
        </p:txBody>
      </p:sp>
      <p:sp>
        <p:nvSpPr>
          <p:cNvPr id="464901" name="Rectangle 5"/>
          <p:cNvSpPr>
            <a:spLocks noGrp="1" noChangeArrowheads="1"/>
          </p:cNvSpPr>
          <p:nvPr>
            <p:ph type="body" idx="1"/>
          </p:nvPr>
        </p:nvSpPr>
        <p:spPr/>
        <p:txBody>
          <a:bodyPr/>
          <a:lstStyle/>
          <a:p>
            <a:pPr>
              <a:lnSpc>
                <a:spcPct val="120000"/>
              </a:lnSpc>
            </a:pPr>
            <a:r>
              <a:rPr lang="de-DE" b="1" dirty="0" smtClean="0"/>
              <a:t>Prioritätsumkehr</a:t>
            </a:r>
            <a:endParaRPr lang="en-US" b="1" i="1" dirty="0" smtClean="0"/>
          </a:p>
          <a:p>
            <a:pPr>
              <a:lnSpc>
                <a:spcPct val="120000"/>
              </a:lnSpc>
              <a:buFont typeface="Arial" charset="0"/>
              <a:buChar char="–"/>
            </a:pPr>
            <a:r>
              <a:rPr lang="de-DE" dirty="0" smtClean="0"/>
              <a:t>Hochpriorer Prozess wartet auf eine Ressource, die ein niedrigpriorer Prozess besitzt.</a:t>
            </a:r>
            <a:br>
              <a:rPr lang="de-DE" dirty="0" smtClean="0"/>
            </a:br>
            <a:r>
              <a:rPr lang="de-DE" dirty="0" smtClean="0"/>
              <a:t>Dieser wiederum wird durch einen mittelprioren Prozess verdrängt und kann daher die Ressource nicht freigeben</a:t>
            </a:r>
          </a:p>
          <a:p>
            <a:pPr>
              <a:lnSpc>
                <a:spcPct val="120000"/>
              </a:lnSpc>
              <a:buFont typeface="Wingdings" pitchFamily="2" charset="2"/>
              <a:buChar char="F"/>
            </a:pPr>
            <a:r>
              <a:rPr lang="de-DE" dirty="0" smtClean="0"/>
              <a:t>Hochpriorer Prozess muss auf andere mit niedrigerer Priorität warten!</a:t>
            </a:r>
          </a:p>
        </p:txBody>
      </p:sp>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l="26195" t="36597" r="14956" b="18097"/>
          <a:stretch/>
        </p:blipFill>
        <p:spPr>
          <a:xfrm>
            <a:off x="611559" y="3953962"/>
            <a:ext cx="5380480" cy="2427366"/>
          </a:xfrm>
          <a:prstGeom prst="rect">
            <a:avLst/>
          </a:prstGeom>
        </p:spPr>
      </p:pic>
    </p:spTree>
    <p:extLst>
      <p:ext uri="{BB962C8B-B14F-4D97-AF65-F5344CB8AC3E}">
        <p14:creationId xmlns:p14="http://schemas.microsoft.com/office/powerpoint/2010/main" val="39093720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25176ABC-3404-4D72-8963-7626CA38D468}"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de-DE" dirty="0" smtClean="0"/>
              <a:t>Prioritäten (3)</a:t>
            </a:r>
            <a:endParaRPr lang="de-DE" dirty="0"/>
          </a:p>
        </p:txBody>
      </p:sp>
      <p:sp>
        <p:nvSpPr>
          <p:cNvPr id="464901" name="Rectangle 5"/>
          <p:cNvSpPr>
            <a:spLocks noGrp="1" noChangeArrowheads="1"/>
          </p:cNvSpPr>
          <p:nvPr>
            <p:ph type="body" idx="1"/>
          </p:nvPr>
        </p:nvSpPr>
        <p:spPr/>
        <p:txBody>
          <a:bodyPr/>
          <a:lstStyle/>
          <a:p>
            <a:pPr>
              <a:lnSpc>
                <a:spcPct val="120000"/>
              </a:lnSpc>
            </a:pPr>
            <a:r>
              <a:rPr lang="de-DE" b="1" dirty="0" smtClean="0"/>
              <a:t>Prioritätsumkehr</a:t>
            </a:r>
            <a:endParaRPr lang="en-US" b="1" i="1" dirty="0" smtClean="0"/>
          </a:p>
          <a:p>
            <a:pPr>
              <a:lnSpc>
                <a:spcPct val="120000"/>
              </a:lnSpc>
              <a:buFont typeface="Arial" charset="0"/>
              <a:buChar char="–"/>
            </a:pPr>
            <a:r>
              <a:rPr lang="de-DE" dirty="0" smtClean="0"/>
              <a:t>Hochpriorer Prozess wartet auf eine Ressource, die ein niedrigpriorer Prozess besitzt.</a:t>
            </a:r>
            <a:br>
              <a:rPr lang="de-DE" dirty="0" smtClean="0"/>
            </a:br>
            <a:r>
              <a:rPr lang="de-DE" dirty="0" smtClean="0"/>
              <a:t>Dieser wiederum wird durch einen mittelprioren Prozess verdrängt und kann daher die Ressource nicht freigeben</a:t>
            </a:r>
          </a:p>
          <a:p>
            <a:pPr>
              <a:lnSpc>
                <a:spcPct val="120000"/>
              </a:lnSpc>
              <a:buFont typeface="Wingdings" pitchFamily="2" charset="2"/>
              <a:buChar char="F"/>
            </a:pPr>
            <a:r>
              <a:rPr lang="de-DE" dirty="0" smtClean="0"/>
              <a:t>Hochpriorer Prozess muss auf andere mit niedrigerer Priorität warten!</a:t>
            </a:r>
          </a:p>
        </p:txBody>
      </p:sp>
      <p:pic>
        <p:nvPicPr>
          <p:cNvPr id="3" name="Grafik 2"/>
          <p:cNvPicPr>
            <a:picLocks noChangeAspect="1"/>
          </p:cNvPicPr>
          <p:nvPr/>
        </p:nvPicPr>
        <p:blipFill rotWithShape="1">
          <a:blip r:embed="rId3">
            <a:extLst>
              <a:ext uri="{28A0092B-C50C-407E-A947-70E740481C1C}">
                <a14:useLocalDpi xmlns:a14="http://schemas.microsoft.com/office/drawing/2010/main" val="0"/>
              </a:ext>
            </a:extLst>
          </a:blip>
          <a:srcRect l="26195" t="34936" r="11142" b="13719"/>
          <a:stretch/>
        </p:blipFill>
        <p:spPr>
          <a:xfrm>
            <a:off x="611559" y="3630034"/>
            <a:ext cx="5729973" cy="2751294"/>
          </a:xfrm>
          <a:prstGeom prst="rect">
            <a:avLst/>
          </a:prstGeom>
        </p:spPr>
      </p:pic>
    </p:spTree>
    <p:extLst>
      <p:ext uri="{BB962C8B-B14F-4D97-AF65-F5344CB8AC3E}">
        <p14:creationId xmlns:p14="http://schemas.microsoft.com/office/powerpoint/2010/main" val="281127639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25176ABC-3404-4D72-8963-7626CA38D468}"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de-DE" dirty="0" smtClean="0"/>
              <a:t>Prioritäten (4)</a:t>
            </a:r>
            <a:endParaRPr lang="de-DE" dirty="0"/>
          </a:p>
        </p:txBody>
      </p:sp>
      <p:sp>
        <p:nvSpPr>
          <p:cNvPr id="464901" name="Rectangle 5"/>
          <p:cNvSpPr>
            <a:spLocks noGrp="1" noChangeArrowheads="1"/>
          </p:cNvSpPr>
          <p:nvPr>
            <p:ph type="body" idx="1"/>
          </p:nvPr>
        </p:nvSpPr>
        <p:spPr/>
        <p:txBody>
          <a:bodyPr/>
          <a:lstStyle/>
          <a:p>
            <a:pPr>
              <a:lnSpc>
                <a:spcPct val="120000"/>
              </a:lnSpc>
            </a:pPr>
            <a:r>
              <a:rPr lang="de-DE" b="1" dirty="0" smtClean="0"/>
              <a:t>Prioritätsumkehr</a:t>
            </a:r>
            <a:endParaRPr lang="en-US" b="1" i="1" dirty="0" smtClean="0"/>
          </a:p>
          <a:p>
            <a:pPr>
              <a:lnSpc>
                <a:spcPct val="120000"/>
              </a:lnSpc>
              <a:buFont typeface="Arial" charset="0"/>
              <a:buChar char="–"/>
            </a:pPr>
            <a:r>
              <a:rPr lang="de-DE" dirty="0" smtClean="0"/>
              <a:t>Hochpriorer Prozess wartet auf eine Ressource, die ein niedrigpriorer Prozess besitzt.</a:t>
            </a:r>
            <a:br>
              <a:rPr lang="de-DE" dirty="0" smtClean="0"/>
            </a:br>
            <a:r>
              <a:rPr lang="de-DE" dirty="0" smtClean="0"/>
              <a:t>Dieser wiederum wird durch einen mittelprioren Prozess verdrängt und kann daher die Ressource nicht freigeben</a:t>
            </a:r>
          </a:p>
          <a:p>
            <a:pPr>
              <a:lnSpc>
                <a:spcPct val="120000"/>
              </a:lnSpc>
              <a:buFont typeface="Wingdings" pitchFamily="2" charset="2"/>
              <a:buChar char="F"/>
            </a:pPr>
            <a:r>
              <a:rPr lang="de-DE" dirty="0" smtClean="0"/>
              <a:t>Hochpriorer Prozess muss auf andere mit niedrigerer Priorität warten!</a:t>
            </a:r>
          </a:p>
        </p:txBody>
      </p:sp>
      <p:pic>
        <p:nvPicPr>
          <p:cNvPr id="6" name="Grafik 5"/>
          <p:cNvPicPr>
            <a:picLocks noChangeAspect="1"/>
          </p:cNvPicPr>
          <p:nvPr/>
        </p:nvPicPr>
        <p:blipFill rotWithShape="1">
          <a:blip r:embed="rId3">
            <a:extLst>
              <a:ext uri="{28A0092B-C50C-407E-A947-70E740481C1C}">
                <a14:useLocalDpi xmlns:a14="http://schemas.microsoft.com/office/drawing/2010/main" val="0"/>
              </a:ext>
            </a:extLst>
          </a:blip>
          <a:srcRect l="26195" t="33879" r="12124" b="14172"/>
          <a:stretch/>
        </p:blipFill>
        <p:spPr>
          <a:xfrm>
            <a:off x="612000" y="3628800"/>
            <a:ext cx="5640149" cy="2783661"/>
          </a:xfrm>
          <a:prstGeom prst="rect">
            <a:avLst/>
          </a:prstGeom>
        </p:spPr>
      </p:pic>
      <p:sp>
        <p:nvSpPr>
          <p:cNvPr id="3" name="Rechteck 2"/>
          <p:cNvSpPr/>
          <p:nvPr/>
        </p:nvSpPr>
        <p:spPr bwMode="auto">
          <a:xfrm>
            <a:off x="1619672" y="4914000"/>
            <a:ext cx="1512168" cy="216024"/>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
        <p:nvSpPr>
          <p:cNvPr id="2" name="Geschweifte Klammer rechts 1"/>
          <p:cNvSpPr/>
          <p:nvPr/>
        </p:nvSpPr>
        <p:spPr bwMode="auto">
          <a:xfrm rot="5400000">
            <a:off x="2520000" y="4149176"/>
            <a:ext cx="144016" cy="1728000"/>
          </a:xfrm>
          <a:prstGeom prst="righ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16349474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25176ABC-3404-4D72-8963-7626CA38D468}"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de-DE" dirty="0" smtClean="0"/>
              <a:t>Prioritäten (5)</a:t>
            </a:r>
            <a:endParaRPr lang="de-DE" dirty="0"/>
          </a:p>
        </p:txBody>
      </p:sp>
      <p:sp>
        <p:nvSpPr>
          <p:cNvPr id="464901" name="Rectangle 5"/>
          <p:cNvSpPr>
            <a:spLocks noGrp="1" noChangeArrowheads="1"/>
          </p:cNvSpPr>
          <p:nvPr>
            <p:ph type="body" idx="1"/>
          </p:nvPr>
        </p:nvSpPr>
        <p:spPr/>
        <p:txBody>
          <a:bodyPr/>
          <a:lstStyle/>
          <a:p>
            <a:pPr>
              <a:lnSpc>
                <a:spcPct val="120000"/>
              </a:lnSpc>
            </a:pPr>
            <a:r>
              <a:rPr lang="de-DE" b="1" dirty="0" smtClean="0"/>
              <a:t>Lösung: Prioritätsvererbung</a:t>
            </a:r>
            <a:endParaRPr lang="en-US" b="1" i="1" dirty="0" smtClean="0"/>
          </a:p>
          <a:p>
            <a:pPr>
              <a:lnSpc>
                <a:spcPct val="120000"/>
              </a:lnSpc>
              <a:buFont typeface="Arial" charset="0"/>
              <a:buChar char="–"/>
            </a:pPr>
            <a:r>
              <a:rPr lang="de-DE" dirty="0" smtClean="0"/>
              <a:t>Dynamische Anhebung der Priorität für Prozesse, die eine Ressource besitzen, auf die ein hochpriorer Prozess wartet</a:t>
            </a:r>
            <a:br>
              <a:rPr lang="de-DE" dirty="0" smtClean="0"/>
            </a:br>
            <a:r>
              <a:rPr lang="de-DE" dirty="0" smtClean="0"/>
              <a:t>(Im Beispiel: P3 erhält bei Prioritätsvererbung zwischen Zeitpunkten 2 und 3 gleiche Priorität wie Prozess P1)</a:t>
            </a:r>
            <a:endParaRPr lang="en-US" i="1" dirty="0" smtClean="0"/>
          </a:p>
          <a:p>
            <a:pPr>
              <a:lnSpc>
                <a:spcPct val="90000"/>
              </a:lnSpc>
            </a:pPr>
            <a:endParaRPr lang="de-DE" sz="1200" b="1" dirty="0"/>
          </a:p>
          <a:p>
            <a:pPr>
              <a:lnSpc>
                <a:spcPct val="90000"/>
              </a:lnSpc>
            </a:pPr>
            <a:r>
              <a:rPr lang="de-DE" b="1" dirty="0" smtClean="0"/>
              <a:t>Aushungerung</a:t>
            </a:r>
            <a:endParaRPr lang="de-DE" b="1" dirty="0"/>
          </a:p>
          <a:p>
            <a:pPr>
              <a:lnSpc>
                <a:spcPct val="120000"/>
              </a:lnSpc>
              <a:buFont typeface="Arial" charset="0"/>
              <a:buChar char="–"/>
            </a:pPr>
            <a:r>
              <a:rPr lang="de-DE" dirty="0" smtClean="0"/>
              <a:t>Ein Prozess kommt nie zum Zuge, da immer andere mit höherer Priorität vorhanden sind.</a:t>
            </a:r>
            <a:endParaRPr lang="en-US" i="1" dirty="0" smtClean="0"/>
          </a:p>
          <a:p>
            <a:pPr>
              <a:lnSpc>
                <a:spcPct val="120000"/>
              </a:lnSpc>
              <a:buFont typeface="Arial" charset="0"/>
              <a:buChar char="–"/>
            </a:pPr>
            <a:r>
              <a:rPr lang="de-DE" dirty="0" smtClean="0"/>
              <a:t>Lösung: Dynamische Anhebung der Priorität für lange wartende Prozesse (Alterung, </a:t>
            </a:r>
            <a:r>
              <a:rPr lang="en-US" i="1" dirty="0" smtClean="0"/>
              <a:t>Aging</a:t>
            </a:r>
            <a:r>
              <a:rPr lang="de-DE" dirty="0" smtClean="0"/>
              <a:t>)</a:t>
            </a:r>
            <a:endParaRPr lang="en-US" i="1" dirty="0"/>
          </a:p>
        </p:txBody>
      </p:sp>
    </p:spTree>
    <p:extLst>
      <p:ext uri="{BB962C8B-B14F-4D97-AF65-F5344CB8AC3E}">
        <p14:creationId xmlns:p14="http://schemas.microsoft.com/office/powerpoint/2010/main" val="3722877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490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490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490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25176ABC-3404-4D72-8963-7626CA38D468}"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en-US" i="1" dirty="0" smtClean="0"/>
              <a:t>Round Robin</a:t>
            </a:r>
            <a:r>
              <a:rPr lang="de-DE" dirty="0" smtClean="0"/>
              <a:t> (1)</a:t>
            </a:r>
            <a:endParaRPr lang="de-DE" dirty="0"/>
          </a:p>
        </p:txBody>
      </p:sp>
      <p:sp>
        <p:nvSpPr>
          <p:cNvPr id="464901" name="Rectangle 5"/>
          <p:cNvSpPr>
            <a:spLocks noGrp="1" noChangeArrowheads="1"/>
          </p:cNvSpPr>
          <p:nvPr>
            <p:ph type="body" idx="1"/>
          </p:nvPr>
        </p:nvSpPr>
        <p:spPr/>
        <p:txBody>
          <a:bodyPr/>
          <a:lstStyle/>
          <a:p>
            <a:pPr>
              <a:lnSpc>
                <a:spcPct val="120000"/>
              </a:lnSpc>
            </a:pPr>
            <a:r>
              <a:rPr lang="de-DE" b="1" dirty="0" smtClean="0"/>
              <a:t>Zuteilung und Auswahl erfolgt reihum</a:t>
            </a:r>
            <a:endParaRPr lang="en-US" b="1" i="1" dirty="0" smtClean="0"/>
          </a:p>
          <a:p>
            <a:pPr>
              <a:lnSpc>
                <a:spcPct val="120000"/>
              </a:lnSpc>
              <a:buFont typeface="Arial" charset="0"/>
              <a:buChar char="–"/>
            </a:pPr>
            <a:r>
              <a:rPr lang="de-DE" dirty="0" smtClean="0"/>
              <a:t>Ähnlich wie FCFS, aber mit Präemption</a:t>
            </a:r>
          </a:p>
          <a:p>
            <a:pPr>
              <a:lnSpc>
                <a:spcPct val="120000"/>
              </a:lnSpc>
              <a:buFont typeface="Arial" charset="0"/>
              <a:buChar char="–"/>
            </a:pPr>
            <a:r>
              <a:rPr lang="de-DE" dirty="0" smtClean="0"/>
              <a:t>Festes Zeitquantum </a:t>
            </a:r>
            <a:r>
              <a:rPr lang="en-US" i="1" dirty="0" smtClean="0"/>
              <a:t>(Time Quantum)</a:t>
            </a:r>
            <a:r>
              <a:rPr lang="de-DE" dirty="0" smtClean="0"/>
              <a:t> oder Zeitscheibe </a:t>
            </a:r>
            <a:r>
              <a:rPr lang="en-US" i="1" dirty="0" smtClean="0"/>
              <a:t>(Time Slice)</a:t>
            </a:r>
            <a:r>
              <a:rPr lang="de-DE" dirty="0" smtClean="0"/>
              <a:t> wird Prozessen jeweils zugeteilt</a:t>
            </a:r>
          </a:p>
          <a:p>
            <a:pPr>
              <a:lnSpc>
                <a:spcPct val="120000"/>
              </a:lnSpc>
              <a:buFont typeface="Arial" charset="0"/>
              <a:buChar char="–"/>
            </a:pPr>
            <a:r>
              <a:rPr lang="de-DE" dirty="0" smtClean="0"/>
              <a:t>Geeignet für </a:t>
            </a:r>
            <a:r>
              <a:rPr lang="en-US" i="1" dirty="0" smtClean="0"/>
              <a:t>Time-Sharing</a:t>
            </a:r>
            <a:r>
              <a:rPr lang="de-DE" dirty="0" smtClean="0"/>
              <a:t> Betrieb</a:t>
            </a:r>
          </a:p>
          <a:p>
            <a:pPr>
              <a:lnSpc>
                <a:spcPct val="120000"/>
              </a:lnSpc>
              <a:buFont typeface="Arial" charset="0"/>
              <a:buChar char="–"/>
            </a:pPr>
            <a:endParaRPr lang="de-DE" dirty="0" smtClean="0"/>
          </a:p>
          <a:p>
            <a:pPr>
              <a:lnSpc>
                <a:spcPct val="120000"/>
              </a:lnSpc>
              <a:buFont typeface="Arial" charset="0"/>
              <a:buChar char="–"/>
            </a:pPr>
            <a:endParaRPr lang="de-DE" dirty="0" smtClean="0"/>
          </a:p>
          <a:p>
            <a:pPr>
              <a:lnSpc>
                <a:spcPct val="120000"/>
              </a:lnSpc>
              <a:buFont typeface="Arial" charset="0"/>
              <a:buChar char="–"/>
            </a:pPr>
            <a:endParaRPr lang="de-DE" dirty="0"/>
          </a:p>
          <a:p>
            <a:pPr>
              <a:lnSpc>
                <a:spcPct val="120000"/>
              </a:lnSpc>
              <a:buFont typeface="Arial" charset="0"/>
              <a:buChar char="–"/>
            </a:pPr>
            <a:endParaRPr lang="de-DE" dirty="0"/>
          </a:p>
          <a:p>
            <a:pPr>
              <a:lnSpc>
                <a:spcPct val="120000"/>
              </a:lnSpc>
              <a:buFont typeface="Arial" charset="0"/>
              <a:buChar char="–"/>
            </a:pPr>
            <a:endParaRPr lang="de-DE" dirty="0" smtClean="0"/>
          </a:p>
          <a:p>
            <a:pPr>
              <a:lnSpc>
                <a:spcPct val="120000"/>
              </a:lnSpc>
              <a:buFont typeface="Arial" charset="0"/>
              <a:buChar char="–"/>
            </a:pPr>
            <a:endParaRPr lang="de-DE" dirty="0"/>
          </a:p>
          <a:p>
            <a:pPr>
              <a:lnSpc>
                <a:spcPct val="120000"/>
              </a:lnSpc>
              <a:buFont typeface="Arial" charset="0"/>
              <a:buChar char="–"/>
            </a:pPr>
            <a:r>
              <a:rPr lang="de-DE" dirty="0" smtClean="0"/>
              <a:t>Wartezeit ist jedoch eventuell relativ lang</a:t>
            </a:r>
          </a:p>
        </p:txBody>
      </p:sp>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l="29204" t="47620" r="16283" b="16890"/>
          <a:stretch/>
        </p:blipFill>
        <p:spPr>
          <a:xfrm>
            <a:off x="611560" y="3399579"/>
            <a:ext cx="4984693" cy="1901629"/>
          </a:xfrm>
          <a:prstGeom prst="rect">
            <a:avLst/>
          </a:prstGeom>
        </p:spPr>
      </p:pic>
    </p:spTree>
    <p:extLst>
      <p:ext uri="{BB962C8B-B14F-4D97-AF65-F5344CB8AC3E}">
        <p14:creationId xmlns:p14="http://schemas.microsoft.com/office/powerpoint/2010/main" val="143829343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25176ABC-3404-4D72-8963-7626CA38D468}"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en-US" i="1" dirty="0" smtClean="0"/>
              <a:t>Round Robin</a:t>
            </a:r>
            <a:r>
              <a:rPr lang="de-DE" dirty="0" smtClean="0"/>
              <a:t> (2)</a:t>
            </a:r>
            <a:endParaRPr lang="de-DE" dirty="0"/>
          </a:p>
        </p:txBody>
      </p:sp>
      <p:sp>
        <p:nvSpPr>
          <p:cNvPr id="464901" name="Rectangle 5"/>
          <p:cNvSpPr>
            <a:spLocks noGrp="1" noChangeArrowheads="1"/>
          </p:cNvSpPr>
          <p:nvPr>
            <p:ph type="body" idx="1"/>
          </p:nvPr>
        </p:nvSpPr>
        <p:spPr>
          <a:xfrm>
            <a:off x="179512" y="1412776"/>
            <a:ext cx="8785225" cy="4994275"/>
          </a:xfrm>
        </p:spPr>
        <p:txBody>
          <a:bodyPr/>
          <a:lstStyle/>
          <a:p>
            <a:pPr>
              <a:lnSpc>
                <a:spcPct val="120000"/>
              </a:lnSpc>
            </a:pPr>
            <a:r>
              <a:rPr lang="de-DE" b="1" dirty="0" smtClean="0"/>
              <a:t>Beispiel zur Betrachtung der Wartezeiten</a:t>
            </a:r>
          </a:p>
          <a:p>
            <a:pPr>
              <a:lnSpc>
                <a:spcPct val="120000"/>
              </a:lnSpc>
            </a:pPr>
            <a:r>
              <a:rPr lang="de-DE" dirty="0"/>
              <a:t>	</a:t>
            </a:r>
            <a:r>
              <a:rPr lang="de-DE" dirty="0" smtClean="0"/>
              <a:t>Prozess 1:	24</a:t>
            </a:r>
          </a:p>
          <a:p>
            <a:pPr>
              <a:lnSpc>
                <a:spcPct val="120000"/>
              </a:lnSpc>
            </a:pPr>
            <a:r>
              <a:rPr lang="de-DE" dirty="0"/>
              <a:t>	</a:t>
            </a:r>
            <a:r>
              <a:rPr lang="de-DE" dirty="0" smtClean="0"/>
              <a:t>Prozess 2:	  3       Zeiteinheiten</a:t>
            </a:r>
          </a:p>
          <a:p>
            <a:pPr>
              <a:lnSpc>
                <a:spcPct val="120000"/>
              </a:lnSpc>
            </a:pPr>
            <a:r>
              <a:rPr lang="de-DE" dirty="0"/>
              <a:t>	</a:t>
            </a:r>
            <a:r>
              <a:rPr lang="de-DE" dirty="0" smtClean="0"/>
              <a:t>Prozess 3:	  3</a:t>
            </a:r>
            <a:endParaRPr lang="en-US" dirty="0" smtClean="0"/>
          </a:p>
          <a:p>
            <a:pPr>
              <a:lnSpc>
                <a:spcPct val="120000"/>
              </a:lnSpc>
              <a:buFont typeface="Arial" charset="0"/>
              <a:buChar char="–"/>
            </a:pPr>
            <a:r>
              <a:rPr lang="de-DE" dirty="0" smtClean="0"/>
              <a:t>Zeitscheibe ist 4 Zeiteinheiten</a:t>
            </a:r>
          </a:p>
          <a:p>
            <a:pPr>
              <a:lnSpc>
                <a:spcPct val="120000"/>
              </a:lnSpc>
              <a:buFont typeface="Arial" charset="0"/>
              <a:buChar char="–"/>
            </a:pPr>
            <a:r>
              <a:rPr lang="de-DE" dirty="0" smtClean="0"/>
              <a:t>Reihenfolge in der „Bereit“-Warteschlange </a:t>
            </a:r>
            <a:r>
              <a:rPr lang="en-US" i="1" dirty="0" smtClean="0"/>
              <a:t>(Ready Queue)</a:t>
            </a:r>
            <a:r>
              <a:rPr lang="de-DE" dirty="0" smtClean="0"/>
              <a:t>: P1, P2, P3</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Mittlere Wartezeit: (6 + 4 + 7) / 3 = 5,7</a:t>
            </a:r>
          </a:p>
        </p:txBody>
      </p:sp>
      <p:sp>
        <p:nvSpPr>
          <p:cNvPr id="3" name="Geschweifte Klammer rechts 2"/>
          <p:cNvSpPr/>
          <p:nvPr/>
        </p:nvSpPr>
        <p:spPr bwMode="auto">
          <a:xfrm>
            <a:off x="2483768" y="1954800"/>
            <a:ext cx="216024" cy="792088"/>
          </a:xfrm>
          <a:prstGeom prst="rightBrac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charset="0"/>
            </a:endParaRPr>
          </a:p>
        </p:txBody>
      </p:sp>
      <p:pic>
        <p:nvPicPr>
          <p:cNvPr id="6" name="Grafik 5"/>
          <p:cNvPicPr>
            <a:picLocks noChangeAspect="1"/>
          </p:cNvPicPr>
          <p:nvPr/>
        </p:nvPicPr>
        <p:blipFill rotWithShape="1">
          <a:blip r:embed="rId3">
            <a:extLst>
              <a:ext uri="{28A0092B-C50C-407E-A947-70E740481C1C}">
                <a14:useLocalDpi xmlns:a14="http://schemas.microsoft.com/office/drawing/2010/main" val="0"/>
              </a:ext>
            </a:extLst>
          </a:blip>
          <a:srcRect l="25309" t="56156" r="4956" b="15833"/>
          <a:stretch/>
        </p:blipFill>
        <p:spPr>
          <a:xfrm>
            <a:off x="571740" y="3872248"/>
            <a:ext cx="6376524" cy="1500968"/>
          </a:xfrm>
          <a:prstGeom prst="rect">
            <a:avLst/>
          </a:prstGeom>
        </p:spPr>
      </p:pic>
    </p:spTree>
    <p:extLst>
      <p:ext uri="{BB962C8B-B14F-4D97-AF65-F5344CB8AC3E}">
        <p14:creationId xmlns:p14="http://schemas.microsoft.com/office/powerpoint/2010/main" val="1832258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25176ABC-3404-4D72-8963-7626CA38D468}"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en-US" i="1" dirty="0"/>
              <a:t>Round Robin</a:t>
            </a:r>
            <a:r>
              <a:rPr lang="de-DE" dirty="0"/>
              <a:t> </a:t>
            </a:r>
            <a:r>
              <a:rPr lang="de-DE" dirty="0" smtClean="0"/>
              <a:t>(3)</a:t>
            </a:r>
            <a:endParaRPr lang="de-DE" dirty="0"/>
          </a:p>
        </p:txBody>
      </p:sp>
      <p:sp>
        <p:nvSpPr>
          <p:cNvPr id="464901" name="Rectangle 5"/>
          <p:cNvSpPr>
            <a:spLocks noGrp="1" noChangeArrowheads="1"/>
          </p:cNvSpPr>
          <p:nvPr>
            <p:ph type="body" idx="1"/>
          </p:nvPr>
        </p:nvSpPr>
        <p:spPr/>
        <p:txBody>
          <a:bodyPr/>
          <a:lstStyle/>
          <a:p>
            <a:pPr>
              <a:lnSpc>
                <a:spcPct val="120000"/>
              </a:lnSpc>
            </a:pPr>
            <a:r>
              <a:rPr lang="de-DE" b="1" dirty="0" smtClean="0"/>
              <a:t>Effizienz hängt von der Länge der Zeitscheibe ab</a:t>
            </a:r>
            <a:endParaRPr lang="en-US" b="1" i="1" dirty="0" smtClean="0"/>
          </a:p>
          <a:p>
            <a:pPr>
              <a:lnSpc>
                <a:spcPct val="120000"/>
              </a:lnSpc>
              <a:buFont typeface="Arial" charset="0"/>
              <a:buChar char="–"/>
            </a:pPr>
            <a:r>
              <a:rPr lang="de-DE" dirty="0" smtClean="0"/>
              <a:t>Kurze Zeitscheiben: Zeit zum Kontextwechsel wird dominant</a:t>
            </a:r>
          </a:p>
          <a:p>
            <a:pPr>
              <a:lnSpc>
                <a:spcPct val="120000"/>
              </a:lnSpc>
              <a:buFont typeface="Arial" charset="0"/>
              <a:buChar char="–"/>
            </a:pPr>
            <a:r>
              <a:rPr lang="de-DE" dirty="0" smtClean="0"/>
              <a:t>Lange Zeitscheiben: </a:t>
            </a:r>
            <a:r>
              <a:rPr lang="en-US" i="1" dirty="0" smtClean="0"/>
              <a:t>Round Robin</a:t>
            </a:r>
            <a:r>
              <a:rPr lang="de-DE" dirty="0" smtClean="0"/>
              <a:t> nähert sich FCFS an</a:t>
            </a:r>
          </a:p>
          <a:p>
            <a:pPr marL="0" indent="0">
              <a:lnSpc>
                <a:spcPct val="120000"/>
              </a:lnSpc>
            </a:pPr>
            <a:endParaRPr lang="de-DE" sz="1200" dirty="0" smtClean="0"/>
          </a:p>
          <a:p>
            <a:pPr marL="0" indent="0">
              <a:lnSpc>
                <a:spcPct val="120000"/>
              </a:lnSpc>
            </a:pPr>
            <a:r>
              <a:rPr lang="de-DE" b="1" dirty="0" smtClean="0"/>
              <a:t>Implementierungsabhängige Details</a:t>
            </a:r>
            <a:endParaRPr lang="de-DE" b="1" dirty="0"/>
          </a:p>
          <a:p>
            <a:pPr>
              <a:lnSpc>
                <a:spcPct val="120000"/>
              </a:lnSpc>
              <a:buFont typeface="Arial" charset="0"/>
              <a:buChar char="–"/>
            </a:pPr>
            <a:r>
              <a:rPr lang="de-DE" dirty="0" smtClean="0"/>
              <a:t>Terminiert ein Prozess mitten in einer Zeitscheibe, kann das Ende der laufenden Zeitscheibe abgewartet und dann der Kontext gewechselt werden, oder der Kontextwechsel erfolgt vorzeitig direkt mit Prozessende</a:t>
            </a:r>
          </a:p>
          <a:p>
            <a:pPr>
              <a:lnSpc>
                <a:spcPct val="120000"/>
              </a:lnSpc>
              <a:buFont typeface="Arial" charset="0"/>
              <a:buChar char="–"/>
            </a:pPr>
            <a:r>
              <a:rPr lang="de-DE" dirty="0" smtClean="0"/>
              <a:t>Wird ein blockierter Prozess ausführbereit, so kann er hinten oder weiter vorne in die </a:t>
            </a:r>
            <a:r>
              <a:rPr lang="en-US" i="1" dirty="0" smtClean="0"/>
              <a:t>Ready Queue</a:t>
            </a:r>
            <a:r>
              <a:rPr lang="de-DE" dirty="0" smtClean="0"/>
              <a:t> einsortiert werden</a:t>
            </a:r>
          </a:p>
          <a:p>
            <a:pPr>
              <a:lnSpc>
                <a:spcPct val="90000"/>
              </a:lnSpc>
            </a:pPr>
            <a:endParaRPr lang="de-DE" sz="1200" b="1" dirty="0"/>
          </a:p>
          <a:p>
            <a:pPr>
              <a:lnSpc>
                <a:spcPct val="90000"/>
              </a:lnSpc>
            </a:pPr>
            <a:r>
              <a:rPr lang="de-DE" b="1" dirty="0" smtClean="0"/>
              <a:t>Verweilzeit und Wartezeit hängen ebenfalls von Zeitscheibenlänge ab</a:t>
            </a:r>
            <a:endParaRPr lang="de-DE" b="1" dirty="0"/>
          </a:p>
          <a:p>
            <a:pPr>
              <a:lnSpc>
                <a:spcPct val="120000"/>
              </a:lnSpc>
              <a:buFont typeface="Arial" charset="0"/>
              <a:buChar char="–"/>
            </a:pPr>
            <a:r>
              <a:rPr lang="de-DE" dirty="0" smtClean="0"/>
              <a:t>Beispiel: 3 Prozesse mit je 10 Zeiteinheiten Rechenbedarf</a:t>
            </a:r>
          </a:p>
          <a:p>
            <a:pPr lvl="1">
              <a:buFont typeface="Arial" charset="0"/>
              <a:buChar char="–"/>
            </a:pPr>
            <a:r>
              <a:rPr lang="de-DE" dirty="0" smtClean="0"/>
              <a:t>Szenario 1: Zeitscheibenlänge   1</a:t>
            </a:r>
          </a:p>
          <a:p>
            <a:pPr lvl="1">
              <a:buFont typeface="Arial" charset="0"/>
              <a:buChar char="–"/>
            </a:pPr>
            <a:r>
              <a:rPr lang="de-DE" dirty="0" smtClean="0"/>
              <a:t>Szenario 2: Zeitscheibenlänge 10</a:t>
            </a:r>
            <a:endParaRPr lang="en-US" dirty="0"/>
          </a:p>
        </p:txBody>
      </p:sp>
    </p:spTree>
    <p:extLst>
      <p:ext uri="{BB962C8B-B14F-4D97-AF65-F5344CB8AC3E}">
        <p14:creationId xmlns:p14="http://schemas.microsoft.com/office/powerpoint/2010/main" val="79625240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25176ABC-3404-4D72-8963-7626CA38D468}"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en-US" i="1" dirty="0"/>
              <a:t>Round Robin</a:t>
            </a:r>
            <a:r>
              <a:rPr lang="de-DE" dirty="0"/>
              <a:t> </a:t>
            </a:r>
            <a:r>
              <a:rPr lang="de-DE" dirty="0" smtClean="0"/>
              <a:t>(4)</a:t>
            </a:r>
            <a:endParaRPr lang="de-DE" dirty="0"/>
          </a:p>
        </p:txBody>
      </p:sp>
      <p:sp>
        <p:nvSpPr>
          <p:cNvPr id="464901" name="Rectangle 5"/>
          <p:cNvSpPr>
            <a:spLocks noGrp="1" noChangeArrowheads="1"/>
          </p:cNvSpPr>
          <p:nvPr>
            <p:ph type="body" idx="1"/>
          </p:nvPr>
        </p:nvSpPr>
        <p:spPr/>
        <p:txBody>
          <a:bodyPr/>
          <a:lstStyle/>
          <a:p>
            <a:pPr>
              <a:lnSpc>
                <a:spcPct val="100000"/>
              </a:lnSpc>
              <a:buFont typeface="Arial" charset="0"/>
              <a:buChar char="–"/>
            </a:pPr>
            <a:r>
              <a:rPr lang="de-DE" b="1" dirty="0" smtClean="0"/>
              <a:t>Szenario 1: Zeitscheibenlänge 1</a:t>
            </a:r>
            <a:br>
              <a:rPr lang="de-DE" b="1" dirty="0" smtClean="0"/>
            </a:br>
            <a:r>
              <a:rPr lang="de-DE" b="1" dirty="0" smtClean="0"/>
              <a:t/>
            </a:r>
            <a:br>
              <a:rPr lang="de-DE" b="1" dirty="0" smtClean="0"/>
            </a:br>
            <a:r>
              <a:rPr lang="de-DE" sz="1000" dirty="0" smtClean="0"/>
              <a:t/>
            </a:r>
            <a:br>
              <a:rPr lang="de-DE" sz="1000" dirty="0" smtClean="0"/>
            </a:br>
            <a:r>
              <a:rPr lang="de-DE" dirty="0" smtClean="0"/>
              <a:t/>
            </a:r>
            <a:br>
              <a:rPr lang="de-DE" dirty="0" smtClean="0"/>
            </a:br>
            <a:r>
              <a:rPr lang="de-DE" dirty="0" smtClean="0"/>
              <a:t>							  Verweil-/Wartezeit</a:t>
            </a:r>
            <a:br>
              <a:rPr lang="de-DE" dirty="0" smtClean="0"/>
            </a:br>
            <a:r>
              <a:rPr lang="de-DE" dirty="0" smtClean="0"/>
              <a:t/>
            </a:r>
            <a:br>
              <a:rPr lang="de-DE" dirty="0" smtClean="0"/>
            </a:br>
            <a:r>
              <a:rPr lang="de-DE" sz="800" dirty="0" smtClean="0"/>
              <a:t/>
            </a:r>
            <a:br>
              <a:rPr lang="de-DE" sz="800" dirty="0" smtClean="0"/>
            </a:br>
            <a:r>
              <a:rPr lang="de-DE" dirty="0" smtClean="0"/>
              <a:t>Mittlere Verweilzeit: (28 + 29 + 30) / 3 = 29 Zeiteinheiten</a:t>
            </a:r>
            <a:br>
              <a:rPr lang="de-DE" dirty="0" smtClean="0"/>
            </a:br>
            <a:r>
              <a:rPr lang="de-DE" dirty="0" smtClean="0"/>
              <a:t>Mittlere Wartezeit:   </a:t>
            </a:r>
            <a:r>
              <a:rPr lang="de-DE" sz="600" dirty="0" smtClean="0"/>
              <a:t> </a:t>
            </a:r>
            <a:r>
              <a:rPr lang="de-DE" dirty="0" smtClean="0"/>
              <a:t>(18 + 19 + 20) / 3 = 19 Zeiteinheiten</a:t>
            </a:r>
            <a:br>
              <a:rPr lang="de-DE" dirty="0" smtClean="0"/>
            </a:br>
            <a:endParaRPr lang="de-DE" sz="1200" dirty="0" smtClean="0"/>
          </a:p>
          <a:p>
            <a:pPr>
              <a:lnSpc>
                <a:spcPct val="100000"/>
              </a:lnSpc>
              <a:buFont typeface="Arial" charset="0"/>
              <a:buChar char="–"/>
            </a:pPr>
            <a:r>
              <a:rPr lang="de-DE" b="1" dirty="0"/>
              <a:t>Szenario </a:t>
            </a:r>
            <a:r>
              <a:rPr lang="de-DE" b="1" dirty="0" smtClean="0"/>
              <a:t>2: </a:t>
            </a:r>
            <a:r>
              <a:rPr lang="de-DE" b="1" dirty="0"/>
              <a:t>Zeitscheibenlänge </a:t>
            </a:r>
            <a:r>
              <a:rPr lang="de-DE" b="1" dirty="0" smtClean="0"/>
              <a:t>10</a:t>
            </a:r>
            <a:r>
              <a:rPr lang="de-DE" b="1" dirty="0"/>
              <a:t/>
            </a:r>
            <a:br>
              <a:rPr lang="de-DE" b="1" dirty="0"/>
            </a:br>
            <a:r>
              <a:rPr lang="de-DE" b="1" dirty="0" smtClean="0"/>
              <a:t/>
            </a:r>
            <a:br>
              <a:rPr lang="de-DE" b="1" dirty="0" smtClean="0"/>
            </a:br>
            <a:r>
              <a:rPr lang="de-DE" sz="1000" dirty="0"/>
              <a:t/>
            </a:r>
            <a:br>
              <a:rPr lang="de-DE" sz="1000" dirty="0"/>
            </a:br>
            <a:r>
              <a:rPr lang="de-DE" dirty="0"/>
              <a:t/>
            </a:r>
            <a:br>
              <a:rPr lang="de-DE" dirty="0"/>
            </a:br>
            <a:r>
              <a:rPr lang="de-DE" dirty="0"/>
              <a:t>							  Verweil-/Wartezeit</a:t>
            </a:r>
            <a:br>
              <a:rPr lang="de-DE" dirty="0"/>
            </a:br>
            <a:r>
              <a:rPr lang="de-DE" dirty="0" smtClean="0"/>
              <a:t/>
            </a:r>
            <a:br>
              <a:rPr lang="de-DE" dirty="0" smtClean="0"/>
            </a:br>
            <a:r>
              <a:rPr lang="de-DE" sz="800" dirty="0"/>
              <a:t/>
            </a:r>
            <a:br>
              <a:rPr lang="de-DE" sz="800" dirty="0"/>
            </a:br>
            <a:r>
              <a:rPr lang="de-DE" dirty="0"/>
              <a:t>Mittlere Verweilzeit: </a:t>
            </a:r>
            <a:r>
              <a:rPr lang="de-DE" dirty="0" smtClean="0"/>
              <a:t>(10 </a:t>
            </a:r>
            <a:r>
              <a:rPr lang="de-DE" dirty="0"/>
              <a:t>+ </a:t>
            </a:r>
            <a:r>
              <a:rPr lang="de-DE" dirty="0" smtClean="0"/>
              <a:t>20 </a:t>
            </a:r>
            <a:r>
              <a:rPr lang="de-DE" dirty="0"/>
              <a:t>+ 30) / 3 = </a:t>
            </a:r>
            <a:r>
              <a:rPr lang="de-DE" dirty="0" smtClean="0"/>
              <a:t>20 </a:t>
            </a:r>
            <a:r>
              <a:rPr lang="de-DE" dirty="0"/>
              <a:t>Zeiteinheiten</a:t>
            </a:r>
            <a:br>
              <a:rPr lang="de-DE" dirty="0"/>
            </a:br>
            <a:r>
              <a:rPr lang="de-DE" dirty="0"/>
              <a:t>Mittlere Wartezeit:   </a:t>
            </a:r>
            <a:r>
              <a:rPr lang="de-DE" sz="600" dirty="0"/>
              <a:t> </a:t>
            </a:r>
            <a:r>
              <a:rPr lang="de-DE" sz="600" dirty="0" smtClean="0"/>
              <a:t>       </a:t>
            </a:r>
            <a:r>
              <a:rPr lang="de-DE" dirty="0" smtClean="0"/>
              <a:t>(0 </a:t>
            </a:r>
            <a:r>
              <a:rPr lang="de-DE" dirty="0"/>
              <a:t>+ </a:t>
            </a:r>
            <a:r>
              <a:rPr lang="de-DE" dirty="0" smtClean="0"/>
              <a:t>10 </a:t>
            </a:r>
            <a:r>
              <a:rPr lang="de-DE" dirty="0"/>
              <a:t>+ 20) / 3 = </a:t>
            </a:r>
            <a:r>
              <a:rPr lang="de-DE" dirty="0" smtClean="0"/>
              <a:t>10 </a:t>
            </a:r>
            <a:r>
              <a:rPr lang="de-DE" dirty="0"/>
              <a:t>Zeiteinheiten</a:t>
            </a:r>
          </a:p>
          <a:p>
            <a:pPr>
              <a:lnSpc>
                <a:spcPct val="120000"/>
              </a:lnSpc>
              <a:buFont typeface="Arial" charset="0"/>
              <a:buChar char="–"/>
            </a:pPr>
            <a:endParaRPr lang="de-DE" dirty="0" smtClean="0"/>
          </a:p>
        </p:txBody>
      </p:sp>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l="25310" t="40221" r="8760" b="35616"/>
          <a:stretch/>
        </p:blipFill>
        <p:spPr>
          <a:xfrm>
            <a:off x="611560" y="1846242"/>
            <a:ext cx="6028566" cy="1294726"/>
          </a:xfrm>
          <a:prstGeom prst="rect">
            <a:avLst/>
          </a:prstGeom>
        </p:spPr>
      </p:pic>
      <p:pic>
        <p:nvPicPr>
          <p:cNvPr id="3" name="Grafik 2"/>
          <p:cNvPicPr>
            <a:picLocks noChangeAspect="1"/>
          </p:cNvPicPr>
          <p:nvPr/>
        </p:nvPicPr>
        <p:blipFill rotWithShape="1">
          <a:blip r:embed="rId4">
            <a:extLst>
              <a:ext uri="{28A0092B-C50C-407E-A947-70E740481C1C}">
                <a14:useLocalDpi xmlns:a14="http://schemas.microsoft.com/office/drawing/2010/main" val="0"/>
              </a:ext>
            </a:extLst>
          </a:blip>
          <a:srcRect l="22124" t="56229" r="11681" b="19910"/>
          <a:stretch/>
        </p:blipFill>
        <p:spPr>
          <a:xfrm>
            <a:off x="612000" y="4454714"/>
            <a:ext cx="6052842" cy="1278542"/>
          </a:xfrm>
          <a:prstGeom prst="rect">
            <a:avLst/>
          </a:prstGeom>
        </p:spPr>
      </p:pic>
    </p:spTree>
    <p:extLst>
      <p:ext uri="{BB962C8B-B14F-4D97-AF65-F5344CB8AC3E}">
        <p14:creationId xmlns:p14="http://schemas.microsoft.com/office/powerpoint/2010/main" val="12886887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490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96FE891A-4FF1-4242-A29C-BBA5FE1AE4E3}"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655362" name="Rectangle 2"/>
          <p:cNvSpPr>
            <a:spLocks noGrp="1" noChangeArrowheads="1"/>
          </p:cNvSpPr>
          <p:nvPr>
            <p:ph type="title"/>
          </p:nvPr>
        </p:nvSpPr>
        <p:spPr/>
        <p:txBody>
          <a:bodyPr/>
          <a:lstStyle/>
          <a:p>
            <a:r>
              <a:rPr lang="de-DE" dirty="0"/>
              <a:t>Inhalte </a:t>
            </a:r>
            <a:r>
              <a:rPr lang="de-DE" dirty="0" smtClean="0"/>
              <a:t>des Kapitels (1)</a:t>
            </a:r>
            <a:endParaRPr lang="de-DE" dirty="0"/>
          </a:p>
        </p:txBody>
      </p:sp>
      <p:sp>
        <p:nvSpPr>
          <p:cNvPr id="655363" name="Rectangle 3"/>
          <p:cNvSpPr>
            <a:spLocks noGrp="1" noChangeArrowheads="1"/>
          </p:cNvSpPr>
          <p:nvPr>
            <p:ph type="body" idx="1"/>
          </p:nvPr>
        </p:nvSpPr>
        <p:spPr/>
        <p:txBody>
          <a:bodyPr/>
          <a:lstStyle/>
          <a:p>
            <a:pPr marL="457200" indent="-457200">
              <a:lnSpc>
                <a:spcPct val="120000"/>
              </a:lnSpc>
              <a:buFont typeface="+mj-lt"/>
              <a:buAutoNum type="arabicPeriod" startAt="4"/>
            </a:pPr>
            <a:r>
              <a:rPr lang="de-DE" b="1" dirty="0" smtClean="0"/>
              <a:t>Prozesse und Nebenläufigkeit</a:t>
            </a:r>
            <a:endParaRPr lang="de-DE" b="1" dirty="0"/>
          </a:p>
          <a:p>
            <a:pPr marL="838200" lvl="1" indent="-381000">
              <a:lnSpc>
                <a:spcPct val="90000"/>
              </a:lnSpc>
              <a:buFont typeface="Arial" charset="0"/>
              <a:buChar char="–"/>
            </a:pPr>
            <a:r>
              <a:rPr lang="de-DE" dirty="0" smtClean="0"/>
              <a:t>Einordnung &amp; Motivation</a:t>
            </a:r>
            <a:endParaRPr lang="de-DE" sz="2000" dirty="0" smtClean="0"/>
          </a:p>
          <a:p>
            <a:pPr marL="838200" lvl="1" indent="-381000">
              <a:lnSpc>
                <a:spcPct val="90000"/>
              </a:lnSpc>
              <a:buFont typeface="Arial" charset="0"/>
              <a:buChar char="–"/>
            </a:pPr>
            <a:r>
              <a:rPr lang="de-DE" dirty="0" smtClean="0"/>
              <a:t>Prozesse</a:t>
            </a:r>
          </a:p>
          <a:p>
            <a:pPr marL="1238250" lvl="2" indent="-381000">
              <a:lnSpc>
                <a:spcPct val="90000"/>
              </a:lnSpc>
              <a:buFont typeface="Arial" charset="0"/>
              <a:buChar char="–"/>
            </a:pPr>
            <a:r>
              <a:rPr lang="de-DE" sz="2000" dirty="0" smtClean="0"/>
              <a:t>Prozessrepräsentation (Prozesskontrollblock)</a:t>
            </a:r>
          </a:p>
          <a:p>
            <a:pPr marL="1238250" lvl="2" indent="-381000">
              <a:lnSpc>
                <a:spcPct val="90000"/>
              </a:lnSpc>
              <a:buFont typeface="Arial" charset="0"/>
              <a:buChar char="–"/>
            </a:pPr>
            <a:r>
              <a:rPr lang="de-DE" sz="2000" dirty="0" smtClean="0"/>
              <a:t>Prozesswechsel </a:t>
            </a:r>
            <a:r>
              <a:rPr lang="en-US" sz="2000" i="1" dirty="0" smtClean="0"/>
              <a:t>(Context Switch)</a:t>
            </a:r>
          </a:p>
          <a:p>
            <a:pPr marL="1238250" lvl="2" indent="-381000">
              <a:lnSpc>
                <a:spcPct val="90000"/>
              </a:lnSpc>
              <a:buFont typeface="Arial" charset="0"/>
              <a:buChar char="–"/>
            </a:pPr>
            <a:r>
              <a:rPr lang="de-DE" sz="2000" dirty="0" smtClean="0"/>
              <a:t>Prozesszustände</a:t>
            </a:r>
          </a:p>
          <a:p>
            <a:pPr marL="838200" lvl="1" indent="-381000">
              <a:lnSpc>
                <a:spcPct val="90000"/>
              </a:lnSpc>
              <a:buFont typeface="Arial" charset="0"/>
              <a:buChar char="–"/>
            </a:pPr>
            <a:r>
              <a:rPr lang="de-DE" dirty="0" smtClean="0"/>
              <a:t>Auswahlstrategien </a:t>
            </a:r>
            <a:r>
              <a:rPr lang="en-US" i="1" dirty="0" smtClean="0"/>
              <a:t>(Scheduling)</a:t>
            </a:r>
          </a:p>
          <a:p>
            <a:pPr marL="1238250" lvl="2" indent="-381000">
              <a:lnSpc>
                <a:spcPct val="90000"/>
              </a:lnSpc>
              <a:buFont typeface="Arial" charset="0"/>
              <a:buChar char="–"/>
            </a:pPr>
            <a:r>
              <a:rPr lang="en-US" sz="2000" i="1" dirty="0" smtClean="0"/>
              <a:t>First Come First Served</a:t>
            </a:r>
          </a:p>
          <a:p>
            <a:pPr marL="1238250" lvl="2" indent="-381000">
              <a:lnSpc>
                <a:spcPct val="90000"/>
              </a:lnSpc>
              <a:buFont typeface="Arial" charset="0"/>
              <a:buChar char="–"/>
            </a:pPr>
            <a:r>
              <a:rPr lang="en-US" sz="2000" i="1" dirty="0" smtClean="0"/>
              <a:t>Shortest Job First</a:t>
            </a:r>
          </a:p>
          <a:p>
            <a:pPr marL="1238250" lvl="2" indent="-381000">
              <a:lnSpc>
                <a:spcPct val="90000"/>
              </a:lnSpc>
              <a:buFont typeface="Arial" charset="0"/>
              <a:buChar char="–"/>
            </a:pPr>
            <a:r>
              <a:rPr lang="de-DE" sz="2000" dirty="0" smtClean="0"/>
              <a:t>Prioritäten</a:t>
            </a:r>
          </a:p>
          <a:p>
            <a:pPr marL="1238250" lvl="2" indent="-381000">
              <a:lnSpc>
                <a:spcPct val="90000"/>
              </a:lnSpc>
              <a:buFont typeface="Arial" charset="0"/>
              <a:buChar char="–"/>
            </a:pPr>
            <a:r>
              <a:rPr lang="en-US" sz="2000" i="1" dirty="0" smtClean="0"/>
              <a:t>Round Robin</a:t>
            </a:r>
          </a:p>
          <a:p>
            <a:pPr marL="1238250" lvl="2" indent="-381000">
              <a:lnSpc>
                <a:spcPct val="90000"/>
              </a:lnSpc>
              <a:buFont typeface="Arial" charset="0"/>
              <a:buChar char="–"/>
            </a:pPr>
            <a:r>
              <a:rPr lang="en-US" sz="2000" i="1" dirty="0" smtClean="0"/>
              <a:t>Multilevel-Queue Scheduling</a:t>
            </a:r>
          </a:p>
          <a:p>
            <a:pPr marL="1238250" lvl="2" indent="-381000">
              <a:lnSpc>
                <a:spcPct val="90000"/>
              </a:lnSpc>
              <a:buFont typeface="Arial" charset="0"/>
              <a:buChar char="–"/>
            </a:pPr>
            <a:r>
              <a:rPr lang="en-US" sz="2000" i="1" dirty="0" smtClean="0"/>
              <a:t>Multilevel-Feedback-Queue Scheduling</a:t>
            </a:r>
          </a:p>
          <a:p>
            <a:pPr marL="838200" lvl="1" indent="-381000">
              <a:lnSpc>
                <a:spcPct val="90000"/>
              </a:lnSpc>
              <a:buFont typeface="Arial" charset="0"/>
              <a:buChar char="–"/>
            </a:pPr>
            <a:r>
              <a:rPr lang="de-DE" dirty="0" smtClean="0"/>
              <a:t>...</a:t>
            </a:r>
          </a:p>
        </p:txBody>
      </p:sp>
    </p:spTree>
    <p:extLst>
      <p:ext uri="{BB962C8B-B14F-4D97-AF65-F5344CB8AC3E}">
        <p14:creationId xmlns:p14="http://schemas.microsoft.com/office/powerpoint/2010/main" val="303941340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25176ABC-3404-4D72-8963-7626CA38D468}"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en-US" i="1" dirty="0" smtClean="0"/>
              <a:t>Multilevel-Queue Scheduling</a:t>
            </a:r>
            <a:r>
              <a:rPr lang="de-DE" dirty="0" smtClean="0"/>
              <a:t> (1)</a:t>
            </a:r>
            <a:endParaRPr lang="de-DE" dirty="0"/>
          </a:p>
        </p:txBody>
      </p:sp>
      <p:sp>
        <p:nvSpPr>
          <p:cNvPr id="464901" name="Rectangle 5"/>
          <p:cNvSpPr>
            <a:spLocks noGrp="1" noChangeArrowheads="1"/>
          </p:cNvSpPr>
          <p:nvPr>
            <p:ph type="body" idx="1"/>
          </p:nvPr>
        </p:nvSpPr>
        <p:spPr/>
        <p:txBody>
          <a:bodyPr/>
          <a:lstStyle/>
          <a:p>
            <a:pPr>
              <a:lnSpc>
                <a:spcPct val="120000"/>
              </a:lnSpc>
            </a:pPr>
            <a:r>
              <a:rPr lang="de-DE" b="1" dirty="0" smtClean="0"/>
              <a:t>Verschiedene </a:t>
            </a:r>
            <a:r>
              <a:rPr lang="en-US" b="1" i="1" dirty="0" smtClean="0"/>
              <a:t>Scheduling</a:t>
            </a:r>
            <a:r>
              <a:rPr lang="de-DE" b="1" dirty="0" smtClean="0"/>
              <a:t>-Klassen</a:t>
            </a:r>
            <a:endParaRPr lang="en-US" b="1" i="1" dirty="0" smtClean="0"/>
          </a:p>
          <a:p>
            <a:pPr>
              <a:lnSpc>
                <a:spcPct val="120000"/>
              </a:lnSpc>
              <a:buFont typeface="Arial" charset="0"/>
              <a:buChar char="–"/>
            </a:pPr>
            <a:r>
              <a:rPr lang="de-DE" dirty="0" smtClean="0"/>
              <a:t>Z.B. Hintergrundprozesse </a:t>
            </a:r>
            <a:r>
              <a:rPr lang="en-US" i="1" dirty="0" smtClean="0"/>
              <a:t>(Batch)</a:t>
            </a:r>
            <a:r>
              <a:rPr lang="de-DE" dirty="0" smtClean="0"/>
              <a:t> und Vordergrundprozesse (interaktive Prozesse)</a:t>
            </a:r>
          </a:p>
          <a:p>
            <a:pPr>
              <a:lnSpc>
                <a:spcPct val="120000"/>
              </a:lnSpc>
              <a:buFont typeface="Arial" charset="0"/>
              <a:buChar char="–"/>
            </a:pPr>
            <a:r>
              <a:rPr lang="de-DE" dirty="0" smtClean="0"/>
              <a:t>Jede Klasse besitzt ihre eigenen Warteschlangen </a:t>
            </a:r>
            <a:r>
              <a:rPr lang="en-US" i="1" dirty="0" smtClean="0"/>
              <a:t>(Queues)</a:t>
            </a:r>
            <a:r>
              <a:rPr lang="de-DE" dirty="0" smtClean="0"/>
              <a:t> und verwaltet diese nach einer eigenen </a:t>
            </a:r>
            <a:r>
              <a:rPr lang="en-US" i="1" dirty="0" smtClean="0"/>
              <a:t>Scheduling</a:t>
            </a:r>
            <a:r>
              <a:rPr lang="de-DE" dirty="0" smtClean="0"/>
              <a:t>-Strategie</a:t>
            </a:r>
          </a:p>
          <a:p>
            <a:pPr>
              <a:lnSpc>
                <a:spcPct val="120000"/>
              </a:lnSpc>
              <a:buFont typeface="Arial" charset="0"/>
              <a:buChar char="–"/>
            </a:pPr>
            <a:r>
              <a:rPr lang="de-DE" dirty="0" smtClean="0"/>
              <a:t>Zwischen den Klassen gibt es ebenfalls eine </a:t>
            </a:r>
            <a:r>
              <a:rPr lang="en-US" i="1" dirty="0" smtClean="0"/>
              <a:t>Scheduling</a:t>
            </a:r>
            <a:r>
              <a:rPr lang="de-DE" dirty="0" smtClean="0"/>
              <a:t>-Strategie</a:t>
            </a:r>
            <a:br>
              <a:rPr lang="de-DE" dirty="0" smtClean="0"/>
            </a:br>
            <a:r>
              <a:rPr lang="de-DE" dirty="0" smtClean="0"/>
              <a:t>Z.B. feste Prioritäten (Vordergrundprozesse immer vor Hintergrundprozessen)</a:t>
            </a:r>
          </a:p>
          <a:p>
            <a:pPr>
              <a:lnSpc>
                <a:spcPct val="120000"/>
              </a:lnSpc>
              <a:buFont typeface="Arial" charset="0"/>
              <a:buChar char="–"/>
            </a:pPr>
            <a:r>
              <a:rPr lang="de-DE" dirty="0" smtClean="0"/>
              <a:t>Prozessauswahl</a:t>
            </a:r>
          </a:p>
          <a:p>
            <a:pPr marL="914400" lvl="1" indent="-457200">
              <a:lnSpc>
                <a:spcPct val="120000"/>
              </a:lnSpc>
              <a:buFont typeface="+mj-lt"/>
              <a:buAutoNum type="arabicPeriod"/>
            </a:pPr>
            <a:r>
              <a:rPr lang="en-US" i="1" dirty="0" smtClean="0"/>
              <a:t>Scheduling</a:t>
            </a:r>
            <a:r>
              <a:rPr lang="de-DE" dirty="0" smtClean="0"/>
              <a:t>-Klasse auswählen</a:t>
            </a:r>
          </a:p>
          <a:p>
            <a:pPr marL="914400" lvl="1" indent="-457200">
              <a:lnSpc>
                <a:spcPct val="120000"/>
              </a:lnSpc>
              <a:buFont typeface="+mj-lt"/>
              <a:buAutoNum type="arabicPeriod"/>
            </a:pPr>
            <a:r>
              <a:rPr lang="de-DE" dirty="0" smtClean="0"/>
              <a:t>In ausgewählter Klasse Prozess auswählen</a:t>
            </a:r>
          </a:p>
        </p:txBody>
      </p:sp>
    </p:spTree>
    <p:extLst>
      <p:ext uri="{BB962C8B-B14F-4D97-AF65-F5344CB8AC3E}">
        <p14:creationId xmlns:p14="http://schemas.microsoft.com/office/powerpoint/2010/main" val="427331155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25176ABC-3404-4D72-8963-7626CA38D468}"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en-US" i="1" dirty="0" smtClean="0"/>
              <a:t>Multilevel-Queue Scheduling</a:t>
            </a:r>
            <a:r>
              <a:rPr lang="de-DE" dirty="0" smtClean="0"/>
              <a:t> (2)</a:t>
            </a:r>
            <a:endParaRPr lang="de-DE" dirty="0"/>
          </a:p>
        </p:txBody>
      </p:sp>
      <p:sp>
        <p:nvSpPr>
          <p:cNvPr id="464901" name="Rectangle 5"/>
          <p:cNvSpPr>
            <a:spLocks noGrp="1" noChangeArrowheads="1"/>
          </p:cNvSpPr>
          <p:nvPr>
            <p:ph type="body" idx="1"/>
          </p:nvPr>
        </p:nvSpPr>
        <p:spPr/>
        <p:txBody>
          <a:bodyPr/>
          <a:lstStyle/>
          <a:p>
            <a:pPr>
              <a:lnSpc>
                <a:spcPct val="120000"/>
              </a:lnSpc>
            </a:pPr>
            <a:r>
              <a:rPr lang="de-DE" b="1" dirty="0" smtClean="0"/>
              <a:t>Beispiel: Solaris / SunOS</a:t>
            </a:r>
            <a:endParaRPr lang="en-US" b="1" i="1" dirty="0" smtClean="0"/>
          </a:p>
          <a:p>
            <a:pPr>
              <a:lnSpc>
                <a:spcPct val="120000"/>
              </a:lnSpc>
              <a:buFont typeface="Arial" charset="0"/>
              <a:buChar char="–"/>
            </a:pPr>
            <a:r>
              <a:rPr lang="en-US" i="1" dirty="0" smtClean="0"/>
              <a:t>Scheduling</a:t>
            </a:r>
            <a:r>
              <a:rPr lang="de-DE" dirty="0" smtClean="0"/>
              <a:t>-Klassen</a:t>
            </a:r>
          </a:p>
          <a:p>
            <a:pPr lvl="1">
              <a:lnSpc>
                <a:spcPct val="120000"/>
              </a:lnSpc>
              <a:buFont typeface="Arial" charset="0"/>
              <a:buChar char="–"/>
            </a:pPr>
            <a:r>
              <a:rPr lang="de-DE" dirty="0" smtClean="0"/>
              <a:t>Systemprozesse</a:t>
            </a:r>
          </a:p>
          <a:p>
            <a:pPr lvl="1">
              <a:lnSpc>
                <a:spcPct val="120000"/>
              </a:lnSpc>
              <a:buFont typeface="Arial" charset="0"/>
              <a:buChar char="–"/>
            </a:pPr>
            <a:r>
              <a:rPr lang="en-US" i="1" dirty="0" smtClean="0"/>
              <a:t>Real-Time</a:t>
            </a:r>
            <a:r>
              <a:rPr lang="de-DE" dirty="0" smtClean="0"/>
              <a:t> Prozesse</a:t>
            </a:r>
          </a:p>
          <a:p>
            <a:pPr lvl="1">
              <a:lnSpc>
                <a:spcPct val="120000"/>
              </a:lnSpc>
              <a:buFont typeface="Arial" charset="0"/>
              <a:buChar char="–"/>
            </a:pPr>
            <a:r>
              <a:rPr lang="en-US" i="1" dirty="0" smtClean="0"/>
              <a:t>Time-Sharing</a:t>
            </a:r>
            <a:r>
              <a:rPr lang="de-DE" dirty="0" smtClean="0"/>
              <a:t> Prozesse</a:t>
            </a:r>
          </a:p>
          <a:p>
            <a:pPr lvl="1">
              <a:lnSpc>
                <a:spcPct val="120000"/>
              </a:lnSpc>
              <a:buFont typeface="Arial" charset="0"/>
              <a:buChar char="–"/>
            </a:pPr>
            <a:r>
              <a:rPr lang="de-DE" dirty="0" smtClean="0"/>
              <a:t>Interaktive Prozesse</a:t>
            </a:r>
          </a:p>
          <a:p>
            <a:pPr>
              <a:lnSpc>
                <a:spcPct val="120000"/>
              </a:lnSpc>
              <a:buFont typeface="Arial" charset="0"/>
              <a:buChar char="–"/>
            </a:pPr>
            <a:r>
              <a:rPr lang="en-US" i="1" dirty="0" smtClean="0"/>
              <a:t>Scheduling</a:t>
            </a:r>
            <a:r>
              <a:rPr lang="de-DE" dirty="0" smtClean="0"/>
              <a:t> zwischen den Klassen mit fester Priorität</a:t>
            </a:r>
            <a:br>
              <a:rPr lang="de-DE" dirty="0" smtClean="0"/>
            </a:br>
            <a:r>
              <a:rPr lang="de-DE" dirty="0" smtClean="0"/>
              <a:t>(z.B. </a:t>
            </a:r>
            <a:r>
              <a:rPr lang="en-US" i="1" dirty="0" smtClean="0"/>
              <a:t>Real-Time</a:t>
            </a:r>
            <a:r>
              <a:rPr lang="de-DE" dirty="0" smtClean="0"/>
              <a:t> Prozesse vor </a:t>
            </a:r>
            <a:r>
              <a:rPr lang="en-US" i="1" dirty="0" smtClean="0"/>
              <a:t>Time-Sharing</a:t>
            </a:r>
            <a:r>
              <a:rPr lang="de-DE" dirty="0" smtClean="0"/>
              <a:t> Prozessen)</a:t>
            </a:r>
          </a:p>
        </p:txBody>
      </p:sp>
    </p:spTree>
    <p:extLst>
      <p:ext uri="{BB962C8B-B14F-4D97-AF65-F5344CB8AC3E}">
        <p14:creationId xmlns:p14="http://schemas.microsoft.com/office/powerpoint/2010/main" val="122238116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25176ABC-3404-4D72-8963-7626CA38D468}"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en-US" i="1" dirty="0" smtClean="0"/>
              <a:t>Multilevel-Queue Scheduling</a:t>
            </a:r>
            <a:r>
              <a:rPr lang="de-DE" dirty="0" smtClean="0"/>
              <a:t> (3)</a:t>
            </a:r>
            <a:endParaRPr lang="de-DE" dirty="0"/>
          </a:p>
        </p:txBody>
      </p:sp>
      <p:sp>
        <p:nvSpPr>
          <p:cNvPr id="464901" name="Rectangle 5"/>
          <p:cNvSpPr>
            <a:spLocks noGrp="1" noChangeArrowheads="1"/>
          </p:cNvSpPr>
          <p:nvPr>
            <p:ph type="body" idx="1"/>
          </p:nvPr>
        </p:nvSpPr>
        <p:spPr/>
        <p:txBody>
          <a:bodyPr/>
          <a:lstStyle/>
          <a:p>
            <a:pPr>
              <a:lnSpc>
                <a:spcPct val="120000"/>
              </a:lnSpc>
            </a:pPr>
            <a:r>
              <a:rPr lang="de-DE" b="1" dirty="0" smtClean="0"/>
              <a:t>Beispiel: Solaris / SunOS </a:t>
            </a:r>
            <a:r>
              <a:rPr lang="de-DE" i="1" dirty="0" smtClean="0"/>
              <a:t>(fortges.)</a:t>
            </a:r>
            <a:endParaRPr lang="en-US" i="1" dirty="0" smtClean="0"/>
          </a:p>
          <a:p>
            <a:pPr>
              <a:lnSpc>
                <a:spcPct val="120000"/>
              </a:lnSpc>
              <a:buFont typeface="Arial" charset="0"/>
              <a:buChar char="–"/>
            </a:pPr>
            <a:r>
              <a:rPr lang="de-DE" dirty="0" smtClean="0"/>
              <a:t>Auswahlstrategien der </a:t>
            </a:r>
            <a:r>
              <a:rPr lang="en-US" i="1" dirty="0" smtClean="0"/>
              <a:t>Scheduling</a:t>
            </a:r>
            <a:r>
              <a:rPr lang="de-DE" dirty="0" smtClean="0"/>
              <a:t>-Klassen</a:t>
            </a:r>
          </a:p>
          <a:p>
            <a:pPr lvl="1">
              <a:lnSpc>
                <a:spcPct val="120000"/>
              </a:lnSpc>
              <a:buFont typeface="Arial" charset="0"/>
              <a:buChar char="–"/>
            </a:pPr>
            <a:r>
              <a:rPr lang="de-DE" dirty="0" smtClean="0"/>
              <a:t>Systemprozesse: FCFS</a:t>
            </a:r>
          </a:p>
          <a:p>
            <a:pPr lvl="1">
              <a:lnSpc>
                <a:spcPct val="120000"/>
              </a:lnSpc>
              <a:buFont typeface="Arial" charset="0"/>
              <a:buChar char="–"/>
            </a:pPr>
            <a:r>
              <a:rPr lang="en-US" i="1" dirty="0" smtClean="0"/>
              <a:t>Real-Time</a:t>
            </a:r>
            <a:r>
              <a:rPr lang="de-DE" dirty="0" smtClean="0"/>
              <a:t> Prozesse: Statische Prioritäten</a:t>
            </a:r>
          </a:p>
          <a:p>
            <a:pPr lvl="1">
              <a:lnSpc>
                <a:spcPct val="120000"/>
              </a:lnSpc>
              <a:buFont typeface="Arial" charset="0"/>
              <a:buChar char="–"/>
            </a:pPr>
            <a:r>
              <a:rPr lang="en-US" i="1" dirty="0" smtClean="0"/>
              <a:t>Time-Sharing</a:t>
            </a:r>
            <a:r>
              <a:rPr lang="de-DE" dirty="0" smtClean="0"/>
              <a:t> und interaktive Prozesse:</a:t>
            </a:r>
            <a:br>
              <a:rPr lang="de-DE" dirty="0" smtClean="0"/>
            </a:br>
            <a:r>
              <a:rPr lang="de-DE" dirty="0" smtClean="0"/>
              <a:t>Komplexes Verfahren zur Gewährleistung von</a:t>
            </a:r>
          </a:p>
          <a:p>
            <a:pPr lvl="2">
              <a:lnSpc>
                <a:spcPct val="120000"/>
              </a:lnSpc>
              <a:buFont typeface="Arial" charset="0"/>
              <a:buChar char="–"/>
            </a:pPr>
            <a:r>
              <a:rPr lang="de-DE" sz="2000" dirty="0" smtClean="0"/>
              <a:t>Kurzen Reaktionszeiten</a:t>
            </a:r>
          </a:p>
          <a:p>
            <a:pPr lvl="2">
              <a:lnSpc>
                <a:spcPct val="120000"/>
              </a:lnSpc>
              <a:buFont typeface="Arial" charset="0"/>
              <a:buChar char="–"/>
            </a:pPr>
            <a:r>
              <a:rPr lang="de-DE" sz="2000" dirty="0" smtClean="0"/>
              <a:t>Fairer Zeitaufteilung zwischen rechenintensiven und I/O-intensiven Prozessen</a:t>
            </a:r>
          </a:p>
          <a:p>
            <a:pPr lvl="2">
              <a:lnSpc>
                <a:spcPct val="120000"/>
              </a:lnSpc>
              <a:buFont typeface="Arial" charset="0"/>
              <a:buChar char="–"/>
            </a:pPr>
            <a:r>
              <a:rPr lang="de-DE" sz="2000" dirty="0" smtClean="0"/>
              <a:t>Gewisser Benutzersteuerung</a:t>
            </a:r>
          </a:p>
          <a:p>
            <a:pPr marL="457200" lvl="1" indent="0">
              <a:lnSpc>
                <a:spcPct val="120000"/>
              </a:lnSpc>
              <a:buNone/>
            </a:pPr>
            <a:r>
              <a:rPr lang="de-DE" dirty="0" smtClean="0"/>
              <a:t>     realisiert mit </a:t>
            </a:r>
            <a:r>
              <a:rPr lang="en-US" i="1" dirty="0" smtClean="0"/>
              <a:t>Multilevel-Feedback-Queue Scheduling</a:t>
            </a:r>
          </a:p>
        </p:txBody>
      </p:sp>
    </p:spTree>
    <p:extLst>
      <p:ext uri="{BB962C8B-B14F-4D97-AF65-F5344CB8AC3E}">
        <p14:creationId xmlns:p14="http://schemas.microsoft.com/office/powerpoint/2010/main" val="9876575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25176ABC-3404-4D72-8963-7626CA38D468}"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en-US" i="1" dirty="0" smtClean="0"/>
              <a:t>Multilevel-Feedback-Queue Scheduling</a:t>
            </a:r>
            <a:r>
              <a:rPr lang="de-DE" dirty="0" smtClean="0"/>
              <a:t> (1)</a:t>
            </a:r>
            <a:endParaRPr lang="de-DE" dirty="0"/>
          </a:p>
        </p:txBody>
      </p:sp>
      <p:sp>
        <p:nvSpPr>
          <p:cNvPr id="464901" name="Rectangle 5"/>
          <p:cNvSpPr>
            <a:spLocks noGrp="1" noChangeArrowheads="1"/>
          </p:cNvSpPr>
          <p:nvPr>
            <p:ph type="body" idx="1"/>
          </p:nvPr>
        </p:nvSpPr>
        <p:spPr/>
        <p:txBody>
          <a:bodyPr/>
          <a:lstStyle/>
          <a:p>
            <a:pPr>
              <a:lnSpc>
                <a:spcPct val="120000"/>
              </a:lnSpc>
            </a:pPr>
            <a:r>
              <a:rPr lang="de-DE" b="1" dirty="0" smtClean="0"/>
              <a:t>Ähnlich </a:t>
            </a:r>
            <a:r>
              <a:rPr lang="en-US" b="1" i="1" dirty="0" smtClean="0"/>
              <a:t>Multilevel-Queue Scheduling</a:t>
            </a:r>
            <a:endParaRPr lang="en-US" i="1" dirty="0" smtClean="0"/>
          </a:p>
          <a:p>
            <a:pPr>
              <a:lnSpc>
                <a:spcPct val="120000"/>
              </a:lnSpc>
              <a:buFont typeface="Arial" charset="0"/>
              <a:buChar char="–"/>
            </a:pPr>
            <a:r>
              <a:rPr lang="en-US" i="1" dirty="0" smtClean="0"/>
              <a:t>Scheduling</a:t>
            </a:r>
            <a:r>
              <a:rPr lang="de-DE" dirty="0" smtClean="0"/>
              <a:t>-Klassen</a:t>
            </a:r>
          </a:p>
          <a:p>
            <a:pPr lvl="1">
              <a:lnSpc>
                <a:spcPct val="120000"/>
              </a:lnSpc>
              <a:buFont typeface="Arial" charset="0"/>
              <a:buChar char="–"/>
            </a:pPr>
            <a:r>
              <a:rPr lang="de-DE" dirty="0" smtClean="0"/>
              <a:t>Meist viele Klassen, doch innerhalb der Klassen gleiche Strategie (z.B. </a:t>
            </a:r>
            <a:r>
              <a:rPr lang="en-US" i="1" dirty="0" smtClean="0"/>
              <a:t>Round Robin</a:t>
            </a:r>
            <a:r>
              <a:rPr lang="de-DE" dirty="0" smtClean="0"/>
              <a:t>)</a:t>
            </a:r>
          </a:p>
          <a:p>
            <a:pPr>
              <a:lnSpc>
                <a:spcPct val="120000"/>
              </a:lnSpc>
              <a:buFont typeface="Arial" charset="0"/>
              <a:buChar char="–"/>
            </a:pPr>
            <a:r>
              <a:rPr lang="de-DE" dirty="0" smtClean="0"/>
              <a:t>Strategie zur Auswahl der </a:t>
            </a:r>
            <a:r>
              <a:rPr lang="en-US" i="1" dirty="0" smtClean="0"/>
              <a:t>Scheduling</a:t>
            </a:r>
            <a:r>
              <a:rPr lang="de-DE" dirty="0" smtClean="0"/>
              <a:t>-Klassen</a:t>
            </a:r>
          </a:p>
          <a:p>
            <a:pPr lvl="1">
              <a:lnSpc>
                <a:spcPct val="120000"/>
              </a:lnSpc>
              <a:buFont typeface="Arial" charset="0"/>
              <a:buChar char="–"/>
            </a:pPr>
            <a:r>
              <a:rPr lang="de-DE" dirty="0" smtClean="0"/>
              <a:t>Meist prioritätengesteuert mit statischen Prioritäten (z.B. 1. Klasse vor 2. Klasse)</a:t>
            </a:r>
          </a:p>
          <a:p>
            <a:pPr>
              <a:lnSpc>
                <a:spcPct val="90000"/>
              </a:lnSpc>
            </a:pPr>
            <a:endParaRPr lang="de-DE" sz="1200" b="1" dirty="0"/>
          </a:p>
          <a:p>
            <a:pPr>
              <a:lnSpc>
                <a:spcPct val="90000"/>
              </a:lnSpc>
            </a:pPr>
            <a:r>
              <a:rPr lang="de-DE" b="1" dirty="0" smtClean="0"/>
              <a:t>Zusätzlich bei </a:t>
            </a:r>
            <a:r>
              <a:rPr lang="en-US" b="1" i="1" dirty="0" smtClean="0"/>
              <a:t>Multilevel-Feedback-Queue Scheduling (MLFB)</a:t>
            </a:r>
          </a:p>
          <a:p>
            <a:pPr>
              <a:lnSpc>
                <a:spcPct val="120000"/>
              </a:lnSpc>
              <a:buFont typeface="Arial" charset="0"/>
              <a:buChar char="–"/>
            </a:pPr>
            <a:r>
              <a:rPr lang="de-DE" dirty="0" smtClean="0"/>
              <a:t>Transfer von Prozessen von einer Klasse in die andere </a:t>
            </a:r>
            <a:r>
              <a:rPr lang="en-US" i="1" dirty="0" smtClean="0"/>
              <a:t>(Feedback)</a:t>
            </a:r>
          </a:p>
          <a:p>
            <a:pPr lvl="1">
              <a:lnSpc>
                <a:spcPct val="120000"/>
              </a:lnSpc>
              <a:buFont typeface="Arial" charset="0"/>
              <a:buChar char="–"/>
            </a:pPr>
            <a:endParaRPr lang="de-DE" dirty="0" smtClean="0"/>
          </a:p>
        </p:txBody>
      </p:sp>
    </p:spTree>
    <p:extLst>
      <p:ext uri="{BB962C8B-B14F-4D97-AF65-F5344CB8AC3E}">
        <p14:creationId xmlns:p14="http://schemas.microsoft.com/office/powerpoint/2010/main" val="3646474058"/>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25176ABC-3404-4D72-8963-7626CA38D468}"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en-US" i="1" dirty="0" smtClean="0"/>
              <a:t>Multilevel-Feedback-Queue Scheduling</a:t>
            </a:r>
            <a:r>
              <a:rPr lang="de-DE" dirty="0" smtClean="0"/>
              <a:t> (2)</a:t>
            </a:r>
            <a:endParaRPr lang="de-DE" dirty="0"/>
          </a:p>
        </p:txBody>
      </p:sp>
      <p:sp>
        <p:nvSpPr>
          <p:cNvPr id="464901" name="Rectangle 5"/>
          <p:cNvSpPr>
            <a:spLocks noGrp="1" noChangeArrowheads="1"/>
          </p:cNvSpPr>
          <p:nvPr>
            <p:ph type="body" idx="1"/>
          </p:nvPr>
        </p:nvSpPr>
        <p:spPr/>
        <p:txBody>
          <a:bodyPr/>
          <a:lstStyle/>
          <a:p>
            <a:pPr>
              <a:lnSpc>
                <a:spcPct val="120000"/>
              </a:lnSpc>
            </a:pPr>
            <a:r>
              <a:rPr lang="de-DE" b="1" dirty="0" smtClean="0"/>
              <a:t>Beispiel</a:t>
            </a:r>
            <a:endParaRPr lang="en-US" i="1" dirty="0" smtClean="0"/>
          </a:p>
          <a:p>
            <a:pPr>
              <a:lnSpc>
                <a:spcPct val="120000"/>
              </a:lnSpc>
              <a:buFont typeface="Arial" charset="0"/>
              <a:buChar char="–"/>
            </a:pPr>
            <a:r>
              <a:rPr lang="de-DE" dirty="0" smtClean="0"/>
              <a:t>5 </a:t>
            </a:r>
            <a:r>
              <a:rPr lang="en-US" i="1" dirty="0" smtClean="0"/>
              <a:t>Scheduling</a:t>
            </a:r>
            <a:r>
              <a:rPr lang="de-DE" dirty="0" smtClean="0"/>
              <a:t>-Klassen mit eigener </a:t>
            </a:r>
            <a:r>
              <a:rPr lang="en-US" i="1" dirty="0" smtClean="0"/>
              <a:t>Ready Queue</a:t>
            </a:r>
            <a:r>
              <a:rPr lang="de-DE" dirty="0" smtClean="0"/>
              <a:t> und Strategie</a:t>
            </a:r>
          </a:p>
          <a:p>
            <a:pPr>
              <a:lnSpc>
                <a:spcPct val="120000"/>
              </a:lnSpc>
              <a:buFont typeface="Arial" charset="0"/>
              <a:buChar char="–"/>
            </a:pPr>
            <a:r>
              <a:rPr lang="de-DE" dirty="0" smtClean="0"/>
              <a:t>Prozesse können von einer zur anderen </a:t>
            </a:r>
            <a:r>
              <a:rPr lang="en-US" i="1" dirty="0" smtClean="0"/>
              <a:t>Queue</a:t>
            </a:r>
            <a:r>
              <a:rPr lang="de-DE" dirty="0" smtClean="0"/>
              <a:t> transferiert werden</a:t>
            </a:r>
          </a:p>
        </p:txBody>
      </p:sp>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l="28939" t="24214" r="28229" b="17041"/>
          <a:stretch/>
        </p:blipFill>
        <p:spPr>
          <a:xfrm>
            <a:off x="611560" y="2708920"/>
            <a:ext cx="3916545" cy="3147803"/>
          </a:xfrm>
          <a:prstGeom prst="rect">
            <a:avLst/>
          </a:prstGeom>
        </p:spPr>
      </p:pic>
    </p:spTree>
    <p:extLst>
      <p:ext uri="{BB962C8B-B14F-4D97-AF65-F5344CB8AC3E}">
        <p14:creationId xmlns:p14="http://schemas.microsoft.com/office/powerpoint/2010/main" val="2443006281"/>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25176ABC-3404-4D72-8963-7626CA38D468}"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en-US" i="1" dirty="0" smtClean="0"/>
              <a:t>Multilevel-Feedback-Queue Scheduling</a:t>
            </a:r>
            <a:r>
              <a:rPr lang="de-DE" dirty="0" smtClean="0"/>
              <a:t> (3)</a:t>
            </a:r>
            <a:endParaRPr lang="de-DE" dirty="0"/>
          </a:p>
        </p:txBody>
      </p:sp>
      <p:sp>
        <p:nvSpPr>
          <p:cNvPr id="464901" name="Rectangle 5"/>
          <p:cNvSpPr>
            <a:spLocks noGrp="1" noChangeArrowheads="1"/>
          </p:cNvSpPr>
          <p:nvPr>
            <p:ph type="body" idx="1"/>
          </p:nvPr>
        </p:nvSpPr>
        <p:spPr/>
        <p:txBody>
          <a:bodyPr/>
          <a:lstStyle/>
          <a:p>
            <a:pPr>
              <a:lnSpc>
                <a:spcPct val="120000"/>
              </a:lnSpc>
            </a:pPr>
            <a:r>
              <a:rPr lang="de-DE" b="1" dirty="0" smtClean="0"/>
              <a:t>Beispiel: Solaris / SunOS</a:t>
            </a:r>
            <a:endParaRPr lang="en-US" i="1" dirty="0" smtClean="0"/>
          </a:p>
          <a:p>
            <a:pPr>
              <a:lnSpc>
                <a:spcPct val="120000"/>
              </a:lnSpc>
              <a:buFont typeface="Arial" charset="0"/>
              <a:buChar char="–"/>
            </a:pPr>
            <a:r>
              <a:rPr lang="de-DE" dirty="0" smtClean="0"/>
              <a:t>60 </a:t>
            </a:r>
            <a:r>
              <a:rPr lang="en-US" i="1" dirty="0" smtClean="0"/>
              <a:t>Scheduling</a:t>
            </a:r>
            <a:r>
              <a:rPr lang="de-DE" dirty="0" smtClean="0"/>
              <a:t>-Klassen mit jeweils </a:t>
            </a:r>
            <a:r>
              <a:rPr lang="en-US" i="1" dirty="0" smtClean="0"/>
              <a:t>Round Robin </a:t>
            </a:r>
            <a:r>
              <a:rPr lang="de-DE" dirty="0" smtClean="0"/>
              <a:t>Strategie</a:t>
            </a:r>
          </a:p>
          <a:p>
            <a:pPr lvl="1">
              <a:lnSpc>
                <a:spcPct val="120000"/>
              </a:lnSpc>
              <a:buFont typeface="Arial" charset="0"/>
              <a:buChar char="–"/>
            </a:pPr>
            <a:r>
              <a:rPr lang="de-DE" dirty="0" smtClean="0"/>
              <a:t>Unterschiedliche Zeitscheibenlängen</a:t>
            </a:r>
          </a:p>
          <a:p>
            <a:pPr>
              <a:lnSpc>
                <a:spcPct val="120000"/>
              </a:lnSpc>
              <a:buFont typeface="Arial" charset="0"/>
              <a:buChar char="–"/>
            </a:pPr>
            <a:r>
              <a:rPr lang="de-DE" dirty="0" smtClean="0"/>
              <a:t>Auswahl der Klasse über statische Priorität</a:t>
            </a:r>
          </a:p>
          <a:p>
            <a:pPr lvl="1">
              <a:lnSpc>
                <a:spcPct val="120000"/>
              </a:lnSpc>
              <a:buFont typeface="Arial" charset="0"/>
              <a:buChar char="–"/>
            </a:pPr>
            <a:r>
              <a:rPr lang="de-DE" dirty="0" smtClean="0"/>
              <a:t>Solange Prozesse in hochpriorer Klasse existieren, kommen keine anderen zum Zuge</a:t>
            </a:r>
          </a:p>
          <a:p>
            <a:pPr>
              <a:lnSpc>
                <a:spcPct val="120000"/>
              </a:lnSpc>
              <a:buFont typeface="Arial" charset="0"/>
              <a:buChar char="–"/>
            </a:pPr>
            <a:r>
              <a:rPr lang="de-DE" dirty="0" smtClean="0"/>
              <a:t>Transfer von Prozessen in andere Klassen/Prioritäten</a:t>
            </a:r>
          </a:p>
          <a:p>
            <a:pPr lvl="1">
              <a:lnSpc>
                <a:spcPct val="120000"/>
              </a:lnSpc>
              <a:buFont typeface="Arial" charset="0"/>
              <a:buChar char="–"/>
            </a:pPr>
            <a:r>
              <a:rPr lang="de-DE" dirty="0" smtClean="0"/>
              <a:t>Prozesse, die lange rechnen, wandern langsam in Klasse mit niedrigerer Priorität (bevorzugt interaktive Prozesse)</a:t>
            </a:r>
          </a:p>
          <a:p>
            <a:pPr lvl="1">
              <a:lnSpc>
                <a:spcPct val="120000"/>
              </a:lnSpc>
              <a:buFont typeface="Arial" charset="0"/>
              <a:buChar char="–"/>
            </a:pPr>
            <a:r>
              <a:rPr lang="de-DE" dirty="0" smtClean="0"/>
              <a:t>Prozesse, die lange warten müssen, wandern langsam wieder in höherpriore Klassen </a:t>
            </a:r>
            <a:r>
              <a:rPr lang="en-US" i="1" dirty="0" smtClean="0"/>
              <a:t>(Aging)</a:t>
            </a:r>
          </a:p>
        </p:txBody>
      </p:sp>
    </p:spTree>
    <p:extLst>
      <p:ext uri="{BB962C8B-B14F-4D97-AF65-F5344CB8AC3E}">
        <p14:creationId xmlns:p14="http://schemas.microsoft.com/office/powerpoint/2010/main" val="329874474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96FE891A-4FF1-4242-A29C-BBA5FE1AE4E3}"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655362" name="Rectangle 2"/>
          <p:cNvSpPr>
            <a:spLocks noGrp="1" noChangeArrowheads="1"/>
          </p:cNvSpPr>
          <p:nvPr>
            <p:ph type="title"/>
          </p:nvPr>
        </p:nvSpPr>
        <p:spPr/>
        <p:txBody>
          <a:bodyPr/>
          <a:lstStyle/>
          <a:p>
            <a:r>
              <a:rPr lang="de-DE" dirty="0" smtClean="0"/>
              <a:t>Roter Faden</a:t>
            </a:r>
            <a:endParaRPr lang="de-DE" dirty="0"/>
          </a:p>
        </p:txBody>
      </p:sp>
      <p:sp>
        <p:nvSpPr>
          <p:cNvPr id="655363" name="Rectangle 3"/>
          <p:cNvSpPr>
            <a:spLocks noGrp="1" noChangeArrowheads="1"/>
          </p:cNvSpPr>
          <p:nvPr>
            <p:ph type="body" idx="1"/>
          </p:nvPr>
        </p:nvSpPr>
        <p:spPr/>
        <p:txBody>
          <a:bodyPr/>
          <a:lstStyle/>
          <a:p>
            <a:pPr marL="457200" indent="-457200">
              <a:lnSpc>
                <a:spcPct val="120000"/>
              </a:lnSpc>
              <a:buFont typeface="+mj-lt"/>
              <a:buAutoNum type="arabicPeriod" startAt="4"/>
            </a:pPr>
            <a:r>
              <a:rPr lang="de-DE" b="1" dirty="0" smtClean="0"/>
              <a:t>Prozesse und Nebenläufigkeit</a:t>
            </a:r>
            <a:endParaRPr lang="de-DE" b="1" dirty="0"/>
          </a:p>
          <a:p>
            <a:pPr marL="838200" lvl="1" indent="-381000">
              <a:lnSpc>
                <a:spcPct val="90000"/>
              </a:lnSpc>
              <a:buFont typeface="Arial" charset="0"/>
              <a:buChar char="–"/>
            </a:pPr>
            <a:r>
              <a:rPr lang="de-DE" dirty="0" smtClean="0"/>
              <a:t>Einordnung &amp; Motivation</a:t>
            </a:r>
            <a:endParaRPr lang="de-DE" sz="2000" dirty="0" smtClean="0"/>
          </a:p>
          <a:p>
            <a:pPr marL="838200" lvl="1" indent="-381000">
              <a:lnSpc>
                <a:spcPct val="90000"/>
              </a:lnSpc>
              <a:buFont typeface="Arial" charset="0"/>
              <a:buChar char="–"/>
            </a:pPr>
            <a:r>
              <a:rPr lang="de-DE" dirty="0" smtClean="0"/>
              <a:t>Prozesse</a:t>
            </a:r>
          </a:p>
          <a:p>
            <a:pPr marL="838200" lvl="1" indent="-381000">
              <a:lnSpc>
                <a:spcPct val="90000"/>
              </a:lnSpc>
              <a:buFont typeface="Arial" charset="0"/>
              <a:buChar char="–"/>
            </a:pPr>
            <a:r>
              <a:rPr lang="de-DE" dirty="0" smtClean="0"/>
              <a:t>Auswahlstrategien </a:t>
            </a:r>
            <a:r>
              <a:rPr lang="en-US" i="1" dirty="0" smtClean="0"/>
              <a:t>(Scheduling)</a:t>
            </a:r>
          </a:p>
          <a:p>
            <a:pPr marL="1238250" lvl="2" indent="-381000">
              <a:lnSpc>
                <a:spcPct val="90000"/>
              </a:lnSpc>
              <a:buFont typeface="Arial" charset="0"/>
              <a:buChar char="–"/>
            </a:pPr>
            <a:r>
              <a:rPr lang="en-US" sz="2000" i="1" dirty="0" smtClean="0"/>
              <a:t>First Come First Served</a:t>
            </a:r>
          </a:p>
          <a:p>
            <a:pPr marL="1238250" lvl="2" indent="-381000">
              <a:lnSpc>
                <a:spcPct val="90000"/>
              </a:lnSpc>
              <a:buFont typeface="Arial" charset="0"/>
              <a:buChar char="–"/>
            </a:pPr>
            <a:r>
              <a:rPr lang="en-US" sz="2000" i="1" dirty="0" smtClean="0"/>
              <a:t>Shortest Job First</a:t>
            </a:r>
          </a:p>
          <a:p>
            <a:pPr marL="1238250" lvl="2" indent="-381000">
              <a:lnSpc>
                <a:spcPct val="90000"/>
              </a:lnSpc>
              <a:buFont typeface="Arial" charset="0"/>
              <a:buChar char="–"/>
            </a:pPr>
            <a:r>
              <a:rPr lang="de-DE" sz="2000" dirty="0" smtClean="0"/>
              <a:t>Prioritäten</a:t>
            </a:r>
          </a:p>
          <a:p>
            <a:pPr marL="1238250" lvl="2" indent="-381000">
              <a:lnSpc>
                <a:spcPct val="90000"/>
              </a:lnSpc>
              <a:buFont typeface="Arial" charset="0"/>
              <a:buChar char="–"/>
            </a:pPr>
            <a:r>
              <a:rPr lang="en-US" sz="2000" i="1" dirty="0" smtClean="0"/>
              <a:t>Round Robin</a:t>
            </a:r>
          </a:p>
          <a:p>
            <a:pPr marL="1238250" lvl="2" indent="-381000">
              <a:lnSpc>
                <a:spcPct val="90000"/>
              </a:lnSpc>
              <a:buFont typeface="Arial" charset="0"/>
              <a:buChar char="–"/>
            </a:pPr>
            <a:r>
              <a:rPr lang="en-US" sz="2000" i="1" dirty="0" smtClean="0"/>
              <a:t>Multilevel-Queue Scheduling</a:t>
            </a:r>
          </a:p>
          <a:p>
            <a:pPr marL="1238250" lvl="2" indent="-381000">
              <a:lnSpc>
                <a:spcPct val="90000"/>
              </a:lnSpc>
              <a:buFont typeface="Arial" charset="0"/>
              <a:buChar char="–"/>
            </a:pPr>
            <a:r>
              <a:rPr lang="en-US" sz="2000" i="1" dirty="0" smtClean="0"/>
              <a:t>Multilevel-Feedback-Queue Scheduling</a:t>
            </a:r>
          </a:p>
          <a:p>
            <a:pPr marL="838200" lvl="1" indent="-381000">
              <a:lnSpc>
                <a:spcPct val="90000"/>
              </a:lnSpc>
              <a:buFont typeface="Arial" charset="0"/>
              <a:buChar char="–"/>
            </a:pPr>
            <a:r>
              <a:rPr lang="de-DE" dirty="0" smtClean="0"/>
              <a:t>Aktivitätsträger </a:t>
            </a:r>
            <a:r>
              <a:rPr lang="en-US" i="1" dirty="0" smtClean="0"/>
              <a:t>(Threads)</a:t>
            </a:r>
          </a:p>
          <a:p>
            <a:pPr marL="838200" lvl="1" indent="-381000">
              <a:lnSpc>
                <a:spcPct val="90000"/>
              </a:lnSpc>
              <a:buFont typeface="Arial" charset="0"/>
              <a:buChar char="–"/>
            </a:pPr>
            <a:r>
              <a:rPr lang="de-DE" dirty="0" smtClean="0"/>
              <a:t>Parallelität und Nebenläufigkeit</a:t>
            </a:r>
          </a:p>
          <a:p>
            <a:pPr marL="838200" lvl="1" indent="-381000">
              <a:lnSpc>
                <a:spcPct val="90000"/>
              </a:lnSpc>
              <a:buFont typeface="Arial" charset="0"/>
              <a:buChar char="–"/>
            </a:pPr>
            <a:r>
              <a:rPr lang="de-DE" dirty="0" smtClean="0"/>
              <a:t>Koordinierung</a:t>
            </a:r>
          </a:p>
        </p:txBody>
      </p:sp>
    </p:spTree>
    <p:extLst>
      <p:ext uri="{BB962C8B-B14F-4D97-AF65-F5344CB8AC3E}">
        <p14:creationId xmlns:p14="http://schemas.microsoft.com/office/powerpoint/2010/main" val="3094203893"/>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25176ABC-3404-4D72-8963-7626CA38D468}"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de-DE" dirty="0" smtClean="0"/>
              <a:t>Zusammenfassung (Prozesse)</a:t>
            </a:r>
            <a:endParaRPr lang="de-DE" dirty="0"/>
          </a:p>
        </p:txBody>
      </p:sp>
      <p:sp>
        <p:nvSpPr>
          <p:cNvPr id="464901" name="Rectangle 5"/>
          <p:cNvSpPr>
            <a:spLocks noGrp="1" noChangeArrowheads="1"/>
          </p:cNvSpPr>
          <p:nvPr>
            <p:ph type="body" idx="1"/>
          </p:nvPr>
        </p:nvSpPr>
        <p:spPr/>
        <p:txBody>
          <a:bodyPr/>
          <a:lstStyle/>
          <a:p>
            <a:pPr>
              <a:lnSpc>
                <a:spcPct val="120000"/>
              </a:lnSpc>
            </a:pPr>
            <a:r>
              <a:rPr lang="de-DE" b="1" dirty="0" smtClean="0"/>
              <a:t>Mehrere Prozesse zur Strukturierung von Problemlösungen</a:t>
            </a:r>
            <a:endParaRPr lang="en-US" i="1" dirty="0" smtClean="0"/>
          </a:p>
          <a:p>
            <a:pPr>
              <a:lnSpc>
                <a:spcPct val="120000"/>
              </a:lnSpc>
              <a:buFont typeface="Arial" charset="0"/>
              <a:buChar char="–"/>
            </a:pPr>
            <a:r>
              <a:rPr lang="de-DE" dirty="0" smtClean="0"/>
              <a:t>Aufgaben eines Prozesses leichter modellierbar, wenn in mehrere kooperierende Prozesse unterteilt</a:t>
            </a:r>
            <a:br>
              <a:rPr lang="de-DE" dirty="0" smtClean="0"/>
            </a:br>
            <a:r>
              <a:rPr lang="de-DE" dirty="0" smtClean="0"/>
              <a:t>z.B. Anwendungen mit mehreren Fenstern (ein Prozess pro Fenster)</a:t>
            </a:r>
            <a:br>
              <a:rPr lang="de-DE" dirty="0" smtClean="0"/>
            </a:br>
            <a:r>
              <a:rPr lang="de-DE" dirty="0" smtClean="0"/>
              <a:t>z.B. Anwendungen mit vielen gleichzeitigen Aufgaben (Webbrowser)</a:t>
            </a:r>
          </a:p>
          <a:p>
            <a:pPr>
              <a:lnSpc>
                <a:spcPct val="120000"/>
              </a:lnSpc>
              <a:buFont typeface="Arial" charset="0"/>
              <a:buChar char="–"/>
            </a:pPr>
            <a:r>
              <a:rPr lang="de-DE" dirty="0" smtClean="0"/>
              <a:t>Multiprozessor-Systeme werden erst mit mehreren parallel laufenden Prozessen ausgenutzt</a:t>
            </a:r>
            <a:br>
              <a:rPr lang="de-DE" dirty="0" smtClean="0"/>
            </a:br>
            <a:r>
              <a:rPr lang="de-DE" dirty="0" smtClean="0"/>
              <a:t>z.B. wissenschaftliches Hochleistungsrechnen (Klima-Simulation, Strömungssimulation etc.)</a:t>
            </a:r>
          </a:p>
          <a:p>
            <a:pPr>
              <a:lnSpc>
                <a:spcPct val="120000"/>
              </a:lnSpc>
              <a:buFont typeface="Arial" charset="0"/>
              <a:buChar char="–"/>
            </a:pPr>
            <a:r>
              <a:rPr lang="en-US" i="1" dirty="0" smtClean="0"/>
              <a:t>Client-Server</a:t>
            </a:r>
            <a:r>
              <a:rPr lang="de-DE" dirty="0" smtClean="0"/>
              <a:t> Anwendungen unter UNIX: pro Anfrage wird ein neuer Prozess gestartet</a:t>
            </a:r>
            <a:br>
              <a:rPr lang="de-DE" dirty="0" smtClean="0"/>
            </a:br>
            <a:r>
              <a:rPr lang="de-DE" dirty="0" smtClean="0"/>
              <a:t>z.B. Webserver</a:t>
            </a:r>
            <a:endParaRPr lang="en-US" i="1" dirty="0" smtClean="0"/>
          </a:p>
        </p:txBody>
      </p:sp>
    </p:spTree>
    <p:extLst>
      <p:ext uri="{BB962C8B-B14F-4D97-AF65-F5344CB8AC3E}">
        <p14:creationId xmlns:p14="http://schemas.microsoft.com/office/powerpoint/2010/main" val="2982281760"/>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25176ABC-3404-4D72-8963-7626CA38D468}"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de-DE" dirty="0" smtClean="0"/>
              <a:t>Prozesse mit gemeinsamem Speicher</a:t>
            </a:r>
            <a:endParaRPr lang="de-DE" dirty="0"/>
          </a:p>
        </p:txBody>
      </p:sp>
      <p:sp>
        <p:nvSpPr>
          <p:cNvPr id="464901" name="Rectangle 5"/>
          <p:cNvSpPr>
            <a:spLocks noGrp="1" noChangeArrowheads="1"/>
          </p:cNvSpPr>
          <p:nvPr>
            <p:ph type="body" idx="1"/>
          </p:nvPr>
        </p:nvSpPr>
        <p:spPr/>
        <p:txBody>
          <a:bodyPr/>
          <a:lstStyle/>
          <a:p>
            <a:pPr>
              <a:lnSpc>
                <a:spcPct val="120000"/>
              </a:lnSpc>
            </a:pPr>
            <a:r>
              <a:rPr lang="de-DE" b="1" dirty="0" smtClean="0"/>
              <a:t>Kommunikation zwischen kooperierenden Prozessen</a:t>
            </a:r>
            <a:endParaRPr lang="en-US" i="1" dirty="0" smtClean="0"/>
          </a:p>
          <a:p>
            <a:pPr>
              <a:lnSpc>
                <a:spcPct val="120000"/>
              </a:lnSpc>
              <a:buFont typeface="Arial" charset="0"/>
              <a:buChar char="–"/>
            </a:pPr>
            <a:r>
              <a:rPr lang="de-DE" dirty="0" smtClean="0"/>
              <a:t>Üblicherweise über gemeinsame Nutzung von Speicherbereichen durch mehrere Prozesse</a:t>
            </a:r>
          </a:p>
          <a:p>
            <a:pPr>
              <a:lnSpc>
                <a:spcPct val="90000"/>
              </a:lnSpc>
            </a:pPr>
            <a:endParaRPr lang="de-DE" sz="1200" b="1" dirty="0"/>
          </a:p>
          <a:p>
            <a:pPr>
              <a:lnSpc>
                <a:spcPct val="90000"/>
              </a:lnSpc>
            </a:pPr>
            <a:r>
              <a:rPr lang="de-DE" b="1" dirty="0" smtClean="0"/>
              <a:t>Vorteile</a:t>
            </a:r>
            <a:endParaRPr lang="en-US" b="1" i="1" dirty="0"/>
          </a:p>
          <a:p>
            <a:pPr>
              <a:lnSpc>
                <a:spcPct val="120000"/>
              </a:lnSpc>
              <a:buFont typeface="Arial" charset="0"/>
              <a:buChar char="–"/>
            </a:pPr>
            <a:r>
              <a:rPr lang="de-DE" dirty="0" smtClean="0"/>
              <a:t>Sehr einfach zu programmieren</a:t>
            </a:r>
          </a:p>
          <a:p>
            <a:pPr>
              <a:lnSpc>
                <a:spcPct val="120000"/>
              </a:lnSpc>
              <a:buFont typeface="Arial" charset="0"/>
              <a:buChar char="–"/>
            </a:pPr>
            <a:r>
              <a:rPr lang="de-DE" dirty="0" smtClean="0"/>
              <a:t>In Multiprozessor-Systemen sind echt parallele Abläufe möglich</a:t>
            </a:r>
            <a:endParaRPr lang="de-DE" dirty="0"/>
          </a:p>
          <a:p>
            <a:pPr>
              <a:lnSpc>
                <a:spcPct val="90000"/>
              </a:lnSpc>
            </a:pPr>
            <a:endParaRPr lang="de-DE" sz="1200" b="1" dirty="0"/>
          </a:p>
          <a:p>
            <a:pPr>
              <a:lnSpc>
                <a:spcPct val="90000"/>
              </a:lnSpc>
            </a:pPr>
            <a:r>
              <a:rPr lang="de-DE" b="1" dirty="0" smtClean="0"/>
              <a:t>Nachteile</a:t>
            </a:r>
            <a:endParaRPr lang="en-US" b="1" i="1" dirty="0"/>
          </a:p>
          <a:p>
            <a:pPr>
              <a:lnSpc>
                <a:spcPct val="120000"/>
              </a:lnSpc>
              <a:buFont typeface="Arial" charset="0"/>
              <a:buChar char="–"/>
            </a:pPr>
            <a:r>
              <a:rPr lang="de-DE" dirty="0" smtClean="0"/>
              <a:t>Viele Ressourcen sind zur Verwaltung eines Prozesses notwendig</a:t>
            </a:r>
          </a:p>
          <a:p>
            <a:pPr lvl="1">
              <a:lnSpc>
                <a:spcPct val="120000"/>
              </a:lnSpc>
              <a:buFont typeface="Arial" charset="0"/>
              <a:buChar char="–"/>
            </a:pPr>
            <a:r>
              <a:rPr lang="en-US" i="1" dirty="0" smtClean="0"/>
              <a:t>File</a:t>
            </a:r>
            <a:r>
              <a:rPr lang="de-DE" dirty="0" smtClean="0"/>
              <a:t>-Deskriptoren</a:t>
            </a:r>
          </a:p>
          <a:p>
            <a:pPr lvl="1">
              <a:lnSpc>
                <a:spcPct val="120000"/>
              </a:lnSpc>
              <a:buFont typeface="Arial" charset="0"/>
              <a:buChar char="–"/>
            </a:pPr>
            <a:r>
              <a:rPr lang="de-DE" dirty="0" smtClean="0"/>
              <a:t>Speicherabbildung</a:t>
            </a:r>
          </a:p>
          <a:p>
            <a:pPr lvl="1">
              <a:lnSpc>
                <a:spcPct val="120000"/>
              </a:lnSpc>
              <a:buFont typeface="Arial" charset="0"/>
              <a:buChar char="–"/>
            </a:pPr>
            <a:r>
              <a:rPr lang="de-DE" dirty="0" smtClean="0"/>
              <a:t>Prozesskontrollblock</a:t>
            </a:r>
          </a:p>
          <a:p>
            <a:pPr>
              <a:lnSpc>
                <a:spcPct val="120000"/>
              </a:lnSpc>
              <a:buFont typeface="Arial" charset="0"/>
              <a:buChar char="–"/>
            </a:pPr>
            <a:r>
              <a:rPr lang="de-DE" dirty="0" smtClean="0"/>
              <a:t>Prozesswechsel sind aufwändig</a:t>
            </a:r>
          </a:p>
          <a:p>
            <a:pPr marL="0" indent="0">
              <a:lnSpc>
                <a:spcPct val="120000"/>
              </a:lnSpc>
            </a:pPr>
            <a:endParaRPr lang="en-US" i="1" dirty="0"/>
          </a:p>
        </p:txBody>
      </p:sp>
    </p:spTree>
    <p:extLst>
      <p:ext uri="{BB962C8B-B14F-4D97-AF65-F5344CB8AC3E}">
        <p14:creationId xmlns:p14="http://schemas.microsoft.com/office/powerpoint/2010/main" val="218331501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25176ABC-3404-4D72-8963-7626CA38D468}"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de-DE" dirty="0" smtClean="0"/>
              <a:t>Aktivitätsträger (1)</a:t>
            </a:r>
            <a:endParaRPr lang="de-DE" dirty="0"/>
          </a:p>
        </p:txBody>
      </p:sp>
      <p:sp>
        <p:nvSpPr>
          <p:cNvPr id="464901" name="Rectangle 5"/>
          <p:cNvSpPr>
            <a:spLocks noGrp="1" noChangeArrowheads="1"/>
          </p:cNvSpPr>
          <p:nvPr>
            <p:ph type="body" idx="1"/>
          </p:nvPr>
        </p:nvSpPr>
        <p:spPr/>
        <p:txBody>
          <a:bodyPr/>
          <a:lstStyle/>
          <a:p>
            <a:pPr>
              <a:lnSpc>
                <a:spcPct val="120000"/>
              </a:lnSpc>
            </a:pPr>
            <a:r>
              <a:rPr lang="de-DE" b="1" dirty="0" smtClean="0"/>
              <a:t>Alternative:</a:t>
            </a:r>
          </a:p>
          <a:p>
            <a:pPr>
              <a:lnSpc>
                <a:spcPct val="120000"/>
              </a:lnSpc>
            </a:pPr>
            <a:r>
              <a:rPr lang="de-DE" dirty="0" smtClean="0"/>
              <a:t>Aktivitätsträger </a:t>
            </a:r>
            <a:r>
              <a:rPr lang="en-US" i="1" dirty="0" smtClean="0"/>
              <a:t>(Threads)</a:t>
            </a:r>
            <a:r>
              <a:rPr lang="de-DE" dirty="0" smtClean="0"/>
              <a:t> oder</a:t>
            </a:r>
          </a:p>
          <a:p>
            <a:pPr>
              <a:lnSpc>
                <a:spcPct val="120000"/>
              </a:lnSpc>
            </a:pPr>
            <a:r>
              <a:rPr lang="de-DE" dirty="0" smtClean="0"/>
              <a:t>leichtgewichtige Prozesse </a:t>
            </a:r>
            <a:r>
              <a:rPr lang="en-US" i="1" dirty="0" smtClean="0"/>
              <a:t>(lightweight processes, LWPs)</a:t>
            </a:r>
          </a:p>
          <a:p>
            <a:pPr>
              <a:lnSpc>
                <a:spcPct val="120000"/>
              </a:lnSpc>
            </a:pPr>
            <a:endParaRPr lang="en-US" sz="1200" dirty="0" smtClean="0"/>
          </a:p>
          <a:p>
            <a:pPr>
              <a:lnSpc>
                <a:spcPct val="120000"/>
              </a:lnSpc>
              <a:buFont typeface="Arial" charset="0"/>
              <a:buChar char="–"/>
            </a:pPr>
            <a:r>
              <a:rPr lang="de-DE" dirty="0" smtClean="0"/>
              <a:t>Eine Gruppe von </a:t>
            </a:r>
            <a:r>
              <a:rPr lang="en-US" i="1" dirty="0" smtClean="0"/>
              <a:t>Threads</a:t>
            </a:r>
            <a:r>
              <a:rPr lang="de-DE" dirty="0" smtClean="0"/>
              <a:t> nutzt gemeinsam eine Menge von Ressourcen</a:t>
            </a:r>
          </a:p>
          <a:p>
            <a:pPr lvl="1">
              <a:lnSpc>
                <a:spcPct val="120000"/>
              </a:lnSpc>
              <a:buFont typeface="Arial" charset="0"/>
              <a:buChar char="–"/>
            </a:pPr>
            <a:r>
              <a:rPr lang="de-DE" dirty="0" smtClean="0"/>
              <a:t>Instruktionen</a:t>
            </a:r>
          </a:p>
          <a:p>
            <a:pPr lvl="1">
              <a:lnSpc>
                <a:spcPct val="120000"/>
              </a:lnSpc>
              <a:buFont typeface="Arial" charset="0"/>
              <a:buChar char="–"/>
            </a:pPr>
            <a:r>
              <a:rPr lang="de-DE" dirty="0" smtClean="0"/>
              <a:t>Datenbereiche</a:t>
            </a:r>
          </a:p>
          <a:p>
            <a:pPr lvl="1">
              <a:lnSpc>
                <a:spcPct val="120000"/>
              </a:lnSpc>
              <a:buFont typeface="Arial" charset="0"/>
              <a:buChar char="–"/>
            </a:pPr>
            <a:r>
              <a:rPr lang="en-US" i="1" dirty="0" smtClean="0"/>
              <a:t>Files</a:t>
            </a:r>
            <a:r>
              <a:rPr lang="de-DE" dirty="0" smtClean="0"/>
              <a:t>, </a:t>
            </a:r>
            <a:r>
              <a:rPr lang="en-US" i="1" dirty="0" smtClean="0"/>
              <a:t>Sockets</a:t>
            </a:r>
            <a:r>
              <a:rPr lang="de-DE" dirty="0" smtClean="0"/>
              <a:t> etc.</a:t>
            </a:r>
          </a:p>
          <a:p>
            <a:pPr>
              <a:lnSpc>
                <a:spcPct val="120000"/>
              </a:lnSpc>
              <a:buFont typeface="Arial" charset="0"/>
              <a:buChar char="–"/>
            </a:pPr>
            <a:r>
              <a:rPr lang="de-DE" dirty="0" smtClean="0"/>
              <a:t>Jeder </a:t>
            </a:r>
            <a:r>
              <a:rPr lang="en-US" i="1" dirty="0" smtClean="0"/>
              <a:t>Thread</a:t>
            </a:r>
            <a:r>
              <a:rPr lang="de-DE" dirty="0" smtClean="0"/>
              <a:t> repräsentiert eine eigene Aktivität</a:t>
            </a:r>
          </a:p>
          <a:p>
            <a:pPr lvl="1">
              <a:lnSpc>
                <a:spcPct val="120000"/>
              </a:lnSpc>
              <a:buFont typeface="Arial" charset="0"/>
              <a:buChar char="–"/>
            </a:pPr>
            <a:r>
              <a:rPr lang="de-DE" dirty="0" smtClean="0"/>
              <a:t>Eigener Programmzähler</a:t>
            </a:r>
          </a:p>
          <a:p>
            <a:pPr lvl="1">
              <a:lnSpc>
                <a:spcPct val="120000"/>
              </a:lnSpc>
              <a:buFont typeface="Arial" charset="0"/>
              <a:buChar char="–"/>
            </a:pPr>
            <a:r>
              <a:rPr lang="de-DE" dirty="0" smtClean="0"/>
              <a:t>Eigener Registersatz</a:t>
            </a:r>
          </a:p>
          <a:p>
            <a:pPr lvl="1">
              <a:lnSpc>
                <a:spcPct val="120000"/>
              </a:lnSpc>
              <a:buFont typeface="Arial" charset="0"/>
              <a:buChar char="–"/>
            </a:pPr>
            <a:r>
              <a:rPr lang="de-DE" dirty="0" smtClean="0"/>
              <a:t>Eigener </a:t>
            </a:r>
            <a:r>
              <a:rPr lang="en-US" i="1" dirty="0" smtClean="0"/>
              <a:t>Stack</a:t>
            </a:r>
          </a:p>
        </p:txBody>
      </p:sp>
    </p:spTree>
    <p:extLst>
      <p:ext uri="{BB962C8B-B14F-4D97-AF65-F5344CB8AC3E}">
        <p14:creationId xmlns:p14="http://schemas.microsoft.com/office/powerpoint/2010/main" val="343171469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96FE891A-4FF1-4242-A29C-BBA5FE1AE4E3}"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655362" name="Rectangle 2"/>
          <p:cNvSpPr>
            <a:spLocks noGrp="1" noChangeArrowheads="1"/>
          </p:cNvSpPr>
          <p:nvPr>
            <p:ph type="title"/>
          </p:nvPr>
        </p:nvSpPr>
        <p:spPr/>
        <p:txBody>
          <a:bodyPr/>
          <a:lstStyle/>
          <a:p>
            <a:r>
              <a:rPr lang="de-DE" dirty="0"/>
              <a:t>Inhalte </a:t>
            </a:r>
            <a:r>
              <a:rPr lang="de-DE" dirty="0" smtClean="0"/>
              <a:t>des Kapitels (2)</a:t>
            </a:r>
            <a:endParaRPr lang="de-DE" dirty="0"/>
          </a:p>
        </p:txBody>
      </p:sp>
      <p:sp>
        <p:nvSpPr>
          <p:cNvPr id="655363" name="Rectangle 3"/>
          <p:cNvSpPr>
            <a:spLocks noGrp="1" noChangeArrowheads="1"/>
          </p:cNvSpPr>
          <p:nvPr>
            <p:ph type="body" idx="1"/>
          </p:nvPr>
        </p:nvSpPr>
        <p:spPr/>
        <p:txBody>
          <a:bodyPr/>
          <a:lstStyle/>
          <a:p>
            <a:pPr marL="457200" indent="-457200">
              <a:lnSpc>
                <a:spcPct val="120000"/>
              </a:lnSpc>
              <a:buFont typeface="+mj-lt"/>
              <a:buAutoNum type="arabicPeriod" startAt="4"/>
            </a:pPr>
            <a:r>
              <a:rPr lang="de-DE" b="1" dirty="0" smtClean="0"/>
              <a:t>Prozesse und Nebenläufigkeit</a:t>
            </a:r>
            <a:endParaRPr lang="de-DE" b="1" dirty="0"/>
          </a:p>
          <a:p>
            <a:pPr marL="838200" lvl="1" indent="-381000">
              <a:lnSpc>
                <a:spcPct val="90000"/>
              </a:lnSpc>
              <a:buFont typeface="Arial" charset="0"/>
              <a:buChar char="–"/>
            </a:pPr>
            <a:r>
              <a:rPr lang="de-DE" dirty="0" smtClean="0"/>
              <a:t>...</a:t>
            </a:r>
          </a:p>
          <a:p>
            <a:pPr marL="838200" lvl="1" indent="-381000">
              <a:lnSpc>
                <a:spcPct val="90000"/>
              </a:lnSpc>
              <a:buFont typeface="Arial" charset="0"/>
              <a:buChar char="–"/>
            </a:pPr>
            <a:r>
              <a:rPr lang="de-DE" dirty="0" smtClean="0"/>
              <a:t>Aktivitätsträger </a:t>
            </a:r>
            <a:r>
              <a:rPr lang="en-US" i="1" dirty="0" smtClean="0"/>
              <a:t>(Threads)</a:t>
            </a:r>
          </a:p>
          <a:p>
            <a:pPr marL="1238250" lvl="2" indent="-381000">
              <a:lnSpc>
                <a:spcPct val="90000"/>
              </a:lnSpc>
              <a:buFont typeface="Arial" charset="0"/>
              <a:buChar char="–"/>
            </a:pPr>
            <a:r>
              <a:rPr lang="en-US" sz="2000" i="1" dirty="0" smtClean="0"/>
              <a:t>User-level Threads</a:t>
            </a:r>
          </a:p>
          <a:p>
            <a:pPr marL="1238250" lvl="2" indent="-381000">
              <a:lnSpc>
                <a:spcPct val="90000"/>
              </a:lnSpc>
              <a:buFont typeface="Arial" charset="0"/>
              <a:buChar char="–"/>
            </a:pPr>
            <a:r>
              <a:rPr lang="en-US" sz="2000" i="1" dirty="0" smtClean="0"/>
              <a:t>Kernel-level Threads</a:t>
            </a:r>
          </a:p>
          <a:p>
            <a:pPr marL="1238250" lvl="2" indent="-381000">
              <a:lnSpc>
                <a:spcPct val="90000"/>
              </a:lnSpc>
              <a:buFont typeface="Arial" charset="0"/>
              <a:buChar char="–"/>
            </a:pPr>
            <a:r>
              <a:rPr lang="en-US" sz="2000" i="1" dirty="0" smtClean="0"/>
              <a:t>Lightweight Processes</a:t>
            </a:r>
          </a:p>
          <a:p>
            <a:pPr marL="838200" lvl="1" indent="-381000">
              <a:lnSpc>
                <a:spcPct val="90000"/>
              </a:lnSpc>
              <a:buFont typeface="Arial" charset="0"/>
              <a:buChar char="–"/>
            </a:pPr>
            <a:r>
              <a:rPr lang="de-DE" dirty="0" smtClean="0"/>
              <a:t>Parallelität und Nebenläufigkeit</a:t>
            </a:r>
          </a:p>
          <a:p>
            <a:pPr marL="838200" lvl="1" indent="-381000">
              <a:lnSpc>
                <a:spcPct val="90000"/>
              </a:lnSpc>
              <a:buFont typeface="Arial" charset="0"/>
              <a:buChar char="–"/>
            </a:pPr>
            <a:r>
              <a:rPr lang="de-DE" dirty="0" smtClean="0"/>
              <a:t>Koordinierung</a:t>
            </a:r>
          </a:p>
          <a:p>
            <a:pPr marL="1238250" lvl="2" indent="-381000">
              <a:lnSpc>
                <a:spcPct val="90000"/>
              </a:lnSpc>
              <a:buFont typeface="Arial" charset="0"/>
              <a:buChar char="–"/>
            </a:pPr>
            <a:r>
              <a:rPr lang="de-DE" sz="2000" dirty="0" smtClean="0"/>
              <a:t>Kritische Abschnitte </a:t>
            </a:r>
            <a:r>
              <a:rPr lang="en-US" sz="2000" i="1" dirty="0" smtClean="0"/>
              <a:t>(Critical Sections)</a:t>
            </a:r>
          </a:p>
          <a:p>
            <a:pPr marL="1238250" lvl="2" indent="-381000">
              <a:lnSpc>
                <a:spcPct val="90000"/>
              </a:lnSpc>
              <a:buFont typeface="Arial" charset="0"/>
              <a:buChar char="–"/>
            </a:pPr>
            <a:r>
              <a:rPr lang="de-DE" sz="2000" dirty="0" smtClean="0"/>
              <a:t>Wechselseitiger Ausschluss (</a:t>
            </a:r>
            <a:r>
              <a:rPr lang="en-US" sz="2000" i="1" dirty="0" smtClean="0"/>
              <a:t>Deadlocks</a:t>
            </a:r>
            <a:r>
              <a:rPr lang="de-DE" sz="2000" dirty="0" smtClean="0"/>
              <a:t>, Algorithmus von Peterson)</a:t>
            </a:r>
          </a:p>
          <a:p>
            <a:pPr marL="1238250" lvl="2" indent="-381000">
              <a:lnSpc>
                <a:spcPct val="90000"/>
              </a:lnSpc>
              <a:buFont typeface="Arial" charset="0"/>
              <a:buChar char="–"/>
            </a:pPr>
            <a:r>
              <a:rPr lang="de-DE" sz="2000" dirty="0" smtClean="0"/>
              <a:t>Spezielle Maschinenbefehle (</a:t>
            </a:r>
            <a:r>
              <a:rPr lang="en-US" sz="2000" i="1" dirty="0" smtClean="0"/>
              <a:t>Test-and-Set</a:t>
            </a:r>
            <a:r>
              <a:rPr lang="de-DE" sz="2000" dirty="0" smtClean="0"/>
              <a:t>, </a:t>
            </a:r>
            <a:r>
              <a:rPr lang="en-US" sz="2000" i="1" dirty="0" smtClean="0"/>
              <a:t>Swap</a:t>
            </a:r>
            <a:r>
              <a:rPr lang="de-DE" sz="2000" dirty="0" smtClean="0"/>
              <a:t>)</a:t>
            </a:r>
          </a:p>
          <a:p>
            <a:pPr marL="1238250" lvl="2" indent="-381000">
              <a:lnSpc>
                <a:spcPct val="90000"/>
              </a:lnSpc>
              <a:buFont typeface="Arial" charset="0"/>
              <a:buChar char="–"/>
            </a:pPr>
            <a:r>
              <a:rPr lang="de-DE" sz="2000" dirty="0" smtClean="0"/>
              <a:t>Semaphore</a:t>
            </a:r>
            <a:endParaRPr lang="en-US" sz="2000" dirty="0" smtClean="0"/>
          </a:p>
        </p:txBody>
      </p:sp>
    </p:spTree>
    <p:extLst>
      <p:ext uri="{BB962C8B-B14F-4D97-AF65-F5344CB8AC3E}">
        <p14:creationId xmlns:p14="http://schemas.microsoft.com/office/powerpoint/2010/main" val="207039521"/>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25176ABC-3404-4D72-8963-7626CA38D468}"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de-DE" dirty="0" smtClean="0"/>
              <a:t>Aktivitätsträger (2)</a:t>
            </a:r>
            <a:endParaRPr lang="de-DE" dirty="0"/>
          </a:p>
        </p:txBody>
      </p:sp>
      <p:sp>
        <p:nvSpPr>
          <p:cNvPr id="464901" name="Rectangle 5"/>
          <p:cNvSpPr>
            <a:spLocks noGrp="1" noChangeArrowheads="1"/>
          </p:cNvSpPr>
          <p:nvPr>
            <p:ph type="body" idx="1"/>
          </p:nvPr>
        </p:nvSpPr>
        <p:spPr/>
        <p:txBody>
          <a:bodyPr/>
          <a:lstStyle/>
          <a:p>
            <a:pPr>
              <a:lnSpc>
                <a:spcPct val="120000"/>
              </a:lnSpc>
              <a:buFont typeface="Arial" charset="0"/>
              <a:buChar char="–"/>
            </a:pPr>
            <a:r>
              <a:rPr lang="de-DE" dirty="0" smtClean="0"/>
              <a:t>Umschalten zwischen zwei </a:t>
            </a:r>
            <a:r>
              <a:rPr lang="en-US" i="1" dirty="0" smtClean="0"/>
              <a:t>Threads</a:t>
            </a:r>
            <a:r>
              <a:rPr lang="de-DE" dirty="0" smtClean="0"/>
              <a:t> einer Gruppe ist erheblich billiger als ein normaler Kontextwechsel</a:t>
            </a:r>
          </a:p>
          <a:p>
            <a:pPr lvl="1">
              <a:lnSpc>
                <a:spcPct val="120000"/>
              </a:lnSpc>
              <a:buFont typeface="Arial" charset="0"/>
              <a:buChar char="–"/>
            </a:pPr>
            <a:r>
              <a:rPr lang="de-DE" dirty="0" smtClean="0"/>
              <a:t>Es müssen nur die Register und der Programmzähler gewechselt werden (entspricht dem Aufwand für einen Funktionsaufruf)</a:t>
            </a:r>
          </a:p>
          <a:p>
            <a:pPr lvl="1">
              <a:lnSpc>
                <a:spcPct val="120000"/>
              </a:lnSpc>
              <a:buFont typeface="Arial" charset="0"/>
              <a:buChar char="–"/>
            </a:pPr>
            <a:r>
              <a:rPr lang="de-DE" dirty="0" smtClean="0"/>
              <a:t>Speicherabbildung muss nicht gewechselt werden</a:t>
            </a:r>
          </a:p>
          <a:p>
            <a:pPr lvl="1">
              <a:lnSpc>
                <a:spcPct val="120000"/>
              </a:lnSpc>
              <a:buFont typeface="Arial" charset="0"/>
              <a:buChar char="–"/>
            </a:pPr>
            <a:r>
              <a:rPr lang="de-DE" dirty="0" smtClean="0"/>
              <a:t>Alle Systemressourcen bleiben verfügbar</a:t>
            </a:r>
          </a:p>
          <a:p>
            <a:pPr>
              <a:lnSpc>
                <a:spcPct val="90000"/>
              </a:lnSpc>
            </a:pPr>
            <a:endParaRPr lang="de-DE" sz="1200" b="1" dirty="0"/>
          </a:p>
          <a:p>
            <a:pPr>
              <a:lnSpc>
                <a:spcPct val="90000"/>
              </a:lnSpc>
            </a:pPr>
            <a:r>
              <a:rPr lang="de-DE" b="1" dirty="0" smtClean="0"/>
              <a:t>Linux/UNIX-Prozesse</a:t>
            </a:r>
            <a:endParaRPr lang="en-US" b="1" i="1" dirty="0"/>
          </a:p>
          <a:p>
            <a:pPr>
              <a:lnSpc>
                <a:spcPct val="120000"/>
              </a:lnSpc>
              <a:buFont typeface="Arial" charset="0"/>
              <a:buChar char="–"/>
            </a:pPr>
            <a:r>
              <a:rPr lang="de-DE" dirty="0" smtClean="0"/>
              <a:t>Sind Adressräume mit zunächst einem </a:t>
            </a:r>
            <a:r>
              <a:rPr lang="en-US" i="1" dirty="0" smtClean="0"/>
              <a:t>Thread</a:t>
            </a:r>
          </a:p>
          <a:p>
            <a:pPr>
              <a:lnSpc>
                <a:spcPct val="120000"/>
              </a:lnSpc>
              <a:buFont typeface="Arial" charset="0"/>
              <a:buChar char="–"/>
            </a:pPr>
            <a:r>
              <a:rPr lang="de-DE" dirty="0" smtClean="0"/>
              <a:t>Weitere </a:t>
            </a:r>
            <a:r>
              <a:rPr lang="en-US" i="1" dirty="0" smtClean="0"/>
              <a:t>Threads</a:t>
            </a:r>
            <a:r>
              <a:rPr lang="de-DE" dirty="0" smtClean="0"/>
              <a:t> können dynamisch zur Laufzeit erzeugt werden</a:t>
            </a:r>
          </a:p>
          <a:p>
            <a:pPr>
              <a:lnSpc>
                <a:spcPct val="90000"/>
              </a:lnSpc>
            </a:pPr>
            <a:endParaRPr lang="de-DE" sz="1200" b="1" dirty="0" smtClean="0"/>
          </a:p>
          <a:p>
            <a:pPr>
              <a:lnSpc>
                <a:spcPct val="90000"/>
              </a:lnSpc>
            </a:pPr>
            <a:r>
              <a:rPr lang="de-DE" b="1" dirty="0" smtClean="0"/>
              <a:t>Implementierungen von Threads</a:t>
            </a:r>
            <a:endParaRPr lang="en-US" b="1" i="1" dirty="0"/>
          </a:p>
          <a:p>
            <a:pPr>
              <a:lnSpc>
                <a:spcPct val="120000"/>
              </a:lnSpc>
              <a:buFont typeface="Arial" charset="0"/>
              <a:buChar char="–"/>
            </a:pPr>
            <a:r>
              <a:rPr lang="en-US" i="1" dirty="0" smtClean="0"/>
              <a:t>User-level Threads</a:t>
            </a:r>
          </a:p>
          <a:p>
            <a:pPr>
              <a:lnSpc>
                <a:spcPct val="120000"/>
              </a:lnSpc>
              <a:buFont typeface="Arial" charset="0"/>
              <a:buChar char="–"/>
            </a:pPr>
            <a:r>
              <a:rPr lang="en-US" i="1" dirty="0" smtClean="0"/>
              <a:t>Kernel-level Threads</a:t>
            </a:r>
          </a:p>
          <a:p>
            <a:pPr lvl="1">
              <a:lnSpc>
                <a:spcPct val="120000"/>
              </a:lnSpc>
              <a:buFont typeface="Arial" charset="0"/>
              <a:buChar char="–"/>
            </a:pPr>
            <a:endParaRPr lang="de-DE" dirty="0" smtClean="0"/>
          </a:p>
        </p:txBody>
      </p:sp>
    </p:spTree>
    <p:extLst>
      <p:ext uri="{BB962C8B-B14F-4D97-AF65-F5344CB8AC3E}">
        <p14:creationId xmlns:p14="http://schemas.microsoft.com/office/powerpoint/2010/main" val="2839402525"/>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25176ABC-3404-4D72-8963-7626CA38D468}"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en-US" i="1" dirty="0" smtClean="0"/>
              <a:t>User-level Threads</a:t>
            </a:r>
            <a:endParaRPr lang="en-US" i="1" dirty="0"/>
          </a:p>
        </p:txBody>
      </p:sp>
      <p:sp>
        <p:nvSpPr>
          <p:cNvPr id="464901" name="Rectangle 5"/>
          <p:cNvSpPr>
            <a:spLocks noGrp="1" noChangeArrowheads="1"/>
          </p:cNvSpPr>
          <p:nvPr>
            <p:ph type="body" idx="1"/>
          </p:nvPr>
        </p:nvSpPr>
        <p:spPr/>
        <p:txBody>
          <a:bodyPr/>
          <a:lstStyle/>
          <a:p>
            <a:pPr>
              <a:lnSpc>
                <a:spcPct val="90000"/>
              </a:lnSpc>
            </a:pPr>
            <a:r>
              <a:rPr lang="de-DE" b="1" dirty="0" smtClean="0"/>
              <a:t>Implementierung</a:t>
            </a:r>
            <a:endParaRPr lang="en-US" b="1" i="1" dirty="0"/>
          </a:p>
          <a:p>
            <a:pPr>
              <a:lnSpc>
                <a:spcPct val="120000"/>
              </a:lnSpc>
              <a:buFont typeface="Arial" charset="0"/>
              <a:buChar char="–"/>
            </a:pPr>
            <a:r>
              <a:rPr lang="de-DE" dirty="0" smtClean="0"/>
              <a:t>Instruktionen im Anwendungsprogramm schalten zwischen den </a:t>
            </a:r>
            <a:r>
              <a:rPr lang="en-US" i="1" dirty="0" smtClean="0"/>
              <a:t>Threads</a:t>
            </a:r>
            <a:r>
              <a:rPr lang="de-DE" dirty="0" smtClean="0"/>
              <a:t> hin- und her (ähnlich wie der </a:t>
            </a:r>
            <a:r>
              <a:rPr lang="en-US" i="1" dirty="0" smtClean="0"/>
              <a:t>Scheduler</a:t>
            </a:r>
            <a:r>
              <a:rPr lang="de-DE" dirty="0" smtClean="0"/>
              <a:t> im Betriebssystem)</a:t>
            </a:r>
            <a:endParaRPr lang="en-US" i="1" dirty="0" smtClean="0"/>
          </a:p>
          <a:p>
            <a:pPr>
              <a:lnSpc>
                <a:spcPct val="120000"/>
              </a:lnSpc>
              <a:buFont typeface="Arial" charset="0"/>
              <a:buChar char="–"/>
            </a:pPr>
            <a:r>
              <a:rPr lang="de-DE" dirty="0" smtClean="0"/>
              <a:t>Betriebssystem sieht nur einen </a:t>
            </a:r>
            <a:r>
              <a:rPr lang="en-US" i="1" dirty="0" smtClean="0"/>
              <a:t>Thread</a:t>
            </a:r>
          </a:p>
          <a:p>
            <a:pPr>
              <a:lnSpc>
                <a:spcPct val="120000"/>
              </a:lnSpc>
              <a:buFont typeface="Arial" charset="0"/>
              <a:buChar char="–"/>
            </a:pPr>
            <a:r>
              <a:rPr lang="de-DE" dirty="0" smtClean="0"/>
              <a:t>Beispiel: Java Green Threads, Windows Fibers, Solaris-Threads</a:t>
            </a:r>
          </a:p>
          <a:p>
            <a:pPr>
              <a:lnSpc>
                <a:spcPct val="90000"/>
              </a:lnSpc>
            </a:pPr>
            <a:endParaRPr lang="de-DE" sz="1200" b="1" dirty="0" smtClean="0"/>
          </a:p>
          <a:p>
            <a:pPr>
              <a:lnSpc>
                <a:spcPct val="90000"/>
              </a:lnSpc>
            </a:pPr>
            <a:r>
              <a:rPr lang="de-DE" b="1" dirty="0" smtClean="0"/>
              <a:t>Vorteile</a:t>
            </a:r>
            <a:endParaRPr lang="en-US" b="1" i="1" dirty="0"/>
          </a:p>
          <a:p>
            <a:pPr>
              <a:lnSpc>
                <a:spcPct val="120000"/>
              </a:lnSpc>
              <a:buFont typeface="Arial" charset="0"/>
              <a:buChar char="–"/>
            </a:pPr>
            <a:r>
              <a:rPr lang="de-DE" dirty="0" smtClean="0"/>
              <a:t>Keine Systemaufrufe zum Umschalten von </a:t>
            </a:r>
            <a:r>
              <a:rPr lang="en-US" i="1" dirty="0" smtClean="0"/>
              <a:t>Threads</a:t>
            </a:r>
            <a:r>
              <a:rPr lang="de-DE" dirty="0" smtClean="0"/>
              <a:t> erforderlich</a:t>
            </a:r>
          </a:p>
          <a:p>
            <a:pPr>
              <a:lnSpc>
                <a:spcPct val="120000"/>
              </a:lnSpc>
              <a:buFont typeface="Arial" charset="0"/>
              <a:buChar char="–"/>
            </a:pPr>
            <a:r>
              <a:rPr lang="de-DE" dirty="0" smtClean="0"/>
              <a:t>Effiziente Umschaltung</a:t>
            </a:r>
          </a:p>
          <a:p>
            <a:pPr>
              <a:lnSpc>
                <a:spcPct val="120000"/>
              </a:lnSpc>
              <a:buFont typeface="Arial" charset="0"/>
              <a:buChar char="–"/>
            </a:pPr>
            <a:r>
              <a:rPr lang="en-US" i="1" dirty="0" smtClean="0"/>
              <a:t>Scheduling</a:t>
            </a:r>
            <a:r>
              <a:rPr lang="de-DE" dirty="0" smtClean="0"/>
              <a:t>-Strategie in der Hand des Anwenders</a:t>
            </a:r>
          </a:p>
          <a:p>
            <a:pPr>
              <a:lnSpc>
                <a:spcPct val="90000"/>
              </a:lnSpc>
            </a:pPr>
            <a:endParaRPr lang="de-DE" sz="1200" b="1" dirty="0"/>
          </a:p>
          <a:p>
            <a:pPr>
              <a:lnSpc>
                <a:spcPct val="90000"/>
              </a:lnSpc>
            </a:pPr>
            <a:r>
              <a:rPr lang="de-DE" b="1" dirty="0" smtClean="0"/>
              <a:t>Nachteile</a:t>
            </a:r>
            <a:endParaRPr lang="en-US" b="1" i="1" dirty="0"/>
          </a:p>
          <a:p>
            <a:pPr>
              <a:lnSpc>
                <a:spcPct val="120000"/>
              </a:lnSpc>
              <a:buFont typeface="Arial" charset="0"/>
              <a:buChar char="–"/>
            </a:pPr>
            <a:r>
              <a:rPr lang="de-DE" dirty="0" smtClean="0"/>
              <a:t>Bei blockierenden Systemaufrufen bleiben alle </a:t>
            </a:r>
            <a:r>
              <a:rPr lang="en-US" i="1" dirty="0" smtClean="0"/>
              <a:t>User-level Threads</a:t>
            </a:r>
            <a:r>
              <a:rPr lang="de-DE" dirty="0" smtClean="0"/>
              <a:t> eines Programms stehen</a:t>
            </a:r>
          </a:p>
          <a:p>
            <a:pPr>
              <a:lnSpc>
                <a:spcPct val="120000"/>
              </a:lnSpc>
              <a:buFont typeface="Arial" charset="0"/>
              <a:buChar char="–"/>
            </a:pPr>
            <a:r>
              <a:rPr lang="de-DE" dirty="0" smtClean="0"/>
              <a:t>Kein Ausnutzen eines Multiprozessors möglich</a:t>
            </a:r>
            <a:endParaRPr lang="de-DE" dirty="0"/>
          </a:p>
          <a:p>
            <a:pPr>
              <a:lnSpc>
                <a:spcPct val="120000"/>
              </a:lnSpc>
              <a:buFont typeface="Arial" charset="0"/>
              <a:buChar char="–"/>
            </a:pPr>
            <a:endParaRPr lang="de-DE" dirty="0" smtClean="0"/>
          </a:p>
        </p:txBody>
      </p:sp>
    </p:spTree>
    <p:extLst>
      <p:ext uri="{BB962C8B-B14F-4D97-AF65-F5344CB8AC3E}">
        <p14:creationId xmlns:p14="http://schemas.microsoft.com/office/powerpoint/2010/main" val="1422397035"/>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25176ABC-3404-4D72-8963-7626CA38D468}"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en-US" i="1" dirty="0" smtClean="0"/>
              <a:t>Kernel-level Threads</a:t>
            </a:r>
            <a:endParaRPr lang="en-US" i="1" dirty="0"/>
          </a:p>
        </p:txBody>
      </p:sp>
      <p:sp>
        <p:nvSpPr>
          <p:cNvPr id="464901" name="Rectangle 5"/>
          <p:cNvSpPr>
            <a:spLocks noGrp="1" noChangeArrowheads="1"/>
          </p:cNvSpPr>
          <p:nvPr>
            <p:ph type="body" idx="1"/>
          </p:nvPr>
        </p:nvSpPr>
        <p:spPr/>
        <p:txBody>
          <a:bodyPr/>
          <a:lstStyle/>
          <a:p>
            <a:pPr>
              <a:lnSpc>
                <a:spcPct val="90000"/>
              </a:lnSpc>
            </a:pPr>
            <a:r>
              <a:rPr lang="de-DE" b="1" dirty="0" smtClean="0"/>
              <a:t>Implementierung</a:t>
            </a:r>
            <a:endParaRPr lang="en-US" b="1" i="1" dirty="0"/>
          </a:p>
          <a:p>
            <a:pPr>
              <a:lnSpc>
                <a:spcPct val="120000"/>
              </a:lnSpc>
              <a:buFont typeface="Arial" charset="0"/>
              <a:buChar char="–"/>
            </a:pPr>
            <a:r>
              <a:rPr lang="de-DE" dirty="0" smtClean="0"/>
              <a:t>Betriebssystem</a:t>
            </a:r>
            <a:r>
              <a:rPr lang="de-DE" dirty="0"/>
              <a:t> </a:t>
            </a:r>
            <a:r>
              <a:rPr lang="de-DE" dirty="0" smtClean="0"/>
              <a:t>kennt </a:t>
            </a:r>
            <a:r>
              <a:rPr lang="en-US" i="1" dirty="0" smtClean="0"/>
              <a:t>Kernel-level Threads</a:t>
            </a:r>
          </a:p>
          <a:p>
            <a:pPr>
              <a:lnSpc>
                <a:spcPct val="120000"/>
              </a:lnSpc>
              <a:buFont typeface="Arial" charset="0"/>
              <a:buChar char="–"/>
            </a:pPr>
            <a:r>
              <a:rPr lang="de-DE" dirty="0" smtClean="0"/>
              <a:t>Betriebssystem schaltet </a:t>
            </a:r>
            <a:r>
              <a:rPr lang="en-US" i="1" dirty="0" smtClean="0"/>
              <a:t>Threads</a:t>
            </a:r>
            <a:r>
              <a:rPr lang="de-DE" dirty="0" smtClean="0"/>
              <a:t> um</a:t>
            </a:r>
          </a:p>
          <a:p>
            <a:pPr>
              <a:lnSpc>
                <a:spcPct val="90000"/>
              </a:lnSpc>
            </a:pPr>
            <a:endParaRPr lang="de-DE" sz="1200" b="1" dirty="0" smtClean="0"/>
          </a:p>
          <a:p>
            <a:pPr>
              <a:lnSpc>
                <a:spcPct val="90000"/>
              </a:lnSpc>
            </a:pPr>
            <a:r>
              <a:rPr lang="de-DE" b="1" dirty="0" smtClean="0"/>
              <a:t>Vorteile</a:t>
            </a:r>
            <a:endParaRPr lang="en-US" b="1" i="1" dirty="0"/>
          </a:p>
          <a:p>
            <a:pPr>
              <a:lnSpc>
                <a:spcPct val="120000"/>
              </a:lnSpc>
              <a:buFont typeface="Arial" charset="0"/>
              <a:buChar char="–"/>
            </a:pPr>
            <a:r>
              <a:rPr lang="de-DE" dirty="0" smtClean="0"/>
              <a:t>Kein Blockieren unbeteiligter </a:t>
            </a:r>
            <a:r>
              <a:rPr lang="en-US" i="1" dirty="0" smtClean="0"/>
              <a:t>Threads</a:t>
            </a:r>
            <a:r>
              <a:rPr lang="de-DE" dirty="0" smtClean="0"/>
              <a:t> bei blockierenden Systemaufrufen</a:t>
            </a:r>
          </a:p>
          <a:p>
            <a:pPr>
              <a:lnSpc>
                <a:spcPct val="90000"/>
              </a:lnSpc>
            </a:pPr>
            <a:endParaRPr lang="de-DE" sz="1200" b="1" dirty="0"/>
          </a:p>
          <a:p>
            <a:pPr>
              <a:lnSpc>
                <a:spcPct val="90000"/>
              </a:lnSpc>
            </a:pPr>
            <a:r>
              <a:rPr lang="de-DE" b="1" dirty="0" smtClean="0"/>
              <a:t>Nachteile</a:t>
            </a:r>
            <a:endParaRPr lang="en-US" b="1" i="1" dirty="0"/>
          </a:p>
          <a:p>
            <a:pPr>
              <a:lnSpc>
                <a:spcPct val="120000"/>
              </a:lnSpc>
              <a:buFont typeface="Arial" charset="0"/>
              <a:buChar char="–"/>
            </a:pPr>
            <a:r>
              <a:rPr lang="de-DE" dirty="0" smtClean="0"/>
              <a:t>Weniger effizientes Umschalten</a:t>
            </a:r>
          </a:p>
          <a:p>
            <a:pPr>
              <a:lnSpc>
                <a:spcPct val="120000"/>
              </a:lnSpc>
              <a:buFont typeface="Arial" charset="0"/>
              <a:buChar char="–"/>
            </a:pPr>
            <a:r>
              <a:rPr lang="de-DE" dirty="0" smtClean="0"/>
              <a:t>Fairnessverhalten nötig</a:t>
            </a:r>
            <a:br>
              <a:rPr lang="de-DE" dirty="0" smtClean="0"/>
            </a:br>
            <a:r>
              <a:rPr lang="de-DE" dirty="0" smtClean="0"/>
              <a:t>(zwischen Prozessen mit vielen und solchen mit wenigen </a:t>
            </a:r>
            <a:r>
              <a:rPr lang="en-US" i="1" dirty="0" smtClean="0"/>
              <a:t>Threads</a:t>
            </a:r>
            <a:r>
              <a:rPr lang="de-DE" dirty="0" smtClean="0"/>
              <a:t>)</a:t>
            </a:r>
          </a:p>
          <a:p>
            <a:pPr>
              <a:lnSpc>
                <a:spcPct val="120000"/>
              </a:lnSpc>
              <a:buFont typeface="Arial" charset="0"/>
              <a:buChar char="–"/>
            </a:pPr>
            <a:r>
              <a:rPr lang="en-US" i="1" dirty="0" smtClean="0"/>
              <a:t>Scheduling</a:t>
            </a:r>
            <a:r>
              <a:rPr lang="de-DE" dirty="0" smtClean="0"/>
              <a:t>-Strategie meist vorgegeben</a:t>
            </a:r>
            <a:endParaRPr lang="de-DE" dirty="0"/>
          </a:p>
          <a:p>
            <a:pPr>
              <a:lnSpc>
                <a:spcPct val="120000"/>
              </a:lnSpc>
              <a:buFont typeface="Arial" charset="0"/>
              <a:buChar char="–"/>
            </a:pPr>
            <a:endParaRPr lang="de-DE" dirty="0" smtClean="0"/>
          </a:p>
        </p:txBody>
      </p:sp>
    </p:spTree>
    <p:extLst>
      <p:ext uri="{BB962C8B-B14F-4D97-AF65-F5344CB8AC3E}">
        <p14:creationId xmlns:p14="http://schemas.microsoft.com/office/powerpoint/2010/main" val="398462833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25176ABC-3404-4D72-8963-7626CA38D468}"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de-DE" dirty="0" smtClean="0"/>
              <a:t>Beispiel: LWPs und </a:t>
            </a:r>
            <a:r>
              <a:rPr lang="en-US" i="1" dirty="0" smtClean="0"/>
              <a:t>Threads</a:t>
            </a:r>
            <a:r>
              <a:rPr lang="de-DE" dirty="0" smtClean="0"/>
              <a:t> (Solaris)</a:t>
            </a:r>
            <a:endParaRPr lang="de-DE" dirty="0"/>
          </a:p>
        </p:txBody>
      </p:sp>
      <p:sp>
        <p:nvSpPr>
          <p:cNvPr id="464901" name="Rectangle 5"/>
          <p:cNvSpPr>
            <a:spLocks noGrp="1" noChangeArrowheads="1"/>
          </p:cNvSpPr>
          <p:nvPr>
            <p:ph type="body" idx="1"/>
          </p:nvPr>
        </p:nvSpPr>
        <p:spPr/>
        <p:txBody>
          <a:bodyPr/>
          <a:lstStyle/>
          <a:p>
            <a:pPr>
              <a:lnSpc>
                <a:spcPct val="90000"/>
              </a:lnSpc>
            </a:pPr>
            <a:r>
              <a:rPr lang="de-DE" b="1" dirty="0" smtClean="0"/>
              <a:t>Solaris kennt </a:t>
            </a:r>
            <a:r>
              <a:rPr lang="en-US" b="1" i="1" dirty="0" smtClean="0"/>
              <a:t>Kernel-</a:t>
            </a:r>
            <a:r>
              <a:rPr lang="de-DE" b="1" dirty="0" smtClean="0"/>
              <a:t>, </a:t>
            </a:r>
            <a:r>
              <a:rPr lang="en-US" b="1" i="1" dirty="0" smtClean="0"/>
              <a:t>User-level Threads</a:t>
            </a:r>
            <a:r>
              <a:rPr lang="de-DE" b="1" dirty="0" smtClean="0"/>
              <a:t> und LWPs</a:t>
            </a:r>
            <a:endParaRPr lang="en-US" b="1" i="1" dirty="0"/>
          </a:p>
        </p:txBody>
      </p:sp>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l="15575" t="19079" r="4867" b="12057"/>
          <a:stretch/>
        </p:blipFill>
        <p:spPr>
          <a:xfrm>
            <a:off x="323528" y="1971280"/>
            <a:ext cx="7274740" cy="3689968"/>
          </a:xfrm>
          <a:prstGeom prst="rect">
            <a:avLst/>
          </a:prstGeom>
        </p:spPr>
      </p:pic>
      <p:sp>
        <p:nvSpPr>
          <p:cNvPr id="7" name="Text Box 6"/>
          <p:cNvSpPr txBox="1">
            <a:spLocks noChangeArrowheads="1"/>
          </p:cNvSpPr>
          <p:nvPr/>
        </p:nvSpPr>
        <p:spPr bwMode="auto">
          <a:xfrm>
            <a:off x="6014769" y="5507940"/>
            <a:ext cx="2877711" cy="369332"/>
          </a:xfrm>
          <a:prstGeom prst="rect">
            <a:avLst/>
          </a:prstGeom>
          <a:solidFill>
            <a:srgbClr val="AAA28D">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i="1" dirty="0" smtClean="0">
                <a:ea typeface="ヒラギノ角ゴ Pro W3" pitchFamily="96" charset="-128"/>
              </a:rPr>
              <a:t>[</a:t>
            </a:r>
            <a:r>
              <a:rPr lang="de-DE" sz="1800" i="1" dirty="0" smtClean="0">
                <a:ea typeface="ヒラギノ角ゴ Pro W3" pitchFamily="96" charset="-128"/>
              </a:rPr>
              <a:t>nach </a:t>
            </a:r>
            <a:r>
              <a:rPr lang="en-US" sz="1800" b="1" i="1" dirty="0" smtClean="0"/>
              <a:t>Silberschatz,</a:t>
            </a:r>
            <a:r>
              <a:rPr lang="en-US" sz="1800" i="1" dirty="0" smtClean="0"/>
              <a:t> 1994</a:t>
            </a:r>
            <a:r>
              <a:rPr lang="en-US" sz="1800" i="1" dirty="0" smtClean="0">
                <a:ea typeface="ヒラギノ角ゴ Pro W3" pitchFamily="96" charset="-128"/>
              </a:rPr>
              <a:t>]</a:t>
            </a:r>
            <a:endParaRPr lang="en-US" sz="1800" i="1" dirty="0">
              <a:ea typeface="ヒラギノ角ゴ Pro W3" pitchFamily="96" charset="-128"/>
            </a:endParaRPr>
          </a:p>
        </p:txBody>
      </p:sp>
      <p:sp>
        <p:nvSpPr>
          <p:cNvPr id="8" name="Text Box 6"/>
          <p:cNvSpPr txBox="1">
            <a:spLocks noChangeArrowheads="1"/>
          </p:cNvSpPr>
          <p:nvPr/>
        </p:nvSpPr>
        <p:spPr bwMode="auto">
          <a:xfrm>
            <a:off x="3642325" y="6011996"/>
            <a:ext cx="5250155" cy="369332"/>
          </a:xfrm>
          <a:prstGeom prst="rect">
            <a:avLst/>
          </a:prstGeom>
          <a:solidFill>
            <a:srgbClr val="AAA28D">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i="1" dirty="0" smtClean="0">
                <a:ea typeface="ヒラギノ角ゴ Pro W3" pitchFamily="96" charset="-128"/>
              </a:rPr>
              <a:t>[</a:t>
            </a:r>
            <a:r>
              <a:rPr lang="de-DE" sz="1800" i="1" dirty="0"/>
              <a:t>http://</a:t>
            </a:r>
            <a:r>
              <a:rPr lang="de-DE" sz="1800" i="1" dirty="0" smtClean="0"/>
              <a:t>en.wikipedia.org/wiki/Light-weight_process</a:t>
            </a:r>
            <a:r>
              <a:rPr lang="en-US" sz="1800" i="1" dirty="0" smtClean="0">
                <a:ea typeface="ヒラギノ角ゴ Pro W3" pitchFamily="96" charset="-128"/>
              </a:rPr>
              <a:t>]</a:t>
            </a:r>
            <a:endParaRPr lang="en-US" sz="1800" i="1" dirty="0">
              <a:ea typeface="ヒラギノ角ゴ Pro W3" pitchFamily="96" charset="-128"/>
            </a:endParaRPr>
          </a:p>
        </p:txBody>
      </p:sp>
    </p:spTree>
    <p:extLst>
      <p:ext uri="{BB962C8B-B14F-4D97-AF65-F5344CB8AC3E}">
        <p14:creationId xmlns:p14="http://schemas.microsoft.com/office/powerpoint/2010/main" val="30434351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96FE891A-4FF1-4242-A29C-BBA5FE1AE4E3}"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655362" name="Rectangle 2"/>
          <p:cNvSpPr>
            <a:spLocks noGrp="1" noChangeArrowheads="1"/>
          </p:cNvSpPr>
          <p:nvPr>
            <p:ph type="title"/>
          </p:nvPr>
        </p:nvSpPr>
        <p:spPr/>
        <p:txBody>
          <a:bodyPr/>
          <a:lstStyle/>
          <a:p>
            <a:r>
              <a:rPr lang="de-DE" dirty="0" smtClean="0"/>
              <a:t>Roter Faden</a:t>
            </a:r>
            <a:endParaRPr lang="de-DE" dirty="0"/>
          </a:p>
        </p:txBody>
      </p:sp>
      <p:sp>
        <p:nvSpPr>
          <p:cNvPr id="655363" name="Rectangle 3"/>
          <p:cNvSpPr>
            <a:spLocks noGrp="1" noChangeArrowheads="1"/>
          </p:cNvSpPr>
          <p:nvPr>
            <p:ph type="body" idx="1"/>
          </p:nvPr>
        </p:nvSpPr>
        <p:spPr/>
        <p:txBody>
          <a:bodyPr/>
          <a:lstStyle/>
          <a:p>
            <a:pPr marL="457200" indent="-457200">
              <a:lnSpc>
                <a:spcPct val="120000"/>
              </a:lnSpc>
              <a:buFont typeface="+mj-lt"/>
              <a:buAutoNum type="arabicPeriod" startAt="4"/>
            </a:pPr>
            <a:r>
              <a:rPr lang="de-DE" b="1" dirty="0" smtClean="0"/>
              <a:t>Prozesse und Nebenläufigkeit</a:t>
            </a:r>
            <a:endParaRPr lang="de-DE" b="1" dirty="0"/>
          </a:p>
          <a:p>
            <a:pPr marL="838200" lvl="1" indent="-381000">
              <a:lnSpc>
                <a:spcPct val="90000"/>
              </a:lnSpc>
              <a:buFont typeface="Arial" charset="0"/>
              <a:buChar char="–"/>
            </a:pPr>
            <a:r>
              <a:rPr lang="de-DE" dirty="0" smtClean="0"/>
              <a:t>Einordnung &amp; Motivation</a:t>
            </a:r>
            <a:endParaRPr lang="de-DE" sz="2000" dirty="0" smtClean="0"/>
          </a:p>
          <a:p>
            <a:pPr marL="838200" lvl="1" indent="-381000">
              <a:lnSpc>
                <a:spcPct val="90000"/>
              </a:lnSpc>
              <a:buFont typeface="Arial" charset="0"/>
              <a:buChar char="–"/>
            </a:pPr>
            <a:r>
              <a:rPr lang="de-DE" dirty="0" smtClean="0"/>
              <a:t>Prozesse</a:t>
            </a:r>
          </a:p>
          <a:p>
            <a:pPr marL="838200" lvl="1" indent="-381000">
              <a:lnSpc>
                <a:spcPct val="90000"/>
              </a:lnSpc>
              <a:buFont typeface="Arial" charset="0"/>
              <a:buChar char="–"/>
            </a:pPr>
            <a:r>
              <a:rPr lang="de-DE" dirty="0" smtClean="0"/>
              <a:t>Auswahlstrategien </a:t>
            </a:r>
            <a:r>
              <a:rPr lang="en-US" i="1" dirty="0" smtClean="0"/>
              <a:t>(Scheduling)</a:t>
            </a:r>
          </a:p>
          <a:p>
            <a:pPr marL="838200" lvl="1" indent="-381000">
              <a:lnSpc>
                <a:spcPct val="90000"/>
              </a:lnSpc>
              <a:buFont typeface="Arial" charset="0"/>
              <a:buChar char="–"/>
            </a:pPr>
            <a:r>
              <a:rPr lang="de-DE" dirty="0" smtClean="0"/>
              <a:t>Aktivitätsträger </a:t>
            </a:r>
            <a:r>
              <a:rPr lang="en-US" i="1" dirty="0"/>
              <a:t>(Threads)</a:t>
            </a:r>
          </a:p>
          <a:p>
            <a:pPr marL="1238250" lvl="2" indent="-381000">
              <a:lnSpc>
                <a:spcPct val="90000"/>
              </a:lnSpc>
              <a:buFont typeface="Arial" charset="0"/>
              <a:buChar char="–"/>
            </a:pPr>
            <a:r>
              <a:rPr lang="en-US" sz="2000" i="1" dirty="0"/>
              <a:t>User-level Threads</a:t>
            </a:r>
          </a:p>
          <a:p>
            <a:pPr marL="1238250" lvl="2" indent="-381000">
              <a:lnSpc>
                <a:spcPct val="90000"/>
              </a:lnSpc>
              <a:buFont typeface="Arial" charset="0"/>
              <a:buChar char="–"/>
            </a:pPr>
            <a:r>
              <a:rPr lang="en-US" sz="2000" i="1" dirty="0"/>
              <a:t>Kernel-level Threads</a:t>
            </a:r>
          </a:p>
          <a:p>
            <a:pPr marL="1238250" lvl="2" indent="-381000">
              <a:lnSpc>
                <a:spcPct val="90000"/>
              </a:lnSpc>
              <a:buFont typeface="Arial" charset="0"/>
              <a:buChar char="–"/>
            </a:pPr>
            <a:r>
              <a:rPr lang="en-US" sz="2000" i="1" dirty="0"/>
              <a:t>Lightweight Processes</a:t>
            </a:r>
          </a:p>
          <a:p>
            <a:pPr marL="838200" lvl="1" indent="-381000">
              <a:lnSpc>
                <a:spcPct val="90000"/>
              </a:lnSpc>
              <a:buFont typeface="Arial" charset="0"/>
              <a:buChar char="–"/>
            </a:pPr>
            <a:r>
              <a:rPr lang="de-DE" dirty="0"/>
              <a:t>Parallelität und Nebenläufigkeit</a:t>
            </a:r>
          </a:p>
          <a:p>
            <a:pPr marL="838200" lvl="1" indent="-381000">
              <a:lnSpc>
                <a:spcPct val="90000"/>
              </a:lnSpc>
              <a:buFont typeface="Arial" charset="0"/>
              <a:buChar char="–"/>
            </a:pPr>
            <a:r>
              <a:rPr lang="de-DE" dirty="0" smtClean="0"/>
              <a:t>Koordinierung</a:t>
            </a:r>
            <a:endParaRPr lang="de-DE" dirty="0"/>
          </a:p>
        </p:txBody>
      </p:sp>
    </p:spTree>
    <p:extLst>
      <p:ext uri="{BB962C8B-B14F-4D97-AF65-F5344CB8AC3E}">
        <p14:creationId xmlns:p14="http://schemas.microsoft.com/office/powerpoint/2010/main" val="3094203893"/>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25176ABC-3404-4D72-8963-7626CA38D468}"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de-DE" dirty="0" smtClean="0"/>
              <a:t>Parallelität und Nebenläufigkeit (1)</a:t>
            </a:r>
            <a:endParaRPr lang="de-DE" dirty="0"/>
          </a:p>
        </p:txBody>
      </p:sp>
      <p:sp>
        <p:nvSpPr>
          <p:cNvPr id="464901" name="Rectangle 5"/>
          <p:cNvSpPr>
            <a:spLocks noGrp="1" noChangeArrowheads="1"/>
          </p:cNvSpPr>
          <p:nvPr>
            <p:ph type="body" idx="1"/>
          </p:nvPr>
        </p:nvSpPr>
        <p:spPr/>
        <p:txBody>
          <a:bodyPr/>
          <a:lstStyle/>
          <a:p>
            <a:pPr>
              <a:lnSpc>
                <a:spcPct val="90000"/>
              </a:lnSpc>
            </a:pPr>
            <a:r>
              <a:rPr lang="de-DE" b="1" dirty="0" smtClean="0"/>
              <a:t>Parallelität bei mehreren Prozessen oder </a:t>
            </a:r>
            <a:r>
              <a:rPr lang="en-US" b="1" i="1" dirty="0" smtClean="0"/>
              <a:t>Threads</a:t>
            </a:r>
          </a:p>
          <a:p>
            <a:pPr>
              <a:lnSpc>
                <a:spcPct val="120000"/>
              </a:lnSpc>
              <a:buFont typeface="Arial" charset="0"/>
              <a:buChar char="–"/>
            </a:pPr>
            <a:r>
              <a:rPr lang="de-DE" dirty="0" smtClean="0"/>
              <a:t>Die Anweisungen zweier Prozesse werden </a:t>
            </a:r>
            <a:r>
              <a:rPr lang="de-DE" i="1" u="sng" dirty="0" smtClean="0"/>
              <a:t>parallel</a:t>
            </a:r>
            <a:r>
              <a:rPr lang="de-DE" dirty="0" smtClean="0"/>
              <a:t> bearbeitet, wenn die Anweisungen unabhängig voneinander zur gleichen Zeit ausgeführt werden</a:t>
            </a:r>
          </a:p>
          <a:p>
            <a:pPr>
              <a:lnSpc>
                <a:spcPct val="120000"/>
              </a:lnSpc>
              <a:buFont typeface="Arial" charset="0"/>
              <a:buChar char="–"/>
            </a:pPr>
            <a:r>
              <a:rPr lang="de-DE" dirty="0" smtClean="0"/>
              <a:t>Parallele Bearbeitung </a:t>
            </a:r>
            <a:r>
              <a:rPr lang="de-DE" i="1" u="sng" dirty="0" smtClean="0"/>
              <a:t>nur</a:t>
            </a:r>
            <a:r>
              <a:rPr lang="de-DE" dirty="0" smtClean="0"/>
              <a:t> auf Multiprozessoren</a:t>
            </a:r>
          </a:p>
          <a:p>
            <a:pPr lvl="1">
              <a:lnSpc>
                <a:spcPct val="120000"/>
              </a:lnSpc>
              <a:buFont typeface="Arial" charset="0"/>
              <a:buChar char="–"/>
            </a:pPr>
            <a:r>
              <a:rPr lang="de-DE" dirty="0" smtClean="0"/>
              <a:t>Zwei oder mehr Prozessoren können parallel Anweisungen bearbeiten</a:t>
            </a:r>
          </a:p>
          <a:p>
            <a:pPr lvl="1">
              <a:lnSpc>
                <a:spcPct val="120000"/>
              </a:lnSpc>
              <a:buFont typeface="Arial" charset="0"/>
              <a:buChar char="–"/>
            </a:pPr>
            <a:endParaRPr lang="de-DE" dirty="0"/>
          </a:p>
          <a:p>
            <a:pPr lvl="1">
              <a:lnSpc>
                <a:spcPct val="120000"/>
              </a:lnSpc>
              <a:buFont typeface="Arial" charset="0"/>
              <a:buChar char="–"/>
            </a:pPr>
            <a:endParaRPr lang="de-DE" dirty="0" smtClean="0"/>
          </a:p>
          <a:p>
            <a:pPr marL="457200" lvl="1" indent="0">
              <a:lnSpc>
                <a:spcPct val="120000"/>
              </a:lnSpc>
              <a:buNone/>
            </a:pPr>
            <a:endParaRPr lang="de-DE" dirty="0" smtClean="0"/>
          </a:p>
          <a:p>
            <a:pPr>
              <a:lnSpc>
                <a:spcPct val="120000"/>
              </a:lnSpc>
              <a:buFont typeface="Arial" charset="0"/>
              <a:buChar char="–"/>
            </a:pPr>
            <a:r>
              <a:rPr lang="de-DE" dirty="0" smtClean="0"/>
              <a:t>Monoprozessor</a:t>
            </a:r>
          </a:p>
          <a:p>
            <a:pPr lvl="1">
              <a:lnSpc>
                <a:spcPct val="120000"/>
              </a:lnSpc>
              <a:buFont typeface="Arial" charset="0"/>
              <a:buChar char="–"/>
            </a:pPr>
            <a:r>
              <a:rPr lang="de-DE" dirty="0" smtClean="0"/>
              <a:t>Keine parallele Abarbeitung von Befehlen möglich</a:t>
            </a:r>
          </a:p>
        </p:txBody>
      </p:sp>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l="19823" t="54417" r="5664" b="25196"/>
          <a:stretch/>
        </p:blipFill>
        <p:spPr>
          <a:xfrm>
            <a:off x="998866" y="4005064"/>
            <a:ext cx="6813494" cy="1092425"/>
          </a:xfrm>
          <a:prstGeom prst="rect">
            <a:avLst/>
          </a:prstGeom>
        </p:spPr>
      </p:pic>
    </p:spTree>
    <p:extLst>
      <p:ext uri="{BB962C8B-B14F-4D97-AF65-F5344CB8AC3E}">
        <p14:creationId xmlns:p14="http://schemas.microsoft.com/office/powerpoint/2010/main" val="3232113695"/>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25176ABC-3404-4D72-8963-7626CA38D468}"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de-DE" dirty="0" smtClean="0"/>
              <a:t>Parallelität und Nebenläufigkeit (2)</a:t>
            </a:r>
            <a:endParaRPr lang="de-DE" dirty="0"/>
          </a:p>
        </p:txBody>
      </p:sp>
      <p:sp>
        <p:nvSpPr>
          <p:cNvPr id="464901" name="Rectangle 5"/>
          <p:cNvSpPr>
            <a:spLocks noGrp="1" noChangeArrowheads="1"/>
          </p:cNvSpPr>
          <p:nvPr>
            <p:ph type="body" idx="1"/>
          </p:nvPr>
        </p:nvSpPr>
        <p:spPr/>
        <p:txBody>
          <a:bodyPr/>
          <a:lstStyle/>
          <a:p>
            <a:pPr>
              <a:lnSpc>
                <a:spcPct val="90000"/>
              </a:lnSpc>
            </a:pPr>
            <a:r>
              <a:rPr lang="de-DE" b="1" dirty="0" smtClean="0"/>
              <a:t>Nebenläufigkeit</a:t>
            </a:r>
            <a:endParaRPr lang="en-US" b="1" i="1" dirty="0" smtClean="0"/>
          </a:p>
          <a:p>
            <a:pPr>
              <a:lnSpc>
                <a:spcPct val="120000"/>
              </a:lnSpc>
              <a:buFont typeface="Arial" charset="0"/>
              <a:buChar char="–"/>
            </a:pPr>
            <a:r>
              <a:rPr lang="de-DE" dirty="0" smtClean="0"/>
              <a:t>Zwei Prozesse heißen </a:t>
            </a:r>
            <a:r>
              <a:rPr lang="de-DE" i="1" u="sng" dirty="0" smtClean="0"/>
              <a:t>nebenläufig</a:t>
            </a:r>
            <a:r>
              <a:rPr lang="de-DE" dirty="0" smtClean="0"/>
              <a:t>, wenn ihre Anweisungen unabhängig voneinander abgearbeitet werden. Dabei spielt es keine Rolle, ob die Anweisungen zeitlich durchmischt oder auch echt gleichzeitig bearbeitet werden.</a:t>
            </a:r>
          </a:p>
          <a:p>
            <a:pPr>
              <a:lnSpc>
                <a:spcPct val="120000"/>
              </a:lnSpc>
              <a:buFont typeface="Arial" charset="0"/>
              <a:buChar char="–"/>
            </a:pPr>
            <a:r>
              <a:rPr lang="de-DE" dirty="0" smtClean="0"/>
              <a:t>Parallele Bearbeitung ist nebenläufig</a:t>
            </a:r>
          </a:p>
          <a:p>
            <a:pPr>
              <a:lnSpc>
                <a:spcPct val="120000"/>
              </a:lnSpc>
              <a:buFont typeface="Arial" charset="0"/>
              <a:buChar char="–"/>
            </a:pPr>
            <a:r>
              <a:rPr lang="de-DE" dirty="0" smtClean="0"/>
              <a:t>Nebenläufige Bearbeitung auch auf Monoprozessoren möglich</a:t>
            </a:r>
          </a:p>
          <a:p>
            <a:pPr lvl="1">
              <a:lnSpc>
                <a:spcPct val="120000"/>
              </a:lnSpc>
              <a:buFont typeface="Arial" charset="0"/>
              <a:buChar char="–"/>
            </a:pPr>
            <a:r>
              <a:rPr lang="de-DE" dirty="0" smtClean="0"/>
              <a:t>Zeitliche Durchmischung der Befehle mehrerer Prozesse / </a:t>
            </a:r>
            <a:r>
              <a:rPr lang="en-US" i="1" dirty="0" smtClean="0"/>
              <a:t>Threads</a:t>
            </a:r>
          </a:p>
          <a:p>
            <a:pPr lvl="1">
              <a:lnSpc>
                <a:spcPct val="120000"/>
              </a:lnSpc>
              <a:buFont typeface="Arial" charset="0"/>
              <a:buChar char="–"/>
            </a:pPr>
            <a:r>
              <a:rPr lang="en-US" i="1" dirty="0" smtClean="0"/>
              <a:t>Scheduling</a:t>
            </a:r>
            <a:r>
              <a:rPr lang="de-DE" dirty="0" smtClean="0"/>
              <a:t>-Strategie oft unabhängig von den bearbeiteten Befehlen (z.B. Round Robin, MLFB)</a:t>
            </a:r>
          </a:p>
        </p:txBody>
      </p:sp>
      <p:pic>
        <p:nvPicPr>
          <p:cNvPr id="3" name="Grafik 2"/>
          <p:cNvPicPr>
            <a:picLocks noChangeAspect="1"/>
          </p:cNvPicPr>
          <p:nvPr/>
        </p:nvPicPr>
        <p:blipFill rotWithShape="1">
          <a:blip r:embed="rId3">
            <a:extLst>
              <a:ext uri="{28A0092B-C50C-407E-A947-70E740481C1C}">
                <a14:useLocalDpi xmlns:a14="http://schemas.microsoft.com/office/drawing/2010/main" val="0"/>
              </a:ext>
            </a:extLst>
          </a:blip>
          <a:srcRect l="19115" t="55777" r="6549" b="26554"/>
          <a:stretch/>
        </p:blipFill>
        <p:spPr>
          <a:xfrm>
            <a:off x="971600" y="5290544"/>
            <a:ext cx="6797309" cy="946768"/>
          </a:xfrm>
          <a:prstGeom prst="rect">
            <a:avLst/>
          </a:prstGeom>
        </p:spPr>
      </p:pic>
    </p:spTree>
    <p:extLst>
      <p:ext uri="{BB962C8B-B14F-4D97-AF65-F5344CB8AC3E}">
        <p14:creationId xmlns:p14="http://schemas.microsoft.com/office/powerpoint/2010/main" val="95924406"/>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25176ABC-3404-4D72-8963-7626CA38D468}"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de-DE" dirty="0" smtClean="0"/>
              <a:t>Koordinierung (1)</a:t>
            </a:r>
            <a:endParaRPr lang="de-DE" dirty="0"/>
          </a:p>
        </p:txBody>
      </p:sp>
      <p:sp>
        <p:nvSpPr>
          <p:cNvPr id="464901" name="Rectangle 5"/>
          <p:cNvSpPr>
            <a:spLocks noGrp="1" noChangeArrowheads="1"/>
          </p:cNvSpPr>
          <p:nvPr>
            <p:ph type="body" idx="1"/>
          </p:nvPr>
        </p:nvSpPr>
        <p:spPr/>
        <p:txBody>
          <a:bodyPr/>
          <a:lstStyle/>
          <a:p>
            <a:pPr>
              <a:lnSpc>
                <a:spcPct val="90000"/>
              </a:lnSpc>
            </a:pPr>
            <a:r>
              <a:rPr lang="de-DE" b="1" dirty="0" smtClean="0"/>
              <a:t>Beispiel: zwei Prozesse – Beobachter und Protokollierer</a:t>
            </a:r>
            <a:endParaRPr lang="en-US" b="1" i="1" dirty="0" smtClean="0"/>
          </a:p>
          <a:p>
            <a:pPr>
              <a:lnSpc>
                <a:spcPct val="120000"/>
              </a:lnSpc>
              <a:buFont typeface="Arial" charset="0"/>
              <a:buChar char="–"/>
            </a:pPr>
            <a:r>
              <a:rPr lang="de-DE" dirty="0" smtClean="0"/>
              <a:t>Per Induktionsschleife werden Fahrzeuge gezählt. Alle 10 Minuten druckt der Protokollierer die im letzten Zeitraum vorbeigekommene Anzahl aus.</a:t>
            </a:r>
          </a:p>
        </p:txBody>
      </p:sp>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l="29115" t="18777" r="14690" b="7981"/>
          <a:stretch/>
        </p:blipFill>
        <p:spPr>
          <a:xfrm>
            <a:off x="611560" y="2456691"/>
            <a:ext cx="5138442" cy="3924637"/>
          </a:xfrm>
          <a:prstGeom prst="rect">
            <a:avLst/>
          </a:prstGeom>
        </p:spPr>
      </p:pic>
    </p:spTree>
    <p:extLst>
      <p:ext uri="{BB962C8B-B14F-4D97-AF65-F5344CB8AC3E}">
        <p14:creationId xmlns:p14="http://schemas.microsoft.com/office/powerpoint/2010/main" val="1356365220"/>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25176ABC-3404-4D72-8963-7626CA38D468}"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de-DE" dirty="0" smtClean="0"/>
              <a:t>Koordinierung (2)</a:t>
            </a:r>
            <a:endParaRPr lang="de-DE" dirty="0"/>
          </a:p>
        </p:txBody>
      </p:sp>
      <p:sp>
        <p:nvSpPr>
          <p:cNvPr id="464901" name="Rectangle 5"/>
          <p:cNvSpPr>
            <a:spLocks noGrp="1" noChangeArrowheads="1"/>
          </p:cNvSpPr>
          <p:nvPr>
            <p:ph type="body" idx="1"/>
          </p:nvPr>
        </p:nvSpPr>
        <p:spPr/>
        <p:txBody>
          <a:bodyPr/>
          <a:lstStyle/>
          <a:p>
            <a:pPr>
              <a:lnSpc>
                <a:spcPct val="90000"/>
              </a:lnSpc>
            </a:pPr>
            <a:r>
              <a:rPr lang="de-DE" b="1" dirty="0" smtClean="0"/>
              <a:t>Effekte</a:t>
            </a:r>
            <a:endParaRPr lang="en-US" b="1" i="1" dirty="0" smtClean="0"/>
          </a:p>
          <a:p>
            <a:pPr>
              <a:lnSpc>
                <a:spcPct val="120000"/>
              </a:lnSpc>
              <a:buFont typeface="Arial" charset="0"/>
              <a:buChar char="–"/>
            </a:pPr>
            <a:r>
              <a:rPr lang="de-DE" dirty="0" smtClean="0"/>
              <a:t>Fahrzeuge gehen „verloren“</a:t>
            </a:r>
          </a:p>
          <a:p>
            <a:pPr>
              <a:lnSpc>
                <a:spcPct val="120000"/>
              </a:lnSpc>
              <a:buFont typeface="Arial" charset="0"/>
              <a:buChar char="–"/>
            </a:pPr>
            <a:r>
              <a:rPr lang="de-DE" dirty="0" smtClean="0"/>
              <a:t>Fahrzeuge werden doppelt gezählt</a:t>
            </a:r>
          </a:p>
          <a:p>
            <a:pPr>
              <a:lnSpc>
                <a:spcPct val="90000"/>
              </a:lnSpc>
            </a:pPr>
            <a:endParaRPr lang="de-DE" sz="1200" b="1" dirty="0"/>
          </a:p>
          <a:p>
            <a:pPr>
              <a:lnSpc>
                <a:spcPct val="90000"/>
              </a:lnSpc>
            </a:pPr>
            <a:r>
              <a:rPr lang="de-DE" b="1" dirty="0" smtClean="0"/>
              <a:t>Ursachen</a:t>
            </a:r>
            <a:endParaRPr lang="en-US" b="1" i="1" dirty="0"/>
          </a:p>
          <a:p>
            <a:pPr>
              <a:lnSpc>
                <a:spcPct val="120000"/>
              </a:lnSpc>
              <a:buFont typeface="Arial" charset="0"/>
              <a:buChar char="–"/>
            </a:pPr>
            <a:r>
              <a:rPr lang="de-DE" dirty="0" smtClean="0"/>
              <a:t>Befehle einer Programmiersprache werden nicht unteilbar (atomar) abgearbeitet, da sie auf mehrere Maschinenbefehle abgebildet werden</a:t>
            </a:r>
          </a:p>
          <a:p>
            <a:pPr>
              <a:lnSpc>
                <a:spcPct val="120000"/>
              </a:lnSpc>
              <a:buFont typeface="Arial" charset="0"/>
              <a:buChar char="–"/>
            </a:pPr>
            <a:r>
              <a:rPr lang="de-DE" dirty="0" smtClean="0"/>
              <a:t>Keinesfalls werden mehrere Anweisungen zusammen atomar abgearbeitet</a:t>
            </a:r>
          </a:p>
          <a:p>
            <a:pPr>
              <a:lnSpc>
                <a:spcPct val="120000"/>
              </a:lnSpc>
              <a:buFont typeface="Arial" charset="0"/>
              <a:buChar char="–"/>
            </a:pPr>
            <a:r>
              <a:rPr lang="de-DE" dirty="0" smtClean="0"/>
              <a:t>Prozesswechsel innerhalb einer Anweisung oder zwischen zwei zusammengehörigen Anweisungen können zu Inkonsistenzen führen</a:t>
            </a:r>
            <a:endParaRPr lang="de-DE" dirty="0"/>
          </a:p>
          <a:p>
            <a:pPr>
              <a:lnSpc>
                <a:spcPct val="120000"/>
              </a:lnSpc>
              <a:buFont typeface="Arial" charset="0"/>
              <a:buChar char="–"/>
            </a:pPr>
            <a:endParaRPr lang="de-DE" dirty="0" smtClean="0"/>
          </a:p>
        </p:txBody>
      </p:sp>
    </p:spTree>
    <p:extLst>
      <p:ext uri="{BB962C8B-B14F-4D97-AF65-F5344CB8AC3E}">
        <p14:creationId xmlns:p14="http://schemas.microsoft.com/office/powerpoint/2010/main" val="362899363"/>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25176ABC-3404-4D72-8963-7626CA38D468}"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de-DE" dirty="0" smtClean="0"/>
              <a:t>Koordinierung (3)</a:t>
            </a:r>
            <a:endParaRPr lang="de-DE" dirty="0"/>
          </a:p>
        </p:txBody>
      </p:sp>
      <p:sp>
        <p:nvSpPr>
          <p:cNvPr id="464901" name="Rectangle 5"/>
          <p:cNvSpPr>
            <a:spLocks noGrp="1" noChangeArrowheads="1"/>
          </p:cNvSpPr>
          <p:nvPr>
            <p:ph type="body" idx="1"/>
          </p:nvPr>
        </p:nvSpPr>
        <p:spPr/>
        <p:txBody>
          <a:bodyPr/>
          <a:lstStyle/>
          <a:p>
            <a:pPr>
              <a:lnSpc>
                <a:spcPct val="90000"/>
              </a:lnSpc>
            </a:pPr>
            <a:r>
              <a:rPr lang="de-DE" b="1" dirty="0" smtClean="0"/>
              <a:t>Fahrzeuge gehen „verloren“</a:t>
            </a:r>
            <a:endParaRPr lang="en-US" b="1" i="1" dirty="0" smtClean="0"/>
          </a:p>
          <a:p>
            <a:pPr>
              <a:lnSpc>
                <a:spcPct val="120000"/>
              </a:lnSpc>
              <a:buFont typeface="Arial" charset="0"/>
              <a:buChar char="–"/>
            </a:pPr>
            <a:r>
              <a:rPr lang="de-DE" dirty="0" smtClean="0"/>
              <a:t>Nach dem Drucken wird der Protokollierer unterbrochen.</a:t>
            </a:r>
            <a:br>
              <a:rPr lang="de-DE" dirty="0" smtClean="0"/>
            </a:br>
            <a:r>
              <a:rPr lang="de-DE" dirty="0" smtClean="0"/>
              <a:t>Beobachter zählt weitere Fahrzeuge.</a:t>
            </a:r>
            <a:br>
              <a:rPr lang="de-DE" dirty="0" smtClean="0"/>
            </a:br>
            <a:r>
              <a:rPr lang="de-DE" dirty="0" smtClean="0"/>
              <a:t>Zähler wird danach ohne Beachtung vom </a:t>
            </a:r>
            <a:r>
              <a:rPr lang="en-US" i="1" dirty="0" smtClean="0"/>
              <a:t>Logger</a:t>
            </a:r>
            <a:r>
              <a:rPr lang="de-DE" dirty="0" smtClean="0"/>
              <a:t> auf Null gesetzt.</a:t>
            </a:r>
          </a:p>
        </p:txBody>
      </p:sp>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l="15930" t="55323" r="3186" b="17343"/>
          <a:stretch/>
        </p:blipFill>
        <p:spPr>
          <a:xfrm>
            <a:off x="560255" y="3044461"/>
            <a:ext cx="7396121" cy="1464659"/>
          </a:xfrm>
          <a:prstGeom prst="rect">
            <a:avLst/>
          </a:prstGeom>
        </p:spPr>
      </p:pic>
    </p:spTree>
    <p:extLst>
      <p:ext uri="{BB962C8B-B14F-4D97-AF65-F5344CB8AC3E}">
        <p14:creationId xmlns:p14="http://schemas.microsoft.com/office/powerpoint/2010/main" val="313403678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D84EFC77-1DB2-4803-84F4-26E05468D45A}"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de-DE" dirty="0" smtClean="0"/>
              <a:t>Einordnung</a:t>
            </a:r>
            <a:endParaRPr lang="de-DE" dirty="0"/>
          </a:p>
        </p:txBody>
      </p:sp>
      <p:sp>
        <p:nvSpPr>
          <p:cNvPr id="464901" name="Rectangle 5"/>
          <p:cNvSpPr>
            <a:spLocks noGrp="1" noChangeArrowheads="1"/>
          </p:cNvSpPr>
          <p:nvPr>
            <p:ph type="body" idx="1"/>
          </p:nvPr>
        </p:nvSpPr>
        <p:spPr/>
        <p:txBody>
          <a:bodyPr/>
          <a:lstStyle/>
          <a:p>
            <a:pPr>
              <a:lnSpc>
                <a:spcPct val="90000"/>
              </a:lnSpc>
            </a:pPr>
            <a:r>
              <a:rPr lang="de-DE" b="1" dirty="0" smtClean="0"/>
              <a:t>Betroffene physikalische Ressourcen</a:t>
            </a:r>
            <a:endParaRPr lang="de-DE" b="1" dirty="0"/>
          </a:p>
        </p:txBody>
      </p:sp>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l="5398" t="16597" r="2567" b="4281"/>
          <a:stretch/>
        </p:blipFill>
        <p:spPr>
          <a:xfrm>
            <a:off x="828000" y="1772156"/>
            <a:ext cx="7344000" cy="3424846"/>
          </a:xfrm>
          <a:prstGeom prst="rect">
            <a:avLst/>
          </a:prstGeom>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25176ABC-3404-4D72-8963-7626CA38D468}"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de-DE" dirty="0" smtClean="0"/>
              <a:t>Koordinierung (4)</a:t>
            </a:r>
            <a:endParaRPr lang="de-DE" dirty="0"/>
          </a:p>
        </p:txBody>
      </p:sp>
      <p:sp>
        <p:nvSpPr>
          <p:cNvPr id="464901" name="Rectangle 5"/>
          <p:cNvSpPr>
            <a:spLocks noGrp="1" noChangeArrowheads="1"/>
          </p:cNvSpPr>
          <p:nvPr>
            <p:ph type="body" idx="1"/>
          </p:nvPr>
        </p:nvSpPr>
        <p:spPr/>
        <p:txBody>
          <a:bodyPr/>
          <a:lstStyle/>
          <a:p>
            <a:pPr>
              <a:lnSpc>
                <a:spcPct val="90000"/>
              </a:lnSpc>
            </a:pPr>
            <a:r>
              <a:rPr lang="de-DE" b="1" dirty="0" smtClean="0"/>
              <a:t>Fahrzeuge werden doppelt gezählt</a:t>
            </a:r>
            <a:endParaRPr lang="en-US" b="1" i="1" dirty="0" smtClean="0"/>
          </a:p>
          <a:p>
            <a:pPr>
              <a:lnSpc>
                <a:spcPct val="120000"/>
              </a:lnSpc>
              <a:buFont typeface="Arial" charset="0"/>
              <a:buChar char="–"/>
            </a:pPr>
            <a:r>
              <a:rPr lang="de-DE" dirty="0" smtClean="0"/>
              <a:t>Beobachter will Zähler erhöhen und holt sich diesen dazu in ein Register.</a:t>
            </a:r>
            <a:br>
              <a:rPr lang="de-DE" dirty="0" smtClean="0"/>
            </a:br>
            <a:r>
              <a:rPr lang="de-DE" dirty="0" smtClean="0"/>
              <a:t>Beobachter wird unterbrochen, </a:t>
            </a:r>
            <a:r>
              <a:rPr lang="en-US" i="1" dirty="0" smtClean="0"/>
              <a:t>Logger</a:t>
            </a:r>
            <a:r>
              <a:rPr lang="de-DE" dirty="0" smtClean="0"/>
              <a:t> setzt Zähler auf Null.</a:t>
            </a:r>
            <a:br>
              <a:rPr lang="de-DE" dirty="0" smtClean="0"/>
            </a:br>
            <a:r>
              <a:rPr lang="de-DE" dirty="0" smtClean="0"/>
              <a:t>Beobachter erhöht Registerwert und schreibt diesen zurück. Dieser Wert wird erneut vom Protokollierer registriert.</a:t>
            </a:r>
          </a:p>
        </p:txBody>
      </p:sp>
      <p:pic>
        <p:nvPicPr>
          <p:cNvPr id="3" name="Grafik 2"/>
          <p:cNvPicPr>
            <a:picLocks noChangeAspect="1"/>
          </p:cNvPicPr>
          <p:nvPr/>
        </p:nvPicPr>
        <p:blipFill rotWithShape="1">
          <a:blip r:embed="rId3">
            <a:extLst>
              <a:ext uri="{28A0092B-C50C-407E-A947-70E740481C1C}">
                <a14:useLocalDpi xmlns:a14="http://schemas.microsoft.com/office/drawing/2010/main" val="0"/>
              </a:ext>
            </a:extLst>
          </a:blip>
          <a:srcRect l="15221" t="42185" r="3805" b="17796"/>
          <a:stretch/>
        </p:blipFill>
        <p:spPr>
          <a:xfrm>
            <a:off x="561600" y="3372841"/>
            <a:ext cx="7404212" cy="2144391"/>
          </a:xfrm>
          <a:prstGeom prst="rect">
            <a:avLst/>
          </a:prstGeom>
        </p:spPr>
      </p:pic>
    </p:spTree>
    <p:extLst>
      <p:ext uri="{BB962C8B-B14F-4D97-AF65-F5344CB8AC3E}">
        <p14:creationId xmlns:p14="http://schemas.microsoft.com/office/powerpoint/2010/main" val="336517335"/>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BBA59CD5-3D18-46B6-901F-4B1B81940AAE}"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908290" name="Rectangle 2"/>
          <p:cNvSpPr>
            <a:spLocks noGrp="1" noChangeArrowheads="1"/>
          </p:cNvSpPr>
          <p:nvPr>
            <p:ph type="title"/>
          </p:nvPr>
        </p:nvSpPr>
        <p:spPr/>
        <p:txBody>
          <a:bodyPr/>
          <a:lstStyle/>
          <a:p>
            <a:r>
              <a:rPr lang="de-DE" dirty="0"/>
              <a:t>Koordinierung </a:t>
            </a:r>
            <a:r>
              <a:rPr lang="de-DE" dirty="0" smtClean="0"/>
              <a:t>(5)</a:t>
            </a:r>
            <a:endParaRPr lang="de-DE" dirty="0"/>
          </a:p>
        </p:txBody>
      </p:sp>
      <p:sp>
        <p:nvSpPr>
          <p:cNvPr id="908291" name="Rectangle 3"/>
          <p:cNvSpPr>
            <a:spLocks noGrp="1" noChangeArrowheads="1"/>
          </p:cNvSpPr>
          <p:nvPr>
            <p:ph type="body" idx="1"/>
          </p:nvPr>
        </p:nvSpPr>
        <p:spPr/>
        <p:txBody>
          <a:bodyPr/>
          <a:lstStyle/>
          <a:p>
            <a:pPr marL="381000" indent="-381000">
              <a:lnSpc>
                <a:spcPct val="90000"/>
              </a:lnSpc>
            </a:pPr>
            <a:r>
              <a:rPr lang="de-DE" b="1" dirty="0" smtClean="0"/>
              <a:t>Problem gekoppelt an gemeinsame Nutzung von Daten / Ressourcen</a:t>
            </a:r>
            <a:endParaRPr lang="de-DE" dirty="0"/>
          </a:p>
          <a:p>
            <a:pPr marL="381000" indent="-381000">
              <a:lnSpc>
                <a:spcPct val="120000"/>
              </a:lnSpc>
              <a:buFont typeface="Arial" charset="0"/>
              <a:buNone/>
            </a:pPr>
            <a:endParaRPr lang="de-DE" sz="1200" dirty="0"/>
          </a:p>
          <a:p>
            <a:pPr marL="381000" indent="-381000">
              <a:lnSpc>
                <a:spcPct val="90000"/>
              </a:lnSpc>
            </a:pPr>
            <a:r>
              <a:rPr lang="de-DE" b="1" dirty="0" smtClean="0"/>
              <a:t>Lösung: Kritische Abschnitte </a:t>
            </a:r>
            <a:r>
              <a:rPr lang="en-US" b="1" i="1" dirty="0" smtClean="0"/>
              <a:t>(Critical Sections)</a:t>
            </a:r>
            <a:endParaRPr lang="en-US" i="1" dirty="0" smtClean="0"/>
          </a:p>
          <a:p>
            <a:pPr marL="381000" indent="-381000">
              <a:lnSpc>
                <a:spcPct val="120000"/>
              </a:lnSpc>
              <a:buFont typeface="Arial" charset="0"/>
              <a:buChar char="–"/>
            </a:pPr>
            <a:r>
              <a:rPr lang="de-DE" dirty="0" smtClean="0"/>
              <a:t>Nur ein Prozess/</a:t>
            </a:r>
            <a:r>
              <a:rPr lang="en-US" i="1" dirty="0" smtClean="0"/>
              <a:t>Thread</a:t>
            </a:r>
            <a:r>
              <a:rPr lang="de-DE" dirty="0" smtClean="0"/>
              <a:t> soll Zugang zu Daten/Ressourcen haben</a:t>
            </a:r>
            <a:br>
              <a:rPr lang="de-DE" dirty="0" smtClean="0"/>
            </a:br>
            <a:r>
              <a:rPr lang="de-DE" dirty="0" smtClean="0"/>
              <a:t>(wechselseitiger Ausschluss, </a:t>
            </a:r>
            <a:r>
              <a:rPr lang="en-US" i="1" dirty="0" smtClean="0"/>
              <a:t>Mutual Exclusion</a:t>
            </a:r>
            <a:r>
              <a:rPr lang="de-DE" dirty="0" smtClean="0"/>
              <a:t>, </a:t>
            </a:r>
            <a:r>
              <a:rPr lang="en-US" i="1" dirty="0" smtClean="0"/>
              <a:t>Mutex</a:t>
            </a:r>
            <a:r>
              <a:rPr lang="de-DE" dirty="0" smtClean="0"/>
              <a:t>)</a:t>
            </a:r>
          </a:p>
          <a:p>
            <a:pPr marL="381000" indent="-381000">
              <a:lnSpc>
                <a:spcPct val="120000"/>
              </a:lnSpc>
              <a:buFont typeface="Arial" charset="0"/>
              <a:buChar char="–"/>
            </a:pPr>
            <a:r>
              <a:rPr lang="de-DE" dirty="0" smtClean="0"/>
              <a:t>Kritische Abschnitte erscheinen als zeitlich unteilbar</a:t>
            </a:r>
          </a:p>
          <a:p>
            <a:pPr marL="381000" indent="-381000">
              <a:lnSpc>
                <a:spcPct val="120000"/>
              </a:lnSpc>
              <a:buFont typeface="Arial" charset="0"/>
              <a:buNone/>
            </a:pPr>
            <a:endParaRPr lang="de-DE" sz="1200" dirty="0"/>
          </a:p>
          <a:p>
            <a:pPr marL="0" indent="0">
              <a:lnSpc>
                <a:spcPct val="100000"/>
              </a:lnSpc>
            </a:pPr>
            <a:r>
              <a:rPr lang="de-DE" b="1" dirty="0" smtClean="0"/>
              <a:t>Wie kann der wechselseitige Ausschluss in kritischen Abschnitten erzielt werden?</a:t>
            </a:r>
            <a:endParaRPr lang="de-DE" dirty="0"/>
          </a:p>
          <a:p>
            <a:pPr marL="381000" indent="-381000">
              <a:lnSpc>
                <a:spcPct val="120000"/>
              </a:lnSpc>
              <a:buFont typeface="Wingdings" pitchFamily="2" charset="2"/>
              <a:buChar char="F"/>
            </a:pPr>
            <a:r>
              <a:rPr lang="de-DE" dirty="0" smtClean="0"/>
              <a:t>Vorkehrungen, dass nicht mehrere Prozesse gleichzeitig im kritischen Abschnitt sind</a:t>
            </a:r>
          </a:p>
        </p:txBody>
      </p:sp>
    </p:spTree>
    <p:extLst>
      <p:ext uri="{BB962C8B-B14F-4D97-AF65-F5344CB8AC3E}">
        <p14:creationId xmlns:p14="http://schemas.microsoft.com/office/powerpoint/2010/main" val="4113260575"/>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BBA59CD5-3D18-46B6-901F-4B1B81940AAE}"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908290" name="Rectangle 2"/>
          <p:cNvSpPr>
            <a:spLocks noGrp="1" noChangeArrowheads="1"/>
          </p:cNvSpPr>
          <p:nvPr>
            <p:ph type="title"/>
          </p:nvPr>
        </p:nvSpPr>
        <p:spPr/>
        <p:txBody>
          <a:bodyPr/>
          <a:lstStyle/>
          <a:p>
            <a:r>
              <a:rPr lang="de-DE" dirty="0"/>
              <a:t>Koordinierung </a:t>
            </a:r>
            <a:r>
              <a:rPr lang="de-DE" dirty="0" smtClean="0"/>
              <a:t>(6)</a:t>
            </a:r>
            <a:endParaRPr lang="de-DE" dirty="0"/>
          </a:p>
        </p:txBody>
      </p:sp>
      <p:sp>
        <p:nvSpPr>
          <p:cNvPr id="908291" name="Rectangle 3"/>
          <p:cNvSpPr>
            <a:spLocks noGrp="1" noChangeArrowheads="1"/>
          </p:cNvSpPr>
          <p:nvPr>
            <p:ph type="body" idx="1"/>
          </p:nvPr>
        </p:nvSpPr>
        <p:spPr/>
        <p:txBody>
          <a:bodyPr/>
          <a:lstStyle/>
          <a:p>
            <a:pPr marL="381000" indent="-381000">
              <a:lnSpc>
                <a:spcPct val="90000"/>
              </a:lnSpc>
            </a:pPr>
            <a:r>
              <a:rPr lang="de-DE" b="1" dirty="0" smtClean="0"/>
              <a:t>Koordinierung allgemein</a:t>
            </a:r>
            <a:endParaRPr lang="de-DE" dirty="0"/>
          </a:p>
          <a:p>
            <a:pPr marL="381000" indent="-381000">
              <a:lnSpc>
                <a:spcPct val="120000"/>
              </a:lnSpc>
              <a:buFont typeface="Arial" charset="0"/>
              <a:buChar char="–"/>
            </a:pPr>
            <a:r>
              <a:rPr lang="de-DE" dirty="0" smtClean="0"/>
              <a:t>Einschränkung der zeitlichen Durchmischung von Befehlsfolgen in nebenläufigen Prozessen/</a:t>
            </a:r>
            <a:r>
              <a:rPr lang="en-US" i="1" dirty="0" smtClean="0"/>
              <a:t>Threads</a:t>
            </a:r>
          </a:p>
          <a:p>
            <a:pPr marL="381000" indent="-381000">
              <a:lnSpc>
                <a:spcPct val="120000"/>
              </a:lnSpc>
              <a:buFont typeface="Arial" charset="0"/>
              <a:buChar char="–"/>
            </a:pPr>
            <a:r>
              <a:rPr lang="de-DE" dirty="0" smtClean="0"/>
              <a:t>Letztlich Einschränkung der Nebenläufigkeit</a:t>
            </a:r>
          </a:p>
          <a:p>
            <a:pPr marL="781050" lvl="1" indent="-381000">
              <a:lnSpc>
                <a:spcPct val="120000"/>
              </a:lnSpc>
              <a:buFont typeface="Wingdings" pitchFamily="2" charset="2"/>
              <a:buChar char="F"/>
            </a:pPr>
            <a:r>
              <a:rPr lang="de-DE" dirty="0" smtClean="0"/>
              <a:t>Gezielte Aufgabe der Unabhängigkeit bei der Befehlsausführung</a:t>
            </a:r>
          </a:p>
          <a:p>
            <a:pPr marL="381000" indent="-381000">
              <a:lnSpc>
                <a:spcPct val="120000"/>
              </a:lnSpc>
              <a:buFont typeface="Arial" charset="0"/>
              <a:buNone/>
            </a:pPr>
            <a:endParaRPr lang="de-DE" sz="1200" dirty="0"/>
          </a:p>
          <a:p>
            <a:pPr marL="381000" indent="-381000">
              <a:lnSpc>
                <a:spcPct val="90000"/>
              </a:lnSpc>
            </a:pPr>
            <a:r>
              <a:rPr lang="de-DE" b="1" dirty="0" smtClean="0"/>
              <a:t>Hinweis</a:t>
            </a:r>
            <a:endParaRPr lang="de-DE" dirty="0"/>
          </a:p>
          <a:p>
            <a:pPr marL="381000" indent="-381000">
              <a:lnSpc>
                <a:spcPct val="120000"/>
              </a:lnSpc>
              <a:buFont typeface="Wingdings" pitchFamily="2" charset="2"/>
              <a:buChar char="F"/>
            </a:pPr>
            <a:r>
              <a:rPr lang="de-DE" dirty="0" smtClean="0"/>
              <a:t>Im Folgenden wird immer von Prozessen die Rede sein.</a:t>
            </a:r>
            <a:br>
              <a:rPr lang="de-DE" dirty="0" smtClean="0"/>
            </a:br>
            <a:r>
              <a:rPr lang="de-DE" dirty="0" smtClean="0"/>
              <a:t>Koordinierung kann/muss selbstverständlich auch zwischen </a:t>
            </a:r>
            <a:r>
              <a:rPr lang="en-US" i="1" dirty="0" smtClean="0"/>
              <a:t>Threads</a:t>
            </a:r>
            <a:r>
              <a:rPr lang="de-DE" dirty="0" smtClean="0"/>
              <a:t> stattfinden.</a:t>
            </a:r>
          </a:p>
        </p:txBody>
      </p:sp>
    </p:spTree>
    <p:extLst>
      <p:ext uri="{BB962C8B-B14F-4D97-AF65-F5344CB8AC3E}">
        <p14:creationId xmlns:p14="http://schemas.microsoft.com/office/powerpoint/2010/main" val="142801475"/>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25176ABC-3404-4D72-8963-7626CA38D468}"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de-DE" dirty="0" smtClean="0"/>
              <a:t>Wechselseitiger Ausschluss (1)</a:t>
            </a:r>
            <a:endParaRPr lang="de-DE" dirty="0"/>
          </a:p>
        </p:txBody>
      </p:sp>
      <p:sp>
        <p:nvSpPr>
          <p:cNvPr id="464901" name="Rectangle 5"/>
          <p:cNvSpPr>
            <a:spLocks noGrp="1" noChangeArrowheads="1"/>
          </p:cNvSpPr>
          <p:nvPr>
            <p:ph type="body" idx="1"/>
          </p:nvPr>
        </p:nvSpPr>
        <p:spPr/>
        <p:txBody>
          <a:bodyPr/>
          <a:lstStyle/>
          <a:p>
            <a:pPr>
              <a:lnSpc>
                <a:spcPct val="90000"/>
              </a:lnSpc>
            </a:pPr>
            <a:r>
              <a:rPr lang="de-DE" b="1" dirty="0" smtClean="0"/>
              <a:t>Lösung des Beispiels</a:t>
            </a:r>
            <a:endParaRPr lang="en-US" b="1" i="1" dirty="0" smtClean="0"/>
          </a:p>
          <a:p>
            <a:pPr>
              <a:lnSpc>
                <a:spcPct val="120000"/>
              </a:lnSpc>
              <a:buFont typeface="Arial" charset="0"/>
              <a:buChar char="–"/>
            </a:pPr>
            <a:r>
              <a:rPr lang="de-DE" dirty="0" smtClean="0"/>
              <a:t>Zwei zusammengehörige kritische Abschnitte</a:t>
            </a:r>
          </a:p>
        </p:txBody>
      </p:sp>
      <p:pic>
        <p:nvPicPr>
          <p:cNvPr id="3" name="Grafik 2"/>
          <p:cNvPicPr>
            <a:picLocks noChangeAspect="1"/>
          </p:cNvPicPr>
          <p:nvPr/>
        </p:nvPicPr>
        <p:blipFill rotWithShape="1">
          <a:blip r:embed="rId3">
            <a:extLst>
              <a:ext uri="{28A0092B-C50C-407E-A947-70E740481C1C}">
                <a14:useLocalDpi xmlns:a14="http://schemas.microsoft.com/office/drawing/2010/main" val="0"/>
              </a:ext>
            </a:extLst>
          </a:blip>
          <a:srcRect l="8584" t="17719" r="12124" b="9943"/>
          <a:stretch/>
        </p:blipFill>
        <p:spPr>
          <a:xfrm>
            <a:off x="612000" y="2455200"/>
            <a:ext cx="7250464" cy="3876086"/>
          </a:xfrm>
          <a:prstGeom prst="rect">
            <a:avLst/>
          </a:prstGeom>
        </p:spPr>
      </p:pic>
    </p:spTree>
    <p:extLst>
      <p:ext uri="{BB962C8B-B14F-4D97-AF65-F5344CB8AC3E}">
        <p14:creationId xmlns:p14="http://schemas.microsoft.com/office/powerpoint/2010/main" val="3443362683"/>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BBA59CD5-3D18-46B6-901F-4B1B81940AAE}"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908290" name="Rectangle 2"/>
          <p:cNvSpPr>
            <a:spLocks noGrp="1" noChangeArrowheads="1"/>
          </p:cNvSpPr>
          <p:nvPr>
            <p:ph type="title"/>
          </p:nvPr>
        </p:nvSpPr>
        <p:spPr/>
        <p:txBody>
          <a:bodyPr/>
          <a:lstStyle/>
          <a:p>
            <a:r>
              <a:rPr lang="de-DE" dirty="0"/>
              <a:t>Wechselseitiger Ausschluss </a:t>
            </a:r>
            <a:r>
              <a:rPr lang="de-DE" dirty="0" smtClean="0"/>
              <a:t>(2)</a:t>
            </a:r>
            <a:endParaRPr lang="de-DE" dirty="0"/>
          </a:p>
        </p:txBody>
      </p:sp>
      <p:sp>
        <p:nvSpPr>
          <p:cNvPr id="908291" name="Rectangle 3"/>
          <p:cNvSpPr>
            <a:spLocks noGrp="1" noChangeArrowheads="1"/>
          </p:cNvSpPr>
          <p:nvPr>
            <p:ph type="body" idx="1"/>
          </p:nvPr>
        </p:nvSpPr>
        <p:spPr/>
        <p:txBody>
          <a:bodyPr/>
          <a:lstStyle/>
          <a:p>
            <a:pPr marL="381000" indent="-381000">
              <a:lnSpc>
                <a:spcPct val="90000"/>
              </a:lnSpc>
            </a:pPr>
            <a:r>
              <a:rPr lang="de-DE" b="1" dirty="0" smtClean="0"/>
              <a:t>Zwei Prozesse wollen regelmäßig kritischen Abschnitt betreten</a:t>
            </a:r>
            <a:endParaRPr lang="de-DE" dirty="0"/>
          </a:p>
          <a:p>
            <a:pPr marL="381000" indent="-381000">
              <a:lnSpc>
                <a:spcPct val="120000"/>
              </a:lnSpc>
              <a:buFont typeface="Arial" charset="0"/>
              <a:buChar char="–"/>
            </a:pPr>
            <a:r>
              <a:rPr lang="de-DE" dirty="0" smtClean="0"/>
              <a:t>Annahme: Maschinenbefehle sind unteilbar (atomar)</a:t>
            </a:r>
            <a:endParaRPr lang="en-US" i="1" dirty="0" smtClean="0"/>
          </a:p>
          <a:p>
            <a:pPr marL="381000" indent="-381000">
              <a:lnSpc>
                <a:spcPct val="120000"/>
              </a:lnSpc>
              <a:buFont typeface="Arial" charset="0"/>
              <a:buNone/>
            </a:pPr>
            <a:endParaRPr lang="de-DE" sz="1200" dirty="0"/>
          </a:p>
          <a:p>
            <a:pPr marL="381000" indent="-381000">
              <a:lnSpc>
                <a:spcPct val="90000"/>
              </a:lnSpc>
            </a:pPr>
            <a:r>
              <a:rPr lang="de-DE" b="1" dirty="0" smtClean="0"/>
              <a:t>1. Versuch</a:t>
            </a:r>
            <a:endParaRPr lang="de-DE" dirty="0"/>
          </a:p>
        </p:txBody>
      </p:sp>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l="10795" t="20591" r="7435" b="14624"/>
          <a:stretch/>
        </p:blipFill>
        <p:spPr>
          <a:xfrm>
            <a:off x="551343" y="2693821"/>
            <a:ext cx="7477041" cy="3471483"/>
          </a:xfrm>
          <a:prstGeom prst="rect">
            <a:avLst/>
          </a:prstGeom>
        </p:spPr>
      </p:pic>
    </p:spTree>
    <p:extLst>
      <p:ext uri="{BB962C8B-B14F-4D97-AF65-F5344CB8AC3E}">
        <p14:creationId xmlns:p14="http://schemas.microsoft.com/office/powerpoint/2010/main" val="1335026205"/>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BBA59CD5-3D18-46B6-901F-4B1B81940AAE}"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908290" name="Rectangle 2"/>
          <p:cNvSpPr>
            <a:spLocks noGrp="1" noChangeArrowheads="1"/>
          </p:cNvSpPr>
          <p:nvPr>
            <p:ph type="title"/>
          </p:nvPr>
        </p:nvSpPr>
        <p:spPr/>
        <p:txBody>
          <a:bodyPr/>
          <a:lstStyle/>
          <a:p>
            <a:r>
              <a:rPr lang="de-DE" dirty="0"/>
              <a:t>Wechselseitiger Ausschluss </a:t>
            </a:r>
            <a:r>
              <a:rPr lang="de-DE" dirty="0" smtClean="0"/>
              <a:t>(3)</a:t>
            </a:r>
            <a:endParaRPr lang="de-DE" dirty="0"/>
          </a:p>
        </p:txBody>
      </p:sp>
      <p:sp>
        <p:nvSpPr>
          <p:cNvPr id="908291" name="Rectangle 3"/>
          <p:cNvSpPr>
            <a:spLocks noGrp="1" noChangeArrowheads="1"/>
          </p:cNvSpPr>
          <p:nvPr>
            <p:ph type="body" idx="1"/>
          </p:nvPr>
        </p:nvSpPr>
        <p:spPr/>
        <p:txBody>
          <a:bodyPr/>
          <a:lstStyle/>
          <a:p>
            <a:pPr marL="381000" indent="-381000">
              <a:lnSpc>
                <a:spcPct val="90000"/>
              </a:lnSpc>
            </a:pPr>
            <a:r>
              <a:rPr lang="de-DE" b="1" dirty="0" smtClean="0"/>
              <a:t>Probleme der Lösung</a:t>
            </a:r>
            <a:endParaRPr lang="de-DE" dirty="0"/>
          </a:p>
          <a:p>
            <a:pPr marL="381000" indent="-381000">
              <a:lnSpc>
                <a:spcPct val="120000"/>
              </a:lnSpc>
              <a:buFont typeface="Arial" charset="0"/>
              <a:buChar char="–"/>
            </a:pPr>
            <a:r>
              <a:rPr lang="de-DE" dirty="0" smtClean="0"/>
              <a:t>Nur alternierendes Betreten des kritischen Abschnitts durch P</a:t>
            </a:r>
            <a:r>
              <a:rPr lang="de-DE" baseline="-25000" dirty="0" smtClean="0"/>
              <a:t>0</a:t>
            </a:r>
            <a:r>
              <a:rPr lang="de-DE" dirty="0" smtClean="0"/>
              <a:t> und P</a:t>
            </a:r>
            <a:r>
              <a:rPr lang="de-DE" baseline="-25000" dirty="0" smtClean="0"/>
              <a:t>1</a:t>
            </a:r>
            <a:r>
              <a:rPr lang="de-DE" dirty="0" smtClean="0"/>
              <a:t> möglich</a:t>
            </a:r>
          </a:p>
          <a:p>
            <a:pPr marL="381000" indent="-381000">
              <a:lnSpc>
                <a:spcPct val="120000"/>
              </a:lnSpc>
              <a:buFont typeface="Arial" charset="0"/>
              <a:buChar char="–"/>
            </a:pPr>
            <a:r>
              <a:rPr lang="de-DE" dirty="0" smtClean="0"/>
              <a:t>Implementierung ist unvollständig</a:t>
            </a:r>
          </a:p>
          <a:p>
            <a:pPr marL="381000" indent="-381000">
              <a:lnSpc>
                <a:spcPct val="120000"/>
              </a:lnSpc>
              <a:buFont typeface="Arial" charset="0"/>
              <a:buChar char="–"/>
            </a:pPr>
            <a:r>
              <a:rPr lang="de-DE" dirty="0" smtClean="0"/>
              <a:t>Aktives Warten</a:t>
            </a:r>
            <a:endParaRPr lang="en-US" i="1" dirty="0" smtClean="0"/>
          </a:p>
          <a:p>
            <a:pPr marL="381000" indent="-381000">
              <a:lnSpc>
                <a:spcPct val="120000"/>
              </a:lnSpc>
              <a:buFont typeface="Arial" charset="0"/>
              <a:buNone/>
            </a:pPr>
            <a:endParaRPr lang="de-DE" sz="1200" dirty="0"/>
          </a:p>
          <a:p>
            <a:pPr marL="381000" indent="-381000">
              <a:lnSpc>
                <a:spcPct val="90000"/>
              </a:lnSpc>
            </a:pPr>
            <a:r>
              <a:rPr lang="de-DE" b="1" dirty="0" smtClean="0"/>
              <a:t>Ersetzen von </a:t>
            </a:r>
            <a:r>
              <a:rPr lang="de-DE" b="1" dirty="0" smtClean="0">
                <a:latin typeface="Courier New" pitchFamily="49" charset="0"/>
                <a:cs typeface="Courier New" pitchFamily="49" charset="0"/>
              </a:rPr>
              <a:t>turn</a:t>
            </a:r>
            <a:r>
              <a:rPr lang="de-DE" b="1" dirty="0" smtClean="0"/>
              <a:t> durch zwei Variablen </a:t>
            </a:r>
            <a:r>
              <a:rPr lang="de-DE" b="1" dirty="0" smtClean="0">
                <a:latin typeface="Courier New" pitchFamily="49" charset="0"/>
                <a:cs typeface="Courier New" pitchFamily="49" charset="0"/>
              </a:rPr>
              <a:t>ready0</a:t>
            </a:r>
            <a:r>
              <a:rPr lang="de-DE" b="1" dirty="0" smtClean="0"/>
              <a:t> und </a:t>
            </a:r>
            <a:r>
              <a:rPr lang="de-DE" b="1" dirty="0" smtClean="0">
                <a:latin typeface="Courier New" pitchFamily="49" charset="0"/>
                <a:cs typeface="Courier New" pitchFamily="49" charset="0"/>
              </a:rPr>
              <a:t>ready1</a:t>
            </a:r>
          </a:p>
          <a:p>
            <a:pPr marL="381000" indent="-381000">
              <a:lnSpc>
                <a:spcPct val="120000"/>
              </a:lnSpc>
              <a:buFont typeface="Arial" charset="0"/>
              <a:buChar char="–"/>
            </a:pPr>
            <a:r>
              <a:rPr lang="de-DE" b="1" dirty="0" smtClean="0">
                <a:latin typeface="Courier New" pitchFamily="49" charset="0"/>
                <a:cs typeface="Courier New" pitchFamily="49" charset="0"/>
              </a:rPr>
              <a:t>ready0</a:t>
            </a:r>
            <a:r>
              <a:rPr lang="de-DE" dirty="0" smtClean="0"/>
              <a:t> zeigt an, dass Prozess 0 bereit für den kritischen Abschnitt ist</a:t>
            </a:r>
          </a:p>
          <a:p>
            <a:pPr marL="381000" indent="-381000">
              <a:lnSpc>
                <a:spcPct val="120000"/>
              </a:lnSpc>
              <a:buFont typeface="Arial" charset="0"/>
              <a:buChar char="–"/>
            </a:pPr>
            <a:r>
              <a:rPr lang="de-DE" b="1" dirty="0" smtClean="0">
                <a:latin typeface="Courier New" pitchFamily="49" charset="0"/>
                <a:cs typeface="Courier New" pitchFamily="49" charset="0"/>
              </a:rPr>
              <a:t>ready1</a:t>
            </a:r>
            <a:r>
              <a:rPr lang="de-DE" dirty="0" smtClean="0"/>
              <a:t> zeigt an, dass Prozess 1 bereit für den kritischen Abschnitt ist</a:t>
            </a:r>
            <a:endParaRPr lang="de-DE" dirty="0"/>
          </a:p>
          <a:p>
            <a:pPr marL="381000" indent="-381000">
              <a:lnSpc>
                <a:spcPct val="90000"/>
              </a:lnSpc>
            </a:pPr>
            <a:endParaRPr lang="de-DE" dirty="0"/>
          </a:p>
        </p:txBody>
      </p:sp>
    </p:spTree>
    <p:extLst>
      <p:ext uri="{BB962C8B-B14F-4D97-AF65-F5344CB8AC3E}">
        <p14:creationId xmlns:p14="http://schemas.microsoft.com/office/powerpoint/2010/main" val="2110529694"/>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BBA59CD5-3D18-46B6-901F-4B1B81940AAE}"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908290" name="Rectangle 2"/>
          <p:cNvSpPr>
            <a:spLocks noGrp="1" noChangeArrowheads="1"/>
          </p:cNvSpPr>
          <p:nvPr>
            <p:ph type="title"/>
          </p:nvPr>
        </p:nvSpPr>
        <p:spPr/>
        <p:txBody>
          <a:bodyPr/>
          <a:lstStyle/>
          <a:p>
            <a:r>
              <a:rPr lang="de-DE" dirty="0"/>
              <a:t>Wechselseitiger Ausschluss </a:t>
            </a:r>
            <a:r>
              <a:rPr lang="de-DE" dirty="0" smtClean="0"/>
              <a:t>(4)</a:t>
            </a:r>
            <a:endParaRPr lang="de-DE" dirty="0"/>
          </a:p>
        </p:txBody>
      </p:sp>
      <p:sp>
        <p:nvSpPr>
          <p:cNvPr id="908291" name="Rectangle 3"/>
          <p:cNvSpPr>
            <a:spLocks noGrp="1" noChangeArrowheads="1"/>
          </p:cNvSpPr>
          <p:nvPr>
            <p:ph type="body" idx="1"/>
          </p:nvPr>
        </p:nvSpPr>
        <p:spPr/>
        <p:txBody>
          <a:bodyPr/>
          <a:lstStyle/>
          <a:p>
            <a:pPr marL="381000" indent="-381000">
              <a:lnSpc>
                <a:spcPct val="90000"/>
              </a:lnSpc>
            </a:pPr>
            <a:r>
              <a:rPr lang="de-DE" b="1" dirty="0" smtClean="0"/>
              <a:t>2. Versuch</a:t>
            </a:r>
            <a:endParaRPr lang="de-DE" dirty="0"/>
          </a:p>
        </p:txBody>
      </p:sp>
      <p:pic>
        <p:nvPicPr>
          <p:cNvPr id="3" name="Grafik 2"/>
          <p:cNvPicPr>
            <a:picLocks noChangeAspect="1"/>
          </p:cNvPicPr>
          <p:nvPr/>
        </p:nvPicPr>
        <p:blipFill rotWithShape="1">
          <a:blip r:embed="rId3">
            <a:extLst>
              <a:ext uri="{28A0092B-C50C-407E-A947-70E740481C1C}">
                <a14:useLocalDpi xmlns:a14="http://schemas.microsoft.com/office/drawing/2010/main" val="0"/>
              </a:ext>
            </a:extLst>
          </a:blip>
          <a:srcRect l="11327" t="17570" r="7081" b="9188"/>
          <a:stretch/>
        </p:blipFill>
        <p:spPr>
          <a:xfrm>
            <a:off x="550800" y="1880625"/>
            <a:ext cx="7460856" cy="3924639"/>
          </a:xfrm>
          <a:prstGeom prst="rect">
            <a:avLst/>
          </a:prstGeom>
        </p:spPr>
      </p:pic>
    </p:spTree>
    <p:extLst>
      <p:ext uri="{BB962C8B-B14F-4D97-AF65-F5344CB8AC3E}">
        <p14:creationId xmlns:p14="http://schemas.microsoft.com/office/powerpoint/2010/main" val="4184638208"/>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BBA59CD5-3D18-46B6-901F-4B1B81940AAE}"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908290" name="Rectangle 2"/>
          <p:cNvSpPr>
            <a:spLocks noGrp="1" noChangeArrowheads="1"/>
          </p:cNvSpPr>
          <p:nvPr>
            <p:ph type="title"/>
          </p:nvPr>
        </p:nvSpPr>
        <p:spPr/>
        <p:txBody>
          <a:bodyPr/>
          <a:lstStyle/>
          <a:p>
            <a:r>
              <a:rPr lang="de-DE" dirty="0"/>
              <a:t>Wechselseitiger Ausschluss </a:t>
            </a:r>
            <a:r>
              <a:rPr lang="de-DE" dirty="0" smtClean="0"/>
              <a:t>(5)</a:t>
            </a:r>
            <a:endParaRPr lang="de-DE" dirty="0"/>
          </a:p>
        </p:txBody>
      </p:sp>
      <p:sp>
        <p:nvSpPr>
          <p:cNvPr id="908291" name="Rectangle 3"/>
          <p:cNvSpPr>
            <a:spLocks noGrp="1" noChangeArrowheads="1"/>
          </p:cNvSpPr>
          <p:nvPr>
            <p:ph type="body" idx="1"/>
          </p:nvPr>
        </p:nvSpPr>
        <p:spPr/>
        <p:txBody>
          <a:bodyPr/>
          <a:lstStyle/>
          <a:p>
            <a:pPr marL="381000" indent="-381000">
              <a:lnSpc>
                <a:spcPct val="90000"/>
              </a:lnSpc>
            </a:pPr>
            <a:r>
              <a:rPr lang="de-DE" b="1" dirty="0" smtClean="0"/>
              <a:t>Wechselseitiger Ausschluss wird erreicht</a:t>
            </a:r>
            <a:endParaRPr lang="de-DE" dirty="0"/>
          </a:p>
          <a:p>
            <a:pPr marL="381000" indent="-381000">
              <a:lnSpc>
                <a:spcPct val="120000"/>
              </a:lnSpc>
              <a:buFont typeface="Arial" charset="0"/>
              <a:buChar char="–"/>
            </a:pPr>
            <a:r>
              <a:rPr lang="de-DE" dirty="0" smtClean="0"/>
              <a:t>Leicht nachweisbar durch Zustände von </a:t>
            </a:r>
            <a:r>
              <a:rPr lang="de-DE" b="1" dirty="0" smtClean="0">
                <a:latin typeface="Courier New" pitchFamily="49" charset="0"/>
                <a:cs typeface="Courier New" pitchFamily="49" charset="0"/>
              </a:rPr>
              <a:t>ready0</a:t>
            </a:r>
            <a:r>
              <a:rPr lang="de-DE" dirty="0" smtClean="0"/>
              <a:t> und </a:t>
            </a:r>
            <a:r>
              <a:rPr lang="de-DE" b="1" dirty="0" smtClean="0">
                <a:latin typeface="Courier New" pitchFamily="49" charset="0"/>
                <a:cs typeface="Courier New" pitchFamily="49" charset="0"/>
              </a:rPr>
              <a:t>ready1</a:t>
            </a:r>
          </a:p>
          <a:p>
            <a:pPr marL="381000" indent="-381000">
              <a:lnSpc>
                <a:spcPct val="120000"/>
              </a:lnSpc>
              <a:buFont typeface="Arial" charset="0"/>
              <a:buNone/>
            </a:pPr>
            <a:endParaRPr lang="de-DE" sz="1200" dirty="0"/>
          </a:p>
          <a:p>
            <a:pPr marL="381000" indent="-381000">
              <a:lnSpc>
                <a:spcPct val="90000"/>
              </a:lnSpc>
            </a:pPr>
            <a:r>
              <a:rPr lang="de-DE" b="1" dirty="0" smtClean="0"/>
              <a:t>Probleme der Lösung</a:t>
            </a:r>
            <a:endParaRPr lang="de-DE" b="1" dirty="0" smtClean="0">
              <a:latin typeface="Courier New" pitchFamily="49" charset="0"/>
              <a:cs typeface="Courier New" pitchFamily="49" charset="0"/>
            </a:endParaRPr>
          </a:p>
          <a:p>
            <a:pPr marL="381000" indent="-381000">
              <a:lnSpc>
                <a:spcPct val="120000"/>
              </a:lnSpc>
              <a:buFont typeface="Arial" charset="0"/>
              <a:buChar char="–"/>
            </a:pPr>
            <a:r>
              <a:rPr lang="de-DE" dirty="0" smtClean="0"/>
              <a:t>Aktives Warten</a:t>
            </a:r>
          </a:p>
          <a:p>
            <a:pPr marL="381000" indent="-381000">
              <a:lnSpc>
                <a:spcPct val="120000"/>
              </a:lnSpc>
              <a:buFont typeface="Arial" charset="0"/>
              <a:buChar char="–"/>
            </a:pPr>
            <a:r>
              <a:rPr lang="de-DE" dirty="0" smtClean="0"/>
              <a:t>Verklemmung </a:t>
            </a:r>
            <a:r>
              <a:rPr lang="en-US" i="1" dirty="0" smtClean="0"/>
              <a:t>(Deadlock)</a:t>
            </a:r>
            <a:r>
              <a:rPr lang="de-DE" dirty="0" smtClean="0"/>
              <a:t> möglich</a:t>
            </a:r>
          </a:p>
          <a:p>
            <a:pPr marL="381000" indent="-381000">
              <a:lnSpc>
                <a:spcPct val="90000"/>
              </a:lnSpc>
            </a:pPr>
            <a:endParaRPr lang="de-DE" dirty="0"/>
          </a:p>
        </p:txBody>
      </p:sp>
    </p:spTree>
    <p:extLst>
      <p:ext uri="{BB962C8B-B14F-4D97-AF65-F5344CB8AC3E}">
        <p14:creationId xmlns:p14="http://schemas.microsoft.com/office/powerpoint/2010/main" val="4184428475"/>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BBA59CD5-3D18-46B6-901F-4B1B81940AAE}"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908290" name="Rectangle 2"/>
          <p:cNvSpPr>
            <a:spLocks noGrp="1" noChangeArrowheads="1"/>
          </p:cNvSpPr>
          <p:nvPr>
            <p:ph type="title"/>
          </p:nvPr>
        </p:nvSpPr>
        <p:spPr/>
        <p:txBody>
          <a:bodyPr/>
          <a:lstStyle/>
          <a:p>
            <a:r>
              <a:rPr lang="de-DE" dirty="0"/>
              <a:t>Wechselseitiger Ausschluss </a:t>
            </a:r>
            <a:r>
              <a:rPr lang="de-DE" dirty="0" smtClean="0"/>
              <a:t>(6)</a:t>
            </a:r>
            <a:endParaRPr lang="de-DE" dirty="0"/>
          </a:p>
        </p:txBody>
      </p:sp>
      <p:sp>
        <p:nvSpPr>
          <p:cNvPr id="908291" name="Rectangle 3"/>
          <p:cNvSpPr>
            <a:spLocks noGrp="1" noChangeArrowheads="1"/>
          </p:cNvSpPr>
          <p:nvPr>
            <p:ph type="body" idx="1"/>
          </p:nvPr>
        </p:nvSpPr>
        <p:spPr/>
        <p:txBody>
          <a:bodyPr/>
          <a:lstStyle/>
          <a:p>
            <a:pPr marL="381000" indent="-381000">
              <a:lnSpc>
                <a:spcPct val="90000"/>
              </a:lnSpc>
            </a:pPr>
            <a:r>
              <a:rPr lang="de-DE" b="1" dirty="0" smtClean="0"/>
              <a:t>Betrachtung der nebenläufigen Abfolgen</a:t>
            </a:r>
          </a:p>
          <a:p>
            <a:pPr marL="381000" indent="-381000">
              <a:lnSpc>
                <a:spcPct val="90000"/>
              </a:lnSpc>
            </a:pPr>
            <a:endParaRPr lang="de-DE" b="1" dirty="0" smtClean="0"/>
          </a:p>
          <a:p>
            <a:pPr marL="381000" indent="-381000">
              <a:lnSpc>
                <a:spcPct val="90000"/>
              </a:lnSpc>
            </a:pPr>
            <a:r>
              <a:rPr lang="de-DE" dirty="0" smtClean="0"/>
              <a:t>	  P</a:t>
            </a:r>
            <a:r>
              <a:rPr lang="de-DE" baseline="-25000" dirty="0" smtClean="0"/>
              <a:t>0</a:t>
            </a:r>
            <a:r>
              <a:rPr lang="de-DE" dirty="0" smtClean="0"/>
              <a:t>					  P</a:t>
            </a:r>
            <a:r>
              <a:rPr lang="de-DE" baseline="-25000" dirty="0" smtClean="0"/>
              <a:t>1</a:t>
            </a:r>
          </a:p>
          <a:p>
            <a:pPr marL="381000" indent="-381000">
              <a:lnSpc>
                <a:spcPct val="110000"/>
              </a:lnSpc>
            </a:pPr>
            <a:r>
              <a:rPr lang="en-US" b="1" dirty="0" smtClean="0">
                <a:solidFill>
                  <a:srgbClr val="3366FF"/>
                </a:solidFill>
                <a:latin typeface="Courier New" pitchFamily="49" charset="0"/>
                <a:cs typeface="Courier New" pitchFamily="49" charset="0"/>
              </a:rPr>
              <a:t>	ready0= true;			ready1= true;</a:t>
            </a:r>
          </a:p>
          <a:p>
            <a:pPr marL="381000" indent="-381000">
              <a:lnSpc>
                <a:spcPct val="110000"/>
              </a:lnSpc>
            </a:pPr>
            <a:r>
              <a:rPr lang="en-US" b="1" dirty="0" smtClean="0">
                <a:solidFill>
                  <a:srgbClr val="3366FF"/>
                </a:solidFill>
                <a:latin typeface="Courier New" pitchFamily="49" charset="0"/>
                <a:cs typeface="Courier New" pitchFamily="49" charset="0"/>
              </a:rPr>
              <a:t>	while( ready1 ); </a:t>
            </a:r>
            <a:r>
              <a:rPr lang="en-US" b="1" dirty="0" smtClean="0">
                <a:solidFill>
                  <a:srgbClr val="C00000"/>
                </a:solidFill>
                <a:latin typeface="Courier New" pitchFamily="49" charset="0"/>
                <a:cs typeface="Courier New" pitchFamily="49" charset="0"/>
              </a:rPr>
              <a:t>+</a:t>
            </a:r>
            <a:r>
              <a:rPr lang="en-US" b="1" dirty="0" smtClean="0">
                <a:solidFill>
                  <a:srgbClr val="3366FF"/>
                </a:solidFill>
                <a:latin typeface="Courier New" pitchFamily="49" charset="0"/>
                <a:cs typeface="Courier New" pitchFamily="49" charset="0"/>
              </a:rPr>
              <a:t>		while( ready0 ); </a:t>
            </a:r>
            <a:r>
              <a:rPr lang="en-US" b="1" dirty="0" smtClean="0">
                <a:solidFill>
                  <a:srgbClr val="C00000"/>
                </a:solidFill>
                <a:latin typeface="Courier New" pitchFamily="49" charset="0"/>
                <a:cs typeface="Courier New" pitchFamily="49" charset="0"/>
              </a:rPr>
              <a:t>+</a:t>
            </a:r>
          </a:p>
          <a:p>
            <a:pPr marL="381000" indent="-381000">
              <a:lnSpc>
                <a:spcPct val="110000"/>
              </a:lnSpc>
            </a:pPr>
            <a:r>
              <a:rPr lang="en-US" b="1" dirty="0" smtClean="0">
                <a:latin typeface="Courier New" pitchFamily="49" charset="0"/>
                <a:cs typeface="Courier New" pitchFamily="49" charset="0"/>
              </a:rPr>
              <a:t>	&lt;critical&gt;       </a:t>
            </a:r>
            <a:r>
              <a:rPr lang="en-US" b="1" dirty="0" smtClean="0">
                <a:solidFill>
                  <a:srgbClr val="C00000"/>
                </a:solidFill>
                <a:latin typeface="Courier New" pitchFamily="49" charset="0"/>
                <a:cs typeface="Courier New" pitchFamily="49" charset="0"/>
              </a:rPr>
              <a:t>+</a:t>
            </a:r>
            <a:r>
              <a:rPr lang="en-US" b="1" dirty="0" smtClean="0">
                <a:latin typeface="Courier New" pitchFamily="49" charset="0"/>
                <a:cs typeface="Courier New" pitchFamily="49" charset="0"/>
              </a:rPr>
              <a:t>		&lt;critical&gt;       </a:t>
            </a:r>
            <a:r>
              <a:rPr lang="en-US" b="1" dirty="0" smtClean="0">
                <a:solidFill>
                  <a:srgbClr val="C00000"/>
                </a:solidFill>
                <a:latin typeface="Courier New" pitchFamily="49" charset="0"/>
                <a:cs typeface="Courier New" pitchFamily="49" charset="0"/>
              </a:rPr>
              <a:t>+</a:t>
            </a:r>
          </a:p>
          <a:p>
            <a:pPr marL="381000" indent="-381000">
              <a:lnSpc>
                <a:spcPct val="110000"/>
              </a:lnSpc>
            </a:pPr>
            <a:r>
              <a:rPr lang="en-US" b="1" dirty="0" smtClean="0">
                <a:solidFill>
                  <a:srgbClr val="3366FF"/>
                </a:solidFill>
                <a:latin typeface="Courier New" pitchFamily="49" charset="0"/>
                <a:cs typeface="Courier New" pitchFamily="49" charset="0"/>
              </a:rPr>
              <a:t>	ready0= false;			ready1= false;</a:t>
            </a:r>
          </a:p>
          <a:p>
            <a:pPr marL="381000" indent="-381000">
              <a:lnSpc>
                <a:spcPct val="110000"/>
              </a:lnSpc>
            </a:pPr>
            <a:r>
              <a:rPr lang="en-US" b="1" dirty="0" smtClean="0">
                <a:latin typeface="Courier New" pitchFamily="49" charset="0"/>
                <a:cs typeface="Courier New" pitchFamily="49" charset="0"/>
              </a:rPr>
              <a:t>	&lt;noncritical&gt;    </a:t>
            </a:r>
            <a:r>
              <a:rPr lang="en-US" b="1" dirty="0" smtClean="0">
                <a:solidFill>
                  <a:srgbClr val="C00000"/>
                </a:solidFill>
                <a:latin typeface="Courier New" pitchFamily="49" charset="0"/>
                <a:cs typeface="Courier New" pitchFamily="49" charset="0"/>
              </a:rPr>
              <a:t>+</a:t>
            </a:r>
            <a:r>
              <a:rPr lang="en-US" b="1" dirty="0" smtClean="0">
                <a:latin typeface="Courier New" pitchFamily="49" charset="0"/>
                <a:cs typeface="Courier New" pitchFamily="49" charset="0"/>
              </a:rPr>
              <a:t>		&lt;noncritical&gt;    </a:t>
            </a:r>
            <a:r>
              <a:rPr lang="en-US" b="1" dirty="0" smtClean="0">
                <a:solidFill>
                  <a:srgbClr val="C00000"/>
                </a:solidFill>
                <a:latin typeface="Courier New" pitchFamily="49" charset="0"/>
                <a:cs typeface="Courier New" pitchFamily="49" charset="0"/>
              </a:rPr>
              <a:t>+</a:t>
            </a:r>
          </a:p>
          <a:p>
            <a:pPr marL="381000" indent="-381000">
              <a:lnSpc>
                <a:spcPct val="110000"/>
              </a:lnSpc>
            </a:pPr>
            <a:r>
              <a:rPr lang="en-US" b="1" dirty="0" smtClean="0">
                <a:solidFill>
                  <a:srgbClr val="3366FF"/>
                </a:solidFill>
                <a:latin typeface="Courier New" pitchFamily="49" charset="0"/>
                <a:cs typeface="Courier New" pitchFamily="49" charset="0"/>
              </a:rPr>
              <a:t>	ready0= true;			ready1= true;</a:t>
            </a:r>
          </a:p>
          <a:p>
            <a:pPr marL="381000" indent="-381000">
              <a:lnSpc>
                <a:spcPct val="110000"/>
              </a:lnSpc>
            </a:pPr>
            <a:r>
              <a:rPr lang="en-US" b="1" dirty="0" smtClean="0">
                <a:solidFill>
                  <a:srgbClr val="3366FF"/>
                </a:solidFill>
                <a:latin typeface="Courier New" pitchFamily="49" charset="0"/>
                <a:cs typeface="Courier New" pitchFamily="49" charset="0"/>
              </a:rPr>
              <a:t>	...					...</a:t>
            </a:r>
          </a:p>
          <a:p>
            <a:pPr marL="381000" indent="-381000">
              <a:lnSpc>
                <a:spcPct val="90000"/>
              </a:lnSpc>
            </a:pPr>
            <a:endParaRPr lang="de-DE" dirty="0" smtClean="0"/>
          </a:p>
          <a:p>
            <a:pPr marL="381000" indent="-381000">
              <a:lnSpc>
                <a:spcPct val="90000"/>
              </a:lnSpc>
            </a:pPr>
            <a:r>
              <a:rPr lang="de-DE" dirty="0" smtClean="0"/>
              <a:t>						    </a:t>
            </a:r>
            <a:r>
              <a:rPr lang="de-DE" b="1" dirty="0" smtClean="0">
                <a:solidFill>
                  <a:srgbClr val="C00000"/>
                </a:solidFill>
                <a:latin typeface="Courier New" pitchFamily="49" charset="0"/>
                <a:cs typeface="Courier New" pitchFamily="49" charset="0"/>
              </a:rPr>
              <a:t>+</a:t>
            </a:r>
            <a:r>
              <a:rPr lang="de-DE" dirty="0" smtClean="0"/>
              <a:t> = mehrfach, mind. einmal</a:t>
            </a:r>
            <a:endParaRPr lang="de-DE" dirty="0"/>
          </a:p>
          <a:p>
            <a:pPr marL="381000" indent="-381000">
              <a:lnSpc>
                <a:spcPct val="90000"/>
              </a:lnSpc>
            </a:pPr>
            <a:r>
              <a:rPr lang="de-DE" dirty="0" smtClean="0"/>
              <a:t>						    </a:t>
            </a:r>
            <a:r>
              <a:rPr lang="de-DE" b="1" dirty="0" smtClean="0">
                <a:solidFill>
                  <a:srgbClr val="C00000"/>
                </a:solidFill>
                <a:latin typeface="Courier New" pitchFamily="49" charset="0"/>
                <a:cs typeface="Courier New" pitchFamily="49" charset="0"/>
              </a:rPr>
              <a:t>*</a:t>
            </a:r>
            <a:r>
              <a:rPr lang="de-DE" dirty="0" smtClean="0"/>
              <a:t> = mehrfach oder gar nicht</a:t>
            </a:r>
          </a:p>
          <a:p>
            <a:pPr marL="381000" indent="-381000">
              <a:lnSpc>
                <a:spcPct val="90000"/>
              </a:lnSpc>
            </a:pPr>
            <a:endParaRPr lang="de-DE" dirty="0"/>
          </a:p>
          <a:p>
            <a:pPr marL="381000" indent="-381000">
              <a:lnSpc>
                <a:spcPct val="120000"/>
              </a:lnSpc>
              <a:buFont typeface="Arial" charset="0"/>
              <a:buChar char="–"/>
            </a:pPr>
            <a:r>
              <a:rPr lang="de-DE" dirty="0" smtClean="0"/>
              <a:t>Durchspielen aller möglichen Durchmischungen</a:t>
            </a:r>
            <a:endParaRPr lang="de-DE" dirty="0" smtClean="0">
              <a:latin typeface="Courier New" pitchFamily="49" charset="0"/>
              <a:cs typeface="Courier New" pitchFamily="49" charset="0"/>
            </a:endParaRPr>
          </a:p>
        </p:txBody>
      </p:sp>
    </p:spTree>
    <p:extLst>
      <p:ext uri="{BB962C8B-B14F-4D97-AF65-F5344CB8AC3E}">
        <p14:creationId xmlns:p14="http://schemas.microsoft.com/office/powerpoint/2010/main" val="480319650"/>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BBA59CD5-3D18-46B6-901F-4B1B81940AAE}"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908290" name="Rectangle 2"/>
          <p:cNvSpPr>
            <a:spLocks noGrp="1" noChangeArrowheads="1"/>
          </p:cNvSpPr>
          <p:nvPr>
            <p:ph type="title"/>
          </p:nvPr>
        </p:nvSpPr>
        <p:spPr/>
        <p:txBody>
          <a:bodyPr/>
          <a:lstStyle/>
          <a:p>
            <a:r>
              <a:rPr lang="de-DE" dirty="0"/>
              <a:t>Wechselseitiger Ausschluss </a:t>
            </a:r>
            <a:r>
              <a:rPr lang="de-DE" dirty="0" smtClean="0"/>
              <a:t>(7)</a:t>
            </a:r>
            <a:endParaRPr lang="de-DE" dirty="0"/>
          </a:p>
        </p:txBody>
      </p:sp>
      <p:sp>
        <p:nvSpPr>
          <p:cNvPr id="908291" name="Rectangle 3"/>
          <p:cNvSpPr>
            <a:spLocks noGrp="1" noChangeArrowheads="1"/>
          </p:cNvSpPr>
          <p:nvPr>
            <p:ph type="body" idx="1"/>
          </p:nvPr>
        </p:nvSpPr>
        <p:spPr/>
        <p:txBody>
          <a:bodyPr/>
          <a:lstStyle/>
          <a:p>
            <a:pPr marL="381000" indent="-381000">
              <a:lnSpc>
                <a:spcPct val="90000"/>
              </a:lnSpc>
            </a:pPr>
            <a:r>
              <a:rPr lang="de-DE" b="1" dirty="0" smtClean="0"/>
              <a:t>Harmlose Durchmischung</a:t>
            </a:r>
          </a:p>
          <a:p>
            <a:pPr marL="381000" indent="-381000">
              <a:lnSpc>
                <a:spcPct val="90000"/>
              </a:lnSpc>
            </a:pPr>
            <a:endParaRPr lang="de-DE" b="1" dirty="0" smtClean="0"/>
          </a:p>
          <a:p>
            <a:pPr marL="381000" indent="-381000">
              <a:lnSpc>
                <a:spcPct val="90000"/>
              </a:lnSpc>
            </a:pPr>
            <a:r>
              <a:rPr lang="de-DE" dirty="0" smtClean="0"/>
              <a:t>	  P</a:t>
            </a:r>
            <a:r>
              <a:rPr lang="de-DE" baseline="-25000" dirty="0" smtClean="0"/>
              <a:t>0</a:t>
            </a:r>
            <a:r>
              <a:rPr lang="de-DE" dirty="0" smtClean="0"/>
              <a:t>					  P</a:t>
            </a:r>
            <a:r>
              <a:rPr lang="de-DE" baseline="-25000" dirty="0" smtClean="0"/>
              <a:t>1</a:t>
            </a:r>
          </a:p>
          <a:p>
            <a:pPr marL="381000" indent="-381000">
              <a:lnSpc>
                <a:spcPct val="110000"/>
              </a:lnSpc>
            </a:pPr>
            <a:endParaRPr lang="en-US" b="1" dirty="0" smtClean="0">
              <a:solidFill>
                <a:srgbClr val="3366FF"/>
              </a:solidFill>
              <a:latin typeface="Courier New" pitchFamily="49" charset="0"/>
              <a:cs typeface="Courier New" pitchFamily="49" charset="0"/>
            </a:endParaRPr>
          </a:p>
          <a:p>
            <a:pPr marL="381000" indent="-381000">
              <a:lnSpc>
                <a:spcPct val="110000"/>
              </a:lnSpc>
            </a:pPr>
            <a:endParaRPr lang="en-US" b="1" dirty="0" smtClean="0">
              <a:solidFill>
                <a:srgbClr val="3366FF"/>
              </a:solidFill>
              <a:latin typeface="Courier New" pitchFamily="49" charset="0"/>
              <a:cs typeface="Courier New" pitchFamily="49" charset="0"/>
            </a:endParaRPr>
          </a:p>
          <a:p>
            <a:pPr marL="381000" indent="-381000">
              <a:lnSpc>
                <a:spcPct val="110000"/>
              </a:lnSpc>
            </a:pPr>
            <a:endParaRPr lang="en-US" b="1" dirty="0" smtClean="0">
              <a:solidFill>
                <a:srgbClr val="3366FF"/>
              </a:solidFill>
              <a:latin typeface="Courier New" pitchFamily="49" charset="0"/>
              <a:cs typeface="Courier New" pitchFamily="49" charset="0"/>
            </a:endParaRPr>
          </a:p>
          <a:p>
            <a:pPr marL="381000" indent="-381000">
              <a:lnSpc>
                <a:spcPct val="110000"/>
              </a:lnSpc>
            </a:pPr>
            <a:endParaRPr lang="en-US" b="1" dirty="0" smtClean="0">
              <a:solidFill>
                <a:srgbClr val="3366FF"/>
              </a:solidFill>
              <a:latin typeface="Courier New" pitchFamily="49" charset="0"/>
              <a:cs typeface="Courier New" pitchFamily="49" charset="0"/>
            </a:endParaRPr>
          </a:p>
          <a:p>
            <a:pPr marL="381000" indent="-381000">
              <a:lnSpc>
                <a:spcPct val="110000"/>
              </a:lnSpc>
            </a:pPr>
            <a:endParaRPr lang="en-US" b="1" dirty="0" smtClean="0">
              <a:solidFill>
                <a:srgbClr val="3366FF"/>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ready0= true;			ready1= true;</a:t>
            </a:r>
          </a:p>
          <a:p>
            <a:pPr marL="381000" indent="-381000">
              <a:lnSpc>
                <a:spcPct val="110000"/>
              </a:lnSpc>
            </a:pPr>
            <a:r>
              <a:rPr lang="en-US" b="1" dirty="0" smtClean="0">
                <a:solidFill>
                  <a:srgbClr val="3366FF"/>
                </a:solidFill>
                <a:latin typeface="Courier New" pitchFamily="49" charset="0"/>
                <a:cs typeface="Courier New" pitchFamily="49" charset="0"/>
              </a:rPr>
              <a:t>	while( ready1 ); </a:t>
            </a:r>
            <a:r>
              <a:rPr lang="en-US" b="1" dirty="0" smtClean="0">
                <a:solidFill>
                  <a:srgbClr val="C00000"/>
                </a:solidFill>
                <a:latin typeface="Courier New" pitchFamily="49" charset="0"/>
                <a:cs typeface="Courier New" pitchFamily="49" charset="0"/>
              </a:rPr>
              <a:t>+</a:t>
            </a:r>
            <a:r>
              <a:rPr lang="en-US" b="1" dirty="0" smtClean="0">
                <a:solidFill>
                  <a:srgbClr val="3366FF"/>
                </a:solidFill>
                <a:latin typeface="Courier New" pitchFamily="49" charset="0"/>
                <a:cs typeface="Courier New" pitchFamily="49" charset="0"/>
              </a:rPr>
              <a:t>		while( ready0 ); </a:t>
            </a:r>
            <a:r>
              <a:rPr lang="en-US" b="1" dirty="0" smtClean="0">
                <a:solidFill>
                  <a:srgbClr val="C00000"/>
                </a:solidFill>
                <a:latin typeface="Courier New" pitchFamily="49" charset="0"/>
                <a:cs typeface="Courier New" pitchFamily="49" charset="0"/>
              </a:rPr>
              <a:t>+</a:t>
            </a:r>
          </a:p>
          <a:p>
            <a:pPr marL="381000" indent="-381000">
              <a:lnSpc>
                <a:spcPct val="110000"/>
              </a:lnSpc>
            </a:pPr>
            <a:r>
              <a:rPr lang="en-US" b="1" dirty="0" smtClean="0">
                <a:latin typeface="Courier New" pitchFamily="49" charset="0"/>
                <a:cs typeface="Courier New" pitchFamily="49" charset="0"/>
              </a:rPr>
              <a:t>	&lt;critical&gt;       </a:t>
            </a:r>
            <a:r>
              <a:rPr lang="en-US" b="1" dirty="0" smtClean="0">
                <a:solidFill>
                  <a:srgbClr val="C00000"/>
                </a:solidFill>
                <a:latin typeface="Courier New" pitchFamily="49" charset="0"/>
                <a:cs typeface="Courier New" pitchFamily="49" charset="0"/>
              </a:rPr>
              <a:t>+</a:t>
            </a:r>
            <a:r>
              <a:rPr lang="en-US" b="1" dirty="0" smtClean="0">
                <a:latin typeface="Courier New" pitchFamily="49" charset="0"/>
                <a:cs typeface="Courier New" pitchFamily="49" charset="0"/>
              </a:rPr>
              <a:t>		&lt;critical&gt;       </a:t>
            </a:r>
            <a:r>
              <a:rPr lang="en-US" b="1" dirty="0" smtClean="0">
                <a:solidFill>
                  <a:srgbClr val="C00000"/>
                </a:solidFill>
                <a:latin typeface="Courier New" pitchFamily="49" charset="0"/>
                <a:cs typeface="Courier New" pitchFamily="49" charset="0"/>
              </a:rPr>
              <a:t>+</a:t>
            </a:r>
          </a:p>
          <a:p>
            <a:pPr marL="381000" indent="-381000">
              <a:lnSpc>
                <a:spcPct val="110000"/>
              </a:lnSpc>
            </a:pPr>
            <a:r>
              <a:rPr lang="en-US" b="1" dirty="0" smtClean="0">
                <a:solidFill>
                  <a:srgbClr val="3366FF"/>
                </a:solidFill>
                <a:latin typeface="Courier New" pitchFamily="49" charset="0"/>
                <a:cs typeface="Courier New" pitchFamily="49" charset="0"/>
              </a:rPr>
              <a:t>	ready0= false;			ready1= false;</a:t>
            </a:r>
          </a:p>
          <a:p>
            <a:pPr marL="381000" indent="-381000">
              <a:lnSpc>
                <a:spcPct val="110000"/>
              </a:lnSpc>
            </a:pPr>
            <a:r>
              <a:rPr lang="en-US" b="1" dirty="0" smtClean="0">
                <a:latin typeface="Courier New" pitchFamily="49" charset="0"/>
                <a:cs typeface="Courier New" pitchFamily="49" charset="0"/>
              </a:rPr>
              <a:t>	&lt;noncritical&gt;    </a:t>
            </a:r>
            <a:r>
              <a:rPr lang="en-US" b="1" dirty="0" smtClean="0">
                <a:solidFill>
                  <a:srgbClr val="C00000"/>
                </a:solidFill>
                <a:latin typeface="Courier New" pitchFamily="49" charset="0"/>
                <a:cs typeface="Courier New" pitchFamily="49" charset="0"/>
              </a:rPr>
              <a:t>+</a:t>
            </a:r>
            <a:r>
              <a:rPr lang="en-US" b="1" dirty="0" smtClean="0">
                <a:latin typeface="Courier New" pitchFamily="49" charset="0"/>
                <a:cs typeface="Courier New" pitchFamily="49" charset="0"/>
              </a:rPr>
              <a:t>		&lt;noncritical&gt;    </a:t>
            </a:r>
            <a:r>
              <a:rPr lang="en-US" b="1" dirty="0" smtClean="0">
                <a:solidFill>
                  <a:srgbClr val="C00000"/>
                </a:solidFill>
                <a:latin typeface="Courier New" pitchFamily="49" charset="0"/>
                <a:cs typeface="Courier New" pitchFamily="49" charset="0"/>
              </a:rPr>
              <a:t>+</a:t>
            </a:r>
          </a:p>
          <a:p>
            <a:pPr marL="381000" indent="-381000">
              <a:lnSpc>
                <a:spcPct val="110000"/>
              </a:lnSpc>
            </a:pPr>
            <a:r>
              <a:rPr lang="en-US" b="1" dirty="0" smtClean="0">
                <a:solidFill>
                  <a:srgbClr val="3366FF"/>
                </a:solidFill>
                <a:latin typeface="Courier New" pitchFamily="49" charset="0"/>
                <a:cs typeface="Courier New" pitchFamily="49" charset="0"/>
              </a:rPr>
              <a:t>	ready0= true;			ready1= true;</a:t>
            </a:r>
          </a:p>
          <a:p>
            <a:pPr marL="381000" indent="-381000">
              <a:lnSpc>
                <a:spcPct val="110000"/>
              </a:lnSpc>
            </a:pPr>
            <a:r>
              <a:rPr lang="en-US" b="1" dirty="0" smtClean="0">
                <a:solidFill>
                  <a:srgbClr val="3366FF"/>
                </a:solidFill>
                <a:latin typeface="Courier New" pitchFamily="49" charset="0"/>
                <a:cs typeface="Courier New" pitchFamily="49" charset="0"/>
              </a:rPr>
              <a:t>	...					...</a:t>
            </a:r>
          </a:p>
        </p:txBody>
      </p:sp>
      <p:cxnSp>
        <p:nvCxnSpPr>
          <p:cNvPr id="3" name="Gerade Verbindung 2"/>
          <p:cNvCxnSpPr/>
          <p:nvPr/>
        </p:nvCxnSpPr>
        <p:spPr bwMode="auto">
          <a:xfrm>
            <a:off x="467544" y="2276872"/>
            <a:ext cx="0" cy="4104456"/>
          </a:xfrm>
          <a:prstGeom prst="line">
            <a:avLst/>
          </a:prstGeom>
          <a:solidFill>
            <a:schemeClr val="accent1"/>
          </a:solidFill>
          <a:ln w="19050" cap="flat" cmpd="sng" algn="ctr">
            <a:solidFill>
              <a:schemeClr val="tx1"/>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323528" y="3933056"/>
            <a:ext cx="7704856" cy="0"/>
          </a:xfrm>
          <a:prstGeom prst="line">
            <a:avLst/>
          </a:prstGeom>
          <a:solidFill>
            <a:schemeClr val="accent1"/>
          </a:solidFill>
          <a:ln w="3175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feld 7"/>
          <p:cNvSpPr txBox="1"/>
          <p:nvPr/>
        </p:nvSpPr>
        <p:spPr>
          <a:xfrm>
            <a:off x="7380312" y="2793122"/>
            <a:ext cx="1726755" cy="707886"/>
          </a:xfrm>
          <a:prstGeom prst="rect">
            <a:avLst/>
          </a:prstGeom>
          <a:noFill/>
        </p:spPr>
        <p:txBody>
          <a:bodyPr wrap="none" rtlCol="0">
            <a:spAutoFit/>
          </a:bodyPr>
          <a:lstStyle/>
          <a:p>
            <a:r>
              <a:rPr lang="de-DE" sz="2000" i="1" dirty="0" smtClean="0"/>
              <a:t>Ausgeführte</a:t>
            </a:r>
          </a:p>
          <a:p>
            <a:r>
              <a:rPr lang="de-DE" sz="2000" i="1" dirty="0" smtClean="0"/>
              <a:t>Anweisungen</a:t>
            </a:r>
            <a:endParaRPr lang="de-DE" sz="2000" i="1" dirty="0"/>
          </a:p>
        </p:txBody>
      </p:sp>
    </p:spTree>
    <p:extLst>
      <p:ext uri="{BB962C8B-B14F-4D97-AF65-F5344CB8AC3E}">
        <p14:creationId xmlns:p14="http://schemas.microsoft.com/office/powerpoint/2010/main" val="3605938980"/>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77B0C246-8AAB-40F1-A8F8-0D4C75942B1D}"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de-DE" dirty="0" smtClean="0"/>
              <a:t>Motivation (1)</a:t>
            </a:r>
            <a:endParaRPr lang="de-DE" dirty="0"/>
          </a:p>
        </p:txBody>
      </p:sp>
      <p:sp>
        <p:nvSpPr>
          <p:cNvPr id="464901" name="Rectangle 5"/>
          <p:cNvSpPr>
            <a:spLocks noGrp="1" noChangeArrowheads="1"/>
          </p:cNvSpPr>
          <p:nvPr>
            <p:ph type="body" idx="1"/>
          </p:nvPr>
        </p:nvSpPr>
        <p:spPr/>
        <p:txBody>
          <a:bodyPr/>
          <a:lstStyle/>
          <a:p>
            <a:pPr>
              <a:lnSpc>
                <a:spcPct val="90000"/>
              </a:lnSpc>
            </a:pPr>
            <a:r>
              <a:rPr lang="de-DE" b="1" dirty="0" smtClean="0"/>
              <a:t>Mehrprozessbetrieb </a:t>
            </a:r>
            <a:r>
              <a:rPr lang="en-US" b="1" i="1" dirty="0" smtClean="0"/>
              <a:t>(Multitasking)</a:t>
            </a:r>
          </a:p>
          <a:p>
            <a:pPr>
              <a:lnSpc>
                <a:spcPct val="120000"/>
              </a:lnSpc>
              <a:buFont typeface="Arial" charset="0"/>
              <a:buChar char="–"/>
            </a:pPr>
            <a:r>
              <a:rPr lang="de-DE" dirty="0" smtClean="0"/>
              <a:t>Bessere Auslastung der CPU, falls Anwendungen Wartezeiten haben</a:t>
            </a:r>
          </a:p>
          <a:p>
            <a:pPr lvl="1">
              <a:lnSpc>
                <a:spcPct val="120000"/>
              </a:lnSpc>
              <a:buFont typeface="Arial" charset="0"/>
              <a:buChar char="–"/>
            </a:pPr>
            <a:r>
              <a:rPr lang="de-DE" dirty="0" smtClean="0"/>
              <a:t>Z.B. bei Ein-/Ausgabe</a:t>
            </a:r>
          </a:p>
          <a:p>
            <a:pPr lvl="1">
              <a:lnSpc>
                <a:spcPct val="120000"/>
              </a:lnSpc>
              <a:buFont typeface="Arial" charset="0"/>
              <a:buChar char="–"/>
            </a:pPr>
            <a:endParaRPr lang="de-DE" dirty="0"/>
          </a:p>
          <a:p>
            <a:pPr lvl="1">
              <a:lnSpc>
                <a:spcPct val="120000"/>
              </a:lnSpc>
              <a:buFont typeface="Arial" charset="0"/>
              <a:buChar char="–"/>
            </a:pPr>
            <a:endParaRPr lang="de-DE" dirty="0" smtClean="0"/>
          </a:p>
          <a:p>
            <a:pPr lvl="1">
              <a:lnSpc>
                <a:spcPct val="120000"/>
              </a:lnSpc>
              <a:buFont typeface="Arial" charset="0"/>
              <a:buChar char="–"/>
            </a:pPr>
            <a:endParaRPr lang="de-DE" dirty="0"/>
          </a:p>
          <a:p>
            <a:pPr lvl="1">
              <a:lnSpc>
                <a:spcPct val="120000"/>
              </a:lnSpc>
              <a:buFont typeface="Arial" charset="0"/>
              <a:buChar char="–"/>
            </a:pPr>
            <a:endParaRPr lang="de-DE" dirty="0" smtClean="0"/>
          </a:p>
          <a:p>
            <a:pPr lvl="1">
              <a:lnSpc>
                <a:spcPct val="120000"/>
              </a:lnSpc>
              <a:buFont typeface="Arial" charset="0"/>
              <a:buChar char="–"/>
            </a:pPr>
            <a:endParaRPr lang="de-DE" dirty="0"/>
          </a:p>
          <a:p>
            <a:pPr lvl="1">
              <a:lnSpc>
                <a:spcPct val="120000"/>
              </a:lnSpc>
              <a:buFont typeface="Arial" charset="0"/>
              <a:buChar char="–"/>
            </a:pPr>
            <a:endParaRPr lang="de-DE" dirty="0" smtClean="0"/>
          </a:p>
          <a:p>
            <a:pPr lvl="1">
              <a:lnSpc>
                <a:spcPct val="120000"/>
              </a:lnSpc>
              <a:buFont typeface="Arial" charset="0"/>
              <a:buChar char="–"/>
            </a:pPr>
            <a:endParaRPr lang="de-DE" dirty="0" smtClean="0"/>
          </a:p>
          <a:p>
            <a:pPr lvl="1">
              <a:lnSpc>
                <a:spcPct val="120000"/>
              </a:lnSpc>
              <a:buFont typeface="Arial" charset="0"/>
              <a:buChar char="–"/>
            </a:pPr>
            <a:endParaRPr lang="de-DE" dirty="0" smtClean="0"/>
          </a:p>
          <a:p>
            <a:pPr lvl="1">
              <a:lnSpc>
                <a:spcPct val="120000"/>
              </a:lnSpc>
              <a:buFont typeface="Arial" charset="0"/>
              <a:buChar char="–"/>
            </a:pPr>
            <a:endParaRPr lang="de-DE" sz="400" dirty="0" smtClean="0"/>
          </a:p>
          <a:p>
            <a:pPr>
              <a:lnSpc>
                <a:spcPct val="120000"/>
              </a:lnSpc>
              <a:buFont typeface="Arial" charset="0"/>
              <a:buChar char="–"/>
            </a:pPr>
            <a:r>
              <a:rPr lang="de-DE" dirty="0" smtClean="0"/>
              <a:t>Einfachere Struktur bei großen Anwendungen</a:t>
            </a:r>
            <a:endParaRPr lang="de-DE" dirty="0"/>
          </a:p>
        </p:txBody>
      </p:sp>
      <p:pic>
        <p:nvPicPr>
          <p:cNvPr id="3" name="Grafik 2"/>
          <p:cNvPicPr>
            <a:picLocks noChangeAspect="1"/>
          </p:cNvPicPr>
          <p:nvPr/>
        </p:nvPicPr>
        <p:blipFill rotWithShape="1">
          <a:blip r:embed="rId3">
            <a:extLst>
              <a:ext uri="{28A0092B-C50C-407E-A947-70E740481C1C}">
                <a14:useLocalDpi xmlns:a14="http://schemas.microsoft.com/office/drawing/2010/main" val="0"/>
              </a:ext>
            </a:extLst>
          </a:blip>
          <a:srcRect l="16371" t="21817" r="15929" b="11459"/>
          <a:stretch/>
        </p:blipFill>
        <p:spPr>
          <a:xfrm>
            <a:off x="1333921" y="2567630"/>
            <a:ext cx="5614343" cy="3001655"/>
          </a:xfrm>
          <a:prstGeom prst="rect">
            <a:avLst/>
          </a:prstGeom>
        </p:spPr>
      </p:pic>
      <p:sp>
        <p:nvSpPr>
          <p:cNvPr id="6" name="Rechteck 5"/>
          <p:cNvSpPr/>
          <p:nvPr/>
        </p:nvSpPr>
        <p:spPr bwMode="auto">
          <a:xfrm>
            <a:off x="3419872" y="4797152"/>
            <a:ext cx="3960440" cy="36004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charset="0"/>
            </a:endParaRPr>
          </a:p>
        </p:txBody>
      </p:sp>
      <p:sp>
        <p:nvSpPr>
          <p:cNvPr id="7" name="Textfeld 6"/>
          <p:cNvSpPr txBox="1"/>
          <p:nvPr/>
        </p:nvSpPr>
        <p:spPr>
          <a:xfrm rot="16200000">
            <a:off x="-45344" y="3797873"/>
            <a:ext cx="2403222" cy="369332"/>
          </a:xfrm>
          <a:prstGeom prst="rect">
            <a:avLst/>
          </a:prstGeom>
          <a:noFill/>
        </p:spPr>
        <p:txBody>
          <a:bodyPr wrap="none" rtlCol="0">
            <a:spAutoFit/>
          </a:bodyPr>
          <a:lstStyle/>
          <a:p>
            <a:pPr algn="ctr"/>
            <a:r>
              <a:rPr lang="de-DE" sz="1800" i="1" dirty="0" smtClean="0"/>
              <a:t>CPU-Auslastung in %</a:t>
            </a:r>
            <a:endParaRPr lang="de-DE" sz="1800" i="1" dirty="0"/>
          </a:p>
        </p:txBody>
      </p:sp>
      <p:sp>
        <p:nvSpPr>
          <p:cNvPr id="10" name="Textfeld 9"/>
          <p:cNvSpPr txBox="1"/>
          <p:nvPr/>
        </p:nvSpPr>
        <p:spPr>
          <a:xfrm>
            <a:off x="1811276" y="5507940"/>
            <a:ext cx="4920964" cy="369332"/>
          </a:xfrm>
          <a:prstGeom prst="rect">
            <a:avLst/>
          </a:prstGeom>
          <a:noFill/>
        </p:spPr>
        <p:txBody>
          <a:bodyPr wrap="none" rtlCol="0">
            <a:spAutoFit/>
          </a:bodyPr>
          <a:lstStyle/>
          <a:p>
            <a:pPr algn="ctr"/>
            <a:r>
              <a:rPr lang="de-DE" sz="1800" i="1" dirty="0" smtClean="0"/>
              <a:t>Anzahl gleichzeitig bearbeiteter Anwendungen</a:t>
            </a:r>
            <a:endParaRPr lang="de-DE" sz="1800" i="1" dirty="0"/>
          </a:p>
        </p:txBody>
      </p:sp>
      <p:sp>
        <p:nvSpPr>
          <p:cNvPr id="11" name="Text Box 6"/>
          <p:cNvSpPr txBox="1">
            <a:spLocks noChangeArrowheads="1"/>
          </p:cNvSpPr>
          <p:nvPr/>
        </p:nvSpPr>
        <p:spPr bwMode="auto">
          <a:xfrm>
            <a:off x="5931658" y="4499828"/>
            <a:ext cx="2804999" cy="369332"/>
          </a:xfrm>
          <a:prstGeom prst="rect">
            <a:avLst/>
          </a:prstGeom>
          <a:solidFill>
            <a:srgbClr val="AAA28D">
              <a:alpha val="8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i="1" dirty="0" smtClean="0">
                <a:ea typeface="ヒラギノ角ゴ Pro W3" pitchFamily="96" charset="-128"/>
              </a:rPr>
              <a:t>[</a:t>
            </a:r>
            <a:r>
              <a:rPr lang="de-DE" sz="1800" i="1" dirty="0" smtClean="0">
                <a:ea typeface="ヒラギノ角ゴ Pro W3" pitchFamily="96" charset="-128"/>
              </a:rPr>
              <a:t>nach </a:t>
            </a:r>
            <a:r>
              <a:rPr lang="en-US" sz="1800" b="1" i="1" dirty="0" smtClean="0"/>
              <a:t>Tanenbaum,</a:t>
            </a:r>
            <a:r>
              <a:rPr lang="en-US" sz="1800" i="1" dirty="0" smtClean="0"/>
              <a:t> 1995</a:t>
            </a:r>
            <a:r>
              <a:rPr lang="en-US" sz="1800" i="1" dirty="0" smtClean="0">
                <a:ea typeface="ヒラギノ角ゴ Pro W3" pitchFamily="96" charset="-128"/>
              </a:rPr>
              <a:t>]</a:t>
            </a:r>
            <a:endParaRPr lang="en-US" sz="1800" i="1" dirty="0">
              <a:ea typeface="ヒラギノ角ゴ Pro W3" pitchFamily="96" charset="-128"/>
            </a:endParaRPr>
          </a:p>
        </p:txBody>
      </p:sp>
    </p:spTree>
    <p:extLst>
      <p:ext uri="{BB962C8B-B14F-4D97-AF65-F5344CB8AC3E}">
        <p14:creationId xmlns:p14="http://schemas.microsoft.com/office/powerpoint/2010/main" val="42702708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BBA59CD5-3D18-46B6-901F-4B1B81940AAE}"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908290" name="Rectangle 2"/>
          <p:cNvSpPr>
            <a:spLocks noGrp="1" noChangeArrowheads="1"/>
          </p:cNvSpPr>
          <p:nvPr>
            <p:ph type="title"/>
          </p:nvPr>
        </p:nvSpPr>
        <p:spPr/>
        <p:txBody>
          <a:bodyPr/>
          <a:lstStyle/>
          <a:p>
            <a:r>
              <a:rPr lang="de-DE" dirty="0"/>
              <a:t>Wechselseitiger Ausschluss </a:t>
            </a:r>
            <a:r>
              <a:rPr lang="de-DE" dirty="0" smtClean="0"/>
              <a:t>(7)</a:t>
            </a:r>
            <a:endParaRPr lang="de-DE" dirty="0"/>
          </a:p>
        </p:txBody>
      </p:sp>
      <p:sp>
        <p:nvSpPr>
          <p:cNvPr id="908291" name="Rectangle 3"/>
          <p:cNvSpPr>
            <a:spLocks noGrp="1" noChangeArrowheads="1"/>
          </p:cNvSpPr>
          <p:nvPr>
            <p:ph type="body" idx="1"/>
          </p:nvPr>
        </p:nvSpPr>
        <p:spPr/>
        <p:txBody>
          <a:bodyPr/>
          <a:lstStyle/>
          <a:p>
            <a:pPr marL="381000" indent="-381000">
              <a:lnSpc>
                <a:spcPct val="90000"/>
              </a:lnSpc>
            </a:pPr>
            <a:r>
              <a:rPr lang="de-DE" b="1" dirty="0" smtClean="0"/>
              <a:t>Harmlose Durchmischung</a:t>
            </a:r>
          </a:p>
          <a:p>
            <a:pPr marL="381000" indent="-381000">
              <a:lnSpc>
                <a:spcPct val="90000"/>
              </a:lnSpc>
            </a:pPr>
            <a:endParaRPr lang="de-DE" b="1" dirty="0" smtClean="0"/>
          </a:p>
          <a:p>
            <a:pPr marL="381000" indent="-381000">
              <a:lnSpc>
                <a:spcPct val="90000"/>
              </a:lnSpc>
            </a:pPr>
            <a:r>
              <a:rPr lang="de-DE" dirty="0" smtClean="0"/>
              <a:t>	  P</a:t>
            </a:r>
            <a:r>
              <a:rPr lang="de-DE" baseline="-25000" dirty="0" smtClean="0"/>
              <a:t>0</a:t>
            </a:r>
            <a:r>
              <a:rPr lang="de-DE" dirty="0" smtClean="0"/>
              <a:t>					  P</a:t>
            </a:r>
            <a:r>
              <a:rPr lang="de-DE" baseline="-25000" dirty="0" smtClean="0"/>
              <a:t>1</a:t>
            </a:r>
          </a:p>
          <a:p>
            <a:pPr marL="381000" indent="-381000">
              <a:lnSpc>
                <a:spcPct val="110000"/>
              </a:lnSpc>
            </a:pPr>
            <a:endParaRPr lang="en-US" b="1" dirty="0" smtClean="0">
              <a:solidFill>
                <a:srgbClr val="3366FF"/>
              </a:solidFill>
              <a:latin typeface="Courier New" pitchFamily="49" charset="0"/>
              <a:cs typeface="Courier New" pitchFamily="49" charset="0"/>
            </a:endParaRPr>
          </a:p>
          <a:p>
            <a:pPr marL="381000" indent="-381000">
              <a:lnSpc>
                <a:spcPct val="110000"/>
              </a:lnSpc>
            </a:pPr>
            <a:endParaRPr lang="en-US" b="1" dirty="0" smtClean="0">
              <a:solidFill>
                <a:srgbClr val="3366FF"/>
              </a:solidFill>
              <a:latin typeface="Courier New" pitchFamily="49" charset="0"/>
              <a:cs typeface="Courier New" pitchFamily="49" charset="0"/>
            </a:endParaRPr>
          </a:p>
          <a:p>
            <a:pPr marL="381000" indent="-381000">
              <a:lnSpc>
                <a:spcPct val="110000"/>
              </a:lnSpc>
            </a:pPr>
            <a:endParaRPr lang="en-US" b="1" dirty="0" smtClean="0">
              <a:solidFill>
                <a:srgbClr val="3366FF"/>
              </a:solidFill>
              <a:latin typeface="Courier New" pitchFamily="49" charset="0"/>
              <a:cs typeface="Courier New" pitchFamily="49" charset="0"/>
            </a:endParaRPr>
          </a:p>
          <a:p>
            <a:pPr marL="381000" indent="-381000">
              <a:lnSpc>
                <a:spcPct val="110000"/>
              </a:lnSpc>
            </a:pPr>
            <a:endParaRPr lang="en-US" b="1" dirty="0" smtClean="0">
              <a:solidFill>
                <a:srgbClr val="3366FF"/>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ready0</a:t>
            </a:r>
            <a:r>
              <a:rPr lang="en-US" b="1" dirty="0">
                <a:solidFill>
                  <a:srgbClr val="3366FF"/>
                </a:solidFill>
                <a:latin typeface="Courier New" pitchFamily="49" charset="0"/>
                <a:cs typeface="Courier New" pitchFamily="49" charset="0"/>
              </a:rPr>
              <a:t>= true;</a:t>
            </a:r>
            <a:endParaRPr lang="en-US" b="1" dirty="0" smtClean="0">
              <a:solidFill>
                <a:srgbClr val="3366FF"/>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while</a:t>
            </a:r>
            <a:r>
              <a:rPr lang="en-US" b="1" dirty="0">
                <a:solidFill>
                  <a:srgbClr val="3366FF"/>
                </a:solidFill>
                <a:latin typeface="Courier New" pitchFamily="49" charset="0"/>
                <a:cs typeface="Courier New" pitchFamily="49" charset="0"/>
              </a:rPr>
              <a:t>( ready1 ); </a:t>
            </a:r>
            <a:r>
              <a:rPr lang="en-US" b="1" dirty="0">
                <a:solidFill>
                  <a:srgbClr val="C00000"/>
                </a:solidFill>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ready1= true;</a:t>
            </a:r>
          </a:p>
          <a:p>
            <a:pPr marL="381000" indent="-381000">
              <a:lnSpc>
                <a:spcPct val="110000"/>
              </a:lnSpc>
            </a:pP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&lt;</a:t>
            </a:r>
            <a:r>
              <a:rPr lang="en-US" b="1" dirty="0">
                <a:latin typeface="Courier New" pitchFamily="49" charset="0"/>
                <a:cs typeface="Courier New" pitchFamily="49" charset="0"/>
              </a:rPr>
              <a:t>critical&gt;       </a:t>
            </a:r>
            <a:r>
              <a:rPr lang="en-US" b="1" dirty="0">
                <a:solidFill>
                  <a:srgbClr val="C00000"/>
                </a:solidFill>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while( ready0 ); </a:t>
            </a:r>
            <a:r>
              <a:rPr lang="en-US" b="1" dirty="0" smtClean="0">
                <a:solidFill>
                  <a:srgbClr val="C00000"/>
                </a:solidFill>
                <a:latin typeface="Courier New" pitchFamily="49" charset="0"/>
                <a:cs typeface="Courier New" pitchFamily="49" charset="0"/>
              </a:rPr>
              <a:t>+</a:t>
            </a:r>
          </a:p>
          <a:p>
            <a:pPr marL="381000" indent="-381000">
              <a:lnSpc>
                <a:spcPct val="110000"/>
              </a:lnSpc>
            </a:pPr>
            <a:r>
              <a:rPr lang="en-US" b="1" dirty="0" smtClean="0">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ready0</a:t>
            </a:r>
            <a:r>
              <a:rPr lang="en-US" b="1" dirty="0">
                <a:solidFill>
                  <a:srgbClr val="3366FF"/>
                </a:solidFill>
                <a:latin typeface="Courier New" pitchFamily="49" charset="0"/>
                <a:cs typeface="Courier New" pitchFamily="49" charset="0"/>
              </a:rPr>
              <a:t>= false; </a:t>
            </a:r>
            <a:r>
              <a:rPr lang="en-US" b="1" dirty="0" smtClean="0">
                <a:latin typeface="Courier New" pitchFamily="49" charset="0"/>
                <a:cs typeface="Courier New" pitchFamily="49" charset="0"/>
              </a:rPr>
              <a:t>			&lt;critical&gt;       </a:t>
            </a:r>
            <a:r>
              <a:rPr lang="en-US" b="1" dirty="0" smtClean="0">
                <a:solidFill>
                  <a:srgbClr val="C00000"/>
                </a:solidFill>
                <a:latin typeface="Courier New" pitchFamily="49" charset="0"/>
                <a:cs typeface="Courier New" pitchFamily="49" charset="0"/>
              </a:rPr>
              <a:t>+</a:t>
            </a:r>
          </a:p>
          <a:p>
            <a:pPr marL="381000" indent="-381000">
              <a:lnSpc>
                <a:spcPct val="110000"/>
              </a:lnSpc>
            </a:pP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&lt;</a:t>
            </a:r>
            <a:r>
              <a:rPr lang="en-US" b="1" dirty="0">
                <a:latin typeface="Courier New" pitchFamily="49" charset="0"/>
                <a:cs typeface="Courier New" pitchFamily="49" charset="0"/>
              </a:rPr>
              <a:t>noncritical&gt;    </a:t>
            </a:r>
            <a:r>
              <a:rPr lang="en-US" b="1" dirty="0">
                <a:solidFill>
                  <a:srgbClr val="C00000"/>
                </a:solidFill>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ready1= false;</a:t>
            </a:r>
          </a:p>
          <a:p>
            <a:pPr marL="381000" indent="-381000">
              <a:lnSpc>
                <a:spcPct val="110000"/>
              </a:lnSpc>
            </a:pPr>
            <a:r>
              <a:rPr lang="en-US" b="1" dirty="0" smtClean="0">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ready0</a:t>
            </a:r>
            <a:r>
              <a:rPr lang="en-US" b="1" dirty="0">
                <a:solidFill>
                  <a:srgbClr val="3366FF"/>
                </a:solidFill>
                <a:latin typeface="Courier New" pitchFamily="49" charset="0"/>
                <a:cs typeface="Courier New" pitchFamily="49" charset="0"/>
              </a:rPr>
              <a:t>= true; </a:t>
            </a:r>
            <a:r>
              <a:rPr lang="en-US" b="1" dirty="0" smtClean="0">
                <a:latin typeface="Courier New" pitchFamily="49" charset="0"/>
                <a:cs typeface="Courier New" pitchFamily="49" charset="0"/>
              </a:rPr>
              <a:t>			&lt;noncritical&gt;    </a:t>
            </a:r>
            <a:r>
              <a:rPr lang="en-US" b="1" dirty="0" smtClean="0">
                <a:solidFill>
                  <a:srgbClr val="C00000"/>
                </a:solidFill>
                <a:latin typeface="Courier New" pitchFamily="49" charset="0"/>
                <a:cs typeface="Courier New" pitchFamily="49" charset="0"/>
              </a:rPr>
              <a:t>+</a:t>
            </a:r>
          </a:p>
          <a:p>
            <a:pPr marL="381000" indent="-381000">
              <a:lnSpc>
                <a:spcPct val="110000"/>
              </a:lnSpc>
            </a:pPr>
            <a:r>
              <a:rPr lang="en-US" b="1" dirty="0" smtClean="0">
                <a:solidFill>
                  <a:srgbClr val="3366FF"/>
                </a:solidFill>
                <a:latin typeface="Courier New" pitchFamily="49" charset="0"/>
                <a:cs typeface="Courier New" pitchFamily="49" charset="0"/>
              </a:rPr>
              <a:t>	... 				ready1= true;</a:t>
            </a:r>
          </a:p>
          <a:p>
            <a:pPr marL="381000" indent="-381000">
              <a:lnSpc>
                <a:spcPct val="110000"/>
              </a:lnSpc>
            </a:pPr>
            <a:r>
              <a:rPr lang="en-US" b="1" dirty="0" smtClean="0">
                <a:solidFill>
                  <a:srgbClr val="3366FF"/>
                </a:solidFill>
                <a:latin typeface="Courier New" pitchFamily="49" charset="0"/>
                <a:cs typeface="Courier New" pitchFamily="49" charset="0"/>
              </a:rPr>
              <a:t>						...</a:t>
            </a:r>
          </a:p>
        </p:txBody>
      </p:sp>
      <p:cxnSp>
        <p:nvCxnSpPr>
          <p:cNvPr id="3" name="Gerade Verbindung 2"/>
          <p:cNvCxnSpPr/>
          <p:nvPr/>
        </p:nvCxnSpPr>
        <p:spPr bwMode="auto">
          <a:xfrm>
            <a:off x="467544" y="2276872"/>
            <a:ext cx="0" cy="4104456"/>
          </a:xfrm>
          <a:prstGeom prst="line">
            <a:avLst/>
          </a:prstGeom>
          <a:solidFill>
            <a:schemeClr val="accent1"/>
          </a:solidFill>
          <a:ln w="19050" cap="flat" cmpd="sng" algn="ctr">
            <a:solidFill>
              <a:schemeClr val="tx1"/>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323528" y="3933056"/>
            <a:ext cx="7704856" cy="0"/>
          </a:xfrm>
          <a:prstGeom prst="line">
            <a:avLst/>
          </a:prstGeom>
          <a:solidFill>
            <a:schemeClr val="accent1"/>
          </a:solidFill>
          <a:ln w="3175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feld 7"/>
          <p:cNvSpPr txBox="1"/>
          <p:nvPr/>
        </p:nvSpPr>
        <p:spPr>
          <a:xfrm>
            <a:off x="7380312" y="2793122"/>
            <a:ext cx="1726755" cy="707886"/>
          </a:xfrm>
          <a:prstGeom prst="rect">
            <a:avLst/>
          </a:prstGeom>
          <a:noFill/>
        </p:spPr>
        <p:txBody>
          <a:bodyPr wrap="none" rtlCol="0">
            <a:spAutoFit/>
          </a:bodyPr>
          <a:lstStyle/>
          <a:p>
            <a:r>
              <a:rPr lang="de-DE" sz="2000" i="1" dirty="0" smtClean="0"/>
              <a:t>Ausgeführte</a:t>
            </a:r>
          </a:p>
          <a:p>
            <a:r>
              <a:rPr lang="de-DE" sz="2000" i="1" dirty="0" smtClean="0"/>
              <a:t>Anweisungen</a:t>
            </a:r>
            <a:endParaRPr lang="de-DE" sz="2000" i="1" dirty="0"/>
          </a:p>
        </p:txBody>
      </p:sp>
    </p:spTree>
    <p:extLst>
      <p:ext uri="{BB962C8B-B14F-4D97-AF65-F5344CB8AC3E}">
        <p14:creationId xmlns:p14="http://schemas.microsoft.com/office/powerpoint/2010/main" val="1374423032"/>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BBA59CD5-3D18-46B6-901F-4B1B81940AAE}"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908290" name="Rectangle 2"/>
          <p:cNvSpPr>
            <a:spLocks noGrp="1" noChangeArrowheads="1"/>
          </p:cNvSpPr>
          <p:nvPr>
            <p:ph type="title"/>
          </p:nvPr>
        </p:nvSpPr>
        <p:spPr/>
        <p:txBody>
          <a:bodyPr/>
          <a:lstStyle/>
          <a:p>
            <a:r>
              <a:rPr lang="de-DE" dirty="0"/>
              <a:t>Wechselseitiger Ausschluss </a:t>
            </a:r>
            <a:r>
              <a:rPr lang="de-DE" dirty="0" smtClean="0"/>
              <a:t>(7)</a:t>
            </a:r>
            <a:endParaRPr lang="de-DE" dirty="0"/>
          </a:p>
        </p:txBody>
      </p:sp>
      <p:sp>
        <p:nvSpPr>
          <p:cNvPr id="908291" name="Rectangle 3"/>
          <p:cNvSpPr>
            <a:spLocks noGrp="1" noChangeArrowheads="1"/>
          </p:cNvSpPr>
          <p:nvPr>
            <p:ph type="body" idx="1"/>
          </p:nvPr>
        </p:nvSpPr>
        <p:spPr/>
        <p:txBody>
          <a:bodyPr/>
          <a:lstStyle/>
          <a:p>
            <a:pPr marL="381000" indent="-381000">
              <a:lnSpc>
                <a:spcPct val="90000"/>
              </a:lnSpc>
            </a:pPr>
            <a:r>
              <a:rPr lang="de-DE" b="1" dirty="0" smtClean="0"/>
              <a:t>Harmlose Durchmischung</a:t>
            </a:r>
          </a:p>
          <a:p>
            <a:pPr marL="381000" indent="-381000">
              <a:lnSpc>
                <a:spcPct val="90000"/>
              </a:lnSpc>
            </a:pPr>
            <a:endParaRPr lang="de-DE" b="1" dirty="0" smtClean="0"/>
          </a:p>
          <a:p>
            <a:pPr marL="381000" indent="-381000">
              <a:lnSpc>
                <a:spcPct val="90000"/>
              </a:lnSpc>
            </a:pPr>
            <a:r>
              <a:rPr lang="de-DE" dirty="0" smtClean="0"/>
              <a:t>	  P</a:t>
            </a:r>
            <a:r>
              <a:rPr lang="de-DE" baseline="-25000" dirty="0" smtClean="0"/>
              <a:t>0</a:t>
            </a:r>
            <a:r>
              <a:rPr lang="de-DE" dirty="0" smtClean="0"/>
              <a:t>					  P</a:t>
            </a:r>
            <a:r>
              <a:rPr lang="de-DE" baseline="-25000" dirty="0" smtClean="0"/>
              <a:t>1</a:t>
            </a:r>
          </a:p>
          <a:p>
            <a:pPr marL="381000" indent="-381000">
              <a:lnSpc>
                <a:spcPct val="110000"/>
              </a:lnSpc>
            </a:pPr>
            <a:endParaRPr lang="en-US" b="1" dirty="0" smtClean="0">
              <a:solidFill>
                <a:srgbClr val="3366FF"/>
              </a:solidFill>
              <a:latin typeface="Courier New" pitchFamily="49" charset="0"/>
              <a:cs typeface="Courier New" pitchFamily="49" charset="0"/>
            </a:endParaRPr>
          </a:p>
          <a:p>
            <a:pPr marL="381000" indent="-381000">
              <a:lnSpc>
                <a:spcPct val="110000"/>
              </a:lnSpc>
            </a:pPr>
            <a:endParaRPr lang="en-US" b="1" dirty="0" smtClean="0">
              <a:solidFill>
                <a:srgbClr val="3366FF"/>
              </a:solidFill>
              <a:latin typeface="Courier New" pitchFamily="49" charset="0"/>
              <a:cs typeface="Courier New" pitchFamily="49" charset="0"/>
            </a:endParaRPr>
          </a:p>
          <a:p>
            <a:pPr marL="381000" indent="-381000">
              <a:lnSpc>
                <a:spcPct val="110000"/>
              </a:lnSpc>
            </a:pPr>
            <a:endParaRPr lang="en-US" b="1" dirty="0" smtClean="0">
              <a:solidFill>
                <a:srgbClr val="3366FF"/>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ready0</a:t>
            </a:r>
            <a:r>
              <a:rPr lang="en-US" b="1" dirty="0">
                <a:solidFill>
                  <a:srgbClr val="3366FF"/>
                </a:solidFill>
                <a:latin typeface="Courier New" pitchFamily="49" charset="0"/>
                <a:cs typeface="Courier New" pitchFamily="49" charset="0"/>
              </a:rPr>
              <a:t>= true;</a:t>
            </a:r>
            <a:endParaRPr lang="en-US" b="1" dirty="0" smtClean="0">
              <a:solidFill>
                <a:srgbClr val="3366FF"/>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while</a:t>
            </a:r>
            <a:r>
              <a:rPr lang="en-US" b="1" dirty="0">
                <a:solidFill>
                  <a:srgbClr val="3366FF"/>
                </a:solidFill>
                <a:latin typeface="Courier New" pitchFamily="49" charset="0"/>
                <a:cs typeface="Courier New" pitchFamily="49" charset="0"/>
              </a:rPr>
              <a:t>( ready1 </a:t>
            </a:r>
            <a:r>
              <a:rPr lang="en-US" b="1" dirty="0" smtClean="0">
                <a:solidFill>
                  <a:srgbClr val="3366FF"/>
                </a:solidFill>
                <a:latin typeface="Courier New" pitchFamily="49" charset="0"/>
                <a:cs typeface="Courier New" pitchFamily="49" charset="0"/>
              </a:rPr>
              <a:t>);</a:t>
            </a:r>
          </a:p>
          <a:p>
            <a:pPr marL="381000" indent="-381000">
              <a:lnSpc>
                <a:spcPct val="110000"/>
              </a:lnSpc>
            </a:pP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&lt;</a:t>
            </a:r>
            <a:r>
              <a:rPr lang="en-US" b="1" dirty="0">
                <a:latin typeface="Courier New" pitchFamily="49" charset="0"/>
                <a:cs typeface="Courier New" pitchFamily="49" charset="0"/>
              </a:rPr>
              <a:t>critical&gt;       </a:t>
            </a:r>
            <a:r>
              <a:rPr lang="en-US" b="1" dirty="0">
                <a:solidFill>
                  <a:srgbClr val="C00000"/>
                </a:solidFill>
                <a:latin typeface="Courier New" pitchFamily="49" charset="0"/>
                <a:cs typeface="Courier New" pitchFamily="49" charset="0"/>
              </a:rPr>
              <a:t>+</a:t>
            </a:r>
            <a:r>
              <a:rPr lang="en-US" b="1" dirty="0" smtClean="0">
                <a:solidFill>
                  <a:srgbClr val="C00000"/>
                </a:solidFill>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ready1= true;</a:t>
            </a:r>
          </a:p>
          <a:p>
            <a:pPr marL="381000" indent="-381000">
              <a:lnSpc>
                <a:spcPct val="110000"/>
              </a:lnSpc>
            </a:pPr>
            <a:r>
              <a:rPr lang="en-US" b="1" dirty="0" smtClean="0">
                <a:solidFill>
                  <a:srgbClr val="3366FF"/>
                </a:solidFill>
                <a:latin typeface="Courier New" pitchFamily="49" charset="0"/>
                <a:cs typeface="Courier New" pitchFamily="49" charset="0"/>
              </a:rPr>
              <a:t>	ready0</a:t>
            </a:r>
            <a:r>
              <a:rPr lang="en-US" b="1" dirty="0">
                <a:solidFill>
                  <a:srgbClr val="3366FF"/>
                </a:solidFill>
                <a:latin typeface="Courier New" pitchFamily="49" charset="0"/>
                <a:cs typeface="Courier New" pitchFamily="49" charset="0"/>
              </a:rPr>
              <a:t>= false;</a:t>
            </a:r>
            <a:r>
              <a:rPr lang="en-US" b="1" dirty="0" smtClean="0">
                <a:solidFill>
                  <a:srgbClr val="C00000"/>
                </a:solidFill>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while( ready0 ); </a:t>
            </a:r>
            <a:r>
              <a:rPr lang="en-US" b="1" dirty="0" smtClean="0">
                <a:solidFill>
                  <a:srgbClr val="C00000"/>
                </a:solidFill>
                <a:latin typeface="Courier New" pitchFamily="49" charset="0"/>
                <a:cs typeface="Courier New" pitchFamily="49" charset="0"/>
              </a:rPr>
              <a:t>+</a:t>
            </a:r>
          </a:p>
          <a:p>
            <a:pPr marL="381000" indent="-381000">
              <a:lnSpc>
                <a:spcPct val="110000"/>
              </a:lnSpc>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&lt;</a:t>
            </a:r>
            <a:r>
              <a:rPr lang="en-US" b="1" dirty="0">
                <a:latin typeface="Courier New" pitchFamily="49" charset="0"/>
                <a:cs typeface="Courier New" pitchFamily="49" charset="0"/>
              </a:rPr>
              <a:t>noncritical&gt;    </a:t>
            </a:r>
            <a:r>
              <a:rPr lang="en-US" b="1" dirty="0">
                <a:solidFill>
                  <a:srgbClr val="C00000"/>
                </a:solidFill>
                <a:latin typeface="Courier New" pitchFamily="49" charset="0"/>
                <a:cs typeface="Courier New" pitchFamily="49" charset="0"/>
              </a:rPr>
              <a:t>+</a:t>
            </a: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		&lt;critical&gt;       </a:t>
            </a:r>
            <a:r>
              <a:rPr lang="en-US" b="1" dirty="0" smtClean="0">
                <a:solidFill>
                  <a:srgbClr val="C00000"/>
                </a:solidFill>
                <a:latin typeface="Courier New" pitchFamily="49" charset="0"/>
                <a:cs typeface="Courier New" pitchFamily="49" charset="0"/>
              </a:rPr>
              <a:t>+</a:t>
            </a:r>
          </a:p>
          <a:p>
            <a:pPr marL="381000" indent="-381000">
              <a:lnSpc>
                <a:spcPct val="110000"/>
              </a:lnSpc>
            </a:pPr>
            <a:r>
              <a:rPr lang="en-US" b="1" dirty="0" smtClean="0">
                <a:solidFill>
                  <a:srgbClr val="3366FF"/>
                </a:solidFill>
                <a:latin typeface="Courier New" pitchFamily="49" charset="0"/>
                <a:cs typeface="Courier New" pitchFamily="49" charset="0"/>
              </a:rPr>
              <a:t>	ready0</a:t>
            </a:r>
            <a:r>
              <a:rPr lang="en-US" b="1" dirty="0">
                <a:solidFill>
                  <a:srgbClr val="3366FF"/>
                </a:solidFill>
                <a:latin typeface="Courier New" pitchFamily="49" charset="0"/>
                <a:cs typeface="Courier New" pitchFamily="49" charset="0"/>
              </a:rPr>
              <a:t>= true;</a:t>
            </a:r>
            <a:r>
              <a:rPr lang="en-US" b="1" dirty="0" smtClean="0">
                <a:solidFill>
                  <a:srgbClr val="C00000"/>
                </a:solidFill>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ready1= false;</a:t>
            </a:r>
          </a:p>
          <a:p>
            <a:pPr marL="381000" indent="-381000">
              <a:lnSpc>
                <a:spcPct val="110000"/>
              </a:lnSpc>
            </a:pPr>
            <a:r>
              <a:rPr lang="en-US" b="1" dirty="0" smtClean="0">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				&lt;noncritical&gt;    </a:t>
            </a:r>
            <a:r>
              <a:rPr lang="en-US" b="1" dirty="0" smtClean="0">
                <a:solidFill>
                  <a:srgbClr val="C00000"/>
                </a:solidFill>
                <a:latin typeface="Courier New" pitchFamily="49" charset="0"/>
                <a:cs typeface="Courier New" pitchFamily="49" charset="0"/>
              </a:rPr>
              <a:t>+</a:t>
            </a:r>
          </a:p>
          <a:p>
            <a:pPr marL="381000" indent="-381000">
              <a:lnSpc>
                <a:spcPct val="110000"/>
              </a:lnSpc>
            </a:pPr>
            <a:r>
              <a:rPr lang="en-US" b="1" dirty="0" smtClean="0">
                <a:solidFill>
                  <a:srgbClr val="3366FF"/>
                </a:solidFill>
                <a:latin typeface="Courier New" pitchFamily="49" charset="0"/>
                <a:cs typeface="Courier New" pitchFamily="49" charset="0"/>
              </a:rPr>
              <a:t>	 					ready1= true;</a:t>
            </a:r>
          </a:p>
          <a:p>
            <a:pPr marL="381000" indent="-381000">
              <a:lnSpc>
                <a:spcPct val="110000"/>
              </a:lnSpc>
            </a:pPr>
            <a:r>
              <a:rPr lang="en-US" b="1" dirty="0" smtClean="0">
                <a:solidFill>
                  <a:srgbClr val="3366FF"/>
                </a:solidFill>
                <a:latin typeface="Courier New" pitchFamily="49" charset="0"/>
                <a:cs typeface="Courier New" pitchFamily="49" charset="0"/>
              </a:rPr>
              <a:t>						...</a:t>
            </a:r>
          </a:p>
        </p:txBody>
      </p:sp>
      <p:cxnSp>
        <p:nvCxnSpPr>
          <p:cNvPr id="3" name="Gerade Verbindung 2"/>
          <p:cNvCxnSpPr/>
          <p:nvPr/>
        </p:nvCxnSpPr>
        <p:spPr bwMode="auto">
          <a:xfrm>
            <a:off x="467544" y="2276872"/>
            <a:ext cx="0" cy="4104456"/>
          </a:xfrm>
          <a:prstGeom prst="line">
            <a:avLst/>
          </a:prstGeom>
          <a:solidFill>
            <a:schemeClr val="accent1"/>
          </a:solidFill>
          <a:ln w="19050" cap="flat" cmpd="sng" algn="ctr">
            <a:solidFill>
              <a:schemeClr val="tx1"/>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323528" y="3933056"/>
            <a:ext cx="7704856" cy="0"/>
          </a:xfrm>
          <a:prstGeom prst="line">
            <a:avLst/>
          </a:prstGeom>
          <a:solidFill>
            <a:schemeClr val="accent1"/>
          </a:solidFill>
          <a:ln w="3175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feld 7"/>
          <p:cNvSpPr txBox="1"/>
          <p:nvPr/>
        </p:nvSpPr>
        <p:spPr>
          <a:xfrm>
            <a:off x="7380312" y="2793122"/>
            <a:ext cx="1726755" cy="707886"/>
          </a:xfrm>
          <a:prstGeom prst="rect">
            <a:avLst/>
          </a:prstGeom>
          <a:noFill/>
        </p:spPr>
        <p:txBody>
          <a:bodyPr wrap="none" rtlCol="0">
            <a:spAutoFit/>
          </a:bodyPr>
          <a:lstStyle/>
          <a:p>
            <a:r>
              <a:rPr lang="de-DE" sz="2000" i="1" dirty="0" smtClean="0"/>
              <a:t>Ausgeführte</a:t>
            </a:r>
          </a:p>
          <a:p>
            <a:r>
              <a:rPr lang="de-DE" sz="2000" i="1" dirty="0" smtClean="0"/>
              <a:t>Anweisungen</a:t>
            </a:r>
            <a:endParaRPr lang="de-DE" sz="2000" i="1" dirty="0"/>
          </a:p>
        </p:txBody>
      </p:sp>
    </p:spTree>
    <p:extLst>
      <p:ext uri="{BB962C8B-B14F-4D97-AF65-F5344CB8AC3E}">
        <p14:creationId xmlns:p14="http://schemas.microsoft.com/office/powerpoint/2010/main" val="3305903191"/>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BBA59CD5-3D18-46B6-901F-4B1B81940AAE}"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908290" name="Rectangle 2"/>
          <p:cNvSpPr>
            <a:spLocks noGrp="1" noChangeArrowheads="1"/>
          </p:cNvSpPr>
          <p:nvPr>
            <p:ph type="title"/>
          </p:nvPr>
        </p:nvSpPr>
        <p:spPr/>
        <p:txBody>
          <a:bodyPr/>
          <a:lstStyle/>
          <a:p>
            <a:r>
              <a:rPr lang="de-DE" dirty="0"/>
              <a:t>Wechselseitiger Ausschluss </a:t>
            </a:r>
            <a:r>
              <a:rPr lang="de-DE" dirty="0" smtClean="0"/>
              <a:t>(7)</a:t>
            </a:r>
            <a:endParaRPr lang="de-DE" dirty="0"/>
          </a:p>
        </p:txBody>
      </p:sp>
      <p:sp>
        <p:nvSpPr>
          <p:cNvPr id="908291" name="Rectangle 3"/>
          <p:cNvSpPr>
            <a:spLocks noGrp="1" noChangeArrowheads="1"/>
          </p:cNvSpPr>
          <p:nvPr>
            <p:ph type="body" idx="1"/>
          </p:nvPr>
        </p:nvSpPr>
        <p:spPr/>
        <p:txBody>
          <a:bodyPr/>
          <a:lstStyle/>
          <a:p>
            <a:pPr marL="381000" indent="-381000">
              <a:lnSpc>
                <a:spcPct val="90000"/>
              </a:lnSpc>
            </a:pPr>
            <a:r>
              <a:rPr lang="de-DE" b="1" dirty="0" smtClean="0"/>
              <a:t>Harmlose Durchmischung</a:t>
            </a:r>
          </a:p>
          <a:p>
            <a:pPr marL="381000" indent="-381000">
              <a:lnSpc>
                <a:spcPct val="90000"/>
              </a:lnSpc>
            </a:pPr>
            <a:endParaRPr lang="de-DE" b="1" dirty="0" smtClean="0"/>
          </a:p>
          <a:p>
            <a:pPr marL="381000" indent="-381000">
              <a:lnSpc>
                <a:spcPct val="90000"/>
              </a:lnSpc>
            </a:pPr>
            <a:r>
              <a:rPr lang="de-DE" dirty="0" smtClean="0"/>
              <a:t>	  P</a:t>
            </a:r>
            <a:r>
              <a:rPr lang="de-DE" baseline="-25000" dirty="0" smtClean="0"/>
              <a:t>0</a:t>
            </a:r>
            <a:r>
              <a:rPr lang="de-DE" dirty="0" smtClean="0"/>
              <a:t>					  P</a:t>
            </a:r>
            <a:r>
              <a:rPr lang="de-DE" baseline="-25000" dirty="0" smtClean="0"/>
              <a:t>1</a:t>
            </a:r>
          </a:p>
          <a:p>
            <a:pPr marL="381000" indent="-381000">
              <a:lnSpc>
                <a:spcPct val="110000"/>
              </a:lnSpc>
            </a:pPr>
            <a:endParaRPr lang="en-US" b="1" dirty="0" smtClean="0">
              <a:solidFill>
                <a:srgbClr val="3366FF"/>
              </a:solidFill>
              <a:latin typeface="Courier New" pitchFamily="49" charset="0"/>
              <a:cs typeface="Courier New" pitchFamily="49" charset="0"/>
            </a:endParaRPr>
          </a:p>
          <a:p>
            <a:pPr marL="381000" indent="-381000">
              <a:lnSpc>
                <a:spcPct val="110000"/>
              </a:lnSpc>
            </a:pPr>
            <a:endParaRPr lang="en-US" b="1" dirty="0" smtClean="0">
              <a:solidFill>
                <a:srgbClr val="3366FF"/>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ready0</a:t>
            </a:r>
            <a:r>
              <a:rPr lang="en-US" b="1" dirty="0">
                <a:solidFill>
                  <a:srgbClr val="3366FF"/>
                </a:solidFill>
                <a:latin typeface="Courier New" pitchFamily="49" charset="0"/>
                <a:cs typeface="Courier New" pitchFamily="49" charset="0"/>
              </a:rPr>
              <a:t>= true;</a:t>
            </a:r>
            <a:endParaRPr lang="en-US" b="1" dirty="0" smtClean="0">
              <a:solidFill>
                <a:srgbClr val="3366FF"/>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while</a:t>
            </a:r>
            <a:r>
              <a:rPr lang="en-US" b="1" dirty="0">
                <a:solidFill>
                  <a:srgbClr val="3366FF"/>
                </a:solidFill>
                <a:latin typeface="Courier New" pitchFamily="49" charset="0"/>
                <a:cs typeface="Courier New" pitchFamily="49" charset="0"/>
              </a:rPr>
              <a:t>( ready1 </a:t>
            </a:r>
            <a:r>
              <a:rPr lang="en-US" b="1" dirty="0" smtClean="0">
                <a:solidFill>
                  <a:srgbClr val="3366FF"/>
                </a:solidFill>
                <a:latin typeface="Courier New" pitchFamily="49" charset="0"/>
                <a:cs typeface="Courier New" pitchFamily="49" charset="0"/>
              </a:rPr>
              <a:t>);</a:t>
            </a:r>
          </a:p>
          <a:p>
            <a:pPr marL="381000" indent="-381000">
              <a:lnSpc>
                <a:spcPct val="110000"/>
              </a:lnSpc>
            </a:pP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&lt;</a:t>
            </a:r>
            <a:r>
              <a:rPr lang="en-US" b="1" dirty="0">
                <a:latin typeface="Courier New" pitchFamily="49" charset="0"/>
                <a:cs typeface="Courier New" pitchFamily="49" charset="0"/>
              </a:rPr>
              <a:t>critical</a:t>
            </a:r>
            <a:r>
              <a:rPr lang="en-US" b="1" dirty="0" smtClean="0">
                <a:latin typeface="Courier New" pitchFamily="49" charset="0"/>
                <a:cs typeface="Courier New" pitchFamily="49" charset="0"/>
              </a:rPr>
              <a:t>&gt;</a:t>
            </a:r>
            <a:endParaRPr lang="en-US" b="1" dirty="0" smtClean="0">
              <a:solidFill>
                <a:srgbClr val="3366FF"/>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&lt;</a:t>
            </a:r>
            <a:r>
              <a:rPr lang="en-US" b="1" dirty="0">
                <a:latin typeface="Courier New" pitchFamily="49" charset="0"/>
                <a:cs typeface="Courier New" pitchFamily="49" charset="0"/>
              </a:rPr>
              <a:t>critical&gt;       </a:t>
            </a:r>
            <a:r>
              <a:rPr lang="en-US" b="1" dirty="0" smtClean="0">
                <a:solidFill>
                  <a:srgbClr val="C00000"/>
                </a:solidFill>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ready1= true;</a:t>
            </a:r>
          </a:p>
          <a:p>
            <a:pPr marL="381000" indent="-381000">
              <a:lnSpc>
                <a:spcPct val="110000"/>
              </a:lnSpc>
            </a:pPr>
            <a:r>
              <a:rPr lang="en-US" b="1" dirty="0" smtClean="0">
                <a:solidFill>
                  <a:srgbClr val="3366FF"/>
                </a:solidFill>
                <a:latin typeface="Courier New" pitchFamily="49" charset="0"/>
                <a:cs typeface="Courier New" pitchFamily="49" charset="0"/>
              </a:rPr>
              <a:t>	ready0</a:t>
            </a:r>
            <a:r>
              <a:rPr lang="en-US" b="1" dirty="0">
                <a:solidFill>
                  <a:srgbClr val="3366FF"/>
                </a:solidFill>
                <a:latin typeface="Courier New" pitchFamily="49" charset="0"/>
                <a:cs typeface="Courier New" pitchFamily="49" charset="0"/>
              </a:rPr>
              <a:t>= false;</a:t>
            </a:r>
            <a:r>
              <a:rPr lang="en-US" b="1" dirty="0" smtClean="0">
                <a:solidFill>
                  <a:srgbClr val="C00000"/>
                </a:solidFill>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while( ready0 ); </a:t>
            </a:r>
            <a:r>
              <a:rPr lang="en-US" b="1" dirty="0" smtClean="0">
                <a:solidFill>
                  <a:srgbClr val="C00000"/>
                </a:solidFill>
                <a:latin typeface="Courier New" pitchFamily="49" charset="0"/>
                <a:cs typeface="Courier New" pitchFamily="49" charset="0"/>
              </a:rPr>
              <a:t>+</a:t>
            </a:r>
          </a:p>
          <a:p>
            <a:pPr marL="381000" indent="-381000">
              <a:lnSpc>
                <a:spcPct val="110000"/>
              </a:lnSpc>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&lt;</a:t>
            </a:r>
            <a:r>
              <a:rPr lang="en-US" b="1" dirty="0">
                <a:latin typeface="Courier New" pitchFamily="49" charset="0"/>
                <a:cs typeface="Courier New" pitchFamily="49" charset="0"/>
              </a:rPr>
              <a:t>noncritical&gt;    </a:t>
            </a:r>
            <a:r>
              <a:rPr lang="en-US" b="1" dirty="0">
                <a:solidFill>
                  <a:srgbClr val="C00000"/>
                </a:solidFill>
                <a:latin typeface="Courier New" pitchFamily="49" charset="0"/>
                <a:cs typeface="Courier New" pitchFamily="49" charset="0"/>
              </a:rPr>
              <a:t>+</a:t>
            </a: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		&lt;critical&gt;       </a:t>
            </a:r>
            <a:r>
              <a:rPr lang="en-US" b="1" dirty="0" smtClean="0">
                <a:solidFill>
                  <a:srgbClr val="C00000"/>
                </a:solidFill>
                <a:latin typeface="Courier New" pitchFamily="49" charset="0"/>
                <a:cs typeface="Courier New" pitchFamily="49" charset="0"/>
              </a:rPr>
              <a:t>+</a:t>
            </a:r>
          </a:p>
          <a:p>
            <a:pPr marL="381000" indent="-381000">
              <a:lnSpc>
                <a:spcPct val="110000"/>
              </a:lnSpc>
            </a:pPr>
            <a:r>
              <a:rPr lang="en-US" b="1" dirty="0" smtClean="0">
                <a:solidFill>
                  <a:srgbClr val="3366FF"/>
                </a:solidFill>
                <a:latin typeface="Courier New" pitchFamily="49" charset="0"/>
                <a:cs typeface="Courier New" pitchFamily="49" charset="0"/>
              </a:rPr>
              <a:t>	ready0</a:t>
            </a:r>
            <a:r>
              <a:rPr lang="en-US" b="1" dirty="0">
                <a:solidFill>
                  <a:srgbClr val="3366FF"/>
                </a:solidFill>
                <a:latin typeface="Courier New" pitchFamily="49" charset="0"/>
                <a:cs typeface="Courier New" pitchFamily="49" charset="0"/>
              </a:rPr>
              <a:t>= true;</a:t>
            </a:r>
            <a:r>
              <a:rPr lang="en-US" b="1" dirty="0" smtClean="0">
                <a:solidFill>
                  <a:srgbClr val="C00000"/>
                </a:solidFill>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ready1= false;</a:t>
            </a:r>
          </a:p>
          <a:p>
            <a:pPr marL="381000" indent="-381000">
              <a:lnSpc>
                <a:spcPct val="110000"/>
              </a:lnSpc>
            </a:pPr>
            <a:r>
              <a:rPr lang="en-US" b="1" dirty="0" smtClean="0">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				&lt;noncritical&gt;    </a:t>
            </a:r>
            <a:r>
              <a:rPr lang="en-US" b="1" dirty="0" smtClean="0">
                <a:solidFill>
                  <a:srgbClr val="C00000"/>
                </a:solidFill>
                <a:latin typeface="Courier New" pitchFamily="49" charset="0"/>
                <a:cs typeface="Courier New" pitchFamily="49" charset="0"/>
              </a:rPr>
              <a:t>+</a:t>
            </a:r>
          </a:p>
          <a:p>
            <a:pPr marL="381000" indent="-381000">
              <a:lnSpc>
                <a:spcPct val="110000"/>
              </a:lnSpc>
            </a:pPr>
            <a:r>
              <a:rPr lang="en-US" b="1" dirty="0" smtClean="0">
                <a:solidFill>
                  <a:srgbClr val="3366FF"/>
                </a:solidFill>
                <a:latin typeface="Courier New" pitchFamily="49" charset="0"/>
                <a:cs typeface="Courier New" pitchFamily="49" charset="0"/>
              </a:rPr>
              <a:t>	 					ready1= true;</a:t>
            </a:r>
          </a:p>
          <a:p>
            <a:pPr marL="381000" indent="-381000">
              <a:lnSpc>
                <a:spcPct val="110000"/>
              </a:lnSpc>
            </a:pPr>
            <a:r>
              <a:rPr lang="en-US" b="1" dirty="0" smtClean="0">
                <a:solidFill>
                  <a:srgbClr val="3366FF"/>
                </a:solidFill>
                <a:latin typeface="Courier New" pitchFamily="49" charset="0"/>
                <a:cs typeface="Courier New" pitchFamily="49" charset="0"/>
              </a:rPr>
              <a:t>						...</a:t>
            </a:r>
          </a:p>
        </p:txBody>
      </p:sp>
      <p:cxnSp>
        <p:nvCxnSpPr>
          <p:cNvPr id="3" name="Gerade Verbindung 2"/>
          <p:cNvCxnSpPr/>
          <p:nvPr/>
        </p:nvCxnSpPr>
        <p:spPr bwMode="auto">
          <a:xfrm>
            <a:off x="467544" y="2276872"/>
            <a:ext cx="0" cy="4104456"/>
          </a:xfrm>
          <a:prstGeom prst="line">
            <a:avLst/>
          </a:prstGeom>
          <a:solidFill>
            <a:schemeClr val="accent1"/>
          </a:solidFill>
          <a:ln w="19050" cap="flat" cmpd="sng" algn="ctr">
            <a:solidFill>
              <a:schemeClr val="tx1"/>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323528" y="3933056"/>
            <a:ext cx="7704856" cy="0"/>
          </a:xfrm>
          <a:prstGeom prst="line">
            <a:avLst/>
          </a:prstGeom>
          <a:solidFill>
            <a:schemeClr val="accent1"/>
          </a:solidFill>
          <a:ln w="3175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feld 7"/>
          <p:cNvSpPr txBox="1"/>
          <p:nvPr/>
        </p:nvSpPr>
        <p:spPr>
          <a:xfrm>
            <a:off x="7380312" y="2793122"/>
            <a:ext cx="1726755" cy="707886"/>
          </a:xfrm>
          <a:prstGeom prst="rect">
            <a:avLst/>
          </a:prstGeom>
          <a:noFill/>
        </p:spPr>
        <p:txBody>
          <a:bodyPr wrap="none" rtlCol="0">
            <a:spAutoFit/>
          </a:bodyPr>
          <a:lstStyle/>
          <a:p>
            <a:r>
              <a:rPr lang="de-DE" sz="2000" i="1" dirty="0" smtClean="0"/>
              <a:t>Ausgeführte</a:t>
            </a:r>
          </a:p>
          <a:p>
            <a:r>
              <a:rPr lang="de-DE" sz="2000" i="1" dirty="0" smtClean="0"/>
              <a:t>Anweisungen</a:t>
            </a:r>
            <a:endParaRPr lang="de-DE" sz="2000" i="1" dirty="0"/>
          </a:p>
        </p:txBody>
      </p:sp>
    </p:spTree>
    <p:extLst>
      <p:ext uri="{BB962C8B-B14F-4D97-AF65-F5344CB8AC3E}">
        <p14:creationId xmlns:p14="http://schemas.microsoft.com/office/powerpoint/2010/main" val="670445680"/>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BBA59CD5-3D18-46B6-901F-4B1B81940AAE}"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908290" name="Rectangle 2"/>
          <p:cNvSpPr>
            <a:spLocks noGrp="1" noChangeArrowheads="1"/>
          </p:cNvSpPr>
          <p:nvPr>
            <p:ph type="title"/>
          </p:nvPr>
        </p:nvSpPr>
        <p:spPr/>
        <p:txBody>
          <a:bodyPr/>
          <a:lstStyle/>
          <a:p>
            <a:r>
              <a:rPr lang="de-DE" dirty="0"/>
              <a:t>Wechselseitiger Ausschluss </a:t>
            </a:r>
            <a:r>
              <a:rPr lang="de-DE" dirty="0" smtClean="0"/>
              <a:t>(7)</a:t>
            </a:r>
            <a:endParaRPr lang="de-DE" dirty="0"/>
          </a:p>
        </p:txBody>
      </p:sp>
      <p:sp>
        <p:nvSpPr>
          <p:cNvPr id="908291" name="Rectangle 3"/>
          <p:cNvSpPr>
            <a:spLocks noGrp="1" noChangeArrowheads="1"/>
          </p:cNvSpPr>
          <p:nvPr>
            <p:ph type="body" idx="1"/>
          </p:nvPr>
        </p:nvSpPr>
        <p:spPr/>
        <p:txBody>
          <a:bodyPr/>
          <a:lstStyle/>
          <a:p>
            <a:pPr marL="381000" indent="-381000">
              <a:lnSpc>
                <a:spcPct val="90000"/>
              </a:lnSpc>
            </a:pPr>
            <a:r>
              <a:rPr lang="de-DE" b="1" dirty="0" smtClean="0"/>
              <a:t>Harmlose Durchmischung</a:t>
            </a:r>
          </a:p>
          <a:p>
            <a:pPr marL="381000" indent="-381000">
              <a:lnSpc>
                <a:spcPct val="90000"/>
              </a:lnSpc>
            </a:pPr>
            <a:endParaRPr lang="de-DE" b="1" dirty="0" smtClean="0"/>
          </a:p>
          <a:p>
            <a:pPr marL="381000" indent="-381000">
              <a:lnSpc>
                <a:spcPct val="90000"/>
              </a:lnSpc>
            </a:pPr>
            <a:r>
              <a:rPr lang="de-DE" dirty="0" smtClean="0"/>
              <a:t>	  P</a:t>
            </a:r>
            <a:r>
              <a:rPr lang="de-DE" baseline="-25000" dirty="0" smtClean="0"/>
              <a:t>0</a:t>
            </a:r>
            <a:r>
              <a:rPr lang="de-DE" dirty="0" smtClean="0"/>
              <a:t>					  P</a:t>
            </a:r>
            <a:r>
              <a:rPr lang="de-DE" baseline="-25000" dirty="0" smtClean="0"/>
              <a:t>1</a:t>
            </a:r>
          </a:p>
          <a:p>
            <a:pPr marL="381000" indent="-381000">
              <a:lnSpc>
                <a:spcPct val="110000"/>
              </a:lnSpc>
            </a:pPr>
            <a:endParaRPr lang="en-US" b="1" dirty="0" smtClean="0">
              <a:solidFill>
                <a:srgbClr val="3366FF"/>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ready0</a:t>
            </a:r>
            <a:r>
              <a:rPr lang="en-US" b="1" dirty="0">
                <a:solidFill>
                  <a:srgbClr val="3366FF"/>
                </a:solidFill>
                <a:latin typeface="Courier New" pitchFamily="49" charset="0"/>
                <a:cs typeface="Courier New" pitchFamily="49" charset="0"/>
              </a:rPr>
              <a:t>= true;</a:t>
            </a:r>
            <a:endParaRPr lang="en-US" b="1" dirty="0" smtClean="0">
              <a:solidFill>
                <a:srgbClr val="3366FF"/>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while</a:t>
            </a:r>
            <a:r>
              <a:rPr lang="en-US" b="1" dirty="0">
                <a:solidFill>
                  <a:srgbClr val="3366FF"/>
                </a:solidFill>
                <a:latin typeface="Courier New" pitchFamily="49" charset="0"/>
                <a:cs typeface="Courier New" pitchFamily="49" charset="0"/>
              </a:rPr>
              <a:t>( ready1 </a:t>
            </a:r>
            <a:r>
              <a:rPr lang="en-US" b="1" dirty="0" smtClean="0">
                <a:solidFill>
                  <a:srgbClr val="3366FF"/>
                </a:solidFill>
                <a:latin typeface="Courier New" pitchFamily="49" charset="0"/>
                <a:cs typeface="Courier New" pitchFamily="49" charset="0"/>
              </a:rPr>
              <a:t>);</a:t>
            </a:r>
          </a:p>
          <a:p>
            <a:pPr marL="381000" indent="-381000">
              <a:lnSpc>
                <a:spcPct val="110000"/>
              </a:lnSpc>
            </a:pP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&lt;</a:t>
            </a:r>
            <a:r>
              <a:rPr lang="en-US" b="1" dirty="0">
                <a:latin typeface="Courier New" pitchFamily="49" charset="0"/>
                <a:cs typeface="Courier New" pitchFamily="49" charset="0"/>
              </a:rPr>
              <a:t>critical</a:t>
            </a:r>
            <a:r>
              <a:rPr lang="en-US" b="1" dirty="0" smtClean="0">
                <a:latin typeface="Courier New" pitchFamily="49" charset="0"/>
                <a:cs typeface="Courier New" pitchFamily="49" charset="0"/>
              </a:rPr>
              <a:t>&gt;</a:t>
            </a:r>
          </a:p>
          <a:p>
            <a:pPr marL="381000" indent="-381000">
              <a:lnSpc>
                <a:spcPct val="110000"/>
              </a:lnSpc>
            </a:pPr>
            <a:r>
              <a:rPr lang="en-US" b="1" dirty="0" smtClean="0">
                <a:solidFill>
                  <a:srgbClr val="3366FF"/>
                </a:solidFill>
                <a:latin typeface="Courier New" pitchFamily="49" charset="0"/>
                <a:cs typeface="Courier New" pitchFamily="49" charset="0"/>
              </a:rPr>
              <a:t>						ready1</a:t>
            </a:r>
            <a:r>
              <a:rPr lang="en-US" b="1" dirty="0">
                <a:solidFill>
                  <a:srgbClr val="3366FF"/>
                </a:solidFill>
                <a:latin typeface="Courier New" pitchFamily="49" charset="0"/>
                <a:cs typeface="Courier New" pitchFamily="49" charset="0"/>
              </a:rPr>
              <a:t>= true;</a:t>
            </a:r>
            <a:endParaRPr lang="en-US" b="1" dirty="0" smtClean="0">
              <a:solidFill>
                <a:srgbClr val="3366FF"/>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&lt;</a:t>
            </a:r>
            <a:r>
              <a:rPr lang="en-US" b="1" dirty="0">
                <a:latin typeface="Courier New" pitchFamily="49" charset="0"/>
                <a:cs typeface="Courier New" pitchFamily="49" charset="0"/>
              </a:rPr>
              <a:t>critical&gt;       </a:t>
            </a:r>
            <a:r>
              <a:rPr lang="en-US" b="1" dirty="0" smtClean="0">
                <a:solidFill>
                  <a:srgbClr val="C00000"/>
                </a:solidFill>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while</a:t>
            </a:r>
            <a:r>
              <a:rPr lang="en-US" b="1" dirty="0">
                <a:solidFill>
                  <a:srgbClr val="3366FF"/>
                </a:solidFill>
                <a:latin typeface="Courier New" pitchFamily="49" charset="0"/>
                <a:cs typeface="Courier New" pitchFamily="49" charset="0"/>
              </a:rPr>
              <a:t>( ready0 ); </a:t>
            </a:r>
            <a:r>
              <a:rPr lang="en-US" b="1" dirty="0">
                <a:solidFill>
                  <a:srgbClr val="C00000"/>
                </a:solidFill>
                <a:latin typeface="Courier New" pitchFamily="49" charset="0"/>
                <a:cs typeface="Courier New" pitchFamily="49" charset="0"/>
              </a:rPr>
              <a:t>+</a:t>
            </a:r>
            <a:endParaRPr lang="en-US" b="1" dirty="0" smtClean="0">
              <a:solidFill>
                <a:srgbClr val="3366FF"/>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ready0</a:t>
            </a:r>
            <a:r>
              <a:rPr lang="en-US" b="1" dirty="0">
                <a:solidFill>
                  <a:srgbClr val="3366FF"/>
                </a:solidFill>
                <a:latin typeface="Courier New" pitchFamily="49" charset="0"/>
                <a:cs typeface="Courier New" pitchFamily="49" charset="0"/>
              </a:rPr>
              <a:t>= false;</a:t>
            </a:r>
            <a:r>
              <a:rPr lang="en-US" b="1" dirty="0" smtClean="0">
                <a:solidFill>
                  <a:srgbClr val="C00000"/>
                </a:solidFill>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&lt;</a:t>
            </a:r>
            <a:r>
              <a:rPr lang="en-US" b="1" dirty="0">
                <a:latin typeface="Courier New" pitchFamily="49" charset="0"/>
                <a:cs typeface="Courier New" pitchFamily="49" charset="0"/>
              </a:rPr>
              <a:t>critical&gt;       </a:t>
            </a:r>
            <a:r>
              <a:rPr lang="en-US" b="1" dirty="0">
                <a:solidFill>
                  <a:srgbClr val="C00000"/>
                </a:solidFill>
                <a:latin typeface="Courier New" pitchFamily="49" charset="0"/>
                <a:cs typeface="Courier New" pitchFamily="49" charset="0"/>
              </a:rPr>
              <a:t>+</a:t>
            </a:r>
            <a:endParaRPr lang="en-US" b="1" dirty="0" smtClean="0">
              <a:solidFill>
                <a:srgbClr val="C00000"/>
              </a:solidFill>
              <a:latin typeface="Courier New" pitchFamily="49" charset="0"/>
              <a:cs typeface="Courier New" pitchFamily="49" charset="0"/>
            </a:endParaRPr>
          </a:p>
          <a:p>
            <a:pPr marL="381000" indent="-381000">
              <a:lnSpc>
                <a:spcPct val="110000"/>
              </a:lnSpc>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&lt;</a:t>
            </a:r>
            <a:r>
              <a:rPr lang="en-US" b="1" dirty="0">
                <a:latin typeface="Courier New" pitchFamily="49" charset="0"/>
                <a:cs typeface="Courier New" pitchFamily="49" charset="0"/>
              </a:rPr>
              <a:t>noncritical&gt;    </a:t>
            </a:r>
            <a:r>
              <a:rPr lang="en-US" b="1" dirty="0">
                <a:solidFill>
                  <a:srgbClr val="C00000"/>
                </a:solidFill>
                <a:latin typeface="Courier New" pitchFamily="49" charset="0"/>
                <a:cs typeface="Courier New" pitchFamily="49" charset="0"/>
              </a:rPr>
              <a:t>+</a:t>
            </a: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ready1</a:t>
            </a:r>
            <a:r>
              <a:rPr lang="en-US" b="1" dirty="0">
                <a:solidFill>
                  <a:srgbClr val="3366FF"/>
                </a:solidFill>
                <a:latin typeface="Courier New" pitchFamily="49" charset="0"/>
                <a:cs typeface="Courier New" pitchFamily="49" charset="0"/>
              </a:rPr>
              <a:t>= false;</a:t>
            </a:r>
            <a:endParaRPr lang="en-US" b="1" dirty="0" smtClean="0">
              <a:solidFill>
                <a:srgbClr val="C00000"/>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ready0</a:t>
            </a:r>
            <a:r>
              <a:rPr lang="en-US" b="1" dirty="0">
                <a:solidFill>
                  <a:srgbClr val="3366FF"/>
                </a:solidFill>
                <a:latin typeface="Courier New" pitchFamily="49" charset="0"/>
                <a:cs typeface="Courier New" pitchFamily="49" charset="0"/>
              </a:rPr>
              <a:t>= true;</a:t>
            </a:r>
            <a:r>
              <a:rPr lang="en-US" b="1" dirty="0" smtClean="0">
                <a:solidFill>
                  <a:srgbClr val="C00000"/>
                </a:solidFill>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&lt;</a:t>
            </a:r>
            <a:r>
              <a:rPr lang="en-US" b="1" dirty="0">
                <a:latin typeface="Courier New" pitchFamily="49" charset="0"/>
                <a:cs typeface="Courier New" pitchFamily="49" charset="0"/>
              </a:rPr>
              <a:t>noncritical&gt;    </a:t>
            </a:r>
            <a:r>
              <a:rPr lang="en-US" b="1" dirty="0">
                <a:solidFill>
                  <a:srgbClr val="C00000"/>
                </a:solidFill>
                <a:latin typeface="Courier New" pitchFamily="49" charset="0"/>
                <a:cs typeface="Courier New" pitchFamily="49" charset="0"/>
              </a:rPr>
              <a:t>+</a:t>
            </a:r>
            <a:endParaRPr lang="en-US" b="1" dirty="0" smtClean="0">
              <a:solidFill>
                <a:srgbClr val="3366FF"/>
              </a:solidFill>
              <a:latin typeface="Courier New" pitchFamily="49" charset="0"/>
              <a:cs typeface="Courier New" pitchFamily="49" charset="0"/>
            </a:endParaRPr>
          </a:p>
          <a:p>
            <a:pPr marL="381000" indent="-381000">
              <a:lnSpc>
                <a:spcPct val="110000"/>
              </a:lnSpc>
            </a:pPr>
            <a:r>
              <a:rPr lang="en-US" b="1" dirty="0" smtClean="0">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ready1</a:t>
            </a:r>
            <a:r>
              <a:rPr lang="en-US" b="1" dirty="0">
                <a:solidFill>
                  <a:srgbClr val="3366FF"/>
                </a:solidFill>
                <a:latin typeface="Courier New" pitchFamily="49" charset="0"/>
                <a:cs typeface="Courier New" pitchFamily="49" charset="0"/>
              </a:rPr>
              <a:t>= true;</a:t>
            </a:r>
            <a:endParaRPr lang="en-US" b="1" dirty="0" smtClean="0">
              <a:solidFill>
                <a:srgbClr val="C00000"/>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a:t>
            </a:r>
          </a:p>
        </p:txBody>
      </p:sp>
      <p:cxnSp>
        <p:nvCxnSpPr>
          <p:cNvPr id="3" name="Gerade Verbindung 2"/>
          <p:cNvCxnSpPr/>
          <p:nvPr/>
        </p:nvCxnSpPr>
        <p:spPr bwMode="auto">
          <a:xfrm>
            <a:off x="467544" y="2276872"/>
            <a:ext cx="0" cy="4104456"/>
          </a:xfrm>
          <a:prstGeom prst="line">
            <a:avLst/>
          </a:prstGeom>
          <a:solidFill>
            <a:schemeClr val="accent1"/>
          </a:solidFill>
          <a:ln w="19050" cap="flat" cmpd="sng" algn="ctr">
            <a:solidFill>
              <a:schemeClr val="tx1"/>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323528" y="3933056"/>
            <a:ext cx="7704856" cy="0"/>
          </a:xfrm>
          <a:prstGeom prst="line">
            <a:avLst/>
          </a:prstGeom>
          <a:solidFill>
            <a:schemeClr val="accent1"/>
          </a:solidFill>
          <a:ln w="3175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feld 7"/>
          <p:cNvSpPr txBox="1"/>
          <p:nvPr/>
        </p:nvSpPr>
        <p:spPr>
          <a:xfrm>
            <a:off x="7380312" y="2793122"/>
            <a:ext cx="1726755" cy="707886"/>
          </a:xfrm>
          <a:prstGeom prst="rect">
            <a:avLst/>
          </a:prstGeom>
          <a:noFill/>
        </p:spPr>
        <p:txBody>
          <a:bodyPr wrap="none" rtlCol="0">
            <a:spAutoFit/>
          </a:bodyPr>
          <a:lstStyle/>
          <a:p>
            <a:r>
              <a:rPr lang="de-DE" sz="2000" i="1" dirty="0" smtClean="0"/>
              <a:t>Ausgeführte</a:t>
            </a:r>
          </a:p>
          <a:p>
            <a:r>
              <a:rPr lang="de-DE" sz="2000" i="1" dirty="0" smtClean="0"/>
              <a:t>Anweisungen</a:t>
            </a:r>
            <a:endParaRPr lang="de-DE" sz="2000" i="1" dirty="0"/>
          </a:p>
        </p:txBody>
      </p:sp>
      <p:cxnSp>
        <p:nvCxnSpPr>
          <p:cNvPr id="6" name="Gerade Verbindung 5"/>
          <p:cNvCxnSpPr/>
          <p:nvPr/>
        </p:nvCxnSpPr>
        <p:spPr bwMode="auto">
          <a:xfrm>
            <a:off x="1403648" y="3573016"/>
            <a:ext cx="0" cy="288032"/>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46710876"/>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BBA59CD5-3D18-46B6-901F-4B1B81940AAE}"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908290" name="Rectangle 2"/>
          <p:cNvSpPr>
            <a:spLocks noGrp="1" noChangeArrowheads="1"/>
          </p:cNvSpPr>
          <p:nvPr>
            <p:ph type="title"/>
          </p:nvPr>
        </p:nvSpPr>
        <p:spPr/>
        <p:txBody>
          <a:bodyPr/>
          <a:lstStyle/>
          <a:p>
            <a:r>
              <a:rPr lang="de-DE" dirty="0"/>
              <a:t>Wechselseitiger Ausschluss </a:t>
            </a:r>
            <a:r>
              <a:rPr lang="de-DE" dirty="0" smtClean="0"/>
              <a:t>(7)</a:t>
            </a:r>
            <a:endParaRPr lang="de-DE" dirty="0"/>
          </a:p>
        </p:txBody>
      </p:sp>
      <p:sp>
        <p:nvSpPr>
          <p:cNvPr id="908291" name="Rectangle 3"/>
          <p:cNvSpPr>
            <a:spLocks noGrp="1" noChangeArrowheads="1"/>
          </p:cNvSpPr>
          <p:nvPr>
            <p:ph type="body" idx="1"/>
          </p:nvPr>
        </p:nvSpPr>
        <p:spPr/>
        <p:txBody>
          <a:bodyPr/>
          <a:lstStyle/>
          <a:p>
            <a:pPr marL="381000" indent="-381000">
              <a:lnSpc>
                <a:spcPct val="90000"/>
              </a:lnSpc>
            </a:pPr>
            <a:r>
              <a:rPr lang="de-DE" b="1" dirty="0" smtClean="0"/>
              <a:t>Harmlose Durchmischung</a:t>
            </a:r>
          </a:p>
          <a:p>
            <a:pPr marL="381000" indent="-381000">
              <a:lnSpc>
                <a:spcPct val="90000"/>
              </a:lnSpc>
            </a:pPr>
            <a:endParaRPr lang="de-DE" b="1" dirty="0" smtClean="0"/>
          </a:p>
          <a:p>
            <a:pPr marL="381000" indent="-381000">
              <a:lnSpc>
                <a:spcPct val="90000"/>
              </a:lnSpc>
            </a:pPr>
            <a:r>
              <a:rPr lang="de-DE" dirty="0" smtClean="0"/>
              <a:t>	  P</a:t>
            </a:r>
            <a:r>
              <a:rPr lang="de-DE" baseline="-25000" dirty="0" smtClean="0"/>
              <a:t>0</a:t>
            </a:r>
            <a:r>
              <a:rPr lang="de-DE" dirty="0" smtClean="0"/>
              <a:t>					  P</a:t>
            </a:r>
            <a:r>
              <a:rPr lang="de-DE" baseline="-25000" dirty="0" smtClean="0"/>
              <a:t>1</a:t>
            </a:r>
          </a:p>
          <a:p>
            <a:pPr marL="381000" indent="-381000">
              <a:lnSpc>
                <a:spcPct val="110000"/>
              </a:lnSpc>
            </a:pPr>
            <a:r>
              <a:rPr lang="en-US" b="1" dirty="0" smtClean="0">
                <a:solidFill>
                  <a:srgbClr val="3366FF"/>
                </a:solidFill>
                <a:latin typeface="Courier New" pitchFamily="49" charset="0"/>
                <a:cs typeface="Courier New" pitchFamily="49" charset="0"/>
              </a:rPr>
              <a:t>	ready0</a:t>
            </a:r>
            <a:r>
              <a:rPr lang="en-US" b="1" dirty="0">
                <a:solidFill>
                  <a:srgbClr val="3366FF"/>
                </a:solidFill>
                <a:latin typeface="Courier New" pitchFamily="49" charset="0"/>
                <a:cs typeface="Courier New" pitchFamily="49" charset="0"/>
              </a:rPr>
              <a:t>= true;</a:t>
            </a:r>
            <a:endParaRPr lang="en-US" b="1" dirty="0" smtClean="0">
              <a:solidFill>
                <a:srgbClr val="3366FF"/>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while</a:t>
            </a:r>
            <a:r>
              <a:rPr lang="en-US" b="1" dirty="0">
                <a:solidFill>
                  <a:srgbClr val="3366FF"/>
                </a:solidFill>
                <a:latin typeface="Courier New" pitchFamily="49" charset="0"/>
                <a:cs typeface="Courier New" pitchFamily="49" charset="0"/>
              </a:rPr>
              <a:t>( ready1 </a:t>
            </a:r>
            <a:r>
              <a:rPr lang="en-US" b="1" dirty="0" smtClean="0">
                <a:solidFill>
                  <a:srgbClr val="3366FF"/>
                </a:solidFill>
                <a:latin typeface="Courier New" pitchFamily="49" charset="0"/>
                <a:cs typeface="Courier New" pitchFamily="49" charset="0"/>
              </a:rPr>
              <a:t>);</a:t>
            </a:r>
          </a:p>
          <a:p>
            <a:pPr marL="381000" indent="-381000">
              <a:lnSpc>
                <a:spcPct val="110000"/>
              </a:lnSpc>
            </a:pP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&lt;</a:t>
            </a:r>
            <a:r>
              <a:rPr lang="en-US" b="1" dirty="0">
                <a:latin typeface="Courier New" pitchFamily="49" charset="0"/>
                <a:cs typeface="Courier New" pitchFamily="49" charset="0"/>
              </a:rPr>
              <a:t>critical</a:t>
            </a:r>
            <a:r>
              <a:rPr lang="en-US" b="1" dirty="0" smtClean="0">
                <a:latin typeface="Courier New" pitchFamily="49" charset="0"/>
                <a:cs typeface="Courier New" pitchFamily="49" charset="0"/>
              </a:rPr>
              <a:t>&gt;</a:t>
            </a:r>
          </a:p>
          <a:p>
            <a:pPr marL="381000" indent="-381000">
              <a:lnSpc>
                <a:spcPct val="110000"/>
              </a:lnSpc>
            </a:pPr>
            <a:r>
              <a:rPr lang="en-US" b="1" dirty="0" smtClean="0">
                <a:solidFill>
                  <a:srgbClr val="3366FF"/>
                </a:solidFill>
                <a:latin typeface="Courier New" pitchFamily="49" charset="0"/>
                <a:cs typeface="Courier New" pitchFamily="49" charset="0"/>
              </a:rPr>
              <a:t>						ready1</a:t>
            </a:r>
            <a:r>
              <a:rPr lang="en-US" b="1" dirty="0">
                <a:solidFill>
                  <a:srgbClr val="3366FF"/>
                </a:solidFill>
                <a:latin typeface="Courier New" pitchFamily="49" charset="0"/>
                <a:cs typeface="Courier New" pitchFamily="49" charset="0"/>
              </a:rPr>
              <a:t>= true;</a:t>
            </a:r>
            <a:endParaRPr lang="en-US" b="1" dirty="0" smtClean="0">
              <a:solidFill>
                <a:srgbClr val="3366FF"/>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while</a:t>
            </a:r>
            <a:r>
              <a:rPr lang="en-US" b="1" dirty="0">
                <a:solidFill>
                  <a:srgbClr val="3366FF"/>
                </a:solidFill>
                <a:latin typeface="Courier New" pitchFamily="49" charset="0"/>
                <a:cs typeface="Courier New" pitchFamily="49" charset="0"/>
              </a:rPr>
              <a:t>( ready0 </a:t>
            </a:r>
            <a:r>
              <a:rPr lang="en-US" b="1" dirty="0" smtClean="0">
                <a:solidFill>
                  <a:srgbClr val="3366FF"/>
                </a:solidFill>
                <a:latin typeface="Courier New" pitchFamily="49" charset="0"/>
                <a:cs typeface="Courier New" pitchFamily="49" charset="0"/>
              </a:rPr>
              <a:t>);</a:t>
            </a:r>
          </a:p>
          <a:p>
            <a:pPr marL="381000" indent="-381000">
              <a:lnSpc>
                <a:spcPct val="110000"/>
              </a:lnSpc>
            </a:pP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&lt;</a:t>
            </a:r>
            <a:r>
              <a:rPr lang="en-US" b="1" dirty="0">
                <a:latin typeface="Courier New" pitchFamily="49" charset="0"/>
                <a:cs typeface="Courier New" pitchFamily="49" charset="0"/>
              </a:rPr>
              <a:t>critical&gt;       </a:t>
            </a:r>
            <a:r>
              <a:rPr lang="en-US" b="1" dirty="0" smtClean="0">
                <a:solidFill>
                  <a:srgbClr val="C00000"/>
                </a:solidFill>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while</a:t>
            </a:r>
            <a:r>
              <a:rPr lang="en-US" b="1" dirty="0">
                <a:solidFill>
                  <a:srgbClr val="3366FF"/>
                </a:solidFill>
                <a:latin typeface="Courier New" pitchFamily="49" charset="0"/>
                <a:cs typeface="Courier New" pitchFamily="49" charset="0"/>
              </a:rPr>
              <a:t>( ready0 ); </a:t>
            </a:r>
            <a:r>
              <a:rPr lang="en-US" b="1" dirty="0">
                <a:solidFill>
                  <a:srgbClr val="C00000"/>
                </a:solidFill>
                <a:latin typeface="Courier New" pitchFamily="49" charset="0"/>
                <a:cs typeface="Courier New" pitchFamily="49" charset="0"/>
              </a:rPr>
              <a:t>+</a:t>
            </a:r>
            <a:endParaRPr lang="en-US" b="1" dirty="0" smtClean="0">
              <a:solidFill>
                <a:srgbClr val="3366FF"/>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ready0</a:t>
            </a:r>
            <a:r>
              <a:rPr lang="en-US" b="1" dirty="0">
                <a:solidFill>
                  <a:srgbClr val="3366FF"/>
                </a:solidFill>
                <a:latin typeface="Courier New" pitchFamily="49" charset="0"/>
                <a:cs typeface="Courier New" pitchFamily="49" charset="0"/>
              </a:rPr>
              <a:t>= false;</a:t>
            </a:r>
            <a:r>
              <a:rPr lang="en-US" b="1" dirty="0" smtClean="0">
                <a:solidFill>
                  <a:srgbClr val="C00000"/>
                </a:solidFill>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&lt;</a:t>
            </a:r>
            <a:r>
              <a:rPr lang="en-US" b="1" dirty="0">
                <a:latin typeface="Courier New" pitchFamily="49" charset="0"/>
                <a:cs typeface="Courier New" pitchFamily="49" charset="0"/>
              </a:rPr>
              <a:t>critical&gt;       </a:t>
            </a:r>
            <a:r>
              <a:rPr lang="en-US" b="1" dirty="0">
                <a:solidFill>
                  <a:srgbClr val="C00000"/>
                </a:solidFill>
                <a:latin typeface="Courier New" pitchFamily="49" charset="0"/>
                <a:cs typeface="Courier New" pitchFamily="49" charset="0"/>
              </a:rPr>
              <a:t>+</a:t>
            </a:r>
            <a:endParaRPr lang="en-US" b="1" dirty="0" smtClean="0">
              <a:solidFill>
                <a:srgbClr val="C00000"/>
              </a:solidFill>
              <a:latin typeface="Courier New" pitchFamily="49" charset="0"/>
              <a:cs typeface="Courier New" pitchFamily="49" charset="0"/>
            </a:endParaRPr>
          </a:p>
          <a:p>
            <a:pPr marL="381000" indent="-381000">
              <a:lnSpc>
                <a:spcPct val="110000"/>
              </a:lnSpc>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&lt;</a:t>
            </a:r>
            <a:r>
              <a:rPr lang="en-US" b="1" dirty="0">
                <a:latin typeface="Courier New" pitchFamily="49" charset="0"/>
                <a:cs typeface="Courier New" pitchFamily="49" charset="0"/>
              </a:rPr>
              <a:t>noncritical&gt;    </a:t>
            </a:r>
            <a:r>
              <a:rPr lang="en-US" b="1" dirty="0">
                <a:solidFill>
                  <a:srgbClr val="C00000"/>
                </a:solidFill>
                <a:latin typeface="Courier New" pitchFamily="49" charset="0"/>
                <a:cs typeface="Courier New" pitchFamily="49" charset="0"/>
              </a:rPr>
              <a:t>+</a:t>
            </a: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ready1</a:t>
            </a:r>
            <a:r>
              <a:rPr lang="en-US" b="1" dirty="0">
                <a:solidFill>
                  <a:srgbClr val="3366FF"/>
                </a:solidFill>
                <a:latin typeface="Courier New" pitchFamily="49" charset="0"/>
                <a:cs typeface="Courier New" pitchFamily="49" charset="0"/>
              </a:rPr>
              <a:t>= false;</a:t>
            </a:r>
            <a:endParaRPr lang="en-US" b="1" dirty="0" smtClean="0">
              <a:solidFill>
                <a:srgbClr val="C00000"/>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ready0</a:t>
            </a:r>
            <a:r>
              <a:rPr lang="en-US" b="1" dirty="0">
                <a:solidFill>
                  <a:srgbClr val="3366FF"/>
                </a:solidFill>
                <a:latin typeface="Courier New" pitchFamily="49" charset="0"/>
                <a:cs typeface="Courier New" pitchFamily="49" charset="0"/>
              </a:rPr>
              <a:t>= true;</a:t>
            </a:r>
            <a:r>
              <a:rPr lang="en-US" b="1" dirty="0" smtClean="0">
                <a:solidFill>
                  <a:srgbClr val="C00000"/>
                </a:solidFill>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&lt;</a:t>
            </a:r>
            <a:r>
              <a:rPr lang="en-US" b="1" dirty="0">
                <a:latin typeface="Courier New" pitchFamily="49" charset="0"/>
                <a:cs typeface="Courier New" pitchFamily="49" charset="0"/>
              </a:rPr>
              <a:t>noncritical&gt;    </a:t>
            </a:r>
            <a:r>
              <a:rPr lang="en-US" b="1" dirty="0">
                <a:solidFill>
                  <a:srgbClr val="C00000"/>
                </a:solidFill>
                <a:latin typeface="Courier New" pitchFamily="49" charset="0"/>
                <a:cs typeface="Courier New" pitchFamily="49" charset="0"/>
              </a:rPr>
              <a:t>+</a:t>
            </a:r>
            <a:endParaRPr lang="en-US" b="1" dirty="0" smtClean="0">
              <a:solidFill>
                <a:srgbClr val="3366FF"/>
              </a:solidFill>
              <a:latin typeface="Courier New" pitchFamily="49" charset="0"/>
              <a:cs typeface="Courier New" pitchFamily="49" charset="0"/>
            </a:endParaRPr>
          </a:p>
          <a:p>
            <a:pPr marL="381000" indent="-381000">
              <a:lnSpc>
                <a:spcPct val="110000"/>
              </a:lnSpc>
            </a:pPr>
            <a:r>
              <a:rPr lang="en-US" b="1" dirty="0" smtClean="0">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ready1</a:t>
            </a:r>
            <a:r>
              <a:rPr lang="en-US" b="1" dirty="0">
                <a:solidFill>
                  <a:srgbClr val="3366FF"/>
                </a:solidFill>
                <a:latin typeface="Courier New" pitchFamily="49" charset="0"/>
                <a:cs typeface="Courier New" pitchFamily="49" charset="0"/>
              </a:rPr>
              <a:t>= true;</a:t>
            </a:r>
            <a:endParaRPr lang="en-US" b="1" dirty="0" smtClean="0">
              <a:solidFill>
                <a:srgbClr val="C00000"/>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a:t>
            </a:r>
          </a:p>
        </p:txBody>
      </p:sp>
      <p:cxnSp>
        <p:nvCxnSpPr>
          <p:cNvPr id="3" name="Gerade Verbindung 2"/>
          <p:cNvCxnSpPr/>
          <p:nvPr/>
        </p:nvCxnSpPr>
        <p:spPr bwMode="auto">
          <a:xfrm>
            <a:off x="467544" y="2276872"/>
            <a:ext cx="0" cy="4104456"/>
          </a:xfrm>
          <a:prstGeom prst="line">
            <a:avLst/>
          </a:prstGeom>
          <a:solidFill>
            <a:schemeClr val="accent1"/>
          </a:solidFill>
          <a:ln w="19050" cap="flat" cmpd="sng" algn="ctr">
            <a:solidFill>
              <a:schemeClr val="tx1"/>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323528" y="3933056"/>
            <a:ext cx="7704856" cy="0"/>
          </a:xfrm>
          <a:prstGeom prst="line">
            <a:avLst/>
          </a:prstGeom>
          <a:solidFill>
            <a:schemeClr val="accent1"/>
          </a:solidFill>
          <a:ln w="3175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feld 7"/>
          <p:cNvSpPr txBox="1"/>
          <p:nvPr/>
        </p:nvSpPr>
        <p:spPr>
          <a:xfrm>
            <a:off x="7380312" y="2793122"/>
            <a:ext cx="1726755" cy="707886"/>
          </a:xfrm>
          <a:prstGeom prst="rect">
            <a:avLst/>
          </a:prstGeom>
          <a:noFill/>
        </p:spPr>
        <p:txBody>
          <a:bodyPr wrap="none" rtlCol="0">
            <a:spAutoFit/>
          </a:bodyPr>
          <a:lstStyle/>
          <a:p>
            <a:r>
              <a:rPr lang="de-DE" sz="2000" i="1" dirty="0" smtClean="0"/>
              <a:t>Ausgeführte</a:t>
            </a:r>
          </a:p>
          <a:p>
            <a:r>
              <a:rPr lang="de-DE" sz="2000" i="1" dirty="0" smtClean="0"/>
              <a:t>Anweisungen</a:t>
            </a:r>
            <a:endParaRPr lang="de-DE" sz="2000" i="1" dirty="0"/>
          </a:p>
        </p:txBody>
      </p:sp>
      <p:cxnSp>
        <p:nvCxnSpPr>
          <p:cNvPr id="6" name="Gerade Verbindung 5"/>
          <p:cNvCxnSpPr/>
          <p:nvPr/>
        </p:nvCxnSpPr>
        <p:spPr bwMode="auto">
          <a:xfrm>
            <a:off x="1403648" y="3212976"/>
            <a:ext cx="0" cy="648072"/>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75549011"/>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BBA59CD5-3D18-46B6-901F-4B1B81940AAE}"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908290" name="Rectangle 2"/>
          <p:cNvSpPr>
            <a:spLocks noGrp="1" noChangeArrowheads="1"/>
          </p:cNvSpPr>
          <p:nvPr>
            <p:ph type="title"/>
          </p:nvPr>
        </p:nvSpPr>
        <p:spPr/>
        <p:txBody>
          <a:bodyPr/>
          <a:lstStyle/>
          <a:p>
            <a:r>
              <a:rPr lang="de-DE" dirty="0"/>
              <a:t>Wechselseitiger Ausschluss </a:t>
            </a:r>
            <a:r>
              <a:rPr lang="de-DE" dirty="0" smtClean="0"/>
              <a:t>(7)</a:t>
            </a:r>
            <a:endParaRPr lang="de-DE" dirty="0"/>
          </a:p>
        </p:txBody>
      </p:sp>
      <p:sp>
        <p:nvSpPr>
          <p:cNvPr id="908291" name="Rectangle 3"/>
          <p:cNvSpPr>
            <a:spLocks noGrp="1" noChangeArrowheads="1"/>
          </p:cNvSpPr>
          <p:nvPr>
            <p:ph type="body" idx="1"/>
          </p:nvPr>
        </p:nvSpPr>
        <p:spPr/>
        <p:txBody>
          <a:bodyPr/>
          <a:lstStyle/>
          <a:p>
            <a:pPr marL="381000" indent="-381000">
              <a:lnSpc>
                <a:spcPct val="90000"/>
              </a:lnSpc>
            </a:pPr>
            <a:r>
              <a:rPr lang="de-DE" b="1" dirty="0" smtClean="0"/>
              <a:t>Harmlose Durchmischung</a:t>
            </a:r>
          </a:p>
          <a:p>
            <a:pPr marL="381000" indent="-381000">
              <a:lnSpc>
                <a:spcPct val="90000"/>
              </a:lnSpc>
            </a:pPr>
            <a:endParaRPr lang="de-DE" b="1" dirty="0" smtClean="0"/>
          </a:p>
          <a:p>
            <a:pPr marL="381000" indent="-381000">
              <a:lnSpc>
                <a:spcPct val="90000"/>
              </a:lnSpc>
            </a:pPr>
            <a:r>
              <a:rPr lang="de-DE" dirty="0" smtClean="0"/>
              <a:t>	  P</a:t>
            </a:r>
            <a:r>
              <a:rPr lang="de-DE" baseline="-25000" dirty="0" smtClean="0"/>
              <a:t>0</a:t>
            </a:r>
            <a:r>
              <a:rPr lang="de-DE" dirty="0" smtClean="0"/>
              <a:t>					  P</a:t>
            </a:r>
            <a:r>
              <a:rPr lang="de-DE" baseline="-25000" dirty="0" smtClean="0"/>
              <a:t>1</a:t>
            </a:r>
          </a:p>
          <a:p>
            <a:pPr marL="381000" indent="-381000">
              <a:lnSpc>
                <a:spcPct val="110000"/>
              </a:lnSpc>
            </a:pPr>
            <a:r>
              <a:rPr lang="en-US" b="1" dirty="0" smtClean="0">
                <a:solidFill>
                  <a:srgbClr val="3366FF"/>
                </a:solidFill>
                <a:latin typeface="Courier New" pitchFamily="49" charset="0"/>
                <a:cs typeface="Courier New" pitchFamily="49" charset="0"/>
              </a:rPr>
              <a:t>	...</a:t>
            </a:r>
          </a:p>
          <a:p>
            <a:pPr marL="381000" indent="-381000">
              <a:lnSpc>
                <a:spcPct val="110000"/>
              </a:lnSpc>
            </a:pP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&lt;</a:t>
            </a:r>
            <a:r>
              <a:rPr lang="en-US" b="1" dirty="0">
                <a:latin typeface="Courier New" pitchFamily="49" charset="0"/>
                <a:cs typeface="Courier New" pitchFamily="49" charset="0"/>
              </a:rPr>
              <a:t>critical</a:t>
            </a:r>
            <a:r>
              <a:rPr lang="en-US" b="1" dirty="0" smtClean="0">
                <a:latin typeface="Courier New" pitchFamily="49" charset="0"/>
                <a:cs typeface="Courier New" pitchFamily="49" charset="0"/>
              </a:rPr>
              <a:t>&gt;</a:t>
            </a:r>
          </a:p>
          <a:p>
            <a:pPr marL="381000" indent="-381000">
              <a:lnSpc>
                <a:spcPct val="110000"/>
              </a:lnSpc>
            </a:pPr>
            <a:r>
              <a:rPr lang="en-US" b="1" dirty="0" smtClean="0">
                <a:solidFill>
                  <a:srgbClr val="3366FF"/>
                </a:solidFill>
                <a:latin typeface="Courier New" pitchFamily="49" charset="0"/>
                <a:cs typeface="Courier New" pitchFamily="49" charset="0"/>
              </a:rPr>
              <a:t>						ready1</a:t>
            </a:r>
            <a:r>
              <a:rPr lang="en-US" b="1" dirty="0">
                <a:solidFill>
                  <a:srgbClr val="3366FF"/>
                </a:solidFill>
                <a:latin typeface="Courier New" pitchFamily="49" charset="0"/>
                <a:cs typeface="Courier New" pitchFamily="49" charset="0"/>
              </a:rPr>
              <a:t>= true;</a:t>
            </a:r>
            <a:endParaRPr lang="en-US" b="1" dirty="0" smtClean="0">
              <a:solidFill>
                <a:srgbClr val="3366FF"/>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while</a:t>
            </a:r>
            <a:r>
              <a:rPr lang="en-US" b="1" dirty="0">
                <a:solidFill>
                  <a:srgbClr val="3366FF"/>
                </a:solidFill>
                <a:latin typeface="Courier New" pitchFamily="49" charset="0"/>
                <a:cs typeface="Courier New" pitchFamily="49" charset="0"/>
              </a:rPr>
              <a:t>( ready0 </a:t>
            </a:r>
            <a:r>
              <a:rPr lang="en-US" b="1" dirty="0" smtClean="0">
                <a:solidFill>
                  <a:srgbClr val="3366FF"/>
                </a:solidFill>
                <a:latin typeface="Courier New" pitchFamily="49" charset="0"/>
                <a:cs typeface="Courier New" pitchFamily="49" charset="0"/>
              </a:rPr>
              <a:t>);</a:t>
            </a:r>
          </a:p>
          <a:p>
            <a:pPr marL="381000" indent="-381000">
              <a:lnSpc>
                <a:spcPct val="110000"/>
              </a:lnSpc>
            </a:pPr>
            <a:r>
              <a:rPr lang="en-US" b="1" dirty="0">
                <a:solidFill>
                  <a:srgbClr val="3366FF"/>
                </a:solidFill>
                <a:latin typeface="Courier New" pitchFamily="49" charset="0"/>
                <a:cs typeface="Courier New" pitchFamily="49" charset="0"/>
              </a:rPr>
              <a:t>						while( ready0 );</a:t>
            </a:r>
          </a:p>
          <a:p>
            <a:pPr marL="381000" indent="-381000">
              <a:lnSpc>
                <a:spcPct val="110000"/>
              </a:lnSpc>
            </a:pP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&lt;</a:t>
            </a:r>
            <a:r>
              <a:rPr lang="en-US" b="1" dirty="0">
                <a:latin typeface="Courier New" pitchFamily="49" charset="0"/>
                <a:cs typeface="Courier New" pitchFamily="49" charset="0"/>
              </a:rPr>
              <a:t>critical&gt;       </a:t>
            </a:r>
            <a:r>
              <a:rPr lang="en-US" b="1" dirty="0" smtClean="0">
                <a:solidFill>
                  <a:srgbClr val="C00000"/>
                </a:solidFill>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while</a:t>
            </a:r>
            <a:r>
              <a:rPr lang="en-US" b="1" dirty="0">
                <a:solidFill>
                  <a:srgbClr val="3366FF"/>
                </a:solidFill>
                <a:latin typeface="Courier New" pitchFamily="49" charset="0"/>
                <a:cs typeface="Courier New" pitchFamily="49" charset="0"/>
              </a:rPr>
              <a:t>( ready0 ); </a:t>
            </a:r>
            <a:r>
              <a:rPr lang="en-US" b="1" dirty="0">
                <a:solidFill>
                  <a:srgbClr val="C00000"/>
                </a:solidFill>
                <a:latin typeface="Courier New" pitchFamily="49" charset="0"/>
                <a:cs typeface="Courier New" pitchFamily="49" charset="0"/>
              </a:rPr>
              <a:t>+</a:t>
            </a:r>
            <a:endParaRPr lang="en-US" b="1" dirty="0" smtClean="0">
              <a:solidFill>
                <a:srgbClr val="3366FF"/>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ready0</a:t>
            </a:r>
            <a:r>
              <a:rPr lang="en-US" b="1" dirty="0">
                <a:solidFill>
                  <a:srgbClr val="3366FF"/>
                </a:solidFill>
                <a:latin typeface="Courier New" pitchFamily="49" charset="0"/>
                <a:cs typeface="Courier New" pitchFamily="49" charset="0"/>
              </a:rPr>
              <a:t>= false;</a:t>
            </a:r>
            <a:r>
              <a:rPr lang="en-US" b="1" dirty="0" smtClean="0">
                <a:solidFill>
                  <a:srgbClr val="C00000"/>
                </a:solidFill>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&lt;</a:t>
            </a:r>
            <a:r>
              <a:rPr lang="en-US" b="1" dirty="0">
                <a:latin typeface="Courier New" pitchFamily="49" charset="0"/>
                <a:cs typeface="Courier New" pitchFamily="49" charset="0"/>
              </a:rPr>
              <a:t>critical&gt;       </a:t>
            </a:r>
            <a:r>
              <a:rPr lang="en-US" b="1" dirty="0">
                <a:solidFill>
                  <a:srgbClr val="C00000"/>
                </a:solidFill>
                <a:latin typeface="Courier New" pitchFamily="49" charset="0"/>
                <a:cs typeface="Courier New" pitchFamily="49" charset="0"/>
              </a:rPr>
              <a:t>+</a:t>
            </a:r>
            <a:endParaRPr lang="en-US" b="1" dirty="0" smtClean="0">
              <a:solidFill>
                <a:srgbClr val="C00000"/>
              </a:solidFill>
              <a:latin typeface="Courier New" pitchFamily="49" charset="0"/>
              <a:cs typeface="Courier New" pitchFamily="49" charset="0"/>
            </a:endParaRPr>
          </a:p>
          <a:p>
            <a:pPr marL="381000" indent="-381000">
              <a:lnSpc>
                <a:spcPct val="110000"/>
              </a:lnSpc>
            </a:pPr>
            <a:r>
              <a:rPr lang="en-US" b="1" dirty="0">
                <a:latin typeface="Courier New" pitchFamily="49" charset="0"/>
                <a:cs typeface="Courier New" pitchFamily="49" charset="0"/>
              </a:rPr>
              <a:t>	</a:t>
            </a:r>
            <a:r>
              <a:rPr lang="en-US" b="1" dirty="0" smtClean="0">
                <a:latin typeface="Courier New" pitchFamily="49" charset="0"/>
                <a:cs typeface="Courier New" pitchFamily="49" charset="0"/>
              </a:rPr>
              <a:t>&lt;</a:t>
            </a:r>
            <a:r>
              <a:rPr lang="en-US" b="1" dirty="0">
                <a:latin typeface="Courier New" pitchFamily="49" charset="0"/>
                <a:cs typeface="Courier New" pitchFamily="49" charset="0"/>
              </a:rPr>
              <a:t>noncritical&gt;    </a:t>
            </a:r>
            <a:r>
              <a:rPr lang="en-US" b="1" dirty="0">
                <a:solidFill>
                  <a:srgbClr val="C00000"/>
                </a:solidFill>
                <a:latin typeface="Courier New" pitchFamily="49" charset="0"/>
                <a:cs typeface="Courier New" pitchFamily="49" charset="0"/>
              </a:rPr>
              <a:t>+</a:t>
            </a: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ready1</a:t>
            </a:r>
            <a:r>
              <a:rPr lang="en-US" b="1" dirty="0">
                <a:solidFill>
                  <a:srgbClr val="3366FF"/>
                </a:solidFill>
                <a:latin typeface="Courier New" pitchFamily="49" charset="0"/>
                <a:cs typeface="Courier New" pitchFamily="49" charset="0"/>
              </a:rPr>
              <a:t>= false;</a:t>
            </a:r>
            <a:endParaRPr lang="en-US" b="1" dirty="0" smtClean="0">
              <a:solidFill>
                <a:srgbClr val="C00000"/>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ready0</a:t>
            </a:r>
            <a:r>
              <a:rPr lang="en-US" b="1" dirty="0">
                <a:solidFill>
                  <a:srgbClr val="3366FF"/>
                </a:solidFill>
                <a:latin typeface="Courier New" pitchFamily="49" charset="0"/>
                <a:cs typeface="Courier New" pitchFamily="49" charset="0"/>
              </a:rPr>
              <a:t>= true;</a:t>
            </a:r>
            <a:r>
              <a:rPr lang="en-US" b="1" dirty="0" smtClean="0">
                <a:solidFill>
                  <a:srgbClr val="C00000"/>
                </a:solidFill>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&lt;</a:t>
            </a:r>
            <a:r>
              <a:rPr lang="en-US" b="1" dirty="0">
                <a:latin typeface="Courier New" pitchFamily="49" charset="0"/>
                <a:cs typeface="Courier New" pitchFamily="49" charset="0"/>
              </a:rPr>
              <a:t>noncritical&gt;    </a:t>
            </a:r>
            <a:r>
              <a:rPr lang="en-US" b="1" dirty="0">
                <a:solidFill>
                  <a:srgbClr val="C00000"/>
                </a:solidFill>
                <a:latin typeface="Courier New" pitchFamily="49" charset="0"/>
                <a:cs typeface="Courier New" pitchFamily="49" charset="0"/>
              </a:rPr>
              <a:t>+</a:t>
            </a:r>
            <a:endParaRPr lang="en-US" b="1" dirty="0" smtClean="0">
              <a:solidFill>
                <a:srgbClr val="3366FF"/>
              </a:solidFill>
              <a:latin typeface="Courier New" pitchFamily="49" charset="0"/>
              <a:cs typeface="Courier New" pitchFamily="49" charset="0"/>
            </a:endParaRPr>
          </a:p>
          <a:p>
            <a:pPr marL="381000" indent="-381000">
              <a:lnSpc>
                <a:spcPct val="110000"/>
              </a:lnSpc>
            </a:pPr>
            <a:r>
              <a:rPr lang="en-US" b="1" dirty="0" smtClean="0">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ready1</a:t>
            </a:r>
            <a:r>
              <a:rPr lang="en-US" b="1" dirty="0">
                <a:solidFill>
                  <a:srgbClr val="3366FF"/>
                </a:solidFill>
                <a:latin typeface="Courier New" pitchFamily="49" charset="0"/>
                <a:cs typeface="Courier New" pitchFamily="49" charset="0"/>
              </a:rPr>
              <a:t>= true;</a:t>
            </a:r>
            <a:endParaRPr lang="en-US" b="1" dirty="0" smtClean="0">
              <a:solidFill>
                <a:srgbClr val="C00000"/>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a:t>
            </a:r>
          </a:p>
        </p:txBody>
      </p:sp>
      <p:cxnSp>
        <p:nvCxnSpPr>
          <p:cNvPr id="3" name="Gerade Verbindung 2"/>
          <p:cNvCxnSpPr/>
          <p:nvPr/>
        </p:nvCxnSpPr>
        <p:spPr bwMode="auto">
          <a:xfrm>
            <a:off x="467544" y="2276872"/>
            <a:ext cx="0" cy="4104456"/>
          </a:xfrm>
          <a:prstGeom prst="line">
            <a:avLst/>
          </a:prstGeom>
          <a:solidFill>
            <a:schemeClr val="accent1"/>
          </a:solidFill>
          <a:ln w="19050" cap="flat" cmpd="sng" algn="ctr">
            <a:solidFill>
              <a:schemeClr val="tx1"/>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323528" y="3933056"/>
            <a:ext cx="7704856" cy="0"/>
          </a:xfrm>
          <a:prstGeom prst="line">
            <a:avLst/>
          </a:prstGeom>
          <a:solidFill>
            <a:schemeClr val="accent1"/>
          </a:solidFill>
          <a:ln w="3175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feld 7"/>
          <p:cNvSpPr txBox="1"/>
          <p:nvPr/>
        </p:nvSpPr>
        <p:spPr>
          <a:xfrm>
            <a:off x="7380312" y="2793122"/>
            <a:ext cx="1011815" cy="707886"/>
          </a:xfrm>
          <a:prstGeom prst="rect">
            <a:avLst/>
          </a:prstGeom>
          <a:noFill/>
        </p:spPr>
        <p:txBody>
          <a:bodyPr wrap="none" rtlCol="0">
            <a:spAutoFit/>
          </a:bodyPr>
          <a:lstStyle/>
          <a:p>
            <a:r>
              <a:rPr lang="de-DE" sz="2000" i="1" dirty="0" smtClean="0"/>
              <a:t>Aktives</a:t>
            </a:r>
          </a:p>
          <a:p>
            <a:r>
              <a:rPr lang="de-DE" sz="2000" i="1" dirty="0" smtClean="0"/>
              <a:t>Warten</a:t>
            </a:r>
            <a:endParaRPr lang="de-DE" sz="2000" i="1" dirty="0"/>
          </a:p>
        </p:txBody>
      </p:sp>
      <p:cxnSp>
        <p:nvCxnSpPr>
          <p:cNvPr id="6" name="Gerade Verbindung 5"/>
          <p:cNvCxnSpPr/>
          <p:nvPr/>
        </p:nvCxnSpPr>
        <p:spPr bwMode="auto">
          <a:xfrm>
            <a:off x="1403648" y="2924944"/>
            <a:ext cx="0" cy="936104"/>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Freihandform 9"/>
          <p:cNvSpPr/>
          <p:nvPr/>
        </p:nvSpPr>
        <p:spPr bwMode="auto">
          <a:xfrm>
            <a:off x="7331384" y="3439115"/>
            <a:ext cx="582627" cy="323681"/>
          </a:xfrm>
          <a:custGeom>
            <a:avLst/>
            <a:gdLst>
              <a:gd name="connsiteX0" fmla="*/ 582627 w 582627"/>
              <a:gd name="connsiteY0" fmla="*/ 0 h 323681"/>
              <a:gd name="connsiteX1" fmla="*/ 412694 w 582627"/>
              <a:gd name="connsiteY1" fmla="*/ 234669 h 323681"/>
              <a:gd name="connsiteX2" fmla="*/ 0 w 582627"/>
              <a:gd name="connsiteY2" fmla="*/ 323681 h 323681"/>
            </a:gdLst>
            <a:ahLst/>
            <a:cxnLst>
              <a:cxn ang="0">
                <a:pos x="connsiteX0" y="connsiteY0"/>
              </a:cxn>
              <a:cxn ang="0">
                <a:pos x="connsiteX1" y="connsiteY1"/>
              </a:cxn>
              <a:cxn ang="0">
                <a:pos x="connsiteX2" y="connsiteY2"/>
              </a:cxn>
            </a:cxnLst>
            <a:rect l="l" t="t" r="r" b="b"/>
            <a:pathLst>
              <a:path w="582627" h="323681">
                <a:moveTo>
                  <a:pt x="582627" y="0"/>
                </a:moveTo>
                <a:cubicBezTo>
                  <a:pt x="546212" y="90361"/>
                  <a:pt x="509798" y="180722"/>
                  <a:pt x="412694" y="234669"/>
                </a:cubicBezTo>
                <a:cubicBezTo>
                  <a:pt x="315590" y="288616"/>
                  <a:pt x="157795" y="306148"/>
                  <a:pt x="0" y="323681"/>
                </a:cubicBezTo>
              </a:path>
            </a:pathLst>
          </a:custGeom>
          <a:noFill/>
          <a:ln w="19050" cap="flat" cmpd="sng" algn="ctr">
            <a:solidFill>
              <a:srgbClr val="AAA28D"/>
            </a:solidFill>
            <a:prstDash val="sysDot"/>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745601878"/>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BBA59CD5-3D18-46B6-901F-4B1B81940AAE}"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908290" name="Rectangle 2"/>
          <p:cNvSpPr>
            <a:spLocks noGrp="1" noChangeArrowheads="1"/>
          </p:cNvSpPr>
          <p:nvPr>
            <p:ph type="title"/>
          </p:nvPr>
        </p:nvSpPr>
        <p:spPr/>
        <p:txBody>
          <a:bodyPr/>
          <a:lstStyle/>
          <a:p>
            <a:r>
              <a:rPr lang="de-DE" dirty="0"/>
              <a:t>Wechselseitiger Ausschluss </a:t>
            </a:r>
            <a:r>
              <a:rPr lang="de-DE" dirty="0" smtClean="0"/>
              <a:t>(7)</a:t>
            </a:r>
            <a:endParaRPr lang="de-DE" dirty="0"/>
          </a:p>
        </p:txBody>
      </p:sp>
      <p:sp>
        <p:nvSpPr>
          <p:cNvPr id="908291" name="Rectangle 3"/>
          <p:cNvSpPr>
            <a:spLocks noGrp="1" noChangeArrowheads="1"/>
          </p:cNvSpPr>
          <p:nvPr>
            <p:ph type="body" idx="1"/>
          </p:nvPr>
        </p:nvSpPr>
        <p:spPr/>
        <p:txBody>
          <a:bodyPr/>
          <a:lstStyle/>
          <a:p>
            <a:pPr marL="381000" indent="-381000">
              <a:lnSpc>
                <a:spcPct val="90000"/>
              </a:lnSpc>
            </a:pPr>
            <a:r>
              <a:rPr lang="de-DE" b="1" dirty="0" smtClean="0"/>
              <a:t>Harmlose Durchmischung</a:t>
            </a:r>
          </a:p>
          <a:p>
            <a:pPr marL="381000" indent="-381000">
              <a:lnSpc>
                <a:spcPct val="90000"/>
              </a:lnSpc>
            </a:pPr>
            <a:endParaRPr lang="de-DE" b="1" dirty="0" smtClean="0"/>
          </a:p>
          <a:p>
            <a:pPr marL="381000" indent="-381000">
              <a:lnSpc>
                <a:spcPct val="90000"/>
              </a:lnSpc>
            </a:pPr>
            <a:r>
              <a:rPr lang="de-DE" dirty="0" smtClean="0"/>
              <a:t>	  P</a:t>
            </a:r>
            <a:r>
              <a:rPr lang="de-DE" baseline="-25000" dirty="0" smtClean="0"/>
              <a:t>0</a:t>
            </a:r>
            <a:r>
              <a:rPr lang="de-DE" dirty="0" smtClean="0"/>
              <a:t>					  P</a:t>
            </a:r>
            <a:r>
              <a:rPr lang="de-DE" baseline="-25000" dirty="0" smtClean="0"/>
              <a:t>1</a:t>
            </a:r>
          </a:p>
          <a:p>
            <a:pPr marL="381000" indent="-381000">
              <a:lnSpc>
                <a:spcPct val="110000"/>
              </a:lnSpc>
            </a:pP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a:t>
            </a:r>
          </a:p>
          <a:p>
            <a:pPr marL="381000" indent="-381000">
              <a:lnSpc>
                <a:spcPct val="110000"/>
              </a:lnSpc>
            </a:pPr>
            <a:r>
              <a:rPr lang="en-US" b="1" dirty="0" smtClean="0">
                <a:solidFill>
                  <a:srgbClr val="3366FF"/>
                </a:solidFill>
                <a:latin typeface="Courier New" pitchFamily="49" charset="0"/>
                <a:cs typeface="Courier New" pitchFamily="49" charset="0"/>
              </a:rPr>
              <a:t>						ready1</a:t>
            </a:r>
            <a:r>
              <a:rPr lang="en-US" b="1" dirty="0">
                <a:solidFill>
                  <a:srgbClr val="3366FF"/>
                </a:solidFill>
                <a:latin typeface="Courier New" pitchFamily="49" charset="0"/>
                <a:cs typeface="Courier New" pitchFamily="49" charset="0"/>
              </a:rPr>
              <a:t>= true;</a:t>
            </a:r>
            <a:endParaRPr lang="en-US" b="1" dirty="0" smtClean="0">
              <a:solidFill>
                <a:srgbClr val="3366FF"/>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while</a:t>
            </a:r>
            <a:r>
              <a:rPr lang="en-US" b="1" dirty="0">
                <a:solidFill>
                  <a:srgbClr val="3366FF"/>
                </a:solidFill>
                <a:latin typeface="Courier New" pitchFamily="49" charset="0"/>
                <a:cs typeface="Courier New" pitchFamily="49" charset="0"/>
              </a:rPr>
              <a:t>( ready0 </a:t>
            </a:r>
            <a:r>
              <a:rPr lang="en-US" b="1" dirty="0" smtClean="0">
                <a:solidFill>
                  <a:srgbClr val="3366FF"/>
                </a:solidFill>
                <a:latin typeface="Courier New" pitchFamily="49" charset="0"/>
                <a:cs typeface="Courier New" pitchFamily="49" charset="0"/>
              </a:rPr>
              <a:t>);</a:t>
            </a:r>
          </a:p>
          <a:p>
            <a:pPr marL="381000" indent="-381000">
              <a:lnSpc>
                <a:spcPct val="110000"/>
              </a:lnSpc>
            </a:pPr>
            <a:r>
              <a:rPr lang="en-US" b="1" dirty="0">
                <a:solidFill>
                  <a:srgbClr val="3366FF"/>
                </a:solidFill>
                <a:latin typeface="Courier New" pitchFamily="49" charset="0"/>
                <a:cs typeface="Courier New" pitchFamily="49" charset="0"/>
              </a:rPr>
              <a:t>						while( ready0 </a:t>
            </a:r>
            <a:r>
              <a:rPr lang="en-US" b="1" dirty="0" smtClean="0">
                <a:solidFill>
                  <a:srgbClr val="3366FF"/>
                </a:solidFill>
                <a:latin typeface="Courier New" pitchFamily="49" charset="0"/>
                <a:cs typeface="Courier New" pitchFamily="49" charset="0"/>
              </a:rPr>
              <a:t>);</a:t>
            </a:r>
          </a:p>
          <a:p>
            <a:pPr marL="381000" indent="-381000">
              <a:lnSpc>
                <a:spcPct val="110000"/>
              </a:lnSpc>
            </a:pPr>
            <a:r>
              <a:rPr lang="en-US" b="1" dirty="0" smtClean="0">
                <a:solidFill>
                  <a:srgbClr val="3366FF"/>
                </a:solidFill>
                <a:latin typeface="Courier New" pitchFamily="49" charset="0"/>
                <a:cs typeface="Courier New" pitchFamily="49" charset="0"/>
              </a:rPr>
              <a:t>	ready0</a:t>
            </a:r>
            <a:r>
              <a:rPr lang="en-US" b="1" dirty="0">
                <a:solidFill>
                  <a:srgbClr val="3366FF"/>
                </a:solidFill>
                <a:latin typeface="Courier New" pitchFamily="49" charset="0"/>
                <a:cs typeface="Courier New" pitchFamily="49" charset="0"/>
              </a:rPr>
              <a:t>= false;</a:t>
            </a:r>
          </a:p>
          <a:p>
            <a:pPr marL="381000" indent="-381000">
              <a:lnSpc>
                <a:spcPct val="110000"/>
              </a:lnSpc>
            </a:pP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&lt;noncritical&gt;       </a:t>
            </a:r>
            <a:r>
              <a:rPr lang="en-US" b="1" dirty="0" smtClean="0">
                <a:solidFill>
                  <a:srgbClr val="C00000"/>
                </a:solidFill>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while( ready0 ); </a:t>
            </a:r>
            <a:r>
              <a:rPr lang="en-US" b="1" dirty="0" smtClean="0">
                <a:solidFill>
                  <a:srgbClr val="C00000"/>
                </a:solidFill>
                <a:latin typeface="Courier New" pitchFamily="49" charset="0"/>
                <a:cs typeface="Courier New" pitchFamily="49" charset="0"/>
              </a:rPr>
              <a:t>+</a:t>
            </a:r>
            <a:endParaRPr lang="en-US" b="1" dirty="0" smtClean="0">
              <a:solidFill>
                <a:srgbClr val="3366FF"/>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ready0</a:t>
            </a:r>
            <a:r>
              <a:rPr lang="en-US" b="1" dirty="0">
                <a:solidFill>
                  <a:srgbClr val="3366FF"/>
                </a:solidFill>
                <a:latin typeface="Courier New" pitchFamily="49" charset="0"/>
                <a:cs typeface="Courier New" pitchFamily="49" charset="0"/>
              </a:rPr>
              <a:t>= true;</a:t>
            </a:r>
            <a:r>
              <a:rPr lang="en-US" b="1" dirty="0" smtClean="0">
                <a:solidFill>
                  <a:srgbClr val="C00000"/>
                </a:solidFill>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&lt;</a:t>
            </a:r>
            <a:r>
              <a:rPr lang="en-US" b="1" dirty="0">
                <a:latin typeface="Courier New" pitchFamily="49" charset="0"/>
                <a:cs typeface="Courier New" pitchFamily="49" charset="0"/>
              </a:rPr>
              <a:t>critical&gt;       </a:t>
            </a:r>
            <a:r>
              <a:rPr lang="en-US" b="1" dirty="0">
                <a:solidFill>
                  <a:srgbClr val="C00000"/>
                </a:solidFill>
                <a:latin typeface="Courier New" pitchFamily="49" charset="0"/>
                <a:cs typeface="Courier New" pitchFamily="49" charset="0"/>
              </a:rPr>
              <a:t>+</a:t>
            </a:r>
            <a:endParaRPr lang="en-US" b="1" dirty="0" smtClean="0">
              <a:solidFill>
                <a:srgbClr val="C00000"/>
              </a:solidFill>
              <a:latin typeface="Courier New" pitchFamily="49" charset="0"/>
              <a:cs typeface="Courier New" pitchFamily="49" charset="0"/>
            </a:endParaRPr>
          </a:p>
          <a:p>
            <a:pPr marL="381000" indent="-381000">
              <a:lnSpc>
                <a:spcPct val="110000"/>
              </a:lnSpc>
            </a:pPr>
            <a:r>
              <a:rPr lang="en-US" b="1" dirty="0">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a:t>
            </a:r>
            <a:r>
              <a:rPr lang="en-US" b="1" dirty="0" smtClean="0">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ready1</a:t>
            </a:r>
            <a:r>
              <a:rPr lang="en-US" b="1" dirty="0">
                <a:solidFill>
                  <a:srgbClr val="3366FF"/>
                </a:solidFill>
                <a:latin typeface="Courier New" pitchFamily="49" charset="0"/>
                <a:cs typeface="Courier New" pitchFamily="49" charset="0"/>
              </a:rPr>
              <a:t>= false;</a:t>
            </a:r>
            <a:endParaRPr lang="en-US" b="1" dirty="0" smtClean="0">
              <a:solidFill>
                <a:srgbClr val="C00000"/>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&lt;</a:t>
            </a:r>
            <a:r>
              <a:rPr lang="en-US" b="1" dirty="0">
                <a:latin typeface="Courier New" pitchFamily="49" charset="0"/>
                <a:cs typeface="Courier New" pitchFamily="49" charset="0"/>
              </a:rPr>
              <a:t>noncritical&gt;    </a:t>
            </a:r>
            <a:r>
              <a:rPr lang="en-US" b="1" dirty="0">
                <a:solidFill>
                  <a:srgbClr val="C00000"/>
                </a:solidFill>
                <a:latin typeface="Courier New" pitchFamily="49" charset="0"/>
                <a:cs typeface="Courier New" pitchFamily="49" charset="0"/>
              </a:rPr>
              <a:t>+</a:t>
            </a:r>
            <a:endParaRPr lang="en-US" b="1" dirty="0" smtClean="0">
              <a:solidFill>
                <a:srgbClr val="3366FF"/>
              </a:solidFill>
              <a:latin typeface="Courier New" pitchFamily="49" charset="0"/>
              <a:cs typeface="Courier New" pitchFamily="49" charset="0"/>
            </a:endParaRPr>
          </a:p>
          <a:p>
            <a:pPr marL="381000" indent="-381000">
              <a:lnSpc>
                <a:spcPct val="110000"/>
              </a:lnSpc>
            </a:pPr>
            <a:r>
              <a:rPr lang="en-US" b="1" dirty="0" smtClean="0">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ready1</a:t>
            </a:r>
            <a:r>
              <a:rPr lang="en-US" b="1" dirty="0">
                <a:solidFill>
                  <a:srgbClr val="3366FF"/>
                </a:solidFill>
                <a:latin typeface="Courier New" pitchFamily="49" charset="0"/>
                <a:cs typeface="Courier New" pitchFamily="49" charset="0"/>
              </a:rPr>
              <a:t>= true;</a:t>
            </a:r>
            <a:endParaRPr lang="en-US" b="1" dirty="0" smtClean="0">
              <a:solidFill>
                <a:srgbClr val="C00000"/>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a:t>
            </a:r>
          </a:p>
        </p:txBody>
      </p:sp>
      <p:cxnSp>
        <p:nvCxnSpPr>
          <p:cNvPr id="3" name="Gerade Verbindung 2"/>
          <p:cNvCxnSpPr/>
          <p:nvPr/>
        </p:nvCxnSpPr>
        <p:spPr bwMode="auto">
          <a:xfrm>
            <a:off x="467544" y="2276872"/>
            <a:ext cx="0" cy="4104456"/>
          </a:xfrm>
          <a:prstGeom prst="line">
            <a:avLst/>
          </a:prstGeom>
          <a:solidFill>
            <a:schemeClr val="accent1"/>
          </a:solidFill>
          <a:ln w="19050" cap="flat" cmpd="sng" algn="ctr">
            <a:solidFill>
              <a:schemeClr val="tx1"/>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323528" y="3933056"/>
            <a:ext cx="7704856" cy="0"/>
          </a:xfrm>
          <a:prstGeom prst="line">
            <a:avLst/>
          </a:prstGeom>
          <a:solidFill>
            <a:schemeClr val="accent1"/>
          </a:solidFill>
          <a:ln w="3175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a:off x="1407374" y="2636912"/>
            <a:ext cx="0" cy="936104"/>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5652120" y="3573016"/>
            <a:ext cx="0" cy="288032"/>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3713371"/>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BBA59CD5-3D18-46B6-901F-4B1B81940AAE}"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908290" name="Rectangle 2"/>
          <p:cNvSpPr>
            <a:spLocks noGrp="1" noChangeArrowheads="1"/>
          </p:cNvSpPr>
          <p:nvPr>
            <p:ph type="title"/>
          </p:nvPr>
        </p:nvSpPr>
        <p:spPr/>
        <p:txBody>
          <a:bodyPr/>
          <a:lstStyle/>
          <a:p>
            <a:r>
              <a:rPr lang="de-DE" dirty="0"/>
              <a:t>Wechselseitiger Ausschluss </a:t>
            </a:r>
            <a:r>
              <a:rPr lang="de-DE" dirty="0" smtClean="0"/>
              <a:t>(7)</a:t>
            </a:r>
            <a:endParaRPr lang="de-DE" dirty="0"/>
          </a:p>
        </p:txBody>
      </p:sp>
      <p:sp>
        <p:nvSpPr>
          <p:cNvPr id="908291" name="Rectangle 3"/>
          <p:cNvSpPr>
            <a:spLocks noGrp="1" noChangeArrowheads="1"/>
          </p:cNvSpPr>
          <p:nvPr>
            <p:ph type="body" idx="1"/>
          </p:nvPr>
        </p:nvSpPr>
        <p:spPr/>
        <p:txBody>
          <a:bodyPr/>
          <a:lstStyle/>
          <a:p>
            <a:pPr marL="381000" indent="-381000">
              <a:lnSpc>
                <a:spcPct val="90000"/>
              </a:lnSpc>
            </a:pPr>
            <a:r>
              <a:rPr lang="de-DE" b="1" dirty="0" smtClean="0"/>
              <a:t>Harmlose Durchmischung</a:t>
            </a:r>
          </a:p>
          <a:p>
            <a:pPr marL="381000" indent="-381000">
              <a:lnSpc>
                <a:spcPct val="90000"/>
              </a:lnSpc>
            </a:pPr>
            <a:endParaRPr lang="de-DE" b="1" dirty="0" smtClean="0"/>
          </a:p>
          <a:p>
            <a:pPr marL="381000" indent="-381000">
              <a:lnSpc>
                <a:spcPct val="90000"/>
              </a:lnSpc>
            </a:pPr>
            <a:r>
              <a:rPr lang="de-DE" dirty="0" smtClean="0"/>
              <a:t>	  P</a:t>
            </a:r>
            <a:r>
              <a:rPr lang="de-DE" baseline="-25000" dirty="0" smtClean="0"/>
              <a:t>0</a:t>
            </a:r>
            <a:r>
              <a:rPr lang="de-DE" dirty="0" smtClean="0"/>
              <a:t>					  P</a:t>
            </a:r>
            <a:r>
              <a:rPr lang="de-DE" baseline="-25000" dirty="0" smtClean="0"/>
              <a:t>1</a:t>
            </a:r>
          </a:p>
          <a:p>
            <a:pPr marL="381000" indent="-381000">
              <a:lnSpc>
                <a:spcPct val="110000"/>
              </a:lnSpc>
            </a:pPr>
            <a:r>
              <a:rPr lang="en-US" b="1" dirty="0" smtClean="0">
                <a:solidFill>
                  <a:srgbClr val="3366FF"/>
                </a:solidFill>
                <a:latin typeface="Courier New" pitchFamily="49" charset="0"/>
                <a:cs typeface="Courier New" pitchFamily="49" charset="0"/>
              </a:rPr>
              <a:t>						ready1</a:t>
            </a:r>
            <a:r>
              <a:rPr lang="en-US" b="1" dirty="0">
                <a:solidFill>
                  <a:srgbClr val="3366FF"/>
                </a:solidFill>
                <a:latin typeface="Courier New" pitchFamily="49" charset="0"/>
                <a:cs typeface="Courier New" pitchFamily="49" charset="0"/>
              </a:rPr>
              <a:t>= true;</a:t>
            </a:r>
            <a:endParaRPr lang="en-US" b="1" dirty="0" smtClean="0">
              <a:solidFill>
                <a:srgbClr val="3366FF"/>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while</a:t>
            </a:r>
            <a:r>
              <a:rPr lang="en-US" b="1" dirty="0">
                <a:solidFill>
                  <a:srgbClr val="3366FF"/>
                </a:solidFill>
                <a:latin typeface="Courier New" pitchFamily="49" charset="0"/>
                <a:cs typeface="Courier New" pitchFamily="49" charset="0"/>
              </a:rPr>
              <a:t>( ready0 </a:t>
            </a:r>
            <a:r>
              <a:rPr lang="en-US" b="1" dirty="0" smtClean="0">
                <a:solidFill>
                  <a:srgbClr val="3366FF"/>
                </a:solidFill>
                <a:latin typeface="Courier New" pitchFamily="49" charset="0"/>
                <a:cs typeface="Courier New" pitchFamily="49" charset="0"/>
              </a:rPr>
              <a:t>);</a:t>
            </a:r>
          </a:p>
          <a:p>
            <a:pPr marL="381000" indent="-381000">
              <a:lnSpc>
                <a:spcPct val="110000"/>
              </a:lnSpc>
            </a:pPr>
            <a:r>
              <a:rPr lang="en-US" b="1" dirty="0">
                <a:solidFill>
                  <a:srgbClr val="3366FF"/>
                </a:solidFill>
                <a:latin typeface="Courier New" pitchFamily="49" charset="0"/>
                <a:cs typeface="Courier New" pitchFamily="49" charset="0"/>
              </a:rPr>
              <a:t>						while( ready0 </a:t>
            </a:r>
            <a:r>
              <a:rPr lang="en-US" b="1" dirty="0" smtClean="0">
                <a:solidFill>
                  <a:srgbClr val="3366FF"/>
                </a:solidFill>
                <a:latin typeface="Courier New" pitchFamily="49" charset="0"/>
                <a:cs typeface="Courier New" pitchFamily="49" charset="0"/>
              </a:rPr>
              <a:t>);</a:t>
            </a:r>
          </a:p>
          <a:p>
            <a:pPr marL="381000" indent="-381000">
              <a:lnSpc>
                <a:spcPct val="110000"/>
              </a:lnSpc>
            </a:pPr>
            <a:r>
              <a:rPr lang="en-US" b="1" dirty="0" smtClean="0">
                <a:solidFill>
                  <a:srgbClr val="3366FF"/>
                </a:solidFill>
                <a:latin typeface="Courier New" pitchFamily="49" charset="0"/>
                <a:cs typeface="Courier New" pitchFamily="49" charset="0"/>
              </a:rPr>
              <a:t>	ready0</a:t>
            </a:r>
            <a:r>
              <a:rPr lang="en-US" b="1" dirty="0">
                <a:solidFill>
                  <a:srgbClr val="3366FF"/>
                </a:solidFill>
                <a:latin typeface="Courier New" pitchFamily="49" charset="0"/>
                <a:cs typeface="Courier New" pitchFamily="49" charset="0"/>
              </a:rPr>
              <a:t>= false;</a:t>
            </a:r>
          </a:p>
          <a:p>
            <a:pPr marL="381000" indent="-381000">
              <a:lnSpc>
                <a:spcPct val="110000"/>
              </a:lnSpc>
            </a:pPr>
            <a:r>
              <a:rPr lang="en-US" b="1" dirty="0" smtClean="0">
                <a:solidFill>
                  <a:srgbClr val="3366FF"/>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while( ready0 ); </a:t>
            </a:r>
            <a:r>
              <a:rPr lang="en-US" b="1" dirty="0" smtClean="0">
                <a:solidFill>
                  <a:srgbClr val="C00000"/>
                </a:solidFill>
                <a:latin typeface="Courier New" pitchFamily="49" charset="0"/>
                <a:cs typeface="Courier New" pitchFamily="49" charset="0"/>
              </a:rPr>
              <a:t>+</a:t>
            </a:r>
            <a:endParaRPr lang="en-US" b="1" dirty="0" smtClean="0">
              <a:solidFill>
                <a:srgbClr val="3366FF"/>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&lt;</a:t>
            </a:r>
            <a:r>
              <a:rPr lang="en-US" b="1" dirty="0">
                <a:latin typeface="Courier New" pitchFamily="49" charset="0"/>
                <a:cs typeface="Courier New" pitchFamily="49" charset="0"/>
              </a:rPr>
              <a:t>noncritical&gt;       </a:t>
            </a:r>
            <a:r>
              <a:rPr lang="en-US" b="1" dirty="0" smtClean="0">
                <a:solidFill>
                  <a:srgbClr val="C00000"/>
                </a:solidFill>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&lt;</a:t>
            </a:r>
            <a:r>
              <a:rPr lang="en-US" b="1" dirty="0">
                <a:latin typeface="Courier New" pitchFamily="49" charset="0"/>
                <a:cs typeface="Courier New" pitchFamily="49" charset="0"/>
              </a:rPr>
              <a:t>critical&gt;       </a:t>
            </a:r>
            <a:r>
              <a:rPr lang="en-US" b="1" dirty="0">
                <a:solidFill>
                  <a:srgbClr val="C00000"/>
                </a:solidFill>
                <a:latin typeface="Courier New" pitchFamily="49" charset="0"/>
                <a:cs typeface="Courier New" pitchFamily="49" charset="0"/>
              </a:rPr>
              <a:t>+</a:t>
            </a:r>
            <a:endParaRPr lang="en-US" b="1" dirty="0" smtClean="0">
              <a:solidFill>
                <a:srgbClr val="C00000"/>
              </a:solidFill>
              <a:latin typeface="Courier New" pitchFamily="49" charset="0"/>
              <a:cs typeface="Courier New" pitchFamily="49" charset="0"/>
            </a:endParaRPr>
          </a:p>
          <a:p>
            <a:pPr marL="381000" indent="-381000">
              <a:lnSpc>
                <a:spcPct val="110000"/>
              </a:lnSpc>
            </a:pPr>
            <a:r>
              <a:rPr lang="en-US" b="1" dirty="0">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ready0</a:t>
            </a:r>
            <a:r>
              <a:rPr lang="en-US" b="1" dirty="0">
                <a:solidFill>
                  <a:srgbClr val="3366FF"/>
                </a:solidFill>
                <a:latin typeface="Courier New" pitchFamily="49" charset="0"/>
                <a:cs typeface="Courier New" pitchFamily="49" charset="0"/>
              </a:rPr>
              <a:t>= true; </a:t>
            </a:r>
            <a:r>
              <a:rPr lang="en-US" b="1" dirty="0" smtClean="0">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ready1</a:t>
            </a:r>
            <a:r>
              <a:rPr lang="en-US" b="1" dirty="0">
                <a:solidFill>
                  <a:srgbClr val="3366FF"/>
                </a:solidFill>
                <a:latin typeface="Courier New" pitchFamily="49" charset="0"/>
                <a:cs typeface="Courier New" pitchFamily="49" charset="0"/>
              </a:rPr>
              <a:t>= false;</a:t>
            </a:r>
            <a:endParaRPr lang="en-US" b="1" dirty="0" smtClean="0">
              <a:solidFill>
                <a:srgbClr val="C00000"/>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a:t>
            </a:r>
            <a:r>
              <a:rPr lang="en-US" b="1" dirty="0" smtClean="0">
                <a:solidFill>
                  <a:srgbClr val="C00000"/>
                </a:solidFill>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&lt;</a:t>
            </a:r>
            <a:r>
              <a:rPr lang="en-US" b="1" dirty="0">
                <a:latin typeface="Courier New" pitchFamily="49" charset="0"/>
                <a:cs typeface="Courier New" pitchFamily="49" charset="0"/>
              </a:rPr>
              <a:t>noncritical&gt;    </a:t>
            </a:r>
            <a:r>
              <a:rPr lang="en-US" b="1" dirty="0">
                <a:solidFill>
                  <a:srgbClr val="C00000"/>
                </a:solidFill>
                <a:latin typeface="Courier New" pitchFamily="49" charset="0"/>
                <a:cs typeface="Courier New" pitchFamily="49" charset="0"/>
              </a:rPr>
              <a:t>+</a:t>
            </a:r>
            <a:endParaRPr lang="en-US" b="1" dirty="0" smtClean="0">
              <a:solidFill>
                <a:srgbClr val="3366FF"/>
              </a:solidFill>
              <a:latin typeface="Courier New" pitchFamily="49" charset="0"/>
              <a:cs typeface="Courier New" pitchFamily="49" charset="0"/>
            </a:endParaRPr>
          </a:p>
          <a:p>
            <a:pPr marL="381000" indent="-381000">
              <a:lnSpc>
                <a:spcPct val="110000"/>
              </a:lnSpc>
            </a:pPr>
            <a:r>
              <a:rPr lang="en-US" b="1" dirty="0" smtClean="0">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ready1</a:t>
            </a:r>
            <a:r>
              <a:rPr lang="en-US" b="1" dirty="0">
                <a:solidFill>
                  <a:srgbClr val="3366FF"/>
                </a:solidFill>
                <a:latin typeface="Courier New" pitchFamily="49" charset="0"/>
                <a:cs typeface="Courier New" pitchFamily="49" charset="0"/>
              </a:rPr>
              <a:t>= true;</a:t>
            </a:r>
            <a:endParaRPr lang="en-US" b="1" dirty="0" smtClean="0">
              <a:solidFill>
                <a:srgbClr val="C00000"/>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a:t>
            </a:r>
          </a:p>
        </p:txBody>
      </p:sp>
      <p:cxnSp>
        <p:nvCxnSpPr>
          <p:cNvPr id="3" name="Gerade Verbindung 2"/>
          <p:cNvCxnSpPr/>
          <p:nvPr/>
        </p:nvCxnSpPr>
        <p:spPr bwMode="auto">
          <a:xfrm>
            <a:off x="467544" y="2276872"/>
            <a:ext cx="0" cy="4104456"/>
          </a:xfrm>
          <a:prstGeom prst="line">
            <a:avLst/>
          </a:prstGeom>
          <a:solidFill>
            <a:schemeClr val="accent1"/>
          </a:solidFill>
          <a:ln w="19050" cap="flat" cmpd="sng" algn="ctr">
            <a:solidFill>
              <a:schemeClr val="tx1"/>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323528" y="3933056"/>
            <a:ext cx="7704856" cy="0"/>
          </a:xfrm>
          <a:prstGeom prst="line">
            <a:avLst/>
          </a:prstGeom>
          <a:solidFill>
            <a:schemeClr val="accent1"/>
          </a:solidFill>
          <a:ln w="3175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Gerade Verbindung 5"/>
          <p:cNvCxnSpPr/>
          <p:nvPr/>
        </p:nvCxnSpPr>
        <p:spPr bwMode="auto">
          <a:xfrm>
            <a:off x="1407374" y="2348880"/>
            <a:ext cx="0" cy="936104"/>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5652120" y="3284984"/>
            <a:ext cx="0" cy="288032"/>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Gerade Verbindung 11"/>
          <p:cNvCxnSpPr/>
          <p:nvPr/>
        </p:nvCxnSpPr>
        <p:spPr bwMode="auto">
          <a:xfrm>
            <a:off x="1403648" y="3573016"/>
            <a:ext cx="0" cy="288032"/>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84036176"/>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BBA59CD5-3D18-46B6-901F-4B1B81940AAE}"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908290" name="Rectangle 2"/>
          <p:cNvSpPr>
            <a:spLocks noGrp="1" noChangeArrowheads="1"/>
          </p:cNvSpPr>
          <p:nvPr>
            <p:ph type="title"/>
          </p:nvPr>
        </p:nvSpPr>
        <p:spPr/>
        <p:txBody>
          <a:bodyPr/>
          <a:lstStyle/>
          <a:p>
            <a:r>
              <a:rPr lang="de-DE" dirty="0"/>
              <a:t>Wechselseitiger Ausschluss </a:t>
            </a:r>
            <a:r>
              <a:rPr lang="de-DE" dirty="0" smtClean="0"/>
              <a:t>(8)</a:t>
            </a:r>
            <a:endParaRPr lang="de-DE" dirty="0"/>
          </a:p>
        </p:txBody>
      </p:sp>
      <p:sp>
        <p:nvSpPr>
          <p:cNvPr id="908291" name="Rectangle 3"/>
          <p:cNvSpPr>
            <a:spLocks noGrp="1" noChangeArrowheads="1"/>
          </p:cNvSpPr>
          <p:nvPr>
            <p:ph type="body" idx="1"/>
          </p:nvPr>
        </p:nvSpPr>
        <p:spPr/>
        <p:txBody>
          <a:bodyPr/>
          <a:lstStyle/>
          <a:p>
            <a:pPr marL="381000" indent="-381000">
              <a:lnSpc>
                <a:spcPct val="90000"/>
              </a:lnSpc>
            </a:pPr>
            <a:r>
              <a:rPr lang="en-US" b="1" i="1" dirty="0" smtClean="0"/>
              <a:t>Deadlock</a:t>
            </a:r>
          </a:p>
          <a:p>
            <a:pPr marL="381000" indent="-381000">
              <a:lnSpc>
                <a:spcPct val="90000"/>
              </a:lnSpc>
            </a:pPr>
            <a:endParaRPr lang="de-DE" b="1" dirty="0" smtClean="0"/>
          </a:p>
          <a:p>
            <a:pPr marL="381000" indent="-381000">
              <a:lnSpc>
                <a:spcPct val="90000"/>
              </a:lnSpc>
            </a:pPr>
            <a:r>
              <a:rPr lang="de-DE" dirty="0" smtClean="0"/>
              <a:t>	  P</a:t>
            </a:r>
            <a:r>
              <a:rPr lang="de-DE" baseline="-25000" dirty="0" smtClean="0"/>
              <a:t>0</a:t>
            </a:r>
            <a:r>
              <a:rPr lang="de-DE" dirty="0" smtClean="0"/>
              <a:t>					  P</a:t>
            </a:r>
            <a:r>
              <a:rPr lang="de-DE" baseline="-25000" dirty="0" smtClean="0"/>
              <a:t>1</a:t>
            </a:r>
          </a:p>
          <a:p>
            <a:pPr marL="381000" indent="-381000">
              <a:lnSpc>
                <a:spcPct val="110000"/>
              </a:lnSpc>
            </a:pPr>
            <a:endParaRPr lang="en-US" b="1" dirty="0" smtClean="0">
              <a:solidFill>
                <a:srgbClr val="3366FF"/>
              </a:solidFill>
              <a:latin typeface="Courier New" pitchFamily="49" charset="0"/>
              <a:cs typeface="Courier New" pitchFamily="49" charset="0"/>
            </a:endParaRPr>
          </a:p>
          <a:p>
            <a:pPr marL="381000" indent="-381000">
              <a:lnSpc>
                <a:spcPct val="110000"/>
              </a:lnSpc>
            </a:pPr>
            <a:endParaRPr lang="en-US" b="1" dirty="0" smtClean="0">
              <a:solidFill>
                <a:srgbClr val="3366FF"/>
              </a:solidFill>
              <a:latin typeface="Courier New" pitchFamily="49" charset="0"/>
              <a:cs typeface="Courier New" pitchFamily="49" charset="0"/>
            </a:endParaRPr>
          </a:p>
          <a:p>
            <a:pPr marL="381000" indent="-381000">
              <a:lnSpc>
                <a:spcPct val="110000"/>
              </a:lnSpc>
            </a:pPr>
            <a:endParaRPr lang="en-US" b="1" dirty="0" smtClean="0">
              <a:solidFill>
                <a:srgbClr val="3366FF"/>
              </a:solidFill>
              <a:latin typeface="Courier New" pitchFamily="49" charset="0"/>
              <a:cs typeface="Courier New" pitchFamily="49" charset="0"/>
            </a:endParaRPr>
          </a:p>
          <a:p>
            <a:pPr marL="381000" indent="-381000">
              <a:lnSpc>
                <a:spcPct val="110000"/>
              </a:lnSpc>
            </a:pPr>
            <a:endParaRPr lang="en-US" b="1" dirty="0" smtClean="0">
              <a:solidFill>
                <a:srgbClr val="3366FF"/>
              </a:solidFill>
              <a:latin typeface="Courier New" pitchFamily="49" charset="0"/>
              <a:cs typeface="Courier New" pitchFamily="49" charset="0"/>
            </a:endParaRPr>
          </a:p>
          <a:p>
            <a:pPr marL="381000" indent="-381000">
              <a:lnSpc>
                <a:spcPct val="110000"/>
              </a:lnSpc>
            </a:pPr>
            <a:endParaRPr lang="en-US" b="1" dirty="0" smtClean="0">
              <a:solidFill>
                <a:srgbClr val="3366FF"/>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ready0= true;			ready1= true;</a:t>
            </a:r>
          </a:p>
          <a:p>
            <a:pPr marL="381000" indent="-381000">
              <a:lnSpc>
                <a:spcPct val="110000"/>
              </a:lnSpc>
            </a:pPr>
            <a:r>
              <a:rPr lang="en-US" b="1" dirty="0" smtClean="0">
                <a:solidFill>
                  <a:srgbClr val="3366FF"/>
                </a:solidFill>
                <a:latin typeface="Courier New" pitchFamily="49" charset="0"/>
                <a:cs typeface="Courier New" pitchFamily="49" charset="0"/>
              </a:rPr>
              <a:t>	while( ready1 ); </a:t>
            </a:r>
            <a:r>
              <a:rPr lang="en-US" b="1" dirty="0" smtClean="0">
                <a:solidFill>
                  <a:srgbClr val="C00000"/>
                </a:solidFill>
                <a:latin typeface="Courier New" pitchFamily="49" charset="0"/>
                <a:cs typeface="Courier New" pitchFamily="49" charset="0"/>
              </a:rPr>
              <a:t>+</a:t>
            </a:r>
            <a:r>
              <a:rPr lang="en-US" b="1" dirty="0" smtClean="0">
                <a:solidFill>
                  <a:srgbClr val="3366FF"/>
                </a:solidFill>
                <a:latin typeface="Courier New" pitchFamily="49" charset="0"/>
                <a:cs typeface="Courier New" pitchFamily="49" charset="0"/>
              </a:rPr>
              <a:t>		while( ready0 ); </a:t>
            </a:r>
            <a:r>
              <a:rPr lang="en-US" b="1" dirty="0" smtClean="0">
                <a:solidFill>
                  <a:srgbClr val="C00000"/>
                </a:solidFill>
                <a:latin typeface="Courier New" pitchFamily="49" charset="0"/>
                <a:cs typeface="Courier New" pitchFamily="49" charset="0"/>
              </a:rPr>
              <a:t>+</a:t>
            </a:r>
          </a:p>
          <a:p>
            <a:pPr marL="381000" indent="-381000">
              <a:lnSpc>
                <a:spcPct val="110000"/>
              </a:lnSpc>
            </a:pPr>
            <a:r>
              <a:rPr lang="en-US" b="1" dirty="0" smtClean="0">
                <a:latin typeface="Courier New" pitchFamily="49" charset="0"/>
                <a:cs typeface="Courier New" pitchFamily="49" charset="0"/>
              </a:rPr>
              <a:t>	&lt;critical&gt;       </a:t>
            </a:r>
            <a:r>
              <a:rPr lang="en-US" b="1" dirty="0" smtClean="0">
                <a:solidFill>
                  <a:srgbClr val="C00000"/>
                </a:solidFill>
                <a:latin typeface="Courier New" pitchFamily="49" charset="0"/>
                <a:cs typeface="Courier New" pitchFamily="49" charset="0"/>
              </a:rPr>
              <a:t>+</a:t>
            </a:r>
            <a:r>
              <a:rPr lang="en-US" b="1" dirty="0" smtClean="0">
                <a:latin typeface="Courier New" pitchFamily="49" charset="0"/>
                <a:cs typeface="Courier New" pitchFamily="49" charset="0"/>
              </a:rPr>
              <a:t>		&lt;critical&gt;       </a:t>
            </a:r>
            <a:r>
              <a:rPr lang="en-US" b="1" dirty="0" smtClean="0">
                <a:solidFill>
                  <a:srgbClr val="C00000"/>
                </a:solidFill>
                <a:latin typeface="Courier New" pitchFamily="49" charset="0"/>
                <a:cs typeface="Courier New" pitchFamily="49" charset="0"/>
              </a:rPr>
              <a:t>+</a:t>
            </a:r>
          </a:p>
          <a:p>
            <a:pPr marL="381000" indent="-381000">
              <a:lnSpc>
                <a:spcPct val="110000"/>
              </a:lnSpc>
            </a:pPr>
            <a:r>
              <a:rPr lang="en-US" b="1" dirty="0" smtClean="0">
                <a:solidFill>
                  <a:srgbClr val="3366FF"/>
                </a:solidFill>
                <a:latin typeface="Courier New" pitchFamily="49" charset="0"/>
                <a:cs typeface="Courier New" pitchFamily="49" charset="0"/>
              </a:rPr>
              <a:t>	ready0= false;			ready1= false;</a:t>
            </a:r>
          </a:p>
          <a:p>
            <a:pPr marL="381000" indent="-381000">
              <a:lnSpc>
                <a:spcPct val="110000"/>
              </a:lnSpc>
            </a:pPr>
            <a:r>
              <a:rPr lang="en-US" b="1" dirty="0" smtClean="0">
                <a:latin typeface="Courier New" pitchFamily="49" charset="0"/>
                <a:cs typeface="Courier New" pitchFamily="49" charset="0"/>
              </a:rPr>
              <a:t>	&lt;noncritical&gt;    </a:t>
            </a:r>
            <a:r>
              <a:rPr lang="en-US" b="1" dirty="0" smtClean="0">
                <a:solidFill>
                  <a:srgbClr val="C00000"/>
                </a:solidFill>
                <a:latin typeface="Courier New" pitchFamily="49" charset="0"/>
                <a:cs typeface="Courier New" pitchFamily="49" charset="0"/>
              </a:rPr>
              <a:t>+</a:t>
            </a:r>
            <a:r>
              <a:rPr lang="en-US" b="1" dirty="0" smtClean="0">
                <a:latin typeface="Courier New" pitchFamily="49" charset="0"/>
                <a:cs typeface="Courier New" pitchFamily="49" charset="0"/>
              </a:rPr>
              <a:t>		&lt;noncritical&gt;    </a:t>
            </a:r>
            <a:r>
              <a:rPr lang="en-US" b="1" dirty="0" smtClean="0">
                <a:solidFill>
                  <a:srgbClr val="C00000"/>
                </a:solidFill>
                <a:latin typeface="Courier New" pitchFamily="49" charset="0"/>
                <a:cs typeface="Courier New" pitchFamily="49" charset="0"/>
              </a:rPr>
              <a:t>+</a:t>
            </a:r>
          </a:p>
          <a:p>
            <a:pPr marL="381000" indent="-381000">
              <a:lnSpc>
                <a:spcPct val="110000"/>
              </a:lnSpc>
            </a:pPr>
            <a:r>
              <a:rPr lang="en-US" b="1" dirty="0" smtClean="0">
                <a:solidFill>
                  <a:srgbClr val="3366FF"/>
                </a:solidFill>
                <a:latin typeface="Courier New" pitchFamily="49" charset="0"/>
                <a:cs typeface="Courier New" pitchFamily="49" charset="0"/>
              </a:rPr>
              <a:t>	ready0= true;			ready1= true;</a:t>
            </a:r>
          </a:p>
          <a:p>
            <a:pPr marL="381000" indent="-381000">
              <a:lnSpc>
                <a:spcPct val="110000"/>
              </a:lnSpc>
            </a:pPr>
            <a:r>
              <a:rPr lang="en-US" b="1" dirty="0" smtClean="0">
                <a:solidFill>
                  <a:srgbClr val="3366FF"/>
                </a:solidFill>
                <a:latin typeface="Courier New" pitchFamily="49" charset="0"/>
                <a:cs typeface="Courier New" pitchFamily="49" charset="0"/>
              </a:rPr>
              <a:t>	...					...</a:t>
            </a:r>
          </a:p>
        </p:txBody>
      </p:sp>
      <p:cxnSp>
        <p:nvCxnSpPr>
          <p:cNvPr id="3" name="Gerade Verbindung 2"/>
          <p:cNvCxnSpPr/>
          <p:nvPr/>
        </p:nvCxnSpPr>
        <p:spPr bwMode="auto">
          <a:xfrm>
            <a:off x="467544" y="2276872"/>
            <a:ext cx="0" cy="4104456"/>
          </a:xfrm>
          <a:prstGeom prst="line">
            <a:avLst/>
          </a:prstGeom>
          <a:solidFill>
            <a:schemeClr val="accent1"/>
          </a:solidFill>
          <a:ln w="19050" cap="flat" cmpd="sng" algn="ctr">
            <a:solidFill>
              <a:schemeClr val="tx1"/>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323528" y="3933056"/>
            <a:ext cx="7704856" cy="0"/>
          </a:xfrm>
          <a:prstGeom prst="line">
            <a:avLst/>
          </a:prstGeom>
          <a:solidFill>
            <a:schemeClr val="accent1"/>
          </a:solidFill>
          <a:ln w="3175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feld 7"/>
          <p:cNvSpPr txBox="1"/>
          <p:nvPr/>
        </p:nvSpPr>
        <p:spPr>
          <a:xfrm>
            <a:off x="7380312" y="2793122"/>
            <a:ext cx="1726755" cy="707886"/>
          </a:xfrm>
          <a:prstGeom prst="rect">
            <a:avLst/>
          </a:prstGeom>
          <a:noFill/>
        </p:spPr>
        <p:txBody>
          <a:bodyPr wrap="none" rtlCol="0">
            <a:spAutoFit/>
          </a:bodyPr>
          <a:lstStyle/>
          <a:p>
            <a:r>
              <a:rPr lang="de-DE" sz="2000" i="1" dirty="0" smtClean="0"/>
              <a:t>Ausgeführte</a:t>
            </a:r>
          </a:p>
          <a:p>
            <a:r>
              <a:rPr lang="de-DE" sz="2000" i="1" dirty="0" smtClean="0"/>
              <a:t>Anweisungen</a:t>
            </a:r>
            <a:endParaRPr lang="de-DE" sz="2000" i="1" dirty="0"/>
          </a:p>
        </p:txBody>
      </p:sp>
    </p:spTree>
    <p:extLst>
      <p:ext uri="{BB962C8B-B14F-4D97-AF65-F5344CB8AC3E}">
        <p14:creationId xmlns:p14="http://schemas.microsoft.com/office/powerpoint/2010/main" val="2274070650"/>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BBA59CD5-3D18-46B6-901F-4B1B81940AAE}"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908290" name="Rectangle 2"/>
          <p:cNvSpPr>
            <a:spLocks noGrp="1" noChangeArrowheads="1"/>
          </p:cNvSpPr>
          <p:nvPr>
            <p:ph type="title"/>
          </p:nvPr>
        </p:nvSpPr>
        <p:spPr/>
        <p:txBody>
          <a:bodyPr/>
          <a:lstStyle/>
          <a:p>
            <a:r>
              <a:rPr lang="de-DE" dirty="0"/>
              <a:t>Wechselseitiger Ausschluss </a:t>
            </a:r>
            <a:r>
              <a:rPr lang="de-DE" dirty="0" smtClean="0"/>
              <a:t>(8)</a:t>
            </a:r>
            <a:endParaRPr lang="de-DE" dirty="0"/>
          </a:p>
        </p:txBody>
      </p:sp>
      <p:sp>
        <p:nvSpPr>
          <p:cNvPr id="908291" name="Rectangle 3"/>
          <p:cNvSpPr>
            <a:spLocks noGrp="1" noChangeArrowheads="1"/>
          </p:cNvSpPr>
          <p:nvPr>
            <p:ph type="body" idx="1"/>
          </p:nvPr>
        </p:nvSpPr>
        <p:spPr/>
        <p:txBody>
          <a:bodyPr/>
          <a:lstStyle/>
          <a:p>
            <a:pPr marL="381000" indent="-381000">
              <a:lnSpc>
                <a:spcPct val="90000"/>
              </a:lnSpc>
            </a:pPr>
            <a:r>
              <a:rPr lang="en-US" b="1" i="1" dirty="0" smtClean="0"/>
              <a:t>Deadlock</a:t>
            </a:r>
          </a:p>
          <a:p>
            <a:pPr marL="381000" indent="-381000">
              <a:lnSpc>
                <a:spcPct val="90000"/>
              </a:lnSpc>
            </a:pPr>
            <a:endParaRPr lang="de-DE" b="1" dirty="0" smtClean="0"/>
          </a:p>
          <a:p>
            <a:pPr marL="381000" indent="-381000">
              <a:lnSpc>
                <a:spcPct val="90000"/>
              </a:lnSpc>
            </a:pPr>
            <a:r>
              <a:rPr lang="de-DE" dirty="0" smtClean="0"/>
              <a:t>	  P</a:t>
            </a:r>
            <a:r>
              <a:rPr lang="de-DE" baseline="-25000" dirty="0" smtClean="0"/>
              <a:t>0</a:t>
            </a:r>
            <a:r>
              <a:rPr lang="de-DE" dirty="0" smtClean="0"/>
              <a:t>					  P</a:t>
            </a:r>
            <a:r>
              <a:rPr lang="de-DE" baseline="-25000" dirty="0" smtClean="0"/>
              <a:t>1</a:t>
            </a:r>
          </a:p>
          <a:p>
            <a:pPr marL="381000" indent="-381000">
              <a:lnSpc>
                <a:spcPct val="110000"/>
              </a:lnSpc>
            </a:pPr>
            <a:endParaRPr lang="en-US" b="1" dirty="0" smtClean="0">
              <a:solidFill>
                <a:srgbClr val="3366FF"/>
              </a:solidFill>
              <a:latin typeface="Courier New" pitchFamily="49" charset="0"/>
              <a:cs typeface="Courier New" pitchFamily="49" charset="0"/>
            </a:endParaRPr>
          </a:p>
          <a:p>
            <a:pPr marL="381000" indent="-381000">
              <a:lnSpc>
                <a:spcPct val="110000"/>
              </a:lnSpc>
            </a:pPr>
            <a:endParaRPr lang="en-US" b="1" dirty="0" smtClean="0">
              <a:solidFill>
                <a:srgbClr val="3366FF"/>
              </a:solidFill>
              <a:latin typeface="Courier New" pitchFamily="49" charset="0"/>
              <a:cs typeface="Courier New" pitchFamily="49" charset="0"/>
            </a:endParaRPr>
          </a:p>
          <a:p>
            <a:pPr marL="381000" indent="-381000">
              <a:lnSpc>
                <a:spcPct val="110000"/>
              </a:lnSpc>
            </a:pPr>
            <a:endParaRPr lang="en-US" b="1" dirty="0" smtClean="0">
              <a:solidFill>
                <a:srgbClr val="3366FF"/>
              </a:solidFill>
              <a:latin typeface="Courier New" pitchFamily="49" charset="0"/>
              <a:cs typeface="Courier New" pitchFamily="49" charset="0"/>
            </a:endParaRPr>
          </a:p>
          <a:p>
            <a:pPr marL="381000" indent="-381000">
              <a:lnSpc>
                <a:spcPct val="110000"/>
              </a:lnSpc>
            </a:pPr>
            <a:endParaRPr lang="en-US" b="1" dirty="0" smtClean="0">
              <a:solidFill>
                <a:srgbClr val="3366FF"/>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ready0</a:t>
            </a:r>
            <a:r>
              <a:rPr lang="en-US" b="1" dirty="0">
                <a:solidFill>
                  <a:srgbClr val="3366FF"/>
                </a:solidFill>
                <a:latin typeface="Courier New" pitchFamily="49" charset="0"/>
                <a:cs typeface="Courier New" pitchFamily="49" charset="0"/>
              </a:rPr>
              <a:t>= true;</a:t>
            </a:r>
            <a:endParaRPr lang="en-US" b="1" dirty="0" smtClean="0">
              <a:solidFill>
                <a:srgbClr val="3366FF"/>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while</a:t>
            </a:r>
            <a:r>
              <a:rPr lang="en-US" b="1" dirty="0">
                <a:solidFill>
                  <a:srgbClr val="3366FF"/>
                </a:solidFill>
                <a:latin typeface="Courier New" pitchFamily="49" charset="0"/>
                <a:cs typeface="Courier New" pitchFamily="49" charset="0"/>
              </a:rPr>
              <a:t>( ready1 ); </a:t>
            </a:r>
            <a:r>
              <a:rPr lang="en-US" b="1" dirty="0">
                <a:solidFill>
                  <a:srgbClr val="C00000"/>
                </a:solidFill>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ready1= true;</a:t>
            </a:r>
          </a:p>
          <a:p>
            <a:pPr marL="381000" indent="-381000">
              <a:lnSpc>
                <a:spcPct val="110000"/>
              </a:lnSpc>
            </a:pP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&lt;</a:t>
            </a:r>
            <a:r>
              <a:rPr lang="en-US" b="1" dirty="0">
                <a:latin typeface="Courier New" pitchFamily="49" charset="0"/>
                <a:cs typeface="Courier New" pitchFamily="49" charset="0"/>
              </a:rPr>
              <a:t>critical&gt;       </a:t>
            </a:r>
            <a:r>
              <a:rPr lang="en-US" b="1" dirty="0">
                <a:solidFill>
                  <a:srgbClr val="C00000"/>
                </a:solidFill>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while( ready0 ); </a:t>
            </a:r>
            <a:r>
              <a:rPr lang="en-US" b="1" dirty="0" smtClean="0">
                <a:solidFill>
                  <a:srgbClr val="C00000"/>
                </a:solidFill>
                <a:latin typeface="Courier New" pitchFamily="49" charset="0"/>
                <a:cs typeface="Courier New" pitchFamily="49" charset="0"/>
              </a:rPr>
              <a:t>+</a:t>
            </a:r>
          </a:p>
          <a:p>
            <a:pPr marL="381000" indent="-381000">
              <a:lnSpc>
                <a:spcPct val="110000"/>
              </a:lnSpc>
            </a:pPr>
            <a:r>
              <a:rPr lang="en-US" b="1" dirty="0" smtClean="0">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ready0</a:t>
            </a:r>
            <a:r>
              <a:rPr lang="en-US" b="1" dirty="0">
                <a:solidFill>
                  <a:srgbClr val="3366FF"/>
                </a:solidFill>
                <a:latin typeface="Courier New" pitchFamily="49" charset="0"/>
                <a:cs typeface="Courier New" pitchFamily="49" charset="0"/>
              </a:rPr>
              <a:t>= false; </a:t>
            </a:r>
            <a:r>
              <a:rPr lang="en-US" b="1" dirty="0" smtClean="0">
                <a:latin typeface="Courier New" pitchFamily="49" charset="0"/>
                <a:cs typeface="Courier New" pitchFamily="49" charset="0"/>
              </a:rPr>
              <a:t>			&lt;critical&gt;       </a:t>
            </a:r>
            <a:r>
              <a:rPr lang="en-US" b="1" dirty="0" smtClean="0">
                <a:solidFill>
                  <a:srgbClr val="C00000"/>
                </a:solidFill>
                <a:latin typeface="Courier New" pitchFamily="49" charset="0"/>
                <a:cs typeface="Courier New" pitchFamily="49" charset="0"/>
              </a:rPr>
              <a:t>+</a:t>
            </a:r>
          </a:p>
          <a:p>
            <a:pPr marL="381000" indent="-381000">
              <a:lnSpc>
                <a:spcPct val="110000"/>
              </a:lnSpc>
            </a:pP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&lt;</a:t>
            </a:r>
            <a:r>
              <a:rPr lang="en-US" b="1" dirty="0">
                <a:latin typeface="Courier New" pitchFamily="49" charset="0"/>
                <a:cs typeface="Courier New" pitchFamily="49" charset="0"/>
              </a:rPr>
              <a:t>noncritical&gt;    </a:t>
            </a:r>
            <a:r>
              <a:rPr lang="en-US" b="1" dirty="0">
                <a:solidFill>
                  <a:srgbClr val="C00000"/>
                </a:solidFill>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ready1= false;</a:t>
            </a:r>
          </a:p>
          <a:p>
            <a:pPr marL="381000" indent="-381000">
              <a:lnSpc>
                <a:spcPct val="110000"/>
              </a:lnSpc>
            </a:pPr>
            <a:r>
              <a:rPr lang="en-US" b="1" dirty="0" smtClean="0">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ready0</a:t>
            </a:r>
            <a:r>
              <a:rPr lang="en-US" b="1" dirty="0">
                <a:solidFill>
                  <a:srgbClr val="3366FF"/>
                </a:solidFill>
                <a:latin typeface="Courier New" pitchFamily="49" charset="0"/>
                <a:cs typeface="Courier New" pitchFamily="49" charset="0"/>
              </a:rPr>
              <a:t>= true; </a:t>
            </a:r>
            <a:r>
              <a:rPr lang="en-US" b="1" dirty="0" smtClean="0">
                <a:latin typeface="Courier New" pitchFamily="49" charset="0"/>
                <a:cs typeface="Courier New" pitchFamily="49" charset="0"/>
              </a:rPr>
              <a:t>			&lt;noncritical&gt;    </a:t>
            </a:r>
            <a:r>
              <a:rPr lang="en-US" b="1" dirty="0" smtClean="0">
                <a:solidFill>
                  <a:srgbClr val="C00000"/>
                </a:solidFill>
                <a:latin typeface="Courier New" pitchFamily="49" charset="0"/>
                <a:cs typeface="Courier New" pitchFamily="49" charset="0"/>
              </a:rPr>
              <a:t>+</a:t>
            </a:r>
          </a:p>
          <a:p>
            <a:pPr marL="381000" indent="-381000">
              <a:lnSpc>
                <a:spcPct val="110000"/>
              </a:lnSpc>
            </a:pPr>
            <a:r>
              <a:rPr lang="en-US" b="1" dirty="0" smtClean="0">
                <a:solidFill>
                  <a:srgbClr val="3366FF"/>
                </a:solidFill>
                <a:latin typeface="Courier New" pitchFamily="49" charset="0"/>
                <a:cs typeface="Courier New" pitchFamily="49" charset="0"/>
              </a:rPr>
              <a:t>	... 				ready1= true;</a:t>
            </a:r>
          </a:p>
          <a:p>
            <a:pPr marL="381000" indent="-381000">
              <a:lnSpc>
                <a:spcPct val="110000"/>
              </a:lnSpc>
            </a:pPr>
            <a:r>
              <a:rPr lang="en-US" b="1" dirty="0" smtClean="0">
                <a:solidFill>
                  <a:srgbClr val="3366FF"/>
                </a:solidFill>
                <a:latin typeface="Courier New" pitchFamily="49" charset="0"/>
                <a:cs typeface="Courier New" pitchFamily="49" charset="0"/>
              </a:rPr>
              <a:t>						...</a:t>
            </a:r>
          </a:p>
        </p:txBody>
      </p:sp>
      <p:cxnSp>
        <p:nvCxnSpPr>
          <p:cNvPr id="3" name="Gerade Verbindung 2"/>
          <p:cNvCxnSpPr/>
          <p:nvPr/>
        </p:nvCxnSpPr>
        <p:spPr bwMode="auto">
          <a:xfrm>
            <a:off x="467544" y="2276872"/>
            <a:ext cx="0" cy="4104456"/>
          </a:xfrm>
          <a:prstGeom prst="line">
            <a:avLst/>
          </a:prstGeom>
          <a:solidFill>
            <a:schemeClr val="accent1"/>
          </a:solidFill>
          <a:ln w="19050" cap="flat" cmpd="sng" algn="ctr">
            <a:solidFill>
              <a:schemeClr val="tx1"/>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323528" y="3933056"/>
            <a:ext cx="7704856" cy="0"/>
          </a:xfrm>
          <a:prstGeom prst="line">
            <a:avLst/>
          </a:prstGeom>
          <a:solidFill>
            <a:schemeClr val="accent1"/>
          </a:solidFill>
          <a:ln w="3175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feld 7"/>
          <p:cNvSpPr txBox="1"/>
          <p:nvPr/>
        </p:nvSpPr>
        <p:spPr>
          <a:xfrm>
            <a:off x="7380312" y="2793122"/>
            <a:ext cx="1726755" cy="707886"/>
          </a:xfrm>
          <a:prstGeom prst="rect">
            <a:avLst/>
          </a:prstGeom>
          <a:noFill/>
        </p:spPr>
        <p:txBody>
          <a:bodyPr wrap="none" rtlCol="0">
            <a:spAutoFit/>
          </a:bodyPr>
          <a:lstStyle/>
          <a:p>
            <a:r>
              <a:rPr lang="de-DE" sz="2000" i="1" dirty="0" smtClean="0"/>
              <a:t>Ausgeführte</a:t>
            </a:r>
          </a:p>
          <a:p>
            <a:r>
              <a:rPr lang="de-DE" sz="2000" i="1" dirty="0" smtClean="0"/>
              <a:t>Anweisungen</a:t>
            </a:r>
            <a:endParaRPr lang="de-DE" sz="2000" i="1" dirty="0"/>
          </a:p>
        </p:txBody>
      </p:sp>
    </p:spTree>
    <p:extLst>
      <p:ext uri="{BB962C8B-B14F-4D97-AF65-F5344CB8AC3E}">
        <p14:creationId xmlns:p14="http://schemas.microsoft.com/office/powerpoint/2010/main" val="207825803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23C05F68-0231-4BD2-8171-125DBD4D1656}"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de-DE" dirty="0"/>
              <a:t>Motivation </a:t>
            </a:r>
            <a:r>
              <a:rPr lang="de-DE" dirty="0" smtClean="0"/>
              <a:t>(</a:t>
            </a:r>
            <a:r>
              <a:rPr lang="de-DE" dirty="0"/>
              <a:t>2</a:t>
            </a:r>
            <a:r>
              <a:rPr lang="de-DE" dirty="0" smtClean="0"/>
              <a:t>)</a:t>
            </a:r>
            <a:endParaRPr lang="de-DE" dirty="0"/>
          </a:p>
        </p:txBody>
      </p:sp>
      <p:sp>
        <p:nvSpPr>
          <p:cNvPr id="464901" name="Rectangle 5"/>
          <p:cNvSpPr>
            <a:spLocks noGrp="1" noChangeArrowheads="1"/>
          </p:cNvSpPr>
          <p:nvPr>
            <p:ph type="body" idx="1"/>
          </p:nvPr>
        </p:nvSpPr>
        <p:spPr/>
        <p:txBody>
          <a:bodyPr/>
          <a:lstStyle/>
          <a:p>
            <a:pPr>
              <a:lnSpc>
                <a:spcPct val="90000"/>
              </a:lnSpc>
            </a:pPr>
            <a:r>
              <a:rPr lang="de-DE" b="1" dirty="0" smtClean="0"/>
              <a:t>Mehrbenutzerbetrieb </a:t>
            </a:r>
            <a:r>
              <a:rPr lang="en-US" b="1" i="1" dirty="0" smtClean="0"/>
              <a:t>(Multi-User)</a:t>
            </a:r>
          </a:p>
          <a:p>
            <a:pPr>
              <a:lnSpc>
                <a:spcPct val="120000"/>
              </a:lnSpc>
              <a:buFont typeface="Arial" charset="0"/>
              <a:buChar char="–"/>
            </a:pPr>
            <a:r>
              <a:rPr lang="de-DE" dirty="0" smtClean="0"/>
              <a:t>Mehrere Benutzer führen auch mehrere Programme aus</a:t>
            </a:r>
          </a:p>
          <a:p>
            <a:pPr>
              <a:lnSpc>
                <a:spcPct val="120000"/>
              </a:lnSpc>
              <a:buFont typeface="Arial" charset="0"/>
              <a:buChar char="–"/>
            </a:pPr>
            <a:r>
              <a:rPr lang="de-DE" dirty="0" smtClean="0"/>
              <a:t>Ähnlich </a:t>
            </a:r>
            <a:r>
              <a:rPr lang="en-US" i="1" dirty="0" smtClean="0"/>
              <a:t>Multitasking</a:t>
            </a:r>
            <a:r>
              <a:rPr lang="de-DE" dirty="0" smtClean="0"/>
              <a:t>-Betrieb</a:t>
            </a:r>
            <a:endParaRPr lang="de-DE" dirty="0"/>
          </a:p>
          <a:p>
            <a:pPr lvl="1">
              <a:lnSpc>
                <a:spcPct val="120000"/>
              </a:lnSpc>
              <a:buFont typeface="Arial" charset="0"/>
              <a:buChar char="–"/>
            </a:pPr>
            <a:r>
              <a:rPr lang="de-DE" dirty="0" smtClean="0"/>
              <a:t>Jedoch: Unterscheidung von Benutzern und evtl. Zugriffsberechtigungen</a:t>
            </a:r>
            <a:endParaRPr lang="de-DE" dirty="0"/>
          </a:p>
        </p:txBody>
      </p:sp>
    </p:spTree>
    <p:extLst>
      <p:ext uri="{BB962C8B-B14F-4D97-AF65-F5344CB8AC3E}">
        <p14:creationId xmlns:p14="http://schemas.microsoft.com/office/powerpoint/2010/main" val="15784741"/>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BBA59CD5-3D18-46B6-901F-4B1B81940AAE}"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908290" name="Rectangle 2"/>
          <p:cNvSpPr>
            <a:spLocks noGrp="1" noChangeArrowheads="1"/>
          </p:cNvSpPr>
          <p:nvPr>
            <p:ph type="title"/>
          </p:nvPr>
        </p:nvSpPr>
        <p:spPr/>
        <p:txBody>
          <a:bodyPr/>
          <a:lstStyle/>
          <a:p>
            <a:r>
              <a:rPr lang="de-DE" dirty="0"/>
              <a:t>Wechselseitiger Ausschluss </a:t>
            </a:r>
            <a:r>
              <a:rPr lang="de-DE" dirty="0" smtClean="0"/>
              <a:t>(8)</a:t>
            </a:r>
            <a:endParaRPr lang="de-DE" dirty="0"/>
          </a:p>
        </p:txBody>
      </p:sp>
      <p:sp>
        <p:nvSpPr>
          <p:cNvPr id="908291" name="Rectangle 3"/>
          <p:cNvSpPr>
            <a:spLocks noGrp="1" noChangeArrowheads="1"/>
          </p:cNvSpPr>
          <p:nvPr>
            <p:ph type="body" idx="1"/>
          </p:nvPr>
        </p:nvSpPr>
        <p:spPr/>
        <p:txBody>
          <a:bodyPr/>
          <a:lstStyle/>
          <a:p>
            <a:pPr marL="381000" indent="-381000">
              <a:lnSpc>
                <a:spcPct val="90000"/>
              </a:lnSpc>
            </a:pPr>
            <a:r>
              <a:rPr lang="en-US" b="1" i="1" dirty="0" smtClean="0"/>
              <a:t>Deadlock</a:t>
            </a:r>
          </a:p>
          <a:p>
            <a:pPr marL="381000" indent="-381000">
              <a:lnSpc>
                <a:spcPct val="90000"/>
              </a:lnSpc>
            </a:pPr>
            <a:endParaRPr lang="de-DE" b="1" dirty="0" smtClean="0"/>
          </a:p>
          <a:p>
            <a:pPr marL="381000" indent="-381000">
              <a:lnSpc>
                <a:spcPct val="90000"/>
              </a:lnSpc>
            </a:pPr>
            <a:r>
              <a:rPr lang="de-DE" dirty="0" smtClean="0"/>
              <a:t>	  P</a:t>
            </a:r>
            <a:r>
              <a:rPr lang="de-DE" baseline="-25000" dirty="0" smtClean="0"/>
              <a:t>0</a:t>
            </a:r>
            <a:r>
              <a:rPr lang="de-DE" dirty="0" smtClean="0"/>
              <a:t>					  P</a:t>
            </a:r>
            <a:r>
              <a:rPr lang="de-DE" baseline="-25000" dirty="0" smtClean="0"/>
              <a:t>1</a:t>
            </a:r>
          </a:p>
          <a:p>
            <a:pPr marL="381000" indent="-381000">
              <a:lnSpc>
                <a:spcPct val="110000"/>
              </a:lnSpc>
            </a:pPr>
            <a:endParaRPr lang="en-US" b="1" dirty="0" smtClean="0">
              <a:solidFill>
                <a:srgbClr val="3366FF"/>
              </a:solidFill>
              <a:latin typeface="Courier New" pitchFamily="49" charset="0"/>
              <a:cs typeface="Courier New" pitchFamily="49" charset="0"/>
            </a:endParaRPr>
          </a:p>
          <a:p>
            <a:pPr marL="381000" indent="-381000">
              <a:lnSpc>
                <a:spcPct val="110000"/>
              </a:lnSpc>
            </a:pPr>
            <a:endParaRPr lang="en-US" b="1" dirty="0" smtClean="0">
              <a:solidFill>
                <a:srgbClr val="3366FF"/>
              </a:solidFill>
              <a:latin typeface="Courier New" pitchFamily="49" charset="0"/>
              <a:cs typeface="Courier New" pitchFamily="49" charset="0"/>
            </a:endParaRPr>
          </a:p>
          <a:p>
            <a:pPr marL="381000" indent="-381000">
              <a:lnSpc>
                <a:spcPct val="110000"/>
              </a:lnSpc>
            </a:pPr>
            <a:endParaRPr lang="en-US" b="1" dirty="0" smtClean="0">
              <a:solidFill>
                <a:srgbClr val="3366FF"/>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ready0</a:t>
            </a:r>
            <a:r>
              <a:rPr lang="en-US" b="1" dirty="0">
                <a:solidFill>
                  <a:srgbClr val="3366FF"/>
                </a:solidFill>
                <a:latin typeface="Courier New" pitchFamily="49" charset="0"/>
                <a:cs typeface="Courier New" pitchFamily="49" charset="0"/>
              </a:rPr>
              <a:t>= true</a:t>
            </a:r>
            <a:r>
              <a:rPr lang="en-US" b="1" dirty="0" smtClean="0">
                <a:solidFill>
                  <a:srgbClr val="3366FF"/>
                </a:solidFill>
                <a:latin typeface="Courier New" pitchFamily="49" charset="0"/>
                <a:cs typeface="Courier New" pitchFamily="49" charset="0"/>
              </a:rPr>
              <a:t>;</a:t>
            </a:r>
          </a:p>
          <a:p>
            <a:pPr marL="381000" indent="-381000">
              <a:lnSpc>
                <a:spcPct val="110000"/>
              </a:lnSpc>
            </a:pPr>
            <a:r>
              <a:rPr lang="en-US" b="1" dirty="0">
                <a:solidFill>
                  <a:srgbClr val="3366FF"/>
                </a:solidFill>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ready1</a:t>
            </a:r>
            <a:r>
              <a:rPr lang="en-US" b="1" dirty="0">
                <a:solidFill>
                  <a:srgbClr val="3366FF"/>
                </a:solidFill>
                <a:latin typeface="Courier New" pitchFamily="49" charset="0"/>
                <a:cs typeface="Courier New" pitchFamily="49" charset="0"/>
              </a:rPr>
              <a:t>= true;</a:t>
            </a:r>
            <a:endParaRPr lang="en-US" b="1" dirty="0" smtClean="0">
              <a:solidFill>
                <a:srgbClr val="3366FF"/>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while</a:t>
            </a:r>
            <a:r>
              <a:rPr lang="en-US" b="1" dirty="0">
                <a:solidFill>
                  <a:srgbClr val="3366FF"/>
                </a:solidFill>
                <a:latin typeface="Courier New" pitchFamily="49" charset="0"/>
                <a:cs typeface="Courier New" pitchFamily="49" charset="0"/>
              </a:rPr>
              <a:t>( ready1 ); </a:t>
            </a:r>
            <a:r>
              <a:rPr lang="en-US" b="1" dirty="0">
                <a:solidFill>
                  <a:srgbClr val="C00000"/>
                </a:solidFill>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while</a:t>
            </a:r>
            <a:r>
              <a:rPr lang="en-US" b="1" dirty="0">
                <a:solidFill>
                  <a:srgbClr val="3366FF"/>
                </a:solidFill>
                <a:latin typeface="Courier New" pitchFamily="49" charset="0"/>
                <a:cs typeface="Courier New" pitchFamily="49" charset="0"/>
              </a:rPr>
              <a:t>( ready0 ); </a:t>
            </a:r>
            <a:r>
              <a:rPr lang="en-US" b="1" dirty="0">
                <a:solidFill>
                  <a:srgbClr val="C00000"/>
                </a:solidFill>
                <a:latin typeface="Courier New" pitchFamily="49" charset="0"/>
                <a:cs typeface="Courier New" pitchFamily="49" charset="0"/>
              </a:rPr>
              <a:t>+</a:t>
            </a:r>
            <a:endParaRPr lang="en-US" b="1" dirty="0" smtClean="0">
              <a:solidFill>
                <a:srgbClr val="3366FF"/>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&lt;</a:t>
            </a:r>
            <a:r>
              <a:rPr lang="en-US" b="1" dirty="0">
                <a:latin typeface="Courier New" pitchFamily="49" charset="0"/>
                <a:cs typeface="Courier New" pitchFamily="49" charset="0"/>
              </a:rPr>
              <a:t>critical&gt;       </a:t>
            </a:r>
            <a:r>
              <a:rPr lang="en-US" b="1" dirty="0">
                <a:solidFill>
                  <a:srgbClr val="C00000"/>
                </a:solidFill>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&lt;</a:t>
            </a:r>
            <a:r>
              <a:rPr lang="en-US" b="1" dirty="0">
                <a:latin typeface="Courier New" pitchFamily="49" charset="0"/>
                <a:cs typeface="Courier New" pitchFamily="49" charset="0"/>
              </a:rPr>
              <a:t>critical&gt;       </a:t>
            </a:r>
            <a:r>
              <a:rPr lang="en-US" b="1" dirty="0">
                <a:solidFill>
                  <a:srgbClr val="C00000"/>
                </a:solidFill>
                <a:latin typeface="Courier New" pitchFamily="49" charset="0"/>
                <a:cs typeface="Courier New" pitchFamily="49" charset="0"/>
              </a:rPr>
              <a:t>+</a:t>
            </a:r>
            <a:endParaRPr lang="en-US" b="1" dirty="0" smtClean="0">
              <a:solidFill>
                <a:srgbClr val="C00000"/>
              </a:solidFill>
              <a:latin typeface="Courier New" pitchFamily="49" charset="0"/>
              <a:cs typeface="Courier New" pitchFamily="49" charset="0"/>
            </a:endParaRPr>
          </a:p>
          <a:p>
            <a:pPr marL="381000" indent="-381000">
              <a:lnSpc>
                <a:spcPct val="110000"/>
              </a:lnSpc>
            </a:pPr>
            <a:r>
              <a:rPr lang="en-US" b="1" dirty="0" smtClean="0">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ready0</a:t>
            </a:r>
            <a:r>
              <a:rPr lang="en-US" b="1" dirty="0">
                <a:solidFill>
                  <a:srgbClr val="3366FF"/>
                </a:solidFill>
                <a:latin typeface="Courier New" pitchFamily="49" charset="0"/>
                <a:cs typeface="Courier New" pitchFamily="49" charset="0"/>
              </a:rPr>
              <a:t>= false; </a:t>
            </a:r>
            <a:r>
              <a:rPr lang="en-US" b="1" dirty="0" smtClean="0">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ready1</a:t>
            </a:r>
            <a:r>
              <a:rPr lang="en-US" b="1" dirty="0">
                <a:solidFill>
                  <a:srgbClr val="3366FF"/>
                </a:solidFill>
                <a:latin typeface="Courier New" pitchFamily="49" charset="0"/>
                <a:cs typeface="Courier New" pitchFamily="49" charset="0"/>
              </a:rPr>
              <a:t>= false;</a:t>
            </a:r>
            <a:endParaRPr lang="en-US" b="1" dirty="0" smtClean="0">
              <a:solidFill>
                <a:srgbClr val="C00000"/>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&lt;</a:t>
            </a:r>
            <a:r>
              <a:rPr lang="en-US" b="1" dirty="0">
                <a:latin typeface="Courier New" pitchFamily="49" charset="0"/>
                <a:cs typeface="Courier New" pitchFamily="49" charset="0"/>
              </a:rPr>
              <a:t>noncritical&gt;    </a:t>
            </a:r>
            <a:r>
              <a:rPr lang="en-US" b="1" dirty="0">
                <a:solidFill>
                  <a:srgbClr val="C00000"/>
                </a:solidFill>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&lt;</a:t>
            </a:r>
            <a:r>
              <a:rPr lang="en-US" b="1" dirty="0">
                <a:latin typeface="Courier New" pitchFamily="49" charset="0"/>
                <a:cs typeface="Courier New" pitchFamily="49" charset="0"/>
              </a:rPr>
              <a:t>noncritical&gt;    </a:t>
            </a:r>
            <a:r>
              <a:rPr lang="en-US" b="1" dirty="0">
                <a:solidFill>
                  <a:srgbClr val="C00000"/>
                </a:solidFill>
                <a:latin typeface="Courier New" pitchFamily="49" charset="0"/>
                <a:cs typeface="Courier New" pitchFamily="49" charset="0"/>
              </a:rPr>
              <a:t>+</a:t>
            </a:r>
            <a:endParaRPr lang="en-US" b="1" dirty="0" smtClean="0">
              <a:solidFill>
                <a:srgbClr val="3366FF"/>
              </a:solidFill>
              <a:latin typeface="Courier New" pitchFamily="49" charset="0"/>
              <a:cs typeface="Courier New" pitchFamily="49" charset="0"/>
            </a:endParaRPr>
          </a:p>
          <a:p>
            <a:pPr marL="381000" indent="-381000">
              <a:lnSpc>
                <a:spcPct val="110000"/>
              </a:lnSpc>
            </a:pPr>
            <a:r>
              <a:rPr lang="en-US" b="1" dirty="0" smtClean="0">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ready0</a:t>
            </a:r>
            <a:r>
              <a:rPr lang="en-US" b="1" dirty="0">
                <a:solidFill>
                  <a:srgbClr val="3366FF"/>
                </a:solidFill>
                <a:latin typeface="Courier New" pitchFamily="49" charset="0"/>
                <a:cs typeface="Courier New" pitchFamily="49" charset="0"/>
              </a:rPr>
              <a:t>= true; </a:t>
            </a:r>
            <a:r>
              <a:rPr lang="en-US" b="1" dirty="0" smtClean="0">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ready1</a:t>
            </a:r>
            <a:r>
              <a:rPr lang="en-US" b="1" dirty="0">
                <a:solidFill>
                  <a:srgbClr val="3366FF"/>
                </a:solidFill>
                <a:latin typeface="Courier New" pitchFamily="49" charset="0"/>
                <a:cs typeface="Courier New" pitchFamily="49" charset="0"/>
              </a:rPr>
              <a:t>= true;</a:t>
            </a:r>
            <a:endParaRPr lang="en-US" b="1" dirty="0" smtClean="0">
              <a:solidFill>
                <a:srgbClr val="C00000"/>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 				...</a:t>
            </a:r>
          </a:p>
        </p:txBody>
      </p:sp>
      <p:cxnSp>
        <p:nvCxnSpPr>
          <p:cNvPr id="3" name="Gerade Verbindung 2"/>
          <p:cNvCxnSpPr/>
          <p:nvPr/>
        </p:nvCxnSpPr>
        <p:spPr bwMode="auto">
          <a:xfrm>
            <a:off x="467544" y="2276872"/>
            <a:ext cx="0" cy="4104456"/>
          </a:xfrm>
          <a:prstGeom prst="line">
            <a:avLst/>
          </a:prstGeom>
          <a:solidFill>
            <a:schemeClr val="accent1"/>
          </a:solidFill>
          <a:ln w="19050" cap="flat" cmpd="sng" algn="ctr">
            <a:solidFill>
              <a:schemeClr val="tx1"/>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323528" y="3933056"/>
            <a:ext cx="7704856" cy="0"/>
          </a:xfrm>
          <a:prstGeom prst="line">
            <a:avLst/>
          </a:prstGeom>
          <a:solidFill>
            <a:schemeClr val="accent1"/>
          </a:solidFill>
          <a:ln w="3175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feld 7"/>
          <p:cNvSpPr txBox="1"/>
          <p:nvPr/>
        </p:nvSpPr>
        <p:spPr>
          <a:xfrm>
            <a:off x="7380312" y="2793122"/>
            <a:ext cx="1726755" cy="707886"/>
          </a:xfrm>
          <a:prstGeom prst="rect">
            <a:avLst/>
          </a:prstGeom>
          <a:noFill/>
        </p:spPr>
        <p:txBody>
          <a:bodyPr wrap="none" rtlCol="0">
            <a:spAutoFit/>
          </a:bodyPr>
          <a:lstStyle/>
          <a:p>
            <a:r>
              <a:rPr lang="de-DE" sz="2000" i="1" dirty="0" smtClean="0"/>
              <a:t>Ausgeführte</a:t>
            </a:r>
          </a:p>
          <a:p>
            <a:r>
              <a:rPr lang="de-DE" sz="2000" i="1" dirty="0" smtClean="0"/>
              <a:t>Anweisungen</a:t>
            </a:r>
            <a:endParaRPr lang="de-DE" sz="2000" i="1" dirty="0"/>
          </a:p>
        </p:txBody>
      </p:sp>
      <p:cxnSp>
        <p:nvCxnSpPr>
          <p:cNvPr id="9" name="Gerade Verbindung 8"/>
          <p:cNvCxnSpPr/>
          <p:nvPr/>
        </p:nvCxnSpPr>
        <p:spPr bwMode="auto">
          <a:xfrm>
            <a:off x="1403648" y="3573016"/>
            <a:ext cx="0" cy="288032"/>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85709136"/>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BBA59CD5-3D18-46B6-901F-4B1B81940AAE}"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908290" name="Rectangle 2"/>
          <p:cNvSpPr>
            <a:spLocks noGrp="1" noChangeArrowheads="1"/>
          </p:cNvSpPr>
          <p:nvPr>
            <p:ph type="title"/>
          </p:nvPr>
        </p:nvSpPr>
        <p:spPr/>
        <p:txBody>
          <a:bodyPr/>
          <a:lstStyle/>
          <a:p>
            <a:r>
              <a:rPr lang="de-DE" dirty="0"/>
              <a:t>Wechselseitiger Ausschluss </a:t>
            </a:r>
            <a:r>
              <a:rPr lang="de-DE" dirty="0" smtClean="0"/>
              <a:t>(8)</a:t>
            </a:r>
            <a:endParaRPr lang="de-DE" dirty="0"/>
          </a:p>
        </p:txBody>
      </p:sp>
      <p:sp>
        <p:nvSpPr>
          <p:cNvPr id="908291" name="Rectangle 3"/>
          <p:cNvSpPr>
            <a:spLocks noGrp="1" noChangeArrowheads="1"/>
          </p:cNvSpPr>
          <p:nvPr>
            <p:ph type="body" idx="1"/>
          </p:nvPr>
        </p:nvSpPr>
        <p:spPr/>
        <p:txBody>
          <a:bodyPr/>
          <a:lstStyle/>
          <a:p>
            <a:pPr marL="381000" indent="-381000">
              <a:lnSpc>
                <a:spcPct val="90000"/>
              </a:lnSpc>
            </a:pPr>
            <a:r>
              <a:rPr lang="en-US" b="1" i="1" dirty="0" smtClean="0"/>
              <a:t>Deadlock</a:t>
            </a:r>
          </a:p>
          <a:p>
            <a:pPr marL="381000" indent="-381000">
              <a:lnSpc>
                <a:spcPct val="90000"/>
              </a:lnSpc>
            </a:pPr>
            <a:endParaRPr lang="de-DE" b="1" dirty="0" smtClean="0"/>
          </a:p>
          <a:p>
            <a:pPr marL="381000" indent="-381000">
              <a:lnSpc>
                <a:spcPct val="90000"/>
              </a:lnSpc>
            </a:pPr>
            <a:r>
              <a:rPr lang="de-DE" dirty="0" smtClean="0"/>
              <a:t>	  P</a:t>
            </a:r>
            <a:r>
              <a:rPr lang="de-DE" baseline="-25000" dirty="0" smtClean="0"/>
              <a:t>0</a:t>
            </a:r>
            <a:r>
              <a:rPr lang="de-DE" dirty="0" smtClean="0"/>
              <a:t>					  P</a:t>
            </a:r>
            <a:r>
              <a:rPr lang="de-DE" baseline="-25000" dirty="0" smtClean="0"/>
              <a:t>1</a:t>
            </a:r>
          </a:p>
          <a:p>
            <a:pPr marL="381000" indent="-381000">
              <a:lnSpc>
                <a:spcPct val="110000"/>
              </a:lnSpc>
            </a:pPr>
            <a:endParaRPr lang="en-US" b="1" dirty="0" smtClean="0">
              <a:solidFill>
                <a:srgbClr val="3366FF"/>
              </a:solidFill>
              <a:latin typeface="Courier New" pitchFamily="49" charset="0"/>
              <a:cs typeface="Courier New" pitchFamily="49" charset="0"/>
            </a:endParaRPr>
          </a:p>
          <a:p>
            <a:pPr marL="381000" indent="-381000">
              <a:lnSpc>
                <a:spcPct val="110000"/>
              </a:lnSpc>
            </a:pPr>
            <a:endParaRPr lang="en-US" b="1" dirty="0" smtClean="0">
              <a:solidFill>
                <a:srgbClr val="3366FF"/>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ready0</a:t>
            </a:r>
            <a:r>
              <a:rPr lang="en-US" b="1" dirty="0">
                <a:solidFill>
                  <a:srgbClr val="3366FF"/>
                </a:solidFill>
                <a:latin typeface="Courier New" pitchFamily="49" charset="0"/>
                <a:cs typeface="Courier New" pitchFamily="49" charset="0"/>
              </a:rPr>
              <a:t>= true</a:t>
            </a:r>
            <a:r>
              <a:rPr lang="en-US" b="1" dirty="0" smtClean="0">
                <a:solidFill>
                  <a:srgbClr val="3366FF"/>
                </a:solidFill>
                <a:latin typeface="Courier New" pitchFamily="49" charset="0"/>
                <a:cs typeface="Courier New" pitchFamily="49" charset="0"/>
              </a:rPr>
              <a:t>;</a:t>
            </a:r>
          </a:p>
          <a:p>
            <a:pPr marL="381000" indent="-381000">
              <a:lnSpc>
                <a:spcPct val="110000"/>
              </a:lnSpc>
            </a:pPr>
            <a:r>
              <a:rPr lang="en-US" b="1" dirty="0">
                <a:solidFill>
                  <a:srgbClr val="3366FF"/>
                </a:solidFill>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ready1</a:t>
            </a:r>
            <a:r>
              <a:rPr lang="en-US" b="1" dirty="0">
                <a:solidFill>
                  <a:srgbClr val="3366FF"/>
                </a:solidFill>
                <a:latin typeface="Courier New" pitchFamily="49" charset="0"/>
                <a:cs typeface="Courier New" pitchFamily="49" charset="0"/>
              </a:rPr>
              <a:t>= true</a:t>
            </a:r>
            <a:r>
              <a:rPr lang="en-US" b="1" dirty="0" smtClean="0">
                <a:solidFill>
                  <a:srgbClr val="3366FF"/>
                </a:solidFill>
                <a:latin typeface="Courier New" pitchFamily="49" charset="0"/>
                <a:cs typeface="Courier New" pitchFamily="49" charset="0"/>
              </a:rPr>
              <a:t>;</a:t>
            </a:r>
          </a:p>
          <a:p>
            <a:pPr marL="381000" indent="-381000">
              <a:lnSpc>
                <a:spcPct val="110000"/>
              </a:lnSpc>
            </a:pPr>
            <a:r>
              <a:rPr lang="en-US" b="1" dirty="0" smtClean="0">
                <a:solidFill>
                  <a:srgbClr val="3366FF"/>
                </a:solidFill>
                <a:latin typeface="Courier New" pitchFamily="49" charset="0"/>
                <a:cs typeface="Courier New" pitchFamily="49" charset="0"/>
              </a:rPr>
              <a:t>	while</a:t>
            </a:r>
            <a:r>
              <a:rPr lang="en-US" b="1" dirty="0">
                <a:solidFill>
                  <a:srgbClr val="3366FF"/>
                </a:solidFill>
                <a:latin typeface="Courier New" pitchFamily="49" charset="0"/>
                <a:cs typeface="Courier New" pitchFamily="49" charset="0"/>
              </a:rPr>
              <a:t>( ready1 </a:t>
            </a:r>
            <a:r>
              <a:rPr lang="en-US" b="1" dirty="0" smtClean="0">
                <a:solidFill>
                  <a:srgbClr val="3366FF"/>
                </a:solidFill>
                <a:latin typeface="Courier New" pitchFamily="49" charset="0"/>
                <a:cs typeface="Courier New" pitchFamily="49" charset="0"/>
              </a:rPr>
              <a:t>);</a:t>
            </a:r>
          </a:p>
          <a:p>
            <a:pPr marL="381000" indent="-381000">
              <a:lnSpc>
                <a:spcPct val="110000"/>
              </a:lnSpc>
            </a:pPr>
            <a:r>
              <a:rPr lang="en-US" b="1" dirty="0" smtClean="0">
                <a:solidFill>
                  <a:srgbClr val="3366FF"/>
                </a:solidFill>
                <a:latin typeface="Courier New" pitchFamily="49" charset="0"/>
                <a:cs typeface="Courier New" pitchFamily="49" charset="0"/>
              </a:rPr>
              <a:t>	while</a:t>
            </a:r>
            <a:r>
              <a:rPr lang="en-US" b="1" dirty="0">
                <a:solidFill>
                  <a:srgbClr val="3366FF"/>
                </a:solidFill>
                <a:latin typeface="Courier New" pitchFamily="49" charset="0"/>
                <a:cs typeface="Courier New" pitchFamily="49" charset="0"/>
              </a:rPr>
              <a:t>( ready1 ); </a:t>
            </a:r>
            <a:r>
              <a:rPr lang="en-US" b="1" dirty="0">
                <a:solidFill>
                  <a:srgbClr val="C00000"/>
                </a:solidFill>
                <a:latin typeface="Courier New" pitchFamily="49" charset="0"/>
                <a:cs typeface="Courier New" pitchFamily="49" charset="0"/>
              </a:rPr>
              <a:t>+</a:t>
            </a:r>
            <a:r>
              <a:rPr lang="en-US" b="1" dirty="0" smtClean="0">
                <a:solidFill>
                  <a:srgbClr val="C00000"/>
                </a:solidFill>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while</a:t>
            </a:r>
            <a:r>
              <a:rPr lang="en-US" b="1" dirty="0">
                <a:solidFill>
                  <a:srgbClr val="3366FF"/>
                </a:solidFill>
                <a:latin typeface="Courier New" pitchFamily="49" charset="0"/>
                <a:cs typeface="Courier New" pitchFamily="49" charset="0"/>
              </a:rPr>
              <a:t>( ready0 ); </a:t>
            </a:r>
            <a:r>
              <a:rPr lang="en-US" b="1" dirty="0">
                <a:solidFill>
                  <a:srgbClr val="C00000"/>
                </a:solidFill>
                <a:latin typeface="Courier New" pitchFamily="49" charset="0"/>
                <a:cs typeface="Courier New" pitchFamily="49" charset="0"/>
              </a:rPr>
              <a:t>+</a:t>
            </a:r>
            <a:endParaRPr lang="en-US" b="1" dirty="0" smtClean="0">
              <a:solidFill>
                <a:srgbClr val="3366FF"/>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&lt;critical&gt;       </a:t>
            </a:r>
            <a:r>
              <a:rPr lang="en-US" b="1" dirty="0" smtClean="0">
                <a:solidFill>
                  <a:srgbClr val="C00000"/>
                </a:solidFill>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&lt;</a:t>
            </a:r>
            <a:r>
              <a:rPr lang="en-US" b="1" dirty="0">
                <a:latin typeface="Courier New" pitchFamily="49" charset="0"/>
                <a:cs typeface="Courier New" pitchFamily="49" charset="0"/>
              </a:rPr>
              <a:t>critical&gt;       </a:t>
            </a:r>
            <a:r>
              <a:rPr lang="en-US" b="1" dirty="0">
                <a:solidFill>
                  <a:srgbClr val="C00000"/>
                </a:solidFill>
                <a:latin typeface="Courier New" pitchFamily="49" charset="0"/>
                <a:cs typeface="Courier New" pitchFamily="49" charset="0"/>
              </a:rPr>
              <a:t>+</a:t>
            </a:r>
            <a:endParaRPr lang="en-US" b="1" dirty="0" smtClean="0">
              <a:solidFill>
                <a:srgbClr val="C00000"/>
              </a:solidFill>
              <a:latin typeface="Courier New" pitchFamily="49" charset="0"/>
              <a:cs typeface="Courier New" pitchFamily="49" charset="0"/>
            </a:endParaRPr>
          </a:p>
          <a:p>
            <a:pPr marL="381000" indent="-381000">
              <a:lnSpc>
                <a:spcPct val="110000"/>
              </a:lnSpc>
            </a:pPr>
            <a:r>
              <a:rPr lang="en-US" b="1" dirty="0" smtClean="0">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ready0= false; </a:t>
            </a:r>
            <a:r>
              <a:rPr lang="en-US" b="1" dirty="0" smtClean="0">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ready1</a:t>
            </a:r>
            <a:r>
              <a:rPr lang="en-US" b="1" dirty="0">
                <a:solidFill>
                  <a:srgbClr val="3366FF"/>
                </a:solidFill>
                <a:latin typeface="Courier New" pitchFamily="49" charset="0"/>
                <a:cs typeface="Courier New" pitchFamily="49" charset="0"/>
              </a:rPr>
              <a:t>= false;</a:t>
            </a:r>
            <a:endParaRPr lang="en-US" b="1" dirty="0" smtClean="0">
              <a:solidFill>
                <a:srgbClr val="C00000"/>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&lt;noncritical&gt;    </a:t>
            </a:r>
            <a:r>
              <a:rPr lang="en-US" b="1" dirty="0" smtClean="0">
                <a:solidFill>
                  <a:srgbClr val="C00000"/>
                </a:solidFill>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&lt;</a:t>
            </a:r>
            <a:r>
              <a:rPr lang="en-US" b="1" dirty="0">
                <a:latin typeface="Courier New" pitchFamily="49" charset="0"/>
                <a:cs typeface="Courier New" pitchFamily="49" charset="0"/>
              </a:rPr>
              <a:t>noncritical&gt;    </a:t>
            </a:r>
            <a:r>
              <a:rPr lang="en-US" b="1" dirty="0">
                <a:solidFill>
                  <a:srgbClr val="C00000"/>
                </a:solidFill>
                <a:latin typeface="Courier New" pitchFamily="49" charset="0"/>
                <a:cs typeface="Courier New" pitchFamily="49" charset="0"/>
              </a:rPr>
              <a:t>+</a:t>
            </a:r>
            <a:endParaRPr lang="en-US" b="1" dirty="0" smtClean="0">
              <a:solidFill>
                <a:srgbClr val="3366FF"/>
              </a:solidFill>
              <a:latin typeface="Courier New" pitchFamily="49" charset="0"/>
              <a:cs typeface="Courier New" pitchFamily="49" charset="0"/>
            </a:endParaRPr>
          </a:p>
          <a:p>
            <a:pPr marL="381000" indent="-381000">
              <a:lnSpc>
                <a:spcPct val="110000"/>
              </a:lnSpc>
            </a:pPr>
            <a:r>
              <a:rPr lang="en-US" b="1" dirty="0" smtClean="0">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ready0= true; </a:t>
            </a:r>
            <a:r>
              <a:rPr lang="en-US" b="1" dirty="0" smtClean="0">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ready1</a:t>
            </a:r>
            <a:r>
              <a:rPr lang="en-US" b="1" dirty="0">
                <a:solidFill>
                  <a:srgbClr val="3366FF"/>
                </a:solidFill>
                <a:latin typeface="Courier New" pitchFamily="49" charset="0"/>
                <a:cs typeface="Courier New" pitchFamily="49" charset="0"/>
              </a:rPr>
              <a:t>= true;</a:t>
            </a:r>
            <a:endParaRPr lang="en-US" b="1" dirty="0" smtClean="0">
              <a:solidFill>
                <a:srgbClr val="C00000"/>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 				...</a:t>
            </a:r>
          </a:p>
        </p:txBody>
      </p:sp>
      <p:cxnSp>
        <p:nvCxnSpPr>
          <p:cNvPr id="3" name="Gerade Verbindung 2"/>
          <p:cNvCxnSpPr/>
          <p:nvPr/>
        </p:nvCxnSpPr>
        <p:spPr bwMode="auto">
          <a:xfrm>
            <a:off x="467544" y="2276872"/>
            <a:ext cx="0" cy="4104456"/>
          </a:xfrm>
          <a:prstGeom prst="line">
            <a:avLst/>
          </a:prstGeom>
          <a:solidFill>
            <a:schemeClr val="accent1"/>
          </a:solidFill>
          <a:ln w="19050" cap="flat" cmpd="sng" algn="ctr">
            <a:solidFill>
              <a:schemeClr val="tx1"/>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323528" y="3933056"/>
            <a:ext cx="7704856" cy="0"/>
          </a:xfrm>
          <a:prstGeom prst="line">
            <a:avLst/>
          </a:prstGeom>
          <a:solidFill>
            <a:schemeClr val="accent1"/>
          </a:solidFill>
          <a:ln w="3175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feld 7"/>
          <p:cNvSpPr txBox="1"/>
          <p:nvPr/>
        </p:nvSpPr>
        <p:spPr>
          <a:xfrm>
            <a:off x="7380312" y="2793122"/>
            <a:ext cx="1726755" cy="707886"/>
          </a:xfrm>
          <a:prstGeom prst="rect">
            <a:avLst/>
          </a:prstGeom>
          <a:noFill/>
        </p:spPr>
        <p:txBody>
          <a:bodyPr wrap="none" rtlCol="0">
            <a:spAutoFit/>
          </a:bodyPr>
          <a:lstStyle/>
          <a:p>
            <a:r>
              <a:rPr lang="de-DE" sz="2000" i="1" dirty="0" smtClean="0"/>
              <a:t>Ausgeführte</a:t>
            </a:r>
          </a:p>
          <a:p>
            <a:r>
              <a:rPr lang="de-DE" sz="2000" i="1" dirty="0" smtClean="0"/>
              <a:t>Anweisungen</a:t>
            </a:r>
            <a:endParaRPr lang="de-DE" sz="2000" i="1" dirty="0"/>
          </a:p>
        </p:txBody>
      </p:sp>
      <p:cxnSp>
        <p:nvCxnSpPr>
          <p:cNvPr id="9" name="Gerade Verbindung 8"/>
          <p:cNvCxnSpPr/>
          <p:nvPr/>
        </p:nvCxnSpPr>
        <p:spPr bwMode="auto">
          <a:xfrm>
            <a:off x="1403648" y="3284984"/>
            <a:ext cx="0" cy="288032"/>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5652120" y="3573016"/>
            <a:ext cx="0" cy="288032"/>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34512828"/>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BBA59CD5-3D18-46B6-901F-4B1B81940AAE}"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908290" name="Rectangle 2"/>
          <p:cNvSpPr>
            <a:spLocks noGrp="1" noChangeArrowheads="1"/>
          </p:cNvSpPr>
          <p:nvPr>
            <p:ph type="title"/>
          </p:nvPr>
        </p:nvSpPr>
        <p:spPr/>
        <p:txBody>
          <a:bodyPr/>
          <a:lstStyle/>
          <a:p>
            <a:r>
              <a:rPr lang="de-DE" dirty="0"/>
              <a:t>Wechselseitiger Ausschluss </a:t>
            </a:r>
            <a:r>
              <a:rPr lang="de-DE" dirty="0" smtClean="0"/>
              <a:t>(8)</a:t>
            </a:r>
            <a:endParaRPr lang="de-DE" dirty="0"/>
          </a:p>
        </p:txBody>
      </p:sp>
      <p:sp>
        <p:nvSpPr>
          <p:cNvPr id="908291" name="Rectangle 3"/>
          <p:cNvSpPr>
            <a:spLocks noGrp="1" noChangeArrowheads="1"/>
          </p:cNvSpPr>
          <p:nvPr>
            <p:ph type="body" idx="1"/>
          </p:nvPr>
        </p:nvSpPr>
        <p:spPr/>
        <p:txBody>
          <a:bodyPr/>
          <a:lstStyle/>
          <a:p>
            <a:pPr marL="381000" indent="-381000">
              <a:lnSpc>
                <a:spcPct val="90000"/>
              </a:lnSpc>
            </a:pPr>
            <a:r>
              <a:rPr lang="en-US" b="1" i="1" dirty="0" smtClean="0"/>
              <a:t>Deadlock</a:t>
            </a:r>
          </a:p>
          <a:p>
            <a:pPr marL="381000" indent="-381000">
              <a:lnSpc>
                <a:spcPct val="90000"/>
              </a:lnSpc>
            </a:pPr>
            <a:endParaRPr lang="de-DE" b="1" dirty="0" smtClean="0"/>
          </a:p>
          <a:p>
            <a:pPr marL="381000" indent="-381000">
              <a:lnSpc>
                <a:spcPct val="90000"/>
              </a:lnSpc>
            </a:pPr>
            <a:r>
              <a:rPr lang="de-DE" dirty="0" smtClean="0"/>
              <a:t>	  P</a:t>
            </a:r>
            <a:r>
              <a:rPr lang="de-DE" baseline="-25000" dirty="0" smtClean="0"/>
              <a:t>0</a:t>
            </a:r>
            <a:r>
              <a:rPr lang="de-DE" dirty="0" smtClean="0"/>
              <a:t>					  P</a:t>
            </a:r>
            <a:r>
              <a:rPr lang="de-DE" baseline="-25000" dirty="0" smtClean="0"/>
              <a:t>1</a:t>
            </a:r>
          </a:p>
          <a:p>
            <a:pPr marL="381000" indent="-381000">
              <a:lnSpc>
                <a:spcPct val="110000"/>
              </a:lnSpc>
            </a:pPr>
            <a:endParaRPr lang="en-US" b="1" dirty="0" smtClean="0">
              <a:solidFill>
                <a:srgbClr val="3366FF"/>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ready0</a:t>
            </a:r>
            <a:r>
              <a:rPr lang="en-US" b="1" dirty="0">
                <a:solidFill>
                  <a:srgbClr val="3366FF"/>
                </a:solidFill>
                <a:latin typeface="Courier New" pitchFamily="49" charset="0"/>
                <a:cs typeface="Courier New" pitchFamily="49" charset="0"/>
              </a:rPr>
              <a:t>= true</a:t>
            </a:r>
            <a:r>
              <a:rPr lang="en-US" b="1" dirty="0" smtClean="0">
                <a:solidFill>
                  <a:srgbClr val="3366FF"/>
                </a:solidFill>
                <a:latin typeface="Courier New" pitchFamily="49" charset="0"/>
                <a:cs typeface="Courier New" pitchFamily="49" charset="0"/>
              </a:rPr>
              <a:t>;</a:t>
            </a:r>
          </a:p>
          <a:p>
            <a:pPr marL="381000" indent="-381000">
              <a:lnSpc>
                <a:spcPct val="110000"/>
              </a:lnSpc>
            </a:pPr>
            <a:r>
              <a:rPr lang="en-US" b="1" dirty="0">
                <a:solidFill>
                  <a:srgbClr val="3366FF"/>
                </a:solidFill>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ready1</a:t>
            </a:r>
            <a:r>
              <a:rPr lang="en-US" b="1" dirty="0">
                <a:solidFill>
                  <a:srgbClr val="3366FF"/>
                </a:solidFill>
                <a:latin typeface="Courier New" pitchFamily="49" charset="0"/>
                <a:cs typeface="Courier New" pitchFamily="49" charset="0"/>
              </a:rPr>
              <a:t>= true</a:t>
            </a:r>
            <a:r>
              <a:rPr lang="en-US" b="1" dirty="0" smtClean="0">
                <a:solidFill>
                  <a:srgbClr val="3366FF"/>
                </a:solidFill>
                <a:latin typeface="Courier New" pitchFamily="49" charset="0"/>
                <a:cs typeface="Courier New" pitchFamily="49" charset="0"/>
              </a:rPr>
              <a:t>;</a:t>
            </a:r>
          </a:p>
          <a:p>
            <a:pPr marL="381000" indent="-381000">
              <a:lnSpc>
                <a:spcPct val="110000"/>
              </a:lnSpc>
            </a:pPr>
            <a:r>
              <a:rPr lang="en-US" b="1" dirty="0" smtClean="0">
                <a:solidFill>
                  <a:srgbClr val="3366FF"/>
                </a:solidFill>
                <a:latin typeface="Courier New" pitchFamily="49" charset="0"/>
                <a:cs typeface="Courier New" pitchFamily="49" charset="0"/>
              </a:rPr>
              <a:t>	while</a:t>
            </a:r>
            <a:r>
              <a:rPr lang="en-US" b="1" dirty="0">
                <a:solidFill>
                  <a:srgbClr val="3366FF"/>
                </a:solidFill>
                <a:latin typeface="Courier New" pitchFamily="49" charset="0"/>
                <a:cs typeface="Courier New" pitchFamily="49" charset="0"/>
              </a:rPr>
              <a:t>( ready1 </a:t>
            </a:r>
            <a:r>
              <a:rPr lang="en-US" b="1" dirty="0" smtClean="0">
                <a:solidFill>
                  <a:srgbClr val="3366FF"/>
                </a:solidFill>
                <a:latin typeface="Courier New" pitchFamily="49" charset="0"/>
                <a:cs typeface="Courier New" pitchFamily="49" charset="0"/>
              </a:rPr>
              <a:t>);</a:t>
            </a:r>
          </a:p>
          <a:p>
            <a:pPr marL="381000" indent="-381000">
              <a:lnSpc>
                <a:spcPct val="110000"/>
              </a:lnSpc>
            </a:pPr>
            <a:r>
              <a:rPr lang="en-US" b="1" dirty="0" smtClean="0">
                <a:solidFill>
                  <a:srgbClr val="3366FF"/>
                </a:solidFill>
                <a:latin typeface="Courier New" pitchFamily="49" charset="0"/>
                <a:cs typeface="Courier New" pitchFamily="49" charset="0"/>
              </a:rPr>
              <a:t>						while</a:t>
            </a:r>
            <a:r>
              <a:rPr lang="en-US" b="1" dirty="0">
                <a:solidFill>
                  <a:srgbClr val="3366FF"/>
                </a:solidFill>
                <a:latin typeface="Courier New" pitchFamily="49" charset="0"/>
                <a:cs typeface="Courier New" pitchFamily="49" charset="0"/>
              </a:rPr>
              <a:t>( ready0 );</a:t>
            </a:r>
            <a:endParaRPr lang="en-US" b="1" dirty="0" smtClean="0">
              <a:solidFill>
                <a:srgbClr val="3366FF"/>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while</a:t>
            </a:r>
            <a:r>
              <a:rPr lang="en-US" b="1" dirty="0">
                <a:solidFill>
                  <a:srgbClr val="3366FF"/>
                </a:solidFill>
                <a:latin typeface="Courier New" pitchFamily="49" charset="0"/>
                <a:cs typeface="Courier New" pitchFamily="49" charset="0"/>
              </a:rPr>
              <a:t>( ready1 ); </a:t>
            </a:r>
            <a:r>
              <a:rPr lang="en-US" b="1" dirty="0">
                <a:solidFill>
                  <a:srgbClr val="C00000"/>
                </a:solidFill>
                <a:latin typeface="Courier New" pitchFamily="49" charset="0"/>
                <a:cs typeface="Courier New" pitchFamily="49" charset="0"/>
              </a:rPr>
              <a:t>+</a:t>
            </a:r>
            <a:r>
              <a:rPr lang="en-US" b="1" dirty="0" smtClean="0">
                <a:solidFill>
                  <a:srgbClr val="C00000"/>
                </a:solidFill>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while</a:t>
            </a:r>
            <a:r>
              <a:rPr lang="en-US" b="1" dirty="0">
                <a:solidFill>
                  <a:srgbClr val="3366FF"/>
                </a:solidFill>
                <a:latin typeface="Courier New" pitchFamily="49" charset="0"/>
                <a:cs typeface="Courier New" pitchFamily="49" charset="0"/>
              </a:rPr>
              <a:t>( ready0 ); </a:t>
            </a:r>
            <a:r>
              <a:rPr lang="en-US" b="1" dirty="0">
                <a:solidFill>
                  <a:srgbClr val="C00000"/>
                </a:solidFill>
                <a:latin typeface="Courier New" pitchFamily="49" charset="0"/>
                <a:cs typeface="Courier New" pitchFamily="49" charset="0"/>
              </a:rPr>
              <a:t>+</a:t>
            </a:r>
            <a:endParaRPr lang="en-US" b="1" dirty="0" smtClean="0">
              <a:solidFill>
                <a:srgbClr val="3366FF"/>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&lt;critical&gt;       </a:t>
            </a:r>
            <a:r>
              <a:rPr lang="en-US" b="1" dirty="0" smtClean="0">
                <a:solidFill>
                  <a:srgbClr val="C00000"/>
                </a:solidFill>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&lt;</a:t>
            </a:r>
            <a:r>
              <a:rPr lang="en-US" b="1" dirty="0">
                <a:latin typeface="Courier New" pitchFamily="49" charset="0"/>
                <a:cs typeface="Courier New" pitchFamily="49" charset="0"/>
              </a:rPr>
              <a:t>critical&gt;       </a:t>
            </a:r>
            <a:r>
              <a:rPr lang="en-US" b="1" dirty="0">
                <a:solidFill>
                  <a:srgbClr val="C00000"/>
                </a:solidFill>
                <a:latin typeface="Courier New" pitchFamily="49" charset="0"/>
                <a:cs typeface="Courier New" pitchFamily="49" charset="0"/>
              </a:rPr>
              <a:t>+</a:t>
            </a:r>
            <a:endParaRPr lang="en-US" b="1" dirty="0" smtClean="0">
              <a:solidFill>
                <a:srgbClr val="C00000"/>
              </a:solidFill>
              <a:latin typeface="Courier New" pitchFamily="49" charset="0"/>
              <a:cs typeface="Courier New" pitchFamily="49" charset="0"/>
            </a:endParaRPr>
          </a:p>
          <a:p>
            <a:pPr marL="381000" indent="-381000">
              <a:lnSpc>
                <a:spcPct val="110000"/>
              </a:lnSpc>
            </a:pPr>
            <a:r>
              <a:rPr lang="en-US" b="1" dirty="0" smtClean="0">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ready0= false; </a:t>
            </a:r>
            <a:r>
              <a:rPr lang="en-US" b="1" dirty="0" smtClean="0">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ready1</a:t>
            </a:r>
            <a:r>
              <a:rPr lang="en-US" b="1" dirty="0">
                <a:solidFill>
                  <a:srgbClr val="3366FF"/>
                </a:solidFill>
                <a:latin typeface="Courier New" pitchFamily="49" charset="0"/>
                <a:cs typeface="Courier New" pitchFamily="49" charset="0"/>
              </a:rPr>
              <a:t>= false;</a:t>
            </a:r>
            <a:endParaRPr lang="en-US" b="1" dirty="0" smtClean="0">
              <a:solidFill>
                <a:srgbClr val="C00000"/>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&lt;noncritical&gt;    </a:t>
            </a:r>
            <a:r>
              <a:rPr lang="en-US" b="1" dirty="0" smtClean="0">
                <a:solidFill>
                  <a:srgbClr val="C00000"/>
                </a:solidFill>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		</a:t>
            </a:r>
            <a:r>
              <a:rPr lang="en-US" b="1" dirty="0" smtClean="0">
                <a:latin typeface="Courier New" pitchFamily="49" charset="0"/>
                <a:cs typeface="Courier New" pitchFamily="49" charset="0"/>
              </a:rPr>
              <a:t>&lt;</a:t>
            </a:r>
            <a:r>
              <a:rPr lang="en-US" b="1" dirty="0">
                <a:latin typeface="Courier New" pitchFamily="49" charset="0"/>
                <a:cs typeface="Courier New" pitchFamily="49" charset="0"/>
              </a:rPr>
              <a:t>noncritical&gt;    </a:t>
            </a:r>
            <a:r>
              <a:rPr lang="en-US" b="1" dirty="0">
                <a:solidFill>
                  <a:srgbClr val="C00000"/>
                </a:solidFill>
                <a:latin typeface="Courier New" pitchFamily="49" charset="0"/>
                <a:cs typeface="Courier New" pitchFamily="49" charset="0"/>
              </a:rPr>
              <a:t>+</a:t>
            </a:r>
            <a:endParaRPr lang="en-US" b="1" dirty="0" smtClean="0">
              <a:solidFill>
                <a:srgbClr val="3366FF"/>
              </a:solidFill>
              <a:latin typeface="Courier New" pitchFamily="49" charset="0"/>
              <a:cs typeface="Courier New" pitchFamily="49" charset="0"/>
            </a:endParaRPr>
          </a:p>
          <a:p>
            <a:pPr marL="381000" indent="-381000">
              <a:lnSpc>
                <a:spcPct val="110000"/>
              </a:lnSpc>
            </a:pPr>
            <a:r>
              <a:rPr lang="en-US" b="1" dirty="0" smtClean="0">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ready0= true; </a:t>
            </a:r>
            <a:r>
              <a:rPr lang="en-US" b="1" dirty="0" smtClean="0">
                <a:latin typeface="Courier New" pitchFamily="49" charset="0"/>
                <a:cs typeface="Courier New" pitchFamily="49" charset="0"/>
              </a:rPr>
              <a:t>			</a:t>
            </a:r>
            <a:r>
              <a:rPr lang="en-US" b="1" dirty="0" smtClean="0">
                <a:solidFill>
                  <a:srgbClr val="3366FF"/>
                </a:solidFill>
                <a:latin typeface="Courier New" pitchFamily="49" charset="0"/>
                <a:cs typeface="Courier New" pitchFamily="49" charset="0"/>
              </a:rPr>
              <a:t>ready1</a:t>
            </a:r>
            <a:r>
              <a:rPr lang="en-US" b="1" dirty="0">
                <a:solidFill>
                  <a:srgbClr val="3366FF"/>
                </a:solidFill>
                <a:latin typeface="Courier New" pitchFamily="49" charset="0"/>
                <a:cs typeface="Courier New" pitchFamily="49" charset="0"/>
              </a:rPr>
              <a:t>= true;</a:t>
            </a:r>
            <a:endParaRPr lang="en-US" b="1" dirty="0" smtClean="0">
              <a:solidFill>
                <a:srgbClr val="C00000"/>
              </a:solidFill>
              <a:latin typeface="Courier New" pitchFamily="49" charset="0"/>
              <a:cs typeface="Courier New" pitchFamily="49" charset="0"/>
            </a:endParaRPr>
          </a:p>
          <a:p>
            <a:pPr marL="381000" indent="-381000">
              <a:lnSpc>
                <a:spcPct val="110000"/>
              </a:lnSpc>
            </a:pPr>
            <a:r>
              <a:rPr lang="en-US" b="1" dirty="0" smtClean="0">
                <a:solidFill>
                  <a:srgbClr val="3366FF"/>
                </a:solidFill>
                <a:latin typeface="Courier New" pitchFamily="49" charset="0"/>
                <a:cs typeface="Courier New" pitchFamily="49" charset="0"/>
              </a:rPr>
              <a:t>	... 				...</a:t>
            </a:r>
          </a:p>
        </p:txBody>
      </p:sp>
      <p:cxnSp>
        <p:nvCxnSpPr>
          <p:cNvPr id="3" name="Gerade Verbindung 2"/>
          <p:cNvCxnSpPr/>
          <p:nvPr/>
        </p:nvCxnSpPr>
        <p:spPr bwMode="auto">
          <a:xfrm>
            <a:off x="467544" y="2276872"/>
            <a:ext cx="0" cy="4104456"/>
          </a:xfrm>
          <a:prstGeom prst="line">
            <a:avLst/>
          </a:prstGeom>
          <a:solidFill>
            <a:schemeClr val="accent1"/>
          </a:solidFill>
          <a:ln w="19050" cap="flat" cmpd="sng" algn="ctr">
            <a:solidFill>
              <a:schemeClr val="tx1"/>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Gerade Verbindung 6"/>
          <p:cNvCxnSpPr/>
          <p:nvPr/>
        </p:nvCxnSpPr>
        <p:spPr bwMode="auto">
          <a:xfrm>
            <a:off x="323528" y="3933056"/>
            <a:ext cx="7704856" cy="0"/>
          </a:xfrm>
          <a:prstGeom prst="line">
            <a:avLst/>
          </a:prstGeom>
          <a:solidFill>
            <a:schemeClr val="accent1"/>
          </a:solidFill>
          <a:ln w="3175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feld 7"/>
          <p:cNvSpPr txBox="1"/>
          <p:nvPr/>
        </p:nvSpPr>
        <p:spPr>
          <a:xfrm>
            <a:off x="7380312" y="2793122"/>
            <a:ext cx="1726755" cy="707886"/>
          </a:xfrm>
          <a:prstGeom prst="rect">
            <a:avLst/>
          </a:prstGeom>
          <a:noFill/>
        </p:spPr>
        <p:txBody>
          <a:bodyPr wrap="none" rtlCol="0">
            <a:spAutoFit/>
          </a:bodyPr>
          <a:lstStyle/>
          <a:p>
            <a:r>
              <a:rPr lang="de-DE" sz="2000" i="1" dirty="0" smtClean="0"/>
              <a:t>Ausgeführte</a:t>
            </a:r>
          </a:p>
          <a:p>
            <a:r>
              <a:rPr lang="de-DE" sz="2000" i="1" dirty="0" smtClean="0"/>
              <a:t>Anweisungen</a:t>
            </a:r>
            <a:endParaRPr lang="de-DE" sz="2000" i="1" dirty="0"/>
          </a:p>
        </p:txBody>
      </p:sp>
      <p:cxnSp>
        <p:nvCxnSpPr>
          <p:cNvPr id="9" name="Gerade Verbindung 8"/>
          <p:cNvCxnSpPr/>
          <p:nvPr/>
        </p:nvCxnSpPr>
        <p:spPr bwMode="auto">
          <a:xfrm>
            <a:off x="1403648" y="2996952"/>
            <a:ext cx="0" cy="288032"/>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Gerade Verbindung 9"/>
          <p:cNvCxnSpPr/>
          <p:nvPr/>
        </p:nvCxnSpPr>
        <p:spPr bwMode="auto">
          <a:xfrm>
            <a:off x="5652120" y="3284984"/>
            <a:ext cx="0" cy="288032"/>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Gerade Verbindung 10"/>
          <p:cNvCxnSpPr/>
          <p:nvPr/>
        </p:nvCxnSpPr>
        <p:spPr bwMode="auto">
          <a:xfrm>
            <a:off x="1403648" y="3573016"/>
            <a:ext cx="0" cy="288032"/>
          </a:xfrm>
          <a:prstGeom prst="line">
            <a:avLst/>
          </a:prstGeom>
          <a:solidFill>
            <a:schemeClr val="accent1"/>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38838400"/>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BBA59CD5-3D18-46B6-901F-4B1B81940AAE}"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908290" name="Rectangle 2"/>
          <p:cNvSpPr>
            <a:spLocks noGrp="1" noChangeArrowheads="1"/>
          </p:cNvSpPr>
          <p:nvPr>
            <p:ph type="title"/>
          </p:nvPr>
        </p:nvSpPr>
        <p:spPr/>
        <p:txBody>
          <a:bodyPr/>
          <a:lstStyle/>
          <a:p>
            <a:r>
              <a:rPr lang="de-DE" dirty="0"/>
              <a:t>Wechselseitiger Ausschluss </a:t>
            </a:r>
            <a:r>
              <a:rPr lang="de-DE" dirty="0" smtClean="0"/>
              <a:t>(9)</a:t>
            </a:r>
            <a:endParaRPr lang="de-DE" dirty="0"/>
          </a:p>
        </p:txBody>
      </p:sp>
      <p:sp>
        <p:nvSpPr>
          <p:cNvPr id="908291" name="Rectangle 3"/>
          <p:cNvSpPr>
            <a:spLocks noGrp="1" noChangeArrowheads="1"/>
          </p:cNvSpPr>
          <p:nvPr>
            <p:ph type="body" idx="1"/>
          </p:nvPr>
        </p:nvSpPr>
        <p:spPr/>
        <p:txBody>
          <a:bodyPr/>
          <a:lstStyle/>
          <a:p>
            <a:pPr marL="381000" indent="-381000">
              <a:lnSpc>
                <a:spcPct val="90000"/>
              </a:lnSpc>
            </a:pPr>
            <a:r>
              <a:rPr lang="de-DE" b="1" dirty="0" smtClean="0"/>
              <a:t>3. Versuch (Algorithmus von Peterson, 1981)</a:t>
            </a:r>
            <a:endParaRPr lang="de-DE" dirty="0"/>
          </a:p>
        </p:txBody>
      </p:sp>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l="9115" t="12230" r="5841" b="7463"/>
          <a:stretch/>
        </p:blipFill>
        <p:spPr>
          <a:xfrm>
            <a:off x="550800" y="1879200"/>
            <a:ext cx="7776446" cy="4486262"/>
          </a:xfrm>
          <a:prstGeom prst="rect">
            <a:avLst/>
          </a:prstGeom>
        </p:spPr>
      </p:pic>
    </p:spTree>
    <p:extLst>
      <p:ext uri="{BB962C8B-B14F-4D97-AF65-F5344CB8AC3E}">
        <p14:creationId xmlns:p14="http://schemas.microsoft.com/office/powerpoint/2010/main" val="892451876"/>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BBA59CD5-3D18-46B6-901F-4B1B81940AAE}"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908290" name="Rectangle 2"/>
          <p:cNvSpPr>
            <a:spLocks noGrp="1" noChangeArrowheads="1"/>
          </p:cNvSpPr>
          <p:nvPr>
            <p:ph type="title"/>
          </p:nvPr>
        </p:nvSpPr>
        <p:spPr/>
        <p:txBody>
          <a:bodyPr/>
          <a:lstStyle/>
          <a:p>
            <a:r>
              <a:rPr lang="de-DE" dirty="0"/>
              <a:t>Wechselseitiger Ausschluss </a:t>
            </a:r>
            <a:r>
              <a:rPr lang="de-DE" dirty="0" smtClean="0"/>
              <a:t>(10)</a:t>
            </a:r>
            <a:endParaRPr lang="de-DE" dirty="0"/>
          </a:p>
        </p:txBody>
      </p:sp>
      <p:sp>
        <p:nvSpPr>
          <p:cNvPr id="908291" name="Rectangle 3"/>
          <p:cNvSpPr>
            <a:spLocks noGrp="1" noChangeArrowheads="1"/>
          </p:cNvSpPr>
          <p:nvPr>
            <p:ph type="body" idx="1"/>
          </p:nvPr>
        </p:nvSpPr>
        <p:spPr/>
        <p:txBody>
          <a:bodyPr/>
          <a:lstStyle/>
          <a:p>
            <a:pPr marL="381000" indent="-381000">
              <a:lnSpc>
                <a:spcPct val="90000"/>
              </a:lnSpc>
            </a:pPr>
            <a:r>
              <a:rPr lang="de-DE" b="1" dirty="0" smtClean="0"/>
              <a:t>Algorithmus implementiert wechselseitigen Ausschluss</a:t>
            </a:r>
            <a:endParaRPr lang="de-DE" dirty="0"/>
          </a:p>
          <a:p>
            <a:pPr marL="381000" indent="-381000">
              <a:lnSpc>
                <a:spcPct val="120000"/>
              </a:lnSpc>
              <a:buFont typeface="Arial" charset="0"/>
              <a:buChar char="–"/>
            </a:pPr>
            <a:r>
              <a:rPr lang="de-DE" dirty="0" smtClean="0"/>
              <a:t>Vollständige und sichere Implementierung</a:t>
            </a:r>
          </a:p>
          <a:p>
            <a:pPr marL="381000" indent="-381000">
              <a:lnSpc>
                <a:spcPct val="120000"/>
              </a:lnSpc>
              <a:buFont typeface="Arial" charset="0"/>
              <a:buChar char="–"/>
            </a:pPr>
            <a:r>
              <a:rPr lang="de-DE" b="1" dirty="0" smtClean="0">
                <a:latin typeface="Courier New" pitchFamily="49" charset="0"/>
                <a:cs typeface="Courier New" pitchFamily="49" charset="0"/>
              </a:rPr>
              <a:t>turn</a:t>
            </a:r>
            <a:r>
              <a:rPr lang="de-DE" dirty="0" smtClean="0"/>
              <a:t> entscheidet für den kritischen Fall von Versuch 2, welcher Prozess nun wirklich den kritischen Abschnitt betreten darf</a:t>
            </a:r>
          </a:p>
          <a:p>
            <a:pPr marL="381000" indent="-381000">
              <a:lnSpc>
                <a:spcPct val="120000"/>
              </a:lnSpc>
              <a:buFont typeface="Arial" charset="0"/>
              <a:buChar char="–"/>
            </a:pPr>
            <a:r>
              <a:rPr lang="de-DE" dirty="0" smtClean="0"/>
              <a:t>In allen anderen Fällen ist </a:t>
            </a:r>
            <a:r>
              <a:rPr lang="de-DE" b="1" dirty="0" smtClean="0">
                <a:latin typeface="Courier New" pitchFamily="49" charset="0"/>
                <a:cs typeface="Courier New" pitchFamily="49" charset="0"/>
              </a:rPr>
              <a:t>turn</a:t>
            </a:r>
            <a:r>
              <a:rPr lang="de-DE" dirty="0" smtClean="0"/>
              <a:t> unbedeutend</a:t>
            </a:r>
          </a:p>
          <a:p>
            <a:pPr marL="381000" indent="-381000">
              <a:lnSpc>
                <a:spcPct val="120000"/>
              </a:lnSpc>
              <a:buFont typeface="Arial" charset="0"/>
              <a:buNone/>
            </a:pPr>
            <a:endParaRPr lang="de-DE" sz="1200" dirty="0"/>
          </a:p>
          <a:p>
            <a:pPr marL="381000" indent="-381000">
              <a:lnSpc>
                <a:spcPct val="90000"/>
              </a:lnSpc>
            </a:pPr>
            <a:r>
              <a:rPr lang="de-DE" b="1" dirty="0" smtClean="0"/>
              <a:t>Problem der Lösung</a:t>
            </a:r>
            <a:endParaRPr lang="de-DE" b="1" dirty="0" smtClean="0">
              <a:latin typeface="Courier New" pitchFamily="49" charset="0"/>
              <a:cs typeface="Courier New" pitchFamily="49" charset="0"/>
            </a:endParaRPr>
          </a:p>
          <a:p>
            <a:pPr marL="381000" indent="-381000">
              <a:lnSpc>
                <a:spcPct val="120000"/>
              </a:lnSpc>
              <a:buFont typeface="Arial" charset="0"/>
              <a:buChar char="–"/>
            </a:pPr>
            <a:r>
              <a:rPr lang="de-DE" dirty="0" smtClean="0"/>
              <a:t>Aktives Warten</a:t>
            </a:r>
          </a:p>
          <a:p>
            <a:pPr marL="381000" indent="-381000">
              <a:lnSpc>
                <a:spcPct val="120000"/>
              </a:lnSpc>
              <a:buFont typeface="Arial" charset="0"/>
              <a:buNone/>
            </a:pPr>
            <a:endParaRPr lang="de-DE" sz="1200" dirty="0"/>
          </a:p>
          <a:p>
            <a:pPr marL="381000" indent="-381000">
              <a:lnSpc>
                <a:spcPct val="90000"/>
              </a:lnSpc>
            </a:pPr>
            <a:r>
              <a:rPr lang="de-DE" b="1" dirty="0" smtClean="0"/>
              <a:t>Algorithmus auch für mehrere Prozesse erweiterbar</a:t>
            </a:r>
            <a:endParaRPr lang="de-DE" b="1" dirty="0">
              <a:latin typeface="Courier New" pitchFamily="49" charset="0"/>
              <a:cs typeface="Courier New" pitchFamily="49" charset="0"/>
            </a:endParaRPr>
          </a:p>
          <a:p>
            <a:pPr marL="381000" indent="-381000">
              <a:lnSpc>
                <a:spcPct val="120000"/>
              </a:lnSpc>
              <a:buFont typeface="Arial" charset="0"/>
              <a:buChar char="–"/>
            </a:pPr>
            <a:r>
              <a:rPr lang="de-DE" dirty="0" smtClean="0"/>
              <a:t>Lösung ist relativ aufwendig</a:t>
            </a:r>
          </a:p>
          <a:p>
            <a:pPr marL="381000" indent="-381000">
              <a:lnSpc>
                <a:spcPct val="90000"/>
              </a:lnSpc>
            </a:pPr>
            <a:endParaRPr lang="de-DE" dirty="0"/>
          </a:p>
        </p:txBody>
      </p:sp>
    </p:spTree>
    <p:extLst>
      <p:ext uri="{BB962C8B-B14F-4D97-AF65-F5344CB8AC3E}">
        <p14:creationId xmlns:p14="http://schemas.microsoft.com/office/powerpoint/2010/main" val="2163857009"/>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BBA59CD5-3D18-46B6-901F-4B1B81940AAE}"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908290" name="Rectangle 2"/>
          <p:cNvSpPr>
            <a:spLocks noGrp="1" noChangeArrowheads="1"/>
          </p:cNvSpPr>
          <p:nvPr>
            <p:ph type="title"/>
          </p:nvPr>
        </p:nvSpPr>
        <p:spPr/>
        <p:txBody>
          <a:bodyPr/>
          <a:lstStyle/>
          <a:p>
            <a:r>
              <a:rPr lang="de-DE" dirty="0" smtClean="0"/>
              <a:t>Spezielle Maschinenbefehle (1)</a:t>
            </a:r>
            <a:endParaRPr lang="de-DE" dirty="0"/>
          </a:p>
        </p:txBody>
      </p:sp>
      <p:sp>
        <p:nvSpPr>
          <p:cNvPr id="908291" name="Rectangle 3"/>
          <p:cNvSpPr>
            <a:spLocks noGrp="1" noChangeArrowheads="1"/>
          </p:cNvSpPr>
          <p:nvPr>
            <p:ph type="body" idx="1"/>
          </p:nvPr>
        </p:nvSpPr>
        <p:spPr/>
        <p:txBody>
          <a:bodyPr/>
          <a:lstStyle/>
          <a:p>
            <a:pPr marL="381000" indent="-381000">
              <a:lnSpc>
                <a:spcPct val="120000"/>
              </a:lnSpc>
            </a:pPr>
            <a:r>
              <a:rPr lang="de-DE" b="1" dirty="0" smtClean="0"/>
              <a:t>Spezielle Maschinenbefehle können Programmierung kritischer</a:t>
            </a:r>
          </a:p>
          <a:p>
            <a:pPr marL="381000" indent="-381000">
              <a:lnSpc>
                <a:spcPct val="90000"/>
              </a:lnSpc>
            </a:pPr>
            <a:r>
              <a:rPr lang="de-DE" b="1" dirty="0" smtClean="0"/>
              <a:t>Abschnitte unterstützen und vereinfachen</a:t>
            </a:r>
            <a:endParaRPr lang="de-DE" dirty="0"/>
          </a:p>
          <a:p>
            <a:pPr marL="381000" indent="-381000">
              <a:lnSpc>
                <a:spcPct val="120000"/>
              </a:lnSpc>
              <a:buFont typeface="Arial" charset="0"/>
              <a:buChar char="–"/>
            </a:pPr>
            <a:r>
              <a:rPr lang="en-US" i="1" dirty="0" smtClean="0"/>
              <a:t>Test-and-Set</a:t>
            </a:r>
            <a:r>
              <a:rPr lang="de-DE" dirty="0" smtClean="0"/>
              <a:t> Instruktion</a:t>
            </a:r>
          </a:p>
          <a:p>
            <a:pPr marL="381000" indent="-381000">
              <a:lnSpc>
                <a:spcPct val="120000"/>
              </a:lnSpc>
              <a:buFont typeface="Arial" charset="0"/>
              <a:buChar char="–"/>
            </a:pPr>
            <a:r>
              <a:rPr lang="en-US" i="1" dirty="0" smtClean="0"/>
              <a:t>Swap</a:t>
            </a:r>
            <a:r>
              <a:rPr lang="de-DE" dirty="0" smtClean="0"/>
              <a:t> Instruktion</a:t>
            </a:r>
          </a:p>
          <a:p>
            <a:pPr marL="381000" indent="-381000">
              <a:lnSpc>
                <a:spcPct val="120000"/>
              </a:lnSpc>
              <a:buFont typeface="Arial" charset="0"/>
              <a:buNone/>
            </a:pPr>
            <a:endParaRPr lang="de-DE" sz="1200" dirty="0"/>
          </a:p>
          <a:p>
            <a:pPr marL="381000" indent="-381000">
              <a:lnSpc>
                <a:spcPct val="90000"/>
              </a:lnSpc>
            </a:pPr>
            <a:r>
              <a:rPr lang="en-US" b="1" i="1" dirty="0" smtClean="0"/>
              <a:t>Test-and-Set</a:t>
            </a:r>
            <a:endParaRPr lang="en-US" b="1" i="1" dirty="0" smtClean="0">
              <a:latin typeface="Courier New" pitchFamily="49" charset="0"/>
              <a:cs typeface="Courier New" pitchFamily="49" charset="0"/>
            </a:endParaRPr>
          </a:p>
          <a:p>
            <a:pPr marL="381000" indent="-381000">
              <a:lnSpc>
                <a:spcPct val="120000"/>
              </a:lnSpc>
              <a:buFont typeface="Arial" charset="0"/>
              <a:buChar char="–"/>
            </a:pPr>
            <a:r>
              <a:rPr lang="de-DE" dirty="0" smtClean="0"/>
              <a:t>Maschinenbefehl mit folgender Wirkung (Java-ähnliche Syntax)</a:t>
            </a:r>
          </a:p>
          <a:p>
            <a:pPr marL="381000" indent="-381000">
              <a:lnSpc>
                <a:spcPct val="120000"/>
              </a:lnSpc>
              <a:buFont typeface="Arial" charset="0"/>
              <a:buChar char="–"/>
            </a:pPr>
            <a:endParaRPr lang="de-DE" dirty="0" smtClean="0"/>
          </a:p>
          <a:p>
            <a:pPr marL="381000" indent="-381000">
              <a:lnSpc>
                <a:spcPct val="120000"/>
              </a:lnSpc>
              <a:buFont typeface="Arial" charset="0"/>
              <a:buChar char="–"/>
            </a:pPr>
            <a:endParaRPr lang="de-DE" dirty="0"/>
          </a:p>
          <a:p>
            <a:pPr marL="381000" indent="-381000">
              <a:lnSpc>
                <a:spcPct val="120000"/>
              </a:lnSpc>
              <a:buFont typeface="Arial" charset="0"/>
              <a:buChar char="–"/>
            </a:pPr>
            <a:endParaRPr lang="de-DE" dirty="0" smtClean="0"/>
          </a:p>
          <a:p>
            <a:pPr marL="381000" indent="-381000">
              <a:lnSpc>
                <a:spcPct val="120000"/>
              </a:lnSpc>
              <a:buFont typeface="Arial" charset="0"/>
              <a:buChar char="–"/>
            </a:pPr>
            <a:endParaRPr lang="de-DE" dirty="0"/>
          </a:p>
          <a:p>
            <a:pPr marL="381000" indent="-381000">
              <a:lnSpc>
                <a:spcPct val="120000"/>
              </a:lnSpc>
              <a:buFont typeface="Arial" charset="0"/>
              <a:buChar char="–"/>
            </a:pPr>
            <a:endParaRPr lang="de-DE" dirty="0" smtClean="0"/>
          </a:p>
          <a:p>
            <a:pPr marL="781050" lvl="1" indent="-381000">
              <a:lnSpc>
                <a:spcPct val="120000"/>
              </a:lnSpc>
              <a:buFont typeface="Arial" charset="0"/>
              <a:buChar char="–"/>
            </a:pPr>
            <a:r>
              <a:rPr lang="de-DE" dirty="0" smtClean="0"/>
              <a:t>Bit wird gesetzt; vorheriger Wert wird zurückgegeben</a:t>
            </a:r>
          </a:p>
          <a:p>
            <a:pPr marL="381000" indent="-381000">
              <a:lnSpc>
                <a:spcPct val="120000"/>
              </a:lnSpc>
              <a:buFont typeface="Arial" charset="0"/>
              <a:buChar char="–"/>
            </a:pPr>
            <a:r>
              <a:rPr lang="de-DE" dirty="0" smtClean="0"/>
              <a:t>Ausführung ist atomar</a:t>
            </a:r>
          </a:p>
        </p:txBody>
      </p:sp>
      <p:sp>
        <p:nvSpPr>
          <p:cNvPr id="3" name="Textfeld 2"/>
          <p:cNvSpPr txBox="1"/>
          <p:nvPr/>
        </p:nvSpPr>
        <p:spPr>
          <a:xfrm>
            <a:off x="683568" y="3650248"/>
            <a:ext cx="6032421" cy="1938992"/>
          </a:xfrm>
          <a:prstGeom prst="rect">
            <a:avLst/>
          </a:prstGeom>
          <a:solidFill>
            <a:srgbClr val="FBFBB0"/>
          </a:solidFill>
          <a:ln>
            <a:solidFill>
              <a:srgbClr val="AAA28D"/>
            </a:solidFill>
          </a:ln>
        </p:spPr>
        <p:txBody>
          <a:bodyPr wrap="none" rtlCol="0">
            <a:spAutoFit/>
          </a:bodyPr>
          <a:lstStyle/>
          <a:p>
            <a:r>
              <a:rPr lang="en-US" sz="2000" b="1" dirty="0" smtClean="0">
                <a:latin typeface="Courier New" pitchFamily="49" charset="0"/>
                <a:cs typeface="Courier New" pitchFamily="49" charset="0"/>
              </a:rPr>
              <a:t>boolean test_and_set( MemoryBit lock )</a:t>
            </a:r>
          </a:p>
          <a:p>
            <a:r>
              <a:rPr lang="en-US" sz="2000" b="1" dirty="0" smtClean="0">
                <a:latin typeface="Courier New" pitchFamily="49" charset="0"/>
                <a:cs typeface="Courier New" pitchFamily="49" charset="0"/>
              </a:rPr>
              <a:t>{</a:t>
            </a:r>
          </a:p>
          <a:p>
            <a:r>
              <a:rPr lang="en-US" sz="2000" b="1" dirty="0" smtClean="0">
                <a:latin typeface="Courier New" pitchFamily="49" charset="0"/>
                <a:cs typeface="Courier New" pitchFamily="49" charset="0"/>
              </a:rPr>
              <a:t>  boolean tmp = lock.getBit();</a:t>
            </a:r>
          </a:p>
          <a:p>
            <a:r>
              <a:rPr lang="en-US" sz="2000" b="1" dirty="0" smtClean="0">
                <a:latin typeface="Courier New" pitchFamily="49" charset="0"/>
                <a:cs typeface="Courier New" pitchFamily="49" charset="0"/>
              </a:rPr>
              <a:t>  lock.setBit( true );</a:t>
            </a:r>
          </a:p>
          <a:p>
            <a:r>
              <a:rPr lang="en-US" sz="2000" b="1" dirty="0" smtClean="0">
                <a:latin typeface="Courier New" pitchFamily="49" charset="0"/>
                <a:cs typeface="Courier New" pitchFamily="49" charset="0"/>
              </a:rPr>
              <a:t>  return tmp;</a:t>
            </a:r>
          </a:p>
          <a:p>
            <a:r>
              <a:rPr lang="en-US" sz="2000" b="1" dirty="0" smtClean="0">
                <a:latin typeface="Courier New" pitchFamily="49" charset="0"/>
                <a:cs typeface="Courier New" pitchFamily="49" charset="0"/>
              </a:rPr>
              <a:t>}</a:t>
            </a:r>
          </a:p>
        </p:txBody>
      </p:sp>
    </p:spTree>
    <p:extLst>
      <p:ext uri="{BB962C8B-B14F-4D97-AF65-F5344CB8AC3E}">
        <p14:creationId xmlns:p14="http://schemas.microsoft.com/office/powerpoint/2010/main" val="989894949"/>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BBA59CD5-3D18-46B6-901F-4B1B81940AAE}"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908290" name="Rectangle 2"/>
          <p:cNvSpPr>
            <a:spLocks noGrp="1" noChangeArrowheads="1"/>
          </p:cNvSpPr>
          <p:nvPr>
            <p:ph type="title"/>
          </p:nvPr>
        </p:nvSpPr>
        <p:spPr/>
        <p:txBody>
          <a:bodyPr/>
          <a:lstStyle/>
          <a:p>
            <a:r>
              <a:rPr lang="de-DE" dirty="0" smtClean="0"/>
              <a:t>Spezielle Maschinenbefehle (2)</a:t>
            </a:r>
            <a:endParaRPr lang="de-DE" dirty="0"/>
          </a:p>
        </p:txBody>
      </p:sp>
      <p:sp>
        <p:nvSpPr>
          <p:cNvPr id="908291" name="Rectangle 3"/>
          <p:cNvSpPr>
            <a:spLocks noGrp="1" noChangeArrowheads="1"/>
          </p:cNvSpPr>
          <p:nvPr>
            <p:ph type="body" idx="1"/>
          </p:nvPr>
        </p:nvSpPr>
        <p:spPr/>
        <p:txBody>
          <a:bodyPr/>
          <a:lstStyle/>
          <a:p>
            <a:pPr marL="381000" indent="-381000">
              <a:lnSpc>
                <a:spcPct val="120000"/>
              </a:lnSpc>
            </a:pPr>
            <a:r>
              <a:rPr lang="de-DE" b="1" dirty="0" smtClean="0"/>
              <a:t>Kritische Abschnitte mit </a:t>
            </a:r>
            <a:r>
              <a:rPr lang="en-US" b="1" i="1" dirty="0" smtClean="0"/>
              <a:t>Test-and-Set</a:t>
            </a:r>
            <a:r>
              <a:rPr lang="de-DE" b="1" dirty="0" smtClean="0"/>
              <a:t> Befehlen</a:t>
            </a:r>
            <a:endParaRPr lang="de-DE" dirty="0"/>
          </a:p>
          <a:p>
            <a:pPr marL="381000" indent="-381000">
              <a:lnSpc>
                <a:spcPct val="120000"/>
              </a:lnSpc>
              <a:buFont typeface="Arial" charset="0"/>
              <a:buChar char="–"/>
            </a:pPr>
            <a:endParaRPr lang="de-DE" dirty="0" smtClean="0"/>
          </a:p>
          <a:p>
            <a:pPr marL="381000" indent="-381000">
              <a:lnSpc>
                <a:spcPct val="120000"/>
              </a:lnSpc>
              <a:buFont typeface="Arial" charset="0"/>
              <a:buChar char="–"/>
            </a:pPr>
            <a:endParaRPr lang="de-DE" dirty="0"/>
          </a:p>
          <a:p>
            <a:pPr marL="381000" indent="-381000">
              <a:lnSpc>
                <a:spcPct val="120000"/>
              </a:lnSpc>
              <a:buFont typeface="Arial" charset="0"/>
              <a:buChar char="–"/>
            </a:pPr>
            <a:endParaRPr lang="de-DE" dirty="0" smtClean="0"/>
          </a:p>
          <a:p>
            <a:pPr marL="381000" indent="-381000">
              <a:lnSpc>
                <a:spcPct val="120000"/>
              </a:lnSpc>
              <a:buFont typeface="Arial" charset="0"/>
              <a:buChar char="–"/>
            </a:pPr>
            <a:endParaRPr lang="de-DE" dirty="0"/>
          </a:p>
          <a:p>
            <a:pPr marL="381000" indent="-381000">
              <a:lnSpc>
                <a:spcPct val="120000"/>
              </a:lnSpc>
              <a:buFont typeface="Arial" charset="0"/>
              <a:buChar char="–"/>
            </a:pPr>
            <a:endParaRPr lang="de-DE" dirty="0" smtClean="0"/>
          </a:p>
          <a:p>
            <a:pPr marL="381000" indent="-381000">
              <a:lnSpc>
                <a:spcPct val="120000"/>
              </a:lnSpc>
              <a:buFont typeface="Arial" charset="0"/>
              <a:buChar char="–"/>
            </a:pPr>
            <a:endParaRPr lang="de-DE" dirty="0"/>
          </a:p>
          <a:p>
            <a:pPr marL="381000" indent="-381000">
              <a:lnSpc>
                <a:spcPct val="120000"/>
              </a:lnSpc>
              <a:buFont typeface="Arial" charset="0"/>
              <a:buChar char="–"/>
            </a:pPr>
            <a:endParaRPr lang="de-DE" dirty="0" smtClean="0"/>
          </a:p>
          <a:p>
            <a:pPr marL="381000" indent="-381000">
              <a:lnSpc>
                <a:spcPct val="120000"/>
              </a:lnSpc>
              <a:buFont typeface="Arial" charset="0"/>
              <a:buChar char="–"/>
            </a:pPr>
            <a:endParaRPr lang="de-DE" dirty="0"/>
          </a:p>
          <a:p>
            <a:pPr marL="381000" indent="-381000">
              <a:lnSpc>
                <a:spcPct val="120000"/>
              </a:lnSpc>
              <a:buFont typeface="Arial" charset="0"/>
              <a:buChar char="–"/>
            </a:pPr>
            <a:endParaRPr lang="de-DE" dirty="0" smtClean="0"/>
          </a:p>
          <a:p>
            <a:pPr marL="381000" indent="-381000">
              <a:lnSpc>
                <a:spcPct val="120000"/>
              </a:lnSpc>
              <a:buFont typeface="Arial" charset="0"/>
              <a:buChar char="–"/>
            </a:pPr>
            <a:endParaRPr lang="de-DE" dirty="0"/>
          </a:p>
          <a:p>
            <a:pPr marL="381000" indent="-381000">
              <a:lnSpc>
                <a:spcPct val="120000"/>
              </a:lnSpc>
              <a:buFont typeface="Arial" charset="0"/>
              <a:buChar char="–"/>
            </a:pPr>
            <a:endParaRPr lang="de-DE" dirty="0" smtClean="0"/>
          </a:p>
          <a:p>
            <a:pPr marL="381000" indent="-381000">
              <a:lnSpc>
                <a:spcPct val="120000"/>
              </a:lnSpc>
              <a:buFont typeface="Arial" charset="0"/>
              <a:buChar char="–"/>
            </a:pPr>
            <a:r>
              <a:rPr lang="de-DE" dirty="0" smtClean="0"/>
              <a:t>Code ist identisch und für mehr als zwei Prozesse geeignet</a:t>
            </a:r>
          </a:p>
        </p:txBody>
      </p:sp>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l="13451" t="20341" r="1504" b="10709"/>
          <a:stretch/>
        </p:blipFill>
        <p:spPr>
          <a:xfrm>
            <a:off x="251520" y="1881447"/>
            <a:ext cx="7776446" cy="3851809"/>
          </a:xfrm>
          <a:prstGeom prst="rect">
            <a:avLst/>
          </a:prstGeom>
        </p:spPr>
      </p:pic>
    </p:spTree>
    <p:extLst>
      <p:ext uri="{BB962C8B-B14F-4D97-AF65-F5344CB8AC3E}">
        <p14:creationId xmlns:p14="http://schemas.microsoft.com/office/powerpoint/2010/main" val="893186849"/>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BBA59CD5-3D18-46B6-901F-4B1B81940AAE}"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908290" name="Rectangle 2"/>
          <p:cNvSpPr>
            <a:spLocks noGrp="1" noChangeArrowheads="1"/>
          </p:cNvSpPr>
          <p:nvPr>
            <p:ph type="title"/>
          </p:nvPr>
        </p:nvSpPr>
        <p:spPr/>
        <p:txBody>
          <a:bodyPr/>
          <a:lstStyle/>
          <a:p>
            <a:r>
              <a:rPr lang="de-DE" dirty="0" smtClean="0"/>
              <a:t>Spezielle Maschinenbefehle (3)</a:t>
            </a:r>
            <a:endParaRPr lang="de-DE" dirty="0"/>
          </a:p>
        </p:txBody>
      </p:sp>
      <p:sp>
        <p:nvSpPr>
          <p:cNvPr id="908291" name="Rectangle 3"/>
          <p:cNvSpPr>
            <a:spLocks noGrp="1" noChangeArrowheads="1"/>
          </p:cNvSpPr>
          <p:nvPr>
            <p:ph type="body" idx="1"/>
          </p:nvPr>
        </p:nvSpPr>
        <p:spPr/>
        <p:txBody>
          <a:bodyPr/>
          <a:lstStyle/>
          <a:p>
            <a:pPr marL="381000" indent="-381000">
              <a:lnSpc>
                <a:spcPct val="90000"/>
              </a:lnSpc>
            </a:pPr>
            <a:r>
              <a:rPr lang="en-US" b="1" i="1" dirty="0" smtClean="0"/>
              <a:t>Swap</a:t>
            </a:r>
            <a:endParaRPr lang="en-US" b="1" i="1" dirty="0" smtClean="0">
              <a:latin typeface="Courier New" pitchFamily="49" charset="0"/>
              <a:cs typeface="Courier New" pitchFamily="49" charset="0"/>
            </a:endParaRPr>
          </a:p>
          <a:p>
            <a:pPr marL="381000" indent="-381000">
              <a:lnSpc>
                <a:spcPct val="120000"/>
              </a:lnSpc>
              <a:buFont typeface="Arial" charset="0"/>
              <a:buChar char="–"/>
            </a:pPr>
            <a:r>
              <a:rPr lang="de-DE" dirty="0" smtClean="0"/>
              <a:t>Maschinenbefehl mit folgender Wirkung</a:t>
            </a:r>
          </a:p>
          <a:p>
            <a:pPr marL="381000" indent="-381000">
              <a:lnSpc>
                <a:spcPct val="120000"/>
              </a:lnSpc>
              <a:buFont typeface="Arial" charset="0"/>
              <a:buChar char="–"/>
            </a:pPr>
            <a:endParaRPr lang="de-DE" dirty="0" smtClean="0"/>
          </a:p>
          <a:p>
            <a:pPr marL="381000" indent="-381000">
              <a:lnSpc>
                <a:spcPct val="120000"/>
              </a:lnSpc>
              <a:buFont typeface="Arial" charset="0"/>
              <a:buChar char="–"/>
            </a:pPr>
            <a:endParaRPr lang="de-DE" dirty="0"/>
          </a:p>
          <a:p>
            <a:pPr marL="381000" indent="-381000">
              <a:lnSpc>
                <a:spcPct val="120000"/>
              </a:lnSpc>
              <a:buFont typeface="Arial" charset="0"/>
              <a:buChar char="–"/>
            </a:pPr>
            <a:endParaRPr lang="de-DE" dirty="0" smtClean="0"/>
          </a:p>
          <a:p>
            <a:pPr marL="381000" indent="-381000">
              <a:lnSpc>
                <a:spcPct val="120000"/>
              </a:lnSpc>
              <a:buFont typeface="Arial" charset="0"/>
              <a:buChar char="–"/>
            </a:pPr>
            <a:endParaRPr lang="de-DE" dirty="0" smtClean="0"/>
          </a:p>
          <a:p>
            <a:pPr marL="381000" indent="-381000">
              <a:lnSpc>
                <a:spcPct val="120000"/>
              </a:lnSpc>
              <a:buFont typeface="Arial" charset="0"/>
              <a:buChar char="–"/>
            </a:pPr>
            <a:endParaRPr lang="de-DE" dirty="0" smtClean="0"/>
          </a:p>
          <a:p>
            <a:pPr marL="0" indent="0">
              <a:lnSpc>
                <a:spcPct val="120000"/>
              </a:lnSpc>
            </a:pPr>
            <a:endParaRPr lang="de-DE" sz="1200" dirty="0" smtClean="0"/>
          </a:p>
          <a:p>
            <a:pPr marL="781050" lvl="1" indent="-381000">
              <a:lnSpc>
                <a:spcPct val="120000"/>
              </a:lnSpc>
              <a:buFont typeface="Arial" charset="0"/>
              <a:buChar char="–"/>
            </a:pPr>
            <a:r>
              <a:rPr lang="de-DE" dirty="0" smtClean="0"/>
              <a:t>Inhalt zweier Speicherworte wird vertauscht</a:t>
            </a:r>
          </a:p>
          <a:p>
            <a:pPr marL="381000" indent="-381000">
              <a:lnSpc>
                <a:spcPct val="120000"/>
              </a:lnSpc>
              <a:buFont typeface="Arial" charset="0"/>
              <a:buChar char="–"/>
            </a:pPr>
            <a:r>
              <a:rPr lang="de-DE" dirty="0" smtClean="0"/>
              <a:t>Ausführung ist atomar</a:t>
            </a:r>
          </a:p>
        </p:txBody>
      </p:sp>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l="28230" t="44387" r="4425" b="21573"/>
          <a:stretch/>
        </p:blipFill>
        <p:spPr>
          <a:xfrm>
            <a:off x="646209" y="2175444"/>
            <a:ext cx="6158039" cy="1901628"/>
          </a:xfrm>
          <a:prstGeom prst="rect">
            <a:avLst/>
          </a:prstGeom>
        </p:spPr>
      </p:pic>
    </p:spTree>
    <p:extLst>
      <p:ext uri="{BB962C8B-B14F-4D97-AF65-F5344CB8AC3E}">
        <p14:creationId xmlns:p14="http://schemas.microsoft.com/office/powerpoint/2010/main" val="2755576717"/>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BBA59CD5-3D18-46B6-901F-4B1B81940AAE}"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908290" name="Rectangle 2"/>
          <p:cNvSpPr>
            <a:spLocks noGrp="1" noChangeArrowheads="1"/>
          </p:cNvSpPr>
          <p:nvPr>
            <p:ph type="title"/>
          </p:nvPr>
        </p:nvSpPr>
        <p:spPr/>
        <p:txBody>
          <a:bodyPr/>
          <a:lstStyle/>
          <a:p>
            <a:r>
              <a:rPr lang="de-DE" dirty="0" smtClean="0"/>
              <a:t>Spezielle Maschinenbefehle (4)</a:t>
            </a:r>
            <a:endParaRPr lang="de-DE" dirty="0"/>
          </a:p>
        </p:txBody>
      </p:sp>
      <p:sp>
        <p:nvSpPr>
          <p:cNvPr id="908291" name="Rectangle 3"/>
          <p:cNvSpPr>
            <a:spLocks noGrp="1" noChangeArrowheads="1"/>
          </p:cNvSpPr>
          <p:nvPr>
            <p:ph type="body" idx="1"/>
          </p:nvPr>
        </p:nvSpPr>
        <p:spPr/>
        <p:txBody>
          <a:bodyPr/>
          <a:lstStyle/>
          <a:p>
            <a:pPr marL="381000" indent="-381000">
              <a:lnSpc>
                <a:spcPct val="120000"/>
              </a:lnSpc>
            </a:pPr>
            <a:r>
              <a:rPr lang="de-DE" b="1" dirty="0" smtClean="0"/>
              <a:t>Kritische Abschnitte mit </a:t>
            </a:r>
            <a:r>
              <a:rPr lang="en-US" b="1" i="1" dirty="0" smtClean="0"/>
              <a:t>Swap</a:t>
            </a:r>
            <a:r>
              <a:rPr lang="de-DE" b="1" dirty="0" smtClean="0"/>
              <a:t> Befehlen</a:t>
            </a:r>
          </a:p>
          <a:p>
            <a:pPr marL="381000" indent="-381000">
              <a:lnSpc>
                <a:spcPct val="120000"/>
              </a:lnSpc>
            </a:pPr>
            <a:endParaRPr lang="de-DE" dirty="0"/>
          </a:p>
          <a:p>
            <a:pPr marL="381000" indent="-381000">
              <a:lnSpc>
                <a:spcPct val="120000"/>
              </a:lnSpc>
              <a:buFont typeface="Arial" charset="0"/>
              <a:buChar char="–"/>
            </a:pPr>
            <a:endParaRPr lang="de-DE" dirty="0" smtClean="0"/>
          </a:p>
          <a:p>
            <a:pPr marL="381000" indent="-381000">
              <a:lnSpc>
                <a:spcPct val="120000"/>
              </a:lnSpc>
              <a:buFont typeface="Arial" charset="0"/>
              <a:buChar char="–"/>
            </a:pPr>
            <a:endParaRPr lang="de-DE" dirty="0"/>
          </a:p>
          <a:p>
            <a:pPr marL="381000" indent="-381000">
              <a:lnSpc>
                <a:spcPct val="120000"/>
              </a:lnSpc>
              <a:buFont typeface="Arial" charset="0"/>
              <a:buChar char="–"/>
            </a:pPr>
            <a:endParaRPr lang="de-DE" dirty="0" smtClean="0"/>
          </a:p>
          <a:p>
            <a:pPr marL="381000" indent="-381000">
              <a:lnSpc>
                <a:spcPct val="120000"/>
              </a:lnSpc>
              <a:buFont typeface="Arial" charset="0"/>
              <a:buChar char="–"/>
            </a:pPr>
            <a:endParaRPr lang="de-DE" dirty="0"/>
          </a:p>
          <a:p>
            <a:pPr marL="381000" indent="-381000">
              <a:lnSpc>
                <a:spcPct val="120000"/>
              </a:lnSpc>
              <a:buFont typeface="Arial" charset="0"/>
              <a:buChar char="–"/>
            </a:pPr>
            <a:endParaRPr lang="de-DE" dirty="0" smtClean="0"/>
          </a:p>
          <a:p>
            <a:pPr marL="381000" indent="-381000">
              <a:lnSpc>
                <a:spcPct val="120000"/>
              </a:lnSpc>
              <a:buFont typeface="Arial" charset="0"/>
              <a:buChar char="–"/>
            </a:pPr>
            <a:endParaRPr lang="de-DE" dirty="0"/>
          </a:p>
          <a:p>
            <a:pPr marL="381000" indent="-381000">
              <a:lnSpc>
                <a:spcPct val="120000"/>
              </a:lnSpc>
              <a:buFont typeface="Arial" charset="0"/>
              <a:buChar char="–"/>
            </a:pPr>
            <a:endParaRPr lang="de-DE" dirty="0" smtClean="0"/>
          </a:p>
          <a:p>
            <a:pPr marL="381000" indent="-381000">
              <a:lnSpc>
                <a:spcPct val="120000"/>
              </a:lnSpc>
              <a:buFont typeface="Arial" charset="0"/>
              <a:buChar char="–"/>
            </a:pPr>
            <a:endParaRPr lang="de-DE" dirty="0"/>
          </a:p>
          <a:p>
            <a:pPr marL="381000" indent="-381000">
              <a:lnSpc>
                <a:spcPct val="120000"/>
              </a:lnSpc>
              <a:buFont typeface="Arial" charset="0"/>
              <a:buChar char="–"/>
            </a:pPr>
            <a:endParaRPr lang="de-DE" dirty="0" smtClean="0"/>
          </a:p>
          <a:p>
            <a:pPr marL="381000" indent="-381000">
              <a:lnSpc>
                <a:spcPct val="120000"/>
              </a:lnSpc>
              <a:buFont typeface="Arial" charset="0"/>
              <a:buChar char="–"/>
            </a:pPr>
            <a:endParaRPr lang="de-DE" dirty="0"/>
          </a:p>
          <a:p>
            <a:pPr marL="381000" indent="-381000">
              <a:lnSpc>
                <a:spcPct val="120000"/>
              </a:lnSpc>
              <a:buFont typeface="Arial" charset="0"/>
              <a:buChar char="–"/>
            </a:pPr>
            <a:endParaRPr lang="de-DE" sz="1200" dirty="0" smtClean="0"/>
          </a:p>
          <a:p>
            <a:pPr marL="381000" indent="-381000">
              <a:lnSpc>
                <a:spcPct val="120000"/>
              </a:lnSpc>
              <a:buFont typeface="Arial" charset="0"/>
              <a:buChar char="–"/>
            </a:pPr>
            <a:r>
              <a:rPr lang="de-DE" dirty="0" smtClean="0"/>
              <a:t>Code ist identisch und für mehr als zwei Prozesse geeignet</a:t>
            </a:r>
          </a:p>
        </p:txBody>
      </p:sp>
      <p:pic>
        <p:nvPicPr>
          <p:cNvPr id="3" name="Grafik 2"/>
          <p:cNvPicPr>
            <a:picLocks noChangeAspect="1"/>
          </p:cNvPicPr>
          <p:nvPr/>
        </p:nvPicPr>
        <p:blipFill rotWithShape="1">
          <a:blip r:embed="rId3">
            <a:extLst>
              <a:ext uri="{28A0092B-C50C-407E-A947-70E740481C1C}">
                <a14:useLocalDpi xmlns:a14="http://schemas.microsoft.com/office/drawing/2010/main" val="0"/>
              </a:ext>
            </a:extLst>
          </a:blip>
          <a:srcRect l="13186" t="16721" r="1681" b="9985"/>
          <a:stretch/>
        </p:blipFill>
        <p:spPr>
          <a:xfrm>
            <a:off x="251520" y="1854709"/>
            <a:ext cx="7784538" cy="4094571"/>
          </a:xfrm>
          <a:prstGeom prst="rect">
            <a:avLst/>
          </a:prstGeom>
        </p:spPr>
      </p:pic>
    </p:spTree>
    <p:extLst>
      <p:ext uri="{BB962C8B-B14F-4D97-AF65-F5344CB8AC3E}">
        <p14:creationId xmlns:p14="http://schemas.microsoft.com/office/powerpoint/2010/main" val="2491250200"/>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BBA59CD5-3D18-46B6-901F-4B1B81940AAE}"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908290" name="Rectangle 2"/>
          <p:cNvSpPr>
            <a:spLocks noGrp="1" noChangeArrowheads="1"/>
          </p:cNvSpPr>
          <p:nvPr>
            <p:ph type="title"/>
          </p:nvPr>
        </p:nvSpPr>
        <p:spPr/>
        <p:txBody>
          <a:bodyPr/>
          <a:lstStyle/>
          <a:p>
            <a:r>
              <a:rPr lang="de-DE" dirty="0" smtClean="0"/>
              <a:t>Kritik an bisherigen Verfahren</a:t>
            </a:r>
            <a:endParaRPr lang="de-DE" dirty="0"/>
          </a:p>
        </p:txBody>
      </p:sp>
      <p:sp>
        <p:nvSpPr>
          <p:cNvPr id="908291" name="Rectangle 3"/>
          <p:cNvSpPr>
            <a:spLocks noGrp="1" noChangeArrowheads="1"/>
          </p:cNvSpPr>
          <p:nvPr>
            <p:ph type="body" idx="1"/>
          </p:nvPr>
        </p:nvSpPr>
        <p:spPr/>
        <p:txBody>
          <a:bodyPr/>
          <a:lstStyle/>
          <a:p>
            <a:pPr marL="381000" indent="-381000">
              <a:lnSpc>
                <a:spcPct val="90000"/>
              </a:lnSpc>
            </a:pPr>
            <a:r>
              <a:rPr lang="en-US" b="1" i="1" dirty="0" smtClean="0"/>
              <a:t>Spinlock</a:t>
            </a:r>
            <a:endParaRPr lang="en-US" i="1" dirty="0" smtClean="0"/>
          </a:p>
          <a:p>
            <a:pPr marL="381000" indent="-381000">
              <a:lnSpc>
                <a:spcPct val="120000"/>
              </a:lnSpc>
              <a:buFont typeface="Arial" charset="0"/>
              <a:buChar char="–"/>
            </a:pPr>
            <a:r>
              <a:rPr lang="de-DE" dirty="0" smtClean="0"/>
              <a:t>Bisherige Verfahren werden auch </a:t>
            </a:r>
            <a:r>
              <a:rPr lang="en-US" i="1" dirty="0" smtClean="0"/>
              <a:t>Spinlocks</a:t>
            </a:r>
            <a:r>
              <a:rPr lang="de-DE" dirty="0" smtClean="0"/>
              <a:t> genannt</a:t>
            </a:r>
          </a:p>
          <a:p>
            <a:pPr marL="381000" indent="-381000">
              <a:lnSpc>
                <a:spcPct val="120000"/>
              </a:lnSpc>
              <a:buFont typeface="Arial" charset="0"/>
              <a:buChar char="–"/>
            </a:pPr>
            <a:r>
              <a:rPr lang="de-DE" dirty="0" smtClean="0"/>
              <a:t>Aktives Warten</a:t>
            </a:r>
            <a:endParaRPr lang="de-DE" dirty="0"/>
          </a:p>
          <a:p>
            <a:pPr marL="381000" indent="-381000">
              <a:lnSpc>
                <a:spcPct val="120000"/>
              </a:lnSpc>
              <a:buFont typeface="Arial" charset="0"/>
              <a:buNone/>
            </a:pPr>
            <a:endParaRPr lang="de-DE" sz="1200" dirty="0"/>
          </a:p>
          <a:p>
            <a:pPr marL="381000" indent="-381000">
              <a:lnSpc>
                <a:spcPct val="90000"/>
              </a:lnSpc>
            </a:pPr>
            <a:r>
              <a:rPr lang="de-DE" b="1" dirty="0" smtClean="0"/>
              <a:t>Problem des aktiven Wartens</a:t>
            </a:r>
            <a:endParaRPr lang="de-DE" dirty="0"/>
          </a:p>
          <a:p>
            <a:pPr marL="381000" indent="-381000">
              <a:lnSpc>
                <a:spcPct val="120000"/>
              </a:lnSpc>
              <a:buFont typeface="Arial" charset="0"/>
              <a:buChar char="–"/>
            </a:pPr>
            <a:r>
              <a:rPr lang="de-DE" dirty="0" smtClean="0"/>
              <a:t>Verbrauch von Rechenzeit ohne Nutzen</a:t>
            </a:r>
          </a:p>
          <a:p>
            <a:pPr marL="381000" indent="-381000">
              <a:lnSpc>
                <a:spcPct val="120000"/>
              </a:lnSpc>
              <a:buFont typeface="Arial" charset="0"/>
              <a:buChar char="–"/>
            </a:pPr>
            <a:r>
              <a:rPr lang="de-DE" dirty="0" smtClean="0"/>
              <a:t>Behinderung „nützlicher“ Prozesse</a:t>
            </a:r>
          </a:p>
          <a:p>
            <a:pPr marL="381000" indent="-381000">
              <a:lnSpc>
                <a:spcPct val="120000"/>
              </a:lnSpc>
              <a:buFont typeface="Arial" charset="0"/>
              <a:buChar char="–"/>
            </a:pPr>
            <a:r>
              <a:rPr lang="de-DE" dirty="0" smtClean="0"/>
              <a:t>Abhängigkeit von der </a:t>
            </a:r>
            <a:r>
              <a:rPr lang="en-US" i="1" dirty="0" smtClean="0"/>
              <a:t>Scheduling</a:t>
            </a:r>
            <a:r>
              <a:rPr lang="de-DE" dirty="0" smtClean="0"/>
              <a:t>-Strategie</a:t>
            </a:r>
          </a:p>
          <a:p>
            <a:pPr marL="781050" lvl="1" indent="-381000">
              <a:lnSpc>
                <a:spcPct val="120000"/>
              </a:lnSpc>
              <a:buFont typeface="Arial" charset="0"/>
              <a:buChar char="–"/>
            </a:pPr>
            <a:r>
              <a:rPr lang="de-DE" dirty="0" smtClean="0"/>
              <a:t>Bspw. schlechte Effizienz bei langen Zeitscheiben</a:t>
            </a:r>
          </a:p>
          <a:p>
            <a:pPr marL="381000" indent="-381000">
              <a:lnSpc>
                <a:spcPct val="120000"/>
              </a:lnSpc>
              <a:buFont typeface="Arial" charset="0"/>
              <a:buNone/>
            </a:pPr>
            <a:endParaRPr lang="de-DE" sz="1200" dirty="0"/>
          </a:p>
          <a:p>
            <a:pPr marL="381000" indent="-381000">
              <a:lnSpc>
                <a:spcPct val="90000"/>
              </a:lnSpc>
            </a:pPr>
            <a:r>
              <a:rPr lang="en-US" b="1" i="1" dirty="0" smtClean="0"/>
              <a:t>Spinlocks</a:t>
            </a:r>
            <a:r>
              <a:rPr lang="de-DE" b="1" dirty="0" smtClean="0"/>
              <a:t> heute fast ausschließlich in Multiprozessoren eingesetzt</a:t>
            </a:r>
            <a:endParaRPr lang="de-DE" dirty="0"/>
          </a:p>
          <a:p>
            <a:pPr marL="381000" indent="-381000">
              <a:lnSpc>
                <a:spcPct val="120000"/>
              </a:lnSpc>
              <a:buFont typeface="Arial" charset="0"/>
              <a:buChar char="–"/>
            </a:pPr>
            <a:r>
              <a:rPr lang="de-DE" dirty="0" smtClean="0"/>
              <a:t>Bei kurzen kritischen Abschnitten effizient</a:t>
            </a:r>
          </a:p>
          <a:p>
            <a:pPr marL="381000" indent="-381000">
              <a:lnSpc>
                <a:spcPct val="120000"/>
              </a:lnSpc>
              <a:buFont typeface="Arial" charset="0"/>
              <a:buChar char="–"/>
            </a:pPr>
            <a:r>
              <a:rPr lang="de-DE" dirty="0" smtClean="0"/>
              <a:t>Koordinierung zwischen Prozessen von mehreren Prozessoren</a:t>
            </a:r>
            <a:endParaRPr lang="de-DE" dirty="0"/>
          </a:p>
          <a:p>
            <a:pPr marL="781050" lvl="1" indent="-381000">
              <a:lnSpc>
                <a:spcPct val="120000"/>
              </a:lnSpc>
              <a:buFont typeface="Arial" charset="0"/>
              <a:buChar char="–"/>
            </a:pPr>
            <a:endParaRPr lang="de-DE" dirty="0" smtClean="0"/>
          </a:p>
        </p:txBody>
      </p:sp>
    </p:spTree>
    <p:extLst>
      <p:ext uri="{BB962C8B-B14F-4D97-AF65-F5344CB8AC3E}">
        <p14:creationId xmlns:p14="http://schemas.microsoft.com/office/powerpoint/2010/main" val="74701868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1419B15A-1822-4B06-AAD4-421A917964FE}"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464900" name="Rectangle 4"/>
          <p:cNvSpPr>
            <a:spLocks noGrp="1" noChangeArrowheads="1"/>
          </p:cNvSpPr>
          <p:nvPr>
            <p:ph type="title"/>
          </p:nvPr>
        </p:nvSpPr>
        <p:spPr/>
        <p:txBody>
          <a:bodyPr/>
          <a:lstStyle/>
          <a:p>
            <a:r>
              <a:rPr lang="de-DE" dirty="0" smtClean="0"/>
              <a:t>Prozesse</a:t>
            </a:r>
            <a:endParaRPr lang="de-DE" dirty="0"/>
          </a:p>
        </p:txBody>
      </p:sp>
      <p:sp>
        <p:nvSpPr>
          <p:cNvPr id="464901" name="Rectangle 5"/>
          <p:cNvSpPr>
            <a:spLocks noGrp="1" noChangeArrowheads="1"/>
          </p:cNvSpPr>
          <p:nvPr>
            <p:ph type="body" idx="1"/>
          </p:nvPr>
        </p:nvSpPr>
        <p:spPr/>
        <p:txBody>
          <a:bodyPr/>
          <a:lstStyle/>
          <a:p>
            <a:pPr>
              <a:lnSpc>
                <a:spcPct val="90000"/>
              </a:lnSpc>
            </a:pPr>
            <a:r>
              <a:rPr lang="de-DE" b="1" dirty="0" smtClean="0"/>
              <a:t>Terminologie</a:t>
            </a:r>
            <a:endParaRPr lang="de-DE" b="1" dirty="0"/>
          </a:p>
          <a:p>
            <a:pPr>
              <a:lnSpc>
                <a:spcPct val="120000"/>
              </a:lnSpc>
              <a:buFont typeface="Arial" charset="0"/>
              <a:buChar char="–"/>
            </a:pPr>
            <a:r>
              <a:rPr lang="de-DE" i="1" u="sng" dirty="0" smtClean="0"/>
              <a:t>Programm:</a:t>
            </a:r>
            <a:r>
              <a:rPr lang="de-DE" dirty="0" smtClean="0"/>
              <a:t> Folge von Anweisungen und dazugehörigen Daten</a:t>
            </a:r>
          </a:p>
          <a:p>
            <a:pPr lvl="1">
              <a:lnSpc>
                <a:spcPct val="120000"/>
              </a:lnSpc>
              <a:buFont typeface="Arial" charset="0"/>
              <a:buChar char="–"/>
            </a:pPr>
            <a:r>
              <a:rPr lang="de-DE" dirty="0" smtClean="0"/>
              <a:t>Hinterlegt bspw. als Datei auf dem Hintergrundspeicher</a:t>
            </a:r>
          </a:p>
          <a:p>
            <a:pPr>
              <a:lnSpc>
                <a:spcPct val="120000"/>
              </a:lnSpc>
              <a:buFont typeface="Arial" charset="0"/>
              <a:buChar char="–"/>
            </a:pPr>
            <a:r>
              <a:rPr lang="de-DE" i="1" u="sng" dirty="0" smtClean="0"/>
              <a:t>Prozess:</a:t>
            </a:r>
            <a:r>
              <a:rPr lang="de-DE" dirty="0" smtClean="0"/>
              <a:t> Programm, das sich in Ausführung befindet, sowie dessen aktuellen Daten</a:t>
            </a:r>
          </a:p>
          <a:p>
            <a:pPr lvl="1">
              <a:lnSpc>
                <a:spcPct val="120000"/>
              </a:lnSpc>
              <a:buFont typeface="Arial" charset="0"/>
              <a:buChar char="–"/>
            </a:pPr>
            <a:r>
              <a:rPr lang="de-DE" i="1" dirty="0" smtClean="0"/>
              <a:t>Beachte:</a:t>
            </a:r>
            <a:r>
              <a:rPr lang="de-DE" dirty="0" smtClean="0"/>
              <a:t> </a:t>
            </a:r>
            <a:r>
              <a:rPr lang="de-DE" i="1" u="sng" dirty="0" smtClean="0"/>
              <a:t>Ein</a:t>
            </a:r>
            <a:r>
              <a:rPr lang="de-DE" dirty="0" smtClean="0"/>
              <a:t> Programm kann sich </a:t>
            </a:r>
            <a:r>
              <a:rPr lang="de-DE" i="1" u="sng" dirty="0" smtClean="0"/>
              <a:t>mehrfach</a:t>
            </a:r>
            <a:r>
              <a:rPr lang="de-DE" dirty="0" smtClean="0"/>
              <a:t> in Ausführung befinden, d.h. es kann mehrere Prozesse zu einem Programm geben</a:t>
            </a:r>
          </a:p>
          <a:p>
            <a:pPr>
              <a:lnSpc>
                <a:spcPct val="90000"/>
              </a:lnSpc>
            </a:pPr>
            <a:endParaRPr lang="de-DE" sz="1200" b="1" dirty="0" smtClean="0"/>
          </a:p>
          <a:p>
            <a:pPr>
              <a:lnSpc>
                <a:spcPct val="90000"/>
              </a:lnSpc>
            </a:pPr>
            <a:r>
              <a:rPr lang="de-DE" b="1" dirty="0" smtClean="0"/>
              <a:t>Prozess stellt Ausführungsumgebung bereit</a:t>
            </a:r>
            <a:endParaRPr lang="de-DE" b="1" dirty="0"/>
          </a:p>
          <a:p>
            <a:pPr>
              <a:lnSpc>
                <a:spcPct val="120000"/>
              </a:lnSpc>
              <a:buFont typeface="Arial" charset="0"/>
              <a:buChar char="–"/>
            </a:pPr>
            <a:r>
              <a:rPr lang="de-DE" dirty="0" smtClean="0"/>
              <a:t>Adressraum (Schutzumgebung für den Speicher eines Prozesses)</a:t>
            </a:r>
          </a:p>
          <a:p>
            <a:pPr>
              <a:lnSpc>
                <a:spcPct val="120000"/>
              </a:lnSpc>
              <a:buFont typeface="Arial" charset="0"/>
              <a:buChar char="–"/>
            </a:pPr>
            <a:r>
              <a:rPr lang="de-DE" dirty="0" smtClean="0"/>
              <a:t>Kontext für Ressourcenanforderungen (Speicher, Dateien, etc.)</a:t>
            </a:r>
          </a:p>
          <a:p>
            <a:pPr>
              <a:lnSpc>
                <a:spcPct val="120000"/>
              </a:lnSpc>
              <a:buFont typeface="Arial" charset="0"/>
              <a:buChar char="–"/>
            </a:pPr>
            <a:r>
              <a:rPr lang="de-DE" dirty="0" smtClean="0"/>
              <a:t>Prozess als virtueller Prozessor</a:t>
            </a:r>
          </a:p>
          <a:p>
            <a:pPr lvl="1">
              <a:lnSpc>
                <a:spcPct val="120000"/>
              </a:lnSpc>
              <a:buFont typeface="Arial" charset="0"/>
              <a:buChar char="–"/>
            </a:pPr>
            <a:r>
              <a:rPr lang="de-DE" dirty="0" smtClean="0"/>
              <a:t>Anweisungen des Prozesses werden abgearbeitet</a:t>
            </a:r>
          </a:p>
        </p:txBody>
      </p:sp>
    </p:spTree>
    <p:extLst>
      <p:ext uri="{BB962C8B-B14F-4D97-AF65-F5344CB8AC3E}">
        <p14:creationId xmlns:p14="http://schemas.microsoft.com/office/powerpoint/2010/main" val="159636850"/>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BBA59CD5-3D18-46B6-901F-4B1B81940AAE}"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908290" name="Rectangle 2"/>
          <p:cNvSpPr>
            <a:spLocks noGrp="1" noChangeArrowheads="1"/>
          </p:cNvSpPr>
          <p:nvPr>
            <p:ph type="title"/>
          </p:nvPr>
        </p:nvSpPr>
        <p:spPr/>
        <p:txBody>
          <a:bodyPr/>
          <a:lstStyle/>
          <a:p>
            <a:r>
              <a:rPr lang="de-DE" dirty="0" smtClean="0"/>
              <a:t>Semaphore (1)</a:t>
            </a:r>
            <a:endParaRPr lang="de-DE" dirty="0"/>
          </a:p>
        </p:txBody>
      </p:sp>
      <p:sp>
        <p:nvSpPr>
          <p:cNvPr id="908291" name="Rectangle 3"/>
          <p:cNvSpPr>
            <a:spLocks noGrp="1" noChangeArrowheads="1"/>
          </p:cNvSpPr>
          <p:nvPr>
            <p:ph type="body" idx="1"/>
          </p:nvPr>
        </p:nvSpPr>
        <p:spPr/>
        <p:txBody>
          <a:bodyPr/>
          <a:lstStyle/>
          <a:p>
            <a:pPr marL="381000" indent="-381000">
              <a:lnSpc>
                <a:spcPct val="90000"/>
              </a:lnSpc>
            </a:pPr>
            <a:r>
              <a:rPr lang="de-DE" b="1" dirty="0" smtClean="0"/>
              <a:t>Semaphor (griech. „Zeichenträger“)</a:t>
            </a:r>
            <a:endParaRPr lang="de-DE" dirty="0"/>
          </a:p>
          <a:p>
            <a:pPr marL="381000" indent="-381000">
              <a:lnSpc>
                <a:spcPct val="120000"/>
              </a:lnSpc>
              <a:buFont typeface="Arial" charset="0"/>
              <a:buChar char="–"/>
            </a:pPr>
            <a:r>
              <a:rPr lang="de-DE" dirty="0" smtClean="0"/>
              <a:t>System-Datenstruktur mit zwei Operationen (</a:t>
            </a:r>
            <a:r>
              <a:rPr lang="de-DE" dirty="0"/>
              <a:t>nach Edsger W</a:t>
            </a:r>
            <a:r>
              <a:rPr lang="de-DE" dirty="0" smtClean="0"/>
              <a:t>. Dijkstra)</a:t>
            </a:r>
          </a:p>
          <a:p>
            <a:pPr marL="781050" lvl="1" indent="-381000">
              <a:lnSpc>
                <a:spcPct val="120000"/>
              </a:lnSpc>
              <a:buFont typeface="Arial" charset="0"/>
              <a:buChar char="–"/>
            </a:pPr>
            <a:r>
              <a:rPr lang="de-DE" dirty="0" smtClean="0"/>
              <a:t>P-Operation </a:t>
            </a:r>
            <a:r>
              <a:rPr lang="de-DE" i="1" dirty="0" smtClean="0"/>
              <a:t>(</a:t>
            </a:r>
            <a:r>
              <a:rPr lang="nl-NL" i="1" dirty="0" smtClean="0"/>
              <a:t>proberen; passeren</a:t>
            </a:r>
            <a:r>
              <a:rPr lang="de-DE" i="1" dirty="0" smtClean="0"/>
              <a:t>; </a:t>
            </a:r>
            <a:r>
              <a:rPr lang="en-US" i="1" dirty="0" smtClean="0"/>
              <a:t>wait; down</a:t>
            </a:r>
            <a:r>
              <a:rPr lang="de-DE" i="1" dirty="0" smtClean="0"/>
              <a:t>)</a:t>
            </a:r>
          </a:p>
          <a:p>
            <a:pPr marL="1181100" lvl="2" indent="-381000">
              <a:lnSpc>
                <a:spcPct val="120000"/>
              </a:lnSpc>
              <a:buFont typeface="Arial" charset="0"/>
              <a:buChar char="–"/>
            </a:pPr>
            <a:r>
              <a:rPr lang="de-DE" sz="2000" dirty="0" smtClean="0"/>
              <a:t>Wartet bis Zugang frei</a:t>
            </a:r>
          </a:p>
          <a:p>
            <a:pPr marL="781050" lvl="1" indent="-381000">
              <a:lnSpc>
                <a:spcPct val="120000"/>
              </a:lnSpc>
              <a:buFont typeface="Arial" charset="0"/>
              <a:buChar char="–"/>
            </a:pPr>
            <a:r>
              <a:rPr lang="de-DE" dirty="0" smtClean="0"/>
              <a:t>V-Operation </a:t>
            </a:r>
            <a:r>
              <a:rPr lang="de-DE" i="1" dirty="0" smtClean="0"/>
              <a:t>(</a:t>
            </a:r>
            <a:r>
              <a:rPr lang="nl-NL" i="1" dirty="0" smtClean="0"/>
              <a:t>verhogen; vrijgeven</a:t>
            </a:r>
            <a:r>
              <a:rPr lang="de-DE" i="1" dirty="0" smtClean="0"/>
              <a:t>; </a:t>
            </a:r>
            <a:r>
              <a:rPr lang="en-US" i="1" dirty="0" smtClean="0"/>
              <a:t>signal; up</a:t>
            </a:r>
            <a:r>
              <a:rPr lang="de-DE" i="1" dirty="0" smtClean="0"/>
              <a:t>)</a:t>
            </a:r>
          </a:p>
          <a:p>
            <a:pPr marL="1181100" lvl="2" indent="-381000">
              <a:lnSpc>
                <a:spcPct val="120000"/>
              </a:lnSpc>
              <a:buFont typeface="Arial" charset="0"/>
              <a:buChar char="–"/>
            </a:pPr>
            <a:r>
              <a:rPr lang="de-DE" sz="2000" dirty="0" smtClean="0"/>
              <a:t>Macht Zugang für anderen Prozess frei</a:t>
            </a:r>
          </a:p>
          <a:p>
            <a:pPr marL="381000" indent="-381000">
              <a:lnSpc>
                <a:spcPct val="120000"/>
              </a:lnSpc>
              <a:buFont typeface="Arial" charset="0"/>
              <a:buChar char="–"/>
            </a:pPr>
            <a:r>
              <a:rPr lang="de-DE" dirty="0" smtClean="0"/>
              <a:t>Datenstruktur für Zugangssteuerung: </a:t>
            </a:r>
            <a:r>
              <a:rPr lang="en-US" i="1" dirty="0" smtClean="0"/>
              <a:t>Integer</a:t>
            </a:r>
            <a:r>
              <a:rPr lang="de-DE" dirty="0" smtClean="0"/>
              <a:t>-Wert</a:t>
            </a:r>
          </a:p>
        </p:txBody>
      </p:sp>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l="22566" t="48008" r="5664" b="10853"/>
          <a:stretch/>
        </p:blipFill>
        <p:spPr>
          <a:xfrm>
            <a:off x="683568" y="4155197"/>
            <a:ext cx="6562641" cy="2298139"/>
          </a:xfrm>
          <a:prstGeom prst="rect">
            <a:avLst/>
          </a:prstGeom>
        </p:spPr>
      </p:pic>
    </p:spTree>
    <p:extLst>
      <p:ext uri="{BB962C8B-B14F-4D97-AF65-F5344CB8AC3E}">
        <p14:creationId xmlns:p14="http://schemas.microsoft.com/office/powerpoint/2010/main" val="727819168"/>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BBA59CD5-3D18-46B6-901F-4B1B81940AAE}"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908290" name="Rectangle 2"/>
          <p:cNvSpPr>
            <a:spLocks noGrp="1" noChangeArrowheads="1"/>
          </p:cNvSpPr>
          <p:nvPr>
            <p:ph type="title"/>
          </p:nvPr>
        </p:nvSpPr>
        <p:spPr/>
        <p:txBody>
          <a:bodyPr/>
          <a:lstStyle/>
          <a:p>
            <a:r>
              <a:rPr lang="de-DE" dirty="0" smtClean="0"/>
              <a:t>Semaphore (2)</a:t>
            </a:r>
            <a:endParaRPr lang="de-DE" dirty="0"/>
          </a:p>
        </p:txBody>
      </p:sp>
      <p:sp>
        <p:nvSpPr>
          <p:cNvPr id="908291" name="Rectangle 3"/>
          <p:cNvSpPr>
            <a:spLocks noGrp="1" noChangeArrowheads="1"/>
          </p:cNvSpPr>
          <p:nvPr>
            <p:ph type="body" idx="1"/>
          </p:nvPr>
        </p:nvSpPr>
        <p:spPr/>
        <p:txBody>
          <a:bodyPr/>
          <a:lstStyle/>
          <a:p>
            <a:pPr marL="381000" indent="-381000">
              <a:lnSpc>
                <a:spcPct val="90000"/>
              </a:lnSpc>
            </a:pPr>
            <a:r>
              <a:rPr lang="de-DE" b="1" dirty="0" smtClean="0"/>
              <a:t>Schematische Funktionsweise der Operationen</a:t>
            </a:r>
            <a:endParaRPr lang="de-DE" dirty="0"/>
          </a:p>
          <a:p>
            <a:pPr marL="381000" indent="-381000">
              <a:lnSpc>
                <a:spcPct val="120000"/>
              </a:lnSpc>
              <a:buFont typeface="Arial" charset="0"/>
              <a:buChar char="–"/>
            </a:pPr>
            <a:r>
              <a:rPr lang="de-DE" dirty="0" smtClean="0"/>
              <a:t>P-Operation</a:t>
            </a:r>
          </a:p>
          <a:p>
            <a:pPr marL="381000" indent="-381000">
              <a:lnSpc>
                <a:spcPct val="120000"/>
              </a:lnSpc>
              <a:buFont typeface="Arial" charset="0"/>
              <a:buChar char="–"/>
            </a:pPr>
            <a:endParaRPr lang="de-DE" dirty="0"/>
          </a:p>
          <a:p>
            <a:pPr marL="381000" indent="-381000">
              <a:lnSpc>
                <a:spcPct val="120000"/>
              </a:lnSpc>
              <a:buFont typeface="Arial" charset="0"/>
              <a:buChar char="–"/>
            </a:pPr>
            <a:endParaRPr lang="de-DE" dirty="0" smtClean="0"/>
          </a:p>
          <a:p>
            <a:pPr marL="381000" indent="-381000">
              <a:lnSpc>
                <a:spcPct val="120000"/>
              </a:lnSpc>
              <a:buFont typeface="Arial" charset="0"/>
              <a:buChar char="–"/>
            </a:pPr>
            <a:endParaRPr lang="de-DE" dirty="0" smtClean="0"/>
          </a:p>
          <a:p>
            <a:pPr marL="381000" indent="-381000">
              <a:lnSpc>
                <a:spcPct val="120000"/>
              </a:lnSpc>
              <a:buFont typeface="Arial" charset="0"/>
              <a:buChar char="–"/>
            </a:pPr>
            <a:endParaRPr lang="de-DE" dirty="0"/>
          </a:p>
          <a:p>
            <a:pPr marL="381000" indent="-381000">
              <a:lnSpc>
                <a:spcPct val="120000"/>
              </a:lnSpc>
              <a:buFont typeface="Arial" charset="0"/>
              <a:buChar char="–"/>
            </a:pPr>
            <a:endParaRPr lang="de-DE" dirty="0" smtClean="0"/>
          </a:p>
          <a:p>
            <a:pPr marL="381000" indent="-381000">
              <a:lnSpc>
                <a:spcPct val="120000"/>
              </a:lnSpc>
              <a:buFont typeface="Arial" charset="0"/>
              <a:buChar char="–"/>
            </a:pPr>
            <a:r>
              <a:rPr lang="de-DE" dirty="0" smtClean="0"/>
              <a:t>V-Operation</a:t>
            </a:r>
          </a:p>
        </p:txBody>
      </p:sp>
      <p:pic>
        <p:nvPicPr>
          <p:cNvPr id="3" name="Grafik 2"/>
          <p:cNvPicPr>
            <a:picLocks noChangeAspect="1"/>
          </p:cNvPicPr>
          <p:nvPr/>
        </p:nvPicPr>
        <p:blipFill rotWithShape="1">
          <a:blip r:embed="rId3">
            <a:extLst>
              <a:ext uri="{28A0092B-C50C-407E-A947-70E740481C1C}">
                <a14:useLocalDpi xmlns:a14="http://schemas.microsoft.com/office/drawing/2010/main" val="0"/>
              </a:ext>
            </a:extLst>
          </a:blip>
          <a:srcRect l="31062" t="33234" r="25575" b="40718"/>
          <a:stretch/>
        </p:blipFill>
        <p:spPr>
          <a:xfrm>
            <a:off x="678910" y="2130117"/>
            <a:ext cx="3965098" cy="1455086"/>
          </a:xfrm>
          <a:prstGeom prst="rect">
            <a:avLst/>
          </a:prstGeom>
        </p:spPr>
      </p:pic>
      <p:pic>
        <p:nvPicPr>
          <p:cNvPr id="6" name="Grafik 5"/>
          <p:cNvPicPr>
            <a:picLocks noChangeAspect="1"/>
          </p:cNvPicPr>
          <p:nvPr/>
        </p:nvPicPr>
        <p:blipFill rotWithShape="1">
          <a:blip r:embed="rId3">
            <a:extLst>
              <a:ext uri="{28A0092B-C50C-407E-A947-70E740481C1C}">
                <a14:useLocalDpi xmlns:a14="http://schemas.microsoft.com/office/drawing/2010/main" val="0"/>
              </a:ext>
            </a:extLst>
          </a:blip>
          <a:srcRect l="31062" t="69881" r="25575" b="8971"/>
          <a:stretch/>
        </p:blipFill>
        <p:spPr>
          <a:xfrm>
            <a:off x="678910" y="4365104"/>
            <a:ext cx="3965098" cy="1181437"/>
          </a:xfrm>
          <a:prstGeom prst="rect">
            <a:avLst/>
          </a:prstGeom>
        </p:spPr>
      </p:pic>
      <p:sp>
        <p:nvSpPr>
          <p:cNvPr id="7" name="Textfeld 6"/>
          <p:cNvSpPr txBox="1"/>
          <p:nvPr/>
        </p:nvSpPr>
        <p:spPr>
          <a:xfrm>
            <a:off x="5417534" y="2636912"/>
            <a:ext cx="2178802" cy="400110"/>
          </a:xfrm>
          <a:prstGeom prst="rect">
            <a:avLst/>
          </a:prstGeom>
          <a:noFill/>
        </p:spPr>
        <p:txBody>
          <a:bodyPr wrap="none" rtlCol="0">
            <a:spAutoFit/>
          </a:bodyPr>
          <a:lstStyle/>
          <a:p>
            <a:r>
              <a:rPr lang="de-DE" sz="2000" i="1" dirty="0" smtClean="0"/>
              <a:t>atomare Funktion</a:t>
            </a:r>
            <a:endParaRPr lang="de-DE" sz="2000" i="1" dirty="0"/>
          </a:p>
        </p:txBody>
      </p:sp>
      <p:sp>
        <p:nvSpPr>
          <p:cNvPr id="10" name="Textfeld 9"/>
          <p:cNvSpPr txBox="1"/>
          <p:nvPr/>
        </p:nvSpPr>
        <p:spPr>
          <a:xfrm>
            <a:off x="5417534" y="4757082"/>
            <a:ext cx="2178802" cy="400110"/>
          </a:xfrm>
          <a:prstGeom prst="rect">
            <a:avLst/>
          </a:prstGeom>
          <a:noFill/>
        </p:spPr>
        <p:txBody>
          <a:bodyPr wrap="none" rtlCol="0">
            <a:spAutoFit/>
          </a:bodyPr>
          <a:lstStyle/>
          <a:p>
            <a:r>
              <a:rPr lang="de-DE" sz="2000" i="1" dirty="0" smtClean="0"/>
              <a:t>atomare Funktion</a:t>
            </a:r>
            <a:endParaRPr lang="de-DE" sz="2000" i="1" dirty="0"/>
          </a:p>
        </p:txBody>
      </p:sp>
    </p:spTree>
    <p:extLst>
      <p:ext uri="{BB962C8B-B14F-4D97-AF65-F5344CB8AC3E}">
        <p14:creationId xmlns:p14="http://schemas.microsoft.com/office/powerpoint/2010/main" val="898040429"/>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BBA59CD5-3D18-46B6-901F-4B1B81940AAE}"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908290" name="Rectangle 2"/>
          <p:cNvSpPr>
            <a:spLocks noGrp="1" noChangeArrowheads="1"/>
          </p:cNvSpPr>
          <p:nvPr>
            <p:ph type="title"/>
          </p:nvPr>
        </p:nvSpPr>
        <p:spPr/>
        <p:txBody>
          <a:bodyPr/>
          <a:lstStyle/>
          <a:p>
            <a:r>
              <a:rPr lang="de-DE" dirty="0"/>
              <a:t>Semaphore </a:t>
            </a:r>
            <a:r>
              <a:rPr lang="de-DE" dirty="0" smtClean="0"/>
              <a:t>(3)</a:t>
            </a:r>
            <a:endParaRPr lang="de-DE" dirty="0"/>
          </a:p>
        </p:txBody>
      </p:sp>
      <p:sp>
        <p:nvSpPr>
          <p:cNvPr id="908291" name="Rectangle 3"/>
          <p:cNvSpPr>
            <a:spLocks noGrp="1" noChangeArrowheads="1"/>
          </p:cNvSpPr>
          <p:nvPr>
            <p:ph type="body" idx="1"/>
          </p:nvPr>
        </p:nvSpPr>
        <p:spPr/>
        <p:txBody>
          <a:bodyPr/>
          <a:lstStyle/>
          <a:p>
            <a:pPr marL="381000" indent="-381000">
              <a:lnSpc>
                <a:spcPct val="120000"/>
              </a:lnSpc>
            </a:pPr>
            <a:r>
              <a:rPr lang="de-DE" b="1" dirty="0" smtClean="0"/>
              <a:t>Implementierung kritischer Abschnitte mit einem Semaphor</a:t>
            </a:r>
            <a:endParaRPr lang="de-DE" dirty="0"/>
          </a:p>
          <a:p>
            <a:pPr marL="381000" indent="-381000">
              <a:lnSpc>
                <a:spcPct val="120000"/>
              </a:lnSpc>
              <a:buFont typeface="Arial" charset="0"/>
              <a:buChar char="–"/>
            </a:pPr>
            <a:endParaRPr lang="de-DE" dirty="0" smtClean="0"/>
          </a:p>
          <a:p>
            <a:pPr marL="381000" indent="-381000">
              <a:lnSpc>
                <a:spcPct val="120000"/>
              </a:lnSpc>
              <a:buFont typeface="Arial" charset="0"/>
              <a:buChar char="–"/>
            </a:pPr>
            <a:endParaRPr lang="de-DE" dirty="0"/>
          </a:p>
          <a:p>
            <a:pPr marL="381000" indent="-381000">
              <a:lnSpc>
                <a:spcPct val="120000"/>
              </a:lnSpc>
              <a:buFont typeface="Arial" charset="0"/>
              <a:buChar char="–"/>
            </a:pPr>
            <a:endParaRPr lang="de-DE" dirty="0" smtClean="0"/>
          </a:p>
          <a:p>
            <a:pPr marL="381000" indent="-381000">
              <a:lnSpc>
                <a:spcPct val="120000"/>
              </a:lnSpc>
              <a:buFont typeface="Arial" charset="0"/>
              <a:buChar char="–"/>
            </a:pPr>
            <a:endParaRPr lang="de-DE" dirty="0"/>
          </a:p>
          <a:p>
            <a:pPr marL="381000" indent="-381000">
              <a:lnSpc>
                <a:spcPct val="120000"/>
              </a:lnSpc>
              <a:buFont typeface="Arial" charset="0"/>
              <a:buChar char="–"/>
            </a:pPr>
            <a:endParaRPr lang="de-DE" dirty="0" smtClean="0"/>
          </a:p>
          <a:p>
            <a:pPr marL="381000" indent="-381000">
              <a:lnSpc>
                <a:spcPct val="120000"/>
              </a:lnSpc>
              <a:buFont typeface="Arial" charset="0"/>
              <a:buChar char="–"/>
            </a:pPr>
            <a:endParaRPr lang="de-DE" dirty="0"/>
          </a:p>
          <a:p>
            <a:pPr marL="381000" indent="-381000">
              <a:lnSpc>
                <a:spcPct val="120000"/>
              </a:lnSpc>
              <a:buFont typeface="Arial" charset="0"/>
              <a:buChar char="–"/>
            </a:pPr>
            <a:endParaRPr lang="de-DE" dirty="0" smtClean="0"/>
          </a:p>
          <a:p>
            <a:pPr marL="381000" indent="-381000">
              <a:lnSpc>
                <a:spcPct val="120000"/>
              </a:lnSpc>
              <a:buFont typeface="Arial" charset="0"/>
              <a:buChar char="–"/>
            </a:pPr>
            <a:endParaRPr lang="de-DE" dirty="0"/>
          </a:p>
          <a:p>
            <a:pPr marL="381000" indent="-381000">
              <a:lnSpc>
                <a:spcPct val="120000"/>
              </a:lnSpc>
              <a:buFont typeface="Arial" charset="0"/>
              <a:buChar char="–"/>
            </a:pPr>
            <a:endParaRPr lang="de-DE" dirty="0" smtClean="0"/>
          </a:p>
          <a:p>
            <a:pPr marL="381000" indent="-381000">
              <a:lnSpc>
                <a:spcPct val="120000"/>
              </a:lnSpc>
              <a:buFont typeface="Arial" charset="0"/>
              <a:buNone/>
            </a:pPr>
            <a:endParaRPr lang="de-DE" sz="1200" dirty="0" smtClean="0"/>
          </a:p>
          <a:p>
            <a:pPr marL="381000" indent="-381000">
              <a:lnSpc>
                <a:spcPct val="120000"/>
              </a:lnSpc>
              <a:buFont typeface="Arial" charset="0"/>
              <a:buNone/>
            </a:pPr>
            <a:endParaRPr lang="de-DE" sz="1200" dirty="0" smtClean="0"/>
          </a:p>
          <a:p>
            <a:pPr marL="381000" indent="-381000">
              <a:lnSpc>
                <a:spcPct val="120000"/>
              </a:lnSpc>
              <a:buFont typeface="Arial" charset="0"/>
              <a:buNone/>
            </a:pPr>
            <a:endParaRPr lang="de-DE" sz="1200" dirty="0"/>
          </a:p>
          <a:p>
            <a:pPr marL="381000" indent="-381000">
              <a:lnSpc>
                <a:spcPct val="90000"/>
              </a:lnSpc>
            </a:pPr>
            <a:r>
              <a:rPr lang="de-DE" b="1" dirty="0" smtClean="0"/>
              <a:t>Problem</a:t>
            </a:r>
            <a:endParaRPr lang="de-DE" dirty="0"/>
          </a:p>
          <a:p>
            <a:pPr marL="381000" indent="-381000">
              <a:lnSpc>
                <a:spcPct val="120000"/>
              </a:lnSpc>
              <a:buFont typeface="Arial" charset="0"/>
              <a:buChar char="–"/>
            </a:pPr>
            <a:r>
              <a:rPr lang="de-DE" dirty="0" smtClean="0"/>
              <a:t>Konkrete Implementierung von P und V</a:t>
            </a:r>
            <a:endParaRPr lang="de-DE" dirty="0"/>
          </a:p>
        </p:txBody>
      </p:sp>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l="4160" t="23093" r="10708" b="12157"/>
          <a:stretch/>
        </p:blipFill>
        <p:spPr>
          <a:xfrm>
            <a:off x="251520" y="1916832"/>
            <a:ext cx="7784538" cy="3617140"/>
          </a:xfrm>
          <a:prstGeom prst="rect">
            <a:avLst/>
          </a:prstGeom>
        </p:spPr>
      </p:pic>
    </p:spTree>
    <p:extLst>
      <p:ext uri="{BB962C8B-B14F-4D97-AF65-F5344CB8AC3E}">
        <p14:creationId xmlns:p14="http://schemas.microsoft.com/office/powerpoint/2010/main" val="3216448316"/>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BBA59CD5-3D18-46B6-901F-4B1B81940AAE}"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908290" name="Rectangle 2"/>
          <p:cNvSpPr>
            <a:spLocks noGrp="1" noChangeArrowheads="1"/>
          </p:cNvSpPr>
          <p:nvPr>
            <p:ph type="title"/>
          </p:nvPr>
        </p:nvSpPr>
        <p:spPr/>
        <p:txBody>
          <a:bodyPr/>
          <a:lstStyle/>
          <a:p>
            <a:r>
              <a:rPr lang="de-DE" dirty="0"/>
              <a:t>Semaphore </a:t>
            </a:r>
            <a:r>
              <a:rPr lang="de-DE" dirty="0" smtClean="0"/>
              <a:t>(4)</a:t>
            </a:r>
            <a:endParaRPr lang="de-DE" dirty="0"/>
          </a:p>
        </p:txBody>
      </p:sp>
      <p:sp>
        <p:nvSpPr>
          <p:cNvPr id="908291" name="Rectangle 3"/>
          <p:cNvSpPr>
            <a:spLocks noGrp="1" noChangeArrowheads="1"/>
          </p:cNvSpPr>
          <p:nvPr>
            <p:ph type="body" idx="1"/>
          </p:nvPr>
        </p:nvSpPr>
        <p:spPr/>
        <p:txBody>
          <a:bodyPr/>
          <a:lstStyle/>
          <a:p>
            <a:pPr marL="381000" indent="-381000">
              <a:lnSpc>
                <a:spcPct val="120000"/>
              </a:lnSpc>
            </a:pPr>
            <a:r>
              <a:rPr lang="de-DE" b="1" dirty="0" smtClean="0"/>
              <a:t>Implementierung als Systemaufrufe im Betriebssystem </a:t>
            </a:r>
            <a:r>
              <a:rPr lang="de-DE" dirty="0" smtClean="0"/>
              <a:t>(nur Monoproz.)</a:t>
            </a:r>
          </a:p>
          <a:p>
            <a:pPr marL="381000" indent="-381000">
              <a:lnSpc>
                <a:spcPct val="120000"/>
              </a:lnSpc>
            </a:pPr>
            <a:endParaRPr lang="de-DE" sz="600" dirty="0"/>
          </a:p>
          <a:p>
            <a:pPr marL="381000" indent="-381000">
              <a:lnSpc>
                <a:spcPct val="120000"/>
              </a:lnSpc>
            </a:pPr>
            <a:r>
              <a:rPr lang="de-DE" b="1" dirty="0" smtClean="0"/>
              <a:t>P-Operation:</a:t>
            </a:r>
            <a:endParaRPr lang="de-DE" b="1" dirty="0"/>
          </a:p>
          <a:p>
            <a:pPr marL="381000" indent="-381000">
              <a:lnSpc>
                <a:spcPct val="120000"/>
              </a:lnSpc>
              <a:buFont typeface="Arial" charset="0"/>
              <a:buChar char="–"/>
            </a:pPr>
            <a:endParaRPr lang="de-DE" dirty="0" smtClean="0"/>
          </a:p>
          <a:p>
            <a:pPr marL="381000" indent="-381000">
              <a:lnSpc>
                <a:spcPct val="120000"/>
              </a:lnSpc>
              <a:buFont typeface="Arial" charset="0"/>
              <a:buChar char="–"/>
            </a:pPr>
            <a:endParaRPr lang="de-DE" dirty="0" smtClean="0"/>
          </a:p>
          <a:p>
            <a:pPr marL="381000" indent="-381000">
              <a:lnSpc>
                <a:spcPct val="120000"/>
              </a:lnSpc>
              <a:buFont typeface="Arial" charset="0"/>
              <a:buChar char="–"/>
            </a:pPr>
            <a:endParaRPr lang="de-DE" dirty="0"/>
          </a:p>
          <a:p>
            <a:pPr marL="381000" indent="-381000">
              <a:lnSpc>
                <a:spcPct val="120000"/>
              </a:lnSpc>
              <a:buFont typeface="Arial" charset="0"/>
              <a:buChar char="–"/>
            </a:pPr>
            <a:endParaRPr lang="de-DE" dirty="0" smtClean="0"/>
          </a:p>
          <a:p>
            <a:pPr marL="381000" indent="-381000">
              <a:lnSpc>
                <a:spcPct val="120000"/>
              </a:lnSpc>
              <a:buFont typeface="Arial" charset="0"/>
              <a:buChar char="–"/>
            </a:pPr>
            <a:endParaRPr lang="de-DE" dirty="0"/>
          </a:p>
          <a:p>
            <a:pPr marL="381000" indent="-381000">
              <a:lnSpc>
                <a:spcPct val="120000"/>
              </a:lnSpc>
              <a:buFont typeface="Arial" charset="0"/>
              <a:buChar char="–"/>
            </a:pPr>
            <a:endParaRPr lang="de-DE" dirty="0" smtClean="0"/>
          </a:p>
          <a:p>
            <a:pPr marL="381000" indent="-381000">
              <a:lnSpc>
                <a:spcPct val="120000"/>
              </a:lnSpc>
              <a:buFont typeface="Arial" charset="0"/>
              <a:buChar char="–"/>
            </a:pPr>
            <a:endParaRPr lang="de-DE" dirty="0"/>
          </a:p>
          <a:p>
            <a:pPr marL="381000" indent="-381000">
              <a:lnSpc>
                <a:spcPct val="120000"/>
              </a:lnSpc>
              <a:buFont typeface="Arial" charset="0"/>
              <a:buChar char="–"/>
            </a:pPr>
            <a:endParaRPr lang="de-DE" dirty="0" smtClean="0"/>
          </a:p>
          <a:p>
            <a:pPr marL="381000" indent="-381000">
              <a:lnSpc>
                <a:spcPct val="120000"/>
              </a:lnSpc>
              <a:buFont typeface="Arial" charset="0"/>
              <a:buNone/>
            </a:pPr>
            <a:endParaRPr lang="de-DE" sz="1200" dirty="0" smtClean="0"/>
          </a:p>
          <a:p>
            <a:pPr marL="381000" indent="-381000">
              <a:lnSpc>
                <a:spcPct val="120000"/>
              </a:lnSpc>
              <a:buFont typeface="Arial" charset="0"/>
              <a:buNone/>
            </a:pPr>
            <a:endParaRPr lang="de-DE" sz="1200" dirty="0" smtClean="0"/>
          </a:p>
          <a:p>
            <a:pPr marL="381000" indent="-381000">
              <a:lnSpc>
                <a:spcPct val="120000"/>
              </a:lnSpc>
              <a:buFont typeface="Arial" charset="0"/>
              <a:buNone/>
            </a:pPr>
            <a:endParaRPr lang="de-DE" sz="1200" dirty="0" smtClean="0"/>
          </a:p>
          <a:p>
            <a:pPr marL="381000" indent="-381000">
              <a:lnSpc>
                <a:spcPct val="120000"/>
              </a:lnSpc>
              <a:buFont typeface="Arial" charset="0"/>
              <a:buNone/>
            </a:pPr>
            <a:endParaRPr lang="de-DE" sz="1200" dirty="0"/>
          </a:p>
          <a:p>
            <a:pPr marL="381000" indent="-381000">
              <a:lnSpc>
                <a:spcPct val="120000"/>
              </a:lnSpc>
              <a:buFont typeface="Arial" charset="0"/>
              <a:buChar char="–"/>
            </a:pPr>
            <a:r>
              <a:rPr lang="de-DE" dirty="0" smtClean="0"/>
              <a:t>Jeder Semaphor besitzt </a:t>
            </a:r>
            <a:r>
              <a:rPr lang="en-US" i="1" dirty="0" smtClean="0"/>
              <a:t>Queue</a:t>
            </a:r>
            <a:r>
              <a:rPr lang="de-DE" dirty="0" smtClean="0"/>
              <a:t>, die blockierte Prozesse aufnimmt</a:t>
            </a:r>
            <a:endParaRPr lang="de-DE" dirty="0"/>
          </a:p>
        </p:txBody>
      </p:sp>
      <p:pic>
        <p:nvPicPr>
          <p:cNvPr id="3" name="Grafik 2"/>
          <p:cNvPicPr>
            <a:picLocks noChangeAspect="1"/>
          </p:cNvPicPr>
          <p:nvPr/>
        </p:nvPicPr>
        <p:blipFill rotWithShape="1">
          <a:blip r:embed="rId3">
            <a:extLst>
              <a:ext uri="{28A0092B-C50C-407E-A947-70E740481C1C}">
                <a14:useLocalDpi xmlns:a14="http://schemas.microsoft.com/office/drawing/2010/main" val="0"/>
              </a:ext>
            </a:extLst>
          </a:blip>
          <a:srcRect l="14955" t="19183" r="16548" b="8681"/>
          <a:stretch/>
        </p:blipFill>
        <p:spPr>
          <a:xfrm>
            <a:off x="1909165" y="1991453"/>
            <a:ext cx="6263235" cy="4029835"/>
          </a:xfrm>
          <a:prstGeom prst="rect">
            <a:avLst/>
          </a:prstGeom>
        </p:spPr>
      </p:pic>
      <p:sp>
        <p:nvSpPr>
          <p:cNvPr id="6" name="Textfeld 5"/>
          <p:cNvSpPr txBox="1"/>
          <p:nvPr/>
        </p:nvSpPr>
        <p:spPr>
          <a:xfrm>
            <a:off x="107503" y="2924944"/>
            <a:ext cx="1801661" cy="1015663"/>
          </a:xfrm>
          <a:prstGeom prst="rect">
            <a:avLst/>
          </a:prstGeom>
          <a:noFill/>
        </p:spPr>
        <p:txBody>
          <a:bodyPr wrap="square" rtlCol="0">
            <a:spAutoFit/>
          </a:bodyPr>
          <a:lstStyle/>
          <a:p>
            <a:r>
              <a:rPr lang="de-DE" sz="2000" b="1" dirty="0" smtClean="0">
                <a:latin typeface="Courier New" pitchFamily="49" charset="0"/>
                <a:cs typeface="Courier New" pitchFamily="49" charset="0"/>
              </a:rPr>
              <a:t>ok</a:t>
            </a:r>
            <a:r>
              <a:rPr lang="de-DE" sz="2000" dirty="0" smtClean="0"/>
              <a:t> ist eine prozesslokale Variable</a:t>
            </a:r>
            <a:endParaRPr lang="de-DE" sz="2000" dirty="0"/>
          </a:p>
        </p:txBody>
      </p:sp>
    </p:spTree>
    <p:extLst>
      <p:ext uri="{BB962C8B-B14F-4D97-AF65-F5344CB8AC3E}">
        <p14:creationId xmlns:p14="http://schemas.microsoft.com/office/powerpoint/2010/main" val="1874403717"/>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BBA59CD5-3D18-46B6-901F-4B1B81940AAE}"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908290" name="Rectangle 2"/>
          <p:cNvSpPr>
            <a:spLocks noGrp="1" noChangeArrowheads="1"/>
          </p:cNvSpPr>
          <p:nvPr>
            <p:ph type="title"/>
          </p:nvPr>
        </p:nvSpPr>
        <p:spPr/>
        <p:txBody>
          <a:bodyPr/>
          <a:lstStyle/>
          <a:p>
            <a:r>
              <a:rPr lang="de-DE" dirty="0"/>
              <a:t>Semaphore </a:t>
            </a:r>
            <a:r>
              <a:rPr lang="de-DE" dirty="0" smtClean="0"/>
              <a:t>(5)</a:t>
            </a:r>
            <a:endParaRPr lang="de-DE" dirty="0"/>
          </a:p>
        </p:txBody>
      </p:sp>
      <p:sp>
        <p:nvSpPr>
          <p:cNvPr id="908291" name="Rectangle 3"/>
          <p:cNvSpPr>
            <a:spLocks noGrp="1" noChangeArrowheads="1"/>
          </p:cNvSpPr>
          <p:nvPr>
            <p:ph type="body" idx="1"/>
          </p:nvPr>
        </p:nvSpPr>
        <p:spPr/>
        <p:txBody>
          <a:bodyPr/>
          <a:lstStyle/>
          <a:p>
            <a:pPr marL="381000" indent="-381000">
              <a:lnSpc>
                <a:spcPct val="120000"/>
              </a:lnSpc>
            </a:pPr>
            <a:r>
              <a:rPr lang="de-DE" b="1" dirty="0" smtClean="0"/>
              <a:t>V-Operation:</a:t>
            </a:r>
            <a:endParaRPr lang="de-DE" b="1" dirty="0"/>
          </a:p>
          <a:p>
            <a:pPr marL="381000" indent="-381000">
              <a:lnSpc>
                <a:spcPct val="120000"/>
              </a:lnSpc>
              <a:buFont typeface="Arial" charset="0"/>
              <a:buChar char="–"/>
            </a:pPr>
            <a:endParaRPr lang="de-DE" dirty="0" smtClean="0"/>
          </a:p>
          <a:p>
            <a:pPr marL="381000" indent="-381000">
              <a:lnSpc>
                <a:spcPct val="120000"/>
              </a:lnSpc>
              <a:buFont typeface="Arial" charset="0"/>
              <a:buChar char="–"/>
            </a:pPr>
            <a:endParaRPr lang="de-DE" dirty="0" smtClean="0"/>
          </a:p>
          <a:p>
            <a:pPr marL="381000" indent="-381000">
              <a:lnSpc>
                <a:spcPct val="120000"/>
              </a:lnSpc>
              <a:buFont typeface="Arial" charset="0"/>
              <a:buChar char="–"/>
            </a:pPr>
            <a:endParaRPr lang="de-DE" dirty="0"/>
          </a:p>
          <a:p>
            <a:pPr marL="381000" indent="-381000">
              <a:lnSpc>
                <a:spcPct val="120000"/>
              </a:lnSpc>
              <a:buFont typeface="Arial" charset="0"/>
              <a:buChar char="–"/>
            </a:pPr>
            <a:endParaRPr lang="de-DE" dirty="0" smtClean="0"/>
          </a:p>
          <a:p>
            <a:pPr marL="381000" indent="-381000">
              <a:lnSpc>
                <a:spcPct val="120000"/>
              </a:lnSpc>
              <a:buFont typeface="Arial" charset="0"/>
              <a:buChar char="–"/>
            </a:pPr>
            <a:endParaRPr lang="de-DE" dirty="0"/>
          </a:p>
          <a:p>
            <a:pPr marL="381000" indent="-381000">
              <a:lnSpc>
                <a:spcPct val="120000"/>
              </a:lnSpc>
              <a:buFont typeface="Arial" charset="0"/>
              <a:buChar char="–"/>
            </a:pPr>
            <a:endParaRPr lang="de-DE" dirty="0" smtClean="0"/>
          </a:p>
          <a:p>
            <a:pPr marL="381000" indent="-381000">
              <a:lnSpc>
                <a:spcPct val="120000"/>
              </a:lnSpc>
              <a:buFont typeface="Arial" charset="0"/>
              <a:buChar char="–"/>
            </a:pPr>
            <a:r>
              <a:rPr lang="de-DE" dirty="0" smtClean="0"/>
              <a:t>Prozesse probieren immer wieder, die P-Operation erfolgreich abzuschließen</a:t>
            </a:r>
          </a:p>
          <a:p>
            <a:pPr marL="381000" indent="-381000">
              <a:lnSpc>
                <a:spcPct val="120000"/>
              </a:lnSpc>
              <a:buFont typeface="Arial" charset="0"/>
              <a:buChar char="–"/>
            </a:pPr>
            <a:r>
              <a:rPr lang="en-US" i="1" dirty="0" smtClean="0"/>
              <a:t>Scheduling</a:t>
            </a:r>
            <a:r>
              <a:rPr lang="de-DE" dirty="0" smtClean="0"/>
              <a:t>-Strategie entscheidet über Reihenfolge und Fairness</a:t>
            </a:r>
          </a:p>
          <a:p>
            <a:pPr marL="781050" lvl="1" indent="-381000">
              <a:lnSpc>
                <a:spcPct val="120000"/>
              </a:lnSpc>
              <a:buFont typeface="Arial" charset="0"/>
              <a:buChar char="–"/>
            </a:pPr>
            <a:r>
              <a:rPr lang="de-DE" dirty="0" smtClean="0"/>
              <a:t>Leichte Ineffizienz durch Aufwecken aller Prozesse</a:t>
            </a:r>
          </a:p>
          <a:p>
            <a:pPr marL="781050" lvl="1" indent="-381000">
              <a:lnSpc>
                <a:spcPct val="120000"/>
              </a:lnSpc>
              <a:buFont typeface="Arial" charset="0"/>
              <a:buChar char="–"/>
            </a:pPr>
            <a:r>
              <a:rPr lang="de-DE" dirty="0" smtClean="0"/>
              <a:t>Mit Einbezug der </a:t>
            </a:r>
            <a:r>
              <a:rPr lang="en-US" i="1" dirty="0" smtClean="0"/>
              <a:t>Scheduling</a:t>
            </a:r>
            <a:r>
              <a:rPr lang="de-DE" dirty="0" smtClean="0"/>
              <a:t>-Strategie effizientere Implementierungen möglich</a:t>
            </a:r>
            <a:endParaRPr lang="de-DE" dirty="0"/>
          </a:p>
        </p:txBody>
      </p:sp>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l="15665" t="36131" r="41238" b="20414"/>
          <a:stretch/>
        </p:blipFill>
        <p:spPr>
          <a:xfrm>
            <a:off x="1908000" y="1484784"/>
            <a:ext cx="3940822" cy="2427610"/>
          </a:xfrm>
          <a:prstGeom prst="rect">
            <a:avLst/>
          </a:prstGeom>
        </p:spPr>
      </p:pic>
    </p:spTree>
    <p:extLst>
      <p:ext uri="{BB962C8B-B14F-4D97-AF65-F5344CB8AC3E}">
        <p14:creationId xmlns:p14="http://schemas.microsoft.com/office/powerpoint/2010/main" val="556842743"/>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BBA59CD5-3D18-46B6-901F-4B1B81940AAE}"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908290" name="Rectangle 2"/>
          <p:cNvSpPr>
            <a:spLocks noGrp="1" noChangeArrowheads="1"/>
          </p:cNvSpPr>
          <p:nvPr>
            <p:ph type="title"/>
          </p:nvPr>
        </p:nvSpPr>
        <p:spPr/>
        <p:txBody>
          <a:bodyPr/>
          <a:lstStyle/>
          <a:p>
            <a:r>
              <a:rPr lang="de-DE" dirty="0"/>
              <a:t>Semaphore </a:t>
            </a:r>
            <a:r>
              <a:rPr lang="de-DE" dirty="0" smtClean="0"/>
              <a:t>(6)</a:t>
            </a:r>
            <a:endParaRPr lang="de-DE" dirty="0"/>
          </a:p>
        </p:txBody>
      </p:sp>
      <p:sp>
        <p:nvSpPr>
          <p:cNvPr id="908291" name="Rectangle 3"/>
          <p:cNvSpPr>
            <a:spLocks noGrp="1" noChangeArrowheads="1"/>
          </p:cNvSpPr>
          <p:nvPr>
            <p:ph type="body" idx="1"/>
          </p:nvPr>
        </p:nvSpPr>
        <p:spPr/>
        <p:txBody>
          <a:bodyPr/>
          <a:lstStyle/>
          <a:p>
            <a:pPr marL="381000" indent="-381000">
              <a:lnSpc>
                <a:spcPct val="90000"/>
              </a:lnSpc>
            </a:pPr>
            <a:r>
              <a:rPr lang="de-DE" b="1" dirty="0" smtClean="0"/>
              <a:t>Vorteile einer Semaphor-Implementierung im Betriebssystem</a:t>
            </a:r>
            <a:endParaRPr lang="de-DE" dirty="0"/>
          </a:p>
          <a:p>
            <a:pPr marL="381000" indent="-381000">
              <a:lnSpc>
                <a:spcPct val="120000"/>
              </a:lnSpc>
              <a:buFont typeface="Arial" charset="0"/>
              <a:buChar char="–"/>
            </a:pPr>
            <a:r>
              <a:rPr lang="de-DE" dirty="0" smtClean="0"/>
              <a:t>Einbeziehen des </a:t>
            </a:r>
            <a:r>
              <a:rPr lang="en-US" i="1" dirty="0" smtClean="0"/>
              <a:t>Schedulers</a:t>
            </a:r>
            <a:r>
              <a:rPr lang="de-DE" dirty="0" smtClean="0"/>
              <a:t> in die Semaphor-Operationen</a:t>
            </a:r>
          </a:p>
          <a:p>
            <a:pPr marL="381000" indent="-381000">
              <a:lnSpc>
                <a:spcPct val="120000"/>
              </a:lnSpc>
              <a:buFont typeface="Arial" charset="0"/>
              <a:buChar char="–"/>
            </a:pPr>
            <a:r>
              <a:rPr lang="de-DE" dirty="0" smtClean="0"/>
              <a:t>Kein aktives Warten: Ausnutzen der Blockierzeit durch andere Prozesse</a:t>
            </a:r>
            <a:endParaRPr lang="de-DE" dirty="0"/>
          </a:p>
          <a:p>
            <a:pPr marL="381000" indent="-381000">
              <a:lnSpc>
                <a:spcPct val="120000"/>
              </a:lnSpc>
              <a:buFont typeface="Arial" charset="0"/>
              <a:buNone/>
            </a:pPr>
            <a:endParaRPr lang="de-DE" sz="1200" dirty="0"/>
          </a:p>
          <a:p>
            <a:pPr marL="381000" indent="-381000">
              <a:lnSpc>
                <a:spcPct val="90000"/>
              </a:lnSpc>
            </a:pPr>
            <a:r>
              <a:rPr lang="de-DE" b="1" dirty="0" smtClean="0"/>
              <a:t>Implementierung einer Synchronisierung</a:t>
            </a:r>
            <a:endParaRPr lang="de-DE" dirty="0"/>
          </a:p>
          <a:p>
            <a:pPr marL="381000" indent="-381000">
              <a:lnSpc>
                <a:spcPct val="120000"/>
              </a:lnSpc>
              <a:buFont typeface="Arial" charset="0"/>
              <a:buChar char="–"/>
            </a:pPr>
            <a:r>
              <a:rPr lang="de-DE" dirty="0" smtClean="0"/>
              <a:t>Zwei Prozesse P1 und P2</a:t>
            </a:r>
          </a:p>
          <a:p>
            <a:pPr marL="381000" indent="-381000">
              <a:lnSpc>
                <a:spcPct val="120000"/>
              </a:lnSpc>
              <a:buFont typeface="Arial" charset="0"/>
              <a:buChar char="–"/>
            </a:pPr>
            <a:r>
              <a:rPr lang="de-DE" dirty="0" smtClean="0"/>
              <a:t>Anweisung S1 in P1 soll vor Anweisung S2 in P2 stattfinden</a:t>
            </a:r>
          </a:p>
        </p:txBody>
      </p:sp>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l="9292" t="47139" r="6283" b="17517"/>
          <a:stretch/>
        </p:blipFill>
        <p:spPr>
          <a:xfrm>
            <a:off x="611560" y="3758799"/>
            <a:ext cx="7719801" cy="1974457"/>
          </a:xfrm>
          <a:prstGeom prst="rect">
            <a:avLst/>
          </a:prstGeom>
        </p:spPr>
      </p:pic>
    </p:spTree>
    <p:extLst>
      <p:ext uri="{BB962C8B-B14F-4D97-AF65-F5344CB8AC3E}">
        <p14:creationId xmlns:p14="http://schemas.microsoft.com/office/powerpoint/2010/main" val="762146613"/>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BBA59CD5-3D18-46B6-901F-4B1B81940AAE}"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908290" name="Rectangle 2"/>
          <p:cNvSpPr>
            <a:spLocks noGrp="1" noChangeArrowheads="1"/>
          </p:cNvSpPr>
          <p:nvPr>
            <p:ph type="title"/>
          </p:nvPr>
        </p:nvSpPr>
        <p:spPr/>
        <p:txBody>
          <a:bodyPr/>
          <a:lstStyle/>
          <a:p>
            <a:r>
              <a:rPr lang="de-DE" dirty="0" smtClean="0"/>
              <a:t>Zusammenfassung (1)</a:t>
            </a:r>
            <a:endParaRPr lang="de-DE" dirty="0"/>
          </a:p>
        </p:txBody>
      </p:sp>
      <p:sp>
        <p:nvSpPr>
          <p:cNvPr id="908291" name="Rectangle 3"/>
          <p:cNvSpPr>
            <a:spLocks noGrp="1" noChangeArrowheads="1"/>
          </p:cNvSpPr>
          <p:nvPr>
            <p:ph type="body" idx="1"/>
          </p:nvPr>
        </p:nvSpPr>
        <p:spPr/>
        <p:txBody>
          <a:bodyPr/>
          <a:lstStyle/>
          <a:p>
            <a:pPr marL="381000" indent="-381000">
              <a:lnSpc>
                <a:spcPct val="90000"/>
              </a:lnSpc>
            </a:pPr>
            <a:r>
              <a:rPr lang="de-DE" b="1" dirty="0" smtClean="0"/>
              <a:t>Einordnung &amp; Motivation</a:t>
            </a:r>
            <a:endParaRPr lang="de-DE" dirty="0"/>
          </a:p>
          <a:p>
            <a:pPr marL="381000" indent="-381000">
              <a:lnSpc>
                <a:spcPct val="120000"/>
              </a:lnSpc>
              <a:buFont typeface="Arial" charset="0"/>
              <a:buChar char="–"/>
            </a:pPr>
            <a:r>
              <a:rPr lang="de-DE" dirty="0" smtClean="0"/>
              <a:t>Mehrprogramm- und Mehrbenutzerbetrieb: erlauben bessere Ausnutzung der Ressource „CPU“, falls Programme Wartezeiten haben</a:t>
            </a:r>
          </a:p>
          <a:p>
            <a:pPr marL="381000" indent="-381000">
              <a:lnSpc>
                <a:spcPct val="120000"/>
              </a:lnSpc>
              <a:buFont typeface="Arial" charset="0"/>
              <a:buNone/>
            </a:pPr>
            <a:endParaRPr lang="de-DE" sz="1200" dirty="0"/>
          </a:p>
          <a:p>
            <a:pPr marL="381000" indent="-381000">
              <a:lnSpc>
                <a:spcPct val="90000"/>
              </a:lnSpc>
            </a:pPr>
            <a:r>
              <a:rPr lang="de-DE" b="1" dirty="0" smtClean="0"/>
              <a:t>Prozesse</a:t>
            </a:r>
            <a:endParaRPr lang="de-DE" dirty="0"/>
          </a:p>
          <a:p>
            <a:pPr marL="381000" indent="-381000">
              <a:lnSpc>
                <a:spcPct val="120000"/>
              </a:lnSpc>
              <a:buFont typeface="Arial" charset="0"/>
              <a:buChar char="–"/>
            </a:pPr>
            <a:r>
              <a:rPr lang="de-DE" dirty="0" smtClean="0"/>
              <a:t>Ein Prozess ist ein Programm, das sich in Ausführung befindet, UND dessen aktuellen Daten</a:t>
            </a:r>
          </a:p>
          <a:p>
            <a:pPr marL="381000" indent="-381000">
              <a:lnSpc>
                <a:spcPct val="120000"/>
              </a:lnSpc>
              <a:buFont typeface="Arial" charset="0"/>
              <a:buChar char="–"/>
            </a:pPr>
            <a:r>
              <a:rPr lang="de-DE" dirty="0" smtClean="0"/>
              <a:t>Der Prozesskontrollblock als zentrale Datenstruktur des Betriebssystems verwaltet Prozess-IDs, Speicherbereiche, Eigentümer, etc.</a:t>
            </a:r>
          </a:p>
          <a:p>
            <a:pPr marL="381000" indent="-381000">
              <a:lnSpc>
                <a:spcPct val="120000"/>
              </a:lnSpc>
              <a:buFont typeface="Arial" charset="0"/>
              <a:buChar char="–"/>
            </a:pPr>
            <a:r>
              <a:rPr lang="de-DE" dirty="0" smtClean="0"/>
              <a:t>Prozesse können auf einer CPU umgeschaltet werden, i.d.R. unter Kontrolle des Betriebssystems über einen </a:t>
            </a:r>
            <a:r>
              <a:rPr lang="en-US" i="1" dirty="0" smtClean="0"/>
              <a:t>Scheduler</a:t>
            </a:r>
          </a:p>
          <a:p>
            <a:pPr marL="381000" indent="-381000">
              <a:lnSpc>
                <a:spcPct val="120000"/>
              </a:lnSpc>
              <a:buFont typeface="Arial" charset="0"/>
              <a:buChar char="–"/>
            </a:pPr>
            <a:r>
              <a:rPr lang="de-DE" dirty="0" smtClean="0"/>
              <a:t>Prozesse sind in einem von 5 Zuständen </a:t>
            </a:r>
            <a:r>
              <a:rPr lang="en-US" i="1" dirty="0" smtClean="0"/>
              <a:t>(new, ready, running, blocked/waiting, terminated)</a:t>
            </a:r>
          </a:p>
        </p:txBody>
      </p:sp>
    </p:spTree>
    <p:extLst>
      <p:ext uri="{BB962C8B-B14F-4D97-AF65-F5344CB8AC3E}">
        <p14:creationId xmlns:p14="http://schemas.microsoft.com/office/powerpoint/2010/main" val="1280973872"/>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F85B739A-0E3F-4097-8526-72ECA2932AEF}"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908290" name="Rectangle 2"/>
          <p:cNvSpPr>
            <a:spLocks noGrp="1" noChangeArrowheads="1"/>
          </p:cNvSpPr>
          <p:nvPr>
            <p:ph type="title"/>
          </p:nvPr>
        </p:nvSpPr>
        <p:spPr/>
        <p:txBody>
          <a:bodyPr/>
          <a:lstStyle/>
          <a:p>
            <a:r>
              <a:rPr lang="de-DE" dirty="0" smtClean="0"/>
              <a:t>Zusammenfassung (2)</a:t>
            </a:r>
            <a:endParaRPr lang="de-DE" dirty="0"/>
          </a:p>
        </p:txBody>
      </p:sp>
      <p:sp>
        <p:nvSpPr>
          <p:cNvPr id="908291" name="Rectangle 3"/>
          <p:cNvSpPr>
            <a:spLocks noGrp="1" noChangeArrowheads="1"/>
          </p:cNvSpPr>
          <p:nvPr>
            <p:ph type="body" idx="1"/>
          </p:nvPr>
        </p:nvSpPr>
        <p:spPr/>
        <p:txBody>
          <a:bodyPr/>
          <a:lstStyle/>
          <a:p>
            <a:pPr marL="381000" indent="-381000">
              <a:lnSpc>
                <a:spcPct val="90000"/>
              </a:lnSpc>
            </a:pPr>
            <a:r>
              <a:rPr lang="de-DE" b="1" dirty="0" smtClean="0"/>
              <a:t>Auswahlstrategien</a:t>
            </a:r>
            <a:endParaRPr lang="de-DE" dirty="0"/>
          </a:p>
          <a:p>
            <a:pPr marL="381000" indent="-381000">
              <a:lnSpc>
                <a:spcPct val="120000"/>
              </a:lnSpc>
              <a:buFont typeface="Arial" charset="0"/>
              <a:buChar char="–"/>
            </a:pPr>
            <a:r>
              <a:rPr lang="de-DE" dirty="0" smtClean="0"/>
              <a:t>Beim Umschalten von Prozessen muss der </a:t>
            </a:r>
            <a:r>
              <a:rPr lang="en-US" i="1" dirty="0" smtClean="0"/>
              <a:t>Scheduler</a:t>
            </a:r>
            <a:r>
              <a:rPr lang="de-DE" dirty="0" smtClean="0"/>
              <a:t> entscheiden, welcher Prozess als nächstes die CPU erhält (</a:t>
            </a:r>
            <a:r>
              <a:rPr lang="en-US" i="1" dirty="0" smtClean="0"/>
              <a:t>Scheduling</a:t>
            </a:r>
            <a:r>
              <a:rPr lang="de-DE" dirty="0" smtClean="0"/>
              <a:t>-Strategien)</a:t>
            </a:r>
          </a:p>
          <a:p>
            <a:pPr marL="381000" indent="-381000">
              <a:lnSpc>
                <a:spcPct val="120000"/>
              </a:lnSpc>
              <a:buFont typeface="Arial" charset="0"/>
              <a:buChar char="–"/>
            </a:pPr>
            <a:r>
              <a:rPr lang="de-DE" dirty="0" smtClean="0"/>
              <a:t>FCFS: „fair“; nicht-minimale Wartezeiten; nicht für </a:t>
            </a:r>
            <a:r>
              <a:rPr lang="en-US" i="1" dirty="0" smtClean="0"/>
              <a:t>Time-Sharing</a:t>
            </a:r>
          </a:p>
          <a:p>
            <a:pPr marL="381000" indent="-381000">
              <a:lnSpc>
                <a:spcPct val="120000"/>
              </a:lnSpc>
              <a:buFont typeface="Arial" charset="0"/>
              <a:buChar char="–"/>
            </a:pPr>
            <a:r>
              <a:rPr lang="de-DE" dirty="0" smtClean="0"/>
              <a:t>SJF: optimiert mittlere Wartezeit; präemptiv und nicht-präemptiv</a:t>
            </a:r>
          </a:p>
          <a:p>
            <a:pPr marL="381000" indent="-381000">
              <a:lnSpc>
                <a:spcPct val="120000"/>
              </a:lnSpc>
              <a:buFont typeface="Arial" charset="0"/>
              <a:buChar char="–"/>
            </a:pPr>
            <a:r>
              <a:rPr lang="de-DE" dirty="0" smtClean="0"/>
              <a:t>HPF: Prioritätsumkehr; Aushungerung; Prioritätsvererbung</a:t>
            </a:r>
          </a:p>
          <a:p>
            <a:pPr marL="381000" indent="-381000">
              <a:lnSpc>
                <a:spcPct val="120000"/>
              </a:lnSpc>
              <a:buFont typeface="Arial" charset="0"/>
              <a:buChar char="–"/>
            </a:pPr>
            <a:r>
              <a:rPr lang="en-US" i="1" dirty="0" smtClean="0"/>
              <a:t>Round Robin:</a:t>
            </a:r>
            <a:r>
              <a:rPr lang="de-DE" dirty="0" smtClean="0"/>
              <a:t> präemptiv; Wahl der Zeitscheibenlänge kritisch</a:t>
            </a:r>
          </a:p>
          <a:p>
            <a:pPr marL="381000" indent="-381000">
              <a:lnSpc>
                <a:spcPct val="120000"/>
              </a:lnSpc>
              <a:buFont typeface="Arial" charset="0"/>
              <a:buChar char="–"/>
            </a:pPr>
            <a:r>
              <a:rPr lang="en-US" i="1" dirty="0" smtClean="0"/>
              <a:t>Multilevel-Queue Scheduling:</a:t>
            </a:r>
            <a:r>
              <a:rPr lang="de-DE" dirty="0" smtClean="0"/>
              <a:t> </a:t>
            </a:r>
            <a:r>
              <a:rPr lang="en-US" i="1" dirty="0" smtClean="0"/>
              <a:t>Scheduling</a:t>
            </a:r>
            <a:r>
              <a:rPr lang="de-DE" dirty="0" smtClean="0"/>
              <a:t>-klassen mit eigenen </a:t>
            </a:r>
            <a:r>
              <a:rPr lang="en-US" i="1" dirty="0" smtClean="0"/>
              <a:t>Queues</a:t>
            </a:r>
            <a:r>
              <a:rPr lang="de-DE" dirty="0" smtClean="0"/>
              <a:t>; </a:t>
            </a:r>
            <a:r>
              <a:rPr lang="en-US" i="1" dirty="0" smtClean="0"/>
              <a:t>Scheduling</a:t>
            </a:r>
            <a:r>
              <a:rPr lang="de-DE" dirty="0" smtClean="0"/>
              <a:t> zwischen und innerhalb der Klassen</a:t>
            </a:r>
            <a:endParaRPr lang="de-DE" dirty="0"/>
          </a:p>
        </p:txBody>
      </p:sp>
    </p:spTree>
    <p:extLst>
      <p:ext uri="{BB962C8B-B14F-4D97-AF65-F5344CB8AC3E}">
        <p14:creationId xmlns:p14="http://schemas.microsoft.com/office/powerpoint/2010/main" val="2173069779"/>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F85B739A-0E3F-4097-8526-72ECA2932AEF}"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908290" name="Rectangle 2"/>
          <p:cNvSpPr>
            <a:spLocks noGrp="1" noChangeArrowheads="1"/>
          </p:cNvSpPr>
          <p:nvPr>
            <p:ph type="title"/>
          </p:nvPr>
        </p:nvSpPr>
        <p:spPr/>
        <p:txBody>
          <a:bodyPr/>
          <a:lstStyle/>
          <a:p>
            <a:r>
              <a:rPr lang="de-DE" dirty="0" smtClean="0"/>
              <a:t>Zusammenfassung (3)</a:t>
            </a:r>
            <a:endParaRPr lang="de-DE" dirty="0"/>
          </a:p>
        </p:txBody>
      </p:sp>
      <p:sp>
        <p:nvSpPr>
          <p:cNvPr id="908291" name="Rectangle 3"/>
          <p:cNvSpPr>
            <a:spLocks noGrp="1" noChangeArrowheads="1"/>
          </p:cNvSpPr>
          <p:nvPr>
            <p:ph type="body" idx="1"/>
          </p:nvPr>
        </p:nvSpPr>
        <p:spPr/>
        <p:txBody>
          <a:bodyPr/>
          <a:lstStyle/>
          <a:p>
            <a:pPr marL="381000" indent="-381000">
              <a:lnSpc>
                <a:spcPct val="90000"/>
              </a:lnSpc>
            </a:pPr>
            <a:r>
              <a:rPr lang="de-DE" b="1" dirty="0" smtClean="0"/>
              <a:t>Aktivitätsträger </a:t>
            </a:r>
            <a:r>
              <a:rPr lang="en-US" b="1" i="1" dirty="0" smtClean="0"/>
              <a:t>(Threads)</a:t>
            </a:r>
            <a:endParaRPr lang="en-US" i="1" dirty="0" smtClean="0"/>
          </a:p>
          <a:p>
            <a:pPr marL="381000" indent="-381000">
              <a:lnSpc>
                <a:spcPct val="120000"/>
              </a:lnSpc>
              <a:buFont typeface="Arial" charset="0"/>
              <a:buChar char="–"/>
            </a:pPr>
            <a:r>
              <a:rPr lang="en-US" i="1" dirty="0" smtClean="0"/>
              <a:t>Threads:</a:t>
            </a:r>
            <a:r>
              <a:rPr lang="de-DE" dirty="0" smtClean="0"/>
              <a:t> teilen sich Ressourcen; </a:t>
            </a:r>
            <a:r>
              <a:rPr lang="en-US" i="1" dirty="0" smtClean="0"/>
              <a:t>Thread</a:t>
            </a:r>
            <a:r>
              <a:rPr lang="de-DE" dirty="0" smtClean="0"/>
              <a:t>-Wechsel sehr effizient</a:t>
            </a:r>
            <a:endParaRPr lang="en-US" i="1" dirty="0" smtClean="0"/>
          </a:p>
          <a:p>
            <a:pPr marL="381000" indent="-381000">
              <a:lnSpc>
                <a:spcPct val="120000"/>
              </a:lnSpc>
              <a:buFont typeface="Arial" charset="0"/>
              <a:buChar char="–"/>
            </a:pPr>
            <a:r>
              <a:rPr lang="en-US" i="1" dirty="0" smtClean="0"/>
              <a:t>User-level Threads:</a:t>
            </a:r>
            <a:r>
              <a:rPr lang="de-DE" dirty="0" smtClean="0"/>
              <a:t> Anwendungsprogramm schaltet </a:t>
            </a:r>
            <a:r>
              <a:rPr lang="en-US" i="1" dirty="0" smtClean="0"/>
              <a:t>Threads</a:t>
            </a:r>
            <a:r>
              <a:rPr lang="de-DE" dirty="0" smtClean="0"/>
              <a:t> um; keine Systemaufrufe erforderlich; blockierende Systemaufrufe blocken alle </a:t>
            </a:r>
            <a:r>
              <a:rPr lang="en-US" i="1" dirty="0" smtClean="0"/>
              <a:t>Threads</a:t>
            </a:r>
            <a:r>
              <a:rPr lang="de-DE" dirty="0" smtClean="0"/>
              <a:t> eines Anwendungsprogramms</a:t>
            </a:r>
          </a:p>
          <a:p>
            <a:pPr marL="381000" indent="-381000">
              <a:lnSpc>
                <a:spcPct val="120000"/>
              </a:lnSpc>
              <a:buFont typeface="Arial" charset="0"/>
              <a:buChar char="–"/>
            </a:pPr>
            <a:r>
              <a:rPr lang="en-US" i="1" dirty="0" smtClean="0"/>
              <a:t>Kernel-level Threads:</a:t>
            </a:r>
            <a:r>
              <a:rPr lang="de-DE" dirty="0" smtClean="0"/>
              <a:t> Betriebssystem schaltet </a:t>
            </a:r>
            <a:r>
              <a:rPr lang="en-US" i="1" dirty="0" smtClean="0"/>
              <a:t>Threads</a:t>
            </a:r>
            <a:r>
              <a:rPr lang="de-DE" dirty="0" smtClean="0"/>
              <a:t> um; kein Blockieren unbeteiligter </a:t>
            </a:r>
            <a:r>
              <a:rPr lang="en-US" i="1" dirty="0" smtClean="0"/>
              <a:t>Threads</a:t>
            </a:r>
            <a:r>
              <a:rPr lang="de-DE" dirty="0" smtClean="0"/>
              <a:t>; weniger effizientes Umschalten</a:t>
            </a:r>
          </a:p>
          <a:p>
            <a:pPr marL="381000" indent="-381000">
              <a:lnSpc>
                <a:spcPct val="120000"/>
              </a:lnSpc>
              <a:buFont typeface="Arial" charset="0"/>
              <a:buNone/>
            </a:pPr>
            <a:endParaRPr lang="de-DE" sz="1200" dirty="0"/>
          </a:p>
          <a:p>
            <a:pPr marL="381000" indent="-381000">
              <a:lnSpc>
                <a:spcPct val="90000"/>
              </a:lnSpc>
            </a:pPr>
            <a:r>
              <a:rPr lang="de-DE" b="1" dirty="0" smtClean="0"/>
              <a:t>Parallelität und Nebenläufigkeit</a:t>
            </a:r>
            <a:endParaRPr lang="de-DE" dirty="0"/>
          </a:p>
          <a:p>
            <a:pPr marL="381000" indent="-381000">
              <a:lnSpc>
                <a:spcPct val="120000"/>
              </a:lnSpc>
              <a:buFont typeface="Arial" charset="0"/>
              <a:buChar char="–"/>
            </a:pPr>
            <a:r>
              <a:rPr lang="de-DE" dirty="0" smtClean="0"/>
              <a:t>Parallelität: Anweisungen zweier Prozesse werden unabhängig voneinander zeitgleich ausgeführt; keine Parallelität auf Monoprozessor</a:t>
            </a:r>
          </a:p>
          <a:p>
            <a:pPr marL="381000" indent="-381000">
              <a:lnSpc>
                <a:spcPct val="120000"/>
              </a:lnSpc>
              <a:buFont typeface="Arial" charset="0"/>
              <a:buChar char="–"/>
            </a:pPr>
            <a:r>
              <a:rPr lang="de-DE" dirty="0" smtClean="0"/>
              <a:t>Nebenläufigkeit: Anweisungen können unabhängig ausgeführt werden, entweder zeitlich durchmischt oder echt zeitgleich</a:t>
            </a:r>
          </a:p>
          <a:p>
            <a:pPr marL="381000" indent="-381000">
              <a:lnSpc>
                <a:spcPct val="120000"/>
              </a:lnSpc>
              <a:buFont typeface="Arial" charset="0"/>
              <a:buChar char="–"/>
            </a:pPr>
            <a:r>
              <a:rPr lang="de-DE" dirty="0" smtClean="0"/>
              <a:t>Parallelität ist Spezialfall von Nebenläufigkeit</a:t>
            </a:r>
            <a:endParaRPr lang="de-DE" dirty="0"/>
          </a:p>
        </p:txBody>
      </p:sp>
    </p:spTree>
    <p:extLst>
      <p:ext uri="{BB962C8B-B14F-4D97-AF65-F5344CB8AC3E}">
        <p14:creationId xmlns:p14="http://schemas.microsoft.com/office/powerpoint/2010/main" val="3174039450"/>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r>
              <a:rPr lang="en-US" dirty="0"/>
              <a:t>©</a:t>
            </a:r>
            <a:r>
              <a:rPr lang="de-DE" dirty="0"/>
              <a:t> H. Falk | </a:t>
            </a:r>
            <a:fld id="{F85B739A-0E3F-4097-8526-72ECA2932AEF}" type="datetime1">
              <a:rPr lang="de-DE" smtClean="0"/>
              <a:t>17.04.2014</a:t>
            </a:fld>
            <a:endParaRPr lang="de-DE" dirty="0"/>
          </a:p>
        </p:txBody>
      </p:sp>
      <p:sp>
        <p:nvSpPr>
          <p:cNvPr id="5" name="Fußzeilenplatzhalter 4"/>
          <p:cNvSpPr>
            <a:spLocks noGrp="1"/>
          </p:cNvSpPr>
          <p:nvPr>
            <p:ph type="ftr" sz="quarter" idx="11"/>
          </p:nvPr>
        </p:nvSpPr>
        <p:spPr/>
        <p:txBody>
          <a:bodyPr/>
          <a:lstStyle/>
          <a:p>
            <a:r>
              <a:rPr lang="de-DE" dirty="0" smtClean="0"/>
              <a:t>4 - Prozesse und Nebenläufigkeit</a:t>
            </a:r>
            <a:endParaRPr lang="de-DE" dirty="0"/>
          </a:p>
        </p:txBody>
      </p:sp>
      <p:sp>
        <p:nvSpPr>
          <p:cNvPr id="908290" name="Rectangle 2"/>
          <p:cNvSpPr>
            <a:spLocks noGrp="1" noChangeArrowheads="1"/>
          </p:cNvSpPr>
          <p:nvPr>
            <p:ph type="title"/>
          </p:nvPr>
        </p:nvSpPr>
        <p:spPr/>
        <p:txBody>
          <a:bodyPr/>
          <a:lstStyle/>
          <a:p>
            <a:r>
              <a:rPr lang="de-DE" dirty="0" smtClean="0"/>
              <a:t>Zusammenfassung (4)</a:t>
            </a:r>
            <a:endParaRPr lang="de-DE" dirty="0"/>
          </a:p>
        </p:txBody>
      </p:sp>
      <p:sp>
        <p:nvSpPr>
          <p:cNvPr id="908291" name="Rectangle 3"/>
          <p:cNvSpPr>
            <a:spLocks noGrp="1" noChangeArrowheads="1"/>
          </p:cNvSpPr>
          <p:nvPr>
            <p:ph type="body" idx="1"/>
          </p:nvPr>
        </p:nvSpPr>
        <p:spPr/>
        <p:txBody>
          <a:bodyPr/>
          <a:lstStyle/>
          <a:p>
            <a:pPr marL="381000" indent="-381000">
              <a:lnSpc>
                <a:spcPct val="90000"/>
              </a:lnSpc>
            </a:pPr>
            <a:r>
              <a:rPr lang="de-DE" b="1" dirty="0" smtClean="0"/>
              <a:t>Koordinierung</a:t>
            </a:r>
            <a:endParaRPr lang="de-DE" dirty="0"/>
          </a:p>
          <a:p>
            <a:pPr marL="381000" indent="-381000">
              <a:lnSpc>
                <a:spcPct val="120000"/>
              </a:lnSpc>
              <a:buFont typeface="Arial" charset="0"/>
              <a:buChar char="–"/>
            </a:pPr>
            <a:r>
              <a:rPr lang="de-DE" dirty="0" smtClean="0"/>
              <a:t>Problem: bei gemeinsamer Nutzung von Daten/Ressourcen durch mehrere Prozesse können Inkonsistenzen auftreten</a:t>
            </a:r>
          </a:p>
          <a:p>
            <a:pPr marL="381000" indent="-381000">
              <a:lnSpc>
                <a:spcPct val="120000"/>
              </a:lnSpc>
              <a:buFont typeface="Arial" charset="0"/>
              <a:buChar char="–"/>
            </a:pPr>
            <a:r>
              <a:rPr lang="de-DE" dirty="0" smtClean="0"/>
              <a:t>Ursache: Befehle einer Programmiersprache werden nicht atomar abgearbeitet; Prozesswechsel können innerhalb einer Anweisung oder zwischen zwei zusammengehörigen Anweisungen auftreten</a:t>
            </a:r>
          </a:p>
          <a:p>
            <a:pPr marL="381000" indent="-381000">
              <a:lnSpc>
                <a:spcPct val="120000"/>
              </a:lnSpc>
              <a:buFont typeface="Arial" charset="0"/>
              <a:buChar char="–"/>
            </a:pPr>
            <a:r>
              <a:rPr lang="de-DE" dirty="0" smtClean="0"/>
              <a:t>Kritischer Abschnitt: Bereich in denen Prozesse gemeinsame Ressourcen nutzen, wo aber nur ein Prozess zu einer Zeit Zugang haben soll </a:t>
            </a:r>
            <a:r>
              <a:rPr lang="en-US" i="1" dirty="0" smtClean="0"/>
              <a:t>(mutual exclusion)</a:t>
            </a:r>
          </a:p>
          <a:p>
            <a:pPr marL="381000" indent="-381000">
              <a:lnSpc>
                <a:spcPct val="120000"/>
              </a:lnSpc>
              <a:buFont typeface="Arial" charset="0"/>
              <a:buChar char="–"/>
            </a:pPr>
            <a:r>
              <a:rPr lang="de-DE" dirty="0" smtClean="0"/>
              <a:t>Algorithmus von Peterson: </a:t>
            </a:r>
            <a:r>
              <a:rPr lang="en-US" i="1" dirty="0" smtClean="0"/>
              <a:t>mutual exclusion</a:t>
            </a:r>
            <a:r>
              <a:rPr lang="de-DE" dirty="0" smtClean="0"/>
              <a:t> per Kontroll-Variablen; aktives Warten; nur aufwändig auf mehrere/viele Prozesse erweiterbar</a:t>
            </a:r>
          </a:p>
          <a:p>
            <a:pPr marL="381000" indent="-381000">
              <a:lnSpc>
                <a:spcPct val="120000"/>
              </a:lnSpc>
              <a:buFont typeface="Arial" charset="0"/>
              <a:buChar char="–"/>
            </a:pPr>
            <a:r>
              <a:rPr lang="de-DE" dirty="0" smtClean="0"/>
              <a:t>Atomare Maschinenbefehle: elegant; aktives Warten</a:t>
            </a:r>
          </a:p>
          <a:p>
            <a:pPr marL="381000" indent="-381000">
              <a:lnSpc>
                <a:spcPct val="120000"/>
              </a:lnSpc>
              <a:buFont typeface="Arial" charset="0"/>
              <a:buChar char="–"/>
            </a:pPr>
            <a:r>
              <a:rPr lang="de-DE" dirty="0" smtClean="0"/>
              <a:t>Semaphore: Betriebssystem-Mechanismus („Zähler“) zur Steuerung von Prozessen; wartende Prozesse werden blockiert; kein aktives Warten</a:t>
            </a:r>
            <a:endParaRPr lang="de-DE" dirty="0"/>
          </a:p>
          <a:p>
            <a:pPr marL="381000" indent="-381000">
              <a:lnSpc>
                <a:spcPct val="120000"/>
              </a:lnSpc>
              <a:buFont typeface="Arial" charset="0"/>
              <a:buChar char="–"/>
            </a:pPr>
            <a:endParaRPr lang="de-DE" dirty="0"/>
          </a:p>
        </p:txBody>
      </p:sp>
    </p:spTree>
    <p:extLst>
      <p:ext uri="{BB962C8B-B14F-4D97-AF65-F5344CB8AC3E}">
        <p14:creationId xmlns:p14="http://schemas.microsoft.com/office/powerpoint/2010/main" val="201526538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Leere Präsentation">
  <a:themeElements>
    <a:clrScheme name="Leere Präsentatio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32638"/>
      </a:hlink>
      <a:folHlink>
        <a:srgbClr val="A32638"/>
      </a:folHlink>
    </a:clrScheme>
    <a:fontScheme name="Leere Präsentatio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Leere Präsentatio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C0C0C0"/>
        </a:folHlink>
      </a:clrScheme>
      <a:clrMap bg1="lt1" tx1="dk1" bg2="lt2" tx2="dk2" accent1="accent1" accent2="accent2" accent3="accent3" accent4="accent4" accent5="accent5" accent6="accent6" hlink="hlink" folHlink="folHlink"/>
    </a:extraClrScheme>
    <a:extraClrScheme>
      <a:clrScheme name="Leere Präsentatio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32638"/>
        </a:hlink>
        <a:folHlink>
          <a:srgbClr val="C0C0C0"/>
        </a:folHlink>
      </a:clrScheme>
      <a:clrMap bg1="lt1" tx1="dk1" bg2="lt2" tx2="dk2" accent1="accent1" accent2="accent2" accent3="accent3" accent4="accent4" accent5="accent5" accent6="accent6" hlink="hlink" folHlink="folHlink"/>
    </a:extraClrScheme>
    <a:extraClrScheme>
      <a:clrScheme name="Leere Präsentatio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32638"/>
        </a:hlink>
        <a:folHlink>
          <a:srgbClr val="A3263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4768</Words>
  <Application>Microsoft Office PowerPoint</Application>
  <PresentationFormat>Bildschirmpräsentation (4:3)</PresentationFormat>
  <Paragraphs>1348</Paragraphs>
  <Slides>99</Slides>
  <Notes>97</Notes>
  <HiddenSlides>0</HiddenSlides>
  <MMClips>0</MMClips>
  <ScaleCrop>false</ScaleCrop>
  <HeadingPairs>
    <vt:vector size="4" baseType="variant">
      <vt:variant>
        <vt:lpstr>Design</vt:lpstr>
      </vt:variant>
      <vt:variant>
        <vt:i4>1</vt:i4>
      </vt:variant>
      <vt:variant>
        <vt:lpstr>Folientitel</vt:lpstr>
      </vt:variant>
      <vt:variant>
        <vt:i4>99</vt:i4>
      </vt:variant>
    </vt:vector>
  </HeadingPairs>
  <TitlesOfParts>
    <vt:vector size="100" baseType="lpstr">
      <vt:lpstr>Leere Präsentation</vt:lpstr>
      <vt:lpstr>Grundlagen der Betriebssysteme [CS2100]</vt:lpstr>
      <vt:lpstr>Kapitel 4  Prozesse und Nebenläufigkeit</vt:lpstr>
      <vt:lpstr>Inhalte der Vorlesung</vt:lpstr>
      <vt:lpstr>Inhalte des Kapitels (1)</vt:lpstr>
      <vt:lpstr>Inhalte des Kapitels (2)</vt:lpstr>
      <vt:lpstr>Einordnung</vt:lpstr>
      <vt:lpstr>Motivation (1)</vt:lpstr>
      <vt:lpstr>Motivation (2)</vt:lpstr>
      <vt:lpstr>Prozesse</vt:lpstr>
      <vt:lpstr>Repräsentation / Datenstruktur pro Prozess</vt:lpstr>
      <vt:lpstr>Prozesswechsel (1)</vt:lpstr>
      <vt:lpstr>Prozesswechsel (2)</vt:lpstr>
      <vt:lpstr>Prozesswechsel (3)</vt:lpstr>
      <vt:lpstr>Prozesswechsel (4)</vt:lpstr>
      <vt:lpstr>Prozesszustände (1)</vt:lpstr>
      <vt:lpstr>Prozesszustände (2)</vt:lpstr>
      <vt:lpstr>Roter Faden</vt:lpstr>
      <vt:lpstr>Strategien zur Auswahl des nächsten Prozesses</vt:lpstr>
      <vt:lpstr>Kriterien für Scheduling-Strategien</vt:lpstr>
      <vt:lpstr>First Come, First Served (1)</vt:lpstr>
      <vt:lpstr>First Come, First Served (2)</vt:lpstr>
      <vt:lpstr>First Come, First Served (3)</vt:lpstr>
      <vt:lpstr>First Come, First Served (4)</vt:lpstr>
      <vt:lpstr>First Come, First Served (5)</vt:lpstr>
      <vt:lpstr>First Come, First Served (6)</vt:lpstr>
      <vt:lpstr>First Come, First Served (7)</vt:lpstr>
      <vt:lpstr>First Come, First Served (8)</vt:lpstr>
      <vt:lpstr>Shortest Job First (1)</vt:lpstr>
      <vt:lpstr>Shortest Job First (2)</vt:lpstr>
      <vt:lpstr>Shortest Job First (3)</vt:lpstr>
      <vt:lpstr>Prioritäten (1)</vt:lpstr>
      <vt:lpstr>Prioritäten (2)</vt:lpstr>
      <vt:lpstr>Prioritäten (3)</vt:lpstr>
      <vt:lpstr>Prioritäten (4)</vt:lpstr>
      <vt:lpstr>Prioritäten (5)</vt:lpstr>
      <vt:lpstr>Round Robin (1)</vt:lpstr>
      <vt:lpstr>Round Robin (2)</vt:lpstr>
      <vt:lpstr>Round Robin (3)</vt:lpstr>
      <vt:lpstr>Round Robin (4)</vt:lpstr>
      <vt:lpstr>Multilevel-Queue Scheduling (1)</vt:lpstr>
      <vt:lpstr>Multilevel-Queue Scheduling (2)</vt:lpstr>
      <vt:lpstr>Multilevel-Queue Scheduling (3)</vt:lpstr>
      <vt:lpstr>Multilevel-Feedback-Queue Scheduling (1)</vt:lpstr>
      <vt:lpstr>Multilevel-Feedback-Queue Scheduling (2)</vt:lpstr>
      <vt:lpstr>Multilevel-Feedback-Queue Scheduling (3)</vt:lpstr>
      <vt:lpstr>Roter Faden</vt:lpstr>
      <vt:lpstr>Zusammenfassung (Prozesse)</vt:lpstr>
      <vt:lpstr>Prozesse mit gemeinsamem Speicher</vt:lpstr>
      <vt:lpstr>Aktivitätsträger (1)</vt:lpstr>
      <vt:lpstr>Aktivitätsträger (2)</vt:lpstr>
      <vt:lpstr>User-level Threads</vt:lpstr>
      <vt:lpstr>Kernel-level Threads</vt:lpstr>
      <vt:lpstr>Beispiel: LWPs und Threads (Solaris)</vt:lpstr>
      <vt:lpstr>Roter Faden</vt:lpstr>
      <vt:lpstr>Parallelität und Nebenläufigkeit (1)</vt:lpstr>
      <vt:lpstr>Parallelität und Nebenläufigkeit (2)</vt:lpstr>
      <vt:lpstr>Koordinierung (1)</vt:lpstr>
      <vt:lpstr>Koordinierung (2)</vt:lpstr>
      <vt:lpstr>Koordinierung (3)</vt:lpstr>
      <vt:lpstr>Koordinierung (4)</vt:lpstr>
      <vt:lpstr>Koordinierung (5)</vt:lpstr>
      <vt:lpstr>Koordinierung (6)</vt:lpstr>
      <vt:lpstr>Wechselseitiger Ausschluss (1)</vt:lpstr>
      <vt:lpstr>Wechselseitiger Ausschluss (2)</vt:lpstr>
      <vt:lpstr>Wechselseitiger Ausschluss (3)</vt:lpstr>
      <vt:lpstr>Wechselseitiger Ausschluss (4)</vt:lpstr>
      <vt:lpstr>Wechselseitiger Ausschluss (5)</vt:lpstr>
      <vt:lpstr>Wechselseitiger Ausschluss (6)</vt:lpstr>
      <vt:lpstr>Wechselseitiger Ausschluss (7)</vt:lpstr>
      <vt:lpstr>Wechselseitiger Ausschluss (7)</vt:lpstr>
      <vt:lpstr>Wechselseitiger Ausschluss (7)</vt:lpstr>
      <vt:lpstr>Wechselseitiger Ausschluss (7)</vt:lpstr>
      <vt:lpstr>Wechselseitiger Ausschluss (7)</vt:lpstr>
      <vt:lpstr>Wechselseitiger Ausschluss (7)</vt:lpstr>
      <vt:lpstr>Wechselseitiger Ausschluss (7)</vt:lpstr>
      <vt:lpstr>Wechselseitiger Ausschluss (7)</vt:lpstr>
      <vt:lpstr>Wechselseitiger Ausschluss (7)</vt:lpstr>
      <vt:lpstr>Wechselseitiger Ausschluss (8)</vt:lpstr>
      <vt:lpstr>Wechselseitiger Ausschluss (8)</vt:lpstr>
      <vt:lpstr>Wechselseitiger Ausschluss (8)</vt:lpstr>
      <vt:lpstr>Wechselseitiger Ausschluss (8)</vt:lpstr>
      <vt:lpstr>Wechselseitiger Ausschluss (8)</vt:lpstr>
      <vt:lpstr>Wechselseitiger Ausschluss (9)</vt:lpstr>
      <vt:lpstr>Wechselseitiger Ausschluss (10)</vt:lpstr>
      <vt:lpstr>Spezielle Maschinenbefehle (1)</vt:lpstr>
      <vt:lpstr>Spezielle Maschinenbefehle (2)</vt:lpstr>
      <vt:lpstr>Spezielle Maschinenbefehle (3)</vt:lpstr>
      <vt:lpstr>Spezielle Maschinenbefehle (4)</vt:lpstr>
      <vt:lpstr>Kritik an bisherigen Verfahren</vt:lpstr>
      <vt:lpstr>Semaphore (1)</vt:lpstr>
      <vt:lpstr>Semaphore (2)</vt:lpstr>
      <vt:lpstr>Semaphore (3)</vt:lpstr>
      <vt:lpstr>Semaphore (4)</vt:lpstr>
      <vt:lpstr>Semaphore (5)</vt:lpstr>
      <vt:lpstr>Semaphore (6)</vt:lpstr>
      <vt:lpstr>Zusammenfassung (1)</vt:lpstr>
      <vt:lpstr>Zusammenfassung (2)</vt:lpstr>
      <vt:lpstr>Zusammenfassung (3)</vt:lpstr>
      <vt:lpstr>Zusammenfassung (4)</vt:lpstr>
    </vt:vector>
  </TitlesOfParts>
  <Company>Universität Ulm, Eingebettete Systeme/Echtzeitsysteme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Vorlesung Grundlagen der Betriebssysteme (SS 14)</dc:title>
  <dc:subject>4 - Prozesse und Nebenläufigkeit</dc:subject>
  <dc:creator>Heiko Falk</dc:creator>
  <cp:lastModifiedBy>hfalk</cp:lastModifiedBy>
  <cp:revision>3291</cp:revision>
  <cp:lastPrinted>2012-01-17T10:36:51Z</cp:lastPrinted>
  <dcterms:modified xsi:type="dcterms:W3CDTF">2014-04-17T08:22:29Z</dcterms:modified>
</cp:coreProperties>
</file>