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19"/>
  </p:notesMasterIdLst>
  <p:handoutMasterIdLst>
    <p:handoutMasterId r:id="rId120"/>
  </p:handoutMasterIdLst>
  <p:sldIdLst>
    <p:sldId id="616" r:id="rId2"/>
    <p:sldId id="487" r:id="rId3"/>
    <p:sldId id="617" r:id="rId4"/>
    <p:sldId id="618" r:id="rId5"/>
    <p:sldId id="619" r:id="rId6"/>
    <p:sldId id="678" r:id="rId7"/>
    <p:sldId id="631" r:id="rId8"/>
    <p:sldId id="458" r:id="rId9"/>
    <p:sldId id="627" r:id="rId10"/>
    <p:sldId id="490" r:id="rId11"/>
    <p:sldId id="494" r:id="rId12"/>
    <p:sldId id="628" r:id="rId13"/>
    <p:sldId id="493" r:id="rId14"/>
    <p:sldId id="495" r:id="rId15"/>
    <p:sldId id="496" r:id="rId16"/>
    <p:sldId id="497" r:id="rId17"/>
    <p:sldId id="513" r:id="rId18"/>
    <p:sldId id="679" r:id="rId19"/>
    <p:sldId id="680" r:id="rId20"/>
    <p:sldId id="515" r:id="rId21"/>
    <p:sldId id="516" r:id="rId22"/>
    <p:sldId id="569" r:id="rId23"/>
    <p:sldId id="517" r:id="rId24"/>
    <p:sldId id="519" r:id="rId25"/>
    <p:sldId id="520" r:id="rId26"/>
    <p:sldId id="681" r:id="rId27"/>
    <p:sldId id="521" r:id="rId28"/>
    <p:sldId id="522" r:id="rId29"/>
    <p:sldId id="523" r:id="rId30"/>
    <p:sldId id="629" r:id="rId31"/>
    <p:sldId id="609" r:id="rId32"/>
    <p:sldId id="630" r:id="rId33"/>
    <p:sldId id="524" r:id="rId34"/>
    <p:sldId id="570" r:id="rId35"/>
    <p:sldId id="610" r:id="rId36"/>
    <p:sldId id="611" r:id="rId37"/>
    <p:sldId id="526" r:id="rId38"/>
    <p:sldId id="527" r:id="rId39"/>
    <p:sldId id="571" r:id="rId40"/>
    <p:sldId id="528" r:id="rId41"/>
    <p:sldId id="632" r:id="rId42"/>
    <p:sldId id="572" r:id="rId43"/>
    <p:sldId id="573" r:id="rId44"/>
    <p:sldId id="682" r:id="rId45"/>
    <p:sldId id="574" r:id="rId46"/>
    <p:sldId id="575" r:id="rId47"/>
    <p:sldId id="576" r:id="rId48"/>
    <p:sldId id="577" r:id="rId49"/>
    <p:sldId id="578" r:id="rId50"/>
    <p:sldId id="579" r:id="rId51"/>
    <p:sldId id="580" r:id="rId52"/>
    <p:sldId id="581" r:id="rId53"/>
    <p:sldId id="582" r:id="rId54"/>
    <p:sldId id="583" r:id="rId55"/>
    <p:sldId id="633" r:id="rId56"/>
    <p:sldId id="634" r:id="rId57"/>
    <p:sldId id="635" r:id="rId58"/>
    <p:sldId id="636" r:id="rId59"/>
    <p:sldId id="637" r:id="rId60"/>
    <p:sldId id="638" r:id="rId61"/>
    <p:sldId id="639" r:id="rId62"/>
    <p:sldId id="640" r:id="rId63"/>
    <p:sldId id="641" r:id="rId64"/>
    <p:sldId id="642" r:id="rId65"/>
    <p:sldId id="643" r:id="rId66"/>
    <p:sldId id="584" r:id="rId67"/>
    <p:sldId id="644" r:id="rId68"/>
    <p:sldId id="645" r:id="rId69"/>
    <p:sldId id="646" r:id="rId70"/>
    <p:sldId id="647" r:id="rId71"/>
    <p:sldId id="648" r:id="rId72"/>
    <p:sldId id="649" r:id="rId73"/>
    <p:sldId id="650" r:id="rId74"/>
    <p:sldId id="651" r:id="rId75"/>
    <p:sldId id="652" r:id="rId76"/>
    <p:sldId id="653" r:id="rId77"/>
    <p:sldId id="654" r:id="rId78"/>
    <p:sldId id="655" r:id="rId79"/>
    <p:sldId id="656" r:id="rId80"/>
    <p:sldId id="585" r:id="rId81"/>
    <p:sldId id="657" r:id="rId82"/>
    <p:sldId id="658" r:id="rId83"/>
    <p:sldId id="659" r:id="rId84"/>
    <p:sldId id="660" r:id="rId85"/>
    <p:sldId id="661" r:id="rId86"/>
    <p:sldId id="662" r:id="rId87"/>
    <p:sldId id="663" r:id="rId88"/>
    <p:sldId id="664" r:id="rId89"/>
    <p:sldId id="665" r:id="rId90"/>
    <p:sldId id="666" r:id="rId91"/>
    <p:sldId id="667" r:id="rId92"/>
    <p:sldId id="668" r:id="rId93"/>
    <p:sldId id="669" r:id="rId94"/>
    <p:sldId id="586" r:id="rId95"/>
    <p:sldId id="587" r:id="rId96"/>
    <p:sldId id="588" r:id="rId97"/>
    <p:sldId id="684" r:id="rId98"/>
    <p:sldId id="589" r:id="rId99"/>
    <p:sldId id="670" r:id="rId100"/>
    <p:sldId id="671" r:id="rId101"/>
    <p:sldId id="672" r:id="rId102"/>
    <p:sldId id="673" r:id="rId103"/>
    <p:sldId id="674" r:id="rId104"/>
    <p:sldId id="675" r:id="rId105"/>
    <p:sldId id="676" r:id="rId106"/>
    <p:sldId id="677" r:id="rId107"/>
    <p:sldId id="614" r:id="rId108"/>
    <p:sldId id="590" r:id="rId109"/>
    <p:sldId id="591" r:id="rId110"/>
    <p:sldId id="592" r:id="rId111"/>
    <p:sldId id="615" r:id="rId112"/>
    <p:sldId id="593" r:id="rId113"/>
    <p:sldId id="594" r:id="rId114"/>
    <p:sldId id="595" r:id="rId115"/>
    <p:sldId id="608" r:id="rId116"/>
    <p:sldId id="625" r:id="rId117"/>
    <p:sldId id="626" r:id="rId118"/>
  </p:sldIdLst>
  <p:sldSz cx="9144000" cy="6858000" type="screen4x3"/>
  <p:notesSz cx="6797675" cy="987425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clrMru>
    <a:srgbClr val="FFFF80"/>
    <a:srgbClr val="3366FF"/>
    <a:srgbClr val="AAA28D"/>
    <a:srgbClr val="7D91AA"/>
    <a:srgbClr val="FFFFB3"/>
    <a:srgbClr val="FFFFFF"/>
    <a:srgbClr val="7D9AA9"/>
    <a:srgbClr val="A32638"/>
    <a:srgbClr val="56AA1C"/>
    <a:srgbClr val="BD60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3" autoAdjust="0"/>
    <p:restoredTop sz="89169" autoAdjust="0"/>
  </p:normalViewPr>
  <p:slideViewPr>
    <p:cSldViewPr>
      <p:cViewPr varScale="1">
        <p:scale>
          <a:sx n="107" d="100"/>
          <a:sy n="107" d="100"/>
        </p:scale>
        <p:origin x="-1614" y="-96"/>
      </p:cViewPr>
      <p:guideLst>
        <p:guide orient="horz" pos="2160"/>
        <p:guide pos="2880"/>
        <p:guide pos="5531"/>
        <p:guide pos="5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585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585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824"/>
            <a:ext cx="2945659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585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378824"/>
            <a:ext cx="2945659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fld id="{DD7BD447-8CD2-4BC3-90BC-A248B1D29E0F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12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690269"/>
            <a:ext cx="4984962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537"/>
            <a:ext cx="2945659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380537"/>
            <a:ext cx="2945659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fld id="{4C91CCA4-29A4-4CE9-BEBC-234498F09F3B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518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90883-EA82-4011-A84E-C39D1000A411}" type="slidenum">
              <a:rPr lang="de-DE"/>
              <a:pPr/>
              <a:t>3</a:t>
            </a:fld>
            <a:endParaRPr lang="de-DE" dirty="0"/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31B1C6-AAD2-47FE-8FF4-9D5A27524DAE}" type="slidenum">
              <a:rPr lang="de-DE"/>
              <a:pPr/>
              <a:t>12</a:t>
            </a:fld>
            <a:endParaRPr lang="de-DE" dirty="0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7AE38A-6F90-404D-8D50-A91C9B6625C6}" type="slidenum">
              <a:rPr lang="de-DE"/>
              <a:pPr/>
              <a:t>102</a:t>
            </a:fld>
            <a:endParaRPr lang="de-DE" dirty="0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7AE38A-6F90-404D-8D50-A91C9B6625C6}" type="slidenum">
              <a:rPr lang="de-DE"/>
              <a:pPr/>
              <a:t>103</a:t>
            </a:fld>
            <a:endParaRPr lang="de-DE" dirty="0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7AE38A-6F90-404D-8D50-A91C9B6625C6}" type="slidenum">
              <a:rPr lang="de-DE"/>
              <a:pPr/>
              <a:t>104</a:t>
            </a:fld>
            <a:endParaRPr lang="de-DE" dirty="0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="0" dirty="0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10B53F-1953-43D8-A718-9C9FE061EC0A}" type="slidenum">
              <a:rPr lang="de-DE"/>
              <a:pPr/>
              <a:t>105</a:t>
            </a:fld>
            <a:endParaRPr lang="de-DE" dirty="0"/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10B53F-1953-43D8-A718-9C9FE061EC0A}" type="slidenum">
              <a:rPr lang="de-DE"/>
              <a:pPr/>
              <a:t>106</a:t>
            </a:fld>
            <a:endParaRPr lang="de-DE" dirty="0"/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7AE38A-6F90-404D-8D50-A91C9B6625C6}" type="slidenum">
              <a:rPr lang="de-DE"/>
              <a:pPr/>
              <a:t>107</a:t>
            </a:fld>
            <a:endParaRPr lang="de-DE" dirty="0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F45CC-6829-42E6-861E-6DC65123594E}" type="slidenum">
              <a:rPr lang="de-DE"/>
              <a:pPr/>
              <a:t>108</a:t>
            </a:fld>
            <a:endParaRPr lang="de-DE" dirty="0"/>
          </a:p>
        </p:txBody>
      </p:sp>
      <p:sp>
        <p:nvSpPr>
          <p:cNvPr id="87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1C4DE0-A2F5-44D4-B3F8-C243429DDAF4}" type="slidenum">
              <a:rPr lang="de-DE"/>
              <a:pPr/>
              <a:t>109</a:t>
            </a:fld>
            <a:endParaRPr lang="de-DE" dirty="0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C4F28F-026A-4A92-97CF-CB4342A3C00D}" type="slidenum">
              <a:rPr lang="de-DE"/>
              <a:pPr/>
              <a:t>110</a:t>
            </a:fld>
            <a:endParaRPr lang="de-DE" dirty="0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C4F28F-026A-4A92-97CF-CB4342A3C00D}" type="slidenum">
              <a:rPr lang="de-DE"/>
              <a:pPr/>
              <a:t>111</a:t>
            </a:fld>
            <a:endParaRPr lang="de-DE" dirty="0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AE840-CC01-41AA-BC87-B62CB2B9377F}" type="slidenum">
              <a:rPr lang="de-DE"/>
              <a:pPr/>
              <a:t>13</a:t>
            </a:fld>
            <a:endParaRPr lang="de-DE" dirty="0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E6916-A3FB-4479-948C-818B705BE68C}" type="slidenum">
              <a:rPr lang="de-DE"/>
              <a:pPr/>
              <a:t>112</a:t>
            </a:fld>
            <a:endParaRPr lang="de-DE" dirty="0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54F8A-C063-4F71-8689-AF73ECAB1FC6}" type="slidenum">
              <a:rPr lang="de-DE"/>
              <a:pPr/>
              <a:t>113</a:t>
            </a:fld>
            <a:endParaRPr lang="de-DE" dirty="0"/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C757FF-2464-4981-8D4F-9CD47B22A488}" type="slidenum">
              <a:rPr lang="de-DE"/>
              <a:pPr/>
              <a:t>114</a:t>
            </a:fld>
            <a:endParaRPr lang="de-DE" dirty="0"/>
          </a:p>
        </p:txBody>
      </p:sp>
      <p:sp>
        <p:nvSpPr>
          <p:cNvPr id="88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82F7F2-5E75-466B-84BC-1AA705EE8F0D}" type="slidenum">
              <a:rPr lang="de-DE"/>
              <a:pPr/>
              <a:t>115</a:t>
            </a:fld>
            <a:endParaRPr lang="de-DE" dirty="0"/>
          </a:p>
        </p:txBody>
      </p:sp>
      <p:sp>
        <p:nvSpPr>
          <p:cNvPr id="90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82F7F2-5E75-466B-84BC-1AA705EE8F0D}" type="slidenum">
              <a:rPr lang="de-DE"/>
              <a:pPr/>
              <a:t>116</a:t>
            </a:fld>
            <a:endParaRPr lang="de-DE" dirty="0"/>
          </a:p>
        </p:txBody>
      </p:sp>
      <p:sp>
        <p:nvSpPr>
          <p:cNvPr id="90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82F7F2-5E75-466B-84BC-1AA705EE8F0D}" type="slidenum">
              <a:rPr lang="de-DE"/>
              <a:pPr/>
              <a:t>117</a:t>
            </a:fld>
            <a:endParaRPr lang="de-DE" dirty="0"/>
          </a:p>
        </p:txBody>
      </p:sp>
      <p:sp>
        <p:nvSpPr>
          <p:cNvPr id="90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A7C9E9-8404-4531-B9D3-CB7FEE11EBC2}" type="slidenum">
              <a:rPr lang="de-DE"/>
              <a:pPr/>
              <a:t>14</a:t>
            </a:fld>
            <a:endParaRPr lang="de-DE" dirty="0"/>
          </a:p>
        </p:txBody>
      </p:sp>
      <p:sp>
        <p:nvSpPr>
          <p:cNvPr id="66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1DFA1F-7BE7-4256-9DE5-3120517299B2}" type="slidenum">
              <a:rPr lang="de-DE"/>
              <a:pPr/>
              <a:t>15</a:t>
            </a:fld>
            <a:endParaRPr lang="de-DE" dirty="0"/>
          </a:p>
        </p:txBody>
      </p:sp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B79541-DD13-4959-B467-AFD7353D1629}" type="slidenum">
              <a:rPr lang="de-DE"/>
              <a:pPr/>
              <a:t>16</a:t>
            </a:fld>
            <a:endParaRPr lang="de-DE" dirty="0"/>
          </a:p>
        </p:txBody>
      </p:sp>
      <p:sp>
        <p:nvSpPr>
          <p:cNvPr id="67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8BB75D-2328-4F2C-AC88-9F1E5B53DF98}" type="slidenum">
              <a:rPr lang="de-DE"/>
              <a:pPr/>
              <a:t>17</a:t>
            </a:fld>
            <a:endParaRPr lang="de-DE" dirty="0"/>
          </a:p>
        </p:txBody>
      </p:sp>
      <p:sp>
        <p:nvSpPr>
          <p:cNvPr id="70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8BB75D-2328-4F2C-AC88-9F1E5B53DF98}" type="slidenum">
              <a:rPr lang="de-DE"/>
              <a:pPr/>
              <a:t>18</a:t>
            </a:fld>
            <a:endParaRPr lang="de-DE" dirty="0"/>
          </a:p>
        </p:txBody>
      </p:sp>
      <p:sp>
        <p:nvSpPr>
          <p:cNvPr id="70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8BB75D-2328-4F2C-AC88-9F1E5B53DF98}" type="slidenum">
              <a:rPr lang="de-DE"/>
              <a:pPr/>
              <a:t>19</a:t>
            </a:fld>
            <a:endParaRPr lang="de-DE" dirty="0"/>
          </a:p>
        </p:txBody>
      </p:sp>
      <p:sp>
        <p:nvSpPr>
          <p:cNvPr id="70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94006D-8B85-441A-B789-A2CD8BA6A287}" type="slidenum">
              <a:rPr lang="de-DE"/>
              <a:pPr/>
              <a:t>20</a:t>
            </a:fld>
            <a:endParaRPr lang="de-DE" dirty="0"/>
          </a:p>
        </p:txBody>
      </p:sp>
      <p:sp>
        <p:nvSpPr>
          <p:cNvPr id="71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5ED533-E113-45ED-87A1-294A614BC17A}" type="slidenum">
              <a:rPr lang="de-DE"/>
              <a:pPr/>
              <a:t>21</a:t>
            </a:fld>
            <a:endParaRPr lang="de-DE" dirty="0"/>
          </a:p>
        </p:txBody>
      </p:sp>
      <p:sp>
        <p:nvSpPr>
          <p:cNvPr id="71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90883-EA82-4011-A84E-C39D1000A411}" type="slidenum">
              <a:rPr lang="de-DE"/>
              <a:pPr/>
              <a:t>4</a:t>
            </a:fld>
            <a:endParaRPr lang="de-DE" dirty="0"/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BBECDE-FEC0-4407-8A2E-3F92A3D1331C}" type="slidenum">
              <a:rPr lang="de-DE"/>
              <a:pPr/>
              <a:t>22</a:t>
            </a:fld>
            <a:endParaRPr lang="de-DE" dirty="0"/>
          </a:p>
        </p:txBody>
      </p:sp>
      <p:sp>
        <p:nvSpPr>
          <p:cNvPr id="82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5C59F8-71FC-4862-8495-49ADE82F975D}" type="slidenum">
              <a:rPr lang="de-DE"/>
              <a:pPr/>
              <a:t>23</a:t>
            </a:fld>
            <a:endParaRPr lang="de-DE" dirty="0"/>
          </a:p>
        </p:txBody>
      </p:sp>
      <p:sp>
        <p:nvSpPr>
          <p:cNvPr id="71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F81C14-F8EE-43E2-BD37-EDA5BE13361D}" type="slidenum">
              <a:rPr lang="de-DE"/>
              <a:pPr/>
              <a:t>24</a:t>
            </a:fld>
            <a:endParaRPr lang="de-DE" dirty="0"/>
          </a:p>
        </p:txBody>
      </p:sp>
      <p:sp>
        <p:nvSpPr>
          <p:cNvPr id="72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B41CFE-0C5C-42AC-849A-F9D266EDE078}" type="slidenum">
              <a:rPr lang="de-DE"/>
              <a:pPr/>
              <a:t>25</a:t>
            </a:fld>
            <a:endParaRPr lang="de-DE" dirty="0"/>
          </a:p>
        </p:txBody>
      </p:sp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90883-EA82-4011-A84E-C39D1000A411}" type="slidenum">
              <a:rPr lang="de-DE"/>
              <a:pPr/>
              <a:t>26</a:t>
            </a:fld>
            <a:endParaRPr lang="de-DE" dirty="0"/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ADB438-216E-4997-B125-C49B9B4D7386}" type="slidenum">
              <a:rPr lang="de-DE"/>
              <a:pPr/>
              <a:t>27</a:t>
            </a:fld>
            <a:endParaRPr lang="de-DE" dirty="0"/>
          </a:p>
        </p:txBody>
      </p:sp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E2D4B2-6AB9-4AE7-9F8C-92176F50A8C0}" type="slidenum">
              <a:rPr lang="de-DE"/>
              <a:pPr/>
              <a:t>28</a:t>
            </a:fld>
            <a:endParaRPr lang="de-DE" dirty="0"/>
          </a:p>
        </p:txBody>
      </p:sp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5FD1C9-127A-47F6-B27B-E951F7F07E95}" type="slidenum">
              <a:rPr lang="de-DE"/>
              <a:pPr/>
              <a:t>29</a:t>
            </a:fld>
            <a:endParaRPr lang="de-DE" dirty="0"/>
          </a:p>
        </p:txBody>
      </p:sp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5FD1C9-127A-47F6-B27B-E951F7F07E95}" type="slidenum">
              <a:rPr lang="de-DE"/>
              <a:pPr/>
              <a:t>30</a:t>
            </a:fld>
            <a:endParaRPr lang="de-DE" dirty="0"/>
          </a:p>
        </p:txBody>
      </p:sp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5FD1C9-127A-47F6-B27B-E951F7F07E95}" type="slidenum">
              <a:rPr lang="de-DE"/>
              <a:pPr/>
              <a:t>31</a:t>
            </a:fld>
            <a:endParaRPr lang="de-DE" dirty="0"/>
          </a:p>
        </p:txBody>
      </p:sp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90883-EA82-4011-A84E-C39D1000A411}" type="slidenum">
              <a:rPr lang="de-DE"/>
              <a:pPr/>
              <a:t>5</a:t>
            </a:fld>
            <a:endParaRPr lang="de-DE" dirty="0"/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5FD1C9-127A-47F6-B27B-E951F7F07E95}" type="slidenum">
              <a:rPr lang="de-DE"/>
              <a:pPr/>
              <a:t>32</a:t>
            </a:fld>
            <a:endParaRPr lang="de-DE" dirty="0"/>
          </a:p>
        </p:txBody>
      </p:sp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A26AEA-8167-47C3-9CCB-B683276EA1DB}" type="slidenum">
              <a:rPr lang="de-DE"/>
              <a:pPr/>
              <a:t>33</a:t>
            </a:fld>
            <a:endParaRPr lang="de-DE" dirty="0"/>
          </a:p>
        </p:txBody>
      </p:sp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22C4D7-28ED-4633-B9DC-CD6EE44D73F4}" type="slidenum">
              <a:rPr lang="de-DE"/>
              <a:pPr/>
              <a:t>34</a:t>
            </a:fld>
            <a:endParaRPr lang="de-DE" dirty="0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22C4D7-28ED-4633-B9DC-CD6EE44D73F4}" type="slidenum">
              <a:rPr lang="de-DE"/>
              <a:pPr/>
              <a:t>35</a:t>
            </a:fld>
            <a:endParaRPr lang="de-DE" dirty="0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="0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22C4D7-28ED-4633-B9DC-CD6EE44D73F4}" type="slidenum">
              <a:rPr lang="de-DE"/>
              <a:pPr/>
              <a:t>36</a:t>
            </a:fld>
            <a:endParaRPr lang="de-DE" dirty="0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96A760-CEC0-4D0A-B1F0-603C3147570D}" type="slidenum">
              <a:rPr lang="de-DE"/>
              <a:pPr/>
              <a:t>37</a:t>
            </a:fld>
            <a:endParaRPr lang="de-DE" dirty="0"/>
          </a:p>
        </p:txBody>
      </p:sp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313B97-9AC8-4DE6-B610-73F5FCC71ABA}" type="slidenum">
              <a:rPr lang="de-DE"/>
              <a:pPr/>
              <a:t>38</a:t>
            </a:fld>
            <a:endParaRPr lang="de-DE" dirty="0"/>
          </a:p>
        </p:txBody>
      </p:sp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746B8C-9722-431B-9378-B1AD320BB544}" type="slidenum">
              <a:rPr lang="de-DE"/>
              <a:pPr/>
              <a:t>39</a:t>
            </a:fld>
            <a:endParaRPr lang="de-DE" dirty="0"/>
          </a:p>
        </p:txBody>
      </p:sp>
      <p:sp>
        <p:nvSpPr>
          <p:cNvPr id="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4B55DF-E1B1-4D47-90B3-1EEE01234289}" type="slidenum">
              <a:rPr lang="de-DE"/>
              <a:pPr/>
              <a:t>40</a:t>
            </a:fld>
            <a:endParaRPr lang="de-DE" dirty="0"/>
          </a:p>
        </p:txBody>
      </p:sp>
      <p:sp>
        <p:nvSpPr>
          <p:cNvPr id="74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4B55DF-E1B1-4D47-90B3-1EEE01234289}" type="slidenum">
              <a:rPr lang="de-DE"/>
              <a:pPr/>
              <a:t>41</a:t>
            </a:fld>
            <a:endParaRPr lang="de-DE" dirty="0"/>
          </a:p>
        </p:txBody>
      </p:sp>
      <p:sp>
        <p:nvSpPr>
          <p:cNvPr id="74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90883-EA82-4011-A84E-C39D1000A411}" type="slidenum">
              <a:rPr lang="de-DE"/>
              <a:pPr/>
              <a:t>6</a:t>
            </a:fld>
            <a:endParaRPr lang="de-DE" dirty="0"/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E8DAE8-1DFA-4305-872F-4516FFE6975D}" type="slidenum">
              <a:rPr lang="de-DE"/>
              <a:pPr/>
              <a:t>42</a:t>
            </a:fld>
            <a:endParaRPr lang="de-DE" dirty="0"/>
          </a:p>
        </p:txBody>
      </p:sp>
      <p:sp>
        <p:nvSpPr>
          <p:cNvPr id="83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24AF4C-EEE8-4574-AFEE-7A33BE15BCCA}" type="slidenum">
              <a:rPr lang="de-DE"/>
              <a:pPr/>
              <a:t>43</a:t>
            </a:fld>
            <a:endParaRPr lang="de-DE" dirty="0"/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90883-EA82-4011-A84E-C39D1000A411}" type="slidenum">
              <a:rPr lang="de-DE"/>
              <a:pPr/>
              <a:t>44</a:t>
            </a:fld>
            <a:endParaRPr lang="de-DE" dirty="0"/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225555-16A6-43BA-A793-C0F0BB857895}" type="slidenum">
              <a:rPr lang="de-DE"/>
              <a:pPr/>
              <a:t>45</a:t>
            </a:fld>
            <a:endParaRPr lang="de-DE" dirty="0"/>
          </a:p>
        </p:txBody>
      </p:sp>
      <p:sp>
        <p:nvSpPr>
          <p:cNvPr id="83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C5F3BA-3602-47DF-B260-9856D6B2FFB2}" type="slidenum">
              <a:rPr lang="de-DE"/>
              <a:pPr/>
              <a:t>46</a:t>
            </a:fld>
            <a:endParaRPr lang="de-DE" dirty="0"/>
          </a:p>
        </p:txBody>
      </p:sp>
      <p:sp>
        <p:nvSpPr>
          <p:cNvPr id="84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7F6745-B43C-420D-ADEF-004C0DEBB150}" type="slidenum">
              <a:rPr lang="de-DE"/>
              <a:pPr/>
              <a:t>47</a:t>
            </a:fld>
            <a:endParaRPr lang="de-DE" dirty="0"/>
          </a:p>
        </p:txBody>
      </p:sp>
      <p:sp>
        <p:nvSpPr>
          <p:cNvPr id="84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A6D5BA-117E-426A-B653-2D75880B988B}" type="slidenum">
              <a:rPr lang="de-DE"/>
              <a:pPr/>
              <a:t>48</a:t>
            </a:fld>
            <a:endParaRPr lang="de-DE" dirty="0"/>
          </a:p>
        </p:txBody>
      </p:sp>
      <p:sp>
        <p:nvSpPr>
          <p:cNvPr id="84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2406E-EAF8-4EC9-BF1A-E9FD285FFA1D}" type="slidenum">
              <a:rPr lang="de-DE"/>
              <a:pPr/>
              <a:t>49</a:t>
            </a:fld>
            <a:endParaRPr lang="de-DE" dirty="0"/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CED34D-3BC2-421D-AA62-9F22ADD25FF9}" type="slidenum">
              <a:rPr lang="de-DE"/>
              <a:pPr/>
              <a:t>50</a:t>
            </a:fld>
            <a:endParaRPr lang="de-DE" dirty="0"/>
          </a:p>
        </p:txBody>
      </p:sp>
      <p:sp>
        <p:nvSpPr>
          <p:cNvPr id="84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E60F48-5DDB-48CC-93AD-9D1989275A8B}" type="slidenum">
              <a:rPr lang="de-DE"/>
              <a:pPr/>
              <a:t>51</a:t>
            </a:fld>
            <a:endParaRPr lang="de-DE" dirty="0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7B6318-EB34-42CE-8D52-3C3C72637FA1}" type="slidenum">
              <a:rPr lang="de-DE"/>
              <a:pPr/>
              <a:t>7</a:t>
            </a:fld>
            <a:endParaRPr lang="de-DE" dirty="0"/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b="0" i="0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B5D6D9-42B8-4F82-A029-9C2D98EA97A2}" type="slidenum">
              <a:rPr lang="de-DE"/>
              <a:pPr/>
              <a:t>52</a:t>
            </a:fld>
            <a:endParaRPr lang="de-DE" dirty="0"/>
          </a:p>
        </p:txBody>
      </p:sp>
      <p:sp>
        <p:nvSpPr>
          <p:cNvPr id="85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E42761-D809-43CB-B8DE-C4D4F2759342}" type="slidenum">
              <a:rPr lang="de-DE"/>
              <a:pPr/>
              <a:t>53</a:t>
            </a:fld>
            <a:endParaRPr lang="de-DE" dirty="0"/>
          </a:p>
        </p:txBody>
      </p:sp>
      <p:sp>
        <p:nvSpPr>
          <p:cNvPr id="85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54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55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56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57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58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59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60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61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7B6318-EB34-42CE-8D52-3C3C72637FA1}" type="slidenum">
              <a:rPr lang="de-DE"/>
              <a:pPr/>
              <a:t>8</a:t>
            </a:fld>
            <a:endParaRPr lang="de-DE" dirty="0"/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62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63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64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65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10B53F-1953-43D8-A718-9C9FE061EC0A}" type="slidenum">
              <a:rPr lang="de-DE"/>
              <a:pPr/>
              <a:t>66</a:t>
            </a:fld>
            <a:endParaRPr lang="de-DE" dirty="0"/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67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68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69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70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71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7B6318-EB34-42CE-8D52-3C3C72637FA1}" type="slidenum">
              <a:rPr lang="de-DE"/>
              <a:pPr/>
              <a:t>9</a:t>
            </a:fld>
            <a:endParaRPr lang="de-DE" dirty="0"/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72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73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74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75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76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77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78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10B53F-1953-43D8-A718-9C9FE061EC0A}" type="slidenum">
              <a:rPr lang="de-DE"/>
              <a:pPr/>
              <a:t>79</a:t>
            </a:fld>
            <a:endParaRPr lang="de-DE" dirty="0"/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5FAE0A-96D0-4873-A5FD-4DC9DBF21059}" type="slidenum">
              <a:rPr lang="de-DE"/>
              <a:pPr/>
              <a:t>80</a:t>
            </a:fld>
            <a:endParaRPr lang="de-DE" dirty="0"/>
          </a:p>
        </p:txBody>
      </p:sp>
      <p:sp>
        <p:nvSpPr>
          <p:cNvPr id="86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81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927485-F873-4A26-A4CE-74CE88C29D09}" type="slidenum">
              <a:rPr lang="de-DE"/>
              <a:pPr/>
              <a:t>10</a:t>
            </a:fld>
            <a:endParaRPr lang="de-DE" dirty="0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82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83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84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85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86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87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88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89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90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91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733824-456A-4952-88B9-31173CF55234}" type="slidenum">
              <a:rPr lang="de-DE"/>
              <a:pPr/>
              <a:t>11</a:t>
            </a:fld>
            <a:endParaRPr lang="de-DE" dirty="0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C52CD-D336-4A08-9EE7-A3FCD38A44DB}" type="slidenum">
              <a:rPr lang="de-DE"/>
              <a:pPr/>
              <a:t>92</a:t>
            </a:fld>
            <a:endParaRPr lang="de-DE" dirty="0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="0" dirty="0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10B53F-1953-43D8-A718-9C9FE061EC0A}" type="slidenum">
              <a:rPr lang="de-DE"/>
              <a:pPr/>
              <a:t>93</a:t>
            </a:fld>
            <a:endParaRPr lang="de-DE" dirty="0"/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E8CB12-E1A1-48E4-80E7-9675C18F382E}" type="slidenum">
              <a:rPr lang="de-DE"/>
              <a:pPr/>
              <a:t>94</a:t>
            </a:fld>
            <a:endParaRPr lang="de-DE" dirty="0"/>
          </a:p>
        </p:txBody>
      </p:sp>
      <p:sp>
        <p:nvSpPr>
          <p:cNvPr id="86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65761-D2F1-4D43-B8A0-F58D8056B4B2}" type="slidenum">
              <a:rPr lang="de-DE"/>
              <a:pPr/>
              <a:t>95</a:t>
            </a:fld>
            <a:endParaRPr lang="de-DE" dirty="0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F87335-01EC-4CC6-A23F-815F7E6FE7A8}" type="slidenum">
              <a:rPr lang="de-DE"/>
              <a:pPr/>
              <a:t>96</a:t>
            </a:fld>
            <a:endParaRPr lang="de-DE" dirty="0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8A1C2-7072-48AA-9CB2-C6DE6E6BD167}" type="slidenum">
              <a:rPr lang="de-DE"/>
              <a:pPr/>
              <a:t>97</a:t>
            </a:fld>
            <a:endParaRPr lang="de-DE" dirty="0"/>
          </a:p>
        </p:txBody>
      </p:sp>
      <p:sp>
        <p:nvSpPr>
          <p:cNvPr id="104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7AE38A-6F90-404D-8D50-A91C9B6625C6}" type="slidenum">
              <a:rPr lang="de-DE"/>
              <a:pPr/>
              <a:t>98</a:t>
            </a:fld>
            <a:endParaRPr lang="de-DE" dirty="0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7AE38A-6F90-404D-8D50-A91C9B6625C6}" type="slidenum">
              <a:rPr lang="de-DE"/>
              <a:pPr/>
              <a:t>99</a:t>
            </a:fld>
            <a:endParaRPr lang="de-DE" dirty="0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7AE38A-6F90-404D-8D50-A91C9B6625C6}" type="slidenum">
              <a:rPr lang="de-DE"/>
              <a:pPr/>
              <a:t>100</a:t>
            </a:fld>
            <a:endParaRPr lang="de-DE" dirty="0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7AE38A-6F90-404D-8D50-A91C9B6625C6}" type="slidenum">
              <a:rPr lang="de-DE"/>
              <a:pPr/>
              <a:t>101</a:t>
            </a:fld>
            <a:endParaRPr lang="de-DE" dirty="0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519113"/>
          </a:xfr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defRPr sz="2800"/>
            </a:lvl1pPr>
          </a:lstStyle>
          <a:p>
            <a:pPr lvl="0"/>
            <a:r>
              <a:rPr lang="de-DE" noProof="0" smtClean="0"/>
              <a:t>Master-Untertitelformat bearbeiten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65863"/>
            <a:ext cx="2133600" cy="476250"/>
          </a:xfrm>
        </p:spPr>
        <p:txBody>
          <a:bodyPr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7FD3CD6D-00E5-425A-A320-D19D82B14BFC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9B5478C7-916A-4050-8A8C-968152830D51}" type="slidenum">
              <a:rPr lang="de-DE"/>
              <a:pPr/>
              <a:t>‹Nr.›</a:t>
            </a:fld>
            <a:endParaRPr lang="de-DE" dirty="0"/>
          </a:p>
        </p:txBody>
      </p:sp>
      <p:pic>
        <p:nvPicPr>
          <p:cNvPr id="70669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315913"/>
            <a:ext cx="3600450" cy="69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73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36738"/>
            <a:ext cx="7772400" cy="1409700"/>
          </a:xfrm>
        </p:spPr>
        <p:txBody>
          <a:bodyPr>
            <a:spAutoFit/>
          </a:bodyPr>
          <a:lstStyle>
            <a:lvl1pPr algn="ctr">
              <a:lnSpc>
                <a:spcPct val="120000"/>
              </a:lnSpc>
              <a:defRPr sz="360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</a:t>
            </a:r>
            <a:r>
              <a:rPr lang="de-DE" dirty="0"/>
              <a:t> H. Falk | </a:t>
            </a:r>
            <a:fld id="{7BA161BD-3BA2-4E57-A8A5-B5767C149A42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3C051-C2D4-4B4A-B543-8FCEC1AEFEF5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68469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69100" y="549275"/>
            <a:ext cx="2195513" cy="58324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79388" y="549275"/>
            <a:ext cx="6437312" cy="58324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</a:t>
            </a:r>
            <a:r>
              <a:rPr lang="de-DE" dirty="0"/>
              <a:t> H. Falk | </a:t>
            </a:r>
            <a:fld id="{20A81875-DC03-442E-8E16-2563420866FC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7FE2B-A5A2-4FCE-A80B-4B31FBB83581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511855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500813"/>
            <a:ext cx="2016125" cy="3571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©</a:t>
            </a:r>
            <a:r>
              <a:rPr lang="de-DE" dirty="0"/>
              <a:t> H. Falk | </a:t>
            </a:r>
            <a:fld id="{2E071E31-FF08-40DF-8F2F-F2E6525B2EE9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835150" y="6500813"/>
            <a:ext cx="5545138" cy="357187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24750" y="6500813"/>
            <a:ext cx="1439863" cy="357187"/>
          </a:xfrm>
        </p:spPr>
        <p:txBody>
          <a:bodyPr/>
          <a:lstStyle>
            <a:lvl1pPr>
              <a:defRPr/>
            </a:lvl1pPr>
          </a:lstStyle>
          <a:p>
            <a:fld id="{CFB067E7-0D63-45C0-8F4C-09613C622A01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4196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</a:t>
            </a:r>
            <a:r>
              <a:rPr lang="de-DE" dirty="0"/>
              <a:t> H. Falk | </a:t>
            </a:r>
            <a:fld id="{8B122FA8-6B14-4AD8-A2A2-81046B10C5C2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5073D-B59A-4E15-858F-C8B52B1BF3A1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006880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387475"/>
            <a:ext cx="4316412" cy="499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87475"/>
            <a:ext cx="4316413" cy="499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79388" y="6500813"/>
            <a:ext cx="2016125" cy="3571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©</a:t>
            </a:r>
            <a:r>
              <a:rPr lang="de-DE" dirty="0"/>
              <a:t> H. Falk | </a:t>
            </a:r>
            <a:fld id="{7C359818-CBE5-4211-8672-14A72DE2E7A9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835150" y="6500813"/>
            <a:ext cx="5545138" cy="357187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524750" y="6500813"/>
            <a:ext cx="1439863" cy="357187"/>
          </a:xfrm>
        </p:spPr>
        <p:txBody>
          <a:bodyPr/>
          <a:lstStyle>
            <a:lvl1pPr>
              <a:defRPr/>
            </a:lvl1pPr>
          </a:lstStyle>
          <a:p>
            <a:fld id="{5A5D415D-5D6A-472D-87E2-4D7029EA8EF9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172673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</a:t>
            </a:r>
            <a:r>
              <a:rPr lang="de-DE" dirty="0"/>
              <a:t> H. Falk | </a:t>
            </a:r>
            <a:fld id="{84063C65-E3BA-4DE8-B2C0-A5BEEB918CA3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739F7-A6CF-43B9-8AF5-0427AD2D4C52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238660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</a:t>
            </a:r>
            <a:r>
              <a:rPr lang="de-DE" dirty="0"/>
              <a:t> H. Falk | </a:t>
            </a:r>
            <a:fld id="{75E2CF55-7528-4F3D-9F5E-FFD0EDAEAACB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0D495-7C21-422E-A7CB-8DE812CE6C74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778755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</a:t>
            </a:r>
            <a:r>
              <a:rPr lang="de-DE" dirty="0"/>
              <a:t> H. Falk | </a:t>
            </a:r>
            <a:fld id="{0E53EB3B-8CE6-4C30-B371-31011F4297A0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665D5-43D9-4192-85DB-0CA29A051D73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53004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</a:t>
            </a:r>
            <a:r>
              <a:rPr lang="de-DE" dirty="0"/>
              <a:t> H. Falk | </a:t>
            </a:r>
            <a:fld id="{39E573B4-6795-46D7-8CA8-87D0465FAEB8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D63C6-F30E-482D-84FE-820317243986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370517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</a:t>
            </a:r>
            <a:r>
              <a:rPr lang="de-DE" dirty="0"/>
              <a:t> H. Falk | </a:t>
            </a:r>
            <a:fld id="{63CD31AE-C620-43C5-9CD7-F6534A9AAD08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0113A-6BA2-43D6-B4CD-60EE97D5501E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248951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549275"/>
            <a:ext cx="87852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387475"/>
            <a:ext cx="8785225" cy="499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388" y="6500813"/>
            <a:ext cx="201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A32638"/>
                </a:solidFill>
              </a:defRPr>
            </a:lvl1pPr>
          </a:lstStyle>
          <a:p>
            <a:r>
              <a:rPr lang="en-US" dirty="0"/>
              <a:t>©</a:t>
            </a:r>
            <a:r>
              <a:rPr lang="de-DE" dirty="0"/>
              <a:t> H. Falk | </a:t>
            </a:r>
            <a:fld id="{E9890CE2-843C-4D6B-A531-C452EBCFC59B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35150" y="6500813"/>
            <a:ext cx="5545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A32638"/>
                </a:solidFill>
              </a:defRPr>
            </a:lvl1pPr>
          </a:lstStyle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24750" y="6500813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A32638"/>
                </a:solidFill>
              </a:defRPr>
            </a:lvl1pPr>
          </a:lstStyle>
          <a:p>
            <a:fld id="{FF740ED9-5B01-4F39-A248-D88A96FF5F03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0" y="182563"/>
            <a:ext cx="9144000" cy="0"/>
          </a:xfrm>
          <a:prstGeom prst="line">
            <a:avLst/>
          </a:prstGeom>
          <a:noFill/>
          <a:ln w="9525">
            <a:solidFill>
              <a:srgbClr val="A3263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047" name="Text Box 23"/>
          <p:cNvSpPr txBox="1">
            <a:spLocks noChangeArrowheads="1"/>
          </p:cNvSpPr>
          <p:nvPr/>
        </p:nvSpPr>
        <p:spPr bwMode="auto">
          <a:xfrm>
            <a:off x="900113" y="198438"/>
            <a:ext cx="6037262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1000" dirty="0" smtClean="0">
                <a:solidFill>
                  <a:srgbClr val="A32638"/>
                </a:solidFill>
              </a:rPr>
              <a:t>Grundlagen</a:t>
            </a:r>
            <a:r>
              <a:rPr lang="de-DE" sz="1000" baseline="0" dirty="0" smtClean="0">
                <a:solidFill>
                  <a:srgbClr val="A32638"/>
                </a:solidFill>
              </a:rPr>
              <a:t> der Betriebssysteme</a:t>
            </a:r>
            <a:r>
              <a:rPr lang="de-DE" sz="1000" dirty="0" smtClean="0">
                <a:solidFill>
                  <a:srgbClr val="A32638"/>
                </a:solidFill>
              </a:rPr>
              <a:t> (GdBS) SS 2014</a:t>
            </a:r>
            <a:endParaRPr lang="de-DE" sz="1000" dirty="0">
              <a:solidFill>
                <a:srgbClr val="A32638"/>
              </a:solidFill>
            </a:endParaRPr>
          </a:p>
        </p:txBody>
      </p:sp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0" y="183600"/>
            <a:ext cx="827088" cy="152400"/>
          </a:xfrm>
          <a:prstGeom prst="rect">
            <a:avLst/>
          </a:prstGeom>
          <a:solidFill>
            <a:srgbClr val="A326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spcBef>
                <a:spcPct val="50000"/>
              </a:spcBef>
            </a:pPr>
            <a:r>
              <a:rPr lang="de-DE" sz="1000" dirty="0">
                <a:solidFill>
                  <a:schemeClr val="bg1"/>
                </a:solidFill>
              </a:rPr>
              <a:t>Folie </a:t>
            </a:r>
            <a:fld id="{EB4F8D40-8A88-4B33-89A3-91CA3C1040E4}" type="slidenum">
              <a:rPr lang="de-DE" sz="1000" smtClean="0">
                <a:solidFill>
                  <a:schemeClr val="bg1"/>
                </a:solidFill>
              </a:rPr>
              <a:pPr algn="ctr">
                <a:spcBef>
                  <a:spcPct val="50000"/>
                </a:spcBef>
              </a:pPr>
              <a:t>‹Nr.›</a:t>
            </a:fld>
            <a:r>
              <a:rPr lang="de-DE" sz="1000" dirty="0" smtClean="0">
                <a:solidFill>
                  <a:schemeClr val="bg1"/>
                </a:solidFill>
              </a:rPr>
              <a:t>/117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053" name="Line 29"/>
          <p:cNvSpPr>
            <a:spLocks noChangeShapeType="1"/>
          </p:cNvSpPr>
          <p:nvPr/>
        </p:nvSpPr>
        <p:spPr bwMode="auto">
          <a:xfrm>
            <a:off x="0" y="1751013"/>
            <a:ext cx="91440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054" name="Line 30"/>
          <p:cNvSpPr>
            <a:spLocks noChangeShapeType="1"/>
          </p:cNvSpPr>
          <p:nvPr/>
        </p:nvSpPr>
        <p:spPr bwMode="auto">
          <a:xfrm rot="-5400000">
            <a:off x="-2518569" y="3437732"/>
            <a:ext cx="683736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>
    <p:tnLst>
      <p:par>
        <p:cTn id="1" dur="indefinite" restart="never" nodeType="tmRoot"/>
      </p:par>
    </p:tnLst>
  </p:timing>
  <p:hf sldNum="0" hdr="0"/>
  <p:txStyles>
    <p:titleStyle>
      <a:lvl1pPr algn="l" rtl="0" fontAlgn="base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A32638"/>
          </a:solidFill>
          <a:latin typeface="+mj-lt"/>
          <a:ea typeface="+mj-ea"/>
          <a:cs typeface="+mj-cs"/>
        </a:defRPr>
      </a:lvl1pPr>
      <a:lvl2pPr algn="l" rtl="0" fontAlgn="base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A32638"/>
          </a:solidFill>
          <a:latin typeface="Arial" charset="0"/>
        </a:defRPr>
      </a:lvl2pPr>
      <a:lvl3pPr algn="l" rtl="0" fontAlgn="base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A32638"/>
          </a:solidFill>
          <a:latin typeface="Arial" charset="0"/>
        </a:defRPr>
      </a:lvl3pPr>
      <a:lvl4pPr algn="l" rtl="0" fontAlgn="base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A32638"/>
          </a:solidFill>
          <a:latin typeface="Arial" charset="0"/>
        </a:defRPr>
      </a:lvl4pPr>
      <a:lvl5pPr algn="l" rtl="0" fontAlgn="base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A32638"/>
          </a:solidFill>
          <a:latin typeface="Arial" charset="0"/>
        </a:defRPr>
      </a:lvl5pPr>
      <a:lvl6pPr marL="457200" algn="l" rtl="0" fontAlgn="base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A32638"/>
          </a:solidFill>
          <a:latin typeface="Arial" charset="0"/>
        </a:defRPr>
      </a:lvl6pPr>
      <a:lvl7pPr marL="914400" algn="l" rtl="0" fontAlgn="base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A32638"/>
          </a:solidFill>
          <a:latin typeface="Arial" charset="0"/>
        </a:defRPr>
      </a:lvl7pPr>
      <a:lvl8pPr marL="1371600" algn="l" rtl="0" fontAlgn="base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A32638"/>
          </a:solidFill>
          <a:latin typeface="Arial" charset="0"/>
        </a:defRPr>
      </a:lvl8pPr>
      <a:lvl9pPr marL="1828800" algn="l" rtl="0" fontAlgn="base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A32638"/>
          </a:solidFill>
          <a:latin typeface="Arial" charset="0"/>
        </a:defRPr>
      </a:lvl9pPr>
    </p:titleStyle>
    <p:bodyStyle>
      <a:lvl1pPr marL="342900" indent="-342900" algn="l" rtl="0" fontAlgn="base">
        <a:lnSpc>
          <a:spcPts val="2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ts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911350"/>
            <a:ext cx="7772400" cy="1263650"/>
          </a:xfrm>
        </p:spPr>
        <p:txBody>
          <a:bodyPr/>
          <a:lstStyle/>
          <a:p>
            <a:r>
              <a:rPr lang="de-DE" dirty="0" smtClean="0"/>
              <a:t>Grundlagen der Betriebssysteme</a:t>
            </a:r>
            <a:r>
              <a:rPr lang="de-DE" dirty="0"/>
              <a:t/>
            </a:r>
            <a:br>
              <a:rPr lang="de-DE" dirty="0"/>
            </a:br>
            <a:r>
              <a:rPr lang="de-DE" sz="2800" b="0" dirty="0"/>
              <a:t>[</a:t>
            </a:r>
            <a:r>
              <a:rPr lang="de-DE" sz="2800" b="0" dirty="0" smtClean="0"/>
              <a:t>CS2100</a:t>
            </a:r>
            <a:r>
              <a:rPr lang="de-DE" sz="2800" b="0" dirty="0"/>
              <a:t>]</a:t>
            </a:r>
          </a:p>
        </p:txBody>
      </p:sp>
      <p:sp>
        <p:nvSpPr>
          <p:cNvPr id="5929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590800"/>
          </a:xfrm>
        </p:spPr>
        <p:txBody>
          <a:bodyPr/>
          <a:lstStyle/>
          <a:p>
            <a:r>
              <a:rPr lang="de-DE" dirty="0" smtClean="0"/>
              <a:t>Sommersemester 2014</a:t>
            </a:r>
            <a:endParaRPr lang="de-DE" dirty="0"/>
          </a:p>
          <a:p>
            <a:endParaRPr lang="de-DE" dirty="0"/>
          </a:p>
          <a:p>
            <a:r>
              <a:rPr lang="de-DE" sz="2000" dirty="0"/>
              <a:t>Heiko Falk</a:t>
            </a:r>
          </a:p>
          <a:p>
            <a:endParaRPr lang="de-DE" sz="2000" dirty="0"/>
          </a:p>
          <a:p>
            <a:r>
              <a:rPr lang="de-DE" sz="2000" dirty="0"/>
              <a:t>Institut für Eingebettete Systeme/Echtzeitsysteme</a:t>
            </a:r>
          </a:p>
          <a:p>
            <a:pPr>
              <a:lnSpc>
                <a:spcPct val="120000"/>
              </a:lnSpc>
            </a:pPr>
            <a:r>
              <a:rPr lang="de-DE" sz="2000" dirty="0"/>
              <a:t>Ingenieurwissenschaften und Informatik</a:t>
            </a:r>
          </a:p>
          <a:p>
            <a:pPr>
              <a:lnSpc>
                <a:spcPct val="120000"/>
              </a:lnSpc>
            </a:pPr>
            <a:r>
              <a:rPr lang="de-DE" sz="2000" dirty="0"/>
              <a:t>Universität Ulm</a:t>
            </a:r>
          </a:p>
        </p:txBody>
      </p:sp>
    </p:spTree>
    <p:extLst>
      <p:ext uri="{BB962C8B-B14F-4D97-AF65-F5344CB8AC3E}">
        <p14:creationId xmlns:p14="http://schemas.microsoft.com/office/powerpoint/2010/main" val="1974045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A6E59C75-1C6E-40F5-A15E-5334E92D0A17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Phänomen der Speicherverwaltung </a:t>
            </a:r>
            <a:r>
              <a:rPr lang="de-DE" dirty="0" smtClean="0"/>
              <a:t>(3)</a:t>
            </a:r>
            <a:endParaRPr lang="de-DE" dirty="0"/>
          </a:p>
        </p:txBody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Messergebnisse (Intel Xeon 2,4 GHz, 2GB Hauptspeicher)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Variante 1</a:t>
            </a:r>
            <a:br>
              <a:rPr lang="de-DE" dirty="0" smtClean="0"/>
            </a:br>
            <a:r>
              <a:rPr lang="de-DE" dirty="0" smtClean="0"/>
              <a:t>User time = </a:t>
            </a:r>
            <a:r>
              <a:rPr lang="de-DE" dirty="0" smtClean="0">
                <a:solidFill>
                  <a:srgbClr val="3366FF"/>
                </a:solidFill>
              </a:rPr>
              <a:t>0,26</a:t>
            </a:r>
            <a:r>
              <a:rPr lang="de-DE" dirty="0" smtClean="0"/>
              <a:t> sec; System time = </a:t>
            </a:r>
            <a:r>
              <a:rPr lang="de-DE" dirty="0" smtClean="0">
                <a:solidFill>
                  <a:srgbClr val="3366FF"/>
                </a:solidFill>
              </a:rPr>
              <a:t>0,83</a:t>
            </a:r>
            <a:r>
              <a:rPr lang="de-DE" dirty="0" smtClean="0"/>
              <a:t> sec; Gesamtzeit = </a:t>
            </a:r>
            <a:r>
              <a:rPr lang="de-DE" dirty="0" smtClean="0">
                <a:solidFill>
                  <a:srgbClr val="3366FF"/>
                </a:solidFill>
              </a:rPr>
              <a:t>1,09</a:t>
            </a:r>
            <a:r>
              <a:rPr lang="de-DE" dirty="0" smtClean="0"/>
              <a:t> sec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Variante 2</a:t>
            </a:r>
            <a:br>
              <a:rPr lang="de-DE" dirty="0" smtClean="0"/>
            </a:br>
            <a:r>
              <a:rPr lang="de-DE" dirty="0"/>
              <a:t>User time = </a:t>
            </a:r>
            <a:r>
              <a:rPr lang="de-DE" dirty="0" smtClean="0">
                <a:solidFill>
                  <a:srgbClr val="3366FF"/>
                </a:solidFill>
              </a:rPr>
              <a:t>17</a:t>
            </a:r>
            <a:r>
              <a:rPr lang="de-DE" dirty="0" smtClean="0"/>
              <a:t> </a:t>
            </a:r>
            <a:r>
              <a:rPr lang="de-DE" dirty="0"/>
              <a:t>sec; System time = </a:t>
            </a:r>
            <a:r>
              <a:rPr lang="de-DE" dirty="0" smtClean="0">
                <a:solidFill>
                  <a:srgbClr val="3366FF"/>
                </a:solidFill>
              </a:rPr>
              <a:t>0,81</a:t>
            </a:r>
            <a:r>
              <a:rPr lang="de-DE" dirty="0" smtClean="0"/>
              <a:t> </a:t>
            </a:r>
            <a:r>
              <a:rPr lang="de-DE" dirty="0"/>
              <a:t>sec; Gesamtzeit = </a:t>
            </a:r>
            <a:r>
              <a:rPr lang="de-DE" dirty="0" smtClean="0">
                <a:solidFill>
                  <a:srgbClr val="3366FF"/>
                </a:solidFill>
              </a:rPr>
              <a:t>17,9</a:t>
            </a:r>
            <a:r>
              <a:rPr lang="de-DE" dirty="0" smtClean="0"/>
              <a:t> sec</a:t>
            </a:r>
            <a:endParaRPr lang="de-DE" dirty="0"/>
          </a:p>
          <a:p>
            <a:pPr lvl="1"/>
            <a:endParaRPr lang="de-DE" dirty="0"/>
          </a:p>
          <a:p>
            <a:pPr>
              <a:lnSpc>
                <a:spcPct val="90000"/>
              </a:lnSpc>
            </a:pPr>
            <a:r>
              <a:rPr lang="de-DE" b="1" dirty="0" smtClean="0"/>
              <a:t>Ursachen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Variante 1 geht sequentiell durch den Speicher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Variante 2 greift versetzt ständig auf den gesamten Speicherbereich zu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smtClean="0"/>
              <a:t>Beispiel: </a:t>
            </a:r>
            <a:r>
              <a:rPr lang="de-DE" b="1" dirty="0" smtClean="0">
                <a:latin typeface="Courier New" pitchFamily="49" charset="0"/>
                <a:cs typeface="Courier New" pitchFamily="49" charset="0"/>
              </a:rPr>
              <a:t>matrix[4][4]</a:t>
            </a:r>
            <a:r>
              <a:rPr lang="de-DE" dirty="0" smtClean="0"/>
              <a:t> und die ersten fünf Zugriffe</a:t>
            </a:r>
            <a:br>
              <a:rPr lang="de-DE" dirty="0" smtClean="0"/>
            </a:b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smtClean="0"/>
              <a:t>Variante 1</a:t>
            </a:r>
            <a:br>
              <a:rPr lang="de-DE" dirty="0" smtClean="0"/>
            </a:b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smtClean="0"/>
              <a:t>Variante 2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1" t="61973" r="12685" b="31207"/>
          <a:stretch/>
        </p:blipFill>
        <p:spPr>
          <a:xfrm>
            <a:off x="2195736" y="5229200"/>
            <a:ext cx="4191000" cy="38100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1" t="73462" r="12685" b="19718"/>
          <a:stretch/>
        </p:blipFill>
        <p:spPr>
          <a:xfrm>
            <a:off x="2195736" y="5949281"/>
            <a:ext cx="4191000" cy="381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6DEA0DE1-C330-486A-9A22-B962A5CE4F1F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Second Chance, Clock</a:t>
            </a:r>
            <a:r>
              <a:rPr lang="de-DE" dirty="0"/>
              <a:t> </a:t>
            </a:r>
            <a:r>
              <a:rPr lang="de-DE" dirty="0" smtClean="0"/>
              <a:t>(5)</a:t>
            </a:r>
            <a:endParaRPr lang="de-DE" dirty="0"/>
          </a:p>
        </p:txBody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Implementierung mit umlaufenden Zeiger </a:t>
            </a:r>
            <a:r>
              <a:rPr lang="en-US" b="1" i="1" dirty="0" smtClean="0"/>
              <a:t>(Clock)</a:t>
            </a:r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An der Zeigerposition wird Referenzbit getestet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Referenzbit 1, wird Bit gelöscht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Referenzbit 0, wurde ersetzbare Seite gefunden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Zeiger wird weitergestellt; falls keine Seite gefunden: Wiederholung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alle Referenzbits auf 1 stehen, wird </a:t>
            </a:r>
            <a:r>
              <a:rPr lang="en-US" i="1" dirty="0" smtClean="0"/>
              <a:t>Second Chance</a:t>
            </a:r>
            <a:r>
              <a:rPr lang="de-DE" dirty="0" smtClean="0"/>
              <a:t> zu FIFO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38331" r="44444" b="20900"/>
          <a:stretch/>
        </p:blipFill>
        <p:spPr>
          <a:xfrm>
            <a:off x="612000" y="1918800"/>
            <a:ext cx="3708400" cy="22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27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3BFA0D31-812E-412B-9C24-B32DD7FDD275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Second Chance, Clock</a:t>
            </a:r>
            <a:r>
              <a:rPr lang="de-DE" dirty="0"/>
              <a:t> </a:t>
            </a:r>
            <a:r>
              <a:rPr lang="de-DE" dirty="0" smtClean="0"/>
              <a:t>(6)</a:t>
            </a:r>
            <a:endParaRPr lang="de-DE" dirty="0"/>
          </a:p>
        </p:txBody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Implementierung mit umlaufenden Zeiger </a:t>
            </a:r>
            <a:r>
              <a:rPr lang="en-US" b="1" i="1" dirty="0" smtClean="0"/>
              <a:t>(Clock)</a:t>
            </a:r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An der Zeigerposition wird Referenzbit getestet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Referenzbit 1, wird Bit gelöscht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Referenzbit 0, wurde ersetzbare Seite gefunden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Zeiger wird weitergestellt; falls keine Seite gefunden: Wiederholung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alle Referenzbits auf 1 stehen, wird </a:t>
            </a:r>
            <a:r>
              <a:rPr lang="en-US" i="1" dirty="0" smtClean="0"/>
              <a:t>Second Chance</a:t>
            </a:r>
            <a:r>
              <a:rPr lang="de-DE" dirty="0" smtClean="0"/>
              <a:t> zu FIFO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 t="38481" r="44260" b="20901"/>
          <a:stretch/>
        </p:blipFill>
        <p:spPr>
          <a:xfrm>
            <a:off x="612000" y="1918800"/>
            <a:ext cx="3716866" cy="226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01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5BA263EE-A0F9-4612-8DF5-55564794DF42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Second Chance, Clock</a:t>
            </a:r>
            <a:r>
              <a:rPr lang="de-DE" dirty="0"/>
              <a:t> </a:t>
            </a:r>
            <a:r>
              <a:rPr lang="de-DE" dirty="0" smtClean="0"/>
              <a:t>(7)</a:t>
            </a:r>
            <a:endParaRPr lang="de-DE" dirty="0"/>
          </a:p>
        </p:txBody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Implementierung mit umlaufenden Zeiger </a:t>
            </a:r>
            <a:r>
              <a:rPr lang="en-US" b="1" i="1" dirty="0" smtClean="0"/>
              <a:t>(Clock)</a:t>
            </a:r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An der Zeigerposition wird Referenzbit getestet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Referenzbit 1, wird Bit gelöscht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Referenzbit 0, wurde ersetzbare Seite gefunden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Zeiger wird weitergestellt; falls keine Seite gefunden: Wiederholung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alle Referenzbits auf 1 stehen, wird </a:t>
            </a:r>
            <a:r>
              <a:rPr lang="en-US" i="1" dirty="0" smtClean="0"/>
              <a:t>Second Chance</a:t>
            </a:r>
            <a:r>
              <a:rPr lang="de-DE" dirty="0" smtClean="0"/>
              <a:t> zu FIFO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 t="38330" r="44260" b="20749"/>
          <a:stretch/>
        </p:blipFill>
        <p:spPr>
          <a:xfrm>
            <a:off x="612000" y="1918800"/>
            <a:ext cx="3716866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6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378057F1-22EA-427B-952F-020B7CBDEB20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Second Chance, Clock</a:t>
            </a:r>
            <a:r>
              <a:rPr lang="de-DE" dirty="0"/>
              <a:t> </a:t>
            </a:r>
            <a:r>
              <a:rPr lang="de-DE" dirty="0" smtClean="0"/>
              <a:t>(8)</a:t>
            </a:r>
            <a:endParaRPr lang="de-DE" dirty="0"/>
          </a:p>
        </p:txBody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Implementierung mit umlaufenden Zeiger </a:t>
            </a:r>
            <a:r>
              <a:rPr lang="en-US" b="1" i="1" dirty="0" smtClean="0"/>
              <a:t>(Clock)</a:t>
            </a:r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An der Zeigerposition wird Referenzbit getestet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Referenzbit 1, wird Bit gelöscht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Referenzbit 0, wurde ersetzbare Seite gefunden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Zeiger wird weitergestellt; falls keine Seite gefunden: Wiederholung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alle Referenzbits auf 1 stehen, wird </a:t>
            </a:r>
            <a:r>
              <a:rPr lang="en-US" i="1" dirty="0" smtClean="0"/>
              <a:t>Second Chance</a:t>
            </a:r>
            <a:r>
              <a:rPr lang="de-DE" dirty="0" smtClean="0"/>
              <a:t> zu FIFO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3" t="38481" r="44352" b="20749"/>
          <a:stretch/>
        </p:blipFill>
        <p:spPr>
          <a:xfrm>
            <a:off x="612000" y="1918800"/>
            <a:ext cx="3708400" cy="227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4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C4489E52-BFC4-47B1-8937-F3D9B2F7FFE4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Second Chance, Clock</a:t>
            </a:r>
            <a:r>
              <a:rPr lang="de-DE" dirty="0"/>
              <a:t> </a:t>
            </a:r>
            <a:r>
              <a:rPr lang="de-DE" dirty="0" smtClean="0"/>
              <a:t>(9)</a:t>
            </a:r>
            <a:endParaRPr lang="de-DE" dirty="0"/>
          </a:p>
        </p:txBody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Implementierung mit umlaufenden Zeiger </a:t>
            </a:r>
            <a:r>
              <a:rPr lang="en-US" b="1" i="1" dirty="0" smtClean="0"/>
              <a:t>(Clock)</a:t>
            </a:r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An der Zeigerposition wird Referenzbit getestet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Referenzbit 1, wird Bit gelöscht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Referenzbit 0, wurde ersetzbare Seite gefunden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Zeiger wird weitergestellt; falls keine Seite gefunden: Wiederholung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alle Referenzbits auf 1 stehen, wird </a:t>
            </a:r>
            <a:r>
              <a:rPr lang="en-US" i="1" dirty="0" smtClean="0"/>
              <a:t>Second Chance</a:t>
            </a:r>
            <a:r>
              <a:rPr lang="de-DE" dirty="0" smtClean="0"/>
              <a:t> zu FIFO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6" t="38481" r="44444" b="21203"/>
          <a:stretch/>
        </p:blipFill>
        <p:spPr>
          <a:xfrm>
            <a:off x="612000" y="1918800"/>
            <a:ext cx="3691467" cy="225213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843808" y="4037002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3366FF"/>
                </a:solidFill>
              </a:rPr>
              <a:t>Seite wird ersetzt</a:t>
            </a:r>
            <a:endParaRPr lang="de-DE" sz="2000" dirty="0">
              <a:solidFill>
                <a:srgbClr val="3366FF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 bwMode="auto">
          <a:xfrm>
            <a:off x="2195736" y="4165049"/>
            <a:ext cx="864096" cy="2000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91695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7A6DD68D-B808-4CC9-882B-3E4C60EBE3AB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Second Chance, Clock</a:t>
            </a:r>
            <a:r>
              <a:rPr lang="de-DE" dirty="0"/>
              <a:t> </a:t>
            </a:r>
            <a:r>
              <a:rPr lang="de-DE" dirty="0" smtClean="0"/>
              <a:t>(10)</a:t>
            </a:r>
            <a:endParaRPr lang="de-DE" dirty="0"/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Ablauf bei 3 Kacheln: 9 Einlagerungen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26812" r="2871" b="9837"/>
          <a:stretch/>
        </p:blipFill>
        <p:spPr>
          <a:xfrm>
            <a:off x="252000" y="1778400"/>
            <a:ext cx="8238066" cy="353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50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A2AA41C7-472D-4E26-946F-B252C0C8EF5F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Second Chance, Clock</a:t>
            </a:r>
            <a:r>
              <a:rPr lang="de-DE" dirty="0"/>
              <a:t> </a:t>
            </a:r>
            <a:r>
              <a:rPr lang="de-DE" dirty="0" smtClean="0"/>
              <a:t>(11)</a:t>
            </a:r>
            <a:endParaRPr lang="de-DE" dirty="0"/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Ablauf bei 4 Kacheln: 10 Einlagerungen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15445" r="3704" b="5594"/>
          <a:stretch/>
        </p:blipFill>
        <p:spPr>
          <a:xfrm>
            <a:off x="252000" y="1778400"/>
            <a:ext cx="8229600" cy="441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66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C1FE7646-9EAB-4A56-A815-B210B8D74665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Second Chance, Clock</a:t>
            </a:r>
            <a:r>
              <a:rPr lang="de-DE" dirty="0"/>
              <a:t> (</a:t>
            </a:r>
            <a:r>
              <a:rPr lang="de-DE" dirty="0" smtClean="0"/>
              <a:t>12)</a:t>
            </a:r>
            <a:endParaRPr lang="de-DE" dirty="0"/>
          </a:p>
        </p:txBody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Second Chance zeigt FIFO-Anomalie</a:t>
            </a:r>
            <a:endParaRPr lang="de-DE" i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Wenn alle Referenzbits gleich 1 sind, wird nach FIFO entschieden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90000"/>
              </a:lnSpc>
            </a:pPr>
            <a:r>
              <a:rPr lang="de-DE" b="1" dirty="0" smtClean="0"/>
              <a:t>Erweiterung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Modifikationsbit kann zusätzlich berücksichtigt werden </a:t>
            </a:r>
            <a:r>
              <a:rPr lang="en-US" i="1" dirty="0" smtClean="0"/>
              <a:t>(dirty bit)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Einteilung von Speicherzugriffen in drei Klassen mittels Referenz- und </a:t>
            </a:r>
            <a:r>
              <a:rPr lang="en-US" i="1" dirty="0" smtClean="0"/>
              <a:t>dirty bit</a:t>
            </a:r>
            <a:r>
              <a:rPr lang="de-DE" dirty="0" smtClean="0"/>
              <a:t> (RB bzw. DB):</a:t>
            </a:r>
            <a:br>
              <a:rPr lang="de-DE" dirty="0" smtClean="0"/>
            </a:br>
            <a:r>
              <a:rPr lang="de-DE" dirty="0" smtClean="0"/>
              <a:t>RB = 0, DB = 0			Klasse 1</a:t>
            </a:r>
            <a:br>
              <a:rPr lang="de-DE" dirty="0" smtClean="0"/>
            </a:br>
            <a:r>
              <a:rPr lang="de-DE" dirty="0" smtClean="0"/>
              <a:t>RB = 1, DB = 0			Klasse 2</a:t>
            </a:r>
            <a:br>
              <a:rPr lang="de-DE" dirty="0" smtClean="0"/>
            </a:br>
            <a:r>
              <a:rPr lang="de-DE" dirty="0" smtClean="0"/>
              <a:t>RB = 1, DB = 1			Klasse 3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Klasse 4 (RB = 0, DB = 1) nicht möglich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Suche nach zu ersetzender Kachel in der niedrigsten nicht-leeren Klasse (Einsatz in MacOS)</a:t>
            </a:r>
          </a:p>
        </p:txBody>
      </p:sp>
    </p:spTree>
    <p:extLst>
      <p:ext uri="{BB962C8B-B14F-4D97-AF65-F5344CB8AC3E}">
        <p14:creationId xmlns:p14="http://schemas.microsoft.com/office/powerpoint/2010/main" val="953497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F8D74B05-5A8C-4543-9597-721ED6E02E00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Freiseitenpuffer</a:t>
            </a:r>
            <a:endParaRPr lang="de-DE" dirty="0"/>
          </a:p>
        </p:txBody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de-DE" b="1" dirty="0" smtClean="0"/>
              <a:t>Statt eine Seite zu ersetzen, wird permanent eine Menge freier Seiten gehalten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Auslagerung geschieht „im Voraus“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Effizienter: Ersetzungszeit besteht im Wesentlichen nur aus der Einlagerungszeit</a:t>
            </a:r>
            <a:endParaRPr lang="de-DE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 marL="0" indent="0">
              <a:lnSpc>
                <a:spcPct val="100000"/>
              </a:lnSpc>
            </a:pPr>
            <a:r>
              <a:rPr lang="de-DE" b="1" dirty="0" smtClean="0"/>
              <a:t>Behalten der Seitenzuordnung auch nach der Auslagerung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Wird die Seite doch noch benutzt, bevor sie durch eine andere ersetzt wird, kann sie mit hoher Effizienz wiederverwendet werden.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Seite wird aus Freiseitenpuffer ausgetragen und wieder dem entsprechenden Prozess zugeordnet</a:t>
            </a:r>
            <a:endParaRPr lang="de-DE" dirty="0"/>
          </a:p>
          <a:p>
            <a:pPr>
              <a:lnSpc>
                <a:spcPct val="90000"/>
              </a:lnSpc>
            </a:pPr>
            <a:endParaRPr lang="de-DE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1DDDC550-FA8A-4DC6-9077-9DB70D48CDE8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7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Seitenadressierung und Mehrprogrammbetrieb (1)</a:t>
            </a:r>
            <a:endParaRPr lang="de-DE" dirty="0"/>
          </a:p>
        </p:txBody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Problem: Verteilung der Kacheln unter mehreren Prozessen</a:t>
            </a:r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r>
              <a:rPr lang="de-DE" b="1" dirty="0" smtClean="0"/>
              <a:t>Begrenzungen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Maximale Kachelmenge: begrenzt durch Speicherausbau eines Rechensystems, d.h. durch Anzahl verfügbarer physikalischer Kacheln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Minimale Kachelmenge: abhängig von der Prozessorarchitektur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Mindestens die Anzahl von Kacheln nötig, die theoretisch maximal bei einem Maschinenbefehl benötigt werden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Beispiel:</a:t>
            </a:r>
            <a:br>
              <a:rPr lang="de-DE" dirty="0" smtClean="0"/>
            </a:br>
            <a:r>
              <a:rPr lang="de-DE" dirty="0" smtClean="0"/>
              <a:t>Kachelgröße: 4 Bytes</a:t>
            </a:r>
            <a:br>
              <a:rPr lang="de-DE" dirty="0" smtClean="0"/>
            </a:br>
            <a:r>
              <a:rPr lang="de-DE" dirty="0" smtClean="0"/>
              <a:t>Länge des Befehls: 4 Bytes</a:t>
            </a:r>
            <a:br>
              <a:rPr lang="de-DE" dirty="0" smtClean="0"/>
            </a:br>
            <a:r>
              <a:rPr lang="de-DE" dirty="0" smtClean="0"/>
              <a:t>Länge eines durch den Befehl adressierten Datums: 8 Bytes</a:t>
            </a:r>
            <a:br>
              <a:rPr lang="de-DE" dirty="0" smtClean="0"/>
            </a:br>
            <a:r>
              <a:rPr lang="de-DE" dirty="0" smtClean="0">
                <a:sym typeface="Wingdings"/>
              </a:rPr>
              <a:t></a:t>
            </a:r>
            <a:r>
              <a:rPr lang="de-DE" dirty="0" smtClean="0"/>
              <a:t> Zwei Kacheln für den Befehl, drei Kacheln für die Daten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400457C3-B26C-4ADB-A0F2-540A10C91976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66662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Ursachen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Virtueller (logischer) Adressraum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Benutzte Adressen sind nicht die realen (physikalischen) Adressen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Abbildung wird durch Hardware auf Seitenbasis vorgenommen (Seitenadressierung)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Variante 2 hat weniger Lokalität, d.h. benötigt häufig wechselnde Abbildungen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Virtueller Speicher</a:t>
            </a:r>
            <a:endParaRPr lang="de-DE" dirty="0"/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Möglicher Adressraum ist größer als realer Speicher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Auf Seitenbasis werden Teile des benötigten Speichers ein- und ausgelagert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Bei Variante 2 muss viel mehr Speicher ein- und ausgelagert werden</a:t>
            </a:r>
            <a:endParaRPr lang="de-DE" dirty="0"/>
          </a:p>
        </p:txBody>
      </p:sp>
      <p:sp>
        <p:nvSpPr>
          <p:cNvPr id="6666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Phänomen der Speicherverwaltung </a:t>
            </a:r>
            <a:r>
              <a:rPr lang="de-DE" dirty="0" smtClean="0"/>
              <a:t>(4)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8BF081E4-CA20-44D6-B29D-5565D4F0035F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Seitenadressierung und Mehrprogrammbetrieb </a:t>
            </a:r>
            <a:r>
              <a:rPr lang="de-DE" dirty="0" smtClean="0"/>
              <a:t>(2)</a:t>
            </a:r>
            <a:endParaRPr lang="de-DE" dirty="0"/>
          </a:p>
        </p:txBody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Lokale und globale Ersetzungsstrategien</a:t>
            </a:r>
            <a:endParaRPr lang="en-US" i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i="1" dirty="0" smtClean="0"/>
              <a:t>Lokal:</a:t>
            </a:r>
            <a:r>
              <a:rPr lang="de-DE" dirty="0" smtClean="0"/>
              <a:t> Prozess ersetzt nur immer seine eigenen Seiten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Statische Zuteilung von Kacheln pro Prozess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Seitenfehler-Verhalten liegt nur in der Verantwortung des jeweiligen Prozesses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i="1" dirty="0" smtClean="0"/>
              <a:t>Global:</a:t>
            </a:r>
            <a:r>
              <a:rPr lang="de-DE" dirty="0" smtClean="0"/>
              <a:t> Prozess ersetzt auch Seiten anderer Prozesse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Dynamisches Verhalten der Prozesse kann berücksichtigt werden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Bessere Effizienz, da ungenutzte Kacheln von anderen Prozessen verwendet werden können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C71D170F-4482-4405-9392-3559E6FC5A8B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Lokale Ersetzungsstrategien</a:t>
            </a:r>
            <a:endParaRPr lang="de-DE" dirty="0"/>
          </a:p>
        </p:txBody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Gleiche Zuordnung</a:t>
            </a:r>
            <a:endParaRPr lang="en-US" i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Anzahl der Prozesse bestimmt die Kachelmenge, die ein Prozess bekommt</a:t>
            </a:r>
            <a:endParaRPr lang="de-DE" dirty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r>
              <a:rPr lang="de-DE" b="1" dirty="0" smtClean="0"/>
              <a:t>Größenabhängige Zuordnung</a:t>
            </a:r>
            <a:endParaRPr lang="de-DE" i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Größe des Programms fließt in die zugeteilte Kachelmenge 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4879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15CBE3F0-A91A-4F3D-8CF9-3DB1A84FAFFD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7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Seitenflattern </a:t>
            </a:r>
            <a:r>
              <a:rPr lang="en-US" i="1" dirty="0" smtClean="0"/>
              <a:t>(Thrashing)</a:t>
            </a:r>
            <a:endParaRPr lang="en-US" i="1" dirty="0"/>
          </a:p>
        </p:txBody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Ausgelagerte Seite wird gleich wieder angesprochen</a:t>
            </a:r>
            <a:endParaRPr lang="en-US" i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Prozess verbringt mehr Zeit mit dem Warten auf das Beheben von Seitenfehlern als mit der eigentlichen Ausführung</a:t>
            </a:r>
            <a:endParaRPr lang="de-DE" dirty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r>
              <a:rPr lang="de-DE" b="1" dirty="0" smtClean="0"/>
              <a:t>Ursachen</a:t>
            </a:r>
            <a:endParaRPr lang="de-DE" i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Prozess ist nahe am Seitenminimum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Zu viele Prozesse gleichzeitig im System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Schlechte Ersetzungsstrategie</a:t>
            </a:r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r>
              <a:rPr lang="de-DE" b="1" dirty="0" smtClean="0"/>
              <a:t>Lokale Ersetzungsstrategie behebt </a:t>
            </a:r>
            <a:r>
              <a:rPr lang="en-US" b="1" i="1" dirty="0" smtClean="0"/>
              <a:t>Thrashing</a:t>
            </a:r>
            <a:r>
              <a:rPr lang="de-DE" b="1" dirty="0" smtClean="0"/>
              <a:t> zwischen Prozessen</a:t>
            </a:r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120000"/>
              </a:lnSpc>
              <a:buFont typeface="Wingdings"/>
              <a:buChar char="F"/>
            </a:pPr>
            <a:r>
              <a:rPr lang="de-DE" b="1" dirty="0" smtClean="0"/>
              <a:t>Zuteilung einer genügend großen Zahl von Kacheln behebt </a:t>
            </a:r>
            <a:r>
              <a:rPr lang="en-US" b="1" i="1" dirty="0" smtClean="0"/>
              <a:t>Thrashing</a:t>
            </a:r>
            <a:r>
              <a:rPr lang="de-DE" b="1" dirty="0" smtClean="0"/>
              <a:t> innerhalb der Prozess-Seiten</a:t>
            </a:r>
          </a:p>
          <a:p>
            <a:pPr lvl="1">
              <a:lnSpc>
                <a:spcPct val="120000"/>
              </a:lnSpc>
              <a:buFont typeface="Wingdings"/>
              <a:buChar char="F"/>
            </a:pPr>
            <a:r>
              <a:rPr lang="de-DE" dirty="0" smtClean="0"/>
              <a:t>Begrenzung der Prozessanzahl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0A136CA4-28CF-4719-9BD1-5FA4E45079A1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7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Deaktivieren von Prozessen (1)</a:t>
            </a:r>
            <a:endParaRPr lang="de-DE" dirty="0"/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de-DE" b="1" dirty="0" smtClean="0"/>
              <a:t>Einführung von „Superzuständen“</a:t>
            </a:r>
            <a:endParaRPr lang="en-US" i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sz="1800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Inaktiver Prozess benötigt keine Kacheln; Prozess ist vollständig ausgelagert </a:t>
            </a:r>
            <a:r>
              <a:rPr lang="en-US" i="1" dirty="0" smtClean="0"/>
              <a:t>(swapped out)</a:t>
            </a:r>
            <a:endParaRPr lang="en-US" i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19385" r="8982" b="10746"/>
          <a:stretch/>
        </p:blipFill>
        <p:spPr>
          <a:xfrm>
            <a:off x="539552" y="1811410"/>
            <a:ext cx="6703392" cy="37778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FAEB9187-8019-4310-903F-872DF77A8EB8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8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Deaktivieren von Prozessen </a:t>
            </a:r>
            <a:r>
              <a:rPr lang="de-DE" dirty="0" smtClean="0"/>
              <a:t>(2)</a:t>
            </a:r>
            <a:endParaRPr lang="en-US" dirty="0"/>
          </a:p>
        </p:txBody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de-DE" b="1" dirty="0" smtClean="0"/>
              <a:t>Sind zu viele Prozesse aktiv, werden welche deaktiviert</a:t>
            </a:r>
            <a:endParaRPr lang="en-US" i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Kacheln teilen sich auf weniger Prozesse auf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Verbindung mit dem </a:t>
            </a:r>
            <a:r>
              <a:rPr lang="en-US" i="1" dirty="0" smtClean="0"/>
              <a:t>Scheduler</a:t>
            </a:r>
            <a:r>
              <a:rPr lang="de-DE" dirty="0" smtClean="0"/>
              <a:t> nötig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Verhindern von Aushungerung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Erzielen kurzer Reaktionszeiten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Guter Kandidat: Prozess mit wenigen Seiten im Hauptspeicher</a:t>
            </a:r>
            <a:endParaRPr lang="de-DE" dirty="0"/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Geringe Latenz bei Wiedereinlagerung bzw. wenige Seitenfehler bei Aktivierung und </a:t>
            </a:r>
            <a:r>
              <a:rPr lang="en-US" i="1" dirty="0" smtClean="0"/>
              <a:t>Demand Paging</a:t>
            </a:r>
            <a:endParaRPr lang="en-US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A4CAB89C-4B2D-49E8-B2F3-8657C57732BF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90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Zusammenfassung (1)</a:t>
            </a:r>
            <a:endParaRPr lang="de-DE" dirty="0"/>
          </a:p>
        </p:txBody>
      </p:sp>
      <p:sp>
        <p:nvSpPr>
          <p:cNvPr id="90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de-DE" b="1" dirty="0" smtClean="0"/>
              <a:t>Speichervergabe</a:t>
            </a:r>
            <a:endParaRPr lang="de-DE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Problem: Zuteilung des Speichers an Programme (Code &amp; Daten) und an Betriebssystem</a:t>
            </a:r>
            <a:endParaRPr lang="de-DE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Statische Zuteilung: starre Bereiche für Programme und Betriebssystem, zu unflexibel</a:t>
            </a:r>
            <a:endParaRPr lang="de-DE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Dynamische Zuteilung: auf Basis von Segmenten</a:t>
            </a:r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Freispeicherverwaltung: Bit in Bitvektor repräsentiert Verfügbarkeit einer Speichereinheit; verkettete Liste enthält Einträge für freie und belegte Bereiche</a:t>
            </a:r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Strategien zur Speichervergabe: führen zu Speicherverschnitt (Fragmentierung), produzieren u.U. viele kleine Lücken im Speicher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F4008F69-38DB-4359-9BA6-652B1C2B1B72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90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Zusammenfassung (2)</a:t>
            </a:r>
            <a:endParaRPr lang="de-DE" dirty="0"/>
          </a:p>
        </p:txBody>
      </p:sp>
      <p:sp>
        <p:nvSpPr>
          <p:cNvPr id="90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de-DE" b="1" dirty="0" smtClean="0"/>
              <a:t>Mehrprogrammbetrieb</a:t>
            </a:r>
            <a:endParaRPr lang="de-DE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Segmentierung: Umsetzung virtueller in reale Adressen über Segmenttabelle in </a:t>
            </a:r>
            <a:r>
              <a:rPr lang="en-US" i="1" dirty="0" smtClean="0"/>
              <a:t>Memory Management Unit</a:t>
            </a:r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Kompaktierung: Verschieben von Segmenten zur Reduktion der Fragmentierung</a:t>
            </a:r>
            <a:endParaRPr lang="de-DE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Seitenadressierung </a:t>
            </a:r>
            <a:r>
              <a:rPr lang="en-US" i="1" dirty="0" smtClean="0"/>
              <a:t>(Paging)</a:t>
            </a:r>
            <a:r>
              <a:rPr lang="de-DE" dirty="0" smtClean="0"/>
              <a:t>: keine externe Fragmentierung, nur interne; Größe der Seitentabelle und Anzahl impliziter Speicherzugriffe problematisch (auch bei Segmentierung + </a:t>
            </a:r>
            <a:r>
              <a:rPr lang="en-US" i="1" dirty="0" smtClean="0"/>
              <a:t>Paging</a:t>
            </a:r>
            <a:r>
              <a:rPr lang="de-DE" dirty="0" smtClean="0"/>
              <a:t> und bei mehrstufigem </a:t>
            </a:r>
            <a:r>
              <a:rPr lang="en-US" i="1" dirty="0" smtClean="0"/>
              <a:t>Paging</a:t>
            </a:r>
            <a:r>
              <a:rPr lang="de-DE" dirty="0" smtClean="0"/>
              <a:t>)</a:t>
            </a:r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en-US" i="1" dirty="0" smtClean="0"/>
              <a:t>Translation Look-Aside Buffer (TLB)</a:t>
            </a:r>
            <a:r>
              <a:rPr lang="de-DE" dirty="0" smtClean="0"/>
              <a:t>: kleiner, schneller Speicher, der Abbildung virtueller auf reale Adressen zwischenpuffert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0521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CA187C6F-9033-4F2F-9F43-A2CA6D24AB7D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90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Zusammenfassung (3)</a:t>
            </a:r>
            <a:endParaRPr lang="de-DE" dirty="0"/>
          </a:p>
        </p:txBody>
      </p:sp>
      <p:sp>
        <p:nvSpPr>
          <p:cNvPr id="90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de-DE" b="1" dirty="0" smtClean="0"/>
              <a:t>Virtueller Speicher</a:t>
            </a:r>
            <a:endParaRPr lang="de-DE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Konzept: Prozessen wird ein größerer Hauptspeicher vorgetäuscht als tatsächlich real im Rechensystem vorhanden</a:t>
            </a:r>
            <a:endParaRPr lang="de-DE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en-US" i="1" dirty="0" smtClean="0"/>
              <a:t>Demand Paging:</a:t>
            </a:r>
            <a:r>
              <a:rPr lang="de-DE" dirty="0" smtClean="0"/>
              <a:t> Nicht benötigte Seiten werden in Hintergrundspeicher (Festplatte) ausgelagert und erst bei Bedarf wieder eingelagert </a:t>
            </a:r>
            <a:r>
              <a:rPr lang="en-US" i="1" dirty="0" smtClean="0"/>
              <a:t>(Swapping)</a:t>
            </a:r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Seitenersetzung: Verdrängung einer Kachel, um Platz für neue Seite zu schaffen; FIFO: Belady´s Anomalie; </a:t>
            </a:r>
            <a:r>
              <a:rPr lang="en-US" i="1" dirty="0" smtClean="0"/>
              <a:t>Stack</a:t>
            </a:r>
            <a:r>
              <a:rPr lang="de-DE" dirty="0" smtClean="0"/>
              <a:t>-Ersetzungsstrategien (z.B. LRU): weisen keine Anomalie auf; </a:t>
            </a:r>
            <a:r>
              <a:rPr lang="en-US" i="1" dirty="0" smtClean="0"/>
              <a:t>Clock:</a:t>
            </a:r>
            <a:r>
              <a:rPr lang="de-DE" dirty="0" smtClean="0"/>
              <a:t> verhält sich u.U. wie FIFO, kann zu Anomalien führen</a:t>
            </a:r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en-US" i="1" dirty="0" smtClean="0"/>
              <a:t>Paging</a:t>
            </a:r>
            <a:r>
              <a:rPr lang="de-DE" dirty="0" smtClean="0"/>
              <a:t> und Mehrprogrammbetrieb: Prozess-lokale oder globale Seitenersetzung; Deaktivieren von Prozessen durch </a:t>
            </a:r>
            <a:r>
              <a:rPr lang="en-US" i="1" dirty="0" smtClean="0"/>
              <a:t>Scheduler</a:t>
            </a:r>
            <a:r>
              <a:rPr lang="de-DE" dirty="0" smtClean="0"/>
              <a:t> um gleichzeitige Nutzung von Kacheln zu verringern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4851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85BD2FB1-695B-4E68-86CA-39E9919646C6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3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Speicher allgemein (1)</a:t>
            </a:r>
            <a:endParaRPr lang="de-DE" dirty="0"/>
          </a:p>
        </p:txBody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/>
              <a:t>Speicherhierarchie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/>
              <a:t>Bis zu sechs Ebenen in modernen Systemen unterscheidbar</a:t>
            </a:r>
          </a:p>
        </p:txBody>
      </p:sp>
      <p:sp>
        <p:nvSpPr>
          <p:cNvPr id="658440" name="AutoShape 8"/>
          <p:cNvSpPr>
            <a:spLocks noChangeArrowheads="1"/>
          </p:cNvSpPr>
          <p:nvPr/>
        </p:nvSpPr>
        <p:spPr bwMode="auto">
          <a:xfrm>
            <a:off x="1798638" y="2205038"/>
            <a:ext cx="4968875" cy="4248150"/>
          </a:xfrm>
          <a:prstGeom prst="triangle">
            <a:avLst>
              <a:gd name="adj" fmla="val 50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8441" name="Text Box 9"/>
          <p:cNvSpPr txBox="1">
            <a:spLocks noChangeArrowheads="1"/>
          </p:cNvSpPr>
          <p:nvPr/>
        </p:nvSpPr>
        <p:spPr bwMode="auto">
          <a:xfrm>
            <a:off x="1835150" y="5805488"/>
            <a:ext cx="49180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000" dirty="0"/>
              <a:t>Magnetbänder</a:t>
            </a:r>
          </a:p>
        </p:txBody>
      </p:sp>
      <p:sp>
        <p:nvSpPr>
          <p:cNvPr id="658442" name="Text Box 10"/>
          <p:cNvSpPr txBox="1">
            <a:spLocks noChangeArrowheads="1"/>
          </p:cNvSpPr>
          <p:nvPr/>
        </p:nvSpPr>
        <p:spPr bwMode="auto">
          <a:xfrm>
            <a:off x="1835150" y="5157788"/>
            <a:ext cx="49180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000" dirty="0"/>
              <a:t>CD-ROM/DVD/BlueRay</a:t>
            </a:r>
          </a:p>
        </p:txBody>
      </p:sp>
      <p:sp>
        <p:nvSpPr>
          <p:cNvPr id="658443" name="Text Box 11"/>
          <p:cNvSpPr txBox="1">
            <a:spLocks noChangeArrowheads="1"/>
          </p:cNvSpPr>
          <p:nvPr/>
        </p:nvSpPr>
        <p:spPr bwMode="auto">
          <a:xfrm>
            <a:off x="1835150" y="4508500"/>
            <a:ext cx="4918075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000" dirty="0"/>
              <a:t>Festplatte</a:t>
            </a:r>
          </a:p>
        </p:txBody>
      </p:sp>
      <p:sp>
        <p:nvSpPr>
          <p:cNvPr id="658444" name="Text Box 12"/>
          <p:cNvSpPr txBox="1">
            <a:spLocks noChangeArrowheads="1"/>
          </p:cNvSpPr>
          <p:nvPr/>
        </p:nvSpPr>
        <p:spPr bwMode="auto">
          <a:xfrm>
            <a:off x="1835150" y="3860800"/>
            <a:ext cx="49180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000" dirty="0"/>
              <a:t>Hauptspeicher/RAM</a:t>
            </a:r>
          </a:p>
        </p:txBody>
      </p:sp>
      <p:sp>
        <p:nvSpPr>
          <p:cNvPr id="658445" name="Text Box 13"/>
          <p:cNvSpPr txBox="1">
            <a:spLocks noChangeArrowheads="1"/>
          </p:cNvSpPr>
          <p:nvPr/>
        </p:nvSpPr>
        <p:spPr bwMode="auto">
          <a:xfrm>
            <a:off x="3833813" y="3213100"/>
            <a:ext cx="9191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000" dirty="0"/>
              <a:t>Cache</a:t>
            </a:r>
          </a:p>
        </p:txBody>
      </p:sp>
      <p:sp>
        <p:nvSpPr>
          <p:cNvPr id="658446" name="Text Box 14"/>
          <p:cNvSpPr txBox="1">
            <a:spLocks noChangeArrowheads="1"/>
          </p:cNvSpPr>
          <p:nvPr/>
        </p:nvSpPr>
        <p:spPr bwMode="auto">
          <a:xfrm>
            <a:off x="1835150" y="2636838"/>
            <a:ext cx="4918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2000" dirty="0"/>
              <a:t>Register</a:t>
            </a:r>
          </a:p>
        </p:txBody>
      </p:sp>
      <p:sp>
        <p:nvSpPr>
          <p:cNvPr id="658448" name="Line 16"/>
          <p:cNvSpPr>
            <a:spLocks noChangeShapeType="1"/>
          </p:cNvSpPr>
          <p:nvPr/>
        </p:nvSpPr>
        <p:spPr bwMode="auto">
          <a:xfrm>
            <a:off x="611188" y="5805488"/>
            <a:ext cx="7921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658449" name="Line 17"/>
          <p:cNvSpPr>
            <a:spLocks noChangeShapeType="1"/>
          </p:cNvSpPr>
          <p:nvPr/>
        </p:nvSpPr>
        <p:spPr bwMode="auto">
          <a:xfrm flipV="1">
            <a:off x="611188" y="5156200"/>
            <a:ext cx="7921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658450" name="Line 18"/>
          <p:cNvSpPr>
            <a:spLocks noChangeShapeType="1"/>
          </p:cNvSpPr>
          <p:nvPr/>
        </p:nvSpPr>
        <p:spPr bwMode="auto">
          <a:xfrm>
            <a:off x="611188" y="4508500"/>
            <a:ext cx="7921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658451" name="Line 19"/>
          <p:cNvSpPr>
            <a:spLocks noChangeShapeType="1"/>
          </p:cNvSpPr>
          <p:nvPr/>
        </p:nvSpPr>
        <p:spPr bwMode="auto">
          <a:xfrm>
            <a:off x="611188" y="3860800"/>
            <a:ext cx="7921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658452" name="Line 20"/>
          <p:cNvSpPr>
            <a:spLocks noChangeShapeType="1"/>
          </p:cNvSpPr>
          <p:nvPr/>
        </p:nvSpPr>
        <p:spPr bwMode="auto">
          <a:xfrm>
            <a:off x="611188" y="3213100"/>
            <a:ext cx="7921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658457" name="Text Box 25"/>
          <p:cNvSpPr txBox="1">
            <a:spLocks noChangeArrowheads="1"/>
          </p:cNvSpPr>
          <p:nvPr/>
        </p:nvSpPr>
        <p:spPr bwMode="auto">
          <a:xfrm rot="16200000">
            <a:off x="7326313" y="4094163"/>
            <a:ext cx="11525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de-DE" sz="2000" dirty="0"/>
              <a:t>Kapazität</a:t>
            </a:r>
          </a:p>
        </p:txBody>
      </p:sp>
      <p:sp>
        <p:nvSpPr>
          <p:cNvPr id="658455" name="Line 23"/>
          <p:cNvSpPr>
            <a:spLocks noChangeShapeType="1"/>
          </p:cNvSpPr>
          <p:nvPr/>
        </p:nvSpPr>
        <p:spPr bwMode="auto">
          <a:xfrm>
            <a:off x="8064500" y="2205038"/>
            <a:ext cx="0" cy="424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658459" name="Text Box 27"/>
          <p:cNvSpPr txBox="1">
            <a:spLocks noChangeArrowheads="1"/>
          </p:cNvSpPr>
          <p:nvPr/>
        </p:nvSpPr>
        <p:spPr bwMode="auto">
          <a:xfrm>
            <a:off x="8008938" y="2636838"/>
            <a:ext cx="98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dirty="0"/>
              <a:t>1 KByte</a:t>
            </a:r>
          </a:p>
        </p:txBody>
      </p:sp>
      <p:sp>
        <p:nvSpPr>
          <p:cNvPr id="658460" name="Text Box 28"/>
          <p:cNvSpPr txBox="1">
            <a:spLocks noChangeArrowheads="1"/>
          </p:cNvSpPr>
          <p:nvPr/>
        </p:nvSpPr>
        <p:spPr bwMode="auto">
          <a:xfrm>
            <a:off x="8027988" y="3349625"/>
            <a:ext cx="114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dirty="0"/>
              <a:t>12 MByte</a:t>
            </a:r>
          </a:p>
        </p:txBody>
      </p:sp>
      <p:sp>
        <p:nvSpPr>
          <p:cNvPr id="658461" name="Text Box 29"/>
          <p:cNvSpPr txBox="1">
            <a:spLocks noChangeArrowheads="1"/>
          </p:cNvSpPr>
          <p:nvPr/>
        </p:nvSpPr>
        <p:spPr bwMode="auto">
          <a:xfrm>
            <a:off x="8027988" y="399891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dirty="0"/>
              <a:t>8 GByte</a:t>
            </a:r>
          </a:p>
        </p:txBody>
      </p:sp>
      <p:sp>
        <p:nvSpPr>
          <p:cNvPr id="658462" name="Text Box 30"/>
          <p:cNvSpPr txBox="1">
            <a:spLocks noChangeArrowheads="1"/>
          </p:cNvSpPr>
          <p:nvPr/>
        </p:nvSpPr>
        <p:spPr bwMode="auto">
          <a:xfrm>
            <a:off x="8027988" y="4646613"/>
            <a:ext cx="97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dirty="0"/>
              <a:t>1 TByte</a:t>
            </a:r>
          </a:p>
        </p:txBody>
      </p:sp>
      <p:sp>
        <p:nvSpPr>
          <p:cNvPr id="658463" name="Text Box 31"/>
          <p:cNvSpPr txBox="1">
            <a:spLocks noChangeArrowheads="1"/>
          </p:cNvSpPr>
          <p:nvPr/>
        </p:nvSpPr>
        <p:spPr bwMode="auto">
          <a:xfrm>
            <a:off x="8027988" y="5294313"/>
            <a:ext cx="113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dirty="0"/>
              <a:t>50 GByte</a:t>
            </a:r>
          </a:p>
        </p:txBody>
      </p:sp>
      <p:sp>
        <p:nvSpPr>
          <p:cNvPr id="658464" name="Text Box 32"/>
          <p:cNvSpPr txBox="1">
            <a:spLocks noChangeArrowheads="1"/>
          </p:cNvSpPr>
          <p:nvPr/>
        </p:nvSpPr>
        <p:spPr bwMode="auto">
          <a:xfrm>
            <a:off x="8027988" y="5942013"/>
            <a:ext cx="97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dirty="0"/>
              <a:t>5 TByte</a:t>
            </a:r>
          </a:p>
        </p:txBody>
      </p:sp>
      <p:sp>
        <p:nvSpPr>
          <p:cNvPr id="658466" name="Text Box 34"/>
          <p:cNvSpPr txBox="1">
            <a:spLocks noChangeArrowheads="1"/>
          </p:cNvSpPr>
          <p:nvPr/>
        </p:nvSpPr>
        <p:spPr bwMode="auto">
          <a:xfrm rot="16200000">
            <a:off x="6428582" y="5164931"/>
            <a:ext cx="1668462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000" dirty="0"/>
              <a:t>Sequentieller</a:t>
            </a:r>
          </a:p>
          <a:p>
            <a:pPr algn="ctr"/>
            <a:r>
              <a:rPr lang="de-DE" sz="2000" dirty="0"/>
              <a:t>Zugriff</a:t>
            </a:r>
          </a:p>
        </p:txBody>
      </p:sp>
      <p:sp>
        <p:nvSpPr>
          <p:cNvPr id="658465" name="Line 33"/>
          <p:cNvSpPr>
            <a:spLocks noChangeShapeType="1"/>
          </p:cNvSpPr>
          <p:nvPr/>
        </p:nvSpPr>
        <p:spPr bwMode="auto">
          <a:xfrm>
            <a:off x="6948488" y="4508500"/>
            <a:ext cx="0" cy="19446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658470" name="Text Box 38"/>
          <p:cNvSpPr txBox="1">
            <a:spLocks noChangeArrowheads="1"/>
          </p:cNvSpPr>
          <p:nvPr/>
        </p:nvSpPr>
        <p:spPr bwMode="auto">
          <a:xfrm rot="16200000">
            <a:off x="6574632" y="2899569"/>
            <a:ext cx="1341437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000" dirty="0"/>
              <a:t>Wahlfreier</a:t>
            </a:r>
          </a:p>
          <a:p>
            <a:pPr algn="ctr"/>
            <a:r>
              <a:rPr lang="de-DE" sz="2000" dirty="0"/>
              <a:t>Zugriff</a:t>
            </a:r>
          </a:p>
        </p:txBody>
      </p:sp>
      <p:sp>
        <p:nvSpPr>
          <p:cNvPr id="658469" name="Line 37"/>
          <p:cNvSpPr>
            <a:spLocks noChangeShapeType="1"/>
          </p:cNvSpPr>
          <p:nvPr/>
        </p:nvSpPr>
        <p:spPr bwMode="auto">
          <a:xfrm>
            <a:off x="6948488" y="2205038"/>
            <a:ext cx="0" cy="2305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658473" name="Text Box 41"/>
          <p:cNvSpPr txBox="1">
            <a:spLocks noChangeArrowheads="1"/>
          </p:cNvSpPr>
          <p:nvPr/>
        </p:nvSpPr>
        <p:spPr bwMode="auto">
          <a:xfrm rot="16200000">
            <a:off x="723900" y="4094163"/>
            <a:ext cx="22574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000" dirty="0"/>
              <a:t>Zugriffszeit/Latenz</a:t>
            </a:r>
          </a:p>
        </p:txBody>
      </p:sp>
      <p:sp>
        <p:nvSpPr>
          <p:cNvPr id="658472" name="Line 40"/>
          <p:cNvSpPr>
            <a:spLocks noChangeShapeType="1"/>
          </p:cNvSpPr>
          <p:nvPr/>
        </p:nvSpPr>
        <p:spPr bwMode="auto">
          <a:xfrm>
            <a:off x="1692275" y="2205038"/>
            <a:ext cx="0" cy="424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658476" name="Text Box 44"/>
          <p:cNvSpPr txBox="1">
            <a:spLocks noChangeArrowheads="1"/>
          </p:cNvSpPr>
          <p:nvPr/>
        </p:nvSpPr>
        <p:spPr bwMode="auto">
          <a:xfrm>
            <a:off x="739775" y="2636838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dirty="0"/>
              <a:t>100 ps</a:t>
            </a:r>
          </a:p>
        </p:txBody>
      </p:sp>
      <p:sp>
        <p:nvSpPr>
          <p:cNvPr id="658477" name="Text Box 45"/>
          <p:cNvSpPr txBox="1">
            <a:spLocks noChangeArrowheads="1"/>
          </p:cNvSpPr>
          <p:nvPr/>
        </p:nvSpPr>
        <p:spPr bwMode="auto">
          <a:xfrm>
            <a:off x="758825" y="3349625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dirty="0"/>
              <a:t>1 ns</a:t>
            </a:r>
          </a:p>
        </p:txBody>
      </p:sp>
      <p:sp>
        <p:nvSpPr>
          <p:cNvPr id="658478" name="Text Box 46"/>
          <p:cNvSpPr txBox="1">
            <a:spLocks noChangeArrowheads="1"/>
          </p:cNvSpPr>
          <p:nvPr/>
        </p:nvSpPr>
        <p:spPr bwMode="auto">
          <a:xfrm>
            <a:off x="758825" y="3998913"/>
            <a:ext cx="74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dirty="0"/>
              <a:t>10 ns</a:t>
            </a:r>
          </a:p>
        </p:txBody>
      </p:sp>
      <p:sp>
        <p:nvSpPr>
          <p:cNvPr id="658479" name="Text Box 47"/>
          <p:cNvSpPr txBox="1">
            <a:spLocks noChangeArrowheads="1"/>
          </p:cNvSpPr>
          <p:nvPr/>
        </p:nvSpPr>
        <p:spPr bwMode="auto">
          <a:xfrm>
            <a:off x="758825" y="46466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dirty="0"/>
              <a:t>10 ms</a:t>
            </a:r>
          </a:p>
        </p:txBody>
      </p:sp>
      <p:sp>
        <p:nvSpPr>
          <p:cNvPr id="658480" name="Text Box 48"/>
          <p:cNvSpPr txBox="1">
            <a:spLocks noChangeArrowheads="1"/>
          </p:cNvSpPr>
          <p:nvPr/>
        </p:nvSpPr>
        <p:spPr bwMode="auto">
          <a:xfrm>
            <a:off x="758825" y="5294313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dirty="0"/>
              <a:t>100 ms</a:t>
            </a:r>
          </a:p>
        </p:txBody>
      </p:sp>
      <p:sp>
        <p:nvSpPr>
          <p:cNvPr id="658481" name="Text Box 49"/>
          <p:cNvSpPr txBox="1">
            <a:spLocks noChangeArrowheads="1"/>
          </p:cNvSpPr>
          <p:nvPr/>
        </p:nvSpPr>
        <p:spPr bwMode="auto">
          <a:xfrm>
            <a:off x="758825" y="5942013"/>
            <a:ext cx="74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dirty="0"/>
              <a:t>100 s</a:t>
            </a:r>
          </a:p>
        </p:txBody>
      </p:sp>
    </p:spTree>
    <p:extLst>
      <p:ext uri="{BB962C8B-B14F-4D97-AF65-F5344CB8AC3E}">
        <p14:creationId xmlns:p14="http://schemas.microsoft.com/office/powerpoint/2010/main" val="3492937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BC9F82FC-06D7-42A2-9467-0BAA1C450777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Speicher allgemein </a:t>
            </a:r>
            <a:r>
              <a:rPr lang="de-DE" dirty="0" smtClean="0"/>
              <a:t>(2)</a:t>
            </a:r>
            <a:endParaRPr lang="de-DE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Messung der Kapazität von Speicherbausteinen in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i="1" dirty="0" smtClean="0"/>
              <a:t>Kilobyte (kByte, kB)</a:t>
            </a:r>
            <a:br>
              <a:rPr lang="de-DE" i="1" dirty="0" smtClean="0"/>
            </a:br>
            <a:r>
              <a:rPr lang="de-DE" dirty="0" smtClean="0"/>
              <a:t>	1 kByte</a:t>
            </a:r>
            <a:r>
              <a:rPr lang="de-DE" dirty="0"/>
              <a:t> </a:t>
            </a:r>
            <a:r>
              <a:rPr lang="de-DE" dirty="0" smtClean="0"/>
              <a:t> = 1024 Bytes = 2</a:t>
            </a:r>
            <a:r>
              <a:rPr lang="de-DE" baseline="30000" dirty="0" smtClean="0"/>
              <a:t>10</a:t>
            </a:r>
            <a:r>
              <a:rPr lang="de-DE" dirty="0" smtClean="0"/>
              <a:t> Bytes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i="1" dirty="0" smtClean="0"/>
              <a:t>Megabyte (MByte, MB)</a:t>
            </a:r>
            <a:br>
              <a:rPr lang="de-DE" i="1" dirty="0" smtClean="0"/>
            </a:br>
            <a:r>
              <a:rPr lang="de-DE" dirty="0" smtClean="0"/>
              <a:t>	1 MByte = 1024 kBytes = 2</a:t>
            </a:r>
            <a:r>
              <a:rPr lang="de-DE" baseline="30000" dirty="0" smtClean="0"/>
              <a:t>20</a:t>
            </a:r>
            <a:r>
              <a:rPr lang="de-DE" dirty="0" smtClean="0"/>
              <a:t> Bytes = 1.048.576 Bytes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i="1" dirty="0" smtClean="0"/>
              <a:t>Gigabyte (GByte, GB)</a:t>
            </a:r>
            <a:br>
              <a:rPr lang="de-DE" i="1" dirty="0" smtClean="0"/>
            </a:br>
            <a:r>
              <a:rPr lang="de-DE" dirty="0" smtClean="0"/>
              <a:t>	1 GByte = 1024 MBytes = 2</a:t>
            </a:r>
            <a:r>
              <a:rPr lang="de-DE" baseline="30000" dirty="0" smtClean="0"/>
              <a:t>30</a:t>
            </a:r>
            <a:r>
              <a:rPr lang="de-DE" dirty="0" smtClean="0"/>
              <a:t> Bytes = 1.073.741.824 Bytes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i="1" dirty="0" smtClean="0"/>
              <a:t>Terabyte (TByte, TB)</a:t>
            </a:r>
            <a:br>
              <a:rPr lang="de-DE" i="1" dirty="0" smtClean="0"/>
            </a:br>
            <a:r>
              <a:rPr lang="de-DE" dirty="0" smtClean="0"/>
              <a:t>	1 TByte = 1024 GBytes = 2</a:t>
            </a:r>
            <a:r>
              <a:rPr lang="de-DE" baseline="30000" dirty="0" smtClean="0"/>
              <a:t>40</a:t>
            </a:r>
            <a:r>
              <a:rPr lang="de-DE" dirty="0" smtClean="0"/>
              <a:t> Bytes = 1.099.511.627.776 Bytes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i="1" dirty="0" smtClean="0"/>
              <a:t>Petabyte (PByte, PB)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	1 PByte = 1024 TBytes = 2</a:t>
            </a:r>
            <a:r>
              <a:rPr lang="de-DE" baseline="30000" dirty="0" smtClean="0"/>
              <a:t>50</a:t>
            </a:r>
            <a:r>
              <a:rPr lang="de-DE" dirty="0" smtClean="0"/>
              <a:t> Bytes = 1.125.899.906.842.624 Bytes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57093D91-4B2F-47F7-8EFA-1DDA96FCFA77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Speichervergabe </a:t>
            </a:r>
            <a:r>
              <a:rPr lang="de-DE" dirty="0"/>
              <a:t>(1)</a:t>
            </a:r>
          </a:p>
        </p:txBody>
      </p:sp>
      <p:sp>
        <p:nvSpPr>
          <p:cNvPr id="66867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Verfügbarer Speicher</a:t>
            </a:r>
            <a:endParaRPr lang="de-DE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23326" r="51204" b="11050"/>
          <a:stretch/>
        </p:blipFill>
        <p:spPr>
          <a:xfrm>
            <a:off x="395536" y="2211205"/>
            <a:ext cx="2074333" cy="36660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483768" y="5661248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Courier New" pitchFamily="49" charset="0"/>
                <a:cs typeface="Courier New" pitchFamily="49" charset="0"/>
              </a:rPr>
              <a:t>0x0000</a:t>
            </a:r>
            <a:r>
              <a:rPr lang="de-DE" sz="1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2000" b="1" dirty="0" smtClean="0">
                <a:latin typeface="Courier New" pitchFamily="49" charset="0"/>
                <a:cs typeface="Courier New" pitchFamily="49" charset="0"/>
              </a:rPr>
              <a:t>0000</a:t>
            </a:r>
            <a:endParaRPr lang="de-DE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483475" y="2060848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Courier New" pitchFamily="49" charset="0"/>
                <a:cs typeface="Courier New" pitchFamily="49" charset="0"/>
              </a:rPr>
              <a:t>0xffff</a:t>
            </a:r>
            <a:r>
              <a:rPr lang="de-DE" sz="1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2000" b="1" dirty="0" smtClean="0">
                <a:latin typeface="Courier New" pitchFamily="49" charset="0"/>
                <a:cs typeface="Courier New" pitchFamily="49" charset="0"/>
              </a:rPr>
              <a:t>ffff</a:t>
            </a:r>
            <a:endParaRPr lang="de-DE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805043" y="4233282"/>
            <a:ext cx="1838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Verfügbarer</a:t>
            </a:r>
          </a:p>
          <a:p>
            <a:r>
              <a:rPr lang="de-DE" sz="2000" dirty="0" smtClean="0"/>
              <a:t>Hauptspeicher</a:t>
            </a:r>
            <a:endParaRPr lang="de-DE" sz="2000" dirty="0"/>
          </a:p>
        </p:txBody>
      </p:sp>
      <p:sp>
        <p:nvSpPr>
          <p:cNvPr id="7" name="Geschweifte Klammer rechts 6"/>
          <p:cNvSpPr/>
          <p:nvPr/>
        </p:nvSpPr>
        <p:spPr bwMode="auto">
          <a:xfrm>
            <a:off x="2555776" y="3710935"/>
            <a:ext cx="216024" cy="1734289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483768" y="2996952"/>
            <a:ext cx="2451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Ein-/Ausgabegeräte</a:t>
            </a:r>
            <a:endParaRPr lang="de-DE" sz="2000" dirty="0"/>
          </a:p>
        </p:txBody>
      </p:sp>
      <p:sp>
        <p:nvSpPr>
          <p:cNvPr id="13" name="Geschweifte Klammer rechts 12"/>
          <p:cNvSpPr/>
          <p:nvPr/>
        </p:nvSpPr>
        <p:spPr bwMode="auto">
          <a:xfrm>
            <a:off x="5220072" y="2204864"/>
            <a:ext cx="216024" cy="3656439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541347" y="3356992"/>
            <a:ext cx="21934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Verfügbarer</a:t>
            </a:r>
          </a:p>
          <a:p>
            <a:r>
              <a:rPr lang="de-DE" sz="2000" dirty="0" smtClean="0"/>
              <a:t>Adressraum</a:t>
            </a:r>
          </a:p>
          <a:p>
            <a:r>
              <a:rPr lang="de-DE" sz="2000" dirty="0" smtClean="0"/>
              <a:t>(hier mit 32 Bit</a:t>
            </a:r>
          </a:p>
          <a:p>
            <a:r>
              <a:rPr lang="de-DE" sz="2000" dirty="0" smtClean="0"/>
              <a:t>breiten Adressen)</a:t>
            </a:r>
            <a:endParaRPr lang="de-D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74529A46-3787-48C9-9EBA-4F73896E8588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67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Speichervergabe </a:t>
            </a:r>
            <a:r>
              <a:rPr lang="de-DE" dirty="0" smtClean="0"/>
              <a:t>(2)</a:t>
            </a:r>
            <a:endParaRPr lang="de-DE" dirty="0"/>
          </a:p>
        </p:txBody>
      </p:sp>
      <p:sp>
        <p:nvSpPr>
          <p:cNvPr id="670791" name="Rectangle 7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Belegung des verfügbaren Hauptspeichers durch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Benutzerprogramme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Programmbefehle (Code, </a:t>
            </a:r>
            <a:r>
              <a:rPr lang="en-US" i="1" dirty="0" smtClean="0"/>
              <a:t>Binary</a:t>
            </a:r>
            <a:r>
              <a:rPr lang="de-DE" dirty="0" smtClean="0"/>
              <a:t>)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Programmdaten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Betriebssystem</a:t>
            </a:r>
            <a:endParaRPr lang="de-DE" dirty="0"/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Betriebssystemcode</a:t>
            </a:r>
            <a:endParaRPr lang="de-DE" dirty="0"/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Pufferspeicher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Systemvariablen</a:t>
            </a:r>
            <a:endParaRPr lang="de-DE" dirty="0"/>
          </a:p>
          <a:p>
            <a:pPr marL="0" indent="0"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  <a:buFont typeface="Arial" charset="0"/>
              <a:buNone/>
            </a:pPr>
            <a:r>
              <a:rPr lang="de-DE" b="1" dirty="0" smtClean="0">
                <a:sym typeface="Wingdings"/>
              </a:rPr>
              <a:t></a:t>
            </a:r>
            <a:r>
              <a:rPr lang="de-DE" b="1" dirty="0" smtClean="0"/>
              <a:t> Zuteilung des Speichers nötig</a:t>
            </a:r>
            <a:endParaRPr lang="de-DE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46BF5451-5606-4F3A-9FDA-E5DD64D9C991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67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Statische Speicherzuteilung</a:t>
            </a:r>
            <a:endParaRPr lang="de-DE" dirty="0"/>
          </a:p>
        </p:txBody>
      </p:sp>
      <p:sp>
        <p:nvSpPr>
          <p:cNvPr id="6727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Feste Bereiche für Betriebssystem und Benutzerprogramm</a:t>
            </a:r>
            <a:endParaRPr lang="de-DE" b="1" dirty="0"/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endParaRPr lang="de-DE" b="1" dirty="0"/>
          </a:p>
          <a:p>
            <a:pPr>
              <a:lnSpc>
                <a:spcPct val="120000"/>
              </a:lnSpc>
              <a:buFont typeface="Arial" charset="0"/>
              <a:buNone/>
            </a:pPr>
            <a:r>
              <a:rPr lang="de-DE" b="1" dirty="0" smtClean="0"/>
              <a:t>Probleme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Begrenzung anderer Ressourcen</a:t>
            </a:r>
            <a:br>
              <a:rPr lang="de-DE" dirty="0" smtClean="0"/>
            </a:br>
            <a:r>
              <a:rPr lang="de-DE" dirty="0" smtClean="0"/>
              <a:t>(z.B. Bandbreite bei Ein-/Ausgabe wegen zu kleiner Systempuffer)</a:t>
            </a:r>
            <a:endParaRPr lang="de-DE" i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Ungenutzter Speicher des Betriebssystems kann von Anwendungsprogramm nicht genutzt werden, und umgekehrt</a:t>
            </a:r>
            <a:endParaRPr lang="de-DE" dirty="0"/>
          </a:p>
          <a:p>
            <a:pPr marL="0" indent="0"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  <a:buFont typeface="Arial" charset="0"/>
              <a:buNone/>
            </a:pPr>
            <a:r>
              <a:rPr lang="de-DE" b="1" dirty="0">
                <a:sym typeface="Wingdings"/>
              </a:rPr>
              <a:t></a:t>
            </a:r>
            <a:r>
              <a:rPr lang="de-DE" b="1" dirty="0"/>
              <a:t> </a:t>
            </a:r>
            <a:r>
              <a:rPr lang="de-DE" b="1" dirty="0" smtClean="0"/>
              <a:t>Dynamische Speicherzuteilung einsetzen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None/>
            </a:pPr>
            <a:endParaRPr lang="de-DE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43043EA8-11FC-4DD6-810E-99746A1100D3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Segmente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Zusammenhängender Speicherbereich</a:t>
            </a:r>
            <a:br>
              <a:rPr lang="de-DE" dirty="0" smtClean="0"/>
            </a:br>
            <a:r>
              <a:rPr lang="de-DE" dirty="0" smtClean="0"/>
              <a:t>(Bereich mit aufeinanderfolgenden Adressen)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Einzelne Segmente können unterschiedliche Länge haben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sz="1200" dirty="0"/>
          </a:p>
          <a:p>
            <a:pPr>
              <a:lnSpc>
                <a:spcPct val="90000"/>
              </a:lnSpc>
            </a:pPr>
            <a:r>
              <a:rPr lang="de-DE" b="1" dirty="0" smtClean="0"/>
              <a:t>Erforderlich: Allokation (Anforderung) und Freigabe von Segmenten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sz="1200" dirty="0"/>
          </a:p>
          <a:p>
            <a:pPr>
              <a:lnSpc>
                <a:spcPct val="90000"/>
              </a:lnSpc>
            </a:pPr>
            <a:r>
              <a:rPr lang="de-DE" b="1" dirty="0" smtClean="0"/>
              <a:t>Ein Anwendungsprogramm besitzt üblicherweise folgende Segmente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Code-Segment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Daten-Segment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en-US" i="1" dirty="0" smtClean="0"/>
              <a:t>Stack</a:t>
            </a:r>
            <a:r>
              <a:rPr lang="de-DE" dirty="0" smtClean="0"/>
              <a:t>-Segment (für Verwaltungsinformationen, z.B. bei Funktionsaufrufen)</a:t>
            </a:r>
            <a:endParaRPr lang="de-DE" dirty="0"/>
          </a:p>
          <a:p>
            <a:pPr marL="0" indent="0">
              <a:lnSpc>
                <a:spcPct val="120000"/>
              </a:lnSpc>
            </a:pPr>
            <a:endParaRPr lang="de-DE" sz="1200" dirty="0"/>
          </a:p>
          <a:p>
            <a:pPr>
              <a:lnSpc>
                <a:spcPct val="120000"/>
              </a:lnSpc>
              <a:buFont typeface="Wingdings"/>
              <a:buChar char="F"/>
            </a:pPr>
            <a:r>
              <a:rPr lang="de-DE" b="1" dirty="0" smtClean="0"/>
              <a:t>Suche nach geeigneten Speicherbereichen zur Zuteilung</a:t>
            </a:r>
          </a:p>
          <a:p>
            <a:pPr>
              <a:lnSpc>
                <a:spcPct val="120000"/>
              </a:lnSpc>
              <a:buFont typeface="Wingdings"/>
              <a:buChar char="F"/>
            </a:pPr>
            <a:r>
              <a:rPr lang="de-DE" b="1" dirty="0" smtClean="0"/>
              <a:t>Speicherzuteilungsstrategien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baseline="-25000" dirty="0"/>
          </a:p>
        </p:txBody>
      </p:sp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Dynamische Speicherzuteilung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43043EA8-11FC-4DD6-810E-99746A1100D3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Physikalischer Adressraum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Eine 32 Bit-Architektur kann</a:t>
            </a:r>
            <a:br>
              <a:rPr lang="de-DE" dirty="0" smtClean="0"/>
            </a:br>
            <a:r>
              <a:rPr lang="de-DE" dirty="0" smtClean="0"/>
              <a:t>physikalische Adressen von</a:t>
            </a:r>
            <a:br>
              <a:rPr lang="de-DE" dirty="0" smtClean="0"/>
            </a:br>
            <a:r>
              <a:rPr lang="de-DE" dirty="0" smtClean="0"/>
              <a:t>0, ..., 2</a:t>
            </a:r>
            <a:r>
              <a:rPr lang="de-DE" baseline="30000" dirty="0" smtClean="0"/>
              <a:t>32</a:t>
            </a:r>
            <a:r>
              <a:rPr lang="de-DE" dirty="0" smtClean="0"/>
              <a:t>-1 erzeugen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Nicht alle diese physikalischen</a:t>
            </a:r>
            <a:br>
              <a:rPr lang="de-DE" dirty="0" smtClean="0"/>
            </a:br>
            <a:r>
              <a:rPr lang="de-DE" dirty="0" smtClean="0"/>
              <a:t>Adressen gibt es in Hardware</a:t>
            </a:r>
            <a:br>
              <a:rPr lang="de-DE" dirty="0" smtClean="0"/>
            </a:br>
            <a:r>
              <a:rPr lang="de-DE" dirty="0" smtClean="0"/>
              <a:t>(weiße Bereiche rechts)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Einzelne Teilbereiche des phys.</a:t>
            </a:r>
            <a:br>
              <a:rPr lang="de-DE" dirty="0" smtClean="0"/>
            </a:br>
            <a:r>
              <a:rPr lang="de-DE" dirty="0" smtClean="0"/>
              <a:t>Adressraums werden auf unter-</a:t>
            </a:r>
            <a:br>
              <a:rPr lang="de-DE" dirty="0" smtClean="0"/>
            </a:br>
            <a:r>
              <a:rPr lang="de-DE" dirty="0" smtClean="0"/>
              <a:t>schiedliche Hardware-Komponenten</a:t>
            </a:r>
            <a:br>
              <a:rPr lang="de-DE" dirty="0" smtClean="0"/>
            </a:br>
            <a:r>
              <a:rPr lang="de-DE" dirty="0" smtClean="0"/>
              <a:t>abgebildet (bspw. DRAM-Module,</a:t>
            </a:r>
            <a:br>
              <a:rPr lang="de-DE" dirty="0" smtClean="0"/>
            </a:br>
            <a:r>
              <a:rPr lang="de-DE" dirty="0" smtClean="0"/>
              <a:t>Boot-ROMs, Video-Speicher, ...)</a:t>
            </a:r>
          </a:p>
        </p:txBody>
      </p:sp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Adressräume (1)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23326" r="51204" b="11050"/>
          <a:stretch/>
        </p:blipFill>
        <p:spPr>
          <a:xfrm>
            <a:off x="4860032" y="1851165"/>
            <a:ext cx="2074333" cy="366606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948264" y="5301208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Courier New" pitchFamily="49" charset="0"/>
                <a:cs typeface="Courier New" pitchFamily="49" charset="0"/>
              </a:rPr>
              <a:t>0x0000</a:t>
            </a:r>
            <a:r>
              <a:rPr lang="de-DE" sz="1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2000" b="1" dirty="0" smtClean="0">
                <a:latin typeface="Courier New" pitchFamily="49" charset="0"/>
                <a:cs typeface="Courier New" pitchFamily="49" charset="0"/>
              </a:rPr>
              <a:t>0000</a:t>
            </a:r>
            <a:endParaRPr lang="de-DE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947971" y="1700808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Courier New" pitchFamily="49" charset="0"/>
                <a:cs typeface="Courier New" pitchFamily="49" charset="0"/>
              </a:rPr>
              <a:t>0xffff</a:t>
            </a:r>
            <a:r>
              <a:rPr lang="de-DE" sz="1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2000" b="1" dirty="0" smtClean="0">
                <a:latin typeface="Courier New" pitchFamily="49" charset="0"/>
                <a:cs typeface="Courier New" pitchFamily="49" charset="0"/>
              </a:rPr>
              <a:t>ffff</a:t>
            </a:r>
            <a:endParaRPr lang="de-DE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269539" y="3873242"/>
            <a:ext cx="1838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Verfügbarer</a:t>
            </a:r>
          </a:p>
          <a:p>
            <a:r>
              <a:rPr lang="de-DE" sz="2000" dirty="0" smtClean="0"/>
              <a:t>Hauptspeicher</a:t>
            </a:r>
            <a:endParaRPr lang="de-DE" sz="2000" dirty="0"/>
          </a:p>
        </p:txBody>
      </p:sp>
      <p:sp>
        <p:nvSpPr>
          <p:cNvPr id="10" name="Geschweifte Klammer rechts 9"/>
          <p:cNvSpPr/>
          <p:nvPr/>
        </p:nvSpPr>
        <p:spPr bwMode="auto">
          <a:xfrm>
            <a:off x="7020272" y="3350895"/>
            <a:ext cx="216024" cy="1734289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948264" y="2492896"/>
            <a:ext cx="1923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Ein-/</a:t>
            </a:r>
          </a:p>
          <a:p>
            <a:r>
              <a:rPr lang="de-DE" sz="2000" dirty="0" smtClean="0"/>
              <a:t>Ausgabegeräte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574183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5298842" y="1700808"/>
            <a:ext cx="2037600" cy="3650098"/>
          </a:xfrm>
          <a:prstGeom prst="rect">
            <a:avLst/>
          </a:prstGeom>
          <a:solidFill>
            <a:srgbClr val="FFFF8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43043EA8-11FC-4DD6-810E-99746A1100D3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Virtueller Adressraum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Eine Software kann viel mehr</a:t>
            </a:r>
            <a:br>
              <a:rPr lang="de-DE" dirty="0" smtClean="0"/>
            </a:br>
            <a:r>
              <a:rPr lang="de-DE" dirty="0" smtClean="0"/>
              <a:t>Adressen benutzen als in physi-</a:t>
            </a:r>
            <a:br>
              <a:rPr lang="de-DE" dirty="0" smtClean="0"/>
            </a:br>
            <a:r>
              <a:rPr lang="de-DE" dirty="0" smtClean="0"/>
              <a:t>kalischem Adressraum überhaupt</a:t>
            </a:r>
            <a:br>
              <a:rPr lang="de-DE" dirty="0" smtClean="0"/>
            </a:br>
            <a:r>
              <a:rPr lang="de-DE" dirty="0" smtClean="0"/>
              <a:t>existieren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Software wird ein virtueller Adress-</a:t>
            </a:r>
            <a:br>
              <a:rPr lang="de-DE" dirty="0" smtClean="0"/>
            </a:br>
            <a:r>
              <a:rPr lang="de-DE" dirty="0" smtClean="0"/>
              <a:t>raum durch das Betriebssystem</a:t>
            </a:r>
            <a:br>
              <a:rPr lang="de-DE" dirty="0" smtClean="0"/>
            </a:br>
            <a:r>
              <a:rPr lang="de-DE" dirty="0" smtClean="0"/>
              <a:t>„vorgespielt“, der sämtliche</a:t>
            </a:r>
            <a:br>
              <a:rPr lang="de-DE" dirty="0" smtClean="0"/>
            </a:br>
            <a:r>
              <a:rPr lang="de-DE" dirty="0" smtClean="0"/>
              <a:t>möglichen Adressen 0, ..., 2</a:t>
            </a:r>
            <a:r>
              <a:rPr lang="de-DE" baseline="30000" dirty="0" smtClean="0"/>
              <a:t>32</a:t>
            </a:r>
            <a:r>
              <a:rPr lang="de-DE" dirty="0" smtClean="0"/>
              <a:t>-1</a:t>
            </a:r>
            <a:br>
              <a:rPr lang="de-DE" dirty="0" smtClean="0"/>
            </a:br>
            <a:r>
              <a:rPr lang="de-DE" dirty="0" smtClean="0"/>
              <a:t>umfassen kann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Jeder einzelne Anwender-Prozess</a:t>
            </a:r>
            <a:br>
              <a:rPr lang="de-DE" dirty="0" smtClean="0"/>
            </a:br>
            <a:r>
              <a:rPr lang="de-DE" dirty="0" smtClean="0"/>
              <a:t>hat seinen eigenen virtuellen Adress-</a:t>
            </a:r>
            <a:br>
              <a:rPr lang="de-DE" dirty="0" smtClean="0"/>
            </a:br>
            <a:r>
              <a:rPr lang="de-DE" dirty="0" smtClean="0"/>
              <a:t>raum </a:t>
            </a:r>
            <a:r>
              <a:rPr lang="en-US" i="1" dirty="0" smtClean="0"/>
              <a:t>(user space)</a:t>
            </a:r>
            <a:r>
              <a:rPr lang="de-DE" dirty="0" smtClean="0"/>
              <a:t>, und auch das</a:t>
            </a:r>
            <a:br>
              <a:rPr lang="de-DE" dirty="0" smtClean="0"/>
            </a:br>
            <a:r>
              <a:rPr lang="de-DE" dirty="0" smtClean="0"/>
              <a:t>Betriebssystem </a:t>
            </a:r>
            <a:r>
              <a:rPr lang="en-US" i="1" dirty="0" smtClean="0"/>
              <a:t>(kernel space)</a:t>
            </a:r>
          </a:p>
        </p:txBody>
      </p:sp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Adressräume (2)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7220775" y="5301208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Courier New" pitchFamily="49" charset="0"/>
                <a:cs typeface="Courier New" pitchFamily="49" charset="0"/>
              </a:rPr>
              <a:t>0x0000</a:t>
            </a:r>
            <a:r>
              <a:rPr lang="de-DE" sz="1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2000" b="1" dirty="0" smtClean="0">
                <a:latin typeface="Courier New" pitchFamily="49" charset="0"/>
                <a:cs typeface="Courier New" pitchFamily="49" charset="0"/>
              </a:rPr>
              <a:t>0000</a:t>
            </a:r>
            <a:endParaRPr lang="de-DE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20482" y="1700808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Courier New" pitchFamily="49" charset="0"/>
                <a:cs typeface="Courier New" pitchFamily="49" charset="0"/>
              </a:rPr>
              <a:t>0xffff</a:t>
            </a:r>
            <a:r>
              <a:rPr lang="de-DE" sz="1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2000" b="1" dirty="0" smtClean="0">
                <a:latin typeface="Courier New" pitchFamily="49" charset="0"/>
                <a:cs typeface="Courier New" pitchFamily="49" charset="0"/>
              </a:rPr>
              <a:t>ffff</a:t>
            </a:r>
            <a:endParaRPr lang="de-DE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542050" y="3873242"/>
            <a:ext cx="15664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Virtueller</a:t>
            </a:r>
            <a:br>
              <a:rPr lang="de-DE" sz="2000" dirty="0" smtClean="0"/>
            </a:br>
            <a:r>
              <a:rPr lang="de-DE" sz="2000" dirty="0" smtClean="0"/>
              <a:t>Adressraum</a:t>
            </a:r>
          </a:p>
          <a:p>
            <a:r>
              <a:rPr lang="de-DE" sz="2000" dirty="0" smtClean="0"/>
              <a:t>Prozess P1</a:t>
            </a:r>
            <a:endParaRPr lang="de-DE" sz="2000" dirty="0"/>
          </a:p>
        </p:txBody>
      </p:sp>
      <p:sp>
        <p:nvSpPr>
          <p:cNvPr id="2" name="Rechteck 1"/>
          <p:cNvSpPr/>
          <p:nvPr/>
        </p:nvSpPr>
        <p:spPr bwMode="auto">
          <a:xfrm>
            <a:off x="5146442" y="1844824"/>
            <a:ext cx="2037600" cy="3650098"/>
          </a:xfrm>
          <a:prstGeom prst="rect">
            <a:avLst/>
          </a:prstGeom>
          <a:solidFill>
            <a:srgbClr val="FFFF8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 flipH="1">
            <a:off x="7077998" y="4381074"/>
            <a:ext cx="432000" cy="2539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/>
          <p:cNvSpPr txBox="1"/>
          <p:nvPr/>
        </p:nvSpPr>
        <p:spPr>
          <a:xfrm>
            <a:off x="7542050" y="2348880"/>
            <a:ext cx="15664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Virtueller</a:t>
            </a:r>
            <a:br>
              <a:rPr lang="de-DE" sz="2000" dirty="0" smtClean="0"/>
            </a:br>
            <a:r>
              <a:rPr lang="de-DE" sz="2000" dirty="0" smtClean="0"/>
              <a:t>Adressraum</a:t>
            </a:r>
          </a:p>
          <a:p>
            <a:r>
              <a:rPr lang="de-DE" sz="2000" dirty="0" smtClean="0"/>
              <a:t>Prozess P2</a:t>
            </a:r>
            <a:endParaRPr lang="de-DE" sz="2000" dirty="0"/>
          </a:p>
        </p:txBody>
      </p:sp>
      <p:cxnSp>
        <p:nvCxnSpPr>
          <p:cNvPr id="16" name="Gerade Verbindung 15"/>
          <p:cNvCxnSpPr/>
          <p:nvPr/>
        </p:nvCxnSpPr>
        <p:spPr bwMode="auto">
          <a:xfrm flipH="1">
            <a:off x="7257998" y="2879778"/>
            <a:ext cx="252000" cy="701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hteck 21"/>
          <p:cNvSpPr/>
          <p:nvPr/>
        </p:nvSpPr>
        <p:spPr bwMode="auto">
          <a:xfrm>
            <a:off x="5004048" y="2011150"/>
            <a:ext cx="2037600" cy="3650098"/>
          </a:xfrm>
          <a:prstGeom prst="rect">
            <a:avLst/>
          </a:prstGeom>
          <a:solidFill>
            <a:srgbClr val="FFFF8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7164288" y="5725705"/>
            <a:ext cx="15664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Virtueller</a:t>
            </a:r>
            <a:br>
              <a:rPr lang="de-DE" sz="2000" dirty="0" smtClean="0"/>
            </a:br>
            <a:r>
              <a:rPr lang="de-DE" sz="2000" dirty="0" smtClean="0"/>
              <a:t>Adressraum</a:t>
            </a:r>
          </a:p>
          <a:p>
            <a:r>
              <a:rPr lang="de-DE" sz="2000" dirty="0" smtClean="0"/>
              <a:t>Kernel</a:t>
            </a:r>
            <a:endParaRPr lang="de-DE" sz="2000" dirty="0"/>
          </a:p>
        </p:txBody>
      </p:sp>
      <p:cxnSp>
        <p:nvCxnSpPr>
          <p:cNvPr id="24" name="Gerade Verbindung 23"/>
          <p:cNvCxnSpPr>
            <a:stCxn id="23" idx="1"/>
          </p:cNvCxnSpPr>
          <p:nvPr/>
        </p:nvCxnSpPr>
        <p:spPr bwMode="auto">
          <a:xfrm flipH="1" flipV="1">
            <a:off x="6660232" y="5494922"/>
            <a:ext cx="504056" cy="7386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1918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2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82813"/>
            <a:ext cx="7772400" cy="2068512"/>
          </a:xfrm>
        </p:spPr>
        <p:txBody>
          <a:bodyPr/>
          <a:lstStyle/>
          <a:p>
            <a:r>
              <a:rPr lang="de-DE" dirty="0"/>
              <a:t>Kapitel 6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Speicherverwaltung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FA9F6976-5949-4B03-96EA-4ABDE5904F16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1168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de-DE" b="1" dirty="0" smtClean="0"/>
              <a:t>Freie (evtl. auch belegte) Segmente des Speichers müssen repräsentiert werden</a:t>
            </a:r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r>
              <a:rPr lang="de-DE" b="1" dirty="0" smtClean="0"/>
              <a:t>Bitvektoren</a:t>
            </a:r>
            <a:endParaRPr lang="de-DE" b="1" dirty="0"/>
          </a:p>
        </p:txBody>
      </p:sp>
      <p:sp>
        <p:nvSpPr>
          <p:cNvPr id="711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Freispeicherverwaltung </a:t>
            </a:r>
            <a:r>
              <a:rPr lang="de-DE" dirty="0"/>
              <a:t>(1)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7872" r="5185" b="16657"/>
          <a:stretch/>
        </p:blipFill>
        <p:spPr>
          <a:xfrm>
            <a:off x="298069" y="2706464"/>
            <a:ext cx="7298267" cy="30988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483768" y="4109010"/>
            <a:ext cx="521488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/>
              <a:t>Bitvektor markiert belegte Speichereinheiten</a:t>
            </a:r>
            <a:endParaRPr lang="de-DE" sz="2000" dirty="0"/>
          </a:p>
        </p:txBody>
      </p:sp>
      <p:sp>
        <p:nvSpPr>
          <p:cNvPr id="8" name="Textfeld 7"/>
          <p:cNvSpPr txBox="1"/>
          <p:nvPr/>
        </p:nvSpPr>
        <p:spPr>
          <a:xfrm>
            <a:off x="251520" y="5909210"/>
            <a:ext cx="7617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Speichereinheiten gleicher Größe (z.B. 1 Byte, 64 Bytes, 1 kByte)</a:t>
            </a:r>
            <a:endParaRPr lang="de-D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1F28CB51-7AB8-4F10-BEE8-2599512E9DFA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4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1373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Verkettete Liste</a:t>
            </a:r>
            <a:endParaRPr lang="de-DE" b="1" dirty="0"/>
          </a:p>
        </p:txBody>
      </p:sp>
      <p:sp>
        <p:nvSpPr>
          <p:cNvPr id="7137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Freispeicherverwaltung </a:t>
            </a:r>
            <a:r>
              <a:rPr lang="de-DE" dirty="0" smtClean="0"/>
              <a:t>(2)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7" t="22417" r="5093" b="13626"/>
          <a:stretch/>
        </p:blipFill>
        <p:spPr>
          <a:xfrm>
            <a:off x="251520" y="1888067"/>
            <a:ext cx="7315200" cy="3572934"/>
          </a:xfrm>
          <a:prstGeom prst="rect">
            <a:avLst/>
          </a:prstGeom>
        </p:spPr>
      </p:pic>
      <p:sp>
        <p:nvSpPr>
          <p:cNvPr id="47" name="Textfeld 46"/>
          <p:cNvSpPr txBox="1"/>
          <p:nvPr/>
        </p:nvSpPr>
        <p:spPr>
          <a:xfrm>
            <a:off x="251520" y="5589240"/>
            <a:ext cx="5128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Repräsentation auch von freien Segmenten</a:t>
            </a:r>
            <a:endParaRPr lang="de-D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09A59C00-7A61-4EFD-8367-36E095EB9ECD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42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284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Verkettete Liste im freien Speicher</a:t>
            </a:r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r>
              <a:rPr lang="de-DE" b="1" dirty="0" smtClean="0"/>
              <a:t>Zur Effizienzsteigerung evtl. Rückwärtsverkettung sinnvoll</a:t>
            </a:r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r>
              <a:rPr lang="de-DE" b="1" dirty="0" smtClean="0">
                <a:sym typeface="Wingdings"/>
              </a:rPr>
              <a:t></a:t>
            </a:r>
            <a:r>
              <a:rPr lang="de-DE" b="1" dirty="0" smtClean="0"/>
              <a:t> Repräsentation letztlich auch von der Vergabestrategie abhängig</a:t>
            </a:r>
            <a:endParaRPr lang="de-DE" b="1" dirty="0"/>
          </a:p>
        </p:txBody>
      </p:sp>
      <p:sp>
        <p:nvSpPr>
          <p:cNvPr id="8284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Freispeicherverwaltung </a:t>
            </a:r>
            <a:r>
              <a:rPr lang="de-DE" dirty="0" smtClean="0"/>
              <a:t>(3)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t="38633" r="5092" b="27115"/>
          <a:stretch/>
        </p:blipFill>
        <p:spPr>
          <a:xfrm>
            <a:off x="251520" y="1890000"/>
            <a:ext cx="7332133" cy="19134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E159E48B-9E8A-4285-910E-08873A103659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1577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Verschmelzung von Lücken</a:t>
            </a:r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r>
              <a:rPr lang="de-DE" dirty="0" smtClean="0"/>
              <a:t>nach Freigabe von Segment B:</a:t>
            </a:r>
            <a:endParaRPr lang="de-DE" dirty="0"/>
          </a:p>
        </p:txBody>
      </p:sp>
      <p:sp>
        <p:nvSpPr>
          <p:cNvPr id="715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Speichervergabe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3" t="23780" r="5185" b="50000"/>
          <a:stretch/>
        </p:blipFill>
        <p:spPr>
          <a:xfrm>
            <a:off x="252000" y="1890000"/>
            <a:ext cx="7289800" cy="146473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3" t="64299" r="5185" b="9481"/>
          <a:stretch/>
        </p:blipFill>
        <p:spPr>
          <a:xfrm>
            <a:off x="251520" y="4340532"/>
            <a:ext cx="7289800" cy="14647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DAA28A8A-263D-4364-8507-37469F6F0C2A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1987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en-US" b="1" i="1" dirty="0" smtClean="0"/>
              <a:t>First Fit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–"/>
            </a:pPr>
            <a:r>
              <a:rPr lang="de-DE" dirty="0" smtClean="0"/>
              <a:t>Erste passende Lücke wird verwendet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en-US" b="1" i="1" dirty="0" smtClean="0"/>
              <a:t>Rotating First Fit / Next Fit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Wie First Fit, aber Start bei der zuletzt zugewiesenen Lücke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en-US" b="1" i="1" dirty="0" smtClean="0"/>
              <a:t>Best Fit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Kleinste passende Lücke wird gesucht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en-US" b="1" i="1" dirty="0" smtClean="0"/>
              <a:t>Worst Fit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Größte passende Lücke wird gesucht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sz="1200" dirty="0"/>
          </a:p>
          <a:p>
            <a:pPr>
              <a:lnSpc>
                <a:spcPct val="90000"/>
              </a:lnSpc>
            </a:pPr>
            <a:r>
              <a:rPr lang="de-DE" b="1" dirty="0" smtClean="0"/>
              <a:t>Probleme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Speicherverschnitt (Fragmentierung)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Zu kleine Lücken</a:t>
            </a:r>
            <a:endParaRPr lang="de-DE" dirty="0"/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Vergabestrategien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C6D020CB-281E-47A3-BB96-636DF6D2A22A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2397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Einsatz im Betriebssystem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Verwaltung des Systemspeichers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Zuteilung von Speicher an Prozesse und Betriebssystem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  <a:p>
            <a:pPr>
              <a:lnSpc>
                <a:spcPct val="90000"/>
              </a:lnSpc>
            </a:pPr>
            <a:r>
              <a:rPr lang="de-DE" b="1" dirty="0"/>
              <a:t>Einsatz </a:t>
            </a:r>
            <a:r>
              <a:rPr lang="de-DE" b="1" dirty="0" smtClean="0"/>
              <a:t>innerhalb eines Prozesses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/>
              <a:t>Verwaltung des </a:t>
            </a:r>
            <a:r>
              <a:rPr lang="de-DE" dirty="0" smtClean="0"/>
              <a:t>Haldenspeichers </a:t>
            </a:r>
            <a:r>
              <a:rPr lang="en-US" i="1" dirty="0" smtClean="0"/>
              <a:t>(Heap)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Erlaubt dynamische Allokation von Speicherbereichen durch den Prozess (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malloc</a:t>
            </a:r>
            <a:r>
              <a:rPr lang="de-DE" dirty="0" smtClean="0"/>
              <a:t> und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free</a:t>
            </a:r>
            <a:r>
              <a:rPr lang="de-DE" dirty="0" smtClean="0"/>
              <a:t>)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  <a:p>
            <a:pPr>
              <a:lnSpc>
                <a:spcPct val="90000"/>
              </a:lnSpc>
            </a:pPr>
            <a:r>
              <a:rPr lang="de-DE" b="1" dirty="0"/>
              <a:t>Einsatz </a:t>
            </a:r>
            <a:r>
              <a:rPr lang="de-DE" b="1" dirty="0" smtClean="0"/>
              <a:t>für Bereiche des Sekundärspeichers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Verwaltung bestimmter Abschnitte des Sekundärspeichers (Festplatte)</a:t>
            </a:r>
            <a:endParaRPr lang="de-DE" dirty="0"/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Z.B. Speicherbereich für Prozessauslagerungen </a:t>
            </a:r>
            <a:r>
              <a:rPr lang="en-US" i="1" dirty="0" smtClean="0"/>
              <a:t>(swap space)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</p:txBody>
      </p:sp>
      <p:sp>
        <p:nvSpPr>
          <p:cNvPr id="7239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Einsatz der Verfahren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2D1A5AE3-8F7F-4115-85DB-D0DD91718850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Roter Faden</a:t>
            </a:r>
            <a:endParaRPr lang="de-DE" dirty="0"/>
          </a:p>
        </p:txBody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6"/>
            </a:pPr>
            <a:r>
              <a:rPr lang="de-DE" b="1" dirty="0" smtClean="0"/>
              <a:t>Speicherverwaltung</a:t>
            </a:r>
            <a:endParaRPr lang="de-DE" b="1" dirty="0"/>
          </a:p>
          <a:p>
            <a:pPr marL="838200" lvl="1" indent="-381000">
              <a:lnSpc>
                <a:spcPct val="90000"/>
              </a:lnSpc>
              <a:spcBef>
                <a:spcPts val="480"/>
              </a:spcBef>
              <a:buFont typeface="Arial" charset="0"/>
              <a:buChar char="–"/>
            </a:pPr>
            <a:r>
              <a:rPr lang="de-DE" dirty="0" smtClean="0"/>
              <a:t>Einleitung</a:t>
            </a:r>
          </a:p>
          <a:p>
            <a:pPr marL="838200" lvl="1" indent="-381000">
              <a:lnSpc>
                <a:spcPct val="90000"/>
              </a:lnSpc>
              <a:spcBef>
                <a:spcPts val="480"/>
              </a:spcBef>
              <a:buFont typeface="Arial" charset="0"/>
              <a:buChar char="–"/>
            </a:pPr>
            <a:r>
              <a:rPr lang="de-DE" dirty="0" smtClean="0"/>
              <a:t>Speichervergabe</a:t>
            </a:r>
          </a:p>
          <a:p>
            <a:pPr marL="1238250" lvl="2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 smtClean="0"/>
              <a:t>Statische und dynamische Speicherzuteilung</a:t>
            </a:r>
          </a:p>
          <a:p>
            <a:pPr marL="1238250" lvl="2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 smtClean="0"/>
              <a:t>Freispeicherverwaltung (Bitvektoren, verkettete Listen)</a:t>
            </a:r>
          </a:p>
          <a:p>
            <a:pPr marL="1238250" lvl="2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 smtClean="0"/>
              <a:t>Vergabestrategien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en-US" sz="2000" i="1" dirty="0" smtClean="0"/>
              <a:t>First Fit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en-US" sz="2000" i="1" dirty="0" smtClean="0"/>
              <a:t>Next Fit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en-US" sz="2000" i="1" dirty="0" smtClean="0"/>
              <a:t>Best Fit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en-US" sz="2000" i="1" dirty="0" smtClean="0"/>
              <a:t>Worst Fit</a:t>
            </a:r>
          </a:p>
          <a:p>
            <a:pPr marL="838200" lvl="1" indent="-381000">
              <a:lnSpc>
                <a:spcPct val="90000"/>
              </a:lnSpc>
              <a:spcBef>
                <a:spcPts val="480"/>
              </a:spcBef>
              <a:buFont typeface="Arial" charset="0"/>
              <a:buChar char="–"/>
            </a:pPr>
            <a:r>
              <a:rPr lang="de-DE" dirty="0" smtClean="0"/>
              <a:t>Mehrprogrammbetrieb</a:t>
            </a:r>
          </a:p>
          <a:p>
            <a:pPr marL="838200" lvl="1" indent="-381000">
              <a:lnSpc>
                <a:spcPct val="90000"/>
              </a:lnSpc>
              <a:spcBef>
                <a:spcPts val="480"/>
              </a:spcBef>
              <a:buFont typeface="Arial" charset="0"/>
              <a:buChar char="–"/>
            </a:pPr>
            <a:r>
              <a:rPr lang="de-DE" dirty="0" smtClean="0"/>
              <a:t>Virtueller Speicher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5030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AA3F49D8-2752-4CCD-81DF-789754FEA5A2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260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Problemstellung: Mehrere Prozesse benötigen Hauptspeicher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Prozesse an verschiedenen Stellen im Hauptspeicher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		  Zwei Prozesse und deren Code-Segmente im Speicher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Hauptspeicher nicht ausreichend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Speicherschutz zwischen Betriebssystem und Prozessen sowie zwischen Prozessen untereinander</a:t>
            </a:r>
            <a:endParaRPr lang="de-DE" dirty="0"/>
          </a:p>
          <a:p>
            <a:pPr>
              <a:lnSpc>
                <a:spcPct val="90000"/>
              </a:lnSpc>
            </a:pPr>
            <a:endParaRPr lang="de-DE" b="1" dirty="0"/>
          </a:p>
        </p:txBody>
      </p:sp>
      <p:sp>
        <p:nvSpPr>
          <p:cNvPr id="726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Mehrprogrammbetrieb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t="54850" r="65648" b="13929"/>
          <a:stretch/>
        </p:blipFill>
        <p:spPr>
          <a:xfrm>
            <a:off x="611560" y="2204864"/>
            <a:ext cx="1507066" cy="17441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6D94BE6B-C51B-4EB2-8BDD-145AEA510882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280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de-DE" b="1" dirty="0" smtClean="0"/>
              <a:t>Hardwareunterstützung: Umsetzung virtueller in reale Adressen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Prozesse erhalten einen virtuellen Adressraum</a:t>
            </a:r>
            <a:br>
              <a:rPr lang="de-DE" dirty="0" smtClean="0"/>
            </a:br>
            <a:r>
              <a:rPr lang="de-DE" dirty="0" smtClean="0"/>
              <a:t>   Virtueller Adressraum	    Realer Adressraum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sz="1200" dirty="0" smtClean="0">
                <a:solidFill>
                  <a:schemeClr val="bg1"/>
                </a:solidFill>
              </a:rPr>
              <a:t/>
            </a:r>
            <a:br>
              <a:rPr lang="de-DE" sz="1200" dirty="0" smtClean="0">
                <a:solidFill>
                  <a:schemeClr val="bg1"/>
                </a:solidFill>
              </a:rPr>
            </a:br>
            <a:r>
              <a:rPr lang="de-DE" dirty="0" smtClean="0"/>
              <a:t>Das Segment des virtuellen Adressraums kann an jeder beliebigen Stelle im realen Adressraum liegen</a:t>
            </a:r>
            <a:endParaRPr lang="de-DE" dirty="0"/>
          </a:p>
        </p:txBody>
      </p:sp>
      <p:sp>
        <p:nvSpPr>
          <p:cNvPr id="7280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Segmentierung (1)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7" t="37572" r="7685" b="9837"/>
          <a:stretch/>
        </p:blipFill>
        <p:spPr>
          <a:xfrm>
            <a:off x="539552" y="2507289"/>
            <a:ext cx="6654800" cy="29379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7BB9B780-DB03-4D42-B758-5D6514DE20BD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3011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Realisierung mit Übersetzungstabelle</a:t>
            </a:r>
            <a:endParaRPr lang="de-DE" dirty="0"/>
          </a:p>
        </p:txBody>
      </p:sp>
      <p:sp>
        <p:nvSpPr>
          <p:cNvPr id="7301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Segmentierung (2)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0444" r="15370" b="6048"/>
          <a:stretch/>
        </p:blipFill>
        <p:spPr>
          <a:xfrm>
            <a:off x="293299" y="1788203"/>
            <a:ext cx="6366933" cy="466513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693475" y="191683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Virtuelle</a:t>
            </a:r>
          </a:p>
          <a:p>
            <a:r>
              <a:rPr lang="de-DE" sz="2000" dirty="0" smtClean="0"/>
              <a:t>Adresse</a:t>
            </a:r>
            <a:endParaRPr lang="de-DE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6686731" y="5889466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Reale</a:t>
            </a:r>
          </a:p>
          <a:p>
            <a:r>
              <a:rPr lang="de-DE" sz="2000" dirty="0" smtClean="0"/>
              <a:t>Adresse</a:t>
            </a:r>
            <a:endParaRPr lang="de-D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6A99BC95-EBD6-4830-86DE-EC774B3DD01D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der Vorlesung</a:t>
            </a:r>
          </a:p>
        </p:txBody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>
              <a:lnSpc>
                <a:spcPct val="120000"/>
              </a:lnSpc>
              <a:buFont typeface="Arial" charset="0"/>
              <a:buAutoNum type="arabicPeriod"/>
            </a:pPr>
            <a:r>
              <a:rPr lang="de-DE" b="1" dirty="0" smtClean="0">
                <a:solidFill>
                  <a:srgbClr val="7D91AA"/>
                </a:solidFill>
              </a:rPr>
              <a:t>Einführung</a:t>
            </a:r>
          </a:p>
          <a:p>
            <a:pPr marL="381000" indent="-381000">
              <a:lnSpc>
                <a:spcPct val="120000"/>
              </a:lnSpc>
              <a:buFont typeface="Arial" charset="0"/>
              <a:buAutoNum type="arabicPeriod"/>
            </a:pPr>
            <a:r>
              <a:rPr lang="de-DE" b="1" dirty="0" smtClean="0">
                <a:solidFill>
                  <a:srgbClr val="7D91AA"/>
                </a:solidFill>
              </a:rPr>
              <a:t>Zahlendarstellungen und Rechnerarithmetik</a:t>
            </a:r>
          </a:p>
          <a:p>
            <a:pPr marL="381000" indent="-381000">
              <a:lnSpc>
                <a:spcPct val="120000"/>
              </a:lnSpc>
              <a:buFont typeface="Arial" charset="0"/>
              <a:buAutoNum type="arabicPeriod"/>
            </a:pPr>
            <a:r>
              <a:rPr lang="de-DE" b="1" dirty="0" smtClean="0">
                <a:solidFill>
                  <a:srgbClr val="7D91AA"/>
                </a:solidFill>
              </a:rPr>
              <a:t>Einführung in Betriebssysteme</a:t>
            </a:r>
          </a:p>
          <a:p>
            <a:pPr marL="381000" indent="-381000">
              <a:lnSpc>
                <a:spcPct val="120000"/>
              </a:lnSpc>
              <a:buFont typeface="Arial" charset="0"/>
              <a:buAutoNum type="arabicPeriod"/>
            </a:pPr>
            <a:r>
              <a:rPr lang="de-DE" b="1" dirty="0" smtClean="0">
                <a:solidFill>
                  <a:srgbClr val="7D91AA"/>
                </a:solidFill>
              </a:rPr>
              <a:t>Prozesse und Nebenläufigkeit</a:t>
            </a:r>
          </a:p>
          <a:p>
            <a:pPr marL="381000" indent="-381000">
              <a:lnSpc>
                <a:spcPct val="120000"/>
              </a:lnSpc>
              <a:buFont typeface="Arial" charset="0"/>
              <a:buAutoNum type="arabicPeriod"/>
            </a:pPr>
            <a:r>
              <a:rPr lang="de-DE" b="1" dirty="0" smtClean="0">
                <a:solidFill>
                  <a:srgbClr val="7D91AA"/>
                </a:solidFill>
              </a:rPr>
              <a:t>Filesysteme</a:t>
            </a:r>
          </a:p>
          <a:p>
            <a:pPr marL="381000" indent="-381000">
              <a:lnSpc>
                <a:spcPct val="120000"/>
              </a:lnSpc>
              <a:buFont typeface="Arial" charset="0"/>
              <a:buAutoNum type="arabicPeriod"/>
            </a:pPr>
            <a:r>
              <a:rPr lang="de-DE" b="1" dirty="0" smtClean="0"/>
              <a:t>Speicherverwaltung</a:t>
            </a:r>
            <a:endParaRPr lang="de-DE" b="1" dirty="0" smtClean="0">
              <a:solidFill>
                <a:srgbClr val="7D91AA"/>
              </a:solidFill>
            </a:endParaRPr>
          </a:p>
          <a:p>
            <a:pPr marL="381000" indent="-381000">
              <a:lnSpc>
                <a:spcPct val="120000"/>
              </a:lnSpc>
              <a:buFont typeface="Arial" charset="0"/>
              <a:buAutoNum type="arabicPeriod"/>
            </a:pPr>
            <a:r>
              <a:rPr lang="de-DE" b="1" dirty="0">
                <a:solidFill>
                  <a:srgbClr val="7D91AA"/>
                </a:solidFill>
              </a:rPr>
              <a:t>Einführung in MIPS-Assembler</a:t>
            </a:r>
          </a:p>
          <a:p>
            <a:pPr marL="381000" indent="-381000">
              <a:lnSpc>
                <a:spcPct val="120000"/>
              </a:lnSpc>
              <a:buFont typeface="Arial" charset="0"/>
              <a:buAutoNum type="arabicPeriod"/>
            </a:pPr>
            <a:r>
              <a:rPr lang="de-DE" b="1" dirty="0" smtClean="0">
                <a:solidFill>
                  <a:srgbClr val="7D91AA"/>
                </a:solidFill>
              </a:rPr>
              <a:t>Rechteverwaltung</a:t>
            </a:r>
          </a:p>
          <a:p>
            <a:pPr marL="381000" indent="-381000">
              <a:lnSpc>
                <a:spcPct val="120000"/>
              </a:lnSpc>
              <a:buFont typeface="Arial" charset="0"/>
              <a:buAutoNum type="arabicPeriod"/>
            </a:pPr>
            <a:r>
              <a:rPr lang="de-DE" b="1" dirty="0" smtClean="0">
                <a:solidFill>
                  <a:srgbClr val="7D91AA"/>
                </a:solidFill>
              </a:rPr>
              <a:t>Ein-/Ausgabe und Gerätetreiber</a:t>
            </a:r>
          </a:p>
        </p:txBody>
      </p:sp>
    </p:spTree>
    <p:extLst>
      <p:ext uri="{BB962C8B-B14F-4D97-AF65-F5344CB8AC3E}">
        <p14:creationId xmlns:p14="http://schemas.microsoft.com/office/powerpoint/2010/main" val="2340524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BD4CC75C-A807-4799-A136-4AAA65D59FDF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3011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Realisierung mit Übersetzungstabelle</a:t>
            </a:r>
            <a:endParaRPr lang="de-DE" dirty="0"/>
          </a:p>
        </p:txBody>
      </p:sp>
      <p:sp>
        <p:nvSpPr>
          <p:cNvPr id="7301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Segmentierung (3)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693475" y="191683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Virtuelle</a:t>
            </a:r>
          </a:p>
          <a:p>
            <a:r>
              <a:rPr lang="de-DE" sz="2000" dirty="0" smtClean="0"/>
              <a:t>Adresse</a:t>
            </a:r>
            <a:endParaRPr lang="de-DE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6686731" y="5889466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Reale</a:t>
            </a:r>
          </a:p>
          <a:p>
            <a:r>
              <a:rPr lang="de-DE" sz="2000" dirty="0" smtClean="0"/>
              <a:t>Adresse</a:t>
            </a:r>
            <a:endParaRPr lang="de-DE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13172" r="15370" b="2865"/>
          <a:stretch/>
        </p:blipFill>
        <p:spPr>
          <a:xfrm>
            <a:off x="316800" y="1789200"/>
            <a:ext cx="6350000" cy="469053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660232" y="3892986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Speicherschutz</a:t>
            </a:r>
            <a:endParaRPr lang="de-DE" sz="2000" dirty="0"/>
          </a:p>
        </p:txBody>
      </p:sp>
      <p:sp>
        <p:nvSpPr>
          <p:cNvPr id="13" name="Freihandform 12"/>
          <p:cNvSpPr/>
          <p:nvPr/>
        </p:nvSpPr>
        <p:spPr bwMode="auto">
          <a:xfrm flipH="1" flipV="1">
            <a:off x="4487334" y="4093041"/>
            <a:ext cx="2206141" cy="741426"/>
          </a:xfrm>
          <a:custGeom>
            <a:avLst/>
            <a:gdLst>
              <a:gd name="connsiteX0" fmla="*/ 582627 w 582627"/>
              <a:gd name="connsiteY0" fmla="*/ 0 h 323681"/>
              <a:gd name="connsiteX1" fmla="*/ 412694 w 582627"/>
              <a:gd name="connsiteY1" fmla="*/ 234669 h 323681"/>
              <a:gd name="connsiteX2" fmla="*/ 0 w 582627"/>
              <a:gd name="connsiteY2" fmla="*/ 323681 h 323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2627" h="323681">
                <a:moveTo>
                  <a:pt x="582627" y="0"/>
                </a:moveTo>
                <a:cubicBezTo>
                  <a:pt x="546212" y="90361"/>
                  <a:pt x="509798" y="180722"/>
                  <a:pt x="412694" y="234669"/>
                </a:cubicBezTo>
                <a:cubicBezTo>
                  <a:pt x="315590" y="288616"/>
                  <a:pt x="157795" y="306148"/>
                  <a:pt x="0" y="323681"/>
                </a:cubicBezTo>
              </a:path>
            </a:pathLst>
          </a:custGeom>
          <a:noFill/>
          <a:ln w="19050" cap="flat" cmpd="sng" algn="ctr">
            <a:solidFill>
              <a:srgbClr val="AAA28D"/>
            </a:solidFill>
            <a:prstDash val="sysDot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34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1FB358EA-B2D6-4772-A2E2-0B8FC7BCA480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3011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de-DE" b="1" dirty="0" smtClean="0"/>
              <a:t>Hardware zur Adress-Umsetzung: </a:t>
            </a:r>
            <a:r>
              <a:rPr lang="en-US" b="1" i="1" dirty="0" smtClean="0"/>
              <a:t>Memory Management Unit (MMU)</a:t>
            </a:r>
          </a:p>
          <a:p>
            <a:pPr marL="0" indent="0">
              <a:lnSpc>
                <a:spcPct val="100000"/>
              </a:lnSpc>
            </a:pPr>
            <a:endParaRPr lang="de-DE" sz="1200" b="1" dirty="0"/>
          </a:p>
          <a:p>
            <a:pPr marL="0" indent="0">
              <a:lnSpc>
                <a:spcPct val="100000"/>
              </a:lnSpc>
            </a:pPr>
            <a:r>
              <a:rPr lang="de-DE" b="1" dirty="0" smtClean="0">
                <a:sym typeface="Wingdings"/>
              </a:rPr>
              <a:t></a:t>
            </a:r>
            <a:r>
              <a:rPr lang="de-DE" b="1" dirty="0" smtClean="0"/>
              <a:t> Schutz vor Segmentübertretung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Unterbrechung zeigt Speicherverletzung an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Programme und Betriebssystem voreinander geschützt</a:t>
            </a:r>
          </a:p>
          <a:p>
            <a:pPr marL="0" indent="0">
              <a:lnSpc>
                <a:spcPct val="100000"/>
              </a:lnSpc>
            </a:pPr>
            <a:endParaRPr lang="de-DE" sz="1200" b="1" dirty="0"/>
          </a:p>
          <a:p>
            <a:pPr marL="0" indent="0">
              <a:lnSpc>
                <a:spcPct val="100000"/>
              </a:lnSpc>
            </a:pPr>
            <a:r>
              <a:rPr lang="de-DE" b="1" dirty="0">
                <a:sym typeface="Wingdings"/>
              </a:rPr>
              <a:t></a:t>
            </a:r>
            <a:r>
              <a:rPr lang="de-DE" b="1" dirty="0" smtClean="0"/>
              <a:t> Kontextwechsel durch Austausch der Segmentbasis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Jeder Prozess hat eigene Übersetzungstabelle (gehört zum Kontext)</a:t>
            </a:r>
          </a:p>
          <a:p>
            <a:pPr marL="0" indent="0">
              <a:lnSpc>
                <a:spcPct val="100000"/>
              </a:lnSpc>
            </a:pPr>
            <a:endParaRPr lang="de-DE" sz="1200" b="1" dirty="0"/>
          </a:p>
          <a:p>
            <a:pPr marL="0" indent="0">
              <a:lnSpc>
                <a:spcPct val="100000"/>
              </a:lnSpc>
            </a:pPr>
            <a:r>
              <a:rPr lang="de-DE" b="1" dirty="0">
                <a:sym typeface="Wingdings"/>
              </a:rPr>
              <a:t></a:t>
            </a:r>
            <a:r>
              <a:rPr lang="de-DE" b="1" dirty="0" smtClean="0"/>
              <a:t> Ein- und Auslagerung vereinfacht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Nach Einlagerung an beliebige Stelle muss lediglich die Übersetzungstabelle angepasst werden</a:t>
            </a:r>
          </a:p>
          <a:p>
            <a:pPr marL="0" indent="0">
              <a:lnSpc>
                <a:spcPct val="100000"/>
              </a:lnSpc>
            </a:pPr>
            <a:endParaRPr lang="de-DE" sz="1200" b="1" dirty="0"/>
          </a:p>
          <a:p>
            <a:pPr marL="0" indent="0">
              <a:lnSpc>
                <a:spcPct val="100000"/>
              </a:lnSpc>
            </a:pPr>
            <a:r>
              <a:rPr lang="de-DE" b="1" dirty="0">
                <a:sym typeface="Wingdings"/>
              </a:rPr>
              <a:t></a:t>
            </a:r>
            <a:r>
              <a:rPr lang="de-DE" b="1" dirty="0" smtClean="0"/>
              <a:t> Gemeinsame Segmente möglich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Code-Segmente (Befehlssegmente)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Datensegmente </a:t>
            </a:r>
            <a:r>
              <a:rPr lang="en-US" i="1" dirty="0" smtClean="0"/>
              <a:t>(shared memory)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</p:txBody>
      </p:sp>
      <p:sp>
        <p:nvSpPr>
          <p:cNvPr id="7301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Segmentierung (4)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3079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33A686D9-2DD4-43D7-9266-0706260A8847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3011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de-DE" b="1" dirty="0" smtClean="0">
                <a:sym typeface="Wingdings"/>
              </a:rPr>
              <a:t> </a:t>
            </a:r>
            <a:r>
              <a:rPr lang="de-DE" b="1" dirty="0" smtClean="0"/>
              <a:t>Zugriffsschutz einfach integrierbar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Z.B. Rechte zum Lesen, Schreiben und Ausführen von Befehlen, die von der MMU geprüft werden</a:t>
            </a:r>
          </a:p>
          <a:p>
            <a:pPr marL="0" indent="0">
              <a:lnSpc>
                <a:spcPct val="100000"/>
              </a:lnSpc>
            </a:pPr>
            <a:endParaRPr lang="de-DE" sz="1200" b="1" dirty="0"/>
          </a:p>
          <a:p>
            <a:pPr marL="0" indent="0">
              <a:lnSpc>
                <a:spcPct val="100000"/>
              </a:lnSpc>
            </a:pPr>
            <a:r>
              <a:rPr lang="de-DE" b="1" dirty="0" smtClean="0">
                <a:sym typeface="Wingdings"/>
              </a:rPr>
              <a:t> Externe </a:t>
            </a:r>
            <a:r>
              <a:rPr lang="de-DE" b="1" dirty="0" smtClean="0"/>
              <a:t>Fragmentierung des Speichers durch häufiges Ein- und</a:t>
            </a:r>
          </a:p>
          <a:p>
            <a:pPr marL="0" indent="0">
              <a:lnSpc>
                <a:spcPct val="100000"/>
              </a:lnSpc>
            </a:pPr>
            <a:r>
              <a:rPr lang="de-DE" b="1" dirty="0" smtClean="0"/>
              <a:t>   </a:t>
            </a:r>
            <a:r>
              <a:rPr lang="de-DE" sz="1200" b="1" dirty="0" smtClean="0"/>
              <a:t> </a:t>
            </a:r>
            <a:r>
              <a:rPr lang="de-DE" b="1" dirty="0" smtClean="0"/>
              <a:t>Auslagern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Es entstehen kleine, nicht nutzbare Lücken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Lücken sind außerhalb (extern) der Segmente im Freispeicher-Bereich</a:t>
            </a:r>
          </a:p>
          <a:p>
            <a:pPr marL="0" indent="0">
              <a:lnSpc>
                <a:spcPct val="100000"/>
              </a:lnSpc>
            </a:pPr>
            <a:endParaRPr lang="de-DE" sz="1200" b="1" dirty="0"/>
          </a:p>
          <a:p>
            <a:pPr marL="0" indent="0">
              <a:lnSpc>
                <a:spcPct val="100000"/>
              </a:lnSpc>
            </a:pPr>
            <a:r>
              <a:rPr lang="de-DE" b="1" dirty="0">
                <a:sym typeface="Wingdings"/>
              </a:rPr>
              <a:t> </a:t>
            </a:r>
            <a:r>
              <a:rPr lang="de-DE" b="1" dirty="0" smtClean="0"/>
              <a:t>Kompaktierung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Segmente werden verschoben, um Lücken zu schließen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Segmenttabelle wird jeweils angepasst</a:t>
            </a:r>
          </a:p>
          <a:p>
            <a:pPr marL="0" indent="0">
              <a:lnSpc>
                <a:spcPct val="100000"/>
              </a:lnSpc>
            </a:pPr>
            <a:endParaRPr lang="de-DE" sz="1200" b="1" dirty="0"/>
          </a:p>
          <a:p>
            <a:pPr marL="0" indent="0">
              <a:lnSpc>
                <a:spcPct val="100000"/>
              </a:lnSpc>
            </a:pPr>
            <a:r>
              <a:rPr lang="de-DE" b="1" dirty="0">
                <a:sym typeface="Wingdings"/>
              </a:rPr>
              <a:t> </a:t>
            </a:r>
            <a:r>
              <a:rPr lang="de-DE" b="1" dirty="0" smtClean="0"/>
              <a:t>Lange I/O-Zeiten für Ein- und Auslagerung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Nicht alle Teile eines Segments werden gleich häufig genutzt</a:t>
            </a:r>
            <a:endParaRPr lang="en-US" i="1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</p:txBody>
      </p:sp>
      <p:sp>
        <p:nvSpPr>
          <p:cNvPr id="7301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Segmentierung (5)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7318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AB8883D6-1B68-4624-A751-BC372607B580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3216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Verschieben von Segmenten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Erzeugen von weniger, aber größeren Lücken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Verringern des Verschnitts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Aufwändige Operation, abhängig von der Größe der zu verschiebenden Segmente</a:t>
            </a:r>
            <a:br>
              <a:rPr lang="de-DE" dirty="0" smtClean="0"/>
            </a:br>
            <a:r>
              <a:rPr lang="de-DE" sz="600" dirty="0" smtClean="0"/>
              <a:t/>
            </a:r>
            <a:br>
              <a:rPr lang="de-DE" sz="600" dirty="0" smtClean="0"/>
            </a:br>
            <a:r>
              <a:rPr lang="de-DE" dirty="0" smtClean="0"/>
              <a:t>   Ausgangslage      700k verschoben   300k verschoben</a:t>
            </a:r>
            <a:endParaRPr lang="de-DE" dirty="0"/>
          </a:p>
        </p:txBody>
      </p:sp>
      <p:sp>
        <p:nvSpPr>
          <p:cNvPr id="732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Kompaktierung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32571" r="14629" b="20446"/>
          <a:stretch/>
        </p:blipFill>
        <p:spPr>
          <a:xfrm>
            <a:off x="611560" y="3684652"/>
            <a:ext cx="6155267" cy="26246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18DDD935-475F-4CC9-A23A-3825954D78EE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304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de-DE" b="1" dirty="0" smtClean="0"/>
              <a:t>Einteilung des virtuellen Adressraums in gleichgroße Seiten, die an beliebigen Stellen im realen Adressraum liegen können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Lösung des Problems der externen Fragmentierung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Keine Kompaktierung mehr nötig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Vereinfacht Speicherbelegung und Ein-/Auslagerungen</a:t>
            </a:r>
            <a:endParaRPr lang="de-DE" dirty="0"/>
          </a:p>
        </p:txBody>
      </p:sp>
      <p:sp>
        <p:nvSpPr>
          <p:cNvPr id="8304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Seitenadressierung </a:t>
            </a:r>
            <a:r>
              <a:rPr lang="en-US" i="1" dirty="0" smtClean="0"/>
              <a:t>(Paging)</a:t>
            </a:r>
            <a:endParaRPr lang="en-US" i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t="43180" r="19074" b="11504"/>
          <a:stretch/>
        </p:blipFill>
        <p:spPr>
          <a:xfrm>
            <a:off x="1691680" y="3705779"/>
            <a:ext cx="4876800" cy="253153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588224" y="4737338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Kacheln</a:t>
            </a:r>
          </a:p>
          <a:p>
            <a:r>
              <a:rPr lang="en-US" sz="2000" i="1" dirty="0" smtClean="0"/>
              <a:t>(Frames)</a:t>
            </a:r>
            <a:endParaRPr lang="en-US" sz="2000" i="1" dirty="0"/>
          </a:p>
        </p:txBody>
      </p:sp>
      <p:sp>
        <p:nvSpPr>
          <p:cNvPr id="9" name="Textfeld 8"/>
          <p:cNvSpPr txBox="1"/>
          <p:nvPr/>
        </p:nvSpPr>
        <p:spPr>
          <a:xfrm>
            <a:off x="539552" y="5457418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Seiten</a:t>
            </a:r>
          </a:p>
          <a:p>
            <a:r>
              <a:rPr lang="en-US" sz="2000" i="1" dirty="0" smtClean="0"/>
              <a:t>(Pages)</a:t>
            </a:r>
            <a:endParaRPr lang="en-US" sz="2000" i="1" dirty="0"/>
          </a:p>
        </p:txBody>
      </p:sp>
      <p:sp>
        <p:nvSpPr>
          <p:cNvPr id="10" name="Textfeld 9"/>
          <p:cNvSpPr txBox="1"/>
          <p:nvPr/>
        </p:nvSpPr>
        <p:spPr>
          <a:xfrm>
            <a:off x="683568" y="3284984"/>
            <a:ext cx="2631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Virtueller Adressraum</a:t>
            </a:r>
            <a:endParaRPr lang="en-US" sz="2000" i="1" dirty="0"/>
          </a:p>
        </p:txBody>
      </p:sp>
      <p:sp>
        <p:nvSpPr>
          <p:cNvPr id="11" name="Textfeld 10"/>
          <p:cNvSpPr txBox="1"/>
          <p:nvPr/>
        </p:nvSpPr>
        <p:spPr>
          <a:xfrm>
            <a:off x="5000878" y="3284984"/>
            <a:ext cx="2379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Realer Adressraum</a:t>
            </a:r>
            <a:endParaRPr lang="en-US" sz="20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76550A53-4A34-4083-8777-4F1D113E69BE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304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Tabelle setzt Seiten in Kacheln um</a:t>
            </a:r>
            <a:endParaRPr lang="de-DE" b="1" dirty="0"/>
          </a:p>
        </p:txBody>
      </p:sp>
      <p:sp>
        <p:nvSpPr>
          <p:cNvPr id="8304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MMU mit Seitentabelle – </a:t>
            </a:r>
            <a:r>
              <a:rPr lang="en-US" i="1" dirty="0" smtClean="0"/>
              <a:t>Page Table</a:t>
            </a:r>
            <a:r>
              <a:rPr lang="de-DE" dirty="0" smtClean="0"/>
              <a:t> (1)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9" t="16203" r="15094" b="4836"/>
          <a:stretch/>
        </p:blipFill>
        <p:spPr>
          <a:xfrm>
            <a:off x="683568" y="1898185"/>
            <a:ext cx="6358466" cy="441113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046771" y="1772816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Virtuelle</a:t>
            </a:r>
          </a:p>
          <a:p>
            <a:r>
              <a:rPr lang="de-DE" sz="2000" dirty="0" smtClean="0"/>
              <a:t>Adresse</a:t>
            </a:r>
            <a:endParaRPr lang="de-DE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7040027" y="5745450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Reale</a:t>
            </a:r>
          </a:p>
          <a:p>
            <a:r>
              <a:rPr lang="de-DE" sz="2000" dirty="0" smtClean="0"/>
              <a:t>Adresse</a:t>
            </a:r>
            <a:endParaRPr lang="de-DE" sz="2000" dirty="0"/>
          </a:p>
        </p:txBody>
      </p:sp>
      <p:sp>
        <p:nvSpPr>
          <p:cNvPr id="4" name="Rechteck 3"/>
          <p:cNvSpPr/>
          <p:nvPr/>
        </p:nvSpPr>
        <p:spPr bwMode="auto">
          <a:xfrm>
            <a:off x="1115616" y="2996952"/>
            <a:ext cx="2160240" cy="28803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331640" y="2996952"/>
            <a:ext cx="1669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Seitentabelle</a:t>
            </a:r>
            <a:endParaRPr lang="de-DE" sz="2000" dirty="0"/>
          </a:p>
        </p:txBody>
      </p:sp>
      <p:sp>
        <p:nvSpPr>
          <p:cNvPr id="14" name="Rechteck 13"/>
          <p:cNvSpPr/>
          <p:nvPr/>
        </p:nvSpPr>
        <p:spPr bwMode="auto">
          <a:xfrm>
            <a:off x="683568" y="1916832"/>
            <a:ext cx="2160240" cy="28803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79512" y="1844824"/>
            <a:ext cx="3379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Seitentabellen-Basisregister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665441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4014B5EB-E408-497D-AB7D-09670B302F5B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304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 i="1" dirty="0" smtClean="0"/>
              <a:t>Paging</a:t>
            </a:r>
            <a:r>
              <a:rPr lang="de-DE" b="1" dirty="0" smtClean="0"/>
              <a:t> erzeugt interne Fragmentierung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Letzte Seite evtl. nicht vollständig genutzt</a:t>
            </a:r>
          </a:p>
          <a:p>
            <a:pPr marL="0" indent="0">
              <a:lnSpc>
                <a:spcPct val="120000"/>
              </a:lnSpc>
            </a:pPr>
            <a:endParaRPr lang="de-DE" sz="1200" i="1" dirty="0"/>
          </a:p>
          <a:p>
            <a:pPr>
              <a:lnSpc>
                <a:spcPct val="90000"/>
              </a:lnSpc>
            </a:pPr>
            <a:r>
              <a:rPr lang="de-DE" b="1" dirty="0" smtClean="0"/>
              <a:t>Seitengröße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Kleine Seiten verringern interne Fragmentierung, vergrößern aber die </a:t>
            </a:r>
            <a:r>
              <a:rPr lang="en-US" i="1" dirty="0" smtClean="0"/>
              <a:t>Page Table</a:t>
            </a:r>
            <a:r>
              <a:rPr lang="de-DE" dirty="0" smtClean="0"/>
              <a:t> (und umgekehrt)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Übliche Größen: 512 Bytes – 8 kB</a:t>
            </a:r>
          </a:p>
          <a:p>
            <a:pPr marL="0" indent="0">
              <a:lnSpc>
                <a:spcPct val="120000"/>
              </a:lnSpc>
            </a:pPr>
            <a:endParaRPr lang="de-DE" sz="1200" i="1" dirty="0"/>
          </a:p>
          <a:p>
            <a:pPr>
              <a:lnSpc>
                <a:spcPct val="90000"/>
              </a:lnSpc>
            </a:pPr>
            <a:r>
              <a:rPr lang="de-DE" b="1" dirty="0" smtClean="0"/>
              <a:t>Eigenschaften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Große Tabelle, die im Speicher gehalten werden muss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Viele implizite Speicherzugriffe zur Adressumsetzung nötig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Nur ein „Segment“ pro Prozess-Kontext (in dieser Variante)</a:t>
            </a:r>
          </a:p>
          <a:p>
            <a:pPr marL="0" indent="0">
              <a:lnSpc>
                <a:spcPct val="120000"/>
              </a:lnSpc>
            </a:pPr>
            <a:endParaRPr lang="de-DE" sz="1200" dirty="0" smtClean="0"/>
          </a:p>
          <a:p>
            <a:pPr marL="0" indent="0">
              <a:lnSpc>
                <a:spcPct val="120000"/>
              </a:lnSpc>
            </a:pPr>
            <a:r>
              <a:rPr lang="de-DE" b="1" dirty="0" smtClean="0">
                <a:sym typeface="Wingdings"/>
              </a:rPr>
              <a:t></a:t>
            </a:r>
            <a:r>
              <a:rPr lang="de-DE" b="1" dirty="0" smtClean="0"/>
              <a:t> Kombination mit Segmentierung</a:t>
            </a:r>
            <a:endParaRPr lang="de-DE" b="1" dirty="0"/>
          </a:p>
          <a:p>
            <a:pPr marL="0" indent="0">
              <a:lnSpc>
                <a:spcPct val="120000"/>
              </a:lnSpc>
            </a:pPr>
            <a:endParaRPr lang="en-US" i="1" dirty="0" smtClean="0"/>
          </a:p>
        </p:txBody>
      </p:sp>
      <p:sp>
        <p:nvSpPr>
          <p:cNvPr id="8304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MMU mit Seitentabelle – </a:t>
            </a:r>
            <a:r>
              <a:rPr lang="en-US" i="1" dirty="0"/>
              <a:t>Page Table</a:t>
            </a:r>
            <a:r>
              <a:rPr lang="de-DE" dirty="0"/>
              <a:t> </a:t>
            </a:r>
            <a:r>
              <a:rPr lang="de-DE" dirty="0" smtClean="0"/>
              <a:t>(2)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6799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802A1ED3-4074-480A-B0BB-FEE8246DA755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3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Segmentierung und Seitenadressierung </a:t>
            </a:r>
            <a:r>
              <a:rPr lang="de-DE" dirty="0"/>
              <a:t>(1)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 t="12868" r="13611" b="5139"/>
          <a:stretch/>
        </p:blipFill>
        <p:spPr>
          <a:xfrm>
            <a:off x="539552" y="1340768"/>
            <a:ext cx="7048700" cy="488264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694843" y="119675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Virtuelle</a:t>
            </a:r>
          </a:p>
          <a:p>
            <a:r>
              <a:rPr lang="de-DE" sz="2000" dirty="0" smtClean="0"/>
              <a:t>Adresse</a:t>
            </a:r>
            <a:endParaRPr lang="de-DE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7688099" y="567344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Reale</a:t>
            </a:r>
          </a:p>
          <a:p>
            <a:r>
              <a:rPr lang="de-DE" sz="2000" dirty="0" smtClean="0"/>
              <a:t>Adresse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 bwMode="auto">
          <a:xfrm>
            <a:off x="4716016" y="1268760"/>
            <a:ext cx="1008112" cy="576064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4355976" y="5733256"/>
            <a:ext cx="1368152" cy="576064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4868416" y="2276872"/>
            <a:ext cx="2295872" cy="28803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207209" y="2276872"/>
            <a:ext cx="1669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Seitentabelle</a:t>
            </a:r>
            <a:endParaRPr lang="de-D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056383D8-9EA5-4C36-9577-DB05B71866AA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3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Segmentierung und Seitenadressierung </a:t>
            </a:r>
            <a:r>
              <a:rPr lang="de-DE" dirty="0" smtClean="0"/>
              <a:t>(2)</a:t>
            </a:r>
            <a:endParaRPr lang="de-DE" dirty="0"/>
          </a:p>
        </p:txBody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de-DE" b="1" dirty="0" smtClean="0"/>
              <a:t>Eigenschaften</a:t>
            </a:r>
            <a:endParaRPr lang="de-DE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Noch mehr implizite Speicherzugriffe</a:t>
            </a:r>
            <a:endParaRPr lang="de-DE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Große Tabellen im Speicher</a:t>
            </a:r>
          </a:p>
          <a:p>
            <a:pPr marL="0" indent="0">
              <a:lnSpc>
                <a:spcPct val="120000"/>
              </a:lnSpc>
            </a:pPr>
            <a:endParaRPr lang="de-DE" sz="1200" dirty="0"/>
          </a:p>
          <a:p>
            <a:pPr marL="0" indent="0">
              <a:lnSpc>
                <a:spcPct val="120000"/>
              </a:lnSpc>
            </a:pPr>
            <a:r>
              <a:rPr lang="de-DE" b="1" dirty="0">
                <a:sym typeface="Wingdings"/>
              </a:rPr>
              <a:t></a:t>
            </a:r>
            <a:r>
              <a:rPr lang="de-DE" b="1" dirty="0"/>
              <a:t> </a:t>
            </a:r>
            <a:r>
              <a:rPr lang="de-DE" b="1" dirty="0" smtClean="0"/>
              <a:t>Mehrstufige Seitenadressierung mit Ein- und Auslagerung</a:t>
            </a:r>
            <a:endParaRPr lang="de-DE" b="1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C01048F4-0982-46C2-AD00-FC9209DD21E8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3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Ein- und Auslagerung von Seiten</a:t>
            </a:r>
            <a:endParaRPr lang="de-DE" dirty="0"/>
          </a:p>
        </p:txBody>
      </p:sp>
      <p:sp>
        <p:nvSpPr>
          <p:cNvPr id="83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Es ist nicht nötig, ein gesamtes Segment aus- bzw. einzulagern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Seiten können einzeln ein- und ausgelagert werden</a:t>
            </a:r>
            <a:endParaRPr lang="de-DE" dirty="0"/>
          </a:p>
          <a:p>
            <a:pPr>
              <a:lnSpc>
                <a:spcPct val="90000"/>
              </a:lnSpc>
            </a:pPr>
            <a:endParaRPr lang="de-DE" dirty="0"/>
          </a:p>
          <a:p>
            <a:pPr>
              <a:lnSpc>
                <a:spcPct val="90000"/>
              </a:lnSpc>
            </a:pPr>
            <a:r>
              <a:rPr lang="de-DE" b="1" dirty="0" smtClean="0"/>
              <a:t>Hardware-Unterstützung</a:t>
            </a:r>
            <a:endParaRPr lang="de-DE" dirty="0"/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3347615" y="2708920"/>
            <a:ext cx="568888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ts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Ist das Präsenzbit gesetzt, bleibt alles wie bisher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Ist das Präsenzbit gelöscht, wird eine Unterbrechung ausgelöst </a:t>
            </a:r>
            <a:r>
              <a:rPr lang="en-US" i="1" dirty="0" smtClean="0"/>
              <a:t>(page fault)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Die Unterbrechungsbehandlung kann nun für das Laden der Seite vom Hintergrund-speicher sorgen und den Speicherzugriff danach wiederholen</a:t>
            </a:r>
            <a:br>
              <a:rPr lang="de-DE" dirty="0" smtClean="0"/>
            </a:br>
            <a:r>
              <a:rPr lang="de-DE" dirty="0" smtClean="0"/>
              <a:t>(benötigt HW-Unterstützung in der CPU)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49330" r="56667" b="21172"/>
          <a:stretch/>
        </p:blipFill>
        <p:spPr>
          <a:xfrm>
            <a:off x="611560" y="2886960"/>
            <a:ext cx="2607733" cy="16478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2D1A5AE3-8F7F-4115-85DB-D0DD91718850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</a:t>
            </a:r>
            <a:r>
              <a:rPr lang="de-DE" dirty="0" smtClean="0"/>
              <a:t>des Kapitels (1)</a:t>
            </a:r>
            <a:endParaRPr lang="de-DE" dirty="0"/>
          </a:p>
        </p:txBody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6"/>
            </a:pPr>
            <a:r>
              <a:rPr lang="de-DE" b="1" dirty="0" smtClean="0"/>
              <a:t>Speicherverwaltung</a:t>
            </a:r>
            <a:endParaRPr lang="de-DE" b="1" dirty="0"/>
          </a:p>
          <a:p>
            <a:pPr marL="838200" lvl="1" indent="-381000">
              <a:lnSpc>
                <a:spcPct val="90000"/>
              </a:lnSpc>
              <a:spcBef>
                <a:spcPts val="480"/>
              </a:spcBef>
              <a:buFont typeface="Arial" charset="0"/>
              <a:buChar char="–"/>
            </a:pPr>
            <a:r>
              <a:rPr lang="de-DE" dirty="0" smtClean="0"/>
              <a:t>Einleitung</a:t>
            </a:r>
          </a:p>
          <a:p>
            <a:pPr marL="1238250" lvl="2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 smtClean="0"/>
              <a:t>Phänomen der Speicherverwaltung</a:t>
            </a:r>
          </a:p>
          <a:p>
            <a:pPr marL="1238250" lvl="2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 smtClean="0"/>
              <a:t>Speicherhierarchien</a:t>
            </a:r>
          </a:p>
          <a:p>
            <a:pPr marL="1238250" lvl="2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 smtClean="0"/>
              <a:t>Kapazität von Speichern</a:t>
            </a:r>
          </a:p>
          <a:p>
            <a:pPr marL="838200" lvl="1" indent="-381000">
              <a:lnSpc>
                <a:spcPct val="90000"/>
              </a:lnSpc>
              <a:spcBef>
                <a:spcPts val="480"/>
              </a:spcBef>
              <a:buFont typeface="Arial" charset="0"/>
              <a:buChar char="–"/>
            </a:pPr>
            <a:r>
              <a:rPr lang="de-DE" dirty="0" smtClean="0"/>
              <a:t>Speichervergabe</a:t>
            </a:r>
          </a:p>
          <a:p>
            <a:pPr marL="1238250" lvl="2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 smtClean="0"/>
              <a:t>Statische und dynamische Speicherzuteilung</a:t>
            </a:r>
          </a:p>
          <a:p>
            <a:pPr marL="1238250" lvl="2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 smtClean="0"/>
              <a:t>Freispeicherverwaltung (Bitvektoren, verkettete Listen)</a:t>
            </a:r>
          </a:p>
          <a:p>
            <a:pPr marL="1238250" lvl="2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 smtClean="0"/>
              <a:t>Vergabestrategien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en-US" sz="2000" i="1" dirty="0" smtClean="0"/>
              <a:t>First Fit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en-US" sz="2000" i="1" dirty="0" smtClean="0"/>
              <a:t>Next Fit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en-US" sz="2000" i="1" dirty="0" smtClean="0"/>
              <a:t>Best Fit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en-US" sz="2000" i="1" dirty="0" smtClean="0"/>
              <a:t>Worst Fit</a:t>
            </a:r>
          </a:p>
          <a:p>
            <a:pPr marL="838200" lvl="1" indent="-381000">
              <a:lnSpc>
                <a:spcPct val="90000"/>
              </a:lnSpc>
              <a:buFont typeface="Arial" charset="0"/>
              <a:buChar char="–"/>
            </a:pPr>
            <a:r>
              <a:rPr lang="de-DE" dirty="0" smtClean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459026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39C9A2EA-4BC7-4A72-BCBB-9F3FACD02B66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4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Mehrstufige Seitenadressierung (1)</a:t>
            </a:r>
            <a:endParaRPr lang="de-DE" dirty="0"/>
          </a:p>
        </p:txBody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de-DE" b="1" dirty="0" smtClean="0"/>
              <a:t>Beispiel: Zweifach-indirektes </a:t>
            </a:r>
            <a:r>
              <a:rPr lang="en-US" b="1" i="1" dirty="0" smtClean="0"/>
              <a:t>Paging</a:t>
            </a:r>
            <a:endParaRPr lang="en-US" i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t="31207" r="5741" b="19537"/>
          <a:stretch/>
        </p:blipFill>
        <p:spPr>
          <a:xfrm>
            <a:off x="677168" y="1988840"/>
            <a:ext cx="7653867" cy="2751668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auto">
          <a:xfrm>
            <a:off x="539552" y="2030595"/>
            <a:ext cx="2295872" cy="28803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27584" y="1990525"/>
            <a:ext cx="2105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Virtuelle Adresse</a:t>
            </a:r>
            <a:endParaRPr lang="de-D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38178" r="4907" b="12565"/>
          <a:stretch/>
        </p:blipFill>
        <p:spPr>
          <a:xfrm>
            <a:off x="676800" y="1990800"/>
            <a:ext cx="7645400" cy="2751667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2CA799DA-46D8-452A-A488-0D7910D7B522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74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Mehrstufige Seitenadressierung (2)</a:t>
            </a:r>
            <a:endParaRPr lang="de-DE" dirty="0"/>
          </a:p>
        </p:txBody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de-DE" b="1" dirty="0" smtClean="0"/>
              <a:t>Beispiel: Zweifach-indirektes </a:t>
            </a:r>
            <a:r>
              <a:rPr lang="en-US" b="1" i="1" dirty="0" smtClean="0"/>
              <a:t>Paging</a:t>
            </a:r>
          </a:p>
          <a:p>
            <a:pPr marL="381000" indent="-381000">
              <a:lnSpc>
                <a:spcPct val="90000"/>
              </a:lnSpc>
            </a:pPr>
            <a:endParaRPr lang="en-US" b="1" i="1" dirty="0"/>
          </a:p>
          <a:p>
            <a:pPr marL="381000" indent="-381000">
              <a:lnSpc>
                <a:spcPct val="90000"/>
              </a:lnSpc>
            </a:pPr>
            <a:endParaRPr lang="en-US" b="1" i="1" dirty="0" smtClean="0"/>
          </a:p>
          <a:p>
            <a:pPr marL="381000" indent="-381000">
              <a:lnSpc>
                <a:spcPct val="90000"/>
              </a:lnSpc>
            </a:pPr>
            <a:endParaRPr lang="en-US" b="1" i="1" dirty="0"/>
          </a:p>
          <a:p>
            <a:pPr marL="381000" indent="-381000">
              <a:lnSpc>
                <a:spcPct val="90000"/>
              </a:lnSpc>
            </a:pPr>
            <a:endParaRPr lang="en-US" b="1" i="1" dirty="0" smtClean="0"/>
          </a:p>
          <a:p>
            <a:pPr marL="381000" indent="-381000">
              <a:lnSpc>
                <a:spcPct val="90000"/>
              </a:lnSpc>
            </a:pPr>
            <a:endParaRPr lang="en-US" b="1" i="1" dirty="0"/>
          </a:p>
          <a:p>
            <a:pPr marL="381000" indent="-381000">
              <a:lnSpc>
                <a:spcPct val="90000"/>
              </a:lnSpc>
            </a:pPr>
            <a:endParaRPr lang="en-US" b="1" i="1" dirty="0" smtClean="0"/>
          </a:p>
          <a:p>
            <a:pPr marL="381000" indent="-381000">
              <a:lnSpc>
                <a:spcPct val="90000"/>
              </a:lnSpc>
            </a:pPr>
            <a:endParaRPr lang="en-US" b="1" i="1" dirty="0"/>
          </a:p>
          <a:p>
            <a:pPr marL="381000" indent="-381000">
              <a:lnSpc>
                <a:spcPct val="90000"/>
              </a:lnSpc>
            </a:pPr>
            <a:endParaRPr lang="en-US" b="1" i="1" dirty="0" smtClean="0"/>
          </a:p>
          <a:p>
            <a:pPr marL="381000" indent="-381000">
              <a:lnSpc>
                <a:spcPct val="90000"/>
              </a:lnSpc>
            </a:pPr>
            <a:endParaRPr lang="en-US" b="1" i="1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  <a:p>
            <a:pPr marL="381000" indent="-381000">
              <a:lnSpc>
                <a:spcPct val="90000"/>
              </a:lnSpc>
            </a:pPr>
            <a:r>
              <a:rPr lang="de-DE" b="1" dirty="0" smtClean="0"/>
              <a:t>Aus- und einlagerbare Tabellen</a:t>
            </a:r>
            <a:endParaRPr lang="de-DE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Tabellen sind kleiner (ideal: Seitengröße)</a:t>
            </a:r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Alle Einträge mit Präsenzbit (auch in höheren Ebenen)</a:t>
            </a:r>
          </a:p>
          <a:p>
            <a:pPr marL="0" indent="0">
              <a:lnSpc>
                <a:spcPct val="120000"/>
              </a:lnSpc>
            </a:pPr>
            <a:endParaRPr lang="de-DE" sz="1200" dirty="0"/>
          </a:p>
          <a:p>
            <a:pPr marL="381000" indent="-381000">
              <a:lnSpc>
                <a:spcPct val="90000"/>
              </a:lnSpc>
            </a:pPr>
            <a:r>
              <a:rPr lang="de-DE" b="1" dirty="0" smtClean="0"/>
              <a:t>Noch mehr implizite Speicherzugriffe</a:t>
            </a:r>
            <a:endParaRPr lang="de-DE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  <a:p>
            <a:pPr marL="381000" indent="-381000">
              <a:lnSpc>
                <a:spcPct val="90000"/>
              </a:lnSpc>
            </a:pPr>
            <a:endParaRPr lang="en-US" i="1" dirty="0"/>
          </a:p>
        </p:txBody>
      </p:sp>
      <p:sp>
        <p:nvSpPr>
          <p:cNvPr id="7" name="Rechteck 6"/>
          <p:cNvSpPr/>
          <p:nvPr/>
        </p:nvSpPr>
        <p:spPr bwMode="auto">
          <a:xfrm>
            <a:off x="539552" y="2030595"/>
            <a:ext cx="2295872" cy="28803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27584" y="1990525"/>
            <a:ext cx="2105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Virtuelle Adresse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053497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DE1F9610-5B0E-4315-9AB6-F3776F228969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3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Translation Look-Aside Buffer, TLB</a:t>
            </a:r>
            <a:r>
              <a:rPr lang="de-DE" dirty="0" smtClean="0"/>
              <a:t> (1)</a:t>
            </a:r>
            <a:endParaRPr lang="de-DE" dirty="0"/>
          </a:p>
        </p:txBody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de-DE" b="1" dirty="0" smtClean="0"/>
              <a:t>Schneller Pufferspeicher; wird konsultiert, bevor auf Seitentabelle zugegriffen wird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15445" r="15278" b="6048"/>
          <a:stretch/>
        </p:blipFill>
        <p:spPr>
          <a:xfrm>
            <a:off x="733813" y="2139611"/>
            <a:ext cx="6358467" cy="438573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243040" y="2001034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Virtuelle</a:t>
            </a:r>
          </a:p>
          <a:p>
            <a:r>
              <a:rPr lang="de-DE" sz="2000" dirty="0" smtClean="0"/>
              <a:t>Adresse</a:t>
            </a:r>
            <a:endParaRPr lang="de-DE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7236296" y="5961474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Reale</a:t>
            </a:r>
          </a:p>
          <a:p>
            <a:r>
              <a:rPr lang="de-DE" sz="2000" dirty="0" smtClean="0"/>
              <a:t>Adresse</a:t>
            </a:r>
            <a:endParaRPr lang="de-DE" sz="2000" dirty="0"/>
          </a:p>
        </p:txBody>
      </p:sp>
      <p:sp>
        <p:nvSpPr>
          <p:cNvPr id="14" name="Rechteck 13"/>
          <p:cNvSpPr/>
          <p:nvPr/>
        </p:nvSpPr>
        <p:spPr bwMode="auto">
          <a:xfrm>
            <a:off x="539552" y="2132856"/>
            <a:ext cx="2295872" cy="28803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79512" y="2092786"/>
            <a:ext cx="3379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Seitentabellen-Basisregister</a:t>
            </a:r>
            <a:endParaRPr lang="de-DE" sz="2000" dirty="0"/>
          </a:p>
        </p:txBody>
      </p:sp>
      <p:sp>
        <p:nvSpPr>
          <p:cNvPr id="15" name="Rechteck 14"/>
          <p:cNvSpPr/>
          <p:nvPr/>
        </p:nvSpPr>
        <p:spPr bwMode="auto">
          <a:xfrm>
            <a:off x="1051992" y="3284984"/>
            <a:ext cx="2295872" cy="28803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390785" y="3212976"/>
            <a:ext cx="1669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Seitentabelle</a:t>
            </a:r>
            <a:endParaRPr lang="de-D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B0BAB3C6-8410-4BC6-B5AF-B7BC0D58393D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Translation Look-Aside Buffer, TLB</a:t>
            </a:r>
            <a:r>
              <a:rPr lang="de-DE" dirty="0"/>
              <a:t> </a:t>
            </a:r>
            <a:r>
              <a:rPr lang="de-DE" dirty="0" smtClean="0"/>
              <a:t>(2)</a:t>
            </a:r>
            <a:endParaRPr lang="de-DE" dirty="0"/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de-DE" b="1" dirty="0" smtClean="0"/>
              <a:t>Eigenschaften</a:t>
            </a:r>
            <a:endParaRPr lang="de-DE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Schneller Zugriff auf Seitenabbildung, falls Information im TLB-Speicher gepuffert</a:t>
            </a:r>
          </a:p>
          <a:p>
            <a:pPr marL="781050" lvl="1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Keine impliziten Speicherzugriffe nötig</a:t>
            </a:r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Bei Zugriffen auf eine nicht im TLB enthaltene Seite wird die entsprechende Zugriffsinformation in den TLB eingetragen</a:t>
            </a:r>
          </a:p>
          <a:p>
            <a:pPr marL="781050" lvl="1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Ein alter Eintrag muss zur Ersetzung ausgesucht werden</a:t>
            </a:r>
            <a:endParaRPr lang="de-DE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Bei Kontextwechseln muss TLB gelöscht werden </a:t>
            </a:r>
            <a:r>
              <a:rPr lang="en-US" i="1" dirty="0" smtClean="0"/>
              <a:t>(Flush)</a:t>
            </a:r>
          </a:p>
          <a:p>
            <a:pPr marL="0" indent="0">
              <a:lnSpc>
                <a:spcPct val="120000"/>
              </a:lnSpc>
            </a:pPr>
            <a:endParaRPr lang="de-DE" sz="1200" dirty="0" smtClean="0"/>
          </a:p>
          <a:p>
            <a:pPr marL="381000" indent="-381000">
              <a:lnSpc>
                <a:spcPct val="90000"/>
              </a:lnSpc>
            </a:pPr>
            <a:r>
              <a:rPr lang="de-DE" b="1" dirty="0" smtClean="0"/>
              <a:t>Typische TLB-Größen</a:t>
            </a:r>
            <a:endParaRPr lang="de-DE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i="1" dirty="0" smtClean="0"/>
              <a:t>Pentium</a:t>
            </a:r>
            <a:r>
              <a:rPr lang="de-DE" i="1" dirty="0"/>
              <a:t>:</a:t>
            </a:r>
            <a:r>
              <a:rPr lang="de-DE" dirty="0" smtClean="0"/>
              <a:t> Daten-TLB: 64 Einträge, Code-TLB: 32, Seitengröße: 4 kB</a:t>
            </a:r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i="1" dirty="0" smtClean="0"/>
              <a:t>Sparc V9:</a:t>
            </a:r>
            <a:r>
              <a:rPr lang="de-DE" dirty="0" smtClean="0"/>
              <a:t> Daten-TLB: 64, Code-TLB: 64, Seitengröße: 8 kB</a:t>
            </a:r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i="1" dirty="0" smtClean="0"/>
              <a:t>Core i7:</a:t>
            </a:r>
            <a:r>
              <a:rPr lang="de-DE" dirty="0" smtClean="0"/>
              <a:t> Level 1 Daten-TLB: 64, Level 1 Code-TLB: 128</a:t>
            </a:r>
            <a:br>
              <a:rPr lang="de-DE" dirty="0" smtClean="0"/>
            </a:br>
            <a:r>
              <a:rPr lang="de-DE" dirty="0" smtClean="0"/>
              <a:t>	      Level 2 Daten- und Code-TLBs: 512, Seitengröße: 4 kB</a:t>
            </a:r>
            <a:endParaRPr lang="de-DE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endParaRPr lang="en-US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2D1A5AE3-8F7F-4115-85DB-D0DD91718850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Roter Faden</a:t>
            </a:r>
            <a:endParaRPr lang="de-DE" dirty="0"/>
          </a:p>
        </p:txBody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6"/>
            </a:pPr>
            <a:r>
              <a:rPr lang="de-DE" b="1" dirty="0" smtClean="0"/>
              <a:t>Speicherverwaltung</a:t>
            </a:r>
            <a:endParaRPr lang="de-DE" b="1" dirty="0"/>
          </a:p>
          <a:p>
            <a:pPr marL="838200" lvl="1" indent="-381000">
              <a:lnSpc>
                <a:spcPct val="90000"/>
              </a:lnSpc>
              <a:spcBef>
                <a:spcPts val="480"/>
              </a:spcBef>
              <a:buFont typeface="Arial" charset="0"/>
              <a:buChar char="–"/>
            </a:pPr>
            <a:r>
              <a:rPr lang="de-DE" dirty="0" smtClean="0"/>
              <a:t>Einleitung</a:t>
            </a:r>
          </a:p>
          <a:p>
            <a:pPr marL="838200" lvl="1" indent="-381000">
              <a:lnSpc>
                <a:spcPct val="90000"/>
              </a:lnSpc>
              <a:spcBef>
                <a:spcPts val="480"/>
              </a:spcBef>
              <a:buFont typeface="Arial" charset="0"/>
              <a:buChar char="–"/>
            </a:pPr>
            <a:r>
              <a:rPr lang="de-DE" dirty="0" smtClean="0"/>
              <a:t>Speichervergabe</a:t>
            </a:r>
          </a:p>
          <a:p>
            <a:pPr marL="838200" lvl="1" indent="-381000">
              <a:lnSpc>
                <a:spcPct val="90000"/>
              </a:lnSpc>
              <a:spcBef>
                <a:spcPts val="480"/>
              </a:spcBef>
              <a:buFont typeface="Arial" charset="0"/>
              <a:buChar char="–"/>
            </a:pPr>
            <a:r>
              <a:rPr lang="de-DE" dirty="0"/>
              <a:t>Mehrprogrammbetrieb</a:t>
            </a:r>
          </a:p>
          <a:p>
            <a:pPr marL="1238250" lvl="2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/>
              <a:t>Segmentierung</a:t>
            </a:r>
          </a:p>
          <a:p>
            <a:pPr marL="1238250" lvl="2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/>
              <a:t>Kompaktierung</a:t>
            </a:r>
          </a:p>
          <a:p>
            <a:pPr marL="1238250" lvl="2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/>
              <a:t>Seitenadressierung </a:t>
            </a:r>
            <a:r>
              <a:rPr lang="en-US" sz="2000" i="1" dirty="0"/>
              <a:t>(Paging)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en-US" sz="2000" i="1" dirty="0"/>
              <a:t>Memory Management Unit</a:t>
            </a:r>
            <a:r>
              <a:rPr lang="de-DE" sz="2000" dirty="0"/>
              <a:t> für </a:t>
            </a:r>
            <a:r>
              <a:rPr lang="en-US" sz="2000" i="1" dirty="0"/>
              <a:t>Paging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/>
              <a:t>Segmentierung und Seitenadressierung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/>
              <a:t>Mehrstufiges </a:t>
            </a:r>
            <a:r>
              <a:rPr lang="en-US" sz="2000" i="1" dirty="0"/>
              <a:t>Paging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en-US" sz="2000" i="1" dirty="0"/>
              <a:t>Translation Look-Aside Buffer (TLBs</a:t>
            </a:r>
            <a:r>
              <a:rPr lang="en-US" sz="2000" i="1" dirty="0" smtClean="0"/>
              <a:t>)</a:t>
            </a:r>
          </a:p>
          <a:p>
            <a:pPr marL="838200" lvl="1" indent="-381000">
              <a:lnSpc>
                <a:spcPct val="90000"/>
              </a:lnSpc>
              <a:spcBef>
                <a:spcPts val="480"/>
              </a:spcBef>
              <a:buFont typeface="Arial" charset="0"/>
              <a:buChar char="–"/>
            </a:pPr>
            <a:r>
              <a:rPr lang="de-DE" dirty="0" smtClean="0"/>
              <a:t>Virtueller Speicher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9560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FABC4DA4-C29F-4155-9D7D-3C61F531D9F1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3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Virtueller Speicher</a:t>
            </a:r>
            <a:endParaRPr lang="de-DE" dirty="0"/>
          </a:p>
        </p:txBody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de-DE" b="1" dirty="0" smtClean="0"/>
              <a:t>Entkopplung des Speicherbedarfs vom verfügbaren Hauptspeicher</a:t>
            </a:r>
            <a:endParaRPr lang="de-DE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Prozesse benötigen nicht alle Speicherstellen gleich häufig</a:t>
            </a:r>
          </a:p>
          <a:p>
            <a:pPr marL="781050" lvl="1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Bestimmte Befehle werden selten oder gar nicht benutzt</a:t>
            </a:r>
            <a:br>
              <a:rPr lang="de-DE" dirty="0" smtClean="0"/>
            </a:br>
            <a:r>
              <a:rPr lang="de-DE" dirty="0" smtClean="0"/>
              <a:t>(z.B. Fehlerbehandlungen)</a:t>
            </a:r>
          </a:p>
          <a:p>
            <a:pPr marL="781050" lvl="1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Bestimmte Datenstrukturen werden nicht voll belegt</a:t>
            </a:r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Prozesse benötigen evtl. mehr Speicher als Hauptspeicher vorhanden</a:t>
            </a:r>
          </a:p>
          <a:p>
            <a:pPr marL="381000" indent="-381000">
              <a:lnSpc>
                <a:spcPct val="90000"/>
              </a:lnSpc>
            </a:pPr>
            <a:endParaRPr lang="de-DE" b="1" dirty="0" smtClean="0"/>
          </a:p>
          <a:p>
            <a:pPr marL="381000" indent="-381000">
              <a:lnSpc>
                <a:spcPct val="90000"/>
              </a:lnSpc>
            </a:pPr>
            <a:r>
              <a:rPr lang="de-DE" b="1" dirty="0" smtClean="0"/>
              <a:t>Idee</a:t>
            </a:r>
            <a:endParaRPr lang="de-DE" dirty="0"/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Vortäuschen eines großen Hauptspeichers</a:t>
            </a:r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Einblenden benötigter Speicherbereiche</a:t>
            </a:r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Abfangen von Zugriffen auf nicht eingeblendete Bereiche</a:t>
            </a:r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Bereitstellen der benötigten Bereiche auf Anforderung</a:t>
            </a:r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Auslagern nicht benötigter Bereiche </a:t>
            </a:r>
            <a:r>
              <a:rPr lang="en-US" i="1" dirty="0" smtClean="0"/>
              <a:t>(Swapping)</a:t>
            </a:r>
          </a:p>
          <a:p>
            <a:pPr marL="381000" indent="-381000"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86E181F5-DBA3-4747-B284-4100E8B5E0AD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4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Demand Paging</a:t>
            </a:r>
            <a:r>
              <a:rPr lang="de-DE" dirty="0" smtClean="0"/>
              <a:t> (1)</a:t>
            </a:r>
            <a:endParaRPr lang="de-DE" dirty="0"/>
          </a:p>
        </p:txBody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de-DE" b="1" dirty="0" smtClean="0"/>
              <a:t>Bereitstellen von Seiten auf Anforderung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9837" r="4259" b="5138"/>
          <a:stretch/>
        </p:blipFill>
        <p:spPr>
          <a:xfrm>
            <a:off x="323528" y="1703535"/>
            <a:ext cx="7399866" cy="47498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F0ED867E-89B9-4A75-844B-FC1E8DAD32BA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Demand Paging</a:t>
            </a:r>
            <a:r>
              <a:rPr lang="de-DE" dirty="0"/>
              <a:t> </a:t>
            </a:r>
            <a:r>
              <a:rPr lang="de-DE" dirty="0" smtClean="0"/>
              <a:t>(2)</a:t>
            </a:r>
            <a:endParaRPr lang="de-DE" dirty="0"/>
          </a:p>
        </p:txBody>
      </p:sp>
      <p:sp>
        <p:nvSpPr>
          <p:cNvPr id="84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de-DE" b="1" dirty="0" smtClean="0"/>
              <a:t>Reaktion auf Seitenfehler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 t="10746" r="4446" b="4078"/>
          <a:stretch/>
        </p:blipFill>
        <p:spPr>
          <a:xfrm>
            <a:off x="324000" y="1702800"/>
            <a:ext cx="7357533" cy="47582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50C57688-6EF7-4397-9899-AFB42EF18091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Demand Paging</a:t>
            </a:r>
            <a:r>
              <a:rPr lang="de-DE" dirty="0"/>
              <a:t> </a:t>
            </a:r>
            <a:r>
              <a:rPr lang="de-DE" dirty="0" smtClean="0"/>
              <a:t>(3)</a:t>
            </a:r>
            <a:endParaRPr lang="en-US" i="1" dirty="0"/>
          </a:p>
        </p:txBody>
      </p:sp>
      <p:sp>
        <p:nvSpPr>
          <p:cNvPr id="84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de-DE" b="1" dirty="0" smtClean="0"/>
              <a:t>Reaktion auf Seitenfehler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11504" r="4445" b="2410"/>
          <a:stretch/>
        </p:blipFill>
        <p:spPr>
          <a:xfrm>
            <a:off x="324000" y="1666800"/>
            <a:ext cx="7349067" cy="48090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B61CFDEC-45D9-4ED0-AF3A-7A8D8CB26C27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Demand Paging</a:t>
            </a:r>
            <a:r>
              <a:rPr lang="de-DE" dirty="0"/>
              <a:t> </a:t>
            </a:r>
            <a:r>
              <a:rPr lang="de-DE" dirty="0" smtClean="0"/>
              <a:t>(4)</a:t>
            </a:r>
            <a:endParaRPr lang="en-US" i="1" dirty="0"/>
          </a:p>
        </p:txBody>
      </p:sp>
      <p:sp>
        <p:nvSpPr>
          <p:cNvPr id="84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de-DE" b="1" dirty="0" smtClean="0"/>
              <a:t>Reaktion auf Seitenfehler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11808" r="4537" b="2865"/>
          <a:stretch/>
        </p:blipFill>
        <p:spPr>
          <a:xfrm>
            <a:off x="324000" y="1702800"/>
            <a:ext cx="7340600" cy="47667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621EAC54-33ED-46CD-A8EE-8E5DFBA83F3C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</a:t>
            </a:r>
            <a:r>
              <a:rPr lang="de-DE" dirty="0" smtClean="0"/>
              <a:t>des Kapitels (2)</a:t>
            </a:r>
            <a:endParaRPr lang="de-DE" dirty="0"/>
          </a:p>
        </p:txBody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6"/>
            </a:pPr>
            <a:r>
              <a:rPr lang="de-DE" b="1" dirty="0" smtClean="0"/>
              <a:t>Speicherverwaltung</a:t>
            </a:r>
            <a:endParaRPr lang="de-DE" b="1" dirty="0"/>
          </a:p>
          <a:p>
            <a:pPr marL="838200" lvl="1" indent="-381000">
              <a:lnSpc>
                <a:spcPct val="90000"/>
              </a:lnSpc>
              <a:buFont typeface="Arial" charset="0"/>
              <a:buChar char="–"/>
            </a:pPr>
            <a:r>
              <a:rPr lang="de-DE" dirty="0" smtClean="0"/>
              <a:t>...</a:t>
            </a:r>
          </a:p>
          <a:p>
            <a:pPr marL="838200" lvl="1" indent="-381000">
              <a:lnSpc>
                <a:spcPct val="90000"/>
              </a:lnSpc>
              <a:spcBef>
                <a:spcPts val="480"/>
              </a:spcBef>
              <a:buFont typeface="Arial" charset="0"/>
              <a:buChar char="–"/>
            </a:pPr>
            <a:r>
              <a:rPr lang="de-DE" dirty="0" smtClean="0"/>
              <a:t>Mehrprogrammbetrieb</a:t>
            </a:r>
            <a:endParaRPr lang="de-DE" dirty="0"/>
          </a:p>
          <a:p>
            <a:pPr marL="1238250" lvl="2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 smtClean="0"/>
              <a:t>Segmentierung</a:t>
            </a:r>
          </a:p>
          <a:p>
            <a:pPr marL="1238250" lvl="2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 smtClean="0"/>
              <a:t>Kompaktierung</a:t>
            </a:r>
          </a:p>
          <a:p>
            <a:pPr marL="1238250" lvl="2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 smtClean="0"/>
              <a:t>Seitenadressierung </a:t>
            </a:r>
            <a:r>
              <a:rPr lang="en-US" sz="2000" i="1" dirty="0" smtClean="0"/>
              <a:t>(Paging)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en-US" sz="2000" i="1" dirty="0" smtClean="0"/>
              <a:t>Memory Management Unit</a:t>
            </a:r>
            <a:r>
              <a:rPr lang="de-DE" sz="2000" dirty="0" smtClean="0"/>
              <a:t> für </a:t>
            </a:r>
            <a:r>
              <a:rPr lang="en-US" sz="2000" i="1" dirty="0" smtClean="0"/>
              <a:t>Paging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 smtClean="0"/>
              <a:t>Segmentierung und Seitenadressierung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 smtClean="0"/>
              <a:t>Mehrstufiges </a:t>
            </a:r>
            <a:r>
              <a:rPr lang="en-US" sz="2000" i="1" dirty="0" smtClean="0"/>
              <a:t>Paging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en-US" sz="2000" i="1" dirty="0" smtClean="0"/>
              <a:t>Translation Look-Aside Buffer (TLBs)</a:t>
            </a:r>
          </a:p>
          <a:p>
            <a:pPr marL="838200" lvl="1" indent="-381000">
              <a:lnSpc>
                <a:spcPct val="90000"/>
              </a:lnSpc>
              <a:spcBef>
                <a:spcPts val="480"/>
              </a:spcBef>
              <a:buFont typeface="Arial" charset="0"/>
              <a:buChar char="–"/>
            </a:pPr>
            <a:r>
              <a:rPr lang="de-DE" dirty="0" smtClean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794799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9E31C792-7F48-4E30-8B1E-B199BA50FFBD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4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Demand Paging</a:t>
            </a:r>
            <a:r>
              <a:rPr lang="de-DE" dirty="0"/>
              <a:t> </a:t>
            </a:r>
            <a:r>
              <a:rPr lang="de-DE" dirty="0" smtClean="0"/>
              <a:t>(5)</a:t>
            </a:r>
            <a:endParaRPr lang="de-DE" dirty="0"/>
          </a:p>
        </p:txBody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de-DE" b="1" dirty="0" smtClean="0"/>
              <a:t>Reaktion auf Seitenfehler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 t="11807" r="4446" b="2714"/>
          <a:stretch/>
        </p:blipFill>
        <p:spPr>
          <a:xfrm>
            <a:off x="324000" y="1702800"/>
            <a:ext cx="7357533" cy="477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283DB561-A9C7-4F7F-B138-96E8A5CBCFAD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3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Demand Paging</a:t>
            </a:r>
            <a:r>
              <a:rPr lang="de-DE" dirty="0"/>
              <a:t> </a:t>
            </a:r>
            <a:r>
              <a:rPr lang="de-DE" dirty="0" smtClean="0"/>
              <a:t>(6)</a:t>
            </a:r>
            <a:endParaRPr lang="de-DE" dirty="0"/>
          </a:p>
        </p:txBody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Performance von </a:t>
            </a:r>
            <a:r>
              <a:rPr lang="en-US" b="1" i="1" dirty="0" smtClean="0"/>
              <a:t>Demand Paging</a:t>
            </a:r>
            <a:endParaRPr lang="en-US" i="1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Keine Seitenfehler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Effektive Zugriffszeit zwischen 10 und 200 Nanosekunden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Mit Seitenfehler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i="1" dirty="0" smtClean="0"/>
              <a:t>p</a:t>
            </a:r>
            <a:r>
              <a:rPr lang="de-DE" dirty="0" smtClean="0"/>
              <a:t> sei Wahrscheinlichkeit für Seitenfehler, </a:t>
            </a:r>
            <a:r>
              <a:rPr lang="de-DE" i="1" dirty="0" smtClean="0"/>
              <a:t>p</a:t>
            </a:r>
            <a:r>
              <a:rPr lang="de-DE" dirty="0" smtClean="0"/>
              <a:t> nahe Null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Annahme: Zeit zum Einlagern einer Seite vom Hintergrundspeicher gleich 25 Millisekunden (9 ms Latenz, 15 ms Positionierzeit, 1 ms Übertragungszeit)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Annahme: normale Zugriffszeit 100 ns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Effektive Zugriffszeit</a:t>
            </a:r>
            <a:br>
              <a:rPr lang="de-DE" dirty="0" smtClean="0"/>
            </a:br>
            <a:r>
              <a:rPr lang="de-DE" dirty="0" smtClean="0"/>
              <a:t>(1 – </a:t>
            </a:r>
            <a:r>
              <a:rPr lang="de-DE" i="1" dirty="0" smtClean="0"/>
              <a:t>p</a:t>
            </a:r>
            <a:r>
              <a:rPr lang="de-DE" dirty="0" smtClean="0"/>
              <a:t>) * 100 ns + </a:t>
            </a:r>
            <a:r>
              <a:rPr lang="de-DE" i="1" dirty="0" smtClean="0"/>
              <a:t>p</a:t>
            </a:r>
            <a:r>
              <a:rPr lang="de-DE" dirty="0" smtClean="0"/>
              <a:t> * 25.000.000 ns = (100 + 24.999.900 * </a:t>
            </a:r>
            <a:r>
              <a:rPr lang="de-DE" i="1" dirty="0" smtClean="0"/>
              <a:t>p</a:t>
            </a:r>
            <a:r>
              <a:rPr lang="de-DE" dirty="0" smtClean="0"/>
              <a:t>) ns</a:t>
            </a:r>
          </a:p>
          <a:p>
            <a:pPr marL="0" indent="0">
              <a:lnSpc>
                <a:spcPct val="120000"/>
              </a:lnSpc>
            </a:pPr>
            <a:endParaRPr lang="de-DE" sz="1200" dirty="0"/>
          </a:p>
          <a:p>
            <a:pPr>
              <a:lnSpc>
                <a:spcPct val="120000"/>
              </a:lnSpc>
              <a:buFont typeface="Wingdings" pitchFamily="2" charset="2"/>
              <a:buChar char="F"/>
            </a:pPr>
            <a:r>
              <a:rPr lang="de-DE" b="1" dirty="0" smtClean="0"/>
              <a:t>Seitenfehler müssen so gering wie möglich gehalten werden!</a:t>
            </a:r>
          </a:p>
          <a:p>
            <a:pPr marL="0" indent="0"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b="1" dirty="0">
              <a:latin typeface="Courier New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7028ECFC-8160-47D0-8774-FBB9EA01527E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Seitenersetzung</a:t>
            </a:r>
            <a:endParaRPr lang="de-DE" dirty="0"/>
          </a:p>
        </p:txBody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Was tun, wenn keine freie Kachel vorhanden?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Eine Kachel muss verdrängt werden, um Platz für neue Kachel zu schaffen!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Auswahl von Kacheln, die nicht geändert wurden (</a:t>
            </a:r>
            <a:r>
              <a:rPr lang="en-US" i="1" dirty="0" smtClean="0"/>
              <a:t>dirty bit</a:t>
            </a:r>
            <a:r>
              <a:rPr lang="de-DE" dirty="0" smtClean="0"/>
              <a:t> in der Seitentabelle)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Verdrängung erfordert Auslagerung, falls Kachel geändert wurde</a:t>
            </a:r>
            <a:endParaRPr lang="de-DE" dirty="0"/>
          </a:p>
          <a:p>
            <a:pPr>
              <a:lnSpc>
                <a:spcPct val="90000"/>
              </a:lnSpc>
            </a:pPr>
            <a:endParaRPr lang="de-DE" sz="1200" dirty="0"/>
          </a:p>
          <a:p>
            <a:pPr>
              <a:lnSpc>
                <a:spcPct val="90000"/>
              </a:lnSpc>
            </a:pPr>
            <a:r>
              <a:rPr lang="de-DE" b="1" dirty="0" smtClean="0"/>
              <a:t>Vorgang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Seitenfehler </a:t>
            </a:r>
            <a:r>
              <a:rPr lang="en-US" i="1" dirty="0" smtClean="0"/>
              <a:t>(page fault)</a:t>
            </a:r>
            <a:r>
              <a:rPr lang="de-DE" dirty="0" smtClean="0"/>
              <a:t>: Unterbrechung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Auslagern einer Kachel, falls keine freie Kachel verfügbar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Einlagern der benötigten Kachel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Wiederholung des Zugriffs</a:t>
            </a:r>
          </a:p>
          <a:p>
            <a:pPr>
              <a:lnSpc>
                <a:spcPct val="90000"/>
              </a:lnSpc>
            </a:pPr>
            <a:endParaRPr lang="de-DE" sz="1200" dirty="0"/>
          </a:p>
          <a:p>
            <a:pPr>
              <a:lnSpc>
                <a:spcPct val="90000"/>
              </a:lnSpc>
            </a:pPr>
            <a:r>
              <a:rPr lang="de-DE" b="1" dirty="0" smtClean="0"/>
              <a:t>Problem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Welche Kachel soll ausgewählt werden?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6F29F6E4-362B-44FF-AE8F-C55FD5B63294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Ersetzungsstrategien</a:t>
            </a:r>
            <a:endParaRPr lang="de-DE" dirty="0"/>
          </a:p>
        </p:txBody>
      </p:sp>
      <p:sp>
        <p:nvSpPr>
          <p:cNvPr id="85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</a:pPr>
            <a:r>
              <a:rPr lang="de-DE" b="1" dirty="0" smtClean="0"/>
              <a:t>Betrachtung von Ersetzungsstrategien und deren Wirkung auf Referenzfolgen</a:t>
            </a:r>
            <a:endParaRPr lang="en-US" i="1" dirty="0" smtClean="0"/>
          </a:p>
          <a:p>
            <a:pPr>
              <a:lnSpc>
                <a:spcPct val="90000"/>
              </a:lnSpc>
            </a:pPr>
            <a:endParaRPr lang="de-DE" dirty="0"/>
          </a:p>
          <a:p>
            <a:pPr>
              <a:lnSpc>
                <a:spcPct val="90000"/>
              </a:lnSpc>
            </a:pPr>
            <a:r>
              <a:rPr lang="de-DE" b="1" dirty="0" smtClean="0"/>
              <a:t>Referenzfolge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Folge von Seitennummern, die das Speicherzugriffsverhalten eines Prozesses abbildet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Ermittlung von Referenzfolgen z.B. durch Aufzeichnung der zugegriffenen Adressen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Reduktion der aufgezeichneten Sequenz auf Seitennummern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Zusammenfassung von unmittelbar hintereinander stehenden Zugriffen auf die gleiche Seite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Beispiel für eine Referenzfolge: 1, 2, 3, 4, 1, 2, 5, 1, 2, 3, 4, 5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5A7E3C51-B2EF-4557-A110-4A6E2831AF8C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First-In First-Out, FIFO</a:t>
            </a:r>
            <a:r>
              <a:rPr lang="de-DE" dirty="0" smtClean="0"/>
              <a:t> (1)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Älteste Kachel wird ersetzt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Notwendige Zustände</a:t>
            </a:r>
            <a:endParaRPr lang="de-DE" dirty="0"/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Alter bzw. Einlagerungszeitpunkt für jede Kachel</a:t>
            </a:r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r>
              <a:rPr lang="de-DE" b="1" dirty="0" smtClean="0"/>
              <a:t>Ablauf der Ersetzungen (9 Einlagerungen)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26206" r="3426" b="18627"/>
          <a:stretch/>
        </p:blipFill>
        <p:spPr>
          <a:xfrm>
            <a:off x="251520" y="3083436"/>
            <a:ext cx="8085666" cy="30818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20C60B79-842C-40FE-879C-7051CFEEB59E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First-In First-Out, FIFO</a:t>
            </a:r>
            <a:r>
              <a:rPr lang="de-DE" dirty="0" smtClean="0"/>
              <a:t> (2)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Älteste Kachel wird ersetzt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Notwendige Zustände</a:t>
            </a:r>
            <a:endParaRPr lang="de-DE" dirty="0"/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Alter bzw. Einlagerungszeitpunkt für jede Kachel</a:t>
            </a:r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r>
              <a:rPr lang="de-DE" b="1" dirty="0" smtClean="0"/>
              <a:t>Ablauf der Ersetzungen (9 Einlagerungen)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26054" r="3333" b="18627"/>
          <a:stretch/>
        </p:blipFill>
        <p:spPr>
          <a:xfrm>
            <a:off x="252000" y="3085200"/>
            <a:ext cx="8085667" cy="30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89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CF952A7B-512E-40F5-821C-8A6490AC084C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First-In First-Out, FIFO</a:t>
            </a:r>
            <a:r>
              <a:rPr lang="de-DE" dirty="0" smtClean="0"/>
              <a:t> (3)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Älteste Kachel wird ersetzt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Notwendige Zustände</a:t>
            </a:r>
            <a:endParaRPr lang="de-DE" dirty="0"/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Alter bzw. Einlagerungszeitpunkt für jede Kachel</a:t>
            </a:r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r>
              <a:rPr lang="de-DE" b="1" dirty="0" smtClean="0"/>
              <a:t>Ablauf der Ersetzungen (9 Einlagerungen)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26054" r="3333" b="18779"/>
          <a:stretch/>
        </p:blipFill>
        <p:spPr>
          <a:xfrm>
            <a:off x="252000" y="3085200"/>
            <a:ext cx="8085667" cy="308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3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5BCE59A6-8BAB-4B51-9EDF-201428EF466D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First-In First-Out, FIFO</a:t>
            </a:r>
            <a:r>
              <a:rPr lang="de-DE" dirty="0" smtClean="0"/>
              <a:t> (4)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Älteste Kachel wird ersetzt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Notwendige Zustände</a:t>
            </a:r>
            <a:endParaRPr lang="de-DE" dirty="0"/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Alter bzw. Einlagerungszeitpunkt für jede Kachel</a:t>
            </a:r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r>
              <a:rPr lang="de-DE" b="1" dirty="0" smtClean="0"/>
              <a:t>Ablauf der Ersetzungen (9 Einlagerungen)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26054" r="3333" b="18627"/>
          <a:stretch/>
        </p:blipFill>
        <p:spPr>
          <a:xfrm>
            <a:off x="252000" y="3085200"/>
            <a:ext cx="8094133" cy="30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13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AFD644EC-62BD-44C1-875B-094A700CBB31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First-In First-Out, FIFO</a:t>
            </a:r>
            <a:r>
              <a:rPr lang="de-DE" dirty="0" smtClean="0"/>
              <a:t> (5)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Älteste Kachel wird ersetzt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Notwendige Zustände</a:t>
            </a:r>
            <a:endParaRPr lang="de-DE" dirty="0"/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Alter bzw. Einlagerungszeitpunkt für jede Kachel</a:t>
            </a:r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r>
              <a:rPr lang="de-DE" b="1" dirty="0" smtClean="0"/>
              <a:t>Ablauf der Ersetzungen (9 Einlagerungen)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26054" r="3333" b="18627"/>
          <a:stretch/>
        </p:blipFill>
        <p:spPr>
          <a:xfrm>
            <a:off x="252000" y="3085200"/>
            <a:ext cx="8085667" cy="30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78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47742176-4FD2-4D59-9086-3AD25F47B88D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First-In First-Out, FIFO</a:t>
            </a:r>
            <a:r>
              <a:rPr lang="de-DE" dirty="0" smtClean="0"/>
              <a:t> (6)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Älteste Kachel wird ersetzt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Notwendige Zustände</a:t>
            </a:r>
            <a:endParaRPr lang="de-DE" dirty="0"/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Alter bzw. Einlagerungszeitpunkt für jede Kachel</a:t>
            </a:r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r>
              <a:rPr lang="de-DE" b="1" dirty="0" smtClean="0"/>
              <a:t>Ablauf der Ersetzungen (9 Einlagerungen)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6206" r="3427" b="18779"/>
          <a:stretch/>
        </p:blipFill>
        <p:spPr>
          <a:xfrm>
            <a:off x="252000" y="3085200"/>
            <a:ext cx="8068733" cy="307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25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621EAC54-33ED-46CD-A8EE-8E5DFBA83F3C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</a:t>
            </a:r>
            <a:r>
              <a:rPr lang="de-DE" dirty="0" smtClean="0"/>
              <a:t>des Kapitels (3)</a:t>
            </a:r>
            <a:endParaRPr lang="de-DE" dirty="0"/>
          </a:p>
        </p:txBody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6"/>
            </a:pPr>
            <a:r>
              <a:rPr lang="de-DE" b="1" dirty="0" smtClean="0"/>
              <a:t>Speicherverwaltung</a:t>
            </a:r>
            <a:endParaRPr lang="de-DE" b="1" dirty="0"/>
          </a:p>
          <a:p>
            <a:pPr marL="838200" lvl="1" indent="-381000">
              <a:lnSpc>
                <a:spcPct val="90000"/>
              </a:lnSpc>
              <a:buFont typeface="Arial" charset="0"/>
              <a:buChar char="–"/>
            </a:pPr>
            <a:r>
              <a:rPr lang="de-DE" dirty="0" smtClean="0"/>
              <a:t>...</a:t>
            </a:r>
          </a:p>
          <a:p>
            <a:pPr marL="838200" lvl="1" indent="-381000">
              <a:lnSpc>
                <a:spcPct val="90000"/>
              </a:lnSpc>
              <a:spcBef>
                <a:spcPts val="480"/>
              </a:spcBef>
              <a:buFont typeface="Arial" charset="0"/>
              <a:buChar char="–"/>
            </a:pPr>
            <a:r>
              <a:rPr lang="de-DE" dirty="0" smtClean="0"/>
              <a:t>Virtueller Speicher</a:t>
            </a:r>
            <a:endParaRPr lang="de-DE" dirty="0"/>
          </a:p>
          <a:p>
            <a:pPr marL="1238250" lvl="2" indent="-381000">
              <a:lnSpc>
                <a:spcPct val="90000"/>
              </a:lnSpc>
              <a:buFont typeface="Arial" charset="0"/>
              <a:buChar char="–"/>
            </a:pPr>
            <a:r>
              <a:rPr lang="en-US" sz="2000" i="1" dirty="0" smtClean="0"/>
              <a:t>Demand Paging</a:t>
            </a:r>
          </a:p>
          <a:p>
            <a:pPr marL="1238250" lvl="2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 smtClean="0"/>
              <a:t>Seiten-Ersetzungsstrategien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en-US" sz="2000" i="1" dirty="0" smtClean="0"/>
              <a:t>First-In First-Out (FIFO)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 smtClean="0"/>
              <a:t>Optimale Ersetzungsstrategie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en-US" sz="2000" i="1" dirty="0" smtClean="0"/>
              <a:t>Least Recently Used (LRU)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en-US" sz="2000" i="1" dirty="0" smtClean="0"/>
              <a:t>Second Chance (Clock)</a:t>
            </a:r>
          </a:p>
          <a:p>
            <a:pPr marL="1695450" lvl="3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 smtClean="0"/>
              <a:t>Freiseitenpuffer</a:t>
            </a:r>
          </a:p>
          <a:p>
            <a:pPr marL="1238250" lvl="2" indent="-381000">
              <a:lnSpc>
                <a:spcPct val="90000"/>
              </a:lnSpc>
              <a:buFont typeface="Arial" charset="0"/>
              <a:buChar char="–"/>
            </a:pPr>
            <a:r>
              <a:rPr lang="de-DE" sz="2000" dirty="0" smtClean="0"/>
              <a:t>Seitenadressierung und Mehrprogrammbetrieb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625655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64607C24-06D5-42F7-AE9D-9E438E875FA6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First-In First-Out, FIFO</a:t>
            </a:r>
            <a:r>
              <a:rPr lang="de-DE" dirty="0" smtClean="0"/>
              <a:t> (7)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Älteste Kachel wird ersetzt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Notwendige Zustände</a:t>
            </a:r>
            <a:endParaRPr lang="de-DE" dirty="0"/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Alter bzw. Einlagerungszeitpunkt für jede Kachel</a:t>
            </a:r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r>
              <a:rPr lang="de-DE" b="1" dirty="0" smtClean="0"/>
              <a:t>Ablauf der Ersetzungen (9 Einlagerungen)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26357" r="3333" b="18476"/>
          <a:stretch/>
        </p:blipFill>
        <p:spPr>
          <a:xfrm>
            <a:off x="252000" y="3085200"/>
            <a:ext cx="8085667" cy="308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6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E6AAE9A3-8B30-41FB-9312-C156727F8B59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First-In First-Out, FIFO</a:t>
            </a:r>
            <a:r>
              <a:rPr lang="de-DE" dirty="0" smtClean="0"/>
              <a:t> (8)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Älteste Kachel wird ersetzt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Notwendige Zustände</a:t>
            </a:r>
            <a:endParaRPr lang="de-DE" dirty="0"/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Alter bzw. Einlagerungszeitpunkt für jede Kachel</a:t>
            </a:r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r>
              <a:rPr lang="de-DE" b="1" dirty="0" smtClean="0"/>
              <a:t>Ablauf der Ersetzungen (9 Einlagerungen)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26054" r="3241" b="18779"/>
          <a:stretch/>
        </p:blipFill>
        <p:spPr>
          <a:xfrm>
            <a:off x="252000" y="3085200"/>
            <a:ext cx="8102600" cy="308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75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8D437DDA-37BD-446E-B5B2-B8149309F1FB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First-In First-Out, FIFO</a:t>
            </a:r>
            <a:r>
              <a:rPr lang="de-DE" dirty="0" smtClean="0"/>
              <a:t> (9)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Älteste Kachel wird ersetzt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Notwendige Zustände</a:t>
            </a:r>
            <a:endParaRPr lang="de-DE" dirty="0"/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Alter bzw. Einlagerungszeitpunkt für jede Kachel</a:t>
            </a:r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r>
              <a:rPr lang="de-DE" b="1" dirty="0" smtClean="0"/>
              <a:t>Ablauf der Ersetzungen (9 Einlagerungen)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26054" r="3333" b="18779"/>
          <a:stretch/>
        </p:blipFill>
        <p:spPr>
          <a:xfrm>
            <a:off x="252000" y="3085200"/>
            <a:ext cx="8094133" cy="308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54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B25440A8-D165-4CE3-8215-5F461257931A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First-In First-Out, FIFO</a:t>
            </a:r>
            <a:r>
              <a:rPr lang="de-DE" dirty="0" smtClean="0"/>
              <a:t> (10)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Älteste Kachel wird ersetzt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Notwendige Zustände</a:t>
            </a:r>
            <a:endParaRPr lang="de-DE" dirty="0"/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Alter bzw. Einlagerungszeitpunkt für jede Kachel</a:t>
            </a:r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r>
              <a:rPr lang="de-DE" b="1" dirty="0" smtClean="0"/>
              <a:t>Ablauf der Ersetzungen (9 Einlagerungen)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25902" r="3333" b="18779"/>
          <a:stretch/>
        </p:blipFill>
        <p:spPr>
          <a:xfrm>
            <a:off x="252000" y="3085200"/>
            <a:ext cx="8094133" cy="309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14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B7C067F3-B90C-40CA-B9F8-1EEC704C61DE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First-In First-Out, FIFO</a:t>
            </a:r>
            <a:r>
              <a:rPr lang="de-DE" dirty="0" smtClean="0"/>
              <a:t> (11)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Älteste Kachel wird ersetzt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Notwendige Zustände</a:t>
            </a:r>
            <a:endParaRPr lang="de-DE" dirty="0"/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Alter bzw. Einlagerungszeitpunkt für jede Kachel</a:t>
            </a:r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r>
              <a:rPr lang="de-DE" b="1" dirty="0" smtClean="0"/>
              <a:t>Ablauf der Ersetzungen (9 Einlagerungen)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26054" r="3333" b="18627"/>
          <a:stretch/>
        </p:blipFill>
        <p:spPr>
          <a:xfrm>
            <a:off x="252000" y="3085200"/>
            <a:ext cx="8102600" cy="30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49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E75E37FA-A070-4E68-820F-3335B7BC0B84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First-In First-Out, FIFO</a:t>
            </a:r>
            <a:r>
              <a:rPr lang="de-DE" dirty="0" smtClean="0"/>
              <a:t> (12)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Älteste Kachel wird ersetzt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Notwendige Zustände</a:t>
            </a:r>
            <a:endParaRPr lang="de-DE" dirty="0"/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Alter bzw. Einlagerungszeitpunkt für jede Kachel</a:t>
            </a:r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r>
              <a:rPr lang="de-DE" b="1" dirty="0" smtClean="0"/>
              <a:t>Ablauf der Ersetzungen (9 Einlagerungen)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25902" r="3241" b="18627"/>
          <a:stretch/>
        </p:blipFill>
        <p:spPr>
          <a:xfrm>
            <a:off x="252000" y="3085200"/>
            <a:ext cx="8094134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2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D9D1FE3A-775E-4E80-88F3-9A45A88CDC3F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First-In First-Out, FIFO</a:t>
            </a:r>
            <a:r>
              <a:rPr lang="de-DE" dirty="0"/>
              <a:t> (</a:t>
            </a:r>
            <a:r>
              <a:rPr lang="de-DE" dirty="0" smtClean="0"/>
              <a:t>13)</a:t>
            </a:r>
            <a:endParaRPr lang="de-DE" dirty="0"/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Größerer Hauptspeicher mit 4 Kacheln (10 Einlagerungen)</a:t>
            </a:r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100000"/>
              </a:lnSpc>
            </a:pPr>
            <a:r>
              <a:rPr lang="de-DE" i="1" dirty="0" smtClean="0">
                <a:sym typeface="Wingdings"/>
              </a:rPr>
              <a:t></a:t>
            </a:r>
            <a:r>
              <a:rPr lang="de-DE" i="1" dirty="0" smtClean="0"/>
              <a:t> Vergrößern des Hauptspeichers kann zu mehr Einlagerungen führen</a:t>
            </a:r>
          </a:p>
          <a:p>
            <a:pPr>
              <a:lnSpc>
                <a:spcPct val="100000"/>
              </a:lnSpc>
            </a:pPr>
            <a:r>
              <a:rPr lang="de-DE" i="1" dirty="0" smtClean="0">
                <a:sym typeface="Wingdings"/>
              </a:rPr>
              <a:t> </a:t>
            </a:r>
            <a:r>
              <a:rPr lang="de-DE" i="1" dirty="0" smtClean="0"/>
              <a:t>FIFO-Anomalie (Belady´s Anomalie, 1969)</a:t>
            </a:r>
            <a:endParaRPr lang="de-DE" i="1" dirty="0"/>
          </a:p>
          <a:p>
            <a:pPr>
              <a:lnSpc>
                <a:spcPct val="90000"/>
              </a:lnSpc>
            </a:pP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6961" r="7315" b="11806"/>
          <a:stretch/>
        </p:blipFill>
        <p:spPr>
          <a:xfrm>
            <a:off x="252000" y="1753922"/>
            <a:ext cx="8094133" cy="39793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3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A3CA269B-83BD-46DE-ACC5-A560ADF8C610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Optimale Ersetzungsstrategie (1)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Vorwärtsabstand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Vorwärtsabstand: Zeitdauer bis zum nächsten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Strategie B</a:t>
            </a:r>
            <a:r>
              <a:rPr lang="de-DE" baseline="-25000" dirty="0" smtClean="0"/>
              <a:t>0</a:t>
            </a:r>
            <a:r>
              <a:rPr lang="de-DE" dirty="0" smtClean="0"/>
              <a:t> (OPT oder MIN) ist optimal bei fester Kachelmenge:</a:t>
            </a:r>
            <a:br>
              <a:rPr lang="de-DE" dirty="0" smtClean="0"/>
            </a:br>
            <a:r>
              <a:rPr lang="de-DE" dirty="0" smtClean="0"/>
              <a:t>minimale Anzahl von Ersetzungen (hier: 7 Einlagerungen)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27115" r="5000" b="17112"/>
          <a:stretch/>
        </p:blipFill>
        <p:spPr>
          <a:xfrm>
            <a:off x="252000" y="3085200"/>
            <a:ext cx="7967133" cy="311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08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23325CAB-3915-41F0-9C32-84A4D69805FB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Optimale Ersetzungsstrategie (2)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Vorwärtsabstand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Vorwärtsabstand: Zeitdauer bis zum nächsten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Strategie B</a:t>
            </a:r>
            <a:r>
              <a:rPr lang="de-DE" baseline="-25000" dirty="0" smtClean="0"/>
              <a:t>0</a:t>
            </a:r>
            <a:r>
              <a:rPr lang="de-DE" dirty="0" smtClean="0"/>
              <a:t> (OPT oder MIN) ist optimal bei fester Kachelmenge:</a:t>
            </a:r>
            <a:br>
              <a:rPr lang="de-DE" dirty="0" smtClean="0"/>
            </a:br>
            <a:r>
              <a:rPr lang="de-DE" dirty="0" smtClean="0"/>
              <a:t>minimale Anzahl von Ersetzungen (hier: 7 Einlagerungen)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7266" r="5000" b="17415"/>
          <a:stretch/>
        </p:blipFill>
        <p:spPr>
          <a:xfrm>
            <a:off x="252000" y="3085200"/>
            <a:ext cx="7958667" cy="309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8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F0634AB9-385E-4E1E-960D-B8A75AB7BDC4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Optimale Ersetzungsstrategie (3)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Vorwärtsabstand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Vorwärtsabstand: Zeitdauer bis zum nächsten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Strategie B</a:t>
            </a:r>
            <a:r>
              <a:rPr lang="de-DE" baseline="-25000" dirty="0" smtClean="0"/>
              <a:t>0</a:t>
            </a:r>
            <a:r>
              <a:rPr lang="de-DE" dirty="0" smtClean="0"/>
              <a:t> (OPT oder MIN) ist optimal bei fester Kachelmenge:</a:t>
            </a:r>
            <a:br>
              <a:rPr lang="de-DE" dirty="0" smtClean="0"/>
            </a:br>
            <a:r>
              <a:rPr lang="de-DE" dirty="0" smtClean="0"/>
              <a:t>minimale Anzahl von Ersetzungen (hier: 7 Einlagerungen)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7267" r="5000" b="17263"/>
          <a:stretch/>
        </p:blipFill>
        <p:spPr>
          <a:xfrm>
            <a:off x="252000" y="3085200"/>
            <a:ext cx="7958667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89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FF75CFC4-180E-4254-B128-4068773EF7E8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464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Einordnung</a:t>
            </a:r>
            <a:endParaRPr lang="de-DE" dirty="0"/>
          </a:p>
        </p:txBody>
      </p:sp>
      <p:sp>
        <p:nvSpPr>
          <p:cNvPr id="46490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Betroffene physikalische Ressourcen</a:t>
            </a:r>
            <a:endParaRPr lang="de-DE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1771200"/>
            <a:ext cx="7345073" cy="342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48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E3B1D9D2-303F-4945-AC63-ADF4EB934638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Optimale Ersetzungsstrategie (4)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Vorwärtsabstand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Vorwärtsabstand: Zeitdauer bis zum nächsten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Strategie B</a:t>
            </a:r>
            <a:r>
              <a:rPr lang="de-DE" baseline="-25000" dirty="0" smtClean="0"/>
              <a:t>0</a:t>
            </a:r>
            <a:r>
              <a:rPr lang="de-DE" dirty="0" smtClean="0"/>
              <a:t> (OPT oder MIN) ist optimal bei fester Kachelmenge:</a:t>
            </a:r>
            <a:br>
              <a:rPr lang="de-DE" dirty="0" smtClean="0"/>
            </a:br>
            <a:r>
              <a:rPr lang="de-DE" dirty="0" smtClean="0"/>
              <a:t>minimale Anzahl von Ersetzungen (hier: 7 Einlagerungen)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7115" r="4907" b="17112"/>
          <a:stretch/>
        </p:blipFill>
        <p:spPr>
          <a:xfrm>
            <a:off x="252000" y="3085200"/>
            <a:ext cx="7967134" cy="311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48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3EB503A0-1AF2-4989-A29A-8C32600D7808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Optimale Ersetzungsstrategie (5)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Vorwärtsabstand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Vorwärtsabstand: Zeitdauer bis zum nächsten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Strategie B</a:t>
            </a:r>
            <a:r>
              <a:rPr lang="de-DE" baseline="-25000" dirty="0" smtClean="0"/>
              <a:t>0</a:t>
            </a:r>
            <a:r>
              <a:rPr lang="de-DE" dirty="0" smtClean="0"/>
              <a:t> (OPT oder MIN) ist optimal bei fester Kachelmenge:</a:t>
            </a:r>
            <a:br>
              <a:rPr lang="de-DE" dirty="0" smtClean="0"/>
            </a:br>
            <a:r>
              <a:rPr lang="de-DE" dirty="0" smtClean="0"/>
              <a:t>minimale Anzahl von Ersetzungen (hier: 7 Einlagerungen)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t="27267" r="4907" b="17263"/>
          <a:stretch/>
        </p:blipFill>
        <p:spPr>
          <a:xfrm>
            <a:off x="252000" y="3085200"/>
            <a:ext cx="79756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0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77392701-0ACE-435E-A380-AD0493A5B79A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Optimale Ersetzungsstrategie (6)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Vorwärtsabstand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Vorwärtsabstand: Zeitdauer bis zum nächsten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Strategie B</a:t>
            </a:r>
            <a:r>
              <a:rPr lang="de-DE" baseline="-25000" dirty="0" smtClean="0"/>
              <a:t>0</a:t>
            </a:r>
            <a:r>
              <a:rPr lang="de-DE" dirty="0" smtClean="0"/>
              <a:t> (OPT oder MIN) ist optimal bei fester Kachelmenge:</a:t>
            </a:r>
            <a:br>
              <a:rPr lang="de-DE" dirty="0" smtClean="0"/>
            </a:br>
            <a:r>
              <a:rPr lang="de-DE" dirty="0" smtClean="0"/>
              <a:t>minimale Anzahl von Ersetzungen (hier: 7 Einlagerungen)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27266" r="5000" b="17112"/>
          <a:stretch/>
        </p:blipFill>
        <p:spPr>
          <a:xfrm>
            <a:off x="252000" y="3085200"/>
            <a:ext cx="7967133" cy="310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51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1E47AF5A-C672-4F3F-ACF4-B3FA52B2B6BC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Optimale Ersetzungsstrategie (7)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Vorwärtsabstand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Vorwärtsabstand: Zeitdauer bis zum nächsten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Strategie B</a:t>
            </a:r>
            <a:r>
              <a:rPr lang="de-DE" baseline="-25000" dirty="0" smtClean="0"/>
              <a:t>0</a:t>
            </a:r>
            <a:r>
              <a:rPr lang="de-DE" dirty="0" smtClean="0"/>
              <a:t> (OPT oder MIN) ist optimal bei fester Kachelmenge:</a:t>
            </a:r>
            <a:br>
              <a:rPr lang="de-DE" dirty="0" smtClean="0"/>
            </a:br>
            <a:r>
              <a:rPr lang="de-DE" dirty="0" smtClean="0"/>
              <a:t>minimale Anzahl von Ersetzungen (hier: 7 Einlagerungen)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t="27266" r="4907" b="16960"/>
          <a:stretch/>
        </p:blipFill>
        <p:spPr>
          <a:xfrm>
            <a:off x="252000" y="3085200"/>
            <a:ext cx="7975600" cy="311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37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0EE11AF3-84C7-43E4-9E77-F8BA1CEEAA83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Optimale Ersetzungsstrategie (8)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Vorwärtsabstand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Vorwärtsabstand: Zeitdauer bis zum nächsten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Strategie B</a:t>
            </a:r>
            <a:r>
              <a:rPr lang="de-DE" baseline="-25000" dirty="0" smtClean="0"/>
              <a:t>0</a:t>
            </a:r>
            <a:r>
              <a:rPr lang="de-DE" dirty="0" smtClean="0"/>
              <a:t> (OPT oder MIN) ist optimal bei fester Kachelmenge:</a:t>
            </a:r>
            <a:br>
              <a:rPr lang="de-DE" dirty="0" smtClean="0"/>
            </a:br>
            <a:r>
              <a:rPr lang="de-DE" dirty="0" smtClean="0"/>
              <a:t>minimale Anzahl von Ersetzungen (hier: 7 Einlagerungen)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t="27115" r="4907" b="17112"/>
          <a:stretch/>
        </p:blipFill>
        <p:spPr>
          <a:xfrm>
            <a:off x="252000" y="3085200"/>
            <a:ext cx="7975600" cy="311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21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3A67BC32-E392-413A-8D1E-9986FAC3B667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Optimale Ersetzungsstrategie (9)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Vorwärtsabstand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Vorwärtsabstand: Zeitdauer bis zum nächsten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Strategie B</a:t>
            </a:r>
            <a:r>
              <a:rPr lang="de-DE" baseline="-25000" dirty="0" smtClean="0"/>
              <a:t>0</a:t>
            </a:r>
            <a:r>
              <a:rPr lang="de-DE" dirty="0" smtClean="0"/>
              <a:t> (OPT oder MIN) ist optimal bei fester Kachelmenge:</a:t>
            </a:r>
            <a:br>
              <a:rPr lang="de-DE" dirty="0" smtClean="0"/>
            </a:br>
            <a:r>
              <a:rPr lang="de-DE" dirty="0" smtClean="0"/>
              <a:t>minimale Anzahl von Ersetzungen (hier: 7 Einlagerungen)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7267" r="4907" b="17263"/>
          <a:stretch/>
        </p:blipFill>
        <p:spPr>
          <a:xfrm>
            <a:off x="252000" y="3085200"/>
            <a:ext cx="7967134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58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915B5658-ABB4-4DC9-BE57-D47F94579372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Optimale Ersetzungsstrategie (10)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Vorwärtsabstand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Vorwärtsabstand: Zeitdauer bis zum nächsten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Strategie B</a:t>
            </a:r>
            <a:r>
              <a:rPr lang="de-DE" baseline="-25000" dirty="0" smtClean="0"/>
              <a:t>0</a:t>
            </a:r>
            <a:r>
              <a:rPr lang="de-DE" dirty="0" smtClean="0"/>
              <a:t> (OPT oder MIN) ist optimal bei fester Kachelmenge:</a:t>
            </a:r>
            <a:br>
              <a:rPr lang="de-DE" dirty="0" smtClean="0"/>
            </a:br>
            <a:r>
              <a:rPr lang="de-DE" dirty="0" smtClean="0"/>
              <a:t>minimale Anzahl von Ersetzungen (hier: 7 Einlagerungen)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27266" r="5000" b="17112"/>
          <a:stretch/>
        </p:blipFill>
        <p:spPr>
          <a:xfrm>
            <a:off x="252000" y="3085200"/>
            <a:ext cx="7967133" cy="310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70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218133B4-16B3-40BC-91D9-AA54F40F4E19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Optimale Ersetzungsstrategie (11)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Vorwärtsabstand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Vorwärtsabstand: Zeitdauer bis zum nächsten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Strategie B</a:t>
            </a:r>
            <a:r>
              <a:rPr lang="de-DE" baseline="-25000" dirty="0" smtClean="0"/>
              <a:t>0</a:t>
            </a:r>
            <a:r>
              <a:rPr lang="de-DE" dirty="0" smtClean="0"/>
              <a:t> (OPT oder MIN) ist optimal bei fester Kachelmenge:</a:t>
            </a:r>
            <a:br>
              <a:rPr lang="de-DE" dirty="0" smtClean="0"/>
            </a:br>
            <a:r>
              <a:rPr lang="de-DE" dirty="0" smtClean="0"/>
              <a:t>minimale Anzahl von Ersetzungen (hier: 7 Einlagerungen)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7266" r="5000" b="17112"/>
          <a:stretch/>
        </p:blipFill>
        <p:spPr>
          <a:xfrm>
            <a:off x="252000" y="3085200"/>
            <a:ext cx="7975600" cy="310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97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F78BCA2E-4A36-41B0-8351-D08DD11A5938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Optimale Ersetzungsstrategie (12)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Vorwärtsabstand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Vorwärtsabstand: Zeitdauer bis zum nächsten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Strategie B</a:t>
            </a:r>
            <a:r>
              <a:rPr lang="de-DE" baseline="-25000" dirty="0" smtClean="0"/>
              <a:t>0</a:t>
            </a:r>
            <a:r>
              <a:rPr lang="de-DE" dirty="0" smtClean="0"/>
              <a:t> (OPT oder MIN) ist optimal bei fester Kachelmenge:</a:t>
            </a:r>
            <a:br>
              <a:rPr lang="de-DE" dirty="0" smtClean="0"/>
            </a:br>
            <a:r>
              <a:rPr lang="de-DE" dirty="0" smtClean="0"/>
              <a:t>minimale Anzahl von Ersetzungen (hier: 7 Einlagerungen)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t="27115" r="4907" b="17112"/>
          <a:stretch/>
        </p:blipFill>
        <p:spPr>
          <a:xfrm>
            <a:off x="252000" y="3085200"/>
            <a:ext cx="7975600" cy="311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51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D9EFBFFF-89EF-40D4-A807-C584D5242528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Optimale Ersetzungsstrategie (</a:t>
            </a:r>
            <a:r>
              <a:rPr lang="de-DE" dirty="0" smtClean="0"/>
              <a:t>13)</a:t>
            </a:r>
            <a:endParaRPr lang="de-DE" dirty="0"/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Vergrößerung des Hauptspeichers (4 Kacheln): 6 Einlagerungen</a:t>
            </a:r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100000"/>
              </a:lnSpc>
            </a:pPr>
            <a:r>
              <a:rPr lang="de-DE" i="1" dirty="0" smtClean="0">
                <a:sym typeface="Wingdings"/>
              </a:rPr>
              <a:t></a:t>
            </a:r>
            <a:r>
              <a:rPr lang="de-DE" i="1" dirty="0" smtClean="0"/>
              <a:t> Keine Anomalie</a:t>
            </a:r>
          </a:p>
          <a:p>
            <a:pPr>
              <a:lnSpc>
                <a:spcPct val="90000"/>
              </a:lnSpc>
            </a:pP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19992" r="4536" b="9234"/>
          <a:stretch/>
        </p:blipFill>
        <p:spPr>
          <a:xfrm>
            <a:off x="252000" y="1779487"/>
            <a:ext cx="7975600" cy="395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29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11B2FD67-9675-4F3A-907A-FAF461F7AD9A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464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Phänomen der Speicherverwaltung (1)</a:t>
            </a:r>
            <a:endParaRPr lang="de-DE" dirty="0"/>
          </a:p>
        </p:txBody>
      </p:sp>
      <p:sp>
        <p:nvSpPr>
          <p:cNvPr id="46490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Beispiel: Initialisierung großer Matrizen (geschrieben in C)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Variante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11560" y="2143884"/>
            <a:ext cx="7560840" cy="3805396"/>
          </a:xfrm>
          <a:prstGeom prst="rect">
            <a:avLst/>
          </a:prstGeom>
          <a:solidFill>
            <a:srgbClr val="FFFFB3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#define DIM 10000</a:t>
            </a:r>
          </a:p>
          <a:p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int main()</a:t>
            </a:r>
          </a:p>
          <a:p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register long i, j;</a:t>
            </a:r>
          </a:p>
          <a:p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static long matrix[DIM][DIM];</a:t>
            </a:r>
          </a:p>
          <a:p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 smtClean="0">
                <a:solidFill>
                  <a:srgbClr val="3366FF"/>
                </a:solidFill>
                <a:latin typeface="Courier New" pitchFamily="49" charset="0"/>
                <a:cs typeface="Courier New" pitchFamily="49" charset="0"/>
              </a:rPr>
              <a:t>  for ( i = 0; i &lt; DIM; i++ )</a:t>
            </a:r>
          </a:p>
          <a:p>
            <a:r>
              <a:rPr lang="en-US" sz="2000" b="1" dirty="0" smtClean="0">
                <a:solidFill>
                  <a:srgbClr val="3366FF"/>
                </a:solidFill>
                <a:latin typeface="Courier New" pitchFamily="49" charset="0"/>
                <a:cs typeface="Courier New" pitchFamily="49" charset="0"/>
              </a:rPr>
              <a:t>    for ( j = 0; j &lt; DIM; j++ )</a:t>
            </a:r>
          </a:p>
          <a:p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    matrix[i][j] = 1;</a:t>
            </a:r>
          </a:p>
          <a:p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return 0;</a:t>
            </a:r>
          </a:p>
          <a:p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2000" b="1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B6EC952B-A951-46A0-895B-4985DA4FA93A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6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Optimale Ersetzungsstrategie (</a:t>
            </a:r>
            <a:r>
              <a:rPr lang="de-DE" dirty="0" smtClean="0"/>
              <a:t>14)</a:t>
            </a:r>
            <a:endParaRPr lang="de-DE" dirty="0"/>
          </a:p>
        </p:txBody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Implementierung von B</a:t>
            </a:r>
            <a:r>
              <a:rPr lang="de-DE" b="1" baseline="-25000" dirty="0" smtClean="0"/>
              <a:t>0</a:t>
            </a:r>
            <a:r>
              <a:rPr lang="de-DE" b="1" dirty="0" smtClean="0"/>
              <a:t> nahezu unmöglich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Referenzfolge müsste vorher bekannt sein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B</a:t>
            </a:r>
            <a:r>
              <a:rPr lang="de-DE" baseline="-25000" dirty="0" smtClean="0"/>
              <a:t>0</a:t>
            </a:r>
            <a:r>
              <a:rPr lang="de-DE" dirty="0" smtClean="0"/>
              <a:t> meist nur zum Vergleich von Ersetzungsstrategien brauchbar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  <a:p>
            <a:pPr>
              <a:lnSpc>
                <a:spcPct val="90000"/>
              </a:lnSpc>
            </a:pPr>
            <a:r>
              <a:rPr lang="de-DE" b="1" dirty="0" smtClean="0"/>
              <a:t>Suche nach Strategien, die möglichst nahe an B</a:t>
            </a:r>
            <a:r>
              <a:rPr lang="de-DE" b="1" baseline="-25000" dirty="0" smtClean="0"/>
              <a:t>0</a:t>
            </a:r>
            <a:r>
              <a:rPr lang="de-DE" b="1" dirty="0" smtClean="0"/>
              <a:t> heran kommen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Z.B. </a:t>
            </a:r>
            <a:r>
              <a:rPr lang="en-US" i="1" dirty="0" smtClean="0"/>
              <a:t>Least Recently Used (LRU)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950F8C81-520B-4FBB-A460-00B23B22ECF8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Least Recently Used, LRU</a:t>
            </a:r>
            <a:r>
              <a:rPr lang="de-DE" dirty="0" smtClean="0"/>
              <a:t> (1)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Rückwärtsabstand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Rückwärtsabstand: Zeitdauer seit dem letzten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LRU-Strategie (hier: 10 Einlagerungen)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t="21595" r="5093" b="22718"/>
          <a:stretch/>
        </p:blipFill>
        <p:spPr>
          <a:xfrm>
            <a:off x="252000" y="3085200"/>
            <a:ext cx="7969342" cy="311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38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6767BD93-FCEC-4E6F-903E-D78D57300497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Least Recently Used, LRU</a:t>
            </a:r>
            <a:r>
              <a:rPr lang="de-DE" dirty="0" smtClean="0"/>
              <a:t> (2)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Rückwärtsabstand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Rückwärtsabstand: Zeitdauer seit dem letzten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LRU-Strategie (hier: 10 Einlagerungen)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1810" r="5093" b="23023"/>
          <a:stretch/>
        </p:blipFill>
        <p:spPr>
          <a:xfrm>
            <a:off x="252000" y="3085200"/>
            <a:ext cx="7967133" cy="308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41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70ED3DA0-5344-477A-8E40-7767BDABC325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Least Recently Used, LRU</a:t>
            </a:r>
            <a:r>
              <a:rPr lang="de-DE" dirty="0" smtClean="0"/>
              <a:t> (3)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Rückwärtsabstand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Rückwärtsabstand: Zeitdauer seit dem letzten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LRU-Strategie (hier: 10 Einlagerungen)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5" t="21810" r="5001" b="22720"/>
          <a:stretch/>
        </p:blipFill>
        <p:spPr>
          <a:xfrm>
            <a:off x="252000" y="3085200"/>
            <a:ext cx="7984067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83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B33B8995-DC8F-4C26-892E-46D40A0D145E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Least Recently Used, LRU</a:t>
            </a:r>
            <a:r>
              <a:rPr lang="de-DE" dirty="0" smtClean="0"/>
              <a:t> (4)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Rückwärtsabstand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Rückwärtsabstand: Zeitdauer seit dem letzten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LRU-Strategie (hier: 10 Einlagerungen)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5" t="21658" r="5093" b="22568"/>
          <a:stretch/>
        </p:blipFill>
        <p:spPr>
          <a:xfrm>
            <a:off x="252000" y="3085200"/>
            <a:ext cx="7975600" cy="311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66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D1248429-6561-4624-944B-FB039B02B7B9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Least Recently Used, LRU</a:t>
            </a:r>
            <a:r>
              <a:rPr lang="de-DE" dirty="0" smtClean="0"/>
              <a:t> (5)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Rückwärtsabstand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Rückwärtsabstand: Zeitdauer seit dem letzten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LRU-Strategie (hier: 10 Einlagerungen)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1810" r="5093" b="22871"/>
          <a:stretch/>
        </p:blipFill>
        <p:spPr>
          <a:xfrm>
            <a:off x="252000" y="3085200"/>
            <a:ext cx="7967133" cy="309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56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118FB831-2547-4EA4-8612-EE38A5BC2155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Least Recently Used, LRU</a:t>
            </a:r>
            <a:r>
              <a:rPr lang="de-DE" dirty="0" smtClean="0"/>
              <a:t> (6)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Rückwärtsabstand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Rückwärtsabstand: Zeitdauer seit dem letzten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LRU-Strategie (hier: 10 Einlagerungen)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1810" r="5093" b="22871"/>
          <a:stretch/>
        </p:blipFill>
        <p:spPr>
          <a:xfrm>
            <a:off x="252000" y="3085200"/>
            <a:ext cx="7967133" cy="309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83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6638A6B3-59D7-41FF-971A-38CE04EA6CD7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Least Recently Used, LRU</a:t>
            </a:r>
            <a:r>
              <a:rPr lang="de-DE" dirty="0" smtClean="0"/>
              <a:t> (7)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Rückwärtsabstand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Rückwärtsabstand: Zeitdauer seit dem letzten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LRU-Strategie (hier: 10 Einlagerungen)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5" t="21658" r="5001" b="22568"/>
          <a:stretch/>
        </p:blipFill>
        <p:spPr>
          <a:xfrm>
            <a:off x="252000" y="3085200"/>
            <a:ext cx="7984067" cy="311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76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C7374640-29D4-4765-96C5-F8B3AE090BBC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Least Recently Used, LRU</a:t>
            </a:r>
            <a:r>
              <a:rPr lang="de-DE" dirty="0" smtClean="0"/>
              <a:t> (8)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Rückwärtsabstand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Rückwärtsabstand: Zeitdauer seit dem letzten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LRU-Strategie (hier: 10 Einlagerungen)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1810" r="5093" b="22871"/>
          <a:stretch/>
        </p:blipFill>
        <p:spPr>
          <a:xfrm>
            <a:off x="252000" y="3085200"/>
            <a:ext cx="7967133" cy="309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69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6736C763-BD5D-43AB-B916-1E083DD3E687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Least Recently Used, LRU</a:t>
            </a:r>
            <a:r>
              <a:rPr lang="de-DE" dirty="0" smtClean="0"/>
              <a:t> (9)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Rückwärtsabstand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Rückwärtsabstand: Zeitdauer seit dem letzten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LRU-Strategie (hier: 10 Einlagerungen)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5" t="21810" r="5093" b="22720"/>
          <a:stretch/>
        </p:blipFill>
        <p:spPr>
          <a:xfrm>
            <a:off x="252000" y="3085200"/>
            <a:ext cx="79756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6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6F04EA39-4FD2-4D17-8DAD-78D1387EE4A7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464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Phänomen der Speicherverwaltung (2)</a:t>
            </a:r>
            <a:endParaRPr lang="de-DE" dirty="0"/>
          </a:p>
        </p:txBody>
      </p:sp>
      <p:sp>
        <p:nvSpPr>
          <p:cNvPr id="46490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Beispiel: Initialisierung großer Matrizen (geschrieben in C)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Variante 2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Schleifen sind vertauscht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11560" y="2143884"/>
            <a:ext cx="7560840" cy="3805396"/>
          </a:xfrm>
          <a:prstGeom prst="rect">
            <a:avLst/>
          </a:prstGeom>
          <a:solidFill>
            <a:srgbClr val="FFFFB3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#define DIM 10000</a:t>
            </a:r>
          </a:p>
          <a:p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int main()</a:t>
            </a:r>
          </a:p>
          <a:p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register long i, j;</a:t>
            </a:r>
          </a:p>
          <a:p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static long matrix[DIM][DIM];</a:t>
            </a:r>
          </a:p>
          <a:p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 smtClean="0">
                <a:solidFill>
                  <a:srgbClr val="3366FF"/>
                </a:solidFill>
                <a:latin typeface="Courier New" pitchFamily="49" charset="0"/>
                <a:cs typeface="Courier New" pitchFamily="49" charset="0"/>
              </a:rPr>
              <a:t>  for ( </a:t>
            </a:r>
            <a:r>
              <a:rPr lang="en-US" sz="20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2000" b="1" dirty="0" smtClean="0">
                <a:solidFill>
                  <a:srgbClr val="3366FF"/>
                </a:solidFill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20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2000" b="1" dirty="0" smtClean="0">
                <a:solidFill>
                  <a:srgbClr val="3366FF"/>
                </a:solidFill>
                <a:latin typeface="Courier New" pitchFamily="49" charset="0"/>
                <a:cs typeface="Courier New" pitchFamily="49" charset="0"/>
              </a:rPr>
              <a:t> &lt; DIM; </a:t>
            </a:r>
            <a:r>
              <a:rPr lang="en-US" sz="20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2000" b="1" dirty="0" smtClean="0">
                <a:solidFill>
                  <a:srgbClr val="3366FF"/>
                </a:solidFill>
                <a:latin typeface="Courier New" pitchFamily="49" charset="0"/>
                <a:cs typeface="Courier New" pitchFamily="49" charset="0"/>
              </a:rPr>
              <a:t>++ )</a:t>
            </a:r>
          </a:p>
          <a:p>
            <a:r>
              <a:rPr lang="en-US" sz="2000" b="1" dirty="0" smtClean="0">
                <a:solidFill>
                  <a:srgbClr val="3366FF"/>
                </a:solidFill>
                <a:latin typeface="Courier New" pitchFamily="49" charset="0"/>
                <a:cs typeface="Courier New" pitchFamily="49" charset="0"/>
              </a:rPr>
              <a:t>    for ( </a:t>
            </a:r>
            <a:r>
              <a:rPr lang="en-US" sz="20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 smtClean="0">
                <a:solidFill>
                  <a:srgbClr val="3366FF"/>
                </a:solidFill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20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 smtClean="0">
                <a:solidFill>
                  <a:srgbClr val="3366FF"/>
                </a:solidFill>
                <a:latin typeface="Courier New" pitchFamily="49" charset="0"/>
                <a:cs typeface="Courier New" pitchFamily="49" charset="0"/>
              </a:rPr>
              <a:t> &lt; DIM; </a:t>
            </a:r>
            <a:r>
              <a:rPr lang="en-US" sz="20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 smtClean="0">
                <a:solidFill>
                  <a:srgbClr val="3366FF"/>
                </a:solidFill>
                <a:latin typeface="Courier New" pitchFamily="49" charset="0"/>
                <a:cs typeface="Courier New" pitchFamily="49" charset="0"/>
              </a:rPr>
              <a:t>++ )</a:t>
            </a:r>
          </a:p>
          <a:p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    matrix[i][j] = 1;</a:t>
            </a:r>
          </a:p>
          <a:p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return 0;</a:t>
            </a:r>
          </a:p>
          <a:p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20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662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29CC86D1-2440-4D80-B921-3BE14F1C18CC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Least Recently Used, LRU</a:t>
            </a:r>
            <a:r>
              <a:rPr lang="de-DE" dirty="0" smtClean="0"/>
              <a:t> (10)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Rückwärtsabstand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Rückwärtsabstand: Zeitdauer seit dem letzten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LRU-Strategie (hier: 10 Einlagerungen)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1810" r="5000" b="22416"/>
          <a:stretch/>
        </p:blipFill>
        <p:spPr>
          <a:xfrm>
            <a:off x="252000" y="3085200"/>
            <a:ext cx="7975600" cy="311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57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8E860E50-B11A-418F-B750-83A7B8C06F91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Least Recently Used, LRU</a:t>
            </a:r>
            <a:r>
              <a:rPr lang="de-DE" dirty="0" smtClean="0"/>
              <a:t> (11)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Rückwärtsabstand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Rückwärtsabstand: Zeitdauer seit dem letzten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LRU-Strategie (hier: 10 Einlagerungen)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1810" r="5000" b="22416"/>
          <a:stretch/>
        </p:blipFill>
        <p:spPr>
          <a:xfrm>
            <a:off x="252000" y="3085200"/>
            <a:ext cx="7975600" cy="311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97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9E2E751B-EC95-43D9-8687-E85959FC4442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Least Recently Used, LRU</a:t>
            </a:r>
            <a:r>
              <a:rPr lang="de-DE" dirty="0" smtClean="0"/>
              <a:t> (12)</a:t>
            </a:r>
            <a:endParaRPr lang="de-DE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 smtClean="0"/>
              <a:t>Ersetze immer die Seite mit dem größten Rückwärtsabstand</a:t>
            </a: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Rückwärtsabstand: Zeitdauer seit dem letzten Zugriff auf eine Seite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LRU-Strategie (hier: 10 Einlagerungen)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1658" r="5000" b="22719"/>
          <a:stretch/>
        </p:blipFill>
        <p:spPr>
          <a:xfrm>
            <a:off x="252000" y="3085200"/>
            <a:ext cx="7975600" cy="310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62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931E7527-A40B-4E3E-BE3B-745516255493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Least Recently Used, LRU</a:t>
            </a:r>
            <a:r>
              <a:rPr lang="de-DE" dirty="0"/>
              <a:t> (</a:t>
            </a:r>
            <a:r>
              <a:rPr lang="de-DE" dirty="0" smtClean="0"/>
              <a:t>13)</a:t>
            </a:r>
            <a:endParaRPr lang="de-DE" dirty="0"/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Vergrößerung des Hauptspeichers (4 Kacheln): 8 Einlagerungen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t="20901" r="4630" b="7564"/>
          <a:stretch/>
        </p:blipFill>
        <p:spPr>
          <a:xfrm>
            <a:off x="252000" y="1778400"/>
            <a:ext cx="7967134" cy="399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5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EB45DB44-331B-4A7D-969B-462E36595060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6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Least Recently Used, LRU</a:t>
            </a:r>
            <a:r>
              <a:rPr lang="de-DE" dirty="0"/>
              <a:t> (</a:t>
            </a:r>
            <a:r>
              <a:rPr lang="de-DE" dirty="0" smtClean="0"/>
              <a:t>14)</a:t>
            </a:r>
            <a:endParaRPr lang="de-DE" dirty="0"/>
          </a:p>
        </p:txBody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Keine Anomalie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Allgemein gilt:</a:t>
            </a:r>
            <a:br>
              <a:rPr lang="de-DE" dirty="0" smtClean="0"/>
            </a:br>
            <a:r>
              <a:rPr lang="de-DE" dirty="0" smtClean="0"/>
              <a:t>Es gibt eine Klasse von Algorithmen (</a:t>
            </a:r>
            <a:r>
              <a:rPr lang="en-US" i="1" dirty="0" smtClean="0"/>
              <a:t>Stack</a:t>
            </a:r>
            <a:r>
              <a:rPr lang="de-DE" dirty="0" smtClean="0"/>
              <a:t>-Algorithmen), bei denen keine Anomalie auftritt: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Bei </a:t>
            </a:r>
            <a:r>
              <a:rPr lang="en-US" i="1" dirty="0" smtClean="0"/>
              <a:t>Stack</a:t>
            </a:r>
            <a:r>
              <a:rPr lang="de-DE" dirty="0" smtClean="0"/>
              <a:t>-Algorithmen ist bei </a:t>
            </a:r>
            <a:r>
              <a:rPr lang="de-DE" i="1" dirty="0" smtClean="0"/>
              <a:t>n</a:t>
            </a:r>
            <a:r>
              <a:rPr lang="de-DE" dirty="0" smtClean="0"/>
              <a:t> Kacheln zu jedem Zeitpunkt eine Untermenge der Seiten eingelagert, die bei </a:t>
            </a:r>
            <a:r>
              <a:rPr lang="de-DE" i="1" dirty="0" smtClean="0"/>
              <a:t>n</a:t>
            </a:r>
            <a:r>
              <a:rPr lang="de-DE" dirty="0" smtClean="0"/>
              <a:t>+1 Kacheln zum gleichen Zeitpunkt eingelagert wären.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LRU: Es sind immer die letzten </a:t>
            </a:r>
            <a:r>
              <a:rPr lang="de-DE" i="1" dirty="0" smtClean="0"/>
              <a:t>n</a:t>
            </a:r>
            <a:r>
              <a:rPr lang="de-DE" dirty="0" smtClean="0"/>
              <a:t> benutzten Seiten eingelagert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B</a:t>
            </a:r>
            <a:r>
              <a:rPr lang="de-DE" baseline="-25000" dirty="0" smtClean="0"/>
              <a:t>0</a:t>
            </a:r>
            <a:r>
              <a:rPr lang="de-DE" dirty="0" smtClean="0"/>
              <a:t>: Es sind die </a:t>
            </a:r>
            <a:r>
              <a:rPr lang="de-DE" i="1" dirty="0" smtClean="0"/>
              <a:t>n</a:t>
            </a:r>
            <a:r>
              <a:rPr lang="de-DE" dirty="0" smtClean="0"/>
              <a:t> bereits benutzten Seiten eingelagert, auf die als nächstes zugegriffen wird</a:t>
            </a:r>
          </a:p>
          <a:p>
            <a:pPr>
              <a:lnSpc>
                <a:spcPct val="90000"/>
              </a:lnSpc>
            </a:pPr>
            <a:endParaRPr lang="de-DE" b="1" dirty="0" smtClean="0"/>
          </a:p>
          <a:p>
            <a:pPr>
              <a:lnSpc>
                <a:spcPct val="90000"/>
              </a:lnSpc>
            </a:pPr>
            <a:r>
              <a:rPr lang="de-DE" b="1" dirty="0" smtClean="0"/>
              <a:t>Problem</a:t>
            </a:r>
            <a:endParaRPr lang="de-DE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Implementierung von LRU nicht ohne Hardwareunterstützung möglich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Es muss jeder Speicherzugriff berücksichtigt werden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458871E0-F272-49ED-AE49-B027AC1D9BE7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Least Recently Used, LRU</a:t>
            </a:r>
            <a:r>
              <a:rPr lang="de-DE" dirty="0"/>
              <a:t> (</a:t>
            </a:r>
            <a:r>
              <a:rPr lang="de-DE" dirty="0" smtClean="0"/>
              <a:t>15)</a:t>
            </a:r>
            <a:endParaRPr lang="de-DE" dirty="0"/>
          </a:p>
        </p:txBody>
      </p:sp>
      <p:sp>
        <p:nvSpPr>
          <p:cNvPr id="86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Hardwareunterstützung durch Zähler</a:t>
            </a:r>
            <a:endParaRPr lang="de-DE" i="1" dirty="0" smtClean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CPU besitzt einen Zähler, der bei jedem Speicherzugriff erhöht wird (inkrementiert wird)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Bei jedem Seitenzugriff wird der aktuelle Zählerwert in den jeweiligen Seitendeskriptor geschrieben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Auswahl der Seite mit dem kleinsten Zählerstand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endParaRPr lang="de-DE" dirty="0"/>
          </a:p>
          <a:p>
            <a:pPr>
              <a:lnSpc>
                <a:spcPct val="90000"/>
              </a:lnSpc>
            </a:pPr>
            <a:r>
              <a:rPr lang="de-DE" b="1" dirty="0" smtClean="0"/>
              <a:t>Aufwendige Implementierung</a:t>
            </a:r>
            <a:endParaRPr lang="de-DE" i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Viele zusätzliche Speicherzugriffe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3895F954-615B-495D-B721-C04CF7284B75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6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Second Chance, Clock</a:t>
            </a:r>
            <a:r>
              <a:rPr lang="de-DE" dirty="0" smtClean="0"/>
              <a:t> </a:t>
            </a:r>
            <a:r>
              <a:rPr lang="de-DE" dirty="0"/>
              <a:t>(</a:t>
            </a:r>
            <a:r>
              <a:rPr lang="de-DE" dirty="0" smtClean="0"/>
              <a:t>1)</a:t>
            </a:r>
            <a:endParaRPr lang="de-DE" dirty="0"/>
          </a:p>
        </p:txBody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Einsatz von Referenzbits</a:t>
            </a:r>
            <a:endParaRPr lang="de-DE" b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/>
              <a:t>Alle </a:t>
            </a:r>
            <a:r>
              <a:rPr lang="de-DE" dirty="0" smtClean="0"/>
              <a:t>Seiten sind </a:t>
            </a:r>
            <a:r>
              <a:rPr lang="de-DE" dirty="0"/>
              <a:t>gedanklich im Kreis auf einem Ziffernblatt angeordnet, ein Zeiger </a:t>
            </a:r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de-DE" dirty="0"/>
              <a:t> wird „im Uhrzeigersinn“ weiterbewegt und zeigt den zu ersetzenden Eintrag an</a:t>
            </a:r>
            <a:r>
              <a:rPr lang="de-DE" dirty="0" smtClean="0"/>
              <a:t>.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Jede Seite hat </a:t>
            </a:r>
            <a:r>
              <a:rPr lang="de-DE" dirty="0"/>
              <a:t>ein </a:t>
            </a:r>
            <a:r>
              <a:rPr lang="de-DE" dirty="0" smtClean="0"/>
              <a:t>Referenzbit (</a:t>
            </a:r>
            <a:r>
              <a:rPr lang="en-US" i="1" dirty="0" smtClean="0"/>
              <a:t>used bit)</a:t>
            </a:r>
            <a:r>
              <a:rPr lang="de-DE" dirty="0" smtClean="0"/>
              <a:t>, </a:t>
            </a:r>
            <a:r>
              <a:rPr lang="de-DE" dirty="0"/>
              <a:t>das automatisch durch die </a:t>
            </a:r>
            <a:r>
              <a:rPr lang="de-DE" dirty="0" smtClean="0"/>
              <a:t>Hardware </a:t>
            </a:r>
            <a:r>
              <a:rPr lang="de-DE" dirty="0"/>
              <a:t>auf ‚1‘ gesetzt wird, wann immer auf </a:t>
            </a:r>
            <a:r>
              <a:rPr lang="de-DE" dirty="0" smtClean="0"/>
              <a:t>die Seite zugegriffen </a:t>
            </a:r>
            <a:r>
              <a:rPr lang="de-DE" dirty="0"/>
              <a:t>wird (bspw. die </a:t>
            </a:r>
            <a:r>
              <a:rPr lang="en-US" i="1" dirty="0"/>
              <a:t>access bits</a:t>
            </a:r>
            <a:r>
              <a:rPr lang="de-DE" dirty="0"/>
              <a:t> der Pentium MMUs).</a:t>
            </a:r>
            <a:br>
              <a:rPr lang="de-DE" dirty="0"/>
            </a:br>
            <a:r>
              <a:rPr lang="de-DE" dirty="0"/>
              <a:t>Das </a:t>
            </a:r>
            <a:r>
              <a:rPr lang="en-US" i="1" dirty="0"/>
              <a:t>Clock</a:t>
            </a:r>
            <a:r>
              <a:rPr lang="de-DE" dirty="0"/>
              <a:t>-Verfahren sucht nach Eintrag mit </a:t>
            </a:r>
            <a:r>
              <a:rPr lang="en-US" i="1" dirty="0"/>
              <a:t>used bit</a:t>
            </a:r>
            <a:r>
              <a:rPr lang="de-DE" dirty="0"/>
              <a:t> = ‚0‘ bei gleichzeitigem Rücksetzen des Bits. </a:t>
            </a:r>
            <a:r>
              <a:rPr lang="en-US" dirty="0"/>
              <a:t>Stop</a:t>
            </a:r>
            <a:r>
              <a:rPr lang="de-DE" dirty="0"/>
              <a:t> nach max. 1 Runde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</a:t>
            </a:r>
            <a:r>
              <a:rPr lang="de-DE" smtClean="0"/>
              <a:t> H. Falk | </a:t>
            </a:r>
            <a:fld id="{B21700D6-16BB-434E-8C8A-FC6231D81E26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6 - Speicherverwaltung</a:t>
            </a:r>
          </a:p>
        </p:txBody>
      </p:sp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Second Chance, Clock</a:t>
            </a:r>
            <a:r>
              <a:rPr lang="de-DE" smtClean="0"/>
              <a:t> (2)</a:t>
            </a:r>
            <a:endParaRPr lang="de-DE" dirty="0"/>
          </a:p>
        </p:txBody>
      </p:sp>
      <p:sp>
        <p:nvSpPr>
          <p:cNvPr id="104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 i="1" smtClean="0"/>
              <a:t>Clock</a:t>
            </a:r>
            <a:r>
              <a:rPr lang="de-DE" b="1" smtClean="0"/>
              <a:t>-Algorithmus</a:t>
            </a:r>
          </a:p>
          <a:p>
            <a:pPr marL="857250" lvl="1" indent="-407988">
              <a:lnSpc>
                <a:spcPct val="120000"/>
              </a:lnSpc>
              <a:buFont typeface="+mj-lt"/>
              <a:buAutoNum type="alphaLcParenR"/>
            </a:pPr>
            <a:r>
              <a:rPr lang="de-DE" smtClean="0"/>
              <a:t>Wenn zu ersetzende Seite gesucht wird:</a:t>
            </a:r>
          </a:p>
          <a:p>
            <a:pPr marL="1257300" lvl="2" indent="-457200">
              <a:lnSpc>
                <a:spcPct val="120000"/>
              </a:lnSpc>
              <a:buFont typeface="+mj-lt"/>
              <a:buAutoNum type="alphaLcParenR" startAt="2"/>
            </a:pPr>
            <a:r>
              <a:rPr lang="de-DE" sz="2000" smtClean="0"/>
              <a:t>Zeigt Zeiger </a:t>
            </a:r>
            <a:r>
              <a:rPr lang="de-DE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de-DE" sz="2000" smtClean="0"/>
              <a:t> auf Eintrag mit </a:t>
            </a:r>
            <a:r>
              <a:rPr lang="en-US" sz="2000" i="1" smtClean="0"/>
              <a:t>used bit</a:t>
            </a:r>
            <a:r>
              <a:rPr lang="de-DE" sz="2000" smtClean="0"/>
              <a:t> = ‚1‘?</a:t>
            </a:r>
          </a:p>
          <a:p>
            <a:pPr marL="1257300" lvl="2" indent="-457200">
              <a:lnSpc>
                <a:spcPct val="120000"/>
              </a:lnSpc>
              <a:buFont typeface="+mj-lt"/>
              <a:buAutoNum type="alphaLcParenR" startAt="2"/>
            </a:pPr>
            <a:r>
              <a:rPr lang="de-DE" sz="2000" smtClean="0"/>
              <a:t>Falls ja: Setze </a:t>
            </a:r>
            <a:r>
              <a:rPr lang="en-US" sz="2000" i="1" smtClean="0"/>
              <a:t>used bit</a:t>
            </a:r>
            <a:r>
              <a:rPr lang="de-DE" sz="2000" smtClean="0"/>
              <a:t> des Eintrags </a:t>
            </a:r>
            <a:r>
              <a:rPr lang="de-DE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de-DE" sz="2000" smtClean="0"/>
              <a:t> auf ‚0‘; bewege Zeiger um eine Position im Uhrzeigersinn weiter (</a:t>
            </a:r>
            <a:r>
              <a:rPr lang="de-DE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de-DE" sz="2000" smtClean="0"/>
              <a:t> </a:t>
            </a:r>
            <a:r>
              <a:rPr lang="de-DE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2000" smtClean="0"/>
              <a:t> </a:t>
            </a:r>
            <a:r>
              <a:rPr lang="de-DE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de-DE" sz="2000" smtClean="0"/>
              <a:t> </a:t>
            </a:r>
            <a:r>
              <a:rPr lang="de-DE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de-DE" sz="2000" smtClean="0"/>
              <a:t> </a:t>
            </a:r>
            <a:r>
              <a:rPr lang="de-DE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de-DE" sz="2000" smtClean="0"/>
              <a:t>); gehe zu b)</a:t>
            </a:r>
          </a:p>
          <a:p>
            <a:pPr marL="1257300" lvl="2" indent="-457200">
              <a:lnSpc>
                <a:spcPct val="120000"/>
              </a:lnSpc>
              <a:buFont typeface="+mj-lt"/>
              <a:buAutoNum type="alphaLcParenR" startAt="2"/>
            </a:pPr>
            <a:r>
              <a:rPr lang="de-DE" sz="2000" smtClean="0"/>
              <a:t>Falls nein: Bewege Zeiger um eine Position im Uhrzeigersinn weiter (</a:t>
            </a:r>
            <a:r>
              <a:rPr lang="de-DE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de-DE" sz="2000" smtClean="0"/>
              <a:t> </a:t>
            </a:r>
            <a:r>
              <a:rPr lang="de-DE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2000" smtClean="0"/>
              <a:t> </a:t>
            </a:r>
            <a:r>
              <a:rPr lang="de-DE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de-DE" sz="2000" smtClean="0"/>
              <a:t> </a:t>
            </a:r>
            <a:r>
              <a:rPr lang="de-DE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de-DE" sz="2000" smtClean="0"/>
              <a:t> </a:t>
            </a:r>
            <a:r>
              <a:rPr lang="de-DE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de-DE" sz="2000" smtClean="0"/>
              <a:t>); gebe </a:t>
            </a:r>
            <a:r>
              <a:rPr lang="de-DE" sz="2000" i="1" u="sng" smtClean="0"/>
              <a:t>alten</a:t>
            </a:r>
            <a:r>
              <a:rPr lang="de-DE" sz="2000" smtClean="0"/>
              <a:t> Zeigerwert </a:t>
            </a:r>
            <a:r>
              <a:rPr lang="de-DE" sz="20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p-1</a:t>
            </a:r>
            <a:r>
              <a:rPr lang="de-DE" sz="2000" smtClean="0"/>
              <a:t> als zu ersetzenden Eintrag zurück</a:t>
            </a:r>
          </a:p>
          <a:p>
            <a:pPr marL="449263" indent="-449263">
              <a:lnSpc>
                <a:spcPct val="120000"/>
              </a:lnSpc>
            </a:pPr>
            <a:r>
              <a:rPr lang="de-DE" sz="1200" b="1" smtClean="0"/>
              <a:t/>
            </a:r>
            <a:br>
              <a:rPr lang="de-DE" sz="1200" b="1" smtClean="0"/>
            </a:br>
            <a:r>
              <a:rPr lang="de-DE" b="1" i="1" u="sng" smtClean="0"/>
              <a:t>Wichtig:</a:t>
            </a:r>
            <a:r>
              <a:rPr lang="de-DE" smtClean="0"/>
              <a:t> Wird auf eine Seite zugegriffen, die bereits im Hauptspeicher vorhanden ist, wird obiger Algorithmus nicht ausgeführt. Das </a:t>
            </a:r>
            <a:r>
              <a:rPr lang="en-US" i="1" smtClean="0"/>
              <a:t>used bit</a:t>
            </a:r>
            <a:r>
              <a:rPr lang="de-DE" smtClean="0"/>
              <a:t> der Seite wird automatisch durch die Hardware auf ‚1‘ gesetzt, und der („Uhr-“) Zeiger </a:t>
            </a:r>
            <a:r>
              <a:rPr lang="de-DE" b="1" smtClean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de-DE" smtClean="0"/>
              <a:t> wird </a:t>
            </a:r>
            <a:r>
              <a:rPr lang="de-DE" i="1" u="sng" smtClean="0"/>
              <a:t>nicht</a:t>
            </a:r>
            <a:r>
              <a:rPr lang="de-DE" smtClean="0"/>
              <a:t> verändert.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7990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63BC65A1-B7F5-4939-8386-F31014E8EDB2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Second Chance, Clock</a:t>
            </a:r>
            <a:r>
              <a:rPr lang="de-DE" dirty="0"/>
              <a:t> </a:t>
            </a:r>
            <a:r>
              <a:rPr lang="de-DE" dirty="0" smtClean="0"/>
              <a:t>(3)</a:t>
            </a:r>
            <a:endParaRPr lang="de-DE" dirty="0"/>
          </a:p>
        </p:txBody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Implementierung mit umlaufenden Zeiger </a:t>
            </a:r>
            <a:r>
              <a:rPr lang="en-US" b="1" i="1" dirty="0" smtClean="0"/>
              <a:t>(Clock)</a:t>
            </a:r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An der Zeigerposition wird Referenzbit getestet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Referenzbit 1, wird Bit gelöscht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Referenzbit 0, wurde ersetzbare Seite gefunden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Zeiger wird weitergestellt; falls keine Seite gefunden: Wiederholung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alle Referenzbits auf 1 stehen, wird </a:t>
            </a:r>
            <a:r>
              <a:rPr lang="en-US" i="1" dirty="0" smtClean="0"/>
              <a:t>Second Chance</a:t>
            </a:r>
            <a:r>
              <a:rPr lang="de-DE" dirty="0" smtClean="0"/>
              <a:t> zu FIFO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3" t="38027" r="44352" b="20749"/>
          <a:stretch/>
        </p:blipFill>
        <p:spPr>
          <a:xfrm>
            <a:off x="611560" y="1918153"/>
            <a:ext cx="3708400" cy="23029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de-DE" dirty="0"/>
              <a:t> H. Falk | </a:t>
            </a:r>
            <a:fld id="{6CE89FE1-404F-44DC-B08D-27B6ABA8223D}" type="datetime1">
              <a:rPr lang="de-DE" smtClean="0"/>
              <a:t>04.06.2014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6 - Speicherverwaltung</a:t>
            </a:r>
            <a:endParaRPr lang="de-DE" dirty="0"/>
          </a:p>
        </p:txBody>
      </p:sp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Second Chance, Clock</a:t>
            </a:r>
            <a:r>
              <a:rPr lang="de-DE" dirty="0"/>
              <a:t> </a:t>
            </a:r>
            <a:r>
              <a:rPr lang="de-DE" dirty="0" smtClean="0"/>
              <a:t>(4)</a:t>
            </a:r>
            <a:endParaRPr lang="de-DE" dirty="0"/>
          </a:p>
        </p:txBody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b="1" dirty="0" smtClean="0"/>
              <a:t>Implementierung mit umlaufenden Zeiger </a:t>
            </a:r>
            <a:r>
              <a:rPr lang="en-US" b="1" i="1" dirty="0" smtClean="0"/>
              <a:t>(Clock)</a:t>
            </a:r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b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90000"/>
              </a:lnSpc>
            </a:pPr>
            <a:endParaRPr lang="de-DE" i="1" dirty="0"/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An der Zeigerposition wird Referenzbit getestet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Referenzbit 1, wird Bit gelöscht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Referenzbit 0, wurde ersetzbare Seite gefunden</a:t>
            </a:r>
          </a:p>
          <a:p>
            <a:pPr lvl="1"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Zeiger wird weitergestellt; falls keine Seite gefunden: Wiederholung</a:t>
            </a:r>
          </a:p>
          <a:p>
            <a:pPr>
              <a:lnSpc>
                <a:spcPct val="120000"/>
              </a:lnSpc>
              <a:buFont typeface="Arial" charset="0"/>
              <a:buChar char="–"/>
            </a:pPr>
            <a:r>
              <a:rPr lang="de-DE" dirty="0" smtClean="0"/>
              <a:t>Falls alle Referenzbits auf 1 stehen, wird </a:t>
            </a:r>
            <a:r>
              <a:rPr lang="en-US" i="1" dirty="0" smtClean="0"/>
              <a:t>Second Chance</a:t>
            </a:r>
            <a:r>
              <a:rPr lang="de-DE" dirty="0" smtClean="0"/>
              <a:t> zu FIFO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8330" r="44260" b="20749"/>
          <a:stretch/>
        </p:blipFill>
        <p:spPr>
          <a:xfrm>
            <a:off x="612000" y="1918800"/>
            <a:ext cx="3725333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31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A32638"/>
      </a:hlink>
      <a:folHlink>
        <a:srgbClr val="A32638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A32638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A32638"/>
        </a:hlink>
        <a:folHlink>
          <a:srgbClr val="A3263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5489</Words>
  <Application>Microsoft Office PowerPoint</Application>
  <PresentationFormat>Bildschirmpräsentation (4:3)</PresentationFormat>
  <Paragraphs>1342</Paragraphs>
  <Slides>117</Slides>
  <Notes>115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117</vt:i4>
      </vt:variant>
    </vt:vector>
  </HeadingPairs>
  <TitlesOfParts>
    <vt:vector size="118" baseType="lpstr">
      <vt:lpstr>Leere Präsentation</vt:lpstr>
      <vt:lpstr>Grundlagen der Betriebssysteme [CS2100]</vt:lpstr>
      <vt:lpstr>Kapitel 6  Speicherverwaltung</vt:lpstr>
      <vt:lpstr>Inhalte der Vorlesung</vt:lpstr>
      <vt:lpstr>Inhalte des Kapitels (1)</vt:lpstr>
      <vt:lpstr>Inhalte des Kapitels (2)</vt:lpstr>
      <vt:lpstr>Inhalte des Kapitels (3)</vt:lpstr>
      <vt:lpstr>Einordnung</vt:lpstr>
      <vt:lpstr>Phänomen der Speicherverwaltung (1)</vt:lpstr>
      <vt:lpstr>Phänomen der Speicherverwaltung (2)</vt:lpstr>
      <vt:lpstr>Phänomen der Speicherverwaltung (3)</vt:lpstr>
      <vt:lpstr>Phänomen der Speicherverwaltung (4)</vt:lpstr>
      <vt:lpstr>Speicher allgemein (1)</vt:lpstr>
      <vt:lpstr>Speicher allgemein (2)</vt:lpstr>
      <vt:lpstr>Speichervergabe (1)</vt:lpstr>
      <vt:lpstr>Speichervergabe (2)</vt:lpstr>
      <vt:lpstr>Statische Speicherzuteilung</vt:lpstr>
      <vt:lpstr>Dynamische Speicherzuteilung</vt:lpstr>
      <vt:lpstr>Adressräume (1)</vt:lpstr>
      <vt:lpstr>Adressräume (2)</vt:lpstr>
      <vt:lpstr>Freispeicherverwaltung (1)</vt:lpstr>
      <vt:lpstr>Freispeicherverwaltung (2)</vt:lpstr>
      <vt:lpstr>Freispeicherverwaltung (3)</vt:lpstr>
      <vt:lpstr>Speichervergabe</vt:lpstr>
      <vt:lpstr>Vergabestrategien</vt:lpstr>
      <vt:lpstr>Einsatz der Verfahren</vt:lpstr>
      <vt:lpstr>Roter Faden</vt:lpstr>
      <vt:lpstr>Mehrprogrammbetrieb</vt:lpstr>
      <vt:lpstr>Segmentierung (1)</vt:lpstr>
      <vt:lpstr>Segmentierung (2)</vt:lpstr>
      <vt:lpstr>Segmentierung (3)</vt:lpstr>
      <vt:lpstr>Segmentierung (4)</vt:lpstr>
      <vt:lpstr>Segmentierung (5)</vt:lpstr>
      <vt:lpstr>Kompaktierung</vt:lpstr>
      <vt:lpstr>Seitenadressierung (Paging)</vt:lpstr>
      <vt:lpstr>MMU mit Seitentabelle – Page Table (1)</vt:lpstr>
      <vt:lpstr>MMU mit Seitentabelle – Page Table (2)</vt:lpstr>
      <vt:lpstr>Segmentierung und Seitenadressierung (1)</vt:lpstr>
      <vt:lpstr>Segmentierung und Seitenadressierung (2)</vt:lpstr>
      <vt:lpstr>Ein- und Auslagerung von Seiten</vt:lpstr>
      <vt:lpstr>Mehrstufige Seitenadressierung (1)</vt:lpstr>
      <vt:lpstr>Mehrstufige Seitenadressierung (2)</vt:lpstr>
      <vt:lpstr>Translation Look-Aside Buffer, TLB (1)</vt:lpstr>
      <vt:lpstr>Translation Look-Aside Buffer, TLB (2)</vt:lpstr>
      <vt:lpstr>Roter Faden</vt:lpstr>
      <vt:lpstr>Virtueller Speicher</vt:lpstr>
      <vt:lpstr>Demand Paging (1)</vt:lpstr>
      <vt:lpstr>Demand Paging (2)</vt:lpstr>
      <vt:lpstr>Demand Paging (3)</vt:lpstr>
      <vt:lpstr>Demand Paging (4)</vt:lpstr>
      <vt:lpstr>Demand Paging (5)</vt:lpstr>
      <vt:lpstr>Demand Paging (6)</vt:lpstr>
      <vt:lpstr>Seitenersetzung</vt:lpstr>
      <vt:lpstr>Ersetzungsstrategien</vt:lpstr>
      <vt:lpstr>First-In First-Out, FIFO (1)</vt:lpstr>
      <vt:lpstr>First-In First-Out, FIFO (2)</vt:lpstr>
      <vt:lpstr>First-In First-Out, FIFO (3)</vt:lpstr>
      <vt:lpstr>First-In First-Out, FIFO (4)</vt:lpstr>
      <vt:lpstr>First-In First-Out, FIFO (5)</vt:lpstr>
      <vt:lpstr>First-In First-Out, FIFO (6)</vt:lpstr>
      <vt:lpstr>First-In First-Out, FIFO (7)</vt:lpstr>
      <vt:lpstr>First-In First-Out, FIFO (8)</vt:lpstr>
      <vt:lpstr>First-In First-Out, FIFO (9)</vt:lpstr>
      <vt:lpstr>First-In First-Out, FIFO (10)</vt:lpstr>
      <vt:lpstr>First-In First-Out, FIFO (11)</vt:lpstr>
      <vt:lpstr>First-In First-Out, FIFO (12)</vt:lpstr>
      <vt:lpstr>First-In First-Out, FIFO (13)</vt:lpstr>
      <vt:lpstr>Optimale Ersetzungsstrategie (1)</vt:lpstr>
      <vt:lpstr>Optimale Ersetzungsstrategie (2)</vt:lpstr>
      <vt:lpstr>Optimale Ersetzungsstrategie (3)</vt:lpstr>
      <vt:lpstr>Optimale Ersetzungsstrategie (4)</vt:lpstr>
      <vt:lpstr>Optimale Ersetzungsstrategie (5)</vt:lpstr>
      <vt:lpstr>Optimale Ersetzungsstrategie (6)</vt:lpstr>
      <vt:lpstr>Optimale Ersetzungsstrategie (7)</vt:lpstr>
      <vt:lpstr>Optimale Ersetzungsstrategie (8)</vt:lpstr>
      <vt:lpstr>Optimale Ersetzungsstrategie (9)</vt:lpstr>
      <vt:lpstr>Optimale Ersetzungsstrategie (10)</vt:lpstr>
      <vt:lpstr>Optimale Ersetzungsstrategie (11)</vt:lpstr>
      <vt:lpstr>Optimale Ersetzungsstrategie (12)</vt:lpstr>
      <vt:lpstr>Optimale Ersetzungsstrategie (13)</vt:lpstr>
      <vt:lpstr>Optimale Ersetzungsstrategie (14)</vt:lpstr>
      <vt:lpstr>Least Recently Used, LRU (1)</vt:lpstr>
      <vt:lpstr>Least Recently Used, LRU (2)</vt:lpstr>
      <vt:lpstr>Least Recently Used, LRU (3)</vt:lpstr>
      <vt:lpstr>Least Recently Used, LRU (4)</vt:lpstr>
      <vt:lpstr>Least Recently Used, LRU (5)</vt:lpstr>
      <vt:lpstr>Least Recently Used, LRU (6)</vt:lpstr>
      <vt:lpstr>Least Recently Used, LRU (7)</vt:lpstr>
      <vt:lpstr>Least Recently Used, LRU (8)</vt:lpstr>
      <vt:lpstr>Least Recently Used, LRU (9)</vt:lpstr>
      <vt:lpstr>Least Recently Used, LRU (10)</vt:lpstr>
      <vt:lpstr>Least Recently Used, LRU (11)</vt:lpstr>
      <vt:lpstr>Least Recently Used, LRU (12)</vt:lpstr>
      <vt:lpstr>Least Recently Used, LRU (13)</vt:lpstr>
      <vt:lpstr>Least Recently Used, LRU (14)</vt:lpstr>
      <vt:lpstr>Least Recently Used, LRU (15)</vt:lpstr>
      <vt:lpstr>Second Chance, Clock (1)</vt:lpstr>
      <vt:lpstr>Second Chance, Clock (2)</vt:lpstr>
      <vt:lpstr>Second Chance, Clock (3)</vt:lpstr>
      <vt:lpstr>Second Chance, Clock (4)</vt:lpstr>
      <vt:lpstr>Second Chance, Clock (5)</vt:lpstr>
      <vt:lpstr>Second Chance, Clock (6)</vt:lpstr>
      <vt:lpstr>Second Chance, Clock (7)</vt:lpstr>
      <vt:lpstr>Second Chance, Clock (8)</vt:lpstr>
      <vt:lpstr>Second Chance, Clock (9)</vt:lpstr>
      <vt:lpstr>Second Chance, Clock (10)</vt:lpstr>
      <vt:lpstr>Second Chance, Clock (11)</vt:lpstr>
      <vt:lpstr>Second Chance, Clock (12)</vt:lpstr>
      <vt:lpstr>Freiseitenpuffer</vt:lpstr>
      <vt:lpstr>Seitenadressierung und Mehrprogrammbetrieb (1)</vt:lpstr>
      <vt:lpstr>Seitenadressierung und Mehrprogrammbetrieb (2)</vt:lpstr>
      <vt:lpstr>Lokale Ersetzungsstrategien</vt:lpstr>
      <vt:lpstr>Seitenflattern (Thrashing)</vt:lpstr>
      <vt:lpstr>Deaktivieren von Prozessen (1)</vt:lpstr>
      <vt:lpstr>Deaktivieren von Prozessen (2)</vt:lpstr>
      <vt:lpstr>Zusammenfassung (1)</vt:lpstr>
      <vt:lpstr>Zusammenfassung (2)</vt:lpstr>
      <vt:lpstr>Zusammenfassung (3)</vt:lpstr>
    </vt:vector>
  </TitlesOfParts>
  <Company>Universität Ulm, Eingebettete Systeme/Echtzeitsysteme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Vorlesung Grundlagen der Betriebssysteme (SS 14)</dc:title>
  <dc:subject>6 - Speicherverwaltung</dc:subject>
  <dc:creator>Heiko Falk</dc:creator>
  <cp:lastModifiedBy>hfalk</cp:lastModifiedBy>
  <cp:revision>1482</cp:revision>
  <dcterms:modified xsi:type="dcterms:W3CDTF">2014-06-04T14:21:43Z</dcterms:modified>
</cp:coreProperties>
</file>