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616" r:id="rId2"/>
    <p:sldId id="487" r:id="rId3"/>
    <p:sldId id="617" r:id="rId4"/>
    <p:sldId id="618" r:id="rId5"/>
    <p:sldId id="840" r:id="rId6"/>
    <p:sldId id="841" r:id="rId7"/>
    <p:sldId id="842" r:id="rId8"/>
    <p:sldId id="843" r:id="rId9"/>
    <p:sldId id="743" r:id="rId10"/>
    <p:sldId id="744" r:id="rId11"/>
    <p:sldId id="745" r:id="rId12"/>
    <p:sldId id="746" r:id="rId13"/>
    <p:sldId id="747" r:id="rId14"/>
    <p:sldId id="748" r:id="rId15"/>
    <p:sldId id="749" r:id="rId16"/>
    <p:sldId id="750" r:id="rId17"/>
    <p:sldId id="751" r:id="rId18"/>
    <p:sldId id="752" r:id="rId19"/>
    <p:sldId id="753" r:id="rId20"/>
    <p:sldId id="754" r:id="rId21"/>
    <p:sldId id="755" r:id="rId22"/>
    <p:sldId id="756" r:id="rId23"/>
    <p:sldId id="757" r:id="rId24"/>
    <p:sldId id="758" r:id="rId25"/>
    <p:sldId id="759" r:id="rId26"/>
    <p:sldId id="760" r:id="rId27"/>
    <p:sldId id="761" r:id="rId28"/>
    <p:sldId id="762" r:id="rId29"/>
    <p:sldId id="763" r:id="rId30"/>
    <p:sldId id="844" r:id="rId31"/>
    <p:sldId id="764" r:id="rId32"/>
    <p:sldId id="765" r:id="rId33"/>
    <p:sldId id="766" r:id="rId34"/>
    <p:sldId id="767" r:id="rId35"/>
    <p:sldId id="768" r:id="rId36"/>
    <p:sldId id="769" r:id="rId37"/>
    <p:sldId id="770" r:id="rId38"/>
    <p:sldId id="771" r:id="rId39"/>
    <p:sldId id="772" r:id="rId40"/>
    <p:sldId id="773" r:id="rId41"/>
    <p:sldId id="774" r:id="rId42"/>
    <p:sldId id="775" r:id="rId43"/>
    <p:sldId id="776" r:id="rId44"/>
    <p:sldId id="777" r:id="rId45"/>
    <p:sldId id="778" r:id="rId46"/>
    <p:sldId id="779" r:id="rId47"/>
    <p:sldId id="780" r:id="rId48"/>
    <p:sldId id="781" r:id="rId49"/>
    <p:sldId id="782" r:id="rId50"/>
    <p:sldId id="783" r:id="rId51"/>
    <p:sldId id="784" r:id="rId52"/>
    <p:sldId id="785" r:id="rId53"/>
    <p:sldId id="786" r:id="rId54"/>
    <p:sldId id="787" r:id="rId55"/>
    <p:sldId id="788" r:id="rId56"/>
    <p:sldId id="789" r:id="rId57"/>
    <p:sldId id="790" r:id="rId58"/>
    <p:sldId id="791" r:id="rId59"/>
    <p:sldId id="792" r:id="rId60"/>
    <p:sldId id="793" r:id="rId61"/>
    <p:sldId id="794" r:id="rId62"/>
    <p:sldId id="795" r:id="rId63"/>
    <p:sldId id="796" r:id="rId64"/>
    <p:sldId id="797" r:id="rId65"/>
    <p:sldId id="798" r:id="rId66"/>
    <p:sldId id="799" r:id="rId67"/>
    <p:sldId id="800" r:id="rId68"/>
    <p:sldId id="801" r:id="rId69"/>
    <p:sldId id="802" r:id="rId70"/>
    <p:sldId id="803" r:id="rId71"/>
    <p:sldId id="845" r:id="rId72"/>
    <p:sldId id="804" r:id="rId73"/>
    <p:sldId id="805" r:id="rId74"/>
    <p:sldId id="806" r:id="rId75"/>
    <p:sldId id="807" r:id="rId76"/>
    <p:sldId id="808" r:id="rId77"/>
    <p:sldId id="809" r:id="rId78"/>
    <p:sldId id="810" r:id="rId79"/>
    <p:sldId id="811" r:id="rId80"/>
    <p:sldId id="812" r:id="rId81"/>
    <p:sldId id="813" r:id="rId82"/>
    <p:sldId id="814" r:id="rId83"/>
    <p:sldId id="815" r:id="rId84"/>
    <p:sldId id="816" r:id="rId85"/>
    <p:sldId id="817" r:id="rId86"/>
    <p:sldId id="818" r:id="rId87"/>
    <p:sldId id="819" r:id="rId88"/>
    <p:sldId id="820" r:id="rId89"/>
    <p:sldId id="821" r:id="rId90"/>
    <p:sldId id="822" r:id="rId91"/>
    <p:sldId id="823" r:id="rId92"/>
    <p:sldId id="824" r:id="rId93"/>
    <p:sldId id="825" r:id="rId94"/>
    <p:sldId id="826" r:id="rId95"/>
    <p:sldId id="827" r:id="rId96"/>
    <p:sldId id="846" r:id="rId97"/>
    <p:sldId id="828" r:id="rId98"/>
    <p:sldId id="829" r:id="rId99"/>
    <p:sldId id="830" r:id="rId100"/>
    <p:sldId id="831" r:id="rId101"/>
    <p:sldId id="832" r:id="rId102"/>
    <p:sldId id="833" r:id="rId103"/>
    <p:sldId id="834" r:id="rId104"/>
    <p:sldId id="835" r:id="rId105"/>
    <p:sldId id="836" r:id="rId106"/>
    <p:sldId id="837" r:id="rId107"/>
    <p:sldId id="838" r:id="rId108"/>
    <p:sldId id="839" r:id="rId109"/>
  </p:sldIdLst>
  <p:sldSz cx="9144000" cy="6858000" type="screen4x3"/>
  <p:notesSz cx="6797675" cy="987425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FF0000"/>
    <a:srgbClr val="FFFFB3"/>
    <a:srgbClr val="94BD5E"/>
    <a:srgbClr val="FF8080"/>
    <a:srgbClr val="3366FF"/>
    <a:srgbClr val="AAA28D"/>
    <a:srgbClr val="7D91AA"/>
    <a:srgbClr val="FFFFFF"/>
    <a:srgbClr val="7D9AA9"/>
    <a:srgbClr val="A32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3" autoAdjust="0"/>
    <p:restoredTop sz="94202" autoAdjust="0"/>
  </p:normalViewPr>
  <p:slideViewPr>
    <p:cSldViewPr>
      <p:cViewPr varScale="1">
        <p:scale>
          <a:sx n="109" d="100"/>
          <a:sy n="109" d="100"/>
        </p:scale>
        <p:origin x="-1566" y="-90"/>
      </p:cViewPr>
      <p:guideLst>
        <p:guide orient="horz" pos="2160"/>
        <p:guide pos="2880"/>
        <p:guide pos="5531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DD7BD447-8CD2-4BC3-90BC-A248B1D29E0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12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7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4C91CCA4-29A4-4CE9-BEBC-234498F09F3B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518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3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12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102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103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104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105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106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6A760-CEC0-4D0A-B1F0-603C3147570D}" type="slidenum">
              <a:rPr lang="de-DE"/>
              <a:pPr/>
              <a:t>107</a:t>
            </a:fld>
            <a:endParaRPr lang="de-DE" dirty="0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6A760-CEC0-4D0A-B1F0-603C3147570D}" type="slidenum">
              <a:rPr lang="de-DE"/>
              <a:pPr/>
              <a:t>108</a:t>
            </a:fld>
            <a:endParaRPr lang="de-DE" dirty="0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13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14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15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16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17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18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19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20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21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22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23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24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25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26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27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28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29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30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31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5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32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33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34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35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36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37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38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39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40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41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6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42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43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44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45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46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47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48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49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50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51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7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52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53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noProof="0" dirty="0" smtClean="0"/>
              <a:t>Notiz von http://programmedlessons.org/AssemblyTutorial/Chapter-14/ass14_3.html:</a:t>
            </a:r>
          </a:p>
          <a:p>
            <a:r>
              <a:rPr lang="en-US" b="0" dirty="0" smtClean="0"/>
              <a:t>There is a multiply instruction for unsigned operands (multu), and a multiply instruction for signed operands (mult) (two's complement operands). Integer multiplication never causes a trap.</a:t>
            </a:r>
          </a:p>
          <a:p>
            <a:r>
              <a:rPr lang="en-US" b="0" dirty="0" smtClean="0"/>
              <a:t>Note: with add and addu, both perform the same operation. The "u" means "don't trap overflow". With mult and multu, different operations are carried out. Neither instruction ever causes a trap. </a:t>
            </a:r>
            <a:endParaRPr lang="de-DE" b="0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54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55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56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57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58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59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60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61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8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62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63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64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65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66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67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68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69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70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71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7308C-FF43-463C-87D8-A36350BBC1CF}" type="slidenum">
              <a:rPr lang="de-DE"/>
              <a:pPr/>
              <a:t>9</a:t>
            </a:fld>
            <a:endParaRPr lang="de-DE" dirty="0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72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73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74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75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76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77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78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Der MARS-Simulator akzeptiert </a:t>
            </a:r>
            <a:r>
              <a:rPr lang="en-US" noProof="0" dirty="0" smtClean="0"/>
              <a:t>Jump Tables</a:t>
            </a:r>
            <a:r>
              <a:rPr lang="de-DE" dirty="0" smtClean="0"/>
              <a:t> nur im data-Segment, nicht im text-Segment. Andere Simulatoren (SPIM) akzeptieren sowohl .data als auch .text.</a:t>
            </a:r>
            <a:endParaRPr lang="de-DE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79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80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81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10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82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83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84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85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86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87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88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89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90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91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92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93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94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95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96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97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98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99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100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101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519113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defRPr sz="2800"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65863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DAA0F1FD-8B44-4F68-97AD-47DFF0E08038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9B5478C7-916A-4050-8A8C-968152830D51}" type="slidenum">
              <a:rPr lang="de-DE"/>
              <a:pPr/>
              <a:t>‹Nr.›</a:t>
            </a:fld>
            <a:endParaRPr lang="de-DE" dirty="0"/>
          </a:p>
        </p:txBody>
      </p:sp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36738"/>
            <a:ext cx="7772400" cy="1409700"/>
          </a:xfrm>
        </p:spPr>
        <p:txBody>
          <a:bodyPr>
            <a:spAutoFit/>
          </a:bodyPr>
          <a:lstStyle>
            <a:lvl1pPr algn="ctr">
              <a:lnSpc>
                <a:spcPct val="120000"/>
              </a:lnSpc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676E12D9-E8CA-43B3-8A5D-F014152393F8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3C051-C2D4-4B4A-B543-8FCEC1AEFEF5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68469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9100" y="549275"/>
            <a:ext cx="2195513" cy="5832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549275"/>
            <a:ext cx="6437312" cy="58324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0E1F2C8F-0654-467B-835E-822D9E67FAC3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7FE2B-A5A2-4FCE-A80B-4B31FBB8358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1185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388" y="6500813"/>
            <a:ext cx="2016125" cy="3571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0DE876B8-C39C-456A-8609-8C0050B0AC39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24750" y="6500813"/>
            <a:ext cx="1439863" cy="357187"/>
          </a:xfrm>
        </p:spPr>
        <p:txBody>
          <a:bodyPr/>
          <a:lstStyle>
            <a:lvl1pPr>
              <a:defRPr/>
            </a:lvl1pPr>
          </a:lstStyle>
          <a:p>
            <a:fld id="{CFB067E7-0D63-45C0-8F4C-09613C622A0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196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CBA07024-F2DB-4C27-B6A8-1E72521D8F57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5073D-B59A-4E15-858F-C8B52B1BF3A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00688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387475"/>
            <a:ext cx="4316412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87475"/>
            <a:ext cx="4316413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79388" y="6500813"/>
            <a:ext cx="2016125" cy="3571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DAEFC357-4EB0-4C0C-8F06-5D009F43BA87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24750" y="6500813"/>
            <a:ext cx="1439863" cy="357187"/>
          </a:xfrm>
        </p:spPr>
        <p:txBody>
          <a:bodyPr/>
          <a:lstStyle>
            <a:lvl1pPr>
              <a:defRPr/>
            </a:lvl1pPr>
          </a:lstStyle>
          <a:p>
            <a:fld id="{5A5D415D-5D6A-472D-87E2-4D7029EA8EF9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17267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C52D062B-1578-41C2-A79C-9AB7DB76F75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739F7-A6CF-43B9-8AF5-0427AD2D4C52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23866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A2067BD4-5AAF-4FF6-BF75-9BD269C252F8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0D495-7C21-422E-A7CB-8DE812CE6C74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77875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54D539FC-00C1-499D-B134-64249B26AEF6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65D5-43D9-4192-85DB-0CA29A051D73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53004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A75B90D7-8AB8-4969-BE5F-EE118A9DBE03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D63C6-F30E-482D-84FE-82031724398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37051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1934D20A-773E-4F66-A67A-6CC271ADB912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0113A-6BA2-43D6-B4CD-60EE97D5501E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24895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549275"/>
            <a:ext cx="87852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87475"/>
            <a:ext cx="878522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00813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32638"/>
                </a:solidFill>
              </a:defRPr>
            </a:lvl1pPr>
          </a:lstStyle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CB426D22-C35B-4181-B7B4-B77EC16DA538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500813"/>
            <a:ext cx="554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A32638"/>
                </a:solidFill>
              </a:defRPr>
            </a:lvl1pPr>
          </a:lstStyle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500813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32638"/>
                </a:solidFill>
              </a:defRPr>
            </a:lvl1pPr>
          </a:lstStyle>
          <a:p>
            <a:fld id="{FF740ED9-5B01-4F39-A248-D88A96FF5F03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82563"/>
            <a:ext cx="9144000" cy="0"/>
          </a:xfrm>
          <a:prstGeom prst="line">
            <a:avLst/>
          </a:prstGeom>
          <a:noFill/>
          <a:ln w="9525">
            <a:solidFill>
              <a:srgbClr val="A3263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900113" y="198438"/>
            <a:ext cx="60372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DE" sz="1000" dirty="0" smtClean="0">
                <a:solidFill>
                  <a:srgbClr val="A32638"/>
                </a:solidFill>
              </a:rPr>
              <a:t>Grundlagen der Betriebssysteme (GdBS) SS 2014</a:t>
            </a:r>
            <a:endParaRPr lang="de-DE" sz="1000" dirty="0">
              <a:solidFill>
                <a:srgbClr val="A32638"/>
              </a:solidFill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0" y="183600"/>
            <a:ext cx="827088" cy="152400"/>
          </a:xfrm>
          <a:prstGeom prst="rect">
            <a:avLst/>
          </a:prstGeom>
          <a:solidFill>
            <a:srgbClr val="A326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spcBef>
                <a:spcPct val="50000"/>
              </a:spcBef>
            </a:pPr>
            <a:r>
              <a:rPr lang="de-DE" sz="1000" dirty="0">
                <a:solidFill>
                  <a:schemeClr val="bg1"/>
                </a:solidFill>
              </a:rPr>
              <a:t>Folie </a:t>
            </a:r>
            <a:fld id="{EB4F8D40-8A88-4B33-89A3-91CA3C1040E4}" type="slidenum">
              <a:rPr lang="de-DE" sz="1000" smtClean="0">
                <a:solidFill>
                  <a:schemeClr val="bg1"/>
                </a:solidFill>
              </a:rPr>
              <a:pPr algn="ctr">
                <a:spcBef>
                  <a:spcPct val="50000"/>
                </a:spcBef>
              </a:pPr>
              <a:t>‹Nr.›</a:t>
            </a:fld>
            <a:r>
              <a:rPr lang="de-DE" sz="1000" dirty="0" smtClean="0">
                <a:solidFill>
                  <a:schemeClr val="bg1"/>
                </a:solidFill>
              </a:rPr>
              <a:t>/108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0" y="1751013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rot="-5400000">
            <a:off x="-2518569" y="3437732"/>
            <a:ext cx="68373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+mj-lt"/>
          <a:ea typeface="+mj-ea"/>
          <a:cs typeface="+mj-cs"/>
        </a:defRPr>
      </a:lvl1pPr>
      <a:lvl2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2pPr>
      <a:lvl3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3pPr>
      <a:lvl4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4pPr>
      <a:lvl5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9pPr>
    </p:titleStyle>
    <p:bodyStyle>
      <a:lvl1pPr marL="342900" indent="-342900" algn="l" rtl="0" fontAlgn="base">
        <a:lnSpc>
          <a:spcPts val="2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ts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urses.missouristate.edu/KenVollmar/MARS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refcards.com/docs/waetzigj/mips/mipsref.pdf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11350"/>
            <a:ext cx="7772400" cy="1263650"/>
          </a:xfrm>
        </p:spPr>
        <p:txBody>
          <a:bodyPr/>
          <a:lstStyle/>
          <a:p>
            <a:r>
              <a:rPr lang="de-DE" dirty="0" smtClean="0"/>
              <a:t>Grundlagen der Betriebssysteme</a:t>
            </a:r>
            <a:r>
              <a:rPr lang="de-DE" dirty="0"/>
              <a:t/>
            </a:r>
            <a:br>
              <a:rPr lang="de-DE" dirty="0"/>
            </a:br>
            <a:r>
              <a:rPr lang="de-DE" sz="2800" b="0" dirty="0"/>
              <a:t>[</a:t>
            </a:r>
            <a:r>
              <a:rPr lang="de-DE" sz="2800" b="0" dirty="0" smtClean="0"/>
              <a:t>CS2100</a:t>
            </a:r>
            <a:r>
              <a:rPr lang="de-DE" sz="2800" b="0" dirty="0"/>
              <a:t>]</a:t>
            </a:r>
          </a:p>
        </p:txBody>
      </p:sp>
      <p:sp>
        <p:nvSpPr>
          <p:cNvPr id="5929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/>
          <a:lstStyle/>
          <a:p>
            <a:r>
              <a:rPr lang="de-DE" dirty="0" smtClean="0"/>
              <a:t>Sommersemester 2014</a:t>
            </a:r>
            <a:endParaRPr lang="de-DE" dirty="0"/>
          </a:p>
          <a:p>
            <a:endParaRPr lang="de-DE" dirty="0"/>
          </a:p>
          <a:p>
            <a:r>
              <a:rPr lang="de-DE" sz="2000" dirty="0"/>
              <a:t>Heiko Falk</a:t>
            </a:r>
          </a:p>
          <a:p>
            <a:endParaRPr lang="de-DE" sz="2000" dirty="0"/>
          </a:p>
          <a:p>
            <a:r>
              <a:rPr lang="de-DE" sz="2000" dirty="0"/>
              <a:t>Institut für Eingebettete Systeme/Echtzeitsysteme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Ingenieurwissenschaften und Informatik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Universität Ulm</a:t>
            </a:r>
          </a:p>
        </p:txBody>
      </p:sp>
    </p:spTree>
    <p:extLst>
      <p:ext uri="{BB962C8B-B14F-4D97-AF65-F5344CB8AC3E}">
        <p14:creationId xmlns:p14="http://schemas.microsoft.com/office/powerpoint/2010/main" val="1974045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98B37CE3-83F3-4343-B57A-94F2ED1699E5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MIPS Befehlssatz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Beispiel: MIPS </a:t>
            </a:r>
            <a:r>
              <a:rPr lang="en-US" i="1" dirty="0" smtClean="0"/>
              <a:t>(~ </a:t>
            </a:r>
            <a:r>
              <a:rPr lang="en-US" i="1" u="sng" dirty="0" smtClean="0"/>
              <a:t>M</a:t>
            </a:r>
            <a:r>
              <a:rPr lang="en-US" i="1" dirty="0" smtClean="0"/>
              <a:t>achine with no </a:t>
            </a:r>
            <a:r>
              <a:rPr lang="en-US" i="1" u="sng" dirty="0" smtClean="0"/>
              <a:t>I</a:t>
            </a:r>
            <a:r>
              <a:rPr lang="en-US" i="1" dirty="0" smtClean="0"/>
              <a:t>nterlocked </a:t>
            </a:r>
            <a:r>
              <a:rPr lang="en-US" i="1" u="sng" dirty="0" smtClean="0"/>
              <a:t>P</a:t>
            </a:r>
            <a:r>
              <a:rPr lang="en-US" i="1" dirty="0" smtClean="0"/>
              <a:t>ipe </a:t>
            </a:r>
            <a:r>
              <a:rPr lang="en-US" i="1" u="sng" dirty="0" smtClean="0"/>
              <a:t>S</a:t>
            </a:r>
            <a:r>
              <a:rPr lang="en-US" i="1" dirty="0" smtClean="0"/>
              <a:t>tages)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     </a:t>
            </a:r>
            <a:r>
              <a:rPr lang="de-DE" dirty="0" smtClean="0">
                <a:latin typeface="Arial"/>
                <a:cs typeface="Arial"/>
              </a:rPr>
              <a:t>≠ </a:t>
            </a:r>
            <a:r>
              <a:rPr lang="de-DE" dirty="0" smtClean="0"/>
              <a:t>MIPS </a:t>
            </a:r>
            <a:r>
              <a:rPr lang="en-US" i="1" dirty="0" smtClean="0"/>
              <a:t>(million instructions per second)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     Entwurf Anfang der 80er Jahre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/>
              <a:t>Warum MIPS?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Weitgehend sauberer und klarer Befehlssatz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Kein historischer Ballast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Basis der richtungsweisenden Bücher von Hennessy/Patterson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Simulator verfügbar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MIPS außerhalb von PCs weit verbreitet</a:t>
            </a:r>
            <a:br>
              <a:rPr lang="de-DE" dirty="0" smtClean="0"/>
            </a:br>
            <a:r>
              <a:rPr lang="de-DE" dirty="0" smtClean="0"/>
              <a:t>(bei Druckern, Routern, Handys)</a:t>
            </a:r>
          </a:p>
        </p:txBody>
      </p:sp>
      <p:pic>
        <p:nvPicPr>
          <p:cNvPr id="43" name="Picture 4" descr="j00787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46435"/>
            <a:ext cx="1079500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761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A951B643-8757-49C4-AACF-D903A2983148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Sichern der Register</a:t>
            </a:r>
            <a:endParaRPr lang="de-DE" dirty="0"/>
          </a:p>
        </p:txBody>
      </p:sp>
      <p:sp>
        <p:nvSpPr>
          <p:cNvPr id="7" name="Rectangle 71"/>
          <p:cNvSpPr txBox="1">
            <a:spLocks noChangeArrowheads="1"/>
          </p:cNvSpPr>
          <p:nvPr/>
        </p:nvSpPr>
        <p:spPr bwMode="auto">
          <a:xfrm>
            <a:off x="251520" y="1412776"/>
            <a:ext cx="689323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de-DE" b="1" dirty="0" smtClean="0">
                <a:cs typeface="Courier New" pitchFamily="49" charset="0"/>
              </a:rPr>
              <a:t>Prolog: Sichern der in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swap</a:t>
            </a:r>
            <a:r>
              <a:rPr lang="de-DE" b="1" dirty="0" smtClean="0">
                <a:cs typeface="Courier New" pitchFamily="49" charset="0"/>
              </a:rPr>
              <a:t> überschriebenen Register: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cs typeface="Courier New" pitchFamily="49" charset="0"/>
              </a:rPr>
              <a:t>      Prolog</a:t>
            </a:r>
          </a:p>
          <a:p>
            <a:pPr marL="0" indent="0">
              <a:lnSpc>
                <a:spcPct val="120000"/>
              </a:lnSpc>
            </a:pPr>
            <a:r>
              <a:rPr lang="de-DE" dirty="0">
                <a:cs typeface="Courier New" pitchFamily="49" charset="0"/>
              </a:rPr>
              <a:t> </a:t>
            </a:r>
            <a:r>
              <a:rPr lang="de-DE" dirty="0" smtClean="0">
                <a:cs typeface="Courier New" pitchFamily="49" charset="0"/>
              </a:rPr>
              <a:t>     Prozedurrumpf</a:t>
            </a:r>
          </a:p>
          <a:p>
            <a:pPr marL="0" indent="0">
              <a:lnSpc>
                <a:spcPct val="120000"/>
              </a:lnSpc>
            </a:pPr>
            <a:r>
              <a:rPr lang="de-DE" dirty="0">
                <a:cs typeface="Courier New" pitchFamily="49" charset="0"/>
              </a:rPr>
              <a:t> </a:t>
            </a:r>
            <a:r>
              <a:rPr lang="de-DE" dirty="0" smtClean="0">
                <a:cs typeface="Courier New" pitchFamily="49" charset="0"/>
              </a:rPr>
              <a:t>     Epilog</a:t>
            </a:r>
          </a:p>
        </p:txBody>
      </p:sp>
      <p:sp>
        <p:nvSpPr>
          <p:cNvPr id="28" name="Rectangle 71"/>
          <p:cNvSpPr txBox="1">
            <a:spLocks noChangeArrowheads="1"/>
          </p:cNvSpPr>
          <p:nvPr/>
        </p:nvSpPr>
        <p:spPr bwMode="auto">
          <a:xfrm>
            <a:off x="251520" y="3371508"/>
            <a:ext cx="264687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addi $29,$29,-12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sw   $2,0($29)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sw   $15,4($29)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sw   $16,8($29)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6172200" y="3276600"/>
            <a:ext cx="2743200" cy="304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6172200" y="377825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6172200" y="4716463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>
            <a:off x="6172200" y="4191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6172200" y="2884874"/>
            <a:ext cx="274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/>
              <a:t>Speicher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6172200" y="5143500"/>
            <a:ext cx="2743200" cy="11811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/>
              <a:t>Vorab belegter Teil des </a:t>
            </a:r>
            <a:r>
              <a:rPr lang="en-US" sz="2000" i="1" dirty="0" smtClean="0"/>
              <a:t>Stacks</a:t>
            </a:r>
            <a:endParaRPr lang="en-US" sz="2000" i="1" dirty="0"/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>
            <a:off x="6172200" y="5486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6172200" y="3778250"/>
            <a:ext cx="2750096" cy="2557140"/>
            <a:chOff x="6653336" y="3778250"/>
            <a:chExt cx="2750096" cy="2557140"/>
          </a:xfrm>
        </p:grpSpPr>
        <p:sp>
          <p:nvSpPr>
            <p:cNvPr id="40" name="Text Box 24"/>
            <p:cNvSpPr txBox="1">
              <a:spLocks noChangeArrowheads="1"/>
            </p:cNvSpPr>
            <p:nvPr/>
          </p:nvSpPr>
          <p:spPr bwMode="auto">
            <a:xfrm>
              <a:off x="6653336" y="3778250"/>
              <a:ext cx="2743200" cy="136525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i="1" dirty="0"/>
            </a:p>
          </p:txBody>
        </p:sp>
        <p:sp>
          <p:nvSpPr>
            <p:cNvPr id="41" name="Text Box 25"/>
            <p:cNvSpPr txBox="1">
              <a:spLocks noChangeArrowheads="1"/>
            </p:cNvSpPr>
            <p:nvPr/>
          </p:nvSpPr>
          <p:spPr bwMode="auto">
            <a:xfrm>
              <a:off x="6660232" y="3789040"/>
              <a:ext cx="2743200" cy="2546350"/>
            </a:xfrm>
            <a:prstGeom prst="rect">
              <a:avLst/>
            </a:prstGeom>
            <a:solidFill>
              <a:srgbClr val="DDDDDD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dirty="0"/>
                <a:t>Nach dem Sichern  belegter Teil des </a:t>
              </a:r>
              <a:r>
                <a:rPr lang="en-US" sz="2000" i="1" dirty="0" smtClean="0"/>
                <a:t>Stacks</a:t>
              </a:r>
              <a:endParaRPr lang="en-US" sz="2000" i="1" dirty="0"/>
            </a:p>
          </p:txBody>
        </p:sp>
      </p:grp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5097760" y="5085184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>
                <a:latin typeface="+mn-lt"/>
              </a:rPr>
              <a:t>$29</a:t>
            </a:r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>
            <a:off x="5638800" y="52911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5097760" y="3717032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>
                <a:latin typeface="+mn-lt"/>
              </a:rPr>
              <a:t>$29</a:t>
            </a:r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>
            <a:off x="5638800" y="3922986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grpSp>
        <p:nvGrpSpPr>
          <p:cNvPr id="47" name="Group 19"/>
          <p:cNvGrpSpPr>
            <a:grpSpLocks/>
          </p:cNvGrpSpPr>
          <p:nvPr/>
        </p:nvGrpSpPr>
        <p:grpSpPr bwMode="auto">
          <a:xfrm>
            <a:off x="2484438" y="3978275"/>
            <a:ext cx="3687763" cy="898525"/>
            <a:chOff x="1565" y="2506"/>
            <a:chExt cx="2323" cy="566"/>
          </a:xfrm>
        </p:grpSpPr>
        <p:sp>
          <p:nvSpPr>
            <p:cNvPr id="48" name="Line 20"/>
            <p:cNvSpPr>
              <a:spLocks noChangeShapeType="1"/>
            </p:cNvSpPr>
            <p:nvPr/>
          </p:nvSpPr>
          <p:spPr bwMode="auto">
            <a:xfrm flipV="1">
              <a:off x="1565" y="2506"/>
              <a:ext cx="2323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9" name="Line 21"/>
            <p:cNvSpPr>
              <a:spLocks noChangeShapeType="1"/>
            </p:cNvSpPr>
            <p:nvPr/>
          </p:nvSpPr>
          <p:spPr bwMode="auto">
            <a:xfrm>
              <a:off x="1655" y="2750"/>
              <a:ext cx="2233" cy="82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0" name="Line 22"/>
            <p:cNvSpPr>
              <a:spLocks noChangeShapeType="1"/>
            </p:cNvSpPr>
            <p:nvPr/>
          </p:nvSpPr>
          <p:spPr bwMode="auto">
            <a:xfrm>
              <a:off x="1701" y="2971"/>
              <a:ext cx="2187" cy="10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258133" y="5530006"/>
            <a:ext cx="4745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Wegen der Verwendung des </a:t>
            </a:r>
            <a:r>
              <a:rPr lang="en-US" sz="1800" i="1" dirty="0" smtClean="0"/>
              <a:t>Stacks</a:t>
            </a:r>
            <a:r>
              <a:rPr lang="de-DE" sz="1800" dirty="0" smtClean="0"/>
              <a:t> auch für </a:t>
            </a:r>
            <a:r>
              <a:rPr lang="en-US" sz="1800" i="1" dirty="0" smtClean="0"/>
              <a:t>Interrupts</a:t>
            </a:r>
            <a:r>
              <a:rPr lang="de-DE" sz="1800" dirty="0" smtClean="0"/>
              <a:t> immer </a:t>
            </a:r>
            <a:r>
              <a:rPr lang="de-DE" sz="1800" b="1" dirty="0" smtClean="0"/>
              <a:t>zuerst</a:t>
            </a:r>
            <a:r>
              <a:rPr lang="de-DE" sz="1800" dirty="0" smtClean="0"/>
              <a:t> mittels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addi</a:t>
            </a:r>
            <a:r>
              <a:rPr lang="de-DE" sz="1800" dirty="0" smtClean="0"/>
              <a:t> den Platz auf dem </a:t>
            </a:r>
            <a:r>
              <a:rPr lang="en-US" sz="1800" i="1" dirty="0" smtClean="0"/>
              <a:t>Stack</a:t>
            </a:r>
            <a:r>
              <a:rPr lang="de-DE" sz="1800" dirty="0" smtClean="0"/>
              <a:t> reservieren!</a:t>
            </a:r>
            <a:endParaRPr lang="de-DE" sz="1800" dirty="0"/>
          </a:p>
        </p:txBody>
      </p:sp>
      <p:sp>
        <p:nvSpPr>
          <p:cNvPr id="51" name="AutoShape 26"/>
          <p:cNvSpPr>
            <a:spLocks noChangeArrowheads="1"/>
          </p:cNvSpPr>
          <p:nvPr/>
        </p:nvSpPr>
        <p:spPr bwMode="auto">
          <a:xfrm>
            <a:off x="1752600" y="1844824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1112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/>
      <p:bldP spid="4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8D737103-F169-4A08-876A-DC5FC1D220C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Rückschreiben der Register</a:t>
            </a:r>
            <a:endParaRPr lang="de-DE" dirty="0"/>
          </a:p>
        </p:txBody>
      </p:sp>
      <p:sp>
        <p:nvSpPr>
          <p:cNvPr id="7" name="Rectangle 71"/>
          <p:cNvSpPr txBox="1">
            <a:spLocks noChangeArrowheads="1"/>
          </p:cNvSpPr>
          <p:nvPr/>
        </p:nvSpPr>
        <p:spPr bwMode="auto">
          <a:xfrm>
            <a:off x="251520" y="1412776"/>
            <a:ext cx="76674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de-DE" b="1" dirty="0" smtClean="0">
                <a:cs typeface="Courier New" pitchFamily="49" charset="0"/>
              </a:rPr>
              <a:t>Epilog: Rückschreiben der in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swap</a:t>
            </a:r>
            <a:r>
              <a:rPr lang="de-DE" b="1" dirty="0" smtClean="0">
                <a:cs typeface="Courier New" pitchFamily="49" charset="0"/>
              </a:rPr>
              <a:t> überschriebenen Register: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cs typeface="Courier New" pitchFamily="49" charset="0"/>
              </a:rPr>
              <a:t>      Prolog</a:t>
            </a:r>
          </a:p>
          <a:p>
            <a:pPr marL="0" indent="0">
              <a:lnSpc>
                <a:spcPct val="120000"/>
              </a:lnSpc>
            </a:pPr>
            <a:r>
              <a:rPr lang="de-DE" dirty="0">
                <a:cs typeface="Courier New" pitchFamily="49" charset="0"/>
              </a:rPr>
              <a:t> </a:t>
            </a:r>
            <a:r>
              <a:rPr lang="de-DE" dirty="0" smtClean="0">
                <a:cs typeface="Courier New" pitchFamily="49" charset="0"/>
              </a:rPr>
              <a:t>     Prozedurrumpf</a:t>
            </a:r>
          </a:p>
          <a:p>
            <a:pPr marL="0" indent="0">
              <a:lnSpc>
                <a:spcPct val="120000"/>
              </a:lnSpc>
            </a:pPr>
            <a:r>
              <a:rPr lang="de-DE" dirty="0">
                <a:cs typeface="Courier New" pitchFamily="49" charset="0"/>
              </a:rPr>
              <a:t> </a:t>
            </a:r>
            <a:r>
              <a:rPr lang="de-DE" dirty="0" smtClean="0">
                <a:cs typeface="Courier New" pitchFamily="49" charset="0"/>
              </a:rPr>
              <a:t>     Epilog</a:t>
            </a:r>
          </a:p>
        </p:txBody>
      </p:sp>
      <p:sp>
        <p:nvSpPr>
          <p:cNvPr id="28" name="Rectangle 71"/>
          <p:cNvSpPr txBox="1">
            <a:spLocks noChangeArrowheads="1"/>
          </p:cNvSpPr>
          <p:nvPr/>
        </p:nvSpPr>
        <p:spPr bwMode="auto">
          <a:xfrm>
            <a:off x="251520" y="3371508"/>
            <a:ext cx="249299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lw   $2,0($29)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w   $15,4($29)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w   $16,8($29)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addi $29,$29,12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6172200" y="3276600"/>
            <a:ext cx="2743200" cy="304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6172200" y="377825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6172200" y="4716463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>
            <a:off x="6172200" y="4191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6172200" y="2884874"/>
            <a:ext cx="274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/>
              <a:t>Speicher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6172200" y="5143500"/>
            <a:ext cx="2743200" cy="11811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/>
              <a:t>Vorab belegter Teil des </a:t>
            </a:r>
            <a:r>
              <a:rPr lang="en-US" sz="2000" i="1" dirty="0" smtClean="0"/>
              <a:t>Stacks</a:t>
            </a:r>
            <a:endParaRPr lang="en-US" sz="2000" i="1" dirty="0"/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>
            <a:off x="6172200" y="5486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6172200" y="3778250"/>
            <a:ext cx="2750096" cy="2557140"/>
            <a:chOff x="6653336" y="3778250"/>
            <a:chExt cx="2750096" cy="2557140"/>
          </a:xfrm>
        </p:grpSpPr>
        <p:sp>
          <p:nvSpPr>
            <p:cNvPr id="40" name="Text Box 24"/>
            <p:cNvSpPr txBox="1">
              <a:spLocks noChangeArrowheads="1"/>
            </p:cNvSpPr>
            <p:nvPr/>
          </p:nvSpPr>
          <p:spPr bwMode="auto">
            <a:xfrm>
              <a:off x="6653336" y="3778250"/>
              <a:ext cx="2743200" cy="136525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i="1" dirty="0"/>
            </a:p>
          </p:txBody>
        </p:sp>
        <p:sp>
          <p:nvSpPr>
            <p:cNvPr id="41" name="Text Box 25"/>
            <p:cNvSpPr txBox="1">
              <a:spLocks noChangeArrowheads="1"/>
            </p:cNvSpPr>
            <p:nvPr/>
          </p:nvSpPr>
          <p:spPr bwMode="auto">
            <a:xfrm>
              <a:off x="6660232" y="3789040"/>
              <a:ext cx="2743200" cy="2546350"/>
            </a:xfrm>
            <a:prstGeom prst="rect">
              <a:avLst/>
            </a:prstGeom>
            <a:solidFill>
              <a:srgbClr val="DDDDDD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dirty="0"/>
                <a:t>Nach dem Sichern  belegter Teil des </a:t>
              </a:r>
              <a:r>
                <a:rPr lang="en-US" sz="2000" i="1" dirty="0" smtClean="0"/>
                <a:t>Stacks</a:t>
              </a:r>
              <a:endParaRPr lang="en-US" sz="2000" i="1" dirty="0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5097760" y="3717032"/>
            <a:ext cx="1074440" cy="400110"/>
            <a:chOff x="5097760" y="3717032"/>
            <a:chExt cx="1074440" cy="400110"/>
          </a:xfrm>
        </p:grpSpPr>
        <p:sp>
          <p:nvSpPr>
            <p:cNvPr id="45" name="Text Box 10"/>
            <p:cNvSpPr txBox="1">
              <a:spLocks noChangeArrowheads="1"/>
            </p:cNvSpPr>
            <p:nvPr/>
          </p:nvSpPr>
          <p:spPr bwMode="auto">
            <a:xfrm>
              <a:off x="5097760" y="3717032"/>
              <a:ext cx="9144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dirty="0">
                  <a:latin typeface="+mn-lt"/>
                </a:rPr>
                <a:t>$29</a:t>
              </a:r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5638800" y="3922986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258133" y="5530006"/>
            <a:ext cx="4745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Wegen der Verwendung des </a:t>
            </a:r>
            <a:r>
              <a:rPr lang="en-US" sz="1800" i="1" dirty="0" smtClean="0"/>
              <a:t>Stacks</a:t>
            </a:r>
            <a:r>
              <a:rPr lang="de-DE" sz="1800" dirty="0" smtClean="0"/>
              <a:t> auch für </a:t>
            </a:r>
            <a:r>
              <a:rPr lang="en-US" sz="1800" i="1" dirty="0" smtClean="0"/>
              <a:t>Interrupts</a:t>
            </a:r>
            <a:r>
              <a:rPr lang="de-DE" sz="1800" dirty="0" smtClean="0"/>
              <a:t> immer </a:t>
            </a:r>
            <a:r>
              <a:rPr lang="de-DE" sz="1800" b="1" dirty="0" smtClean="0"/>
              <a:t>zuletzt</a:t>
            </a:r>
            <a:r>
              <a:rPr lang="de-DE" sz="1800" dirty="0" smtClean="0"/>
              <a:t> mittels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addi</a:t>
            </a:r>
            <a:r>
              <a:rPr lang="de-DE" sz="1800" dirty="0" smtClean="0"/>
              <a:t> den Platz auf dem </a:t>
            </a:r>
            <a:r>
              <a:rPr lang="en-US" sz="1800" i="1" dirty="0" smtClean="0"/>
              <a:t>Stack</a:t>
            </a:r>
            <a:r>
              <a:rPr lang="de-DE" sz="1800" dirty="0" smtClean="0"/>
              <a:t> freigeben!</a:t>
            </a:r>
            <a:endParaRPr lang="de-DE" sz="1800" dirty="0"/>
          </a:p>
        </p:txBody>
      </p:sp>
      <p:sp>
        <p:nvSpPr>
          <p:cNvPr id="51" name="AutoShape 26"/>
          <p:cNvSpPr>
            <a:spLocks noChangeArrowheads="1"/>
          </p:cNvSpPr>
          <p:nvPr/>
        </p:nvSpPr>
        <p:spPr bwMode="auto">
          <a:xfrm>
            <a:off x="1752600" y="2564904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grpSp>
        <p:nvGrpSpPr>
          <p:cNvPr id="27" name="Group 22"/>
          <p:cNvGrpSpPr>
            <a:grpSpLocks/>
          </p:cNvGrpSpPr>
          <p:nvPr/>
        </p:nvGrpSpPr>
        <p:grpSpPr bwMode="auto">
          <a:xfrm>
            <a:off x="2484438" y="3644900"/>
            <a:ext cx="3687763" cy="1301750"/>
            <a:chOff x="1565" y="2264"/>
            <a:chExt cx="2323" cy="820"/>
          </a:xfrm>
        </p:grpSpPr>
        <p:sp>
          <p:nvSpPr>
            <p:cNvPr id="29" name="Line 23"/>
            <p:cNvSpPr>
              <a:spLocks noChangeShapeType="1"/>
            </p:cNvSpPr>
            <p:nvPr/>
          </p:nvSpPr>
          <p:spPr bwMode="auto">
            <a:xfrm flipH="1" flipV="1">
              <a:off x="1565" y="2264"/>
              <a:ext cx="2323" cy="19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 flipH="1" flipV="1">
              <a:off x="1657" y="2491"/>
              <a:ext cx="2231" cy="351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 flipH="1" flipV="1">
              <a:off x="1657" y="2718"/>
              <a:ext cx="2231" cy="36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855691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254 L 0.00191 0.2017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0EF48D6B-9313-4FFD-9D26-C958AFEFBC22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Übersetzung von </a:t>
            </a:r>
            <a:r>
              <a:rPr lang="en-US" i="1" dirty="0" smtClean="0"/>
              <a:t>bubble sort</a:t>
            </a:r>
            <a:endParaRPr lang="en-US" i="1" dirty="0"/>
          </a:p>
        </p:txBody>
      </p:sp>
      <p:sp>
        <p:nvSpPr>
          <p:cNvPr id="7" name="Rectangle 71"/>
          <p:cNvSpPr txBox="1">
            <a:spLocks noChangeArrowheads="1"/>
          </p:cNvSpPr>
          <p:nvPr/>
        </p:nvSpPr>
        <p:spPr bwMode="auto">
          <a:xfrm>
            <a:off x="251520" y="1412776"/>
            <a:ext cx="834074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int v[10000];</a:t>
            </a:r>
          </a:p>
          <a:p>
            <a:pPr marL="0" indent="0">
              <a:lnSpc>
                <a:spcPct val="120000"/>
              </a:lnSpc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sort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( int v[], int n )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for ( i = 0; i &lt; n; i++ )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for ( j = i – 1; j &gt;= 0 &amp;&amp; v[j] &gt; v[j + 1]; j-- )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swap( v, j );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de-DE" dirty="0" smtClean="0">
              <a:cs typeface="Courier New" pitchFamily="49" charset="0"/>
            </a:endParaRPr>
          </a:p>
        </p:txBody>
      </p:sp>
      <p:sp>
        <p:nvSpPr>
          <p:cNvPr id="31" name="Rectangle 71"/>
          <p:cNvSpPr txBox="1">
            <a:spLocks noChangeArrowheads="1"/>
          </p:cNvSpPr>
          <p:nvPr/>
        </p:nvSpPr>
        <p:spPr bwMode="auto">
          <a:xfrm>
            <a:off x="1403648" y="4687976"/>
            <a:ext cx="607233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b="1" dirty="0" smtClean="0"/>
              <a:t>Schritte der Übersetzung in Assembler</a:t>
            </a:r>
            <a:endParaRPr lang="en-US" i="1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>
                <a:cs typeface="Courier New" pitchFamily="49" charset="0"/>
              </a:rPr>
              <a:t>Zuordnung von Speicherzellen zu Variablen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>
                <a:cs typeface="Courier New" pitchFamily="49" charset="0"/>
              </a:rPr>
              <a:t>Übersetzung des Prozedurrumpfs in Assembler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>
                <a:cs typeface="Courier New" pitchFamily="49" charset="0"/>
              </a:rPr>
              <a:t>Sichern und Rückschreiben der Register</a:t>
            </a:r>
          </a:p>
        </p:txBody>
      </p:sp>
    </p:spTree>
    <p:extLst>
      <p:ext uri="{BB962C8B-B14F-4D97-AF65-F5344CB8AC3E}">
        <p14:creationId xmlns:p14="http://schemas.microsoft.com/office/powerpoint/2010/main" val="1177059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A15284E6-D286-4224-AA3A-1BD600590273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Zuordnung von Registern</a:t>
            </a:r>
            <a:endParaRPr lang="de-DE" dirty="0"/>
          </a:p>
        </p:txBody>
      </p:sp>
      <p:graphicFrame>
        <p:nvGraphicFramePr>
          <p:cNvPr id="29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623690"/>
              </p:ext>
            </p:extLst>
          </p:nvPr>
        </p:nvGraphicFramePr>
        <p:xfrm>
          <a:off x="609600" y="1483321"/>
          <a:ext cx="8059738" cy="4811491"/>
        </p:xfrm>
        <a:graphic>
          <a:graphicData uri="http://schemas.openxmlformats.org/drawingml/2006/table">
            <a:tbl>
              <a:tblPr/>
              <a:tblGrid>
                <a:gridCol w="2116138"/>
                <a:gridCol w="2286000"/>
                <a:gridCol w="3657600"/>
              </a:tblGrid>
              <a:tr h="5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Variable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Speicherzelle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Kommentar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Adresse von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v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Lt. MIPS-Konvention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Lt. MIPS-Konvention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j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$17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irgendein freies Register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70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Kopie von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$18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Sichern der Parameter zur Vorbereitung des Aufrufs von </a:t>
                      </a:r>
                      <a:r>
                        <a:rPr kumimoji="0" lang="en-US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swap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4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$19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irgendein freies Register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4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Kopie von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$20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wie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4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Hilfsvariablen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$15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ourier New" pitchFamily="49" charset="0"/>
                        </a:rPr>
                        <a:t>,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$16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ourier New" pitchFamily="49" charset="0"/>
                        </a:rPr>
                        <a:t>,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$24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ourier New" pitchFamily="49" charset="0"/>
                        </a:rPr>
                        <a:t>,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irgendwelche freien Register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4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Hilfsvariable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nicht gesichert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688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F09B500C-0A02-428A-99D6-7FD0EAD17F2E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Übersetzung des Rumpfes</a:t>
            </a:r>
            <a:endParaRPr lang="de-DE" dirty="0"/>
          </a:p>
        </p:txBody>
      </p:sp>
      <p:sp>
        <p:nvSpPr>
          <p:cNvPr id="7" name="Rectangle 71"/>
          <p:cNvSpPr txBox="1">
            <a:spLocks noChangeArrowheads="1"/>
          </p:cNvSpPr>
          <p:nvPr/>
        </p:nvSpPr>
        <p:spPr bwMode="auto">
          <a:xfrm>
            <a:off x="107504" y="1340768"/>
            <a:ext cx="3217547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for(i=0;i&lt;n;i++)</a:t>
            </a:r>
          </a:p>
          <a:p>
            <a:pPr marL="0" indent="0">
              <a:lnSpc>
                <a:spcPct val="120000"/>
              </a:lnSpc>
            </a:pPr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for(j=i-1;</a:t>
            </a:r>
          </a:p>
          <a:p>
            <a:pPr marL="0" indent="0">
              <a:lnSpc>
                <a:spcPct val="120000"/>
              </a:lnSpc>
            </a:pPr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    j&gt;=0 &amp;&amp;</a:t>
            </a:r>
          </a:p>
          <a:p>
            <a:pPr marL="0" indent="0">
              <a:lnSpc>
                <a:spcPct val="120000"/>
              </a:lnSpc>
            </a:pPr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    v[j]&gt;v[j+1];j--)</a:t>
            </a:r>
          </a:p>
          <a:p>
            <a:pPr marL="0" indent="0">
              <a:lnSpc>
                <a:spcPct val="120000"/>
              </a:lnSpc>
            </a:pPr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  swap</a:t>
            </a:r>
            <a:r>
              <a:rPr lang="de-DE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v, j);</a:t>
            </a:r>
          </a:p>
        </p:txBody>
      </p:sp>
      <p:sp>
        <p:nvSpPr>
          <p:cNvPr id="28" name="Rectangle 71"/>
          <p:cNvSpPr txBox="1">
            <a:spLocks noChangeArrowheads="1"/>
          </p:cNvSpPr>
          <p:nvPr/>
        </p:nvSpPr>
        <p:spPr bwMode="auto">
          <a:xfrm>
            <a:off x="3851920" y="688042"/>
            <a:ext cx="542328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     add  $18,$4,$0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    add  $20,$5,$0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    li   $19,0       # i=0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for1: bge  $19,$20,ex1 # i&gt;=n?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    addi $17,$19,-1  # j=i-1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for2: slti $8,$17,0    # j&lt;0?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    bne  $8,$0,ex2   # &amp;&amp;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    li   $8,4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    mul  $15,$17,$8  # j*4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    add  $16,$18,$15 # Adr(v[j])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    lw   $24,0($16)  # v[j]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    lw   $25,4($16)  # v[j+1]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    ble  $24,$25,ex2 # v[j]&lt;=v[j+1]?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    add  $4,$18,$0   # 1. Parameter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    add  $5,$17,$0   # 2. Parameter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    jal  swap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    addi $17,$17,-1  # j--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    j    for2        # for-Ende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ex2:  addi $19,$19,1   # i++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    j    for1        # for-Ende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ex1:                   # ende</a:t>
            </a:r>
          </a:p>
        </p:txBody>
      </p:sp>
      <p:graphicFrame>
        <p:nvGraphicFramePr>
          <p:cNvPr id="31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852860"/>
              </p:ext>
            </p:extLst>
          </p:nvPr>
        </p:nvGraphicFramePr>
        <p:xfrm>
          <a:off x="50304" y="3229123"/>
          <a:ext cx="3657600" cy="3224213"/>
        </p:xfrm>
        <a:graphic>
          <a:graphicData uri="http://schemas.openxmlformats.org/drawingml/2006/table">
            <a:tbl>
              <a:tblPr/>
              <a:tblGrid>
                <a:gridCol w="1611288"/>
                <a:gridCol w="2046312"/>
              </a:tblGrid>
              <a:tr h="365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Adr. von 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v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j 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$17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Kopie von 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$4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$18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$19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Kopie von 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$5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$20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89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Hilfsvariable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$15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$16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$24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$25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40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Hilfsvar., nicht gesichert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cxnSp>
        <p:nvCxnSpPr>
          <p:cNvPr id="6" name="Gerade Verbindung 5"/>
          <p:cNvCxnSpPr/>
          <p:nvPr/>
        </p:nvCxnSpPr>
        <p:spPr bwMode="auto">
          <a:xfrm flipV="1">
            <a:off x="3851920" y="1052736"/>
            <a:ext cx="0" cy="5400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75730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6198D782-FED1-45DA-89CA-FA17B5C41927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Sichern der Registerinhalte</a:t>
            </a:r>
            <a:endParaRPr lang="de-DE" dirty="0"/>
          </a:p>
        </p:txBody>
      </p:sp>
      <p:sp>
        <p:nvSpPr>
          <p:cNvPr id="28" name="Rectangle 71"/>
          <p:cNvSpPr txBox="1">
            <a:spLocks noChangeArrowheads="1"/>
          </p:cNvSpPr>
          <p:nvPr/>
        </p:nvSpPr>
        <p:spPr bwMode="auto">
          <a:xfrm>
            <a:off x="4413850" y="2056194"/>
            <a:ext cx="239039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addi $29,$29,-36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sw   $15,0($29)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sw   $16,4($29)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sw   $17,8($29)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sw   $18,12($29)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sw   $19,16($29)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sw   $20,20($29)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sw   $24,24($29)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sw   $25,28($29)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sw   $31,32($29)</a:t>
            </a:r>
          </a:p>
        </p:txBody>
      </p:sp>
      <p:graphicFrame>
        <p:nvGraphicFramePr>
          <p:cNvPr id="31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175705"/>
              </p:ext>
            </p:extLst>
          </p:nvPr>
        </p:nvGraphicFramePr>
        <p:xfrm>
          <a:off x="50304" y="3229123"/>
          <a:ext cx="3657600" cy="3224213"/>
        </p:xfrm>
        <a:graphic>
          <a:graphicData uri="http://schemas.openxmlformats.org/drawingml/2006/table">
            <a:tbl>
              <a:tblPr/>
              <a:tblGrid>
                <a:gridCol w="1611288"/>
                <a:gridCol w="2046312"/>
              </a:tblGrid>
              <a:tr h="365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Adr. von 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v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j 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$17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Kopie von 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$4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$18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$19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Kopie von 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$5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$20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89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Hilfsvariable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$15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$16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$24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$25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40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Hilfsvar., nicht gesichert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71"/>
          <p:cNvSpPr txBox="1">
            <a:spLocks noChangeArrowheads="1"/>
          </p:cNvSpPr>
          <p:nvPr/>
        </p:nvSpPr>
        <p:spPr bwMode="auto">
          <a:xfrm>
            <a:off x="251520" y="1412776"/>
            <a:ext cx="588334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de-DE" b="1" dirty="0" smtClean="0">
                <a:cs typeface="Courier New" pitchFamily="49" charset="0"/>
              </a:rPr>
              <a:t>Prolog: Sichern der überschriebenen Register: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cs typeface="Courier New" pitchFamily="49" charset="0"/>
              </a:rPr>
              <a:t>      Prolog</a:t>
            </a:r>
          </a:p>
          <a:p>
            <a:pPr marL="0" indent="0">
              <a:lnSpc>
                <a:spcPct val="120000"/>
              </a:lnSpc>
            </a:pPr>
            <a:r>
              <a:rPr lang="de-DE" dirty="0">
                <a:cs typeface="Courier New" pitchFamily="49" charset="0"/>
              </a:rPr>
              <a:t> </a:t>
            </a:r>
            <a:r>
              <a:rPr lang="de-DE" dirty="0" smtClean="0">
                <a:cs typeface="Courier New" pitchFamily="49" charset="0"/>
              </a:rPr>
              <a:t>     Prozedurrumpf</a:t>
            </a:r>
          </a:p>
          <a:p>
            <a:pPr marL="0" indent="0">
              <a:lnSpc>
                <a:spcPct val="120000"/>
              </a:lnSpc>
            </a:pPr>
            <a:r>
              <a:rPr lang="de-DE" dirty="0">
                <a:cs typeface="Courier New" pitchFamily="49" charset="0"/>
              </a:rPr>
              <a:t> </a:t>
            </a:r>
            <a:r>
              <a:rPr lang="de-DE" dirty="0" smtClean="0">
                <a:cs typeface="Courier New" pitchFamily="49" charset="0"/>
              </a:rPr>
              <a:t>     Epilog</a:t>
            </a:r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>
            <a:off x="1752600" y="1844824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6568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DCD1F2C0-69B0-4BB7-A715-9D20EAF26042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Rückschreiben der Registerinhalte</a:t>
            </a:r>
            <a:endParaRPr lang="de-DE" dirty="0"/>
          </a:p>
        </p:txBody>
      </p:sp>
      <p:sp>
        <p:nvSpPr>
          <p:cNvPr id="28" name="Rectangle 71"/>
          <p:cNvSpPr txBox="1">
            <a:spLocks noChangeArrowheads="1"/>
          </p:cNvSpPr>
          <p:nvPr/>
        </p:nvSpPr>
        <p:spPr bwMode="auto">
          <a:xfrm>
            <a:off x="4413850" y="2056194"/>
            <a:ext cx="239039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lw   $15,0($29)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w   $16,4($29)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w   $17,8($29)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w   $18,12($29)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w   $19,16($29)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w   $20,20($29)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w   $24,24($29)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w   $25,28($29)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w   $31,32($29)</a:t>
            </a:r>
          </a:p>
          <a:p>
            <a:pPr marL="0" indent="0">
              <a:lnSpc>
                <a:spcPct val="100000"/>
              </a:lnSpc>
            </a:pPr>
            <a:r>
              <a:rPr lang="de-DE" sz="1800" b="1" dirty="0">
                <a:latin typeface="Courier New" pitchFamily="49" charset="0"/>
                <a:cs typeface="Courier New" pitchFamily="49" charset="0"/>
              </a:rPr>
              <a:t>addi $29,$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29,36</a:t>
            </a:r>
            <a:endParaRPr lang="de-DE" sz="1800" b="1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31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380321"/>
              </p:ext>
            </p:extLst>
          </p:nvPr>
        </p:nvGraphicFramePr>
        <p:xfrm>
          <a:off x="50304" y="3229123"/>
          <a:ext cx="3657600" cy="3224213"/>
        </p:xfrm>
        <a:graphic>
          <a:graphicData uri="http://schemas.openxmlformats.org/drawingml/2006/table">
            <a:tbl>
              <a:tblPr/>
              <a:tblGrid>
                <a:gridCol w="1611288"/>
                <a:gridCol w="2046312"/>
              </a:tblGrid>
              <a:tr h="365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Adr. von 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v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j 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$17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Kopie von 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$4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$18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$19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Kopie von 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$5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$20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89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Hilfsvariable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$15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$16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$24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$25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40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Hilfsvar., nicht gesichert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71"/>
          <p:cNvSpPr txBox="1">
            <a:spLocks noChangeArrowheads="1"/>
          </p:cNvSpPr>
          <p:nvPr/>
        </p:nvSpPr>
        <p:spPr bwMode="auto">
          <a:xfrm>
            <a:off x="251520" y="1412776"/>
            <a:ext cx="54409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de-DE" b="1" dirty="0" smtClean="0">
                <a:cs typeface="Courier New" pitchFamily="49" charset="0"/>
              </a:rPr>
              <a:t>Epilog: Rückschreiben der Registerinhalte: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cs typeface="Courier New" pitchFamily="49" charset="0"/>
              </a:rPr>
              <a:t>      Prolog</a:t>
            </a:r>
          </a:p>
          <a:p>
            <a:pPr marL="0" indent="0">
              <a:lnSpc>
                <a:spcPct val="120000"/>
              </a:lnSpc>
            </a:pPr>
            <a:r>
              <a:rPr lang="de-DE" dirty="0">
                <a:cs typeface="Courier New" pitchFamily="49" charset="0"/>
              </a:rPr>
              <a:t> </a:t>
            </a:r>
            <a:r>
              <a:rPr lang="de-DE" dirty="0" smtClean="0">
                <a:cs typeface="Courier New" pitchFamily="49" charset="0"/>
              </a:rPr>
              <a:t>     Prozedurrumpf</a:t>
            </a:r>
          </a:p>
          <a:p>
            <a:pPr marL="0" indent="0">
              <a:lnSpc>
                <a:spcPct val="120000"/>
              </a:lnSpc>
            </a:pPr>
            <a:r>
              <a:rPr lang="de-DE" dirty="0">
                <a:cs typeface="Courier New" pitchFamily="49" charset="0"/>
              </a:rPr>
              <a:t> </a:t>
            </a:r>
            <a:r>
              <a:rPr lang="de-DE" dirty="0" smtClean="0">
                <a:cs typeface="Courier New" pitchFamily="49" charset="0"/>
              </a:rPr>
              <a:t>     Epilog</a:t>
            </a:r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>
            <a:off x="1752600" y="2564904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1621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ED095B1E-575D-4D2C-9E30-65F6F9860F84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(1)</a:t>
            </a:r>
            <a:endParaRPr lang="de-DE" dirty="0"/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Schichtenmodell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Programmiersprache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Assemblersprache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Maschinenprogramme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Register-Transfer Strukturen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Funktion des Assemblers</a:t>
            </a:r>
            <a:endParaRPr lang="de-DE" dirty="0"/>
          </a:p>
          <a:p>
            <a:pPr marL="381000" indent="-381000">
              <a:lnSpc>
                <a:spcPct val="90000"/>
              </a:lnSpc>
            </a:pPr>
            <a:endParaRPr lang="de-DE" b="1" dirty="0" smtClean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Exemplarische Betrachtung der MIPS Assemblersprache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lw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sw</a:t>
            </a:r>
            <a:r>
              <a:rPr lang="de-DE" dirty="0" smtClean="0"/>
              <a:t>-Befehle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Register-Transfer Semantik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Darstellung von Maschinenbefehlen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Sequentielle Befehlsbearbeitung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Laden von Konstanten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Vorzeichenerweiterung</a:t>
            </a:r>
          </a:p>
        </p:txBody>
      </p:sp>
    </p:spTree>
    <p:extLst>
      <p:ext uri="{BB962C8B-B14F-4D97-AF65-F5344CB8AC3E}">
        <p14:creationId xmlns:p14="http://schemas.microsoft.com/office/powerpoint/2010/main" val="35810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46BAAD9E-B07D-4B46-B247-63DE37432FA9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(2)</a:t>
            </a:r>
            <a:endParaRPr lang="de-DE" dirty="0"/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Exemplarische Betrachtung der MIPS Assemblersprache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Weitere arithmetische/logische Befehle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Übliche Speichereinteilung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Sprungbefehle</a:t>
            </a:r>
            <a:endParaRPr lang="de-DE" dirty="0"/>
          </a:p>
          <a:p>
            <a:pPr marL="381000" indent="-381000">
              <a:lnSpc>
                <a:spcPct val="90000"/>
              </a:lnSpc>
            </a:pPr>
            <a:endParaRPr lang="de-DE" b="1" dirty="0" smtClean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Übersetzung von hochsprachlichen Konstrukten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Fallunterscheidungen </a:t>
            </a:r>
            <a:r>
              <a:rPr lang="en-US" i="1" dirty="0" smtClean="0"/>
              <a:t>(if-then, if-then-else)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Array</a:t>
            </a:r>
            <a:r>
              <a:rPr lang="de-DE" dirty="0" smtClean="0"/>
              <a:t>-Zugriffe (</a:t>
            </a:r>
            <a:r>
              <a:rPr lang="en-US" i="1" dirty="0" smtClean="0"/>
              <a:t>„Base + Offset“</a:t>
            </a:r>
            <a:r>
              <a:rPr lang="de-DE" dirty="0" smtClean="0"/>
              <a:t>-Adressierung)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Schleifen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switch-case</a:t>
            </a:r>
            <a:r>
              <a:rPr lang="de-DE" dirty="0" smtClean="0"/>
              <a:t> Ausdrücke (Sprungtabellen)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Prozeduraufrufe (</a:t>
            </a:r>
            <a:r>
              <a:rPr lang="en-US" i="1" dirty="0" smtClean="0"/>
              <a:t>Stack</a:t>
            </a:r>
            <a:r>
              <a:rPr lang="de-DE" dirty="0" smtClean="0"/>
              <a:t>-Prinzip, verschachtelte Prozeduren, Register-Konventionen, Übergabe- und Sicherungskonventionen für Parameter)</a:t>
            </a:r>
          </a:p>
          <a:p>
            <a:pPr marL="381000" indent="-381000">
              <a:lnSpc>
                <a:spcPct val="90000"/>
              </a:lnSpc>
            </a:pPr>
            <a:endParaRPr lang="de-DE" b="1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Beispiel </a:t>
            </a:r>
            <a:r>
              <a:rPr lang="en-US" b="1" i="1" dirty="0" smtClean="0"/>
              <a:t>bubble sort</a:t>
            </a:r>
            <a:endParaRPr lang="en-US" i="1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9367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7EEE88F0-24C5-4E68-8280-80BD342B0E0E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Begriffe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MIPS-Befehle</a:t>
            </a:r>
            <a:r>
              <a:rPr lang="de-DE" dirty="0" smtClean="0"/>
              <a:t> sind elementare Anweisungen an die MIPS-Maschine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 </a:t>
            </a:r>
            <a:r>
              <a:rPr lang="de-DE" b="1" dirty="0" smtClean="0"/>
              <a:t>MIPS-Maschinenprogramm</a:t>
            </a:r>
            <a:r>
              <a:rPr lang="de-DE" dirty="0" smtClean="0"/>
              <a:t> ist eine konkrete Folge von MIPS-Befehlen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Die </a:t>
            </a:r>
            <a:r>
              <a:rPr lang="de-DE" b="1" dirty="0" smtClean="0"/>
              <a:t>MIPS-Maschinensprache</a:t>
            </a:r>
            <a:r>
              <a:rPr lang="de-DE" dirty="0" smtClean="0"/>
              <a:t> ist die Menge möglicher MIPS-Maschinenprogramme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Entsprechendes gilt für die Assemblerprogramm-Ebene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Vielfach keine Unterscheidung zwischen beiden Ebenen</a:t>
            </a:r>
          </a:p>
        </p:txBody>
      </p:sp>
    </p:spTree>
    <p:extLst>
      <p:ext uri="{BB962C8B-B14F-4D97-AF65-F5344CB8AC3E}">
        <p14:creationId xmlns:p14="http://schemas.microsoft.com/office/powerpoint/2010/main" val="1190088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CE0F9C84-5008-4456-990A-9D39597B4FED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MIPS Instruktionsformate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Generell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32-Bit Wörter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32 Operandenregister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6 Bit für Operationscode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je 5 Bit Registerindex für Operand 1, Operand 2 und Resultat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5</a:t>
            </a:r>
            <a:r>
              <a:rPr lang="de-DE" dirty="0" smtClean="0"/>
              <a:t> Bit Verschiebung </a:t>
            </a:r>
            <a:r>
              <a:rPr lang="en-US" i="1" dirty="0" smtClean="0"/>
              <a:t>(shift amount)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6 Bit Funktionscode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/>
              <a:t>Instruktionsformate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R-Format für Register/ALU-Operationen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I-Format für </a:t>
            </a:r>
            <a:r>
              <a:rPr lang="en-US" i="1" dirty="0" smtClean="0"/>
              <a:t>Immediate</a:t>
            </a:r>
            <a:r>
              <a:rPr lang="de-DE" dirty="0" smtClean="0"/>
              <a:t>-Operanden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J-Format für </a:t>
            </a:r>
            <a:r>
              <a:rPr lang="en-US" i="1" dirty="0" smtClean="0"/>
              <a:t>Jump</a:t>
            </a:r>
            <a:r>
              <a:rPr lang="de-DE" dirty="0" smtClean="0"/>
              <a:t>-Befehle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7" t="39237" r="7142" b="41935"/>
          <a:stretch/>
        </p:blipFill>
        <p:spPr bwMode="auto">
          <a:xfrm>
            <a:off x="5240614" y="4653136"/>
            <a:ext cx="3795882" cy="93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41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8" t="51543" r="7029" b="26578"/>
          <a:stretch/>
        </p:blipFill>
        <p:spPr bwMode="auto">
          <a:xfrm>
            <a:off x="4572000" y="2564904"/>
            <a:ext cx="4523634" cy="108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1238F473-6193-4884-A731-2379F40FF98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J-Format Instruktion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Zuordnung der Bitfelder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Opcode = IR[31-26]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Sprungziel = IR[25-0]</a:t>
            </a:r>
            <a:endParaRPr lang="en-US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/>
              <a:t>Semantik der </a:t>
            </a:r>
            <a:r>
              <a:rPr lang="en-US" b="1" i="1" dirty="0" smtClean="0"/>
              <a:t>Jump</a:t>
            </a:r>
            <a:r>
              <a:rPr lang="de-DE" b="1" dirty="0" smtClean="0"/>
              <a:t>-Instruktion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PZ = IR[25-0] * 4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Direkter Sprung auf ein Speicherwort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Sprungziel jeweils an einer durch 4 teilbaren Adresse </a:t>
            </a:r>
            <a:r>
              <a:rPr lang="en-US" i="1" dirty="0" smtClean="0"/>
              <a:t>(alignment)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Maximale Adresse für das Sprungziel: 0x10000000 = 2</a:t>
            </a:r>
            <a:r>
              <a:rPr lang="de-DE" baseline="30000" dirty="0" smtClean="0"/>
              <a:t>28</a:t>
            </a:r>
            <a:endParaRPr lang="de-DE" baseline="30000" dirty="0"/>
          </a:p>
        </p:txBody>
      </p:sp>
    </p:spTree>
    <p:extLst>
      <p:ext uri="{BB962C8B-B14F-4D97-AF65-F5344CB8AC3E}">
        <p14:creationId xmlns:p14="http://schemas.microsoft.com/office/powerpoint/2010/main" val="3749394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5DFC76E9-32E9-49C4-953E-75866F22530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</a:t>
            </a:r>
            <a:r>
              <a:rPr lang="de-DE" dirty="0" smtClean="0"/>
              <a:t>-Format Instruktion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Für Registeroperanden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Zwei Register lesen, eines schreiben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Gelesene Register weiter zur ALU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Drei Instruktionsfelder à 5 Bit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Resultat zurück von ALU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Input-Register für die ALU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rt = IR[20-16] wählt Register[rt] zur ALU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rs = IR[25-21] wählt Register[rs] zur ALU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Zielregister für Resultat von ALU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rd </a:t>
            </a:r>
            <a:r>
              <a:rPr lang="de-DE" dirty="0"/>
              <a:t>= </a:t>
            </a:r>
            <a:r>
              <a:rPr lang="de-DE" dirty="0" smtClean="0"/>
              <a:t>IR[15-11] wählt Register[rd] für Resultat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Kennzeichnung der ALU-Funktion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6 Bit Opcode				–   6 Bit Funktionscode für ALU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5 Bit Verschiebungsbetrag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0" t="46915" r="4325" b="35098"/>
          <a:stretch/>
        </p:blipFill>
        <p:spPr bwMode="auto">
          <a:xfrm>
            <a:off x="4211960" y="2492896"/>
            <a:ext cx="4863907" cy="89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434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980ACD16-E2BC-443D-A749-BF005AD0A981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I-Format Instruktion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 smtClean="0"/>
              <a:t>Immediate</a:t>
            </a:r>
            <a:r>
              <a:rPr lang="de-DE" b="1" dirty="0" smtClean="0"/>
              <a:t>-Operand Instruktion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Hauptoperand findet sich direkt in der 32 Bit Instruktion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entweder Konstanten-Wert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oder Speicheradresse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Zuordnung der Bitfelder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Basis-/Indexregister: rs = IR[25-21]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Ziel-/Quellregister: rt = IR[20-16]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Direktoperand: imm = IR[15-0]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Übertragungsrichtungen für rt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Quellregister bei </a:t>
            </a:r>
            <a:r>
              <a:rPr lang="de-DE" i="1" dirty="0" smtClean="0"/>
              <a:t>Store</a:t>
            </a:r>
            <a:r>
              <a:rPr lang="de-DE" dirty="0" smtClean="0"/>
              <a:t>-Instruktion, Zielregister bei </a:t>
            </a:r>
            <a:r>
              <a:rPr lang="en-US" i="1" dirty="0" smtClean="0"/>
              <a:t>Load</a:t>
            </a:r>
            <a:r>
              <a:rPr lang="de-DE" dirty="0" smtClean="0"/>
              <a:t>-Instruktion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Direktoperand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Platz für max. 16 Bit in der Instruktion		–   Größere Konstanten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Vorzeichenerweiterung 16 </a:t>
            </a:r>
            <a:r>
              <a:rPr lang="de-DE" dirty="0" smtClean="0">
                <a:latin typeface="Arial"/>
                <a:cs typeface="Arial"/>
              </a:rPr>
              <a:t>→</a:t>
            </a:r>
            <a:r>
              <a:rPr lang="de-DE" dirty="0" smtClean="0"/>
              <a:t> 32 Bit		     </a:t>
            </a:r>
            <a:r>
              <a:rPr lang="de-DE" sz="800" dirty="0" smtClean="0"/>
              <a:t> </a:t>
            </a:r>
            <a:r>
              <a:rPr lang="de-DE" dirty="0" smtClean="0"/>
              <a:t>zusammensetzen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8" t="65954" r="6523" b="18057"/>
          <a:stretch/>
        </p:blipFill>
        <p:spPr bwMode="auto">
          <a:xfrm>
            <a:off x="4622880" y="2204864"/>
            <a:ext cx="4413616" cy="79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168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AC165C91-A501-44C8-A3C5-94F5E3EB4E95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Instruktionen im Programmspeicher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Instruktionen und Programmausführung ab Adresse 0x00400000</a:t>
            </a:r>
            <a:br>
              <a:rPr lang="de-DE" dirty="0" smtClean="0"/>
            </a:br>
            <a:r>
              <a:rPr lang="de-DE" sz="1600" dirty="0" smtClean="0"/>
              <a:t>0x00400000:  </a:t>
            </a:r>
            <a:r>
              <a:rPr lang="de-DE" sz="1600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000000</a:t>
            </a:r>
            <a:r>
              <a:rPr lang="de-D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00 000</a:t>
            </a:r>
            <a:r>
              <a:rPr lang="de-DE" sz="1600" b="1" dirty="0" smtClean="0">
                <a:solidFill>
                  <a:srgbClr val="56AA1C"/>
                </a:solidFill>
                <a:latin typeface="Courier New" pitchFamily="49" charset="0"/>
                <a:cs typeface="Courier New" pitchFamily="49" charset="0"/>
              </a:rPr>
              <a:t>11111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b="1" dirty="0">
                <a:solidFill>
                  <a:srgbClr val="FF00FF"/>
                </a:solidFill>
                <a:latin typeface="Courier New" pitchFamily="49" charset="0"/>
                <a:cs typeface="Courier New" pitchFamily="49" charset="0"/>
              </a:rPr>
              <a:t>00001</a:t>
            </a:r>
            <a:r>
              <a:rPr lang="de-DE" sz="1600" b="1" dirty="0">
                <a:latin typeface="Courier New" pitchFamily="49" charset="0"/>
                <a:cs typeface="Courier New" pitchFamily="49" charset="0"/>
              </a:rPr>
              <a:t>000 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de-DE" sz="1600" b="1" dirty="0" smtClean="0">
                <a:solidFill>
                  <a:srgbClr val="7D9AA9"/>
                </a:solidFill>
                <a:latin typeface="Courier New" pitchFamily="49" charset="0"/>
                <a:cs typeface="Courier New" pitchFamily="49" charset="0"/>
              </a:rPr>
              <a:t>100000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0x00400004:  </a:t>
            </a:r>
            <a:r>
              <a:rPr lang="de-DE" sz="1600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000000</a:t>
            </a:r>
            <a:r>
              <a:rPr lang="de-D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11 111</a:t>
            </a:r>
            <a:r>
              <a:rPr lang="de-DE" sz="1600" b="1" dirty="0" smtClean="0">
                <a:solidFill>
                  <a:srgbClr val="56AA1C"/>
                </a:solidFill>
                <a:latin typeface="Courier New" pitchFamily="49" charset="0"/>
                <a:cs typeface="Courier New" pitchFamily="49" charset="0"/>
              </a:rPr>
              <a:t>00000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b="1" dirty="0">
                <a:solidFill>
                  <a:srgbClr val="FF00FF"/>
                </a:solidFill>
                <a:latin typeface="Courier New" pitchFamily="49" charset="0"/>
                <a:cs typeface="Courier New" pitchFamily="49" charset="0"/>
              </a:rPr>
              <a:t>00001</a:t>
            </a:r>
            <a:r>
              <a:rPr lang="de-DE" sz="1600" b="1" dirty="0">
                <a:latin typeface="Courier New" pitchFamily="49" charset="0"/>
                <a:cs typeface="Courier New" pitchFamily="49" charset="0"/>
              </a:rPr>
              <a:t>000 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de-DE" sz="1600" b="1" dirty="0" smtClean="0">
                <a:solidFill>
                  <a:srgbClr val="7D9AA9"/>
                </a:solidFill>
                <a:latin typeface="Courier New" pitchFamily="49" charset="0"/>
                <a:cs typeface="Courier New" pitchFamily="49" charset="0"/>
              </a:rPr>
              <a:t>100010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0x00400008:  </a:t>
            </a:r>
            <a:r>
              <a:rPr lang="de-DE" sz="1600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000000</a:t>
            </a:r>
            <a:r>
              <a:rPr lang="de-D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00 000</a:t>
            </a:r>
            <a:r>
              <a:rPr lang="de-DE" sz="1600" b="1" dirty="0" smtClean="0">
                <a:solidFill>
                  <a:srgbClr val="56AA1C"/>
                </a:solidFill>
                <a:latin typeface="Courier New" pitchFamily="49" charset="0"/>
                <a:cs typeface="Courier New" pitchFamily="49" charset="0"/>
              </a:rPr>
              <a:t>00001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b="1" dirty="0" smtClean="0">
                <a:solidFill>
                  <a:srgbClr val="FF00FF"/>
                </a:solidFill>
                <a:latin typeface="Courier New" pitchFamily="49" charset="0"/>
                <a:cs typeface="Courier New" pitchFamily="49" charset="0"/>
              </a:rPr>
              <a:t>11111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000 00</a:t>
            </a:r>
            <a:r>
              <a:rPr lang="de-DE" sz="1600" b="1" dirty="0" smtClean="0">
                <a:solidFill>
                  <a:srgbClr val="7D9AA9"/>
                </a:solidFill>
                <a:latin typeface="Courier New" pitchFamily="49" charset="0"/>
                <a:cs typeface="Courier New" pitchFamily="49" charset="0"/>
              </a:rPr>
              <a:t>101010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0x0040000C: </a:t>
            </a:r>
            <a:r>
              <a:rPr lang="de-DE" sz="800" dirty="0" smtClean="0"/>
              <a:t> </a:t>
            </a:r>
            <a:r>
              <a:rPr lang="de-DE" sz="1600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001000</a:t>
            </a:r>
            <a:r>
              <a:rPr lang="de-D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00 000</a:t>
            </a:r>
            <a:r>
              <a:rPr lang="de-DE" sz="1600" b="1" dirty="0" smtClean="0">
                <a:solidFill>
                  <a:srgbClr val="56AA1C"/>
                </a:solidFill>
                <a:latin typeface="Courier New" pitchFamily="49" charset="0"/>
                <a:cs typeface="Courier New" pitchFamily="49" charset="0"/>
              </a:rPr>
              <a:t>00111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10101111 11111110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0x00400010</a:t>
            </a:r>
            <a:r>
              <a:rPr lang="de-DE" sz="1600" dirty="0"/>
              <a:t>: </a:t>
            </a:r>
            <a:r>
              <a:rPr lang="de-DE" sz="1600" dirty="0" smtClean="0"/>
              <a:t> </a:t>
            </a:r>
            <a:r>
              <a:rPr lang="de-DE" sz="1600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101011</a:t>
            </a:r>
            <a:r>
              <a:rPr lang="de-D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00 011</a:t>
            </a:r>
            <a:r>
              <a:rPr lang="de-DE" sz="1600" b="1" dirty="0" smtClean="0">
                <a:solidFill>
                  <a:srgbClr val="56AA1C"/>
                </a:solidFill>
                <a:latin typeface="Courier New" pitchFamily="49" charset="0"/>
                <a:cs typeface="Courier New" pitchFamily="49" charset="0"/>
              </a:rPr>
              <a:t>00111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10101111 11110000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0x00400014:  </a:t>
            </a:r>
            <a:r>
              <a:rPr lang="de-DE" sz="1600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000010</a:t>
            </a:r>
            <a:r>
              <a:rPr lang="de-DE" sz="1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00 00010000 00000000 00000000</a:t>
            </a:r>
            <a:r>
              <a:rPr lang="de-DE" sz="1600" dirty="0"/>
              <a:t/>
            </a:r>
            <a:br>
              <a:rPr lang="de-DE" sz="1600" dirty="0"/>
            </a:br>
            <a:endParaRPr lang="de-DE" sz="1200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Legende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Hex-Adresse		–   </a:t>
            </a:r>
            <a:r>
              <a:rPr lang="de-DE" dirty="0" smtClean="0">
                <a:solidFill>
                  <a:srgbClr val="56AA1C"/>
                </a:solidFill>
              </a:rPr>
              <a:t>rt-Registerindex</a:t>
            </a:r>
            <a:r>
              <a:rPr lang="de-DE" dirty="0" smtClean="0"/>
              <a:t>	–   </a:t>
            </a:r>
            <a:r>
              <a:rPr lang="de-DE" dirty="0" smtClean="0">
                <a:solidFill>
                  <a:srgbClr val="7D9AA9"/>
                </a:solidFill>
              </a:rPr>
              <a:t>Funktionscode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solidFill>
                  <a:srgbClr val="A32638"/>
                </a:solidFill>
              </a:rPr>
              <a:t>Opcode</a:t>
            </a:r>
            <a:r>
              <a:rPr lang="de-DE" dirty="0" smtClean="0"/>
              <a:t>	</a:t>
            </a:r>
            <a:r>
              <a:rPr lang="de-DE" dirty="0"/>
              <a:t>	</a:t>
            </a:r>
            <a:r>
              <a:rPr lang="de-DE" dirty="0" smtClean="0"/>
              <a:t>–   </a:t>
            </a:r>
            <a:r>
              <a:rPr lang="de-DE" dirty="0" smtClean="0">
                <a:solidFill>
                  <a:srgbClr val="FF00FF"/>
                </a:solidFill>
              </a:rPr>
              <a:t>rd-Registerindex</a:t>
            </a:r>
            <a:r>
              <a:rPr lang="de-DE" dirty="0"/>
              <a:t>	</a:t>
            </a:r>
            <a:r>
              <a:rPr lang="de-DE" dirty="0" smtClean="0"/>
              <a:t>–   </a:t>
            </a:r>
            <a:r>
              <a:rPr lang="en-US" i="1" dirty="0" smtClean="0">
                <a:solidFill>
                  <a:srgbClr val="FFC000"/>
                </a:solidFill>
              </a:rPr>
              <a:t>Immediate</a:t>
            </a:r>
            <a:r>
              <a:rPr lang="de-DE" dirty="0" smtClean="0">
                <a:solidFill>
                  <a:srgbClr val="FFC000"/>
                </a:solidFill>
              </a:rPr>
              <a:t> Operand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solidFill>
                  <a:srgbClr val="0070C0"/>
                </a:solidFill>
              </a:rPr>
              <a:t>rs-Registerindex</a:t>
            </a:r>
            <a:r>
              <a:rPr lang="de-DE" dirty="0"/>
              <a:t>	</a:t>
            </a:r>
            <a:r>
              <a:rPr lang="de-DE" dirty="0" smtClean="0"/>
              <a:t>–   </a:t>
            </a:r>
            <a:r>
              <a:rPr lang="en-US" i="1" dirty="0" smtClean="0"/>
              <a:t>shift amount</a:t>
            </a:r>
            <a:r>
              <a:rPr lang="de-DE" dirty="0" smtClean="0"/>
              <a:t>		–   </a:t>
            </a:r>
            <a:r>
              <a:rPr lang="de-DE" dirty="0" smtClean="0">
                <a:solidFill>
                  <a:srgbClr val="7030A0"/>
                </a:solidFill>
              </a:rPr>
              <a:t>Sprungziel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120000"/>
              </a:lnSpc>
              <a:buFont typeface="Wingdings"/>
              <a:buChar char="F"/>
            </a:pPr>
            <a:r>
              <a:rPr lang="de-DE" dirty="0" smtClean="0"/>
              <a:t>Programmerstellung direkt als Binärcode oder Hexcode fehleranfällig</a:t>
            </a:r>
            <a:br>
              <a:rPr lang="de-DE" dirty="0" smtClean="0"/>
            </a:br>
            <a:r>
              <a:rPr lang="de-DE" dirty="0" smtClean="0"/>
              <a:t>Nur im äußersten Notfall in Betracht zu ziehen   </a:t>
            </a:r>
            <a:r>
              <a:rPr lang="de-DE" dirty="0" smtClean="0">
                <a:latin typeface="Arial"/>
                <a:cs typeface="Arial"/>
              </a:rPr>
              <a:t>→ </a:t>
            </a:r>
            <a:r>
              <a:rPr lang="de-DE" dirty="0" smtClean="0"/>
              <a:t>Assemblersprache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Binäres Maschinenprogramm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6590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8B36CFEB-B7AD-4CAE-BF64-A46FC8BB7DDB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Binäre Notation ist nicht mnemonisch und schlecht lesbar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Manuelle Adressrechnungen und Anpassungen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Unsystematische binäre Befehlscodierungen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Manuelle Anpassung von Sprungdistanzen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Kein Bezug auf externe Symbole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600" dirty="0" smtClean="0"/>
              <a:t>0x00400000:  </a:t>
            </a:r>
            <a:r>
              <a:rPr lang="de-DE" sz="1600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000000</a:t>
            </a:r>
            <a:r>
              <a:rPr lang="de-D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00 000</a:t>
            </a:r>
            <a:r>
              <a:rPr lang="de-DE" sz="1600" b="1" dirty="0" smtClean="0">
                <a:solidFill>
                  <a:srgbClr val="56AA1C"/>
                </a:solidFill>
                <a:latin typeface="Courier New" pitchFamily="49" charset="0"/>
                <a:cs typeface="Courier New" pitchFamily="49" charset="0"/>
              </a:rPr>
              <a:t>11111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b="1" dirty="0">
                <a:solidFill>
                  <a:srgbClr val="FF00FF"/>
                </a:solidFill>
                <a:latin typeface="Courier New" pitchFamily="49" charset="0"/>
                <a:cs typeface="Courier New" pitchFamily="49" charset="0"/>
              </a:rPr>
              <a:t>00001</a:t>
            </a:r>
            <a:r>
              <a:rPr lang="de-DE" sz="1600" b="1" dirty="0">
                <a:latin typeface="Courier New" pitchFamily="49" charset="0"/>
                <a:cs typeface="Courier New" pitchFamily="49" charset="0"/>
              </a:rPr>
              <a:t>000 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de-DE" sz="1600" b="1" dirty="0" smtClean="0">
                <a:solidFill>
                  <a:srgbClr val="7D9AA9"/>
                </a:solidFill>
                <a:latin typeface="Courier New" pitchFamily="49" charset="0"/>
                <a:cs typeface="Courier New" pitchFamily="49" charset="0"/>
              </a:rPr>
              <a:t>100000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0x00400004:  </a:t>
            </a:r>
            <a:r>
              <a:rPr lang="de-DE" sz="1600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000000</a:t>
            </a:r>
            <a:r>
              <a:rPr lang="de-D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11 111</a:t>
            </a:r>
            <a:r>
              <a:rPr lang="de-DE" sz="1600" b="1" dirty="0" smtClean="0">
                <a:solidFill>
                  <a:srgbClr val="56AA1C"/>
                </a:solidFill>
                <a:latin typeface="Courier New" pitchFamily="49" charset="0"/>
                <a:cs typeface="Courier New" pitchFamily="49" charset="0"/>
              </a:rPr>
              <a:t>00000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b="1" dirty="0">
                <a:solidFill>
                  <a:srgbClr val="FF00FF"/>
                </a:solidFill>
                <a:latin typeface="Courier New" pitchFamily="49" charset="0"/>
                <a:cs typeface="Courier New" pitchFamily="49" charset="0"/>
              </a:rPr>
              <a:t>00001</a:t>
            </a:r>
            <a:r>
              <a:rPr lang="de-DE" sz="1600" b="1" dirty="0">
                <a:latin typeface="Courier New" pitchFamily="49" charset="0"/>
                <a:cs typeface="Courier New" pitchFamily="49" charset="0"/>
              </a:rPr>
              <a:t>000 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de-DE" sz="1600" b="1" dirty="0" smtClean="0">
                <a:solidFill>
                  <a:srgbClr val="7D9AA9"/>
                </a:solidFill>
                <a:latin typeface="Courier New" pitchFamily="49" charset="0"/>
                <a:cs typeface="Courier New" pitchFamily="49" charset="0"/>
              </a:rPr>
              <a:t>100010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0x00400008:  </a:t>
            </a:r>
            <a:r>
              <a:rPr lang="de-DE" sz="1600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000000</a:t>
            </a:r>
            <a:r>
              <a:rPr lang="de-D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00 000</a:t>
            </a:r>
            <a:r>
              <a:rPr lang="de-DE" sz="1600" b="1" dirty="0" smtClean="0">
                <a:solidFill>
                  <a:srgbClr val="56AA1C"/>
                </a:solidFill>
                <a:latin typeface="Courier New" pitchFamily="49" charset="0"/>
                <a:cs typeface="Courier New" pitchFamily="49" charset="0"/>
              </a:rPr>
              <a:t>00001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b="1" dirty="0" smtClean="0">
                <a:solidFill>
                  <a:srgbClr val="FF00FF"/>
                </a:solidFill>
                <a:latin typeface="Courier New" pitchFamily="49" charset="0"/>
                <a:cs typeface="Courier New" pitchFamily="49" charset="0"/>
              </a:rPr>
              <a:t>11111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000 00</a:t>
            </a:r>
            <a:r>
              <a:rPr lang="de-DE" sz="1600" b="1" dirty="0" smtClean="0">
                <a:solidFill>
                  <a:srgbClr val="7D9AA9"/>
                </a:solidFill>
                <a:latin typeface="Courier New" pitchFamily="49" charset="0"/>
                <a:cs typeface="Courier New" pitchFamily="49" charset="0"/>
              </a:rPr>
              <a:t>101010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0x0040000C: </a:t>
            </a:r>
            <a:r>
              <a:rPr lang="de-DE" sz="800" dirty="0" smtClean="0"/>
              <a:t> </a:t>
            </a:r>
            <a:r>
              <a:rPr lang="de-DE" sz="1600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001000</a:t>
            </a:r>
            <a:r>
              <a:rPr lang="de-D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00 000</a:t>
            </a:r>
            <a:r>
              <a:rPr lang="de-DE" sz="1600" b="1" dirty="0" smtClean="0">
                <a:solidFill>
                  <a:srgbClr val="56AA1C"/>
                </a:solidFill>
                <a:latin typeface="Courier New" pitchFamily="49" charset="0"/>
                <a:cs typeface="Courier New" pitchFamily="49" charset="0"/>
              </a:rPr>
              <a:t>00111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10101111 11111110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0x00400010</a:t>
            </a:r>
            <a:r>
              <a:rPr lang="de-DE" sz="1600" dirty="0"/>
              <a:t>: </a:t>
            </a:r>
            <a:r>
              <a:rPr lang="de-DE" sz="1600" dirty="0" smtClean="0"/>
              <a:t> </a:t>
            </a:r>
            <a:r>
              <a:rPr lang="de-DE" sz="1600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101011</a:t>
            </a:r>
            <a:r>
              <a:rPr lang="de-D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00 011</a:t>
            </a:r>
            <a:r>
              <a:rPr lang="de-DE" sz="1600" b="1" dirty="0" smtClean="0">
                <a:solidFill>
                  <a:srgbClr val="56AA1C"/>
                </a:solidFill>
                <a:latin typeface="Courier New" pitchFamily="49" charset="0"/>
                <a:cs typeface="Courier New" pitchFamily="49" charset="0"/>
              </a:rPr>
              <a:t>00111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10101111 11110000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0x00400014:  </a:t>
            </a:r>
            <a:r>
              <a:rPr lang="de-DE" sz="1600" b="1" dirty="0" smtClean="0">
                <a:solidFill>
                  <a:srgbClr val="A32638"/>
                </a:solidFill>
                <a:latin typeface="Courier New" pitchFamily="49" charset="0"/>
                <a:cs typeface="Courier New" pitchFamily="49" charset="0"/>
              </a:rPr>
              <a:t>000010</a:t>
            </a:r>
            <a:r>
              <a:rPr lang="de-DE" sz="1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00 00010000 00000000 00000000</a:t>
            </a:r>
            <a:r>
              <a:rPr lang="de-DE" sz="1600" dirty="0"/>
              <a:t/>
            </a:r>
            <a:br>
              <a:rPr lang="de-DE" sz="1600" dirty="0"/>
            </a:br>
            <a:endParaRPr lang="de-DE" sz="1200" dirty="0" smtClean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Binäre Maschinenbefehle (1)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5967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8551F99C-A357-4224-9300-2EA9A4783ED8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Auch hexadezimale Notation ist ohne Kommentar äußerst unpraktisch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sz="1600" dirty="0" smtClean="0"/>
              <a:t>0x00400000:  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00 1F 08 20	</a:t>
            </a:r>
            <a:r>
              <a:rPr lang="de-DE" sz="1600" b="1" i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# add   $1,$0,$31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0x00400004:  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03 E0 08 22	</a:t>
            </a:r>
            <a:r>
              <a:rPr lang="de-DE" sz="1600" b="1" i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# sub   $1,$31,$0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0x00400008:  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00 01 F8 2A	</a:t>
            </a:r>
            <a:r>
              <a:rPr lang="de-DE" sz="1600" b="1" i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# slt   $31,$0,$1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0x0040000C: </a:t>
            </a:r>
            <a:r>
              <a:rPr lang="de-DE" sz="800" dirty="0" smtClean="0"/>
              <a:t> 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20 07 AF FE	</a:t>
            </a:r>
            <a:r>
              <a:rPr lang="de-DE" sz="1600" b="1" i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# addi  $7,$0,0xaffe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0x00400010:  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AC 67 AF F0	</a:t>
            </a:r>
            <a:r>
              <a:rPr lang="de-DE" sz="1600" b="1" i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# store $7,0xaff0($3)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0x00400014:  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08 10 00 00	</a:t>
            </a:r>
            <a:r>
              <a:rPr lang="de-DE" sz="1600" b="1" i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# jump  0x400000</a:t>
            </a:r>
            <a:r>
              <a:rPr lang="de-DE" sz="1600" dirty="0"/>
              <a:t/>
            </a:r>
            <a:br>
              <a:rPr lang="de-DE" sz="1600" dirty="0"/>
            </a:br>
            <a:endParaRPr lang="de-DE" sz="1200" dirty="0" smtClean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Binäre Maschinenbefehle (2)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5465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3CA36AC7-A77E-490A-ADD5-854DD577837F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Werkzeuge zur Code-Generierung</a:t>
            </a:r>
            <a:endParaRPr lang="de-DE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rot="16200000">
            <a:off x="5544344" y="4653756"/>
            <a:ext cx="0" cy="2873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rot="16200000">
            <a:off x="1943894" y="2061369"/>
            <a:ext cx="0" cy="2873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887788" y="1700213"/>
            <a:ext cx="1511300" cy="1223962"/>
          </a:xfrm>
          <a:prstGeom prst="flowChartMultidocumen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47700" indent="-457200" eaLnBrk="1" hangingPunct="1">
              <a:spcBef>
                <a:spcPct val="20000"/>
              </a:spcBef>
              <a:buClr>
                <a:srgbClr val="FF0007"/>
              </a:buClr>
            </a:pPr>
            <a:endParaRPr lang="de-DE" sz="2200" dirty="0">
              <a:latin typeface="MetaKorrespondenz" pitchFamily="34" charset="0"/>
              <a:ea typeface="ヒラギノ角ゴ Pro W3" pitchFamily="96" charset="-128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727450" y="2058988"/>
            <a:ext cx="147478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Assembler-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Code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889375" y="4292600"/>
            <a:ext cx="1511300" cy="1223963"/>
          </a:xfrm>
          <a:prstGeom prst="flowChartMultidocumen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47700" indent="-457200" eaLnBrk="1" hangingPunct="1">
              <a:spcBef>
                <a:spcPct val="20000"/>
              </a:spcBef>
              <a:buClr>
                <a:srgbClr val="FF0007"/>
              </a:buClr>
            </a:pPr>
            <a:endParaRPr lang="de-DE" sz="2200" dirty="0">
              <a:latin typeface="MetaKorrespondenz" pitchFamily="34" charset="0"/>
              <a:ea typeface="ヒラギノ角ゴ Pro W3" pitchFamily="96" charset="-128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962400" y="4651375"/>
            <a:ext cx="10096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Objekt-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Code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7488238" y="4365625"/>
            <a:ext cx="1296987" cy="1008063"/>
          </a:xfrm>
          <a:prstGeom prst="flowChartDocumen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629525" y="4508500"/>
            <a:ext cx="8683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Binär-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Code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290513" y="1700213"/>
            <a:ext cx="1511300" cy="1223962"/>
          </a:xfrm>
          <a:prstGeom prst="flowChartMultidocumen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47700" indent="-457200" eaLnBrk="1" hangingPunct="1">
              <a:spcBef>
                <a:spcPct val="20000"/>
              </a:spcBef>
              <a:buClr>
                <a:srgbClr val="FF0007"/>
              </a:buClr>
            </a:pPr>
            <a:endParaRPr lang="de-DE" sz="2200" dirty="0">
              <a:latin typeface="MetaKorrespondenz" pitchFamily="34" charset="0"/>
              <a:ea typeface="ヒラギノ角ゴ Pro W3" pitchFamily="96" charset="-128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34975" y="2058988"/>
            <a:ext cx="8683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Quell-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Code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rot="16200000">
            <a:off x="3744119" y="2061369"/>
            <a:ext cx="0" cy="2873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rot="16200000">
            <a:off x="7344569" y="4653756"/>
            <a:ext cx="0" cy="2873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4608513" y="2925763"/>
            <a:ext cx="0" cy="2873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608513" y="3933825"/>
            <a:ext cx="0" cy="2873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5689600" y="4508500"/>
            <a:ext cx="1485900" cy="5746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5976938" y="4581525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b="1" dirty="0">
                <a:ea typeface="ヒラギノ角ゴ Pro W3" pitchFamily="96" charset="-128"/>
              </a:rPr>
              <a:t>Linker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3914775" y="3284538"/>
            <a:ext cx="1485900" cy="5746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3924300" y="3357563"/>
            <a:ext cx="148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b="1" dirty="0">
                <a:ea typeface="ヒラギノ角ゴ Pro W3" pitchFamily="96" charset="-128"/>
              </a:rPr>
              <a:t>Assembler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2089150" y="1916113"/>
            <a:ext cx="1485900" cy="5746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2195513" y="1989138"/>
            <a:ext cx="1284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b="1" dirty="0">
                <a:ea typeface="ヒラギノ角ゴ Pro W3" pitchFamily="96" charset="-128"/>
              </a:rPr>
              <a:t>Compiler</a:t>
            </a:r>
          </a:p>
        </p:txBody>
      </p:sp>
    </p:spTree>
    <p:extLst>
      <p:ext uri="{BB962C8B-B14F-4D97-AF65-F5344CB8AC3E}">
        <p14:creationId xmlns:p14="http://schemas.microsoft.com/office/powerpoint/2010/main" val="1995728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82813"/>
            <a:ext cx="7772400" cy="2068512"/>
          </a:xfrm>
        </p:spPr>
        <p:txBody>
          <a:bodyPr/>
          <a:lstStyle/>
          <a:p>
            <a:r>
              <a:rPr lang="de-DE" dirty="0"/>
              <a:t>Kapitel </a:t>
            </a:r>
            <a:r>
              <a:rPr lang="de-DE" dirty="0" smtClean="0"/>
              <a:t>7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Einführung in MIPS-Assembler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CD03B6E5-3782-40D8-8DEE-74EBCBC5FAF6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Quellcode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Von Menschen les- / verstehbare Programmiersprache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Hochsprachliche Konstrukte: Klassen, Prozeduren, Schleifen, Variablen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Hohes Abstraktionsniveau: Maschinenunabhängige Algorithmen</a:t>
            </a:r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Assemblercode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Symbolischer Maschinencode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Menschen eingeschränkt les- / verstehbar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Maschinensprachen-Konstrukte: ALU-Befehle, Register, …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Niedriges Abstraktionsniveau: Maschinenabhängige Darstellung</a:t>
            </a:r>
            <a:endParaRPr lang="de-DE" dirty="0"/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Compiler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Übersetzt Quell- in Assemblercode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Optimiert Code (z.B. bzgl. Laufzeit, Codegröße, Energieeffizienz, …)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rot="16200000">
            <a:off x="1943894" y="909836"/>
            <a:ext cx="0" cy="2873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887788" y="548680"/>
            <a:ext cx="1511300" cy="1223963"/>
          </a:xfrm>
          <a:prstGeom prst="flowChartMultidocumen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47700" indent="-457200" eaLnBrk="1" hangingPunct="1">
              <a:spcBef>
                <a:spcPct val="20000"/>
              </a:spcBef>
              <a:buClr>
                <a:srgbClr val="FF0007"/>
              </a:buClr>
            </a:pPr>
            <a:endParaRPr lang="de-DE" sz="2200" dirty="0">
              <a:latin typeface="MetaKorrespondenz" pitchFamily="34" charset="0"/>
              <a:ea typeface="ヒラギノ角ゴ Pro W3" pitchFamily="96" charset="-128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27450" y="907455"/>
            <a:ext cx="147478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Assembler-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Code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290513" y="548680"/>
            <a:ext cx="1511300" cy="1223963"/>
          </a:xfrm>
          <a:prstGeom prst="flowChartMultidocumen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47700" indent="-457200" eaLnBrk="1" hangingPunct="1">
              <a:spcBef>
                <a:spcPct val="20000"/>
              </a:spcBef>
              <a:buClr>
                <a:srgbClr val="FF0007"/>
              </a:buClr>
            </a:pPr>
            <a:endParaRPr lang="de-DE" sz="2200" dirty="0">
              <a:latin typeface="MetaKorrespondenz" pitchFamily="34" charset="0"/>
              <a:ea typeface="ヒラギノ角ゴ Pro W3" pitchFamily="96" charset="-128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34975" y="907455"/>
            <a:ext cx="8683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Quell-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Code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rot="16200000">
            <a:off x="3744119" y="909836"/>
            <a:ext cx="0" cy="2873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089150" y="764580"/>
            <a:ext cx="1485900" cy="5746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195513" y="837605"/>
            <a:ext cx="1284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b="1" dirty="0">
                <a:ea typeface="ヒラギノ角ゴ Pro W3" pitchFamily="96" charset="-128"/>
              </a:rPr>
              <a:t>Compiler</a:t>
            </a:r>
          </a:p>
        </p:txBody>
      </p:sp>
      <p:grpSp>
        <p:nvGrpSpPr>
          <p:cNvPr id="15" name="Group 9"/>
          <p:cNvGrpSpPr>
            <a:grpSpLocks/>
          </p:cNvGrpSpPr>
          <p:nvPr/>
        </p:nvGrpSpPr>
        <p:grpSpPr bwMode="auto">
          <a:xfrm rot="-438615">
            <a:off x="6567728" y="5172031"/>
            <a:ext cx="2559052" cy="973138"/>
            <a:chOff x="2447" y="2160"/>
            <a:chExt cx="1612" cy="613"/>
          </a:xfrm>
        </p:grpSpPr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>
              <a:off x="2517" y="2160"/>
              <a:ext cx="1542" cy="590"/>
            </a:xfrm>
            <a:prstGeom prst="irregularSeal2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 rot="20652928">
              <a:off x="2447" y="2191"/>
              <a:ext cx="1381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2000" b="1" i="1" dirty="0" smtClean="0"/>
                <a:t>Compiler für</a:t>
              </a:r>
              <a:br>
                <a:rPr lang="de-DE" sz="2000" b="1" i="1" dirty="0" smtClean="0"/>
              </a:br>
              <a:r>
                <a:rPr lang="de-DE" sz="2000" b="1" i="1" dirty="0" smtClean="0"/>
                <a:t>Eingebettete</a:t>
              </a:r>
              <a:br>
                <a:rPr lang="de-DE" sz="2000" b="1" i="1" dirty="0" smtClean="0"/>
              </a:br>
              <a:r>
                <a:rPr lang="de-DE" sz="2000" b="1" i="1" dirty="0" smtClean="0"/>
                <a:t>Systeme</a:t>
              </a:r>
              <a:endParaRPr lang="en-US" sz="2000" b="1" i="1" dirty="0"/>
            </a:p>
          </p:txBody>
        </p:sp>
      </p:grpSp>
      <p:pic>
        <p:nvPicPr>
          <p:cNvPr id="18" name="Picture 4" descr="MPj043316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19" y="6021288"/>
            <a:ext cx="6492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831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95D2C666-E496-4604-A2E9-36C9754B916B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07950" y="2738473"/>
            <a:ext cx="2895023" cy="37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700" b="1" dirty="0">
                <a:latin typeface="Courier New" pitchFamily="49" charset="0"/>
                <a:ea typeface="ヒラギノ角ゴ Pro W3" pitchFamily="96" charset="-128"/>
              </a:rPr>
              <a:t>	</a:t>
            </a:r>
            <a:r>
              <a:rPr lang="en-US" sz="1700" b="1" dirty="0" smtClean="0">
                <a:latin typeface="Courier New" pitchFamily="49" charset="0"/>
                <a:ea typeface="ヒラギノ角ゴ Pro W3" pitchFamily="96" charset="-128"/>
              </a:rPr>
              <a:t>	.data</a:t>
            </a:r>
            <a:endParaRPr lang="en-US" sz="1700" b="1" dirty="0">
              <a:latin typeface="Courier New" pitchFamily="49" charset="0"/>
              <a:ea typeface="ヒラギノ角ゴ Pro W3" pitchFamily="96" charset="-128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700" b="1" dirty="0" smtClean="0">
                <a:latin typeface="Courier New" pitchFamily="49" charset="0"/>
                <a:ea typeface="ヒラギノ角ゴ Pro W3" pitchFamily="96" charset="-128"/>
              </a:rPr>
              <a:t>arr:</a:t>
            </a:r>
            <a:r>
              <a:rPr lang="en-US" sz="1700" b="1" dirty="0">
                <a:latin typeface="Courier New" pitchFamily="49" charset="0"/>
                <a:ea typeface="ヒラギノ角ゴ Pro W3" pitchFamily="96" charset="-128"/>
              </a:rPr>
              <a:t>	</a:t>
            </a:r>
            <a:r>
              <a:rPr lang="en-US" sz="1700" b="1" dirty="0" smtClean="0">
                <a:latin typeface="Courier New" pitchFamily="49" charset="0"/>
                <a:ea typeface="ヒラギノ角ゴ Pro W3" pitchFamily="96" charset="-128"/>
              </a:rPr>
              <a:t>.word	0:10</a:t>
            </a:r>
            <a:endParaRPr lang="en-US" sz="1700" b="1" dirty="0">
              <a:latin typeface="Courier New" pitchFamily="49" charset="0"/>
              <a:ea typeface="ヒラギノ角ゴ Pro W3" pitchFamily="96" charset="-128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700" b="1" dirty="0">
                <a:latin typeface="Courier New" pitchFamily="49" charset="0"/>
                <a:ea typeface="ヒラギノ角ゴ Pro W3" pitchFamily="96" charset="-128"/>
              </a:rPr>
              <a:t>	</a:t>
            </a:r>
            <a:r>
              <a:rPr lang="en-US" sz="1700" b="1" dirty="0" smtClean="0">
                <a:latin typeface="Courier New" pitchFamily="49" charset="0"/>
                <a:ea typeface="ヒラギノ角ゴ Pro W3" pitchFamily="96" charset="-128"/>
              </a:rPr>
              <a:t>	.text</a:t>
            </a:r>
            <a:endParaRPr lang="en-US" sz="1700" b="1" dirty="0">
              <a:latin typeface="Courier New" pitchFamily="49" charset="0"/>
              <a:ea typeface="ヒラギノ角ゴ Pro W3" pitchFamily="96" charset="-128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700" b="1" dirty="0" smtClean="0">
                <a:latin typeface="Courier New" pitchFamily="49" charset="0"/>
                <a:ea typeface="ヒラギノ角ゴ Pro W3" pitchFamily="96" charset="-128"/>
              </a:rPr>
              <a:t>init:	la $7,arr($0)</a:t>
            </a:r>
            <a:endParaRPr lang="en-US" sz="1700" b="1" dirty="0">
              <a:latin typeface="Courier New" pitchFamily="49" charset="0"/>
              <a:ea typeface="ヒラギノ角ゴ Pro W3" pitchFamily="96" charset="-128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700" b="1" dirty="0">
                <a:latin typeface="Courier New" pitchFamily="49" charset="0"/>
                <a:ea typeface="ヒラギノ角ゴ Pro W3" pitchFamily="96" charset="-128"/>
              </a:rPr>
              <a:t>	</a:t>
            </a:r>
            <a:r>
              <a:rPr lang="en-US" sz="1700" b="1" dirty="0" smtClean="0">
                <a:latin typeface="Courier New" pitchFamily="49" charset="0"/>
                <a:ea typeface="ヒラギノ角ゴ Pro W3" pitchFamily="96" charset="-128"/>
              </a:rPr>
              <a:t>	addi $8,$7,40</a:t>
            </a:r>
            <a:endParaRPr lang="en-US" sz="1700" b="1" dirty="0">
              <a:latin typeface="Courier New" pitchFamily="49" charset="0"/>
              <a:ea typeface="ヒラギノ角ゴ Pro W3" pitchFamily="96" charset="-128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700" b="1" dirty="0">
                <a:latin typeface="Courier New" pitchFamily="49" charset="0"/>
                <a:ea typeface="ヒラギノ角ゴ Pro W3" pitchFamily="96" charset="-128"/>
              </a:rPr>
              <a:t>	</a:t>
            </a:r>
            <a:r>
              <a:rPr lang="en-US" sz="1700" b="1" dirty="0" smtClean="0">
                <a:latin typeface="Courier New" pitchFamily="49" charset="0"/>
                <a:ea typeface="ヒラギノ角ゴ Pro W3" pitchFamily="96" charset="-128"/>
              </a:rPr>
              <a:t>	addi $9,$0,0x41</a:t>
            </a:r>
            <a:endParaRPr lang="en-US" sz="1700" b="1" dirty="0">
              <a:latin typeface="Courier New" pitchFamily="49" charset="0"/>
              <a:ea typeface="ヒラギノ角ゴ Pro W3" pitchFamily="96" charset="-128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700" b="1" dirty="0" smtClean="0">
                <a:latin typeface="Courier New" pitchFamily="49" charset="0"/>
                <a:ea typeface="ヒラギノ角ゴ Pro W3" pitchFamily="96" charset="-128"/>
              </a:rPr>
              <a:t>loop:	sw $9,0($7)</a:t>
            </a:r>
            <a:endParaRPr lang="en-US" sz="1700" b="1" dirty="0">
              <a:latin typeface="Courier New" pitchFamily="49" charset="0"/>
              <a:ea typeface="ヒラギノ角ゴ Pro W3" pitchFamily="96" charset="-128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700" b="1" dirty="0">
                <a:latin typeface="Courier New" pitchFamily="49" charset="0"/>
                <a:ea typeface="ヒラギノ角ゴ Pro W3" pitchFamily="96" charset="-128"/>
              </a:rPr>
              <a:t>	</a:t>
            </a:r>
            <a:r>
              <a:rPr lang="en-US" sz="1700" b="1" dirty="0" smtClean="0">
                <a:latin typeface="Courier New" pitchFamily="49" charset="0"/>
                <a:ea typeface="ヒラギノ角ゴ Pro W3" pitchFamily="96" charset="-128"/>
              </a:rPr>
              <a:t>	addi $7,$7,4</a:t>
            </a:r>
            <a:endParaRPr lang="en-US" sz="1700" b="1" dirty="0">
              <a:latin typeface="Courier New" pitchFamily="49" charset="0"/>
              <a:ea typeface="ヒラギノ角ゴ Pro W3" pitchFamily="96" charset="-128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700" b="1" dirty="0">
                <a:latin typeface="Courier New" pitchFamily="49" charset="0"/>
                <a:ea typeface="ヒラギノ角ゴ Pro W3" pitchFamily="96" charset="-128"/>
              </a:rPr>
              <a:t>	</a:t>
            </a:r>
            <a:r>
              <a:rPr lang="en-US" sz="1700" b="1" dirty="0" smtClean="0">
                <a:latin typeface="Courier New" pitchFamily="49" charset="0"/>
                <a:ea typeface="ヒラギノ角ゴ Pro W3" pitchFamily="96" charset="-128"/>
              </a:rPr>
              <a:t>	beq $7,$8,end</a:t>
            </a:r>
            <a:endParaRPr lang="en-US" sz="1700" b="1" dirty="0">
              <a:latin typeface="Courier New" pitchFamily="49" charset="0"/>
              <a:ea typeface="ヒラギノ角ゴ Pro W3" pitchFamily="96" charset="-128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700" b="1" dirty="0">
                <a:latin typeface="Courier New" pitchFamily="49" charset="0"/>
                <a:ea typeface="ヒラギノ角ゴ Pro W3" pitchFamily="96" charset="-128"/>
              </a:rPr>
              <a:t>	</a:t>
            </a:r>
            <a:r>
              <a:rPr lang="en-US" sz="1700" b="1" dirty="0" smtClean="0">
                <a:latin typeface="Courier New" pitchFamily="49" charset="0"/>
                <a:ea typeface="ヒラギノ角ゴ Pro W3" pitchFamily="96" charset="-128"/>
              </a:rPr>
              <a:t>	j loop</a:t>
            </a:r>
            <a:endParaRPr lang="en-US" sz="1700" b="1" dirty="0">
              <a:latin typeface="Courier New" pitchFamily="49" charset="0"/>
              <a:ea typeface="ヒラギノ角ゴ Pro W3" pitchFamily="96" charset="-128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700" b="1" dirty="0" smtClean="0">
                <a:latin typeface="Courier New" pitchFamily="49" charset="0"/>
                <a:ea typeface="ヒラギノ角ゴ Pro W3" pitchFamily="96" charset="-128"/>
              </a:rPr>
              <a:t>end:	addi $2,$0,10</a:t>
            </a:r>
            <a:endParaRPr lang="en-US" sz="1700" b="1" dirty="0">
              <a:latin typeface="Courier New" pitchFamily="49" charset="0"/>
              <a:ea typeface="ヒラギノ角ゴ Pro W3" pitchFamily="96" charset="-128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700" b="1" dirty="0">
                <a:latin typeface="Courier New" pitchFamily="49" charset="0"/>
                <a:ea typeface="ヒラギノ角ゴ Pro W3" pitchFamily="96" charset="-128"/>
              </a:rPr>
              <a:t>	</a:t>
            </a:r>
            <a:r>
              <a:rPr lang="en-US" sz="1700" b="1" dirty="0" smtClean="0">
                <a:latin typeface="Courier New" pitchFamily="49" charset="0"/>
                <a:ea typeface="ヒラギノ角ゴ Pro W3" pitchFamily="96" charset="-128"/>
              </a:rPr>
              <a:t>	syscall</a:t>
            </a:r>
            <a:endParaRPr lang="en-US" sz="1700" b="1" dirty="0">
              <a:latin typeface="Courier New" pitchFamily="49" charset="0"/>
              <a:ea typeface="ヒラギノ角ゴ Pro W3" pitchFamily="96" charset="-128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995738" y="980703"/>
            <a:ext cx="49688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808038" lvl="1"/>
            <a:r>
              <a:rPr lang="de-DE" dirty="0" smtClean="0"/>
              <a:t>Lesbare Textdarstellung</a:t>
            </a:r>
          </a:p>
          <a:p>
            <a:pPr marL="808038" lvl="1"/>
            <a:r>
              <a:rPr lang="de-DE" dirty="0" smtClean="0"/>
              <a:t>Keine / wenige reale Adressen</a:t>
            </a:r>
          </a:p>
          <a:p>
            <a:pPr marL="808038" lvl="1"/>
            <a:r>
              <a:rPr lang="de-DE" dirty="0" smtClean="0"/>
              <a:t>Statt dessen: Symbolische Adressen</a:t>
            </a:r>
            <a:br>
              <a:rPr lang="de-DE" dirty="0" smtClean="0"/>
            </a:br>
            <a:r>
              <a:rPr lang="de-DE" dirty="0" smtClean="0"/>
              <a:t>z.B. </a:t>
            </a:r>
            <a:r>
              <a:rPr lang="en-US" b="1" dirty="0" smtClean="0">
                <a:latin typeface="Courier New" pitchFamily="49" charset="0"/>
              </a:rPr>
              <a:t>init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</a:rPr>
              <a:t>loop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</a:rPr>
              <a:t>arr</a:t>
            </a:r>
            <a:endParaRPr lang="de-DE" b="1" dirty="0">
              <a:latin typeface="Courier New" pitchFamily="49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067944" y="3600361"/>
            <a:ext cx="41803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i="1" dirty="0">
                <a:ea typeface="ヒラギノ角ゴ Pro W3" pitchFamily="96" charset="-128"/>
              </a:rPr>
              <a:t># Lade Adresse von </a:t>
            </a:r>
            <a:r>
              <a:rPr lang="en-US" sz="1800" i="1" dirty="0" smtClean="0">
                <a:ea typeface="ヒラギノ角ゴ Pro W3" pitchFamily="96" charset="-128"/>
              </a:rPr>
              <a:t>array</a:t>
            </a:r>
            <a:r>
              <a:rPr lang="de-DE" sz="1800" i="1" dirty="0" smtClean="0">
                <a:ea typeface="ヒラギノ角ゴ Pro W3" pitchFamily="96" charset="-128"/>
              </a:rPr>
              <a:t> </a:t>
            </a:r>
            <a:r>
              <a:rPr lang="de-DE" sz="1800" b="1" dirty="0" smtClean="0">
                <a:latin typeface="Courier New" pitchFamily="49" charset="0"/>
                <a:ea typeface="ヒラギノ角ゴ Pro W3" pitchFamily="96" charset="-128"/>
              </a:rPr>
              <a:t>arr</a:t>
            </a:r>
            <a:r>
              <a:rPr lang="de-DE" sz="1800" i="1" dirty="0" smtClean="0">
                <a:ea typeface="ヒラギノ角ゴ Pro W3" pitchFamily="96" charset="-128"/>
              </a:rPr>
              <a:t> </a:t>
            </a:r>
            <a:r>
              <a:rPr lang="de-DE" sz="1800" i="1" dirty="0">
                <a:ea typeface="ヒラギノ角ゴ Pro W3" pitchFamily="96" charset="-128"/>
              </a:rPr>
              <a:t>nach </a:t>
            </a:r>
            <a:r>
              <a:rPr lang="de-DE" sz="1800" i="1" dirty="0" smtClean="0">
                <a:ea typeface="ヒラギノ角ゴ Pro W3" pitchFamily="96" charset="-128"/>
              </a:rPr>
              <a:t>$7</a:t>
            </a:r>
            <a:endParaRPr lang="de-DE" sz="1800" i="1" dirty="0">
              <a:ea typeface="ヒラギノ角ゴ Pro W3" pitchFamily="96" charset="-128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067944" y="2952289"/>
            <a:ext cx="34718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i="1" dirty="0">
                <a:ea typeface="ヒラギノ角ゴ Pro W3" pitchFamily="96" charset="-128"/>
              </a:rPr>
              <a:t># </a:t>
            </a:r>
            <a:r>
              <a:rPr lang="de-DE" sz="1800" i="1" dirty="0" smtClean="0">
                <a:ea typeface="ヒラギノ角ゴ Pro W3" pitchFamily="96" charset="-128"/>
              </a:rPr>
              <a:t>Reserviere 10 Array-Elemente</a:t>
            </a:r>
            <a:endParaRPr lang="de-DE" sz="1800" i="1" dirty="0">
              <a:ea typeface="ヒラギノ角ゴ Pro W3" pitchFamily="96" charset="-128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4067944" y="3888393"/>
            <a:ext cx="20826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i="1" dirty="0">
                <a:ea typeface="ヒラギノ角ゴ Pro W3" pitchFamily="96" charset="-128"/>
              </a:rPr>
              <a:t># </a:t>
            </a:r>
            <a:r>
              <a:rPr lang="de-DE" sz="1800" i="1" dirty="0" smtClean="0">
                <a:ea typeface="ヒラギノ角ゴ Pro W3" pitchFamily="96" charset="-128"/>
              </a:rPr>
              <a:t>Setze End-Index</a:t>
            </a:r>
            <a:endParaRPr lang="de-DE" sz="1800" i="1" dirty="0">
              <a:ea typeface="ヒラギノ角ゴ Pro W3" pitchFamily="96" charset="-128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4067944" y="4203385"/>
            <a:ext cx="2172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i="1" dirty="0">
                <a:ea typeface="ヒラギノ角ゴ Pro W3" pitchFamily="96" charset="-128"/>
              </a:rPr>
              <a:t># </a:t>
            </a:r>
            <a:r>
              <a:rPr lang="de-DE" sz="1800" i="1" dirty="0" smtClean="0">
                <a:ea typeface="ヒラギノ角ゴ Pro W3" pitchFamily="96" charset="-128"/>
              </a:rPr>
              <a:t>Lade </a:t>
            </a:r>
            <a:r>
              <a:rPr lang="de-DE" sz="1800" i="1" dirty="0">
                <a:ea typeface="ヒラギノ角ゴ Pro W3" pitchFamily="96" charset="-128"/>
              </a:rPr>
              <a:t>‘</a:t>
            </a:r>
            <a:r>
              <a:rPr lang="de-DE" sz="1800" i="1" dirty="0" smtClean="0">
                <a:ea typeface="ヒラギノ角ゴ Pro W3" pitchFamily="96" charset="-128"/>
              </a:rPr>
              <a:t>A‘ nach $9</a:t>
            </a:r>
            <a:endParaRPr lang="de-DE" sz="1800" i="1" dirty="0">
              <a:ea typeface="ヒラギノ角ゴ Pro W3" pitchFamily="96" charset="-128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067944" y="4527173"/>
            <a:ext cx="25346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i="1" dirty="0">
                <a:ea typeface="ヒラギノ角ゴ Pro W3" pitchFamily="96" charset="-128"/>
              </a:rPr>
              <a:t># </a:t>
            </a:r>
            <a:r>
              <a:rPr lang="de-DE" sz="1800" i="1" dirty="0" smtClean="0">
                <a:ea typeface="ヒラギノ角ゴ Pro W3" pitchFamily="96" charset="-128"/>
              </a:rPr>
              <a:t>Speichere </a:t>
            </a:r>
            <a:r>
              <a:rPr lang="de-DE" sz="1800" i="1" dirty="0">
                <a:ea typeface="ヒラギノ角ゴ Pro W3" pitchFamily="96" charset="-128"/>
              </a:rPr>
              <a:t>‘</a:t>
            </a:r>
            <a:r>
              <a:rPr lang="de-DE" sz="1800" i="1" dirty="0" smtClean="0">
                <a:ea typeface="ヒラギノ角ゴ Pro W3" pitchFamily="96" charset="-128"/>
              </a:rPr>
              <a:t>A‘ in </a:t>
            </a:r>
            <a:r>
              <a:rPr lang="de-DE" sz="1800" b="1" dirty="0" smtClean="0">
                <a:latin typeface="Courier New" pitchFamily="49" charset="0"/>
                <a:ea typeface="ヒラギノ角ゴ Pro W3" pitchFamily="96" charset="-128"/>
                <a:cs typeface="Courier New" pitchFamily="49" charset="0"/>
              </a:rPr>
              <a:t>arr</a:t>
            </a:r>
            <a:endParaRPr lang="de-DE" sz="1800" b="1" dirty="0">
              <a:latin typeface="Courier New" pitchFamily="49" charset="0"/>
              <a:ea typeface="ヒラギノ角ゴ Pro W3" pitchFamily="96" charset="-128"/>
              <a:cs typeface="Courier New" pitchFamily="49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4067944" y="4824497"/>
            <a:ext cx="44807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i="1" dirty="0">
                <a:ea typeface="ヒラギノ角ゴ Pro W3" pitchFamily="96" charset="-128"/>
              </a:rPr>
              <a:t># </a:t>
            </a:r>
            <a:r>
              <a:rPr lang="de-DE" sz="1800" i="1" dirty="0" smtClean="0">
                <a:ea typeface="ヒラギノ角ゴ Pro W3" pitchFamily="96" charset="-128"/>
              </a:rPr>
              <a:t>Setze Index auf nächstes array-Element</a:t>
            </a:r>
            <a:endParaRPr lang="de-DE" sz="1800" i="1" dirty="0">
              <a:ea typeface="ヒラギノ角ゴ Pro W3" pitchFamily="96" charset="-128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4067944" y="5139385"/>
            <a:ext cx="2390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i="1" dirty="0">
                <a:ea typeface="ヒラギノ角ゴ Pro W3" pitchFamily="96" charset="-128"/>
              </a:rPr>
              <a:t># </a:t>
            </a:r>
            <a:r>
              <a:rPr lang="de-DE" sz="1800" i="1" dirty="0" smtClean="0">
                <a:ea typeface="ヒラギノ角ゴ Pro W3" pitchFamily="96" charset="-128"/>
              </a:rPr>
              <a:t>Schleifen-Abbruch?</a:t>
            </a:r>
            <a:endParaRPr lang="de-DE" sz="1800" i="1" dirty="0">
              <a:ea typeface="ヒラギノ角ゴ Pro W3" pitchFamily="96" charset="-128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4067944" y="5463277"/>
            <a:ext cx="2634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i="1" dirty="0">
                <a:ea typeface="ヒラギノ角ゴ Pro W3" pitchFamily="96" charset="-128"/>
              </a:rPr>
              <a:t># </a:t>
            </a:r>
            <a:r>
              <a:rPr lang="de-DE" sz="1800" i="1" dirty="0" smtClean="0">
                <a:ea typeface="ヒラギノ角ゴ Pro W3" pitchFamily="96" charset="-128"/>
              </a:rPr>
              <a:t>Schleifen-Rücksprung</a:t>
            </a:r>
            <a:endParaRPr lang="de-DE" sz="1800" i="1" dirty="0">
              <a:ea typeface="ヒラギノ角ゴ Pro W3" pitchFamily="96" charset="-128"/>
            </a:endParaRP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4067944" y="5760601"/>
            <a:ext cx="32239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i="1" dirty="0">
                <a:ea typeface="ヒラギノ角ゴ Pro W3" pitchFamily="96" charset="-128"/>
              </a:rPr>
              <a:t># </a:t>
            </a:r>
            <a:r>
              <a:rPr lang="de-DE" sz="1800" i="1" dirty="0" smtClean="0">
                <a:ea typeface="ヒラギノ角ゴ Pro W3" pitchFamily="96" charset="-128"/>
              </a:rPr>
              <a:t>Systemaufruf zum Beenden</a:t>
            </a:r>
            <a:endParaRPr lang="de-DE" sz="1800" i="1" dirty="0">
              <a:ea typeface="ヒラギノ角ゴ Pro W3" pitchFamily="96" charset="-128"/>
            </a:endParaRPr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290513" y="548680"/>
            <a:ext cx="1511300" cy="1223963"/>
          </a:xfrm>
          <a:prstGeom prst="flowChartMultidocumen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47700" indent="-457200" eaLnBrk="1" hangingPunct="1">
              <a:spcBef>
                <a:spcPct val="20000"/>
              </a:spcBef>
              <a:buClr>
                <a:srgbClr val="FF0007"/>
              </a:buClr>
            </a:pPr>
            <a:endParaRPr lang="de-DE" sz="2200" dirty="0">
              <a:latin typeface="MetaKorrespondenz" pitchFamily="34" charset="0"/>
              <a:ea typeface="ヒラギノ角ゴ Pro W3" pitchFamily="96" charset="-128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124562" y="907455"/>
            <a:ext cx="14891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 smtClean="0">
                <a:latin typeface="Arial" charset="0"/>
                <a:ea typeface="ヒラギノ角ゴ Pro W3" pitchFamily="96" charset="-128"/>
              </a:rPr>
              <a:t>Assembler-</a:t>
            </a:r>
            <a:endParaRPr lang="de-DE" sz="2000" dirty="0">
              <a:latin typeface="Arial" charset="0"/>
              <a:ea typeface="ヒラギノ角ゴ Pro W3" pitchFamily="96" charset="-128"/>
            </a:endParaRP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2348685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EC32A496-FDE3-4351-9FB0-6B45C11096F3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290513" y="548680"/>
            <a:ext cx="1511300" cy="1223963"/>
          </a:xfrm>
          <a:prstGeom prst="flowChartMultidocumen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47700" indent="-457200" eaLnBrk="1" hangingPunct="1">
              <a:spcBef>
                <a:spcPct val="20000"/>
              </a:spcBef>
              <a:buClr>
                <a:srgbClr val="FF0007"/>
              </a:buClr>
            </a:pPr>
            <a:endParaRPr lang="de-DE" sz="2200" dirty="0">
              <a:latin typeface="MetaKorrespondenz" pitchFamily="34" charset="0"/>
              <a:ea typeface="ヒラギノ角ゴ Pro W3" pitchFamily="96" charset="-128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124562" y="907455"/>
            <a:ext cx="14891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 smtClean="0">
                <a:latin typeface="Arial" charset="0"/>
                <a:ea typeface="ヒラギノ角ゴ Pro W3" pitchFamily="96" charset="-128"/>
              </a:rPr>
              <a:t>Assembler-</a:t>
            </a:r>
            <a:endParaRPr lang="de-DE" sz="2000" dirty="0">
              <a:latin typeface="Arial" charset="0"/>
              <a:ea typeface="ヒラギノ角ゴ Pro W3" pitchFamily="96" charset="-128"/>
            </a:endParaRP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Code</a:t>
            </a: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179388" y="1387475"/>
            <a:ext cx="878522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Zeilenorientierte Assemblerbefehle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Prinzipieller Aufbau einer Zeile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[&lt;</a:t>
            </a:r>
            <a:r>
              <a:rPr lang="en-US" i="1" dirty="0" smtClean="0"/>
              <a:t>Label</a:t>
            </a:r>
            <a:r>
              <a:rPr lang="de-DE" dirty="0" smtClean="0"/>
              <a:t>&gt;] &lt;</a:t>
            </a:r>
            <a:r>
              <a:rPr lang="en-US" dirty="0" smtClean="0"/>
              <a:t>Mnemonic</a:t>
            </a:r>
            <a:r>
              <a:rPr lang="de-DE" dirty="0" smtClean="0"/>
              <a:t>&gt; [&lt;Operanden&gt;] [&lt;Kommentar&gt;]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Label</a:t>
            </a:r>
            <a:r>
              <a:rPr lang="de-DE" dirty="0" smtClean="0"/>
              <a:t>: symbolische Marke, die (meist) mit der aktuellen Speicheradresse verbunden wird (manchmal wird auch </a:t>
            </a:r>
            <a:r>
              <a:rPr lang="de-DE" dirty="0"/>
              <a:t>‘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de-DE" dirty="0"/>
              <a:t>‘ </a:t>
            </a:r>
            <a:r>
              <a:rPr lang="de-DE" dirty="0" smtClean="0"/>
              <a:t>hinter </a:t>
            </a:r>
            <a:r>
              <a:rPr lang="en-US" i="1" dirty="0" smtClean="0"/>
              <a:t>Label</a:t>
            </a:r>
            <a:r>
              <a:rPr lang="de-DE" dirty="0" smtClean="0"/>
              <a:t> erwartet)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dirty="0" smtClean="0"/>
              <a:t>Mnemonic</a:t>
            </a:r>
            <a:r>
              <a:rPr lang="de-DE" dirty="0" smtClean="0"/>
              <a:t>: symbolischer Maschinenbefehl oder Assemblerdirektive</a:t>
            </a:r>
            <a:br>
              <a:rPr lang="de-DE" dirty="0" smtClean="0"/>
            </a:br>
            <a:r>
              <a:rPr lang="de-DE" dirty="0" smtClean="0"/>
              <a:t>(Steuerungsanweisung für den Assembler)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Operanden: z.B. Angaben zur Adressierungsart, Adressen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Kommentar: meist bis zum Ende der Zeile (oft eingeleitet mit speziellem Zeichen, z.B. ‘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de-DE" dirty="0" smtClean="0"/>
              <a:t>‘ oder ‘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de-DE" dirty="0" smtClean="0"/>
              <a:t>‘)</a:t>
            </a:r>
          </a:p>
        </p:txBody>
      </p:sp>
    </p:spTree>
    <p:extLst>
      <p:ext uri="{BB962C8B-B14F-4D97-AF65-F5344CB8AC3E}">
        <p14:creationId xmlns:p14="http://schemas.microsoft.com/office/powerpoint/2010/main" val="1316176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E63FF36F-62F7-42F8-B6AD-E8AE46B1443F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Objektcode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Binärdarstellung von Assemblercode, nicht mehr lesbar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Keine Klartext-</a:t>
            </a:r>
            <a:r>
              <a:rPr lang="en-US" dirty="0" smtClean="0"/>
              <a:t>Mnemonics</a:t>
            </a:r>
            <a:r>
              <a:rPr lang="de-DE" dirty="0" smtClean="0"/>
              <a:t>, statt dessen 0/1-Sequenzen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u="sng" dirty="0" smtClean="0"/>
              <a:t>Wenn möglich</a:t>
            </a:r>
            <a:r>
              <a:rPr lang="de-DE" dirty="0" smtClean="0"/>
              <a:t>, symbolische Adressen durch reale ersetzt</a:t>
            </a:r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Assembler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Zeilenweise Übersetzung</a:t>
            </a:r>
            <a:br>
              <a:rPr lang="de-DE" dirty="0" smtClean="0"/>
            </a:br>
            <a:r>
              <a:rPr lang="de-DE" dirty="0" smtClean="0"/>
              <a:t>Assembler-Befehle </a:t>
            </a:r>
            <a:r>
              <a:rPr lang="de-DE" dirty="0" smtClean="0">
                <a:latin typeface="Arial"/>
                <a:cs typeface="Arial"/>
              </a:rPr>
              <a:t>→</a:t>
            </a:r>
            <a:r>
              <a:rPr lang="de-DE" dirty="0" smtClean="0"/>
              <a:t> Maschinen-Befehle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Innerhalb eines Assembler-Files: Adress-Auflösung</a:t>
            </a:r>
            <a:endParaRPr lang="de-DE" dirty="0"/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 rot="16200000">
            <a:off x="1943894" y="909836"/>
            <a:ext cx="0" cy="2873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3887788" y="548680"/>
            <a:ext cx="1511300" cy="1223963"/>
          </a:xfrm>
          <a:prstGeom prst="flowChartMultidocumen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47700" indent="-457200" eaLnBrk="1" hangingPunct="1">
              <a:spcBef>
                <a:spcPct val="20000"/>
              </a:spcBef>
              <a:buClr>
                <a:srgbClr val="FF0007"/>
              </a:buClr>
            </a:pPr>
            <a:endParaRPr lang="de-DE" sz="2200" dirty="0">
              <a:latin typeface="MetaKorrespondenz" pitchFamily="34" charset="0"/>
              <a:ea typeface="ヒラギノ角ゴ Pro W3" pitchFamily="96" charset="-128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056063" y="907455"/>
            <a:ext cx="81756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Objekt-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Code</a:t>
            </a: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290513" y="548680"/>
            <a:ext cx="1511300" cy="1223963"/>
          </a:xfrm>
          <a:prstGeom prst="flowChartMultidocumen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47700" indent="-457200" eaLnBrk="1" hangingPunct="1">
              <a:spcBef>
                <a:spcPct val="20000"/>
              </a:spcBef>
              <a:buClr>
                <a:srgbClr val="FF0007"/>
              </a:buClr>
            </a:pPr>
            <a:endParaRPr lang="de-DE" sz="2200" dirty="0">
              <a:latin typeface="MetaKorrespondenz" pitchFamily="34" charset="0"/>
              <a:ea typeface="ヒラギノ角ゴ Pro W3" pitchFamily="96" charset="-128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34938" y="907455"/>
            <a:ext cx="1474787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Assembler-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Code</a:t>
            </a: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 rot="16200000">
            <a:off x="3744119" y="909836"/>
            <a:ext cx="0" cy="2873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2089150" y="764580"/>
            <a:ext cx="1485900" cy="5746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2098675" y="837605"/>
            <a:ext cx="148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b="1" dirty="0">
                <a:ea typeface="ヒラギノ角ゴ Pro W3" pitchFamily="96" charset="-128"/>
              </a:rPr>
              <a:t>Assembler</a:t>
            </a:r>
          </a:p>
        </p:txBody>
      </p:sp>
    </p:spTree>
    <p:extLst>
      <p:ext uri="{BB962C8B-B14F-4D97-AF65-F5344CB8AC3E}">
        <p14:creationId xmlns:p14="http://schemas.microsoft.com/office/powerpoint/2010/main" val="3167900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BC358B02-9380-496A-86FF-35D9DEF0B296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Übersetzung</a:t>
            </a:r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Adress-Auflösung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Symbolische Adresse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de-DE" dirty="0" smtClean="0"/>
              <a:t> in gleichem Assembler-File deklariert: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Symbol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de-DE" dirty="0" smtClean="0"/>
              <a:t> ist Assembler bekannt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Ersetzung von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de-DE" dirty="0" smtClean="0"/>
              <a:t> durch relative Adresse, relativ in dem Objekt-File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de-DE" dirty="0" smtClean="0"/>
              <a:t> ist Assembler unbekannt: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Adress-Auflösung erfolgt später</a:t>
            </a:r>
            <a:endParaRPr lang="de-DE" dirty="0"/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290513" y="548680"/>
            <a:ext cx="1511300" cy="1223963"/>
          </a:xfrm>
          <a:prstGeom prst="flowChartMultidocumen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47700" indent="-457200" eaLnBrk="1" hangingPunct="1">
              <a:spcBef>
                <a:spcPct val="20000"/>
              </a:spcBef>
              <a:buClr>
                <a:srgbClr val="FF0007"/>
              </a:buClr>
            </a:pPr>
            <a:endParaRPr lang="de-DE" sz="2200" dirty="0">
              <a:latin typeface="MetaKorrespondenz" pitchFamily="34" charset="0"/>
              <a:ea typeface="ヒラギノ角ゴ Pro W3" pitchFamily="96" charset="-128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63378" y="907455"/>
            <a:ext cx="10179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 smtClean="0">
                <a:latin typeface="Arial" charset="0"/>
                <a:ea typeface="ヒラギノ角ゴ Pro W3" pitchFamily="96" charset="-128"/>
              </a:rPr>
              <a:t>Objekt-</a:t>
            </a:r>
            <a:endParaRPr lang="de-DE" sz="2000" dirty="0">
              <a:latin typeface="Arial" charset="0"/>
              <a:ea typeface="ヒラギノ角ゴ Pro W3" pitchFamily="96" charset="-128"/>
            </a:endParaRP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Code</a:t>
            </a: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67202" y="2605534"/>
            <a:ext cx="19845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 smtClean="0">
                <a:latin typeface="Courier New" pitchFamily="49" charset="0"/>
                <a:ea typeface="ヒラギノ角ゴ Pro W3" pitchFamily="96" charset="-128"/>
              </a:rPr>
              <a:t>add $1,$0,$31</a:t>
            </a:r>
            <a:endParaRPr lang="de-DE" sz="1800" b="1" dirty="0">
              <a:latin typeface="Courier New" pitchFamily="49" charset="0"/>
              <a:ea typeface="ヒラギノ角ゴ Pro W3" pitchFamily="96" charset="-128"/>
            </a:endParaRP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35496" y="3409930"/>
            <a:ext cx="41662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400" b="1" dirty="0" smtClean="0">
                <a:latin typeface="Courier New" pitchFamily="49" charset="0"/>
                <a:ea typeface="ヒラギノ角ゴ Pro W3" pitchFamily="96" charset="-128"/>
              </a:rPr>
              <a:t>000000 00000 11111 00001 00000 100000</a:t>
            </a:r>
            <a:endParaRPr lang="de-DE" sz="1400" b="1" dirty="0">
              <a:latin typeface="Courier New" pitchFamily="49" charset="0"/>
              <a:ea typeface="ヒラギノ角ゴ Pro W3" pitchFamily="96" charset="-128"/>
            </a:endParaRPr>
          </a:p>
        </p:txBody>
      </p:sp>
      <p:sp>
        <p:nvSpPr>
          <p:cNvPr id="37" name="Line 27"/>
          <p:cNvSpPr>
            <a:spLocks noChangeShapeType="1"/>
          </p:cNvSpPr>
          <p:nvPr/>
        </p:nvSpPr>
        <p:spPr bwMode="auto">
          <a:xfrm rot="16200000">
            <a:off x="4499645" y="2568228"/>
            <a:ext cx="0" cy="287337"/>
          </a:xfrm>
          <a:prstGeom prst="line">
            <a:avLst/>
          </a:prstGeom>
          <a:noFill/>
          <a:ln w="31750">
            <a:solidFill>
              <a:srgbClr val="83B53D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9" name="Line 29"/>
          <p:cNvSpPr>
            <a:spLocks noChangeShapeType="1"/>
          </p:cNvSpPr>
          <p:nvPr/>
        </p:nvSpPr>
        <p:spPr bwMode="auto">
          <a:xfrm rot="5400000" flipH="1">
            <a:off x="4499645" y="3360390"/>
            <a:ext cx="0" cy="287337"/>
          </a:xfrm>
          <a:prstGeom prst="line">
            <a:avLst/>
          </a:prstGeom>
          <a:noFill/>
          <a:ln w="31750">
            <a:solidFill>
              <a:srgbClr val="83B53D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4849740" y="2420888"/>
            <a:ext cx="4173347" cy="1491937"/>
            <a:chOff x="4849740" y="2183284"/>
            <a:chExt cx="4173347" cy="1491937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084788" y="2183284"/>
              <a:ext cx="1079500" cy="4318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6005444" y="2278800"/>
              <a:ext cx="108683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i="1" dirty="0" smtClean="0">
                  <a:latin typeface="+mn-lt"/>
                  <a:ea typeface="ヒラギノ角ゴ Pro W3" pitchFamily="96" charset="-128"/>
                </a:rPr>
                <a:t>shamt:</a:t>
              </a:r>
              <a:r>
                <a:rPr lang="de-DE" sz="1800" dirty="0" smtClean="0">
                  <a:latin typeface="+mn-lt"/>
                  <a:ea typeface="ヒラギノ角ゴ Pro W3" pitchFamily="96" charset="-128"/>
                </a:rPr>
                <a:t> </a:t>
              </a:r>
              <a:r>
                <a:rPr lang="de-DE" sz="1800" b="1" dirty="0" smtClean="0">
                  <a:latin typeface="Courier New" pitchFamily="49" charset="0"/>
                  <a:ea typeface="ヒラギノ角ゴ Pro W3" pitchFamily="96" charset="-128"/>
                  <a:cs typeface="Courier New" pitchFamily="49" charset="0"/>
                </a:rPr>
                <a:t>0</a:t>
              </a:r>
              <a:endParaRPr lang="de-DE" sz="1800" b="1" dirty="0">
                <a:latin typeface="Courier New" pitchFamily="49" charset="0"/>
                <a:ea typeface="ヒラギノ角ゴ Pro W3" pitchFamily="96" charset="-128"/>
                <a:cs typeface="Courier New" pitchFamily="49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164288" y="2183284"/>
              <a:ext cx="1728887" cy="4318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7092280" y="2286000"/>
              <a:ext cx="168315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i="1" dirty="0" smtClean="0">
                  <a:latin typeface="+mn-lt"/>
                  <a:ea typeface="ヒラギノ角ゴ Pro W3" pitchFamily="96" charset="-128"/>
                </a:rPr>
                <a:t>Fct-Code:</a:t>
              </a:r>
              <a:r>
                <a:rPr lang="de-DE" sz="1800" dirty="0" smtClean="0">
                  <a:latin typeface="+mn-lt"/>
                  <a:ea typeface="ヒラギノ角ゴ Pro W3" pitchFamily="96" charset="-128"/>
                </a:rPr>
                <a:t> </a:t>
              </a:r>
              <a:r>
                <a:rPr lang="de-DE" sz="1800" b="1" dirty="0" smtClean="0">
                  <a:latin typeface="Courier New" pitchFamily="49" charset="0"/>
                  <a:ea typeface="ヒラギノ角ゴ Pro W3" pitchFamily="96" charset="-128"/>
                </a:rPr>
                <a:t>add</a:t>
              </a:r>
              <a:endParaRPr lang="de-DE" sz="1800" b="1" dirty="0">
                <a:latin typeface="Courier New" pitchFamily="49" charset="0"/>
                <a:ea typeface="ヒラギノ角ゴ Pro W3" pitchFamily="96" charset="-128"/>
              </a:endParaRPr>
            </a:p>
          </p:txBody>
        </p:sp>
        <p:sp>
          <p:nvSpPr>
            <p:cNvPr id="30" name="Text Box 20"/>
            <p:cNvSpPr txBox="1">
              <a:spLocks noChangeArrowheads="1"/>
            </p:cNvSpPr>
            <p:nvPr/>
          </p:nvSpPr>
          <p:spPr bwMode="auto">
            <a:xfrm>
              <a:off x="5953561" y="2603972"/>
              <a:ext cx="56265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600" b="1" dirty="0" smtClean="0">
                  <a:latin typeface="Courier New" pitchFamily="49" charset="0"/>
                  <a:ea typeface="ヒラギノ角ゴ Pro W3" pitchFamily="96" charset="-128"/>
                </a:rPr>
                <a:t>10 </a:t>
              </a:r>
              <a:endParaRPr lang="de-DE" sz="1600" b="1" dirty="0">
                <a:latin typeface="Courier New" pitchFamily="49" charset="0"/>
                <a:ea typeface="ヒラギノ角ゴ Pro W3" pitchFamily="96" charset="-128"/>
              </a:endParaRPr>
            </a:p>
          </p:txBody>
        </p:sp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6797073" y="2603972"/>
              <a:ext cx="439223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600" b="1" dirty="0" smtClean="0">
                  <a:latin typeface="Courier New" pitchFamily="49" charset="0"/>
                  <a:ea typeface="ヒラギノ角ゴ Pro W3" pitchFamily="96" charset="-128"/>
                </a:rPr>
                <a:t>6 </a:t>
              </a:r>
              <a:endParaRPr lang="de-DE" sz="1600" b="1" dirty="0">
                <a:latin typeface="Courier New" pitchFamily="49" charset="0"/>
                <a:ea typeface="ヒラギノ角ゴ Pro W3" pitchFamily="96" charset="-128"/>
              </a:endParaRPr>
            </a:p>
          </p:txBody>
        </p:sp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7013097" y="2603972"/>
              <a:ext cx="439223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600" b="1" dirty="0">
                  <a:latin typeface="Courier New" pitchFamily="49" charset="0"/>
                  <a:ea typeface="ヒラギノ角ゴ Pro W3" pitchFamily="96" charset="-128"/>
                </a:rPr>
                <a:t>5</a:t>
              </a:r>
              <a:r>
                <a:rPr lang="de-DE" sz="1600" b="1" dirty="0" smtClean="0">
                  <a:latin typeface="Courier New" pitchFamily="49" charset="0"/>
                  <a:ea typeface="ヒラギノ角ゴ Pro W3" pitchFamily="96" charset="-128"/>
                </a:rPr>
                <a:t> </a:t>
              </a:r>
              <a:endParaRPr lang="de-DE" sz="1600" b="1" dirty="0">
                <a:latin typeface="Courier New" pitchFamily="49" charset="0"/>
                <a:ea typeface="ヒラギノ角ゴ Pro W3" pitchFamily="96" charset="-128"/>
              </a:endParaRPr>
            </a:p>
          </p:txBody>
        </p:sp>
        <p:sp>
          <p:nvSpPr>
            <p:cNvPr id="33" name="Text Box 23"/>
            <p:cNvSpPr txBox="1">
              <a:spLocks noChangeArrowheads="1"/>
            </p:cNvSpPr>
            <p:nvPr/>
          </p:nvSpPr>
          <p:spPr bwMode="auto">
            <a:xfrm>
              <a:off x="8529638" y="2603972"/>
              <a:ext cx="4349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600" b="1" dirty="0">
                  <a:latin typeface="Courier New" pitchFamily="49" charset="0"/>
                  <a:ea typeface="ヒラギノ角ゴ Pro W3" pitchFamily="96" charset="-128"/>
                </a:rPr>
                <a:t>0 </a:t>
              </a:r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auto">
            <a:xfrm>
              <a:off x="5004048" y="2185104"/>
              <a:ext cx="1079500" cy="4318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41" name="Text Box 15"/>
            <p:cNvSpPr txBox="1">
              <a:spLocks noChangeArrowheads="1"/>
            </p:cNvSpPr>
            <p:nvPr/>
          </p:nvSpPr>
          <p:spPr bwMode="auto">
            <a:xfrm>
              <a:off x="5256051" y="2276872"/>
              <a:ext cx="46807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b="1" dirty="0" smtClean="0">
                  <a:latin typeface="Courier New" pitchFamily="49" charset="0"/>
                  <a:ea typeface="ヒラギノ角ゴ Pro W3" pitchFamily="96" charset="-128"/>
                  <a:cs typeface="Courier New" pitchFamily="49" charset="0"/>
                </a:rPr>
                <a:t>$1</a:t>
              </a:r>
              <a:endParaRPr lang="de-DE" sz="1800" b="1" dirty="0">
                <a:latin typeface="Courier New" pitchFamily="49" charset="0"/>
                <a:ea typeface="ヒラギノ角ゴ Pro W3" pitchFamily="96" charset="-128"/>
                <a:cs typeface="Courier New" pitchFamily="49" charset="0"/>
              </a:endParaRP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5652120" y="2606715"/>
              <a:ext cx="56265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600" b="1" dirty="0" smtClean="0">
                  <a:latin typeface="Courier New" pitchFamily="49" charset="0"/>
                  <a:ea typeface="ヒラギノ角ゴ Pro W3" pitchFamily="96" charset="-128"/>
                </a:rPr>
                <a:t>11 </a:t>
              </a:r>
              <a:endParaRPr lang="de-DE" sz="1600" b="1" dirty="0">
                <a:latin typeface="Courier New" pitchFamily="49" charset="0"/>
                <a:ea typeface="ヒラギノ角ゴ Pro W3" pitchFamily="96" charset="-128"/>
              </a:endParaRP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4860032" y="2606715"/>
              <a:ext cx="56265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600" b="1" dirty="0" smtClean="0">
                  <a:latin typeface="Courier New" pitchFamily="49" charset="0"/>
                  <a:ea typeface="ヒラギノ角ゴ Pro W3" pitchFamily="96" charset="-128"/>
                </a:rPr>
                <a:t>15 </a:t>
              </a:r>
              <a:endParaRPr lang="de-DE" sz="1600" b="1" dirty="0">
                <a:latin typeface="Courier New" pitchFamily="49" charset="0"/>
                <a:ea typeface="ヒラギノ角ゴ Pro W3" pitchFamily="96" charset="-128"/>
              </a:endParaRPr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7812980" y="2997200"/>
              <a:ext cx="1079500" cy="4318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45" name="Text Box 15"/>
            <p:cNvSpPr txBox="1">
              <a:spLocks noChangeArrowheads="1"/>
            </p:cNvSpPr>
            <p:nvPr/>
          </p:nvSpPr>
          <p:spPr bwMode="auto">
            <a:xfrm>
              <a:off x="7956376" y="3103200"/>
              <a:ext cx="60593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b="1" dirty="0" smtClean="0">
                  <a:latin typeface="Courier New" pitchFamily="49" charset="0"/>
                  <a:ea typeface="ヒラギノ角ゴ Pro W3" pitchFamily="96" charset="-128"/>
                  <a:cs typeface="Courier New" pitchFamily="49" charset="0"/>
                </a:rPr>
                <a:t>$31</a:t>
              </a:r>
              <a:endParaRPr lang="de-DE" sz="1800" b="1" dirty="0">
                <a:latin typeface="Courier New" pitchFamily="49" charset="0"/>
                <a:ea typeface="ヒラギノ角ゴ Pro W3" pitchFamily="96" charset="-128"/>
                <a:cs typeface="Courier New" pitchFamily="49" charset="0"/>
              </a:endParaRPr>
            </a:p>
          </p:txBody>
        </p:sp>
        <p:sp>
          <p:nvSpPr>
            <p:cNvPr id="46" name="Text Box 20"/>
            <p:cNvSpPr txBox="1">
              <a:spLocks noChangeArrowheads="1"/>
            </p:cNvSpPr>
            <p:nvPr/>
          </p:nvSpPr>
          <p:spPr bwMode="auto">
            <a:xfrm>
              <a:off x="8460432" y="3429000"/>
              <a:ext cx="56265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600" b="1" dirty="0" smtClean="0">
                  <a:latin typeface="Courier New" pitchFamily="49" charset="0"/>
                  <a:ea typeface="ヒラギノ角ゴ Pro W3" pitchFamily="96" charset="-128"/>
                </a:rPr>
                <a:t>16 </a:t>
              </a:r>
              <a:endParaRPr lang="de-DE" sz="1600" b="1" dirty="0">
                <a:latin typeface="Courier New" pitchFamily="49" charset="0"/>
                <a:ea typeface="ヒラギノ角ゴ Pro W3" pitchFamily="96" charset="-128"/>
              </a:endParaRPr>
            </a:p>
          </p:txBody>
        </p:sp>
        <p:sp>
          <p:nvSpPr>
            <p:cNvPr id="47" name="Text Box 20"/>
            <p:cNvSpPr txBox="1">
              <a:spLocks noChangeArrowheads="1"/>
            </p:cNvSpPr>
            <p:nvPr/>
          </p:nvSpPr>
          <p:spPr bwMode="auto">
            <a:xfrm>
              <a:off x="7668344" y="3429000"/>
              <a:ext cx="439223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600" b="1" dirty="0" smtClean="0">
                  <a:latin typeface="Courier New" pitchFamily="49" charset="0"/>
                  <a:ea typeface="ヒラギノ角ゴ Pro W3" pitchFamily="96" charset="-128"/>
                </a:rPr>
                <a:t>20</a:t>
              </a:r>
              <a:endParaRPr lang="de-DE" sz="1600" b="1" dirty="0">
                <a:latin typeface="Courier New" pitchFamily="49" charset="0"/>
                <a:ea typeface="ヒラギノ角ゴ Pro W3" pitchFamily="96" charset="-128"/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6732860" y="2996952"/>
              <a:ext cx="1079500" cy="4318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6945185" y="3103200"/>
              <a:ext cx="46807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b="1" dirty="0" smtClean="0">
                  <a:latin typeface="Courier New" pitchFamily="49" charset="0"/>
                  <a:ea typeface="ヒラギノ角ゴ Pro W3" pitchFamily="96" charset="-128"/>
                  <a:cs typeface="Courier New" pitchFamily="49" charset="0"/>
                </a:rPr>
                <a:t>$0</a:t>
              </a:r>
              <a:endParaRPr lang="de-DE" sz="1800" b="1" dirty="0">
                <a:latin typeface="Courier New" pitchFamily="49" charset="0"/>
                <a:ea typeface="ヒラギノ角ゴ Pro W3" pitchFamily="96" charset="-128"/>
                <a:cs typeface="Courier New" pitchFamily="49" charset="0"/>
              </a:endParaRPr>
            </a:p>
          </p:txBody>
        </p: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7380312" y="3428752"/>
              <a:ext cx="56265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600" b="1" dirty="0" smtClean="0">
                  <a:latin typeface="Courier New" pitchFamily="49" charset="0"/>
                  <a:ea typeface="ヒラギノ角ゴ Pro W3" pitchFamily="96" charset="-128"/>
                </a:rPr>
                <a:t>21 </a:t>
              </a:r>
              <a:endParaRPr lang="de-DE" sz="1600" b="1" dirty="0">
                <a:latin typeface="Courier New" pitchFamily="49" charset="0"/>
                <a:ea typeface="ヒラギノ角ゴ Pro W3" pitchFamily="96" charset="-128"/>
              </a:endParaRPr>
            </a:p>
          </p:txBody>
        </p:sp>
        <p:sp>
          <p:nvSpPr>
            <p:cNvPr id="51" name="Text Box 20"/>
            <p:cNvSpPr txBox="1">
              <a:spLocks noChangeArrowheads="1"/>
            </p:cNvSpPr>
            <p:nvPr/>
          </p:nvSpPr>
          <p:spPr bwMode="auto">
            <a:xfrm>
              <a:off x="6588224" y="3428752"/>
              <a:ext cx="439223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600" b="1" dirty="0" smtClean="0">
                  <a:latin typeface="Courier New" pitchFamily="49" charset="0"/>
                  <a:ea typeface="ヒラギノ角ゴ Pro W3" pitchFamily="96" charset="-128"/>
                </a:rPr>
                <a:t>25</a:t>
              </a:r>
              <a:endParaRPr lang="de-DE" sz="1600" b="1" dirty="0">
                <a:latin typeface="Courier New" pitchFamily="49" charset="0"/>
                <a:ea typeface="ヒラギノ角ゴ Pro W3" pitchFamily="96" charset="-128"/>
              </a:endParaRPr>
            </a:p>
          </p:txBody>
        </p:sp>
        <p:sp>
          <p:nvSpPr>
            <p:cNvPr id="52" name="Rectangle 16"/>
            <p:cNvSpPr>
              <a:spLocks noChangeArrowheads="1"/>
            </p:cNvSpPr>
            <p:nvPr/>
          </p:nvSpPr>
          <p:spPr bwMode="auto">
            <a:xfrm>
              <a:off x="5004048" y="2996952"/>
              <a:ext cx="1728887" cy="4318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53" name="Text Box 23"/>
            <p:cNvSpPr txBox="1">
              <a:spLocks noChangeArrowheads="1"/>
            </p:cNvSpPr>
            <p:nvPr/>
          </p:nvSpPr>
          <p:spPr bwMode="auto">
            <a:xfrm>
              <a:off x="6228184" y="3429000"/>
              <a:ext cx="56265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600" b="1" dirty="0" smtClean="0">
                  <a:latin typeface="Courier New" pitchFamily="49" charset="0"/>
                  <a:ea typeface="ヒラギノ角ゴ Pro W3" pitchFamily="96" charset="-128"/>
                </a:rPr>
                <a:t>26 </a:t>
              </a:r>
              <a:endParaRPr lang="de-DE" sz="1600" b="1" dirty="0">
                <a:latin typeface="Courier New" pitchFamily="49" charset="0"/>
                <a:ea typeface="ヒラギノ角ゴ Pro W3" pitchFamily="96" charset="-128"/>
              </a:endParaRPr>
            </a:p>
          </p:txBody>
        </p:sp>
        <p:sp>
          <p:nvSpPr>
            <p:cNvPr id="54" name="Text Box 23"/>
            <p:cNvSpPr txBox="1">
              <a:spLocks noChangeArrowheads="1"/>
            </p:cNvSpPr>
            <p:nvPr/>
          </p:nvSpPr>
          <p:spPr bwMode="auto">
            <a:xfrm>
              <a:off x="4849740" y="3429000"/>
              <a:ext cx="439223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600" b="1" dirty="0" smtClean="0">
                  <a:latin typeface="Courier New" pitchFamily="49" charset="0"/>
                  <a:ea typeface="ヒラギノ角ゴ Pro W3" pitchFamily="96" charset="-128"/>
                </a:rPr>
                <a:t>31</a:t>
              </a:r>
              <a:endParaRPr lang="de-DE" sz="1600" b="1" dirty="0">
                <a:latin typeface="Courier New" pitchFamily="49" charset="0"/>
                <a:ea typeface="ヒラギノ角ゴ Pro W3" pitchFamily="96" charset="-128"/>
              </a:endParaRPr>
            </a:p>
          </p:txBody>
        </p:sp>
        <p:sp>
          <p:nvSpPr>
            <p:cNvPr id="55" name="Text Box 17"/>
            <p:cNvSpPr txBox="1">
              <a:spLocks noChangeArrowheads="1"/>
            </p:cNvSpPr>
            <p:nvPr/>
          </p:nvSpPr>
          <p:spPr bwMode="auto">
            <a:xfrm>
              <a:off x="5002572" y="3103200"/>
              <a:ext cx="154208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i="1" dirty="0" smtClean="0">
                  <a:latin typeface="+mn-lt"/>
                  <a:ea typeface="ヒラギノ角ゴ Pro W3" pitchFamily="96" charset="-128"/>
                </a:rPr>
                <a:t>Opcode:</a:t>
              </a:r>
              <a:r>
                <a:rPr lang="de-DE" sz="1800" dirty="0" smtClean="0">
                  <a:latin typeface="+mn-lt"/>
                  <a:ea typeface="ヒラギノ角ゴ Pro W3" pitchFamily="96" charset="-128"/>
                </a:rPr>
                <a:t> </a:t>
              </a:r>
              <a:r>
                <a:rPr lang="de-DE" sz="1800" b="1" dirty="0" smtClean="0">
                  <a:latin typeface="Courier New" pitchFamily="49" charset="0"/>
                  <a:ea typeface="ヒラギノ角ゴ Pro W3" pitchFamily="96" charset="-128"/>
                </a:rPr>
                <a:t>ALU</a:t>
              </a:r>
              <a:endParaRPr lang="de-DE" sz="1800" b="1" dirty="0">
                <a:latin typeface="Courier New" pitchFamily="49" charset="0"/>
                <a:ea typeface="ヒラギノ角ゴ Pro W3" pitchFamily="9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9704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A7AD841D-195F-4292-B9F6-E70230237E47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Binärcode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Ausführbare Programm-Darstellung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u="sng" dirty="0" smtClean="0"/>
              <a:t>Alle</a:t>
            </a:r>
            <a:r>
              <a:rPr lang="de-DE" dirty="0" smtClean="0"/>
              <a:t> symbolischen Adressen durch reale ersetzt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Niedrigstes Abstraktionsniveau</a:t>
            </a:r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Linker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Vereinigung vieler Objektcodes und Bibliotheken zu einem ausführbaren Programm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Symbol-Auflösung mit Hilfe von Objektcode-Bibliotheken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Code-Anordnung im Speicher</a:t>
            </a:r>
            <a:endParaRPr lang="de-DE" dirty="0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3922713" y="583605"/>
            <a:ext cx="1296987" cy="1079500"/>
          </a:xfrm>
          <a:prstGeom prst="flowChartDocumen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 rot="16200000">
            <a:off x="1943894" y="909836"/>
            <a:ext cx="0" cy="2873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211638" y="797918"/>
            <a:ext cx="67786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Binär-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Code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290513" y="548680"/>
            <a:ext cx="1511300" cy="1223963"/>
          </a:xfrm>
          <a:prstGeom prst="flowChartMultidocumen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47700" indent="-457200" eaLnBrk="1" hangingPunct="1">
              <a:spcBef>
                <a:spcPct val="20000"/>
              </a:spcBef>
              <a:buClr>
                <a:srgbClr val="FF0007"/>
              </a:buClr>
            </a:pPr>
            <a:endParaRPr lang="de-DE" sz="2200" dirty="0">
              <a:latin typeface="MetaKorrespondenz" pitchFamily="34" charset="0"/>
              <a:ea typeface="ヒラギノ角ゴ Pro W3" pitchFamily="96" charset="-128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63550" y="907455"/>
            <a:ext cx="8175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Objekt-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Code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rot="16200000">
            <a:off x="3744119" y="909836"/>
            <a:ext cx="0" cy="2873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2089150" y="764580"/>
            <a:ext cx="1485900" cy="5746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2368550" y="837605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b="1" dirty="0">
                <a:ea typeface="ヒラギノ角ゴ Pro W3" pitchFamily="96" charset="-128"/>
              </a:rPr>
              <a:t>Linker</a:t>
            </a:r>
          </a:p>
        </p:txBody>
      </p:sp>
    </p:spTree>
    <p:extLst>
      <p:ext uri="{BB962C8B-B14F-4D97-AF65-F5344CB8AC3E}">
        <p14:creationId xmlns:p14="http://schemas.microsoft.com/office/powerpoint/2010/main" val="2407901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5B31D031-55C5-45F6-B094-A82E815EE8CF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Beispiel Symbol-Auflösung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Objektcode enthält Aufruf einer externen Funktion: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jal init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Suche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init</a:t>
            </a:r>
            <a:r>
              <a:rPr lang="de-DE" dirty="0" smtClean="0"/>
              <a:t> in allen anderen Objektcodes &amp; Bibliotheken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Füge Code von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init</a:t>
            </a:r>
            <a:r>
              <a:rPr lang="de-DE" dirty="0" smtClean="0"/>
              <a:t> dem Binärcode zu</a:t>
            </a:r>
            <a:endParaRPr lang="de-DE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Beispiel Speicher-Layout des Binärcodes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Binärcode besteht aus Funktionen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init</a:t>
            </a:r>
            <a:r>
              <a:rPr lang="de-DE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decode</a:t>
            </a:r>
            <a:r>
              <a:rPr lang="de-DE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encode</a:t>
            </a:r>
            <a:r>
              <a:rPr lang="de-DE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main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Speicher-Anordnung definiert abschließend reale Adressen</a:t>
            </a:r>
          </a:p>
        </p:txBody>
      </p:sp>
      <p:grpSp>
        <p:nvGrpSpPr>
          <p:cNvPr id="38" name="Group 11"/>
          <p:cNvGrpSpPr>
            <a:grpSpLocks/>
          </p:cNvGrpSpPr>
          <p:nvPr/>
        </p:nvGrpSpPr>
        <p:grpSpPr bwMode="auto">
          <a:xfrm>
            <a:off x="1331913" y="4760689"/>
            <a:ext cx="2087562" cy="431800"/>
            <a:chOff x="612" y="2750"/>
            <a:chExt cx="1315" cy="272"/>
          </a:xfrm>
        </p:grpSpPr>
        <p:sp>
          <p:nvSpPr>
            <p:cNvPr id="56" name="Rectangle 12"/>
            <p:cNvSpPr>
              <a:spLocks noChangeArrowheads="1"/>
            </p:cNvSpPr>
            <p:nvPr/>
          </p:nvSpPr>
          <p:spPr bwMode="auto">
            <a:xfrm>
              <a:off x="612" y="2750"/>
              <a:ext cx="1315" cy="27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57" name="Text Box 13"/>
            <p:cNvSpPr txBox="1">
              <a:spLocks noChangeArrowheads="1"/>
            </p:cNvSpPr>
            <p:nvPr/>
          </p:nvSpPr>
          <p:spPr bwMode="auto">
            <a:xfrm>
              <a:off x="884" y="2806"/>
              <a:ext cx="6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en-US" sz="1800" b="1" dirty="0" smtClean="0">
                  <a:latin typeface="Courier New" pitchFamily="49" charset="0"/>
                  <a:ea typeface="ヒラギノ角ゴ Pro W3" pitchFamily="96" charset="-128"/>
                </a:rPr>
                <a:t>decode</a:t>
              </a:r>
              <a:endParaRPr lang="en-US" sz="1800" b="1" dirty="0">
                <a:latin typeface="Courier New" pitchFamily="49" charset="0"/>
                <a:ea typeface="ヒラギノ角ゴ Pro W3" pitchFamily="96" charset="-128"/>
              </a:endParaRPr>
            </a:p>
          </p:txBody>
        </p:sp>
      </p:grpSp>
      <p:grpSp>
        <p:nvGrpSpPr>
          <p:cNvPr id="58" name="Group 14"/>
          <p:cNvGrpSpPr>
            <a:grpSpLocks/>
          </p:cNvGrpSpPr>
          <p:nvPr/>
        </p:nvGrpSpPr>
        <p:grpSpPr bwMode="auto">
          <a:xfrm>
            <a:off x="3419475" y="4760689"/>
            <a:ext cx="2087563" cy="431800"/>
            <a:chOff x="1927" y="2750"/>
            <a:chExt cx="1315" cy="272"/>
          </a:xfrm>
        </p:grpSpPr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1927" y="2750"/>
              <a:ext cx="1315" cy="272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2199" y="2806"/>
              <a:ext cx="6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en-US" sz="1800" b="1" dirty="0" smtClean="0">
                  <a:latin typeface="Courier New" pitchFamily="49" charset="0"/>
                  <a:ea typeface="ヒラギノ角ゴ Pro W3" pitchFamily="96" charset="-128"/>
                </a:rPr>
                <a:t>encode</a:t>
              </a:r>
              <a:endParaRPr lang="en-US" sz="1800" b="1" dirty="0">
                <a:latin typeface="Courier New" pitchFamily="49" charset="0"/>
                <a:ea typeface="ヒラギノ角ゴ Pro W3" pitchFamily="96" charset="-128"/>
              </a:endParaRPr>
            </a:p>
          </p:txBody>
        </p:sp>
      </p:grpSp>
      <p:grpSp>
        <p:nvGrpSpPr>
          <p:cNvPr id="61" name="Group 17"/>
          <p:cNvGrpSpPr>
            <a:grpSpLocks/>
          </p:cNvGrpSpPr>
          <p:nvPr/>
        </p:nvGrpSpPr>
        <p:grpSpPr bwMode="auto">
          <a:xfrm>
            <a:off x="5508625" y="4760689"/>
            <a:ext cx="792163" cy="431800"/>
            <a:chOff x="3334" y="3135"/>
            <a:chExt cx="499" cy="272"/>
          </a:xfrm>
        </p:grpSpPr>
        <p:sp>
          <p:nvSpPr>
            <p:cNvPr id="62" name="Rectangle 18"/>
            <p:cNvSpPr>
              <a:spLocks noChangeArrowheads="1"/>
            </p:cNvSpPr>
            <p:nvPr/>
          </p:nvSpPr>
          <p:spPr bwMode="auto">
            <a:xfrm>
              <a:off x="3334" y="3135"/>
              <a:ext cx="499" cy="272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63" name="Text Box 19"/>
            <p:cNvSpPr txBox="1">
              <a:spLocks noChangeArrowheads="1"/>
            </p:cNvSpPr>
            <p:nvPr/>
          </p:nvSpPr>
          <p:spPr bwMode="auto">
            <a:xfrm>
              <a:off x="3424" y="3191"/>
              <a:ext cx="34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b="1" dirty="0" smtClean="0">
                  <a:latin typeface="Courier New" pitchFamily="49" charset="0"/>
                  <a:ea typeface="ヒラギノ角ゴ Pro W3" pitchFamily="96" charset="-128"/>
                </a:rPr>
                <a:t>init</a:t>
              </a:r>
              <a:endParaRPr lang="de-DE" sz="1800" b="1" dirty="0">
                <a:latin typeface="Courier New" pitchFamily="49" charset="0"/>
                <a:ea typeface="ヒラギノ角ゴ Pro W3" pitchFamily="96" charset="-128"/>
              </a:endParaRPr>
            </a:p>
          </p:txBody>
        </p:sp>
      </p:grpSp>
      <p:grpSp>
        <p:nvGrpSpPr>
          <p:cNvPr id="64" name="Group 20"/>
          <p:cNvGrpSpPr>
            <a:grpSpLocks/>
          </p:cNvGrpSpPr>
          <p:nvPr/>
        </p:nvGrpSpPr>
        <p:grpSpPr bwMode="auto">
          <a:xfrm>
            <a:off x="6300788" y="4760689"/>
            <a:ext cx="1008062" cy="431800"/>
            <a:chOff x="3742" y="2750"/>
            <a:chExt cx="635" cy="272"/>
          </a:xfrm>
        </p:grpSpPr>
        <p:sp>
          <p:nvSpPr>
            <p:cNvPr id="65" name="Rectangle 21"/>
            <p:cNvSpPr>
              <a:spLocks noChangeArrowheads="1"/>
            </p:cNvSpPr>
            <p:nvPr/>
          </p:nvSpPr>
          <p:spPr bwMode="auto">
            <a:xfrm>
              <a:off x="3742" y="2750"/>
              <a:ext cx="635" cy="272"/>
            </a:xfrm>
            <a:prstGeom prst="rect">
              <a:avLst/>
            </a:prstGeom>
            <a:solidFill>
              <a:srgbClr val="9933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66" name="Text Box 22"/>
            <p:cNvSpPr txBox="1">
              <a:spLocks noChangeArrowheads="1"/>
            </p:cNvSpPr>
            <p:nvPr/>
          </p:nvSpPr>
          <p:spPr bwMode="auto">
            <a:xfrm>
              <a:off x="3787" y="2806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b="1" dirty="0">
                  <a:latin typeface="Courier New" pitchFamily="49" charset="0"/>
                  <a:ea typeface="ヒラギノ角ゴ Pro W3" pitchFamily="96" charset="-128"/>
                </a:rPr>
                <a:t>main</a:t>
              </a:r>
            </a:p>
          </p:txBody>
        </p:sp>
      </p:grpSp>
      <p:grpSp>
        <p:nvGrpSpPr>
          <p:cNvPr id="67" name="Group 23"/>
          <p:cNvGrpSpPr>
            <a:grpSpLocks/>
          </p:cNvGrpSpPr>
          <p:nvPr/>
        </p:nvGrpSpPr>
        <p:grpSpPr bwMode="auto">
          <a:xfrm>
            <a:off x="2339975" y="5336952"/>
            <a:ext cx="2087563" cy="431800"/>
            <a:chOff x="612" y="2750"/>
            <a:chExt cx="1315" cy="272"/>
          </a:xfrm>
        </p:grpSpPr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612" y="2750"/>
              <a:ext cx="1315" cy="27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884" y="2806"/>
              <a:ext cx="6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en-US" sz="1800" b="1" dirty="0" smtClean="0">
                  <a:latin typeface="Courier New" pitchFamily="49" charset="0"/>
                  <a:ea typeface="ヒラギノ角ゴ Pro W3" pitchFamily="96" charset="-128"/>
                </a:rPr>
                <a:t>decode</a:t>
              </a:r>
              <a:endParaRPr lang="en-US" sz="1800" b="1" dirty="0">
                <a:latin typeface="Courier New" pitchFamily="49" charset="0"/>
                <a:ea typeface="ヒラギノ角ゴ Pro W3" pitchFamily="96" charset="-128"/>
              </a:endParaRPr>
            </a:p>
          </p:txBody>
        </p:sp>
      </p:grpSp>
      <p:grpSp>
        <p:nvGrpSpPr>
          <p:cNvPr id="70" name="Group 26"/>
          <p:cNvGrpSpPr>
            <a:grpSpLocks/>
          </p:cNvGrpSpPr>
          <p:nvPr/>
        </p:nvGrpSpPr>
        <p:grpSpPr bwMode="auto">
          <a:xfrm>
            <a:off x="5221288" y="5336952"/>
            <a:ext cx="2087562" cy="431800"/>
            <a:chOff x="1927" y="2750"/>
            <a:chExt cx="1315" cy="272"/>
          </a:xfrm>
        </p:grpSpPr>
        <p:sp>
          <p:nvSpPr>
            <p:cNvPr id="71" name="Rectangle 27"/>
            <p:cNvSpPr>
              <a:spLocks noChangeArrowheads="1"/>
            </p:cNvSpPr>
            <p:nvPr/>
          </p:nvSpPr>
          <p:spPr bwMode="auto">
            <a:xfrm>
              <a:off x="1927" y="2750"/>
              <a:ext cx="1315" cy="272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72" name="Text Box 28"/>
            <p:cNvSpPr txBox="1">
              <a:spLocks noChangeArrowheads="1"/>
            </p:cNvSpPr>
            <p:nvPr/>
          </p:nvSpPr>
          <p:spPr bwMode="auto">
            <a:xfrm>
              <a:off x="2199" y="2806"/>
              <a:ext cx="6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en-US" sz="1800" b="1" dirty="0" smtClean="0">
                  <a:latin typeface="Courier New" pitchFamily="49" charset="0"/>
                  <a:ea typeface="ヒラギノ角ゴ Pro W3" pitchFamily="96" charset="-128"/>
                </a:rPr>
                <a:t>encode</a:t>
              </a:r>
              <a:endParaRPr lang="en-US" sz="1800" b="1" dirty="0">
                <a:latin typeface="Courier New" pitchFamily="49" charset="0"/>
                <a:ea typeface="ヒラギノ角ゴ Pro W3" pitchFamily="96" charset="-128"/>
              </a:endParaRPr>
            </a:p>
          </p:txBody>
        </p:sp>
      </p:grpSp>
      <p:grpSp>
        <p:nvGrpSpPr>
          <p:cNvPr id="73" name="Group 29"/>
          <p:cNvGrpSpPr>
            <a:grpSpLocks/>
          </p:cNvGrpSpPr>
          <p:nvPr/>
        </p:nvGrpSpPr>
        <p:grpSpPr bwMode="auto">
          <a:xfrm>
            <a:off x="4427538" y="5336952"/>
            <a:ext cx="792162" cy="431800"/>
            <a:chOff x="2653" y="3498"/>
            <a:chExt cx="499" cy="272"/>
          </a:xfrm>
        </p:grpSpPr>
        <p:sp>
          <p:nvSpPr>
            <p:cNvPr id="74" name="Rectangle 30"/>
            <p:cNvSpPr>
              <a:spLocks noChangeArrowheads="1"/>
            </p:cNvSpPr>
            <p:nvPr/>
          </p:nvSpPr>
          <p:spPr bwMode="auto">
            <a:xfrm>
              <a:off x="2653" y="3498"/>
              <a:ext cx="499" cy="272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75" name="Text Box 31"/>
            <p:cNvSpPr txBox="1">
              <a:spLocks noChangeArrowheads="1"/>
            </p:cNvSpPr>
            <p:nvPr/>
          </p:nvSpPr>
          <p:spPr bwMode="auto">
            <a:xfrm>
              <a:off x="2744" y="3554"/>
              <a:ext cx="34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b="1" dirty="0" smtClean="0">
                  <a:latin typeface="Courier New" pitchFamily="49" charset="0"/>
                  <a:ea typeface="ヒラギノ角ゴ Pro W3" pitchFamily="96" charset="-128"/>
                </a:rPr>
                <a:t>init</a:t>
              </a:r>
              <a:endParaRPr lang="de-DE" sz="1800" b="1" dirty="0">
                <a:latin typeface="Courier New" pitchFamily="49" charset="0"/>
                <a:ea typeface="ヒラギノ角ゴ Pro W3" pitchFamily="96" charset="-128"/>
              </a:endParaRPr>
            </a:p>
          </p:txBody>
        </p:sp>
      </p:grpSp>
      <p:grpSp>
        <p:nvGrpSpPr>
          <p:cNvPr id="76" name="Group 32"/>
          <p:cNvGrpSpPr>
            <a:grpSpLocks/>
          </p:cNvGrpSpPr>
          <p:nvPr/>
        </p:nvGrpSpPr>
        <p:grpSpPr bwMode="auto">
          <a:xfrm>
            <a:off x="1331913" y="5336952"/>
            <a:ext cx="1008062" cy="431800"/>
            <a:chOff x="3742" y="2750"/>
            <a:chExt cx="635" cy="272"/>
          </a:xfrm>
        </p:grpSpPr>
        <p:sp>
          <p:nvSpPr>
            <p:cNvPr id="77" name="Rectangle 33"/>
            <p:cNvSpPr>
              <a:spLocks noChangeArrowheads="1"/>
            </p:cNvSpPr>
            <p:nvPr/>
          </p:nvSpPr>
          <p:spPr bwMode="auto">
            <a:xfrm>
              <a:off x="3742" y="2750"/>
              <a:ext cx="635" cy="272"/>
            </a:xfrm>
            <a:prstGeom prst="rect">
              <a:avLst/>
            </a:prstGeom>
            <a:solidFill>
              <a:srgbClr val="9933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78" name="Text Box 34"/>
            <p:cNvSpPr txBox="1">
              <a:spLocks noChangeArrowheads="1"/>
            </p:cNvSpPr>
            <p:nvPr/>
          </p:nvSpPr>
          <p:spPr bwMode="auto">
            <a:xfrm>
              <a:off x="3787" y="2806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b="1" dirty="0">
                  <a:latin typeface="Courier New" pitchFamily="49" charset="0"/>
                  <a:ea typeface="ヒラギノ角ゴ Pro W3" pitchFamily="96" charset="-128"/>
                </a:rPr>
                <a:t>main</a:t>
              </a:r>
            </a:p>
          </p:txBody>
        </p:sp>
      </p:grpSp>
      <p:pic>
        <p:nvPicPr>
          <p:cNvPr id="79" name="Picture 35" descr="MCj038404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4767039"/>
            <a:ext cx="8937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11"/>
          <p:cNvSpPr>
            <a:spLocks noChangeArrowheads="1"/>
          </p:cNvSpPr>
          <p:nvPr/>
        </p:nvSpPr>
        <p:spPr bwMode="auto">
          <a:xfrm>
            <a:off x="322685" y="583605"/>
            <a:ext cx="1296987" cy="1079500"/>
          </a:xfrm>
          <a:prstGeom prst="flowChartDocumen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1" name="Text Box 5"/>
          <p:cNvSpPr txBox="1">
            <a:spLocks noChangeArrowheads="1"/>
          </p:cNvSpPr>
          <p:nvPr/>
        </p:nvSpPr>
        <p:spPr bwMode="auto">
          <a:xfrm>
            <a:off x="611610" y="797918"/>
            <a:ext cx="67786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Binär-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4210856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8A320040-022D-4B0B-854A-6456AFB9CBA0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Header</a:t>
            </a:r>
            <a:r>
              <a:rPr lang="de-DE" dirty="0"/>
              <a:t>: Identifikator </a:t>
            </a:r>
            <a:r>
              <a:rPr lang="en-US" i="1" dirty="0"/>
              <a:t>(Magic Number)</a:t>
            </a:r>
            <a:r>
              <a:rPr lang="de-DE" dirty="0"/>
              <a:t>, Längenangaben, Datum, …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Codesegment / </a:t>
            </a:r>
            <a:r>
              <a:rPr lang="de-DE" dirty="0" smtClean="0"/>
              <a:t>Textsegment: Maschinenbefehle </a:t>
            </a:r>
            <a:r>
              <a:rPr lang="de-DE" dirty="0"/>
              <a:t>des Programms, Konstanten, </a:t>
            </a:r>
            <a:r>
              <a:rPr lang="en-US" i="1" dirty="0" smtClean="0"/>
              <a:t>Strings</a:t>
            </a:r>
            <a:r>
              <a:rPr lang="de-DE" dirty="0" smtClean="0"/>
              <a:t>, </a:t>
            </a:r>
            <a:r>
              <a:rPr lang="de-DE" dirty="0"/>
              <a:t>Sprungtabellen, …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Datensegment:</a:t>
            </a: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(initialisierte) Variablen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nichtinitialisierte Variablen </a:t>
            </a:r>
            <a:r>
              <a:rPr lang="en-US" i="1" dirty="0" smtClean="0"/>
              <a:t>(Block Storage Segment, BSS)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Symboltabelle: </a:t>
            </a:r>
            <a:r>
              <a:rPr lang="en-US" i="1" dirty="0" smtClean="0"/>
              <a:t>Labels</a:t>
            </a:r>
            <a:r>
              <a:rPr lang="de-DE" dirty="0" smtClean="0"/>
              <a:t> im-/exportierter Variablen &amp; Einsprungpunkte, …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Debugging</a:t>
            </a:r>
            <a:r>
              <a:rPr lang="de-DE" dirty="0" smtClean="0"/>
              <a:t>-Information: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Zeilennummern, Variablen, Datenstrukturen &amp; Prozedurnamen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Relokationsinformationen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Adressen, welche bei einer Verschiebung des Programms angepasst werden </a:t>
            </a:r>
            <a:r>
              <a:rPr lang="de-DE" dirty="0" smtClean="0"/>
              <a:t>müssen</a:t>
            </a:r>
            <a:endParaRPr lang="de-DE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Bestandteile eines Binär-Programms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0505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D12754A8-3B39-4163-8124-549E0EAAE6BE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a.out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Klassisches UNIX-Format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Details sind plattformabhängig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/>
              <a:t>COFF </a:t>
            </a:r>
            <a:r>
              <a:rPr lang="en-US" i="1" dirty="0">
                <a:cs typeface="Courier New" pitchFamily="49" charset="0"/>
              </a:rPr>
              <a:t>(Common Object File Format)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Idee des einheitlichen Formats über alle Plattformen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Headervariable spezifiziert Prozessorplattform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Variante PE-COFF </a:t>
            </a:r>
            <a:r>
              <a:rPr lang="en-US" i="1" dirty="0"/>
              <a:t>(Portable Executable …)</a:t>
            </a:r>
            <a:r>
              <a:rPr lang="de-DE" dirty="0"/>
              <a:t>: Windows-Welt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/>
              <a:t>ELF </a:t>
            </a:r>
            <a:r>
              <a:rPr lang="en-US" i="1" dirty="0"/>
              <a:t>(Executable and Linkable Format)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Einheitliches Format für UNIX-Systeme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Definiert auch Systemaufrufe und deren Semantik (System-API)</a:t>
            </a:r>
          </a:p>
          <a:p>
            <a:pPr marL="0" indent="0">
              <a:lnSpc>
                <a:spcPct val="120000"/>
              </a:lnSpc>
            </a:pPr>
            <a:endParaRPr lang="de-DE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Dateiformate für Binär-Programme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892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A2F1EDFE-6320-4BD6-8FC8-3BBFEB8BDBA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Der Lader </a:t>
            </a:r>
            <a:r>
              <a:rPr lang="en-US" b="1" i="1" dirty="0" smtClean="0"/>
              <a:t>(Loader)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Laden eines Binär-Programms an die gewünschte Stelle im Hauptspeicher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„Relozierung“ bedeutet, Programme im Hauptspeicher zu verschieben und Referenzen auf Speicheradressen anzupassen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Verwaltung und Berücksichtigung von Relokationsinformationen</a:t>
            </a:r>
            <a:endParaRPr lang="de-DE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fehlt noch?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8328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91B973BF-83E9-452A-88E8-3047AB3BE10B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der Vorlesung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Einführung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Zahlendarstellungen und Rechnerarithmetik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Einführung in Betriebssysteme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Prozesse und Nebenläufigkeit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Filesysteme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Speicherverwaltung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/>
              <a:t>Einführung in </a:t>
            </a:r>
            <a:r>
              <a:rPr lang="de-DE" b="1" dirty="0" smtClean="0"/>
              <a:t>MIPS-Assembler</a:t>
            </a:r>
            <a:endParaRPr lang="de-DE" b="1" dirty="0" smtClean="0">
              <a:solidFill>
                <a:srgbClr val="7D91AA"/>
              </a:solidFill>
            </a:endParaRP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Rechteverwaltung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Ein-/Ausgabe und </a:t>
            </a:r>
            <a:r>
              <a:rPr lang="de-DE" b="1" dirty="0" smtClean="0">
                <a:solidFill>
                  <a:srgbClr val="7D91AA"/>
                </a:solidFill>
              </a:rPr>
              <a:t>Gerätetreiber</a:t>
            </a:r>
            <a:endParaRPr lang="de-DE" b="1" dirty="0" smtClean="0">
              <a:solidFill>
                <a:srgbClr val="7D9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24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1D311F53-8BDD-465F-80DD-87C00EE2EA15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Roter Faden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7"/>
            </a:pPr>
            <a:r>
              <a:rPr lang="de-DE" b="1" dirty="0" smtClean="0"/>
              <a:t>Einführung in MIPS-Assembler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Einführung</a:t>
            </a:r>
            <a:endParaRPr lang="de-DE" i="1" dirty="0" smtClean="0"/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Von-Neumann Rechnerarchitektur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MIPS Architekturskizze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Abstraktionsebenen von Programmiersprachen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Werkzeuge zur Code-Erzeugung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Exemplarische Betrachtung der MIPS Assemblersprache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Übersetzung von hochsprachlichen Konstrukten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Beispiel: </a:t>
            </a:r>
            <a:r>
              <a:rPr lang="en-US" i="1" dirty="0" smtClean="0"/>
              <a:t>bubble sort</a:t>
            </a:r>
          </a:p>
        </p:txBody>
      </p:sp>
    </p:spTree>
    <p:extLst>
      <p:ext uri="{BB962C8B-B14F-4D97-AF65-F5344CB8AC3E}">
        <p14:creationId xmlns:p14="http://schemas.microsoft.com/office/powerpoint/2010/main" val="4160071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789B14E3-FE98-4DC0-8CA1-605DF4A9AC1C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Programmiersprache für maschinennahe Programmierung</a:t>
            </a:r>
            <a:endParaRPr lang="en-US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Mnemonische Kürzel für die einzelnen Maschinenbefehle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Symbolische Namen für Programm- und Datenadressen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Notation für die Adressierungsarten und Konstanten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Normalerweise eine Zeile pro Maschinenbefehl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Assemblersprache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23478" r="8332" b="13182"/>
          <a:stretch/>
        </p:blipFill>
        <p:spPr bwMode="auto">
          <a:xfrm>
            <a:off x="755576" y="3212976"/>
            <a:ext cx="7593345" cy="31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852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63" t="10047" b="30278"/>
          <a:stretch/>
        </p:blipFill>
        <p:spPr bwMode="auto">
          <a:xfrm>
            <a:off x="6948264" y="44624"/>
            <a:ext cx="2080741" cy="28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" r="27098" b="22579"/>
          <a:stretch/>
        </p:blipFill>
        <p:spPr bwMode="auto">
          <a:xfrm>
            <a:off x="3210530" y="2922571"/>
            <a:ext cx="5825966" cy="360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FF954B62-56B8-4D0F-A3D2-887AEF7EC322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IDE = </a:t>
            </a:r>
            <a:r>
              <a:rPr lang="en-US" b="1" i="1" dirty="0" smtClean="0"/>
              <a:t>Integrated Development Environment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Texteditor, Assembler, Linker, Debugger, …</a:t>
            </a:r>
            <a:endParaRPr lang="de-DE" dirty="0"/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MARS = </a:t>
            </a:r>
            <a:r>
              <a:rPr lang="en-US" b="1" i="1" dirty="0" smtClean="0"/>
              <a:t>MIPS Assembler and Run-Time Simulator</a:t>
            </a:r>
            <a:endParaRPr lang="en-US" i="1" dirty="0" smtClean="0"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hlinkClick r:id="rId4"/>
              </a:rPr>
              <a:t>http</a:t>
            </a:r>
            <a:r>
              <a:rPr lang="de-DE" b="1" dirty="0">
                <a:latin typeface="Courier New" pitchFamily="49" charset="0"/>
                <a:hlinkClick r:id="rId4"/>
              </a:rPr>
              <a:t>://courses.missouristate.edu/KenVollmar/MARS/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Anzeige der Namen</a:t>
            </a:r>
            <a:br>
              <a:rPr lang="de-DE" dirty="0" smtClean="0"/>
            </a:br>
            <a:r>
              <a:rPr lang="en-US" i="1" dirty="0" smtClean="0"/>
              <a:t>(Labels)</a:t>
            </a:r>
            <a:r>
              <a:rPr lang="de-DE" dirty="0" smtClean="0"/>
              <a:t> für Sprung-</a:t>
            </a:r>
            <a:br>
              <a:rPr lang="de-DE" dirty="0" smtClean="0"/>
            </a:br>
            <a:r>
              <a:rPr lang="de-DE" dirty="0" smtClean="0"/>
              <a:t>ziele und Variablen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Anzeige der</a:t>
            </a:r>
            <a:br>
              <a:rPr lang="de-DE" dirty="0" smtClean="0"/>
            </a:br>
            <a:r>
              <a:rPr lang="de-DE" dirty="0" smtClean="0"/>
              <a:t>Instruktionen im</a:t>
            </a:r>
            <a:br>
              <a:rPr lang="de-DE" dirty="0" smtClean="0"/>
            </a:br>
            <a:r>
              <a:rPr lang="de-DE" dirty="0" smtClean="0"/>
              <a:t>Speicher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Anzeige der</a:t>
            </a:r>
            <a:br>
              <a:rPr lang="de-DE" dirty="0" smtClean="0"/>
            </a:br>
            <a:r>
              <a:rPr lang="de-DE" dirty="0" smtClean="0"/>
              <a:t>Prozessorregister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Anzeige des</a:t>
            </a:r>
            <a:br>
              <a:rPr lang="de-DE" dirty="0" smtClean="0"/>
            </a:br>
            <a:r>
              <a:rPr lang="de-DE" dirty="0" smtClean="0"/>
              <a:t>Datenspeichers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MARS-IDE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5524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A493BF15-94BB-4A68-B28C-10E9EAEA69C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Wesentliche Erleichterung für die Programmierarbeit</a:t>
            </a:r>
            <a:endParaRPr lang="en-US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Quelltext zum Beispiel in Java/C++/C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Typenkonzept für Zuweisungen und</a:t>
            </a:r>
            <a:br>
              <a:rPr lang="de-DE" dirty="0" smtClean="0"/>
            </a:br>
            <a:r>
              <a:rPr lang="de-DE" dirty="0" smtClean="0"/>
              <a:t>Funktionsaufrufe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Mehr als ein Maschinenbefehl pro Statement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Compiler verwendet u.U. nicht alle Befehle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Geschwindigkeitsnachteil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Bessere Produktivität</a:t>
            </a:r>
            <a:endParaRPr lang="de-DE" dirty="0"/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Entsprechendes Programm in Assembler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Auf die MIPS-CPU bezogene Befehlskürzel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Gute Auslastung der vorhandenen Register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 Zeile ein Maschinenbefehl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Kein Typenkonzept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(Höhere) Programmiersprachen im Vergleich (1)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5868144" y="1700808"/>
            <a:ext cx="29418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max = 40;</a:t>
            </a:r>
          </a:p>
          <a:p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val = </a:t>
            </a:r>
            <a:r>
              <a:rPr lang="de-DE" sz="1800" b="1" dirty="0">
                <a:latin typeface="Courier New" pitchFamily="49" charset="0"/>
                <a:cs typeface="Courier New" pitchFamily="49" charset="0"/>
              </a:rPr>
              <a:t>‘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A‘;</a:t>
            </a:r>
          </a:p>
          <a:p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do {</a:t>
            </a:r>
          </a:p>
          <a:p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arr[inx++] = val;</a:t>
            </a:r>
          </a:p>
          <a:p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while ( inx &lt; max );</a:t>
            </a:r>
          </a:p>
          <a:p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de-DE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868144" y="4350003"/>
            <a:ext cx="30796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init: la   $7,arr($0)</a:t>
            </a:r>
          </a:p>
          <a:p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    addi $8,$7,40</a:t>
            </a:r>
          </a:p>
          <a:p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    addi $9,$0,‘A‘</a:t>
            </a:r>
          </a:p>
          <a:p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loop: sw   $9,0($7)</a:t>
            </a:r>
          </a:p>
          <a:p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    addi $7,$7,4</a:t>
            </a:r>
          </a:p>
          <a:p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    beq  $7,$8,end</a:t>
            </a:r>
          </a:p>
          <a:p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    j    loop</a:t>
            </a:r>
          </a:p>
        </p:txBody>
      </p:sp>
    </p:spTree>
    <p:extLst>
      <p:ext uri="{BB962C8B-B14F-4D97-AF65-F5344CB8AC3E}">
        <p14:creationId xmlns:p14="http://schemas.microsoft.com/office/powerpoint/2010/main" val="1140337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A68EDDCA-A725-41B1-89A3-75FFA91D2E85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Entsprechendes Programm in Assembler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Auf die MIPS-CPU bezogene Befehlskürzel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Gute Auslastung der vorhandenen Register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Pro Zeile ein Maschinenbefehl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Kein Typenkonzept</a:t>
            </a:r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Entsprechender Maschinencode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Daten &amp; Code im Speicher festgelegt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Daten bei 0x10010000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Besondere Debugtechniken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Keine Mnemonics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(Höhere) Programmiersprachen im Vergleich (2)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868144" y="1340768"/>
            <a:ext cx="30796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init: la   $7,arr($0)</a:t>
            </a:r>
          </a:p>
          <a:p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    addi $8,$7,40</a:t>
            </a:r>
          </a:p>
          <a:p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    addi $9,$0,‘A‘</a:t>
            </a:r>
          </a:p>
          <a:p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loop: sw   $9,0($7)</a:t>
            </a:r>
          </a:p>
          <a:p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    addi $7,$7,4</a:t>
            </a:r>
          </a:p>
          <a:p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    beq  $7,$8,end</a:t>
            </a:r>
          </a:p>
          <a:p>
            <a:r>
              <a:rPr lang="de-DE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    j    loop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868144" y="3651989"/>
            <a:ext cx="30796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0x400000:  0x3c011001</a:t>
            </a:r>
          </a:p>
          <a:p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0x400004:  0x34210000</a:t>
            </a:r>
            <a:endParaRPr lang="de-DE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0x400008:  0x00013820</a:t>
            </a:r>
            <a:endParaRPr lang="de-DE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0x40000c:  0x20e80028</a:t>
            </a:r>
            <a:endParaRPr lang="de-DE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0x400010</a:t>
            </a:r>
            <a:r>
              <a:rPr lang="de-DE" sz="1800" b="1" dirty="0">
                <a:latin typeface="Courier New" pitchFamily="49" charset="0"/>
                <a:cs typeface="Courier New" pitchFamily="49" charset="0"/>
              </a:rPr>
              <a:t>: 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0x20090041</a:t>
            </a:r>
            <a:endParaRPr lang="de-DE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0x400014:  0xace90000</a:t>
            </a:r>
            <a:endParaRPr lang="de-DE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0x400018:  0x20e70004</a:t>
            </a:r>
            <a:endParaRPr lang="de-DE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0x40001c:  0x10e80001</a:t>
            </a:r>
            <a:endParaRPr lang="de-DE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0x400020</a:t>
            </a:r>
            <a:r>
              <a:rPr lang="de-DE" sz="1800" b="1" dirty="0">
                <a:latin typeface="Courier New" pitchFamily="49" charset="0"/>
                <a:cs typeface="Courier New" pitchFamily="49" charset="0"/>
              </a:rPr>
              <a:t>: 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0x08100005</a:t>
            </a:r>
            <a:endParaRPr lang="de-DE" sz="1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673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754BA691-0C47-410D-95CD-41A1D780A4C1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Zeilenorientierte Assemblerbefehle</a:t>
            </a:r>
            <a:endParaRPr lang="en-US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Befehlszeilen werden in eine Maschineninstruktion übersetzt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Assemblerdirektiven bzw. Pseudobefehle steuern die Übersetzung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/>
              <a:t>Prinzipieller Aufbau einer Befehlszeile</a:t>
            </a:r>
            <a:endParaRPr lang="en-US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[Label:]	Operationscode	Operanden	[Kommentar]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en-US" b="1" i="1" dirty="0" smtClean="0"/>
              <a:t>Labels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Programmausführung beginnt beim obligatorischen Label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main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Labels</a:t>
            </a:r>
            <a:r>
              <a:rPr lang="de-DE" dirty="0" smtClean="0"/>
              <a:t> dienen als Bezeichner und beginnen nicht mit einer Ziffer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Symbolische Marke im Text, abgeschlossen durch ‘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de-DE" dirty="0" smtClean="0"/>
              <a:t>‘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Wird mit aktueller Speicheradresse verbunden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Delegiert Adressberechnung an den Assembler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Elemente der MIPS Assemblersprache (1)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2862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EAF036A9-379A-4351-BF55-181B3B4A4F8E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Bedeutung der Operationscodes</a:t>
            </a:r>
            <a:endParaRPr lang="en-US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Befehle mit einem </a:t>
            </a:r>
            <a:r>
              <a:rPr lang="en-US" i="1" dirty="0" smtClean="0"/>
              <a:t>Immediate</a:t>
            </a:r>
            <a:r>
              <a:rPr lang="de-DE" dirty="0" smtClean="0"/>
              <a:t>-Operanden (</a:t>
            </a:r>
            <a:r>
              <a:rPr lang="en-US" i="1" dirty="0" smtClean="0"/>
              <a:t>load</a:t>
            </a:r>
            <a:r>
              <a:rPr lang="de-DE" dirty="0" smtClean="0"/>
              <a:t>, </a:t>
            </a:r>
            <a:r>
              <a:rPr lang="en-US" i="1" dirty="0" smtClean="0"/>
              <a:t>store</a:t>
            </a:r>
            <a:r>
              <a:rPr lang="de-DE" dirty="0" smtClean="0"/>
              <a:t>, </a:t>
            </a:r>
            <a:r>
              <a:rPr lang="en-US" i="1" dirty="0" smtClean="0"/>
              <a:t>add-immediate</a:t>
            </a:r>
            <a:r>
              <a:rPr lang="de-DE" dirty="0" smtClean="0"/>
              <a:t>, …)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Sprungbefehle (</a:t>
            </a:r>
            <a:r>
              <a:rPr lang="en-US" i="1" dirty="0" smtClean="0"/>
              <a:t>jump absolute</a:t>
            </a:r>
            <a:r>
              <a:rPr lang="de-DE" dirty="0" smtClean="0"/>
              <a:t>, </a:t>
            </a:r>
            <a:r>
              <a:rPr lang="en-US" i="1" dirty="0" smtClean="0"/>
              <a:t>branch on equal</a:t>
            </a:r>
            <a:r>
              <a:rPr lang="de-DE" dirty="0" smtClean="0"/>
              <a:t>, …)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Registerbefehle (</a:t>
            </a:r>
            <a:r>
              <a:rPr lang="en-US" i="1" dirty="0" smtClean="0"/>
              <a:t>add</a:t>
            </a:r>
            <a:r>
              <a:rPr lang="de-DE" dirty="0" smtClean="0"/>
              <a:t>, </a:t>
            </a:r>
            <a:r>
              <a:rPr lang="en-US" i="1" dirty="0" smtClean="0"/>
              <a:t>shift</a:t>
            </a:r>
            <a:r>
              <a:rPr lang="de-DE" dirty="0" smtClean="0"/>
              <a:t>, </a:t>
            </a:r>
            <a:r>
              <a:rPr lang="en-US" i="1" dirty="0" smtClean="0"/>
              <a:t>set less than</a:t>
            </a:r>
            <a:r>
              <a:rPr lang="de-DE" dirty="0" smtClean="0"/>
              <a:t>, …)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Siehe folgende Folien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Siehe Referenzkarte zur MIPS-ISA</a:t>
            </a:r>
            <a:r>
              <a:rPr lang="de-DE" dirty="0"/>
              <a:t/>
            </a:r>
            <a:br>
              <a:rPr lang="de-DE" dirty="0"/>
            </a:br>
            <a:r>
              <a:rPr lang="de-DE" b="1" dirty="0" smtClean="0">
                <a:latin typeface="Courier New" pitchFamily="49" charset="0"/>
                <a:cs typeface="Courier New" pitchFamily="49" charset="0"/>
                <a:hlinkClick r:id="rId3"/>
              </a:rPr>
              <a:t>http</a:t>
            </a:r>
            <a:r>
              <a:rPr lang="de-DE" b="1" dirty="0">
                <a:latin typeface="Courier New" pitchFamily="49" charset="0"/>
                <a:cs typeface="Courier New" pitchFamily="49" charset="0"/>
                <a:hlinkClick r:id="rId3"/>
              </a:rPr>
              <a:t>://refcards.com/docs/waetzigj/mips/mipsref.pdf</a:t>
            </a:r>
            <a:endParaRPr lang="de-DE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/>
              <a:t>Operanden</a:t>
            </a:r>
            <a:endParaRPr lang="en-US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Registernamen, Adressen, Werte, Konstanten, Zeichenketten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Angaben zur Adressierungsart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addi	$8,$0,‘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‘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sw	$8,capitalA($0)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Elemente der MIPS Assemblersprache (2)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5207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AC225B98-9C57-433B-9B42-ED0EBD2B8E42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Kommentare</a:t>
            </a:r>
            <a:endParaRPr lang="en-US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Dienen der Erläuterung durch den menschlichen Leser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Eingeleitet durch ein ‘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de-DE" dirty="0" smtClean="0"/>
              <a:t>‘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Gehen bis zum Ende der Zeile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/>
              <a:t>Zahlendarstellung</a:t>
            </a:r>
            <a:endParaRPr lang="en-US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Dezimalzahlen: wie gewohnt, z.B.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3455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Hexadezimalzahlen: beginnen mit Präfix </a:t>
            </a:r>
            <a:r>
              <a:rPr lang="de-DE" sz="1700" b="1" dirty="0" smtClean="0">
                <a:latin typeface="DejaVu Sans Mono"/>
                <a:ea typeface="DejaVu Sans Mono"/>
                <a:cs typeface="DejaVu Sans Mono"/>
              </a:rPr>
              <a:t>0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de-DE" dirty="0" smtClean="0"/>
              <a:t>, z.B. </a:t>
            </a:r>
            <a:r>
              <a:rPr lang="de-DE" sz="1700" b="1" dirty="0" smtClean="0">
                <a:latin typeface="DejaVu Sans Mono"/>
                <a:ea typeface="DejaVu Sans Mono"/>
                <a:cs typeface="DejaVu Sans Mono"/>
              </a:rPr>
              <a:t>0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xAFFE4711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Oktalzahlen: beginnen mit einer Null, z.B. </a:t>
            </a:r>
            <a:r>
              <a:rPr lang="de-DE" sz="1700" b="1" dirty="0" smtClean="0">
                <a:latin typeface="DejaVu Sans Mono"/>
                <a:ea typeface="DejaVu Sans Mono"/>
                <a:cs typeface="DejaVu Sans Mono"/>
              </a:rPr>
              <a:t>00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307</a:t>
            </a:r>
            <a:r>
              <a:rPr lang="de-DE" sz="1700" b="1" dirty="0" smtClean="0">
                <a:latin typeface="DejaVu Sans Mono"/>
                <a:ea typeface="DejaVu Sans Mono"/>
                <a:cs typeface="DejaVu Sans Mono"/>
              </a:rPr>
              <a:t>0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(Vorsicht!)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Elemente der MIPS Assemblersprache (3)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0932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2339752" y="2852936"/>
            <a:ext cx="6682902" cy="3672408"/>
            <a:chOff x="2339752" y="2852936"/>
            <a:chExt cx="6682902" cy="367240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65" t="17739" r="8500" b="2174"/>
            <a:stretch/>
          </p:blipFill>
          <p:spPr bwMode="auto">
            <a:xfrm>
              <a:off x="2339752" y="2897956"/>
              <a:ext cx="6682902" cy="3627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hteck 1"/>
            <p:cNvSpPr/>
            <p:nvPr/>
          </p:nvSpPr>
          <p:spPr bwMode="auto">
            <a:xfrm>
              <a:off x="2339752" y="2852936"/>
              <a:ext cx="4176464" cy="2592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Rechteck 2"/>
            <p:cNvSpPr/>
            <p:nvPr/>
          </p:nvSpPr>
          <p:spPr bwMode="auto">
            <a:xfrm>
              <a:off x="6444208" y="3645024"/>
              <a:ext cx="144016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D2868244-33E2-470E-AA6E-FBDEE7F2D78B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Assemblerdirektiven steuern den Übersetzungsvorgang</a:t>
            </a:r>
            <a:endParaRPr lang="en-US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Vereinbarung von Konstanten und Variablen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Platzierung von Daten- und Codebereichen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Vereinbarung von Sprungzielen, …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Assemblierung von Daten- und Codesegmenten</a:t>
            </a:r>
            <a:endParaRPr lang="en-US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.data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smtClean="0"/>
              <a:t>zeigt auf die nächste freie Stelle im Datenbereich</a:t>
            </a:r>
            <a:endParaRPr lang="de-DE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.text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smtClean="0"/>
              <a:t>zeigt auf die nächste freie Stelle im Codebereich</a:t>
            </a:r>
            <a:endParaRPr lang="de-DE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Symboltabellen mit lokalen &amp; globalen Bezeichnern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Initialwerte</a:t>
            </a:r>
            <a:endParaRPr lang="en-US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.data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smtClean="0"/>
              <a:t>zeigt zu Beginn auf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0x10010000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.text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/>
              <a:t>zeigt zu Beginn auf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0x00400000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Assemblerdirektiven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3582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0C3BB4F1-B8E7-4ABA-9BDB-3E819BC67A8B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.text [address]</a:t>
            </a:r>
            <a:endParaRPr lang="en-US" b="1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Nachfolgende Assemblierung in das Textsegment (normalerweise Code)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Von einer Modifikation des Codesegments wird abgeraten…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Optionale Adresse bezeichnet die neue Adresse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.data [address]</a:t>
            </a:r>
            <a:endParaRPr lang="en-US" b="1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Nachfolgende Assemblierung in das Datensegment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Optional Datenadresse neu setzen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Ausführung von Werten aus dem Datensegment als Instruktionen ist nicht empfohlen…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.extern [symbSize]</a:t>
            </a:r>
            <a:endParaRPr lang="en-US" b="1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Das nachfolgende </a:t>
            </a:r>
            <a:r>
              <a:rPr lang="en-US" i="1" dirty="0" smtClean="0"/>
              <a:t>Label</a:t>
            </a:r>
            <a:r>
              <a:rPr lang="de-DE" dirty="0" smtClean="0"/>
              <a:t> liegt nicht im eigenen Modul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Das </a:t>
            </a:r>
            <a:r>
              <a:rPr lang="en-US" i="1" dirty="0" smtClean="0"/>
              <a:t>Label</a:t>
            </a:r>
            <a:r>
              <a:rPr lang="de-DE" dirty="0" smtClean="0"/>
              <a:t> hat die Größe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symbSize</a:t>
            </a:r>
            <a:r>
              <a:rPr lang="de-DE" dirty="0" smtClean="0"/>
              <a:t> (optional)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Assemblerdirektiven für die Segmentierung (1)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6621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36623121-9D06-4055-9DEF-AA0E4FA14404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7"/>
            </a:pPr>
            <a:r>
              <a:rPr lang="de-DE" b="1" dirty="0" smtClean="0"/>
              <a:t>Einführung in MIPS-Assembler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Einführung</a:t>
            </a:r>
            <a:endParaRPr lang="de-DE" i="1" dirty="0" smtClean="0"/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Von-Neumann Rechnerarchitektur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MIPS Architekturskizze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Abstraktionsebenen von Programmiersprachen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Werkzeuge zur Code-Erzeugung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Exemplarische Betrachtung der MIPS Assemblersprache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Befehlsformate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MIPS Maschinenbefehle und deren Bedeutung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Übersetzung von hochsprachlichen Konstrukten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Kontrollstrukturen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Datenzugriffe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Beispiel: </a:t>
            </a:r>
            <a:r>
              <a:rPr lang="en-US" i="1" dirty="0" smtClean="0"/>
              <a:t>bubble sort</a:t>
            </a:r>
          </a:p>
        </p:txBody>
      </p:sp>
    </p:spTree>
    <p:extLst>
      <p:ext uri="{BB962C8B-B14F-4D97-AF65-F5344CB8AC3E}">
        <p14:creationId xmlns:p14="http://schemas.microsoft.com/office/powerpoint/2010/main" val="1459026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D082133C-FD46-4665-B23C-4981658C91D4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.globl symb</a:t>
            </a:r>
            <a:endParaRPr lang="en-US" b="1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Später geladene Module können das </a:t>
            </a:r>
            <a:r>
              <a:rPr lang="en-US" i="1" dirty="0" smtClean="0"/>
              <a:t>Label</a:t>
            </a:r>
            <a:r>
              <a:rPr lang="de-DE" dirty="0" smtClean="0"/>
              <a:t> als externe Referenz benutzen (z.B. bei Funktionsaufrufen oder Variablenzugriffen)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Damit können separat übersetzte Module miteinander kommunizieren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Es gibt kein Typenkonzept!</a:t>
            </a:r>
            <a:endParaRPr lang="de-DE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Assemblerdirektiven für die Segmentierung (2)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7750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480D1B0C-85E6-4590-A6AE-ABCFF1926CCE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.byte byte1,byte2,...</a:t>
            </a:r>
            <a:endParaRPr lang="en-US" b="1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Bytes fortlaufend im Speicher ablegen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.word word1,word2,...</a:t>
            </a:r>
            <a:endParaRPr lang="en-US" b="1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32-Bit Wörter fortlaufend im Speicher ablegen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.float flt1,flt2,...</a:t>
            </a:r>
            <a:endParaRPr lang="en-US" b="1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Gleitkommazahlen einfacher Präzision assemblieren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.double dbl1,dbl2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,...</a:t>
            </a:r>
            <a:endParaRPr lang="en-US" b="1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Gleitkommazahlen </a:t>
            </a:r>
            <a:r>
              <a:rPr lang="de-DE" dirty="0" smtClean="0"/>
              <a:t>doppelter Präzision assemblieren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.ascii “string1“,...</a:t>
            </a:r>
            <a:endParaRPr lang="en-US" b="1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Nachfolgende Zeichenketten fortlaufend im Speicher ablegen</a:t>
            </a:r>
            <a:endParaRPr lang="de-DE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Speicherreservierung und Variablendeklaration (1)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0371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5501413B-009D-4AB8-9D0C-37F78261F3A1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.asciiz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“string1“,...</a:t>
            </a:r>
            <a:endParaRPr lang="en-US" b="1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Nachfolgende Zeichenketten </a:t>
            </a:r>
            <a:r>
              <a:rPr lang="de-DE" dirty="0" smtClean="0"/>
              <a:t>als Null-terminierte C-Strings fortlaufend </a:t>
            </a:r>
            <a:r>
              <a:rPr lang="de-DE" dirty="0"/>
              <a:t>im Speicher </a:t>
            </a:r>
            <a:r>
              <a:rPr lang="de-DE" dirty="0" smtClean="0"/>
              <a:t>ablegen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align n</a:t>
            </a:r>
            <a:endParaRPr lang="en-US" b="1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Die nächste Adresse für den Assembler hat die untersten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de-DE" dirty="0" smtClean="0"/>
              <a:t> Bits auf Null gesetzt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.space size</a:t>
            </a:r>
            <a:endParaRPr lang="en-US" b="1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size</a:t>
            </a:r>
            <a:r>
              <a:rPr lang="de-DE" dirty="0" smtClean="0"/>
              <a:t> Bytes leeren Speicherplatz freilassen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Speicherreservierung und Variablendeklaration (2)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2716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4F12698B-A2D4-4B45-BF80-0F5E7B184E15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Hat eine Zeile ein </a:t>
            </a:r>
            <a:r>
              <a:rPr lang="en-US" i="1" dirty="0" smtClean="0"/>
              <a:t>Label</a:t>
            </a:r>
            <a:r>
              <a:rPr lang="de-DE" dirty="0" smtClean="0"/>
              <a:t>, so kann sie als Variable referenziert werden</a:t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    .data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de-DE" b="1" dirty="0">
                <a:latin typeface="Courier New" pitchFamily="49" charset="0"/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wordVar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.word  3536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byteVar: .byte  0x35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    .align 2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char:    .ascii “z“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    .text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    lw $9,wordVar($0)   </a:t>
            </a:r>
            <a:r>
              <a:rPr lang="de-DE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ourier New" pitchFamily="49" charset="0"/>
              </a:rPr>
              <a:t># Variable nach Register 9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MIPS-Befehle brauchen zwingend ein </a:t>
            </a:r>
            <a:r>
              <a:rPr lang="en-US" i="1" dirty="0" smtClean="0"/>
              <a:t>Alignment</a:t>
            </a:r>
            <a:r>
              <a:rPr lang="de-DE" dirty="0" smtClean="0"/>
              <a:t> auf 4-Byte-Grenzen!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Reservierung eines ganzen Speicherbereichs (DLX-Assembler)</a:t>
            </a:r>
            <a:br>
              <a:rPr lang="de-DE" dirty="0" smtClean="0"/>
            </a:br>
            <a:r>
              <a:rPr lang="de-DE" dirty="0" smtClean="0"/>
              <a:t>z.B.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array: .space 100*4</a:t>
            </a:r>
            <a:r>
              <a:rPr lang="de-DE" dirty="0" smtClean="0"/>
              <a:t> reserviert 100 aufeinander folgende Speicherwörter   </a:t>
            </a:r>
            <a:r>
              <a:rPr lang="de-DE" dirty="0" smtClean="0">
                <a:sym typeface="Wingdings"/>
              </a:rPr>
              <a:t> </a:t>
            </a:r>
            <a:r>
              <a:rPr lang="de-DE" dirty="0" smtClean="0"/>
              <a:t>Assemblierung fährt fort bei Adresse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array</a:t>
            </a:r>
            <a:r>
              <a:rPr lang="de-DE" dirty="0" smtClean="0"/>
              <a:t> + 400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Speicherreservierung und Variablendeklaration (3)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735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C085BCDB-EDF1-4F53-9FE9-BB855777F48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Register-Transfer-Notation</a:t>
            </a:r>
            <a:endParaRPr lang="en-US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Argumente oder Ziele: Register oder Speicher, z.B.</a:t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Reg[3]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PC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Speicher[4]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Zuweisungen: mittels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:=</a:t>
            </a:r>
            <a:r>
              <a:rPr lang="de-DE" dirty="0" smtClean="0"/>
              <a:t>, z.B.</a:t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PC := Reg[31]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Konstante Bitvektoren: Einschluss in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“</a:t>
            </a:r>
            <a:r>
              <a:rPr lang="de-DE" dirty="0" smtClean="0"/>
              <a:t>, z.B.</a:t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“01010100011“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Selektion einzelner Bits: Punkt + runde Klammern, z.B.</a:t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PC.(15:0)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Konkatenation (Aneinanderreihung) mit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&amp;</a:t>
            </a:r>
            <a:r>
              <a:rPr lang="de-DE" dirty="0" smtClean="0"/>
              <a:t>, z.B.</a:t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(Hi &amp; Lo)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PC := PC.(31:28) &amp; I(25:0) &amp; “00“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Semantik von Assemblerbefehlen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5743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70410523-8F4B-4641-B391-07CEACBCCA99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Beispiel</a:t>
            </a:r>
            <a:endParaRPr lang="en-US" b="1" i="1" dirty="0" smtClean="0"/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add $3,$2,$1	# Reg[3] := Reg[2] + Reg[1]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de-DE" b="1" dirty="0" smtClean="0"/>
              <a:t>Vorzeichenbehandlung?</a:t>
            </a:r>
            <a:endParaRPr lang="en-US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Muss der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de-DE" dirty="0" smtClean="0"/>
              <a:t>-Befehl höchstwertigstes Bit als Vorzeichen betrachten?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Nein: Addition von Zahlen im Zweierkomplement klappen stets, unabhängig ob die Bitfolgen vorzeichenbehaftet oder vorzeichenlos sind.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Es reicht ein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de-DE" dirty="0" smtClean="0"/>
              <a:t>-Befehl aus, der sowohl vorzeichenbehaftete als auch vorzeichenlose Zahlen addieren kann!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Allerdings Unterschiede zur Behandlung von Bereichsüberschreitungen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MIPS bietet zwei Additionsbefehle: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de-DE" dirty="0" smtClean="0"/>
              <a:t> (für vorzeichenbehaftete Zahlen): signalisiert Bereichsüberschreitungen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addu</a:t>
            </a:r>
            <a:r>
              <a:rPr lang="de-DE" dirty="0" smtClean="0"/>
              <a:t> (für </a:t>
            </a:r>
            <a:r>
              <a:rPr lang="en-US" i="1" dirty="0" smtClean="0"/>
              <a:t>unsigned</a:t>
            </a:r>
            <a:r>
              <a:rPr lang="de-DE" dirty="0" smtClean="0"/>
              <a:t> Zahlen): ignoriert Bereichsüberschreitungen</a:t>
            </a:r>
            <a:endParaRPr lang="de-DE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Semantik des Additionsbefehls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8420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E9BB4589-E851-427D-9DB4-D88D74C343AE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Allgemeine Form</a:t>
            </a:r>
            <a:endParaRPr lang="en-US" b="1" i="1" dirty="0" smtClean="0"/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lw ziel,offset(reg)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cs typeface="Courier New" pitchFamily="49" charset="0"/>
              </a:rPr>
              <a:t>Mit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ziel</a:t>
            </a:r>
            <a:r>
              <a:rPr lang="de-DE" dirty="0" smtClean="0">
                <a:cs typeface="Courier New" pitchFamily="49" charset="0"/>
              </a:rPr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reg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>
                <a:sym typeface="Symbol" pitchFamily="18" charset="2"/>
              </a:rPr>
              <a:t>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$0</a:t>
            </a:r>
            <a:r>
              <a:rPr lang="de-DE" dirty="0" smtClean="0">
                <a:cs typeface="Courier New" pitchFamily="49" charset="0"/>
              </a:rPr>
              <a:t>, ...,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$31</a:t>
            </a:r>
            <a:r>
              <a:rPr lang="de-DE" dirty="0" smtClean="0">
                <a:cs typeface="Courier New" pitchFamily="49" charset="0"/>
              </a:rPr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offset</a:t>
            </a:r>
            <a:r>
              <a:rPr lang="de-DE" dirty="0" smtClean="0">
                <a:cs typeface="Courier New" pitchFamily="49" charset="0"/>
              </a:rPr>
              <a:t>: Konstante </a:t>
            </a:r>
            <a:r>
              <a:rPr lang="de-DE" dirty="0" smtClean="0">
                <a:sym typeface="Symbol" pitchFamily="18" charset="2"/>
              </a:rPr>
              <a:t> -2</a:t>
            </a:r>
            <a:r>
              <a:rPr lang="de-DE" baseline="30000" dirty="0" smtClean="0">
                <a:sym typeface="Symbol" pitchFamily="18" charset="2"/>
              </a:rPr>
              <a:t>15</a:t>
            </a:r>
            <a:r>
              <a:rPr lang="de-DE" dirty="0" smtClean="0">
                <a:sym typeface="Symbol" pitchFamily="18" charset="2"/>
              </a:rPr>
              <a:t>, …, 2</a:t>
            </a:r>
            <a:r>
              <a:rPr lang="de-DE" baseline="30000" dirty="0" smtClean="0">
                <a:sym typeface="Symbol" pitchFamily="18" charset="2"/>
              </a:rPr>
              <a:t>15</a:t>
            </a:r>
            <a:r>
              <a:rPr lang="de-DE" dirty="0" smtClean="0">
                <a:sym typeface="Symbol" pitchFamily="18" charset="2"/>
              </a:rPr>
              <a:t> - 1 bzw. deren Bezeichner, deren Wert beim Laden des Programms bekannt sein muss</a:t>
            </a:r>
            <a:endParaRPr lang="de-DE" dirty="0" smtClean="0"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de-DE" b="1" dirty="0" smtClean="0"/>
              <a:t>Beispiel</a:t>
            </a:r>
            <a:endParaRPr lang="de-DE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lw $8, 12($19)	# Reg[8] := Speicher[12+Reg[19]]</a:t>
            </a:r>
            <a:endParaRPr lang="de-DE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load word</a:t>
            </a:r>
            <a:r>
              <a:rPr lang="de-DE" dirty="0" smtClean="0"/>
              <a:t>-Befehl</a:t>
            </a:r>
            <a:endParaRPr lang="de-DE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98240" y="4716165"/>
            <a:ext cx="2362200" cy="16970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170240" y="4716165"/>
            <a:ext cx="2362200" cy="1619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598240" y="5203527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598240" y="5517852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598240" y="5813127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598240" y="6117927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5027240" y="5736927"/>
            <a:ext cx="4572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3960440" y="595759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5484440" y="5660727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3960440" y="5355927"/>
            <a:ext cx="2209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284290" y="6227465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>
                <a:latin typeface="Courier New" pitchFamily="49" charset="0"/>
              </a:rPr>
              <a:t>12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076453" y="5724227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latin typeface="Courier New" pitchFamily="49" charset="0"/>
              </a:rPr>
              <a:t>+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853703" y="5219402"/>
            <a:ext cx="838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>
                <a:latin typeface="Courier New" pitchFamily="49" charset="0"/>
              </a:rPr>
              <a:t>$8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836240" y="5795665"/>
            <a:ext cx="990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>
                <a:latin typeface="Courier New" pitchFamily="49" charset="0"/>
              </a:rPr>
              <a:t>$19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836240" y="5444827"/>
            <a:ext cx="838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>
                <a:latin typeface="Courier New" pitchFamily="49" charset="0"/>
              </a:rPr>
              <a:t>...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836240" y="6083002"/>
            <a:ext cx="838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>
                <a:latin typeface="Courier New" pitchFamily="49" charset="0"/>
              </a:rPr>
              <a:t>...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836240" y="4787602"/>
            <a:ext cx="838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>
                <a:latin typeface="Courier New" pitchFamily="49" charset="0"/>
              </a:rPr>
              <a:t>...</a:t>
            </a: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6170240" y="5508327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6170240" y="5813127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2169740" y="5795665"/>
            <a:ext cx="1447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>
                <a:latin typeface="Courier New" pitchFamily="49" charset="0"/>
              </a:rPr>
              <a:t>1000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522540" y="5819477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>
                <a:latin typeface="Courier New" pitchFamily="49" charset="0"/>
              </a:rPr>
              <a:t>1012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1598240" y="4355802"/>
            <a:ext cx="914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Reg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170240" y="4355802"/>
            <a:ext cx="1676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Speicher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7465640" y="5498292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>
                <a:latin typeface="Courier New" pitchFamily="49" charset="0"/>
              </a:rPr>
              <a:t>4711</a:t>
            </a: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V="1">
            <a:off x="4627190" y="6117928"/>
            <a:ext cx="40005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169740" y="5157192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>
                <a:latin typeface="Courier New" pitchFamily="49" charset="0"/>
              </a:rPr>
              <a:t>4711</a:t>
            </a: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467544" y="363244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2514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84987E-6 L 3.61111E-6 0.0314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3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913DCF40-EC0E-4847-AF97-4649F0FCF6D5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Allgemeine Form</a:t>
            </a:r>
            <a:endParaRPr lang="en-US" b="1" i="1" dirty="0" smtClean="0"/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w quel,offset(reg)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cs typeface="Courier New" pitchFamily="49" charset="0"/>
              </a:rPr>
              <a:t>Mit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quel</a:t>
            </a:r>
            <a:r>
              <a:rPr lang="de-DE" dirty="0" smtClean="0">
                <a:cs typeface="Courier New" pitchFamily="49" charset="0"/>
              </a:rPr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reg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>
                <a:sym typeface="Symbol" pitchFamily="18" charset="2"/>
              </a:rPr>
              <a:t>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$0</a:t>
            </a:r>
            <a:r>
              <a:rPr lang="de-DE" dirty="0" smtClean="0">
                <a:cs typeface="Courier New" pitchFamily="49" charset="0"/>
              </a:rPr>
              <a:t>, ...,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$31</a:t>
            </a:r>
            <a:r>
              <a:rPr lang="de-DE" dirty="0" smtClean="0">
                <a:cs typeface="Courier New" pitchFamily="49" charset="0"/>
              </a:rPr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offset</a:t>
            </a:r>
            <a:r>
              <a:rPr lang="de-DE" dirty="0" smtClean="0">
                <a:cs typeface="Courier New" pitchFamily="49" charset="0"/>
              </a:rPr>
              <a:t>: Konstante </a:t>
            </a:r>
            <a:r>
              <a:rPr lang="de-DE" dirty="0" smtClean="0">
                <a:sym typeface="Symbol" pitchFamily="18" charset="2"/>
              </a:rPr>
              <a:t> -2</a:t>
            </a:r>
            <a:r>
              <a:rPr lang="de-DE" baseline="30000" dirty="0" smtClean="0">
                <a:sym typeface="Symbol" pitchFamily="18" charset="2"/>
              </a:rPr>
              <a:t>15</a:t>
            </a:r>
            <a:r>
              <a:rPr lang="de-DE" dirty="0" smtClean="0">
                <a:sym typeface="Symbol" pitchFamily="18" charset="2"/>
              </a:rPr>
              <a:t>, …, 2</a:t>
            </a:r>
            <a:r>
              <a:rPr lang="de-DE" baseline="30000" dirty="0" smtClean="0">
                <a:sym typeface="Symbol" pitchFamily="18" charset="2"/>
              </a:rPr>
              <a:t>15</a:t>
            </a:r>
            <a:r>
              <a:rPr lang="de-DE" dirty="0" smtClean="0">
                <a:sym typeface="Symbol" pitchFamily="18" charset="2"/>
              </a:rPr>
              <a:t> - 1 bzw. deren Bezeichner, deren Wert beim Laden des Programms bekannt sein muss</a:t>
            </a:r>
            <a:endParaRPr lang="de-DE" dirty="0" smtClean="0"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de-DE" b="1" dirty="0" smtClean="0"/>
              <a:t>Beispiel</a:t>
            </a:r>
            <a:endParaRPr lang="de-DE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sw $8, 8($19)		# Speicher[8+Reg[19]] := Reg[8]</a:t>
            </a:r>
            <a:endParaRPr lang="de-DE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store word</a:t>
            </a:r>
            <a:r>
              <a:rPr lang="de-DE" dirty="0" smtClean="0"/>
              <a:t>-Befehl</a:t>
            </a:r>
            <a:endParaRPr lang="de-DE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98240" y="4716165"/>
            <a:ext cx="2362200" cy="16970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170240" y="4716165"/>
            <a:ext cx="2362200" cy="1619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598240" y="5203527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598240" y="5517852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598240" y="5813127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598240" y="6117927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5027240" y="5736927"/>
            <a:ext cx="4572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3960440" y="595759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5484440" y="5405140"/>
            <a:ext cx="68580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3960440" y="5341640"/>
            <a:ext cx="277177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284290" y="6227465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 smtClean="0">
                <a:latin typeface="Courier New" pitchFamily="49" charset="0"/>
              </a:rPr>
              <a:t>8</a:t>
            </a:r>
            <a:endParaRPr lang="de-DE" sz="1800" b="1" dirty="0">
              <a:latin typeface="Courier New" pitchFamily="49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076453" y="5724227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latin typeface="Courier New" pitchFamily="49" charset="0"/>
              </a:rPr>
              <a:t>+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853703" y="5219402"/>
            <a:ext cx="838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>
                <a:latin typeface="Courier New" pitchFamily="49" charset="0"/>
              </a:rPr>
              <a:t>$8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836240" y="5795665"/>
            <a:ext cx="990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>
                <a:latin typeface="Courier New" pitchFamily="49" charset="0"/>
              </a:rPr>
              <a:t>$19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836240" y="5444827"/>
            <a:ext cx="838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>
                <a:latin typeface="Courier New" pitchFamily="49" charset="0"/>
              </a:rPr>
              <a:t>...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836240" y="6083002"/>
            <a:ext cx="838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>
                <a:latin typeface="Courier New" pitchFamily="49" charset="0"/>
              </a:rPr>
              <a:t>...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836240" y="4787602"/>
            <a:ext cx="838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>
                <a:latin typeface="Courier New" pitchFamily="49" charset="0"/>
              </a:rPr>
              <a:t>...</a:t>
            </a: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6170240" y="5508327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6170240" y="5813127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2169740" y="5795665"/>
            <a:ext cx="1447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>
                <a:latin typeface="Courier New" pitchFamily="49" charset="0"/>
              </a:rPr>
              <a:t>1000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522540" y="5819477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 smtClean="0">
                <a:latin typeface="Courier New" pitchFamily="49" charset="0"/>
              </a:rPr>
              <a:t>1008</a:t>
            </a:r>
            <a:endParaRPr lang="de-DE" sz="1800" b="1" dirty="0">
              <a:latin typeface="Courier New" pitchFamily="49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1598240" y="4355802"/>
            <a:ext cx="914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Reg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170240" y="4355802"/>
            <a:ext cx="1676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Speicher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7465640" y="5498292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>
                <a:latin typeface="Courier New" pitchFamily="49" charset="0"/>
              </a:rPr>
              <a:t>4711</a:t>
            </a: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V="1">
            <a:off x="4627190" y="6117928"/>
            <a:ext cx="40005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169740" y="5157192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>
                <a:latin typeface="Courier New" pitchFamily="49" charset="0"/>
              </a:rPr>
              <a:t>4711</a:t>
            </a: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467544" y="363244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4" name="Line 22"/>
          <p:cNvSpPr>
            <a:spLocks noChangeShapeType="1"/>
          </p:cNvSpPr>
          <p:nvPr/>
        </p:nvSpPr>
        <p:spPr bwMode="auto">
          <a:xfrm>
            <a:off x="6170240" y="5229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7452320" y="5184000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>
                <a:latin typeface="Courier New" pitchFamily="49" charset="0"/>
              </a:rPr>
              <a:t>4711</a:t>
            </a:r>
          </a:p>
        </p:txBody>
      </p:sp>
    </p:spTree>
    <p:extLst>
      <p:ext uri="{BB962C8B-B14F-4D97-AF65-F5344CB8AC3E}">
        <p14:creationId xmlns:p14="http://schemas.microsoft.com/office/powerpoint/2010/main" val="3564708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84987E-6 L 3.61111E-6 0.0314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3" grpId="1" animBg="1"/>
      <p:bldP spid="34" grpId="0" animBg="1"/>
      <p:bldP spid="3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Replizierung</a:t>
            </a:r>
            <a:r>
              <a:rPr lang="de-DE" dirty="0" smtClean="0"/>
              <a:t> des Vorzeichenbits liefert 32-Bit Zweierkomplement-Zahl</a:t>
            </a:r>
          </a:p>
          <a:p>
            <a:pPr>
              <a:lnSpc>
                <a:spcPct val="90000"/>
              </a:lnSpc>
            </a:pPr>
            <a:endParaRPr lang="de-DE" i="1" dirty="0"/>
          </a:p>
          <a:p>
            <a:pPr>
              <a:lnSpc>
                <a:spcPct val="90000"/>
              </a:lnSpc>
            </a:pPr>
            <a:endParaRPr lang="de-DE" i="1" dirty="0" smtClean="0"/>
          </a:p>
          <a:p>
            <a:pPr>
              <a:lnSpc>
                <a:spcPct val="90000"/>
              </a:lnSpc>
            </a:pPr>
            <a:endParaRPr lang="de-DE" i="1" dirty="0"/>
          </a:p>
          <a:p>
            <a:pPr>
              <a:lnSpc>
                <a:spcPct val="90000"/>
              </a:lnSpc>
            </a:pPr>
            <a:endParaRPr lang="de-DE" i="1" dirty="0" smtClean="0"/>
          </a:p>
          <a:p>
            <a:pPr>
              <a:lnSpc>
                <a:spcPct val="90000"/>
              </a:lnSpc>
            </a:pPr>
            <a:endParaRPr lang="de-DE" i="1" dirty="0"/>
          </a:p>
          <a:p>
            <a:pPr>
              <a:lnSpc>
                <a:spcPct val="90000"/>
              </a:lnSpc>
            </a:pPr>
            <a:endParaRPr lang="de-DE" i="1" dirty="0" smtClean="0"/>
          </a:p>
          <a:p>
            <a:pPr>
              <a:lnSpc>
                <a:spcPct val="90000"/>
              </a:lnSpc>
            </a:pPr>
            <a:endParaRPr lang="de-DE" i="1" dirty="0"/>
          </a:p>
          <a:p>
            <a:pPr>
              <a:lnSpc>
                <a:spcPct val="90000"/>
              </a:lnSpc>
            </a:pPr>
            <a:endParaRPr lang="de-DE" i="1" dirty="0" smtClean="0"/>
          </a:p>
          <a:p>
            <a:pPr>
              <a:lnSpc>
                <a:spcPct val="90000"/>
              </a:lnSpc>
            </a:pPr>
            <a:endParaRPr lang="de-DE" i="1" dirty="0"/>
          </a:p>
          <a:p>
            <a:pPr>
              <a:lnSpc>
                <a:spcPct val="90000"/>
              </a:lnSpc>
            </a:pPr>
            <a:endParaRPr lang="de-DE" i="1" dirty="0" smtClean="0"/>
          </a:p>
          <a:p>
            <a:pPr>
              <a:lnSpc>
                <a:spcPct val="90000"/>
              </a:lnSpc>
            </a:pPr>
            <a:endParaRPr lang="de-DE" i="1" dirty="0"/>
          </a:p>
          <a:p>
            <a:pPr>
              <a:lnSpc>
                <a:spcPct val="90000"/>
              </a:lnSpc>
            </a:pPr>
            <a:endParaRPr lang="de-DE" i="1" dirty="0" smtClean="0"/>
          </a:p>
          <a:p>
            <a:pPr>
              <a:lnSpc>
                <a:spcPct val="90000"/>
              </a:lnSpc>
            </a:pPr>
            <a:endParaRPr lang="en-US" i="1" dirty="0" smtClean="0"/>
          </a:p>
          <a:p>
            <a:pPr>
              <a:lnSpc>
                <a:spcPct val="90000"/>
              </a:lnSpc>
            </a:pPr>
            <a:endParaRPr lang="en-US" i="1" dirty="0" smtClean="0"/>
          </a:p>
          <a:p>
            <a:pPr>
              <a:lnSpc>
                <a:spcPct val="90000"/>
              </a:lnSpc>
            </a:pPr>
            <a:endParaRPr lang="en-US" i="1" dirty="0" smtClean="0"/>
          </a:p>
          <a:p>
            <a:pPr>
              <a:lnSpc>
                <a:spcPct val="9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sign_ext(a,</a:t>
            </a:r>
            <a:r>
              <a:rPr lang="de-DE" b="1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m)</a:t>
            </a:r>
            <a:r>
              <a:rPr lang="de-DE" dirty="0" smtClean="0"/>
              <a:t>: Funktion, die Bitvektor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de-DE" dirty="0" smtClean="0"/>
              <a:t> auf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de-DE" dirty="0" smtClean="0"/>
              <a:t> Bits erweitert</a:t>
            </a:r>
            <a:endParaRPr lang="de-DE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Nutzung des 16-Bit Offsets in 32-Bit Arithmetik</a:t>
            </a:r>
            <a:endParaRPr lang="de-DE" dirty="0"/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3962400" y="1844824"/>
            <a:ext cx="3124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1111111111111111</a:t>
            </a:r>
            <a:r>
              <a:rPr lang="de-DE" baseline="-25000" dirty="0"/>
              <a:t>2</a:t>
            </a: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1295400" y="2759224"/>
            <a:ext cx="5791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11111111111111111111111111111111</a:t>
            </a:r>
            <a:r>
              <a:rPr lang="de-DE" baseline="-25000" dirty="0"/>
              <a:t>2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7696200" y="192102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-1</a:t>
            </a:r>
            <a:r>
              <a:rPr lang="de-DE" baseline="-25000" dirty="0"/>
              <a:t>10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7696200" y="2759224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-1</a:t>
            </a:r>
            <a:r>
              <a:rPr lang="de-DE" baseline="-25000" dirty="0"/>
              <a:t>10</a:t>
            </a:r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 flipH="1">
            <a:off x="1447800" y="2225824"/>
            <a:ext cx="2743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 flipH="1">
            <a:off x="4038600" y="2225824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42" name="AutoShape 10"/>
          <p:cNvSpPr>
            <a:spLocks noChangeArrowheads="1"/>
          </p:cNvSpPr>
          <p:nvPr/>
        </p:nvSpPr>
        <p:spPr bwMode="auto">
          <a:xfrm>
            <a:off x="7315200" y="2073424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3" name="AutoShape 11"/>
          <p:cNvSpPr>
            <a:spLocks noChangeArrowheads="1"/>
          </p:cNvSpPr>
          <p:nvPr/>
        </p:nvSpPr>
        <p:spPr bwMode="auto">
          <a:xfrm>
            <a:off x="7315200" y="2911624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4038600" y="3749824"/>
            <a:ext cx="3124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0111111111111111</a:t>
            </a:r>
            <a:r>
              <a:rPr lang="de-DE" baseline="-25000" dirty="0"/>
              <a:t>2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295400" y="4664224"/>
            <a:ext cx="5791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00000000000000000111111111111111</a:t>
            </a:r>
            <a:r>
              <a:rPr lang="de-DE" baseline="-25000" dirty="0"/>
              <a:t>2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7696200" y="3826024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(2</a:t>
            </a:r>
            <a:r>
              <a:rPr lang="de-DE" baseline="30000" dirty="0"/>
              <a:t>15</a:t>
            </a:r>
            <a:r>
              <a:rPr lang="de-DE" dirty="0"/>
              <a:t>-1)</a:t>
            </a:r>
            <a:r>
              <a:rPr lang="de-DE" baseline="-25000" dirty="0"/>
              <a:t>10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7696200" y="4664224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aseline="-25000" dirty="0"/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 flipH="1">
            <a:off x="1447800" y="4130824"/>
            <a:ext cx="2743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49" name="Line 18"/>
          <p:cNvSpPr>
            <a:spLocks noChangeShapeType="1"/>
          </p:cNvSpPr>
          <p:nvPr/>
        </p:nvSpPr>
        <p:spPr bwMode="auto">
          <a:xfrm flipH="1">
            <a:off x="4038600" y="4130824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0" name="AutoShape 19"/>
          <p:cNvSpPr>
            <a:spLocks noChangeArrowheads="1"/>
          </p:cNvSpPr>
          <p:nvPr/>
        </p:nvSpPr>
        <p:spPr bwMode="auto">
          <a:xfrm>
            <a:off x="7315200" y="3978424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1" name="AutoShape 20"/>
          <p:cNvSpPr>
            <a:spLocks noChangeArrowheads="1"/>
          </p:cNvSpPr>
          <p:nvPr/>
        </p:nvSpPr>
        <p:spPr bwMode="auto">
          <a:xfrm>
            <a:off x="7315200" y="4816624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2" name="Text Box 21"/>
          <p:cNvSpPr txBox="1">
            <a:spLocks noChangeArrowheads="1"/>
          </p:cNvSpPr>
          <p:nvPr/>
        </p:nvSpPr>
        <p:spPr bwMode="auto">
          <a:xfrm>
            <a:off x="7696200" y="4664224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(2</a:t>
            </a:r>
            <a:r>
              <a:rPr lang="de-DE" baseline="30000" dirty="0"/>
              <a:t>15</a:t>
            </a:r>
            <a:r>
              <a:rPr lang="de-DE" dirty="0"/>
              <a:t>-1)</a:t>
            </a:r>
            <a:r>
              <a:rPr lang="de-DE" baseline="-25000" dirty="0"/>
              <a:t>10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</a:t>
            </a:r>
            <a:r>
              <a:rPr lang="de-DE" dirty="0" smtClean="0"/>
              <a:t> H. Falk </a:t>
            </a:r>
            <a:r>
              <a:rPr lang="de-DE" smtClean="0"/>
              <a:t>| </a:t>
            </a:r>
            <a:fld id="{EC82863A-3FB8-4C39-B39B-989BD750CED1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3882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dirty="0" smtClean="0"/>
              <a:t>Präzisere Beschreibung der Bedeutung des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sw</a:t>
            </a:r>
            <a:r>
              <a:rPr lang="de-DE" dirty="0" smtClean="0"/>
              <a:t>-Befehls</a:t>
            </a:r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sw rt,offset(rs)	# Speicher[Reg[rs]+</a:t>
            </a:r>
          </a:p>
          <a:p>
            <a:pPr>
              <a:lnSpc>
                <a:spcPct val="9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			    sign_ext(offset,32)] :=</a:t>
            </a:r>
          </a:p>
          <a:p>
            <a:pPr>
              <a:lnSpc>
                <a:spcPct val="9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				  Reg[rt]</a:t>
            </a:r>
            <a:endParaRPr lang="de-DE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Auswirkung der Nutzung von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sign_ext</a:t>
            </a:r>
            <a:r>
              <a:rPr lang="de-DE" dirty="0" smtClean="0"/>
              <a:t> bei Adressierung</a:t>
            </a:r>
            <a:endParaRPr lang="de-DE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2063750" y="3573463"/>
            <a:ext cx="1568450" cy="2703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685800" y="4911725"/>
            <a:ext cx="73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416050" y="45720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063750" y="4065588"/>
            <a:ext cx="1568450" cy="10128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sz="2000" dirty="0" smtClean="0"/>
              <a:t>adressier-bar</a:t>
            </a:r>
            <a:endParaRPr lang="de-DE" sz="2000" dirty="0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800472" y="3033713"/>
            <a:ext cx="3195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mit </a:t>
            </a:r>
            <a:r>
              <a:rPr lang="de-DE" sz="2000" dirty="0" smtClean="0"/>
              <a:t>Vorzeichenerweiterung</a:t>
            </a:r>
            <a:endParaRPr lang="de-DE" sz="2000" dirty="0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854004" y="3033713"/>
            <a:ext cx="36064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mit </a:t>
            </a:r>
            <a:r>
              <a:rPr lang="en-US" sz="2000" i="1" dirty="0" smtClean="0"/>
              <a:t>zero-extend</a:t>
            </a:r>
            <a:r>
              <a:rPr lang="de-DE" sz="2000" dirty="0" smtClean="0"/>
              <a:t> </a:t>
            </a:r>
            <a:r>
              <a:rPr lang="de-DE" sz="2000" dirty="0"/>
              <a:t>(00000 &amp; ...)</a:t>
            </a: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6594475" y="3573463"/>
            <a:ext cx="1568450" cy="2703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4988347" y="4397042"/>
            <a:ext cx="1239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Reg[rs]</a:t>
            </a: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>
            <a:off x="5927725" y="4597616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594475" y="4597400"/>
            <a:ext cx="1568450" cy="10128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sz="2000" dirty="0"/>
              <a:t>adressier-bar</a:t>
            </a: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6290915" y="3490913"/>
            <a:ext cx="4413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0</a:t>
            </a: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1754411" y="3490913"/>
            <a:ext cx="4413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0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451843" y="4356100"/>
            <a:ext cx="1239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Reg[rs]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</a:t>
            </a:r>
            <a:r>
              <a:rPr lang="de-DE" dirty="0" smtClean="0"/>
              <a:t> H. Falk </a:t>
            </a:r>
            <a:r>
              <a:rPr lang="de-DE" smtClean="0"/>
              <a:t>| </a:t>
            </a:r>
            <a:fld id="{9E5B0580-3448-4856-8CD7-A82639D7145F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6903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498D5FA2-1C57-47AF-A0AF-B597FD086412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>
              <a:lnSpc>
                <a:spcPct val="100000"/>
              </a:lnSpc>
            </a:pPr>
            <a:r>
              <a:rPr lang="de-DE" dirty="0" smtClean="0"/>
              <a:t>Fast alle der heute üblichen Rechner gehen auf den Von Neumann-Rechner mit folgenden Eigenschaften zurück:</a:t>
            </a:r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Die Rechenanlage besteht aus den Funktionseinheiten </a:t>
            </a:r>
            <a:r>
              <a:rPr lang="de-DE" b="1" dirty="0" smtClean="0"/>
              <a:t>Speicher</a:t>
            </a:r>
            <a:r>
              <a:rPr lang="de-DE" dirty="0" smtClean="0"/>
              <a:t>, </a:t>
            </a:r>
            <a:r>
              <a:rPr lang="de-DE" b="1" dirty="0" smtClean="0"/>
              <a:t>Leitwerk</a:t>
            </a:r>
            <a:r>
              <a:rPr lang="de-DE" dirty="0" smtClean="0"/>
              <a:t> (bzw. Steuerwerk, engl. </a:t>
            </a:r>
            <a:r>
              <a:rPr lang="en-US" i="1" dirty="0" smtClean="0"/>
              <a:t>controller</a:t>
            </a:r>
            <a:r>
              <a:rPr lang="de-DE" dirty="0" smtClean="0"/>
              <a:t>), dem </a:t>
            </a:r>
            <a:r>
              <a:rPr lang="de-DE" b="1" dirty="0" smtClean="0"/>
              <a:t>Rechenwerk</a:t>
            </a:r>
            <a:r>
              <a:rPr lang="de-DE" dirty="0" smtClean="0"/>
              <a:t> (engl. </a:t>
            </a:r>
            <a:r>
              <a:rPr lang="en-US" i="1" dirty="0" smtClean="0"/>
              <a:t>data path</a:t>
            </a:r>
            <a:r>
              <a:rPr lang="de-DE" dirty="0" smtClean="0"/>
              <a:t>) und </a:t>
            </a:r>
            <a:r>
              <a:rPr lang="de-DE" b="1" dirty="0" smtClean="0"/>
              <a:t>Ein-/Ausgabe-Einheiten</a:t>
            </a:r>
            <a:r>
              <a:rPr lang="de-DE" dirty="0" smtClean="0"/>
              <a:t>.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Von Neumann-Modell (1)</a:t>
            </a:r>
            <a:endParaRPr lang="de-DE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0" y="4055368"/>
            <a:ext cx="213360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24200" y="4055368"/>
            <a:ext cx="160020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de-DE" sz="2000" dirty="0"/>
              <a:t>Speicher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 rot="16200000">
            <a:off x="7083468" y="3996253"/>
            <a:ext cx="2209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E/A-Einheiten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257800" y="3598168"/>
            <a:ext cx="2667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de-DE" sz="2000" dirty="0" smtClean="0"/>
              <a:t>E/A-Geräte</a:t>
            </a:r>
            <a:endParaRPr lang="de-DE" sz="20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257800" y="4512568"/>
            <a:ext cx="2667000" cy="822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de-DE" sz="2000" dirty="0"/>
              <a:t>E/A-Steuerungen (</a:t>
            </a:r>
            <a:r>
              <a:rPr lang="de-DE" sz="2000" i="1" dirty="0"/>
              <a:t>I/O-controller</a:t>
            </a:r>
            <a:r>
              <a:rPr lang="de-DE" sz="2000" dirty="0"/>
              <a:t>)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990600" y="5960368"/>
            <a:ext cx="533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752600" y="5350768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886200" y="5350768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638800" y="5350768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 rot="16200000">
            <a:off x="-320779" y="4249261"/>
            <a:ext cx="1752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Prozessor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762000" y="4741168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62000" y="4207768"/>
            <a:ext cx="1600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Leitwerk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62000" y="4817368"/>
            <a:ext cx="213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Rechenwerk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5715000" y="405536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6096000" y="405536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6553200" y="405536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7010400" y="405536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6324600" y="5731768"/>
            <a:ext cx="2639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Verbindungsnetzwerk</a:t>
            </a:r>
          </a:p>
        </p:txBody>
      </p:sp>
      <p:pic>
        <p:nvPicPr>
          <p:cNvPr id="25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91" y="0"/>
            <a:ext cx="1928813" cy="139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382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E4057E94-5476-4C42-9D7D-C6B65B17DBC6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Beschreibung der Bedeutung des </a:t>
            </a:r>
            <a:r>
              <a:rPr lang="en-US" b="1" i="1" dirty="0" smtClean="0"/>
              <a:t>add immediate</a:t>
            </a:r>
            <a:r>
              <a:rPr lang="de-DE" b="1" dirty="0" smtClean="0"/>
              <a:t>-Befehls</a:t>
            </a:r>
            <a:r>
              <a:rPr lang="de-DE" b="1" baseline="30000" dirty="0" smtClean="0"/>
              <a:t>*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addi rt,rs,const	# </a:t>
            </a:r>
            <a:r>
              <a:rPr lang="de-DE" dirty="0" smtClean="0">
                <a:cs typeface="Courier New" pitchFamily="49" charset="0"/>
              </a:rPr>
              <a:t>I-Format</a:t>
            </a:r>
            <a:r>
              <a:rPr lang="de-DE" dirty="0">
                <a:cs typeface="Courier New" pitchFamily="49" charset="0"/>
              </a:rPr>
              <a:t/>
            </a:r>
            <a:br>
              <a:rPr lang="de-DE" dirty="0"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# Reg[rt] := Reg[rs] + sign_ext(const,32)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b="1" i="1" dirty="0" smtClean="0"/>
              <a:t>add immediate unsigned</a:t>
            </a:r>
            <a:r>
              <a:rPr lang="de-DE" b="1" dirty="0" smtClean="0"/>
              <a:t>-Befehl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addiu rt,rs,const	# </a:t>
            </a:r>
            <a:r>
              <a:rPr lang="de-DE" dirty="0" smtClean="0">
                <a:cs typeface="Courier New" pitchFamily="49" charset="0"/>
              </a:rPr>
              <a:t>I-Format</a:t>
            </a:r>
            <a:br>
              <a:rPr lang="de-DE" dirty="0" smtClean="0">
                <a:cs typeface="Courier New" pitchFamily="49" charset="0"/>
              </a:rPr>
            </a:br>
            <a:r>
              <a:rPr lang="de-DE" dirty="0" smtClean="0">
                <a:cs typeface="Courier New" pitchFamily="49" charset="0"/>
              </a:rPr>
              <a:t>Wie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addi</a:t>
            </a:r>
            <a:r>
              <a:rPr lang="de-DE" dirty="0" smtClean="0">
                <a:cs typeface="Courier New" pitchFamily="49" charset="0"/>
              </a:rPr>
              <a:t>, nur ohne Erzeugung von Überläufen (!)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Vorzeichenerweiterung bei I-Format Instruktionen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51520" y="5157192"/>
            <a:ext cx="8119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baseline="30000" dirty="0" smtClean="0"/>
              <a:t>*</a:t>
            </a:r>
            <a:r>
              <a:rPr lang="de-DE" sz="2000" dirty="0" smtClean="0"/>
              <a:t> Der MIPS-Assembler erzeugt vielfach automatisch </a:t>
            </a:r>
            <a:r>
              <a:rPr lang="en-US" sz="2000" i="1" dirty="0" smtClean="0"/>
              <a:t>immediate</a:t>
            </a:r>
            <a:r>
              <a:rPr lang="de-DE" sz="2000" dirty="0" smtClean="0"/>
              <a:t>-Befehle, wenn statt eines Registers direkt eine Konstante angegeben ist, z.B. bei 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add $2,$2,3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99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F4338DCD-332A-4225-A304-9B6199C1E66C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sub $4,$3,$2		# Reg[4] := Reg[3] – Reg[2]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dirty="0" smtClean="0"/>
              <a:t>Subtraktion, Ausnahmen möglich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subu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$4,$3,$2		# Reg[4] := Reg[3] – Reg[2]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Subtraktion, keine Ausnahmen signalisiert</a:t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Subtraktionsbefehle (R-Format)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6261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962B6C5D-432D-4425-8E3D-664DC383F26C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Die Multiplikation liefert doppelt lange Ergebnisse</a:t>
            </a:r>
            <a:br>
              <a:rPr lang="de-DE" dirty="0" smtClean="0"/>
            </a:br>
            <a:r>
              <a:rPr lang="de-DE" dirty="0" smtClean="0"/>
              <a:t>Beispiel: -2</a:t>
            </a:r>
            <a:r>
              <a:rPr lang="de-DE" baseline="30000" dirty="0" smtClean="0"/>
              <a:t>31</a:t>
            </a:r>
            <a:r>
              <a:rPr lang="de-DE" dirty="0" smtClean="0"/>
              <a:t> * -2</a:t>
            </a:r>
            <a:r>
              <a:rPr lang="de-DE" baseline="30000" dirty="0" smtClean="0"/>
              <a:t>31</a:t>
            </a:r>
            <a:r>
              <a:rPr lang="de-DE" dirty="0" smtClean="0"/>
              <a:t> = 2</a:t>
            </a:r>
            <a:r>
              <a:rPr lang="de-DE" baseline="30000" dirty="0" smtClean="0"/>
              <a:t>62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2</a:t>
            </a:r>
            <a:r>
              <a:rPr lang="de-DE" baseline="30000" dirty="0" smtClean="0"/>
              <a:t>62</a:t>
            </a:r>
            <a:r>
              <a:rPr lang="de-DE" dirty="0" smtClean="0"/>
              <a:t> benötigt zur Darstellung einen 64-Bit-Vektor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Wo soll man ein solches Ergebnis abspeichern?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Wingdings" pitchFamily="2" charset="2"/>
              <a:buChar char=""/>
            </a:pPr>
            <a:r>
              <a:rPr lang="de-DE" dirty="0" smtClean="0"/>
              <a:t>MIPS-Lösung: 2 spezielle Register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Hi</a:t>
            </a:r>
            <a:r>
              <a:rPr lang="de-DE" dirty="0" smtClean="0"/>
              <a:t> und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Lo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mult $2,$3	# Hi &amp; Lo := Reg[2] * Reg[3]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Multiplikationsbefehle</a:t>
            </a:r>
            <a:endParaRPr lang="de-DE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85800" y="5373216"/>
            <a:ext cx="5334000" cy="1015663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de-DE" sz="2000" dirty="0"/>
              <a:t>Transport in allgemeine Register:</a:t>
            </a:r>
          </a:p>
          <a:p>
            <a:r>
              <a:rPr lang="de-DE" sz="2000" b="1" dirty="0" smtClean="0">
                <a:latin typeface="Courier New" pitchFamily="49" charset="0"/>
              </a:rPr>
              <a:t>mfhi </a:t>
            </a:r>
            <a:r>
              <a:rPr lang="de-DE" sz="2000" b="1" dirty="0">
                <a:latin typeface="Courier New" pitchFamily="49" charset="0"/>
              </a:rPr>
              <a:t>$3 # Reg[3</a:t>
            </a:r>
            <a:r>
              <a:rPr lang="de-DE" sz="2000" b="1" dirty="0" smtClean="0">
                <a:latin typeface="Courier New" pitchFamily="49" charset="0"/>
              </a:rPr>
              <a:t>] := Hi   </a:t>
            </a:r>
            <a:endParaRPr lang="de-DE" sz="2000" b="1" dirty="0">
              <a:latin typeface="Courier New" pitchFamily="49" charset="0"/>
            </a:endParaRPr>
          </a:p>
          <a:p>
            <a:r>
              <a:rPr lang="de-DE" sz="2000" b="1" dirty="0" smtClean="0">
                <a:latin typeface="Courier New" pitchFamily="49" charset="0"/>
              </a:rPr>
              <a:t>mflo </a:t>
            </a:r>
            <a:r>
              <a:rPr lang="de-DE" sz="2000" b="1" dirty="0">
                <a:latin typeface="Courier New" pitchFamily="49" charset="0"/>
              </a:rPr>
              <a:t>$3 # Reg[3</a:t>
            </a:r>
            <a:r>
              <a:rPr lang="de-DE" sz="2000" b="1" dirty="0" smtClean="0">
                <a:latin typeface="Courier New" pitchFamily="49" charset="0"/>
              </a:rPr>
              <a:t>] := Lo</a:t>
            </a:r>
            <a:endParaRPr lang="de-DE" sz="2000" b="1" dirty="0">
              <a:latin typeface="Courier New" pitchFamily="49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68437" y="3841154"/>
            <a:ext cx="2600325" cy="7112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000" dirty="0"/>
              <a:t>Höherwertiger Teil des Ergebnisses</a:t>
            </a:r>
            <a:endParaRPr lang="en-US" sz="2000" dirty="0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V="1">
            <a:off x="3124299" y="3768129"/>
            <a:ext cx="2873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911449" y="4750792"/>
            <a:ext cx="4584700" cy="4064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000" dirty="0"/>
              <a:t>Konkatenation (Aneinanderreihung)</a:t>
            </a:r>
            <a:endParaRPr lang="en-US" dirty="0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V="1">
            <a:off x="3627537" y="3768129"/>
            <a:ext cx="217487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973612" y="3912592"/>
            <a:ext cx="2614612" cy="7112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Niederwertiger Teil des Ergebnisses</a:t>
            </a:r>
            <a:endParaRPr lang="en-US" dirty="0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 flipV="1">
            <a:off x="4203799" y="3768129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5894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D750E5EF-82A5-44E9-9EB6-E973A4AC6546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mult $2,$3	# Hi &amp; Lo := Reg[2] * Reg[3]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dirty="0" smtClean="0"/>
              <a:t>für ganze Zahlen in 2k-Darstellung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multu $2,$3	# Hi &amp; Lo := Reg[2] *</a:t>
            </a:r>
            <a:r>
              <a:rPr lang="de-DE" b="1" baseline="-25000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Reg[3]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dirty="0" smtClean="0"/>
              <a:t>für natürliche Zahlen </a:t>
            </a:r>
            <a:r>
              <a:rPr lang="en-US" i="1" dirty="0" smtClean="0"/>
              <a:t>(unsigned int)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mul $4,$3,$2	# </a:t>
            </a:r>
            <a:r>
              <a:rPr lang="de-DE" dirty="0" smtClean="0">
                <a:cs typeface="Courier New" pitchFamily="49" charset="0"/>
              </a:rPr>
              <a:t>besteht aus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mult</a:t>
            </a:r>
            <a:r>
              <a:rPr lang="de-DE" dirty="0" smtClean="0">
                <a:cs typeface="Courier New" pitchFamily="49" charset="0"/>
              </a:rPr>
              <a:t> und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mflo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# Hi &amp; Lo := Reg[3] * Reg[2]; Reg[4] := Lo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dirty="0" smtClean="0"/>
              <a:t>für 2k-Zahlen, niederwertiger Teil hinterher im allgemeinen Register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mulo $4,$3,$2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# Hi &amp; Lo := Reg[3] * Reg[2]; Reg[4] := Lo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dirty="0" smtClean="0"/>
              <a:t>wie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mul</a:t>
            </a:r>
            <a:r>
              <a:rPr lang="de-DE" dirty="0" smtClean="0"/>
              <a:t>, nur inkl. Überlauftest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mulou $4,$3,$2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# Hi &amp; Lo := Reg[3] *</a:t>
            </a:r>
            <a:r>
              <a:rPr lang="de-DE" b="1" baseline="-25000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Reg[2]; Reg[4] := Lo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dirty="0" smtClean="0"/>
              <a:t>wie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mulo</a:t>
            </a:r>
            <a:r>
              <a:rPr lang="de-DE" dirty="0" smtClean="0"/>
              <a:t>, nur für </a:t>
            </a:r>
            <a:r>
              <a:rPr lang="en-US" i="1" dirty="0" smtClean="0"/>
              <a:t>unsigned integers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Varianten des Multiplikationsbefehls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2180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0F009BBF-0F4D-4F1C-AFA2-63ED5746AF85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Problem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Man möchte gerne sowohl den Quotienten als auch den Rest der Division speichern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Passt nicht zum Konzept eines Ergebnisregisters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MIPS-Lösung: Verwendung von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Hi</a:t>
            </a:r>
            <a:r>
              <a:rPr lang="de-DE" b="1" dirty="0" smtClean="0"/>
              <a:t> und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Lo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div $2,$3			# </a:t>
            </a:r>
            <a:r>
              <a:rPr lang="de-DE" dirty="0" smtClean="0">
                <a:cs typeface="Courier New" pitchFamily="49" charset="0"/>
              </a:rPr>
              <a:t>für ganze Zahlen in 2k-Darstellung</a:t>
            </a:r>
            <a:br>
              <a:rPr lang="de-DE" dirty="0" smtClean="0">
                <a:cs typeface="Courier New" pitchFamily="49" charset="0"/>
              </a:rPr>
            </a:br>
            <a:r>
              <a:rPr lang="de-DE" dirty="0" smtClean="0">
                <a:cs typeface="Courier New" pitchFamily="49" charset="0"/>
              </a:rPr>
              <a:t>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# Lo := Reg[2] / Reg[3]; Hi := Reg[2] mod Reg[3]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divu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$2,$3		# </a:t>
            </a:r>
            <a:r>
              <a:rPr lang="de-DE" dirty="0">
                <a:cs typeface="Courier New" pitchFamily="49" charset="0"/>
              </a:rPr>
              <a:t>für </a:t>
            </a:r>
            <a:r>
              <a:rPr lang="de-DE" dirty="0" smtClean="0">
                <a:cs typeface="Courier New" pitchFamily="49" charset="0"/>
              </a:rPr>
              <a:t>natürliche Zahlen </a:t>
            </a:r>
            <a:r>
              <a:rPr lang="en-US" i="1" dirty="0" smtClean="0">
                <a:cs typeface="Courier New" pitchFamily="49" charset="0"/>
              </a:rPr>
              <a:t>(unsigned integers)</a:t>
            </a:r>
            <a:r>
              <a:rPr lang="de-DE" dirty="0">
                <a:cs typeface="Courier New" pitchFamily="49" charset="0"/>
              </a:rPr>
              <a:t/>
            </a:r>
            <a:br>
              <a:rPr lang="de-DE" dirty="0">
                <a:cs typeface="Courier New" pitchFamily="49" charset="0"/>
              </a:rPr>
            </a:br>
            <a:r>
              <a:rPr lang="de-DE" dirty="0">
                <a:cs typeface="Courier New" pitchFamily="49" charset="0"/>
              </a:rPr>
              <a:t> 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# Lo := Reg[2]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de-DE" b="1" baseline="-25000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Reg[3]; Hi := Reg[2] mod Reg[3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Divisionsbefehle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621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93049DDA-3528-46E7-A3C8-D507D7D00164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Logische Befehle</a:t>
            </a:r>
            <a:endParaRPr lang="de-DE" dirty="0"/>
          </a:p>
        </p:txBody>
      </p:sp>
      <p:graphicFrame>
        <p:nvGraphicFramePr>
          <p:cNvPr id="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347723"/>
              </p:ext>
            </p:extLst>
          </p:nvPr>
        </p:nvGraphicFramePr>
        <p:xfrm>
          <a:off x="304800" y="1484784"/>
          <a:ext cx="8534400" cy="4736465"/>
        </p:xfrm>
        <a:graphic>
          <a:graphicData uri="http://schemas.openxmlformats.org/drawingml/2006/table">
            <a:tbl>
              <a:tblPr/>
              <a:tblGrid>
                <a:gridCol w="2819400"/>
                <a:gridCol w="3581400"/>
                <a:gridCol w="2133600"/>
              </a:tblGrid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Beispiel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Bedeutung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Kommentar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and $4,$3,$2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Reg[4] := Reg[3]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</a:t>
                      </a:r>
                      <a:b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</a:b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         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Reg[2]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or $4,$3,$2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Reg[4] := Reg[3]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 </a:t>
                      </a:r>
                      <a:b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</a:b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         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Reg[2]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andi $4,$3,100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Reg[4] := Reg[3]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</a:t>
                      </a:r>
                      <a:b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</a:b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          100</a:t>
                      </a: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und mit Konstanten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sll $4,$3,10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Reg[4] := Reg[3] &lt;&lt;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/>
                      </a:r>
                      <a:b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</a:b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          10</a:t>
                      </a: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Schiebe nach links logisch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srl $4,$3,10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Reg[4] := Reg[3] &gt;&gt;</a:t>
                      </a:r>
                      <a:r>
                        <a:rPr kumimoji="0" lang="de-DE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l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/>
                      </a:r>
                      <a:b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     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   10</a:t>
                      </a: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Rechts-Schieben logisch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sra $4,$3,10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Reg[4] := Reg[3] &gt;&gt;</a:t>
                      </a:r>
                      <a:r>
                        <a:rPr kumimoji="0" lang="de-DE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/>
                      </a:r>
                      <a:b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     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   10</a:t>
                      </a: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Rechts-Schieben arithmetisch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8" name="AutoShape 33"/>
          <p:cNvSpPr>
            <a:spLocks noChangeArrowheads="1"/>
          </p:cNvSpPr>
          <p:nvPr/>
        </p:nvSpPr>
        <p:spPr bwMode="auto">
          <a:xfrm>
            <a:off x="2267744" y="3861048"/>
            <a:ext cx="1782763" cy="338138"/>
          </a:xfrm>
          <a:prstGeom prst="wedgeRoundRectCallout">
            <a:avLst>
              <a:gd name="adj1" fmla="val 73866"/>
              <a:gd name="adj2" fmla="val -2605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de-DE" sz="2000" dirty="0">
                <a:latin typeface="Arial Unicode MS" pitchFamily="34" charset="-128"/>
              </a:rPr>
              <a:t>zero_ext</a:t>
            </a:r>
            <a:r>
              <a:rPr lang="de-DE" sz="2000" dirty="0" smtClean="0">
                <a:latin typeface="Arial Unicode MS" pitchFamily="34" charset="-128"/>
              </a:rPr>
              <a:t>()</a:t>
            </a:r>
            <a:endParaRPr lang="de-DE" sz="200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7891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4D438E00-670B-42DC-AE8E-117220CF210D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Logisches vs. Arithmetisches Rechts-Schieben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Logisches Rechts-Schieben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Das höchstwertige Bit </a:t>
            </a:r>
            <a:r>
              <a:rPr lang="en-US" i="1" dirty="0" smtClean="0"/>
              <a:t>(most-significant bit, MSB)</a:t>
            </a:r>
            <a:r>
              <a:rPr lang="de-DE" dirty="0" smtClean="0"/>
              <a:t> wird stets mit ‘0‘ gefüllt.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Verschiebt man eine vorzeichenbehaftete Zahl logisch, geht u.U. das Vorzeichenbit verloren!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Aus negativen Zahlen können plötzlich positive Zahlen werden:</a:t>
            </a:r>
            <a:br>
              <a:rPr lang="de-DE" dirty="0" smtClean="0"/>
            </a:br>
            <a:r>
              <a:rPr lang="de-DE" b="1" dirty="0">
                <a:latin typeface="Courier New" pitchFamily="49" charset="0"/>
              </a:rPr>
              <a:t>-8 &gt;&gt;</a:t>
            </a:r>
            <a:r>
              <a:rPr lang="de-DE" b="1" baseline="-25000" dirty="0">
                <a:latin typeface="Courier New" pitchFamily="49" charset="0"/>
              </a:rPr>
              <a:t>l</a:t>
            </a:r>
            <a:r>
              <a:rPr lang="de-DE" b="1" dirty="0">
                <a:latin typeface="Courier New" pitchFamily="49" charset="0"/>
              </a:rPr>
              <a:t> 1 = 1000 &gt;&gt;</a:t>
            </a:r>
            <a:r>
              <a:rPr lang="de-DE" b="1" baseline="-25000" dirty="0">
                <a:latin typeface="Courier New" pitchFamily="49" charset="0"/>
              </a:rPr>
              <a:t>l</a:t>
            </a:r>
            <a:r>
              <a:rPr lang="de-DE" b="1" dirty="0">
                <a:latin typeface="Courier New" pitchFamily="49" charset="0"/>
              </a:rPr>
              <a:t> 1 = 0100 = 4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Arithmetisches Rechts-Schieben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Das MSB wird stets mit dem alten MSB gefüllt.</a:t>
            </a:r>
            <a:endParaRPr lang="de-DE" dirty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Das Vorzeichenbit bleibt beim arithmetischen Schieben erhalten:</a:t>
            </a:r>
            <a:br>
              <a:rPr lang="de-DE" dirty="0" smtClean="0"/>
            </a:br>
            <a:r>
              <a:rPr lang="de-DE" b="1" dirty="0">
                <a:latin typeface="Courier New" pitchFamily="49" charset="0"/>
              </a:rPr>
              <a:t>-8 &gt;&gt;</a:t>
            </a:r>
            <a:r>
              <a:rPr lang="de-DE" b="1" baseline="-25000" dirty="0">
                <a:latin typeface="Courier New" pitchFamily="49" charset="0"/>
              </a:rPr>
              <a:t>a</a:t>
            </a:r>
            <a:r>
              <a:rPr lang="de-DE" b="1" dirty="0">
                <a:latin typeface="Courier New" pitchFamily="49" charset="0"/>
              </a:rPr>
              <a:t> 1 = 1000 &gt;&gt;</a:t>
            </a:r>
            <a:r>
              <a:rPr lang="de-DE" b="1" baseline="-25000" dirty="0">
                <a:latin typeface="Courier New" pitchFamily="49" charset="0"/>
              </a:rPr>
              <a:t>a</a:t>
            </a:r>
            <a:r>
              <a:rPr lang="de-DE" b="1" dirty="0">
                <a:latin typeface="Courier New" pitchFamily="49" charset="0"/>
              </a:rPr>
              <a:t> 1 = 1100 = -4</a:t>
            </a:r>
          </a:p>
          <a:p>
            <a:pPr marL="0" indent="0">
              <a:lnSpc>
                <a:spcPct val="12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8679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C36D84BB-D961-4C42-B8BC-E03C097E8AB2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Laden von Konstanten (1)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Wie kann man 32-Bit-Konstanten in Register laden?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Direktoperanden für das untere Halbwort:</a:t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ori r,s,const		# Reg[r] := Reg[s] </a:t>
            </a:r>
            <a:r>
              <a:rPr lang="de-DE" b="1" dirty="0" smtClean="0">
                <a:latin typeface="Courier New" pitchFamily="49" charset="0"/>
                <a:sym typeface="Symbol" pitchFamily="18" charset="2"/>
              </a:rPr>
              <a:t></a:t>
            </a:r>
            <a:br>
              <a:rPr lang="de-DE" b="1" dirty="0" smtClean="0">
                <a:latin typeface="Courier New" pitchFamily="49" charset="0"/>
                <a:sym typeface="Symbol" pitchFamily="18" charset="2"/>
              </a:rPr>
            </a:br>
            <a:r>
              <a:rPr lang="de-DE" b="1" dirty="0" smtClean="0">
                <a:latin typeface="Courier New" pitchFamily="49" charset="0"/>
                <a:sym typeface="Symbol" pitchFamily="18" charset="2"/>
              </a:rPr>
              <a:t>					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(0000</a:t>
            </a:r>
            <a:r>
              <a:rPr lang="de-DE" b="1" baseline="-25000" dirty="0" smtClean="0">
                <a:latin typeface="Courier New" pitchFamily="49" charset="0"/>
                <a:cs typeface="Courier New" pitchFamily="49" charset="0"/>
              </a:rPr>
              <a:t>16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&amp; const)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addiu r,s,const		# Reg[r] := Reg[s] + 								sign_ext(const,32)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den Sonderfall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 = $0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ori r,$0,const		# Reg[r] := 0 </a:t>
            </a:r>
            <a:r>
              <a:rPr lang="de-DE" b="1" dirty="0">
                <a:latin typeface="Courier New" pitchFamily="49" charset="0"/>
                <a:sym typeface="Symbol" pitchFamily="18" charset="2"/>
              </a:rPr>
              <a:t>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									zero_ext(const,32)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addiu r,$0,const	# Reg[r] := sign_ext(const,32)</a:t>
            </a: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982663" y="5338539"/>
            <a:ext cx="6829425" cy="400050"/>
            <a:chOff x="543" y="1922"/>
            <a:chExt cx="1654" cy="252"/>
          </a:xfrm>
        </p:grpSpPr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543" y="1922"/>
              <a:ext cx="1654" cy="25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dirty="0"/>
                <a:t>   0                                            </a:t>
              </a:r>
              <a:r>
                <a:rPr lang="de-DE" sz="2000" dirty="0" smtClean="0"/>
                <a:t>          </a:t>
              </a:r>
              <a:r>
                <a:rPr lang="de-DE" sz="2000" b="1" dirty="0" smtClean="0">
                  <a:latin typeface="Courier New" pitchFamily="49" charset="0"/>
                  <a:cs typeface="Courier New" pitchFamily="49" charset="0"/>
                </a:rPr>
                <a:t>const</a:t>
              </a:r>
              <a:endParaRPr lang="de-DE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1378" y="1922"/>
              <a:ext cx="0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971550" y="5914603"/>
            <a:ext cx="6840538" cy="400050"/>
            <a:chOff x="543" y="1922"/>
            <a:chExt cx="1654" cy="252"/>
          </a:xfrm>
        </p:grpSpPr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543" y="1922"/>
              <a:ext cx="1654" cy="25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dirty="0"/>
                <a:t>   Vorzeichen(</a:t>
              </a:r>
              <a:r>
                <a:rPr lang="de-DE" sz="2000" b="1" dirty="0">
                  <a:latin typeface="Courier New" pitchFamily="49" charset="0"/>
                  <a:cs typeface="Courier New" pitchFamily="49" charset="0"/>
                </a:rPr>
                <a:t>const</a:t>
              </a:r>
              <a:r>
                <a:rPr lang="de-DE" sz="2000" dirty="0"/>
                <a:t>)                 </a:t>
              </a:r>
              <a:r>
                <a:rPr lang="de-DE" sz="2000" dirty="0" smtClean="0"/>
                <a:t>        </a:t>
              </a:r>
              <a:r>
                <a:rPr lang="de-DE" sz="2000" b="1" dirty="0" smtClean="0">
                  <a:latin typeface="Courier New" pitchFamily="49" charset="0"/>
                  <a:cs typeface="Courier New" pitchFamily="49" charset="0"/>
                </a:rPr>
                <a:t>const</a:t>
              </a:r>
              <a:endParaRPr lang="de-DE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1378" y="1922"/>
              <a:ext cx="1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563936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13A9B5FE-B661-4199-A2A9-26ED52949721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Laden von Konstanten (2)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Konstanten mit unterem Halbwort = 0</a:t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lui r,const		# Reg[r] := const &amp; 0000</a:t>
            </a:r>
            <a:r>
              <a:rPr lang="de-DE" b="1" baseline="-25000" dirty="0" smtClean="0">
                <a:latin typeface="Courier New" pitchFamily="49" charset="0"/>
                <a:cs typeface="Courier New" pitchFamily="49" charset="0"/>
              </a:rPr>
              <a:t>16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i="1" dirty="0" smtClean="0">
                <a:cs typeface="Courier New" pitchFamily="49" charset="0"/>
              </a:rPr>
              <a:t>(load upper immediate)</a:t>
            </a: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982663" y="2780928"/>
            <a:ext cx="6829425" cy="400050"/>
            <a:chOff x="543" y="1922"/>
            <a:chExt cx="1654" cy="252"/>
          </a:xfrm>
        </p:grpSpPr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543" y="1922"/>
              <a:ext cx="1654" cy="25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dirty="0"/>
                <a:t>   </a:t>
              </a:r>
              <a:r>
                <a:rPr lang="de-DE" sz="2000" b="1" dirty="0" smtClean="0">
                  <a:latin typeface="Courier New" pitchFamily="49" charset="0"/>
                  <a:cs typeface="Courier New" pitchFamily="49" charset="0"/>
                </a:rPr>
                <a:t>const</a:t>
              </a:r>
              <a:r>
                <a:rPr lang="de-DE" sz="2000" dirty="0" smtClean="0"/>
                <a:t>                                               0</a:t>
              </a:r>
              <a:endParaRPr lang="de-DE" sz="2000" dirty="0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1378" y="1922"/>
              <a:ext cx="0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299955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72A0FB26-6076-4B43-98E0-01400332DC01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Laden von Konstanten (3)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andere Konstanten</a:t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lui $1,const‘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ori r,$1,const‘‘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Obige Sequenz wird vom Assembler für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li</a:t>
            </a:r>
            <a:r>
              <a:rPr lang="de-DE" dirty="0" smtClean="0"/>
              <a:t> </a:t>
            </a:r>
            <a:r>
              <a:rPr lang="en-US" i="1" dirty="0" smtClean="0"/>
              <a:t>(load immediate)</a:t>
            </a:r>
            <a:r>
              <a:rPr lang="de-DE" dirty="0" smtClean="0"/>
              <a:t> erzeugt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Register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$1</a:t>
            </a:r>
            <a:r>
              <a:rPr lang="de-DE" dirty="0" smtClean="0"/>
              <a:t> ist immer für den Assembler freizuhalten!</a:t>
            </a: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3964385" y="3540869"/>
            <a:ext cx="2333625" cy="400050"/>
            <a:chOff x="1259" y="1938"/>
            <a:chExt cx="1654" cy="252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259" y="1938"/>
              <a:ext cx="1654" cy="25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dirty="0"/>
                <a:t>   0         </a:t>
              </a:r>
              <a:r>
                <a:rPr lang="de-DE" sz="2000" dirty="0" smtClean="0"/>
                <a:t>   </a:t>
              </a:r>
              <a:r>
                <a:rPr lang="de-DE" sz="2000" b="1" dirty="0" smtClean="0">
                  <a:latin typeface="Courier New" pitchFamily="49" charset="0"/>
                  <a:cs typeface="Courier New" pitchFamily="49" charset="0"/>
                </a:rPr>
                <a:t>const</a:t>
              </a:r>
              <a:r>
                <a:rPr lang="de-DE" sz="2000" b="1" dirty="0">
                  <a:latin typeface="Courier New" pitchFamily="49" charset="0"/>
                  <a:cs typeface="Courier New" pitchFamily="49" charset="0"/>
                </a:rPr>
                <a:t>“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094" y="1938"/>
              <a:ext cx="0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000" dirty="0"/>
            </a:p>
          </p:txBody>
        </p:sp>
      </p:grp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3953272" y="2891581"/>
            <a:ext cx="2333625" cy="400050"/>
            <a:chOff x="1259" y="1938"/>
            <a:chExt cx="1654" cy="252"/>
          </a:xfrm>
        </p:grpSpPr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259" y="1938"/>
              <a:ext cx="1654" cy="25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dirty="0">
                  <a:latin typeface="Courier New" pitchFamily="49" charset="0"/>
                  <a:cs typeface="Courier New" pitchFamily="49" charset="0"/>
                </a:rPr>
                <a:t>const`</a:t>
              </a:r>
              <a:r>
                <a:rPr lang="de-DE" sz="2000" dirty="0">
                  <a:latin typeface="Arial Unicode MS" pitchFamily="34" charset="-128"/>
                </a:rPr>
                <a:t>       0</a:t>
              </a: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>
              <a:off x="2094" y="1938"/>
              <a:ext cx="0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000" dirty="0"/>
            </a:p>
          </p:txBody>
        </p:sp>
      </p:grp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3953272" y="4258419"/>
            <a:ext cx="2333625" cy="400050"/>
            <a:chOff x="1259" y="1938"/>
            <a:chExt cx="1654" cy="252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1259" y="1938"/>
              <a:ext cx="1654" cy="25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dirty="0">
                  <a:latin typeface="Courier New" pitchFamily="49" charset="0"/>
                  <a:cs typeface="Courier New" pitchFamily="49" charset="0"/>
                </a:rPr>
                <a:t>const‘</a:t>
              </a:r>
              <a:r>
                <a:rPr lang="de-DE" sz="2000" dirty="0"/>
                <a:t>    </a:t>
              </a:r>
              <a:r>
                <a:rPr lang="de-DE" sz="2000" b="1" dirty="0">
                  <a:latin typeface="Courier New" pitchFamily="49" charset="0"/>
                  <a:cs typeface="Courier New" pitchFamily="49" charset="0"/>
                </a:rPr>
                <a:t>const“</a:t>
              </a: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2086" y="1938"/>
              <a:ext cx="0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000" dirty="0"/>
            </a:p>
          </p:txBody>
        </p:sp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419872" y="3540869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ym typeface="Symbol" pitchFamily="18" charset="2"/>
              </a:rPr>
              <a:t>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419872" y="4258419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>
                <a:latin typeface="Arial Unicode MS" pitchFamily="34" charset="-128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175653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46E2B529-A4D9-4CCE-B4C2-575F34E7BBDE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 sind diese Komponenten auf PC-</a:t>
            </a:r>
            <a:r>
              <a:rPr lang="en-US" i="1" dirty="0" smtClean="0"/>
              <a:t>Boards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195763" y="5988050"/>
            <a:ext cx="2824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/>
            <a:r>
              <a:rPr lang="de-DE" sz="2000" dirty="0"/>
              <a:t>Prozessor </a:t>
            </a:r>
            <a:r>
              <a:rPr lang="de-DE" sz="1600" dirty="0"/>
              <a:t>(unter Lüfter)</a:t>
            </a:r>
            <a:endParaRPr lang="en-US" sz="1600" dirty="0"/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051050" y="5945188"/>
            <a:ext cx="11842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de-DE" sz="2000" dirty="0"/>
              <a:t>Speicher</a:t>
            </a:r>
            <a:endParaRPr lang="en-US" sz="2000" dirty="0"/>
          </a:p>
        </p:txBody>
      </p:sp>
      <p:pic>
        <p:nvPicPr>
          <p:cNvPr id="28" name="Picture 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296988"/>
            <a:ext cx="5961063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AutoShape 64"/>
          <p:cNvSpPr>
            <a:spLocks noChangeArrowheads="1"/>
          </p:cNvSpPr>
          <p:nvPr/>
        </p:nvSpPr>
        <p:spPr bwMode="auto">
          <a:xfrm rot="15245490" flipH="1">
            <a:off x="4816475" y="5481638"/>
            <a:ext cx="752475" cy="260350"/>
          </a:xfrm>
          <a:prstGeom prst="rightArrow">
            <a:avLst>
              <a:gd name="adj1" fmla="val 50000"/>
              <a:gd name="adj2" fmla="val 72256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31" name="Text Box 66"/>
          <p:cNvSpPr txBox="1">
            <a:spLocks noChangeArrowheads="1"/>
          </p:cNvSpPr>
          <p:nvPr/>
        </p:nvSpPr>
        <p:spPr bwMode="auto">
          <a:xfrm>
            <a:off x="7452320" y="1660738"/>
            <a:ext cx="14526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/>
              <a:t>PCIe-Karte</a:t>
            </a:r>
            <a:endParaRPr lang="en-US" sz="2000" dirty="0"/>
          </a:p>
        </p:txBody>
      </p:sp>
      <p:sp>
        <p:nvSpPr>
          <p:cNvPr id="32" name="AutoShape 67"/>
          <p:cNvSpPr>
            <a:spLocks noChangeArrowheads="1"/>
          </p:cNvSpPr>
          <p:nvPr/>
        </p:nvSpPr>
        <p:spPr bwMode="auto">
          <a:xfrm rot="11353201" flipH="1">
            <a:off x="4778375" y="1479550"/>
            <a:ext cx="2725738" cy="284163"/>
          </a:xfrm>
          <a:prstGeom prst="rightArrow">
            <a:avLst>
              <a:gd name="adj1" fmla="val 50000"/>
              <a:gd name="adj2" fmla="val 239804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33" name="Text Box 68"/>
          <p:cNvSpPr txBox="1">
            <a:spLocks noChangeArrowheads="1"/>
          </p:cNvSpPr>
          <p:nvPr/>
        </p:nvSpPr>
        <p:spPr bwMode="auto">
          <a:xfrm>
            <a:off x="303213" y="1556792"/>
            <a:ext cx="818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/>
              <a:t>SATA</a:t>
            </a:r>
            <a:endParaRPr lang="en-US" sz="2000" dirty="0"/>
          </a:p>
        </p:txBody>
      </p:sp>
      <p:sp>
        <p:nvSpPr>
          <p:cNvPr id="34" name="AutoShape 64"/>
          <p:cNvSpPr>
            <a:spLocks noChangeArrowheads="1"/>
          </p:cNvSpPr>
          <p:nvPr/>
        </p:nvSpPr>
        <p:spPr bwMode="auto">
          <a:xfrm rot="2401670" flipH="1">
            <a:off x="799606" y="2021061"/>
            <a:ext cx="752475" cy="260350"/>
          </a:xfrm>
          <a:prstGeom prst="rightArrow">
            <a:avLst>
              <a:gd name="adj1" fmla="val 50000"/>
              <a:gd name="adj2" fmla="val 72256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35" name="AutoShape 64"/>
          <p:cNvSpPr>
            <a:spLocks noChangeArrowheads="1"/>
          </p:cNvSpPr>
          <p:nvPr/>
        </p:nvSpPr>
        <p:spPr bwMode="auto">
          <a:xfrm rot="18240318" flipH="1">
            <a:off x="2585282" y="5555732"/>
            <a:ext cx="752475" cy="260350"/>
          </a:xfrm>
          <a:prstGeom prst="rightArrow">
            <a:avLst>
              <a:gd name="adj1" fmla="val 50000"/>
              <a:gd name="adj2" fmla="val 72256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pic>
        <p:nvPicPr>
          <p:cNvPr id="36" name="Picture 22" descr="j03108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0"/>
            <a:ext cx="129381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085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4EBCFA2C-E7BD-41A7-91CF-1D2E729F3A59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</a:t>
            </a:r>
            <a:r>
              <a:rPr lang="en-US" i="1" dirty="0"/>
              <a:t>load address</a:t>
            </a:r>
            <a:r>
              <a:rPr lang="de-DE" dirty="0"/>
              <a:t>-Befehl </a:t>
            </a:r>
            <a:r>
              <a:rPr lang="de-DE" dirty="0">
                <a:latin typeface="Courier New" pitchFamily="49" charset="0"/>
                <a:cs typeface="Courier New" pitchFamily="49" charset="0"/>
              </a:rPr>
              <a:t>la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>
              <a:lnSpc>
                <a:spcPct val="100000"/>
              </a:lnSpc>
            </a:pPr>
            <a:r>
              <a:rPr lang="de-DE" b="1" dirty="0" smtClean="0"/>
              <a:t>In vielen Fällen muss die Adresse einer Speicherzelle in einem Register bereit gestellt werden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Dies ist mit den bislang vorgestellten Befehlen zwar möglich, der Lesbarkeit wegen wird aber ein eigener Befehl eingeführt.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Der Befehl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la</a:t>
            </a:r>
            <a:r>
              <a:rPr lang="de-DE" dirty="0" smtClean="0"/>
              <a:t> entspricht dem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lw</a:t>
            </a:r>
            <a:r>
              <a:rPr lang="de-DE" dirty="0" smtClean="0"/>
              <a:t>-Befehl, wobei der Speicherzugriff unterbleibt.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de-DE" b="1" dirty="0" smtClean="0"/>
              <a:t>Beispiel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la $2,0x20($3)		# Reg[2] := 0x20 + Reg[3]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la</a:t>
            </a:r>
            <a:r>
              <a:rPr lang="de-DE" dirty="0" smtClean="0"/>
              <a:t> kann über eine Sequenz aus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li</a:t>
            </a:r>
            <a:r>
              <a:rPr lang="de-DE" dirty="0" smtClean="0"/>
              <a:t> und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de-DE" dirty="0" smtClean="0"/>
              <a:t> erzeugt werden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417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F331217B-55E6-46F1-AB41-7697D9B386AF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Physikalischer Adressraum der MIPS</a:t>
            </a:r>
            <a:endParaRPr lang="en-US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292725" y="2240037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Befehle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5292725" y="5157192"/>
            <a:ext cx="3743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 smtClean="0"/>
              <a:t>Adressen Ein- / </a:t>
            </a:r>
            <a:r>
              <a:rPr lang="de-DE" sz="2000" dirty="0"/>
              <a:t>Ausgabegeräte</a:t>
            </a: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5292725" y="2799333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Daten bekannter </a:t>
            </a:r>
            <a:r>
              <a:rPr lang="de-DE" sz="2000" dirty="0" smtClean="0"/>
              <a:t>Größe + weitere </a:t>
            </a:r>
            <a:r>
              <a:rPr lang="de-DE" sz="2000" dirty="0"/>
              <a:t>Daten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5292725" y="4150717"/>
            <a:ext cx="3851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Dynamisch erzeugte Daten, </a:t>
            </a:r>
            <a:br>
              <a:rPr lang="de-DE" sz="2000" dirty="0"/>
            </a:br>
            <a:r>
              <a:rPr lang="de-DE" sz="2000" dirty="0"/>
              <a:t>Auf- und Abbau bei Aufruf von Prozeduren/Unterprogrammen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5292725" y="5661248"/>
            <a:ext cx="191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 smtClean="0"/>
              <a:t>Betriebssystem</a:t>
            </a:r>
            <a:endParaRPr lang="de-DE" sz="2000" dirty="0"/>
          </a:p>
        </p:txBody>
      </p:sp>
      <p:grpSp>
        <p:nvGrpSpPr>
          <p:cNvPr id="53" name="Group 30"/>
          <p:cNvGrpSpPr>
            <a:grpSpLocks/>
          </p:cNvGrpSpPr>
          <p:nvPr/>
        </p:nvGrpSpPr>
        <p:grpSpPr bwMode="auto">
          <a:xfrm>
            <a:off x="542925" y="1300163"/>
            <a:ext cx="4638675" cy="4852988"/>
            <a:chOff x="342" y="819"/>
            <a:chExt cx="2922" cy="3057"/>
          </a:xfrm>
        </p:grpSpPr>
        <p:sp>
          <p:nvSpPr>
            <p:cNvPr id="54" name="Text Box 3"/>
            <p:cNvSpPr txBox="1">
              <a:spLocks noChangeArrowheads="1"/>
            </p:cNvSpPr>
            <p:nvPr/>
          </p:nvSpPr>
          <p:spPr bwMode="auto">
            <a:xfrm>
              <a:off x="1405" y="926"/>
              <a:ext cx="1859" cy="295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de-DE" dirty="0">
                  <a:latin typeface="Arial Unicode MS" pitchFamily="34" charset="-128"/>
                </a:rPr>
                <a:t> </a:t>
              </a:r>
            </a:p>
          </p:txBody>
        </p:sp>
        <p:sp>
          <p:nvSpPr>
            <p:cNvPr id="55" name="Line 4"/>
            <p:cNvSpPr>
              <a:spLocks noChangeShapeType="1"/>
            </p:cNvSpPr>
            <p:nvPr/>
          </p:nvSpPr>
          <p:spPr bwMode="auto">
            <a:xfrm>
              <a:off x="1405" y="1774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6" name="Line 5"/>
            <p:cNvSpPr>
              <a:spLocks noChangeShapeType="1"/>
            </p:cNvSpPr>
            <p:nvPr/>
          </p:nvSpPr>
          <p:spPr bwMode="auto">
            <a:xfrm>
              <a:off x="1405" y="1296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7" name="Line 6"/>
            <p:cNvSpPr>
              <a:spLocks noChangeShapeType="1"/>
            </p:cNvSpPr>
            <p:nvPr/>
          </p:nvSpPr>
          <p:spPr bwMode="auto">
            <a:xfrm>
              <a:off x="1405" y="2664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8" name="Line 7"/>
            <p:cNvSpPr>
              <a:spLocks noChangeShapeType="1"/>
            </p:cNvSpPr>
            <p:nvPr/>
          </p:nvSpPr>
          <p:spPr bwMode="auto">
            <a:xfrm>
              <a:off x="1405" y="2165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9" name="Text Box 8"/>
            <p:cNvSpPr txBox="1">
              <a:spLocks noChangeArrowheads="1"/>
            </p:cNvSpPr>
            <p:nvPr/>
          </p:nvSpPr>
          <p:spPr bwMode="auto">
            <a:xfrm>
              <a:off x="1020" y="819"/>
              <a:ext cx="40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dirty="0" smtClean="0">
                  <a:latin typeface="Courier New" pitchFamily="49" charset="0"/>
                  <a:cs typeface="Courier New" pitchFamily="49" charset="0"/>
                </a:rPr>
                <a:t>0x0</a:t>
              </a:r>
              <a:endParaRPr lang="de-DE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0" name="Text Box 9"/>
            <p:cNvSpPr txBox="1">
              <a:spLocks noChangeArrowheads="1"/>
            </p:cNvSpPr>
            <p:nvPr/>
          </p:nvSpPr>
          <p:spPr bwMode="auto">
            <a:xfrm>
              <a:off x="343" y="3113"/>
              <a:ext cx="108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dirty="0" smtClean="0">
                  <a:latin typeface="Courier New" pitchFamily="49" charset="0"/>
                </a:rPr>
                <a:t>0x7fffeffc</a:t>
              </a:r>
              <a:endParaRPr lang="de-DE" sz="2000" b="1" baseline="-25000" dirty="0">
                <a:latin typeface="Arial Unicode MS" pitchFamily="34" charset="-128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2291" y="2165"/>
              <a:ext cx="240" cy="24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4B8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62" name="AutoShape 11"/>
            <p:cNvSpPr>
              <a:spLocks noChangeArrowheads="1"/>
            </p:cNvSpPr>
            <p:nvPr/>
          </p:nvSpPr>
          <p:spPr bwMode="auto">
            <a:xfrm>
              <a:off x="2819" y="2472"/>
              <a:ext cx="240" cy="19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84B8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63" name="Line 12"/>
            <p:cNvSpPr>
              <a:spLocks noChangeShapeType="1"/>
            </p:cNvSpPr>
            <p:nvPr/>
          </p:nvSpPr>
          <p:spPr bwMode="auto">
            <a:xfrm>
              <a:off x="1405" y="926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4" name="Line 13"/>
            <p:cNvSpPr>
              <a:spLocks noChangeShapeType="1"/>
            </p:cNvSpPr>
            <p:nvPr/>
          </p:nvSpPr>
          <p:spPr bwMode="auto">
            <a:xfrm>
              <a:off x="1405" y="3216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5" name="Text Box 14"/>
            <p:cNvSpPr txBox="1">
              <a:spLocks noChangeArrowheads="1"/>
            </p:cNvSpPr>
            <p:nvPr/>
          </p:nvSpPr>
          <p:spPr bwMode="auto">
            <a:xfrm>
              <a:off x="1413" y="2840"/>
              <a:ext cx="185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i="1" dirty="0" smtClean="0"/>
                <a:t>Stack segment</a:t>
              </a:r>
              <a:endParaRPr lang="en-US" sz="2000" i="1" dirty="0"/>
            </a:p>
          </p:txBody>
        </p:sp>
        <p:sp>
          <p:nvSpPr>
            <p:cNvPr id="66" name="Text Box 15"/>
            <p:cNvSpPr txBox="1">
              <a:spLocks noChangeArrowheads="1"/>
            </p:cNvSpPr>
            <p:nvPr/>
          </p:nvSpPr>
          <p:spPr bwMode="auto">
            <a:xfrm>
              <a:off x="521" y="1200"/>
              <a:ext cx="89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dirty="0" smtClean="0">
                  <a:latin typeface="Courier New" pitchFamily="49" charset="0"/>
                </a:rPr>
                <a:t>0x400000</a:t>
              </a:r>
              <a:endParaRPr lang="de-DE" sz="2000" b="1" baseline="-25000" dirty="0">
                <a:latin typeface="Arial Unicode MS" pitchFamily="34" charset="-128"/>
              </a:endParaRPr>
            </a:p>
          </p:txBody>
        </p:sp>
        <p:sp>
          <p:nvSpPr>
            <p:cNvPr id="67" name="Text Box 16"/>
            <p:cNvSpPr txBox="1">
              <a:spLocks noChangeArrowheads="1"/>
            </p:cNvSpPr>
            <p:nvPr/>
          </p:nvSpPr>
          <p:spPr bwMode="auto">
            <a:xfrm>
              <a:off x="1405" y="1008"/>
              <a:ext cx="18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000" dirty="0"/>
                <a:t>Reserviert</a:t>
              </a:r>
            </a:p>
          </p:txBody>
        </p:sp>
        <p:sp>
          <p:nvSpPr>
            <p:cNvPr id="68" name="Text Box 17"/>
            <p:cNvSpPr txBox="1">
              <a:spLocks noChangeArrowheads="1"/>
            </p:cNvSpPr>
            <p:nvPr/>
          </p:nvSpPr>
          <p:spPr bwMode="auto">
            <a:xfrm>
              <a:off x="1413" y="1409"/>
              <a:ext cx="185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i="1" dirty="0" smtClean="0"/>
                <a:t>Text segment</a:t>
              </a:r>
              <a:endParaRPr lang="en-US" sz="2000" i="1" dirty="0"/>
            </a:p>
          </p:txBody>
        </p:sp>
        <p:sp>
          <p:nvSpPr>
            <p:cNvPr id="69" name="Text Box 18"/>
            <p:cNvSpPr txBox="1">
              <a:spLocks noChangeArrowheads="1"/>
            </p:cNvSpPr>
            <p:nvPr/>
          </p:nvSpPr>
          <p:spPr bwMode="auto">
            <a:xfrm>
              <a:off x="1413" y="1842"/>
              <a:ext cx="185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i="1" dirty="0" smtClean="0"/>
                <a:t>Data segment</a:t>
              </a:r>
              <a:endParaRPr lang="en-US" sz="2000" i="1" dirty="0"/>
            </a:p>
          </p:txBody>
        </p:sp>
        <p:sp>
          <p:nvSpPr>
            <p:cNvPr id="70" name="Text Box 23"/>
            <p:cNvSpPr txBox="1">
              <a:spLocks noChangeArrowheads="1"/>
            </p:cNvSpPr>
            <p:nvPr/>
          </p:nvSpPr>
          <p:spPr bwMode="auto">
            <a:xfrm>
              <a:off x="343" y="1681"/>
              <a:ext cx="108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dirty="0" smtClean="0">
                  <a:latin typeface="Courier New" pitchFamily="49" charset="0"/>
                </a:rPr>
                <a:t>0x10010000</a:t>
              </a:r>
              <a:endParaRPr lang="de-DE" sz="2000" b="1" baseline="-25000" dirty="0">
                <a:latin typeface="Arial Unicode MS" pitchFamily="34" charset="-128"/>
              </a:endParaRPr>
            </a:p>
          </p:txBody>
        </p:sp>
        <p:sp>
          <p:nvSpPr>
            <p:cNvPr id="71" name="Line 26"/>
            <p:cNvSpPr>
              <a:spLocks noChangeShapeType="1"/>
            </p:cNvSpPr>
            <p:nvPr/>
          </p:nvSpPr>
          <p:spPr bwMode="auto">
            <a:xfrm flipV="1">
              <a:off x="1413" y="3499"/>
              <a:ext cx="18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2" name="Text Box 27"/>
            <p:cNvSpPr txBox="1">
              <a:spLocks noChangeArrowheads="1"/>
            </p:cNvSpPr>
            <p:nvPr/>
          </p:nvSpPr>
          <p:spPr bwMode="auto">
            <a:xfrm>
              <a:off x="342" y="3405"/>
              <a:ext cx="108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dirty="0" smtClean="0">
                  <a:latin typeface="Courier New" pitchFamily="49" charset="0"/>
                </a:rPr>
                <a:t>0x80000000</a:t>
              </a:r>
              <a:endParaRPr lang="de-DE" sz="2000" b="1" baseline="-25000" dirty="0">
                <a:latin typeface="Arial Unicode MS" pitchFamily="34" charset="-128"/>
              </a:endParaRPr>
            </a:p>
          </p:txBody>
        </p:sp>
        <p:sp>
          <p:nvSpPr>
            <p:cNvPr id="73" name="Text Box 29"/>
            <p:cNvSpPr txBox="1">
              <a:spLocks noChangeArrowheads="1"/>
            </p:cNvSpPr>
            <p:nvPr/>
          </p:nvSpPr>
          <p:spPr bwMode="auto">
            <a:xfrm>
              <a:off x="1413" y="3566"/>
              <a:ext cx="18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Autofit/>
            </a:bodyPr>
            <a:lstStyle/>
            <a:p>
              <a:pPr algn="ctr"/>
              <a:r>
                <a:rPr lang="en-US" sz="2000" i="1" dirty="0"/>
                <a:t>Kernel space</a:t>
              </a: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6012606" y="332656"/>
            <a:ext cx="309589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i="1" dirty="0" smtClean="0"/>
              <a:t>Diese MIPS unterstützt keinen virtuellen Speicher, daher nur ein physikalischer Adressraum mit statischer Zuteilung für das Betriebs-system!</a:t>
            </a:r>
            <a:endParaRPr lang="de-DE" sz="1800" i="1" dirty="0"/>
          </a:p>
        </p:txBody>
      </p:sp>
    </p:spTree>
    <p:extLst>
      <p:ext uri="{BB962C8B-B14F-4D97-AF65-F5344CB8AC3E}">
        <p14:creationId xmlns:p14="http://schemas.microsoft.com/office/powerpoint/2010/main" val="3343925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54F42B07-5BD5-45C1-A52B-2C18308562BC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 dieser </a:t>
            </a:r>
            <a:r>
              <a:rPr lang="en-US" i="1" dirty="0" smtClean="0"/>
              <a:t>Memory Map</a:t>
            </a:r>
            <a:endParaRPr lang="en-US" i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53" name="Group 4"/>
          <p:cNvGrpSpPr>
            <a:grpSpLocks/>
          </p:cNvGrpSpPr>
          <p:nvPr/>
        </p:nvGrpSpPr>
        <p:grpSpPr bwMode="auto">
          <a:xfrm>
            <a:off x="189876" y="2133005"/>
            <a:ext cx="3515797" cy="3521672"/>
            <a:chOff x="144" y="832"/>
            <a:chExt cx="3121" cy="3044"/>
          </a:xfrm>
        </p:grpSpPr>
        <p:sp>
          <p:nvSpPr>
            <p:cNvPr id="54" name="Text Box 5"/>
            <p:cNvSpPr txBox="1">
              <a:spLocks noChangeArrowheads="1"/>
            </p:cNvSpPr>
            <p:nvPr/>
          </p:nvSpPr>
          <p:spPr bwMode="auto">
            <a:xfrm>
              <a:off x="1405" y="926"/>
              <a:ext cx="1859" cy="295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de-DE" sz="1600" dirty="0">
                  <a:latin typeface="Arial Unicode MS" pitchFamily="34" charset="-128"/>
                </a:rPr>
                <a:t> </a:t>
              </a:r>
            </a:p>
          </p:txBody>
        </p:sp>
        <p:sp>
          <p:nvSpPr>
            <p:cNvPr id="55" name="Line 6"/>
            <p:cNvSpPr>
              <a:spLocks noChangeShapeType="1"/>
            </p:cNvSpPr>
            <p:nvPr/>
          </p:nvSpPr>
          <p:spPr bwMode="auto">
            <a:xfrm>
              <a:off x="1405" y="1774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1405" y="1296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7" name="Line 8"/>
            <p:cNvSpPr>
              <a:spLocks noChangeShapeType="1"/>
            </p:cNvSpPr>
            <p:nvPr/>
          </p:nvSpPr>
          <p:spPr bwMode="auto">
            <a:xfrm>
              <a:off x="1405" y="2664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8" name="Line 9"/>
            <p:cNvSpPr>
              <a:spLocks noChangeShapeType="1"/>
            </p:cNvSpPr>
            <p:nvPr/>
          </p:nvSpPr>
          <p:spPr bwMode="auto">
            <a:xfrm>
              <a:off x="1405" y="2165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9" name="Text Box 10"/>
            <p:cNvSpPr txBox="1">
              <a:spLocks noChangeArrowheads="1"/>
            </p:cNvSpPr>
            <p:nvPr/>
          </p:nvSpPr>
          <p:spPr bwMode="auto">
            <a:xfrm>
              <a:off x="920" y="832"/>
              <a:ext cx="493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sz="1600" b="1" dirty="0" smtClean="0">
                  <a:latin typeface="Courier New" pitchFamily="49" charset="0"/>
                  <a:cs typeface="Courier New" pitchFamily="49" charset="0"/>
                </a:rPr>
                <a:t>0x0</a:t>
              </a:r>
              <a:endParaRPr lang="de-DE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0" name="Text Box 11"/>
            <p:cNvSpPr txBox="1">
              <a:spLocks noChangeArrowheads="1"/>
            </p:cNvSpPr>
            <p:nvPr/>
          </p:nvSpPr>
          <p:spPr bwMode="auto">
            <a:xfrm>
              <a:off x="153" y="3179"/>
              <a:ext cx="1260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sz="1600" b="1" dirty="0" smtClean="0">
                  <a:latin typeface="Courier New" pitchFamily="49" charset="0"/>
                </a:rPr>
                <a:t>0x7fffeffc</a:t>
              </a:r>
              <a:endParaRPr lang="de-DE" sz="1600" b="1" baseline="-25000" dirty="0">
                <a:latin typeface="Arial Unicode MS" pitchFamily="34" charset="-128"/>
              </a:endParaRPr>
            </a:p>
          </p:txBody>
        </p:sp>
        <p:sp>
          <p:nvSpPr>
            <p:cNvPr id="61" name="AutoShape 12"/>
            <p:cNvSpPr>
              <a:spLocks noChangeArrowheads="1"/>
            </p:cNvSpPr>
            <p:nvPr/>
          </p:nvSpPr>
          <p:spPr bwMode="auto">
            <a:xfrm>
              <a:off x="2291" y="2165"/>
              <a:ext cx="240" cy="24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4B8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62" name="AutoShape 13"/>
            <p:cNvSpPr>
              <a:spLocks noChangeArrowheads="1"/>
            </p:cNvSpPr>
            <p:nvPr/>
          </p:nvSpPr>
          <p:spPr bwMode="auto">
            <a:xfrm>
              <a:off x="2819" y="2475"/>
              <a:ext cx="240" cy="19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84B8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63" name="Line 14"/>
            <p:cNvSpPr>
              <a:spLocks noChangeShapeType="1"/>
            </p:cNvSpPr>
            <p:nvPr/>
          </p:nvSpPr>
          <p:spPr bwMode="auto">
            <a:xfrm>
              <a:off x="1405" y="926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4" name="Line 15"/>
            <p:cNvSpPr>
              <a:spLocks noChangeShapeType="1"/>
            </p:cNvSpPr>
            <p:nvPr/>
          </p:nvSpPr>
          <p:spPr bwMode="auto">
            <a:xfrm>
              <a:off x="1405" y="3216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5" name="Text Box 16"/>
            <p:cNvSpPr txBox="1">
              <a:spLocks noChangeArrowheads="1"/>
            </p:cNvSpPr>
            <p:nvPr/>
          </p:nvSpPr>
          <p:spPr bwMode="auto">
            <a:xfrm>
              <a:off x="1406" y="2824"/>
              <a:ext cx="185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i="1" dirty="0" smtClean="0"/>
                <a:t>Stack segment</a:t>
              </a:r>
              <a:endParaRPr lang="en-US" sz="1600" i="1" dirty="0"/>
            </a:p>
          </p:txBody>
        </p:sp>
        <p:sp>
          <p:nvSpPr>
            <p:cNvPr id="66" name="Text Box 17"/>
            <p:cNvSpPr txBox="1">
              <a:spLocks noChangeArrowheads="1"/>
            </p:cNvSpPr>
            <p:nvPr/>
          </p:nvSpPr>
          <p:spPr bwMode="auto">
            <a:xfrm>
              <a:off x="366" y="1200"/>
              <a:ext cx="1040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sz="1600" b="1" dirty="0" smtClean="0">
                  <a:latin typeface="Courier New" pitchFamily="49" charset="0"/>
                </a:rPr>
                <a:t>0x400000</a:t>
              </a:r>
              <a:endParaRPr lang="de-DE" sz="1600" b="1" baseline="-25000" dirty="0">
                <a:latin typeface="Arial Unicode MS" pitchFamily="34" charset="-128"/>
              </a:endParaRPr>
            </a:p>
          </p:txBody>
        </p:sp>
        <p:sp>
          <p:nvSpPr>
            <p:cNvPr id="67" name="Text Box 18"/>
            <p:cNvSpPr txBox="1">
              <a:spLocks noChangeArrowheads="1"/>
            </p:cNvSpPr>
            <p:nvPr/>
          </p:nvSpPr>
          <p:spPr bwMode="auto">
            <a:xfrm>
              <a:off x="1406" y="977"/>
              <a:ext cx="185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 dirty="0"/>
                <a:t>Reserviert</a:t>
              </a:r>
            </a:p>
          </p:txBody>
        </p:sp>
        <p:sp>
          <p:nvSpPr>
            <p:cNvPr id="68" name="Text Box 19"/>
            <p:cNvSpPr txBox="1">
              <a:spLocks noChangeArrowheads="1"/>
            </p:cNvSpPr>
            <p:nvPr/>
          </p:nvSpPr>
          <p:spPr bwMode="auto">
            <a:xfrm>
              <a:off x="1406" y="1412"/>
              <a:ext cx="185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i="1" dirty="0" smtClean="0"/>
                <a:t>Text segment</a:t>
              </a:r>
              <a:endParaRPr lang="en-US" sz="1600" i="1" dirty="0"/>
            </a:p>
          </p:txBody>
        </p:sp>
        <p:sp>
          <p:nvSpPr>
            <p:cNvPr id="69" name="Text Box 20"/>
            <p:cNvSpPr txBox="1">
              <a:spLocks noChangeArrowheads="1"/>
            </p:cNvSpPr>
            <p:nvPr/>
          </p:nvSpPr>
          <p:spPr bwMode="auto">
            <a:xfrm>
              <a:off x="1406" y="1848"/>
              <a:ext cx="185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i="1" dirty="0" smtClean="0"/>
                <a:t>Data segment</a:t>
              </a:r>
              <a:endParaRPr lang="en-US" sz="1600" i="1" dirty="0"/>
            </a:p>
          </p:txBody>
        </p:sp>
        <p:sp>
          <p:nvSpPr>
            <p:cNvPr id="70" name="Text Box 21"/>
            <p:cNvSpPr txBox="1">
              <a:spLocks noChangeArrowheads="1"/>
            </p:cNvSpPr>
            <p:nvPr/>
          </p:nvSpPr>
          <p:spPr bwMode="auto">
            <a:xfrm>
              <a:off x="146" y="1703"/>
              <a:ext cx="1260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sz="1600" b="1" dirty="0" smtClean="0">
                  <a:latin typeface="Courier New" pitchFamily="49" charset="0"/>
                </a:rPr>
                <a:t>0x10010000</a:t>
              </a:r>
              <a:endParaRPr lang="de-DE" sz="1600" b="1" baseline="-25000" dirty="0">
                <a:latin typeface="Arial Unicode MS" pitchFamily="34" charset="-128"/>
              </a:endParaRPr>
            </a:p>
          </p:txBody>
        </p:sp>
        <p:sp>
          <p:nvSpPr>
            <p:cNvPr id="71" name="Line 22"/>
            <p:cNvSpPr>
              <a:spLocks noChangeShapeType="1"/>
            </p:cNvSpPr>
            <p:nvPr/>
          </p:nvSpPr>
          <p:spPr bwMode="auto">
            <a:xfrm>
              <a:off x="1396" y="3504"/>
              <a:ext cx="18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2" name="Text Box 23"/>
            <p:cNvSpPr txBox="1">
              <a:spLocks noChangeArrowheads="1"/>
            </p:cNvSpPr>
            <p:nvPr/>
          </p:nvSpPr>
          <p:spPr bwMode="auto">
            <a:xfrm>
              <a:off x="144" y="3465"/>
              <a:ext cx="1260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sz="1600" b="1" dirty="0" smtClean="0">
                  <a:latin typeface="Courier New" pitchFamily="49" charset="0"/>
                </a:rPr>
                <a:t>0x80000000</a:t>
              </a:r>
              <a:endParaRPr lang="de-DE" sz="1600" b="1" baseline="-25000" dirty="0">
                <a:latin typeface="Arial Unicode MS" pitchFamily="34" charset="-128"/>
              </a:endParaRPr>
            </a:p>
          </p:txBody>
        </p:sp>
        <p:sp>
          <p:nvSpPr>
            <p:cNvPr id="73" name="Text Box 24"/>
            <p:cNvSpPr txBox="1">
              <a:spLocks noChangeArrowheads="1"/>
            </p:cNvSpPr>
            <p:nvPr/>
          </p:nvSpPr>
          <p:spPr bwMode="auto">
            <a:xfrm>
              <a:off x="1406" y="3570"/>
              <a:ext cx="1859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Autofit/>
            </a:bodyPr>
            <a:lstStyle/>
            <a:p>
              <a:pPr algn="ctr"/>
              <a:r>
                <a:rPr lang="en-US" sz="1600" i="1" dirty="0" smtClean="0"/>
                <a:t>Kernel space</a:t>
              </a:r>
              <a:endParaRPr lang="en-US" sz="1600" i="1" dirty="0"/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4139952" y="1916832"/>
            <a:ext cx="45015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Daten- und </a:t>
            </a:r>
            <a:r>
              <a:rPr lang="en-US" sz="2000" dirty="0" smtClean="0"/>
              <a:t>Stack</a:t>
            </a:r>
            <a:r>
              <a:rPr lang="de-DE" sz="2000" dirty="0" smtClean="0"/>
              <a:t>-Segmente wachsen aufeinander zu. Liegen beide Segmente im gleichen physikalischen Speicher, können sie sich u.U. gegenseitig überschreiben!</a:t>
            </a:r>
          </a:p>
          <a:p>
            <a:r>
              <a:rPr lang="de-DE" sz="2000" dirty="0" smtClean="0"/>
              <a:t>Ausweg: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sz="2000" dirty="0" smtClean="0"/>
              <a:t> Umrechnung von virtuellen in reale 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 </a:t>
            </a:r>
            <a:r>
              <a:rPr lang="de-DE" sz="2000" dirty="0" smtClean="0"/>
              <a:t>  Adressen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64546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800B7575-546F-4957-B6F8-4F42357716EE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zur Benutzung der Speicherbereiche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Beispielprogramm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  .globl main		# Globales Symbol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main: lw $2,0x10010000($0)	# Anfang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Datenbereich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  lw $3,0x10010004($0)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  add $3,$2,$3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  sw $3,0x10010008($0)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de-DE" b="1" dirty="0" smtClean="0"/>
              <a:t>Problem: zu große Adress-Offsets in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lw</a:t>
            </a:r>
            <a:r>
              <a:rPr lang="de-DE" b="1" dirty="0" smtClean="0"/>
              <a:t>/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sw</a:t>
            </a:r>
            <a:r>
              <a:rPr lang="de-DE" b="1" dirty="0" smtClean="0"/>
              <a:t>-Befehlen</a:t>
            </a:r>
            <a:endParaRPr lang="en-US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lw $z,d($b)</a:t>
            </a:r>
            <a:r>
              <a:rPr lang="de-DE" dirty="0" smtClean="0"/>
              <a:t> wird bei zu großem Offset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de-DE" dirty="0" smtClean="0"/>
              <a:t> von MARS übersetzt in:</a:t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lui $1,</a:t>
            </a:r>
            <a:r>
              <a:rPr lang="de-DE" i="1" dirty="0" smtClean="0"/>
              <a:t>&lt;obere 16 Bit von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de-DE" i="1" dirty="0" smtClean="0"/>
              <a:t>&gt;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addu $1,$1,$b	# Ohne Overflow-Prüfung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lw $z,</a:t>
            </a:r>
            <a:r>
              <a:rPr lang="de-DE" i="1" dirty="0" smtClean="0"/>
              <a:t>&lt;untere 16 Bit von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de-DE" i="1" dirty="0" smtClean="0"/>
              <a:t>&gt;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($1)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addu</a:t>
            </a:r>
            <a:r>
              <a:rPr lang="de-DE" dirty="0" smtClean="0"/>
              <a:t> entfällt, falls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($b)</a:t>
            </a:r>
            <a:r>
              <a:rPr lang="de-DE" dirty="0" smtClean="0"/>
              <a:t> nicht vorhanden ist, aber nicht bei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de-DE" dirty="0" smtClean="0"/>
              <a:t> =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$0</a:t>
            </a:r>
            <a:r>
              <a:rPr lang="de-DE" dirty="0" smtClean="0"/>
              <a:t>!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3 MIPS-Befehle für nur einen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lw</a:t>
            </a:r>
            <a:r>
              <a:rPr lang="de-DE" dirty="0"/>
              <a:t>	</a:t>
            </a:r>
            <a:r>
              <a:rPr lang="de-DE" dirty="0" smtClean="0">
                <a:sym typeface="Wingdings"/>
              </a:rPr>
              <a:t> </a:t>
            </a:r>
            <a:r>
              <a:rPr lang="de-DE" dirty="0" smtClean="0"/>
              <a:t>extrem ineffizient</a:t>
            </a:r>
          </a:p>
        </p:txBody>
      </p:sp>
    </p:spTree>
    <p:extLst>
      <p:ext uri="{BB962C8B-B14F-4D97-AF65-F5344CB8AC3E}">
        <p14:creationId xmlns:p14="http://schemas.microsoft.com/office/powerpoint/2010/main" val="919022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0C8426C0-B6C6-4794-BFFF-368BAC271853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Geschicktere Verwendung des Adressierungsmodus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Ursprüngliche Version des Additionsprogramms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  .globl main		# Globales Symbol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main: lw $2,0x10010000($0)	# Anfang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Datenbereich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  lw $3,0x10010004($0)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  add $3,$2,$3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  sw $3,0x10010008($0)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de-DE" b="1" dirty="0" smtClean="0"/>
              <a:t>Geschicktere Version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globl main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 main: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li $4,0x10010000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       lw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$2,0($4)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  lw $3,4($4)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       add $3,$2,$3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       sw $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3,8($4)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624306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EB7F8ECC-37C2-43EC-89F3-8CF9FF941FAB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Sprungbefehle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522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Problem</a:t>
            </a:r>
            <a:endParaRPr lang="en-US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Mit dem bislang erklärten Befehlssatz: keine Abfragen möglich</a:t>
            </a:r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Lösung:</a:t>
            </a:r>
            <a:r>
              <a:rPr lang="de-DE" dirty="0" smtClean="0"/>
              <a:t> (bedingte) Sprungbefehle </a:t>
            </a:r>
            <a:r>
              <a:rPr lang="en-US" i="1" dirty="0" smtClean="0"/>
              <a:t>(conditional branches)</a:t>
            </a:r>
          </a:p>
          <a:p>
            <a:pPr>
              <a:lnSpc>
                <a:spcPct val="90000"/>
              </a:lnSpc>
            </a:pPr>
            <a:endParaRPr lang="de-DE" sz="1200" dirty="0" smtClean="0"/>
          </a:p>
          <a:p>
            <a:pPr>
              <a:lnSpc>
                <a:spcPct val="90000"/>
              </a:lnSpc>
            </a:pPr>
            <a:r>
              <a:rPr lang="de-DE" dirty="0" smtClean="0"/>
              <a:t>Elementare MIPS-Befehle: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beq rega,regb,Sprungziel	</a:t>
            </a:r>
            <a:r>
              <a:rPr lang="en-US" i="1" dirty="0" smtClean="0">
                <a:cs typeface="Courier New" pitchFamily="49" charset="0"/>
              </a:rPr>
              <a:t>(branch if equal)</a:t>
            </a:r>
            <a:br>
              <a:rPr lang="en-US" i="1" dirty="0" smtClean="0">
                <a:cs typeface="Courier New" pitchFamily="49" charset="0"/>
              </a:rPr>
            </a:br>
            <a:r>
              <a:rPr lang="de-DE" dirty="0" smtClean="0">
                <a:cs typeface="Courier New" pitchFamily="49" charset="0"/>
              </a:rPr>
              <a:t>mit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rega</a:t>
            </a:r>
            <a:r>
              <a:rPr lang="de-DE" dirty="0" smtClean="0">
                <a:cs typeface="Courier New" pitchFamily="49" charset="0"/>
              </a:rPr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regb</a:t>
            </a:r>
            <a:r>
              <a:rPr lang="de-DE" dirty="0">
                <a:cs typeface="Courier New" pitchFamily="49" charset="0"/>
              </a:rPr>
              <a:t> </a:t>
            </a:r>
            <a:r>
              <a:rPr lang="de-DE" dirty="0" smtClean="0">
                <a:cs typeface="Courier New" pitchFamily="49" charset="0"/>
                <a:sym typeface="Symbol"/>
              </a:rPr>
              <a:t>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$0</a:t>
            </a:r>
            <a:r>
              <a:rPr lang="de-DE" dirty="0" smtClean="0">
                <a:cs typeface="Courier New" pitchFamily="49" charset="0"/>
              </a:rPr>
              <a:t>, ...,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$31</a:t>
            </a:r>
            <a:r>
              <a:rPr lang="de-DE" dirty="0" smtClean="0">
                <a:cs typeface="Courier New" pitchFamily="49" charset="0"/>
              </a:rPr>
              <a:t> und</a:t>
            </a:r>
            <a:br>
              <a:rPr lang="de-DE" dirty="0" smtClean="0"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Sprungziel</a:t>
            </a:r>
            <a:r>
              <a:rPr lang="de-DE" dirty="0" smtClean="0">
                <a:cs typeface="Courier New" pitchFamily="49" charset="0"/>
              </a:rPr>
              <a:t>: 16-Bit </a:t>
            </a:r>
            <a:r>
              <a:rPr lang="en-US" i="1" dirty="0" smtClean="0">
                <a:cs typeface="Courier New" pitchFamily="49" charset="0"/>
              </a:rPr>
              <a:t>integer</a:t>
            </a:r>
            <a:r>
              <a:rPr lang="de-DE" dirty="0" smtClean="0">
                <a:cs typeface="Courier New" pitchFamily="49" charset="0"/>
              </a:rPr>
              <a:t> (oder Bezeichner dafür)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bne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 rega,regb,Sprungziel	</a:t>
            </a:r>
            <a:r>
              <a:rPr lang="en-US" i="1" dirty="0">
                <a:cs typeface="Courier New" pitchFamily="49" charset="0"/>
              </a:rPr>
              <a:t>(branch if </a:t>
            </a:r>
            <a:r>
              <a:rPr lang="en-US" i="1" dirty="0" smtClean="0">
                <a:cs typeface="Courier New" pitchFamily="49" charset="0"/>
              </a:rPr>
              <a:t>not equal</a:t>
            </a:r>
            <a:r>
              <a:rPr lang="en-US" i="1" dirty="0">
                <a:cs typeface="Courier New" pitchFamily="49" charset="0"/>
              </a:rPr>
              <a:t>)</a:t>
            </a:r>
            <a:br>
              <a:rPr lang="en-US" i="1" dirty="0">
                <a:cs typeface="Courier New" pitchFamily="49" charset="0"/>
              </a:rPr>
            </a:br>
            <a:r>
              <a:rPr lang="de-DE" dirty="0">
                <a:cs typeface="Courier New" pitchFamily="49" charset="0"/>
              </a:rPr>
              <a:t>mit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rega</a:t>
            </a:r>
            <a:r>
              <a:rPr lang="de-DE" dirty="0">
                <a:cs typeface="Courier New" pitchFamily="49" charset="0"/>
              </a:rPr>
              <a:t>,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regb</a:t>
            </a:r>
            <a:r>
              <a:rPr lang="de-DE" dirty="0">
                <a:cs typeface="Courier New" pitchFamily="49" charset="0"/>
              </a:rPr>
              <a:t> </a:t>
            </a:r>
            <a:r>
              <a:rPr lang="de-DE" dirty="0">
                <a:cs typeface="Courier New" pitchFamily="49" charset="0"/>
                <a:sym typeface="Symbol"/>
              </a:rPr>
              <a:t></a:t>
            </a:r>
            <a:r>
              <a:rPr lang="de-DE" dirty="0">
                <a:cs typeface="Courier New" pitchFamily="49" charset="0"/>
              </a:rPr>
              <a:t>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$0</a:t>
            </a:r>
            <a:r>
              <a:rPr lang="de-DE" dirty="0">
                <a:cs typeface="Courier New" pitchFamily="49" charset="0"/>
              </a:rPr>
              <a:t>, ...,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$31</a:t>
            </a:r>
            <a:r>
              <a:rPr lang="de-DE" dirty="0">
                <a:cs typeface="Courier New" pitchFamily="49" charset="0"/>
              </a:rPr>
              <a:t> und</a:t>
            </a:r>
            <a:br>
              <a:rPr lang="de-DE" dirty="0">
                <a:cs typeface="Courier New" pitchFamily="49" charset="0"/>
              </a:rPr>
            </a:br>
            <a:r>
              <a:rPr lang="de-DE" b="1" dirty="0">
                <a:latin typeface="Courier New" pitchFamily="49" charset="0"/>
                <a:cs typeface="Courier New" pitchFamily="49" charset="0"/>
              </a:rPr>
              <a:t>Sprungziel</a:t>
            </a:r>
            <a:r>
              <a:rPr lang="de-DE" dirty="0">
                <a:cs typeface="Courier New" pitchFamily="49" charset="0"/>
              </a:rPr>
              <a:t>: 16-Bit </a:t>
            </a:r>
            <a:r>
              <a:rPr lang="en-US" i="1" dirty="0">
                <a:cs typeface="Courier New" pitchFamily="49" charset="0"/>
              </a:rPr>
              <a:t>integer</a:t>
            </a:r>
            <a:r>
              <a:rPr lang="de-DE" dirty="0">
                <a:cs typeface="Courier New" pitchFamily="49" charset="0"/>
              </a:rPr>
              <a:t> (oder Bezeichner dafür</a:t>
            </a:r>
            <a:r>
              <a:rPr lang="de-DE" dirty="0" smtClean="0">
                <a:cs typeface="Courier New" pitchFamily="49" charset="0"/>
              </a:rPr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j Sprungziel</a:t>
            </a:r>
            <a:r>
              <a:rPr lang="de-DE" dirty="0" smtClean="0">
                <a:cs typeface="Courier New" pitchFamily="49" charset="0"/>
              </a:rPr>
              <a:t>				</a:t>
            </a:r>
            <a:r>
              <a:rPr lang="en-US" i="1" dirty="0" smtClean="0">
                <a:cs typeface="Courier New" pitchFamily="49" charset="0"/>
              </a:rPr>
              <a:t>(unconditional branch)</a:t>
            </a:r>
            <a:r>
              <a:rPr lang="de-DE" dirty="0" smtClean="0">
                <a:cs typeface="Courier New" pitchFamily="49" charset="0"/>
              </a:rPr>
              <a:t/>
            </a:r>
            <a:br>
              <a:rPr lang="de-DE" dirty="0" smtClean="0">
                <a:cs typeface="Courier New" pitchFamily="49" charset="0"/>
              </a:rPr>
            </a:br>
            <a:r>
              <a:rPr lang="de-DE" dirty="0" smtClean="0">
                <a:cs typeface="Courier New" pitchFamily="49" charset="0"/>
              </a:rPr>
              <a:t>mit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Sprungziel</a:t>
            </a:r>
            <a:r>
              <a:rPr lang="de-DE" dirty="0" smtClean="0">
                <a:cs typeface="Courier New" pitchFamily="49" charset="0"/>
              </a:rPr>
              <a:t>: 26-Bit </a:t>
            </a:r>
            <a:r>
              <a:rPr lang="en-US" i="1" dirty="0" smtClean="0">
                <a:cs typeface="Courier New" pitchFamily="49" charset="0"/>
              </a:rPr>
              <a:t>integer</a:t>
            </a:r>
            <a:r>
              <a:rPr lang="de-DE" dirty="0" smtClean="0">
                <a:cs typeface="Courier New" pitchFamily="49" charset="0"/>
              </a:rPr>
              <a:t> (oder Bezeichner dafür)</a:t>
            </a:r>
            <a:endParaRPr lang="de-DE" dirty="0"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82855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BF9169A1-8F83-4F0D-BE82-CED2506B93D3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Tests auf &lt;, ≤, &gt;, ≥</a:t>
            </a:r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522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MIPS-Lösung:</a:t>
            </a:r>
            <a:r>
              <a:rPr lang="de-DE" dirty="0" smtClean="0"/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slt</a:t>
            </a:r>
            <a:r>
              <a:rPr lang="de-DE" dirty="0" smtClean="0"/>
              <a:t>-Befehl </a:t>
            </a:r>
            <a:r>
              <a:rPr lang="en-US" i="1" dirty="0" smtClean="0"/>
              <a:t>(set if less than)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slt ra,rb,rc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# Reg[ra] := if Reg[rb] &lt; Reg[rc] then 1 else 0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Tests werden vom Assembler aus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slt</a:t>
            </a:r>
            <a:r>
              <a:rPr lang="de-DE" dirty="0" smtClean="0">
                <a:cs typeface="Courier New" pitchFamily="49" charset="0"/>
              </a:rPr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bne</a:t>
            </a:r>
            <a:r>
              <a:rPr lang="de-DE" dirty="0" smtClean="0">
                <a:cs typeface="Courier New" pitchFamily="49" charset="0"/>
              </a:rPr>
              <a:t> und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beq</a:t>
            </a:r>
            <a:r>
              <a:rPr lang="de-DE" dirty="0" smtClean="0">
                <a:cs typeface="Courier New" pitchFamily="49" charset="0"/>
              </a:rPr>
              <a:t>-Befehlen zusammengesetzt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Beispiel:</a:t>
            </a:r>
            <a:br>
              <a:rPr lang="de-DE" dirty="0" smtClean="0">
                <a:cs typeface="Courier New" pitchFamily="49" charset="0"/>
              </a:rPr>
            </a:br>
            <a:r>
              <a:rPr lang="de-DE" dirty="0" smtClean="0">
                <a:cs typeface="Courier New" pitchFamily="49" charset="0"/>
              </a:rPr>
              <a:t>aus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blt $2,$3,L</a:t>
            </a:r>
            <a:r>
              <a:rPr lang="de-DE" dirty="0" smtClean="0">
                <a:cs typeface="Courier New" pitchFamily="49" charset="0"/>
              </a:rPr>
              <a:t> wird</a:t>
            </a:r>
            <a:br>
              <a:rPr lang="de-DE" dirty="0" smtClean="0"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slt $1,$2,$3</a:t>
            </a:r>
            <a:r>
              <a:rPr lang="de-DE" dirty="0">
                <a:cs typeface="Courier New" pitchFamily="49" charset="0"/>
              </a:rPr>
              <a:t/>
            </a:r>
            <a:br>
              <a:rPr lang="de-DE" dirty="0"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bne $1,$0,L</a:t>
            </a:r>
            <a:endParaRPr lang="de-DE" dirty="0" smtClean="0"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Erinnerung: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$1</a:t>
            </a:r>
            <a:r>
              <a:rPr lang="de-DE" dirty="0" smtClean="0">
                <a:cs typeface="Courier New" pitchFamily="49" charset="0"/>
              </a:rPr>
              <a:t> ist per Konvention dem Assembler vorbehalten!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064111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D2B120BD-DEB7-4AF8-AC5E-BE6E699F7C2D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arithmetische Tests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522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Weitere Befehle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slti</a:t>
            </a:r>
            <a:r>
              <a:rPr lang="de-DE" dirty="0" smtClean="0">
                <a:cs typeface="Courier New" pitchFamily="49" charset="0"/>
              </a:rPr>
              <a:t>		(Vergleich mit Direktoperanden)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sltu</a:t>
            </a:r>
            <a:r>
              <a:rPr lang="de-DE" dirty="0">
                <a:cs typeface="Courier New" pitchFamily="49" charset="0"/>
              </a:rPr>
              <a:t>		(Vergleich </a:t>
            </a:r>
            <a:r>
              <a:rPr lang="de-DE" dirty="0" smtClean="0">
                <a:cs typeface="Courier New" pitchFamily="49" charset="0"/>
              </a:rPr>
              <a:t>für Betragszahlen)</a:t>
            </a:r>
            <a:endParaRPr lang="de-DE" dirty="0"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sltui</a:t>
            </a:r>
            <a:r>
              <a:rPr lang="de-DE" dirty="0">
                <a:cs typeface="Courier New" pitchFamily="49" charset="0"/>
              </a:rPr>
              <a:t>		(Vergleich </a:t>
            </a:r>
            <a:r>
              <a:rPr lang="de-DE" dirty="0" smtClean="0">
                <a:cs typeface="Courier New" pitchFamily="49" charset="0"/>
              </a:rPr>
              <a:t>für Betragszahlen als Direktoperand)</a:t>
            </a:r>
            <a:endParaRPr lang="de-DE" dirty="0"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ble</a:t>
            </a:r>
            <a:r>
              <a:rPr lang="de-DE" dirty="0">
                <a:cs typeface="Courier New" pitchFamily="49" charset="0"/>
              </a:rPr>
              <a:t>		</a:t>
            </a:r>
            <a:r>
              <a:rPr lang="de-DE" dirty="0" smtClean="0">
                <a:cs typeface="Courier New" pitchFamily="49" charset="0"/>
              </a:rPr>
              <a:t>	(Verzweige für </a:t>
            </a:r>
            <a:r>
              <a:rPr lang="en-US" i="1" dirty="0" smtClean="0">
                <a:cs typeface="Courier New" pitchFamily="49" charset="0"/>
              </a:rPr>
              <a:t>less or equal</a:t>
            </a:r>
            <a:r>
              <a:rPr lang="de-DE" dirty="0" smtClean="0">
                <a:cs typeface="Courier New" pitchFamily="49" charset="0"/>
              </a:rPr>
              <a:t>)</a:t>
            </a:r>
            <a:endParaRPr lang="de-DE" dirty="0"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blt</a:t>
            </a:r>
            <a:r>
              <a:rPr lang="de-DE" dirty="0">
                <a:cs typeface="Courier New" pitchFamily="49" charset="0"/>
              </a:rPr>
              <a:t>		</a:t>
            </a:r>
            <a:r>
              <a:rPr lang="de-DE" dirty="0" smtClean="0">
                <a:cs typeface="Courier New" pitchFamily="49" charset="0"/>
              </a:rPr>
              <a:t>	(Verzweige für </a:t>
            </a:r>
            <a:r>
              <a:rPr lang="en-US" i="1" dirty="0" smtClean="0">
                <a:cs typeface="Courier New" pitchFamily="49" charset="0"/>
              </a:rPr>
              <a:t>less than</a:t>
            </a:r>
            <a:r>
              <a:rPr lang="de-DE" dirty="0" smtClean="0">
                <a:cs typeface="Courier New" pitchFamily="49" charset="0"/>
              </a:rPr>
              <a:t>)</a:t>
            </a:r>
            <a:endParaRPr lang="de-DE" dirty="0"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bgt</a:t>
            </a:r>
            <a:r>
              <a:rPr lang="de-DE" dirty="0">
                <a:cs typeface="Courier New" pitchFamily="49" charset="0"/>
              </a:rPr>
              <a:t>		</a:t>
            </a:r>
            <a:r>
              <a:rPr lang="de-DE" dirty="0" smtClean="0">
                <a:cs typeface="Courier New" pitchFamily="49" charset="0"/>
              </a:rPr>
              <a:t>	(Verzweige für </a:t>
            </a:r>
            <a:r>
              <a:rPr lang="en-US" i="1" dirty="0" smtClean="0">
                <a:cs typeface="Courier New" pitchFamily="49" charset="0"/>
              </a:rPr>
              <a:t>greater than</a:t>
            </a:r>
            <a:r>
              <a:rPr lang="de-DE" dirty="0" smtClean="0">
                <a:cs typeface="Courier New" pitchFamily="49" charset="0"/>
              </a:rPr>
              <a:t>)</a:t>
            </a:r>
            <a:endParaRPr lang="de-DE" dirty="0"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bge</a:t>
            </a:r>
            <a:r>
              <a:rPr lang="de-DE" dirty="0">
                <a:cs typeface="Courier New" pitchFamily="49" charset="0"/>
              </a:rPr>
              <a:t>		</a:t>
            </a:r>
            <a:r>
              <a:rPr lang="de-DE" dirty="0" smtClean="0">
                <a:cs typeface="Courier New" pitchFamily="49" charset="0"/>
              </a:rPr>
              <a:t>	(Verzweige für </a:t>
            </a:r>
            <a:r>
              <a:rPr lang="en-US" i="1" dirty="0" smtClean="0">
                <a:cs typeface="Courier New" pitchFamily="49" charset="0"/>
              </a:rPr>
              <a:t>greater or equal</a:t>
            </a:r>
            <a:r>
              <a:rPr lang="de-DE" dirty="0" smtClean="0">
                <a:cs typeface="Courier New" pitchFamily="49" charset="0"/>
              </a:rPr>
              <a:t>)</a:t>
            </a:r>
            <a:endParaRPr lang="de-DE" dirty="0">
              <a:cs typeface="Courier New" pitchFamily="49" charset="0"/>
            </a:endParaRPr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6844630" y="2852936"/>
            <a:ext cx="247650" cy="1440160"/>
          </a:xfrm>
          <a:prstGeom prst="rightBrace">
            <a:avLst>
              <a:gd name="adj1" fmla="val 5320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164288" y="3225170"/>
            <a:ext cx="11521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>
                <a:latin typeface="Arial Unicode MS" pitchFamily="34" charset="-128"/>
              </a:rPr>
              <a:t>Pseudo-befehle</a:t>
            </a:r>
          </a:p>
        </p:txBody>
      </p:sp>
    </p:spTree>
    <p:extLst>
      <p:ext uri="{BB962C8B-B14F-4D97-AF65-F5344CB8AC3E}">
        <p14:creationId xmlns:p14="http://schemas.microsoft.com/office/powerpoint/2010/main" val="2479633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62E7E93B-1215-4EAE-B496-54F3E7B0B221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Realisierung von berechneten Sprüngen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522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Der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jr</a:t>
            </a:r>
            <a:r>
              <a:rPr lang="de-DE" b="1" dirty="0" smtClean="0"/>
              <a:t>-Befehl</a:t>
            </a:r>
            <a:r>
              <a:rPr lang="en-US" i="1" dirty="0" smtClean="0"/>
              <a:t> (jump register)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jr reg		# PC := Reg[reg]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dirty="0" smtClean="0">
                <a:cs typeface="Courier New" pitchFamily="49" charset="0"/>
              </a:rPr>
              <a:t>mit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reg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smtClean="0">
                <a:cs typeface="Courier New" pitchFamily="49" charset="0"/>
                <a:sym typeface="Symbol"/>
              </a:rPr>
              <a:t>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$0</a:t>
            </a:r>
            <a:r>
              <a:rPr lang="de-DE" dirty="0" smtClean="0">
                <a:cs typeface="Courier New" pitchFamily="49" charset="0"/>
              </a:rPr>
              <a:t>, ...,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$31</a:t>
            </a:r>
          </a:p>
          <a:p>
            <a:pPr marL="0" indent="0">
              <a:lnSpc>
                <a:spcPct val="120000"/>
              </a:lnSpc>
            </a:pPr>
            <a:endParaRPr lang="de-DE" b="1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de-DE" b="1" dirty="0" smtClean="0"/>
              <a:t>Beispiel: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jr $3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143000" y="3657600"/>
            <a:ext cx="3200400" cy="2667000"/>
            <a:chOff x="816" y="2304"/>
            <a:chExt cx="2016" cy="1680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816" y="2304"/>
              <a:ext cx="2016" cy="16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816" y="288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816" y="316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816" y="345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816" y="3744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816" y="2592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73968" y="3284984"/>
            <a:ext cx="381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Registerspeicher (</a:t>
            </a:r>
            <a:r>
              <a:rPr lang="de-DE" sz="2000" b="1" dirty="0">
                <a:latin typeface="Courier New" pitchFamily="49" charset="0"/>
              </a:rPr>
              <a:t>Reg</a:t>
            </a:r>
            <a:r>
              <a:rPr lang="de-DE" sz="2000" dirty="0"/>
              <a:t>)</a:t>
            </a:r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457200" y="3733800"/>
            <a:ext cx="838200" cy="2609850"/>
            <a:chOff x="288" y="2304"/>
            <a:chExt cx="528" cy="1644"/>
          </a:xfrm>
        </p:grpSpPr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88" y="3696"/>
              <a:ext cx="4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dirty="0">
                  <a:latin typeface="Courier New" pitchFamily="49" charset="0"/>
                </a:rPr>
                <a:t>$31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288" y="2592"/>
              <a:ext cx="4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dirty="0" smtClean="0">
                  <a:latin typeface="Courier New" pitchFamily="49" charset="0"/>
                </a:rPr>
                <a:t>...</a:t>
              </a:r>
              <a:endParaRPr lang="de-DE" sz="2000" b="1" dirty="0">
                <a:latin typeface="Courier New" pitchFamily="49" charset="0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288" y="3168"/>
              <a:ext cx="52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dirty="0" smtClean="0">
                  <a:latin typeface="Courier New" pitchFamily="49" charset="0"/>
                </a:rPr>
                <a:t>...</a:t>
              </a:r>
              <a:endParaRPr lang="de-DE" sz="2000" b="1" dirty="0">
                <a:latin typeface="Courier New" pitchFamily="49" charset="0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288" y="3456"/>
              <a:ext cx="4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dirty="0">
                  <a:latin typeface="Courier New" pitchFamily="49" charset="0"/>
                </a:rPr>
                <a:t>$30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288" y="2304"/>
              <a:ext cx="52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dirty="0">
                  <a:latin typeface="Courier New" pitchFamily="49" charset="0"/>
                </a:rPr>
                <a:t>$0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288" y="2880"/>
              <a:ext cx="4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dirty="0">
                  <a:latin typeface="Courier New" pitchFamily="49" charset="0"/>
                </a:rPr>
                <a:t>$3</a:t>
              </a:r>
            </a:p>
          </p:txBody>
        </p:sp>
      </p:grp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27432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19050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35814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1219200" y="4613066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00     </a:t>
            </a:r>
            <a:r>
              <a:rPr lang="de-DE" sz="2000" dirty="0" smtClean="0"/>
              <a:t>  40        00       00</a:t>
            </a:r>
            <a:r>
              <a:rPr lang="de-DE" sz="2000" baseline="-25000" dirty="0" smtClean="0"/>
              <a:t>16</a:t>
            </a:r>
            <a:endParaRPr lang="de-DE" sz="2000" baseline="-25000" dirty="0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5508104" y="4181018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5562600" y="4572000"/>
            <a:ext cx="3200400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aseline="-25000" dirty="0"/>
          </a:p>
        </p:txBody>
      </p:sp>
      <p:grpSp>
        <p:nvGrpSpPr>
          <p:cNvPr id="29" name="Group 25"/>
          <p:cNvGrpSpPr>
            <a:grpSpLocks/>
          </p:cNvGrpSpPr>
          <p:nvPr/>
        </p:nvGrpSpPr>
        <p:grpSpPr bwMode="auto">
          <a:xfrm>
            <a:off x="3429000" y="2695575"/>
            <a:ext cx="2133600" cy="2105025"/>
            <a:chOff x="2160" y="1698"/>
            <a:chExt cx="1344" cy="1326"/>
          </a:xfrm>
        </p:grpSpPr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2640" y="3024"/>
              <a:ext cx="864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1" name="AutoShape 27"/>
            <p:cNvSpPr>
              <a:spLocks noChangeArrowheads="1"/>
            </p:cNvSpPr>
            <p:nvPr/>
          </p:nvSpPr>
          <p:spPr bwMode="auto">
            <a:xfrm>
              <a:off x="2160" y="1698"/>
              <a:ext cx="288" cy="14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84B8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32" name="Group 28"/>
          <p:cNvGrpSpPr>
            <a:grpSpLocks/>
          </p:cNvGrpSpPr>
          <p:nvPr/>
        </p:nvGrpSpPr>
        <p:grpSpPr bwMode="auto">
          <a:xfrm>
            <a:off x="3429000" y="2924176"/>
            <a:ext cx="5607051" cy="2017713"/>
            <a:chOff x="2160" y="1842"/>
            <a:chExt cx="3532" cy="1271"/>
          </a:xfrm>
        </p:grpSpPr>
        <p:sp>
          <p:nvSpPr>
            <p:cNvPr id="33" name="AutoShape 29"/>
            <p:cNvSpPr>
              <a:spLocks noChangeArrowheads="1"/>
            </p:cNvSpPr>
            <p:nvPr/>
          </p:nvSpPr>
          <p:spPr bwMode="auto">
            <a:xfrm>
              <a:off x="2160" y="1842"/>
              <a:ext cx="288" cy="14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84B8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>
              <a:off x="3676" y="2861"/>
              <a:ext cx="201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dirty="0"/>
                <a:t>00     40      00     00</a:t>
              </a:r>
              <a:r>
                <a:rPr lang="de-DE" sz="2000" baseline="-25000" dirty="0"/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1803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24" grpId="0" animBg="1"/>
      <p:bldP spid="25" grpId="0" animBg="1"/>
      <p:bldP spid="26" grpId="0"/>
      <p:bldP spid="27" grpId="0"/>
      <p:bldP spid="2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22AB2A4E-7D4D-426C-8C6D-4160937C9879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Realisierung von Prozeduraufrufen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522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Der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jal</a:t>
            </a:r>
            <a:r>
              <a:rPr lang="de-DE" b="1" dirty="0" smtClean="0"/>
              <a:t>-Befehl</a:t>
            </a:r>
            <a:r>
              <a:rPr lang="en-US" i="1" dirty="0" smtClean="0"/>
              <a:t> (jump and link)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jal adresse		# Reg[31] := PC+4; PC := adresse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dirty="0" smtClean="0">
                <a:cs typeface="Courier New" pitchFamily="49" charset="0"/>
              </a:rPr>
              <a:t>wobei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adresse</a:t>
            </a:r>
            <a:r>
              <a:rPr lang="de-DE" dirty="0" smtClean="0">
                <a:cs typeface="Courier New" pitchFamily="49" charset="0"/>
              </a:rPr>
              <a:t> im aktuellen 256 MB-Block liegt</a:t>
            </a:r>
            <a:endParaRPr lang="de-DE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endParaRPr lang="de-DE" b="1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de-DE" b="1" dirty="0" smtClean="0"/>
              <a:t>Beispiel: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jal 0x410000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143000" y="3657600"/>
            <a:ext cx="3200400" cy="2667000"/>
            <a:chOff x="816" y="2304"/>
            <a:chExt cx="2016" cy="1680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816" y="2304"/>
              <a:ext cx="2016" cy="16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816" y="288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816" y="316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816" y="345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816" y="3744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816" y="2592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73968" y="3284984"/>
            <a:ext cx="381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Registerspeicher (</a:t>
            </a:r>
            <a:r>
              <a:rPr lang="de-DE" sz="2000" b="1" dirty="0">
                <a:latin typeface="Courier New" pitchFamily="49" charset="0"/>
              </a:rPr>
              <a:t>Reg</a:t>
            </a:r>
            <a:r>
              <a:rPr lang="de-DE" sz="2000" dirty="0"/>
              <a:t>)</a:t>
            </a:r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457200" y="3733800"/>
            <a:ext cx="838200" cy="2609850"/>
            <a:chOff x="288" y="2304"/>
            <a:chExt cx="528" cy="1644"/>
          </a:xfrm>
        </p:grpSpPr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88" y="3696"/>
              <a:ext cx="4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dirty="0">
                  <a:latin typeface="Courier New" pitchFamily="49" charset="0"/>
                </a:rPr>
                <a:t>$31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288" y="2592"/>
              <a:ext cx="4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dirty="0" smtClean="0">
                  <a:latin typeface="Courier New" pitchFamily="49" charset="0"/>
                </a:rPr>
                <a:t>$1</a:t>
              </a:r>
              <a:endParaRPr lang="de-DE" sz="2000" b="1" dirty="0">
                <a:latin typeface="Courier New" pitchFamily="49" charset="0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288" y="3168"/>
              <a:ext cx="52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dirty="0" smtClean="0">
                  <a:latin typeface="Courier New" pitchFamily="49" charset="0"/>
                </a:rPr>
                <a:t>...</a:t>
              </a:r>
              <a:endParaRPr lang="de-DE" sz="2000" b="1" dirty="0">
                <a:latin typeface="Courier New" pitchFamily="49" charset="0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288" y="3456"/>
              <a:ext cx="4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dirty="0">
                  <a:latin typeface="Courier New" pitchFamily="49" charset="0"/>
                </a:rPr>
                <a:t>$30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288" y="2304"/>
              <a:ext cx="52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dirty="0">
                  <a:latin typeface="Courier New" pitchFamily="49" charset="0"/>
                </a:rPr>
                <a:t>$0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288" y="2880"/>
              <a:ext cx="4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dirty="0" smtClean="0">
                  <a:latin typeface="Courier New" pitchFamily="49" charset="0"/>
                </a:rPr>
                <a:t>...</a:t>
              </a:r>
              <a:endParaRPr lang="de-DE" sz="2000" b="1" dirty="0">
                <a:latin typeface="Courier New" pitchFamily="49" charset="0"/>
              </a:endParaRPr>
            </a:p>
          </p:txBody>
        </p:sp>
      </p:grp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27432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19050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35814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5508104" y="4181018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5562600" y="4572000"/>
            <a:ext cx="3200400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aseline="-25000" dirty="0"/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5835650" y="4541839"/>
            <a:ext cx="32004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00     </a:t>
            </a:r>
            <a:r>
              <a:rPr lang="de-DE" sz="2000" dirty="0" smtClean="0"/>
              <a:t>40      </a:t>
            </a:r>
            <a:r>
              <a:rPr lang="de-DE" sz="2000" dirty="0"/>
              <a:t>00     00</a:t>
            </a:r>
            <a:r>
              <a:rPr lang="de-DE" sz="2000" baseline="-25000" dirty="0"/>
              <a:t>16</a:t>
            </a: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4953000" y="5385410"/>
            <a:ext cx="3886200" cy="707886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Vor der Ausführung von</a:t>
            </a:r>
            <a:r>
              <a:rPr lang="de-DE" sz="2000" b="1" dirty="0"/>
              <a:t> </a:t>
            </a:r>
            <a:r>
              <a:rPr lang="de-DE" sz="2000" b="1" dirty="0">
                <a:latin typeface="Courier New" pitchFamily="49" charset="0"/>
                <a:cs typeface="Courier New" pitchFamily="49" charset="0"/>
              </a:rPr>
              <a:t>jal</a:t>
            </a:r>
            <a:r>
              <a:rPr lang="de-DE" sz="2000" b="1" dirty="0"/>
              <a:t> </a:t>
            </a:r>
            <a:r>
              <a:rPr lang="de-DE" sz="2000" dirty="0"/>
              <a:t>an Adresse 400000</a:t>
            </a:r>
            <a:r>
              <a:rPr lang="de-DE" sz="2000" baseline="-250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258080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24" grpId="0" animBg="1"/>
      <p:bldP spid="25" grpId="0" animBg="1"/>
      <p:bldP spid="27" grpId="0"/>
      <p:bldP spid="28" grpId="0" animBg="1"/>
      <p:bldP spid="35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8BF2775A-CEF1-4EF7-B7E5-33196228EB20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2"/>
            </a:pPr>
            <a:r>
              <a:rPr lang="de-DE" dirty="0" smtClean="0"/>
              <a:t>Die Struktur der Anlage ist unabhängig vom bearbeiteten Problem. Die Anlage ist </a:t>
            </a:r>
            <a:r>
              <a:rPr lang="de-DE" b="1" dirty="0" smtClean="0"/>
              <a:t>speicherprogrammierbar</a:t>
            </a:r>
            <a:r>
              <a:rPr lang="de-DE" dirty="0" smtClean="0"/>
              <a:t>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2"/>
            </a:pPr>
            <a:r>
              <a:rPr lang="de-DE" b="1" dirty="0" smtClean="0"/>
              <a:t>Anweisungen und Operanden</a:t>
            </a:r>
            <a:r>
              <a:rPr lang="de-DE" dirty="0" smtClean="0"/>
              <a:t> (einschl. Zwischenergebnissen) werden </a:t>
            </a:r>
            <a:r>
              <a:rPr lang="de-DE" b="1" dirty="0" smtClean="0"/>
              <a:t>in demselben physikalischen Speicher</a:t>
            </a:r>
            <a:r>
              <a:rPr lang="de-DE" dirty="0" smtClean="0"/>
              <a:t> gespeichert.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2"/>
            </a:pPr>
            <a:r>
              <a:rPr lang="de-DE" dirty="0" smtClean="0"/>
              <a:t>Der Speicher wird in </a:t>
            </a:r>
            <a:r>
              <a:rPr lang="de-DE" b="1" dirty="0" smtClean="0"/>
              <a:t>Zellen gleicher Größe</a:t>
            </a:r>
            <a:r>
              <a:rPr lang="de-DE" dirty="0" smtClean="0"/>
              <a:t> geteilt. Die Zellnummern heißen </a:t>
            </a:r>
            <a:r>
              <a:rPr lang="de-DE" b="1" dirty="0" smtClean="0"/>
              <a:t>Adressen</a:t>
            </a:r>
            <a:r>
              <a:rPr lang="de-DE" dirty="0" smtClean="0"/>
              <a:t>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2"/>
            </a:pPr>
            <a:r>
              <a:rPr lang="de-DE" dirty="0" smtClean="0"/>
              <a:t>Das Programm besteht aus einer Folge von elementaren </a:t>
            </a:r>
            <a:r>
              <a:rPr lang="de-DE" b="1" dirty="0" smtClean="0"/>
              <a:t>Befehle</a:t>
            </a:r>
            <a:r>
              <a:rPr lang="de-DE" dirty="0" smtClean="0"/>
              <a:t>n, die </a:t>
            </a:r>
            <a:r>
              <a:rPr lang="de-DE" b="1" dirty="0" smtClean="0"/>
              <a:t>in der Reihenfolge der Speicherung bearbeitet</a:t>
            </a:r>
            <a:r>
              <a:rPr lang="de-DE" dirty="0" smtClean="0"/>
              <a:t> werden.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2"/>
            </a:pPr>
            <a:r>
              <a:rPr lang="de-DE" dirty="0" smtClean="0"/>
              <a:t>Abweichungen von der Reihenfolge sind mit (bedingten oder unbedingten) </a:t>
            </a:r>
            <a:r>
              <a:rPr lang="de-DE" b="1" dirty="0" smtClean="0"/>
              <a:t>Sprungbefehlen</a:t>
            </a:r>
            <a:r>
              <a:rPr lang="de-DE" dirty="0" smtClean="0"/>
              <a:t> möglich.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Von Neumann-Modell (2)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9234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B2680079-100D-476D-B32E-8733681399B2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Realisierung von Prozeduraufrufen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522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Der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jal</a:t>
            </a:r>
            <a:r>
              <a:rPr lang="de-DE" b="1" dirty="0" smtClean="0"/>
              <a:t>-Befehl</a:t>
            </a:r>
            <a:r>
              <a:rPr lang="en-US" i="1" dirty="0" smtClean="0"/>
              <a:t> (jump and link)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jal adresse		# Reg[31] := PC+4; PC := adresse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dirty="0" smtClean="0">
                <a:cs typeface="Courier New" pitchFamily="49" charset="0"/>
              </a:rPr>
              <a:t>wobei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adresse</a:t>
            </a:r>
            <a:r>
              <a:rPr lang="de-DE" dirty="0" smtClean="0">
                <a:cs typeface="Courier New" pitchFamily="49" charset="0"/>
              </a:rPr>
              <a:t> im aktuellen 256 MB-Block liegt</a:t>
            </a:r>
            <a:endParaRPr lang="de-DE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endParaRPr lang="de-DE" b="1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de-DE" b="1" dirty="0" smtClean="0"/>
              <a:t>Beispiel: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jal 0x410000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143000" y="3657600"/>
            <a:ext cx="3200400" cy="2667000"/>
            <a:chOff x="816" y="2304"/>
            <a:chExt cx="2016" cy="1680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816" y="2304"/>
              <a:ext cx="2016" cy="16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816" y="288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816" y="316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816" y="345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816" y="3744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816" y="2592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73968" y="3284984"/>
            <a:ext cx="381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Registerspeicher (</a:t>
            </a:r>
            <a:r>
              <a:rPr lang="de-DE" sz="2000" b="1" dirty="0">
                <a:latin typeface="Courier New" pitchFamily="49" charset="0"/>
              </a:rPr>
              <a:t>Reg</a:t>
            </a:r>
            <a:r>
              <a:rPr lang="de-DE" sz="2000" dirty="0"/>
              <a:t>)</a:t>
            </a:r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457200" y="3733800"/>
            <a:ext cx="838200" cy="2609850"/>
            <a:chOff x="288" y="2304"/>
            <a:chExt cx="528" cy="1644"/>
          </a:xfrm>
        </p:grpSpPr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88" y="3696"/>
              <a:ext cx="4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dirty="0">
                  <a:latin typeface="Courier New" pitchFamily="49" charset="0"/>
                </a:rPr>
                <a:t>$31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288" y="2592"/>
              <a:ext cx="4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dirty="0" smtClean="0">
                  <a:latin typeface="Courier New" pitchFamily="49" charset="0"/>
                </a:rPr>
                <a:t>$1</a:t>
              </a:r>
              <a:endParaRPr lang="de-DE" sz="2000" b="1" dirty="0">
                <a:latin typeface="Courier New" pitchFamily="49" charset="0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288" y="3168"/>
              <a:ext cx="52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dirty="0" smtClean="0">
                  <a:latin typeface="Courier New" pitchFamily="49" charset="0"/>
                </a:rPr>
                <a:t>...</a:t>
              </a:r>
              <a:endParaRPr lang="de-DE" sz="2000" b="1" dirty="0">
                <a:latin typeface="Courier New" pitchFamily="49" charset="0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288" y="3456"/>
              <a:ext cx="4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dirty="0">
                  <a:latin typeface="Courier New" pitchFamily="49" charset="0"/>
                </a:rPr>
                <a:t>$30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288" y="2304"/>
              <a:ext cx="52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dirty="0">
                  <a:latin typeface="Courier New" pitchFamily="49" charset="0"/>
                </a:rPr>
                <a:t>$0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288" y="2880"/>
              <a:ext cx="4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dirty="0" smtClean="0">
                  <a:latin typeface="Courier New" pitchFamily="49" charset="0"/>
                </a:rPr>
                <a:t>...</a:t>
              </a:r>
              <a:endParaRPr lang="de-DE" sz="2000" b="1" dirty="0">
                <a:latin typeface="Courier New" pitchFamily="49" charset="0"/>
              </a:endParaRPr>
            </a:p>
          </p:txBody>
        </p:sp>
      </p:grp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27432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19050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35814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1219200" y="5949280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00     </a:t>
            </a:r>
            <a:r>
              <a:rPr lang="de-DE" sz="2000" dirty="0" smtClean="0"/>
              <a:t>  40        00       04</a:t>
            </a:r>
            <a:r>
              <a:rPr lang="de-DE" sz="2000" baseline="-25000" dirty="0" smtClean="0"/>
              <a:t>16</a:t>
            </a:r>
            <a:endParaRPr lang="de-DE" sz="2000" baseline="-25000" dirty="0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5508104" y="4181018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5562600" y="4572000"/>
            <a:ext cx="3200400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aseline="-25000" dirty="0"/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5835650" y="4541839"/>
            <a:ext cx="320040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00     </a:t>
            </a:r>
            <a:r>
              <a:rPr lang="de-DE" sz="2000" dirty="0" smtClean="0"/>
              <a:t>41      </a:t>
            </a:r>
            <a:r>
              <a:rPr lang="de-DE" sz="2000" dirty="0"/>
              <a:t>00     00</a:t>
            </a:r>
            <a:r>
              <a:rPr lang="de-DE" sz="2000" baseline="-25000" dirty="0"/>
              <a:t>16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4953000" y="5385410"/>
            <a:ext cx="3886200" cy="707886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 smtClean="0"/>
              <a:t>Nach </a:t>
            </a:r>
            <a:r>
              <a:rPr lang="de-DE" sz="2000" dirty="0"/>
              <a:t>der Ausführung von</a:t>
            </a:r>
            <a:r>
              <a:rPr lang="de-DE" sz="2000" b="1" dirty="0"/>
              <a:t> </a:t>
            </a:r>
            <a:r>
              <a:rPr lang="de-DE" sz="2000" b="1" dirty="0">
                <a:latin typeface="Courier New" pitchFamily="49" charset="0"/>
                <a:cs typeface="Courier New" pitchFamily="49" charset="0"/>
              </a:rPr>
              <a:t>jal</a:t>
            </a:r>
            <a:r>
              <a:rPr lang="de-DE" sz="2000" b="1" dirty="0"/>
              <a:t> </a:t>
            </a:r>
            <a:r>
              <a:rPr lang="de-DE" sz="2000" dirty="0"/>
              <a:t>an Adresse 400000</a:t>
            </a:r>
            <a:r>
              <a:rPr lang="de-DE" sz="2000" baseline="-250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824198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BB00F75D-2929-4C4E-9A8A-F73F9C0337A5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Roter Faden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7"/>
            </a:pPr>
            <a:r>
              <a:rPr lang="de-DE" b="1" dirty="0" smtClean="0"/>
              <a:t>Einführung in MIPS-Assembler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Einführung</a:t>
            </a:r>
            <a:endParaRPr lang="de-DE" sz="2000" dirty="0" smtClean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Exemplarische Betrachtung der MIPS Assemblersprache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Befehlsformate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MIPS Maschinenbefehle und deren Bedeutung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Übersetzung von hochsprachlichen Konstrukten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Beispiel: </a:t>
            </a:r>
            <a:r>
              <a:rPr lang="en-US" i="1" dirty="0" smtClean="0"/>
              <a:t>bubble sort</a:t>
            </a:r>
          </a:p>
        </p:txBody>
      </p:sp>
    </p:spTree>
    <p:extLst>
      <p:ext uri="{BB962C8B-B14F-4D97-AF65-F5344CB8AC3E}">
        <p14:creationId xmlns:p14="http://schemas.microsoft.com/office/powerpoint/2010/main" val="4160071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4FD95D37-C854-4F62-B5FD-D25305F1209C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Hochsprachliche Kontrollkonstrukte: </a:t>
            </a:r>
            <a:r>
              <a:rPr lang="en-US" i="1" dirty="0" smtClean="0">
                <a:latin typeface="+mn-lt"/>
              </a:rPr>
              <a:t>if-Statements</a:t>
            </a:r>
            <a:r>
              <a:rPr lang="en-US" dirty="0" smtClean="0">
                <a:latin typeface="+mn-lt"/>
              </a:rPr>
              <a:t> (1)</a:t>
            </a:r>
            <a:endParaRPr lang="en-US" dirty="0">
              <a:latin typeface="+mn-lt"/>
            </a:endParaRPr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522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Übersetzung eines einfachen </a:t>
            </a:r>
            <a:r>
              <a:rPr lang="en-US" b="1" i="1" dirty="0" smtClean="0"/>
              <a:t>if-Statements</a:t>
            </a:r>
            <a:endParaRPr lang="en-US" i="1" dirty="0" smtClean="0"/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if ( i == j ) goto L1;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f = g + h;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L1: f = f – i;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endParaRPr lang="de-DE" sz="1200" dirty="0" smtClean="0"/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cs typeface="Courier New" pitchFamily="49" charset="0"/>
              </a:rPr>
              <a:t>in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beq $19,$20,L1		# nach L1, falls i == j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 $16,$17,$18		# f = g + h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L1: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sub $16,$16,$19		# immer ausgeführt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971608" y="1988840"/>
            <a:ext cx="2016216" cy="2016224"/>
            <a:chOff x="971608" y="1988840"/>
            <a:chExt cx="2016216" cy="2016224"/>
          </a:xfrm>
        </p:grpSpPr>
        <p:cxnSp>
          <p:nvCxnSpPr>
            <p:cNvPr id="3" name="Gerade Verbindung 2"/>
            <p:cNvCxnSpPr/>
            <p:nvPr/>
          </p:nvCxnSpPr>
          <p:spPr bwMode="auto">
            <a:xfrm>
              <a:off x="1691680" y="1988840"/>
              <a:ext cx="72000" cy="165618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Gerade Verbindung 7"/>
            <p:cNvCxnSpPr/>
            <p:nvPr/>
          </p:nvCxnSpPr>
          <p:spPr bwMode="auto">
            <a:xfrm flipH="1">
              <a:off x="2411760" y="2060848"/>
              <a:ext cx="72016" cy="158417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Gerade Verbindung 9"/>
            <p:cNvCxnSpPr/>
            <p:nvPr/>
          </p:nvCxnSpPr>
          <p:spPr bwMode="auto">
            <a:xfrm>
              <a:off x="971608" y="2420888"/>
              <a:ext cx="792072" cy="158417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3263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Gerade Verbindung 11"/>
            <p:cNvCxnSpPr/>
            <p:nvPr/>
          </p:nvCxnSpPr>
          <p:spPr bwMode="auto">
            <a:xfrm>
              <a:off x="1619688" y="2420888"/>
              <a:ext cx="792072" cy="158417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3263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12"/>
            <p:cNvCxnSpPr/>
            <p:nvPr/>
          </p:nvCxnSpPr>
          <p:spPr bwMode="auto">
            <a:xfrm>
              <a:off x="2195752" y="2420888"/>
              <a:ext cx="792072" cy="158417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3263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uppieren 17"/>
          <p:cNvGrpSpPr/>
          <p:nvPr/>
        </p:nvGrpSpPr>
        <p:grpSpPr>
          <a:xfrm>
            <a:off x="395536" y="4581128"/>
            <a:ext cx="6800132" cy="1192198"/>
            <a:chOff x="395536" y="4581128"/>
            <a:chExt cx="6800132" cy="1192198"/>
          </a:xfrm>
        </p:grpSpPr>
        <p:sp>
          <p:nvSpPr>
            <p:cNvPr id="11" name="Textfeld 10"/>
            <p:cNvSpPr txBox="1"/>
            <p:nvPr/>
          </p:nvSpPr>
          <p:spPr>
            <a:xfrm>
              <a:off x="467544" y="5373216"/>
              <a:ext cx="67281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Label</a:t>
              </a:r>
              <a:r>
                <a:rPr lang="de-DE" sz="2000" dirty="0" smtClean="0"/>
                <a:t>: Symbolische Bezeichnung für eine Befehlsadresse</a:t>
              </a:r>
              <a:endParaRPr lang="de-DE" sz="2000" dirty="0"/>
            </a:p>
          </p:txBody>
        </p:sp>
        <p:cxnSp>
          <p:nvCxnSpPr>
            <p:cNvPr id="15" name="Gerade Verbindung 14"/>
            <p:cNvCxnSpPr/>
            <p:nvPr/>
          </p:nvCxnSpPr>
          <p:spPr bwMode="auto">
            <a:xfrm flipH="1" flipV="1">
              <a:off x="395536" y="4581128"/>
              <a:ext cx="576072" cy="86409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uppieren 21"/>
          <p:cNvGrpSpPr/>
          <p:nvPr/>
        </p:nvGrpSpPr>
        <p:grpSpPr>
          <a:xfrm>
            <a:off x="2987824" y="2204864"/>
            <a:ext cx="5184576" cy="1440160"/>
            <a:chOff x="2987824" y="2204864"/>
            <a:chExt cx="5184576" cy="1440160"/>
          </a:xfrm>
        </p:grpSpPr>
        <p:sp>
          <p:nvSpPr>
            <p:cNvPr id="19" name="Textfeld 18"/>
            <p:cNvSpPr txBox="1"/>
            <p:nvPr/>
          </p:nvSpPr>
          <p:spPr>
            <a:xfrm>
              <a:off x="4355976" y="2204864"/>
              <a:ext cx="38164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smtClean="0"/>
                <a:t>Assembler rechnet </a:t>
              </a:r>
              <a:r>
                <a:rPr lang="de-DE" sz="2000" b="1" dirty="0" smtClean="0">
                  <a:latin typeface="Courier New" pitchFamily="49" charset="0"/>
                  <a:cs typeface="Courier New" pitchFamily="49" charset="0"/>
                </a:rPr>
                <a:t>L1</a:t>
              </a:r>
              <a:r>
                <a:rPr lang="de-DE" sz="2000" dirty="0" smtClean="0"/>
                <a:t> in die im Maschinencode zu speichernde Konstante um</a:t>
              </a:r>
              <a:endParaRPr lang="de-DE" sz="2000" dirty="0"/>
            </a:p>
          </p:txBody>
        </p:sp>
        <p:cxnSp>
          <p:nvCxnSpPr>
            <p:cNvPr id="21" name="Gerade Verbindung mit Pfeil 20"/>
            <p:cNvCxnSpPr/>
            <p:nvPr/>
          </p:nvCxnSpPr>
          <p:spPr bwMode="auto">
            <a:xfrm flipH="1">
              <a:off x="2987824" y="3140968"/>
              <a:ext cx="1440160" cy="50405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20922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4D5B7D3F-86F4-400B-B700-677581DD8174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Hochsprachliche Kontrollkonstrukte: </a:t>
            </a:r>
            <a:r>
              <a:rPr lang="en-US" i="1" dirty="0" smtClean="0">
                <a:latin typeface="+mn-lt"/>
              </a:rPr>
              <a:t>if-Statements</a:t>
            </a:r>
            <a:r>
              <a:rPr lang="en-US" dirty="0" smtClean="0">
                <a:latin typeface="+mn-lt"/>
              </a:rPr>
              <a:t> (2)</a:t>
            </a:r>
            <a:endParaRPr lang="en-US" dirty="0">
              <a:latin typeface="+mn-lt"/>
            </a:endParaRPr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522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Übersetzung eines (normalen) </a:t>
            </a:r>
            <a:r>
              <a:rPr lang="en-US" b="1" i="1" dirty="0" smtClean="0"/>
              <a:t>if-Statements</a:t>
            </a:r>
            <a:endParaRPr lang="en-US" i="1" dirty="0" smtClean="0"/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if ( i == j )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f = g + h;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f = f – i;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endParaRPr lang="de-DE" sz="1200" dirty="0" smtClean="0"/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cs typeface="Courier New" pitchFamily="49" charset="0"/>
              </a:rPr>
              <a:t>in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bne $19,$20,L1		# nach L1, falls i ≠ j!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 $16,$17,$18		# f = g + h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L1: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sub $16,$16,$19		# immer ausgeführt</a:t>
            </a:r>
          </a:p>
        </p:txBody>
      </p:sp>
    </p:spTree>
    <p:extLst>
      <p:ext uri="{BB962C8B-B14F-4D97-AF65-F5344CB8AC3E}">
        <p14:creationId xmlns:p14="http://schemas.microsoft.com/office/powerpoint/2010/main" val="3713739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08A71EEB-E8AA-4CBC-B507-8EE96C4C5FA6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Hochsprachliche Kontrollkonstrukte: </a:t>
            </a:r>
            <a:r>
              <a:rPr lang="en-US" i="1" dirty="0" smtClean="0">
                <a:latin typeface="+mn-lt"/>
              </a:rPr>
              <a:t>if-else-Statements</a:t>
            </a:r>
            <a:endParaRPr lang="en-US" dirty="0">
              <a:latin typeface="+mn-lt"/>
            </a:endParaRPr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522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Übersetzung einer vollständigen Fallunterscheidung</a:t>
            </a:r>
            <a:endParaRPr lang="en-US" i="1" dirty="0" smtClean="0"/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if ( i == j )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f = g + h;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else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 f = g – h;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endParaRPr lang="de-DE" sz="1200" dirty="0" smtClean="0"/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cs typeface="Courier New" pitchFamily="49" charset="0"/>
              </a:rPr>
              <a:t>in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bne $19,$20,L1		# nach L1, falls i ≠ j!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 $16,$17,$18		# then-Zweig: f = g + h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j   L2				# Umgehe else-Zweig stets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L1: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sub $16,$17,$18		# else-Zweig: f = g - h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L2: ...				# Ende des if-else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1259632" y="1988840"/>
            <a:ext cx="1728176" cy="3096344"/>
            <a:chOff x="1259632" y="1988840"/>
            <a:chExt cx="1728176" cy="3096344"/>
          </a:xfrm>
        </p:grpSpPr>
        <p:cxnSp>
          <p:nvCxnSpPr>
            <p:cNvPr id="7" name="Gerade Verbindung 6"/>
            <p:cNvCxnSpPr/>
            <p:nvPr/>
          </p:nvCxnSpPr>
          <p:spPr bwMode="auto">
            <a:xfrm>
              <a:off x="1691680" y="1988840"/>
              <a:ext cx="72000" cy="20162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Gerade Verbindung 7"/>
            <p:cNvCxnSpPr/>
            <p:nvPr/>
          </p:nvCxnSpPr>
          <p:spPr bwMode="auto">
            <a:xfrm flipH="1">
              <a:off x="2411760" y="2060848"/>
              <a:ext cx="72016" cy="19442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Gerade Verbindung 8"/>
            <p:cNvCxnSpPr/>
            <p:nvPr/>
          </p:nvCxnSpPr>
          <p:spPr bwMode="auto">
            <a:xfrm>
              <a:off x="1259640" y="2420888"/>
              <a:ext cx="504040" cy="19442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3263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14"/>
            <p:cNvCxnSpPr/>
            <p:nvPr/>
          </p:nvCxnSpPr>
          <p:spPr bwMode="auto">
            <a:xfrm>
              <a:off x="1907720" y="2420888"/>
              <a:ext cx="504040" cy="19442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3263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5"/>
            <p:cNvCxnSpPr/>
            <p:nvPr/>
          </p:nvCxnSpPr>
          <p:spPr bwMode="auto">
            <a:xfrm>
              <a:off x="2483768" y="2420888"/>
              <a:ext cx="504040" cy="19442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3263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/>
            <p:cNvCxnSpPr/>
            <p:nvPr/>
          </p:nvCxnSpPr>
          <p:spPr bwMode="auto">
            <a:xfrm>
              <a:off x="1259632" y="3140968"/>
              <a:ext cx="504040" cy="19442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56AA1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/>
            <p:cNvCxnSpPr/>
            <p:nvPr/>
          </p:nvCxnSpPr>
          <p:spPr bwMode="auto">
            <a:xfrm>
              <a:off x="1907712" y="3140968"/>
              <a:ext cx="504040" cy="19442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56AA1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18"/>
            <p:cNvCxnSpPr/>
            <p:nvPr/>
          </p:nvCxnSpPr>
          <p:spPr bwMode="auto">
            <a:xfrm>
              <a:off x="2483760" y="3140968"/>
              <a:ext cx="504040" cy="19442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56AA1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75304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FFC321AD-6CF8-404C-976D-3DFF8C806EA1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Hochsprachliche Kontrollkonstrukte: </a:t>
            </a:r>
            <a:r>
              <a:rPr lang="en-US" i="1" dirty="0" smtClean="0"/>
              <a:t>Array</a:t>
            </a:r>
            <a:r>
              <a:rPr lang="de-DE" dirty="0" smtClean="0"/>
              <a:t>-Zugriffe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179513" y="1387475"/>
            <a:ext cx="6480720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Situation in der Programmiersprache C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In C beginnen </a:t>
            </a:r>
            <a:r>
              <a:rPr lang="en-US" i="1" dirty="0" smtClean="0">
                <a:cs typeface="Courier New" pitchFamily="49" charset="0"/>
              </a:rPr>
              <a:t>Arrays</a:t>
            </a:r>
            <a:r>
              <a:rPr lang="de-DE" dirty="0" smtClean="0">
                <a:cs typeface="Courier New" pitchFamily="49" charset="0"/>
              </a:rPr>
              <a:t> mit dem Index 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Die Adresse des </a:t>
            </a:r>
            <a:r>
              <a:rPr lang="en-US" i="1" dirty="0" smtClean="0">
                <a:cs typeface="Courier New" pitchFamily="49" charset="0"/>
              </a:rPr>
              <a:t>Arrays</a:t>
            </a:r>
            <a:r>
              <a:rPr lang="de-DE" dirty="0" smtClean="0">
                <a:cs typeface="Courier New" pitchFamily="49" charset="0"/>
              </a:rPr>
              <a:t> ist gleich der Adresse des </a:t>
            </a:r>
            <a:r>
              <a:rPr lang="en-US" i="1" dirty="0" smtClean="0">
                <a:cs typeface="Courier New" pitchFamily="49" charset="0"/>
              </a:rPr>
              <a:t>Array</a:t>
            </a:r>
            <a:r>
              <a:rPr lang="de-DE" dirty="0" smtClean="0">
                <a:cs typeface="Courier New" pitchFamily="49" charset="0"/>
              </a:rPr>
              <a:t>-Elements 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Wenn jedes </a:t>
            </a:r>
            <a:r>
              <a:rPr lang="en-US" i="1" dirty="0" smtClean="0">
                <a:cs typeface="Courier New" pitchFamily="49" charset="0"/>
              </a:rPr>
              <a:t>Array</a:t>
            </a:r>
            <a:r>
              <a:rPr lang="de-DE" dirty="0" smtClean="0">
                <a:cs typeface="Courier New" pitchFamily="49" charset="0"/>
              </a:rPr>
              <a:t>-Element ein Wort belegt, dann belegt Element </a:t>
            </a:r>
            <a:r>
              <a:rPr lang="de-DE" i="1" dirty="0" smtClean="0">
                <a:cs typeface="Courier New" pitchFamily="49" charset="0"/>
              </a:rPr>
              <a:t>i</a:t>
            </a:r>
            <a:r>
              <a:rPr lang="de-DE" dirty="0" smtClean="0">
                <a:cs typeface="Courier New" pitchFamily="49" charset="0"/>
              </a:rPr>
              <a:t> das Wort </a:t>
            </a:r>
            <a:r>
              <a:rPr lang="de-DE" i="1" dirty="0" smtClean="0">
                <a:cs typeface="Courier New" pitchFamily="49" charset="0"/>
              </a:rPr>
              <a:t>i</a:t>
            </a:r>
            <a:r>
              <a:rPr lang="de-DE" dirty="0" smtClean="0">
                <a:cs typeface="Courier New" pitchFamily="49" charset="0"/>
              </a:rPr>
              <a:t> des </a:t>
            </a:r>
            <a:r>
              <a:rPr lang="en-US" i="1" dirty="0" smtClean="0">
                <a:cs typeface="Courier New" pitchFamily="49" charset="0"/>
              </a:rPr>
              <a:t>Arrays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Wenn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a_save</a:t>
            </a:r>
            <a:r>
              <a:rPr lang="de-DE" dirty="0" smtClean="0">
                <a:cs typeface="Courier New" pitchFamily="49" charset="0"/>
              </a:rPr>
              <a:t> die Anfangsadresse eines </a:t>
            </a:r>
            <a:r>
              <a:rPr lang="en-US" i="1" dirty="0" smtClean="0">
                <a:cs typeface="Courier New" pitchFamily="49" charset="0"/>
              </a:rPr>
              <a:t>Arrays</a:t>
            </a:r>
            <a:r>
              <a:rPr lang="de-DE" dirty="0" smtClean="0">
                <a:cs typeface="Courier New" pitchFamily="49" charset="0"/>
              </a:rPr>
              <a:t> ist, dann ist (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a_save</a:t>
            </a:r>
            <a:r>
              <a:rPr lang="de-DE" dirty="0" smtClean="0">
                <a:cs typeface="Courier New" pitchFamily="49" charset="0"/>
              </a:rPr>
              <a:t> + </a:t>
            </a:r>
            <a:r>
              <a:rPr lang="de-DE" i="1" dirty="0" smtClean="0">
                <a:cs typeface="Courier New" pitchFamily="49" charset="0"/>
              </a:rPr>
              <a:t>i</a:t>
            </a:r>
            <a:r>
              <a:rPr lang="de-DE" dirty="0" smtClean="0">
                <a:cs typeface="Courier New" pitchFamily="49" charset="0"/>
              </a:rPr>
              <a:t> * </a:t>
            </a:r>
            <a:r>
              <a:rPr lang="de-DE" i="1" dirty="0" smtClean="0">
                <a:cs typeface="Courier New" pitchFamily="49" charset="0"/>
              </a:rPr>
              <a:t>c</a:t>
            </a:r>
            <a:r>
              <a:rPr lang="de-DE" dirty="0" smtClean="0">
                <a:cs typeface="Courier New" pitchFamily="49" charset="0"/>
              </a:rPr>
              <a:t>) die Adresse von Element </a:t>
            </a:r>
            <a:r>
              <a:rPr lang="de-DE" i="1" dirty="0" smtClean="0">
                <a:cs typeface="Courier New" pitchFamily="49" charset="0"/>
              </a:rPr>
              <a:t>i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>
                <a:cs typeface="Courier New" pitchFamily="49" charset="0"/>
              </a:rPr>
              <a:t>c</a:t>
            </a:r>
            <a:r>
              <a:rPr lang="de-DE" dirty="0" smtClean="0">
                <a:cs typeface="Courier New" pitchFamily="49" charset="0"/>
              </a:rPr>
              <a:t> ist die Anzahl der adressierbaren Speicherzellen, die pro Element des </a:t>
            </a:r>
            <a:r>
              <a:rPr lang="en-US" i="1" dirty="0" smtClean="0">
                <a:cs typeface="Courier New" pitchFamily="49" charset="0"/>
              </a:rPr>
              <a:t>Arrays</a:t>
            </a:r>
            <a:r>
              <a:rPr lang="de-DE" dirty="0" smtClean="0">
                <a:cs typeface="Courier New" pitchFamily="49" charset="0"/>
              </a:rPr>
              <a:t> belegt werden</a:t>
            </a:r>
            <a:br>
              <a:rPr lang="de-DE" dirty="0" smtClean="0">
                <a:cs typeface="Courier New" pitchFamily="49" charset="0"/>
              </a:rPr>
            </a:br>
            <a:r>
              <a:rPr lang="de-DE" dirty="0" smtClean="0">
                <a:cs typeface="Courier New" pitchFamily="49" charset="0"/>
              </a:rPr>
              <a:t>(d.h. </a:t>
            </a:r>
            <a:r>
              <a:rPr lang="de-DE" i="1" dirty="0" smtClean="0">
                <a:cs typeface="Courier New" pitchFamily="49" charset="0"/>
              </a:rPr>
              <a:t>c</a:t>
            </a:r>
            <a:r>
              <a:rPr lang="de-DE" dirty="0" smtClean="0">
                <a:cs typeface="Courier New" pitchFamily="49" charset="0"/>
              </a:rPr>
              <a:t> = 4 bei 32-Bit Integer-Elementen auf der MIPS-Maschine)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833518" y="2844800"/>
            <a:ext cx="941388" cy="1427163"/>
            <a:chOff x="4513" y="981"/>
            <a:chExt cx="1047" cy="899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513" y="981"/>
              <a:ext cx="1047" cy="8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dirty="0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4513" y="1344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513" y="1480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4513" y="1616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4513" y="1752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833518" y="3395663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save[0]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833518" y="3611563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save[1]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077868" y="3395663"/>
            <a:ext cx="82907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a_save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876256" y="3611563"/>
            <a:ext cx="10438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a_save+4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957343" y="378904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69758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74A67D83-0922-4EDA-885C-BF2E54A24A8F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Hochsprachliche Kontrollkonstrukte: </a:t>
            </a:r>
            <a:r>
              <a:rPr lang="de-DE" dirty="0" smtClean="0">
                <a:latin typeface="+mn-lt"/>
              </a:rPr>
              <a:t>Schleifen &amp; </a:t>
            </a:r>
            <a:r>
              <a:rPr lang="en-US" i="1" dirty="0" smtClean="0">
                <a:latin typeface="+mn-lt"/>
              </a:rPr>
              <a:t>Arrays</a:t>
            </a:r>
            <a:endParaRPr lang="en-US" dirty="0">
              <a:latin typeface="+mn-lt"/>
            </a:endParaRPr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522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Übersetzung einer einfachen Schleife mit </a:t>
            </a:r>
            <a:r>
              <a:rPr lang="en-US" b="1" i="1" dirty="0" smtClean="0"/>
              <a:t>Array</a:t>
            </a:r>
            <a:r>
              <a:rPr lang="de-DE" b="1" dirty="0" smtClean="0"/>
              <a:t>-Zugriffen</a:t>
            </a:r>
            <a:endParaRPr lang="en-US" i="1" dirty="0" smtClean="0"/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while ( save[i] == k )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i = i + j;</a:t>
            </a:r>
          </a:p>
          <a:p>
            <a:pPr>
              <a:lnSpc>
                <a:spcPct val="90000"/>
              </a:lnSpc>
            </a:pPr>
            <a:endParaRPr lang="de-DE" sz="1200" dirty="0" smtClean="0"/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cs typeface="Courier New" pitchFamily="49" charset="0"/>
              </a:rPr>
              <a:t>in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li  $10,4			# Lade $10 mit 4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L1: mul $9,$19,$10		# Berechne i * 4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lw  $8,a_save($9)		# Lade save[i] nach $8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bne $8,$21,L2			# Ist save[i] == k?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add $19,$19,$20		# Nein: i = i + j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j   L1				# Schleifen-Rücksprung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L2: ...				# Ende der Schleife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2267744" y="1988840"/>
            <a:ext cx="1584176" cy="2736304"/>
            <a:chOff x="2267744" y="1988840"/>
            <a:chExt cx="1584176" cy="2736304"/>
          </a:xfrm>
        </p:grpSpPr>
        <p:cxnSp>
          <p:nvCxnSpPr>
            <p:cNvPr id="7" name="Gerade Verbindung 6"/>
            <p:cNvCxnSpPr/>
            <p:nvPr/>
          </p:nvCxnSpPr>
          <p:spPr bwMode="auto">
            <a:xfrm flipH="1">
              <a:off x="2267744" y="1988840"/>
              <a:ext cx="720088" cy="165618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Gerade Verbindung 8"/>
            <p:cNvCxnSpPr/>
            <p:nvPr/>
          </p:nvCxnSpPr>
          <p:spPr bwMode="auto">
            <a:xfrm flipH="1">
              <a:off x="2267744" y="1988840"/>
              <a:ext cx="1584176" cy="237626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3263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/>
            <p:cNvCxnSpPr/>
            <p:nvPr/>
          </p:nvCxnSpPr>
          <p:spPr bwMode="auto">
            <a:xfrm>
              <a:off x="2483768" y="2420888"/>
              <a:ext cx="504064" cy="23042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56AA1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7833518" y="1412776"/>
            <a:ext cx="941388" cy="1427163"/>
            <a:chOff x="4513" y="981"/>
            <a:chExt cx="1047" cy="899"/>
          </a:xfrm>
        </p:grpSpPr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4513" y="981"/>
              <a:ext cx="1047" cy="8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dirty="0"/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4513" y="1344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4513" y="1480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4513" y="1616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4513" y="1752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833518" y="1963639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save[0]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7833518" y="2179539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save[1]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7077868" y="1963639"/>
            <a:ext cx="82907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a_save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6876256" y="2179539"/>
            <a:ext cx="10438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a_save+4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7957343" y="2357016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67096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BEA678EA-7472-491E-A225-5EA3FBA5DFB2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Hochsprachliche Kontrollkonstrukte: </a:t>
            </a:r>
            <a:r>
              <a:rPr lang="de-DE" i="1" dirty="0" smtClean="0"/>
              <a:t>for</a:t>
            </a:r>
            <a:r>
              <a:rPr lang="de-DE" dirty="0" smtClean="0"/>
              <a:t>-</a:t>
            </a:r>
            <a:r>
              <a:rPr lang="de-DE" dirty="0" smtClean="0">
                <a:latin typeface="+mn-lt"/>
              </a:rPr>
              <a:t>Schleifen</a:t>
            </a:r>
            <a:endParaRPr lang="en-US" dirty="0">
              <a:latin typeface="+mn-lt"/>
            </a:endParaRPr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522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Übersetzung einer einfachen </a:t>
            </a:r>
            <a:r>
              <a:rPr lang="en-US" b="1" i="1" dirty="0" smtClean="0"/>
              <a:t>for</a:t>
            </a:r>
            <a:r>
              <a:rPr lang="de-DE" b="1" dirty="0" smtClean="0"/>
              <a:t>-Schleife</a:t>
            </a:r>
            <a:endParaRPr lang="en-US" i="1" dirty="0" smtClean="0"/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j = 0;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for ( i = 0; i &lt; n; i++ )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j = j + i;</a:t>
            </a:r>
          </a:p>
          <a:p>
            <a:pPr>
              <a:lnSpc>
                <a:spcPct val="90000"/>
              </a:lnSpc>
            </a:pPr>
            <a:endParaRPr lang="de-DE" sz="1200" dirty="0" smtClean="0"/>
          </a:p>
          <a:p>
            <a:pPr marL="0" indent="0">
              <a:lnSpc>
                <a:spcPct val="120000"/>
              </a:lnSpc>
            </a:pPr>
            <a:r>
              <a:rPr lang="de-DE" dirty="0" smtClean="0">
                <a:cs typeface="Courier New" pitchFamily="49" charset="0"/>
              </a:rPr>
              <a:t>in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li   $2,0			# j = 0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li   $3,0			# i = 0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L1: bge  $3,$4,L2			# Ist i &gt;= n?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add  $2,$2,$3			# j = j + i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addi $3,$3,1			# i++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j   L1				# Schleifen-Rücksprung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L2: ...				# Ende der Schleife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971600" y="2068558"/>
            <a:ext cx="2592288" cy="2296546"/>
            <a:chOff x="-5581128" y="2068558"/>
            <a:chExt cx="2592288" cy="2296546"/>
          </a:xfrm>
        </p:grpSpPr>
        <p:cxnSp>
          <p:nvCxnSpPr>
            <p:cNvPr id="7" name="Gerade Verbindung 6"/>
            <p:cNvCxnSpPr/>
            <p:nvPr/>
          </p:nvCxnSpPr>
          <p:spPr bwMode="auto">
            <a:xfrm flipH="1">
              <a:off x="-4717032" y="2406073"/>
              <a:ext cx="72016" cy="15989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Gerade Verbindung 8"/>
            <p:cNvCxnSpPr/>
            <p:nvPr/>
          </p:nvCxnSpPr>
          <p:spPr bwMode="auto">
            <a:xfrm flipH="1">
              <a:off x="-4284984" y="2406073"/>
              <a:ext cx="1296144" cy="195903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3263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/>
            <p:cNvCxnSpPr/>
            <p:nvPr/>
          </p:nvCxnSpPr>
          <p:spPr bwMode="auto">
            <a:xfrm>
              <a:off x="-5581128" y="2068558"/>
              <a:ext cx="720080" cy="157646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56AA1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11117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4ED7AD18-83FD-41D2-AEF8-0D900F4C0E17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Hochsprachliche Kontrollkonstrukte: </a:t>
            </a:r>
            <a:r>
              <a:rPr lang="de-DE" i="1" dirty="0" smtClean="0"/>
              <a:t>switch</a:t>
            </a:r>
            <a:r>
              <a:rPr lang="de-DE" dirty="0" smtClean="0"/>
              <a:t>-</a:t>
            </a:r>
            <a:r>
              <a:rPr lang="de-DE" dirty="0" smtClean="0">
                <a:latin typeface="+mn-lt"/>
              </a:rPr>
              <a:t>Anweisungen</a:t>
            </a:r>
            <a:endParaRPr lang="en-US" dirty="0">
              <a:latin typeface="+mn-lt"/>
            </a:endParaRPr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522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Übersetzung mit Hilfe einer Sprungtabelle </a:t>
            </a:r>
            <a:r>
              <a:rPr lang="en-US" b="1" i="1" dirty="0" smtClean="0"/>
              <a:t>(jump table)</a:t>
            </a:r>
            <a:endParaRPr lang="en-US" i="1" dirty="0" smtClean="0"/>
          </a:p>
          <a:p>
            <a:pPr marL="0" indent="0">
              <a:lnSpc>
                <a:spcPct val="120000"/>
              </a:lnSpc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switch ( k ) {</a:t>
            </a:r>
          </a:p>
          <a:p>
            <a:pPr marL="0" indent="0">
              <a:lnSpc>
                <a:spcPct val="120000"/>
              </a:lnSpc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case 0: f = i + j; break;		/* k = 0 */</a:t>
            </a:r>
          </a:p>
          <a:p>
            <a:pPr marL="0" indent="0">
              <a:lnSpc>
                <a:spcPct val="120000"/>
              </a:lnSpc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case 1: f = g + h; break;		/* k = 1 */</a:t>
            </a:r>
          </a:p>
          <a:p>
            <a:pPr marL="0" indent="0">
              <a:lnSpc>
                <a:spcPct val="120000"/>
              </a:lnSpc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case 2: f = g - h; break;		/* k = 2 */</a:t>
            </a:r>
          </a:p>
          <a:p>
            <a:pPr marL="0" indent="0">
              <a:lnSpc>
                <a:spcPct val="120000"/>
              </a:lnSpc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case 3: f = i - j; break;		/* k = 3 */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</p:txBody>
      </p:sp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150490" y="4092153"/>
            <a:ext cx="4203700" cy="2289175"/>
            <a:chOff x="1660" y="2592"/>
            <a:chExt cx="2648" cy="1442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678" y="2592"/>
              <a:ext cx="2630" cy="144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 dirty="0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660" y="2836"/>
              <a:ext cx="101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Jumptable</a:t>
              </a:r>
              <a:endParaRPr lang="en-US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 rot="16200000">
              <a:off x="3722" y="3124"/>
              <a:ext cx="91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dirty="0"/>
                <a:t>Speicher</a:t>
              </a: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636" y="2647"/>
              <a:ext cx="1429" cy="13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 dirty="0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2636" y="3324"/>
              <a:ext cx="14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2636" y="3071"/>
              <a:ext cx="14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2636" y="2835"/>
              <a:ext cx="14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2742" y="2835"/>
              <a:ext cx="11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b="1" dirty="0">
                  <a:latin typeface="Courier New" pitchFamily="49" charset="0"/>
                  <a:cs typeface="Courier New" pitchFamily="49" charset="0"/>
                </a:rPr>
                <a:t>L0</a:t>
              </a: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2742" y="3071"/>
              <a:ext cx="101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b="1" dirty="0">
                  <a:latin typeface="Courier New" pitchFamily="49" charset="0"/>
                  <a:cs typeface="Courier New" pitchFamily="49" charset="0"/>
                </a:rPr>
                <a:t>L1</a:t>
              </a: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2742" y="3335"/>
              <a:ext cx="88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b="1" dirty="0">
                  <a:latin typeface="Courier New" pitchFamily="49" charset="0"/>
                  <a:cs typeface="Courier New" pitchFamily="49" charset="0"/>
                </a:rPr>
                <a:t>L2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2742" y="3582"/>
              <a:ext cx="97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b="1" dirty="0">
                  <a:latin typeface="Courier New" pitchFamily="49" charset="0"/>
                  <a:cs typeface="Courier New" pitchFamily="49" charset="0"/>
                </a:rPr>
                <a:t>L3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2722" y="3782"/>
              <a:ext cx="97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b="1" dirty="0">
                  <a:latin typeface="Courier New" pitchFamily="49" charset="0"/>
                  <a:cs typeface="Courier New" pitchFamily="49" charset="0"/>
                </a:rPr>
                <a:t>...</a:t>
              </a:r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>
              <a:off x="2636" y="3579"/>
              <a:ext cx="14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2636" y="3835"/>
              <a:ext cx="14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2722" y="2592"/>
              <a:ext cx="97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b="1" dirty="0">
                  <a:latin typeface="Courier New" pitchFamily="49" charset="0"/>
                  <a:cs typeface="Courier New" pitchFamily="49" charset="0"/>
                </a:rPr>
                <a:t>...</a:t>
              </a:r>
            </a:p>
          </p:txBody>
        </p:sp>
      </p:grpSp>
      <p:grpSp>
        <p:nvGrpSpPr>
          <p:cNvPr id="46" name="Group 34"/>
          <p:cNvGrpSpPr>
            <a:grpSpLocks/>
          </p:cNvGrpSpPr>
          <p:nvPr/>
        </p:nvGrpSpPr>
        <p:grpSpPr bwMode="auto">
          <a:xfrm>
            <a:off x="3347864" y="3932710"/>
            <a:ext cx="3705225" cy="1917701"/>
            <a:chOff x="3288" y="2449"/>
            <a:chExt cx="2334" cy="1208"/>
          </a:xfrm>
        </p:grpSpPr>
        <p:grpSp>
          <p:nvGrpSpPr>
            <p:cNvPr id="47" name="Group 33"/>
            <p:cNvGrpSpPr>
              <a:grpSpLocks/>
            </p:cNvGrpSpPr>
            <p:nvPr/>
          </p:nvGrpSpPr>
          <p:grpSpPr bwMode="auto">
            <a:xfrm>
              <a:off x="3288" y="3084"/>
              <a:ext cx="2334" cy="573"/>
              <a:chOff x="3288" y="3084"/>
              <a:chExt cx="2334" cy="573"/>
            </a:xfrm>
          </p:grpSpPr>
          <p:sp>
            <p:nvSpPr>
              <p:cNvPr id="51" name="Text Box 28"/>
              <p:cNvSpPr txBox="1">
                <a:spLocks noChangeArrowheads="1"/>
              </p:cNvSpPr>
              <p:nvPr/>
            </p:nvSpPr>
            <p:spPr bwMode="auto">
              <a:xfrm>
                <a:off x="4059" y="3084"/>
                <a:ext cx="1563" cy="410"/>
              </a:xfrm>
              <a:prstGeom prst="rect">
                <a:avLst/>
              </a:prstGeom>
              <a:solidFill>
                <a:srgbClr val="E3E3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 sz="1800" dirty="0"/>
                  <a:t>Adresse des ersten Befehls für </a:t>
                </a:r>
                <a:r>
                  <a:rPr lang="en-US" sz="1800" b="1" dirty="0" smtClean="0">
                    <a:latin typeface="Courier New" pitchFamily="49" charset="0"/>
                    <a:cs typeface="Courier New" pitchFamily="49" charset="0"/>
                  </a:rPr>
                  <a:t>case 3</a:t>
                </a:r>
                <a:endParaRPr lang="en-US" sz="1800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2" name="Line 29"/>
              <p:cNvSpPr>
                <a:spLocks noChangeShapeType="1"/>
              </p:cNvSpPr>
              <p:nvPr/>
            </p:nvSpPr>
            <p:spPr bwMode="auto">
              <a:xfrm flipH="1">
                <a:off x="3288" y="3296"/>
                <a:ext cx="771" cy="361"/>
              </a:xfrm>
              <a:prstGeom prst="line">
                <a:avLst/>
              </a:prstGeom>
              <a:noFill/>
              <a:ln w="19050">
                <a:solidFill>
                  <a:srgbClr val="A32638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</p:grpSp>
        <p:grpSp>
          <p:nvGrpSpPr>
            <p:cNvPr id="48" name="Group 32"/>
            <p:cNvGrpSpPr>
              <a:grpSpLocks/>
            </p:cNvGrpSpPr>
            <p:nvPr/>
          </p:nvGrpSpPr>
          <p:grpSpPr bwMode="auto">
            <a:xfrm>
              <a:off x="3288" y="2449"/>
              <a:ext cx="2204" cy="482"/>
              <a:chOff x="3288" y="2449"/>
              <a:chExt cx="2204" cy="482"/>
            </a:xfrm>
          </p:grpSpPr>
          <p:sp>
            <p:nvSpPr>
              <p:cNvPr id="49" name="Text Box 30"/>
              <p:cNvSpPr txBox="1">
                <a:spLocks noChangeArrowheads="1"/>
              </p:cNvSpPr>
              <p:nvPr/>
            </p:nvSpPr>
            <p:spPr bwMode="auto">
              <a:xfrm>
                <a:off x="4059" y="2449"/>
                <a:ext cx="1433" cy="410"/>
              </a:xfrm>
              <a:prstGeom prst="rect">
                <a:avLst/>
              </a:prstGeom>
              <a:solidFill>
                <a:srgbClr val="E3E3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 sz="1800" dirty="0"/>
                  <a:t>Adresse des ersten Befehls für </a:t>
                </a:r>
                <a:r>
                  <a:rPr lang="en-US" sz="1800" b="1" dirty="0" smtClean="0">
                    <a:latin typeface="Courier New" pitchFamily="49" charset="0"/>
                    <a:cs typeface="Courier New" pitchFamily="49" charset="0"/>
                  </a:rPr>
                  <a:t>case 0</a:t>
                </a:r>
                <a:endParaRPr lang="en-US" sz="1800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0" name="Line 31"/>
              <p:cNvSpPr>
                <a:spLocks noChangeShapeType="1"/>
              </p:cNvSpPr>
              <p:nvPr/>
            </p:nvSpPr>
            <p:spPr bwMode="auto">
              <a:xfrm flipH="1">
                <a:off x="3288" y="2654"/>
                <a:ext cx="771" cy="277"/>
              </a:xfrm>
              <a:prstGeom prst="line">
                <a:avLst/>
              </a:prstGeom>
              <a:noFill/>
              <a:ln w="19050">
                <a:solidFill>
                  <a:srgbClr val="A32638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</p:grpSp>
      </p:grpSp>
      <p:sp>
        <p:nvSpPr>
          <p:cNvPr id="3" name="Textfeld 2"/>
          <p:cNvSpPr txBox="1"/>
          <p:nvPr/>
        </p:nvSpPr>
        <p:spPr>
          <a:xfrm>
            <a:off x="7026009" y="1372706"/>
            <a:ext cx="201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/>
              <a:t>Annahme: 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de-DE" sz="2000" i="1" dirty="0" smtClean="0"/>
              <a:t> = 2</a:t>
            </a:r>
            <a:endParaRPr lang="de-DE" sz="2000" i="1" dirty="0"/>
          </a:p>
        </p:txBody>
      </p:sp>
      <p:sp>
        <p:nvSpPr>
          <p:cNvPr id="53" name="AutoShape 5"/>
          <p:cNvSpPr>
            <a:spLocks noChangeArrowheads="1"/>
          </p:cNvSpPr>
          <p:nvPr/>
        </p:nvSpPr>
        <p:spPr bwMode="auto">
          <a:xfrm>
            <a:off x="327521" y="1777479"/>
            <a:ext cx="500063" cy="309563"/>
          </a:xfrm>
          <a:prstGeom prst="rightArrow">
            <a:avLst>
              <a:gd name="adj1" fmla="val 50000"/>
              <a:gd name="adj2" fmla="val 40385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4" name="AutoShape 6"/>
          <p:cNvSpPr>
            <a:spLocks noChangeArrowheads="1"/>
          </p:cNvSpPr>
          <p:nvPr/>
        </p:nvSpPr>
        <p:spPr bwMode="auto">
          <a:xfrm>
            <a:off x="327521" y="2852936"/>
            <a:ext cx="500063" cy="309563"/>
          </a:xfrm>
          <a:prstGeom prst="rightArrow">
            <a:avLst>
              <a:gd name="adj1" fmla="val 50000"/>
              <a:gd name="adj2" fmla="val 40385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5" name="AutoShape 7"/>
          <p:cNvSpPr>
            <a:spLocks noChangeArrowheads="1"/>
          </p:cNvSpPr>
          <p:nvPr/>
        </p:nvSpPr>
        <p:spPr bwMode="auto">
          <a:xfrm>
            <a:off x="327521" y="3717032"/>
            <a:ext cx="500063" cy="309562"/>
          </a:xfrm>
          <a:prstGeom prst="rightArrow">
            <a:avLst>
              <a:gd name="adj1" fmla="val 50000"/>
              <a:gd name="adj2" fmla="val 40385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6" name="Text Box 35"/>
          <p:cNvSpPr txBox="1">
            <a:spLocks noChangeArrowheads="1"/>
          </p:cNvSpPr>
          <p:nvPr/>
        </p:nvSpPr>
        <p:spPr bwMode="auto">
          <a:xfrm>
            <a:off x="4536504" y="5879013"/>
            <a:ext cx="4572000" cy="646331"/>
          </a:xfrm>
          <a:prstGeom prst="rect">
            <a:avLst/>
          </a:prstGeom>
          <a:solidFill>
            <a:srgbClr val="E5F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smtClean="0">
                <a:latin typeface="Courier New" pitchFamily="49" charset="0"/>
              </a:rPr>
              <a:t>.data</a:t>
            </a:r>
            <a:r>
              <a:rPr lang="en-US" sz="1800" b="1" dirty="0">
                <a:latin typeface="Courier New" pitchFamily="49" charset="0"/>
              </a:rPr>
              <a:t/>
            </a:r>
            <a:br>
              <a:rPr lang="en-US" sz="1800" b="1" dirty="0">
                <a:latin typeface="Courier New" pitchFamily="49" charset="0"/>
              </a:rPr>
            </a:br>
            <a:r>
              <a:rPr lang="en-US" sz="1800" b="1" dirty="0">
                <a:latin typeface="Courier New" pitchFamily="49" charset="0"/>
              </a:rPr>
              <a:t>Jumptable: .word L0,L1,L2,L3, </a:t>
            </a:r>
            <a:r>
              <a:rPr lang="en-US" sz="1800" b="1" dirty="0" smtClean="0">
                <a:latin typeface="Courier New" pitchFamily="49" charset="0"/>
              </a:rPr>
              <a:t>…</a:t>
            </a:r>
            <a:endParaRPr lang="en-US" sz="18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86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3" grpId="0" animBg="1"/>
      <p:bldP spid="54" grpId="0" animBg="1"/>
      <p:bldP spid="55" grpId="0" animBg="1"/>
      <p:bldP spid="5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17202C07-088F-4B20-8CBE-ADF82DFCFB3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Hochsprachliche Kontrollkonstrukte: </a:t>
            </a:r>
            <a:r>
              <a:rPr lang="de-DE" i="1" dirty="0" smtClean="0"/>
              <a:t>switch</a:t>
            </a:r>
            <a:r>
              <a:rPr lang="de-DE" dirty="0" smtClean="0"/>
              <a:t>-</a:t>
            </a:r>
            <a:r>
              <a:rPr lang="de-DE" dirty="0" smtClean="0">
                <a:latin typeface="+mn-lt"/>
              </a:rPr>
              <a:t>Anweisungen</a:t>
            </a:r>
            <a:endParaRPr lang="en-US" dirty="0">
              <a:latin typeface="+mn-lt"/>
            </a:endParaRPr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522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Realisierung mittels des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jr</a:t>
            </a:r>
            <a:r>
              <a:rPr lang="de-DE" b="1" dirty="0" smtClean="0"/>
              <a:t>-Befehls</a:t>
            </a:r>
            <a:endParaRPr lang="en-US" i="1" dirty="0" smtClean="0"/>
          </a:p>
          <a:p>
            <a:pPr marL="0" indent="0">
              <a:lnSpc>
                <a:spcPct val="120000"/>
              </a:lnSpc>
            </a:pPr>
            <a:endParaRPr lang="de-DE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 li  $10,4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swit: mul $9,$10,$21		# Reg[9] := k * 4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lw  $8,Jumptable($9)	# Lade k. Tabelleneintrag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jr  $8			# Springe dorthin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L0:   add $16,$19,$20		# Code von Case 0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j   Exit			# entspricht break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L1:   add $16,$17,$18		# Code von Case 1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j   Exit			# ...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L2:   sub $16,$17,$18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j   Exit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L3:   sub $16,$19,$20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Exit: ...				# Ende des switch/case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233139" y="1052736"/>
            <a:ext cx="3299301" cy="138499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indent="0">
              <a:lnSpc>
                <a:spcPct val="120000"/>
              </a:lnSpc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switch ( k ) {</a:t>
            </a:r>
          </a:p>
          <a:p>
            <a:pPr marL="0" indent="0">
              <a:lnSpc>
                <a:spcPct val="120000"/>
              </a:lnSpc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case 0: f = i + j; break;</a:t>
            </a:r>
          </a:p>
          <a:p>
            <a:pPr marL="0" indent="0">
              <a:lnSpc>
                <a:spcPct val="120000"/>
              </a:lnSpc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case 1: f = g + h; break;</a:t>
            </a:r>
          </a:p>
          <a:p>
            <a:pPr marL="0" indent="0">
              <a:lnSpc>
                <a:spcPct val="120000"/>
              </a:lnSpc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case 2: f = g - h; break;</a:t>
            </a:r>
          </a:p>
          <a:p>
            <a:pPr marL="0" indent="0">
              <a:lnSpc>
                <a:spcPct val="120000"/>
              </a:lnSpc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case 3: f = i - j; break; }</a:t>
            </a:r>
            <a:endParaRPr lang="en-US" sz="1400" dirty="0"/>
          </a:p>
        </p:txBody>
      </p:sp>
      <p:grpSp>
        <p:nvGrpSpPr>
          <p:cNvPr id="670726" name="Gruppieren 670725"/>
          <p:cNvGrpSpPr/>
          <p:nvPr/>
        </p:nvGrpSpPr>
        <p:grpSpPr>
          <a:xfrm>
            <a:off x="2123728" y="1283063"/>
            <a:ext cx="5112568" cy="3082041"/>
            <a:chOff x="2123728" y="1283063"/>
            <a:chExt cx="5112568" cy="3082041"/>
          </a:xfrm>
        </p:grpSpPr>
        <p:cxnSp>
          <p:nvCxnSpPr>
            <p:cNvPr id="60" name="Gerade Verbindung 59"/>
            <p:cNvCxnSpPr/>
            <p:nvPr/>
          </p:nvCxnSpPr>
          <p:spPr bwMode="auto">
            <a:xfrm flipH="1">
              <a:off x="2123728" y="1556792"/>
              <a:ext cx="4248480" cy="208823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/>
          </p:nvCxnSpPr>
          <p:spPr bwMode="auto">
            <a:xfrm flipH="1">
              <a:off x="2699792" y="1585388"/>
              <a:ext cx="4145220" cy="205963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3263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/>
          </p:nvCxnSpPr>
          <p:spPr bwMode="auto">
            <a:xfrm flipH="1">
              <a:off x="3347864" y="1283063"/>
              <a:ext cx="2952328" cy="128184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56AA1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/>
          </p:nvCxnSpPr>
          <p:spPr bwMode="auto">
            <a:xfrm flipH="1">
              <a:off x="3347864" y="1556792"/>
              <a:ext cx="3888432" cy="205963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3263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/>
          </p:nvCxnSpPr>
          <p:spPr bwMode="auto">
            <a:xfrm flipH="1">
              <a:off x="3347864" y="2089444"/>
              <a:ext cx="3888432" cy="227566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/>
          </p:nvCxnSpPr>
          <p:spPr bwMode="auto">
            <a:xfrm flipH="1">
              <a:off x="2699792" y="2132856"/>
              <a:ext cx="4145220" cy="22322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97342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EEB65387-D6B1-411E-81BF-346D22471FE3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7"/>
            </a:pPr>
            <a:r>
              <a:rPr lang="de-DE" dirty="0" smtClean="0"/>
              <a:t>Es werden </a:t>
            </a:r>
            <a:r>
              <a:rPr lang="de-DE" b="1" dirty="0" smtClean="0"/>
              <a:t>Folgen von Binärzeichen</a:t>
            </a:r>
            <a:r>
              <a:rPr lang="de-DE" dirty="0" smtClean="0"/>
              <a:t> (nachfolgend Bitvektoren genannt) verwendet, um alle Größen darzustellen.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7"/>
            </a:pPr>
            <a:r>
              <a:rPr lang="de-DE" dirty="0" smtClean="0"/>
              <a:t>Die Bitvektoren erlauben </a:t>
            </a:r>
            <a:r>
              <a:rPr lang="de-DE" b="1" dirty="0" smtClean="0"/>
              <a:t>keine explizite Angabe des repräsentierten Typs</a:t>
            </a:r>
            <a:r>
              <a:rPr lang="de-DE" dirty="0" smtClean="0"/>
              <a:t>.  Aus dem Kontext heraus muss stets klar sein, wie die Bitvektoren zu interpretieren sind.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Alternative: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Von Neumann-Modell (3)</a:t>
            </a:r>
            <a:endParaRPr lang="de-DE" dirty="0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066800" y="4293096"/>
            <a:ext cx="6096000" cy="400050"/>
            <a:chOff x="528" y="4026"/>
            <a:chExt cx="3840" cy="252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528" y="4026"/>
              <a:ext cx="3840" cy="25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dirty="0"/>
                <a:t>Typ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008" y="4026"/>
              <a:ext cx="0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059832" y="4293096"/>
            <a:ext cx="403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Wert</a:t>
            </a:r>
          </a:p>
        </p:txBody>
      </p:sp>
    </p:spTree>
    <p:extLst>
      <p:ext uri="{BB962C8B-B14F-4D97-AF65-F5344CB8AC3E}">
        <p14:creationId xmlns:p14="http://schemas.microsoft.com/office/powerpoint/2010/main" val="1728414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7B664D96-9735-40DF-B164-6FBFBA542879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Hochsprachliche Kontrollkonstrukte: </a:t>
            </a:r>
            <a:r>
              <a:rPr lang="de-DE" dirty="0" smtClean="0"/>
              <a:t>Prozeduraufrufe (1)</a:t>
            </a:r>
            <a:endParaRPr lang="en-US" dirty="0">
              <a:latin typeface="+mn-lt"/>
            </a:endParaRPr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5225" cy="4994275"/>
          </a:xfrm>
        </p:spPr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void C()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...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void B()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C();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void A()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B();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void main(){ A(); }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107504" y="5140424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107504" y="5500464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107504" y="3284984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107504" y="3700264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107504" y="4060304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107504" y="1828056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107504" y="2564904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107504" y="2204864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107504" y="5860504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107504" y="4780384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4" name="Rectangle 71"/>
          <p:cNvSpPr txBox="1">
            <a:spLocks noChangeArrowheads="1"/>
          </p:cNvSpPr>
          <p:nvPr/>
        </p:nvSpPr>
        <p:spPr bwMode="auto">
          <a:xfrm>
            <a:off x="3779912" y="1387475"/>
            <a:ext cx="5184576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b="1" dirty="0" smtClean="0"/>
              <a:t>Man muss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sich merken können, welches der auf den aktuellen Befehl im Speicher folgende ist (d.h. man muss sich PC+4 merken), und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an eine (Befehls-) Adresse springen.</a:t>
            </a:r>
          </a:p>
        </p:txBody>
      </p:sp>
    </p:spTree>
    <p:extLst>
      <p:ext uri="{BB962C8B-B14F-4D97-AF65-F5344CB8AC3E}">
        <p14:creationId xmlns:p14="http://schemas.microsoft.com/office/powerpoint/2010/main" val="2004494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Realisierung nicht verschachtelter Aufrufe mit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jal</a:t>
            </a:r>
            <a:r>
              <a:rPr lang="de-DE" b="1" dirty="0"/>
              <a:t> und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jr</a:t>
            </a:r>
            <a:endParaRPr lang="en-US" i="1" dirty="0">
              <a:latin typeface="Courier New" pitchFamily="49" charset="0"/>
              <a:cs typeface="Courier New" pitchFamily="49" charset="0"/>
            </a:endParaRP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E8D290DC-E485-49A1-86ED-255964747714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Hochsprachliche Kontrollkonstrukte: </a:t>
            </a:r>
            <a:r>
              <a:rPr lang="de-DE" dirty="0" smtClean="0"/>
              <a:t>Prozeduraufrufe (2)</a:t>
            </a:r>
            <a:endParaRPr lang="en-US" dirty="0">
              <a:latin typeface="+mn-lt"/>
            </a:endParaRP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914400" y="3657600"/>
            <a:ext cx="2895600" cy="2667000"/>
            <a:chOff x="816" y="2304"/>
            <a:chExt cx="2016" cy="1680"/>
          </a:xfrm>
        </p:grpSpPr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816" y="2304"/>
              <a:ext cx="2016" cy="16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816" y="288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816" y="316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>
              <a:off x="816" y="345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>
              <a:off x="816" y="3744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816" y="2592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33" name="Group 11"/>
          <p:cNvGrpSpPr>
            <a:grpSpLocks/>
          </p:cNvGrpSpPr>
          <p:nvPr/>
        </p:nvGrpSpPr>
        <p:grpSpPr bwMode="auto">
          <a:xfrm>
            <a:off x="228600" y="3733800"/>
            <a:ext cx="838200" cy="2609850"/>
            <a:chOff x="288" y="2304"/>
            <a:chExt cx="528" cy="1644"/>
          </a:xfrm>
        </p:grpSpPr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288" y="3696"/>
              <a:ext cx="4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b="1" dirty="0">
                  <a:latin typeface="Courier New" pitchFamily="49" charset="0"/>
                </a:rPr>
                <a:t>$31</a:t>
              </a:r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288" y="2592"/>
              <a:ext cx="4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b="1" dirty="0">
                  <a:latin typeface="Courier New" pitchFamily="49" charset="0"/>
                </a:rPr>
                <a:t>$1</a:t>
              </a:r>
            </a:p>
          </p:txBody>
        </p: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288" y="3168"/>
              <a:ext cx="52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b="1" dirty="0">
                  <a:latin typeface="Courier New" pitchFamily="49" charset="0"/>
                </a:rPr>
                <a:t>$..</a:t>
              </a:r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288" y="3456"/>
              <a:ext cx="4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b="1" dirty="0">
                  <a:latin typeface="Courier New" pitchFamily="49" charset="0"/>
                </a:rPr>
                <a:t>$30</a:t>
              </a:r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288" y="2304"/>
              <a:ext cx="52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b="1" dirty="0">
                  <a:latin typeface="Courier New" pitchFamily="49" charset="0"/>
                </a:rPr>
                <a:t>$0</a:t>
              </a:r>
            </a:p>
          </p:txBody>
        </p:sp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288" y="2880"/>
              <a:ext cx="4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b="1" dirty="0">
                  <a:latin typeface="Courier New" pitchFamily="49" charset="0"/>
                </a:rPr>
                <a:t>$..</a:t>
              </a:r>
            </a:p>
          </p:txBody>
        </p:sp>
      </p:grpSp>
      <p:sp>
        <p:nvSpPr>
          <p:cNvPr id="40" name="Line 18"/>
          <p:cNvSpPr>
            <a:spLocks noChangeShapeType="1"/>
          </p:cNvSpPr>
          <p:nvPr/>
        </p:nvSpPr>
        <p:spPr bwMode="auto">
          <a:xfrm>
            <a:off x="23622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41" name="Line 19"/>
          <p:cNvSpPr>
            <a:spLocks noChangeShapeType="1"/>
          </p:cNvSpPr>
          <p:nvPr/>
        </p:nvSpPr>
        <p:spPr bwMode="auto">
          <a:xfrm>
            <a:off x="16764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42" name="Line 20"/>
          <p:cNvSpPr>
            <a:spLocks noChangeShapeType="1"/>
          </p:cNvSpPr>
          <p:nvPr/>
        </p:nvSpPr>
        <p:spPr bwMode="auto">
          <a:xfrm>
            <a:off x="30480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5436840" y="5549170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/>
              <a:t>PC</a:t>
            </a:r>
          </a:p>
        </p:txBody>
      </p:sp>
      <p:grpSp>
        <p:nvGrpSpPr>
          <p:cNvPr id="44" name="Group 25"/>
          <p:cNvGrpSpPr>
            <a:grpSpLocks/>
          </p:cNvGrpSpPr>
          <p:nvPr/>
        </p:nvGrpSpPr>
        <p:grpSpPr bwMode="auto">
          <a:xfrm>
            <a:off x="5943600" y="5715000"/>
            <a:ext cx="2895600" cy="609600"/>
            <a:chOff x="3744" y="3648"/>
            <a:chExt cx="1824" cy="336"/>
          </a:xfrm>
        </p:grpSpPr>
        <p:sp>
          <p:nvSpPr>
            <p:cNvPr id="45" name="Text Box 26"/>
            <p:cNvSpPr txBox="1">
              <a:spLocks noChangeArrowheads="1"/>
            </p:cNvSpPr>
            <p:nvPr/>
          </p:nvSpPr>
          <p:spPr bwMode="auto">
            <a:xfrm>
              <a:off x="3744" y="3648"/>
              <a:ext cx="1824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000" baseline="-25000" dirty="0">
                <a:latin typeface="Arial Unicode MS" pitchFamily="34" charset="-128"/>
              </a:endParaRPr>
            </a:p>
          </p:txBody>
        </p:sp>
        <p:sp>
          <p:nvSpPr>
            <p:cNvPr id="46" name="Line 27"/>
            <p:cNvSpPr>
              <a:spLocks noChangeShapeType="1"/>
            </p:cNvSpPr>
            <p:nvPr/>
          </p:nvSpPr>
          <p:spPr bwMode="auto">
            <a:xfrm>
              <a:off x="4656" y="36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000" dirty="0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4224" y="36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000" dirty="0"/>
            </a:p>
          </p:txBody>
        </p:sp>
        <p:sp>
          <p:nvSpPr>
            <p:cNvPr id="48" name="Line 29"/>
            <p:cNvSpPr>
              <a:spLocks noChangeShapeType="1"/>
            </p:cNvSpPr>
            <p:nvPr/>
          </p:nvSpPr>
          <p:spPr bwMode="auto">
            <a:xfrm>
              <a:off x="5088" y="36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000" dirty="0"/>
            </a:p>
          </p:txBody>
        </p:sp>
      </p:grpSp>
      <p:sp>
        <p:nvSpPr>
          <p:cNvPr id="49" name="Text Box 30"/>
          <p:cNvSpPr txBox="1">
            <a:spLocks noChangeArrowheads="1"/>
          </p:cNvSpPr>
          <p:nvPr/>
        </p:nvSpPr>
        <p:spPr bwMode="auto">
          <a:xfrm>
            <a:off x="6084168" y="5837202"/>
            <a:ext cx="26468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b="1" dirty="0">
                <a:latin typeface="Courier New" pitchFamily="49" charset="0"/>
                <a:cs typeface="Courier New" pitchFamily="49" charset="0"/>
              </a:rPr>
              <a:t>00   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40  00   </a:t>
            </a:r>
            <a:r>
              <a:rPr lang="de-DE" sz="2000" b="1" dirty="0">
                <a:latin typeface="Courier New" pitchFamily="49" charset="0"/>
                <a:cs typeface="Courier New" pitchFamily="49" charset="0"/>
              </a:rPr>
              <a:t>00</a:t>
            </a:r>
          </a:p>
        </p:txBody>
      </p:sp>
      <p:sp>
        <p:nvSpPr>
          <p:cNvPr id="52" name="Rectangle 71"/>
          <p:cNvSpPr txBox="1">
            <a:spLocks noChangeArrowheads="1"/>
          </p:cNvSpPr>
          <p:nvPr/>
        </p:nvSpPr>
        <p:spPr bwMode="auto">
          <a:xfrm>
            <a:off x="6012160" y="1700808"/>
            <a:ext cx="295465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A()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/* jr $31 */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main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A(); /* jal A */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...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de-DE" dirty="0" smtClean="0">
              <a:cs typeface="Courier New" pitchFamily="49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932040" y="2452826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 smtClean="0"/>
              <a:t>410000</a:t>
            </a:r>
            <a:endParaRPr lang="de-DE" sz="2000" dirty="0"/>
          </a:p>
        </p:txBody>
      </p:sp>
      <p:sp>
        <p:nvSpPr>
          <p:cNvPr id="53" name="Textfeld 52"/>
          <p:cNvSpPr txBox="1"/>
          <p:nvPr/>
        </p:nvSpPr>
        <p:spPr>
          <a:xfrm>
            <a:off x="4932040" y="2852936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 smtClean="0"/>
              <a:t>410004</a:t>
            </a:r>
            <a:endParaRPr lang="de-DE" sz="2000" dirty="0"/>
          </a:p>
        </p:txBody>
      </p:sp>
      <p:sp>
        <p:nvSpPr>
          <p:cNvPr id="54" name="Textfeld 53"/>
          <p:cNvSpPr txBox="1"/>
          <p:nvPr/>
        </p:nvSpPr>
        <p:spPr>
          <a:xfrm>
            <a:off x="4932040" y="4293096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 smtClean="0"/>
              <a:t>400000</a:t>
            </a:r>
            <a:endParaRPr lang="de-DE" sz="2000" dirty="0"/>
          </a:p>
        </p:txBody>
      </p:sp>
      <p:sp>
        <p:nvSpPr>
          <p:cNvPr id="55" name="Textfeld 54"/>
          <p:cNvSpPr txBox="1"/>
          <p:nvPr/>
        </p:nvSpPr>
        <p:spPr>
          <a:xfrm>
            <a:off x="4932040" y="4685074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 smtClean="0"/>
              <a:t>400004</a:t>
            </a:r>
            <a:endParaRPr lang="de-DE" sz="2000" dirty="0"/>
          </a:p>
        </p:txBody>
      </p:sp>
      <p:grpSp>
        <p:nvGrpSpPr>
          <p:cNvPr id="56" name="Group 39"/>
          <p:cNvGrpSpPr>
            <a:grpSpLocks/>
          </p:cNvGrpSpPr>
          <p:nvPr/>
        </p:nvGrpSpPr>
        <p:grpSpPr bwMode="auto">
          <a:xfrm>
            <a:off x="3886200" y="5567833"/>
            <a:ext cx="1981200" cy="525463"/>
            <a:chOff x="2448" y="3456"/>
            <a:chExt cx="1248" cy="331"/>
          </a:xfrm>
        </p:grpSpPr>
        <p:sp>
          <p:nvSpPr>
            <p:cNvPr id="57" name="Line 40"/>
            <p:cNvSpPr>
              <a:spLocks noChangeShapeType="1"/>
            </p:cNvSpPr>
            <p:nvPr/>
          </p:nvSpPr>
          <p:spPr bwMode="auto">
            <a:xfrm flipH="1">
              <a:off x="2448" y="3696"/>
              <a:ext cx="1248" cy="91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8" name="Text Box 41"/>
            <p:cNvSpPr txBox="1">
              <a:spLocks noChangeArrowheads="1"/>
            </p:cNvSpPr>
            <p:nvPr/>
          </p:nvSpPr>
          <p:spPr bwMode="auto">
            <a:xfrm>
              <a:off x="2760" y="3456"/>
              <a:ext cx="43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dirty="0">
                  <a:latin typeface="Arial Unicode MS" pitchFamily="34" charset="-128"/>
                </a:rPr>
                <a:t>+4</a:t>
              </a:r>
            </a:p>
          </p:txBody>
        </p:sp>
      </p:grp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1043608" y="5949280"/>
            <a:ext cx="26468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b="1" dirty="0">
                <a:latin typeface="Courier New" pitchFamily="49" charset="0"/>
                <a:cs typeface="Courier New" pitchFamily="49" charset="0"/>
              </a:rPr>
              <a:t>00   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40  00   04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6084168" y="5837202"/>
            <a:ext cx="26468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b="1" dirty="0">
                <a:latin typeface="Courier New" pitchFamily="49" charset="0"/>
                <a:cs typeface="Courier New" pitchFamily="49" charset="0"/>
              </a:rPr>
              <a:t>00   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41  00   00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 Box 30"/>
          <p:cNvSpPr txBox="1">
            <a:spLocks noChangeArrowheads="1"/>
          </p:cNvSpPr>
          <p:nvPr/>
        </p:nvSpPr>
        <p:spPr bwMode="auto">
          <a:xfrm>
            <a:off x="6084168" y="5837202"/>
            <a:ext cx="26468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b="1" dirty="0">
                <a:latin typeface="Courier New" pitchFamily="49" charset="0"/>
                <a:cs typeface="Courier New" pitchFamily="49" charset="0"/>
              </a:rPr>
              <a:t>00   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41  00   04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2" name="Line 38"/>
          <p:cNvSpPr>
            <a:spLocks noChangeShapeType="1"/>
          </p:cNvSpPr>
          <p:nvPr/>
        </p:nvSpPr>
        <p:spPr bwMode="auto">
          <a:xfrm flipV="1">
            <a:off x="3886200" y="6093295"/>
            <a:ext cx="1981200" cy="15659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63" name="Text Box 30"/>
          <p:cNvSpPr txBox="1">
            <a:spLocks noChangeArrowheads="1"/>
          </p:cNvSpPr>
          <p:nvPr/>
        </p:nvSpPr>
        <p:spPr bwMode="auto">
          <a:xfrm>
            <a:off x="6084168" y="5837202"/>
            <a:ext cx="26468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b="1" dirty="0">
                <a:latin typeface="Courier New" pitchFamily="49" charset="0"/>
                <a:cs typeface="Courier New" pitchFamily="49" charset="0"/>
              </a:rPr>
              <a:t>00   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40  00   04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86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9" grpId="0"/>
      <p:bldP spid="60" grpId="0"/>
      <p:bldP spid="60" grpId="1"/>
      <p:bldP spid="61" grpId="0"/>
      <p:bldP spid="61" grpId="1"/>
      <p:bldP spid="62" grpId="0" animBg="1"/>
      <p:bldP spid="6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101E931B-46A1-4FF4-830F-E3584E1C090F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Hochsprachliche Kontrollkonstrukte: </a:t>
            </a:r>
            <a:r>
              <a:rPr lang="de-DE" dirty="0" smtClean="0"/>
              <a:t>Prozeduraufrufe (3)</a:t>
            </a:r>
            <a:endParaRPr lang="en-US" dirty="0">
              <a:latin typeface="+mn-lt"/>
            </a:endParaRPr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5225" cy="4994275"/>
          </a:xfrm>
        </p:spPr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void C()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...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void B()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C();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void A()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B();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void main(){ A(); }</a:t>
            </a:r>
          </a:p>
        </p:txBody>
      </p:sp>
      <p:sp>
        <p:nvSpPr>
          <p:cNvPr id="24" name="Rectangle 71"/>
          <p:cNvSpPr txBox="1">
            <a:spLocks noChangeArrowheads="1"/>
          </p:cNvSpPr>
          <p:nvPr/>
        </p:nvSpPr>
        <p:spPr bwMode="auto">
          <a:xfrm>
            <a:off x="3779912" y="1387475"/>
            <a:ext cx="23358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b="1" dirty="0" smtClean="0"/>
              <a:t>Das Stapelprinzip</a:t>
            </a:r>
            <a:endParaRPr lang="en-US" i="1" dirty="0" smtClean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779963" y="4797152"/>
            <a:ext cx="2456333" cy="707886"/>
          </a:xfrm>
          <a:prstGeom prst="rect">
            <a:avLst/>
          </a:prstGeom>
          <a:solidFill>
            <a:srgbClr val="FFFFCC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>
                <a:latin typeface="+mn-lt"/>
              </a:rPr>
              <a:t>Evtl. </a:t>
            </a:r>
            <a:r>
              <a:rPr lang="de-DE" sz="2000" dirty="0" smtClean="0">
                <a:latin typeface="+mn-lt"/>
              </a:rPr>
              <a:t>Speicher-bereich </a:t>
            </a:r>
            <a:r>
              <a:rPr lang="de-DE" sz="2000" dirty="0">
                <a:latin typeface="+mn-lt"/>
              </a:rPr>
              <a:t>für 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main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779963" y="4089266"/>
            <a:ext cx="2456333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>
                <a:latin typeface="+mn-lt"/>
              </a:rPr>
              <a:t>Speicherbereich für (1. Aufruf) von </a:t>
            </a:r>
            <a:r>
              <a:rPr lang="de-DE" sz="2000" b="1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4779963" y="3381380"/>
            <a:ext cx="2456333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>
                <a:latin typeface="+mn-lt"/>
              </a:rPr>
              <a:t>Speicherbereich für (1. Aufruf) von </a:t>
            </a:r>
            <a:r>
              <a:rPr lang="de-DE" sz="2000" b="1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779962" y="2673494"/>
            <a:ext cx="2456333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>
                <a:latin typeface="+mn-lt"/>
              </a:rPr>
              <a:t>Speicherbereich für (1. Aufruf) von </a:t>
            </a:r>
            <a:r>
              <a:rPr lang="de-DE" sz="2000" b="1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779963" y="2673494"/>
            <a:ext cx="2456333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779961" y="2673494"/>
            <a:ext cx="2456333" cy="141577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4782266" y="2673494"/>
            <a:ext cx="2456333" cy="212365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592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 autoUpdateAnimBg="0"/>
      <p:bldP spid="26" grpId="0" animBg="1" autoUpdateAnimBg="0"/>
      <p:bldP spid="26" grpId="1" animBg="1"/>
      <p:bldP spid="27" grpId="0" animBg="1" autoUpdateAnimBg="0"/>
      <p:bldP spid="27" grpId="1" animBg="1"/>
      <p:bldP spid="28" grpId="0" animBg="1" autoUpdateAnimBg="0"/>
      <p:bldP spid="28" grpId="1" animBg="1"/>
      <p:bldP spid="29" grpId="0" animBg="1" autoUpdateAnimBg="0"/>
      <p:bldP spid="30" grpId="0" animBg="1" autoUpdateAnimBg="0"/>
      <p:bldP spid="31" grpId="0" animBg="1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779961" y="2276872"/>
            <a:ext cx="2456333" cy="394824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0ABB219D-D02C-47DB-8474-75C57AB106A3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Hochsprachliche Kontrollkonstrukte: </a:t>
            </a:r>
            <a:r>
              <a:rPr lang="de-DE" dirty="0" smtClean="0"/>
              <a:t>Prozeduraufrufe (4)</a:t>
            </a:r>
            <a:endParaRPr lang="en-US" dirty="0">
              <a:latin typeface="+mn-lt"/>
            </a:endParaRPr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522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Realisierung eines Stapels im Speicher</a:t>
            </a:r>
            <a:endParaRPr lang="en-US" i="1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779963" y="2721114"/>
            <a:ext cx="2456333" cy="707886"/>
          </a:xfrm>
          <a:prstGeom prst="rect">
            <a:avLst/>
          </a:prstGeom>
          <a:solidFill>
            <a:srgbClr val="FFFFCC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>
                <a:latin typeface="+mn-lt"/>
              </a:rPr>
              <a:t>Evtl. </a:t>
            </a:r>
            <a:r>
              <a:rPr lang="de-DE" sz="2000" dirty="0" smtClean="0">
                <a:latin typeface="+mn-lt"/>
              </a:rPr>
              <a:t>Speicher-bereich </a:t>
            </a:r>
            <a:r>
              <a:rPr lang="de-DE" sz="2000" dirty="0">
                <a:latin typeface="+mn-lt"/>
              </a:rPr>
              <a:t>für 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main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779963" y="3381380"/>
            <a:ext cx="2456333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>
                <a:latin typeface="+mn-lt"/>
              </a:rPr>
              <a:t>Speicherbereich für (1. Aufruf) von </a:t>
            </a:r>
            <a:r>
              <a:rPr lang="de-DE" sz="2000" b="1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4779963" y="4089266"/>
            <a:ext cx="2456333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>
                <a:latin typeface="+mn-lt"/>
              </a:rPr>
              <a:t>Speicherbereich für (1. Aufruf) von </a:t>
            </a:r>
            <a:r>
              <a:rPr lang="de-DE" sz="2000" b="1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779963" y="4797152"/>
            <a:ext cx="2456333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>
                <a:latin typeface="+mn-lt"/>
              </a:rPr>
              <a:t>Speicherbereich für (1. Aufruf) von </a:t>
            </a:r>
            <a:r>
              <a:rPr lang="de-DE" sz="2000" b="1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5" name="Rectangle 71"/>
          <p:cNvSpPr txBox="1">
            <a:spLocks noChangeArrowheads="1"/>
          </p:cNvSpPr>
          <p:nvPr/>
        </p:nvSpPr>
        <p:spPr bwMode="auto">
          <a:xfrm>
            <a:off x="4716016" y="1907540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dirty="0" smtClean="0"/>
              <a:t>Speicher</a:t>
            </a:r>
            <a:endParaRPr lang="en-US" i="1" dirty="0" smtClean="0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992064" y="4756348"/>
            <a:ext cx="21478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 smtClean="0"/>
              <a:t>Stack Pointer</a:t>
            </a:r>
            <a:endParaRPr lang="en-US" sz="2000" i="1" dirty="0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3633788" y="4989711"/>
            <a:ext cx="1082228" cy="5153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V="1">
            <a:off x="3633788" y="4797152"/>
            <a:ext cx="1082228" cy="1925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3633788" y="4089266"/>
            <a:ext cx="1082228" cy="9004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V="1">
            <a:off x="3633788" y="3428999"/>
            <a:ext cx="1082228" cy="15607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8507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 autoUpdateAnimBg="0"/>
      <p:bldP spid="26" grpId="0" animBg="1" autoUpdateAnimBg="0"/>
      <p:bldP spid="26" grpId="1" animBg="1"/>
      <p:bldP spid="27" grpId="0" animBg="1" autoUpdateAnimBg="0"/>
      <p:bldP spid="27" grpId="1" animBg="1"/>
      <p:bldP spid="28" grpId="0" animBg="1" autoUpdateAnimBg="0"/>
      <p:bldP spid="28" grpId="1" animBg="1"/>
      <p:bldP spid="17" grpId="0"/>
      <p:bldP spid="18" grpId="0" animBg="1"/>
      <p:bldP spid="18" grpId="1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A8373BBC-3151-4539-81E8-783DAC03698E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Hochsprachliche Kontrollkonstrukte: </a:t>
            </a:r>
            <a:r>
              <a:rPr lang="de-DE" dirty="0" smtClean="0"/>
              <a:t>Prozeduraufrufe (5)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497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 smtClean="0"/>
              <a:t>Stack</a:t>
            </a:r>
            <a:r>
              <a:rPr lang="de-DE" b="1" dirty="0" smtClean="0"/>
              <a:t> / Stapelspeicher / Kellerspeicher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Hauptspeicherbereich, dessen eines Ende dynamisch wächst bzw. schrumpft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de-DE" b="1" dirty="0" smtClean="0"/>
              <a:t>Verwendung des </a:t>
            </a:r>
            <a:r>
              <a:rPr lang="en-US" b="1" i="1" dirty="0" smtClean="0"/>
              <a:t>Stacks</a:t>
            </a:r>
            <a:r>
              <a:rPr lang="de-DE" b="1" dirty="0" smtClean="0"/>
              <a:t> für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Übergabe von Parametern an Funktionen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Rücksprungadressen bei Funktionsaufrufen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Zurückschneiden des </a:t>
            </a:r>
            <a:r>
              <a:rPr lang="en-US" i="1" dirty="0" smtClean="0">
                <a:cs typeface="Courier New" pitchFamily="49" charset="0"/>
              </a:rPr>
              <a:t>Stacks</a:t>
            </a:r>
            <a:r>
              <a:rPr lang="de-DE" dirty="0" smtClean="0">
                <a:cs typeface="Courier New" pitchFamily="49" charset="0"/>
              </a:rPr>
              <a:t> nach Funktionsaufrufen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Sicherung von Registerinhalten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Lokale Variablen in Funktionen</a:t>
            </a:r>
          </a:p>
          <a:p>
            <a:pPr marL="0" indent="0">
              <a:lnSpc>
                <a:spcPct val="120000"/>
              </a:lnSpc>
            </a:pPr>
            <a:endParaRPr lang="de-DE" sz="1200" dirty="0"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de-DE" b="1" dirty="0" smtClean="0"/>
              <a:t>Konzept des </a:t>
            </a:r>
            <a:r>
              <a:rPr lang="en-US" b="1" i="1" dirty="0" smtClean="0"/>
              <a:t>Stacks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Bereits bekannt (</a:t>
            </a:r>
            <a:r>
              <a:rPr lang="de-DE" dirty="0" smtClean="0">
                <a:cs typeface="Courier New" pitchFamily="49" charset="0"/>
                <a:sym typeface="Wingdings"/>
              </a:rPr>
              <a:t></a:t>
            </a:r>
            <a:r>
              <a:rPr lang="de-DE" dirty="0" smtClean="0">
                <a:cs typeface="Courier New" pitchFamily="49" charset="0"/>
              </a:rPr>
              <a:t> Kapitel 3, </a:t>
            </a:r>
            <a:r>
              <a:rPr lang="en-US" i="1" dirty="0" smtClean="0">
                <a:cs typeface="Courier New" pitchFamily="49" charset="0"/>
              </a:rPr>
              <a:t>Interrupts</a:t>
            </a:r>
            <a:r>
              <a:rPr lang="de-DE" dirty="0" smtClean="0">
                <a:cs typeface="Courier New" pitchFamily="49" charset="0"/>
              </a:rPr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>
                <a:cs typeface="Courier New" pitchFamily="49" charset="0"/>
              </a:rPr>
              <a:t>Stack</a:t>
            </a:r>
            <a:r>
              <a:rPr lang="de-DE" dirty="0" smtClean="0">
                <a:cs typeface="Courier New" pitchFamily="49" charset="0"/>
              </a:rPr>
              <a:t> für Prozeduraufrufe </a:t>
            </a:r>
            <a:r>
              <a:rPr lang="de-DE" smtClean="0">
                <a:cs typeface="Courier New" pitchFamily="49" charset="0"/>
              </a:rPr>
              <a:t>ist derselbe </a:t>
            </a:r>
            <a:r>
              <a:rPr lang="de-DE" dirty="0" smtClean="0">
                <a:cs typeface="Courier New" pitchFamily="49" charset="0"/>
              </a:rPr>
              <a:t>wie der zur </a:t>
            </a:r>
            <a:r>
              <a:rPr lang="en-US" i="1" dirty="0" smtClean="0">
                <a:cs typeface="Courier New" pitchFamily="49" charset="0"/>
              </a:rPr>
              <a:t>Interrupt</a:t>
            </a:r>
            <a:r>
              <a:rPr lang="de-DE" dirty="0" smtClean="0">
                <a:cs typeface="Courier New" pitchFamily="49" charset="0"/>
              </a:rPr>
              <a:t>-Behandlung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F"/>
            </a:pPr>
            <a:r>
              <a:rPr lang="de-DE" dirty="0" smtClean="0">
                <a:cs typeface="Courier New" pitchFamily="49" charset="0"/>
              </a:rPr>
              <a:t>Jeder Rechner hat systemweit </a:t>
            </a:r>
            <a:r>
              <a:rPr lang="de-DE" i="1" u="sng" dirty="0" smtClean="0">
                <a:cs typeface="Courier New" pitchFamily="49" charset="0"/>
              </a:rPr>
              <a:t>einen zentralen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en-US" i="1" dirty="0" smtClean="0">
                <a:cs typeface="Courier New" pitchFamily="49" charset="0"/>
              </a:rPr>
              <a:t>Stack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689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F311294C-123D-4FFB-BD7C-B925EDEF9B90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Hochsprachliche Kontrollkonstrukte: </a:t>
            </a:r>
            <a:r>
              <a:rPr lang="de-DE" dirty="0" smtClean="0"/>
              <a:t>Prozeduraufrufe (6)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179513" y="1387475"/>
            <a:ext cx="6192688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MIPS-Registerkonvention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Register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$29</a:t>
            </a:r>
            <a:r>
              <a:rPr lang="de-DE" dirty="0" smtClean="0">
                <a:cs typeface="Courier New" pitchFamily="49" charset="0"/>
              </a:rPr>
              <a:t> dient als </a:t>
            </a:r>
            <a:r>
              <a:rPr lang="en-US" i="1" dirty="0" smtClean="0">
                <a:cs typeface="Courier New" pitchFamily="49" charset="0"/>
              </a:rPr>
              <a:t>Stack Pointer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Register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$30</a:t>
            </a:r>
            <a:r>
              <a:rPr lang="de-DE" dirty="0" smtClean="0">
                <a:cs typeface="Courier New" pitchFamily="49" charset="0"/>
              </a:rPr>
              <a:t> zeigt auf die lokalen Variablen </a:t>
            </a:r>
            <a:r>
              <a:rPr lang="en-US" i="1" dirty="0" smtClean="0">
                <a:cs typeface="Courier New" pitchFamily="49" charset="0"/>
              </a:rPr>
              <a:t>(Frame Pointer)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Register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$31</a:t>
            </a:r>
            <a:r>
              <a:rPr lang="de-DE" dirty="0" smtClean="0">
                <a:cs typeface="Courier New" pitchFamily="49" charset="0"/>
              </a:rPr>
              <a:t> enthält Rücksprungadresse</a:t>
            </a:r>
          </a:p>
          <a:p>
            <a:pPr marL="0" indent="0">
              <a:lnSpc>
                <a:spcPct val="120000"/>
              </a:lnSpc>
            </a:pPr>
            <a:endParaRPr lang="de-DE" dirty="0" smtClean="0"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de-DE" b="1" dirty="0" smtClean="0"/>
              <a:t>Wachstumsrichtung des </a:t>
            </a:r>
            <a:r>
              <a:rPr lang="en-US" b="1" i="1" dirty="0" smtClean="0"/>
              <a:t>Stacks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>
                <a:cs typeface="Courier New" pitchFamily="49" charset="0"/>
              </a:rPr>
              <a:t>Stack</a:t>
            </a:r>
            <a:r>
              <a:rPr lang="de-DE" dirty="0" smtClean="0">
                <a:cs typeface="Courier New" pitchFamily="49" charset="0"/>
              </a:rPr>
              <a:t> wächst in Richtung der niedrigeren Adressen</a:t>
            </a:r>
            <a:br>
              <a:rPr lang="de-DE" dirty="0" smtClean="0">
                <a:cs typeface="Courier New" pitchFamily="49" charset="0"/>
              </a:rPr>
            </a:br>
            <a:r>
              <a:rPr lang="de-DE" dirty="0" smtClean="0">
                <a:cs typeface="Courier New" pitchFamily="49" charset="0"/>
              </a:rPr>
              <a:t>(„von oben nach unten“)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>
                <a:cs typeface="Courier New" pitchFamily="49" charset="0"/>
              </a:rPr>
              <a:t>Stack Pointer</a:t>
            </a:r>
            <a:r>
              <a:rPr lang="de-DE" dirty="0" smtClean="0">
                <a:cs typeface="Courier New" pitchFamily="49" charset="0"/>
              </a:rPr>
              <a:t> zeigt auf zuletzt eingefügtes Byte bzw. Wort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d.h. niedrigste gültige Adresse im </a:t>
            </a:r>
            <a:r>
              <a:rPr lang="en-US" i="1" dirty="0" smtClean="0">
                <a:cs typeface="Courier New" pitchFamily="49" charset="0"/>
              </a:rPr>
              <a:t>Stack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d.h. „oberstes“ </a:t>
            </a:r>
            <a:r>
              <a:rPr lang="en-US" i="1" dirty="0" smtClean="0">
                <a:cs typeface="Courier New" pitchFamily="49" charset="0"/>
              </a:rPr>
              <a:t>Stack</a:t>
            </a:r>
            <a:r>
              <a:rPr lang="de-DE" dirty="0" smtClean="0">
                <a:cs typeface="Courier New" pitchFamily="49" charset="0"/>
              </a:rPr>
              <a:t>-Element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580161" y="1854116"/>
            <a:ext cx="2456333" cy="394824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580163" y="2996952"/>
            <a:ext cx="2456333" cy="108012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i="1" dirty="0" smtClean="0">
                <a:latin typeface="+mn-lt"/>
              </a:rPr>
              <a:t>Stack</a:t>
            </a:r>
            <a:endParaRPr lang="en-US" sz="2000" b="1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71"/>
          <p:cNvSpPr txBox="1">
            <a:spLocks noChangeArrowheads="1"/>
          </p:cNvSpPr>
          <p:nvPr/>
        </p:nvSpPr>
        <p:spPr bwMode="auto">
          <a:xfrm>
            <a:off x="6516216" y="1484784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dirty="0" smtClean="0"/>
              <a:t>Speicher</a:t>
            </a:r>
            <a:endParaRPr lang="en-US" i="1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6260891" y="5589240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 smtClean="0"/>
              <a:t>0</a:t>
            </a:r>
            <a:endParaRPr lang="de-DE" sz="2000" dirty="0"/>
          </a:p>
        </p:txBody>
      </p:sp>
      <p:sp>
        <p:nvSpPr>
          <p:cNvPr id="13" name="Textfeld 12"/>
          <p:cNvSpPr txBox="1"/>
          <p:nvPr/>
        </p:nvSpPr>
        <p:spPr>
          <a:xfrm>
            <a:off x="5350385" y="1660738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i="1" dirty="0" smtClean="0"/>
              <a:t>maxMem</a:t>
            </a:r>
            <a:endParaRPr lang="de-DE" sz="2000" i="1" dirty="0"/>
          </a:p>
        </p:txBody>
      </p:sp>
      <p:sp>
        <p:nvSpPr>
          <p:cNvPr id="14" name="Textfeld 13"/>
          <p:cNvSpPr txBox="1"/>
          <p:nvPr/>
        </p:nvSpPr>
        <p:spPr>
          <a:xfrm>
            <a:off x="5941893" y="3892986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$29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09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1672798D-D1CC-4385-88B8-9E4CC40FC6F5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Hochsprachliche Kontrollkonstrukte: </a:t>
            </a:r>
            <a:r>
              <a:rPr lang="de-DE" dirty="0" smtClean="0"/>
              <a:t>Prozeduraufrufe (7)</a:t>
            </a:r>
            <a:endParaRPr lang="en-US" dirty="0">
              <a:latin typeface="+mn-lt"/>
            </a:endParaRPr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5225" cy="4994275"/>
          </a:xfrm>
        </p:spPr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b="1" dirty="0" smtClean="0">
                <a:cs typeface="Courier New" pitchFamily="49" charset="0"/>
              </a:rPr>
              <a:t>Statisch					Dynamisch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void C()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{ ... } /* jr */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void B()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{       /* $31 -&gt;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stack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*/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C();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}       /*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stack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-&gt; $31, jr */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void A()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{       /* $31 -&gt;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stack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*/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B();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}       /*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stack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-&gt; $31, jr */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void main(){ A(); }</a:t>
            </a:r>
          </a:p>
        </p:txBody>
      </p:sp>
      <p:graphicFrame>
        <p:nvGraphicFramePr>
          <p:cNvPr id="15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015303"/>
              </p:ext>
            </p:extLst>
          </p:nvPr>
        </p:nvGraphicFramePr>
        <p:xfrm>
          <a:off x="5226496" y="1770584"/>
          <a:ext cx="3810000" cy="4754760"/>
        </p:xfrm>
        <a:graphic>
          <a:graphicData uri="http://schemas.openxmlformats.org/drawingml/2006/table">
            <a:tbl>
              <a:tblPr/>
              <a:tblGrid>
                <a:gridCol w="857672"/>
                <a:gridCol w="2952328"/>
              </a:tblGrid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Aktiv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Befehl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main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jal 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$31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-&gt; </a:t>
                      </a:r>
                      <a:r>
                        <a:rPr kumimoji="0" lang="en-US" sz="20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Stack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jal B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$31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-&gt; </a:t>
                      </a:r>
                      <a:r>
                        <a:rPr kumimoji="0" lang="en-US" sz="20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Stack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jal 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jr $31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Rückschreiben von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$31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jr $31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Rückschreiben von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$31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jr $31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main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291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9" t="17740" r="21062" b="1997"/>
          <a:stretch/>
        </p:blipFill>
        <p:spPr>
          <a:xfrm>
            <a:off x="6518301" y="1484784"/>
            <a:ext cx="2446187" cy="4408512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AAB35A70-AC54-41CD-937E-CC155DD6D271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Hochsprachliche Kontrollkonstrukte: </a:t>
            </a:r>
            <a:r>
              <a:rPr lang="de-DE" dirty="0" smtClean="0"/>
              <a:t>Prozeduraufrufe (8)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6912768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Daten zum </a:t>
            </a:r>
            <a:r>
              <a:rPr lang="en-US" b="1" i="1" dirty="0" smtClean="0"/>
              <a:t>Stack</a:t>
            </a:r>
            <a:r>
              <a:rPr lang="de-DE" b="1" dirty="0" smtClean="0"/>
              <a:t> hinzufügen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Indizierte Adressierung</a:t>
            </a:r>
            <a:endParaRPr lang="en-US" i="1" dirty="0" smtClean="0"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Dekrementieren des </a:t>
            </a:r>
            <a:r>
              <a:rPr lang="en-US" i="1" dirty="0" smtClean="0">
                <a:cs typeface="Courier New" pitchFamily="49" charset="0"/>
              </a:rPr>
              <a:t>Stack Pointers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„Oben“ auf den Keller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Kellerüberlauf?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b="1" i="1" dirty="0" smtClean="0"/>
              <a:t>Push</a:t>
            </a:r>
            <a:r>
              <a:rPr lang="de-DE" b="1" dirty="0" smtClean="0"/>
              <a:t>-Operation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$29</a:t>
            </a:r>
            <a:r>
              <a:rPr lang="de-DE" dirty="0" smtClean="0">
                <a:cs typeface="Courier New" pitchFamily="49" charset="0"/>
              </a:rPr>
              <a:t> um 4 dekrementieren, 1 Wort auf </a:t>
            </a:r>
            <a:r>
              <a:rPr lang="en-US" i="1" dirty="0" smtClean="0">
                <a:cs typeface="Courier New" pitchFamily="49" charset="0"/>
              </a:rPr>
              <a:t>Stack</a:t>
            </a:r>
            <a:r>
              <a:rPr lang="de-DE" dirty="0" smtClean="0">
                <a:cs typeface="Courier New" pitchFamily="49" charset="0"/>
              </a:rPr>
              <a:t> einkellern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addi $29,$29,-4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sw   $8,0($29)</a:t>
            </a:r>
          </a:p>
          <a:p>
            <a:pPr marL="0" indent="0">
              <a:lnSpc>
                <a:spcPct val="120000"/>
              </a:lnSpc>
            </a:pPr>
            <a:endParaRPr lang="de-DE" sz="1200" dirty="0"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b="1" i="1" dirty="0" smtClean="0"/>
              <a:t>Pop</a:t>
            </a:r>
            <a:r>
              <a:rPr lang="de-DE" b="1" dirty="0" smtClean="0"/>
              <a:t>-Operation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1 Wort vom </a:t>
            </a:r>
            <a:r>
              <a:rPr lang="en-US" i="1" dirty="0" smtClean="0">
                <a:cs typeface="Courier New" pitchFamily="49" charset="0"/>
              </a:rPr>
              <a:t>Stack</a:t>
            </a:r>
            <a:r>
              <a:rPr lang="de-DE" dirty="0" smtClean="0">
                <a:cs typeface="Courier New" pitchFamily="49" charset="0"/>
              </a:rPr>
              <a:t> holen,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$29</a:t>
            </a:r>
            <a:r>
              <a:rPr lang="de-DE" dirty="0" smtClean="0">
                <a:cs typeface="Courier New" pitchFamily="49" charset="0"/>
              </a:rPr>
              <a:t> um 4 inkrementieren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lw   $9,0($sp)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addi $sp,$sp,4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>
              <a:cs typeface="Courier New" pitchFamily="49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6444208" y="1916832"/>
            <a:ext cx="576064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36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217E1B5A-A174-4541-B480-F090F9A0A0F4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Hochsprachliche Kontrollkonstrukte: </a:t>
            </a:r>
            <a:r>
              <a:rPr lang="de-DE" dirty="0" smtClean="0"/>
              <a:t>Prozeduraufrufe (9)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497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Sichern von Registerinhalten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Einige Register sollten von jeder Prozedur genutzt werden dürfen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Unabhängig davon, welche Prozeduren sie aufrufen und von welchen Prozeduren sie gerufen werden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Die Registerinhalte müssen beim Prozeduraufruf gerettet und nach dem Aufruf zurückgeschrieben werden</a:t>
            </a:r>
          </a:p>
          <a:p>
            <a:pPr marL="0" indent="0">
              <a:lnSpc>
                <a:spcPct val="120000"/>
              </a:lnSpc>
            </a:pPr>
            <a:endParaRPr lang="de-DE" dirty="0" smtClean="0"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de-DE" b="1" dirty="0" smtClean="0"/>
              <a:t>2 Methoden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Aufrufende Prozedur rettet vor Unterprogrammaufruf Registerinhalte </a:t>
            </a:r>
            <a:r>
              <a:rPr lang="en-US" i="1" dirty="0" smtClean="0">
                <a:cs typeface="Courier New" pitchFamily="49" charset="0"/>
              </a:rPr>
              <a:t>(caller save)</a:t>
            </a:r>
            <a:r>
              <a:rPr lang="de-DE" dirty="0" smtClean="0">
                <a:cs typeface="Courier New" pitchFamily="49" charset="0"/>
              </a:rPr>
              <a:t> und kopiert sie danach zurück.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Gerufene Prozedur rettet nach dem Unterprogrammaufruf diese Registerinhalte und kopiert sie vor dem Rücksprung zurück </a:t>
            </a:r>
            <a:r>
              <a:rPr lang="en-US" i="1" dirty="0" smtClean="0">
                <a:cs typeface="Courier New" pitchFamily="49" charset="0"/>
              </a:rPr>
              <a:t>(callee save)</a:t>
            </a:r>
            <a:r>
              <a:rPr lang="de-DE" dirty="0" smtClean="0">
                <a:cs typeface="Courier New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6933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F1B2387A-0F41-40F7-A198-74E67FFF3F31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Hochsprachliche Kontrollkonstrukte: </a:t>
            </a:r>
            <a:r>
              <a:rPr lang="de-DE" dirty="0" smtClean="0"/>
              <a:t>Prozeduraufrufe (10)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497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 smtClean="0"/>
              <a:t>caller save				callee save</a:t>
            </a:r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caller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de-DE" dirty="0" smtClean="0"/>
              <a:t>Retten der Register auf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caller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: jal callee</a:t>
            </a:r>
          </a:p>
          <a:p>
            <a:pPr>
              <a:lnSpc>
                <a:spcPct val="9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i="1" dirty="0" smtClean="0"/>
              <a:t>Stack</a:t>
            </a: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   jal callee</a:t>
            </a:r>
            <a:r>
              <a:rPr lang="de-DE" dirty="0"/>
              <a:t>	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callee: </a:t>
            </a:r>
            <a:r>
              <a:rPr lang="de-DE" dirty="0" smtClean="0"/>
              <a:t>Retten der Register auf</a:t>
            </a:r>
            <a:endParaRPr lang="de-DE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de-DE" dirty="0" smtClean="0"/>
              <a:t>						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i="1" dirty="0" smtClean="0">
                <a:cs typeface="Courier New" pitchFamily="49" charset="0"/>
              </a:rPr>
              <a:t>Stack</a:t>
            </a:r>
            <a:endParaRPr lang="en-US" i="1" dirty="0" smtClean="0"/>
          </a:p>
          <a:p>
            <a:pPr>
              <a:lnSpc>
                <a:spcPct val="9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callee: </a:t>
            </a:r>
            <a:r>
              <a:rPr lang="de-DE" dirty="0" smtClean="0"/>
              <a:t>Retten von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$31</a:t>
            </a:r>
            <a:r>
              <a:rPr lang="de-DE" dirty="0" smtClean="0"/>
              <a:t>		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de-DE" dirty="0" smtClean="0">
                <a:cs typeface="Courier New" pitchFamily="49" charset="0"/>
              </a:rPr>
              <a:t>Retten von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$31</a:t>
            </a:r>
          </a:p>
          <a:p>
            <a:pPr>
              <a:lnSpc>
                <a:spcPct val="9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de-DE" dirty="0" smtClean="0">
                <a:cs typeface="Courier New" pitchFamily="49" charset="0"/>
              </a:rPr>
              <a:t>Befehle für Rumpf		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de-DE" dirty="0" smtClean="0">
                <a:cs typeface="Courier New" pitchFamily="49" charset="0"/>
              </a:rPr>
              <a:t>Befehle für Rumpf</a:t>
            </a:r>
          </a:p>
          <a:p>
            <a:pPr>
              <a:lnSpc>
                <a:spcPct val="9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de-DE" dirty="0" smtClean="0">
                <a:cs typeface="Courier New" pitchFamily="49" charset="0"/>
              </a:rPr>
              <a:t>Rückschreiben von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$31</a:t>
            </a:r>
            <a:r>
              <a:rPr lang="de-DE" dirty="0" smtClean="0">
                <a:cs typeface="Courier New" pitchFamily="49" charset="0"/>
              </a:rPr>
              <a:t>	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de-DE" dirty="0" smtClean="0">
                <a:cs typeface="Courier New" pitchFamily="49" charset="0"/>
              </a:rPr>
              <a:t>Rückschreiben von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$31</a:t>
            </a:r>
          </a:p>
          <a:p>
            <a:pPr>
              <a:lnSpc>
                <a:spcPct val="9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jr $31</a:t>
            </a:r>
            <a:r>
              <a:rPr lang="de-DE" dirty="0" smtClean="0">
                <a:cs typeface="Courier New" pitchFamily="49" charset="0"/>
              </a:rPr>
              <a:t>			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de-DE" dirty="0" smtClean="0">
                <a:cs typeface="Courier New" pitchFamily="49" charset="0"/>
              </a:rPr>
              <a:t>Rückschreiben der</a:t>
            </a:r>
          </a:p>
          <a:p>
            <a:pPr>
              <a:lnSpc>
                <a:spcPct val="90000"/>
              </a:lnSpc>
            </a:pPr>
            <a:r>
              <a:rPr lang="de-DE" dirty="0" smtClean="0">
                <a:cs typeface="Courier New" pitchFamily="49" charset="0"/>
              </a:rPr>
              <a:t>						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de-DE" dirty="0" smtClean="0">
                <a:cs typeface="Courier New" pitchFamily="49" charset="0"/>
              </a:rPr>
              <a:t>Register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caller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de-DE" dirty="0" smtClean="0">
                <a:cs typeface="Courier New" pitchFamily="49" charset="0"/>
              </a:rPr>
              <a:t>Rückschreiben der		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jr $31</a:t>
            </a:r>
          </a:p>
          <a:p>
            <a:pPr>
              <a:lnSpc>
                <a:spcPct val="9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de-DE" dirty="0" smtClean="0">
                <a:cs typeface="Courier New" pitchFamily="49" charset="0"/>
              </a:rPr>
              <a:t>Register</a:t>
            </a:r>
          </a:p>
          <a:p>
            <a:pPr>
              <a:lnSpc>
                <a:spcPct val="90000"/>
              </a:lnSpc>
            </a:pPr>
            <a:r>
              <a:rPr lang="de-DE" dirty="0" smtClean="0">
                <a:cs typeface="Courier New" pitchFamily="49" charset="0"/>
              </a:rPr>
              <a:t>					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caller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18008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7F6C473C-3F19-4FD0-ADA5-8D340A8E1D41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MIPS Architekturskizze</a:t>
            </a:r>
            <a:endParaRPr lang="de-DE" dirty="0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b="1" dirty="0" smtClean="0"/>
              <a:t>Vereinfachte Sicht einer MIPS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Informationsflüsse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Steuersignale, Speicherdaten, Registerdaten, Adressen, Instruktionen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2708920"/>
            <a:ext cx="7271927" cy="366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43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77827B6E-03A7-4C8A-A961-A10D58BC4842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Hochsprachliche Kontrollkonstrukte: </a:t>
            </a:r>
            <a:r>
              <a:rPr lang="de-DE" dirty="0" smtClean="0"/>
              <a:t>Prozeduraufrufe (11)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497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Komplexer </a:t>
            </a:r>
            <a:r>
              <a:rPr lang="en-US" b="1" i="1" dirty="0" smtClean="0"/>
              <a:t>Stack</a:t>
            </a:r>
            <a:r>
              <a:rPr lang="de-DE" b="1" dirty="0" smtClean="0"/>
              <a:t>-Aufbau: 3 </a:t>
            </a:r>
            <a:r>
              <a:rPr lang="en-US" b="1" i="1" dirty="0" smtClean="0"/>
              <a:t>Stack Frames</a:t>
            </a:r>
            <a:r>
              <a:rPr lang="de-DE" b="1" dirty="0" smtClean="0"/>
              <a:t> auf dem </a:t>
            </a:r>
            <a:r>
              <a:rPr lang="en-US" b="1" i="1" dirty="0" smtClean="0"/>
              <a:t>Stack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Rücksprungadresse zeigt in den Codebereich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>
                <a:cs typeface="Courier New" pitchFamily="49" charset="0"/>
              </a:rPr>
              <a:t>Frame Pointer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$30</a:t>
            </a:r>
            <a:r>
              <a:rPr lang="de-DE" dirty="0" smtClean="0">
                <a:cs typeface="Courier New" pitchFamily="49" charset="0"/>
              </a:rPr>
              <a:t> zeigt in den </a:t>
            </a:r>
            <a:r>
              <a:rPr lang="en-US" i="1" dirty="0" smtClean="0">
                <a:cs typeface="Courier New" pitchFamily="49" charset="0"/>
              </a:rPr>
              <a:t>Stack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„mal höher, mal niedriger“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31912" y="3591600"/>
            <a:ext cx="2044149" cy="2973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de-DE" sz="1600" dirty="0" smtClean="0"/>
              <a:t>Registersicherung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331911" y="3888924"/>
            <a:ext cx="2044149" cy="29732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de-DE" sz="1600" dirty="0" smtClean="0"/>
              <a:t>Lokale Variablen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331912" y="3294276"/>
            <a:ext cx="2044149" cy="297324"/>
          </a:xfrm>
          <a:prstGeom prst="rect">
            <a:avLst/>
          </a:prstGeom>
          <a:solidFill>
            <a:srgbClr val="56AA1C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600" i="1" dirty="0" smtClean="0"/>
              <a:t>Frame Pointer</a:t>
            </a:r>
            <a:endParaRPr lang="en-US" sz="1600" i="1" dirty="0"/>
          </a:p>
        </p:txBody>
      </p:sp>
      <p:sp>
        <p:nvSpPr>
          <p:cNvPr id="12" name="Textfeld 11"/>
          <p:cNvSpPr txBox="1"/>
          <p:nvPr/>
        </p:nvSpPr>
        <p:spPr>
          <a:xfrm>
            <a:off x="331912" y="2996952"/>
            <a:ext cx="2044149" cy="297324"/>
          </a:xfrm>
          <a:prstGeom prst="rect">
            <a:avLst/>
          </a:prstGeom>
          <a:solidFill>
            <a:srgbClr val="FF6B39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de-DE" sz="1600" dirty="0" smtClean="0"/>
              <a:t>Rücksprung</a:t>
            </a:r>
            <a:endParaRPr lang="de-DE" sz="1600" dirty="0"/>
          </a:p>
        </p:txBody>
      </p:sp>
      <p:sp>
        <p:nvSpPr>
          <p:cNvPr id="13" name="Textfeld 12"/>
          <p:cNvSpPr txBox="1"/>
          <p:nvPr/>
        </p:nvSpPr>
        <p:spPr>
          <a:xfrm>
            <a:off x="3391947" y="3591600"/>
            <a:ext cx="2044149" cy="2973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de-DE" sz="1600" dirty="0" smtClean="0"/>
              <a:t>Registersicherung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3391946" y="3888924"/>
            <a:ext cx="2044149" cy="29732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de-DE" sz="1600" dirty="0" smtClean="0"/>
              <a:t>Lokale Variablen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3391947" y="3294276"/>
            <a:ext cx="2044149" cy="297324"/>
          </a:xfrm>
          <a:prstGeom prst="rect">
            <a:avLst/>
          </a:prstGeom>
          <a:solidFill>
            <a:srgbClr val="56AA1C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600" i="1" dirty="0" smtClean="0"/>
              <a:t>Frame Pointer</a:t>
            </a:r>
            <a:endParaRPr lang="en-US" sz="1600" i="1" dirty="0"/>
          </a:p>
        </p:txBody>
      </p:sp>
      <p:sp>
        <p:nvSpPr>
          <p:cNvPr id="16" name="Textfeld 15"/>
          <p:cNvSpPr txBox="1"/>
          <p:nvPr/>
        </p:nvSpPr>
        <p:spPr>
          <a:xfrm>
            <a:off x="3391947" y="2996952"/>
            <a:ext cx="2044149" cy="297324"/>
          </a:xfrm>
          <a:prstGeom prst="rect">
            <a:avLst/>
          </a:prstGeom>
          <a:solidFill>
            <a:srgbClr val="FF6B39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de-DE" sz="1600" dirty="0" smtClean="0"/>
              <a:t>Rücksprung</a:t>
            </a:r>
            <a:endParaRPr lang="de-DE" sz="1600" dirty="0"/>
          </a:p>
        </p:txBody>
      </p:sp>
      <p:sp>
        <p:nvSpPr>
          <p:cNvPr id="17" name="Textfeld 16"/>
          <p:cNvSpPr txBox="1"/>
          <p:nvPr/>
        </p:nvSpPr>
        <p:spPr>
          <a:xfrm>
            <a:off x="6588225" y="3591600"/>
            <a:ext cx="2044149" cy="2973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de-DE" sz="1600" dirty="0" smtClean="0"/>
              <a:t>Registersicherung</a:t>
            </a:r>
            <a:endParaRPr lang="de-DE" sz="1600" dirty="0"/>
          </a:p>
        </p:txBody>
      </p:sp>
      <p:sp>
        <p:nvSpPr>
          <p:cNvPr id="18" name="Textfeld 17"/>
          <p:cNvSpPr txBox="1"/>
          <p:nvPr/>
        </p:nvSpPr>
        <p:spPr>
          <a:xfrm>
            <a:off x="6588224" y="3888924"/>
            <a:ext cx="2044149" cy="29732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de-DE" sz="1600" dirty="0" smtClean="0"/>
              <a:t>Lokale Variablen</a:t>
            </a:r>
            <a:endParaRPr lang="de-DE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6588225" y="3294276"/>
            <a:ext cx="2044149" cy="297324"/>
          </a:xfrm>
          <a:prstGeom prst="rect">
            <a:avLst/>
          </a:prstGeom>
          <a:solidFill>
            <a:srgbClr val="56AA1C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600" i="1" dirty="0" smtClean="0"/>
              <a:t>Frame Pointer</a:t>
            </a:r>
            <a:endParaRPr lang="en-US" sz="1600" i="1" dirty="0"/>
          </a:p>
        </p:txBody>
      </p:sp>
      <p:sp>
        <p:nvSpPr>
          <p:cNvPr id="20" name="Textfeld 19"/>
          <p:cNvSpPr txBox="1"/>
          <p:nvPr/>
        </p:nvSpPr>
        <p:spPr>
          <a:xfrm>
            <a:off x="6588225" y="2996952"/>
            <a:ext cx="2044149" cy="297324"/>
          </a:xfrm>
          <a:prstGeom prst="rect">
            <a:avLst/>
          </a:prstGeom>
          <a:solidFill>
            <a:srgbClr val="FF6B39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de-DE" sz="1600" dirty="0" smtClean="0"/>
              <a:t>Rücksprung</a:t>
            </a:r>
            <a:endParaRPr lang="de-DE" sz="1600" dirty="0"/>
          </a:p>
        </p:txBody>
      </p:sp>
      <p:sp>
        <p:nvSpPr>
          <p:cNvPr id="21" name="Textfeld 20"/>
          <p:cNvSpPr txBox="1"/>
          <p:nvPr/>
        </p:nvSpPr>
        <p:spPr>
          <a:xfrm>
            <a:off x="3391947" y="4815736"/>
            <a:ext cx="2044149" cy="2973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de-DE" sz="1600" dirty="0" smtClean="0"/>
              <a:t>Registersicherung</a:t>
            </a:r>
            <a:endParaRPr lang="de-DE" sz="1600" dirty="0"/>
          </a:p>
        </p:txBody>
      </p:sp>
      <p:sp>
        <p:nvSpPr>
          <p:cNvPr id="22" name="Textfeld 21"/>
          <p:cNvSpPr txBox="1"/>
          <p:nvPr/>
        </p:nvSpPr>
        <p:spPr>
          <a:xfrm>
            <a:off x="3391946" y="5113060"/>
            <a:ext cx="2044149" cy="29732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de-DE" sz="1600" dirty="0" smtClean="0"/>
              <a:t>Lokale Variablen</a:t>
            </a:r>
            <a:endParaRPr lang="de-DE" sz="1600" dirty="0"/>
          </a:p>
        </p:txBody>
      </p:sp>
      <p:sp>
        <p:nvSpPr>
          <p:cNvPr id="23" name="Textfeld 22"/>
          <p:cNvSpPr txBox="1"/>
          <p:nvPr/>
        </p:nvSpPr>
        <p:spPr>
          <a:xfrm>
            <a:off x="3391947" y="4518412"/>
            <a:ext cx="2044149" cy="297324"/>
          </a:xfrm>
          <a:prstGeom prst="rect">
            <a:avLst/>
          </a:prstGeom>
          <a:solidFill>
            <a:srgbClr val="56AA1C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600" i="1" dirty="0" smtClean="0"/>
              <a:t>Frame Pointer</a:t>
            </a:r>
            <a:endParaRPr lang="en-US" sz="1600" i="1" dirty="0"/>
          </a:p>
        </p:txBody>
      </p:sp>
      <p:sp>
        <p:nvSpPr>
          <p:cNvPr id="24" name="Textfeld 23"/>
          <p:cNvSpPr txBox="1"/>
          <p:nvPr/>
        </p:nvSpPr>
        <p:spPr>
          <a:xfrm>
            <a:off x="3391947" y="4221088"/>
            <a:ext cx="2044149" cy="297324"/>
          </a:xfrm>
          <a:prstGeom prst="rect">
            <a:avLst/>
          </a:prstGeom>
          <a:solidFill>
            <a:srgbClr val="FF6B39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de-DE" sz="1600" dirty="0" smtClean="0"/>
              <a:t>Rücksprung</a:t>
            </a:r>
            <a:endParaRPr lang="de-DE" sz="1600" dirty="0"/>
          </a:p>
        </p:txBody>
      </p:sp>
      <p:sp>
        <p:nvSpPr>
          <p:cNvPr id="25" name="Textfeld 24"/>
          <p:cNvSpPr txBox="1"/>
          <p:nvPr/>
        </p:nvSpPr>
        <p:spPr>
          <a:xfrm>
            <a:off x="6588225" y="4815736"/>
            <a:ext cx="2044149" cy="2973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de-DE" sz="1600" dirty="0" smtClean="0"/>
              <a:t>Registersicherung</a:t>
            </a:r>
            <a:endParaRPr lang="de-DE" sz="1600" dirty="0"/>
          </a:p>
        </p:txBody>
      </p:sp>
      <p:sp>
        <p:nvSpPr>
          <p:cNvPr id="26" name="Textfeld 25"/>
          <p:cNvSpPr txBox="1"/>
          <p:nvPr/>
        </p:nvSpPr>
        <p:spPr>
          <a:xfrm>
            <a:off x="6588224" y="5113060"/>
            <a:ext cx="2044149" cy="29732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de-DE" sz="1600" dirty="0" smtClean="0"/>
              <a:t>Lokale Variablen</a:t>
            </a:r>
            <a:endParaRPr lang="de-DE" sz="1600" dirty="0"/>
          </a:p>
        </p:txBody>
      </p:sp>
      <p:sp>
        <p:nvSpPr>
          <p:cNvPr id="27" name="Textfeld 26"/>
          <p:cNvSpPr txBox="1"/>
          <p:nvPr/>
        </p:nvSpPr>
        <p:spPr>
          <a:xfrm>
            <a:off x="6588225" y="4518412"/>
            <a:ext cx="2044149" cy="297324"/>
          </a:xfrm>
          <a:prstGeom prst="rect">
            <a:avLst/>
          </a:prstGeom>
          <a:solidFill>
            <a:srgbClr val="56AA1C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600" i="1" dirty="0" smtClean="0"/>
              <a:t>Frame Pointer</a:t>
            </a:r>
            <a:endParaRPr lang="en-US" sz="1600" i="1" dirty="0"/>
          </a:p>
        </p:txBody>
      </p:sp>
      <p:sp>
        <p:nvSpPr>
          <p:cNvPr id="28" name="Textfeld 27"/>
          <p:cNvSpPr txBox="1"/>
          <p:nvPr/>
        </p:nvSpPr>
        <p:spPr>
          <a:xfrm>
            <a:off x="6588225" y="4221088"/>
            <a:ext cx="2044149" cy="297324"/>
          </a:xfrm>
          <a:prstGeom prst="rect">
            <a:avLst/>
          </a:prstGeom>
          <a:solidFill>
            <a:srgbClr val="FF6B39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de-DE" sz="1600" dirty="0" smtClean="0"/>
              <a:t>Rücksprung</a:t>
            </a:r>
            <a:endParaRPr lang="de-DE" sz="1600" dirty="0"/>
          </a:p>
        </p:txBody>
      </p:sp>
      <p:sp>
        <p:nvSpPr>
          <p:cNvPr id="29" name="Textfeld 28"/>
          <p:cNvSpPr txBox="1"/>
          <p:nvPr/>
        </p:nvSpPr>
        <p:spPr>
          <a:xfrm>
            <a:off x="6588225" y="6039872"/>
            <a:ext cx="2044149" cy="2973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de-DE" sz="1600" dirty="0" smtClean="0"/>
              <a:t>Registersicherung</a:t>
            </a:r>
            <a:endParaRPr lang="de-DE" sz="1600" dirty="0"/>
          </a:p>
        </p:txBody>
      </p:sp>
      <p:sp>
        <p:nvSpPr>
          <p:cNvPr id="30" name="Textfeld 29"/>
          <p:cNvSpPr txBox="1"/>
          <p:nvPr/>
        </p:nvSpPr>
        <p:spPr>
          <a:xfrm>
            <a:off x="6588224" y="6337196"/>
            <a:ext cx="2044149" cy="29732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de-DE" sz="1600" dirty="0" smtClean="0"/>
              <a:t>Lokale Variablen</a:t>
            </a:r>
            <a:endParaRPr lang="de-DE" sz="1600" dirty="0"/>
          </a:p>
        </p:txBody>
      </p:sp>
      <p:sp>
        <p:nvSpPr>
          <p:cNvPr id="31" name="Textfeld 30"/>
          <p:cNvSpPr txBox="1"/>
          <p:nvPr/>
        </p:nvSpPr>
        <p:spPr>
          <a:xfrm>
            <a:off x="6588225" y="5742548"/>
            <a:ext cx="2044149" cy="297324"/>
          </a:xfrm>
          <a:prstGeom prst="rect">
            <a:avLst/>
          </a:prstGeom>
          <a:solidFill>
            <a:srgbClr val="56AA1C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600" i="1" dirty="0" smtClean="0"/>
              <a:t>Frame Pointer</a:t>
            </a:r>
            <a:endParaRPr lang="en-US" sz="1600" i="1" dirty="0"/>
          </a:p>
        </p:txBody>
      </p:sp>
      <p:sp>
        <p:nvSpPr>
          <p:cNvPr id="32" name="Textfeld 31"/>
          <p:cNvSpPr txBox="1"/>
          <p:nvPr/>
        </p:nvSpPr>
        <p:spPr>
          <a:xfrm>
            <a:off x="6588225" y="5445224"/>
            <a:ext cx="2044149" cy="297324"/>
          </a:xfrm>
          <a:prstGeom prst="rect">
            <a:avLst/>
          </a:prstGeom>
          <a:solidFill>
            <a:srgbClr val="FF6B39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de-DE" sz="1600" dirty="0" smtClean="0"/>
              <a:t>Rücksprung</a:t>
            </a:r>
            <a:endParaRPr lang="de-DE" sz="1600" dirty="0"/>
          </a:p>
        </p:txBody>
      </p:sp>
      <p:sp>
        <p:nvSpPr>
          <p:cNvPr id="3" name="Rechteck 2"/>
          <p:cNvSpPr/>
          <p:nvPr/>
        </p:nvSpPr>
        <p:spPr bwMode="auto">
          <a:xfrm>
            <a:off x="3391946" y="2996952"/>
            <a:ext cx="2044150" cy="1189296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6588224" y="2996952"/>
            <a:ext cx="2044150" cy="24134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582271" y="644404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$sp</a:t>
            </a:r>
            <a:endParaRPr lang="de-DE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8582271" y="52919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de-DE" sz="1800" b="1" dirty="0">
                <a:latin typeface="Courier New" pitchFamily="49" charset="0"/>
                <a:cs typeface="Courier New" pitchFamily="49" charset="0"/>
              </a:rPr>
              <a:t>f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p</a:t>
            </a:r>
            <a:endParaRPr lang="de-DE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413919" y="522920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$sp</a:t>
            </a:r>
            <a:endParaRPr lang="de-DE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5413919" y="407707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de-DE" sz="1800" b="1" dirty="0">
                <a:latin typeface="Courier New" pitchFamily="49" charset="0"/>
                <a:cs typeface="Courier New" pitchFamily="49" charset="0"/>
              </a:rPr>
              <a:t>f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p</a:t>
            </a:r>
            <a:endParaRPr lang="de-DE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339752" y="400506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$sp</a:t>
            </a:r>
            <a:endParaRPr lang="de-DE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2339752" y="285293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de-DE" sz="1800" b="1" dirty="0">
                <a:latin typeface="Courier New" pitchFamily="49" charset="0"/>
                <a:cs typeface="Courier New" pitchFamily="49" charset="0"/>
              </a:rPr>
              <a:t>f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p</a:t>
            </a:r>
            <a:endParaRPr lang="de-DE" sz="1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5" name="Gewinkelte Verbindung 34"/>
          <p:cNvCxnSpPr>
            <a:stCxn id="23" idx="1"/>
            <a:endCxn id="40" idx="3"/>
          </p:cNvCxnSpPr>
          <p:nvPr/>
        </p:nvCxnSpPr>
        <p:spPr bwMode="auto">
          <a:xfrm rot="10800000">
            <a:off x="2937993" y="3037602"/>
            <a:ext cx="453954" cy="1629472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rgbClr val="56AA1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winkelte Verbindung 41"/>
          <p:cNvCxnSpPr>
            <a:stCxn id="31" idx="1"/>
            <a:endCxn id="38" idx="3"/>
          </p:cNvCxnSpPr>
          <p:nvPr/>
        </p:nvCxnSpPr>
        <p:spPr bwMode="auto">
          <a:xfrm rot="10800000">
            <a:off x="6012161" y="4261738"/>
            <a:ext cx="576065" cy="1629472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rgbClr val="56AA1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Flussdiagramm: Dokument 42"/>
          <p:cNvSpPr/>
          <p:nvPr/>
        </p:nvSpPr>
        <p:spPr bwMode="auto">
          <a:xfrm>
            <a:off x="539552" y="4815736"/>
            <a:ext cx="1152128" cy="1521460"/>
          </a:xfrm>
          <a:prstGeom prst="flowChartDocument">
            <a:avLst/>
          </a:prstGeom>
          <a:solidFill>
            <a:srgbClr val="FF6B3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564448" y="5230941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Code-</a:t>
            </a:r>
          </a:p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Speicher</a:t>
            </a:r>
            <a:endParaRPr lang="de-DE" sz="1800" b="1" dirty="0">
              <a:solidFill>
                <a:schemeClr val="bg1"/>
              </a:solidFill>
            </a:endParaRPr>
          </a:p>
        </p:txBody>
      </p:sp>
      <p:cxnSp>
        <p:nvCxnSpPr>
          <p:cNvPr id="46" name="Gewinkelte Verbindung 45"/>
          <p:cNvCxnSpPr>
            <a:stCxn id="12" idx="1"/>
            <a:endCxn id="43" idx="1"/>
          </p:cNvCxnSpPr>
          <p:nvPr/>
        </p:nvCxnSpPr>
        <p:spPr bwMode="auto">
          <a:xfrm rot="10800000" flipH="1" flipV="1">
            <a:off x="331912" y="3145614"/>
            <a:ext cx="207640" cy="2430852"/>
          </a:xfrm>
          <a:prstGeom prst="bentConnector3">
            <a:avLst>
              <a:gd name="adj1" fmla="val -110094"/>
            </a:avLst>
          </a:prstGeom>
          <a:solidFill>
            <a:schemeClr val="accent1"/>
          </a:solidFill>
          <a:ln w="19050" cap="flat" cmpd="sng" algn="ctr">
            <a:solidFill>
              <a:srgbClr val="FF6B3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winkelte Verbindung 47"/>
          <p:cNvCxnSpPr>
            <a:stCxn id="24" idx="1"/>
            <a:endCxn id="43" idx="0"/>
          </p:cNvCxnSpPr>
          <p:nvPr/>
        </p:nvCxnSpPr>
        <p:spPr bwMode="auto">
          <a:xfrm rot="10800000" flipV="1">
            <a:off x="1115617" y="4369750"/>
            <a:ext cx="2276331" cy="445986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rgbClr val="FF6B3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Gewinkelte Verbindung 49"/>
          <p:cNvCxnSpPr>
            <a:stCxn id="32" idx="1"/>
            <a:endCxn id="44" idx="3"/>
          </p:cNvCxnSpPr>
          <p:nvPr/>
        </p:nvCxnSpPr>
        <p:spPr bwMode="auto">
          <a:xfrm rot="10800000">
            <a:off x="1723741" y="5554108"/>
            <a:ext cx="4864484" cy="39779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rgbClr val="FF6B3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66200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703CCE2D-5688-41D6-936B-34023E3A1740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Hochsprachliche Kontrollkonstrukte: </a:t>
            </a:r>
            <a:r>
              <a:rPr lang="de-DE" dirty="0" smtClean="0"/>
              <a:t>Prozeduraufrufe (12)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497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Prozeduren mit Parametern</a:t>
            </a:r>
            <a:endParaRPr lang="en-US" i="1" dirty="0" smtClean="0"/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int hour2sec( int hour )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return hour * 60 * 60;</a:t>
            </a:r>
            <a:r>
              <a:rPr lang="de-DE" dirty="0" smtClean="0">
                <a:cs typeface="Courier New" pitchFamily="49" charset="0"/>
              </a:rPr>
              <a:t>	Wo findet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hour2sec</a:t>
            </a:r>
            <a:r>
              <a:rPr lang="de-DE" dirty="0" smtClean="0">
                <a:cs typeface="Courier New" pitchFamily="49" charset="0"/>
              </a:rPr>
              <a:t> den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}</a:t>
            </a:r>
            <a:r>
              <a:rPr lang="de-DE" dirty="0" smtClean="0">
                <a:cs typeface="Courier New" pitchFamily="49" charset="0"/>
              </a:rPr>
              <a:t>					Eingabeparameter?</a:t>
            </a:r>
          </a:p>
          <a:p>
            <a:pPr marL="0" indent="0">
              <a:lnSpc>
                <a:spcPct val="120000"/>
              </a:lnSpc>
            </a:pPr>
            <a:endParaRPr lang="de-DE" sz="800" dirty="0" smtClean="0"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hour2sec( 5 );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de-DE" b="1" dirty="0" smtClean="0"/>
              <a:t>Konflikt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Parameter möglichst in Registern übergeben (</a:t>
            </a:r>
            <a:r>
              <a:rPr lang="de-DE" dirty="0" smtClean="0">
                <a:cs typeface="Courier New" pitchFamily="49" charset="0"/>
                <a:sym typeface="Wingdings"/>
              </a:rPr>
              <a:t> </a:t>
            </a:r>
            <a:r>
              <a:rPr lang="de-DE" dirty="0" smtClean="0">
                <a:cs typeface="Courier New" pitchFamily="49" charset="0"/>
              </a:rPr>
              <a:t>schnell)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Man muss eine beliebige Anzahl von Parametern erlauben</a:t>
            </a:r>
          </a:p>
          <a:p>
            <a:pPr marL="0" indent="0">
              <a:lnSpc>
                <a:spcPct val="120000"/>
              </a:lnSpc>
            </a:pPr>
            <a:endParaRPr lang="de-DE" sz="1200" dirty="0"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de-DE" b="1" dirty="0" smtClean="0"/>
              <a:t>MIPS-Konvention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Die ersten 4 Parameter einer Prozedur werden in Registern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$4</a:t>
            </a:r>
            <a:r>
              <a:rPr lang="de-DE" dirty="0" smtClean="0">
                <a:cs typeface="Courier New" pitchFamily="49" charset="0"/>
              </a:rPr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$5</a:t>
            </a:r>
            <a:r>
              <a:rPr lang="de-DE" dirty="0" smtClean="0">
                <a:cs typeface="Courier New" pitchFamily="49" charset="0"/>
              </a:rPr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$6</a:t>
            </a:r>
            <a:r>
              <a:rPr lang="de-DE" dirty="0" smtClean="0">
                <a:cs typeface="Courier New" pitchFamily="49" charset="0"/>
              </a:rPr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$7</a:t>
            </a:r>
            <a:r>
              <a:rPr lang="de-DE" dirty="0" smtClean="0">
                <a:cs typeface="Courier New" pitchFamily="49" charset="0"/>
              </a:rPr>
              <a:t> übergeben, alle weiteren im </a:t>
            </a:r>
            <a:r>
              <a:rPr lang="en-US" i="1" dirty="0" smtClean="0">
                <a:cs typeface="Courier New" pitchFamily="49" charset="0"/>
              </a:rPr>
              <a:t>Stack</a:t>
            </a:r>
            <a:endParaRPr lang="en-US" i="1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683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C0D15B16-8482-417D-B561-0E681F480222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Hochsprachliche Kontrollkonstrukte: </a:t>
            </a:r>
            <a:r>
              <a:rPr lang="de-DE" dirty="0" smtClean="0"/>
              <a:t>Prozeduraufrufe (13)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497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Benutzung der MIPS-Register</a:t>
            </a:r>
            <a:endParaRPr lang="en-US" i="1" dirty="0" smtClean="0"/>
          </a:p>
        </p:txBody>
      </p:sp>
      <p:graphicFrame>
        <p:nvGraphicFramePr>
          <p:cNvPr id="7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055920"/>
              </p:ext>
            </p:extLst>
          </p:nvPr>
        </p:nvGraphicFramePr>
        <p:xfrm>
          <a:off x="4091880" y="1412776"/>
          <a:ext cx="4800600" cy="4967292"/>
        </p:xfrm>
        <a:graphic>
          <a:graphicData uri="http://schemas.openxmlformats.org/drawingml/2006/table">
            <a:tbl>
              <a:tblPr/>
              <a:tblGrid>
                <a:gridCol w="1462088"/>
                <a:gridCol w="3338512"/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Verwendung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$0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$1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Assembler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$2,$3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Funktionsergebnis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$4-$7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Parameter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$8-$15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Hilfsvariable, nicht gesichert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$16-$23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Hilfsvariable, gesichert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$24-$25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Hilfsvariable, nicht gesichert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$26-$27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Für Betriebssystem reserviert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$28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Zeiger auf globalen Bereich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$29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Stack Pointer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$30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Frame Pointer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$31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Rückkehradresse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867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A39ED29B-6E56-4515-9402-DDC6409BD28E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Hochsprachliche Kontrollkonstrukte: </a:t>
            </a:r>
            <a:r>
              <a:rPr lang="de-DE" dirty="0" smtClean="0"/>
              <a:t>Prozeduraufrufe (14)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497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An Prozeduren Parameterwert oder dessen Adresse übergeben?</a:t>
            </a:r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Parameterwert selbst </a:t>
            </a:r>
            <a:r>
              <a:rPr lang="en-US" b="1" i="1" dirty="0" smtClean="0"/>
              <a:t>(call by value)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Gerufener Prozedur ist nur der Wert bekannt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Die Speicherstelle, an der er gespeichert ist, kann nicht verändert werden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Adresse des Parameters </a:t>
            </a:r>
            <a:r>
              <a:rPr lang="en-US" b="1" i="1" dirty="0" smtClean="0"/>
              <a:t>(call by reference)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Erlaubt Ausgabeparameter</a:t>
            </a:r>
            <a:endParaRPr lang="de-DE" dirty="0"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Änderung der Werte im Speicher durch die gerufene Prozedur möglich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Bei großen Strukturen </a:t>
            </a:r>
            <a:r>
              <a:rPr lang="en-US" i="1" dirty="0" smtClean="0">
                <a:cs typeface="Courier New" pitchFamily="49" charset="0"/>
              </a:rPr>
              <a:t>(Arrays)</a:t>
            </a:r>
            <a:r>
              <a:rPr lang="de-DE" dirty="0" smtClean="0">
                <a:cs typeface="Courier New" pitchFamily="49" charset="0"/>
              </a:rPr>
              <a:t> effizient</a:t>
            </a:r>
            <a:endParaRPr lang="de-DE" dirty="0"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endParaRPr lang="de-DE" dirty="0" smtClean="0"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de-DE" b="1" dirty="0" smtClean="0"/>
              <a:t>ANSI-C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Bei skalaren Datentypen (int, Zeiger, usw.): </a:t>
            </a:r>
            <a:r>
              <a:rPr lang="en-US" i="1" dirty="0" smtClean="0">
                <a:cs typeface="Courier New" pitchFamily="49" charset="0"/>
              </a:rPr>
              <a:t>call by value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Bei komplexen Datentypen </a:t>
            </a:r>
            <a:r>
              <a:rPr lang="en-US" i="1" dirty="0" smtClean="0">
                <a:cs typeface="Courier New" pitchFamily="49" charset="0"/>
              </a:rPr>
              <a:t>(Arrays)</a:t>
            </a:r>
            <a:r>
              <a:rPr lang="de-DE" dirty="0" smtClean="0">
                <a:cs typeface="Courier New" pitchFamily="49" charset="0"/>
              </a:rPr>
              <a:t>: </a:t>
            </a:r>
            <a:r>
              <a:rPr lang="en-US" i="1" dirty="0" smtClean="0">
                <a:cs typeface="Courier New" pitchFamily="49" charset="0"/>
              </a:rPr>
              <a:t>call by reference</a:t>
            </a:r>
          </a:p>
        </p:txBody>
      </p:sp>
    </p:spTree>
    <p:extLst>
      <p:ext uri="{BB962C8B-B14F-4D97-AF65-F5344CB8AC3E}">
        <p14:creationId xmlns:p14="http://schemas.microsoft.com/office/powerpoint/2010/main" val="554871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728D4B3E-E310-4DA9-B3D2-0C7B116E5457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Hochsprachliche Kontrollkonstrukte: </a:t>
            </a:r>
            <a:r>
              <a:rPr lang="de-DE" dirty="0" smtClean="0"/>
              <a:t>Prozeduraufrufe (15)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497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Prozeduraufruf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Parameter in Register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$4</a:t>
            </a:r>
            <a:r>
              <a:rPr lang="de-DE" dirty="0" smtClean="0">
                <a:cs typeface="Courier New" pitchFamily="49" charset="0"/>
              </a:rPr>
              <a:t> bis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$7</a:t>
            </a:r>
            <a:r>
              <a:rPr lang="de-DE" dirty="0" smtClean="0">
                <a:cs typeface="Courier New" pitchFamily="49" charset="0"/>
              </a:rPr>
              <a:t> legen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Prozeduraufruf mit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jal</a:t>
            </a:r>
            <a:r>
              <a:rPr lang="de-DE" dirty="0" smtClean="0">
                <a:cs typeface="Courier New" pitchFamily="49" charset="0"/>
              </a:rPr>
              <a:t>-Instruktion</a:t>
            </a:r>
          </a:p>
          <a:p>
            <a:pPr>
              <a:lnSpc>
                <a:spcPct val="90000"/>
              </a:lnSpc>
            </a:pPr>
            <a:endParaRPr lang="de-DE" sz="8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Prozedur-Prolog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>
                <a:cs typeface="Courier New" pitchFamily="49" charset="0"/>
              </a:rPr>
              <a:t>Stack Pointer</a:t>
            </a:r>
            <a:r>
              <a:rPr lang="de-DE" dirty="0">
                <a:cs typeface="Courier New" pitchFamily="49" charset="0"/>
              </a:rPr>
              <a:t>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$29</a:t>
            </a:r>
            <a:r>
              <a:rPr lang="de-DE" dirty="0">
                <a:cs typeface="Courier New" pitchFamily="49" charset="0"/>
              </a:rPr>
              <a:t> dekrementieren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Rücksprungadresse aus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$31</a:t>
            </a:r>
            <a:r>
              <a:rPr lang="de-DE" dirty="0" smtClean="0">
                <a:cs typeface="Courier New" pitchFamily="49" charset="0"/>
              </a:rPr>
              <a:t> auf </a:t>
            </a:r>
            <a:r>
              <a:rPr lang="en-US" i="1" dirty="0" smtClean="0">
                <a:cs typeface="Courier New" pitchFamily="49" charset="0"/>
              </a:rPr>
              <a:t>Stack</a:t>
            </a:r>
            <a:r>
              <a:rPr lang="de-DE" dirty="0" smtClean="0">
                <a:cs typeface="Courier New" pitchFamily="49" charset="0"/>
              </a:rPr>
              <a:t> sichern</a:t>
            </a:r>
            <a:endParaRPr lang="de-DE" dirty="0"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Alten </a:t>
            </a:r>
            <a:r>
              <a:rPr lang="en-US" i="1" dirty="0" smtClean="0">
                <a:cs typeface="Courier New" pitchFamily="49" charset="0"/>
              </a:rPr>
              <a:t>Frame Pointer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$30</a:t>
            </a:r>
            <a:r>
              <a:rPr lang="de-DE" dirty="0" smtClean="0">
                <a:cs typeface="Courier New" pitchFamily="49" charset="0"/>
              </a:rPr>
              <a:t> auf </a:t>
            </a:r>
            <a:r>
              <a:rPr lang="en-US" i="1" dirty="0" smtClean="0">
                <a:cs typeface="Courier New" pitchFamily="49" charset="0"/>
              </a:rPr>
              <a:t>Stack</a:t>
            </a:r>
            <a:r>
              <a:rPr lang="de-DE" dirty="0" smtClean="0">
                <a:cs typeface="Courier New" pitchFamily="49" charset="0"/>
              </a:rPr>
              <a:t> sichern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Register sichern, die durch aufgerufene Prozedur zerstört werden</a:t>
            </a:r>
            <a:endParaRPr lang="de-DE" dirty="0">
              <a:cs typeface="Courier New" pitchFamily="49" charset="0"/>
            </a:endParaRPr>
          </a:p>
          <a:p>
            <a:pPr marL="0" indent="0">
              <a:lnSpc>
                <a:spcPct val="120000"/>
              </a:lnSpc>
            </a:pPr>
            <a:endParaRPr lang="de-DE" sz="800" dirty="0" smtClean="0"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de-DE" b="1" dirty="0" smtClean="0"/>
              <a:t>Prozedur-Epilog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Zerstörte Arbeitsregister wiederherstellen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Alten </a:t>
            </a:r>
            <a:r>
              <a:rPr lang="en-US" i="1" dirty="0" smtClean="0">
                <a:cs typeface="Courier New" pitchFamily="49" charset="0"/>
              </a:rPr>
              <a:t>Frame Pointer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$30</a:t>
            </a:r>
            <a:r>
              <a:rPr lang="de-DE" dirty="0" smtClean="0">
                <a:cs typeface="Courier New" pitchFamily="49" charset="0"/>
              </a:rPr>
              <a:t> wiederherstellen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Rücksprungadresse in Register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$31</a:t>
            </a:r>
            <a:r>
              <a:rPr lang="de-DE" dirty="0" smtClean="0">
                <a:cs typeface="Courier New" pitchFamily="49" charset="0"/>
              </a:rPr>
              <a:t> bereitstellen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>
                <a:cs typeface="Courier New" pitchFamily="49" charset="0"/>
              </a:rPr>
              <a:t>Stack Pointer</a:t>
            </a:r>
            <a:r>
              <a:rPr lang="de-DE" dirty="0">
                <a:cs typeface="Courier New" pitchFamily="49" charset="0"/>
              </a:rPr>
              <a:t>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$29</a:t>
            </a:r>
            <a:r>
              <a:rPr lang="de-DE" dirty="0">
                <a:cs typeface="Courier New" pitchFamily="49" charset="0"/>
              </a:rPr>
              <a:t> inkrementieren</a:t>
            </a:r>
            <a:endParaRPr lang="de-DE" dirty="0" smtClean="0"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Rücksprung mit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jr</a:t>
            </a:r>
            <a:r>
              <a:rPr lang="de-DE" dirty="0" smtClean="0">
                <a:cs typeface="Courier New" pitchFamily="49" charset="0"/>
              </a:rPr>
              <a:t>-Instruktion</a:t>
            </a:r>
          </a:p>
        </p:txBody>
      </p:sp>
    </p:spTree>
    <p:extLst>
      <p:ext uri="{BB962C8B-B14F-4D97-AF65-F5344CB8AC3E}">
        <p14:creationId xmlns:p14="http://schemas.microsoft.com/office/powerpoint/2010/main" val="3940919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7A1C484A-567F-4562-802E-0531FF25D724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Hochsprachliche Kontrollkonstrukte: </a:t>
            </a:r>
            <a:r>
              <a:rPr lang="de-DE" dirty="0" smtClean="0"/>
              <a:t>Prozeduraufrufe (16)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497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Konventionen zur Registersicherung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Die aufgerufene Prozedur sichert die Register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$16</a:t>
            </a:r>
            <a:r>
              <a:rPr lang="de-DE" dirty="0" smtClean="0">
                <a:cs typeface="Courier New" pitchFamily="49" charset="0"/>
              </a:rPr>
              <a:t> bis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$23</a:t>
            </a:r>
            <a:r>
              <a:rPr lang="de-DE" dirty="0" smtClean="0">
                <a:cs typeface="Courier New" pitchFamily="49" charset="0"/>
              </a:rPr>
              <a:t> falls diese verändert werden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Zurückgegebener Funktionswert liegt in Registern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$2</a:t>
            </a:r>
            <a:r>
              <a:rPr lang="de-DE" dirty="0" smtClean="0">
                <a:cs typeface="Courier New" pitchFamily="49" charset="0"/>
              </a:rPr>
              <a:t> und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$3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Aktuelle Parameter liegen in Register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$4</a:t>
            </a:r>
            <a:r>
              <a:rPr lang="de-DE" dirty="0" smtClean="0">
                <a:cs typeface="Courier New" pitchFamily="49" charset="0"/>
              </a:rPr>
              <a:t> bis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$7</a:t>
            </a:r>
          </a:p>
        </p:txBody>
      </p:sp>
    </p:spTree>
    <p:extLst>
      <p:ext uri="{BB962C8B-B14F-4D97-AF65-F5344CB8AC3E}">
        <p14:creationId xmlns:p14="http://schemas.microsoft.com/office/powerpoint/2010/main" val="2647970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4EC176E1-FEBE-4858-B84D-E56297F03BB9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Roter Faden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7"/>
            </a:pPr>
            <a:r>
              <a:rPr lang="de-DE" b="1" dirty="0" smtClean="0"/>
              <a:t>Einführung in MIPS-Assembler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Einführung</a:t>
            </a:r>
            <a:endParaRPr lang="de-DE" i="1" dirty="0" smtClean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Exemplarische Betrachtung der MIPS Assemblersprache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Übersetzung von hochsprachlichen Konstrukten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Kontrollstrukturen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Datenzugriffe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Beispiel: </a:t>
            </a:r>
            <a:r>
              <a:rPr lang="en-US" i="1" dirty="0" smtClean="0"/>
              <a:t>bubble sort</a:t>
            </a:r>
          </a:p>
        </p:txBody>
      </p:sp>
    </p:spTree>
    <p:extLst>
      <p:ext uri="{BB962C8B-B14F-4D97-AF65-F5344CB8AC3E}">
        <p14:creationId xmlns:p14="http://schemas.microsoft.com/office/powerpoint/2010/main" val="4160071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AA53F907-EE54-4197-A1D5-3E9A14A91B7F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Prozedur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swap</a:t>
            </a:r>
            <a:r>
              <a:rPr lang="de-DE" dirty="0" smtClean="0"/>
              <a:t>, Prinzip der Übersetzung in Assembler</a:t>
            </a:r>
            <a:endParaRPr lang="de-DE" dirty="0"/>
          </a:p>
        </p:txBody>
      </p:sp>
      <p:sp>
        <p:nvSpPr>
          <p:cNvPr id="7" name="Rectangle 71"/>
          <p:cNvSpPr txBox="1">
            <a:spLocks noChangeArrowheads="1"/>
          </p:cNvSpPr>
          <p:nvPr/>
        </p:nvSpPr>
        <p:spPr bwMode="auto">
          <a:xfrm>
            <a:off x="251520" y="1412776"/>
            <a:ext cx="357020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swap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( int v[], int k )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int temp;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temp = v[k];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v[k] = v[k + 1];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v[k + 1] = temp;</a:t>
            </a:r>
          </a:p>
          <a:p>
            <a:pPr marL="0" indent="0">
              <a:lnSpc>
                <a:spcPct val="12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}</a:t>
            </a:r>
            <a:endParaRPr lang="de-DE" dirty="0" smtClean="0">
              <a:cs typeface="Courier New" pitchFamily="49" charset="0"/>
            </a:endParaRPr>
          </a:p>
        </p:txBody>
      </p: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4953000" y="1371600"/>
            <a:ext cx="3962400" cy="2590800"/>
            <a:chOff x="3120" y="864"/>
            <a:chExt cx="2496" cy="1632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5328" y="1200"/>
              <a:ext cx="240" cy="432"/>
              <a:chOff x="3360" y="912"/>
              <a:chExt cx="240" cy="432"/>
            </a:xfrm>
          </p:grpSpPr>
          <p:sp>
            <p:nvSpPr>
              <p:cNvPr id="26" name="Text Box 7"/>
              <p:cNvSpPr txBox="1">
                <a:spLocks noChangeArrowheads="1"/>
              </p:cNvSpPr>
              <p:nvPr/>
            </p:nvSpPr>
            <p:spPr bwMode="auto">
              <a:xfrm>
                <a:off x="3360" y="1152"/>
                <a:ext cx="240" cy="1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sz="2000" dirty="0">
                    <a:latin typeface="+mn-lt"/>
                  </a:rPr>
                  <a:t>25</a:t>
                </a:r>
              </a:p>
            </p:txBody>
          </p:sp>
          <p:sp>
            <p:nvSpPr>
              <p:cNvPr id="27" name="Text Box 8"/>
              <p:cNvSpPr txBox="1">
                <a:spLocks noChangeArrowheads="1"/>
              </p:cNvSpPr>
              <p:nvPr/>
            </p:nvSpPr>
            <p:spPr bwMode="auto">
              <a:xfrm>
                <a:off x="3360" y="912"/>
                <a:ext cx="240" cy="1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sz="2000" dirty="0">
                    <a:latin typeface="+mn-lt"/>
                  </a:rPr>
                  <a:t>15</a:t>
                </a:r>
              </a:p>
            </p:txBody>
          </p:sp>
        </p:grp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120" y="950"/>
              <a:ext cx="10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dirty="0">
                  <a:latin typeface="+mn-lt"/>
                </a:rPr>
                <a:t>Adresse (</a:t>
              </a:r>
              <a:r>
                <a:rPr lang="de-DE" sz="2000" b="1" dirty="0">
                  <a:latin typeface="Courier New" pitchFamily="49" charset="0"/>
                  <a:cs typeface="Courier New" pitchFamily="49" charset="0"/>
                </a:rPr>
                <a:t>v</a:t>
              </a:r>
              <a:r>
                <a:rPr lang="de-DE" sz="2000" dirty="0">
                  <a:latin typeface="+mn-lt"/>
                </a:rPr>
                <a:t>)</a:t>
              </a:r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4320" y="864"/>
              <a:ext cx="1296" cy="1632"/>
              <a:chOff x="4320" y="1008"/>
              <a:chExt cx="864" cy="1632"/>
            </a:xfrm>
          </p:grpSpPr>
          <p:sp>
            <p:nvSpPr>
              <p:cNvPr id="20" name="Text Box 11"/>
              <p:cNvSpPr txBox="1">
                <a:spLocks noChangeArrowheads="1"/>
              </p:cNvSpPr>
              <p:nvPr/>
            </p:nvSpPr>
            <p:spPr bwMode="auto">
              <a:xfrm>
                <a:off x="4320" y="1008"/>
                <a:ext cx="864" cy="163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000" dirty="0">
                  <a:latin typeface="+mn-lt"/>
                </a:endParaRPr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4320" y="201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sz="2000" dirty="0">
                  <a:latin typeface="+mn-lt"/>
                </a:endParaRPr>
              </a:p>
            </p:txBody>
          </p:sp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>
                <a:off x="4320" y="17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sz="2000" dirty="0">
                  <a:latin typeface="+mn-lt"/>
                </a:endParaRPr>
              </a:p>
            </p:txBody>
          </p:sp>
          <p:sp>
            <p:nvSpPr>
              <p:cNvPr id="23" name="Line 14"/>
              <p:cNvSpPr>
                <a:spLocks noChangeShapeType="1"/>
              </p:cNvSpPr>
              <p:nvPr/>
            </p:nvSpPr>
            <p:spPr bwMode="auto">
              <a:xfrm>
                <a:off x="4320" y="129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sz="2000" dirty="0">
                  <a:latin typeface="+mn-lt"/>
                </a:endParaRPr>
              </a:p>
            </p:txBody>
          </p:sp>
          <p:sp>
            <p:nvSpPr>
              <p:cNvPr id="24" name="Line 15"/>
              <p:cNvSpPr>
                <a:spLocks noChangeShapeType="1"/>
              </p:cNvSpPr>
              <p:nvPr/>
            </p:nvSpPr>
            <p:spPr bwMode="auto">
              <a:xfrm>
                <a:off x="4320" y="225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sz="2000" dirty="0">
                  <a:latin typeface="+mn-lt"/>
                </a:endParaRPr>
              </a:p>
            </p:txBody>
          </p:sp>
          <p:sp>
            <p:nvSpPr>
              <p:cNvPr id="25" name="Line 16"/>
              <p:cNvSpPr>
                <a:spLocks noChangeShapeType="1"/>
              </p:cNvSpPr>
              <p:nvPr/>
            </p:nvSpPr>
            <p:spPr bwMode="auto">
              <a:xfrm>
                <a:off x="4320" y="153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sz="2000" dirty="0">
                  <a:latin typeface="+mn-lt"/>
                </a:endParaRPr>
              </a:p>
            </p:txBody>
          </p:sp>
        </p:grp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5340" y="1661"/>
              <a:ext cx="2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dirty="0">
                  <a:latin typeface="+mn-lt"/>
                </a:rPr>
                <a:t>15</a:t>
              </a: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5352" y="1888"/>
              <a:ext cx="2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dirty="0">
                  <a:latin typeface="+mn-lt"/>
                </a:rPr>
                <a:t>25</a:t>
              </a:r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3744" y="1200"/>
              <a:ext cx="576" cy="11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000" dirty="0">
                <a:latin typeface="+mn-lt"/>
              </a:endParaRPr>
            </a:p>
          </p:txBody>
        </p:sp>
        <p:grpSp>
          <p:nvGrpSpPr>
            <p:cNvPr id="15" name="Group 20"/>
            <p:cNvGrpSpPr>
              <a:grpSpLocks/>
            </p:cNvGrpSpPr>
            <p:nvPr/>
          </p:nvGrpSpPr>
          <p:grpSpPr bwMode="auto">
            <a:xfrm>
              <a:off x="4512" y="1142"/>
              <a:ext cx="816" cy="972"/>
              <a:chOff x="5088" y="1152"/>
              <a:chExt cx="816" cy="972"/>
            </a:xfrm>
          </p:grpSpPr>
          <p:sp>
            <p:nvSpPr>
              <p:cNvPr id="16" name="Text Box 21"/>
              <p:cNvSpPr txBox="1">
                <a:spLocks noChangeArrowheads="1"/>
              </p:cNvSpPr>
              <p:nvPr/>
            </p:nvSpPr>
            <p:spPr bwMode="auto">
              <a:xfrm>
                <a:off x="5088" y="1872"/>
                <a:ext cx="72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sz="2000" b="1" dirty="0">
                    <a:latin typeface="Courier New" pitchFamily="49" charset="0"/>
                    <a:cs typeface="Courier New" pitchFamily="49" charset="0"/>
                  </a:rPr>
                  <a:t>v[k+1]</a:t>
                </a:r>
              </a:p>
            </p:txBody>
          </p:sp>
          <p:sp>
            <p:nvSpPr>
              <p:cNvPr id="17" name="Text Box 22"/>
              <p:cNvSpPr txBox="1">
                <a:spLocks noChangeArrowheads="1"/>
              </p:cNvSpPr>
              <p:nvPr/>
            </p:nvSpPr>
            <p:spPr bwMode="auto">
              <a:xfrm>
                <a:off x="5088" y="1392"/>
                <a:ext cx="5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sz="2000" b="1" dirty="0">
                    <a:latin typeface="Courier New" pitchFamily="49" charset="0"/>
                    <a:cs typeface="Courier New" pitchFamily="49" charset="0"/>
                  </a:rPr>
                  <a:t>...</a:t>
                </a:r>
              </a:p>
            </p:txBody>
          </p:sp>
          <p:sp>
            <p:nvSpPr>
              <p:cNvPr id="18" name="Text Box 23"/>
              <p:cNvSpPr txBox="1">
                <a:spLocks noChangeArrowheads="1"/>
              </p:cNvSpPr>
              <p:nvPr/>
            </p:nvSpPr>
            <p:spPr bwMode="auto">
              <a:xfrm>
                <a:off x="5088" y="1626"/>
                <a:ext cx="5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sz="2000" b="1" dirty="0">
                    <a:latin typeface="Courier New" pitchFamily="49" charset="0"/>
                    <a:cs typeface="Courier New" pitchFamily="49" charset="0"/>
                  </a:rPr>
                  <a:t>v[k]</a:t>
                </a:r>
              </a:p>
            </p:txBody>
          </p:sp>
          <p:sp>
            <p:nvSpPr>
              <p:cNvPr id="19" name="Text Box 24"/>
              <p:cNvSpPr txBox="1">
                <a:spLocks noChangeArrowheads="1"/>
              </p:cNvSpPr>
              <p:nvPr/>
            </p:nvSpPr>
            <p:spPr bwMode="auto">
              <a:xfrm>
                <a:off x="5088" y="1152"/>
                <a:ext cx="8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sz="2000" b="1" dirty="0">
                    <a:latin typeface="Courier New" pitchFamily="49" charset="0"/>
                    <a:cs typeface="Courier New" pitchFamily="49" charset="0"/>
                  </a:rPr>
                  <a:t>v[0]</a:t>
                </a:r>
              </a:p>
            </p:txBody>
          </p:sp>
        </p:grpSp>
      </p:grpSp>
      <p:sp>
        <p:nvSpPr>
          <p:cNvPr id="31" name="Rectangle 71"/>
          <p:cNvSpPr txBox="1">
            <a:spLocks noChangeArrowheads="1"/>
          </p:cNvSpPr>
          <p:nvPr/>
        </p:nvSpPr>
        <p:spPr bwMode="auto">
          <a:xfrm>
            <a:off x="1403648" y="4687976"/>
            <a:ext cx="607233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b="1" dirty="0" smtClean="0"/>
              <a:t>Schritte der Übersetzung in Assembler</a:t>
            </a:r>
            <a:endParaRPr lang="en-US" i="1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>
                <a:cs typeface="Courier New" pitchFamily="49" charset="0"/>
              </a:rPr>
              <a:t>Zuordnung von Speicherzellen zu Variablen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>
                <a:cs typeface="Courier New" pitchFamily="49" charset="0"/>
              </a:rPr>
              <a:t>Übersetzung des Prozedurrumpfs in Assembler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>
                <a:cs typeface="Courier New" pitchFamily="49" charset="0"/>
              </a:rPr>
              <a:t>Sichern und Rückschreiben der Register</a:t>
            </a:r>
          </a:p>
        </p:txBody>
      </p:sp>
    </p:spTree>
    <p:extLst>
      <p:ext uri="{BB962C8B-B14F-4D97-AF65-F5344CB8AC3E}">
        <p14:creationId xmlns:p14="http://schemas.microsoft.com/office/powerpoint/2010/main" val="3374434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415E7133-88B1-4D41-8813-4693ED5394A5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Zuordnung von Registern</a:t>
            </a:r>
            <a:endParaRPr lang="de-DE" dirty="0"/>
          </a:p>
        </p:txBody>
      </p:sp>
      <p:graphicFrame>
        <p:nvGraphicFramePr>
          <p:cNvPr id="29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868486"/>
              </p:ext>
            </p:extLst>
          </p:nvPr>
        </p:nvGraphicFramePr>
        <p:xfrm>
          <a:off x="609600" y="1483321"/>
          <a:ext cx="8059738" cy="4825999"/>
        </p:xfrm>
        <a:graphic>
          <a:graphicData uri="http://schemas.openxmlformats.org/drawingml/2006/table">
            <a:tbl>
              <a:tblPr/>
              <a:tblGrid>
                <a:gridCol w="2116138"/>
                <a:gridCol w="2286000"/>
                <a:gridCol w="3657600"/>
              </a:tblGrid>
              <a:tr h="5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Variable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Speicherzelle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Kommentar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188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Adresse von 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v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Aufgrund der MIPS-Konvention für den 1. Parameter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188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k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Aufgrund der MIPS-Konvention für den 2. Parameter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70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temp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$15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(irgendein freies Register)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70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Interne Hilfsvariable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$16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(irgendein freies Register)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154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8C51110D-2C7C-4126-8582-84C743272AA7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7 - Einführung in MIPS-Assembler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Realisierung des Rumpfes</a:t>
            </a:r>
            <a:endParaRPr lang="de-DE" dirty="0"/>
          </a:p>
        </p:txBody>
      </p:sp>
      <p:sp>
        <p:nvSpPr>
          <p:cNvPr id="7" name="Rectangle 71"/>
          <p:cNvSpPr txBox="1">
            <a:spLocks noChangeArrowheads="1"/>
          </p:cNvSpPr>
          <p:nvPr/>
        </p:nvSpPr>
        <p:spPr bwMode="auto">
          <a:xfrm>
            <a:off x="251520" y="1412776"/>
            <a:ext cx="26468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temp = v[k];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v[k] = v[k + 1];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v[k + 1] = temp;</a:t>
            </a: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8458201" y="1905000"/>
            <a:ext cx="381000" cy="685800"/>
            <a:chOff x="3360" y="912"/>
            <a:chExt cx="240" cy="432"/>
          </a:xfrm>
        </p:grpSpPr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360" y="1152"/>
              <a:ext cx="240" cy="1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dirty="0">
                  <a:latin typeface="+mn-lt"/>
                </a:rPr>
                <a:t>25</a:t>
              </a:r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3360" y="912"/>
              <a:ext cx="240" cy="1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dirty="0">
                  <a:latin typeface="+mn-lt"/>
                </a:rPr>
                <a:t>15</a:t>
              </a:r>
            </a:p>
          </p:txBody>
        </p:sp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440238" y="1508125"/>
            <a:ext cx="21129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$4</a:t>
            </a:r>
            <a:r>
              <a:rPr lang="de-DE" sz="2000" dirty="0" smtClean="0">
                <a:latin typeface="+mn-lt"/>
              </a:rPr>
              <a:t> = Adresse </a:t>
            </a:r>
            <a:r>
              <a:rPr lang="de-DE" sz="2000" dirty="0">
                <a:latin typeface="+mn-lt"/>
              </a:rPr>
              <a:t>(</a:t>
            </a:r>
            <a:r>
              <a:rPr lang="de-DE" sz="2000" b="1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000" dirty="0">
                <a:latin typeface="+mn-lt"/>
              </a:rPr>
              <a:t>)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858001" y="1371600"/>
            <a:ext cx="2057400" cy="2590800"/>
            <a:chOff x="4320" y="1008"/>
            <a:chExt cx="864" cy="1632"/>
          </a:xfrm>
        </p:grpSpPr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4320" y="1008"/>
              <a:ext cx="864" cy="16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000" dirty="0">
                <a:latin typeface="+mn-lt"/>
              </a:endParaRPr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4320" y="201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000" dirty="0">
                <a:latin typeface="+mn-lt"/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4320" y="17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000" dirty="0">
                <a:latin typeface="+mn-lt"/>
              </a:endParaRPr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>
              <a:off x="4320" y="129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000" dirty="0">
                <a:latin typeface="+mn-lt"/>
              </a:endParaRPr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4320" y="225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000" dirty="0">
                <a:latin typeface="+mn-lt"/>
              </a:endParaRPr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4320" y="153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000" dirty="0">
                <a:latin typeface="+mn-lt"/>
              </a:endParaRPr>
            </a:p>
          </p:txBody>
        </p:sp>
      </p:grp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8477251" y="2636838"/>
            <a:ext cx="342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>
                <a:latin typeface="+mn-lt"/>
              </a:rPr>
              <a:t>15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8496301" y="2997200"/>
            <a:ext cx="342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>
                <a:latin typeface="+mn-lt"/>
              </a:rPr>
              <a:t>25</a:t>
            </a: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5943601" y="1905000"/>
            <a:ext cx="914400" cy="18097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dirty="0">
              <a:latin typeface="+mn-lt"/>
            </a:endParaRPr>
          </a:p>
        </p:txBody>
      </p: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7162801" y="1812925"/>
            <a:ext cx="1295400" cy="1543050"/>
            <a:chOff x="5088" y="1152"/>
            <a:chExt cx="816" cy="972"/>
          </a:xfrm>
        </p:grpSpPr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5088" y="1872"/>
              <a:ext cx="72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b="1" dirty="0">
                  <a:latin typeface="Courier New" pitchFamily="49" charset="0"/>
                  <a:cs typeface="Courier New" pitchFamily="49" charset="0"/>
                </a:rPr>
                <a:t>v[k+1]</a:t>
              </a:r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5088" y="1392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b="1" dirty="0">
                  <a:latin typeface="Courier New" pitchFamily="49" charset="0"/>
                  <a:cs typeface="Courier New" pitchFamily="49" charset="0"/>
                </a:rPr>
                <a:t>...</a:t>
              </a: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5088" y="1626"/>
              <a:ext cx="57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b="1" dirty="0">
                  <a:latin typeface="Courier New" pitchFamily="49" charset="0"/>
                  <a:cs typeface="Courier New" pitchFamily="49" charset="0"/>
                </a:rPr>
                <a:t>v[k]</a:t>
              </a:r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5088" y="1152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b="1" dirty="0">
                  <a:latin typeface="Courier New" pitchFamily="49" charset="0"/>
                  <a:cs typeface="Courier New" pitchFamily="49" charset="0"/>
                </a:rPr>
                <a:t>v[0]</a:t>
              </a:r>
            </a:p>
          </p:txBody>
        </p:sp>
      </p:grpSp>
      <p:sp>
        <p:nvSpPr>
          <p:cNvPr id="28" name="Rectangle 71"/>
          <p:cNvSpPr txBox="1">
            <a:spLocks noChangeArrowheads="1"/>
          </p:cNvSpPr>
          <p:nvPr/>
        </p:nvSpPr>
        <p:spPr bwMode="auto">
          <a:xfrm>
            <a:off x="251520" y="3199616"/>
            <a:ext cx="572464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li  $2,4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mul $2,$2,$5	# Reg[2] := 4*k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add $2,$4,$2	# Adresse von v[k]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lw $15,0($2)	# Lade v[k]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lw $16,4($2)	# Lade v[k + 1]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sw $16,0($2)	# v[k] := v[k + 1]</a:t>
            </a:r>
          </a:p>
          <a:p>
            <a:pPr marL="0" indent="0">
              <a:lnSpc>
                <a:spcPct val="12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sw $15,4($2)	# v[k + 1] := temp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8477572" y="2996952"/>
            <a:ext cx="342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>
                <a:latin typeface="+mn-lt"/>
              </a:rPr>
              <a:t>15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8477572" y="2636912"/>
            <a:ext cx="342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>
                <a:latin typeface="+mn-lt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424494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32638"/>
      </a:hlink>
      <a:folHlink>
        <a:srgbClr val="A32638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A326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6851</Words>
  <Application>Microsoft Office PowerPoint</Application>
  <PresentationFormat>Bildschirmpräsentation (4:3)</PresentationFormat>
  <Paragraphs>1902</Paragraphs>
  <Slides>108</Slides>
  <Notes>106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108</vt:i4>
      </vt:variant>
    </vt:vector>
  </HeadingPairs>
  <TitlesOfParts>
    <vt:vector size="109" baseType="lpstr">
      <vt:lpstr>Leere Präsentation</vt:lpstr>
      <vt:lpstr>Grundlagen der Betriebssysteme [CS2100]</vt:lpstr>
      <vt:lpstr>Kapitel 7  Einführung in MIPS-Assembler</vt:lpstr>
      <vt:lpstr>Inhalte der Vorlesung</vt:lpstr>
      <vt:lpstr>Inhalte des Kapitels</vt:lpstr>
      <vt:lpstr>Das Von Neumann-Modell (1)</vt:lpstr>
      <vt:lpstr>Wo sind diese Komponenten auf PC-Boards?</vt:lpstr>
      <vt:lpstr>Das Von Neumann-Modell (2)</vt:lpstr>
      <vt:lpstr>Das Von Neumann-Modell (3)</vt:lpstr>
      <vt:lpstr>MIPS Architekturskizze</vt:lpstr>
      <vt:lpstr>Der MIPS Befehlssatz</vt:lpstr>
      <vt:lpstr>Begriffe</vt:lpstr>
      <vt:lpstr>MIPS Instruktionsformate</vt:lpstr>
      <vt:lpstr>J-Format Instruktion</vt:lpstr>
      <vt:lpstr>R-Format Instruktion</vt:lpstr>
      <vt:lpstr>I-Format Instruktion</vt:lpstr>
      <vt:lpstr>Binäres Maschinenprogramm</vt:lpstr>
      <vt:lpstr>Binäre Maschinenbefehle (1)</vt:lpstr>
      <vt:lpstr>Binäre Maschinenbefehle (2)</vt:lpstr>
      <vt:lpstr>Werkzeuge zur Code-Generierung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Bestandteile eines Binär-Programms</vt:lpstr>
      <vt:lpstr>Dateiformate für Binär-Programme</vt:lpstr>
      <vt:lpstr>Was fehlt noch?</vt:lpstr>
      <vt:lpstr>Roter Faden</vt:lpstr>
      <vt:lpstr>Assemblersprache</vt:lpstr>
      <vt:lpstr>MARS-IDE</vt:lpstr>
      <vt:lpstr>(Höhere) Programmiersprachen im Vergleich (1)</vt:lpstr>
      <vt:lpstr>(Höhere) Programmiersprachen im Vergleich (2)</vt:lpstr>
      <vt:lpstr>Elemente der MIPS Assemblersprache (1)</vt:lpstr>
      <vt:lpstr>Elemente der MIPS Assemblersprache (2)</vt:lpstr>
      <vt:lpstr>Elemente der MIPS Assemblersprache (3)</vt:lpstr>
      <vt:lpstr>Assemblerdirektiven</vt:lpstr>
      <vt:lpstr>Assemblerdirektiven für die Segmentierung (1)</vt:lpstr>
      <vt:lpstr>Assemblerdirektiven für die Segmentierung (2)</vt:lpstr>
      <vt:lpstr>Speicherreservierung und Variablendeklaration (1)</vt:lpstr>
      <vt:lpstr>Speicherreservierung und Variablendeklaration (2)</vt:lpstr>
      <vt:lpstr>Speicherreservierung und Variablendeklaration (3)</vt:lpstr>
      <vt:lpstr>Semantik von Assemblerbefehlen</vt:lpstr>
      <vt:lpstr>Semantik des Additionsbefehls</vt:lpstr>
      <vt:lpstr>Der load word-Befehl</vt:lpstr>
      <vt:lpstr>Der store word-Befehl</vt:lpstr>
      <vt:lpstr>Nutzung des 16-Bit Offsets in 32-Bit Arithmetik</vt:lpstr>
      <vt:lpstr>Auswirkung der Nutzung von sign_ext bei Adressierung</vt:lpstr>
      <vt:lpstr>Vorzeichenerweiterung bei I-Format Instruktionen</vt:lpstr>
      <vt:lpstr>Subtraktionsbefehle (R-Format)</vt:lpstr>
      <vt:lpstr>Multiplikationsbefehle</vt:lpstr>
      <vt:lpstr>Varianten des Multiplikationsbefehls</vt:lpstr>
      <vt:lpstr>Divisionsbefehle</vt:lpstr>
      <vt:lpstr>Logische Befehle</vt:lpstr>
      <vt:lpstr>Logisches vs. Arithmetisches Rechts-Schieben</vt:lpstr>
      <vt:lpstr>Laden von Konstanten (1)</vt:lpstr>
      <vt:lpstr>Laden von Konstanten (2)</vt:lpstr>
      <vt:lpstr>Laden von Konstanten (3)</vt:lpstr>
      <vt:lpstr>Der load address-Befehl la</vt:lpstr>
      <vt:lpstr>Physikalischer Adressraum der MIPS</vt:lpstr>
      <vt:lpstr>Problem dieser Memory Map</vt:lpstr>
      <vt:lpstr>Beispiel zur Benutzung der Speicherbereiche</vt:lpstr>
      <vt:lpstr>Geschicktere Verwendung des Adressierungsmodus</vt:lpstr>
      <vt:lpstr>Sprungbefehle</vt:lpstr>
      <vt:lpstr>Tests auf &lt;, ≤, &gt;, ≥</vt:lpstr>
      <vt:lpstr>Weitere arithmetische Tests</vt:lpstr>
      <vt:lpstr>Realisierung von berechneten Sprüngen</vt:lpstr>
      <vt:lpstr>Realisierung von Prozeduraufrufen</vt:lpstr>
      <vt:lpstr>Realisierung von Prozeduraufrufen</vt:lpstr>
      <vt:lpstr>Roter Faden</vt:lpstr>
      <vt:lpstr>Hochsprachliche Kontrollkonstrukte: if-Statements (1)</vt:lpstr>
      <vt:lpstr>Hochsprachliche Kontrollkonstrukte: if-Statements (2)</vt:lpstr>
      <vt:lpstr>Hochsprachliche Kontrollkonstrukte: if-else-Statements</vt:lpstr>
      <vt:lpstr>Hochsprachliche Kontrollkonstrukte: Array-Zugriffe</vt:lpstr>
      <vt:lpstr>Hochsprachliche Kontrollkonstrukte: Schleifen &amp; Arrays</vt:lpstr>
      <vt:lpstr>Hochsprachliche Kontrollkonstrukte: for-Schleifen</vt:lpstr>
      <vt:lpstr>Hochsprachliche Kontrollkonstrukte: switch-Anweisungen</vt:lpstr>
      <vt:lpstr>Hochsprachliche Kontrollkonstrukte: switch-Anweisungen</vt:lpstr>
      <vt:lpstr>Hochsprachliche Kontrollkonstrukte: Prozeduraufrufe (1)</vt:lpstr>
      <vt:lpstr>Hochsprachliche Kontrollkonstrukte: Prozeduraufrufe (2)</vt:lpstr>
      <vt:lpstr>Hochsprachliche Kontrollkonstrukte: Prozeduraufrufe (3)</vt:lpstr>
      <vt:lpstr>Hochsprachliche Kontrollkonstrukte: Prozeduraufrufe (4)</vt:lpstr>
      <vt:lpstr>Hochsprachliche Kontrollkonstrukte: Prozeduraufrufe (5)</vt:lpstr>
      <vt:lpstr>Hochsprachliche Kontrollkonstrukte: Prozeduraufrufe (6)</vt:lpstr>
      <vt:lpstr>Hochsprachliche Kontrollkonstrukte: Prozeduraufrufe (7)</vt:lpstr>
      <vt:lpstr>Hochsprachliche Kontrollkonstrukte: Prozeduraufrufe (8)</vt:lpstr>
      <vt:lpstr>Hochsprachliche Kontrollkonstrukte: Prozeduraufrufe (9)</vt:lpstr>
      <vt:lpstr>Hochsprachliche Kontrollkonstrukte: Prozeduraufrufe (10)</vt:lpstr>
      <vt:lpstr>Hochsprachliche Kontrollkonstrukte: Prozeduraufrufe (11)</vt:lpstr>
      <vt:lpstr>Hochsprachliche Kontrollkonstrukte: Prozeduraufrufe (12)</vt:lpstr>
      <vt:lpstr>Hochsprachliche Kontrollkonstrukte: Prozeduraufrufe (13)</vt:lpstr>
      <vt:lpstr>Hochsprachliche Kontrollkonstrukte: Prozeduraufrufe (14)</vt:lpstr>
      <vt:lpstr>Hochsprachliche Kontrollkonstrukte: Prozeduraufrufe (15)</vt:lpstr>
      <vt:lpstr>Hochsprachliche Kontrollkonstrukte: Prozeduraufrufe (16)</vt:lpstr>
      <vt:lpstr>Roter Faden</vt:lpstr>
      <vt:lpstr>Prozedur swap, Prinzip der Übersetzung in Assembler</vt:lpstr>
      <vt:lpstr>Zuordnung von Registern</vt:lpstr>
      <vt:lpstr>Realisierung des Rumpfes</vt:lpstr>
      <vt:lpstr>Sichern der Register</vt:lpstr>
      <vt:lpstr>Rückschreiben der Register</vt:lpstr>
      <vt:lpstr>Übersetzung von bubble sort</vt:lpstr>
      <vt:lpstr>Zuordnung von Registern</vt:lpstr>
      <vt:lpstr>Übersetzung des Rumpfes</vt:lpstr>
      <vt:lpstr>Sichern der Registerinhalte</vt:lpstr>
      <vt:lpstr>Rückschreiben der Registerinhalte</vt:lpstr>
      <vt:lpstr>Zusammenfassung (1)</vt:lpstr>
      <vt:lpstr>Zusammenfassung (2)</vt:lpstr>
    </vt:vector>
  </TitlesOfParts>
  <Company>Universität Ulm, Eingebettete Systeme/Echtzeitsysteme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Grundlagen der Betriebssysteme (SS 14)</dc:title>
  <dc:subject>7 - Einführung in MIPS-Assembler</dc:subject>
  <dc:creator>Heiko Falk</dc:creator>
  <cp:lastModifiedBy>hfalk</cp:lastModifiedBy>
  <cp:revision>1796</cp:revision>
  <dcterms:modified xsi:type="dcterms:W3CDTF">2014-04-17T08:27:31Z</dcterms:modified>
</cp:coreProperties>
</file>