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461" r:id="rId2"/>
    <p:sldId id="487" r:id="rId3"/>
    <p:sldId id="489" r:id="rId4"/>
    <p:sldId id="781" r:id="rId5"/>
    <p:sldId id="458" r:id="rId6"/>
    <p:sldId id="782" r:id="rId7"/>
    <p:sldId id="729" r:id="rId8"/>
    <p:sldId id="786" r:id="rId9"/>
    <p:sldId id="787" r:id="rId10"/>
    <p:sldId id="788" r:id="rId11"/>
    <p:sldId id="789" r:id="rId12"/>
    <p:sldId id="790" r:id="rId13"/>
    <p:sldId id="730" r:id="rId14"/>
    <p:sldId id="791" r:id="rId15"/>
    <p:sldId id="792" r:id="rId16"/>
    <p:sldId id="793" r:id="rId17"/>
    <p:sldId id="794" r:id="rId18"/>
    <p:sldId id="795" r:id="rId19"/>
    <p:sldId id="796" r:id="rId20"/>
    <p:sldId id="797" r:id="rId21"/>
    <p:sldId id="798" r:id="rId22"/>
    <p:sldId id="799" r:id="rId23"/>
    <p:sldId id="818" r:id="rId24"/>
    <p:sldId id="800" r:id="rId25"/>
    <p:sldId id="801" r:id="rId26"/>
    <p:sldId id="802" r:id="rId27"/>
    <p:sldId id="803" r:id="rId28"/>
    <p:sldId id="804" r:id="rId29"/>
    <p:sldId id="805" r:id="rId30"/>
    <p:sldId id="806" r:id="rId31"/>
    <p:sldId id="807" r:id="rId32"/>
    <p:sldId id="808" r:id="rId33"/>
    <p:sldId id="809" r:id="rId34"/>
    <p:sldId id="810" r:id="rId35"/>
    <p:sldId id="811" r:id="rId36"/>
    <p:sldId id="812" r:id="rId37"/>
    <p:sldId id="813" r:id="rId38"/>
    <p:sldId id="814" r:id="rId39"/>
    <p:sldId id="815" r:id="rId40"/>
    <p:sldId id="816" r:id="rId41"/>
    <p:sldId id="817" r:id="rId42"/>
    <p:sldId id="699" r:id="rId43"/>
    <p:sldId id="727" r:id="rId44"/>
  </p:sldIdLst>
  <p:sldSz cx="9144000" cy="6858000" type="screen4x3"/>
  <p:notesSz cx="6797675" cy="98742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AAA28D"/>
    <a:srgbClr val="3366FF"/>
    <a:srgbClr val="E0C3BE"/>
    <a:srgbClr val="FFFFFF"/>
    <a:srgbClr val="7D9AA9"/>
    <a:srgbClr val="7D91AA"/>
    <a:srgbClr val="A32638"/>
    <a:srgbClr val="56AA1C"/>
    <a:srgbClr val="BD600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94202" autoAdjust="0"/>
  </p:normalViewPr>
  <p:slideViewPr>
    <p:cSldViewPr>
      <p:cViewPr varScale="1">
        <p:scale>
          <a:sx n="109" d="100"/>
          <a:sy n="109" d="100"/>
        </p:scale>
        <p:origin x="-1590" y="-90"/>
      </p:cViewPr>
      <p:guideLst>
        <p:guide orient="horz" pos="2160"/>
        <p:guide pos="2880"/>
        <p:guide pos="5531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 pitchFamily="18" charset="0"/>
              </a:defRPr>
            </a:lvl1pPr>
          </a:lstStyle>
          <a:p>
            <a:fld id="{DD7BD447-8CD2-4BC3-90BC-A248B1D29E0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1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90268"/>
            <a:ext cx="4984961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 pitchFamily="18" charset="0"/>
              </a:defRPr>
            </a:lvl1pPr>
          </a:lstStyle>
          <a:p>
            <a:fld id="{4C91CCA4-29A4-4CE9-BEBC-234498F09F3B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518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90883-EA82-4011-A84E-C39D1000A411}" type="slidenum">
              <a:rPr lang="de-DE"/>
              <a:pPr/>
              <a:t>3</a:t>
            </a:fld>
            <a:endParaRPr lang="de-DE" dirty="0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12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13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i="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14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15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16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17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18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19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20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21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90883-EA82-4011-A84E-C39D1000A411}" type="slidenum">
              <a:rPr lang="de-DE"/>
              <a:pPr/>
              <a:t>4</a:t>
            </a:fld>
            <a:endParaRPr lang="de-DE" dirty="0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22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90883-EA82-4011-A84E-C39D1000A411}" type="slidenum">
              <a:rPr lang="de-DE"/>
              <a:pPr/>
              <a:t>23</a:t>
            </a:fld>
            <a:endParaRPr lang="de-DE" dirty="0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24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25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26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27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28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29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30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31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5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i="0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32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33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34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35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36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37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38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39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40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41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90000"/>
              </a:lnSpc>
            </a:pPr>
            <a:endParaRPr lang="de-DE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6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i="0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82F7F2-5E75-466B-84BC-1AA705EE8F0D}" type="slidenum">
              <a:rPr lang="de-DE"/>
              <a:pPr/>
              <a:t>42</a:t>
            </a:fld>
            <a:endParaRPr lang="de-DE" dirty="0"/>
          </a:p>
        </p:txBody>
      </p:sp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82F7F2-5E75-466B-84BC-1AA705EE8F0D}" type="slidenum">
              <a:rPr lang="de-DE"/>
              <a:pPr/>
              <a:t>43</a:t>
            </a:fld>
            <a:endParaRPr lang="de-DE" dirty="0"/>
          </a:p>
        </p:txBody>
      </p:sp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879470">
              <a:defRPr/>
            </a:pPr>
            <a:endParaRPr lang="de-DE" b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7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8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9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10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B6318-EB34-42CE-8D52-3C3C72637FA1}" type="slidenum">
              <a:rPr lang="de-DE"/>
              <a:pPr/>
              <a:t>11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19113"/>
          </a:xfr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defRPr sz="2800"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65863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14D2F0EF-BCBB-4C2B-BDD8-33B436A500FD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600" b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9B5478C7-916A-4050-8A8C-968152830D51}" type="slidenum">
              <a:rPr lang="de-DE"/>
              <a:pPr/>
              <a:t>‹Nr.›</a:t>
            </a:fld>
            <a:endParaRPr lang="de-DE" dirty="0"/>
          </a:p>
        </p:txBody>
      </p:sp>
      <p:pic>
        <p:nvPicPr>
          <p:cNvPr id="70669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315913"/>
            <a:ext cx="360045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7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36738"/>
            <a:ext cx="7772400" cy="1409700"/>
          </a:xfrm>
        </p:spPr>
        <p:txBody>
          <a:bodyPr>
            <a:spAutoFit/>
          </a:bodyPr>
          <a:lstStyle>
            <a:lvl1pPr algn="ctr">
              <a:lnSpc>
                <a:spcPct val="120000"/>
              </a:lnSpc>
              <a:defRPr sz="3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31113102-A805-41CB-8ABC-F1298A50E80E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3C051-C2D4-4B4A-B543-8FCEC1AEFEF5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68469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69100" y="549275"/>
            <a:ext cx="2195513" cy="5832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549275"/>
            <a:ext cx="6437312" cy="58324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8404F1E5-7388-4B22-9318-EDA411FF539C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7FE2B-A5A2-4FCE-A80B-4B31FBB83581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51185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388" y="6500813"/>
            <a:ext cx="2016125" cy="3571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2CDAE549-2DFF-4243-ACD0-8CC16B5860A4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835150" y="6500813"/>
            <a:ext cx="5545138" cy="3571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524750" y="6500813"/>
            <a:ext cx="1439863" cy="357187"/>
          </a:xfrm>
        </p:spPr>
        <p:txBody>
          <a:bodyPr/>
          <a:lstStyle>
            <a:lvl1pPr>
              <a:defRPr/>
            </a:lvl1pPr>
          </a:lstStyle>
          <a:p>
            <a:fld id="{CFB067E7-0D63-45C0-8F4C-09613C622A01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4196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1331A5BC-C15E-4C94-A0D0-4EF1F5C30A5C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5073D-B59A-4E15-858F-C8B52B1BF3A1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006880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387475"/>
            <a:ext cx="4316412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316413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79388" y="6500813"/>
            <a:ext cx="2016125" cy="3571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78A7CF73-607D-4F81-B4CE-651ACF2DA5CB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835150" y="6500813"/>
            <a:ext cx="5545138" cy="3571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524750" y="6500813"/>
            <a:ext cx="1439863" cy="357187"/>
          </a:xfrm>
        </p:spPr>
        <p:txBody>
          <a:bodyPr/>
          <a:lstStyle>
            <a:lvl1pPr>
              <a:defRPr/>
            </a:lvl1pPr>
          </a:lstStyle>
          <a:p>
            <a:fld id="{5A5D415D-5D6A-472D-87E2-4D7029EA8EF9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172673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444ECA6A-FE6F-4E9E-A6D4-2DD1E668BF37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739F7-A6CF-43B9-8AF5-0427AD2D4C52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23866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AB6D6361-ABA7-4295-BE0C-D6A0E0DC96A6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0D495-7C21-422E-A7CB-8DE812CE6C7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77875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114EB6C5-AC9E-482A-A861-0D7671178705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665D5-43D9-4192-85DB-0CA29A051D73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53004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6AC31235-704B-4CB0-BC3B-2DCE56AC3A76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D63C6-F30E-482D-84FE-820317243986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37051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E85F7C1C-EB25-48AF-B082-E8CA5536B4DE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0113A-6BA2-43D6-B4CD-60EE97D5501E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248951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549275"/>
            <a:ext cx="87852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87475"/>
            <a:ext cx="8785225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0081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A32638"/>
                </a:solidFill>
              </a:defRPr>
            </a:lvl1pPr>
          </a:lstStyle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5A51086B-9192-44C8-9165-BF61957DDF14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150" y="6500813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A32638"/>
                </a:solidFill>
              </a:defRPr>
            </a:lvl1pPr>
          </a:lstStyle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500813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A32638"/>
                </a:solidFill>
              </a:defRPr>
            </a:lvl1pPr>
          </a:lstStyle>
          <a:p>
            <a:fld id="{FF740ED9-5B01-4F39-A248-D88A96FF5F03}" type="slidenum">
              <a:rPr lang="de-DE"/>
              <a:pPr/>
              <a:t>‹Nr.›</a:t>
            </a:fld>
            <a:endParaRPr lang="de-DE" dirty="0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A3263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900113" y="198438"/>
            <a:ext cx="60372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de-DE" sz="1000" dirty="0" smtClean="0">
                <a:solidFill>
                  <a:srgbClr val="A32638"/>
                </a:solidFill>
              </a:rPr>
              <a:t>Grundlagen der Betriebssysteme (GdBS) SS 2014</a:t>
            </a:r>
            <a:endParaRPr lang="de-DE" sz="1000" dirty="0">
              <a:solidFill>
                <a:srgbClr val="A32638"/>
              </a:solidFill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0" y="183600"/>
            <a:ext cx="827088" cy="152400"/>
          </a:xfrm>
          <a:prstGeom prst="rect">
            <a:avLst/>
          </a:prstGeom>
          <a:solidFill>
            <a:srgbClr val="A326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spcBef>
                <a:spcPct val="50000"/>
              </a:spcBef>
            </a:pPr>
            <a:r>
              <a:rPr lang="de-DE" sz="1000" dirty="0">
                <a:solidFill>
                  <a:schemeClr val="bg1"/>
                </a:solidFill>
              </a:rPr>
              <a:t>Folie </a:t>
            </a:r>
            <a:fld id="{EB4F8D40-8A88-4B33-89A3-91CA3C1040E4}" type="slidenum">
              <a:rPr lang="de-DE" sz="1000">
                <a:solidFill>
                  <a:schemeClr val="bg1"/>
                </a:solidFill>
              </a:rPr>
              <a:pPr algn="ctr">
                <a:spcBef>
                  <a:spcPct val="50000"/>
                </a:spcBef>
              </a:pPr>
              <a:t>‹Nr.›</a:t>
            </a:fld>
            <a:r>
              <a:rPr lang="de-DE" sz="1000" dirty="0" smtClean="0">
                <a:solidFill>
                  <a:schemeClr val="bg1"/>
                </a:solidFill>
              </a:rPr>
              <a:t>/43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+mj-lt"/>
          <a:ea typeface="+mj-ea"/>
          <a:cs typeface="+mj-cs"/>
        </a:defRPr>
      </a:lvl1pPr>
      <a:lvl2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2pPr>
      <a:lvl3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3pPr>
      <a:lvl4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4pPr>
      <a:lvl5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9pPr>
    </p:titleStyle>
    <p:bodyStyle>
      <a:lvl1pPr marL="342900" indent="-342900" algn="l" rtl="0" fontAlgn="base">
        <a:lnSpc>
          <a:spcPts val="2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11350"/>
            <a:ext cx="7772400" cy="1263650"/>
          </a:xfrm>
        </p:spPr>
        <p:txBody>
          <a:bodyPr/>
          <a:lstStyle/>
          <a:p>
            <a:r>
              <a:rPr lang="de-DE" dirty="0" smtClean="0"/>
              <a:t>Grundlagen der Betriebssysteme</a:t>
            </a:r>
            <a:r>
              <a:rPr lang="de-DE" dirty="0"/>
              <a:t/>
            </a:r>
            <a:br>
              <a:rPr lang="de-DE" dirty="0"/>
            </a:br>
            <a:r>
              <a:rPr lang="de-DE" sz="2800" b="0" dirty="0"/>
              <a:t>[</a:t>
            </a:r>
            <a:r>
              <a:rPr lang="de-DE" sz="2800" b="0" dirty="0" smtClean="0"/>
              <a:t>CS2100</a:t>
            </a:r>
            <a:r>
              <a:rPr lang="de-DE" sz="2800" b="0" dirty="0"/>
              <a:t>]</a:t>
            </a:r>
          </a:p>
        </p:txBody>
      </p:sp>
      <p:sp>
        <p:nvSpPr>
          <p:cNvPr id="5929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/>
          <a:lstStyle/>
          <a:p>
            <a:r>
              <a:rPr lang="de-DE" dirty="0" smtClean="0"/>
              <a:t>Sommersemester 2014</a:t>
            </a:r>
            <a:endParaRPr lang="de-DE" dirty="0"/>
          </a:p>
          <a:p>
            <a:endParaRPr lang="de-DE" dirty="0"/>
          </a:p>
          <a:p>
            <a:r>
              <a:rPr lang="de-DE" sz="2000" dirty="0"/>
              <a:t>Heiko Falk</a:t>
            </a:r>
          </a:p>
          <a:p>
            <a:endParaRPr lang="de-DE" sz="2000" dirty="0"/>
          </a:p>
          <a:p>
            <a:r>
              <a:rPr lang="de-DE" sz="2000" dirty="0"/>
              <a:t>Institut für Eingebettete Systeme/Echtzeitsysteme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Ingenieurwissenschaften und Informatik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Universität Ulm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84F88385-5069-423E-8D86-EB565619B50F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 für Rechte in Betriebssystemen (3)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Zugriff auf Ressourcen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CPU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Arbeitsspeicher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Hintergrundspeicher (Festplatte)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Netzwerkzugriff und –Bandbreite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E/A-Bandbreite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Externe Geräte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Rechner selbst: Neu starten, abschalten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Power Management:</a:t>
            </a:r>
            <a:r>
              <a:rPr lang="de-DE" dirty="0" smtClean="0"/>
              <a:t> System/Geräte schlafen legen oder aufwecken</a:t>
            </a:r>
          </a:p>
        </p:txBody>
      </p:sp>
    </p:spTree>
    <p:extLst>
      <p:ext uri="{BB962C8B-B14F-4D97-AF65-F5344CB8AC3E}">
        <p14:creationId xmlns:p14="http://schemas.microsoft.com/office/powerpoint/2010/main" val="2930075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5DAC1038-62E3-45C5-9CE6-7BD7257CFE07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ein Recht?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Recht in der Informatik</a:t>
            </a:r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Rechte beschreiben, ob und wie Subjekte (Benutzer, Programme, ...) Operationen auf Objekten (Ressourcen) ausführen dürfen.</a:t>
            </a:r>
          </a:p>
          <a:p>
            <a:pPr marL="0" indent="0">
              <a:lnSpc>
                <a:spcPct val="12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Kategorisierung</a:t>
            </a:r>
            <a:endParaRPr lang="de-DE" b="1" dirty="0"/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Es gibt Rechte auf verschiedenen Gebieten mit unterschiedlich feiner Granularität.</a:t>
            </a:r>
            <a:endParaRPr lang="de-DE" dirty="0"/>
          </a:p>
          <a:p>
            <a:pPr marL="0" indent="0">
              <a:lnSpc>
                <a:spcPct val="12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1376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449419E0-DB75-42FA-8EF9-F369F333B365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Rechte aus verschiedener Sicht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Benutzersicht</a:t>
            </a:r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„Ich darf etwas nicht.“</a:t>
            </a:r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Zu wenige Rechte: Starke Einschränkungen in Benutzbarkeit</a:t>
            </a:r>
          </a:p>
          <a:p>
            <a:pPr marL="0" indent="0">
              <a:lnSpc>
                <a:spcPct val="12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Administratorsicht</a:t>
            </a:r>
            <a:endParaRPr lang="de-DE" b="1" dirty="0"/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„Ich darf alles (und will gar nicht alles dürfen).“</a:t>
            </a:r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Zu viele Rechte: Gefahr versehentlicher Fehler, Löschungen etc.</a:t>
            </a:r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Später: Wie können Rechte reduziert/eingeschränkt werden?</a:t>
            </a:r>
            <a:endParaRPr lang="de-DE" dirty="0"/>
          </a:p>
          <a:p>
            <a:pPr marL="0" indent="0">
              <a:lnSpc>
                <a:spcPct val="12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 smtClean="0"/>
              <a:t>Betriebssystem(programmierer)sicht</a:t>
            </a:r>
            <a:endParaRPr lang="de-DE" b="1" dirty="0"/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„Wie können die vorgegebenen oder vom Administrator/Benutzer eingestellten Rechte durchgesetzt werden?“</a:t>
            </a:r>
            <a:endParaRPr lang="de-DE" dirty="0"/>
          </a:p>
          <a:p>
            <a:pPr marL="0" indent="0">
              <a:lnSpc>
                <a:spcPct val="12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30645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7CBEB0AD-C6A5-44C8-926D-F9BE1E8F94DC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Rechteverwaltung im Betriebssystem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Wieso im Betriebssystem verankert?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Auswirkung auf alle Benutzer und Programme am Rechner</a:t>
            </a:r>
          </a:p>
          <a:p>
            <a:pPr>
              <a:lnSpc>
                <a:spcPct val="90000"/>
              </a:lnSpc>
            </a:pPr>
            <a:endParaRPr lang="de-DE" sz="1200" b="1" dirty="0"/>
          </a:p>
          <a:p>
            <a:pPr>
              <a:lnSpc>
                <a:spcPct val="90000"/>
              </a:lnSpc>
            </a:pPr>
            <a:r>
              <a:rPr lang="de-DE" b="1" dirty="0" smtClean="0"/>
              <a:t>Schutz von Informationen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 unerlaubter/ungewollter Einsichtnahme oder Manipulation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 versehentlicher oder absichtlicher Änderung</a:t>
            </a:r>
            <a:endParaRPr lang="de-DE" dirty="0"/>
          </a:p>
          <a:p>
            <a:pPr>
              <a:lnSpc>
                <a:spcPct val="90000"/>
              </a:lnSpc>
            </a:pPr>
            <a:endParaRPr lang="de-DE" sz="1200" b="1" dirty="0"/>
          </a:p>
          <a:p>
            <a:pPr>
              <a:lnSpc>
                <a:spcPct val="90000"/>
              </a:lnSpc>
            </a:pPr>
            <a:r>
              <a:rPr lang="de-DE" b="1" dirty="0" smtClean="0"/>
              <a:t>Sinnvollerweise ergänzt durch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Netzwerk-Design und </a:t>
            </a:r>
            <a:r>
              <a:rPr lang="en-US" i="1" dirty="0" smtClean="0"/>
              <a:t>–Policy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Wie ist das Netzwerk aufgebaut?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Welche Daten werden von wo nach wo auf welche Art übertragen?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Backup</a:t>
            </a:r>
            <a:r>
              <a:rPr lang="de-DE" dirty="0" smtClean="0"/>
              <a:t>-Plan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Ggfs. Verträge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Türschlösser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533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DD22BCF8-7F77-4789-9A34-FDE676B6C919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Rechteverwaltung im Betriebssystem 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Rechte pro Benutzer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Das Betriebssystem kennt Benutzer als Subjekte, die Rechte haben können</a:t>
            </a:r>
          </a:p>
          <a:p>
            <a:pPr>
              <a:lnSpc>
                <a:spcPct val="90000"/>
              </a:lnSpc>
            </a:pPr>
            <a:endParaRPr lang="de-DE" sz="1200" b="1" dirty="0"/>
          </a:p>
          <a:p>
            <a:pPr>
              <a:lnSpc>
                <a:spcPct val="90000"/>
              </a:lnSpc>
            </a:pPr>
            <a:r>
              <a:rPr lang="de-DE" b="1" dirty="0" smtClean="0"/>
              <a:t>Rechte pro Ressource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Das Betriebssystem kennt Ressourcen wie Dateien, Geräte, Schnittstellen etc. als Objekte, für die Rechte existieren</a:t>
            </a:r>
          </a:p>
          <a:p>
            <a:pPr>
              <a:lnSpc>
                <a:spcPct val="90000"/>
              </a:lnSpc>
            </a:pPr>
            <a:endParaRPr lang="de-DE" sz="1200" b="1" dirty="0"/>
          </a:p>
          <a:p>
            <a:pPr>
              <a:lnSpc>
                <a:spcPct val="90000"/>
              </a:lnSpc>
            </a:pPr>
            <a:r>
              <a:rPr lang="de-DE" b="1" dirty="0" smtClean="0"/>
              <a:t>Rechte pro Operation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Das Betriebssystem kennt Operationen, die auf Objekten durchgeführt werden und auch reglementiert werden können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776514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8CE590DD-3854-435B-A5E5-72C585E57D7B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Benutzer- und Gruppenverwaltung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Wozu Benutzerverwaltung?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Mehrere Benutzer an einem Rechner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Somit nicht mehr für jeden Benutzer ein eigener Rechner nötig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Jeder bekommt sein eigenes Arbeitsumfeld: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Keine manuellen Umstellungen zwischen Benutzerwechseln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Bevorzugte Befehle, Tastenkürzel, Hintergrundbild etc. verfügbar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Eigene E-Mail-Adresse und –Umgebung,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...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Vertraulichkeit der Daten der Benutzer sicherstellen</a:t>
            </a:r>
          </a:p>
        </p:txBody>
      </p:sp>
    </p:spTree>
    <p:extLst>
      <p:ext uri="{BB962C8B-B14F-4D97-AF65-F5344CB8AC3E}">
        <p14:creationId xmlns:p14="http://schemas.microsoft.com/office/powerpoint/2010/main" val="3340344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BB49DF5B-798F-45D7-9936-96B9429BF9B0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Benutzer- und Gruppenverwaltung 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Wozu Gruppenverwaltung?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Abbildung von Gruppierungen aus dem Leben,</a:t>
            </a:r>
            <a:br>
              <a:rPr lang="de-DE" dirty="0" smtClean="0"/>
            </a:br>
            <a:r>
              <a:rPr lang="de-DE" dirty="0" smtClean="0"/>
              <a:t>z.B. Institute, Arbeitsgruppen, Freundeskreise, ...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Einstellungen für viele Benutzer auf einmal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Weniger Administrationsaufwand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Besserer Überblick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Weniger Potenzial für Fehler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Gruppen in der Praxis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Mehrere Gruppen pro Benutzer sinnvoll, möglich und üblich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Zuordnung von Benutzern zu „speziellen“ Gruppen wie bspw.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„Leute, die drucken dürfen“,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„Leute, die USB-Sticks nutzen dürfen“, etc</a:t>
            </a:r>
            <a:r>
              <a:rPr lang="de-DE" dirty="0"/>
              <a:t>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72427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1284162B-B22C-424B-86B5-A8CF75CE716C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Benutzer- und Gruppenverwaltung (3)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Beispiel</a:t>
            </a:r>
            <a:endParaRPr lang="de-DE" b="1" dirty="0"/>
          </a:p>
        </p:txBody>
      </p:sp>
      <p:sp>
        <p:nvSpPr>
          <p:cNvPr id="6" name="Ellipse 5"/>
          <p:cNvSpPr/>
          <p:nvPr/>
        </p:nvSpPr>
        <p:spPr bwMode="auto">
          <a:xfrm>
            <a:off x="4067944" y="2789197"/>
            <a:ext cx="4212468" cy="2656027"/>
          </a:xfrm>
          <a:prstGeom prst="ellipse">
            <a:avLst/>
          </a:prstGeom>
          <a:solidFill>
            <a:srgbClr val="FFFFB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Studenten</a:t>
            </a:r>
            <a:endParaRPr lang="de-DE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971600" y="2969216"/>
            <a:ext cx="3240360" cy="2295988"/>
          </a:xfrm>
          <a:prstGeom prst="ellipse">
            <a:avLst/>
          </a:prstGeom>
          <a:solidFill>
            <a:srgbClr val="56AA1C">
              <a:alpha val="5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DE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endParaRPr lang="de-DE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endParaRPr lang="de-DE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de-DE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Professoren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1403648" y="2011997"/>
            <a:ext cx="6984776" cy="2289368"/>
          </a:xfrm>
          <a:prstGeom prst="ellipse">
            <a:avLst/>
          </a:prstGeom>
          <a:solidFill>
            <a:srgbClr val="3366FF">
              <a:alpha val="5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kiz-Server-Benutzer</a:t>
            </a:r>
            <a:endParaRPr kumimoji="0" lang="de-DE" sz="2400" b="1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2452443" y="2847955"/>
            <a:ext cx="3631725" cy="1287876"/>
          </a:xfrm>
          <a:prstGeom prst="ellipse">
            <a:avLst/>
          </a:prstGeom>
          <a:solidFill>
            <a:srgbClr val="A32638">
              <a:alpha val="75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kiz-Administratoren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128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DF755983-D6B1-4250-A240-C65564DFA726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Anmeldedaten </a:t>
            </a:r>
            <a:r>
              <a:rPr lang="en-US" i="1" dirty="0" smtClean="0"/>
              <a:t>(Credentials)</a:t>
            </a:r>
            <a:r>
              <a:rPr lang="de-DE" dirty="0" smtClean="0"/>
              <a:t>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Erkennung des Benutzers durch das System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Identifikation über Benutzername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Beweis der Identität durch weiteres Kriterium, meist geheimes Passwort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Alternativen zum Passwort: Chipkarte, Iris-Scan, Fingerabdruckscan, ...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Unterscheidung der Verfahren: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Einen Gegenstand </a:t>
            </a:r>
            <a:r>
              <a:rPr lang="de-DE" i="1" dirty="0" smtClean="0"/>
              <a:t>haben</a:t>
            </a:r>
            <a:r>
              <a:rPr lang="de-DE" dirty="0" smtClean="0"/>
              <a:t>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Etwas/jemand </a:t>
            </a:r>
            <a:r>
              <a:rPr lang="de-DE" i="1" dirty="0" smtClean="0"/>
              <a:t>sein</a:t>
            </a:r>
            <a:r>
              <a:rPr lang="de-DE" dirty="0" smtClean="0"/>
              <a:t>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Etwas </a:t>
            </a:r>
            <a:r>
              <a:rPr lang="de-DE" i="1" dirty="0" smtClean="0"/>
              <a:t>wissen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Sicherer sind Kombinationen mehrerer Verfahren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Benutzername + Authentifizierungskriterium = sog. </a:t>
            </a:r>
            <a:r>
              <a:rPr lang="en-US" i="1" dirty="0" smtClean="0"/>
              <a:t>credentials</a:t>
            </a:r>
          </a:p>
        </p:txBody>
      </p:sp>
    </p:spTree>
    <p:extLst>
      <p:ext uri="{BB962C8B-B14F-4D97-AF65-F5344CB8AC3E}">
        <p14:creationId xmlns:p14="http://schemas.microsoft.com/office/powerpoint/2010/main" val="2229719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CD1673BA-DB85-4A14-994C-364466EF05DA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Anmeldedaten </a:t>
            </a:r>
            <a:r>
              <a:rPr lang="en-US" i="1" dirty="0" smtClean="0"/>
              <a:t>(Credentials)</a:t>
            </a:r>
            <a:r>
              <a:rPr lang="de-DE" dirty="0" smtClean="0"/>
              <a:t> 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Auswertung der Anmeldedaten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Erfolgt durch den Anmeldeprozess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Speicherung im System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In sicherer Datenbank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Geschützt vor Manipulation und Auslesen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Änderungen müssen möglich sein (z. B. möchte/muss Benutzer das Passwort regelmäßig ändern)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Anmeldeprozess muss </a:t>
            </a:r>
            <a:r>
              <a:rPr lang="en-US" i="1" dirty="0" smtClean="0"/>
              <a:t>Credentials</a:t>
            </a:r>
            <a:r>
              <a:rPr lang="de-DE" dirty="0" smtClean="0"/>
              <a:t> lesen können, um sie zu prüfen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Änderungen an Benutzer-/Gruppendatenbanken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Benötigt erweiterte Rechte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Bsp. Windows NT: GUI-Tool zur </a:t>
            </a:r>
            <a:r>
              <a:rPr lang="en-US" i="1" dirty="0" smtClean="0"/>
              <a:t>User</a:t>
            </a:r>
            <a:r>
              <a:rPr lang="de-DE" dirty="0" smtClean="0"/>
              <a:t>-Verwaltung (in Systemsteuerung)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Bsp. Kubuntu: KDE-Kontrollmodul </a:t>
            </a:r>
            <a:r>
              <a:rPr lang="en-US" i="1" dirty="0" smtClean="0"/>
              <a:t>„User Management“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Bsp. *nix: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de-DE" dirty="0" smtClean="0"/>
              <a:t>,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chsh</a:t>
            </a:r>
            <a:r>
              <a:rPr lang="de-DE" dirty="0" smtClean="0"/>
              <a:t>,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usermod</a:t>
            </a:r>
            <a:r>
              <a:rPr lang="de-DE" dirty="0" smtClean="0"/>
              <a:t>, 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7475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73707"/>
            <a:ext cx="7772400" cy="2086725"/>
          </a:xfrm>
        </p:spPr>
        <p:txBody>
          <a:bodyPr/>
          <a:lstStyle/>
          <a:p>
            <a:r>
              <a:rPr lang="de-DE" dirty="0"/>
              <a:t>Kapitel </a:t>
            </a:r>
            <a:r>
              <a:rPr lang="de-DE" dirty="0" smtClean="0"/>
              <a:t>8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Rechteverwaltung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611560" y="5097958"/>
            <a:ext cx="597666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800" b="1" dirty="0" smtClean="0">
                <a:solidFill>
                  <a:srgbClr val="000000"/>
                </a:solidFill>
                <a:latin typeface="Courier New" pitchFamily="49" charset="0"/>
                <a:ea typeface="WenQuanYi Micro Hei" pitchFamily="2"/>
                <a:cs typeface="Courier New" pitchFamily="49" charset="0"/>
              </a:rPr>
              <a:t>root</a:t>
            </a:r>
            <a:r>
              <a:rPr lang="de-DE" sz="1800" b="1" dirty="0">
                <a:solidFill>
                  <a:srgbClr val="000000"/>
                </a:solidFill>
                <a:latin typeface="Courier New" pitchFamily="49" charset="0"/>
                <a:ea typeface="WenQuanYi Micro Hei" pitchFamily="2"/>
                <a:cs typeface="Courier New" pitchFamily="49" charset="0"/>
              </a:rPr>
              <a:t>:$6$Az5Ne3iKJ.2B/…:15475:0:::::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rgbClr val="000000"/>
                </a:solidFill>
                <a:latin typeface="Courier New" pitchFamily="49" charset="0"/>
                <a:ea typeface="WenQuanYi Micro Hei" pitchFamily="2"/>
                <a:cs typeface="Courier New" pitchFamily="49" charset="0"/>
              </a:rPr>
              <a:t>postgres:!:15472::::::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800" b="1" dirty="0">
                <a:solidFill>
                  <a:srgbClr val="000000"/>
                </a:solidFill>
                <a:latin typeface="Courier New" pitchFamily="49" charset="0"/>
                <a:ea typeface="WenQuanYi Micro Hei" pitchFamily="2"/>
                <a:cs typeface="Courier New" pitchFamily="49" charset="0"/>
              </a:rPr>
              <a:t>nico:$6$Kjsd638/.JehD…:15458:0:90:5</a:t>
            </a:r>
            <a:r>
              <a:rPr lang="de-DE" sz="1800" b="1" dirty="0" smtClean="0">
                <a:solidFill>
                  <a:srgbClr val="000000"/>
                </a:solidFill>
                <a:latin typeface="Courier New" pitchFamily="49" charset="0"/>
                <a:ea typeface="WenQuanYi Micro Hei" pitchFamily="2"/>
                <a:cs typeface="Courier New" pitchFamily="49" charset="0"/>
              </a:rPr>
              <a:t>:::</a:t>
            </a:r>
            <a:endParaRPr lang="de-DE" sz="1800" b="1" dirty="0">
              <a:solidFill>
                <a:srgbClr val="000000"/>
              </a:solidFill>
              <a:latin typeface="Courier New" pitchFamily="49" charset="0"/>
              <a:ea typeface="WenQuanYi Micro Hei" pitchFamily="2"/>
              <a:cs typeface="Courier New" pitchFamily="49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11560" y="3646765"/>
            <a:ext cx="5976664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root:x:0:0:root:/root:/bin/sh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nico:x:1000:1000:Nico:/home/nico:/bin/bash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6F22BA98-E17B-4F00-8101-71EAB6240D0F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Anmeldedaten </a:t>
            </a:r>
            <a:r>
              <a:rPr lang="en-US" i="1" dirty="0" smtClean="0"/>
              <a:t>(Credentials)</a:t>
            </a:r>
            <a:r>
              <a:rPr lang="de-DE" dirty="0" smtClean="0"/>
              <a:t> (3)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Beispiel: Speicherung in unixartigen Systemen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Dateien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/etc/group</a:t>
            </a:r>
            <a:r>
              <a:rPr lang="de-DE" dirty="0" smtClean="0"/>
              <a:t>,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/etc/passwd</a:t>
            </a:r>
            <a:r>
              <a:rPr lang="de-DE" dirty="0" smtClean="0"/>
              <a:t>,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/etc/shadow</a:t>
            </a:r>
            <a:r>
              <a:rPr lang="de-DE" dirty="0" smtClean="0"/>
              <a:t>,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/etc/gshadow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Öffentlich lesbar: Gruppenzugehörigkeit, IDs, Heimatverzeichnis, vollständiger Name, ...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Nur vom Administrator lesbar: Passwort(-Prüfsumme)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/etc/passwd</a:t>
            </a:r>
            <a:r>
              <a:rPr lang="de-DE" dirty="0" smtClean="0"/>
              <a:t>:	(öffentlich)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/etc/shadow</a:t>
            </a:r>
            <a:r>
              <a:rPr lang="de-DE" dirty="0" smtClean="0"/>
              <a:t>:	(geschützt)</a:t>
            </a:r>
          </a:p>
        </p:txBody>
      </p:sp>
      <p:cxnSp>
        <p:nvCxnSpPr>
          <p:cNvPr id="8" name="Curved Connector 9"/>
          <p:cNvCxnSpPr/>
          <p:nvPr/>
        </p:nvCxnSpPr>
        <p:spPr bwMode="auto">
          <a:xfrm rot="16200000" flipH="1">
            <a:off x="1259633" y="4437112"/>
            <a:ext cx="1512168" cy="1080120"/>
          </a:xfrm>
          <a:prstGeom prst="curvedConnector3">
            <a:avLst>
              <a:gd name="adj1" fmla="val 29333"/>
            </a:avLst>
          </a:prstGeom>
          <a:ln w="38100">
            <a:solidFill>
              <a:srgbClr val="C00000"/>
            </a:solidFill>
            <a:headEnd type="none" w="med" len="med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869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3EC08B1C-8825-4575-AA0C-D70784FE3449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Anmelden am System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Der </a:t>
            </a:r>
            <a:r>
              <a:rPr lang="en-US" b="1" i="1" dirty="0" smtClean="0"/>
              <a:t>Login</a:t>
            </a:r>
            <a:r>
              <a:rPr lang="de-DE" b="1" dirty="0" smtClean="0"/>
              <a:t>-Prozess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Läuft mit erweiterten Rechten (mehr dazu später),</a:t>
            </a:r>
            <a:br>
              <a:rPr lang="de-DE" dirty="0" smtClean="0"/>
            </a:br>
            <a:r>
              <a:rPr lang="de-DE" dirty="0" smtClean="0"/>
              <a:t>denn er muss das Passwort aus der geschützten Datenbank lesen</a:t>
            </a:r>
            <a:endParaRPr lang="de-D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Wenn Passwort korrekt: Wechsel zu Umgebung des Benutzers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Weitere Arbeit mit den Rechten des Benutzers (nicht mehr mit erweiterten Rechten!)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Code-Beispiel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Login</a:t>
            </a:r>
            <a:r>
              <a:rPr lang="de-DE" dirty="0" smtClean="0"/>
              <a:t>-Prozess von MINIX: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login.c</a:t>
            </a:r>
            <a:r>
              <a:rPr lang="de-DE" dirty="0" smtClean="0"/>
              <a:t> (Code vereinfacht)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11560" y="4420850"/>
            <a:ext cx="8280920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password = getpass("Password:");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/* […] */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(strcmp(crypt(password, cryptedpwd), cryptedpwd) != 0) {</a:t>
            </a:r>
          </a:p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    write(1, "Login incorrect\n", 16);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} else {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   /*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richtiges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Passwort, starte Shell für Benutzer */</a:t>
            </a:r>
          </a:p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17074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3594D3D5-849E-426F-8F42-E95892A7BACF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Anmelden am System 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Ablauf des </a:t>
            </a:r>
            <a:r>
              <a:rPr lang="en-US" b="1" i="1" dirty="0" smtClean="0"/>
              <a:t>Login</a:t>
            </a:r>
            <a:r>
              <a:rPr lang="de-DE" b="1" dirty="0" smtClean="0"/>
              <a:t>-Prozesses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 marL="0" indent="0">
              <a:lnSpc>
                <a:spcPct val="120000"/>
              </a:lnSpc>
            </a:pPr>
            <a:endParaRPr lang="de-D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fork&amp;exec</a:t>
            </a:r>
            <a:r>
              <a:rPr lang="de-DE" dirty="0" smtClean="0"/>
              <a:t>: Startet einen Kind-Prozess</a:t>
            </a:r>
            <a:endParaRPr lang="de-D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de-DE" dirty="0" smtClean="0"/>
              <a:t>: Ersetzt den aktuell laufenden Prozess durch einen anderen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71926"/>
            <a:ext cx="6336704" cy="328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85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A40A8134-773E-4254-8605-CBC59F5E9449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Roter Faden</a:t>
            </a:r>
            <a:endParaRPr lang="de-DE" dirty="0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de-DE" b="1" dirty="0" smtClean="0"/>
              <a:t>Rechteverwaltung</a:t>
            </a:r>
            <a:endParaRPr lang="de-DE" b="1" dirty="0"/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Einleitung</a:t>
            </a:r>
          </a:p>
          <a:p>
            <a:pPr marL="1238250" lvl="2" indent="-381000">
              <a:lnSpc>
                <a:spcPct val="90000"/>
              </a:lnSpc>
              <a:buFont typeface="Arial" charset="0"/>
              <a:buChar char="–"/>
            </a:pPr>
            <a:r>
              <a:rPr lang="de-DE" sz="2000" dirty="0" smtClean="0"/>
              <a:t>Was ist ein Recht?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Benutzer- und Gruppenverwaltung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Anmeldung am System</a:t>
            </a:r>
          </a:p>
          <a:p>
            <a:pPr marL="1238250" lvl="2" indent="-381000">
              <a:lnSpc>
                <a:spcPct val="90000"/>
              </a:lnSpc>
              <a:buFont typeface="Arial" charset="0"/>
              <a:buChar char="–"/>
            </a:pPr>
            <a:r>
              <a:rPr lang="de-DE" sz="2000" dirty="0" smtClean="0"/>
              <a:t>Anmeldedaten</a:t>
            </a:r>
          </a:p>
          <a:p>
            <a:pPr marL="1238250" lvl="2" indent="-381000">
              <a:lnSpc>
                <a:spcPct val="90000"/>
              </a:lnSpc>
              <a:buFont typeface="Arial" charset="0"/>
              <a:buChar char="–"/>
            </a:pPr>
            <a:r>
              <a:rPr lang="de-DE" sz="2000" dirty="0" smtClean="0"/>
              <a:t>Login-Prozess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Speicherung von Rechten in Filesystemen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Übertragung von Privilegien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Schutz vor schädlicher/fehlerhafter Software</a:t>
            </a:r>
          </a:p>
        </p:txBody>
      </p:sp>
    </p:spTree>
    <p:extLst>
      <p:ext uri="{BB962C8B-B14F-4D97-AF65-F5344CB8AC3E}">
        <p14:creationId xmlns:p14="http://schemas.microsoft.com/office/powerpoint/2010/main" val="4158320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517875A8-CCB7-4FB4-9BC5-98E55F42C4D0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Wiederholung: Rechte in Filesystemen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Rechte in Filesystemen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„Rechte“ FAT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Systemdatei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Schreibschutz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Versteckt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Rechte unter Windows NT und Nachfolgern</a:t>
            </a:r>
            <a:endParaRPr lang="de-DE" dirty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Alles ist Objekt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en-US" i="1" dirty="0" smtClean="0"/>
              <a:t>Security Descriptors</a:t>
            </a:r>
            <a:r>
              <a:rPr lang="de-DE" dirty="0" smtClean="0"/>
              <a:t> für alle Objekte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ACLs an </a:t>
            </a:r>
            <a:r>
              <a:rPr lang="en-US" i="1" dirty="0" smtClean="0"/>
              <a:t>Security Descriptors</a:t>
            </a:r>
            <a:r>
              <a:rPr lang="de-DE" dirty="0" smtClean="0"/>
              <a:t> gekoppelt</a:t>
            </a:r>
            <a:endParaRPr lang="de-DE" i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Rechte unter </a:t>
            </a:r>
            <a:r>
              <a:rPr lang="de-DE" dirty="0" smtClean="0"/>
              <a:t>Unix</a:t>
            </a:r>
            <a:endParaRPr lang="de-DE" dirty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Gesetzt für: Benutzer, Gruppe, andere („Rest der Welt“)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Jeweils möglich: Lesen </a:t>
            </a:r>
            <a:r>
              <a:rPr lang="en-US" i="1" dirty="0" smtClean="0"/>
              <a:t>(</a:t>
            </a:r>
            <a:r>
              <a:rPr lang="en-US" i="1" u="sng" dirty="0" smtClean="0"/>
              <a:t>r</a:t>
            </a:r>
            <a:r>
              <a:rPr lang="en-US" i="1" dirty="0" smtClean="0"/>
              <a:t>ead)</a:t>
            </a:r>
            <a:r>
              <a:rPr lang="de-DE" dirty="0" smtClean="0"/>
              <a:t>, schreiben </a:t>
            </a:r>
            <a:r>
              <a:rPr lang="en-US" i="1" dirty="0" smtClean="0"/>
              <a:t>(</a:t>
            </a:r>
            <a:r>
              <a:rPr lang="en-US" i="1" u="sng" dirty="0" smtClean="0"/>
              <a:t>w</a:t>
            </a:r>
            <a:r>
              <a:rPr lang="en-US" i="1" dirty="0" smtClean="0"/>
              <a:t>rite)</a:t>
            </a:r>
            <a:r>
              <a:rPr lang="de-DE" dirty="0" smtClean="0"/>
              <a:t>, ausführen </a:t>
            </a:r>
            <a:r>
              <a:rPr lang="en-US" i="1" dirty="0" smtClean="0"/>
              <a:t>(e</a:t>
            </a:r>
            <a:r>
              <a:rPr lang="en-US" i="1" u="sng" dirty="0" smtClean="0"/>
              <a:t>x</a:t>
            </a:r>
            <a:r>
              <a:rPr lang="en-US" i="1" dirty="0" smtClean="0"/>
              <a:t>ecute)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Jeweils 1 Bit; oft oktal angegeben,</a:t>
            </a:r>
            <a:br>
              <a:rPr lang="de-DE" dirty="0" smtClean="0"/>
            </a:br>
            <a:r>
              <a:rPr lang="de-DE" dirty="0" smtClean="0"/>
              <a:t>z.B. 0755 (rwx</a:t>
            </a:r>
            <a:r>
              <a:rPr lang="de-DE" sz="800" dirty="0" smtClean="0"/>
              <a:t> </a:t>
            </a:r>
            <a:r>
              <a:rPr lang="de-DE" dirty="0" smtClean="0"/>
              <a:t>r-x</a:t>
            </a:r>
            <a:r>
              <a:rPr lang="de-DE" sz="800" dirty="0" smtClean="0"/>
              <a:t> </a:t>
            </a:r>
            <a:r>
              <a:rPr lang="de-DE" dirty="0" smtClean="0"/>
              <a:t>r-x), 0640 (rw-</a:t>
            </a:r>
            <a:r>
              <a:rPr lang="de-DE" sz="800" dirty="0" smtClean="0"/>
              <a:t> </a:t>
            </a:r>
            <a:r>
              <a:rPr lang="de-DE" dirty="0" smtClean="0"/>
              <a:t>r--</a:t>
            </a:r>
            <a:r>
              <a:rPr lang="de-DE" sz="800" dirty="0" smtClean="0"/>
              <a:t> </a:t>
            </a:r>
            <a:r>
              <a:rPr lang="de-DE" dirty="0" smtClean="0"/>
              <a:t>---)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8136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B62C6913-D98D-4B90-880A-FF08A28DC410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Rechte im Filesystem: NTFS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Einstellung von herkömmlichen Filesystemrechten und ACLs</a:t>
            </a:r>
            <a:endParaRPr lang="de-DE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881" y="2181115"/>
            <a:ext cx="3160455" cy="382272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8" y="2040279"/>
            <a:ext cx="3177326" cy="410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74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D01B70A1-E4A5-4CFD-BA2D-4F0F75FB2D91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NTFS </a:t>
            </a:r>
            <a:r>
              <a:rPr lang="de-DE" dirty="0" smtClean="0"/>
              <a:t>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Per ACLs zugewiesene Rechte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„Benutzer“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  <a:r>
              <a:rPr lang="de-DE" dirty="0" smtClean="0"/>
              <a:t> (= Betriebssystem) kann explizit Rechte zugewiesen bekommen (normalerweise Vollzugriff auf alles)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Administratoren dürfen in der Regel ebenfalls nicht alles, müssen auch ausdrücklich Rechte zugewiesen bekommen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Beispiele für Rechte</a:t>
            </a:r>
            <a:endParaRPr lang="de-DE" dirty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Vollzugriff (kein eigenes Recht, sondern Kürzel für alle anderen)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Attribute lesen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Unterordner und Dateien löschen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Berechtigungen ändern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Besitz übernehmen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Weit komplexeres und detaillierteres Rechtekonzept als unter Unix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Vererbung der ACLs an niedrigere Ebenen im Verzeichnisbaum ist Standard, lässt sich abschalten</a:t>
            </a:r>
          </a:p>
        </p:txBody>
      </p:sp>
    </p:spTree>
    <p:extLst>
      <p:ext uri="{BB962C8B-B14F-4D97-AF65-F5344CB8AC3E}">
        <p14:creationId xmlns:p14="http://schemas.microsoft.com/office/powerpoint/2010/main" val="918254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9B7C0D96-5556-4B96-80D0-551A79BA1C6D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NTFS </a:t>
            </a:r>
            <a:r>
              <a:rPr lang="de-DE" dirty="0" smtClean="0"/>
              <a:t>(3)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Auswertung der ACLs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Ist keine ACL vorhanden (Erlaubnis oder Verbot), ist der Zugriff </a:t>
            </a:r>
            <a:r>
              <a:rPr lang="de-DE" i="1" u="sng" dirty="0" smtClean="0"/>
              <a:t>nicht</a:t>
            </a:r>
            <a:r>
              <a:rPr lang="de-DE" dirty="0" smtClean="0"/>
              <a:t> möglich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Verbote überschreiben Erlaubnisse</a:t>
            </a:r>
            <a:br>
              <a:rPr lang="de-DE" dirty="0" smtClean="0"/>
            </a:br>
            <a:r>
              <a:rPr lang="de-DE" dirty="0" smtClean="0"/>
              <a:t>Achtung bei Verboten für ganze Gruppen, z. B.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Alice ist in der Gruppe Studenten, Bob nicht,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sie legt eine Datei an,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sie setzt ACLs: Alice &amp; Bob dürfen lesen, Studenten ist alles verboten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F"/>
            </a:pPr>
            <a:r>
              <a:rPr lang="de-DE" dirty="0" smtClean="0"/>
              <a:t>Alice darf selbst</a:t>
            </a:r>
            <a:br>
              <a:rPr lang="de-DE" dirty="0" smtClean="0"/>
            </a:br>
            <a:r>
              <a:rPr lang="de-DE" dirty="0" smtClean="0"/>
              <a:t>nicht mehr lesen!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293096"/>
            <a:ext cx="4734586" cy="218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830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169490D2-C089-45F2-9C13-3B73BF0F31B1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</a:t>
            </a:r>
            <a:r>
              <a:rPr lang="de-DE" dirty="0" smtClean="0"/>
              <a:t>*nix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Zur Erinnerung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Hierarchisches Filesystem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Benutzer und Gruppen haben </a:t>
            </a:r>
            <a:r>
              <a:rPr lang="en-US" i="1" dirty="0" smtClean="0"/>
              <a:t>User-IDs</a:t>
            </a:r>
            <a:r>
              <a:rPr lang="de-DE" dirty="0" smtClean="0"/>
              <a:t> und </a:t>
            </a:r>
            <a:r>
              <a:rPr lang="en-US" i="1" dirty="0" smtClean="0"/>
              <a:t>Group-IDs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Weitere Filesysteme werden durch </a:t>
            </a:r>
            <a:r>
              <a:rPr lang="en-US" i="1" dirty="0" smtClean="0"/>
              <a:t>Mounten</a:t>
            </a:r>
            <a:r>
              <a:rPr lang="de-DE" dirty="0" smtClean="0"/>
              <a:t> (Einhängen) in den Verzeichnisbaum verfügbar gemacht</a:t>
            </a:r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4498901" y="2277789"/>
            <a:ext cx="936625" cy="2873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/</a:t>
            </a:r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auto">
          <a:xfrm>
            <a:off x="1906513" y="2927077"/>
            <a:ext cx="936625" cy="2873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etc</a:t>
            </a:r>
          </a:p>
        </p:txBody>
      </p:sp>
      <p:sp>
        <p:nvSpPr>
          <p:cNvPr id="9" name="Rectangle 42"/>
          <p:cNvSpPr>
            <a:spLocks noChangeArrowheads="1"/>
          </p:cNvSpPr>
          <p:nvPr/>
        </p:nvSpPr>
        <p:spPr bwMode="auto">
          <a:xfrm>
            <a:off x="3203501" y="2925489"/>
            <a:ext cx="936625" cy="2873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home</a:t>
            </a:r>
          </a:p>
        </p:txBody>
      </p:sp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4498901" y="2925489"/>
            <a:ext cx="936625" cy="2873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usr</a:t>
            </a:r>
          </a:p>
        </p:txBody>
      </p:sp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5794301" y="2925489"/>
            <a:ext cx="936625" cy="2873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tmp</a:t>
            </a:r>
          </a:p>
        </p:txBody>
      </p:sp>
      <p:sp>
        <p:nvSpPr>
          <p:cNvPr id="12" name="Rectangle 48"/>
          <p:cNvSpPr>
            <a:spLocks noChangeArrowheads="1"/>
          </p:cNvSpPr>
          <p:nvPr/>
        </p:nvSpPr>
        <p:spPr bwMode="auto">
          <a:xfrm>
            <a:off x="7091288" y="2925489"/>
            <a:ext cx="936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...</a:t>
            </a:r>
          </a:p>
        </p:txBody>
      </p:sp>
      <p:sp>
        <p:nvSpPr>
          <p:cNvPr id="13" name="Rectangle 50"/>
          <p:cNvSpPr>
            <a:spLocks noChangeArrowheads="1"/>
          </p:cNvSpPr>
          <p:nvPr/>
        </p:nvSpPr>
        <p:spPr bwMode="auto">
          <a:xfrm>
            <a:off x="1906513" y="3574777"/>
            <a:ext cx="936625" cy="287337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passwd</a:t>
            </a:r>
          </a:p>
        </p:txBody>
      </p:sp>
      <p:sp>
        <p:nvSpPr>
          <p:cNvPr id="14" name="Rectangle 52"/>
          <p:cNvSpPr>
            <a:spLocks noChangeArrowheads="1"/>
          </p:cNvSpPr>
          <p:nvPr/>
        </p:nvSpPr>
        <p:spPr bwMode="auto">
          <a:xfrm>
            <a:off x="2914576" y="3574777"/>
            <a:ext cx="936625" cy="2873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eva</a:t>
            </a:r>
          </a:p>
        </p:txBody>
      </p:sp>
      <p:sp>
        <p:nvSpPr>
          <p:cNvPr id="15" name="Rectangle 53"/>
          <p:cNvSpPr>
            <a:spLocks noChangeArrowheads="1"/>
          </p:cNvSpPr>
          <p:nvPr/>
        </p:nvSpPr>
        <p:spPr bwMode="auto">
          <a:xfrm>
            <a:off x="3922638" y="3573189"/>
            <a:ext cx="936625" cy="2873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heinz</a:t>
            </a:r>
          </a:p>
        </p:txBody>
      </p:sp>
      <p:sp>
        <p:nvSpPr>
          <p:cNvPr id="16" name="Rectangle 54"/>
          <p:cNvSpPr>
            <a:spLocks noChangeArrowheads="1"/>
          </p:cNvSpPr>
          <p:nvPr/>
        </p:nvSpPr>
        <p:spPr bwMode="auto">
          <a:xfrm>
            <a:off x="3922638" y="4222477"/>
            <a:ext cx="936625" cy="287337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>
                <a:latin typeface="Courier New" pitchFamily="49" charset="0"/>
              </a:rPr>
              <a:t>datei</a:t>
            </a:r>
          </a:p>
        </p:txBody>
      </p:sp>
      <p:sp>
        <p:nvSpPr>
          <p:cNvPr id="17" name="Rectangle 55"/>
          <p:cNvSpPr>
            <a:spLocks noChangeArrowheads="1"/>
          </p:cNvSpPr>
          <p:nvPr/>
        </p:nvSpPr>
        <p:spPr bwMode="auto">
          <a:xfrm>
            <a:off x="4930701" y="3574777"/>
            <a:ext cx="936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...</a:t>
            </a:r>
          </a:p>
        </p:txBody>
      </p:sp>
      <p:sp>
        <p:nvSpPr>
          <p:cNvPr id="18" name="Rectangle 56"/>
          <p:cNvSpPr>
            <a:spLocks noChangeArrowheads="1"/>
          </p:cNvSpPr>
          <p:nvPr/>
        </p:nvSpPr>
        <p:spPr bwMode="auto">
          <a:xfrm>
            <a:off x="5795888" y="3574777"/>
            <a:ext cx="936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...</a:t>
            </a:r>
          </a:p>
        </p:txBody>
      </p:sp>
      <p:cxnSp>
        <p:nvCxnSpPr>
          <p:cNvPr id="19" name="AutoShape 57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2374826" y="2565127"/>
            <a:ext cx="2592387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AutoShape 58"/>
          <p:cNvCxnSpPr>
            <a:cxnSpLocks noChangeShapeType="1"/>
            <a:stCxn id="7" idx="2"/>
            <a:endCxn id="9" idx="0"/>
          </p:cNvCxnSpPr>
          <p:nvPr/>
        </p:nvCxnSpPr>
        <p:spPr bwMode="auto">
          <a:xfrm flipH="1">
            <a:off x="3671813" y="2565127"/>
            <a:ext cx="1295400" cy="360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59"/>
          <p:cNvCxnSpPr>
            <a:cxnSpLocks noChangeShapeType="1"/>
            <a:stCxn id="7" idx="2"/>
            <a:endCxn id="10" idx="0"/>
          </p:cNvCxnSpPr>
          <p:nvPr/>
        </p:nvCxnSpPr>
        <p:spPr bwMode="auto">
          <a:xfrm>
            <a:off x="4967213" y="2565127"/>
            <a:ext cx="0" cy="360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60"/>
          <p:cNvCxnSpPr>
            <a:cxnSpLocks noChangeShapeType="1"/>
            <a:stCxn id="7" idx="2"/>
            <a:endCxn id="11" idx="0"/>
          </p:cNvCxnSpPr>
          <p:nvPr/>
        </p:nvCxnSpPr>
        <p:spPr bwMode="auto">
          <a:xfrm>
            <a:off x="4967213" y="2565127"/>
            <a:ext cx="1295400" cy="360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62"/>
          <p:cNvCxnSpPr>
            <a:cxnSpLocks noChangeShapeType="1"/>
            <a:stCxn id="7" idx="2"/>
            <a:endCxn id="12" idx="0"/>
          </p:cNvCxnSpPr>
          <p:nvPr/>
        </p:nvCxnSpPr>
        <p:spPr bwMode="auto">
          <a:xfrm>
            <a:off x="4967213" y="2565127"/>
            <a:ext cx="2592388" cy="360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63"/>
          <p:cNvSpPr>
            <a:spLocks noChangeArrowheads="1"/>
          </p:cNvSpPr>
          <p:nvPr/>
        </p:nvSpPr>
        <p:spPr bwMode="auto">
          <a:xfrm>
            <a:off x="898451" y="3573189"/>
            <a:ext cx="936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...</a:t>
            </a:r>
          </a:p>
        </p:txBody>
      </p:sp>
      <p:cxnSp>
        <p:nvCxnSpPr>
          <p:cNvPr id="25" name="AutoShape 64"/>
          <p:cNvCxnSpPr>
            <a:cxnSpLocks noChangeShapeType="1"/>
            <a:stCxn id="8" idx="2"/>
            <a:endCxn id="24" idx="0"/>
          </p:cNvCxnSpPr>
          <p:nvPr/>
        </p:nvCxnSpPr>
        <p:spPr bwMode="auto">
          <a:xfrm flipH="1">
            <a:off x="1366763" y="3214414"/>
            <a:ext cx="1008063" cy="358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65"/>
          <p:cNvCxnSpPr>
            <a:cxnSpLocks noChangeShapeType="1"/>
          </p:cNvCxnSpPr>
          <p:nvPr/>
        </p:nvCxnSpPr>
        <p:spPr bwMode="auto">
          <a:xfrm>
            <a:off x="2339901" y="3212827"/>
            <a:ext cx="0" cy="360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66"/>
          <p:cNvCxnSpPr>
            <a:cxnSpLocks noChangeShapeType="1"/>
            <a:stCxn id="9" idx="2"/>
            <a:endCxn id="14" idx="0"/>
          </p:cNvCxnSpPr>
          <p:nvPr/>
        </p:nvCxnSpPr>
        <p:spPr bwMode="auto">
          <a:xfrm flipH="1">
            <a:off x="3382888" y="3212827"/>
            <a:ext cx="288925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AutoShape 67"/>
          <p:cNvCxnSpPr>
            <a:cxnSpLocks noChangeShapeType="1"/>
            <a:stCxn id="9" idx="2"/>
            <a:endCxn id="15" idx="0"/>
          </p:cNvCxnSpPr>
          <p:nvPr/>
        </p:nvCxnSpPr>
        <p:spPr bwMode="auto">
          <a:xfrm>
            <a:off x="3671813" y="3212827"/>
            <a:ext cx="719138" cy="360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68"/>
          <p:cNvSpPr>
            <a:spLocks noChangeArrowheads="1"/>
          </p:cNvSpPr>
          <p:nvPr/>
        </p:nvSpPr>
        <p:spPr bwMode="auto">
          <a:xfrm>
            <a:off x="4932288" y="4222477"/>
            <a:ext cx="936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...</a:t>
            </a:r>
          </a:p>
        </p:txBody>
      </p:sp>
      <p:cxnSp>
        <p:nvCxnSpPr>
          <p:cNvPr id="30" name="AutoShape 69"/>
          <p:cNvCxnSpPr>
            <a:cxnSpLocks noChangeShapeType="1"/>
            <a:stCxn id="15" idx="2"/>
            <a:endCxn id="16" idx="0"/>
          </p:cNvCxnSpPr>
          <p:nvPr/>
        </p:nvCxnSpPr>
        <p:spPr bwMode="auto">
          <a:xfrm>
            <a:off x="4390951" y="3860527"/>
            <a:ext cx="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70"/>
          <p:cNvCxnSpPr>
            <a:cxnSpLocks noChangeShapeType="1"/>
            <a:stCxn id="15" idx="2"/>
            <a:endCxn id="29" idx="0"/>
          </p:cNvCxnSpPr>
          <p:nvPr/>
        </p:nvCxnSpPr>
        <p:spPr bwMode="auto">
          <a:xfrm>
            <a:off x="4390951" y="3860527"/>
            <a:ext cx="100965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AutoShape 71"/>
          <p:cNvCxnSpPr>
            <a:cxnSpLocks noChangeShapeType="1"/>
            <a:stCxn id="10" idx="2"/>
            <a:endCxn id="17" idx="0"/>
          </p:cNvCxnSpPr>
          <p:nvPr/>
        </p:nvCxnSpPr>
        <p:spPr bwMode="auto">
          <a:xfrm>
            <a:off x="4967213" y="3212827"/>
            <a:ext cx="431800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72"/>
          <p:cNvCxnSpPr>
            <a:cxnSpLocks noChangeShapeType="1"/>
            <a:stCxn id="11" idx="2"/>
            <a:endCxn id="18" idx="0"/>
          </p:cNvCxnSpPr>
          <p:nvPr/>
        </p:nvCxnSpPr>
        <p:spPr bwMode="auto">
          <a:xfrm>
            <a:off x="6262613" y="3212827"/>
            <a:ext cx="1588" cy="361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 Box 73"/>
          <p:cNvSpPr txBox="1">
            <a:spLocks noChangeArrowheads="1"/>
          </p:cNvSpPr>
          <p:nvPr/>
        </p:nvSpPr>
        <p:spPr bwMode="auto">
          <a:xfrm>
            <a:off x="755576" y="4400277"/>
            <a:ext cx="257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i="1" dirty="0"/>
              <a:t>aktuelles Verzeichnis</a:t>
            </a:r>
          </a:p>
        </p:txBody>
      </p:sp>
      <p:sp>
        <p:nvSpPr>
          <p:cNvPr id="35" name="Line 75"/>
          <p:cNvSpPr>
            <a:spLocks noChangeShapeType="1"/>
          </p:cNvSpPr>
          <p:nvPr/>
        </p:nvSpPr>
        <p:spPr bwMode="auto">
          <a:xfrm flipV="1">
            <a:off x="3274938" y="3860527"/>
            <a:ext cx="720725" cy="6492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8806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ACC2E3A3-6D2C-4196-83B6-A09A89BD09B2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*nix </a:t>
            </a:r>
            <a:r>
              <a:rPr lang="de-DE" dirty="0" smtClean="0"/>
              <a:t>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„Klassische“ Rechte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Zugriffsrechte für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Benutzer (eigentlich: Besitzer) der Datei,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eine Gruppe, und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alle anderen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Rechte, die eine Datei haben kann: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Lesen		/ </a:t>
            </a:r>
            <a:r>
              <a:rPr lang="en-US" i="1" dirty="0" smtClean="0"/>
              <a:t>read</a:t>
            </a:r>
            <a:r>
              <a:rPr lang="de-DE" dirty="0" smtClean="0"/>
              <a:t> (r)</a:t>
            </a:r>
            <a:endParaRPr lang="de-DE" dirty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Schreiben	/ </a:t>
            </a:r>
            <a:r>
              <a:rPr lang="en-US" i="1" dirty="0" smtClean="0"/>
              <a:t>write</a:t>
            </a:r>
            <a:r>
              <a:rPr lang="de-DE" dirty="0" smtClean="0"/>
              <a:t> (w)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Ausführen	/ </a:t>
            </a:r>
            <a:r>
              <a:rPr lang="en-US" i="1" dirty="0" smtClean="0"/>
              <a:t>execute</a:t>
            </a:r>
            <a:r>
              <a:rPr lang="de-DE" dirty="0" smtClean="0"/>
              <a:t> (x)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de-DE" dirty="0" smtClean="0"/>
              <a:t> (genauer: Benutzer mit UID 0) darf alles:</a:t>
            </a:r>
            <a:br>
              <a:rPr lang="de-DE" dirty="0" smtClean="0"/>
            </a:br>
            <a:r>
              <a:rPr lang="de-DE" dirty="0" smtClean="0"/>
              <a:t>Alle Rechte-Prüfungen werden vom Betriebssystem umgangen</a:t>
            </a:r>
          </a:p>
        </p:txBody>
      </p:sp>
    </p:spTree>
    <p:extLst>
      <p:ext uri="{BB962C8B-B14F-4D97-AF65-F5344CB8AC3E}">
        <p14:creationId xmlns:p14="http://schemas.microsoft.com/office/powerpoint/2010/main" val="3252183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CB497EE6-87A6-45FE-B0E2-2B244A42F0EB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Inhalte der Vorlesung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>
                <a:solidFill>
                  <a:srgbClr val="7D91AA"/>
                </a:solidFill>
              </a:rPr>
              <a:t>Einführung</a:t>
            </a: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>
                <a:solidFill>
                  <a:srgbClr val="7D91AA"/>
                </a:solidFill>
              </a:rPr>
              <a:t>Zahlendarstellungen und Rechnerarithmetik</a:t>
            </a: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>
                <a:solidFill>
                  <a:srgbClr val="7D91AA"/>
                </a:solidFill>
              </a:rPr>
              <a:t>Einführung in Betriebssysteme</a:t>
            </a: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>
                <a:solidFill>
                  <a:srgbClr val="7D91AA"/>
                </a:solidFill>
              </a:rPr>
              <a:t>Prozesse und Nebenläufigkeit</a:t>
            </a: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>
                <a:solidFill>
                  <a:srgbClr val="7D91AA"/>
                </a:solidFill>
              </a:rPr>
              <a:t>Filesysteme</a:t>
            </a: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>
                <a:solidFill>
                  <a:srgbClr val="7D91AA"/>
                </a:solidFill>
              </a:rPr>
              <a:t>Speicherverwaltung</a:t>
            </a: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>
                <a:solidFill>
                  <a:srgbClr val="7D91AA"/>
                </a:solidFill>
              </a:rPr>
              <a:t>Einführung in MIPS-Assembler</a:t>
            </a:r>
            <a:endParaRPr lang="de-DE" b="1" dirty="0" smtClean="0">
              <a:solidFill>
                <a:srgbClr val="7D91AA"/>
              </a:solidFill>
            </a:endParaRP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/>
              <a:t>Rechteverwaltung</a:t>
            </a:r>
            <a:endParaRPr lang="de-DE" b="1" dirty="0" smtClean="0">
              <a:solidFill>
                <a:srgbClr val="7D91AA"/>
              </a:solidFill>
            </a:endParaRPr>
          </a:p>
          <a:p>
            <a:pPr marL="381000" indent="-381000">
              <a:lnSpc>
                <a:spcPct val="120000"/>
              </a:lnSpc>
              <a:buFont typeface="Arial" charset="0"/>
              <a:buAutoNum type="arabicPeriod"/>
            </a:pPr>
            <a:r>
              <a:rPr lang="de-DE" b="1" dirty="0" smtClean="0">
                <a:solidFill>
                  <a:srgbClr val="7D91AA"/>
                </a:solidFill>
              </a:rPr>
              <a:t>Ein-/Ausgabe und Gerätetreiber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9DACECE3-27C8-44E5-8EC1-49522F95F46B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*nix </a:t>
            </a:r>
            <a:r>
              <a:rPr lang="de-DE" dirty="0" smtClean="0"/>
              <a:t>(3)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„Klassische“ Rechte: Beispiel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Musik</a:t>
            </a:r>
            <a:r>
              <a:rPr lang="de-DE" dirty="0" smtClean="0"/>
              <a:t> ist ein Verzeichnis, das Benutzer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de-DE" dirty="0" smtClean="0"/>
              <a:t> und Gruppe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users</a:t>
            </a:r>
            <a:r>
              <a:rPr lang="de-DE" dirty="0" smtClean="0"/>
              <a:t> gehört. Nur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de-DE" dirty="0" smtClean="0"/>
              <a:t> darf die darin enthaltenen Einträge lesen, neue Einträge anlegen oder existierende verändern und auch die </a:t>
            </a:r>
            <a:r>
              <a:rPr lang="en-US" i="1" dirty="0" smtClean="0"/>
              <a:t>Inodes</a:t>
            </a:r>
            <a:r>
              <a:rPr lang="de-DE" dirty="0" smtClean="0"/>
              <a:t> der Einträge holen („in das Verzeichnis wechseln“)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bsp.text</a:t>
            </a:r>
            <a:r>
              <a:rPr lang="de-DE" dirty="0" smtClean="0"/>
              <a:t> kann von jedem gelesen, von niemandem geändert werden.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de-DE" dirty="0" smtClean="0"/>
              <a:t> ist eine Datei, die von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de-DE" dirty="0" smtClean="0"/>
              <a:t> und allen Mitgliedern der Gruppe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users</a:t>
            </a:r>
            <a:r>
              <a:rPr lang="de-DE" dirty="0" smtClean="0"/>
              <a:t> gelesen und ausgeführt werden kann.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de-DE" dirty="0" smtClean="0"/>
              <a:t> darf das Programm zusätzlich noch verändern.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11560" y="1772816"/>
            <a:ext cx="7488832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ls –l /home/alice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total 40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drwx------ 11 alice users  4096 Jun 14 14:05 Musik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-r--r--r--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11 alice users 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 120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Jun 14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12:11 bsp.text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-rwxr-x---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11 alice users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14828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Jun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11 00:42 test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rw-r-----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11 alice users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 2035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Jun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11 00:41 test.c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54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4B5F3EAA-B8F3-45C0-AD86-B64EA17CF273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*nix </a:t>
            </a:r>
            <a:r>
              <a:rPr lang="de-DE" dirty="0" smtClean="0"/>
              <a:t>(4)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„Klassische“ Rechte: Bit ‚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e-DE" b="1" dirty="0" smtClean="0"/>
              <a:t>‘ bei Verzeichnissen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„In das Verzeichnis wechseln“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Hat nichts mit dem Lesen der Verzeichniseinträge zu tun: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 marL="0" indent="0">
              <a:lnSpc>
                <a:spcPct val="120000"/>
              </a:lnSpc>
            </a:pPr>
            <a:endParaRPr lang="de-DE" sz="14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Das Verzeichnis selbst kann von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de-DE" dirty="0" smtClean="0"/>
              <a:t> gelesen werden (Bit ‚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de-DE" dirty="0" smtClean="0"/>
              <a:t>‘)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Es ist nicht möglich, den </a:t>
            </a:r>
            <a:r>
              <a:rPr lang="en-US" i="1" dirty="0" smtClean="0"/>
              <a:t>Inode</a:t>
            </a:r>
            <a:r>
              <a:rPr lang="de-DE" dirty="0" smtClean="0"/>
              <a:t>-Verweisen im Verzeichnis zu folgen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Daher ist keine Anzeige von Rechten, Besitzer, Gruppe, Datum, Zeit der enthalten Dateien möglich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11560" y="2462400"/>
            <a:ext cx="7344816" cy="230832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ls –ld /tmp/test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drw------- 2 alice users 4096 Jun 14 07:11 /tmp/test 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ls –l /tmp/test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ls: cannot access test/welt: Permission denied</a:t>
            </a:r>
          </a:p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ls: cannot access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test/hallo: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Permission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denied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total 0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-????????? ? ? ? ?           ? hallo</a:t>
            </a:r>
          </a:p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-????????? ? ? ? ?           ?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welt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013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3CD827F6-B6BE-49F8-8795-C1DF5314A324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*nix </a:t>
            </a:r>
            <a:r>
              <a:rPr lang="de-DE" dirty="0" smtClean="0"/>
              <a:t>(5)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„Klassische“ Rechte: Spezielle Rechte-Bits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suid </a:t>
            </a:r>
            <a:r>
              <a:rPr lang="en-US" i="1" dirty="0" smtClean="0"/>
              <a:t>(set user ID)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Übernehmen der </a:t>
            </a:r>
            <a:r>
              <a:rPr lang="en-US" i="1" dirty="0" smtClean="0"/>
              <a:t>User-ID</a:t>
            </a:r>
            <a:r>
              <a:rPr lang="de-DE" dirty="0" smtClean="0"/>
              <a:t> des Datei-Eigentümers zur Laufzeit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Z. B.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de-DE" dirty="0" smtClean="0"/>
              <a:t> mit suid-Bit und Eigentümer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de-DE" dirty="0" smtClean="0"/>
              <a:t>, um Passwörter zu ändern (siehe später)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sgid </a:t>
            </a:r>
            <a:r>
              <a:rPr lang="en-US" i="1" dirty="0" smtClean="0"/>
              <a:t>(set group ID)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Übernehmen </a:t>
            </a:r>
            <a:r>
              <a:rPr lang="de-DE" dirty="0"/>
              <a:t>der </a:t>
            </a:r>
            <a:r>
              <a:rPr lang="en-US" i="1" dirty="0" smtClean="0"/>
              <a:t>Group-ID</a:t>
            </a:r>
            <a:r>
              <a:rPr lang="de-DE" dirty="0" smtClean="0"/>
              <a:t> der Gruppe der Datei zur </a:t>
            </a:r>
            <a:r>
              <a:rPr lang="de-DE" dirty="0"/>
              <a:t>Laufzeit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„</a:t>
            </a:r>
            <a:r>
              <a:rPr lang="en-US" i="1" dirty="0" smtClean="0"/>
              <a:t>sticky</a:t>
            </a:r>
            <a:r>
              <a:rPr lang="de-DE" dirty="0" smtClean="0"/>
              <a:t>“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Wenn für ein Verzeichnis gesetzt: Verhindert, dass Dateien darin durch jemand anderen außer dem Besitzer gelöscht werden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Üblich für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/tmp</a:t>
            </a:r>
            <a:r>
              <a:rPr lang="de-DE" dirty="0" smtClean="0"/>
              <a:t>,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/var/tmp</a:t>
            </a:r>
            <a:r>
              <a:rPr lang="de-DE" dirty="0" smtClean="0"/>
              <a:t>,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/dev/shm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endParaRPr lang="de-DE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endParaRPr lang="de-DE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Jeder darf Dateien in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/tmp</a:t>
            </a:r>
            <a:r>
              <a:rPr lang="de-DE" dirty="0" smtClean="0"/>
              <a:t> anlegen, aber nur der Besitzer löschen</a:t>
            </a:r>
            <a:endParaRPr lang="de-DE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endParaRPr lang="de-DE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1043608" y="5446965"/>
            <a:ext cx="6624736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ls –ld /tmp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drwxrwxrwt 17 root root 12377 Jun 14 14:14 /tmp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27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C6047A6E-BE28-4D3B-BD6D-CAB09AD6CA8C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Rechte im Filesystem: *nix </a:t>
            </a:r>
            <a:r>
              <a:rPr lang="de-DE" dirty="0" smtClean="0"/>
              <a:t>(6)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Beispiel: Gruppenarbeit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sz="2400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Alle Dateien und Verzeichnisse in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/home/groups/sopra42</a:t>
            </a:r>
            <a:r>
              <a:rPr lang="de-DE" dirty="0" smtClean="0"/>
              <a:t> gehören der Gruppe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sopra42</a:t>
            </a:r>
            <a:r>
              <a:rPr lang="de-DE" dirty="0" smtClean="0"/>
              <a:t> und sind von ihr les-/schreibbar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dirty="0" smtClean="0"/>
              <a:t>Set-group-ID</a:t>
            </a:r>
            <a:r>
              <a:rPr lang="de-DE" dirty="0" smtClean="0"/>
              <a:t>-Bit für das Verzeichnis:</a:t>
            </a:r>
            <a:br>
              <a:rPr lang="de-DE" dirty="0" smtClean="0"/>
            </a:br>
            <a:r>
              <a:rPr lang="de-DE" dirty="0" smtClean="0"/>
              <a:t>Alle neu angelegten Dateien oder Verzeichnisse werden automatisch der Gruppe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sopra42</a:t>
            </a:r>
            <a:r>
              <a:rPr lang="de-DE" dirty="0" smtClean="0"/>
              <a:t> zugeordnet, obwohl die Standardgruppe der Benutzer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users</a:t>
            </a:r>
            <a:r>
              <a:rPr lang="de-DE" dirty="0" smtClean="0"/>
              <a:t> ist.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11560" y="1742400"/>
            <a:ext cx="7344816" cy="258532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groups alice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alice : users sopra42 students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ls –l /home/groups/sopra42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total 20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drwxrws---  3 admin sopra42  4096 Feb 21 00:54 .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drwxr-xr-x 56 root  root    86016 May 26 23:21 ..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drwxrwx---  2 alice sopra42  4096 Jun 14 11:09 dir1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-rw-rw----  1 bob  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sopra42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24476 Jun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14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10:48 file1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-rwxrwx-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-- 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1 alice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sopra42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96061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Jun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10 20:14 file2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61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7CFF2B46-7F0C-4E71-98C0-7BA1CA707996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Übertragung von Privilegien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Prozesstabelle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Das Betriebssystem führt eine Tabelle aller aktiven Prozesse</a:t>
            </a:r>
            <a:endParaRPr lang="de-D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Jeder Prozess hat aktuelles Arbeitsverzeichnis und eine Benutzer- und Gruppen-ID (UID und GID)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Operiert mit den Rechten des Benutzers und der Gruppe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ID-Konzept unter Unix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real</a:t>
            </a:r>
            <a:r>
              <a:rPr lang="de-DE" dirty="0" smtClean="0"/>
              <a:t> UID, </a:t>
            </a:r>
            <a:r>
              <a:rPr lang="en-US" i="1" dirty="0" smtClean="0"/>
              <a:t>real</a:t>
            </a:r>
            <a:r>
              <a:rPr lang="de-DE" dirty="0" smtClean="0"/>
              <a:t> GID: IDs, unter denen der Prozess gestartet wurde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effective</a:t>
            </a:r>
            <a:r>
              <a:rPr lang="de-DE" dirty="0" smtClean="0"/>
              <a:t> UID, </a:t>
            </a:r>
            <a:r>
              <a:rPr lang="en-US" i="1" dirty="0" smtClean="0"/>
              <a:t>effective</a:t>
            </a:r>
            <a:r>
              <a:rPr lang="de-DE" dirty="0" smtClean="0"/>
              <a:t> GID: IDs, gegen die geprüft wird, ob Zugriffe erlaubt sind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In den meisten Fällen sind </a:t>
            </a:r>
            <a:r>
              <a:rPr lang="en-US" i="1" dirty="0" smtClean="0"/>
              <a:t>real</a:t>
            </a:r>
            <a:r>
              <a:rPr lang="de-DE" dirty="0" smtClean="0"/>
              <a:t> und </a:t>
            </a:r>
            <a:r>
              <a:rPr lang="en-US" i="1" dirty="0" smtClean="0"/>
              <a:t>effective</a:t>
            </a:r>
            <a:r>
              <a:rPr lang="de-DE" dirty="0" smtClean="0"/>
              <a:t> UIDs gleich (nämlich dann, wenn keine speziellen Rechte gegeben werden sollen)</a:t>
            </a:r>
          </a:p>
        </p:txBody>
      </p:sp>
    </p:spTree>
    <p:extLst>
      <p:ext uri="{BB962C8B-B14F-4D97-AF65-F5344CB8AC3E}">
        <p14:creationId xmlns:p14="http://schemas.microsoft.com/office/powerpoint/2010/main" val="442225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DBFB5580-401F-4D86-8324-21C69EBFD15A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Übertragung von Privilegien 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Änderungen der EUID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Um die effektiven IDs zu ändern, gibt es Systemaufrufe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setuid(...) / setgid(...)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>
                <a:cs typeface="Courier New" panose="02070309020205020404" pitchFamily="49" charset="0"/>
              </a:rPr>
              <a:t>Setzen die effektiven IDs in der Prozesstabelle auf übergebenen Wert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>
                <a:cs typeface="Courier New" panose="02070309020205020404" pitchFamily="49" charset="0"/>
              </a:rPr>
              <a:t>Aufruf nur mit entsprechenden Rechten möglich (i. d. R. nur für Administratorbenutzer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de-DE" dirty="0" smtClean="0"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Alternative: Spezielle Bits im Filesystem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suid </a:t>
            </a:r>
            <a:r>
              <a:rPr lang="en-US" i="1" dirty="0" smtClean="0"/>
              <a:t>(set user ID)</a:t>
            </a:r>
            <a:r>
              <a:rPr lang="de-DE" dirty="0" smtClean="0"/>
              <a:t>, sgid </a:t>
            </a:r>
            <a:r>
              <a:rPr lang="en-US" i="1" dirty="0" smtClean="0"/>
              <a:t>(set group ID)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Betriebssystem setzt die effektiven IDs in der Prozesstabelle bei Ausführung des Programms auf Besitzer bzw. Gruppe des Programms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Bits können von Besitzer der Datei gesetzt werden</a:t>
            </a:r>
          </a:p>
        </p:txBody>
      </p:sp>
    </p:spTree>
    <p:extLst>
      <p:ext uri="{BB962C8B-B14F-4D97-AF65-F5344CB8AC3E}">
        <p14:creationId xmlns:p14="http://schemas.microsoft.com/office/powerpoint/2010/main" val="1692711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49C22EB1-5687-4F15-A39B-38EA9E3E3C03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Übertragung von Privilegien (3)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Beispiel: Passwort ändern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Jeder Benutzer soll sein Passwort ändern können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Dazu ist Schreibzugriff auf die Passwort-Datenbank (unter *nix: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/etc/shadow</a:t>
            </a:r>
            <a:r>
              <a:rPr lang="de-DE" dirty="0" smtClean="0"/>
              <a:t>) nötig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Aber es soll nicht jeder die Passwörter anderer Benutzer überschreiben können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F"/>
            </a:pPr>
            <a:r>
              <a:rPr lang="de-DE" dirty="0" smtClean="0"/>
              <a:t>Lösung: Programm, das dies mit Administratorrechten erledigt und nur Änderungen des einzelnen Benutzerpassworts durchführt</a:t>
            </a:r>
          </a:p>
          <a:p>
            <a:pPr marL="0" indent="0">
              <a:lnSpc>
                <a:spcPct val="120000"/>
              </a:lnSpc>
            </a:pPr>
            <a:endParaRPr lang="de-DE" sz="1200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Bsp. Ubuntu: Programm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de-DE" dirty="0" smtClean="0"/>
              <a:t>: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 marL="0" indent="0">
              <a:lnSpc>
                <a:spcPct val="120000"/>
              </a:lnSpc>
            </a:pPr>
            <a:endParaRPr lang="de-DE" sz="2400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dirty="0" smtClean="0"/>
              <a:t>Set-user-ID</a:t>
            </a:r>
            <a:r>
              <a:rPr lang="de-DE" dirty="0" smtClean="0"/>
              <a:t>-Bit sorgt für Ausführung des Programms mit </a:t>
            </a:r>
            <a:r>
              <a:rPr lang="en-US" i="1" dirty="0" smtClean="0"/>
              <a:t>effective</a:t>
            </a:r>
            <a:r>
              <a:rPr lang="de-DE" dirty="0" smtClean="0"/>
              <a:t> UID 0 (=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de-DE" dirty="0" smtClean="0"/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11560" y="4932457"/>
            <a:ext cx="8136904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ls –l /usr/bin/passwd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-rwsr-xr-x  1 root root 42824 Apr  9 04:32 /usr/bin/passwd</a:t>
            </a:r>
          </a:p>
        </p:txBody>
      </p:sp>
    </p:spTree>
    <p:extLst>
      <p:ext uri="{BB962C8B-B14F-4D97-AF65-F5344CB8AC3E}">
        <p14:creationId xmlns:p14="http://schemas.microsoft.com/office/powerpoint/2010/main" val="3421595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4E0FDC37-6AB7-4531-8E65-9F12C13DC7C3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ACLs unter Linux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/>
              <a:t>Access Control Lists</a:t>
            </a:r>
            <a:r>
              <a:rPr lang="de-DE" b="1" dirty="0" smtClean="0"/>
              <a:t> im Filesystem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Implementierung der POSIX-ACLs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Speicherung in sog. </a:t>
            </a:r>
            <a:r>
              <a:rPr lang="en-US" i="1" dirty="0" smtClean="0"/>
              <a:t>Extended Attributes</a:t>
            </a:r>
            <a:r>
              <a:rPr lang="de-DE" dirty="0" smtClean="0"/>
              <a:t> (</a:t>
            </a:r>
            <a:r>
              <a:rPr lang="de-DE" i="1" dirty="0" smtClean="0"/>
              <a:t>xattr</a:t>
            </a:r>
            <a:r>
              <a:rPr lang="de-DE" dirty="0" smtClean="0"/>
              <a:t>; Name-Wert-Paare) im Filesystem, kann jede Datei/Verzeichnis/Spezialdatei haben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In Filesystem-Listing (ls-Befehl) Anzeige von klassischen Rechten für Besitzer, Gruppe, Rest; dahinter „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de-DE" dirty="0" smtClean="0"/>
              <a:t>“: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 marL="0" indent="0">
              <a:lnSpc>
                <a:spcPct val="120000"/>
              </a:lnSpc>
            </a:pPr>
            <a:endParaRPr lang="de-DE" sz="2400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Es gibt keine Negativ-Rechte, es können nur pro Benutzer oder Gruppe Rechte </a:t>
            </a:r>
            <a:r>
              <a:rPr lang="de-DE" i="1" dirty="0" smtClean="0"/>
              <a:t>eingeräumt</a:t>
            </a:r>
            <a:r>
              <a:rPr lang="de-DE" dirty="0" smtClean="0"/>
              <a:t> werden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Jeder Benutzer kann die ACLs seiner Dateien selbst setzen (muss nicht durch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de-DE" dirty="0" smtClean="0"/>
              <a:t> erfolgen), auch für Gruppen, denen er nicht angehört!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11560" y="3574757"/>
            <a:ext cx="7848872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ls –l /srv/www/web1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-rwxrwx---+ 2 root root  4096 May 18 14:16 /srv/www/web1</a:t>
            </a:r>
          </a:p>
        </p:txBody>
      </p:sp>
    </p:spTree>
    <p:extLst>
      <p:ext uri="{BB962C8B-B14F-4D97-AF65-F5344CB8AC3E}">
        <p14:creationId xmlns:p14="http://schemas.microsoft.com/office/powerpoint/2010/main" val="4165198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E3AB118A-82A4-4F2B-8883-E42246FE0FAA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ACLs unter Linux 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/>
              <a:t>Access Control Lists</a:t>
            </a:r>
            <a:r>
              <a:rPr lang="de-DE" b="1" dirty="0" smtClean="0"/>
              <a:t> im Filesystem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Setzen/Löschen der ACLs unter Linux über den Befehl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setfacl</a:t>
            </a:r>
            <a:r>
              <a:rPr lang="de-DE" dirty="0" smtClean="0"/>
              <a:t>: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 smtClean="0"/>
          </a:p>
          <a:p>
            <a:pPr marL="0" indent="0">
              <a:lnSpc>
                <a:spcPct val="120000"/>
              </a:lnSpc>
            </a:pPr>
            <a:endParaRPr lang="de-DE" sz="2400" dirty="0" smtClean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Anzeige der ACLs unter Linux über den Befehl 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getfacl</a:t>
            </a:r>
            <a:r>
              <a:rPr lang="de-DE" dirty="0" smtClean="0"/>
              <a:t>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48000" y="2134597"/>
            <a:ext cx="6336704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setfacl –m user:alice:rwx /srv/www/web1</a:t>
            </a:r>
          </a:p>
          <a:p>
            <a:r>
              <a:rPr lang="de-DE" sz="1800" b="1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setfacl –m 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group:webusers:rwx </a:t>
            </a:r>
            <a:r>
              <a:rPr lang="de-DE" sz="18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srv/www/web1</a:t>
            </a:r>
            <a:endParaRPr lang="de-D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48000" y="3341310"/>
            <a:ext cx="6336704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$ getfacl /srv/www/web1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user::rwx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user:alice:rwx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group::---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group:webusers:rwx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mask::rwx</a:t>
            </a:r>
          </a:p>
          <a:p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other::---</a:t>
            </a:r>
          </a:p>
        </p:txBody>
      </p:sp>
    </p:spTree>
    <p:extLst>
      <p:ext uri="{BB962C8B-B14F-4D97-AF65-F5344CB8AC3E}">
        <p14:creationId xmlns:p14="http://schemas.microsoft.com/office/powerpoint/2010/main" val="4130271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E70F94F7-5792-42F1-8647-9D649811B6F9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ACLs unter Linux </a:t>
            </a:r>
            <a:r>
              <a:rPr lang="de-DE" dirty="0" smtClean="0"/>
              <a:t>(3)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ACL-Maske (maximale Rechte)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mask::rwx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Angewendet (logisches UND) auf Benutzer-/Gruppen-ACL-Einträge vor Prüfung, ob Zugriff erlaubt ist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Im Filesystem-Listing an Stelle der Gruppen-Rechte angezeigt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Vererbung der ACLs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Es gibt Default-ACLs:		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default:user:alice:rwx,</a:t>
            </a:r>
            <a:b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default:group::---</a:t>
            </a:r>
            <a:b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</a:t>
            </a:r>
            <a:r>
              <a:rPr lang="de-DE" dirty="0" smtClean="0"/>
              <a:t>usw.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Wird eine neue Datei angelegt, werden Default-ACLs des enthaltenden Verzeichnisses übernommen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Wird ein neues Verzeichnis angelegt, werden die Default-ACLs des enthaltenden Verzeichnisses als Default-ACLs des neuen gesetzt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Nachträgliche Änderungen der ACLs sind dennoch möglich</a:t>
            </a:r>
          </a:p>
        </p:txBody>
      </p:sp>
    </p:spTree>
    <p:extLst>
      <p:ext uri="{BB962C8B-B14F-4D97-AF65-F5344CB8AC3E}">
        <p14:creationId xmlns:p14="http://schemas.microsoft.com/office/powerpoint/2010/main" val="3813515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9DC1FE87-A6AF-4F04-885D-9C21ECD09C75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Inhalte </a:t>
            </a:r>
            <a:r>
              <a:rPr lang="de-DE" dirty="0" smtClean="0"/>
              <a:t>des Kapitels</a:t>
            </a:r>
            <a:endParaRPr lang="de-DE" dirty="0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de-DE" b="1" dirty="0" smtClean="0"/>
              <a:t>Rechteverwaltung</a:t>
            </a:r>
            <a:endParaRPr lang="de-DE" b="1" dirty="0"/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Einleitung</a:t>
            </a:r>
          </a:p>
          <a:p>
            <a:pPr marL="1238250" lvl="2" indent="-381000">
              <a:lnSpc>
                <a:spcPct val="90000"/>
              </a:lnSpc>
              <a:buFont typeface="Arial" charset="0"/>
              <a:buChar char="–"/>
            </a:pPr>
            <a:r>
              <a:rPr lang="de-DE" sz="2000" dirty="0" smtClean="0"/>
              <a:t>Was ist ein Recht?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Benutzer- und Gruppenverwaltung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Anmeldung am System</a:t>
            </a:r>
          </a:p>
          <a:p>
            <a:pPr marL="1238250" lvl="2" indent="-381000">
              <a:lnSpc>
                <a:spcPct val="90000"/>
              </a:lnSpc>
              <a:buFont typeface="Arial" charset="0"/>
              <a:buChar char="–"/>
            </a:pPr>
            <a:r>
              <a:rPr lang="de-DE" sz="2000" dirty="0" smtClean="0"/>
              <a:t>Anmeldedaten</a:t>
            </a:r>
          </a:p>
          <a:p>
            <a:pPr marL="1238250" lvl="2" indent="-381000">
              <a:lnSpc>
                <a:spcPct val="90000"/>
              </a:lnSpc>
              <a:buFont typeface="Arial" charset="0"/>
              <a:buChar char="–"/>
            </a:pPr>
            <a:r>
              <a:rPr lang="de-DE" sz="2000" dirty="0" smtClean="0"/>
              <a:t>Login-Prozess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Speicherung von Rechten in Filesystemen</a:t>
            </a:r>
          </a:p>
          <a:p>
            <a:pPr marL="1238250" lvl="2" indent="-381000">
              <a:lnSpc>
                <a:spcPct val="90000"/>
              </a:lnSpc>
              <a:buFont typeface="Arial" charset="0"/>
              <a:buChar char="–"/>
            </a:pPr>
            <a:r>
              <a:rPr lang="de-DE" sz="2000" dirty="0" smtClean="0"/>
              <a:t>ACLs unter NT- und POSIX-Systemen</a:t>
            </a:r>
            <a:endParaRPr lang="de-DE" sz="2000" dirty="0"/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Übertragung von Privilegien</a:t>
            </a:r>
          </a:p>
          <a:p>
            <a:pPr marL="838200" lvl="1" indent="-381000">
              <a:lnSpc>
                <a:spcPct val="90000"/>
              </a:lnSpc>
              <a:buFont typeface="Arial" charset="0"/>
              <a:buChar char="–"/>
            </a:pPr>
            <a:r>
              <a:rPr lang="de-DE" dirty="0" smtClean="0"/>
              <a:t>Schutz vor schädlicher/fehlerhafter Software</a:t>
            </a:r>
          </a:p>
        </p:txBody>
      </p:sp>
    </p:spTree>
    <p:extLst>
      <p:ext uri="{BB962C8B-B14F-4D97-AF65-F5344CB8AC3E}">
        <p14:creationId xmlns:p14="http://schemas.microsoft.com/office/powerpoint/2010/main" val="3039413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D92CFD8B-58B0-4965-AA98-9F2CF063DB24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Schutz vor schädlicher/fehlerhafter Software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Speicherbereiche schützen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Jeder Prozess bekommt seinen eigenen virtuellen Adressraum</a:t>
            </a:r>
            <a:br>
              <a:rPr lang="de-DE" dirty="0" smtClean="0"/>
            </a:br>
            <a:r>
              <a:rPr lang="de-DE" dirty="0"/>
              <a:t>(</a:t>
            </a:r>
            <a:r>
              <a:rPr lang="de-DE" dirty="0">
                <a:sym typeface="Wingdings"/>
              </a:rPr>
              <a:t></a:t>
            </a:r>
            <a:r>
              <a:rPr lang="de-DE" dirty="0"/>
              <a:t> Kapitel 6, Folie 27ff.)</a:t>
            </a:r>
            <a:endParaRPr lang="de-DE" dirty="0" smtClean="0"/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Prozesse isolieren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Application Sandboxing</a:t>
            </a:r>
            <a:r>
              <a:rPr lang="de-DE" dirty="0" smtClean="0"/>
              <a:t> (z. B. bei An-</a:t>
            </a:r>
            <a:br>
              <a:rPr lang="de-DE" dirty="0" smtClean="0"/>
            </a:br>
            <a:r>
              <a:rPr lang="de-DE" dirty="0" smtClean="0"/>
              <a:t>droid): Prozesse voneinander abge-</a:t>
            </a:r>
            <a:br>
              <a:rPr lang="de-DE" dirty="0" smtClean="0"/>
            </a:br>
            <a:r>
              <a:rPr lang="de-DE" dirty="0" smtClean="0"/>
              <a:t>schottet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chroot</a:t>
            </a:r>
            <a:r>
              <a:rPr lang="de-DE" dirty="0" smtClean="0"/>
              <a:t>: Trennung auf Filesystem-</a:t>
            </a:r>
            <a:br>
              <a:rPr lang="de-DE" dirty="0" smtClean="0"/>
            </a:br>
            <a:r>
              <a:rPr lang="de-DE" dirty="0" smtClean="0"/>
              <a:t>ebene – Neues Wurzelverzeichnis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FreeBSD-Jails, OpenVZ, ...: Isoliertes</a:t>
            </a:r>
            <a:br>
              <a:rPr lang="de-DE" dirty="0" smtClean="0"/>
            </a:br>
            <a:r>
              <a:rPr lang="de-DE" dirty="0" smtClean="0"/>
              <a:t>Filesystem, Benutzer, Netzwerk, ...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Virtuelle Maschine (z. B. VirtualBox):</a:t>
            </a:r>
            <a:br>
              <a:rPr lang="de-DE" dirty="0" smtClean="0"/>
            </a:br>
            <a:r>
              <a:rPr lang="de-DE" dirty="0" smtClean="0"/>
              <a:t>Software virtualisiert kompletten Com-</a:t>
            </a:r>
            <a:br>
              <a:rPr lang="de-DE" dirty="0" smtClean="0"/>
            </a:br>
            <a:r>
              <a:rPr lang="de-DE" dirty="0" smtClean="0"/>
              <a:t>puter, auf dem Betriebssystem und weitere Software laufen kann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152" y="2397596"/>
            <a:ext cx="402336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0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CDC204E9-63B4-4D24-B44D-1A6324532AF6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Application Sandboxing</a:t>
            </a:r>
            <a:endParaRPr lang="en-US" i="1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Beispiel: Android </a:t>
            </a:r>
            <a:r>
              <a:rPr lang="en-US" b="1" i="1" dirty="0" smtClean="0"/>
              <a:t>Sandbox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Sandbox</a:t>
            </a:r>
            <a:r>
              <a:rPr lang="de-DE" dirty="0" smtClean="0"/>
              <a:t> basiert auf klassischen Unix-</a:t>
            </a:r>
            <a:br>
              <a:rPr lang="de-DE" dirty="0" smtClean="0"/>
            </a:br>
            <a:r>
              <a:rPr lang="de-DE" dirty="0" smtClean="0"/>
              <a:t>Rechten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Jeder Prozess läuft unter einem separaten</a:t>
            </a:r>
            <a:br>
              <a:rPr lang="de-DE" dirty="0" smtClean="0"/>
            </a:br>
            <a:r>
              <a:rPr lang="de-DE" dirty="0" smtClean="0"/>
              <a:t>Benutzer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Es gibt keine zwei Programme, die unter</a:t>
            </a:r>
            <a:br>
              <a:rPr lang="de-DE" dirty="0" smtClean="0"/>
            </a:br>
            <a:r>
              <a:rPr lang="de-DE" dirty="0" smtClean="0"/>
              <a:t>derselben Benutzerkennung ausgeführt</a:t>
            </a:r>
            <a:br>
              <a:rPr lang="de-DE" dirty="0" smtClean="0"/>
            </a:br>
            <a:r>
              <a:rPr lang="de-DE" dirty="0" smtClean="0"/>
              <a:t>werden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Prozess kann standardmäßig nur auf</a:t>
            </a:r>
            <a:br>
              <a:rPr lang="de-DE" dirty="0" smtClean="0"/>
            </a:br>
            <a:r>
              <a:rPr lang="de-DE" dirty="0" smtClean="0"/>
              <a:t>eigene Ressourcen zugreifen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Prozess kann nach erweiterten Rechten</a:t>
            </a:r>
            <a:br>
              <a:rPr lang="de-DE" dirty="0" smtClean="0"/>
            </a:br>
            <a:r>
              <a:rPr lang="de-DE" dirty="0" smtClean="0"/>
              <a:t>fragen, um auf andere Ressourcen/Daten</a:t>
            </a:r>
            <a:br>
              <a:rPr lang="de-DE" dirty="0" smtClean="0"/>
            </a:br>
            <a:r>
              <a:rPr lang="de-DE" dirty="0" smtClean="0"/>
              <a:t>anderer Prozesse zuzugreifen: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980728"/>
            <a:ext cx="3037837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663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496FF8A5-1F2D-4133-A6F8-FECA11B139C1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de-DE" b="1" dirty="0" smtClean="0"/>
              <a:t>Rechteverwaltung</a:t>
            </a:r>
            <a:endParaRPr lang="de-DE" dirty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Teil des Betriebssystems</a:t>
            </a:r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Auf verschiedenen Abstraktionsebenen</a:t>
            </a:r>
            <a:endParaRPr lang="de-DE" dirty="0"/>
          </a:p>
          <a:p>
            <a:pPr marL="381000" indent="-381000">
              <a:lnSpc>
                <a:spcPct val="120000"/>
              </a:lnSpc>
              <a:buFont typeface="Arial" charset="0"/>
              <a:buNone/>
            </a:pPr>
            <a:endParaRPr lang="de-DE" sz="1200" dirty="0"/>
          </a:p>
          <a:p>
            <a:pPr marL="381000" indent="-381000">
              <a:lnSpc>
                <a:spcPct val="90000"/>
              </a:lnSpc>
            </a:pPr>
            <a:r>
              <a:rPr lang="de-DE" b="1" dirty="0" smtClean="0"/>
              <a:t>Benutzer und Gruppen</a:t>
            </a:r>
            <a:endParaRPr lang="de-DE" dirty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Abbildung von Personen und Teams etc., so dass der Administrator des Systems Rechte zuweisen/verwalten kann</a:t>
            </a:r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Anmeldedaten </a:t>
            </a:r>
            <a:r>
              <a:rPr lang="en-US" i="1" dirty="0" smtClean="0"/>
              <a:t>(Credentials)</a:t>
            </a:r>
          </a:p>
          <a:p>
            <a:pPr marL="381000" indent="-381000">
              <a:lnSpc>
                <a:spcPct val="120000"/>
              </a:lnSpc>
              <a:buFont typeface="Arial" charset="0"/>
              <a:buNone/>
            </a:pPr>
            <a:endParaRPr lang="de-DE" sz="1200" dirty="0"/>
          </a:p>
          <a:p>
            <a:pPr marL="381000" indent="-381000">
              <a:lnSpc>
                <a:spcPct val="90000"/>
              </a:lnSpc>
            </a:pPr>
            <a:r>
              <a:rPr lang="de-DE" b="1" dirty="0" smtClean="0"/>
              <a:t>Bekannt machen am System</a:t>
            </a:r>
            <a:endParaRPr lang="de-DE" dirty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Login</a:t>
            </a:r>
            <a:r>
              <a:rPr lang="de-DE" dirty="0" smtClean="0"/>
              <a:t>-Prozess</a:t>
            </a:r>
          </a:p>
          <a:p>
            <a:pPr marL="381000" indent="-381000">
              <a:lnSpc>
                <a:spcPct val="120000"/>
              </a:lnSpc>
              <a:buFont typeface="Arial" charset="0"/>
              <a:buNone/>
            </a:pPr>
            <a:endParaRPr lang="de-DE" sz="1200" dirty="0"/>
          </a:p>
          <a:p>
            <a:pPr marL="381000" indent="-381000">
              <a:lnSpc>
                <a:spcPct val="90000"/>
              </a:lnSpc>
            </a:pPr>
            <a:r>
              <a:rPr lang="de-DE" b="1" dirty="0" smtClean="0"/>
              <a:t>Im Filesystem</a:t>
            </a:r>
            <a:endParaRPr lang="de-DE" dirty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Verwendung von Benutzern, Gruppen, ACLs zur Einstellung von Zugriffsrechten für echte Dateien oder für angeschlossene Hardware über Spezialdateien</a:t>
            </a:r>
          </a:p>
        </p:txBody>
      </p:sp>
    </p:spTree>
    <p:extLst>
      <p:ext uri="{BB962C8B-B14F-4D97-AF65-F5344CB8AC3E}">
        <p14:creationId xmlns:p14="http://schemas.microsoft.com/office/powerpoint/2010/main" val="747018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54263061-C798-45C1-943E-1DD3E001AB22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Vertiefung/Weiterführung der Thematik</a:t>
            </a:r>
            <a:endParaRPr lang="de-DE" dirty="0"/>
          </a:p>
        </p:txBody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de-DE" b="1" dirty="0" smtClean="0"/>
              <a:t>Uni-Veranstaltungen</a:t>
            </a:r>
            <a:endParaRPr lang="de-DE" dirty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Grundlagen der Rechnernetze</a:t>
            </a:r>
            <a:endParaRPr lang="en-US" i="1" dirty="0" smtClean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Sicherheit in IT-Systemen</a:t>
            </a:r>
          </a:p>
          <a:p>
            <a:pPr marL="0" indent="0">
              <a:lnSpc>
                <a:spcPct val="120000"/>
              </a:lnSpc>
            </a:pPr>
            <a:endParaRPr lang="en-US" sz="1200" i="1" dirty="0" smtClean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Web Engineering</a:t>
            </a:r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Verteilte Betriebssysteme</a:t>
            </a:r>
          </a:p>
          <a:p>
            <a:pPr marL="0" indent="0">
              <a:lnSpc>
                <a:spcPct val="120000"/>
              </a:lnSpc>
            </a:pPr>
            <a:endParaRPr lang="de-DE" sz="1200" dirty="0" smtClean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Kryptologie</a:t>
            </a:r>
          </a:p>
          <a:p>
            <a:pPr marL="381000" indent="-381000">
              <a:lnSpc>
                <a:spcPct val="120000"/>
              </a:lnSpc>
              <a:buFont typeface="Arial" charset="0"/>
              <a:buNone/>
            </a:pPr>
            <a:endParaRPr lang="de-DE" sz="1200" dirty="0"/>
          </a:p>
          <a:p>
            <a:pPr marL="381000" indent="-381000">
              <a:lnSpc>
                <a:spcPct val="90000"/>
              </a:lnSpc>
            </a:pPr>
            <a:r>
              <a:rPr lang="de-DE" b="1" dirty="0" smtClean="0"/>
              <a:t>Literatur</a:t>
            </a:r>
            <a:endParaRPr lang="de-DE" dirty="0"/>
          </a:p>
          <a:p>
            <a:pPr marL="381000" indent="-381000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Z. B. Barrett, Silverman, Byrnes. </a:t>
            </a:r>
            <a:r>
              <a:rPr lang="en-US" i="1" dirty="0" smtClean="0"/>
              <a:t>Linux Security Cookbook</a:t>
            </a:r>
            <a:r>
              <a:rPr lang="de-DE" dirty="0" smtClean="0"/>
              <a:t>. O'Reilly, 2003.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3069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76511C71-800A-4721-B245-CF7DD9DE7EBC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Einordnung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Betroffene physikalische Ressourcen</a:t>
            </a:r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 marL="0" indent="0">
              <a:lnSpc>
                <a:spcPct val="120000"/>
              </a:lnSpc>
            </a:pPr>
            <a:r>
              <a:rPr lang="de-DE" dirty="0" smtClean="0"/>
              <a:t>An der Rechteverwaltung sind alle Komponenten eines Rechners und zusätzlich der Benutzer beteiligt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1771200"/>
            <a:ext cx="7345073" cy="342566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A041300E-61EA-4522-8ACD-0656F909A700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ein Recht?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„Sie haben das Recht, zu schweigen.“</a:t>
            </a:r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endParaRPr lang="de-DE" b="1" dirty="0"/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endParaRPr lang="de-DE" b="1" dirty="0"/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endParaRPr lang="de-DE" b="1" dirty="0"/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endParaRPr lang="de-DE" b="1" dirty="0"/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endParaRPr lang="de-DE" b="1" dirty="0"/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endParaRPr lang="de-DE" b="1" dirty="0"/>
          </a:p>
          <a:p>
            <a:pPr>
              <a:lnSpc>
                <a:spcPct val="90000"/>
              </a:lnSpc>
            </a:pPr>
            <a:endParaRPr lang="de-DE" b="1" dirty="0" smtClean="0"/>
          </a:p>
          <a:p>
            <a:pPr>
              <a:lnSpc>
                <a:spcPct val="90000"/>
              </a:lnSpc>
            </a:pPr>
            <a:endParaRPr lang="de-DE" b="1" dirty="0"/>
          </a:p>
          <a:p>
            <a:pPr>
              <a:lnSpc>
                <a:spcPct val="90000"/>
              </a:lnSpc>
            </a:pPr>
            <a:r>
              <a:rPr lang="de-DE" b="1" dirty="0" smtClean="0"/>
              <a:t>Ihr habt auch das Recht auf freie Meinungsäußerung!</a:t>
            </a:r>
            <a:endParaRPr lang="de-DE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043" y="1988840"/>
            <a:ext cx="2655914" cy="3071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 descr="MPj0433160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049" y="5371999"/>
            <a:ext cx="64928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270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8AD8EDF8-90BE-45BC-ABAD-0AF162DA6CF6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 für Rechte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Blick über den Tellerrand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Freie Meinungsäußerung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Demokratische Wahlen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Aus dem Uni-Leben bekannt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 halten (ggfs. delegierbar an Übungsleiter)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Prüfung abnehmen (i.d.R. nicht übertragbar)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Im Büro staubsaugen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Umbauten im Serverraum vornehmen</a:t>
            </a:r>
          </a:p>
          <a:p>
            <a:pPr>
              <a:lnSpc>
                <a:spcPct val="90000"/>
              </a:lnSpc>
            </a:pPr>
            <a:endParaRPr lang="de-DE" sz="1200" b="1" dirty="0"/>
          </a:p>
          <a:p>
            <a:pPr>
              <a:lnSpc>
                <a:spcPct val="90000"/>
              </a:lnSpc>
            </a:pPr>
            <a:r>
              <a:rPr lang="de-DE" b="1" dirty="0" smtClean="0"/>
              <a:t>Konzentration auf Betriebssysteme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Mehrprozesssysteme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Mehrbenutzersysteme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636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F0342C0D-43DC-454E-8D1F-F7E20D5B63B7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 für Rechte in Betriebssystemen (1)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„Meta“-Rechte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Rechte vergeben, ändern und entziehen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Pauschal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Nur für bestimmte Rechte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Anwendungsebene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Formular in PDF- oder ODF-Textdokument ausfüllen / Felder ändern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Installierte Software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ausführen,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deinstallieren,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upgraden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Spielen</a:t>
            </a:r>
          </a:p>
        </p:txBody>
      </p:sp>
    </p:spTree>
    <p:extLst>
      <p:ext uri="{BB962C8B-B14F-4D97-AF65-F5344CB8AC3E}">
        <p14:creationId xmlns:p14="http://schemas.microsoft.com/office/powerpoint/2010/main" val="4115499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</a:t>
            </a:r>
            <a:r>
              <a:rPr lang="de-DE"/>
              <a:t>| </a:t>
            </a:r>
            <a:fld id="{72BAE6D0-B127-4410-A5C5-08CDF03FBD5B}" type="datetime1">
              <a:rPr lang="de-DE" smtClean="0"/>
              <a:t>17.04.2014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8 - Rechteverwaltung</a:t>
            </a:r>
            <a:endParaRPr lang="de-DE" dirty="0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 für Rechte in Betriebssystemen (2)</a:t>
            </a:r>
            <a:endParaRPr lang="de-DE" dirty="0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/>
              <a:t>Low-Level</a:t>
            </a:r>
            <a:r>
              <a:rPr lang="de-DE" b="1" dirty="0" smtClean="0"/>
              <a:t> im System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Direkten Speicherzugriff durchführen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Stack</a:t>
            </a:r>
            <a:r>
              <a:rPr lang="de-DE" dirty="0" smtClean="0"/>
              <a:t>-Größe anpassen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Echte Adressen sehen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Virtuelle Speicherverwaltung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Blöcke im Dateisystem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charset="0"/>
              <a:buChar char="–"/>
            </a:pPr>
            <a:r>
              <a:rPr lang="de-DE" dirty="0" smtClean="0"/>
              <a:t>Speicheradressen von Java-Objekten</a:t>
            </a:r>
          </a:p>
          <a:p>
            <a:pPr>
              <a:lnSpc>
                <a:spcPct val="90000"/>
              </a:lnSpc>
            </a:pPr>
            <a:endParaRPr lang="de-DE" sz="1200" b="1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Prozesskontrolle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Liste der Prozesse anzeigen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Prozess anhalten oder weiterlaufen lassen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Prozess starten/beenden, Kind-Prozess erzeugen</a:t>
            </a:r>
          </a:p>
        </p:txBody>
      </p:sp>
    </p:spTree>
    <p:extLst>
      <p:ext uri="{BB962C8B-B14F-4D97-AF65-F5344CB8AC3E}">
        <p14:creationId xmlns:p14="http://schemas.microsoft.com/office/powerpoint/2010/main" val="2047340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32638"/>
      </a:hlink>
      <a:folHlink>
        <a:srgbClr val="A32638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A326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2786</Words>
  <Application>Microsoft Office PowerPoint</Application>
  <PresentationFormat>Bildschirmpräsentation (4:3)</PresentationFormat>
  <Paragraphs>657</Paragraphs>
  <Slides>43</Slides>
  <Notes>41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4" baseType="lpstr">
      <vt:lpstr>Leere Präsentation</vt:lpstr>
      <vt:lpstr>Grundlagen der Betriebssysteme [CS2100]</vt:lpstr>
      <vt:lpstr>Kapitel 8  Rechteverwaltung</vt:lpstr>
      <vt:lpstr>Inhalte der Vorlesung</vt:lpstr>
      <vt:lpstr>Inhalte des Kapitels</vt:lpstr>
      <vt:lpstr>Einordnung</vt:lpstr>
      <vt:lpstr>Was ist ein Recht?</vt:lpstr>
      <vt:lpstr>Beispiele für Rechte</vt:lpstr>
      <vt:lpstr>Beispiele für Rechte in Betriebssystemen (1)</vt:lpstr>
      <vt:lpstr>Beispiele für Rechte in Betriebssystemen (2)</vt:lpstr>
      <vt:lpstr>Beispiele für Rechte in Betriebssystemen (3)</vt:lpstr>
      <vt:lpstr>Was ist ein Recht?</vt:lpstr>
      <vt:lpstr>Rechte aus verschiedener Sicht</vt:lpstr>
      <vt:lpstr>Rechteverwaltung im Betriebssystem (1)</vt:lpstr>
      <vt:lpstr>Rechteverwaltung im Betriebssystem (2)</vt:lpstr>
      <vt:lpstr>Benutzer- und Gruppenverwaltung (1)</vt:lpstr>
      <vt:lpstr>Benutzer- und Gruppenverwaltung (2)</vt:lpstr>
      <vt:lpstr>Benutzer- und Gruppenverwaltung (3)</vt:lpstr>
      <vt:lpstr>Anmeldedaten (Credentials) (1)</vt:lpstr>
      <vt:lpstr>Anmeldedaten (Credentials) (2)</vt:lpstr>
      <vt:lpstr>Anmeldedaten (Credentials) (3)</vt:lpstr>
      <vt:lpstr>Anmelden am System (1)</vt:lpstr>
      <vt:lpstr>Anmelden am System (2)</vt:lpstr>
      <vt:lpstr>Roter Faden</vt:lpstr>
      <vt:lpstr>Wiederholung: Rechte in Filesystemen</vt:lpstr>
      <vt:lpstr>Rechte im Filesystem: NTFS (1)</vt:lpstr>
      <vt:lpstr>Rechte im Filesystem: NTFS (2)</vt:lpstr>
      <vt:lpstr>Rechte im Filesystem: NTFS (3)</vt:lpstr>
      <vt:lpstr>Rechte im Filesystem: *nix (1)</vt:lpstr>
      <vt:lpstr>Rechte im Filesystem: *nix (2)</vt:lpstr>
      <vt:lpstr>Rechte im Filesystem: *nix (3)</vt:lpstr>
      <vt:lpstr>Rechte im Filesystem: *nix (4)</vt:lpstr>
      <vt:lpstr>Rechte im Filesystem: *nix (5)</vt:lpstr>
      <vt:lpstr>Rechte im Filesystem: *nix (6)</vt:lpstr>
      <vt:lpstr>Übertragung von Privilegien (1)</vt:lpstr>
      <vt:lpstr>Übertragung von Privilegien (2)</vt:lpstr>
      <vt:lpstr>Übertragung von Privilegien (3)</vt:lpstr>
      <vt:lpstr>ACLs unter Linux (1)</vt:lpstr>
      <vt:lpstr>ACLs unter Linux (2)</vt:lpstr>
      <vt:lpstr>ACLs unter Linux (3)</vt:lpstr>
      <vt:lpstr>Schutz vor schädlicher/fehlerhafter Software</vt:lpstr>
      <vt:lpstr>Application Sandboxing</vt:lpstr>
      <vt:lpstr>Zusammenfassung</vt:lpstr>
      <vt:lpstr>Vertiefung/Weiterführung der Thematik</vt:lpstr>
    </vt:vector>
  </TitlesOfParts>
  <Company>Universität Ulm, Eingebettete Systeme/Echtzeitsysteme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 Grundlagen der Betriebssysteme (SS 14)</dc:title>
  <dc:subject>8 - Rechteverwaltung</dc:subject>
  <dc:creator>Heiko Falk</dc:creator>
  <cp:lastModifiedBy>hfalk</cp:lastModifiedBy>
  <cp:revision>2963</cp:revision>
  <cp:lastPrinted>2013-05-03T06:35:23Z</cp:lastPrinted>
  <dcterms:modified xsi:type="dcterms:W3CDTF">2014-04-17T08:46:55Z</dcterms:modified>
</cp:coreProperties>
</file>