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616" r:id="rId2"/>
    <p:sldId id="487" r:id="rId3"/>
    <p:sldId id="617" r:id="rId4"/>
    <p:sldId id="618" r:id="rId5"/>
    <p:sldId id="742" r:id="rId6"/>
    <p:sldId id="631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85" r:id="rId15"/>
    <p:sldId id="686" r:id="rId16"/>
    <p:sldId id="698" r:id="rId17"/>
    <p:sldId id="699" r:id="rId18"/>
    <p:sldId id="687" r:id="rId19"/>
    <p:sldId id="688" r:id="rId20"/>
    <p:sldId id="744" r:id="rId21"/>
    <p:sldId id="689" r:id="rId22"/>
    <p:sldId id="690" r:id="rId23"/>
    <p:sldId id="691" r:id="rId24"/>
    <p:sldId id="692" r:id="rId25"/>
    <p:sldId id="693" r:id="rId26"/>
    <p:sldId id="694" r:id="rId27"/>
    <p:sldId id="695" r:id="rId28"/>
    <p:sldId id="696" r:id="rId29"/>
    <p:sldId id="697" r:id="rId30"/>
    <p:sldId id="745" r:id="rId31"/>
    <p:sldId id="700" r:id="rId32"/>
    <p:sldId id="701" r:id="rId33"/>
    <p:sldId id="702" r:id="rId34"/>
    <p:sldId id="703" r:id="rId35"/>
    <p:sldId id="704" r:id="rId36"/>
    <p:sldId id="705" r:id="rId37"/>
    <p:sldId id="706" r:id="rId38"/>
    <p:sldId id="707" r:id="rId39"/>
    <p:sldId id="743" r:id="rId40"/>
    <p:sldId id="709" r:id="rId41"/>
    <p:sldId id="710" r:id="rId42"/>
    <p:sldId id="746" r:id="rId43"/>
    <p:sldId id="711" r:id="rId44"/>
    <p:sldId id="712" r:id="rId45"/>
    <p:sldId id="713" r:id="rId46"/>
    <p:sldId id="714" r:id="rId47"/>
    <p:sldId id="715" r:id="rId48"/>
    <p:sldId id="716" r:id="rId49"/>
    <p:sldId id="717" r:id="rId50"/>
    <p:sldId id="718" r:id="rId51"/>
    <p:sldId id="719" r:id="rId52"/>
    <p:sldId id="720" r:id="rId53"/>
    <p:sldId id="739" r:id="rId54"/>
    <p:sldId id="740" r:id="rId55"/>
    <p:sldId id="741" r:id="rId56"/>
    <p:sldId id="721" r:id="rId57"/>
    <p:sldId id="722" r:id="rId58"/>
    <p:sldId id="723" r:id="rId59"/>
    <p:sldId id="724" r:id="rId60"/>
    <p:sldId id="725" r:id="rId61"/>
    <p:sldId id="726" r:id="rId62"/>
    <p:sldId id="727" r:id="rId63"/>
    <p:sldId id="728" r:id="rId64"/>
    <p:sldId id="729" r:id="rId65"/>
    <p:sldId id="730" r:id="rId66"/>
    <p:sldId id="731" r:id="rId67"/>
    <p:sldId id="747" r:id="rId68"/>
    <p:sldId id="732" r:id="rId69"/>
    <p:sldId id="733" r:id="rId70"/>
    <p:sldId id="734" r:id="rId71"/>
    <p:sldId id="735" r:id="rId72"/>
    <p:sldId id="736" r:id="rId73"/>
    <p:sldId id="737" r:id="rId74"/>
    <p:sldId id="738" r:id="rId75"/>
    <p:sldId id="608" r:id="rId76"/>
    <p:sldId id="625" r:id="rId77"/>
    <p:sldId id="626" r:id="rId78"/>
  </p:sldIdLst>
  <p:sldSz cx="9144000" cy="6858000" type="screen4x3"/>
  <p:notesSz cx="6797675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FF0000"/>
    <a:srgbClr val="FFFFB3"/>
    <a:srgbClr val="94BD5E"/>
    <a:srgbClr val="FF8080"/>
    <a:srgbClr val="3366FF"/>
    <a:srgbClr val="AAA28D"/>
    <a:srgbClr val="7D91AA"/>
    <a:srgbClr val="FFFFFF"/>
    <a:srgbClr val="7D9AA9"/>
    <a:srgbClr val="A32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202" autoAdjust="0"/>
  </p:normalViewPr>
  <p:slideViewPr>
    <p:cSldViewPr>
      <p:cViewPr varScale="1">
        <p:scale>
          <a:sx n="109" d="100"/>
          <a:sy n="109" d="100"/>
        </p:scale>
        <p:origin x="-1590" y="-90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44083"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BFC47-B4B7-4F92-94D4-FCF02B3E791E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B55DF-E1B1-4D47-90B3-1EEE01234289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B55DF-E1B1-4D47-90B3-1EEE01234289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8DAE8-1DFA-4305-872F-4516FFE6975D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7DC8C-0C75-47D6-B7CD-90884F3A3600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8AB2D-8F41-44E0-BFFC-323A06701A5E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72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73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74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75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76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D7B48-4F0C-4E91-8F6E-0997471AD77B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CD076-FDF5-408B-8E05-03D9610880C8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41C77373-DED8-462D-82CF-7C22732ADE6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34F818C-7E4E-4DF4-AD81-A99F335E435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2480053-DFD3-42C0-A146-34347A4178E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6BFE7BB-43E9-4FF1-B8EC-ABA5BE86F44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25A99222-A1B4-4E94-AD3F-4A4DB50972B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04E7ACC-AAFE-40B0-BDDC-BA102B1A516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637F80B-B3B6-4369-91A8-EEE216B0EC0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0823BBD-7168-4A05-9A5C-C2EA286D7D2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91860A6-2617-4C24-ACE4-4FCA60BF0E9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049383D1-A88F-489A-A5B7-6E2016A4219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F1928FA-56C2-4D82-934D-D6FA23B4B79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24E2D751-162D-4994-B421-A6F3A20FBD4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Betriebssysteme (GdBS) SS 2014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 smtClean="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/77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11350"/>
            <a:ext cx="7772400" cy="1263650"/>
          </a:xfrm>
        </p:spPr>
        <p:txBody>
          <a:bodyPr/>
          <a:lstStyle/>
          <a:p>
            <a:r>
              <a:rPr lang="de-DE" dirty="0" smtClean="0"/>
              <a:t>Grundlagen der Betriebssysteme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CS2100</a:t>
            </a:r>
            <a:r>
              <a:rPr lang="de-DE" sz="2800" b="0" dirty="0"/>
              <a:t>]</a:t>
            </a:r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Sommersemester 2014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197404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4846974-9701-4EDA-A9FE-E28AC04189B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Tastatur </a:t>
            </a:r>
            <a:r>
              <a:rPr lang="de-DE" dirty="0" smtClean="0"/>
              <a:t>(3)</a:t>
            </a:r>
            <a:endParaRPr lang="en-US" dirty="0"/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Tastenerkennung (fortges.)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Umsetzung der erkannten Taste in Tastencode </a:t>
            </a:r>
            <a:r>
              <a:rPr lang="en-US" i="1" dirty="0" smtClean="0"/>
              <a:t>(Scancode)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Jeder Taste sind zwei Codes zugeordnet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Einer für die Betätigung der Taste (MAKE-Code)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Einer für das Loslassen der Taste (BREAK-Code)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Problem: Entprellung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Mechanische Kontakte prellen, d.h. Kontakt schließt nicht sofort dauerhaft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Software: kurzzeitiges Öffnen des Kontakts wird ignoriert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Hardware: elektrische Schaltung</a:t>
            </a:r>
            <a:endParaRPr lang="en-US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56016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18712C2-0DC6-4341-997F-F65CA87768F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Maus (1)</a:t>
            </a:r>
            <a:endParaRPr lang="de-DE" dirty="0"/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Mechanische Maus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Gummibeschichtete Stahlkugel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Abgreifräder in X- und Y-Richtung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Lochscheiben mit zwei Lichtschranken (über LED) pro Rad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Lichtsignale interpretierbar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Entfernung über Anzahl der Lichtblitze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Richtung über Phasenverschiebung der zwei Lichtblitze pro Rad</a:t>
            </a:r>
            <a:br>
              <a:rPr lang="de-DE" dirty="0" smtClean="0"/>
            </a:br>
            <a:r>
              <a:rPr lang="de-DE" dirty="0" smtClean="0"/>
              <a:t>Drehung nach links:</a:t>
            </a:r>
            <a:br>
              <a:rPr lang="de-DE" dirty="0" smtClean="0"/>
            </a:br>
            <a:r>
              <a:rPr lang="de-DE" dirty="0" smtClean="0"/>
              <a:t>Lichtblitz bei L2, dann L1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Drehung nach rechts:</a:t>
            </a:r>
            <a:br>
              <a:rPr lang="de-DE" dirty="0" smtClean="0"/>
            </a:br>
            <a:r>
              <a:rPr lang="de-DE" dirty="0" smtClean="0"/>
              <a:t>Lichtblitz bei L1, dann L2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48742" r="34643" b="19335"/>
          <a:stretch/>
        </p:blipFill>
        <p:spPr>
          <a:xfrm>
            <a:off x="5015104" y="4147913"/>
            <a:ext cx="3445328" cy="16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6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02BECD8-55AC-411E-9883-D36EA050D3A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Maus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Optische Maus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Lichtquelle und optische Sensoren erkennen Strukturveränderungen auf der Unterlage</a:t>
            </a:r>
            <a:endParaRPr lang="de-DE" dirty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Codierung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Mausbewegungen, Richtungen und Tastendrücke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Codierung in RS-232 Daten (typischerweise 1.200 Bit/s, 7N1)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Codierung in USB-Pakete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6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D4DA939-1DFC-4E26-BC55-F8C8687144F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Geräteverwaltung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Schichtung der Systemsoftware bis zum Gerät</a:t>
            </a:r>
            <a:endParaRPr lang="de-DE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26726" r="14286" b="12101"/>
          <a:stretch/>
        </p:blipFill>
        <p:spPr>
          <a:xfrm>
            <a:off x="827584" y="1916832"/>
            <a:ext cx="6335485" cy="31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3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B9373FB-A3E3-4601-A058-776624A7D07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Treiberschnittstelle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Ziel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Entlastung des Betriebssystemkerns von notwendigen Spezialbehandlungen von einzelnen Geräten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Gleiche Software-Schnittstelle für alle Geräte einer Art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Geräteunabhängige Schnittstelle</a:t>
            </a:r>
            <a:endParaRPr lang="de-DE" dirty="0"/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Treiber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Software-Modul für spezielle Geräte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für einen bestimmten Festplattenkontroller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Einheitliche Behandlung von Treibern durch das Betriebssystem</a:t>
            </a:r>
          </a:p>
          <a:p>
            <a:pPr>
              <a:lnSpc>
                <a:spcPct val="90000"/>
              </a:lnSpc>
            </a:pPr>
            <a:endParaRPr lang="de-DE" sz="1200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Aufgabe der Treiber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Implementierung der Treiberschnittstelle für bestimmtes Gerät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Programmierung der I/O-Register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Behandlung der </a:t>
            </a:r>
            <a:r>
              <a:rPr lang="en-US" i="1" dirty="0" smtClean="0"/>
              <a:t>Interrupts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70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8768905-2000-414C-97D8-B30D9FD1872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Treiberimplementierung (1)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Aufgaben des Treibers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Verwaltung von Zugriffsrechten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 darf was?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Optimale Nutzung der Peripherie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Strategische Entscheidungen innerhalb des Treibers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optimaler Plattendurchsatz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Zuteilung von Ressourcen an Benutzerprozesse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Auflösung von Zugriffskonflikten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Implementierung über </a:t>
            </a:r>
            <a:r>
              <a:rPr lang="en-US" i="1" dirty="0" smtClean="0"/>
              <a:t>Polling</a:t>
            </a:r>
            <a:r>
              <a:rPr lang="de-DE" dirty="0" smtClean="0"/>
              <a:t>, </a:t>
            </a:r>
            <a:r>
              <a:rPr lang="en-US" i="1" dirty="0" smtClean="0"/>
              <a:t>Interrupts</a:t>
            </a:r>
            <a:r>
              <a:rPr lang="de-DE" dirty="0" smtClean="0"/>
              <a:t> oder I/O-Operationen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Mehrere Benutzerprozesse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Scheduler</a:t>
            </a:r>
            <a:r>
              <a:rPr lang="de-DE" dirty="0" smtClean="0"/>
              <a:t> schaltet zwischen Prozessen um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Kapitel 4)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Langsame Auftragsbearbeitung durch das Gerät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Latenz- und Positionierzeit einer Festplatte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9060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BBD0A28-0B06-4CED-9EA9-F06B5C2B12A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Treiberimplementierung (2)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Polling</a:t>
            </a:r>
            <a:r>
              <a:rPr lang="de-DE" b="1" dirty="0" smtClean="0"/>
              <a:t>-Betrieb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ist einzig aktive Instanz bei einer I/O-Transaktion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fragt I/O-Baustein ab, ob Teilaktion beendet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ob Daten vorliegen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Aktives Warten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Problem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ständig aktiv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Vergeudung von Rechenzeit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Implizites Blockieren anderer Prozesse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Heute nur sinnvoll bei äußerst kurzen Wartezeiten</a:t>
            </a:r>
          </a:p>
        </p:txBody>
      </p:sp>
    </p:spTree>
    <p:extLst>
      <p:ext uri="{BB962C8B-B14F-4D97-AF65-F5344CB8AC3E}">
        <p14:creationId xmlns:p14="http://schemas.microsoft.com/office/powerpoint/2010/main" val="271987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E6049F8-4450-4D33-B22C-9B140DEC237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Treiberimplementierung (3)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Interrupt</a:t>
            </a:r>
            <a:r>
              <a:rPr lang="de-DE" b="1" dirty="0" smtClean="0"/>
              <a:t>-Betrieb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 kann durch Unterbrechungsauslösung aktiv werden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Gerät meldet Beendigung eines Teilauftrags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Problem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Komplexes Programmiermodell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Zusatzaufwand durch Unterbrechungsbehandlung</a:t>
            </a:r>
            <a:br>
              <a:rPr lang="de-DE" dirty="0" smtClean="0"/>
            </a:br>
            <a:r>
              <a:rPr lang="de-DE" dirty="0" smtClean="0"/>
              <a:t>(Registersicherung etc.)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Vorteil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kann nach Anstoßen eines I/O-Teilauftrags weitere Befehle ausführen</a:t>
            </a:r>
          </a:p>
        </p:txBody>
      </p:sp>
    </p:spTree>
    <p:extLst>
      <p:ext uri="{BB962C8B-B14F-4D97-AF65-F5344CB8AC3E}">
        <p14:creationId xmlns:p14="http://schemas.microsoft.com/office/powerpoint/2010/main" val="2528570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1DFE2C2-71EB-4CA9-BC10-8F5DDE2A4A0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Treiberimplementierung (4)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I/O-Operationen durch Anwendungsprozess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Synchrone Operation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Anwendungsprozess weiß, dass I/O-Operation nach Systemaufruf abgeschlossen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Asynchrone Operation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Anwendungsprozess stößt I/O-Operation an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Evtl. nachträgliche Synchronisierung mit Ende der Operation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Realisierung der Synchronisierung mit dem I/O-Ende durch Blockierung des Prozesses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Schlechte Alternative: aktives Warten</a:t>
            </a:r>
          </a:p>
        </p:txBody>
      </p:sp>
    </p:spTree>
    <p:extLst>
      <p:ext uri="{BB962C8B-B14F-4D97-AF65-F5344CB8AC3E}">
        <p14:creationId xmlns:p14="http://schemas.microsoft.com/office/powerpoint/2010/main" val="2681302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D0AAA146-9026-41F6-AD93-158B13E8981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Treiberimplementierung (5)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Typische Abwicklung mehrerer I/O-Aufträge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Interne Warteschlange für Aufträge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Blockierung des Benutzerprozesses (bei synchroner I/O-Operation)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Strategische Abarbeitung der Aufträge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Freigabe blockierter Prozesse mit beendeten I/O-Aufträgen (bei synchroner I/O-Operation)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Nutzung von </a:t>
            </a:r>
            <a:r>
              <a:rPr lang="en-US" i="1" dirty="0" smtClean="0"/>
              <a:t>Interrupt</a:t>
            </a:r>
            <a:r>
              <a:rPr lang="de-DE" dirty="0" smtClean="0"/>
              <a:t>-Behandlung zur Fortführung von I/O-Aufträgen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Falls Treiber inaktiv, Umschaltung auf lauffähige Prozesse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Synchronisierung bei asynchronen I/O-Operationen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Abwicklung wie synchrone I/O-Operation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Blockierung, falls Auftrag noch nicht beendet</a:t>
            </a:r>
          </a:p>
        </p:txBody>
      </p:sp>
    </p:spTree>
    <p:extLst>
      <p:ext uri="{BB962C8B-B14F-4D97-AF65-F5344CB8AC3E}">
        <p14:creationId xmlns:p14="http://schemas.microsoft.com/office/powerpoint/2010/main" val="404773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2813"/>
            <a:ext cx="7772400" cy="2068512"/>
          </a:xfrm>
        </p:spPr>
        <p:txBody>
          <a:bodyPr/>
          <a:lstStyle/>
          <a:p>
            <a:r>
              <a:rPr lang="de-DE" dirty="0"/>
              <a:t>Kapitel </a:t>
            </a:r>
            <a:r>
              <a:rPr lang="de-DE" dirty="0"/>
              <a:t>9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Ein-/Ausgabe und Gerätetreiber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7D2BEA9-89F5-4FEE-AAFA-707A706BE60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de-DE" b="1" dirty="0" smtClean="0"/>
              <a:t>Ein-/Ausgabe und Gerätetreiber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Geräteaufbau </a:t>
            </a:r>
            <a:r>
              <a:rPr lang="de-DE" i="1" dirty="0" smtClean="0"/>
              <a:t>(exemplarisch)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Tastatur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Maus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Treiberschnittstelle und Treiberimplementierung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Fallstudie: UNIX/Linux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Fallstudie</a:t>
            </a:r>
            <a:r>
              <a:rPr lang="de-DE" dirty="0"/>
              <a:t>: </a:t>
            </a:r>
            <a:r>
              <a:rPr lang="de-DE" dirty="0" smtClean="0"/>
              <a:t>Windows I/O-System</a:t>
            </a:r>
            <a:endParaRPr lang="de-DE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/>
              <a:t>Festplattentreiber</a:t>
            </a:r>
            <a:endParaRPr lang="de-DE" i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Treiber </a:t>
            </a:r>
            <a:r>
              <a:rPr lang="de-DE" dirty="0"/>
              <a:t>für weitere Geräte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74483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8617A15-7026-4CC8-A8D3-06ED0B00C7A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Gerätetreiber unter UNIX/Linux (1)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Peripherie-Geräte werden durch Spezialdateien repräsentiert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Geräte können wie Dateien mit Lese- und Schreiboperationen angesprochen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Öffnen der Spezialdateien schafft eine Verbindung zum Gerät, die durch einen Treiber hergestellt wird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Direkter Durchgriff vom Anwender auf den Treiber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Zwei Gerätetypen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Blockorientierte Geräte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Zeichenorientierte Geräte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2935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65C26F2-1FF6-4805-8248-99D80E6B91A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Gerätetreiber unter UNIX/Linux (2)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Blockorientierte Spezialdateien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Plattenlaufwerke, Bandlaufwerke, </a:t>
            </a:r>
            <a:r>
              <a:rPr lang="en-US" i="1" dirty="0" smtClean="0"/>
              <a:t>Floppy Disks</a:t>
            </a:r>
            <a:r>
              <a:rPr lang="de-DE" dirty="0" smtClean="0"/>
              <a:t>, CD-ROMs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Zeichenorientierte Spezialdateien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Serielle Schnittstellen, Drucker, Audiokanäle, etc.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Blockorientierte Geräte haben meist auch eine zusätzliche zeichenorientierte Repräsentation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Eindeutige Beschreibung der Geräte durch ein Tupel</a:t>
            </a:r>
          </a:p>
          <a:p>
            <a:pPr>
              <a:lnSpc>
                <a:spcPct val="120000"/>
              </a:lnSpc>
            </a:pPr>
            <a:r>
              <a:rPr lang="de-DE" b="1" dirty="0" smtClean="0"/>
              <a:t>(Gerätetyp, </a:t>
            </a:r>
            <a:r>
              <a:rPr lang="en-US" b="1" i="1" dirty="0" smtClean="0"/>
              <a:t>Major Number</a:t>
            </a:r>
            <a:r>
              <a:rPr lang="de-DE" b="1" dirty="0" smtClean="0"/>
              <a:t>, </a:t>
            </a:r>
            <a:r>
              <a:rPr lang="en-US" b="1" i="1" dirty="0" smtClean="0"/>
              <a:t>Minor Number</a:t>
            </a:r>
            <a:r>
              <a:rPr lang="de-DE" b="1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Gerätetyp: </a:t>
            </a:r>
            <a:r>
              <a:rPr lang="en-US" i="1" dirty="0" smtClean="0"/>
              <a:t>Block Device</a:t>
            </a:r>
            <a:r>
              <a:rPr lang="de-DE" dirty="0" smtClean="0"/>
              <a:t>, </a:t>
            </a:r>
            <a:r>
              <a:rPr lang="en-US" i="1" dirty="0" smtClean="0"/>
              <a:t>Character Device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Major Number:</a:t>
            </a:r>
            <a:r>
              <a:rPr lang="de-DE" dirty="0" smtClean="0"/>
              <a:t> Auswahlnummer für einen Treiber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Minor Number:</a:t>
            </a:r>
            <a:r>
              <a:rPr lang="de-DE" dirty="0" smtClean="0"/>
              <a:t> Auswahl eines Gerätes innerhalb eines Treibers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80296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0C1CF9C-E49F-42C9-9661-8A81F97F1F2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Gerätetreiber unter UNIX/Linux (3)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929116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 eines Verzeichnislistings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/dev</a:t>
            </a:r>
            <a:r>
              <a:rPr lang="de-DE" b="1" dirty="0" smtClean="0"/>
              <a:t> (Ausschnitt)</a:t>
            </a:r>
          </a:p>
          <a:p>
            <a:pPr>
              <a:lnSpc>
                <a:spcPct val="90000"/>
              </a:lnSpc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crw-------   root root    5, 1 Jan 11 08:05 console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lrwxrwxrwx   root root       3 Jan 11 14:09 dvd1 -&gt; sr0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lrwxrwxrwx   root root       3 Jan 11 14:09 dvdrw1 -&gt; sr0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crw-rw----   root video  29, 0 Jan 11 08:04 fb0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brw-rw----   root disk    8, 0 Jan 11 08:05 sda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brw-rw----   root disk    8, 1 Jan 11 08:05 sda1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brw-rw----   root disk    8, 2 Jan 11 08:05 sda2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brw-rw----   root disk    8, 3 Jan 11 08:05 sda3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brw-rw----   root disk    8, 4 Jan 11 08:05 sda4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brw-rw----+  root cdrom  11, 0 Jan 11 14:09 sr0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crw-rw-rw-   root tty     5, 0 Jan 11 08:04 tty</a:t>
            </a:r>
          </a:p>
          <a:p>
            <a:pPr>
              <a:lnSpc>
                <a:spcPct val="90000"/>
              </a:lnSpc>
            </a:pP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536" y="5164743"/>
            <a:ext cx="1746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Zugriffsrechte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2177744" y="5164743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Eigentümer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868166" y="5164743"/>
            <a:ext cx="113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Major +</a:t>
            </a:r>
          </a:p>
          <a:p>
            <a:r>
              <a:rPr lang="en-US" sz="2000" i="1" dirty="0" smtClean="0"/>
              <a:t>Minor</a:t>
            </a:r>
          </a:p>
          <a:p>
            <a:r>
              <a:rPr lang="en-US" sz="2000" i="1" dirty="0" smtClean="0"/>
              <a:t>Number</a:t>
            </a:r>
            <a:endParaRPr lang="en-US" sz="20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4932040" y="515719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Erstellungszeit-punkt der Spezialdatei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6948264" y="5164743"/>
            <a:ext cx="163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Name der Spezialdatei</a:t>
            </a:r>
            <a:endParaRPr lang="de-DE" sz="2000" dirty="0"/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1187624" y="5013176"/>
            <a:ext cx="0" cy="208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2915816" y="5013176"/>
            <a:ext cx="0" cy="208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4572000" y="5013176"/>
            <a:ext cx="0" cy="208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5796136" y="5013176"/>
            <a:ext cx="0" cy="208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7308304" y="5013176"/>
            <a:ext cx="0" cy="208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179512" y="5589240"/>
            <a:ext cx="2359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000" dirty="0" smtClean="0"/>
              <a:t>: </a:t>
            </a:r>
            <a:r>
              <a:rPr lang="en-US" sz="2000" i="1" dirty="0" smtClean="0"/>
              <a:t>character device</a:t>
            </a:r>
          </a:p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sz="2000" dirty="0" smtClean="0"/>
              <a:t>: </a:t>
            </a:r>
            <a:r>
              <a:rPr lang="en-US" sz="2000" i="1" dirty="0" smtClean="0"/>
              <a:t>block device</a:t>
            </a:r>
          </a:p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sz="2000" dirty="0" smtClean="0"/>
              <a:t>: </a:t>
            </a:r>
            <a:r>
              <a:rPr lang="en-US" sz="2000" i="1" dirty="0" smtClean="0"/>
              <a:t>symbolic link</a:t>
            </a:r>
            <a:endParaRPr lang="en-US" sz="2000" i="1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323528" y="5013176"/>
            <a:ext cx="0" cy="6593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1431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ige Legende 1"/>
          <p:cNvSpPr/>
          <p:nvPr/>
        </p:nvSpPr>
        <p:spPr bwMode="auto">
          <a:xfrm>
            <a:off x="6400966" y="3429000"/>
            <a:ext cx="2563522" cy="1008112"/>
          </a:xfrm>
          <a:prstGeom prst="wedgeRectCallout">
            <a:avLst>
              <a:gd name="adj1" fmla="val -150459"/>
              <a:gd name="adj2" fmla="val -12781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1DD44D3-C8B9-4D3D-B67E-D3D55F6EC07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Treibergerüst unter Linux (1)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929116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static struct file_operations fops;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// ... Initialisierung von fops (Funktionszeiger)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static int __init mod_init( void ) {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if ( register_chrdev( 240, ”DummyDriver”, &amp;fops ) == 0 )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return 0;     // Treiber erfolgreich angemeldet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return –EIO;    // Anmeldung beim Kernel fehlgeschlagen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static void __exit mod_exit( void ) {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unregister_chrdev( 240, ”DummyDriver” );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module_init( mod_init );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module_exit( mod_exit );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00966" y="3429000"/>
            <a:ext cx="2563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Registrierung für das </a:t>
            </a:r>
            <a:r>
              <a:rPr lang="en-US" sz="2000" i="1" dirty="0" smtClean="0"/>
              <a:t>char device</a:t>
            </a:r>
            <a:r>
              <a:rPr lang="de-DE" sz="2000" dirty="0" smtClean="0"/>
              <a:t> mit der </a:t>
            </a:r>
            <a:r>
              <a:rPr lang="en-US" sz="2000" i="1" dirty="0" smtClean="0"/>
              <a:t>Major Number</a:t>
            </a:r>
            <a:r>
              <a:rPr lang="de-DE" sz="2000" dirty="0" smtClean="0"/>
              <a:t> 240.</a:t>
            </a:r>
            <a:endParaRPr lang="de-DE" sz="2000" dirty="0"/>
          </a:p>
        </p:txBody>
      </p:sp>
      <p:sp>
        <p:nvSpPr>
          <p:cNvPr id="8" name="Rechteckige Legende 7"/>
          <p:cNvSpPr/>
          <p:nvPr/>
        </p:nvSpPr>
        <p:spPr bwMode="auto">
          <a:xfrm>
            <a:off x="5076056" y="4861609"/>
            <a:ext cx="3240360" cy="1631216"/>
          </a:xfrm>
          <a:prstGeom prst="wedgeRectCallout">
            <a:avLst>
              <a:gd name="adj1" fmla="val -99978"/>
              <a:gd name="adj2" fmla="val -48451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76056" y="4861609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mod_init</a:t>
            </a:r>
            <a:r>
              <a:rPr lang="de-DE" sz="2000" dirty="0" smtClean="0"/>
              <a:t> und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mod_exit</a:t>
            </a:r>
            <a:r>
              <a:rPr lang="de-DE" sz="2000" dirty="0" smtClean="0"/>
              <a:t> werden beim Laden bzw. Entladen des Treibers in den/aus dem Kernel ausgeführt.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96104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ige Legende 1"/>
          <p:cNvSpPr/>
          <p:nvPr/>
        </p:nvSpPr>
        <p:spPr bwMode="auto">
          <a:xfrm>
            <a:off x="6400966" y="3429000"/>
            <a:ext cx="2059466" cy="1631216"/>
          </a:xfrm>
          <a:prstGeom prst="wedgeRectCallout">
            <a:avLst>
              <a:gd name="adj1" fmla="val -218644"/>
              <a:gd name="adj2" fmla="val -15834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B508ACF-7B86-4D66-B50D-855F264937F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Treibergerüst unter Linux (2)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929116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static int dummy_open( struct inode *geraete_datei,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              struct file *instanz ) {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printk( ”driver_open called\n” ); return 0;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static int dummy_close( struct inode *geraete_datei,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               struct file *instanz ) {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printk( ”driver_close called\n” ); return 0;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00966" y="3429000"/>
            <a:ext cx="25635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Die Treiber-Operationen entsprechen den normalen Datei-Operationen</a:t>
            </a:r>
            <a:endParaRPr lang="de-DE" sz="2000" dirty="0"/>
          </a:p>
        </p:txBody>
      </p:sp>
      <p:sp>
        <p:nvSpPr>
          <p:cNvPr id="10" name="Rechteckige Legende 9"/>
          <p:cNvSpPr/>
          <p:nvPr/>
        </p:nvSpPr>
        <p:spPr bwMode="auto">
          <a:xfrm>
            <a:off x="2411760" y="4797152"/>
            <a:ext cx="3240360" cy="1015663"/>
          </a:xfrm>
          <a:prstGeom prst="wedgeRectCallout">
            <a:avLst>
              <a:gd name="adj1" fmla="val -92167"/>
              <a:gd name="adj2" fmla="val -18992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11760" y="479715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 diesem Beispiel machen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open</a:t>
            </a:r>
            <a:r>
              <a:rPr lang="de-DE" sz="2000" dirty="0" smtClean="0"/>
              <a:t> und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close</a:t>
            </a:r>
            <a:r>
              <a:rPr lang="de-DE" sz="2000" dirty="0" smtClean="0"/>
              <a:t> nur Debugging-Ausgaben.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03371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ige Legende 9"/>
          <p:cNvSpPr/>
          <p:nvPr/>
        </p:nvSpPr>
        <p:spPr bwMode="auto">
          <a:xfrm>
            <a:off x="5796136" y="3717032"/>
            <a:ext cx="3240360" cy="1584176"/>
          </a:xfrm>
          <a:prstGeom prst="wedgeRectCallout">
            <a:avLst>
              <a:gd name="adj1" fmla="val -119379"/>
              <a:gd name="adj2" fmla="val -5500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81B5FDB-8EA8-4AC7-AC38-5BB967DDCE9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Treibergerüst unter Linux (3)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796136" y="3717032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Mit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copy_to_user</a:t>
            </a:r>
            <a:r>
              <a:rPr lang="de-DE" sz="2000" dirty="0" smtClean="0"/>
              <a:t> und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copy_from_user</a:t>
            </a:r>
            <a:r>
              <a:rPr lang="de-DE" sz="2000" dirty="0" smtClean="0"/>
              <a:t> kann man Daten zwischen Kern- und Benutzer-Adressraum austauschen.</a:t>
            </a:r>
            <a:endParaRPr lang="de-DE" sz="2000" dirty="0"/>
          </a:p>
        </p:txBody>
      </p:sp>
      <p:sp>
        <p:nvSpPr>
          <p:cNvPr id="12" name="Rechteckige Legende 11"/>
          <p:cNvSpPr/>
          <p:nvPr/>
        </p:nvSpPr>
        <p:spPr bwMode="auto">
          <a:xfrm>
            <a:off x="5580112" y="5398185"/>
            <a:ext cx="3456384" cy="1015662"/>
          </a:xfrm>
          <a:prstGeom prst="wedgeRectCallout">
            <a:avLst>
              <a:gd name="adj1" fmla="val -104787"/>
              <a:gd name="adj2" fmla="val -88163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80112" y="539818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Es gibt noch wesentlich mehr Operationen, sie sind jedoch größtenteils optional.</a:t>
            </a:r>
            <a:endParaRPr lang="de-DE" sz="20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9512" y="5868561"/>
            <a:ext cx="4032448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de-DE" sz="1600" i="1" dirty="0" smtClean="0">
                <a:ea typeface="ヒラギノ角ゴ Pro W3" pitchFamily="96" charset="-128"/>
              </a:rPr>
              <a:t>Siehe auch: </a:t>
            </a:r>
            <a:r>
              <a:rPr lang="en-US" sz="1600" i="1" dirty="0" smtClean="0">
                <a:ea typeface="ヒラギノ角ゴ Pro W3" pitchFamily="96" charset="-128"/>
              </a:rPr>
              <a:t>http</a:t>
            </a:r>
            <a:r>
              <a:rPr lang="en-US" sz="1600" i="1" dirty="0">
                <a:ea typeface="ヒラギノ角ゴ Pro W3" pitchFamily="96" charset="-128"/>
              </a:rPr>
              <a:t>://</a:t>
            </a:r>
            <a:r>
              <a:rPr lang="en-US" sz="1600" i="1" dirty="0" smtClean="0">
                <a:ea typeface="ヒラギノ角ゴ Pro W3" pitchFamily="96" charset="-128"/>
              </a:rPr>
              <a:t>www.faqs.org/docs/kernel/x571.html]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7475"/>
            <a:ext cx="8929116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static char hello_world[] = ”Hello World\n”;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static ssize_t dummy_read( struct file *instanz, char *user,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                  size_t count, loff_t *offset ) {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int not_copied, to_copy;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to_copy = strlen( hello_world ) + 1;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if ( to_copy &gt; count ) to_copy = count;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not_copied = copy_to_user( user, hello_world, to_copy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return to_copy – not_copied;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static struct file_operations fops = {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.open = dummy_open,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.release = dummy_close,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.read = dummy_read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0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0FECB6C-C967-45D1-8F65-FD5B29CB215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Gerätetreiber unter BSD-UNIX (1)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Interne Treiberschnittstelle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Struktur von Funktionszeigern pro Treiber </a:t>
            </a:r>
            <a:r>
              <a:rPr lang="en-US" i="1" dirty="0" smtClean="0"/>
              <a:t>(Major Number)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611560" y="2172926"/>
            <a:ext cx="936104" cy="360040"/>
          </a:xfrm>
          <a:prstGeom prst="rect">
            <a:avLst/>
          </a:prstGeom>
          <a:solidFill>
            <a:srgbClr val="E0C3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19672" y="2132856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d_open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11560" y="2532966"/>
            <a:ext cx="936104" cy="360040"/>
          </a:xfrm>
          <a:prstGeom prst="rect">
            <a:avLst/>
          </a:prstGeom>
          <a:solidFill>
            <a:srgbClr val="E0C3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19672" y="2492896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d_close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11560" y="2893006"/>
            <a:ext cx="936104" cy="360040"/>
          </a:xfrm>
          <a:prstGeom prst="rect">
            <a:avLst/>
          </a:prstGeom>
          <a:solidFill>
            <a:srgbClr val="E0C3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19672" y="285293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d_strategy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11560" y="3253046"/>
            <a:ext cx="936104" cy="360040"/>
          </a:xfrm>
          <a:prstGeom prst="rect">
            <a:avLst/>
          </a:prstGeom>
          <a:solidFill>
            <a:srgbClr val="E0C3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19672" y="3212976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d_size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11560" y="3613086"/>
            <a:ext cx="936104" cy="360040"/>
          </a:xfrm>
          <a:prstGeom prst="rect">
            <a:avLst/>
          </a:prstGeom>
          <a:solidFill>
            <a:srgbClr val="E0C3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619672" y="3573016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d_xhalt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11560" y="4437112"/>
            <a:ext cx="936104" cy="360040"/>
          </a:xfrm>
          <a:prstGeom prst="rect">
            <a:avLst/>
          </a:prstGeom>
          <a:solidFill>
            <a:srgbClr val="E0C3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19672" y="4397042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d_open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611560" y="4797152"/>
            <a:ext cx="936104" cy="360040"/>
          </a:xfrm>
          <a:prstGeom prst="rect">
            <a:avLst/>
          </a:prstGeom>
          <a:solidFill>
            <a:srgbClr val="E0C3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19672" y="4757082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d_close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11560" y="5157192"/>
            <a:ext cx="936104" cy="360040"/>
          </a:xfrm>
          <a:prstGeom prst="rect">
            <a:avLst/>
          </a:prstGeom>
          <a:solidFill>
            <a:srgbClr val="E0C3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619672" y="5117122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d_write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611560" y="5517232"/>
            <a:ext cx="936104" cy="360040"/>
          </a:xfrm>
          <a:prstGeom prst="rect">
            <a:avLst/>
          </a:prstGeom>
          <a:solidFill>
            <a:srgbClr val="E0C3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619672" y="5477162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d_read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11560" y="5877272"/>
            <a:ext cx="936104" cy="360040"/>
          </a:xfrm>
          <a:prstGeom prst="rect">
            <a:avLst/>
          </a:prstGeom>
          <a:solidFill>
            <a:srgbClr val="E0C3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619672" y="5837202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d_ioctl</a:t>
            </a: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112076" y="2132856"/>
            <a:ext cx="3145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struct bdevsw</a:t>
            </a:r>
          </a:p>
          <a:p>
            <a:r>
              <a:rPr lang="de-DE" sz="2000" dirty="0" smtClean="0">
                <a:latin typeface="+mn-lt"/>
                <a:cs typeface="Courier New" pitchFamily="49" charset="0"/>
              </a:rPr>
              <a:t>für blockorientierte Geräte</a:t>
            </a:r>
            <a:endParaRPr lang="de-DE" sz="2000" dirty="0">
              <a:latin typeface="+mn-lt"/>
              <a:cs typeface="Courier New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111200" y="4395600"/>
            <a:ext cx="3430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struct 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devsw</a:t>
            </a:r>
          </a:p>
          <a:p>
            <a:r>
              <a:rPr lang="de-DE" sz="2000" dirty="0" smtClean="0">
                <a:latin typeface="+mn-lt"/>
                <a:cs typeface="Courier New" pitchFamily="49" charset="0"/>
              </a:rPr>
              <a:t>für zeichenorientierte Geräte</a:t>
            </a:r>
            <a:endParaRPr lang="de-DE" sz="2000" dirty="0">
              <a:latin typeface="+mn-lt"/>
              <a:cs typeface="Courier New" pitchFamily="49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63370" y="3820978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  <a:cs typeface="Courier New" pitchFamily="49" charset="0"/>
              </a:rPr>
              <a:t>...</a:t>
            </a:r>
            <a:endParaRPr lang="de-DE" sz="2000" dirty="0">
              <a:latin typeface="+mn-lt"/>
              <a:cs typeface="Courier New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863370" y="6093296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  <a:cs typeface="Courier New" pitchFamily="49" charset="0"/>
              </a:rPr>
              <a:t>...</a:t>
            </a:r>
            <a:endParaRPr lang="de-DE" sz="2000" dirty="0">
              <a:latin typeface="+mn-lt"/>
              <a:cs typeface="Courier New" pitchFamily="49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 rot="16200000">
            <a:off x="5666020" y="3370892"/>
            <a:ext cx="6156176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de-DE" sz="1600" i="1" dirty="0" smtClean="0">
                <a:ea typeface="ヒラギノ角ゴ Pro W3" pitchFamily="96" charset="-128"/>
              </a:rPr>
              <a:t>Z.B. </a:t>
            </a:r>
            <a:r>
              <a:rPr lang="en-US" sz="1600" i="1" dirty="0" smtClean="0">
                <a:ea typeface="ヒラギノ角ゴ Pro W3" pitchFamily="96" charset="-128"/>
              </a:rPr>
              <a:t>http</a:t>
            </a:r>
            <a:r>
              <a:rPr lang="en-US" sz="1600" i="1" dirty="0">
                <a:ea typeface="ヒラギノ角ゴ Pro W3" pitchFamily="96" charset="-128"/>
              </a:rPr>
              <a:t>://fxr.watson.org/fxr/source/sys/conf.h?v=NETBSD;im=3#L69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39130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4D4D210-ECA1-43CB-A538-CA5EF6113EB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Gerätetreiber unter BSD-UNIX (2)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Funktionen eines </a:t>
            </a:r>
            <a:r>
              <a:rPr lang="en-US" b="1" i="1" dirty="0" smtClean="0"/>
              <a:t>Block device</a:t>
            </a:r>
            <a:r>
              <a:rPr lang="de-DE" b="1" dirty="0" smtClean="0"/>
              <a:t>-Treibers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d_open</a:t>
            </a:r>
            <a:r>
              <a:rPr lang="de-DE" dirty="0" smtClean="0"/>
              <a:t>: Öffnen des Gerätes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d_close</a:t>
            </a:r>
            <a:r>
              <a:rPr lang="de-DE" dirty="0" smtClean="0"/>
              <a:t>: Schließen des Gerätes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d_strategy</a:t>
            </a:r>
            <a:r>
              <a:rPr lang="de-DE" dirty="0" smtClean="0"/>
              <a:t>: Abgeben von Lese- und Schreibaufträgen auf Blockbasis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d_size</a:t>
            </a:r>
            <a:r>
              <a:rPr lang="de-DE" dirty="0" smtClean="0"/>
              <a:t>: Ermitteln der Gerätegröße (z.B. Partitions- oder Plattengröße)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d_xhalt</a:t>
            </a:r>
            <a:r>
              <a:rPr lang="de-DE" dirty="0" smtClean="0"/>
              <a:t>: Abschalten des Gerätes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u.a.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/>
              <a:t>Funktionen eines </a:t>
            </a:r>
            <a:r>
              <a:rPr lang="en-US" b="1" i="1" dirty="0" smtClean="0"/>
              <a:t>Character device</a:t>
            </a:r>
            <a:r>
              <a:rPr lang="de-DE" b="1" dirty="0" smtClean="0"/>
              <a:t>-Treibers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d_open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d_close</a:t>
            </a:r>
            <a:r>
              <a:rPr lang="de-DE" dirty="0" smtClean="0"/>
              <a:t>: </a:t>
            </a:r>
            <a:r>
              <a:rPr lang="de-DE" dirty="0"/>
              <a:t>Öffnen </a:t>
            </a:r>
            <a:r>
              <a:rPr lang="de-DE" dirty="0" smtClean="0"/>
              <a:t>und Schließen des </a:t>
            </a:r>
            <a:r>
              <a:rPr lang="de-DE" dirty="0"/>
              <a:t>Gerätes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d_read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d_write</a:t>
            </a:r>
            <a:r>
              <a:rPr lang="de-DE" dirty="0" smtClean="0"/>
              <a:t>: Lesen und Schreiben von Zeichen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d_ioctl</a:t>
            </a:r>
            <a:r>
              <a:rPr lang="de-DE" dirty="0" smtClean="0"/>
              <a:t>: Generische Kontrolloperation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 </a:t>
            </a:r>
            <a:r>
              <a:rPr lang="de-DE" i="1" dirty="0" smtClean="0"/>
              <a:t>siehe RS-232 Treiber)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u.a.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002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5B1D76A-6694-4C96-8AC9-572E8273447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Gerätetreiber unter BSD-UNIX (3)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Felder für den Aufruf von Treibern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bdevsw[]</a:t>
            </a:r>
            <a:r>
              <a:rPr lang="de-DE" b="1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cdevsw[]</a:t>
            </a:r>
            <a:r>
              <a:rPr lang="de-DE" b="1" dirty="0" smtClean="0"/>
              <a:t>)</a:t>
            </a:r>
          </a:p>
          <a:p>
            <a:pPr>
              <a:lnSpc>
                <a:spcPct val="90000"/>
              </a:lnSpc>
            </a:pPr>
            <a:endParaRPr lang="de-DE" b="1" i="1" dirty="0"/>
          </a:p>
          <a:p>
            <a:pPr>
              <a:lnSpc>
                <a:spcPct val="90000"/>
              </a:lnSpc>
            </a:pPr>
            <a:endParaRPr lang="de-DE" b="1" i="1" dirty="0" smtClean="0"/>
          </a:p>
          <a:p>
            <a:pPr>
              <a:lnSpc>
                <a:spcPct val="90000"/>
              </a:lnSpc>
            </a:pPr>
            <a:endParaRPr lang="de-DE" b="1" i="1" dirty="0"/>
          </a:p>
          <a:p>
            <a:pPr>
              <a:lnSpc>
                <a:spcPct val="90000"/>
              </a:lnSpc>
            </a:pPr>
            <a:endParaRPr lang="de-DE" b="1" i="1" dirty="0" smtClean="0"/>
          </a:p>
          <a:p>
            <a:pPr>
              <a:lnSpc>
                <a:spcPct val="90000"/>
              </a:lnSpc>
            </a:pPr>
            <a:endParaRPr lang="de-DE" b="1" i="1" dirty="0"/>
          </a:p>
          <a:p>
            <a:pPr>
              <a:lnSpc>
                <a:spcPct val="90000"/>
              </a:lnSpc>
            </a:pPr>
            <a:endParaRPr lang="de-DE" b="1" i="1" dirty="0" smtClean="0"/>
          </a:p>
          <a:p>
            <a:pPr>
              <a:lnSpc>
                <a:spcPct val="90000"/>
              </a:lnSpc>
            </a:pPr>
            <a:endParaRPr lang="de-DE" b="1" i="1" dirty="0"/>
          </a:p>
          <a:p>
            <a:pPr>
              <a:lnSpc>
                <a:spcPct val="90000"/>
              </a:lnSpc>
            </a:pPr>
            <a:endParaRPr lang="de-DE" b="1" i="1" dirty="0" smtClean="0"/>
          </a:p>
          <a:p>
            <a:pPr>
              <a:lnSpc>
                <a:spcPct val="90000"/>
              </a:lnSpc>
            </a:pPr>
            <a:endParaRPr lang="de-DE" b="1" i="1" dirty="0"/>
          </a:p>
          <a:p>
            <a:pPr>
              <a:lnSpc>
                <a:spcPct val="90000"/>
              </a:lnSpc>
            </a:pPr>
            <a:endParaRPr lang="de-DE" b="1" i="1" dirty="0" smtClean="0"/>
          </a:p>
          <a:p>
            <a:pPr>
              <a:lnSpc>
                <a:spcPct val="90000"/>
              </a:lnSpc>
            </a:pPr>
            <a:endParaRPr lang="de-DE" b="1" i="1" dirty="0"/>
          </a:p>
          <a:p>
            <a:pPr>
              <a:lnSpc>
                <a:spcPct val="90000"/>
              </a:lnSpc>
            </a:pPr>
            <a:endParaRPr lang="de-DE" b="1" i="1" dirty="0" smtClean="0"/>
          </a:p>
          <a:p>
            <a:pPr>
              <a:lnSpc>
                <a:spcPct val="90000"/>
              </a:lnSpc>
            </a:pPr>
            <a:endParaRPr lang="de-DE" b="1" i="1" dirty="0"/>
          </a:p>
          <a:p>
            <a:pPr>
              <a:lnSpc>
                <a:spcPct val="90000"/>
              </a:lnSpc>
            </a:pPr>
            <a:endParaRPr lang="de-DE" i="1" dirty="0" smtClean="0"/>
          </a:p>
          <a:p>
            <a:pPr>
              <a:lnSpc>
                <a:spcPct val="90000"/>
              </a:lnSpc>
            </a:pPr>
            <a:endParaRPr lang="de-DE" i="1" dirty="0" smtClean="0"/>
          </a:p>
          <a:p>
            <a:pPr>
              <a:lnSpc>
                <a:spcPct val="90000"/>
              </a:lnSpc>
            </a:pPr>
            <a:endParaRPr lang="de-DE" sz="1200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Nachempfindung objektbasierter Aufrufe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4" t="19020" r="45893" b="8641"/>
          <a:stretch/>
        </p:blipFill>
        <p:spPr>
          <a:xfrm>
            <a:off x="459025" y="1820636"/>
            <a:ext cx="2024743" cy="37555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2051720" y="1820636"/>
            <a:ext cx="504056" cy="312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55776" y="1772816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struct bdevsw bdevsw[]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55776" y="3106800"/>
            <a:ext cx="5599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000" b="1" dirty="0" smtClean="0"/>
              <a:t>Funktion des Treibers</a:t>
            </a:r>
          </a:p>
          <a:p>
            <a:pPr>
              <a:lnSpc>
                <a:spcPct val="90000"/>
              </a:lnSpc>
            </a:pPr>
            <a:endParaRPr lang="de-DE" sz="2000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 </a:t>
            </a:r>
            <a:r>
              <a:rPr lang="en-US" sz="2000" i="1" dirty="0" smtClean="0"/>
              <a:t>Major Number</a:t>
            </a:r>
            <a:r>
              <a:rPr lang="de-DE" sz="2000" dirty="0" smtClean="0"/>
              <a:t> bestimmt Element des Feldes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 Zeiger innerhalb des Feldelementes bestimmt </a:t>
            </a:r>
            <a:br>
              <a:rPr lang="de-DE" sz="2000" dirty="0" smtClean="0"/>
            </a:br>
            <a:r>
              <a:rPr lang="de-DE" sz="2000" dirty="0" smtClean="0"/>
              <a:t>   Eintrittspunkt in die entsprechende </a:t>
            </a:r>
            <a:br>
              <a:rPr lang="de-DE" sz="2000" dirty="0" smtClean="0"/>
            </a:br>
            <a:r>
              <a:rPr lang="de-DE" sz="2000" dirty="0" smtClean="0"/>
              <a:t>   Treiberfunktion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sz="2000" dirty="0"/>
              <a:t> </a:t>
            </a:r>
            <a:r>
              <a:rPr lang="en-US" sz="2000" i="1" dirty="0" smtClean="0"/>
              <a:t>Minor Number</a:t>
            </a:r>
            <a:r>
              <a:rPr lang="de-DE" sz="2000" dirty="0" smtClean="0"/>
              <a:t> wird beim Aufruf als Parameter</a:t>
            </a:r>
            <a:br>
              <a:rPr lang="de-DE" sz="2000" dirty="0" smtClean="0"/>
            </a:br>
            <a:r>
              <a:rPr lang="de-DE" sz="2000" dirty="0" smtClean="0"/>
              <a:t>   übergeben</a:t>
            </a:r>
          </a:p>
        </p:txBody>
      </p:sp>
    </p:spTree>
    <p:extLst>
      <p:ext uri="{BB962C8B-B14F-4D97-AF65-F5344CB8AC3E}">
        <p14:creationId xmlns:p14="http://schemas.microsoft.com/office/powerpoint/2010/main" val="3520930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BA6EDC3-A88B-4CB4-A46C-F6941DB8621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Zahlendarstellungen und Rechnerarithmetik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 in Betriebssysteme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Prozesse und Nebenläufigkeit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Filesysteme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Speicherverwaltung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>
                <a:solidFill>
                  <a:srgbClr val="7D91AA"/>
                </a:solidFill>
              </a:rPr>
              <a:t>Einführung in </a:t>
            </a:r>
            <a:r>
              <a:rPr lang="de-DE" b="1" dirty="0" smtClean="0">
                <a:solidFill>
                  <a:srgbClr val="7D91AA"/>
                </a:solidFill>
              </a:rPr>
              <a:t>MIPS-Assembler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Rechteverwaltung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Ein-/Ausgabe und </a:t>
            </a:r>
            <a:r>
              <a:rPr lang="de-DE" b="1" dirty="0" smtClean="0"/>
              <a:t>Gerätetreiber</a:t>
            </a:r>
            <a:endParaRPr lang="de-DE" b="1" dirty="0" smtClean="0">
              <a:solidFill>
                <a:srgbClr val="7D9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2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D39EB69-C4CC-4A44-ABB2-55E3A101E87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de-DE" b="1" dirty="0" smtClean="0"/>
              <a:t>Ein-/Ausgabe und Gerätetreiber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Geräteaufbau </a:t>
            </a:r>
            <a:r>
              <a:rPr lang="de-DE" i="1" dirty="0" smtClean="0"/>
              <a:t>(exemplarisch)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Treiberschnittstelle und Treiberimplementierung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Fallstudie: UNIX/Linux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Repräsentation von Geräten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Treibergerüst unter Linux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Interne Treiberschnittstelle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/>
              <a:t>Fallstudie: </a:t>
            </a:r>
            <a:r>
              <a:rPr lang="de-DE" dirty="0" smtClean="0"/>
              <a:t>Windows I/O-System</a:t>
            </a:r>
            <a:endParaRPr lang="de-DE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/>
              <a:t>Festplattentreiber</a:t>
            </a:r>
            <a:endParaRPr lang="de-DE" i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Treiber </a:t>
            </a:r>
            <a:r>
              <a:rPr lang="de-DE" dirty="0"/>
              <a:t>für weitere Geräte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69408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 bwMode="auto">
          <a:xfrm>
            <a:off x="781161" y="3717032"/>
            <a:ext cx="5375015" cy="2736304"/>
          </a:xfrm>
          <a:prstGeom prst="rect">
            <a:avLst/>
          </a:prstGeom>
          <a:solidFill>
            <a:srgbClr val="94BD5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1835696" y="3933056"/>
            <a:ext cx="4152355" cy="86409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3FC02776-DD35-453B-B8E0-F08974EF1E1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Windows I/O-System (1)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2614088" y="2036660"/>
            <a:ext cx="504056" cy="312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31640" y="1340768"/>
            <a:ext cx="1826141" cy="707886"/>
          </a:xfrm>
          <a:prstGeom prst="rect">
            <a:avLst/>
          </a:prstGeom>
          <a:solidFill>
            <a:srgbClr val="FFFFB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Anwendungen</a:t>
            </a:r>
          </a:p>
          <a:p>
            <a:pPr algn="ctr"/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3851461" y="1340768"/>
            <a:ext cx="1055097" cy="707886"/>
          </a:xfrm>
          <a:prstGeom prst="rect">
            <a:avLst/>
          </a:prstGeom>
          <a:solidFill>
            <a:srgbClr val="FF808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Win32-</a:t>
            </a:r>
          </a:p>
          <a:p>
            <a:pPr algn="ctr"/>
            <a:r>
              <a:rPr lang="de-DE" sz="2000" dirty="0" smtClean="0"/>
              <a:t>Dienste</a:t>
            </a:r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2608189" y="2505090"/>
            <a:ext cx="1747787" cy="707886"/>
          </a:xfrm>
          <a:prstGeom prst="rect">
            <a:avLst/>
          </a:prstGeom>
          <a:solidFill>
            <a:srgbClr val="FF808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User Mode</a:t>
            </a:r>
          </a:p>
          <a:p>
            <a:pPr algn="ctr"/>
            <a:r>
              <a:rPr lang="en-US" sz="2000" i="1" dirty="0" smtClean="0"/>
              <a:t>PnP Manager</a:t>
            </a:r>
            <a:endParaRPr lang="en-US" sz="2000" i="1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261652" y="2348880"/>
            <a:ext cx="1888940" cy="851902"/>
            <a:chOff x="6427476" y="2132856"/>
            <a:chExt cx="1888940" cy="851902"/>
          </a:xfrm>
        </p:grpSpPr>
        <p:sp>
          <p:nvSpPr>
            <p:cNvPr id="16" name="Textfeld 15"/>
            <p:cNvSpPr txBox="1"/>
            <p:nvPr/>
          </p:nvSpPr>
          <p:spPr>
            <a:xfrm>
              <a:off x="6535159" y="2132856"/>
              <a:ext cx="1781257" cy="7078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de-DE" sz="20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474789" y="2204864"/>
              <a:ext cx="1781257" cy="7078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de-DE" sz="20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427476" y="2276872"/>
              <a:ext cx="1781257" cy="7078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/>
                <a:t>Setup-</a:t>
              </a:r>
            </a:p>
            <a:p>
              <a:pPr algn="ctr"/>
              <a:r>
                <a:rPr lang="de-DE" sz="2000" dirty="0" smtClean="0"/>
                <a:t>Komponenten</a:t>
              </a:r>
              <a:endParaRPr lang="de-DE" sz="2000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7884368" y="2721114"/>
            <a:ext cx="1152128" cy="1355958"/>
            <a:chOff x="6588224" y="2505090"/>
            <a:chExt cx="1152128" cy="1355958"/>
          </a:xfrm>
        </p:grpSpPr>
        <p:sp>
          <p:nvSpPr>
            <p:cNvPr id="11" name="Zylinder 10"/>
            <p:cNvSpPr/>
            <p:nvPr/>
          </p:nvSpPr>
          <p:spPr bwMode="auto">
            <a:xfrm>
              <a:off x="6588224" y="2505090"/>
              <a:ext cx="1152128" cy="1355958"/>
            </a:xfrm>
            <a:prstGeom prst="can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614723" y="2773377"/>
              <a:ext cx="11256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/>
                <a:t>Registry</a:t>
              </a:r>
            </a:p>
            <a:p>
              <a:pPr algn="ctr"/>
              <a:r>
                <a:rPr lang="de-DE" sz="2000" dirty="0" smtClean="0"/>
                <a:t>.inf, .cat</a:t>
              </a:r>
            </a:p>
            <a:p>
              <a:pPr algn="ctr"/>
              <a:r>
                <a:rPr lang="de-DE" sz="2000" dirty="0" smtClean="0"/>
                <a:t>Dateien</a:t>
              </a:r>
              <a:endParaRPr lang="de-DE" sz="2000" dirty="0"/>
            </a:p>
          </p:txBody>
        </p:sp>
      </p:grpSp>
      <p:cxnSp>
        <p:nvCxnSpPr>
          <p:cNvPr id="28" name="Gerade Verbindung 27"/>
          <p:cNvCxnSpPr/>
          <p:nvPr/>
        </p:nvCxnSpPr>
        <p:spPr bwMode="auto">
          <a:xfrm>
            <a:off x="2843638" y="2036660"/>
            <a:ext cx="0" cy="4684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4139952" y="2037600"/>
            <a:ext cx="0" cy="4684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251520" y="3429000"/>
            <a:ext cx="7200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feld 32"/>
          <p:cNvSpPr txBox="1"/>
          <p:nvPr/>
        </p:nvSpPr>
        <p:spPr>
          <a:xfrm>
            <a:off x="107504" y="2636912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User Mode</a:t>
            </a:r>
            <a:endParaRPr lang="en-US" sz="2000" i="1" dirty="0"/>
          </a:p>
        </p:txBody>
      </p:sp>
      <p:sp>
        <p:nvSpPr>
          <p:cNvPr id="35" name="Textfeld 34"/>
          <p:cNvSpPr txBox="1"/>
          <p:nvPr/>
        </p:nvSpPr>
        <p:spPr>
          <a:xfrm>
            <a:off x="755577" y="4017258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I/O-</a:t>
            </a:r>
          </a:p>
          <a:p>
            <a:pPr algn="ctr"/>
            <a:r>
              <a:rPr lang="de-DE" sz="2000" dirty="0" smtClean="0"/>
              <a:t>System</a:t>
            </a:r>
            <a:endParaRPr lang="de-DE" sz="2000" dirty="0"/>
          </a:p>
        </p:txBody>
      </p:sp>
      <p:sp>
        <p:nvSpPr>
          <p:cNvPr id="38" name="Textfeld 37"/>
          <p:cNvSpPr txBox="1"/>
          <p:nvPr/>
        </p:nvSpPr>
        <p:spPr>
          <a:xfrm>
            <a:off x="1907705" y="4017258"/>
            <a:ext cx="119616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PnP-</a:t>
            </a:r>
          </a:p>
          <a:p>
            <a:pPr algn="ctr"/>
            <a:r>
              <a:rPr lang="de-DE" sz="2000" dirty="0" smtClean="0"/>
              <a:t>Manager</a:t>
            </a:r>
            <a:endParaRPr lang="de-DE" sz="2000" dirty="0"/>
          </a:p>
        </p:txBody>
      </p:sp>
      <p:sp>
        <p:nvSpPr>
          <p:cNvPr id="39" name="Textfeld 38"/>
          <p:cNvSpPr txBox="1"/>
          <p:nvPr/>
        </p:nvSpPr>
        <p:spPr>
          <a:xfrm>
            <a:off x="3303832" y="4017258"/>
            <a:ext cx="119616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Power-</a:t>
            </a:r>
          </a:p>
          <a:p>
            <a:pPr algn="ctr"/>
            <a:r>
              <a:rPr lang="de-DE" sz="2000" dirty="0" smtClean="0"/>
              <a:t>Manager</a:t>
            </a:r>
            <a:endParaRPr lang="de-DE" sz="2000" dirty="0"/>
          </a:p>
        </p:txBody>
      </p:sp>
      <p:sp>
        <p:nvSpPr>
          <p:cNvPr id="40" name="Textfeld 39"/>
          <p:cNvSpPr txBox="1"/>
          <p:nvPr/>
        </p:nvSpPr>
        <p:spPr>
          <a:xfrm>
            <a:off x="4671984" y="4017258"/>
            <a:ext cx="1196161" cy="707886"/>
          </a:xfrm>
          <a:prstGeom prst="rect">
            <a:avLst/>
          </a:prstGeom>
          <a:solidFill>
            <a:srgbClr val="FFFFB3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I/O-</a:t>
            </a:r>
          </a:p>
          <a:p>
            <a:pPr algn="ctr"/>
            <a:r>
              <a:rPr lang="de-DE" sz="2000" dirty="0" smtClean="0"/>
              <a:t>Manager</a:t>
            </a:r>
            <a:endParaRPr lang="de-DE" sz="2000" dirty="0"/>
          </a:p>
        </p:txBody>
      </p:sp>
      <p:sp>
        <p:nvSpPr>
          <p:cNvPr id="42" name="Textfeld 41"/>
          <p:cNvSpPr txBox="1"/>
          <p:nvPr/>
        </p:nvSpPr>
        <p:spPr>
          <a:xfrm>
            <a:off x="781162" y="5189130"/>
            <a:ext cx="987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Treiber</a:t>
            </a:r>
            <a:endParaRPr lang="de-DE" sz="2000" dirty="0"/>
          </a:p>
        </p:txBody>
      </p:sp>
      <p:sp>
        <p:nvSpPr>
          <p:cNvPr id="43" name="Rechteck 42"/>
          <p:cNvSpPr/>
          <p:nvPr/>
        </p:nvSpPr>
        <p:spPr bwMode="auto">
          <a:xfrm>
            <a:off x="1835696" y="5085184"/>
            <a:ext cx="4152355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947282" y="5169386"/>
            <a:ext cx="96853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pci.sys</a:t>
            </a:r>
            <a:endParaRPr lang="de-DE" sz="2000" dirty="0"/>
          </a:p>
        </p:txBody>
      </p:sp>
      <p:sp>
        <p:nvSpPr>
          <p:cNvPr id="45" name="Textfeld 44"/>
          <p:cNvSpPr txBox="1"/>
          <p:nvPr/>
        </p:nvSpPr>
        <p:spPr>
          <a:xfrm>
            <a:off x="3074808" y="5169386"/>
            <a:ext cx="145424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intelide.sys</a:t>
            </a:r>
            <a:endParaRPr lang="de-DE" sz="2000" dirty="0"/>
          </a:p>
        </p:txBody>
      </p:sp>
      <p:sp>
        <p:nvSpPr>
          <p:cNvPr id="46" name="Textfeld 45"/>
          <p:cNvSpPr txBox="1"/>
          <p:nvPr/>
        </p:nvSpPr>
        <p:spPr>
          <a:xfrm>
            <a:off x="4679794" y="5169386"/>
            <a:ext cx="39626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...</a:t>
            </a:r>
            <a:endParaRPr lang="de-DE" sz="2000" dirty="0"/>
          </a:p>
        </p:txBody>
      </p:sp>
      <p:sp>
        <p:nvSpPr>
          <p:cNvPr id="48" name="Textfeld 47"/>
          <p:cNvSpPr txBox="1"/>
          <p:nvPr/>
        </p:nvSpPr>
        <p:spPr>
          <a:xfrm>
            <a:off x="1835697" y="5949280"/>
            <a:ext cx="4152355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Hardware Abstraction Layer (HAL)</a:t>
            </a:r>
            <a:endParaRPr lang="en-US" sz="2000" i="1" dirty="0"/>
          </a:p>
        </p:txBody>
      </p:sp>
      <p:cxnSp>
        <p:nvCxnSpPr>
          <p:cNvPr id="49" name="Gerade Verbindung 48"/>
          <p:cNvCxnSpPr/>
          <p:nvPr/>
        </p:nvCxnSpPr>
        <p:spPr bwMode="auto">
          <a:xfrm>
            <a:off x="4644008" y="2037600"/>
            <a:ext cx="0" cy="18954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2123728" y="2037600"/>
            <a:ext cx="0" cy="18954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/>
          <p:cNvCxnSpPr/>
          <p:nvPr/>
        </p:nvCxnSpPr>
        <p:spPr bwMode="auto">
          <a:xfrm>
            <a:off x="2915816" y="3200782"/>
            <a:ext cx="0" cy="8275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3923929" y="4804384"/>
            <a:ext cx="3896" cy="280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3923929" y="5668480"/>
            <a:ext cx="3896" cy="280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/>
          <p:cNvCxnSpPr/>
          <p:nvPr/>
        </p:nvCxnSpPr>
        <p:spPr bwMode="auto">
          <a:xfrm flipH="1">
            <a:off x="4355976" y="2852935"/>
            <a:ext cx="905676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/>
          <p:cNvCxnSpPr/>
          <p:nvPr/>
        </p:nvCxnSpPr>
        <p:spPr bwMode="auto">
          <a:xfrm flipH="1" flipV="1">
            <a:off x="7164288" y="2715017"/>
            <a:ext cx="720080" cy="4137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4196" name="Gewinkelte Verbindung 904195"/>
          <p:cNvCxnSpPr>
            <a:stCxn id="11" idx="3"/>
            <a:endCxn id="36" idx="3"/>
          </p:cNvCxnSpPr>
          <p:nvPr/>
        </p:nvCxnSpPr>
        <p:spPr bwMode="auto">
          <a:xfrm rot="5400000">
            <a:off x="7080226" y="2984898"/>
            <a:ext cx="288032" cy="247238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4198" name="Gewinkelte Verbindung 904197"/>
          <p:cNvCxnSpPr>
            <a:stCxn id="11" idx="3"/>
            <a:endCxn id="43" idx="3"/>
          </p:cNvCxnSpPr>
          <p:nvPr/>
        </p:nvCxnSpPr>
        <p:spPr bwMode="auto">
          <a:xfrm rot="5400000">
            <a:off x="6576170" y="3488954"/>
            <a:ext cx="1296144" cy="247238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feld 72"/>
          <p:cNvSpPr txBox="1"/>
          <p:nvPr/>
        </p:nvSpPr>
        <p:spPr>
          <a:xfrm>
            <a:off x="6371115" y="5949280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NT Executive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0759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C00E48E-1CC6-4788-8027-A5B9BCAACCE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Windows I/O-System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I/O-Manager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Zentrale Komponente des Windows I/O-Systems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Führt mit Hilfe von Treibern I/O-Aufgaben durch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Plug-and-Play (PnP)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PnP-Manager erkennt neue Geräte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Fragt mit Hilfe des </a:t>
            </a:r>
            <a:r>
              <a:rPr lang="en-US" i="1" dirty="0" smtClean="0"/>
              <a:t>User-Mode</a:t>
            </a:r>
            <a:r>
              <a:rPr lang="de-DE" dirty="0" smtClean="0"/>
              <a:t> Teils nach einem Treiber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r>
              <a:rPr lang="en-US" b="1" i="1" dirty="0" smtClean="0"/>
              <a:t>Registry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Zentrale hierarchische Konfigurationsdatenbank von Windows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Neue Gerätetreiber bestehen aus einer Kollektion von Files (Binärcodes der Treiber, Meta-Information über den Treiber in .inf-Datei (z.B. Geräteklasse, welche Dateien sind wohin zu kopieren), und einer kryptographischen Signatur über alle Dateien in .cat-Datei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59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A857614-E5DE-46AF-A428-5348C881284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Windows I/O-System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Das I/O-System steuert einen Treiber mit Hilfe der ...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Initialisierungsroutine / Entladeroutine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Wird nach/vor dem Laden/Entladen des Treibers ausgeführt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Routine zum Hinzufügen von Geräten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PnP-Manager hat ein neues Gerät für den Treiber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„Verteilerroutinen“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Öffnen, Schließen, Lesen, Schreiben und gerätespezifische Operationen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Interrupt Service Routine (ISR)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Wird von der zentralen </a:t>
            </a:r>
            <a:r>
              <a:rPr lang="en-US" i="1" dirty="0" smtClean="0"/>
              <a:t>Interrupt</a:t>
            </a:r>
            <a:r>
              <a:rPr lang="de-DE" dirty="0" smtClean="0"/>
              <a:t>-Verteilungsroutine aufgerufen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I/O-Komplettierungs- und Abbruchroutine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Liefern Informationen über den Ausgang weitergeleiteter I/O-Aufträge</a:t>
            </a:r>
          </a:p>
        </p:txBody>
      </p:sp>
    </p:spTree>
    <p:extLst>
      <p:ext uri="{BB962C8B-B14F-4D97-AF65-F5344CB8AC3E}">
        <p14:creationId xmlns:p14="http://schemas.microsoft.com/office/powerpoint/2010/main" val="1413841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16D7451-974B-4B25-9C67-E34264DF8BF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Windows I/O-System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Typischer I/O-Ablauf</a:t>
            </a:r>
            <a:endParaRPr lang="de-DE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t="12520" r="30619" b="6219"/>
          <a:stretch/>
        </p:blipFill>
        <p:spPr>
          <a:xfrm>
            <a:off x="251520" y="1844824"/>
            <a:ext cx="4685289" cy="453963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4355976" y="2132856"/>
            <a:ext cx="648072" cy="388843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312000" y="6021288"/>
            <a:ext cx="1800200" cy="28803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12200" y="1412776"/>
            <a:ext cx="392429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Über das Dateiobjekt wird das Filesystem und der Treiber gefunden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Daten an bestimmten Byte-Offset in Datei schreiben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Position auf Datenträger berechnen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I/O-Auftrag weitergeben</a:t>
            </a:r>
          </a:p>
        </p:txBody>
      </p:sp>
    </p:spTree>
    <p:extLst>
      <p:ext uri="{BB962C8B-B14F-4D97-AF65-F5344CB8AC3E}">
        <p14:creationId xmlns:p14="http://schemas.microsoft.com/office/powerpoint/2010/main" val="158946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1F1A617-4CF6-477E-808C-FD02BEBE8EB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Windows I/O-System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Typischer I/O-Ablauf</a:t>
            </a:r>
            <a:r>
              <a:rPr lang="de-DE" i="1" dirty="0" smtClean="0"/>
              <a:t> (Fortsetzung)</a:t>
            </a:r>
            <a:endParaRPr lang="de-DE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t="12520" r="30619" b="6219"/>
          <a:stretch/>
        </p:blipFill>
        <p:spPr>
          <a:xfrm>
            <a:off x="251520" y="1844824"/>
            <a:ext cx="4685289" cy="453963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4355976" y="2132856"/>
            <a:ext cx="648072" cy="388843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312000" y="6021288"/>
            <a:ext cx="1800200" cy="28803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12200" y="1412776"/>
            <a:ext cx="392429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dirty="0" smtClean="0"/>
              <a:t>Daten an bestimmten Byte-Offset auf Datenträger schreiben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dirty="0" smtClean="0"/>
              <a:t>Position in Plattennummer und Offset umrechnen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dirty="0" smtClean="0"/>
              <a:t>I/O-Auftrag weitergeben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dirty="0" smtClean="0"/>
              <a:t>Daten an bestimmten Byte-Offset auf Platte 2 schreiben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dirty="0" smtClean="0"/>
              <a:t>Physikalischen Block berechnen und Operation initiieren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dirty="0" smtClean="0"/>
              <a:t>Rückkehr zum Anwendungsprozess</a:t>
            </a:r>
          </a:p>
        </p:txBody>
      </p:sp>
    </p:spTree>
    <p:extLst>
      <p:ext uri="{BB962C8B-B14F-4D97-AF65-F5344CB8AC3E}">
        <p14:creationId xmlns:p14="http://schemas.microsoft.com/office/powerpoint/2010/main" val="40855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3785E0B2-B7D1-493E-B29C-650268E2BDA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Windows I/O-System </a:t>
            </a:r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Typischer I/O-Ablauf</a:t>
            </a:r>
            <a:r>
              <a:rPr lang="de-DE" i="1" dirty="0" smtClean="0"/>
              <a:t> (Fortsetzung, nachdem die Platte fertig geworden ist)</a:t>
            </a:r>
            <a:endParaRPr lang="de-DE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12200" y="2091620"/>
            <a:ext cx="392429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Plattencontroller signalisiert per </a:t>
            </a:r>
            <a:r>
              <a:rPr lang="en-US" i="1" dirty="0" smtClean="0"/>
              <a:t>Interrupt</a:t>
            </a:r>
            <a:r>
              <a:rPr lang="de-DE" dirty="0" smtClean="0"/>
              <a:t> den Abschluss der Operation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Aufruf der ISR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Aufruf der Komplettierungsroutine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Aufruf der Komplettierungsroutine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Weiterer (Teil-)Auftrag an den Datenträgertreiber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7" t="13909" r="10885" b="2090"/>
          <a:stretch/>
        </p:blipFill>
        <p:spPr>
          <a:xfrm>
            <a:off x="252000" y="2132856"/>
            <a:ext cx="3384376" cy="42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42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41F60C3-D561-4C5D-8766-6DB6394D6DD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Fallstudie: Windows </a:t>
            </a:r>
            <a:r>
              <a:rPr lang="en-US" i="1" dirty="0" smtClean="0"/>
              <a:t>Plug-and-Play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Hardware-Erkennung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PnP-kompatible Geräte werden vom Hersteller bei der Produktion mit eindeutigen Geräte-Kennzahlen </a:t>
            </a:r>
            <a:r>
              <a:rPr lang="en-US" i="1" dirty="0" smtClean="0"/>
              <a:t>(Device Identification Strings)</a:t>
            </a:r>
            <a:r>
              <a:rPr lang="de-DE" dirty="0" smtClean="0"/>
              <a:t> versehen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Device ID:</a:t>
            </a:r>
            <a:r>
              <a:rPr lang="de-DE" dirty="0" smtClean="0"/>
              <a:t> durch den Hersteller vergebene Kennzahl; ein Gerät hat stets genau eine </a:t>
            </a:r>
            <a:r>
              <a:rPr lang="en-US" i="1" dirty="0" smtClean="0"/>
              <a:t>Device ID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Hardware IDs:</a:t>
            </a:r>
            <a:r>
              <a:rPr lang="de-DE" dirty="0" smtClean="0"/>
              <a:t> eine oder mehrere durch den Hersteller vergebene Kennzahlen; per Definition ist die </a:t>
            </a:r>
            <a:r>
              <a:rPr lang="en-US" i="1" dirty="0" smtClean="0"/>
              <a:t>Device ID</a:t>
            </a:r>
            <a:r>
              <a:rPr lang="de-DE" dirty="0" smtClean="0"/>
              <a:t> stets die erste Kennzahl in der Liste der </a:t>
            </a:r>
            <a:r>
              <a:rPr lang="en-US" i="1" dirty="0" smtClean="0"/>
              <a:t>Hardware IDs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Compatible IDs:</a:t>
            </a:r>
            <a:r>
              <a:rPr lang="de-DE" dirty="0" smtClean="0"/>
              <a:t> zeigen an, dass ein Gerät kompatibel mit einem anderen ist und dessen Treiber verwenden kann; ein Gerät kann </a:t>
            </a:r>
            <a:r>
              <a:rPr lang="en-US" i="1" dirty="0" smtClean="0"/>
              <a:t>Compatible IDs</a:t>
            </a:r>
            <a:r>
              <a:rPr lang="de-DE" dirty="0" smtClean="0"/>
              <a:t> haben, muss aber nicht</a:t>
            </a:r>
          </a:p>
        </p:txBody>
      </p:sp>
    </p:spTree>
    <p:extLst>
      <p:ext uri="{BB962C8B-B14F-4D97-AF65-F5344CB8AC3E}">
        <p14:creationId xmlns:p14="http://schemas.microsoft.com/office/powerpoint/2010/main" val="2254478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BDB4958-D4BF-4A8B-A5C8-9D78271CD75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Windows </a:t>
            </a:r>
            <a:r>
              <a:rPr lang="en-US" i="1" dirty="0"/>
              <a:t>Plug-and-Play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 im Fall von USB-Geräten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Anschluss eines USB-Geräts, Rechner stellt Änderung am USB-Bus fest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Rechner fragt die </a:t>
            </a:r>
            <a:r>
              <a:rPr lang="en-US" i="1" dirty="0" smtClean="0"/>
              <a:t>Device Identification Strings</a:t>
            </a:r>
            <a:r>
              <a:rPr lang="de-DE" dirty="0" smtClean="0"/>
              <a:t> des Geräts ab, das neue Gerät liefert diese über standardisierte USB-Nachrichten zurück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Windows sucht nach einem zum Gerät passenden Treiber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in der </a:t>
            </a:r>
            <a:r>
              <a:rPr lang="en-US" i="1" dirty="0" smtClean="0"/>
              <a:t>Registry</a:t>
            </a:r>
            <a:r>
              <a:rPr lang="de-DE" dirty="0" smtClean="0"/>
              <a:t> hinterlegten .inf-Dateien werden nach IDs durchsucht, die am besten zu den IDs des neuen Geräts passen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Stimmt die ID in .inf-Datei exakt mit </a:t>
            </a:r>
            <a:r>
              <a:rPr lang="en-US" sz="2000" i="1" dirty="0" smtClean="0"/>
              <a:t>Device ID</a:t>
            </a:r>
            <a:r>
              <a:rPr lang="de-DE" sz="2000" dirty="0" smtClean="0"/>
              <a:t> überein, hat man den exakt passenden Treiber gefunden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Stimmt die .inf-ID nur mit einer </a:t>
            </a:r>
            <a:r>
              <a:rPr lang="en-US" sz="2000" i="1" dirty="0" smtClean="0"/>
              <a:t>Hardware ID</a:t>
            </a:r>
            <a:r>
              <a:rPr lang="de-DE" sz="2000" dirty="0" smtClean="0"/>
              <a:t> überein, hat Windows nur einen „brauchbaren“ Treiber gefunden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F"/>
            </a:pPr>
            <a:r>
              <a:rPr lang="de-DE" sz="2000" dirty="0" smtClean="0"/>
              <a:t>Angabe der </a:t>
            </a:r>
            <a:r>
              <a:rPr lang="en-US" sz="2000" i="1" dirty="0" smtClean="0"/>
              <a:t>Hardware IDs</a:t>
            </a:r>
            <a:r>
              <a:rPr lang="de-DE" sz="2000" dirty="0" smtClean="0"/>
              <a:t> in Folge absteigender „Brauchbarkeit“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Ansonsten Abgleich mit den </a:t>
            </a:r>
            <a:r>
              <a:rPr lang="en-US" sz="2000" i="1" dirty="0" smtClean="0"/>
              <a:t>Compatible IDs</a:t>
            </a:r>
            <a:r>
              <a:rPr lang="de-DE" sz="2000" dirty="0" smtClean="0"/>
              <a:t> des Geräts</a:t>
            </a:r>
          </a:p>
        </p:txBody>
      </p:sp>
    </p:spTree>
    <p:extLst>
      <p:ext uri="{BB962C8B-B14F-4D97-AF65-F5344CB8AC3E}">
        <p14:creationId xmlns:p14="http://schemas.microsoft.com/office/powerpoint/2010/main" val="1336113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4811E30-103A-4682-A453-2DD15F1687B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Windows </a:t>
            </a:r>
            <a:r>
              <a:rPr lang="en-US" i="1" dirty="0" smtClean="0"/>
              <a:t>Power Management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Unterstützung des </a:t>
            </a:r>
            <a:r>
              <a:rPr lang="en-US" b="1" i="1" dirty="0" smtClean="0"/>
              <a:t>Advanced Configuration and Power Interface (ACPI)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ACPI versetzt komplettes Rechensystem und Geräte in energiesparende Zustände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System (</a:t>
            </a:r>
            <a:r>
              <a:rPr lang="en-US" i="1" dirty="0" smtClean="0"/>
              <a:t>Mainboard</a:t>
            </a:r>
            <a:r>
              <a:rPr lang="de-DE" dirty="0" smtClean="0"/>
              <a:t> und BIOS) und Geräte müssen ACPI unterstützen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ACPI-Standard definiert sechs System- und vier Gerätezustände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Windows Power-Manager verwaltet Systemzustände und versetzt einen Rechner in ACPI-Modi S0 – S5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Power-Manager schickt Nachrichten an Gerätetreiber, um angeschlossene Geräte in </a:t>
            </a:r>
            <a:r>
              <a:rPr lang="en-US" i="1" dirty="0" smtClean="0"/>
              <a:t>low-power</a:t>
            </a:r>
            <a:r>
              <a:rPr lang="de-DE" dirty="0" smtClean="0"/>
              <a:t> Zustände zu versetzen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Gerätetreiber konvertiert den Systemzustand des Power-Managers in Gerätezustand D0 – D3; Treiber sichert aktuellen Zustand des Geräts bzw. stellt diesen wieder her und legt Gerät „schlafen“</a:t>
            </a:r>
          </a:p>
        </p:txBody>
      </p:sp>
    </p:spTree>
    <p:extLst>
      <p:ext uri="{BB962C8B-B14F-4D97-AF65-F5344CB8AC3E}">
        <p14:creationId xmlns:p14="http://schemas.microsoft.com/office/powerpoint/2010/main" val="197516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230B559-D4D5-4FCA-86EE-C023EC48CF4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(1)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de-DE" b="1" dirty="0" smtClean="0"/>
              <a:t>Ein-/Ausgabe und Gerätetreiber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Geräteaufbau </a:t>
            </a:r>
            <a:r>
              <a:rPr lang="de-DE" i="1" dirty="0" smtClean="0"/>
              <a:t>(exemplarisch)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Tastatur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Maus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Treiberschnittstelle und Treiberimplementierung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Fallstudie: UNIX/Linux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Repräsentation von Geräten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Treibergerüst unter Linux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Interne Treiberschnittstelle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/>
              <a:t>Fallstudie: </a:t>
            </a:r>
            <a:r>
              <a:rPr lang="de-DE" dirty="0" smtClean="0"/>
              <a:t>Windows I/O-System</a:t>
            </a:r>
            <a:endParaRPr lang="de-DE" dirty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Aufbau und Funktionsweise</a:t>
            </a:r>
            <a:endParaRPr lang="de-DE" sz="2000" dirty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Plug-and-Play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Power Management</a:t>
            </a:r>
            <a:endParaRPr lang="en-US" sz="2200" i="1" dirty="0" smtClean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5902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EBB452B-9693-437F-8C24-9F95B064C56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Windows </a:t>
            </a:r>
            <a:r>
              <a:rPr lang="en-US" i="1" dirty="0" smtClean="0"/>
              <a:t>Power Management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ACPI-Systemzustände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S0 </a:t>
            </a:r>
            <a:r>
              <a:rPr lang="en-US" i="1" dirty="0" smtClean="0"/>
              <a:t>(Working)</a:t>
            </a:r>
            <a:r>
              <a:rPr lang="de-DE" dirty="0" smtClean="0"/>
              <a:t>: Maschine ist voll verfügbar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S1 </a:t>
            </a:r>
            <a:r>
              <a:rPr lang="en-US" i="1" dirty="0" smtClean="0"/>
              <a:t>(Standby)</a:t>
            </a:r>
            <a:r>
              <a:rPr lang="de-DE" dirty="0" smtClean="0"/>
              <a:t>: Kontext von CPU und Speichern bleibt erhalten; CPU ist angehalten und führt keine Befehle aus; CPU und Speicher stehen noch unter Strom; Wiederanlaufen in ≈ 2s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S2 </a:t>
            </a:r>
            <a:r>
              <a:rPr lang="en-US" i="1" dirty="0" smtClean="0"/>
              <a:t>(Standby)</a:t>
            </a:r>
            <a:r>
              <a:rPr lang="de-DE" dirty="0" smtClean="0"/>
              <a:t>: weniger Stromaufnahme als S1; Kontext von CPU und insbes. </a:t>
            </a:r>
            <a:r>
              <a:rPr lang="en-US" i="1" dirty="0" smtClean="0"/>
              <a:t>Caches</a:t>
            </a:r>
            <a:r>
              <a:rPr lang="de-DE" dirty="0" smtClean="0"/>
              <a:t> geht verloren und muss durch Betriebssystem gesichert werden; </a:t>
            </a:r>
            <a:r>
              <a:rPr lang="en-US" i="1" dirty="0" smtClean="0"/>
              <a:t>Caches</a:t>
            </a:r>
            <a:r>
              <a:rPr lang="de-DE" dirty="0" smtClean="0"/>
              <a:t> sind abgeschaltet; Wiederanlaufen in &gt; 2s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S3 </a:t>
            </a:r>
            <a:r>
              <a:rPr lang="en-US" i="1" dirty="0" smtClean="0"/>
              <a:t>(Suspend-to-RAM, Standby, Sleep)</a:t>
            </a:r>
            <a:r>
              <a:rPr lang="de-DE" dirty="0" smtClean="0"/>
              <a:t>: nur noch Hauptspeicher erhält Strom; CPU, </a:t>
            </a:r>
            <a:r>
              <a:rPr lang="en-US" i="1" dirty="0" smtClean="0"/>
              <a:t>Caches</a:t>
            </a:r>
            <a:r>
              <a:rPr lang="de-DE" dirty="0" smtClean="0"/>
              <a:t> und (Teile des) Mainboard sind ausgeschaltet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S4 </a:t>
            </a:r>
            <a:r>
              <a:rPr lang="en-US" i="1" dirty="0" smtClean="0"/>
              <a:t>(Suspend-to-Disk, Hibernation)</a:t>
            </a:r>
            <a:r>
              <a:rPr lang="de-DE" dirty="0" smtClean="0"/>
              <a:t>: System ist vollständig abgeschaltet; Speicherinhalte und Kontexte sind auf Platte gesichert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S5 </a:t>
            </a:r>
            <a:r>
              <a:rPr lang="en-US" i="1" dirty="0" smtClean="0"/>
              <a:t>(Off)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072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01583D0-EF47-4FF6-84EC-B0B2AC100D5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Fallstudie: Windows </a:t>
            </a:r>
            <a:r>
              <a:rPr lang="en-US" i="1" dirty="0" smtClean="0"/>
              <a:t>Power Management</a:t>
            </a:r>
            <a:r>
              <a:rPr lang="de-DE" dirty="0" smtClean="0"/>
              <a:t> (3)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ACPI-Gerätezustände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</a:t>
            </a:r>
            <a:r>
              <a:rPr lang="de-DE" dirty="0" smtClean="0"/>
              <a:t>0 </a:t>
            </a:r>
            <a:r>
              <a:rPr lang="en-US" i="1" dirty="0" smtClean="0"/>
              <a:t>(Fully-On)</a:t>
            </a:r>
            <a:r>
              <a:rPr lang="de-DE" dirty="0" smtClean="0"/>
              <a:t>: Gerät ist vollständig aktiv und einsatzbereit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D1: Verhalten des Geräts herstellerabhängig; reduzierte Stromaufnahme und schneller Übergang nach D0; Treiber kann auf Gerät nicht zugreifen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D2: weniger Stromaufnahme als D1, aber längere Zeit bis D0 wieder erreicht ist; Geräteverhalten ebenfalls herstellerabhängig; Treiber kann auf Gerät nicht zugreifen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</a:t>
            </a:r>
            <a:r>
              <a:rPr lang="de-DE" dirty="0" smtClean="0"/>
              <a:t>3 </a:t>
            </a:r>
            <a:r>
              <a:rPr lang="en-US" i="1" dirty="0" smtClean="0"/>
              <a:t>(Off)</a:t>
            </a:r>
            <a:r>
              <a:rPr lang="de-DE" dirty="0" smtClean="0"/>
              <a:t>: Gerät ist komplett von der Stromversorgung abgetrennt; Betriebssystem muss Gerät neu initialisieren, wenn es wieder hochgefahren wird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viele Klassen von Geräten sind D1 und D2 nicht definiert</a:t>
            </a:r>
          </a:p>
        </p:txBody>
      </p:sp>
    </p:spTree>
    <p:extLst>
      <p:ext uri="{BB962C8B-B14F-4D97-AF65-F5344CB8AC3E}">
        <p14:creationId xmlns:p14="http://schemas.microsoft.com/office/powerpoint/2010/main" val="2248047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3F537AD-7064-41FB-A5A3-6027D3494D6C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de-DE" b="1" dirty="0" smtClean="0"/>
              <a:t>Ein-/Ausgabe und Gerätetreiber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Geräteaufbau </a:t>
            </a:r>
            <a:r>
              <a:rPr lang="de-DE" i="1" dirty="0" smtClean="0"/>
              <a:t>(exemplarisch)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Treiberschnittstelle und Treiberimplementierung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Fallstudie: UNIX/Linux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Fallstudie</a:t>
            </a:r>
            <a:r>
              <a:rPr lang="de-DE" dirty="0"/>
              <a:t>: </a:t>
            </a:r>
            <a:r>
              <a:rPr lang="de-DE" dirty="0" smtClean="0"/>
              <a:t>Windows I/O-System</a:t>
            </a:r>
            <a:endParaRPr lang="de-DE" dirty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Aufbau und Funktionsweise</a:t>
            </a:r>
            <a:endParaRPr lang="de-DE" sz="2000" dirty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Plug-and-Play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Power Management</a:t>
            </a:r>
            <a:endParaRPr lang="en-US" sz="2200" i="1" dirty="0" smtClean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/>
              <a:t>Festplattentreiber</a:t>
            </a:r>
            <a:endParaRPr lang="de-DE" i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Treiber </a:t>
            </a:r>
            <a:r>
              <a:rPr lang="de-DE" dirty="0"/>
              <a:t>für weitere Geräte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04773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D9BC4A9-DFF2-42FB-A8B9-605490100F9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Plattentreiber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Software und Hardware zwischen Anwender und Platte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0278" r="11127" b="8956"/>
          <a:stretch/>
        </p:blipFill>
        <p:spPr>
          <a:xfrm>
            <a:off x="683567" y="1987318"/>
            <a:ext cx="6354795" cy="36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72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A620A76-3D28-44A3-BC37-B4515B7E02F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 Plattentreiber (1)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 eines Leseaufrufs (synchron)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21065" r="18660" b="7698"/>
          <a:stretch/>
        </p:blipFill>
        <p:spPr>
          <a:xfrm>
            <a:off x="663894" y="1926771"/>
            <a:ext cx="5780314" cy="36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E2CF7EA-2F61-4414-8FD4-200BE593779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 Plattentreiber (2)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 eines Leseaufrufs (synchron)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21065" r="18750" b="7855"/>
          <a:stretch/>
        </p:blipFill>
        <p:spPr>
          <a:xfrm>
            <a:off x="662400" y="1926771"/>
            <a:ext cx="5772150" cy="3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22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FC2616C-2F86-43A2-9F15-6AB96C62F15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 Plattentreiber (3)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 eines Leseaufrufs (synchron)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21065" r="18482" b="7855"/>
          <a:stretch/>
        </p:blipFill>
        <p:spPr>
          <a:xfrm>
            <a:off x="662400" y="1926771"/>
            <a:ext cx="5796643" cy="3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50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C69B2C6-257F-4C23-A706-E162E2692CD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Plattentreiber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Anwendung führt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read()</a:t>
            </a:r>
            <a:r>
              <a:rPr lang="de-DE" dirty="0" smtClean="0"/>
              <a:t> Systemaufruf aus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Dateisystem prüft, ob entsprechender Block im Speicher vorhanden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Falls Block nicht vorhanden: Speicherplatz wird bereitgestellt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d_strategy()</a:t>
            </a:r>
            <a:r>
              <a:rPr lang="de-DE" dirty="0" smtClean="0"/>
              <a:t> im entsprechenden Treiber aufgerufen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Ausführung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d_strategy()</a:t>
            </a:r>
            <a:r>
              <a:rPr lang="de-DE" dirty="0" smtClean="0"/>
              <a:t> stößt Plattenpositionierung an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Anwendung blockiert sich im Kernel, System kann andere Prozesse laufen lassen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Plattencontroller meldet sich bei erfolgter Positionierung per </a:t>
            </a:r>
            <a:r>
              <a:rPr lang="en-US" i="1" dirty="0" smtClean="0"/>
              <a:t>Interrupt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Interrupt-Handler</a:t>
            </a:r>
            <a:r>
              <a:rPr lang="de-DE" dirty="0" smtClean="0"/>
              <a:t> im Treiber stößt Sektorsuche an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 erneuter Unterbrechung bei gefundenem Sektor werden Daten mittels </a:t>
            </a:r>
            <a:r>
              <a:rPr lang="en-US" i="1" dirty="0" smtClean="0"/>
              <a:t>Polling</a:t>
            </a:r>
            <a:r>
              <a:rPr lang="de-DE" dirty="0" smtClean="0"/>
              <a:t> eingelesen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Anwendungsprozess wird wieder aufgeweckt, d.h. in den Zustand „bereit“ überführt</a:t>
            </a:r>
          </a:p>
        </p:txBody>
      </p:sp>
    </p:spTree>
    <p:extLst>
      <p:ext uri="{BB962C8B-B14F-4D97-AF65-F5344CB8AC3E}">
        <p14:creationId xmlns:p14="http://schemas.microsoft.com/office/powerpoint/2010/main" val="42684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3BC993A-8BC2-488B-A540-B39B8549523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 Plattentreiber (5)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 mehrerer synchroner Leseaufrufe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20907" r="17232" b="7855"/>
          <a:stretch/>
        </p:blipFill>
        <p:spPr>
          <a:xfrm>
            <a:off x="662400" y="1926000"/>
            <a:ext cx="5902779" cy="36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04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443013E-D2E0-4195-9AC0-B6D93CA4415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 Plattentreiber (6)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 mehrerer synchroner Leseaufrufe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9177" r="17143" b="7856"/>
          <a:stretch/>
        </p:blipFill>
        <p:spPr>
          <a:xfrm>
            <a:off x="662400" y="1926000"/>
            <a:ext cx="5919107" cy="37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1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8F18579E-2186-4869-A0C7-693FC28E152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(2)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de-DE" b="1" dirty="0" smtClean="0"/>
              <a:t>Ein-/Ausgabe und Gerätetreiber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...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Festplattentreiber</a:t>
            </a:r>
            <a:endParaRPr lang="de-DE" i="1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Interrupt</a:t>
            </a:r>
            <a:r>
              <a:rPr lang="de-DE" sz="2000" dirty="0" smtClean="0"/>
              <a:t>-basiert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DMA-basiert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Disk-</a:t>
            </a:r>
            <a:r>
              <a:rPr lang="en-US" sz="2000" i="1" dirty="0" smtClean="0"/>
              <a:t>Scheduling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First-Come, First Serve (FCFS)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Shortest Seek Time First (SSTF)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SCAN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Treiber für weitere Geräte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Serielle Schnittstellen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Bildschirm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Netzwerk</a:t>
            </a:r>
          </a:p>
        </p:txBody>
      </p:sp>
    </p:spTree>
    <p:extLst>
      <p:ext uri="{BB962C8B-B14F-4D97-AF65-F5344CB8AC3E}">
        <p14:creationId xmlns:p14="http://schemas.microsoft.com/office/powerpoint/2010/main" val="315658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36FACBA-3EF2-4A0B-9BF9-B2963B96B80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 Plattentreiber (7)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 mehrerer synchroner Leseaufrufe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9178" r="17232" b="7699"/>
          <a:stretch/>
        </p:blipFill>
        <p:spPr>
          <a:xfrm>
            <a:off x="662400" y="1926000"/>
            <a:ext cx="5910943" cy="37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23EE52E3-989B-4CDA-A5FC-57AB6688CFC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 Plattentreiber (8)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Ablauf mehrerer synchroner Leseaufrufe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9178" r="17143" b="7541"/>
          <a:stretch/>
        </p:blipFill>
        <p:spPr>
          <a:xfrm>
            <a:off x="666000" y="1926000"/>
            <a:ext cx="5919107" cy="38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2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36A08C0-7EF1-4B4E-A137-449887B39DF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Plattentreiber </a:t>
            </a:r>
            <a:r>
              <a:rPr lang="de-DE" dirty="0" smtClean="0"/>
              <a:t>(9)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Unterbrechungsbehandlung ist auch für weitere Aufträge zuständig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Zugehörige Prozesse sind alle blockiert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Unterbrechungsbehandlung am Schluss eines Auftrags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Beenden des Auftrags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Deblockieren des zugehörigen Prozesses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Auswählen und Aufsetzen eines Folgeauftrags (falls vorhanden)</a:t>
            </a:r>
          </a:p>
        </p:txBody>
      </p:sp>
    </p:spTree>
    <p:extLst>
      <p:ext uri="{BB962C8B-B14F-4D97-AF65-F5344CB8AC3E}">
        <p14:creationId xmlns:p14="http://schemas.microsoft.com/office/powerpoint/2010/main" val="123971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7F2827D-0789-41B7-9EAD-44026D8FB91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Direct Memory Access, DMA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Bislang: Datentransport zwischen Speicher und I/O-Bausteinen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Nur der Prozessor hat die volle Kontrolle über den Bus</a:t>
            </a:r>
            <a:br>
              <a:rPr lang="de-DE" dirty="0" smtClean="0"/>
            </a:br>
            <a:r>
              <a:rPr lang="de-DE" dirty="0" smtClean="0"/>
              <a:t>(legt Adressen an, erzeugt Kontrollsignale, ...)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Andere Einheiten dürfen nur auf Anforderung des Prozessors tätig werden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liest aus Speicher und übergibt Daten an I/O-Baustein oder liest Daten vom I/O-Baustein und schreibt in Speicher</a:t>
            </a:r>
            <a:endParaRPr lang="de-DE" dirty="0"/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Üblicherweise relativ viele Daten zu übertragen (z.B. Plattentransfer)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Ständige Wartezeiten durch relativ langsame I/O-Geräte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 smtClean="0"/>
              <a:t>Nur der Prozessor hat bislang Funktion des Bus-Masters.</a:t>
            </a:r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en-US" b="1" i="1" dirty="0" smtClean="0"/>
              <a:t>Programmed Input/Output (PIO)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49718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3F72F063-9B07-4903-AE33-2CD1DA5E92D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Direct Memory Access, DMA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381000">
              <a:lnSpc>
                <a:spcPct val="120000"/>
              </a:lnSpc>
            </a:pPr>
            <a:r>
              <a:rPr lang="de-DE" dirty="0" smtClean="0"/>
              <a:t>Beim DMA werden die Datentransporte </a:t>
            </a:r>
            <a:r>
              <a:rPr lang="de-DE" i="1" u="sng" dirty="0" smtClean="0"/>
              <a:t>direkt</a:t>
            </a:r>
            <a:r>
              <a:rPr lang="de-DE" dirty="0" smtClean="0"/>
              <a:t> zwischen Gerätesteuerung und Speicher durchgeführt, </a:t>
            </a:r>
            <a:r>
              <a:rPr lang="de-DE" i="1" u="sng" dirty="0" smtClean="0"/>
              <a:t>ohne</a:t>
            </a:r>
            <a:r>
              <a:rPr lang="de-DE" dirty="0" smtClean="0"/>
              <a:t> Beteiligung des Prozessors.</a:t>
            </a:r>
          </a:p>
          <a:p>
            <a:pPr marL="381000" indent="-381000">
              <a:lnSpc>
                <a:spcPct val="90000"/>
              </a:lnSpc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 Hardware tritt als Aktor auf dem Bus auf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Liest Daten und übergibt sie an I/O-Baustein, oder umgekehrt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CPU ist währenddessen frei (lediglich Bus teilw. durch DMA belegt)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Programmierung des DMA-Systems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Länge, Speicheradresse, I/O-Adresse von Ein-/Ausgaberegister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Unterbrechung zur Signalisierung des Transferendes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Unterbrechung zur Signalisierung von Fehlern</a:t>
            </a:r>
          </a:p>
          <a:p>
            <a:pPr marL="781050" lvl="1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Aus Sicht des Programmierers ist DMA die einfachste Technik.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 smtClean="0"/>
              <a:t>DMA macht es erforderlich, dass Gerätesteuerungen Bus-Master werden können.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3629253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C68C5F9-1DBE-4ED8-9B95-7111056477F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Direct Memory Access, DMA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Arbeitsmodi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Burst</a:t>
            </a:r>
            <a:r>
              <a:rPr lang="de-DE" dirty="0" smtClean="0"/>
              <a:t>-Modus: DMA-Baustein übernimmt Systembus für die Dauer des vollständigen Transfers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I/O-Baustein benötigt internen Pufferspeicher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Vorteil: hohe Transferrate möglich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Nachteil: CPU für lange Zeit am Speicher-/Buszugriff gehindert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Cycle Stealing:</a:t>
            </a:r>
            <a:r>
              <a:rPr lang="de-DE" dirty="0" smtClean="0"/>
              <a:t> Mischen von DMA- und CPU-Buszyklen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Fester Anteil an Buszyklen (z.B. jeder zweite) wird vom DMA-Baustein der CPU „gestohlen“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DMA kann zusätzlich alle von der CPU nicht benötigten Buszyklen nutzen (z.B. während der Bearbeitung von Maschineninstruktionen, die nur CPU-interne Ressourcen benötigen)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Vorteil: CPU nur geringfügig behindert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Nachteil: geringere Transferrate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87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78D9B6E-124C-483C-9A8E-88AFADE0646C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Treiber mit DMA (1)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DMA erlaubt Einlesen und Schreiben ohne Prozessorbeteiligung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DMA-Controller erhält vom Treiber verschiedene Parameter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Hauptspeicheradresse zum Abspeichern bzw. Auslesen eines Plattenblocks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Adresse des Plattencontrollers zum Abholen bzw. Abgeben der Daten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Länge der zu transferierenden Daten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DMA-Controller löst bei Fertigstellung eine Unterbrechung aus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Vorteile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Prozessor muss Zeichen eines Plattenblocks nicht selbst abnehmen (kein </a:t>
            </a:r>
            <a:r>
              <a:rPr lang="en-US" i="1" dirty="0" smtClean="0"/>
              <a:t>Polling</a:t>
            </a:r>
            <a:r>
              <a:rPr lang="de-DE" dirty="0" smtClean="0"/>
              <a:t> sondern </a:t>
            </a:r>
            <a:r>
              <a:rPr lang="en-US" i="1" dirty="0" smtClean="0"/>
              <a:t>Interrupt</a:t>
            </a:r>
            <a:r>
              <a:rPr lang="de-DE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Plattentransferzeit kann zum Ablauf anderer Prozesse genutzt werden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2823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12C9017-5C15-4B06-ADE1-7FCC5B28FA7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Treiber mit DMA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21065" r="16071" b="7698"/>
          <a:stretch/>
        </p:blipFill>
        <p:spPr>
          <a:xfrm>
            <a:off x="662400" y="1926771"/>
            <a:ext cx="6017079" cy="36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2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E7685E8-034D-4546-99D3-D779B7507A3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Treiber mit DMA </a:t>
            </a:r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6" t="21222" r="16161" b="7698"/>
          <a:stretch/>
        </p:blipFill>
        <p:spPr>
          <a:xfrm>
            <a:off x="662400" y="1926000"/>
            <a:ext cx="6017078" cy="3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3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256A3081-9161-444A-A5FC-C803A891546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Treiber mit DMA </a:t>
            </a:r>
            <a:r>
              <a:rPr lang="de-DE" dirty="0" smtClean="0"/>
              <a:t>(4)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21065" r="16161" b="7698"/>
          <a:stretch/>
        </p:blipFill>
        <p:spPr>
          <a:xfrm>
            <a:off x="662400" y="1926771"/>
            <a:ext cx="6008914" cy="36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8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67DE4092-100D-4682-88DA-88B54E2F5FD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Einordnung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Betroffene physikalische Ressourcen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771200"/>
            <a:ext cx="7345073" cy="34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8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5EE6F7B-764F-4ADD-904C-EA1C5DC50348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Treiber mit DMA </a:t>
            </a:r>
            <a:r>
              <a:rPr lang="de-DE" dirty="0" smtClean="0"/>
              <a:t>(5)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21222" r="16161" b="7698"/>
          <a:stretch/>
        </p:blipFill>
        <p:spPr>
          <a:xfrm>
            <a:off x="662400" y="1926000"/>
            <a:ext cx="6008914" cy="3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5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AB5E3C9-6E53-4A9A-866A-7F997056DD7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Treiber mit DMA (6)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Große Systeme mit mehreren DMA-Kanälen und vielen Platten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Es muss ein freier DMA-Kanal gesucht werden bzw. auf einen freien gewartet werden, bevor der Auftrag ausgeführt werden kann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Anforderung kann parallel zur Plattenpositionierung erfolgen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Mainframe</a:t>
            </a:r>
            <a:r>
              <a:rPr lang="de-DE" b="1" dirty="0" smtClean="0"/>
              <a:t>-Systeme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Steuereinheit fasst mehrere Platten zu einem Gerät zusammen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Steuereinheiten hängen an einem Kanal zum Hauptspeicher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Zum Zugriff auf die eigentliche Platte muss erst die Steuereinheit und dann der Kanal belegt werden (Teilwegbelegung)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DMA und </a:t>
            </a:r>
            <a:r>
              <a:rPr lang="en-US" b="1" i="1" dirty="0" smtClean="0"/>
              <a:t>Caching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Heutige Prozessoren arbeiten mit Datencaches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DMA läuft am </a:t>
            </a:r>
            <a:r>
              <a:rPr lang="en-US" i="1" dirty="0" smtClean="0"/>
              <a:t>Cache</a:t>
            </a:r>
            <a:r>
              <a:rPr lang="de-DE" dirty="0" smtClean="0"/>
              <a:t> vorbei: Betriebssystem muss vor dem Aufsetzen von DMA-Transfers </a:t>
            </a:r>
            <a:r>
              <a:rPr lang="en-US" i="1" dirty="0" smtClean="0"/>
              <a:t>Caches</a:t>
            </a:r>
            <a:r>
              <a:rPr lang="de-DE" dirty="0" smtClean="0"/>
              <a:t> zurückschreiben und invalidieren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7773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E35A015-1D56-46FC-A6F2-82264426CC1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Disk-</a:t>
            </a:r>
            <a:r>
              <a:rPr lang="en-US" i="1" dirty="0" smtClean="0"/>
              <a:t>Scheduling</a:t>
            </a:r>
            <a:endParaRPr lang="en-US" i="1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Plattentreiber hat in der Regel mehrere Aufträge in der Warteschlange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Warteschlange wird z.B. in UNIX durch Aufruf der Funktion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d_strategy()</a:t>
            </a:r>
            <a:r>
              <a:rPr lang="de-DE" dirty="0" smtClean="0"/>
              <a:t> gefüllt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bestimmte Ordnung der Ausführung kann Effizienz steigern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Zusammensetzung der Bearbeitungszeit eines Auftrags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Positionierzeit: abhängig von der aktuellen Stellung des Plattenarms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Latenzzeit: Zeit, bis der Magnetkopf den Sektor bestreicht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Übertragungszeit: Zeit zur Übertragung der eigentlichen Daten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Ansatzpunkt: Positionierzeit</a:t>
            </a:r>
            <a:endParaRPr lang="de-DE" i="1" dirty="0" smtClean="0"/>
          </a:p>
        </p:txBody>
      </p:sp>
    </p:spTree>
    <p:extLst>
      <p:ext uri="{BB962C8B-B14F-4D97-AF65-F5344CB8AC3E}">
        <p14:creationId xmlns:p14="http://schemas.microsoft.com/office/powerpoint/2010/main" val="1424780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1320B80-4285-4691-8AC6-2F271954013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First-Come, First Serve Scheduling (FCFS)</a:t>
            </a:r>
            <a:endParaRPr lang="en-US" i="1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Bearbeitung gemäß Ankunft des Auftrags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Referenzfolge (Folge von Zylindernummern):</a:t>
            </a:r>
            <a:br>
              <a:rPr lang="de-DE" dirty="0" smtClean="0"/>
            </a:br>
            <a:r>
              <a:rPr lang="de-DE" dirty="0" smtClean="0"/>
              <a:t>98, 183, 37, 122, 14, 124, 65, 67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Aktueller Zylinder: 53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Gesamtzahl der Spurwechsel: 640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Weite Bewegungen des Schwenkarms; mittlere Bearbeitungsdauer lang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33803" r="10089" b="25940"/>
          <a:stretch/>
        </p:blipFill>
        <p:spPr>
          <a:xfrm>
            <a:off x="635800" y="3067135"/>
            <a:ext cx="6384472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1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D77A7A8-40AB-4158-91A6-E97AC21F1D0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Shortest Seek Time First Scheduling (SSTF)</a:t>
            </a:r>
            <a:endParaRPr lang="en-US" i="1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Es wird der Auftrag mit der kürzesten Positionierzeit vorgezogen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</a:t>
            </a:r>
            <a:r>
              <a:rPr lang="en-US" i="1" dirty="0" smtClean="0"/>
              <a:t>Tie Break</a:t>
            </a:r>
            <a:r>
              <a:rPr lang="de-DE" dirty="0" smtClean="0"/>
              <a:t> Heuristik entscheidet, wenn zwei Aufträge die gleiche kürzeste Positionierzeit haben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Gleiche Referenzfolge</a:t>
            </a:r>
            <a:br>
              <a:rPr lang="de-DE" dirty="0" smtClean="0"/>
            </a:br>
            <a:r>
              <a:rPr lang="de-DE" dirty="0" smtClean="0"/>
              <a:t>(Annahme: Positionierzeit proportional zum Zylinderabstand)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Gesamtzahl der Spurwechsel: 236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SSTF kann zur Aushungerung führen, noch nicht optimal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t="36790" r="10179" b="23110"/>
          <a:stretch/>
        </p:blipFill>
        <p:spPr>
          <a:xfrm>
            <a:off x="637200" y="3363330"/>
            <a:ext cx="6368142" cy="20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16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1ABE335A-4F76-4002-8883-FCA137FA290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SCAN Scheduling</a:t>
            </a:r>
            <a:endParaRPr lang="en-US" i="1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Bewegung des Plattenarms in eine Richtung, bis keine Aufträge in </a:t>
            </a:r>
          </a:p>
          <a:p>
            <a:pPr>
              <a:lnSpc>
                <a:spcPct val="90000"/>
              </a:lnSpc>
            </a:pPr>
            <a:r>
              <a:rPr lang="de-DE" b="1" dirty="0" smtClean="0"/>
              <a:t>dieser Richtung mehr vorhanden sind (Fahrstuhlstrategie)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Gleiche Referenzfolge</a:t>
            </a:r>
            <a:br>
              <a:rPr lang="de-DE" dirty="0" smtClean="0"/>
            </a:br>
            <a:r>
              <a:rPr lang="de-DE" dirty="0" smtClean="0"/>
              <a:t>(Annahme: bisherige Kopfbewegung in Richtung 0)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Gesamtzahl der Spurwechsel: 208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Neue Aufträge werden miterledigt ohne zusätzliche Positionierzeit und ohne Aushungerung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Variante </a:t>
            </a:r>
            <a:r>
              <a:rPr lang="en-US" i="1" dirty="0" smtClean="0"/>
              <a:t>C-SCAN (Circular SCAN)</a:t>
            </a:r>
            <a:r>
              <a:rPr lang="de-DE" dirty="0" smtClean="0"/>
              <a:t>: Bewegung in nur eine Richtung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39779" r="10090" b="19492"/>
          <a:stretch/>
        </p:blipFill>
        <p:spPr>
          <a:xfrm>
            <a:off x="637200" y="2714400"/>
            <a:ext cx="6384472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23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600F4AB-326B-44ED-942B-A8CCF49CF6B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Treiber für Busmaster-Controller</a:t>
            </a:r>
            <a:endParaRPr lang="de-DE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Heutige Festplattencontroller können Bus-Master sein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Controller transportiert Daten selbständig in den Hauptspeicher bzw. aus dem Hauptspeicher heraus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3581" r="5268" b="9742"/>
          <a:stretch/>
        </p:blipFill>
        <p:spPr>
          <a:xfrm>
            <a:off x="666000" y="1926000"/>
            <a:ext cx="6833507" cy="34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7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53CC2BF-B865-45AA-8CDE-2B98F95FCED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de-DE" b="1" dirty="0" smtClean="0"/>
              <a:t>Ein-/Ausgabe und Gerätetreiber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Geräteaufbau </a:t>
            </a:r>
            <a:r>
              <a:rPr lang="de-DE" i="1" dirty="0" smtClean="0"/>
              <a:t>(exemplarisch)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Treiberschnittstelle und Treiberimplementierung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Fallstudie: UNIX/Linux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Fallstudie</a:t>
            </a:r>
            <a:r>
              <a:rPr lang="de-DE" dirty="0"/>
              <a:t>: </a:t>
            </a:r>
            <a:r>
              <a:rPr lang="de-DE" dirty="0" smtClean="0"/>
              <a:t>Windows I/O-System</a:t>
            </a:r>
            <a:endParaRPr lang="de-DE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/>
              <a:t>Festplattentreiber</a:t>
            </a:r>
            <a:endParaRPr lang="de-DE" i="1" dirty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/>
              <a:t>Interrupt</a:t>
            </a:r>
            <a:r>
              <a:rPr lang="de-DE" sz="2000" dirty="0"/>
              <a:t>-basiert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DMA-basiert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/>
              <a:t>Disk-</a:t>
            </a:r>
            <a:r>
              <a:rPr lang="en-US" sz="2000" i="1" dirty="0"/>
              <a:t>Scheduling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/>
              <a:t>First-Come, First Serve (FCFS)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/>
              <a:t>Shortest Seek Time First (SSTF)</a:t>
            </a:r>
          </a:p>
          <a:p>
            <a:pPr marL="1695450" lvl="3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/>
              <a:t>SCAN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/>
              <a:t>Treiber für weitere </a:t>
            </a:r>
            <a:r>
              <a:rPr lang="de-DE" dirty="0" smtClean="0"/>
              <a:t>Geräte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43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A2DACBB8-D521-46D7-9A78-5F6404BCE65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Ähnliche Treiber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CD-ROM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Wird wie Platte behandelt (eigener Treiber)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Nicht beschreibbar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 Treiber möglich für Audio-Tracks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en-US" b="1" i="1" dirty="0" smtClean="0"/>
              <a:t>Floppy Disk</a:t>
            </a:r>
            <a:endParaRPr lang="en-US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Wird im Prinzip wie Platte behandelt (eigener Treiber)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18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20733778-CBE2-4DF1-98D1-BF31D37B2E6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Treiber für serielle Schnittstellen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Treiber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Zeichenorientiertes Gerät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Zeichenorientierte Spezialdateien (z.B.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/dev/tty</a:t>
            </a:r>
            <a:r>
              <a:rPr lang="de-DE" dirty="0" smtClean="0"/>
              <a:t> unter UNIX)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Vom Prinzip her ähnlich dem Plattentreiber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Lediglich zeichenorientierte statt blockorientierte Übertragung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Parametereinstellung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Neben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read()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write()</a:t>
            </a:r>
            <a:r>
              <a:rPr lang="de-DE" dirty="0" smtClean="0"/>
              <a:t> dritter Systemaufruf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ioctl()</a:t>
            </a:r>
            <a:r>
              <a:rPr lang="de-DE" dirty="0" smtClean="0"/>
              <a:t> </a:t>
            </a:r>
            <a:r>
              <a:rPr lang="en-US" i="1" dirty="0" smtClean="0"/>
              <a:t>(I/O Control)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Treiberabhängige Funktionsparameter zum Einstellen von Geräteparametern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serielle Schnittstellen festgelegte Einstellungen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Treiber übernimmt Editierfunktionen sowie Softwareflusskontrolle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2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E04F5BFE-4F58-4CC5-8EB9-E809BC99322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Geräteaufbau</a:t>
            </a:r>
            <a:endParaRPr lang="de-DE" dirty="0"/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Übliche Ein-/Ausgabegeräte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Speichermedien (z.B. Festplatten, Disketten, CD-ROM, DVD-ROM)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Festplatten schon in Kapitel 5 (Filesysteme) betrachtet</a:t>
            </a:r>
            <a:br>
              <a:rPr lang="de-DE" dirty="0" smtClean="0"/>
            </a:br>
            <a:r>
              <a:rPr lang="de-DE" dirty="0" smtClean="0"/>
              <a:t>Disketten, CDs und DVDs sehr ähnlich zu Festplatten, werden daher hier nicht weiter vorgestellt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Externe I/O-Schnittstellen (z.B. RS232, Parallelport, USB)</a:t>
            </a:r>
            <a:endParaRPr lang="de-DE" dirty="0"/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Siehe Vorlesung „Grundlagen der Rechnerarchitektur“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Netzwerkkarten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Siehe Vorlesung „Grundlagen der Rechnernetze“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Human Interface Devices (HIDs)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Tastatur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8180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ACEA282-7CD4-4D92-B274-BF1CFFD0D81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I/O Controls</a:t>
            </a:r>
            <a:r>
              <a:rPr lang="de-DE" dirty="0" smtClean="0"/>
              <a:t> zum Einstellen gerätespezifischer Parameter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Spezielle Geräteeigenschaften werden über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ioctl</a:t>
            </a:r>
            <a:r>
              <a:rPr lang="de-DE" b="1" dirty="0" smtClean="0"/>
              <a:t> angesprochen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 smtClean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Schnittstelle generisch und Semantik gerätespezifisch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14491" y="1772816"/>
            <a:ext cx="8577989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IOCTL(2)              Linux Programmer's Manual             IOCTL(2)</a:t>
            </a:r>
          </a:p>
          <a:p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NAME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ioctl - control device</a:t>
            </a:r>
          </a:p>
          <a:p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SYNOPSIS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#include &lt;sys/ioctl.h&gt;</a:t>
            </a:r>
          </a:p>
          <a:p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int ioctl(int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u="sng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u="sng" dirty="0" smtClean="0">
                <a:latin typeface="Courier New" pitchFamily="49" charset="0"/>
                <a:cs typeface="Courier New" pitchFamily="49" charset="0"/>
              </a:rPr>
              <a:t>request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...);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14491" y="4725144"/>
            <a:ext cx="8701421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CONFORMING TO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No single standard. Arguments, returns, and semantics of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ioctl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vary according to the device driver in question (the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call is used as a catch-all for operations that don’t cleanly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fit the UNIX stream I/O model). The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ioctl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function call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appeared in Version 7 of AT&amp;T UNIX.</a:t>
            </a:r>
          </a:p>
        </p:txBody>
      </p:sp>
    </p:spTree>
    <p:extLst>
      <p:ext uri="{BB962C8B-B14F-4D97-AF65-F5344CB8AC3E}">
        <p14:creationId xmlns:p14="http://schemas.microsoft.com/office/powerpoint/2010/main" val="4222282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4480D0B4-4CB9-44C1-A0A8-6E33975A3F5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Bildschirmtreiber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Bildspeicher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Spezieller Speicher, der den Bildschirminhalt repräsentiert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Zeichenorientiert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Pixelorientiert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Aufgaben des Treibers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Bereitstellen von Grafikprimitiven (z.B. Ausgabe von Text, Zeichnen von Rechtecken, etc.)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Ansprechen von Grafikprozessoren (schnelle Verschiebeoperationen, komplexe Zeichenoperationen, 3D Rendering, Texturen)</a:t>
            </a:r>
            <a:endParaRPr lang="en-US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Einblenden des Bildspeichers in Anwendungsprogramme (z.B. X11-Server)</a:t>
            </a:r>
          </a:p>
        </p:txBody>
      </p:sp>
    </p:spTree>
    <p:extLst>
      <p:ext uri="{BB962C8B-B14F-4D97-AF65-F5344CB8AC3E}">
        <p14:creationId xmlns:p14="http://schemas.microsoft.com/office/powerpoint/2010/main" val="231101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7E0D54C2-3233-40FA-9E7F-6BE56E1B45B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Netzwerktreiber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Beispiel: Ethernet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Schneller serieller Bus mit CSMA/CD</a:t>
            </a:r>
            <a:br>
              <a:rPr lang="de-DE" dirty="0" smtClean="0"/>
            </a:br>
            <a:r>
              <a:rPr lang="en-US" i="1" dirty="0" smtClean="0"/>
              <a:t>(Carrier Sense Multiple Access / Collision Detect)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Zu deutsch: jeder sendet, wenn er meint, der Träger sei frei, und zieht sich zurück, wenn es eine Kollision gibt.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Spezieller Netzwerkchip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Implementiert unterstes Kommunikationsprotokoll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Erkennt eintreffende Pakete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Netzwerktreiber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Wird von höheren Protokollschichten innerhalb des Betriebssystems angesprochen, z.B. von der IP-Schicht</a:t>
            </a:r>
          </a:p>
        </p:txBody>
      </p:sp>
    </p:spTree>
    <p:extLst>
      <p:ext uri="{BB962C8B-B14F-4D97-AF65-F5344CB8AC3E}">
        <p14:creationId xmlns:p14="http://schemas.microsoft.com/office/powerpoint/2010/main" val="952530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BA93317C-BCE0-4483-B4E9-904F5856213C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Netzwerktreiber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Senden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Treiber übergibt Netzwerkchip eine Datenstruktur mit den notwendigen Informationen: Sendeadresse, Adresse und Länge von Datenpuffern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Netzwerkchip löst </a:t>
            </a:r>
            <a:r>
              <a:rPr lang="en-US" i="1" dirty="0" smtClean="0"/>
              <a:t>Interrupt</a:t>
            </a:r>
            <a:r>
              <a:rPr lang="de-DE" dirty="0" smtClean="0"/>
              <a:t> bei erfolgtem Senden aus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Empfangen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Treiber übergibt dem Netzwerkchip eine Datenstruktur mit Adressen freier Arbeitspuffer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Erkennt der Netzwerkchip ein Paket (für die eigene MAC-Adresse), füllt er das Paket in einen freien Puffer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Puffer wird in eine Liste von empfangenen Paketen eingehängt, ein </a:t>
            </a:r>
            <a:r>
              <a:rPr lang="en-US" i="1" dirty="0" smtClean="0"/>
              <a:t>Interrupt</a:t>
            </a:r>
            <a:r>
              <a:rPr lang="de-DE" dirty="0" smtClean="0"/>
              <a:t> wird ausgelöst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Treiber kann die empfangenen Pakete aushängen</a:t>
            </a:r>
          </a:p>
        </p:txBody>
      </p:sp>
    </p:spTree>
    <p:extLst>
      <p:ext uri="{BB962C8B-B14F-4D97-AF65-F5344CB8AC3E}">
        <p14:creationId xmlns:p14="http://schemas.microsoft.com/office/powerpoint/2010/main" val="979739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FCE70D04-55E2-4165-B3FB-66A8C8C63EB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Netzwerktreiber (3)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Übertragung der Daten erfolgt durch DMA bzw. Busmastering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Evtl. direkt durch den Netzwerkchip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sz="1200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Intelligente und nicht-intelligente Netzwerkhardware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Intelligente Hardware: kann evtl. auch höhere Protokolle, Filterung etc.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Nicht-intelligente Hardware: benötigt mehr Unterstützung durch den Treiber (Prozessor)</a:t>
            </a:r>
          </a:p>
        </p:txBody>
      </p:sp>
    </p:spTree>
    <p:extLst>
      <p:ext uri="{BB962C8B-B14F-4D97-AF65-F5344CB8AC3E}">
        <p14:creationId xmlns:p14="http://schemas.microsoft.com/office/powerpoint/2010/main" val="2887230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2238FE40-1CAF-41DA-B335-347FFEBB820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Treiberschnittstelle und Treiberimplementierung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Geräteunabhängige Schicht im Betriebssystem, die gleiche Behandlung für alle Geräte einer Art erlaubt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Implementierungen über </a:t>
            </a:r>
            <a:r>
              <a:rPr lang="en-US" i="1" dirty="0" smtClean="0"/>
              <a:t>Polling</a:t>
            </a:r>
            <a:r>
              <a:rPr lang="de-DE" dirty="0" smtClean="0"/>
              <a:t>, </a:t>
            </a:r>
            <a:r>
              <a:rPr lang="en-US" i="1" dirty="0" smtClean="0"/>
              <a:t>Interrupts</a:t>
            </a:r>
            <a:r>
              <a:rPr lang="de-DE" dirty="0" smtClean="0"/>
              <a:t> oder DMA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Synchrone und asynchrone I/O-Operationen</a:t>
            </a:r>
          </a:p>
          <a:p>
            <a:pPr marL="381000" indent="-381000">
              <a:lnSpc>
                <a:spcPct val="90000"/>
              </a:lnSpc>
            </a:pPr>
            <a:endParaRPr lang="de-DE" sz="1200" b="1" dirty="0" smtClean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Fallstudie: UNIX/Linux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Unterscheidung zwischen Block- und Zeichenorientierten Geräten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Geräterepräsentation durch </a:t>
            </a:r>
            <a:r>
              <a:rPr lang="en-US" i="1" dirty="0" smtClean="0"/>
              <a:t>Major</a:t>
            </a:r>
            <a:r>
              <a:rPr lang="de-DE" dirty="0" smtClean="0"/>
              <a:t> und </a:t>
            </a:r>
            <a:r>
              <a:rPr lang="en-US" i="1" dirty="0" smtClean="0"/>
              <a:t>Minor Number</a:t>
            </a:r>
            <a:r>
              <a:rPr lang="de-DE" dirty="0" smtClean="0"/>
              <a:t> und über Spezialdateien unter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/dev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Datenstrukturen (Felder und C-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structs</a:t>
            </a:r>
            <a:r>
              <a:rPr lang="de-DE" dirty="0" smtClean="0"/>
              <a:t>) verweisen auf Funktionen im Code von Treibern, die für I/O mit einem Gerät aufgerufen werden können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49E57ED-DF00-4982-82FC-92E0B0778BC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Fallstudie: Windows I/O-System</a:t>
            </a:r>
            <a:endParaRPr lang="en-US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Windows-Kern unterscheidet zwischen I/O-System, Gerätetreibern und einer Hardware-Abstraktionsebene (HAL)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Anwendungen und Systemdienste kommunizieren mit dem </a:t>
            </a:r>
            <a:r>
              <a:rPr lang="de-DE" dirty="0" smtClean="0"/>
              <a:t>I/O-System bestehend aus I/O-Manager, PnP-Manager und Power-Manager (u.a.)</a:t>
            </a:r>
            <a:endParaRPr lang="en-US" i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I/O-System reicht EA-Anforderungen an Treiber weiter, enge Kopplung mit zentraler Windows-</a:t>
            </a:r>
            <a:r>
              <a:rPr lang="en-US" i="1" dirty="0" smtClean="0"/>
              <a:t>Registry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Plug-and-Play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Betriebssystem erkennt Geräte anhand von </a:t>
            </a:r>
            <a:r>
              <a:rPr lang="en-US" i="1" dirty="0" smtClean="0"/>
              <a:t>Hardware IDs</a:t>
            </a:r>
            <a:r>
              <a:rPr lang="de-DE" dirty="0" smtClean="0"/>
              <a:t> und sucht in </a:t>
            </a:r>
            <a:r>
              <a:rPr lang="en-US" i="1" dirty="0" smtClean="0"/>
              <a:t>Registry</a:t>
            </a:r>
            <a:r>
              <a:rPr lang="de-DE" dirty="0" smtClean="0"/>
              <a:t> nach bestem passenden Treiber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Power Management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Unterstützung von ACPI System- und Gerätezuständen durch Hardware und Betriebssystem, insbes. um Zustand von abgeschalteten Geräten zu sichern und restaurieren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52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5BD4F5CE-C539-4F3E-94A8-4DC2585F94F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(3)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Festplattentreiber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Interrupt</a:t>
            </a:r>
            <a:r>
              <a:rPr lang="de-DE" dirty="0" smtClean="0"/>
              <a:t>-basierte Implementierung: Sämtliche mechanischen Vorgänge der Platte müssen per </a:t>
            </a:r>
            <a:r>
              <a:rPr lang="en-US" i="1" dirty="0" smtClean="0"/>
              <a:t>Interrupt</a:t>
            </a:r>
            <a:r>
              <a:rPr lang="de-DE" dirty="0" smtClean="0"/>
              <a:t> bestätigt werden; Datenübertragung beim Lesen erfolgt über </a:t>
            </a:r>
            <a:r>
              <a:rPr lang="en-US" i="1" dirty="0" smtClean="0"/>
              <a:t>Polling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DMA-basierte Implementierung: DMA-Controller tritt als Bus-Master auf; Daten können zwischen Platte und Speicher ohne CPU-Beteiligung (insbes. ohne </a:t>
            </a:r>
            <a:r>
              <a:rPr lang="en-US" i="1" dirty="0" smtClean="0"/>
              <a:t>Polling</a:t>
            </a:r>
            <a:r>
              <a:rPr lang="de-DE" dirty="0" smtClean="0"/>
              <a:t>) übertragen werden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Weitere Variante: Festplatten-Controller tritt als Bus-Master auf; Platte kann Inhalte direkt vom/zum Hauptspeicher übertragen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Disk-</a:t>
            </a:r>
            <a:r>
              <a:rPr lang="en-US" i="1" dirty="0" smtClean="0"/>
              <a:t>Scheduling</a:t>
            </a:r>
            <a:r>
              <a:rPr lang="de-DE" dirty="0" smtClean="0"/>
              <a:t> wichtig, um Positionierzeiten der langsamen Festplatten-Mechanik über mehrere I/O-Anforderungen hinweg zu minimieren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85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C49EF1CE-989D-45C5-B633-86D81B6EFFB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Tastatur (1)</a:t>
            </a:r>
            <a:endParaRPr lang="de-DE" dirty="0"/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1 Schalter pro Taste</a:t>
            </a:r>
          </a:p>
          <a:p>
            <a:pPr>
              <a:lnSpc>
                <a:spcPct val="90000"/>
              </a:lnSpc>
            </a:pPr>
            <a:endParaRPr lang="de-DE" sz="1200" b="1" i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Mechanische Schalter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Klassischer Schalter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Membranschalter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Reed-Relais-Schalter</a:t>
            </a:r>
          </a:p>
          <a:p>
            <a:pPr>
              <a:lnSpc>
                <a:spcPct val="90000"/>
              </a:lnSpc>
            </a:pPr>
            <a:endParaRPr lang="de-DE" b="1" i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Andere Verfahren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Hall-Effekt-Schalter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Näherung eines Magneten induziert Strom in einen Halbleiter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Verschleißlos aber teuer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7" t="35533" r="15446" b="21379"/>
          <a:stretch/>
        </p:blipFill>
        <p:spPr>
          <a:xfrm>
            <a:off x="4279658" y="1772816"/>
            <a:ext cx="4612822" cy="22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8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</a:t>
            </a:r>
            <a:r>
              <a:rPr lang="de-DE"/>
              <a:t>| </a:t>
            </a:r>
            <a:fld id="{9B37BB78-6EEE-4CAC-941A-7EA68C8CB2D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9 - Ein-/Ausgabe und Gerätetreiber</a:t>
            </a:r>
            <a:endParaRPr lang="de-DE" dirty="0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Tastatur </a:t>
            </a:r>
            <a:r>
              <a:rPr lang="de-DE" dirty="0" smtClean="0"/>
              <a:t>(2)</a:t>
            </a:r>
            <a:endParaRPr lang="en-US" dirty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Tastenerkennung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Matrixanordnung der Tasten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Nacheinander wird an jede</a:t>
            </a:r>
            <a:br>
              <a:rPr lang="de-DE" dirty="0" smtClean="0"/>
            </a:br>
            <a:r>
              <a:rPr lang="de-DE" dirty="0" smtClean="0"/>
              <a:t>Spalte ein </a:t>
            </a:r>
            <a:r>
              <a:rPr lang="en-US" i="1" dirty="0" smtClean="0"/>
              <a:t>„high“</a:t>
            </a:r>
            <a:r>
              <a:rPr lang="de-DE" dirty="0" smtClean="0"/>
              <a:t> Pegel angelegt,</a:t>
            </a:r>
            <a:br>
              <a:rPr lang="de-DE" dirty="0" smtClean="0"/>
            </a:br>
            <a:r>
              <a:rPr lang="de-DE" dirty="0" smtClean="0"/>
              <a:t>danach werden jeweils die</a:t>
            </a:r>
            <a:br>
              <a:rPr lang="de-DE" dirty="0" smtClean="0"/>
            </a:br>
            <a:r>
              <a:rPr lang="de-DE" dirty="0" smtClean="0"/>
              <a:t>Zeilen getestet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Tastendruck stellt elektrische</a:t>
            </a:r>
            <a:br>
              <a:rPr lang="de-DE" dirty="0" smtClean="0"/>
            </a:br>
            <a:r>
              <a:rPr lang="de-DE" dirty="0" smtClean="0"/>
              <a:t>Verbindung zwischen Spalte</a:t>
            </a:r>
            <a:br>
              <a:rPr lang="de-DE" dirty="0" smtClean="0"/>
            </a:br>
            <a:r>
              <a:rPr lang="de-DE" dirty="0" smtClean="0"/>
              <a:t>und Zeile her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Erkennung der genauen</a:t>
            </a:r>
            <a:br>
              <a:rPr lang="de-DE" dirty="0" smtClean="0"/>
            </a:br>
            <a:r>
              <a:rPr lang="de-DE" dirty="0" smtClean="0"/>
              <a:t>Position durch Mikrocontroller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2" t="22323" r="23572" b="18391"/>
          <a:stretch/>
        </p:blipFill>
        <p:spPr>
          <a:xfrm>
            <a:off x="4923166" y="1772816"/>
            <a:ext cx="4041322" cy="30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91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4979</Words>
  <Application>Microsoft Office PowerPoint</Application>
  <PresentationFormat>Bildschirmpräsentation (4:3)</PresentationFormat>
  <Paragraphs>993</Paragraphs>
  <Slides>77</Slides>
  <Notes>75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77</vt:i4>
      </vt:variant>
    </vt:vector>
  </HeadingPairs>
  <TitlesOfParts>
    <vt:vector size="78" baseType="lpstr">
      <vt:lpstr>Leere Präsentation</vt:lpstr>
      <vt:lpstr>Grundlagen der Betriebssysteme [CS2100]</vt:lpstr>
      <vt:lpstr>Kapitel 9  Ein-/Ausgabe und Gerätetreiber</vt:lpstr>
      <vt:lpstr>Inhalte der Vorlesung</vt:lpstr>
      <vt:lpstr>Inhalte des Kapitels (1)</vt:lpstr>
      <vt:lpstr>Inhalte des Kapitels (2)</vt:lpstr>
      <vt:lpstr>Einordnung</vt:lpstr>
      <vt:lpstr>Geräteaufbau</vt:lpstr>
      <vt:lpstr>Tastatur (1)</vt:lpstr>
      <vt:lpstr>Tastatur (2)</vt:lpstr>
      <vt:lpstr>Tastatur (3)</vt:lpstr>
      <vt:lpstr>Maus (1)</vt:lpstr>
      <vt:lpstr>Maus (2)</vt:lpstr>
      <vt:lpstr>Geräteverwaltung</vt:lpstr>
      <vt:lpstr>Treiberschnittstelle</vt:lpstr>
      <vt:lpstr>Treiberimplementierung (1)</vt:lpstr>
      <vt:lpstr>Treiberimplementierung (2)</vt:lpstr>
      <vt:lpstr>Treiberimplementierung (3)</vt:lpstr>
      <vt:lpstr>Treiberimplementierung (4)</vt:lpstr>
      <vt:lpstr>Treiberimplementierung (5)</vt:lpstr>
      <vt:lpstr>Roter Faden</vt:lpstr>
      <vt:lpstr>Fallstudie: Gerätetreiber unter UNIX/Linux (1)</vt:lpstr>
      <vt:lpstr>Fallstudie: Gerätetreiber unter UNIX/Linux (2)</vt:lpstr>
      <vt:lpstr>Fallstudie: Gerätetreiber unter UNIX/Linux (3)</vt:lpstr>
      <vt:lpstr>Fallstudie: Treibergerüst unter Linux (1)</vt:lpstr>
      <vt:lpstr>Fallstudie: Treibergerüst unter Linux (2)</vt:lpstr>
      <vt:lpstr>Fallstudie: Treibergerüst unter Linux (3)</vt:lpstr>
      <vt:lpstr>Fallstudie: Gerätetreiber unter BSD-UNIX (1)</vt:lpstr>
      <vt:lpstr>Fallstudie: Gerätetreiber unter BSD-UNIX (2)</vt:lpstr>
      <vt:lpstr>Fallstudie: Gerätetreiber unter BSD-UNIX (3)</vt:lpstr>
      <vt:lpstr>Roter Faden</vt:lpstr>
      <vt:lpstr>Fallstudie: Windows I/O-System (1)</vt:lpstr>
      <vt:lpstr>Fallstudie: Windows I/O-System (2)</vt:lpstr>
      <vt:lpstr>Fallstudie: Windows I/O-System (3)</vt:lpstr>
      <vt:lpstr>Fallstudie: Windows I/O-System (4)</vt:lpstr>
      <vt:lpstr>Fallstudie: Windows I/O-System (5)</vt:lpstr>
      <vt:lpstr>Fallstudie: Windows I/O-System (6)</vt:lpstr>
      <vt:lpstr>Fallstudie: Windows Plug-and-Play (1)</vt:lpstr>
      <vt:lpstr>Fallstudie: Windows Plug-and-Play (2)</vt:lpstr>
      <vt:lpstr>Fallstudie: Windows Power Management (1)</vt:lpstr>
      <vt:lpstr>Fallstudie: Windows Power Management (2)</vt:lpstr>
      <vt:lpstr>Fallstudie: Windows Power Management (3)</vt:lpstr>
      <vt:lpstr>Roter Faden</vt:lpstr>
      <vt:lpstr>Plattentreiber</vt:lpstr>
      <vt:lpstr>Einfacher Plattentreiber (1)</vt:lpstr>
      <vt:lpstr>Einfacher Plattentreiber (2)</vt:lpstr>
      <vt:lpstr>Einfacher Plattentreiber (3)</vt:lpstr>
      <vt:lpstr>Einfacher Plattentreiber (4)</vt:lpstr>
      <vt:lpstr>Einfacher Plattentreiber (5)</vt:lpstr>
      <vt:lpstr>Einfacher Plattentreiber (6)</vt:lpstr>
      <vt:lpstr>Einfacher Plattentreiber (7)</vt:lpstr>
      <vt:lpstr>Einfacher Plattentreiber (8)</vt:lpstr>
      <vt:lpstr>Einfacher Plattentreiber (9)</vt:lpstr>
      <vt:lpstr>Direct Memory Access, DMA (1)</vt:lpstr>
      <vt:lpstr>Direct Memory Access, DMA (2)</vt:lpstr>
      <vt:lpstr>Direct Memory Access, DMA (3)</vt:lpstr>
      <vt:lpstr>Treiber mit DMA (1)</vt:lpstr>
      <vt:lpstr>Treiber mit DMA (2)</vt:lpstr>
      <vt:lpstr>Treiber mit DMA (3)</vt:lpstr>
      <vt:lpstr>Treiber mit DMA (4)</vt:lpstr>
      <vt:lpstr>Treiber mit DMA (5)</vt:lpstr>
      <vt:lpstr>Treiber mit DMA (6)</vt:lpstr>
      <vt:lpstr>Disk-Scheduling</vt:lpstr>
      <vt:lpstr>First-Come, First Serve Scheduling (FCFS)</vt:lpstr>
      <vt:lpstr>Shortest Seek Time First Scheduling (SSTF)</vt:lpstr>
      <vt:lpstr>SCAN Scheduling</vt:lpstr>
      <vt:lpstr>Treiber für Busmaster-Controller</vt:lpstr>
      <vt:lpstr>Roter Faden</vt:lpstr>
      <vt:lpstr>Ähnliche Treiber</vt:lpstr>
      <vt:lpstr>Treiber für serielle Schnittstellen</vt:lpstr>
      <vt:lpstr>I/O Controls zum Einstellen gerätespezifischer Parameter</vt:lpstr>
      <vt:lpstr>Bildschirmtreiber</vt:lpstr>
      <vt:lpstr>Netzwerktreiber (1)</vt:lpstr>
      <vt:lpstr>Netzwerktreiber (2)</vt:lpstr>
      <vt:lpstr>Netzwerktreiber (3)</vt:lpstr>
      <vt:lpstr>Zusammenfassung (1)</vt:lpstr>
      <vt:lpstr>Zusammenfassung (2)</vt:lpstr>
      <vt:lpstr>Zusammenfassung (3)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Betriebssysteme (SS 14)</dc:title>
  <dc:subject>9 - Ein-/Ausgabe und Gerätetreiber</dc:subject>
  <dc:creator>Heiko Falk</dc:creator>
  <cp:lastModifiedBy>hfalk</cp:lastModifiedBy>
  <cp:revision>1715</cp:revision>
  <dcterms:modified xsi:type="dcterms:W3CDTF">2014-04-17T08:32:17Z</dcterms:modified>
</cp:coreProperties>
</file>