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61" r:id="rId2"/>
    <p:sldId id="458" r:id="rId3"/>
    <p:sldId id="475" r:id="rId4"/>
    <p:sldId id="476" r:id="rId5"/>
    <p:sldId id="477" r:id="rId6"/>
    <p:sldId id="479" r:id="rId7"/>
    <p:sldId id="480" r:id="rId8"/>
    <p:sldId id="487" r:id="rId9"/>
    <p:sldId id="488" r:id="rId10"/>
    <p:sldId id="481" r:id="rId11"/>
    <p:sldId id="482" r:id="rId12"/>
    <p:sldId id="486" r:id="rId13"/>
  </p:sldIdLst>
  <p:sldSz cx="9144000" cy="6858000" type="screen4x3"/>
  <p:notesSz cx="6797675" cy="987425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7D9AA9"/>
    <a:srgbClr val="7D91AA"/>
    <a:srgbClr val="A32638"/>
    <a:srgbClr val="56AA1C"/>
    <a:srgbClr val="BD6005"/>
    <a:srgbClr val="B2B2B2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3" autoAdjust="0"/>
    <p:restoredTop sz="94372" autoAdjust="0"/>
  </p:normalViewPr>
  <p:slideViewPr>
    <p:cSldViewPr>
      <p:cViewPr varScale="1">
        <p:scale>
          <a:sx n="114" d="100"/>
          <a:sy n="114" d="100"/>
        </p:scale>
        <p:origin x="-1458" y="-102"/>
      </p:cViewPr>
      <p:guideLst>
        <p:guide orient="horz" pos="2160"/>
        <p:guide pos="2880"/>
        <p:guide pos="5531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4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585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585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4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fld id="{EA2A5016-CE01-4FCE-BE85-9AA0F2A8130F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6828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7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8" y="4690269"/>
            <a:ext cx="4984961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7" y="9380538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fld id="{66507C7C-5F2B-4569-A872-875A2C03B8AF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7665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07C7C-5F2B-4569-A872-875A2C03B8AF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63193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27F824-8DCE-471D-919B-6A9F52CAD84D}" type="slidenum">
              <a:rPr lang="de-DE"/>
              <a:pPr/>
              <a:t>10</a:t>
            </a:fld>
            <a:endParaRPr lang="de-DE" dirty="0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3E6815-7DE2-4894-A620-7EE66EE62C5B}" type="slidenum">
              <a:rPr lang="de-DE"/>
              <a:pPr/>
              <a:t>11</a:t>
            </a:fld>
            <a:endParaRPr lang="de-DE" dirty="0"/>
          </a:p>
        </p:txBody>
      </p:sp>
      <p:sp>
        <p:nvSpPr>
          <p:cNvPr id="64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2E4EB2-975A-4758-9611-084C09C9086E}" type="slidenum">
              <a:rPr lang="de-DE"/>
              <a:pPr/>
              <a:t>12</a:t>
            </a:fld>
            <a:endParaRPr lang="de-DE" dirty="0"/>
          </a:p>
        </p:txBody>
      </p:sp>
      <p:sp>
        <p:nvSpPr>
          <p:cNvPr id="65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C16379-BBA6-4181-93D1-DD9CD35C4554}" type="slidenum">
              <a:rPr lang="de-DE"/>
              <a:pPr/>
              <a:t>2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67482E-FDAF-4251-8236-A29A24BE7656}" type="slidenum">
              <a:rPr lang="de-DE"/>
              <a:pPr/>
              <a:t>3</a:t>
            </a:fld>
            <a:endParaRPr lang="de-DE" dirty="0"/>
          </a:p>
        </p:txBody>
      </p:sp>
      <p:sp>
        <p:nvSpPr>
          <p:cNvPr id="627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EDB12B-B128-4861-911A-90C98D55849C}" type="slidenum">
              <a:rPr lang="de-DE"/>
              <a:pPr/>
              <a:t>4</a:t>
            </a:fld>
            <a:endParaRPr lang="de-DE" dirty="0"/>
          </a:p>
        </p:txBody>
      </p:sp>
      <p:sp>
        <p:nvSpPr>
          <p:cNvPr id="629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="0" i="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4ABB8E-9860-4567-91D2-AA6DDCB3EF6A}" type="slidenum">
              <a:rPr lang="de-DE"/>
              <a:pPr/>
              <a:t>5</a:t>
            </a:fld>
            <a:endParaRPr lang="de-DE" dirty="0"/>
          </a:p>
        </p:txBody>
      </p:sp>
      <p:sp>
        <p:nvSpPr>
          <p:cNvPr id="631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CC30AF-B5E2-4CBA-853B-03EC98005E83}" type="slidenum">
              <a:rPr lang="de-DE"/>
              <a:pPr/>
              <a:t>6</a:t>
            </a:fld>
            <a:endParaRPr lang="de-DE" dirty="0"/>
          </a:p>
        </p:txBody>
      </p:sp>
      <p:sp>
        <p:nvSpPr>
          <p:cNvPr id="636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68F91C-41E7-4256-8B40-55C8670A3CB9}" type="slidenum">
              <a:rPr lang="de-DE"/>
              <a:pPr/>
              <a:t>7</a:t>
            </a:fld>
            <a:endParaRPr lang="de-DE" dirty="0"/>
          </a:p>
        </p:txBody>
      </p:sp>
      <p:sp>
        <p:nvSpPr>
          <p:cNvPr id="638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="0" baseline="0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68F91C-41E7-4256-8B40-55C8670A3CB9}" type="slidenum">
              <a:rPr lang="de-DE"/>
              <a:pPr/>
              <a:t>8</a:t>
            </a:fld>
            <a:endParaRPr lang="de-DE" dirty="0"/>
          </a:p>
        </p:txBody>
      </p:sp>
      <p:sp>
        <p:nvSpPr>
          <p:cNvPr id="638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68F91C-41E7-4256-8B40-55C8670A3CB9}" type="slidenum">
              <a:rPr lang="de-DE"/>
              <a:pPr/>
              <a:t>9</a:t>
            </a:fld>
            <a:endParaRPr lang="de-DE" dirty="0"/>
          </a:p>
        </p:txBody>
      </p:sp>
      <p:sp>
        <p:nvSpPr>
          <p:cNvPr id="638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519113"/>
          </a:xfrm>
        </p:spPr>
        <p:txBody>
          <a:bodyPr>
            <a:spAutoFit/>
          </a:bodyPr>
          <a:lstStyle>
            <a:lvl1pPr marL="0" indent="0" algn="ctr">
              <a:lnSpc>
                <a:spcPct val="100000"/>
              </a:lnSpc>
              <a:defRPr sz="2800"/>
            </a:lvl1pPr>
          </a:lstStyle>
          <a:p>
            <a:pPr lvl="0"/>
            <a:r>
              <a:rPr lang="de-DE" noProof="0" smtClean="0"/>
              <a:t>Master-Untertitelformat bearbeiten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65863"/>
            <a:ext cx="2133600" cy="476250"/>
          </a:xfrm>
        </p:spPr>
        <p:txBody>
          <a:bodyPr/>
          <a:lstStyle>
            <a:lvl1pPr>
              <a:defRPr sz="600">
                <a:solidFill>
                  <a:schemeClr val="tx1"/>
                </a:solidFill>
              </a:defRPr>
            </a:lvl1pPr>
          </a:lstStyle>
          <a:p>
            <a:fld id="{F0FF09D0-24CE-438F-9D06-834A5FC33788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600" b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600">
                <a:solidFill>
                  <a:schemeClr val="tx1"/>
                </a:solidFill>
              </a:defRPr>
            </a:lvl1pPr>
          </a:lstStyle>
          <a:p>
            <a:fld id="{3A2285A7-1933-47D0-ABDA-D34DD08C8251}" type="slidenum">
              <a:rPr lang="de-DE"/>
              <a:pPr/>
              <a:t>‹Nr.›</a:t>
            </a:fld>
            <a:endParaRPr lang="de-DE" dirty="0"/>
          </a:p>
        </p:txBody>
      </p:sp>
      <p:pic>
        <p:nvPicPr>
          <p:cNvPr id="70669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538" y="315913"/>
            <a:ext cx="360045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673" name="Rectangle 1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36738"/>
            <a:ext cx="7772400" cy="1409700"/>
          </a:xfrm>
        </p:spPr>
        <p:txBody>
          <a:bodyPr>
            <a:spAutoFit/>
          </a:bodyPr>
          <a:lstStyle>
            <a:lvl1pPr algn="ctr">
              <a:lnSpc>
                <a:spcPct val="120000"/>
              </a:lnSpc>
              <a:defRPr sz="3600"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CFFF019F-4BEE-4D21-B847-3B7FDECBAEA8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EB9A7-E07E-4DA7-8783-C32CE938B4C8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62266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69100" y="549275"/>
            <a:ext cx="2195513" cy="58324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79388" y="549275"/>
            <a:ext cx="6437312" cy="58324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C01D138F-97FE-4DC2-A24F-718AB014C62E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138E5-0E25-4911-ABF3-9559878225E4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890327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79388" y="6500813"/>
            <a:ext cx="2016125" cy="35718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F9744956-752E-4C50-8981-885E7ADBB2C2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835150" y="6500813"/>
            <a:ext cx="5545138" cy="357187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524750" y="6500813"/>
            <a:ext cx="1439863" cy="357187"/>
          </a:xfrm>
        </p:spPr>
        <p:txBody>
          <a:bodyPr/>
          <a:lstStyle>
            <a:lvl1pPr>
              <a:defRPr/>
            </a:lvl1pPr>
          </a:lstStyle>
          <a:p>
            <a:fld id="{01812514-12FE-4E56-AE69-74C2D95ABB9F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2606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163E6AE8-1EC4-46BE-BBB1-CEC679744723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5C517-ED80-4361-939F-2AECA115C6B4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868348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79388" y="1387475"/>
            <a:ext cx="4316412" cy="499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387475"/>
            <a:ext cx="4316413" cy="499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70076BF4-8A60-4503-A58B-80BF5D889EE0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0DCEE-6FB4-45B6-ACC1-C5B9562A6A3E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453984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E2D6DE41-94D7-449D-AF9C-827CDD75B053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E8B85-2151-4D32-9DB3-992BECE81327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887001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3825039C-C3C4-4EEB-9C82-54AA7014DC01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E57C1-E61B-44F3-B9E2-E39F578F17AC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923956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3DC801C3-AD4D-452C-B50D-0E49D8422592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D4231-A89A-44A4-BE79-C916BBA2E83A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008170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3BDB6D47-02C7-4801-B530-B03A46EA1067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699EE-0433-4159-9A4F-CDF4F4ED45D4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018515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0DE7E27A-33FE-44A5-90C3-F3BFDB9CA3E4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8908E0-D80D-4613-B7D3-E8318A1EAB1A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637416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549275"/>
            <a:ext cx="8785225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387475"/>
            <a:ext cx="8785225" cy="499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500813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A32638"/>
                </a:solidFill>
              </a:defRPr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534F0F18-A95C-4BA5-9CEA-23BAA059CF2A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35150" y="6500813"/>
            <a:ext cx="554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A32638"/>
                </a:solidFill>
              </a:defRPr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24750" y="6500813"/>
            <a:ext cx="1439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A32638"/>
                </a:solidFill>
              </a:defRPr>
            </a:lvl1pPr>
          </a:lstStyle>
          <a:p>
            <a:fld id="{637FADEA-6330-41E0-9A71-7830A67A5140}" type="slidenum">
              <a:rPr lang="de-DE"/>
              <a:pPr/>
              <a:t>‹Nr.›</a:t>
            </a:fld>
            <a:endParaRPr lang="de-DE" dirty="0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>
            <a:off x="0" y="182563"/>
            <a:ext cx="9144000" cy="0"/>
          </a:xfrm>
          <a:prstGeom prst="line">
            <a:avLst/>
          </a:prstGeom>
          <a:noFill/>
          <a:ln w="9525">
            <a:solidFill>
              <a:srgbClr val="A3263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900113" y="198438"/>
            <a:ext cx="603726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de-DE" sz="1000" dirty="0" smtClean="0">
                <a:solidFill>
                  <a:srgbClr val="A32638"/>
                </a:solidFill>
              </a:rPr>
              <a:t>Grundlagen der Rechnerarchitektur (GdRA) WS 2014/15</a:t>
            </a:r>
            <a:endParaRPr lang="de-DE" sz="1000" dirty="0">
              <a:solidFill>
                <a:srgbClr val="A32638"/>
              </a:solidFill>
            </a:endParaRPr>
          </a:p>
        </p:txBody>
      </p:sp>
      <p:sp>
        <p:nvSpPr>
          <p:cNvPr id="1049" name="Text Box 25"/>
          <p:cNvSpPr txBox="1">
            <a:spLocks noChangeArrowheads="1"/>
          </p:cNvSpPr>
          <p:nvPr/>
        </p:nvSpPr>
        <p:spPr bwMode="auto">
          <a:xfrm>
            <a:off x="0" y="183600"/>
            <a:ext cx="827088" cy="152400"/>
          </a:xfrm>
          <a:prstGeom prst="rect">
            <a:avLst/>
          </a:prstGeom>
          <a:solidFill>
            <a:srgbClr val="A326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spcBef>
                <a:spcPct val="50000"/>
              </a:spcBef>
            </a:pPr>
            <a:r>
              <a:rPr lang="de-DE" sz="1000" dirty="0">
                <a:solidFill>
                  <a:schemeClr val="bg1"/>
                </a:solidFill>
              </a:rPr>
              <a:t>Folie </a:t>
            </a:r>
            <a:fld id="{27359D69-DD0A-4864-B347-2E4CF4B4D9BC}" type="slidenum">
              <a:rPr lang="de-DE" sz="1000">
                <a:solidFill>
                  <a:schemeClr val="bg1"/>
                </a:solidFill>
              </a:rPr>
              <a:pPr algn="ctr">
                <a:spcBef>
                  <a:spcPct val="50000"/>
                </a:spcBef>
              </a:pPr>
              <a:t>‹Nr.›</a:t>
            </a:fld>
            <a:r>
              <a:rPr lang="de-DE" sz="1000" dirty="0">
                <a:solidFill>
                  <a:schemeClr val="bg1"/>
                </a:solidFill>
              </a:rPr>
              <a:t>/</a:t>
            </a:r>
            <a:r>
              <a:rPr lang="de-DE" sz="1000" dirty="0" smtClean="0">
                <a:solidFill>
                  <a:schemeClr val="bg1"/>
                </a:solidFill>
              </a:rPr>
              <a:t>12</a:t>
            </a:r>
            <a:endParaRPr lang="de-DE" sz="1000" dirty="0">
              <a:solidFill>
                <a:schemeClr val="bg1"/>
              </a:solidFill>
            </a:endParaRPr>
          </a:p>
        </p:txBody>
      </p:sp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0" y="1751013"/>
            <a:ext cx="91440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54" name="Line 30"/>
          <p:cNvSpPr>
            <a:spLocks noChangeShapeType="1"/>
          </p:cNvSpPr>
          <p:nvPr/>
        </p:nvSpPr>
        <p:spPr bwMode="auto">
          <a:xfrm rot="-5400000">
            <a:off x="-2518569" y="3437732"/>
            <a:ext cx="6837363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+mj-lt"/>
          <a:ea typeface="+mj-ea"/>
          <a:cs typeface="+mj-cs"/>
        </a:defRPr>
      </a:lvl1pPr>
      <a:lvl2pPr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2pPr>
      <a:lvl3pPr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3pPr>
      <a:lvl4pPr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4pPr>
      <a:lvl5pPr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5pPr>
      <a:lvl6pPr marL="457200"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6pPr>
      <a:lvl7pPr marL="914400"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7pPr>
      <a:lvl8pPr marL="1371600"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8pPr>
      <a:lvl9pPr marL="1828800"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9pPr>
    </p:titleStyle>
    <p:bodyStyle>
      <a:lvl1pPr marL="342900" indent="-342900" algn="l" rtl="0" fontAlgn="base">
        <a:lnSpc>
          <a:spcPts val="2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-ulm.de/in/es/lehre/winter-20132014/gdra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learning.uni-ulm.de/goto.php?target=crs_5093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9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573679"/>
            <a:ext cx="7772400" cy="1938992"/>
          </a:xfrm>
        </p:spPr>
        <p:txBody>
          <a:bodyPr/>
          <a:lstStyle/>
          <a:p>
            <a:r>
              <a:rPr lang="de-DE" dirty="0" smtClean="0"/>
              <a:t>Grundlagen der Rechnerarchitektur</a:t>
            </a:r>
            <a:br>
              <a:rPr lang="de-DE" dirty="0" smtClean="0"/>
            </a:br>
            <a:r>
              <a:rPr lang="de-DE" sz="2800" b="0" dirty="0" smtClean="0"/>
              <a:t>[CS3100.010]</a:t>
            </a:r>
            <a:endParaRPr lang="de-DE" sz="2800" b="0" dirty="0"/>
          </a:p>
        </p:txBody>
      </p:sp>
      <p:sp>
        <p:nvSpPr>
          <p:cNvPr id="5929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590800"/>
          </a:xfrm>
        </p:spPr>
        <p:txBody>
          <a:bodyPr/>
          <a:lstStyle/>
          <a:p>
            <a:r>
              <a:rPr lang="de-DE" dirty="0" smtClean="0"/>
              <a:t>Wintersemester 2014/15</a:t>
            </a:r>
            <a:endParaRPr lang="de-DE" dirty="0"/>
          </a:p>
          <a:p>
            <a:endParaRPr lang="de-DE" dirty="0"/>
          </a:p>
          <a:p>
            <a:r>
              <a:rPr lang="de-DE" sz="2000" dirty="0"/>
              <a:t>Heiko Falk</a:t>
            </a:r>
          </a:p>
          <a:p>
            <a:endParaRPr lang="de-DE" sz="2000" dirty="0"/>
          </a:p>
          <a:p>
            <a:r>
              <a:rPr lang="de-DE" sz="2000" dirty="0"/>
              <a:t>Institut für Eingebettete Systeme/Echtzeitsysteme</a:t>
            </a:r>
          </a:p>
          <a:p>
            <a:pPr>
              <a:lnSpc>
                <a:spcPct val="120000"/>
              </a:lnSpc>
            </a:pPr>
            <a:r>
              <a:rPr lang="de-DE" sz="2000" dirty="0"/>
              <a:t>Ingenieurwissenschaften und Informatik</a:t>
            </a:r>
          </a:p>
          <a:p>
            <a:pPr>
              <a:lnSpc>
                <a:spcPct val="120000"/>
              </a:lnSpc>
            </a:pPr>
            <a:r>
              <a:rPr lang="de-DE" sz="2000" dirty="0"/>
              <a:t>Universität Ulm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CE9F4051-3ED0-46C7-B535-7FFD441300F9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40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Zum Labor</a:t>
            </a:r>
            <a:endParaRPr lang="de-DE" dirty="0"/>
          </a:p>
        </p:txBody>
      </p:sp>
      <p:sp>
        <p:nvSpPr>
          <p:cNvPr id="640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Labor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Versuch 1 (Kombinatorische Logik)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Versuch </a:t>
            </a:r>
            <a:r>
              <a:rPr lang="de-DE" dirty="0" smtClean="0"/>
              <a:t>2 (Sequentielle Logik)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Versuch 3 (GALs &amp; Zustandsmaschinen)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Versuch </a:t>
            </a:r>
            <a:r>
              <a:rPr lang="de-DE" dirty="0" smtClean="0"/>
              <a:t>4 (Bus-Systeme)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47AD2396-5A3B-44BC-81E9-9A0F64CDCA73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Studien- bzw. Prüfungsleistungen</a:t>
            </a:r>
          </a:p>
        </p:txBody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/>
              <a:t>Bachelor Informatik</a:t>
            </a:r>
            <a:endParaRPr lang="de-DE" dirty="0"/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de-DE" dirty="0"/>
              <a:t>Leistungsnachweis </a:t>
            </a:r>
            <a:r>
              <a:rPr lang="de-DE" dirty="0" smtClean="0"/>
              <a:t>Labor </a:t>
            </a:r>
            <a:r>
              <a:rPr lang="de-DE" dirty="0"/>
              <a:t>(Teile 1 und 2)</a:t>
            </a:r>
          </a:p>
          <a:p>
            <a:pPr marL="0" indent="0">
              <a:lnSpc>
                <a:spcPct val="120000"/>
              </a:lnSpc>
            </a:pPr>
            <a:endParaRPr lang="de-DE" sz="1200" dirty="0"/>
          </a:p>
          <a:p>
            <a:pPr marL="457200" indent="-457200">
              <a:lnSpc>
                <a:spcPct val="120000"/>
              </a:lnSpc>
              <a:buFont typeface="+mj-lt"/>
              <a:buAutoNum type="arabicPeriod" startAt="2"/>
            </a:pPr>
            <a:r>
              <a:rPr lang="de-DE" dirty="0" smtClean="0"/>
              <a:t>Erster Klausurtermin </a:t>
            </a:r>
            <a:r>
              <a:rPr lang="de-DE" dirty="0"/>
              <a:t>im Frühjahr nach dem WS</a:t>
            </a:r>
            <a:br>
              <a:rPr lang="de-DE" dirty="0"/>
            </a:br>
            <a:r>
              <a:rPr lang="de-DE" dirty="0"/>
              <a:t>über </a:t>
            </a:r>
            <a:r>
              <a:rPr lang="de-DE" dirty="0" smtClean="0"/>
              <a:t>Vorlesung und Tutorien des Moduls „Grundlagen der Rechnerarchitektur“ sowie über das Labor (Teil </a:t>
            </a:r>
            <a:r>
              <a:rPr lang="de-DE" dirty="0"/>
              <a:t>2</a:t>
            </a:r>
            <a:r>
              <a:rPr lang="de-DE" dirty="0" smtClean="0"/>
              <a:t>);</a:t>
            </a:r>
            <a:br>
              <a:rPr lang="de-DE" dirty="0" smtClean="0"/>
            </a:br>
            <a:r>
              <a:rPr lang="de-DE" dirty="0" smtClean="0"/>
              <a:t>Dauer</a:t>
            </a:r>
            <a:r>
              <a:rPr lang="de-DE" dirty="0"/>
              <a:t>: </a:t>
            </a:r>
            <a:r>
              <a:rPr lang="de-DE" dirty="0" smtClean="0"/>
              <a:t>120 Minuten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2"/>
            </a:pPr>
            <a:r>
              <a:rPr lang="de-DE" dirty="0" smtClean="0"/>
              <a:t>Zweiter Klausurtermin (gleiche Inhalte wie bei 2.) ca</a:t>
            </a:r>
            <a:r>
              <a:rPr lang="de-DE" dirty="0"/>
              <a:t>. 8 Wochen </a:t>
            </a:r>
            <a:r>
              <a:rPr lang="de-DE" dirty="0" smtClean="0"/>
              <a:t>später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62103632-560B-4E27-B13E-8A5F8B35020F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Allgemeine Literatur</a:t>
            </a:r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/>
              <a:t>Primärliteratur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A. Clements. </a:t>
            </a:r>
            <a:r>
              <a:rPr lang="en-US" i="1" dirty="0" smtClean="0"/>
              <a:t>The Principles of Computer Hardware</a:t>
            </a:r>
            <a:r>
              <a:rPr lang="de-DE" dirty="0" smtClean="0"/>
              <a:t>. 3rd Ed., Oxford University Press, 2000.</a:t>
            </a:r>
          </a:p>
          <a:p>
            <a:pPr>
              <a:lnSpc>
                <a:spcPct val="90000"/>
              </a:lnSpc>
            </a:pPr>
            <a:endParaRPr lang="de-DE" b="1" dirty="0" smtClean="0"/>
          </a:p>
          <a:p>
            <a:pPr>
              <a:lnSpc>
                <a:spcPct val="90000"/>
              </a:lnSpc>
            </a:pPr>
            <a:r>
              <a:rPr lang="de-DE" b="1" dirty="0" smtClean="0"/>
              <a:t>Ergänzende Literatur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A</a:t>
            </a:r>
            <a:r>
              <a:rPr lang="de-DE" dirty="0"/>
              <a:t>. </a:t>
            </a:r>
            <a:r>
              <a:rPr lang="de-DE" dirty="0" smtClean="0"/>
              <a:t>S. Tanenbaum, J. Goodman. </a:t>
            </a:r>
            <a:r>
              <a:rPr lang="de-DE" i="1" dirty="0" smtClean="0"/>
              <a:t>Computerarchitektur</a:t>
            </a:r>
            <a:r>
              <a:rPr lang="de-DE" dirty="0" smtClean="0"/>
              <a:t>. Pearson, 2001.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D. Patterson, J. Hennessy. </a:t>
            </a:r>
            <a:r>
              <a:rPr lang="de-DE" i="1" dirty="0" smtClean="0"/>
              <a:t>Rechnerorganisation und -entwurf</a:t>
            </a:r>
            <a:r>
              <a:rPr lang="de-DE" dirty="0" smtClean="0"/>
              <a:t>. Elsevier, 2005.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7A484855-D59F-40F6-9ED0-C72006319B7C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Personen</a:t>
            </a:r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/>
              <a:t>Vorlesung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Prof. Dr. Heiko Falk</a:t>
            </a:r>
          </a:p>
          <a:p>
            <a:pPr lvl="1"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Institut für Eingebettete Systeme / Echtzeitsysteme</a:t>
            </a:r>
          </a:p>
          <a:p>
            <a:pPr lvl="1"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E-Mail: </a:t>
            </a:r>
            <a:r>
              <a:rPr lang="de-DE" b="1" dirty="0">
                <a:solidFill>
                  <a:schemeClr val="hlink"/>
                </a:solidFill>
                <a:latin typeface="Courier New" pitchFamily="49" charset="0"/>
              </a:rPr>
              <a:t>Heiko.Falk@uni-ulm.de</a:t>
            </a:r>
          </a:p>
          <a:p>
            <a:pPr lvl="1"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Raum </a:t>
            </a:r>
            <a:r>
              <a:rPr lang="de-DE" dirty="0" smtClean="0"/>
              <a:t>O27/319</a:t>
            </a:r>
          </a:p>
          <a:p>
            <a:pPr marL="0" indent="0">
              <a:lnSpc>
                <a:spcPct val="120000"/>
              </a:lnSpc>
            </a:pPr>
            <a:endParaRPr lang="de-DE" sz="1200" dirty="0"/>
          </a:p>
          <a:p>
            <a:pPr>
              <a:lnSpc>
                <a:spcPct val="90000"/>
              </a:lnSpc>
            </a:pPr>
            <a:r>
              <a:rPr lang="de-DE" b="1" dirty="0" smtClean="0"/>
              <a:t>Tutorien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Nicolas Roeser </a:t>
            </a:r>
            <a:r>
              <a:rPr lang="de-DE" dirty="0"/>
              <a:t>(E-Mail: </a:t>
            </a:r>
            <a:r>
              <a:rPr lang="de-DE" b="1" dirty="0" smtClean="0">
                <a:solidFill>
                  <a:schemeClr val="hlink"/>
                </a:solidFill>
                <a:latin typeface="Courier New" pitchFamily="49" charset="0"/>
              </a:rPr>
              <a:t>Nicolas.Roeser@uni-ulm.de</a:t>
            </a:r>
            <a:r>
              <a:rPr lang="de-DE" dirty="0" smtClean="0"/>
              <a:t>)</a:t>
            </a:r>
            <a:endParaRPr lang="de-DE" b="1" dirty="0">
              <a:solidFill>
                <a:schemeClr val="hlink"/>
              </a:solidFill>
              <a:latin typeface="Courier New" pitchFamily="49" charset="0"/>
            </a:endParaRPr>
          </a:p>
          <a:p>
            <a:pPr marL="0" indent="0">
              <a:lnSpc>
                <a:spcPct val="120000"/>
              </a:lnSpc>
            </a:pPr>
            <a:endParaRPr lang="de-DE" sz="1200" dirty="0"/>
          </a:p>
          <a:p>
            <a:pPr>
              <a:lnSpc>
                <a:spcPct val="90000"/>
              </a:lnSpc>
            </a:pPr>
            <a:r>
              <a:rPr lang="de-DE" b="1" dirty="0"/>
              <a:t>Praktikum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Jörg Siedenburg</a:t>
            </a:r>
          </a:p>
          <a:p>
            <a:pPr lvl="1"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E-Mail: </a:t>
            </a:r>
            <a:r>
              <a:rPr lang="de-DE" b="1" dirty="0">
                <a:solidFill>
                  <a:schemeClr val="hlink"/>
                </a:solidFill>
                <a:latin typeface="Courier New" pitchFamily="49" charset="0"/>
              </a:rPr>
              <a:t>Joerg.Siedenburg@uni-ulm.de</a:t>
            </a:r>
            <a:endParaRPr lang="de-DE" sz="1800" b="1" dirty="0">
              <a:solidFill>
                <a:schemeClr val="hlink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016DBF1E-0FB7-47D4-8B3B-A631737BB137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Technische und Systemnahe Informatik</a:t>
            </a:r>
            <a:endParaRPr lang="de-DE" dirty="0"/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Modul „Grundlagen der Betriebssysteme und Rechnernetze“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Vorlesung „Grundlagen der Betriebssysteme“:</a:t>
            </a:r>
            <a:br>
              <a:rPr lang="de-DE" dirty="0" smtClean="0"/>
            </a:br>
            <a:r>
              <a:rPr lang="de-DE" dirty="0" smtClean="0"/>
              <a:t>Vorlesung </a:t>
            </a:r>
            <a:r>
              <a:rPr lang="de-DE" dirty="0"/>
              <a:t>und Übung im SS (4+1 SWS, 6 LP</a:t>
            </a:r>
            <a:r>
              <a:rPr lang="de-DE" dirty="0" smtClean="0"/>
              <a:t>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Vorlesung „Grundlagen der Rechnernetze“:</a:t>
            </a:r>
            <a:br>
              <a:rPr lang="de-DE" dirty="0" smtClean="0"/>
            </a:br>
            <a:r>
              <a:rPr lang="de-DE" dirty="0" smtClean="0"/>
              <a:t>Vorlesung und Übung im WS (2+1 SWS, 4 LP)</a:t>
            </a:r>
            <a:endParaRPr lang="de-DE" dirty="0"/>
          </a:p>
          <a:p>
            <a:pPr lvl="1"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r>
              <a:rPr lang="de-DE" b="1" dirty="0" smtClean="0"/>
              <a:t>Modul „Grundlagen der Rechnerarchitektur“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Vorlesung „Grundlagen der Rechnerarchitektur“:</a:t>
            </a:r>
            <a:br>
              <a:rPr lang="de-DE" dirty="0" smtClean="0"/>
            </a:br>
            <a:r>
              <a:rPr lang="de-DE" dirty="0" smtClean="0"/>
              <a:t>Vorlesung </a:t>
            </a:r>
            <a:r>
              <a:rPr lang="de-DE" dirty="0"/>
              <a:t>und Übung im WS (4+1 SWS, 6 LP)</a:t>
            </a:r>
          </a:p>
          <a:p>
            <a:pPr lvl="1"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r>
              <a:rPr lang="de-DE" b="1" dirty="0" smtClean="0"/>
              <a:t>Labor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Vorlesungsbegleitend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Teil 1 </a:t>
            </a:r>
            <a:r>
              <a:rPr lang="de-DE" dirty="0" smtClean="0"/>
              <a:t>(Hardwarenahe Programmierung) im </a:t>
            </a:r>
            <a:r>
              <a:rPr lang="de-DE" dirty="0"/>
              <a:t>SS, Teil 2 </a:t>
            </a:r>
            <a:r>
              <a:rPr lang="de-DE" dirty="0" smtClean="0"/>
              <a:t>(Grundlagen der Rechnerarchitektur) im </a:t>
            </a:r>
            <a:r>
              <a:rPr lang="de-DE" dirty="0"/>
              <a:t>WS (2 SWS, 4 LP für beide Teile zusammen)</a:t>
            </a:r>
            <a:endParaRPr lang="de-DE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2626E68C-C6CD-4F0D-B221-3CA01FCE5DDE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Termine</a:t>
            </a:r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/>
              <a:t>Vorlesung</a:t>
            </a:r>
            <a:r>
              <a:rPr lang="de-DE" dirty="0"/>
              <a:t>	</a:t>
            </a:r>
            <a:r>
              <a:rPr lang="de-DE" dirty="0" smtClean="0"/>
              <a:t>Mi </a:t>
            </a:r>
            <a:r>
              <a:rPr lang="de-DE" dirty="0" smtClean="0"/>
              <a:t>12.15 </a:t>
            </a:r>
            <a:r>
              <a:rPr lang="de-DE" dirty="0"/>
              <a:t>– </a:t>
            </a:r>
            <a:r>
              <a:rPr lang="de-DE" dirty="0" smtClean="0"/>
              <a:t>13.45, </a:t>
            </a:r>
            <a:r>
              <a:rPr lang="de-DE" dirty="0" smtClean="0"/>
              <a:t>O27/H20 </a:t>
            </a:r>
            <a:r>
              <a:rPr lang="de-DE" dirty="0"/>
              <a:t>und</a:t>
            </a:r>
          </a:p>
          <a:p>
            <a:pPr>
              <a:lnSpc>
                <a:spcPct val="100000"/>
              </a:lnSpc>
            </a:pPr>
            <a:r>
              <a:rPr lang="de-DE" dirty="0"/>
              <a:t>			</a:t>
            </a:r>
            <a:r>
              <a:rPr lang="de-DE" dirty="0" smtClean="0"/>
              <a:t>Fr 10.15 </a:t>
            </a:r>
            <a:r>
              <a:rPr lang="de-DE" dirty="0"/>
              <a:t>– </a:t>
            </a:r>
            <a:r>
              <a:rPr lang="de-DE" dirty="0" smtClean="0"/>
              <a:t>11.45, O27/H20</a:t>
            </a:r>
            <a:endParaRPr lang="de-DE" dirty="0"/>
          </a:p>
          <a:p>
            <a:pPr>
              <a:lnSpc>
                <a:spcPct val="100000"/>
              </a:lnSpc>
              <a:buFont typeface="Arial" charset="0"/>
              <a:buChar char="–"/>
            </a:pPr>
            <a:r>
              <a:rPr lang="de-DE" dirty="0"/>
              <a:t>Beginn:	M</a:t>
            </a:r>
            <a:r>
              <a:rPr lang="de-DE" dirty="0" smtClean="0"/>
              <a:t>i 15. Oktober 2014</a:t>
            </a:r>
          </a:p>
          <a:p>
            <a:pPr marL="0" indent="0">
              <a:lnSpc>
                <a:spcPct val="120000"/>
              </a:lnSpc>
            </a:pPr>
            <a:endParaRPr lang="de-DE" sz="1200" dirty="0"/>
          </a:p>
          <a:p>
            <a:pPr>
              <a:lnSpc>
                <a:spcPct val="90000"/>
              </a:lnSpc>
            </a:pPr>
            <a:r>
              <a:rPr lang="de-DE" b="1" dirty="0" smtClean="0"/>
              <a:t>Tutorien</a:t>
            </a:r>
            <a:r>
              <a:rPr lang="de-DE" dirty="0"/>
              <a:t>	</a:t>
            </a:r>
            <a:r>
              <a:rPr lang="de-DE" dirty="0" smtClean="0"/>
              <a:t>Termine und Orte und Gruppeneinteilung: Moodle!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Beginn</a:t>
            </a:r>
            <a:r>
              <a:rPr lang="de-DE" dirty="0"/>
              <a:t>:	Heute		</a:t>
            </a:r>
            <a:r>
              <a:rPr lang="de-DE" dirty="0">
                <a:sym typeface="Wingdings" panose="05000000000000000000" pitchFamily="2" charset="2"/>
              </a:rPr>
              <a:t>          (mit Übungsblatt 0</a:t>
            </a:r>
            <a:r>
              <a:rPr lang="de-DE" dirty="0" smtClean="0">
                <a:sym typeface="Wingdings" panose="05000000000000000000" pitchFamily="2" charset="2"/>
              </a:rPr>
              <a:t>)</a:t>
            </a:r>
          </a:p>
          <a:p>
            <a:pPr marL="0" indent="0">
              <a:lnSpc>
                <a:spcPct val="120000"/>
              </a:lnSpc>
            </a:pPr>
            <a:r>
              <a:rPr lang="de-DE" dirty="0">
                <a:sym typeface="Wingdings" panose="05000000000000000000" pitchFamily="2" charset="2"/>
              </a:rPr>
              <a:t>	</a:t>
            </a:r>
            <a:r>
              <a:rPr lang="de-DE" dirty="0" smtClean="0">
                <a:sym typeface="Wingdings" panose="05000000000000000000" pitchFamily="2" charset="2"/>
              </a:rPr>
              <a:t>	(erste Tutorien ab Montag, 27.10.2014)</a:t>
            </a:r>
            <a:endParaRPr lang="de-DE" i="1" dirty="0" smtClean="0"/>
          </a:p>
          <a:p>
            <a:pPr marL="0" indent="0">
              <a:lnSpc>
                <a:spcPct val="120000"/>
              </a:lnSpc>
            </a:pPr>
            <a:endParaRPr lang="de-DE" sz="1200" dirty="0"/>
          </a:p>
          <a:p>
            <a:pPr>
              <a:lnSpc>
                <a:spcPct val="90000"/>
              </a:lnSpc>
            </a:pPr>
            <a:r>
              <a:rPr lang="de-DE" b="1" dirty="0" smtClean="0"/>
              <a:t>Labor</a:t>
            </a:r>
            <a:r>
              <a:rPr lang="de-DE" dirty="0"/>
              <a:t>	</a:t>
            </a:r>
            <a:r>
              <a:rPr lang="de-DE" dirty="0" smtClean="0"/>
              <a:t>	im </a:t>
            </a:r>
            <a:r>
              <a:rPr lang="de-DE" dirty="0"/>
              <a:t>Laufe des Semesters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Einführung:	</a:t>
            </a:r>
            <a:r>
              <a:rPr lang="de-DE" i="1" dirty="0" smtClean="0"/>
              <a:t>Siehe Webseite des TI-Labors!</a:t>
            </a:r>
            <a:endParaRPr lang="de-DE" i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URL:	</a:t>
            </a:r>
            <a:r>
              <a:rPr lang="de-DE" sz="1700" b="1" dirty="0">
                <a:solidFill>
                  <a:schemeClr val="hlink"/>
                </a:solidFill>
                <a:latin typeface="Courier New" pitchFamily="49" charset="0"/>
              </a:rPr>
              <a:t>http://</a:t>
            </a:r>
            <a:r>
              <a:rPr lang="de-DE" sz="1700" b="1" dirty="0" smtClean="0">
                <a:solidFill>
                  <a:schemeClr val="hlink"/>
                </a:solidFill>
                <a:latin typeface="Courier New" pitchFamily="49" charset="0"/>
              </a:rPr>
              <a:t>www.informatik.uni-ulm.de/sgi/ti/index.phtml</a:t>
            </a:r>
            <a:endParaRPr lang="de-DE" sz="1700" b="1" dirty="0">
              <a:solidFill>
                <a:schemeClr val="hlink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57030656-DF6A-41D5-8CFA-1D6B7F201FEC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Vorlesung</a:t>
            </a:r>
          </a:p>
        </p:txBody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/>
              <a:t>Skript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Vorlesungsfolien </a:t>
            </a:r>
            <a:r>
              <a:rPr lang="de-DE" dirty="0"/>
              <a:t>werden im WWW </a:t>
            </a:r>
            <a:r>
              <a:rPr lang="de-DE" dirty="0" smtClean="0"/>
              <a:t>zum Download zur </a:t>
            </a:r>
            <a:r>
              <a:rPr lang="de-DE" dirty="0"/>
              <a:t>Verfügung </a:t>
            </a:r>
            <a:r>
              <a:rPr lang="de-DE" dirty="0" smtClean="0"/>
              <a:t>gestellt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Skriptdruck durch uns über das KIZ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Weitergehende </a:t>
            </a:r>
            <a:r>
              <a:rPr lang="de-DE" dirty="0"/>
              <a:t>Informationen zum Nachlesen findet man am Besten in der angegebenen </a:t>
            </a:r>
            <a:r>
              <a:rPr lang="de-DE" dirty="0" smtClean="0"/>
              <a:t>Literatur</a:t>
            </a:r>
          </a:p>
          <a:p>
            <a:pPr marL="0" indent="0">
              <a:lnSpc>
                <a:spcPct val="120000"/>
              </a:lnSpc>
            </a:pPr>
            <a:endParaRPr lang="de-DE" dirty="0" smtClean="0"/>
          </a:p>
          <a:p>
            <a:pPr>
              <a:lnSpc>
                <a:spcPct val="90000"/>
              </a:lnSpc>
            </a:pPr>
            <a:r>
              <a:rPr lang="de-DE" b="1" dirty="0" smtClean="0"/>
              <a:t>URL </a:t>
            </a:r>
            <a:r>
              <a:rPr lang="de-DE" b="1" dirty="0"/>
              <a:t>zur Veranstaltung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b="1" dirty="0">
                <a:latin typeface="Courier New" pitchFamily="49" charset="0"/>
                <a:hlinkClick r:id="rId3"/>
              </a:rPr>
              <a:t>http://</a:t>
            </a:r>
            <a:r>
              <a:rPr lang="de-DE" b="1" dirty="0" smtClean="0">
                <a:latin typeface="Courier New" pitchFamily="49" charset="0"/>
                <a:hlinkClick r:id="rId3"/>
              </a:rPr>
              <a:t>www.uni-ulm.de/in/es/lehre/winter-20142015/gdra</a:t>
            </a:r>
            <a:endParaRPr lang="de-DE" b="1" i="1" dirty="0">
              <a:latin typeface="Courier New" pitchFamily="49" charset="0"/>
            </a:endParaRP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Hier findet man Termine, Folien zum Ausdrucken und Zusatzinformationen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618A56A5-CAE0-4FB1-8A7A-222AF536036C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Feedback</a:t>
            </a:r>
            <a:endParaRPr lang="en-US" i="1" dirty="0"/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/>
              <a:t>Rückmeldungen und Fragen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Geben Sie mir Rückmeldungen über den Stoff. Nur so kann eine gute Vorlesung entstehen.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Stellen Sie Fragen!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Machen Sie mich auf Fehler aufmerksam!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Nutzen Sie außerhalb der Vorlesung die Möglichkeit, E-Mails zu versenden: </a:t>
            </a:r>
            <a:r>
              <a:rPr lang="de-DE" b="1" dirty="0">
                <a:solidFill>
                  <a:schemeClr val="hlink"/>
                </a:solidFill>
                <a:latin typeface="Courier New" pitchFamily="49" charset="0"/>
              </a:rPr>
              <a:t>Heiko.Falk@uni-ulm.de</a:t>
            </a:r>
            <a:r>
              <a:rPr lang="de-DE" dirty="0"/>
              <a:t>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B08234B3-7381-4CBF-91C5-81653C0C0BF5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Zum Tutoriumsbetrieb (1)</a:t>
            </a:r>
            <a:endParaRPr lang="de-DE" dirty="0"/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Ablauf der Tutorien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Besprechung von Übungsblättern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Tutorien </a:t>
            </a:r>
            <a:r>
              <a:rPr lang="de-DE" dirty="0"/>
              <a:t>finden </a:t>
            </a:r>
            <a:r>
              <a:rPr lang="de-DE" dirty="0" smtClean="0"/>
              <a:t>wöchentlich statt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Teilnahme an Übungen ist nicht verpflichtend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Es gibt 13 Übungsblätter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Bei Erreichen </a:t>
            </a:r>
            <a:r>
              <a:rPr lang="de-DE" dirty="0"/>
              <a:t>von mind. 50% der erreichbaren Punkte </a:t>
            </a:r>
            <a:r>
              <a:rPr lang="de-DE" dirty="0" smtClean="0"/>
              <a:t>eines Übungsblattes gilt das Blatt als bestanden. Bei mind. 11 bestandenen Übungsblättern wird ein Notenbonus von 0,3 auf die Klausurnote gewährt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B08234B3-7381-4CBF-91C5-81653C0C0BF5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Zum Tutoriumsbetrieb (2)</a:t>
            </a:r>
            <a:endParaRPr lang="de-DE" dirty="0"/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Abgaben bei den Tutorien – was geht, was geht nicht?</a:t>
            </a:r>
            <a:endParaRPr lang="de-DE" dirty="0"/>
          </a:p>
          <a:p>
            <a:pPr>
              <a:lnSpc>
                <a:spcPct val="120000"/>
              </a:lnSpc>
              <a:buClr>
                <a:srgbClr val="56AA1C"/>
              </a:buClr>
              <a:buFont typeface="Wingdings" pitchFamily="2" charset="2"/>
              <a:buChar char="C"/>
            </a:pPr>
            <a:r>
              <a:rPr lang="de-DE" dirty="0" smtClean="0"/>
              <a:t>Es ist </a:t>
            </a:r>
            <a:r>
              <a:rPr lang="de-DE" i="1" u="sng" dirty="0" smtClean="0"/>
              <a:t>ausdrücklich erwünscht</a:t>
            </a:r>
            <a:r>
              <a:rPr lang="de-DE" dirty="0" smtClean="0"/>
              <a:t>, dass der Stoff der Vorlesung in Gruppen erarbeitet und vertieft wird. D. h. Studierende sollen zusammen lernen!</a:t>
            </a:r>
          </a:p>
          <a:p>
            <a:pPr>
              <a:lnSpc>
                <a:spcPct val="120000"/>
              </a:lnSpc>
              <a:buClr>
                <a:srgbClr val="56AA1C"/>
              </a:buClr>
              <a:buFont typeface="Wingdings" pitchFamily="2" charset="2"/>
              <a:buChar char="C"/>
            </a:pPr>
            <a:r>
              <a:rPr lang="de-DE" dirty="0" smtClean="0"/>
              <a:t>In den Übungen werden </a:t>
            </a:r>
            <a:r>
              <a:rPr lang="de-DE" i="1" u="sng" dirty="0" smtClean="0"/>
              <a:t>Einzelabgaben</a:t>
            </a:r>
            <a:r>
              <a:rPr lang="de-DE" dirty="0" smtClean="0"/>
              <a:t> oder Abgaben in </a:t>
            </a:r>
            <a:r>
              <a:rPr lang="de-DE" i="1" u="sng" dirty="0"/>
              <a:t>Zweierteams</a:t>
            </a:r>
            <a:r>
              <a:rPr lang="de-DE" dirty="0" smtClean="0"/>
              <a:t> akzeptiert, keine Abgaben größerer Gruppen.</a:t>
            </a:r>
          </a:p>
          <a:p>
            <a:pPr>
              <a:lnSpc>
                <a:spcPct val="120000"/>
              </a:lnSpc>
              <a:buClr>
                <a:srgbClr val="C00000"/>
              </a:buClr>
              <a:buFont typeface="Wingdings" pitchFamily="2" charset="2"/>
              <a:buChar char="D"/>
            </a:pPr>
            <a:r>
              <a:rPr lang="de-DE" i="1" u="sng" dirty="0" smtClean="0"/>
              <a:t>Abschreiben</a:t>
            </a:r>
            <a:r>
              <a:rPr lang="de-DE" dirty="0" smtClean="0"/>
              <a:t> voneinander ist </a:t>
            </a:r>
            <a:r>
              <a:rPr lang="de-DE" i="1" u="sng" dirty="0" smtClean="0"/>
              <a:t>Plagiarismus</a:t>
            </a:r>
            <a:r>
              <a:rPr lang="de-DE" dirty="0" smtClean="0"/>
              <a:t>. Abschreiben von anderen Quellen (z. B. Wikipedia) </a:t>
            </a:r>
            <a:r>
              <a:rPr lang="de-DE" i="1" u="sng" dirty="0" smtClean="0"/>
              <a:t>ohne Quellenangabe</a:t>
            </a:r>
            <a:r>
              <a:rPr lang="de-DE" dirty="0" smtClean="0"/>
              <a:t> ist ebenfalls Plagiarismus.</a:t>
            </a:r>
          </a:p>
          <a:p>
            <a:pPr>
              <a:lnSpc>
                <a:spcPct val="120000"/>
              </a:lnSpc>
              <a:buFont typeface="Wingdings" pitchFamily="2" charset="2"/>
              <a:buChar char="F"/>
            </a:pPr>
            <a:r>
              <a:rPr lang="de-DE" dirty="0" smtClean="0"/>
              <a:t>Plagiarismus widerspricht den Grundsätzen guten wissenschaftlichen Arbeitens (vgl. Fälle der Polit-Prominenz aus jüngerer Vergangenheit).</a:t>
            </a:r>
          </a:p>
          <a:p>
            <a:pPr>
              <a:lnSpc>
                <a:spcPct val="120000"/>
              </a:lnSpc>
              <a:buClr>
                <a:srgbClr val="C00000"/>
              </a:buClr>
              <a:buFont typeface="Wingdings" pitchFamily="2" charset="2"/>
              <a:buChar char="D"/>
            </a:pPr>
            <a:r>
              <a:rPr lang="de-DE" dirty="0" smtClean="0"/>
              <a:t>Einzelne Aufgaben oder ganze Übungsblätter, bei denen Plagiarismus festgestellt wird, werden mit 0 Punkten gewertet, ggfs. nachträglich.</a:t>
            </a:r>
            <a:endParaRPr lang="de-DE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2833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B08234B3-7381-4CBF-91C5-81653C0C0BF5}" type="datetime1">
              <a:rPr lang="de-DE"/>
              <a:pPr/>
              <a:t>01.10.2014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Zum Tutoriumsbetrieb (3)</a:t>
            </a:r>
            <a:endParaRPr lang="de-DE" dirty="0"/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Moodle E-Learning Plattform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Verwaltung </a:t>
            </a:r>
            <a:r>
              <a:rPr lang="de-DE" dirty="0"/>
              <a:t>des </a:t>
            </a:r>
            <a:r>
              <a:rPr lang="de-DE" dirty="0" smtClean="0"/>
              <a:t>Tutoriumsbetriebs </a:t>
            </a:r>
            <a:r>
              <a:rPr lang="de-DE" dirty="0"/>
              <a:t>per </a:t>
            </a:r>
            <a:r>
              <a:rPr lang="de-DE" dirty="0" smtClean="0"/>
              <a:t>Moodle: </a:t>
            </a:r>
            <a:r>
              <a:rPr lang="de-DE" dirty="0"/>
              <a:t/>
            </a:r>
            <a:br>
              <a:rPr lang="de-DE" dirty="0"/>
            </a:br>
            <a:r>
              <a:rPr lang="de-DE" b="1" dirty="0" smtClean="0">
                <a:latin typeface="Courier New" pitchFamily="49" charset="0"/>
                <a:hlinkClick r:id="rId3"/>
              </a:rPr>
              <a:t>https://moodle.uni-ulm.de/course/view.php?id=1745</a:t>
            </a:r>
            <a:endParaRPr lang="de-DE" b="1" dirty="0" smtClean="0">
              <a:latin typeface="Courier New" pitchFamily="49" charset="0"/>
            </a:endParaRP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Anmeldung zu den einzelnen Tutorien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Elektronische Abgabe von Übungsblättern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Abfrage des Punktestands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Kommunikation (Diskussionsforen, Weiterleitung per E-Mail)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Bestellung von Skripten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en-US" i="1" dirty="0" smtClean="0"/>
              <a:t>Feedback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6648367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ere Präsentation">
  <a:themeElements>
    <a:clrScheme name="Leere Präsentatio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A32638"/>
      </a:hlink>
      <a:folHlink>
        <a:srgbClr val="A32638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32638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32638"/>
        </a:hlink>
        <a:folHlink>
          <a:srgbClr val="A3263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567</Words>
  <Application>Microsoft Office PowerPoint</Application>
  <PresentationFormat>Bildschirmpräsentation (4:3)</PresentationFormat>
  <Paragraphs>139</Paragraphs>
  <Slides>12</Slides>
  <Notes>12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Leere Präsentation</vt:lpstr>
      <vt:lpstr>Grundlagen der Rechnerarchitektur [CS3100.010]</vt:lpstr>
      <vt:lpstr>Personen</vt:lpstr>
      <vt:lpstr>Technische und Systemnahe Informatik</vt:lpstr>
      <vt:lpstr>Termine</vt:lpstr>
      <vt:lpstr>Vorlesung</vt:lpstr>
      <vt:lpstr>Feedback</vt:lpstr>
      <vt:lpstr>Zum Tutoriumsbetrieb (1)</vt:lpstr>
      <vt:lpstr>Zum Tutoriumsbetrieb (2)</vt:lpstr>
      <vt:lpstr>Zum Tutoriumsbetrieb (3)</vt:lpstr>
      <vt:lpstr>Zum Labor</vt:lpstr>
      <vt:lpstr>Studien- bzw. Prüfungsleistungen</vt:lpstr>
      <vt:lpstr>Allgemeine Literatur</vt:lpstr>
    </vt:vector>
  </TitlesOfParts>
  <Company>Universität Ulm, Eingebettete Systeme/Echtzeitsysteme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Vorlesung Grundlagen der Rechnerarchitektur (WS 14/15)</dc:title>
  <dc:subject>0 - Organisatorisches</dc:subject>
  <dc:creator>Heiko Falk</dc:creator>
  <cp:lastModifiedBy>hfalk</cp:lastModifiedBy>
  <cp:revision>577</cp:revision>
  <cp:lastPrinted>2012-04-17T14:49:49Z</cp:lastPrinted>
  <dcterms:modified xsi:type="dcterms:W3CDTF">2014-10-01T14:03:03Z</dcterms:modified>
</cp:coreProperties>
</file>