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15" r:id="rId2"/>
    <p:sldId id="489" r:id="rId3"/>
    <p:sldId id="512" r:id="rId4"/>
    <p:sldId id="458" r:id="rId5"/>
    <p:sldId id="475" r:id="rId6"/>
    <p:sldId id="508" r:id="rId7"/>
    <p:sldId id="509" r:id="rId8"/>
    <p:sldId id="510" r:id="rId9"/>
    <p:sldId id="511" r:id="rId10"/>
    <p:sldId id="514" r:id="rId11"/>
    <p:sldId id="483" r:id="rId12"/>
  </p:sldIdLst>
  <p:sldSz cx="9144000" cy="6858000" type="screen4x3"/>
  <p:notesSz cx="6794500" cy="984885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28D"/>
    <a:srgbClr val="BECCD4"/>
    <a:srgbClr val="7D9AAA"/>
    <a:srgbClr val="B55160"/>
    <a:srgbClr val="A32638"/>
    <a:srgbClr val="FFFF99"/>
    <a:srgbClr val="FFFFFF"/>
    <a:srgbClr val="7D9AA9"/>
    <a:srgbClr val="7D91AA"/>
    <a:srgbClr val="56A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3" autoAdjust="0"/>
    <p:restoredTop sz="94372" autoAdjust="0"/>
  </p:normalViewPr>
  <p:slideViewPr>
    <p:cSldViewPr>
      <p:cViewPr varScale="1">
        <p:scale>
          <a:sx n="114" d="100"/>
          <a:sy n="114" d="100"/>
        </p:scale>
        <p:origin x="-1470" y="-102"/>
      </p:cViewPr>
      <p:guideLst>
        <p:guide orient="horz" pos="2160"/>
        <p:guide pos="2880"/>
        <p:guide pos="5531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4" y="0"/>
            <a:ext cx="294428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54698"/>
            <a:ext cx="294428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4" y="9354698"/>
            <a:ext cx="294428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EA2A5016-CE01-4FCE-BE85-9AA0F2A8130F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6828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6" y="0"/>
            <a:ext cx="294428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38188"/>
            <a:ext cx="4924425" cy="3692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678204"/>
            <a:ext cx="4982633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56408"/>
            <a:ext cx="294428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6" y="9356408"/>
            <a:ext cx="294428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66507C7C-5F2B-4569-A872-875A2C03B8AF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7665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7C7C-5F2B-4569-A872-875A2C03B8AF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31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C16379-BBA6-4181-93D1-DD9CD35C4554}" type="slidenum">
              <a:rPr lang="de-DE"/>
              <a:pPr/>
              <a:t>3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C16379-BBA6-4181-93D1-DD9CD35C4554}" type="slidenum">
              <a:rPr lang="de-DE"/>
              <a:pPr/>
              <a:t>4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67482E-FDAF-4251-8236-A29A24BE7656}" type="slidenum">
              <a:rPr lang="de-DE"/>
              <a:pPr/>
              <a:t>5</a:t>
            </a:fld>
            <a:endParaRPr lang="de-DE" dirty="0"/>
          </a:p>
        </p:txBody>
      </p:sp>
      <p:sp>
        <p:nvSpPr>
          <p:cNvPr id="62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F6C2D6-5EB0-404B-AF23-62EA5228DDDF}" type="slidenum">
              <a:rPr lang="de-DE"/>
              <a:pPr/>
              <a:t>11</a:t>
            </a:fld>
            <a:endParaRPr lang="de-DE" dirty="0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519113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defRPr sz="2800"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65863"/>
            <a:ext cx="2133600" cy="476250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A3C85E41-B56A-417A-BAE4-94A1F29CFEE3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6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1 - Einführung</a:t>
            </a:r>
            <a:endParaRPr lang="de-DE" dirty="0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3A2285A7-1933-47D0-ABDA-D34DD08C8251}" type="slidenum">
              <a:rPr lang="de-DE"/>
              <a:pPr/>
              <a:t>‹Nr.›</a:t>
            </a:fld>
            <a:endParaRPr lang="de-DE" dirty="0"/>
          </a:p>
        </p:txBody>
      </p:sp>
      <p:pic>
        <p:nvPicPr>
          <p:cNvPr id="7066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15913"/>
            <a:ext cx="360045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3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36738"/>
            <a:ext cx="7772400" cy="1409700"/>
          </a:xfrm>
        </p:spPr>
        <p:txBody>
          <a:bodyPr>
            <a:spAutoFit/>
          </a:bodyPr>
          <a:lstStyle>
            <a:lvl1pPr algn="ctr">
              <a:lnSpc>
                <a:spcPct val="120000"/>
              </a:lnSpc>
              <a:defRPr sz="3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E975DF06-F99D-400E-8362-47FC9248C49A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1 - Einführung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EB9A7-E07E-4DA7-8783-C32CE938B4C8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62266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9100" y="549275"/>
            <a:ext cx="2195513" cy="58324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388" y="549275"/>
            <a:ext cx="6437312" cy="58324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8F6AEC41-4B0E-4FA9-8406-CAFFDB3A7DA7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1 - Einführung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138E5-0E25-4911-ABF3-9559878225E4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89032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388" y="6500813"/>
            <a:ext cx="2016125" cy="3571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F699D351-6144-4C3A-840E-9211F7A79503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1 - Einführung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24750" y="6500813"/>
            <a:ext cx="1439863" cy="357187"/>
          </a:xfrm>
        </p:spPr>
        <p:txBody>
          <a:bodyPr/>
          <a:lstStyle>
            <a:lvl1pPr>
              <a:defRPr/>
            </a:lvl1pPr>
          </a:lstStyle>
          <a:p>
            <a:fld id="{01812514-12FE-4E56-AE69-74C2D95ABB9F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8260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26652EE9-224E-4881-A3E5-8C8523B3376E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1 - Einführung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5C517-ED80-4361-939F-2AECA115C6B4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868348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387475"/>
            <a:ext cx="4316412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87475"/>
            <a:ext cx="4316413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B5A814B8-A1AA-4E6D-AE91-765354404650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1 - Einführung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0DCEE-6FB4-45B6-ACC1-C5B9562A6A3E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453984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F3B17A5C-800F-4955-AC27-7F4029192321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1 - Einführung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E8B85-2151-4D32-9DB3-992BECE81327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88700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BE722038-01F9-48AC-8889-2514AE45CE10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1 - Einführung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E57C1-E61B-44F3-B9E2-E39F578F17AC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923956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16B7461A-7FEE-4944-8FE2-EB93A9E613AD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1 - Einführung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D4231-A89A-44A4-BE79-C916BBA2E83A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00817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E54185B2-FDF0-4E70-864B-C86B33F1A1E1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1 - Einführung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699EE-0433-4159-9A4F-CDF4F4ED45D4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01851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EE2AB818-E7C0-4C3F-A2FD-AB88B5190A5C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1 - Einführung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908E0-D80D-4613-B7D3-E8318A1EAB1A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63741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549275"/>
            <a:ext cx="87852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87475"/>
            <a:ext cx="8785225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500813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32638"/>
                </a:solidFill>
              </a:defRPr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1C2120C2-5121-4216-B2F2-252FBC3C4C9F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5150" y="6500813"/>
            <a:ext cx="5545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A32638"/>
                </a:solidFill>
              </a:defRPr>
            </a:lvl1pPr>
          </a:lstStyle>
          <a:p>
            <a:r>
              <a:rPr lang="de-DE" dirty="0" smtClean="0"/>
              <a:t>1 - Einführung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500813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32638"/>
                </a:solidFill>
              </a:defRPr>
            </a:lvl1pPr>
          </a:lstStyle>
          <a:p>
            <a:fld id="{637FADEA-6330-41E0-9A71-7830A67A5140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82563"/>
            <a:ext cx="9144000" cy="0"/>
          </a:xfrm>
          <a:prstGeom prst="line">
            <a:avLst/>
          </a:prstGeom>
          <a:noFill/>
          <a:ln w="9525">
            <a:solidFill>
              <a:srgbClr val="A3263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900113" y="198438"/>
            <a:ext cx="60372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DE" sz="1000" dirty="0" smtClean="0">
                <a:solidFill>
                  <a:srgbClr val="A32638"/>
                </a:solidFill>
              </a:rPr>
              <a:t>Grundlagen der Rechnerarchitektur (GdRA) WS </a:t>
            </a:r>
            <a:r>
              <a:rPr lang="de-DE" sz="1000" dirty="0" smtClean="0">
                <a:solidFill>
                  <a:srgbClr val="A32638"/>
                </a:solidFill>
              </a:rPr>
              <a:t>2014/15</a:t>
            </a:r>
            <a:endParaRPr lang="de-DE" sz="1000" dirty="0">
              <a:solidFill>
                <a:srgbClr val="A32638"/>
              </a:solidFill>
            </a:endParaRP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0" y="183600"/>
            <a:ext cx="827088" cy="152400"/>
          </a:xfrm>
          <a:prstGeom prst="rect">
            <a:avLst/>
          </a:prstGeom>
          <a:solidFill>
            <a:srgbClr val="A326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spcBef>
                <a:spcPct val="50000"/>
              </a:spcBef>
            </a:pPr>
            <a:r>
              <a:rPr lang="de-DE" sz="1000" dirty="0">
                <a:solidFill>
                  <a:schemeClr val="bg1"/>
                </a:solidFill>
              </a:rPr>
              <a:t>Folie </a:t>
            </a:r>
            <a:fld id="{27359D69-DD0A-4864-B347-2E4CF4B4D9BC}" type="slidenum">
              <a:rPr lang="de-DE" sz="1000">
                <a:solidFill>
                  <a:schemeClr val="bg1"/>
                </a:solidFill>
              </a:rPr>
              <a:pPr algn="ctr">
                <a:spcBef>
                  <a:spcPct val="50000"/>
                </a:spcBef>
              </a:pPr>
              <a:t>‹Nr.›</a:t>
            </a:fld>
            <a:r>
              <a:rPr lang="de-DE" sz="1000" dirty="0" smtClean="0">
                <a:solidFill>
                  <a:schemeClr val="bg1"/>
                </a:solidFill>
              </a:rPr>
              <a:t>/11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0" y="1751013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 rot="-5400000">
            <a:off x="-2518569" y="3437732"/>
            <a:ext cx="68373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+mj-lt"/>
          <a:ea typeface="+mj-ea"/>
          <a:cs typeface="+mj-cs"/>
        </a:defRPr>
      </a:lvl1pPr>
      <a:lvl2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2pPr>
      <a:lvl3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3pPr>
      <a:lvl4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4pPr>
      <a:lvl5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9pPr>
    </p:titleStyle>
    <p:bodyStyle>
      <a:lvl1pPr marL="342900" indent="-342900" algn="l" rtl="0" fontAlgn="base">
        <a:lnSpc>
          <a:spcPts val="2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573679"/>
            <a:ext cx="7772400" cy="1938992"/>
          </a:xfrm>
        </p:spPr>
        <p:txBody>
          <a:bodyPr/>
          <a:lstStyle/>
          <a:p>
            <a:r>
              <a:rPr lang="de-DE" dirty="0" smtClean="0"/>
              <a:t>Grundlagen der Rechnerarchitektur</a:t>
            </a:r>
            <a:r>
              <a:rPr lang="de-DE" dirty="0"/>
              <a:t/>
            </a:r>
            <a:br>
              <a:rPr lang="de-DE" dirty="0"/>
            </a:br>
            <a:r>
              <a:rPr lang="de-DE" sz="2800" b="0" dirty="0"/>
              <a:t>[</a:t>
            </a:r>
            <a:r>
              <a:rPr lang="de-DE" sz="2800" b="0" dirty="0" smtClean="0"/>
              <a:t>CS3100.010]</a:t>
            </a:r>
            <a:endParaRPr lang="de-DE" sz="2800" b="0" dirty="0"/>
          </a:p>
        </p:txBody>
      </p:sp>
      <p:sp>
        <p:nvSpPr>
          <p:cNvPr id="5929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/>
          <a:lstStyle/>
          <a:p>
            <a:r>
              <a:rPr lang="de-DE" dirty="0" smtClean="0"/>
              <a:t>Wintersemester </a:t>
            </a:r>
            <a:r>
              <a:rPr lang="de-DE" dirty="0" smtClean="0"/>
              <a:t>2014/15</a:t>
            </a:r>
            <a:endParaRPr lang="de-DE" dirty="0"/>
          </a:p>
          <a:p>
            <a:endParaRPr lang="de-DE" dirty="0"/>
          </a:p>
          <a:p>
            <a:r>
              <a:rPr lang="de-DE" sz="2000" dirty="0"/>
              <a:t>Heiko Falk</a:t>
            </a:r>
          </a:p>
          <a:p>
            <a:endParaRPr lang="de-DE" sz="2000" dirty="0"/>
          </a:p>
          <a:p>
            <a:r>
              <a:rPr lang="de-DE" sz="2000" dirty="0"/>
              <a:t>Institut für Eingebettete Systeme/Echtzeitsysteme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Ingenieurwissenschaften und Informatik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Universität Ulm</a:t>
            </a:r>
          </a:p>
        </p:txBody>
      </p:sp>
    </p:spTree>
    <p:extLst>
      <p:ext uri="{BB962C8B-B14F-4D97-AF65-F5344CB8AC3E}">
        <p14:creationId xmlns:p14="http://schemas.microsoft.com/office/powerpoint/2010/main" val="2952910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227507" y="1387475"/>
            <a:ext cx="8785225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b="1" dirty="0" smtClean="0"/>
              <a:t>Abstraktionsebenen eines Rechensystems</a:t>
            </a:r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Einordnung der Vorlesung in Studienplan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</a:t>
            </a:r>
            <a:r>
              <a:rPr lang="de-DE" dirty="0" smtClean="0"/>
              <a:t> H. Falk | </a:t>
            </a:r>
            <a:fld id="{F699D351-6144-4C3A-840E-9211F7A79503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1 - Einführung</a:t>
            </a:r>
            <a:endParaRPr lang="de-DE" dirty="0"/>
          </a:p>
        </p:txBody>
      </p:sp>
      <p:grpSp>
        <p:nvGrpSpPr>
          <p:cNvPr id="88" name="Gruppieren 87"/>
          <p:cNvGrpSpPr/>
          <p:nvPr/>
        </p:nvGrpSpPr>
        <p:grpSpPr>
          <a:xfrm>
            <a:off x="283095" y="5917342"/>
            <a:ext cx="7673280" cy="408242"/>
            <a:chOff x="283095" y="5917342"/>
            <a:chExt cx="7673280" cy="408242"/>
          </a:xfrm>
        </p:grpSpPr>
        <p:sp>
          <p:nvSpPr>
            <p:cNvPr id="6" name="Textfeld 5"/>
            <p:cNvSpPr txBox="1"/>
            <p:nvPr/>
          </p:nvSpPr>
          <p:spPr>
            <a:xfrm>
              <a:off x="283096" y="5917342"/>
              <a:ext cx="20282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Transistorebene</a:t>
              </a:r>
              <a:endParaRPr lang="de-DE" sz="2000" dirty="0"/>
            </a:p>
          </p:txBody>
        </p:sp>
        <p:sp>
          <p:nvSpPr>
            <p:cNvPr id="7" name="Rechteck 6"/>
            <p:cNvSpPr/>
            <p:nvPr/>
          </p:nvSpPr>
          <p:spPr bwMode="auto">
            <a:xfrm>
              <a:off x="283095" y="5925474"/>
              <a:ext cx="7673280" cy="40011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283096" y="3325054"/>
            <a:ext cx="7673280" cy="1192198"/>
            <a:chOff x="283096" y="3325054"/>
            <a:chExt cx="7673280" cy="1192198"/>
          </a:xfrm>
        </p:grpSpPr>
        <p:sp>
          <p:nvSpPr>
            <p:cNvPr id="59" name="Textfeld 58"/>
            <p:cNvSpPr txBox="1"/>
            <p:nvPr/>
          </p:nvSpPr>
          <p:spPr>
            <a:xfrm>
              <a:off x="283096" y="3325054"/>
              <a:ext cx="34900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Maschinenprogramm-Ebene/</a:t>
              </a:r>
            </a:p>
            <a:p>
              <a:r>
                <a:rPr lang="de-DE" sz="2000" dirty="0" smtClean="0"/>
                <a:t>Befehlsschnittstelle</a:t>
              </a:r>
              <a:endParaRPr lang="de-DE" sz="2000" dirty="0"/>
            </a:p>
          </p:txBody>
        </p:sp>
        <p:sp>
          <p:nvSpPr>
            <p:cNvPr id="60" name="Rechteck 59"/>
            <p:cNvSpPr/>
            <p:nvPr/>
          </p:nvSpPr>
          <p:spPr bwMode="auto">
            <a:xfrm>
              <a:off x="283096" y="3325054"/>
              <a:ext cx="7673280" cy="119219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421883" y="4045134"/>
              <a:ext cx="1877437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de-DE" sz="2000" b="1" dirty="0" smtClean="0">
                  <a:latin typeface="Courier New" pitchFamily="49" charset="0"/>
                  <a:cs typeface="Courier New" pitchFamily="49" charset="0"/>
                </a:rPr>
                <a:t>01010...10</a:t>
              </a:r>
              <a:r>
                <a:rPr lang="de-DE" sz="2000" b="1" baseline="-25000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de-DE" sz="2000" baseline="-25000" dirty="0"/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283096" y="2460958"/>
            <a:ext cx="7673280" cy="864096"/>
            <a:chOff x="283096" y="2460958"/>
            <a:chExt cx="7673280" cy="864096"/>
          </a:xfrm>
        </p:grpSpPr>
        <p:sp>
          <p:nvSpPr>
            <p:cNvPr id="61" name="Textfeld 60"/>
            <p:cNvSpPr txBox="1"/>
            <p:nvPr/>
          </p:nvSpPr>
          <p:spPr>
            <a:xfrm>
              <a:off x="283096" y="2460958"/>
              <a:ext cx="33906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Assemblerprogramm-Ebene</a:t>
              </a:r>
            </a:p>
          </p:txBody>
        </p:sp>
        <p:sp>
          <p:nvSpPr>
            <p:cNvPr id="62" name="Rechteck 61"/>
            <p:cNvSpPr/>
            <p:nvPr/>
          </p:nvSpPr>
          <p:spPr bwMode="auto">
            <a:xfrm>
              <a:off x="283096" y="2460958"/>
              <a:ext cx="7673280" cy="86409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435496" y="2852936"/>
              <a:ext cx="2339102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de-DE" sz="2000" b="1" dirty="0" smtClean="0">
                  <a:latin typeface="Courier New" pitchFamily="49" charset="0"/>
                  <a:cs typeface="Courier New" pitchFamily="49" charset="0"/>
                </a:rPr>
                <a:t>bne $1,$2,loop</a:t>
              </a:r>
              <a:endParaRPr lang="de-DE" sz="2000" dirty="0"/>
            </a:p>
          </p:txBody>
        </p:sp>
      </p:grpSp>
      <p:grpSp>
        <p:nvGrpSpPr>
          <p:cNvPr id="86" name="Gruppieren 85"/>
          <p:cNvGrpSpPr/>
          <p:nvPr/>
        </p:nvGrpSpPr>
        <p:grpSpPr>
          <a:xfrm>
            <a:off x="283095" y="5453356"/>
            <a:ext cx="7673281" cy="472118"/>
            <a:chOff x="283095" y="5453356"/>
            <a:chExt cx="7673281" cy="472118"/>
          </a:xfrm>
        </p:grpSpPr>
        <p:sp>
          <p:nvSpPr>
            <p:cNvPr id="53" name="Textfeld 52"/>
            <p:cNvSpPr txBox="1"/>
            <p:nvPr/>
          </p:nvSpPr>
          <p:spPr>
            <a:xfrm>
              <a:off x="283095" y="5489360"/>
              <a:ext cx="16081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Gatterebene</a:t>
              </a:r>
              <a:endParaRPr lang="de-DE" sz="2000" dirty="0"/>
            </a:p>
          </p:txBody>
        </p:sp>
        <p:sp>
          <p:nvSpPr>
            <p:cNvPr id="54" name="Rechteck 53"/>
            <p:cNvSpPr/>
            <p:nvPr/>
          </p:nvSpPr>
          <p:spPr bwMode="auto">
            <a:xfrm>
              <a:off x="283096" y="5453356"/>
              <a:ext cx="7673280" cy="47211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5030393" y="5485294"/>
              <a:ext cx="1723549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de-DE" sz="2000" b="1" dirty="0" smtClean="0">
                  <a:latin typeface="Courier New" pitchFamily="49" charset="0"/>
                  <a:cs typeface="Courier New" pitchFamily="49" charset="0"/>
                </a:rPr>
                <a:t>f = a </a:t>
              </a:r>
              <a:r>
                <a:rPr lang="de-DE" sz="2000" b="1" dirty="0" smtClean="0">
                  <a:latin typeface="Courier New" pitchFamily="49" charset="0"/>
                  <a:cs typeface="Courier New" pitchFamily="49" charset="0"/>
                  <a:sym typeface="Symbol"/>
                </a:rPr>
                <a:t></a:t>
              </a:r>
              <a:r>
                <a:rPr lang="de-DE" sz="2000" b="1" dirty="0" smtClean="0">
                  <a:latin typeface="Courier New" pitchFamily="49" charset="0"/>
                  <a:cs typeface="Courier New" pitchFamily="49" charset="0"/>
                </a:rPr>
                <a:t> bc</a:t>
              </a:r>
              <a:endParaRPr lang="de-DE" sz="2000" baseline="-25000" dirty="0"/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283096" y="4517252"/>
            <a:ext cx="7673280" cy="936104"/>
            <a:chOff x="283096" y="4517252"/>
            <a:chExt cx="7673280" cy="936104"/>
          </a:xfrm>
        </p:grpSpPr>
        <p:sp>
          <p:nvSpPr>
            <p:cNvPr id="55" name="Textfeld 54"/>
            <p:cNvSpPr txBox="1"/>
            <p:nvPr/>
          </p:nvSpPr>
          <p:spPr>
            <a:xfrm>
              <a:off x="283096" y="5017242"/>
              <a:ext cx="3863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Register-Transfer-Strukturebene</a:t>
              </a:r>
              <a:endParaRPr lang="de-DE" sz="2000" dirty="0"/>
            </a:p>
          </p:txBody>
        </p:sp>
        <p:sp>
          <p:nvSpPr>
            <p:cNvPr id="56" name="Rechteck 55"/>
            <p:cNvSpPr/>
            <p:nvPr/>
          </p:nvSpPr>
          <p:spPr bwMode="auto">
            <a:xfrm>
              <a:off x="283096" y="4981238"/>
              <a:ext cx="7673280" cy="47211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286531" y="4549190"/>
              <a:ext cx="41797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Register-Transfer-Verhaltensebene</a:t>
              </a:r>
              <a:endParaRPr lang="de-DE" sz="2000" dirty="0"/>
            </a:p>
          </p:txBody>
        </p:sp>
        <p:sp>
          <p:nvSpPr>
            <p:cNvPr id="58" name="Rechteck 57"/>
            <p:cNvSpPr/>
            <p:nvPr/>
          </p:nvSpPr>
          <p:spPr bwMode="auto">
            <a:xfrm>
              <a:off x="283096" y="4517252"/>
              <a:ext cx="7673280" cy="46398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4239551" y="5017242"/>
              <a:ext cx="3604385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de-DE" sz="2000" dirty="0" smtClean="0">
                  <a:latin typeface="+mn-lt"/>
                  <a:cs typeface="Courier New" pitchFamily="49" charset="0"/>
                </a:rPr>
                <a:t>Addierer, Multiplexer, Register</a:t>
              </a:r>
              <a:endParaRPr lang="de-DE" sz="2000" baseline="-25000" dirty="0">
                <a:latin typeface="+mn-lt"/>
              </a:endParaRPr>
            </a:p>
          </p:txBody>
        </p:sp>
        <p:sp>
          <p:nvSpPr>
            <p:cNvPr id="73" name="Textfeld 72"/>
            <p:cNvSpPr txBox="1"/>
            <p:nvPr/>
          </p:nvSpPr>
          <p:spPr>
            <a:xfrm>
              <a:off x="5182794" y="4549190"/>
              <a:ext cx="2646878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de-DE" sz="2000" b="1" dirty="0" smtClean="0">
                  <a:latin typeface="Courier New" pitchFamily="49" charset="0"/>
                  <a:cs typeface="Courier New" pitchFamily="49" charset="0"/>
                </a:rPr>
                <a:t>Reg[2] := Reg[3]</a:t>
              </a:r>
              <a:endParaRPr lang="de-DE" sz="2000" baseline="-25000" dirty="0"/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4239551" y="2460958"/>
            <a:ext cx="3716824" cy="2056294"/>
            <a:chOff x="4239551" y="2460958"/>
            <a:chExt cx="3716824" cy="2056294"/>
          </a:xfrm>
        </p:grpSpPr>
        <p:sp>
          <p:nvSpPr>
            <p:cNvPr id="9" name="Rechteck 8"/>
            <p:cNvSpPr/>
            <p:nvPr/>
          </p:nvSpPr>
          <p:spPr bwMode="auto">
            <a:xfrm>
              <a:off x="4239551" y="2460958"/>
              <a:ext cx="3716824" cy="2056294"/>
            </a:xfrm>
            <a:prstGeom prst="rect">
              <a:avLst/>
            </a:prstGeom>
            <a:solidFill>
              <a:srgbClr val="A32638">
                <a:alpha val="8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4716014" y="3212976"/>
              <a:ext cx="2763898" cy="400110"/>
            </a:xfrm>
            <a:prstGeom prst="rect">
              <a:avLst/>
            </a:prstGeom>
            <a:solidFill>
              <a:srgbClr val="B55160"/>
            </a:solidFill>
          </p:spPr>
          <p:txBody>
            <a:bodyPr wrap="none" rtlCol="0">
              <a:spAutoFit/>
            </a:bodyPr>
            <a:lstStyle/>
            <a:p>
              <a:r>
                <a:rPr lang="de-DE" sz="2000" dirty="0" smtClean="0">
                  <a:solidFill>
                    <a:schemeClr val="bg1"/>
                  </a:solidFill>
                </a:rPr>
                <a:t>Betriebssystem-Ebene</a:t>
              </a:r>
              <a:endParaRPr lang="de-DE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283095" y="1988840"/>
            <a:ext cx="7673280" cy="472118"/>
            <a:chOff x="283095" y="1988840"/>
            <a:chExt cx="7673280" cy="472118"/>
          </a:xfrm>
        </p:grpSpPr>
        <p:sp>
          <p:nvSpPr>
            <p:cNvPr id="67" name="Textfeld 66"/>
            <p:cNvSpPr txBox="1"/>
            <p:nvPr/>
          </p:nvSpPr>
          <p:spPr>
            <a:xfrm>
              <a:off x="283095" y="2024844"/>
              <a:ext cx="36631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Anwendungsprogramm-Ebene</a:t>
              </a:r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4181298" y="2028910"/>
              <a:ext cx="3720890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Java, C, ...: </a:t>
              </a: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for</a:t>
              </a:r>
              <a:r>
                <a:rPr lang="de-DE" sz="2000" dirty="0" smtClean="0"/>
                <a:t>, </a:t>
              </a: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while</a:t>
              </a:r>
              <a:r>
                <a:rPr lang="de-DE" sz="2000" dirty="0" smtClean="0"/>
                <a:t>, </a:t>
              </a: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if</a:t>
              </a:r>
              <a:r>
                <a:rPr lang="de-DE" sz="2000" dirty="0" smtClean="0"/>
                <a:t>, ...</a:t>
              </a:r>
              <a:endParaRPr lang="de-DE" sz="2000" dirty="0"/>
            </a:p>
          </p:txBody>
        </p:sp>
        <p:sp>
          <p:nvSpPr>
            <p:cNvPr id="74" name="Rechteck 73"/>
            <p:cNvSpPr/>
            <p:nvPr/>
          </p:nvSpPr>
          <p:spPr bwMode="auto">
            <a:xfrm>
              <a:off x="283095" y="1988840"/>
              <a:ext cx="7673280" cy="47211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8028384" y="2460958"/>
            <a:ext cx="936103" cy="2056293"/>
            <a:chOff x="8028384" y="2460958"/>
            <a:chExt cx="936103" cy="2056293"/>
          </a:xfrm>
        </p:grpSpPr>
        <p:sp>
          <p:nvSpPr>
            <p:cNvPr id="80" name="Line 17"/>
            <p:cNvSpPr>
              <a:spLocks noChangeShapeType="1"/>
            </p:cNvSpPr>
            <p:nvPr/>
          </p:nvSpPr>
          <p:spPr bwMode="auto">
            <a:xfrm>
              <a:off x="8029726" y="2460958"/>
              <a:ext cx="0" cy="2056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auto">
            <a:xfrm>
              <a:off x="8028384" y="3289078"/>
              <a:ext cx="93610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 dirty="0" smtClean="0"/>
                <a:t>GdBS</a:t>
              </a:r>
              <a:endParaRPr lang="de-DE" sz="2000" dirty="0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8028383" y="4509121"/>
            <a:ext cx="936104" cy="1512168"/>
            <a:chOff x="9120471" y="4509121"/>
            <a:chExt cx="936104" cy="1512168"/>
          </a:xfrm>
        </p:grpSpPr>
        <p:sp>
          <p:nvSpPr>
            <p:cNvPr id="63" name="Text Box 12"/>
            <p:cNvSpPr txBox="1">
              <a:spLocks noChangeArrowheads="1"/>
            </p:cNvSpPr>
            <p:nvPr/>
          </p:nvSpPr>
          <p:spPr bwMode="auto">
            <a:xfrm>
              <a:off x="9120471" y="4509121"/>
              <a:ext cx="836859" cy="1512168"/>
            </a:xfrm>
            <a:prstGeom prst="rect">
              <a:avLst/>
            </a:prstGeom>
            <a:gradFill>
              <a:gsLst>
                <a:gs pos="1000">
                  <a:srgbClr val="AAA28D"/>
                </a:gs>
                <a:gs pos="92000">
                  <a:srgbClr val="AAA28D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  <a:effectLst/>
            <a:extLst/>
          </p:spPr>
          <p:txBody>
            <a:bodyPr wrap="square">
              <a:noAutofit/>
            </a:bodyPr>
            <a:lstStyle/>
            <a:p>
              <a:endParaRPr lang="de-DE" sz="1200" i="1" dirty="0" smtClean="0">
                <a:ea typeface="ヒラギノ角ゴ Pro W3" pitchFamily="96" charset="-128"/>
              </a:endParaRPr>
            </a:p>
          </p:txBody>
        </p:sp>
        <p:sp>
          <p:nvSpPr>
            <p:cNvPr id="82" name="Line 19"/>
            <p:cNvSpPr>
              <a:spLocks noChangeShapeType="1"/>
            </p:cNvSpPr>
            <p:nvPr/>
          </p:nvSpPr>
          <p:spPr bwMode="auto">
            <a:xfrm>
              <a:off x="9121814" y="4517252"/>
              <a:ext cx="0" cy="1408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3" name="Text Box 20"/>
            <p:cNvSpPr txBox="1">
              <a:spLocks noChangeArrowheads="1"/>
            </p:cNvSpPr>
            <p:nvPr/>
          </p:nvSpPr>
          <p:spPr bwMode="auto">
            <a:xfrm>
              <a:off x="9120472" y="5017242"/>
              <a:ext cx="93610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 dirty="0" smtClean="0"/>
                <a:t>GdRA</a:t>
              </a:r>
              <a:endParaRPr lang="de-DE" sz="2000" dirty="0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8026812" y="1981201"/>
            <a:ext cx="1115812" cy="479757"/>
            <a:chOff x="8026812" y="1981201"/>
            <a:chExt cx="1115812" cy="479757"/>
          </a:xfrm>
        </p:grpSpPr>
        <p:sp>
          <p:nvSpPr>
            <p:cNvPr id="84" name="Text Box 21"/>
            <p:cNvSpPr txBox="1">
              <a:spLocks noChangeArrowheads="1"/>
            </p:cNvSpPr>
            <p:nvPr/>
          </p:nvSpPr>
          <p:spPr bwMode="auto">
            <a:xfrm>
              <a:off x="8026812" y="2021024"/>
              <a:ext cx="111581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ts val="0"/>
                </a:spcBef>
              </a:pPr>
              <a:r>
                <a:rPr lang="de-DE" sz="2000" dirty="0" smtClean="0"/>
                <a:t>PI/PvS</a:t>
              </a:r>
              <a:endParaRPr lang="de-DE" sz="2000" dirty="0"/>
            </a:p>
          </p:txBody>
        </p:sp>
        <p:sp>
          <p:nvSpPr>
            <p:cNvPr id="85" name="Line 22"/>
            <p:cNvSpPr>
              <a:spLocks noChangeShapeType="1"/>
            </p:cNvSpPr>
            <p:nvPr/>
          </p:nvSpPr>
          <p:spPr bwMode="auto">
            <a:xfrm flipV="1">
              <a:off x="8029726" y="1981201"/>
              <a:ext cx="0" cy="4797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89" name="Gruppieren 88"/>
          <p:cNvGrpSpPr/>
          <p:nvPr/>
        </p:nvGrpSpPr>
        <p:grpSpPr>
          <a:xfrm>
            <a:off x="8026812" y="5763454"/>
            <a:ext cx="1008112" cy="707886"/>
            <a:chOff x="8026812" y="5763454"/>
            <a:chExt cx="1008112" cy="707886"/>
          </a:xfrm>
        </p:grpSpPr>
        <p:sp>
          <p:nvSpPr>
            <p:cNvPr id="78" name="Line 22"/>
            <p:cNvSpPr>
              <a:spLocks noChangeShapeType="1"/>
            </p:cNvSpPr>
            <p:nvPr/>
          </p:nvSpPr>
          <p:spPr bwMode="auto">
            <a:xfrm flipV="1">
              <a:off x="8028384" y="5925474"/>
              <a:ext cx="0" cy="4131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9" name="Text Box 20"/>
            <p:cNvSpPr txBox="1">
              <a:spLocks noChangeArrowheads="1"/>
            </p:cNvSpPr>
            <p:nvPr/>
          </p:nvSpPr>
          <p:spPr bwMode="auto">
            <a:xfrm>
              <a:off x="8026812" y="5763454"/>
              <a:ext cx="1008112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ts val="0"/>
                </a:spcBef>
              </a:pPr>
              <a:r>
                <a:rPr lang="de-DE" sz="2000" dirty="0" smtClean="0"/>
                <a:t>ET/</a:t>
              </a:r>
            </a:p>
            <a:p>
              <a:pPr eaLnBrk="1" hangingPunct="1">
                <a:spcBef>
                  <a:spcPts val="0"/>
                </a:spcBef>
              </a:pPr>
              <a:r>
                <a:rPr lang="de-DE" sz="2000" dirty="0" smtClean="0"/>
                <a:t>Phys.</a:t>
              </a:r>
              <a:endParaRPr lang="de-DE" sz="2000" dirty="0"/>
            </a:p>
          </p:txBody>
        </p:sp>
      </p:grpSp>
      <p:grpSp>
        <p:nvGrpSpPr>
          <p:cNvPr id="95" name="Gruppieren 94"/>
          <p:cNvGrpSpPr/>
          <p:nvPr/>
        </p:nvGrpSpPr>
        <p:grpSpPr>
          <a:xfrm>
            <a:off x="3646800" y="1951959"/>
            <a:ext cx="565783" cy="1212191"/>
            <a:chOff x="3646800" y="1951959"/>
            <a:chExt cx="565783" cy="1212191"/>
          </a:xfrm>
        </p:grpSpPr>
        <p:sp>
          <p:nvSpPr>
            <p:cNvPr id="90" name="Pfeil nach unten 89"/>
            <p:cNvSpPr/>
            <p:nvPr/>
          </p:nvSpPr>
          <p:spPr bwMode="auto">
            <a:xfrm>
              <a:off x="3646800" y="2028911"/>
              <a:ext cx="565783" cy="1112058"/>
            </a:xfrm>
            <a:prstGeom prst="downArrow">
              <a:avLst/>
            </a:prstGeom>
            <a:solidFill>
              <a:srgbClr val="BECCD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Textfeld 90"/>
            <p:cNvSpPr txBox="1"/>
            <p:nvPr/>
          </p:nvSpPr>
          <p:spPr>
            <a:xfrm rot="5400000">
              <a:off x="3351430" y="2358000"/>
              <a:ext cx="12121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i="1" dirty="0" smtClean="0"/>
                <a:t>Compiler</a:t>
              </a:r>
              <a:endParaRPr lang="de-DE" sz="2000" i="1" dirty="0"/>
            </a:p>
          </p:txBody>
        </p:sp>
      </p:grpSp>
      <p:grpSp>
        <p:nvGrpSpPr>
          <p:cNvPr id="94" name="Gruppieren 93"/>
          <p:cNvGrpSpPr/>
          <p:nvPr/>
        </p:nvGrpSpPr>
        <p:grpSpPr>
          <a:xfrm>
            <a:off x="3646177" y="3078000"/>
            <a:ext cx="565783" cy="1396536"/>
            <a:chOff x="3646177" y="3060740"/>
            <a:chExt cx="565783" cy="1396536"/>
          </a:xfrm>
        </p:grpSpPr>
        <p:sp>
          <p:nvSpPr>
            <p:cNvPr id="92" name="Pfeil nach unten 91"/>
            <p:cNvSpPr/>
            <p:nvPr/>
          </p:nvSpPr>
          <p:spPr bwMode="auto">
            <a:xfrm>
              <a:off x="3646177" y="3140970"/>
              <a:ext cx="565783" cy="1304274"/>
            </a:xfrm>
            <a:prstGeom prst="downArrow">
              <a:avLst/>
            </a:prstGeom>
            <a:solidFill>
              <a:srgbClr val="BECCD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Textfeld 92"/>
            <p:cNvSpPr txBox="1"/>
            <p:nvPr/>
          </p:nvSpPr>
          <p:spPr>
            <a:xfrm rot="5400000">
              <a:off x="3254109" y="3558953"/>
              <a:ext cx="13965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i="1" dirty="0" smtClean="0"/>
                <a:t>Assembler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7916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CB08822-AF5F-4A3B-A8CD-88ED8DF9FD17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1 - Einführung</a:t>
            </a:r>
            <a:endParaRPr lang="de-DE" dirty="0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der Vorlesung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Überblick</a:t>
            </a:r>
            <a:endParaRPr lang="de-DE" b="1" dirty="0"/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dirty="0" smtClean="0"/>
              <a:t>Einführung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dirty="0" smtClean="0"/>
              <a:t>Kombinatorische Logik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dirty="0" smtClean="0"/>
              <a:t>Sequentielle Logik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dirty="0" smtClean="0"/>
              <a:t>Technologische Grundlagen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dirty="0" smtClean="0"/>
              <a:t>Rechnerarithmetik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dirty="0" smtClean="0"/>
              <a:t>Grundlagen der Rechnerarchitektur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dirty="0" smtClean="0"/>
              <a:t>Speicher-Hardware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dirty="0" smtClean="0"/>
              <a:t>Ein-/Ausgabe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None/>
            </a:pPr>
            <a:endParaRPr lang="de-DE" sz="1200" dirty="0"/>
          </a:p>
          <a:p>
            <a:pPr marL="381000" indent="-381000">
              <a:lnSpc>
                <a:spcPct val="90000"/>
              </a:lnSpc>
            </a:pPr>
            <a:r>
              <a:rPr lang="de-DE" b="1" dirty="0"/>
              <a:t>Materialien</a:t>
            </a:r>
          </a:p>
          <a:p>
            <a:pPr marL="381000" indent="-381000"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/>
              <a:t>Dank an Prof. </a:t>
            </a:r>
            <a:r>
              <a:rPr lang="de-DE" dirty="0" smtClean="0"/>
              <a:t>Hauck, </a:t>
            </a:r>
            <a:r>
              <a:rPr lang="de-DE" dirty="0"/>
              <a:t>Prof. </a:t>
            </a:r>
            <a:r>
              <a:rPr lang="de-DE" dirty="0" smtClean="0"/>
              <a:t>Schulthess und Prof. Marwedel!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82813"/>
            <a:ext cx="7772400" cy="2068512"/>
          </a:xfrm>
        </p:spPr>
        <p:txBody>
          <a:bodyPr/>
          <a:lstStyle/>
          <a:p>
            <a:r>
              <a:rPr lang="de-DE" dirty="0"/>
              <a:t>Kapitel 1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Einführung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0083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BC5FD55-10DF-4EC3-9A7A-BDB312306C8B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1 - Einführung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 der Vorlesung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Ausführungsplattformen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Jede Ausführung von Programmen bedarf einer zur Ausführung fähigen Systemsoftware und -hardware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Wir nennen diese auch </a:t>
            </a:r>
            <a:r>
              <a:rPr lang="en-US" i="1" dirty="0" smtClean="0"/>
              <a:t>Execution Platforms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Platform-based Design</a:t>
            </a:r>
            <a:r>
              <a:rPr lang="de-DE" dirty="0" smtClean="0"/>
              <a:t> ist ein Ansatz für viele Anwendungen</a:t>
            </a:r>
            <a:br>
              <a:rPr lang="de-DE" dirty="0" smtClean="0"/>
            </a:br>
            <a:r>
              <a:rPr lang="de-DE" dirty="0" smtClean="0"/>
              <a:t>(z.B. Automotive, Handys, ...)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Plattformen sind nicht immer ideal (führen bspw. Anwendungen nicht in 0 Zeit mit 0 Energieverbrauch aus)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Grundlegendes Verständnis von Plattformen ist zum Begreifen von nicht-idealem Verhalten wichtig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Deshalb Beschäftigung in dieser Vorlesung mit </a:t>
            </a:r>
            <a:r>
              <a:rPr lang="en-US" i="1" dirty="0" smtClean="0"/>
              <a:t>Execution Platforms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49151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BC5FD55-10DF-4EC3-9A7A-BDB312306C8B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1 - Einführung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Zielsetzung (1)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Verständnis zum Aufbau und der Arbeitsweise von Rechensystemen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Möglichkeiten und Grenzen der Hardware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Verständnis für spezifisches Systemverhalten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Entwicklung hardwarenaher Programme</a:t>
            </a: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Ansteuerung von Ein-/Ausgabegeräten (z.B. Treiber)</a:t>
            </a: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Implementierung effizienter Programme (z.B. in Maschinensprache)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„Unter die Haube sehen“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C38A067-BF68-4CFD-A5E6-E3F4E2AFB024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1 - Einführung</a:t>
            </a:r>
            <a:endParaRPr lang="de-DE" dirty="0"/>
          </a:p>
        </p:txBody>
      </p:sp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Zielsetzung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Grundlage für weiterführende Lehrveranstaltungen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Bereich Technische und Systemnahe Informatik</a:t>
            </a:r>
          </a:p>
          <a:p>
            <a:pPr lvl="1">
              <a:spcBef>
                <a:spcPts val="0"/>
              </a:spcBef>
              <a:buFont typeface="Arial" charset="0"/>
              <a:buChar char="–"/>
            </a:pPr>
            <a:r>
              <a:rPr lang="de-DE" dirty="0"/>
              <a:t>a</a:t>
            </a:r>
            <a:r>
              <a:rPr lang="de-DE" dirty="0" smtClean="0"/>
              <a:t>ber auch andere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Rechnerarchitektur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Betriebssysteme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Rechnernetze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Eingebettete Systeme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Verteilte Systeme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Entwurf digitaler Hardware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heutiger Rechner (1)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</a:t>
            </a:r>
            <a:r>
              <a:rPr lang="de-DE" dirty="0" smtClean="0"/>
              <a:t> H. Falk | </a:t>
            </a:r>
            <a:fld id="{F699D351-6144-4C3A-840E-9211F7A79503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1 - Einführung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300192" y="5765194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Hardware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5292080" y="4581128"/>
            <a:ext cx="2305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Ein-/Ausgabe (I/O)</a:t>
            </a:r>
            <a:endParaRPr lang="de-DE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5659587" y="3423954"/>
            <a:ext cx="193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Betriebssystem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6084168" y="2164794"/>
            <a:ext cx="1540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Anwendung</a:t>
            </a:r>
            <a:endParaRPr lang="de-DE" sz="20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925" y="3314962"/>
            <a:ext cx="693421" cy="618094"/>
          </a:xfrm>
          <a:prstGeom prst="rect">
            <a:avLst/>
          </a:prstGeom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812360" y="2863969"/>
            <a:ext cx="1072654" cy="276999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200" i="1" dirty="0" smtClean="0">
                <a:ea typeface="ヒラギノ角ゴ Pro W3" pitchFamily="96" charset="-128"/>
              </a:rPr>
              <a:t>(R) Microsoft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8" t="37292" r="37346" b="35664"/>
          <a:stretch/>
        </p:blipFill>
        <p:spPr>
          <a:xfrm>
            <a:off x="7727227" y="1916832"/>
            <a:ext cx="1165253" cy="77278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3913479" cy="3600400"/>
          </a:xfrm>
          <a:prstGeom prst="rect">
            <a:avLst/>
          </a:prstGeom>
        </p:spPr>
      </p:pic>
      <p:sp>
        <p:nvSpPr>
          <p:cNvPr id="14" name="Freihandform 13"/>
          <p:cNvSpPr/>
          <p:nvPr/>
        </p:nvSpPr>
        <p:spPr bwMode="auto">
          <a:xfrm>
            <a:off x="1278543" y="5186995"/>
            <a:ext cx="5093658" cy="984711"/>
          </a:xfrm>
          <a:custGeom>
            <a:avLst/>
            <a:gdLst>
              <a:gd name="connsiteX0" fmla="*/ 5437847 w 5437847"/>
              <a:gd name="connsiteY0" fmla="*/ 793019 h 984711"/>
              <a:gd name="connsiteX1" fmla="*/ 1043872 w 5437847"/>
              <a:gd name="connsiteY1" fmla="*/ 930584 h 984711"/>
              <a:gd name="connsiteX2" fmla="*/ 0 w 5437847"/>
              <a:gd name="connsiteY2" fmla="*/ 0 h 98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37847" h="984711">
                <a:moveTo>
                  <a:pt x="5437847" y="793019"/>
                </a:moveTo>
                <a:cubicBezTo>
                  <a:pt x="3694013" y="927886"/>
                  <a:pt x="1950180" y="1062754"/>
                  <a:pt x="1043872" y="930584"/>
                </a:cubicBezTo>
                <a:cubicBezTo>
                  <a:pt x="137564" y="798414"/>
                  <a:pt x="68782" y="399207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AAA28D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reihandform 16"/>
          <p:cNvSpPr/>
          <p:nvPr/>
        </p:nvSpPr>
        <p:spPr bwMode="auto">
          <a:xfrm>
            <a:off x="2427611" y="4782393"/>
            <a:ext cx="2929316" cy="299405"/>
          </a:xfrm>
          <a:custGeom>
            <a:avLst/>
            <a:gdLst>
              <a:gd name="connsiteX0" fmla="*/ 2929316 w 2929316"/>
              <a:gd name="connsiteY0" fmla="*/ 0 h 299405"/>
              <a:gd name="connsiteX1" fmla="*/ 995320 w 2929316"/>
              <a:gd name="connsiteY1" fmla="*/ 56644 h 299405"/>
              <a:gd name="connsiteX2" fmla="*/ 0 w 2929316"/>
              <a:gd name="connsiteY2" fmla="*/ 299405 h 29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9316" h="299405">
                <a:moveTo>
                  <a:pt x="2929316" y="0"/>
                </a:moveTo>
                <a:cubicBezTo>
                  <a:pt x="2206427" y="3371"/>
                  <a:pt x="1483539" y="6743"/>
                  <a:pt x="995320" y="56644"/>
                </a:cubicBezTo>
                <a:cubicBezTo>
                  <a:pt x="507101" y="106545"/>
                  <a:pt x="253550" y="202975"/>
                  <a:pt x="0" y="299405"/>
                </a:cubicBezTo>
              </a:path>
            </a:pathLst>
          </a:custGeom>
          <a:noFill/>
          <a:ln w="19050" cap="flat" cmpd="sng" algn="ctr">
            <a:solidFill>
              <a:srgbClr val="AAA28D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Freihandform 17"/>
          <p:cNvSpPr/>
          <p:nvPr/>
        </p:nvSpPr>
        <p:spPr bwMode="auto">
          <a:xfrm>
            <a:off x="3560496" y="2646096"/>
            <a:ext cx="1772155" cy="2136297"/>
          </a:xfrm>
          <a:custGeom>
            <a:avLst/>
            <a:gdLst>
              <a:gd name="connsiteX0" fmla="*/ 1772155 w 1772155"/>
              <a:gd name="connsiteY0" fmla="*/ 2136297 h 2136297"/>
              <a:gd name="connsiteX1" fmla="*/ 1343277 w 1772155"/>
              <a:gd name="connsiteY1" fmla="*/ 566442 h 2136297"/>
              <a:gd name="connsiteX2" fmla="*/ 0 w 1772155"/>
              <a:gd name="connsiteY2" fmla="*/ 0 h 2136297"/>
              <a:gd name="connsiteX3" fmla="*/ 0 w 1772155"/>
              <a:gd name="connsiteY3" fmla="*/ 0 h 213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2155" h="2136297">
                <a:moveTo>
                  <a:pt x="1772155" y="2136297"/>
                </a:moveTo>
                <a:cubicBezTo>
                  <a:pt x="1705395" y="1529394"/>
                  <a:pt x="1638636" y="922491"/>
                  <a:pt x="1343277" y="566442"/>
                </a:cubicBezTo>
                <a:cubicBezTo>
                  <a:pt x="1047918" y="210393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AAA28D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569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heutiger Rechner (2)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</a:t>
            </a:r>
            <a:r>
              <a:rPr lang="de-DE" dirty="0" smtClean="0"/>
              <a:t> H. Falk | </a:t>
            </a:r>
            <a:fld id="{F699D351-6144-4C3A-840E-9211F7A79503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1 - Einführung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580112" y="5763600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Hardware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4572000" y="4581128"/>
            <a:ext cx="2305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Ein-/Ausgabe (I/O)</a:t>
            </a:r>
            <a:endParaRPr lang="de-DE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4932040" y="3460938"/>
            <a:ext cx="193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Betriebssystem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5054129" y="1588730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Anwendungen</a:t>
            </a:r>
            <a:endParaRPr lang="de-DE" sz="20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902" y="2239888"/>
            <a:ext cx="693421" cy="618094"/>
          </a:xfrm>
          <a:prstGeom prst="rect">
            <a:avLst/>
          </a:prstGeom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926337" y="1855857"/>
            <a:ext cx="1072654" cy="276999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200" i="1" dirty="0" smtClean="0">
                <a:ea typeface="ヒラギノ角ゴ Pro W3" pitchFamily="96" charset="-128"/>
              </a:rPr>
              <a:t>(R) Microsoft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8" t="37292" r="37346" b="35664"/>
          <a:stretch/>
        </p:blipFill>
        <p:spPr>
          <a:xfrm>
            <a:off x="6841204" y="980728"/>
            <a:ext cx="1165253" cy="77278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789" y="3284984"/>
            <a:ext cx="628675" cy="739618"/>
          </a:xfrm>
          <a:prstGeom prst="rect">
            <a:avLst/>
          </a:prstGeom>
        </p:spPr>
      </p:pic>
      <p:cxnSp>
        <p:nvCxnSpPr>
          <p:cNvPr id="14" name="Gerade Verbindung 13"/>
          <p:cNvCxnSpPr/>
          <p:nvPr/>
        </p:nvCxnSpPr>
        <p:spPr bwMode="auto">
          <a:xfrm>
            <a:off x="8150473" y="836712"/>
            <a:ext cx="0" cy="21602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9" t="32956" r="74621" b="58842"/>
          <a:stretch/>
        </p:blipFill>
        <p:spPr>
          <a:xfrm>
            <a:off x="8294489" y="878379"/>
            <a:ext cx="525983" cy="462389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0" t="58940" r="56275" b="31553"/>
          <a:stretch/>
        </p:blipFill>
        <p:spPr>
          <a:xfrm>
            <a:off x="8321114" y="2348880"/>
            <a:ext cx="477431" cy="53599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2" t="32669" r="75265" b="58843"/>
          <a:stretch/>
        </p:blipFill>
        <p:spPr>
          <a:xfrm>
            <a:off x="8329207" y="1654282"/>
            <a:ext cx="469338" cy="478574"/>
          </a:xfrm>
          <a:prstGeom prst="rect">
            <a:avLst/>
          </a:prstGeom>
        </p:spPr>
      </p:pic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084168" y="4016097"/>
            <a:ext cx="2736304" cy="276999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200" i="1" dirty="0" smtClean="0">
                <a:ea typeface="ヒラギノ角ゴ Pro W3" pitchFamily="96" charset="-128"/>
              </a:rPr>
              <a:t>Tux: L. Ewing, S. Budig, A. Gerwinski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846800"/>
            <a:ext cx="3962400" cy="3878199"/>
          </a:xfrm>
          <a:prstGeom prst="rect">
            <a:avLst/>
          </a:prstGeom>
        </p:spPr>
      </p:pic>
      <p:sp>
        <p:nvSpPr>
          <p:cNvPr id="23" name="Freihandform 22"/>
          <p:cNvSpPr/>
          <p:nvPr/>
        </p:nvSpPr>
        <p:spPr bwMode="auto">
          <a:xfrm>
            <a:off x="1278543" y="5186995"/>
            <a:ext cx="4373577" cy="984711"/>
          </a:xfrm>
          <a:custGeom>
            <a:avLst/>
            <a:gdLst>
              <a:gd name="connsiteX0" fmla="*/ 5437847 w 5437847"/>
              <a:gd name="connsiteY0" fmla="*/ 793019 h 984711"/>
              <a:gd name="connsiteX1" fmla="*/ 1043872 w 5437847"/>
              <a:gd name="connsiteY1" fmla="*/ 930584 h 984711"/>
              <a:gd name="connsiteX2" fmla="*/ 0 w 5437847"/>
              <a:gd name="connsiteY2" fmla="*/ 0 h 98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37847" h="984711">
                <a:moveTo>
                  <a:pt x="5437847" y="793019"/>
                </a:moveTo>
                <a:cubicBezTo>
                  <a:pt x="3694013" y="927886"/>
                  <a:pt x="1950180" y="1062754"/>
                  <a:pt x="1043872" y="930584"/>
                </a:cubicBezTo>
                <a:cubicBezTo>
                  <a:pt x="137564" y="798414"/>
                  <a:pt x="68782" y="399207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AAA28D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Freihandform 25"/>
          <p:cNvSpPr/>
          <p:nvPr/>
        </p:nvSpPr>
        <p:spPr bwMode="auto">
          <a:xfrm>
            <a:off x="2370966" y="4944234"/>
            <a:ext cx="2662280" cy="465195"/>
          </a:xfrm>
          <a:custGeom>
            <a:avLst/>
            <a:gdLst>
              <a:gd name="connsiteX0" fmla="*/ 2662280 w 2662280"/>
              <a:gd name="connsiteY0" fmla="*/ 0 h 465195"/>
              <a:gd name="connsiteX1" fmla="*/ 817296 w 2662280"/>
              <a:gd name="connsiteY1" fmla="*/ 428878 h 465195"/>
              <a:gd name="connsiteX2" fmla="*/ 0 w 2662280"/>
              <a:gd name="connsiteY2" fmla="*/ 412693 h 46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2280" h="465195">
                <a:moveTo>
                  <a:pt x="2662280" y="0"/>
                </a:moveTo>
                <a:cubicBezTo>
                  <a:pt x="1961644" y="180048"/>
                  <a:pt x="1261009" y="360096"/>
                  <a:pt x="817296" y="428878"/>
                </a:cubicBezTo>
                <a:cubicBezTo>
                  <a:pt x="373583" y="497660"/>
                  <a:pt x="186791" y="455176"/>
                  <a:pt x="0" y="412693"/>
                </a:cubicBezTo>
              </a:path>
            </a:pathLst>
          </a:custGeom>
          <a:noFill/>
          <a:ln w="19050" cap="flat" cmpd="sng" algn="ctr">
            <a:solidFill>
              <a:srgbClr val="AAA28D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Freihandform 26"/>
          <p:cNvSpPr/>
          <p:nvPr/>
        </p:nvSpPr>
        <p:spPr bwMode="auto">
          <a:xfrm>
            <a:off x="3787073" y="3099250"/>
            <a:ext cx="1246173" cy="1577946"/>
          </a:xfrm>
          <a:custGeom>
            <a:avLst/>
            <a:gdLst>
              <a:gd name="connsiteX0" fmla="*/ 1246173 w 1246173"/>
              <a:gd name="connsiteY0" fmla="*/ 1577946 h 1577946"/>
              <a:gd name="connsiteX1" fmla="*/ 922492 w 1246173"/>
              <a:gd name="connsiteY1" fmla="*/ 509798 h 1577946"/>
              <a:gd name="connsiteX2" fmla="*/ 0 w 1246173"/>
              <a:gd name="connsiteY2" fmla="*/ 0 h 157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6173" h="1577946">
                <a:moveTo>
                  <a:pt x="1246173" y="1577946"/>
                </a:moveTo>
                <a:cubicBezTo>
                  <a:pt x="1188180" y="1175367"/>
                  <a:pt x="1130187" y="772789"/>
                  <a:pt x="922492" y="509798"/>
                </a:cubicBezTo>
                <a:cubicBezTo>
                  <a:pt x="714797" y="246807"/>
                  <a:pt x="357398" y="123403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AAA28D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728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heutiger Rechner (3)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</a:t>
            </a:r>
            <a:r>
              <a:rPr lang="de-DE" dirty="0" smtClean="0"/>
              <a:t> H. Falk | </a:t>
            </a:r>
            <a:fld id="{F699D351-6144-4C3A-840E-9211F7A79503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1 - Einführung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074873" y="5189130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Hardware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4066761" y="4293096"/>
            <a:ext cx="2305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Ein-/Ausgabe (I/O)</a:t>
            </a:r>
            <a:endParaRPr lang="de-DE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4426801" y="3335800"/>
            <a:ext cx="193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Betriebssystem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5601254" y="2163600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Apps</a:t>
            </a:r>
            <a:endParaRPr lang="de-DE" sz="200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3140968"/>
            <a:ext cx="735381" cy="812304"/>
          </a:xfrm>
          <a:prstGeom prst="rect">
            <a:avLst/>
          </a:prstGeom>
        </p:spPr>
      </p:pic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987824" y="5919663"/>
            <a:ext cx="5897190" cy="461665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i="1" dirty="0">
                <a:ea typeface="ヒラギノ角ゴ Pro W3" pitchFamily="96" charset="-128"/>
              </a:rPr>
              <a:t>Portions of this page are reproduced from work created and shared by Google and used according to terms described in the Creative Commons 3.0 Attribution License. </a:t>
            </a:r>
            <a:endParaRPr lang="de-DE" sz="1200" i="1" dirty="0" smtClean="0">
              <a:ea typeface="ヒラギノ角ゴ Pro W3" pitchFamily="96" charset="-128"/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8090" y="1988840"/>
            <a:ext cx="734566" cy="734566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231" y="2018548"/>
            <a:ext cx="675153" cy="675153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319" y="2018547"/>
            <a:ext cx="675153" cy="67515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2127614" cy="3877200"/>
          </a:xfrm>
          <a:prstGeom prst="rect">
            <a:avLst/>
          </a:prstGeom>
        </p:spPr>
      </p:pic>
      <p:sp>
        <p:nvSpPr>
          <p:cNvPr id="14" name="Freihandform 13"/>
          <p:cNvSpPr/>
          <p:nvPr/>
        </p:nvSpPr>
        <p:spPr bwMode="auto">
          <a:xfrm>
            <a:off x="1238081" y="5162719"/>
            <a:ext cx="3908454" cy="596110"/>
          </a:xfrm>
          <a:custGeom>
            <a:avLst/>
            <a:gdLst>
              <a:gd name="connsiteX0" fmla="*/ 3908454 w 3908454"/>
              <a:gd name="connsiteY0" fmla="*/ 242761 h 596110"/>
              <a:gd name="connsiteX1" fmla="*/ 1132885 w 3908454"/>
              <a:gd name="connsiteY1" fmla="*/ 590718 h 596110"/>
              <a:gd name="connsiteX2" fmla="*/ 0 w 3908454"/>
              <a:gd name="connsiteY2" fmla="*/ 0 h 59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8454" h="596110">
                <a:moveTo>
                  <a:pt x="3908454" y="242761"/>
                </a:moveTo>
                <a:cubicBezTo>
                  <a:pt x="2846374" y="436969"/>
                  <a:pt x="1784294" y="631178"/>
                  <a:pt x="1132885" y="590718"/>
                </a:cubicBezTo>
                <a:cubicBezTo>
                  <a:pt x="481476" y="550258"/>
                  <a:pt x="240738" y="275129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AAA28D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Freihandform 14"/>
          <p:cNvSpPr/>
          <p:nvPr/>
        </p:nvSpPr>
        <p:spPr bwMode="auto">
          <a:xfrm>
            <a:off x="2047285" y="4563908"/>
            <a:ext cx="2095837" cy="501706"/>
          </a:xfrm>
          <a:custGeom>
            <a:avLst/>
            <a:gdLst>
              <a:gd name="connsiteX0" fmla="*/ 2095837 w 2095837"/>
              <a:gd name="connsiteY0" fmla="*/ 0 h 501706"/>
              <a:gd name="connsiteX1" fmla="*/ 0 w 2095837"/>
              <a:gd name="connsiteY1" fmla="*/ 501706 h 50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5837" h="501706">
                <a:moveTo>
                  <a:pt x="2095837" y="0"/>
                </a:moveTo>
                <a:lnTo>
                  <a:pt x="0" y="501706"/>
                </a:lnTo>
              </a:path>
            </a:pathLst>
          </a:custGeom>
          <a:noFill/>
          <a:ln w="19050" cap="flat" cmpd="sng" algn="ctr">
            <a:solidFill>
              <a:srgbClr val="AAA28D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Freihandform 18"/>
          <p:cNvSpPr/>
          <p:nvPr/>
        </p:nvSpPr>
        <p:spPr bwMode="auto">
          <a:xfrm>
            <a:off x="2039193" y="3722336"/>
            <a:ext cx="2095837" cy="776836"/>
          </a:xfrm>
          <a:custGeom>
            <a:avLst/>
            <a:gdLst>
              <a:gd name="connsiteX0" fmla="*/ 2095837 w 2095837"/>
              <a:gd name="connsiteY0" fmla="*/ 776836 h 776836"/>
              <a:gd name="connsiteX1" fmla="*/ 1221897 w 2095837"/>
              <a:gd name="connsiteY1" fmla="*/ 275129 h 776836"/>
              <a:gd name="connsiteX2" fmla="*/ 0 w 2095837"/>
              <a:gd name="connsiteY2" fmla="*/ 0 h 77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837" h="776836">
                <a:moveTo>
                  <a:pt x="2095837" y="776836"/>
                </a:moveTo>
                <a:cubicBezTo>
                  <a:pt x="1833520" y="590719"/>
                  <a:pt x="1571203" y="404602"/>
                  <a:pt x="1221897" y="275129"/>
                </a:cubicBezTo>
                <a:cubicBezTo>
                  <a:pt x="872591" y="145656"/>
                  <a:pt x="0" y="0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AAA28D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Freihandform 22"/>
          <p:cNvSpPr/>
          <p:nvPr/>
        </p:nvSpPr>
        <p:spPr bwMode="auto">
          <a:xfrm>
            <a:off x="2306230" y="4628644"/>
            <a:ext cx="2023009" cy="939149"/>
          </a:xfrm>
          <a:custGeom>
            <a:avLst/>
            <a:gdLst>
              <a:gd name="connsiteX0" fmla="*/ 2023009 w 2023009"/>
              <a:gd name="connsiteY0" fmla="*/ 0 h 939149"/>
              <a:gd name="connsiteX1" fmla="*/ 1335186 w 2023009"/>
              <a:gd name="connsiteY1" fmla="*/ 704007 h 939149"/>
              <a:gd name="connsiteX2" fmla="*/ 671639 w 2023009"/>
              <a:gd name="connsiteY2" fmla="*/ 938676 h 939149"/>
              <a:gd name="connsiteX3" fmla="*/ 0 w 2023009"/>
              <a:gd name="connsiteY3" fmla="*/ 752560 h 93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3009" h="939149">
                <a:moveTo>
                  <a:pt x="2023009" y="0"/>
                </a:moveTo>
                <a:cubicBezTo>
                  <a:pt x="1791711" y="273780"/>
                  <a:pt x="1560414" y="547561"/>
                  <a:pt x="1335186" y="704007"/>
                </a:cubicBezTo>
                <a:cubicBezTo>
                  <a:pt x="1109958" y="860453"/>
                  <a:pt x="894170" y="930584"/>
                  <a:pt x="671639" y="938676"/>
                </a:cubicBezTo>
                <a:cubicBezTo>
                  <a:pt x="449108" y="946768"/>
                  <a:pt x="224554" y="849664"/>
                  <a:pt x="0" y="752560"/>
                </a:cubicBezTo>
              </a:path>
            </a:pathLst>
          </a:custGeom>
          <a:noFill/>
          <a:ln w="19050" cap="flat" cmpd="sng" algn="ctr">
            <a:solidFill>
              <a:srgbClr val="AAA28D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Freihandform 23"/>
          <p:cNvSpPr/>
          <p:nvPr/>
        </p:nvSpPr>
        <p:spPr bwMode="auto">
          <a:xfrm>
            <a:off x="2257678" y="1618407"/>
            <a:ext cx="1917812" cy="2735108"/>
          </a:xfrm>
          <a:custGeom>
            <a:avLst/>
            <a:gdLst>
              <a:gd name="connsiteX0" fmla="*/ 1917812 w 1917812"/>
              <a:gd name="connsiteY0" fmla="*/ 2735108 h 2735108"/>
              <a:gd name="connsiteX1" fmla="*/ 1043872 w 1917812"/>
              <a:gd name="connsiteY1" fmla="*/ 558351 h 2735108"/>
              <a:gd name="connsiteX2" fmla="*/ 0 w 1917812"/>
              <a:gd name="connsiteY2" fmla="*/ 0 h 273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7812" h="2735108">
                <a:moveTo>
                  <a:pt x="1917812" y="2735108"/>
                </a:moveTo>
                <a:cubicBezTo>
                  <a:pt x="1640659" y="1874655"/>
                  <a:pt x="1363507" y="1014202"/>
                  <a:pt x="1043872" y="558351"/>
                </a:cubicBezTo>
                <a:cubicBezTo>
                  <a:pt x="724237" y="102500"/>
                  <a:pt x="362118" y="51250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AAA28D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42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8" grpId="0" animBg="1"/>
      <p:bldP spid="14" grpId="0" animBg="1"/>
      <p:bldP spid="15" grpId="0" animBg="1"/>
      <p:bldP spid="19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ihandform 34"/>
          <p:cNvSpPr/>
          <p:nvPr/>
        </p:nvSpPr>
        <p:spPr bwMode="auto">
          <a:xfrm flipV="1">
            <a:off x="4316238" y="4941168"/>
            <a:ext cx="1656184" cy="547598"/>
          </a:xfrm>
          <a:custGeom>
            <a:avLst/>
            <a:gdLst>
              <a:gd name="connsiteX0" fmla="*/ 4264502 w 4264502"/>
              <a:gd name="connsiteY0" fmla="*/ 835630 h 835630"/>
              <a:gd name="connsiteX1" fmla="*/ 2306230 w 4264502"/>
              <a:gd name="connsiteY1" fmla="*/ 26427 h 835630"/>
              <a:gd name="connsiteX2" fmla="*/ 0 w 4264502"/>
              <a:gd name="connsiteY2" fmla="*/ 196360 h 83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4502" h="835630">
                <a:moveTo>
                  <a:pt x="4264502" y="835630"/>
                </a:moveTo>
                <a:cubicBezTo>
                  <a:pt x="3640741" y="484301"/>
                  <a:pt x="3016980" y="132972"/>
                  <a:pt x="2306230" y="26427"/>
                </a:cubicBezTo>
                <a:cubicBezTo>
                  <a:pt x="1595480" y="-80118"/>
                  <a:pt x="381674" y="168038"/>
                  <a:pt x="0" y="196360"/>
                </a:cubicBezTo>
              </a:path>
            </a:pathLst>
          </a:custGeom>
          <a:noFill/>
          <a:ln w="19050" cap="flat" cmpd="sng" algn="ctr">
            <a:solidFill>
              <a:srgbClr val="AAA28D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Freihandform 32"/>
          <p:cNvSpPr/>
          <p:nvPr/>
        </p:nvSpPr>
        <p:spPr bwMode="auto">
          <a:xfrm>
            <a:off x="1270450" y="3817290"/>
            <a:ext cx="4264502" cy="835630"/>
          </a:xfrm>
          <a:custGeom>
            <a:avLst/>
            <a:gdLst>
              <a:gd name="connsiteX0" fmla="*/ 4264502 w 4264502"/>
              <a:gd name="connsiteY0" fmla="*/ 835630 h 835630"/>
              <a:gd name="connsiteX1" fmla="*/ 2306230 w 4264502"/>
              <a:gd name="connsiteY1" fmla="*/ 26427 h 835630"/>
              <a:gd name="connsiteX2" fmla="*/ 0 w 4264502"/>
              <a:gd name="connsiteY2" fmla="*/ 196360 h 83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4502" h="835630">
                <a:moveTo>
                  <a:pt x="4264502" y="835630"/>
                </a:moveTo>
                <a:cubicBezTo>
                  <a:pt x="3640741" y="484301"/>
                  <a:pt x="3016980" y="132972"/>
                  <a:pt x="2306230" y="26427"/>
                </a:cubicBezTo>
                <a:cubicBezTo>
                  <a:pt x="1595480" y="-80118"/>
                  <a:pt x="381674" y="168038"/>
                  <a:pt x="0" y="196360"/>
                </a:cubicBezTo>
              </a:path>
            </a:pathLst>
          </a:custGeom>
          <a:noFill/>
          <a:ln w="19050" cap="flat" cmpd="sng" algn="ctr">
            <a:solidFill>
              <a:srgbClr val="AAA28D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heutiger Rechner (4)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</a:t>
            </a:r>
            <a:r>
              <a:rPr lang="de-DE" dirty="0" smtClean="0"/>
              <a:t> H. Falk | </a:t>
            </a:r>
            <a:fld id="{F699D351-6144-4C3A-840E-9211F7A79503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1 - Einführung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652120" y="5765194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Hardware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4644008" y="4572996"/>
            <a:ext cx="2305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Ein-/Ausgabe (I/O)</a:t>
            </a:r>
            <a:endParaRPr lang="de-DE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5004048" y="3388930"/>
            <a:ext cx="193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Betriebssystem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5407458" y="1700808"/>
            <a:ext cx="1540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Anwendung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 t="4560" r="11155" b="21074"/>
          <a:stretch/>
        </p:blipFill>
        <p:spPr>
          <a:xfrm>
            <a:off x="971600" y="1484784"/>
            <a:ext cx="2379059" cy="2023008"/>
          </a:xfrm>
          <a:prstGeom prst="rect">
            <a:avLst/>
          </a:prstGeom>
        </p:spPr>
      </p:pic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236296" y="5816297"/>
            <a:ext cx="1224136" cy="276999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200" i="1" dirty="0" smtClean="0">
                <a:ea typeface="ヒラギノ角ゴ Pro W3" pitchFamily="96" charset="-128"/>
              </a:rPr>
              <a:t>(c) Autoliv Inc.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7236296" y="4653136"/>
            <a:ext cx="612068" cy="276999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200" i="1" dirty="0" smtClean="0">
                <a:ea typeface="ヒラギノ角ゴ Pro W3" pitchFamily="96" charset="-128"/>
              </a:rPr>
              <a:t>Bosch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068960"/>
            <a:ext cx="1007938" cy="1004016"/>
          </a:xfrm>
          <a:prstGeom prst="rect">
            <a:avLst/>
          </a:prstGeom>
        </p:spPr>
      </p:pic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8423245" y="3356992"/>
            <a:ext cx="613251" cy="461665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200" i="1" dirty="0" smtClean="0">
                <a:ea typeface="ヒラギノ角ゴ Pro W3" pitchFamily="96" charset="-128"/>
              </a:rPr>
              <a:t>OSEK</a:t>
            </a:r>
          </a:p>
          <a:p>
            <a:r>
              <a:rPr lang="de-DE" sz="1200" i="1" dirty="0" smtClean="0">
                <a:ea typeface="ヒラギノ角ゴ Pro W3" pitchFamily="96" charset="-128"/>
              </a:rPr>
              <a:t>VDX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430695"/>
            <a:ext cx="1728192" cy="1095242"/>
          </a:xfrm>
          <a:prstGeom prst="rect">
            <a:avLst/>
          </a:prstGeom>
        </p:spPr>
      </p:pic>
      <p:grpSp>
        <p:nvGrpSpPr>
          <p:cNvPr id="30" name="Gruppieren 29"/>
          <p:cNvGrpSpPr/>
          <p:nvPr/>
        </p:nvGrpSpPr>
        <p:grpSpPr>
          <a:xfrm>
            <a:off x="2051720" y="4437112"/>
            <a:ext cx="2292846" cy="1572766"/>
            <a:chOff x="2051720" y="4437112"/>
            <a:chExt cx="2292846" cy="1572766"/>
          </a:xfrm>
        </p:grpSpPr>
        <p:cxnSp>
          <p:nvCxnSpPr>
            <p:cNvPr id="28" name="Gerade Verbindung 27"/>
            <p:cNvCxnSpPr/>
            <p:nvPr/>
          </p:nvCxnSpPr>
          <p:spPr bwMode="auto">
            <a:xfrm flipH="1">
              <a:off x="2051720" y="5229200"/>
              <a:ext cx="79208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4437112"/>
              <a:ext cx="1572766" cy="1572766"/>
            </a:xfrm>
            <a:prstGeom prst="rect">
              <a:avLst/>
            </a:prstGeom>
          </p:spPr>
        </p:pic>
      </p:grpSp>
      <p:grpSp>
        <p:nvGrpSpPr>
          <p:cNvPr id="29" name="Gruppieren 28"/>
          <p:cNvGrpSpPr/>
          <p:nvPr/>
        </p:nvGrpSpPr>
        <p:grpSpPr>
          <a:xfrm>
            <a:off x="467544" y="3284984"/>
            <a:ext cx="1584176" cy="2736304"/>
            <a:chOff x="467544" y="3284984"/>
            <a:chExt cx="1584176" cy="2736304"/>
          </a:xfrm>
        </p:grpSpPr>
        <p:cxnSp>
          <p:nvCxnSpPr>
            <p:cNvPr id="24" name="Gerade Verbindung 23"/>
            <p:cNvCxnSpPr/>
            <p:nvPr/>
          </p:nvCxnSpPr>
          <p:spPr bwMode="auto">
            <a:xfrm>
              <a:off x="2051720" y="3284984"/>
              <a:ext cx="0" cy="266429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 Verbindung 25"/>
            <p:cNvCxnSpPr/>
            <p:nvPr/>
          </p:nvCxnSpPr>
          <p:spPr bwMode="auto">
            <a:xfrm flipH="1">
              <a:off x="1259632" y="4193147"/>
              <a:ext cx="79208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3797103"/>
              <a:ext cx="901593" cy="792088"/>
            </a:xfrm>
            <a:prstGeom prst="rect">
              <a:avLst/>
            </a:prstGeom>
          </p:spPr>
        </p:pic>
        <p:cxnSp>
          <p:nvCxnSpPr>
            <p:cNvPr id="27" name="Gerade Verbindung 26"/>
            <p:cNvCxnSpPr/>
            <p:nvPr/>
          </p:nvCxnSpPr>
          <p:spPr bwMode="auto">
            <a:xfrm flipH="1">
              <a:off x="1259632" y="5661248"/>
              <a:ext cx="79208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5229200"/>
              <a:ext cx="901593" cy="792088"/>
            </a:xfrm>
            <a:prstGeom prst="rect">
              <a:avLst/>
            </a:prstGeom>
          </p:spPr>
        </p:pic>
      </p:grpSp>
      <p:sp>
        <p:nvSpPr>
          <p:cNvPr id="34" name="Titel 1"/>
          <p:cNvSpPr txBox="1">
            <a:spLocks/>
          </p:cNvSpPr>
          <p:nvPr/>
        </p:nvSpPr>
        <p:spPr bwMode="auto">
          <a:xfrm>
            <a:off x="4860032" y="550800"/>
            <a:ext cx="410470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3263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32638"/>
                </a:solidFill>
                <a:latin typeface="Arial" charset="0"/>
              </a:defRPr>
            </a:lvl2pPr>
            <a:lvl3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32638"/>
                </a:solidFill>
                <a:latin typeface="Arial" charset="0"/>
              </a:defRPr>
            </a:lvl3pPr>
            <a:lvl4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32638"/>
                </a:solidFill>
                <a:latin typeface="Arial" charset="0"/>
              </a:defRPr>
            </a:lvl4pPr>
            <a:lvl5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32638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32638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32638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32638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32638"/>
                </a:solidFill>
                <a:latin typeface="Arial" charset="0"/>
              </a:defRPr>
            </a:lvl9pPr>
          </a:lstStyle>
          <a:p>
            <a:r>
              <a:rPr lang="de-DE" dirty="0" smtClean="0">
                <a:sym typeface="Wingdings"/>
              </a:rPr>
              <a:t> </a:t>
            </a:r>
            <a:r>
              <a:rPr lang="de-DE" dirty="0" smtClean="0"/>
              <a:t>Eingebettete Systeme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3901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3" grpId="0" animBg="1"/>
      <p:bldP spid="7" grpId="0"/>
      <p:bldP spid="8" grpId="0"/>
      <p:bldP spid="9" grpId="0"/>
      <p:bldP spid="15" grpId="0" animBg="1"/>
      <p:bldP spid="19" grpId="0" animBg="1"/>
      <p:bldP spid="23" grpId="0" animBg="1"/>
      <p:bldP spid="34" grpId="0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32638"/>
      </a:hlink>
      <a:folHlink>
        <a:srgbClr val="A32638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32638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32638"/>
        </a:hlink>
        <a:folHlink>
          <a:srgbClr val="A326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</Words>
  <Application>Microsoft Office PowerPoint</Application>
  <PresentationFormat>Bildschirmpräsentation (4:3)</PresentationFormat>
  <Paragraphs>124</Paragraphs>
  <Slides>11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Leere Präsentation</vt:lpstr>
      <vt:lpstr>Grundlagen der Rechnerarchitektur [CS3100.010]</vt:lpstr>
      <vt:lpstr>Kapitel 1  Einführung</vt:lpstr>
      <vt:lpstr>Motivation der Vorlesung</vt:lpstr>
      <vt:lpstr>Zielsetzung (1)</vt:lpstr>
      <vt:lpstr>Zielsetzung (2)</vt:lpstr>
      <vt:lpstr>Aufbau heutiger Rechner (1)</vt:lpstr>
      <vt:lpstr>Aufbau heutiger Rechner (2)</vt:lpstr>
      <vt:lpstr>Aufbau heutiger Rechner (3)</vt:lpstr>
      <vt:lpstr>Aufbau heutiger Rechner (4)</vt:lpstr>
      <vt:lpstr>Einordnung der Vorlesung in Studienplan</vt:lpstr>
      <vt:lpstr>Inhalte der Vorlesung</vt:lpstr>
    </vt:vector>
  </TitlesOfParts>
  <Company>Universität Ulm, Eingebettete Systeme/Echtzeitsysteme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Grundlagen der Rechnerarchitektur (WS 14/15)</dc:title>
  <dc:subject>1 - Einführung</dc:subject>
  <dc:creator>Heiko Falk</dc:creator>
  <cp:lastModifiedBy>hfalk</cp:lastModifiedBy>
  <cp:revision>684</cp:revision>
  <cp:lastPrinted>2012-02-23T10:30:29Z</cp:lastPrinted>
  <dcterms:modified xsi:type="dcterms:W3CDTF">2014-08-31T19:31:10Z</dcterms:modified>
</cp:coreProperties>
</file>