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679" r:id="rId2"/>
    <p:sldId id="487" r:id="rId3"/>
    <p:sldId id="617" r:id="rId4"/>
    <p:sldId id="618" r:id="rId5"/>
    <p:sldId id="706" r:id="rId6"/>
    <p:sldId id="490" r:id="rId7"/>
    <p:sldId id="680" r:id="rId8"/>
    <p:sldId id="681" r:id="rId9"/>
    <p:sldId id="682" r:id="rId10"/>
    <p:sldId id="494" r:id="rId11"/>
    <p:sldId id="628" r:id="rId12"/>
    <p:sldId id="493" r:id="rId13"/>
    <p:sldId id="496" r:id="rId14"/>
    <p:sldId id="683" r:id="rId15"/>
    <p:sldId id="684" r:id="rId16"/>
    <p:sldId id="497" r:id="rId17"/>
    <p:sldId id="685" r:id="rId18"/>
    <p:sldId id="513" r:id="rId19"/>
    <p:sldId id="686" r:id="rId20"/>
    <p:sldId id="687" r:id="rId21"/>
    <p:sldId id="688" r:id="rId22"/>
    <p:sldId id="689" r:id="rId23"/>
    <p:sldId id="520" r:id="rId24"/>
    <p:sldId id="710" r:id="rId25"/>
    <p:sldId id="521" r:id="rId26"/>
    <p:sldId id="522" r:id="rId27"/>
    <p:sldId id="523" r:id="rId28"/>
    <p:sldId id="629" r:id="rId29"/>
    <p:sldId id="690" r:id="rId30"/>
    <p:sldId id="691" r:id="rId31"/>
    <p:sldId id="692" r:id="rId32"/>
    <p:sldId id="609" r:id="rId33"/>
    <p:sldId id="630" r:id="rId34"/>
    <p:sldId id="524" r:id="rId35"/>
    <p:sldId id="570" r:id="rId36"/>
    <p:sldId id="611" r:id="rId37"/>
    <p:sldId id="693" r:id="rId38"/>
    <p:sldId id="527" r:id="rId39"/>
    <p:sldId id="571" r:id="rId40"/>
    <p:sldId id="694" r:id="rId41"/>
    <p:sldId id="695" r:id="rId42"/>
    <p:sldId id="711" r:id="rId43"/>
    <p:sldId id="573" r:id="rId44"/>
    <p:sldId id="574" r:id="rId45"/>
    <p:sldId id="580" r:id="rId46"/>
    <p:sldId id="581" r:id="rId47"/>
    <p:sldId id="582" r:id="rId48"/>
    <p:sldId id="583" r:id="rId49"/>
    <p:sldId id="633" r:id="rId50"/>
    <p:sldId id="696" r:id="rId51"/>
    <p:sldId id="634" r:id="rId52"/>
    <p:sldId id="635" r:id="rId53"/>
    <p:sldId id="636" r:id="rId54"/>
    <p:sldId id="637" r:id="rId55"/>
    <p:sldId id="638" r:id="rId56"/>
    <p:sldId id="639" r:id="rId57"/>
    <p:sldId id="640" r:id="rId58"/>
    <p:sldId id="641" r:id="rId59"/>
    <p:sldId id="642" r:id="rId60"/>
    <p:sldId id="643" r:id="rId61"/>
    <p:sldId id="644" r:id="rId62"/>
    <p:sldId id="645" r:id="rId63"/>
    <p:sldId id="697" r:id="rId64"/>
    <p:sldId id="646" r:id="rId65"/>
    <p:sldId id="647" r:id="rId66"/>
    <p:sldId id="648" r:id="rId67"/>
    <p:sldId id="649" r:id="rId68"/>
    <p:sldId id="698" r:id="rId69"/>
    <p:sldId id="699" r:id="rId70"/>
    <p:sldId id="650" r:id="rId71"/>
    <p:sldId id="651" r:id="rId72"/>
    <p:sldId id="652" r:id="rId73"/>
    <p:sldId id="653" r:id="rId74"/>
    <p:sldId id="654" r:id="rId75"/>
    <p:sldId id="655" r:id="rId76"/>
    <p:sldId id="656" r:id="rId77"/>
    <p:sldId id="585" r:id="rId78"/>
    <p:sldId id="657" r:id="rId79"/>
    <p:sldId id="658" r:id="rId80"/>
    <p:sldId id="659" r:id="rId81"/>
    <p:sldId id="712" r:id="rId82"/>
    <p:sldId id="660" r:id="rId83"/>
    <p:sldId id="661" r:id="rId84"/>
    <p:sldId id="662" r:id="rId85"/>
    <p:sldId id="663" r:id="rId86"/>
    <p:sldId id="664" r:id="rId87"/>
    <p:sldId id="665" r:id="rId88"/>
    <p:sldId id="700" r:id="rId89"/>
    <p:sldId id="701" r:id="rId90"/>
    <p:sldId id="702" r:id="rId91"/>
    <p:sldId id="703" r:id="rId92"/>
    <p:sldId id="704" r:id="rId93"/>
    <p:sldId id="705" r:id="rId94"/>
    <p:sldId id="608" r:id="rId95"/>
    <p:sldId id="625" r:id="rId96"/>
    <p:sldId id="709" r:id="rId97"/>
    <p:sldId id="626" r:id="rId9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3366FF"/>
    <a:srgbClr val="FF7C80"/>
    <a:srgbClr val="FF5050"/>
    <a:srgbClr val="FFFF9A"/>
    <a:srgbClr val="FFFF66"/>
    <a:srgbClr val="FFFFCC"/>
    <a:srgbClr val="AAA28D"/>
    <a:srgbClr val="7D91AA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202" autoAdjust="0"/>
  </p:normalViewPr>
  <p:slideViewPr>
    <p:cSldViewPr>
      <p:cViewPr varScale="1">
        <p:scale>
          <a:sx n="114" d="100"/>
          <a:sy n="114" d="100"/>
        </p:scale>
        <p:origin x="-1458" y="-96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DD7BD447-8CD2-4BC3-90BC-A248B1D29E0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4C91CCA4-29A4-4CE9-BEBC-234498F09F3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7C7C-5F2B-4569-A872-875A2C03B8A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319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1B1C6-AAD2-47FE-8FF4-9D5A27524DAE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1CFE-0C5C-42AC-849A-F9D266EDE078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24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DB438-216E-4997-B125-C49B9B4D7386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2D4B2-6AB9-4AE7-9F8C-92176F50A8C0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26AEA-8167-47C3-9CCB-B683276EA1DB}" type="slidenum">
              <a:rPr lang="de-DE"/>
              <a:pPr/>
              <a:t>34</a:t>
            </a:fld>
            <a:endParaRPr lang="de-DE" dirty="0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35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36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37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13B97-9AC8-4DE6-B610-73F5FCC71ABA}" type="slidenum">
              <a:rPr lang="de-DE"/>
              <a:pPr/>
              <a:t>38</a:t>
            </a:fld>
            <a:endParaRPr lang="de-DE" dirty="0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46B8C-9722-431B-9378-B1AD320BB544}" type="slidenum">
              <a:rPr lang="de-DE"/>
              <a:pPr/>
              <a:t>39</a:t>
            </a:fld>
            <a:endParaRPr lang="de-DE" dirty="0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46B8C-9722-431B-9378-B1AD320BB544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46B8C-9722-431B-9378-B1AD320BB544}" type="slidenum">
              <a:rPr lang="de-DE"/>
              <a:pPr/>
              <a:t>41</a:t>
            </a:fld>
            <a:endParaRPr lang="de-DE" dirty="0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42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4AF4C-EEE8-4574-AFEE-7A33BE15BCCA}" type="slidenum">
              <a:rPr lang="de-DE"/>
              <a:pPr/>
              <a:t>43</a:t>
            </a:fld>
            <a:endParaRPr lang="de-DE" dirty="0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25555-16A6-43BA-A793-C0F0BB857895}" type="slidenum">
              <a:rPr lang="de-DE"/>
              <a:pPr/>
              <a:t>44</a:t>
            </a:fld>
            <a:endParaRPr lang="de-DE" dirty="0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60F48-5DDB-48CC-93AD-9D1989275A8B}" type="slidenum">
              <a:rPr lang="de-DE"/>
              <a:pPr/>
              <a:t>45</a:t>
            </a:fld>
            <a:endParaRPr lang="de-DE" dirty="0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5D6D9-42B8-4F82-A029-9C2D98EA97A2}" type="slidenum">
              <a:rPr lang="de-DE"/>
              <a:pPr/>
              <a:t>46</a:t>
            </a:fld>
            <a:endParaRPr lang="de-DE" dirty="0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42761-D809-43CB-B8DE-C4D4F2759342}" type="slidenum">
              <a:rPr lang="de-DE"/>
              <a:pPr/>
              <a:t>47</a:t>
            </a:fld>
            <a:endParaRPr lang="de-DE" dirty="0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48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49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50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51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52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53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54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55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56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57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58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59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60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61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62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63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64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65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66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67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68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69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70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71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72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73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74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75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0B53F-1953-43D8-A718-9C9FE061EC0A}" type="slidenum">
              <a:rPr lang="de-DE"/>
              <a:pPr/>
              <a:t>76</a:t>
            </a:fld>
            <a:endParaRPr lang="de-DE" dirty="0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FAE0A-96D0-4873-A5FD-4DC9DBF21059}" type="slidenum">
              <a:rPr lang="de-DE"/>
              <a:pPr/>
              <a:t>77</a:t>
            </a:fld>
            <a:endParaRPr lang="de-DE" dirty="0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78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79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80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81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82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83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84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85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86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87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88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89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90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91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92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93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94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95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96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97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36BEAF3E-99D4-4D13-B380-2A24CC80AD3A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9B5478C7-916A-4050-8A8C-968152830D51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4E14D8DD-7B31-4BD7-9243-E68EA453086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C051-C2D4-4B4A-B543-8FCEC1AEFEF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8469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1D700B0A-F7F5-4AF6-B133-C87E2B0AC42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7FE2B-A5A2-4FCE-A80B-4B31FBB8358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1185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BB22F60D-15B8-42E8-95C6-39EBBD32334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CFB067E7-0D63-45C0-8F4C-09613C622A0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19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C7050B8A-A0AE-44DA-8A43-278048470CD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5073D-B59A-4E15-858F-C8B52B1BF3A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068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01E03E08-6B1A-491A-9956-E396D5E4A1D7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5A5D415D-5D6A-472D-87E2-4D7029EA8EF9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7267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96D8E8C3-2F65-48E8-88D6-53EED6D8F1E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39F7-A6CF-43B9-8AF5-0427AD2D4C5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386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2A4C4EF4-B1E3-4037-A2DB-BB30A23C219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95-7C21-422E-A7CB-8DE812CE6C7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87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C81667C8-F26C-44C5-A859-2A1A577DB06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65D5-43D9-4192-85DB-0CA29A051D7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3004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98F8341A-2117-4EFC-AAE5-B005707244B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63C6-F30E-482D-84FE-82031724398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7051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64B0228C-4280-4E0D-BFB7-D2107925AEC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0113A-6BA2-43D6-B4CD-60EE97D5501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489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833691F0-DDC8-46C9-9363-B6EC56EBCC8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FF740ED9-5B01-4F39-A248-D88A96FF5F03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113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 smtClean="0">
                <a:solidFill>
                  <a:srgbClr val="A32638"/>
                </a:solidFill>
              </a:rPr>
              <a:t>Grundlagen der Rechnerarchitektur (GdRA) WS 2014/15</a:t>
            </a:r>
            <a:endParaRPr lang="de-DE" sz="1000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EB4F8D40-8A88-4B33-89A3-91CA3C1040E4}" type="slidenum">
              <a:rPr lang="de-DE" sz="1000" smtClean="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/97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73679"/>
            <a:ext cx="7772400" cy="1938992"/>
          </a:xfrm>
        </p:spPr>
        <p:txBody>
          <a:bodyPr/>
          <a:lstStyle/>
          <a:p>
            <a:r>
              <a:rPr lang="de-DE" dirty="0" smtClean="0"/>
              <a:t>Grundlagen der Rechnerarchitektur</a:t>
            </a:r>
            <a:r>
              <a:rPr lang="de-DE" dirty="0"/>
              <a:t/>
            </a:r>
            <a:br>
              <a:rPr lang="de-DE" dirty="0"/>
            </a:br>
            <a:r>
              <a:rPr lang="de-DE" sz="2800" b="0" dirty="0"/>
              <a:t>[</a:t>
            </a:r>
            <a:r>
              <a:rPr lang="de-DE" sz="2800" b="0" dirty="0" smtClean="0"/>
              <a:t>CS3100.010]</a:t>
            </a:r>
            <a:endParaRPr lang="de-DE" sz="2800" b="0" dirty="0"/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Wintersemester 2014/15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3665324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61F2AA2-0264-4E5E-9836-766DBDC7886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Bisher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Stromkreis, Schalter und Lampe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Unterschiedlichste Technologien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Mechanisch, optoelektronisch,</a:t>
            </a:r>
            <a:br>
              <a:rPr lang="de-DE" dirty="0" smtClean="0"/>
            </a:br>
            <a:r>
              <a:rPr lang="de-DE" dirty="0" smtClean="0"/>
              <a:t>elektromechanisch, </a:t>
            </a:r>
            <a:r>
              <a:rPr lang="de-DE" b="1" i="1" dirty="0" smtClean="0"/>
              <a:t>elektronisch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Flüssigkeitslogik </a:t>
            </a:r>
            <a:r>
              <a:rPr lang="en-US" i="1" dirty="0" smtClean="0"/>
              <a:t>(Fluidic Logics)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Repräsentation der zwei Zustände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Spannung, Strom, Ladung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Perforation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Magnetisierung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Licht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Flüssigkeitsströmung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Bio ...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Realisierungsmöglichkeiten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6" t="47911" r="35398" b="5098"/>
          <a:stretch/>
        </p:blipFill>
        <p:spPr>
          <a:xfrm>
            <a:off x="4897942" y="4005064"/>
            <a:ext cx="1258234" cy="1945043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020272" y="6114782"/>
            <a:ext cx="1800200" cy="338554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[de.wikipedia.org]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88" y="2545080"/>
            <a:ext cx="2438400" cy="17678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4" r="27068"/>
          <a:stretch/>
        </p:blipFill>
        <p:spPr>
          <a:xfrm>
            <a:off x="5580112" y="1700808"/>
            <a:ext cx="1359461" cy="15502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9337FD2-E4C4-4E2B-99B6-87EF3C66EC2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Logische Schaltungen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Betrachtung aus dem Blickwinkel der Logik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Zustände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 – aus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Stromfluss – kein Stromfluss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wahr – falsch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true</a:t>
            </a:r>
            <a:r>
              <a:rPr lang="de-DE" dirty="0" smtClean="0"/>
              <a:t> – </a:t>
            </a:r>
            <a:r>
              <a:rPr lang="en-US" i="1" dirty="0" smtClean="0"/>
              <a:t>false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 – 0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Realisierung mit elektronischen Bausteinen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Zwei </a:t>
            </a:r>
            <a:r>
              <a:rPr lang="de-DE" dirty="0" smtClean="0"/>
              <a:t>Zustände, z.B. Stromfluss – kein Stromfluss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93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C4C2245-5EF4-4EF7-9EA2-18D2926B333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Logische </a:t>
            </a:r>
            <a:r>
              <a:rPr lang="de-DE"/>
              <a:t>Schaltungen </a:t>
            </a:r>
            <a:r>
              <a:rPr lang="de-DE" smtClean="0"/>
              <a:t>(2)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Elementare Funktionen über die beiden Zustände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Realisiert mit Funktionsbausteinen (Gatter)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Eingänge und Ausgänge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</a:pPr>
            <a:r>
              <a:rPr lang="de-DE" b="1" dirty="0" smtClean="0"/>
              <a:t>Komplexere Funktionen durch mehrere zusammengeschaltete Gatter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>
                <a:sym typeface="Wingdings"/>
              </a:rPr>
              <a:t> </a:t>
            </a:r>
            <a:r>
              <a:rPr lang="de-DE" b="1" dirty="0" smtClean="0"/>
              <a:t>Logische Funktion tritt in den Vordergrund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Elektronik wird weniger wichtig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>
                <a:sym typeface="Wingdings"/>
              </a:rPr>
              <a:t></a:t>
            </a:r>
            <a:r>
              <a:rPr lang="de-DE" b="1" dirty="0" smtClean="0"/>
              <a:t> Betrachtung elementarer Funktionen / Gatter</a:t>
            </a:r>
            <a:endParaRPr lang="de-DE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8475C77-11EA-45CD-9652-8A11D68F5C5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UND-Gatter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Implementierung der </a:t>
            </a:r>
            <a:r>
              <a:rPr lang="de-DE" b="1" i="1" dirty="0" smtClean="0"/>
              <a:t>Konjunktion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Parameter				Alternative Schreibweisen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Mehrere Parameter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42359" r="48989" b="21138"/>
          <a:stretch/>
        </p:blipFill>
        <p:spPr>
          <a:xfrm>
            <a:off x="611560" y="2132856"/>
            <a:ext cx="3466826" cy="20391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0" t="42359" r="5447" b="21138"/>
          <a:stretch/>
        </p:blipFill>
        <p:spPr>
          <a:xfrm>
            <a:off x="5761702" y="2132856"/>
            <a:ext cx="2986762" cy="20391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7" t="51340" r="62655" b="22152"/>
          <a:stretch/>
        </p:blipFill>
        <p:spPr>
          <a:xfrm>
            <a:off x="611560" y="4869160"/>
            <a:ext cx="2217218" cy="14808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7363BF9-00D8-41AB-97CF-06375747CCC8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ODER-Gatter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Implementierung der </a:t>
            </a:r>
            <a:r>
              <a:rPr lang="de-DE" b="1" i="1" dirty="0" smtClean="0"/>
              <a:t>Disjunktion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Parameter				Alternative Schreibweisen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Mehrere Parameter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8" t="42649" r="48053" b="21138"/>
          <a:stretch/>
        </p:blipFill>
        <p:spPr>
          <a:xfrm>
            <a:off x="612000" y="2134800"/>
            <a:ext cx="3447207" cy="202301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3" t="42649" r="4602" b="21138"/>
          <a:stretch/>
        </p:blipFill>
        <p:spPr>
          <a:xfrm>
            <a:off x="5763600" y="2132856"/>
            <a:ext cx="2985961" cy="20230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1" t="56699" r="62832" b="16793"/>
          <a:stretch/>
        </p:blipFill>
        <p:spPr>
          <a:xfrm>
            <a:off x="612000" y="4870800"/>
            <a:ext cx="2112021" cy="14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76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DCB956A-D98E-4FEB-AA7E-325A42BAECA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NICHT-Gatter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Implementierung der </a:t>
            </a:r>
            <a:r>
              <a:rPr lang="de-DE" b="1" i="1" dirty="0" smtClean="0"/>
              <a:t>Negation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Parameter				Alternative Schreibweisen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42794" r="47168" b="30553"/>
          <a:stretch/>
        </p:blipFill>
        <p:spPr>
          <a:xfrm>
            <a:off x="612000" y="2134800"/>
            <a:ext cx="3196354" cy="148893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0" t="42795" r="7883" b="24842"/>
          <a:stretch/>
        </p:blipFill>
        <p:spPr>
          <a:xfrm>
            <a:off x="5763600" y="2134800"/>
            <a:ext cx="1626499" cy="1807965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1187624" y="2276872"/>
            <a:ext cx="427838" cy="833993"/>
            <a:chOff x="1216404" y="4563610"/>
            <a:chExt cx="427838" cy="833993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609" b="40037"/>
            <a:stretch/>
          </p:blipFill>
          <p:spPr>
            <a:xfrm>
              <a:off x="1216404" y="4563610"/>
              <a:ext cx="427838" cy="833993"/>
            </a:xfrm>
            <a:prstGeom prst="rect">
              <a:avLst/>
            </a:prstGeom>
          </p:spPr>
        </p:pic>
        <p:sp>
          <p:nvSpPr>
            <p:cNvPr id="2" name="Ellipse 1"/>
            <p:cNvSpPr/>
            <p:nvPr/>
          </p:nvSpPr>
          <p:spPr bwMode="auto">
            <a:xfrm>
              <a:off x="1586862" y="4934887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6396829" y="2060848"/>
            <a:ext cx="360040" cy="528444"/>
            <a:chOff x="2483768" y="4869160"/>
            <a:chExt cx="360040" cy="528444"/>
          </a:xfrm>
        </p:grpSpPr>
        <p:sp>
          <p:nvSpPr>
            <p:cNvPr id="10" name="Rechteck 9"/>
            <p:cNvSpPr/>
            <p:nvPr/>
          </p:nvSpPr>
          <p:spPr bwMode="auto">
            <a:xfrm>
              <a:off x="2483768" y="4869160"/>
              <a:ext cx="337180" cy="52844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Gleichschenkliges Dreieck 6"/>
            <p:cNvSpPr/>
            <p:nvPr/>
          </p:nvSpPr>
          <p:spPr bwMode="auto">
            <a:xfrm rot="5400000">
              <a:off x="2447764" y="4977172"/>
              <a:ext cx="432048" cy="360040"/>
            </a:xfrm>
            <a:prstGeom prst="triangle">
              <a:avLst/>
            </a:prstGeom>
            <a:solidFill>
              <a:srgbClr val="CC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2798089" y="5134602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Rechteck 20"/>
          <p:cNvSpPr/>
          <p:nvPr/>
        </p:nvSpPr>
        <p:spPr bwMode="auto">
          <a:xfrm>
            <a:off x="6409972" y="2581200"/>
            <a:ext cx="792000" cy="57606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6409973" y="2653208"/>
            <a:ext cx="754315" cy="432123"/>
            <a:chOff x="6409973" y="2653208"/>
            <a:chExt cx="754315" cy="432123"/>
          </a:xfrm>
        </p:grpSpPr>
        <p:sp>
          <p:nvSpPr>
            <p:cNvPr id="16" name="Rechteck 15"/>
            <p:cNvSpPr/>
            <p:nvPr/>
          </p:nvSpPr>
          <p:spPr bwMode="auto">
            <a:xfrm>
              <a:off x="6409973" y="2653208"/>
              <a:ext cx="407419" cy="432123"/>
            </a:xfrm>
            <a:prstGeom prst="rect">
              <a:avLst/>
            </a:prstGeom>
            <a:solidFill>
              <a:srgbClr val="CC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485961" y="26532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</a:t>
              </a:r>
              <a:endParaRPr lang="de-DE" sz="1400" dirty="0"/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6806077" y="2846409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Gerade Verbindung 18"/>
            <p:cNvCxnSpPr/>
            <p:nvPr/>
          </p:nvCxnSpPr>
          <p:spPr bwMode="auto">
            <a:xfrm>
              <a:off x="6828937" y="2867216"/>
              <a:ext cx="335351" cy="2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68923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9125D13-6E6E-4670-980F-DD5D5FEC7F8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 Realisierung (1)</a:t>
            </a:r>
            <a:endParaRPr lang="de-DE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Implementierung einer Gatterfunktion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elektrische Implementierung mit Relais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 – Stromfluss möglich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0 – kein Stromfluss möglich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Möglicher Aufbau eines UND-Gatters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t="18748" r="23894" b="16503"/>
          <a:stretch/>
        </p:blipFill>
        <p:spPr>
          <a:xfrm>
            <a:off x="2256859" y="3419367"/>
            <a:ext cx="3467269" cy="28179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0948202-9CBA-4C83-AA84-3BE58E45443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 Realisierung (2)</a:t>
            </a:r>
            <a:endParaRPr lang="de-DE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Implementierung einer Gatterfunktion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elektrische Implementierung mit Relais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 – Stromfluss möglich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0 – kein Stromfluss möglich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Möglicher Aufbau eines UND-Gatters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t="21935" r="28850" b="13461"/>
          <a:stretch/>
        </p:blipFill>
        <p:spPr>
          <a:xfrm>
            <a:off x="1804720" y="3422608"/>
            <a:ext cx="3559368" cy="28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34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9724E7B-FC57-4942-81F7-0E014818FE0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Zusammenschalten mehrerer elementarer Gatter zu einer Schaltung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Eingänge und Ausgänge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Beispiel 1:</a:t>
            </a:r>
            <a:endParaRPr lang="de-DE" b="1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Logische Schaltungen (1)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t="18748" r="26991" b="13461"/>
          <a:stretch/>
        </p:blipFill>
        <p:spPr>
          <a:xfrm>
            <a:off x="539552" y="2708920"/>
            <a:ext cx="5106074" cy="3787073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1403648" y="3020400"/>
            <a:ext cx="576064" cy="462716"/>
            <a:chOff x="6228184" y="4509120"/>
            <a:chExt cx="576064" cy="462716"/>
          </a:xfrm>
        </p:grpSpPr>
        <p:sp>
          <p:nvSpPr>
            <p:cNvPr id="11" name="Rechteck 10"/>
            <p:cNvSpPr/>
            <p:nvPr/>
          </p:nvSpPr>
          <p:spPr bwMode="auto">
            <a:xfrm>
              <a:off x="6228184" y="4509120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>
              <a:off x="6228184" y="4509120"/>
              <a:ext cx="219956" cy="462716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 bwMode="auto">
            <a:xfrm>
              <a:off x="6448140" y="4709277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Gerade Verbindung 9"/>
            <p:cNvCxnSpPr/>
            <p:nvPr/>
          </p:nvCxnSpPr>
          <p:spPr bwMode="auto">
            <a:xfrm>
              <a:off x="6471000" y="4734000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uppieren 14"/>
          <p:cNvGrpSpPr/>
          <p:nvPr/>
        </p:nvGrpSpPr>
        <p:grpSpPr>
          <a:xfrm>
            <a:off x="1403648" y="3794400"/>
            <a:ext cx="576064" cy="462716"/>
            <a:chOff x="6228184" y="4509120"/>
            <a:chExt cx="576064" cy="462716"/>
          </a:xfrm>
        </p:grpSpPr>
        <p:sp>
          <p:nvSpPr>
            <p:cNvPr id="16" name="Rechteck 15"/>
            <p:cNvSpPr/>
            <p:nvPr/>
          </p:nvSpPr>
          <p:spPr bwMode="auto">
            <a:xfrm>
              <a:off x="6228184" y="4509120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>
              <a:off x="6228184" y="4509120"/>
              <a:ext cx="219956" cy="462716"/>
            </a:xfrm>
            <a:prstGeom prst="rect">
              <a:avLst/>
            </a:prstGeom>
          </p:spPr>
        </p:pic>
        <p:sp>
          <p:nvSpPr>
            <p:cNvPr id="18" name="Ellipse 17"/>
            <p:cNvSpPr/>
            <p:nvPr/>
          </p:nvSpPr>
          <p:spPr bwMode="auto">
            <a:xfrm>
              <a:off x="6448140" y="4709277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Gerade Verbindung 18"/>
            <p:cNvCxnSpPr/>
            <p:nvPr/>
          </p:nvCxnSpPr>
          <p:spPr bwMode="auto">
            <a:xfrm>
              <a:off x="6471000" y="4734000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uppieren 19"/>
          <p:cNvGrpSpPr/>
          <p:nvPr/>
        </p:nvGrpSpPr>
        <p:grpSpPr>
          <a:xfrm>
            <a:off x="1403648" y="4564800"/>
            <a:ext cx="576064" cy="462716"/>
            <a:chOff x="6228184" y="4509120"/>
            <a:chExt cx="576064" cy="462716"/>
          </a:xfrm>
        </p:grpSpPr>
        <p:sp>
          <p:nvSpPr>
            <p:cNvPr id="21" name="Rechteck 20"/>
            <p:cNvSpPr/>
            <p:nvPr/>
          </p:nvSpPr>
          <p:spPr bwMode="auto">
            <a:xfrm>
              <a:off x="6228184" y="4509120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>
              <a:off x="6228184" y="4509120"/>
              <a:ext cx="219956" cy="462716"/>
            </a:xfrm>
            <a:prstGeom prst="rect">
              <a:avLst/>
            </a:prstGeom>
          </p:spPr>
        </p:pic>
        <p:sp>
          <p:nvSpPr>
            <p:cNvPr id="23" name="Ellipse 22"/>
            <p:cNvSpPr/>
            <p:nvPr/>
          </p:nvSpPr>
          <p:spPr bwMode="auto">
            <a:xfrm>
              <a:off x="6448140" y="4709277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Gerade Verbindung 23"/>
            <p:cNvCxnSpPr/>
            <p:nvPr/>
          </p:nvCxnSpPr>
          <p:spPr bwMode="auto">
            <a:xfrm>
              <a:off x="6471000" y="4734000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71F44BA-7939-4819-A11B-40C3BBDE71D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 2: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Problemkreise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Synthese von Schaltungen aus Wahrheitstabelle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Nachweis der Äquivalenz von Schaltungen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Minimaler Aufbau von Schaltungen (Kostenersparnis)</a:t>
            </a:r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Logische Schaltungen (2)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7" t="39172" r="57080" b="27512"/>
          <a:stretch/>
        </p:blipFill>
        <p:spPr>
          <a:xfrm>
            <a:off x="540000" y="1844824"/>
            <a:ext cx="2298138" cy="186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69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2813"/>
            <a:ext cx="7772400" cy="2068512"/>
          </a:xfrm>
        </p:spPr>
        <p:txBody>
          <a:bodyPr/>
          <a:lstStyle/>
          <a:p>
            <a:r>
              <a:rPr lang="de-DE" dirty="0"/>
              <a:t>Kapitel </a:t>
            </a:r>
            <a:r>
              <a:rPr lang="de-DE" dirty="0" smtClean="0"/>
              <a:t>2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Kombinatorische Logik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1552679-C27B-40D3-856C-A85CCBD968B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Boolesche Algebra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Von George Boole 1854 entwickelte Algebra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Werte: </a:t>
            </a:r>
            <a:r>
              <a:rPr lang="de-DE" dirty="0" smtClean="0">
                <a:solidFill>
                  <a:srgbClr val="3366FF"/>
                </a:solidFill>
              </a:rPr>
              <a:t>0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366FF"/>
                </a:solidFill>
              </a:rPr>
              <a:t>1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Drei Operationen: </a:t>
            </a:r>
            <a:r>
              <a:rPr lang="de-DE" dirty="0" smtClean="0">
                <a:solidFill>
                  <a:srgbClr val="3366FF"/>
                </a:solidFill>
              </a:rPr>
              <a:t>+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366FF"/>
                </a:solidFill>
              </a:rPr>
              <a:t>*</a:t>
            </a:r>
            <a:r>
              <a:rPr lang="de-DE" dirty="0" smtClean="0"/>
              <a:t> und </a:t>
            </a:r>
            <a:r>
              <a:rPr lang="de-DE" baseline="60000" dirty="0" smtClean="0">
                <a:solidFill>
                  <a:srgbClr val="3366FF"/>
                </a:solidFill>
              </a:rPr>
              <a:t>–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Vier Axiome/Rechengesetze (nach Huntington, 1904):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Kommutativität</a:t>
            </a:r>
            <a:br>
              <a:rPr lang="de-DE" dirty="0" smtClean="0"/>
            </a:br>
            <a:r>
              <a:rPr lang="de-DE" i="1" dirty="0" smtClean="0"/>
              <a:t>A</a:t>
            </a:r>
            <a:r>
              <a:rPr lang="de-DE" dirty="0" smtClean="0"/>
              <a:t> + </a:t>
            </a:r>
            <a:r>
              <a:rPr lang="de-DE" i="1" dirty="0" smtClean="0"/>
              <a:t>B</a:t>
            </a:r>
            <a:r>
              <a:rPr lang="de-DE" dirty="0" smtClean="0"/>
              <a:t> = </a:t>
            </a:r>
            <a:r>
              <a:rPr lang="de-DE" i="1" dirty="0" smtClean="0"/>
              <a:t>B</a:t>
            </a:r>
            <a:r>
              <a:rPr lang="de-DE" dirty="0" smtClean="0"/>
              <a:t> + </a:t>
            </a:r>
            <a:r>
              <a:rPr lang="de-DE" i="1" dirty="0" smtClean="0"/>
              <a:t>A</a:t>
            </a:r>
            <a:r>
              <a:rPr lang="de-DE" dirty="0" smtClean="0"/>
              <a:t>			</a:t>
            </a:r>
            <a:r>
              <a:rPr lang="de-DE" i="1" dirty="0" smtClean="0"/>
              <a:t>A</a:t>
            </a:r>
            <a:r>
              <a:rPr lang="de-DE" dirty="0" smtClean="0"/>
              <a:t> * </a:t>
            </a:r>
            <a:r>
              <a:rPr lang="de-DE" i="1" dirty="0" smtClean="0"/>
              <a:t>B</a:t>
            </a:r>
            <a:r>
              <a:rPr lang="de-DE" dirty="0" smtClean="0"/>
              <a:t> = </a:t>
            </a:r>
            <a:r>
              <a:rPr lang="de-DE" i="1" dirty="0" smtClean="0"/>
              <a:t>B</a:t>
            </a:r>
            <a:r>
              <a:rPr lang="de-DE" dirty="0" smtClean="0"/>
              <a:t> * </a:t>
            </a:r>
            <a:r>
              <a:rPr lang="de-DE" i="1" dirty="0" smtClean="0"/>
              <a:t>A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Neutrales Element</a:t>
            </a:r>
            <a:br>
              <a:rPr lang="de-DE" dirty="0" smtClean="0"/>
            </a:br>
            <a:r>
              <a:rPr lang="de-DE" dirty="0" smtClean="0"/>
              <a:t>0 + </a:t>
            </a:r>
            <a:r>
              <a:rPr lang="de-DE" i="1" dirty="0" smtClean="0"/>
              <a:t>A</a:t>
            </a:r>
            <a:r>
              <a:rPr lang="de-DE" dirty="0" smtClean="0"/>
              <a:t> = </a:t>
            </a:r>
            <a:r>
              <a:rPr lang="de-DE" i="1" dirty="0" smtClean="0"/>
              <a:t>A</a:t>
            </a:r>
            <a:r>
              <a:rPr lang="de-DE" dirty="0" smtClean="0"/>
              <a:t>			1 * </a:t>
            </a:r>
            <a:r>
              <a:rPr lang="de-DE" i="1" dirty="0" smtClean="0"/>
              <a:t>A</a:t>
            </a:r>
            <a:r>
              <a:rPr lang="de-DE" dirty="0" smtClean="0"/>
              <a:t> = </a:t>
            </a:r>
            <a:r>
              <a:rPr lang="de-DE" i="1" dirty="0" smtClean="0"/>
              <a:t>A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Distributivität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i="1" dirty="0" smtClean="0"/>
              <a:t>A</a:t>
            </a:r>
            <a:r>
              <a:rPr lang="de-DE" dirty="0" smtClean="0"/>
              <a:t> + </a:t>
            </a:r>
            <a:r>
              <a:rPr lang="de-DE" i="1" dirty="0" smtClean="0"/>
              <a:t>B</a:t>
            </a:r>
            <a:r>
              <a:rPr lang="de-DE" dirty="0" smtClean="0"/>
              <a:t>) * </a:t>
            </a:r>
            <a:r>
              <a:rPr lang="de-DE" i="1" dirty="0" smtClean="0"/>
              <a:t>C</a:t>
            </a:r>
            <a:r>
              <a:rPr lang="de-DE" dirty="0" smtClean="0"/>
              <a:t> = (</a:t>
            </a:r>
            <a:r>
              <a:rPr lang="de-DE" i="1" dirty="0" smtClean="0"/>
              <a:t>A</a:t>
            </a:r>
            <a:r>
              <a:rPr lang="de-DE" dirty="0" smtClean="0"/>
              <a:t> * </a:t>
            </a:r>
            <a:r>
              <a:rPr lang="de-DE" i="1" dirty="0" smtClean="0"/>
              <a:t>C</a:t>
            </a:r>
            <a:r>
              <a:rPr lang="de-DE" dirty="0" smtClean="0"/>
              <a:t>) + (</a:t>
            </a:r>
            <a:r>
              <a:rPr lang="de-DE" i="1" dirty="0" smtClean="0"/>
              <a:t>B</a:t>
            </a:r>
            <a:r>
              <a:rPr lang="de-DE" dirty="0" smtClean="0"/>
              <a:t> * </a:t>
            </a:r>
            <a:r>
              <a:rPr lang="de-DE" i="1" dirty="0" smtClean="0"/>
              <a:t>C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i="1" dirty="0" smtClean="0"/>
              <a:t>A</a:t>
            </a:r>
            <a:r>
              <a:rPr lang="de-DE" dirty="0" smtClean="0"/>
              <a:t> * </a:t>
            </a:r>
            <a:r>
              <a:rPr lang="de-DE" i="1" dirty="0" smtClean="0"/>
              <a:t>B</a:t>
            </a:r>
            <a:r>
              <a:rPr lang="de-DE" dirty="0" smtClean="0"/>
              <a:t>) + </a:t>
            </a:r>
            <a:r>
              <a:rPr lang="de-DE" i="1" dirty="0" smtClean="0"/>
              <a:t>C</a:t>
            </a:r>
            <a:r>
              <a:rPr lang="de-DE" dirty="0" smtClean="0"/>
              <a:t> = (</a:t>
            </a:r>
            <a:r>
              <a:rPr lang="de-DE" i="1" dirty="0" smtClean="0"/>
              <a:t>A</a:t>
            </a:r>
            <a:r>
              <a:rPr lang="de-DE" dirty="0" smtClean="0"/>
              <a:t> + </a:t>
            </a:r>
            <a:r>
              <a:rPr lang="de-DE" i="1" dirty="0" smtClean="0"/>
              <a:t>C</a:t>
            </a:r>
            <a:r>
              <a:rPr lang="de-DE" dirty="0" smtClean="0"/>
              <a:t>) * (</a:t>
            </a:r>
            <a:r>
              <a:rPr lang="de-DE" i="1" dirty="0" smtClean="0"/>
              <a:t>B</a:t>
            </a:r>
            <a:r>
              <a:rPr lang="de-DE" dirty="0" smtClean="0"/>
              <a:t> + </a:t>
            </a:r>
            <a:r>
              <a:rPr lang="de-DE" i="1" dirty="0" smtClean="0"/>
              <a:t>C</a:t>
            </a:r>
            <a:r>
              <a:rPr lang="de-DE" dirty="0" smtClean="0"/>
              <a:t>)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Komplementäres Element</a:t>
            </a:r>
            <a:br>
              <a:rPr lang="de-DE" dirty="0" smtClean="0"/>
            </a:br>
            <a:r>
              <a:rPr lang="de-DE" i="1" dirty="0" smtClean="0"/>
              <a:t>A</a:t>
            </a:r>
            <a:r>
              <a:rPr lang="de-DE" dirty="0" smtClean="0"/>
              <a:t> + </a:t>
            </a:r>
            <a:r>
              <a:rPr lang="de-DE" i="1" dirty="0" smtClean="0"/>
              <a:t>A</a:t>
            </a:r>
            <a:r>
              <a:rPr lang="de-DE" dirty="0" smtClean="0"/>
              <a:t> = 1			</a:t>
            </a:r>
            <a:r>
              <a:rPr lang="de-DE" i="1" dirty="0" smtClean="0"/>
              <a:t>A</a:t>
            </a:r>
            <a:r>
              <a:rPr lang="de-DE" dirty="0" smtClean="0"/>
              <a:t> * </a:t>
            </a:r>
            <a:r>
              <a:rPr lang="de-DE" i="1" dirty="0" smtClean="0"/>
              <a:t>A</a:t>
            </a:r>
            <a:r>
              <a:rPr lang="de-DE" dirty="0" smtClean="0"/>
              <a:t> = 0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1656000" y="580526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5256000" y="580526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726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A0BBAB6-1C6D-495C-BD05-2C7CBBEF43A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Wichtige Sätze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Aus den Axiomen beweisbare Sätze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Abgeschlossenheit</a:t>
            </a:r>
            <a:br>
              <a:rPr lang="de-DE" dirty="0" smtClean="0"/>
            </a:br>
            <a:r>
              <a:rPr lang="de-DE" dirty="0" smtClean="0"/>
              <a:t>Boolesche Operationen liefern nur Boolesche Werte als Ergebnis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Assoziativität</a:t>
            </a:r>
            <a:br>
              <a:rPr lang="de-DE" dirty="0" smtClean="0"/>
            </a:br>
            <a:r>
              <a:rPr lang="de-DE" i="1" dirty="0" smtClean="0"/>
              <a:t>A</a:t>
            </a:r>
            <a:r>
              <a:rPr lang="de-DE" dirty="0" smtClean="0"/>
              <a:t> + (</a:t>
            </a:r>
            <a:r>
              <a:rPr lang="de-DE" i="1" dirty="0" smtClean="0"/>
              <a:t>B</a:t>
            </a:r>
            <a:r>
              <a:rPr lang="de-DE" dirty="0" smtClean="0"/>
              <a:t> + </a:t>
            </a:r>
            <a:r>
              <a:rPr lang="de-DE" i="1" dirty="0" smtClean="0"/>
              <a:t>C</a:t>
            </a:r>
            <a:r>
              <a:rPr lang="de-DE" dirty="0" smtClean="0"/>
              <a:t>) = (</a:t>
            </a:r>
            <a:r>
              <a:rPr lang="de-DE" i="1" dirty="0" smtClean="0"/>
              <a:t>A</a:t>
            </a:r>
            <a:r>
              <a:rPr lang="de-DE" dirty="0" smtClean="0"/>
              <a:t> + </a:t>
            </a:r>
            <a:r>
              <a:rPr lang="de-DE" i="1" dirty="0" smtClean="0"/>
              <a:t>B</a:t>
            </a:r>
            <a:r>
              <a:rPr lang="de-DE" dirty="0" smtClean="0"/>
              <a:t>) + </a:t>
            </a:r>
            <a:r>
              <a:rPr lang="de-DE" i="1" dirty="0" smtClean="0"/>
              <a:t>C</a:t>
            </a:r>
            <a:r>
              <a:rPr lang="de-DE" dirty="0" smtClean="0"/>
              <a:t>		</a:t>
            </a:r>
            <a:r>
              <a:rPr lang="de-DE" i="1" dirty="0" smtClean="0"/>
              <a:t>A</a:t>
            </a:r>
            <a:r>
              <a:rPr lang="de-DE" dirty="0" smtClean="0"/>
              <a:t> * (</a:t>
            </a:r>
            <a:r>
              <a:rPr lang="de-DE" i="1" dirty="0" smtClean="0"/>
              <a:t>B</a:t>
            </a:r>
            <a:r>
              <a:rPr lang="de-DE" dirty="0" smtClean="0"/>
              <a:t> * </a:t>
            </a:r>
            <a:r>
              <a:rPr lang="de-DE" i="1" dirty="0" smtClean="0"/>
              <a:t>C</a:t>
            </a:r>
            <a:r>
              <a:rPr lang="de-DE" dirty="0" smtClean="0"/>
              <a:t>) = (</a:t>
            </a:r>
            <a:r>
              <a:rPr lang="de-DE" i="1" dirty="0" smtClean="0"/>
              <a:t>A</a:t>
            </a:r>
            <a:r>
              <a:rPr lang="de-DE" dirty="0" smtClean="0"/>
              <a:t> * </a:t>
            </a:r>
            <a:r>
              <a:rPr lang="de-DE" i="1" dirty="0" smtClean="0"/>
              <a:t>B</a:t>
            </a:r>
            <a:r>
              <a:rPr lang="de-DE" dirty="0" smtClean="0"/>
              <a:t>) * </a:t>
            </a:r>
            <a:r>
              <a:rPr lang="de-DE" i="1" dirty="0" smtClean="0"/>
              <a:t>C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Idempotenz</a:t>
            </a:r>
            <a:br>
              <a:rPr lang="de-DE" dirty="0" smtClean="0"/>
            </a:br>
            <a:r>
              <a:rPr lang="de-DE" i="1" dirty="0" smtClean="0"/>
              <a:t>A</a:t>
            </a:r>
            <a:r>
              <a:rPr lang="de-DE" dirty="0" smtClean="0"/>
              <a:t> + </a:t>
            </a:r>
            <a:r>
              <a:rPr lang="de-DE" i="1" dirty="0" smtClean="0"/>
              <a:t>A</a:t>
            </a:r>
            <a:r>
              <a:rPr lang="de-DE" dirty="0" smtClean="0"/>
              <a:t> = </a:t>
            </a:r>
            <a:r>
              <a:rPr lang="de-DE" i="1" dirty="0" smtClean="0"/>
              <a:t>A</a:t>
            </a:r>
            <a:r>
              <a:rPr lang="de-DE" dirty="0" smtClean="0"/>
              <a:t>				</a:t>
            </a:r>
            <a:r>
              <a:rPr lang="de-DE" i="1" dirty="0" smtClean="0"/>
              <a:t>A</a:t>
            </a:r>
            <a:r>
              <a:rPr lang="de-DE" dirty="0" smtClean="0"/>
              <a:t> * </a:t>
            </a:r>
            <a:r>
              <a:rPr lang="de-DE" i="1" dirty="0" smtClean="0"/>
              <a:t>A</a:t>
            </a:r>
            <a:r>
              <a:rPr lang="de-DE" dirty="0" smtClean="0"/>
              <a:t> = </a:t>
            </a:r>
            <a:r>
              <a:rPr lang="de-DE" i="1" dirty="0" smtClean="0"/>
              <a:t>A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Absorption</a:t>
            </a:r>
            <a:br>
              <a:rPr lang="de-DE" dirty="0" smtClean="0"/>
            </a:br>
            <a:r>
              <a:rPr lang="de-DE" i="1" dirty="0" smtClean="0"/>
              <a:t>A</a:t>
            </a:r>
            <a:r>
              <a:rPr lang="de-DE" dirty="0" smtClean="0"/>
              <a:t> + (</a:t>
            </a:r>
            <a:r>
              <a:rPr lang="de-DE" i="1" dirty="0" smtClean="0"/>
              <a:t>A</a:t>
            </a:r>
            <a:r>
              <a:rPr lang="de-DE" dirty="0" smtClean="0"/>
              <a:t> * </a:t>
            </a:r>
            <a:r>
              <a:rPr lang="de-DE" i="1" dirty="0" smtClean="0"/>
              <a:t>B</a:t>
            </a:r>
            <a:r>
              <a:rPr lang="de-DE" dirty="0" smtClean="0"/>
              <a:t>) = </a:t>
            </a:r>
            <a:r>
              <a:rPr lang="de-DE" i="1" dirty="0" smtClean="0"/>
              <a:t>A</a:t>
            </a:r>
            <a:r>
              <a:rPr lang="de-DE" dirty="0" smtClean="0"/>
              <a:t>			</a:t>
            </a:r>
            <a:r>
              <a:rPr lang="de-DE" i="1" dirty="0" smtClean="0"/>
              <a:t>A</a:t>
            </a:r>
            <a:r>
              <a:rPr lang="de-DE" dirty="0" smtClean="0"/>
              <a:t> * (</a:t>
            </a:r>
            <a:r>
              <a:rPr lang="de-DE" i="1" dirty="0" smtClean="0"/>
              <a:t>A</a:t>
            </a:r>
            <a:r>
              <a:rPr lang="de-DE" dirty="0" smtClean="0"/>
              <a:t> + </a:t>
            </a:r>
            <a:r>
              <a:rPr lang="de-DE" i="1" dirty="0" smtClean="0"/>
              <a:t>B</a:t>
            </a:r>
            <a:r>
              <a:rPr lang="de-DE" dirty="0" smtClean="0"/>
              <a:t>) = </a:t>
            </a:r>
            <a:r>
              <a:rPr lang="de-DE" i="1" dirty="0" smtClean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51253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6BA33CD-2F7B-405F-BD46-BC4C5A99F36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Wichtige Sätze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Aus den Axiomen beweisbare Sätze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Doppeltes Komplement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i="1" dirty="0" smtClean="0"/>
              <a:t>A</a:t>
            </a:r>
            <a:r>
              <a:rPr lang="de-DE" dirty="0" smtClean="0"/>
              <a:t>) = </a:t>
            </a:r>
            <a:r>
              <a:rPr lang="de-DE" i="1" dirty="0" smtClean="0"/>
              <a:t>A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Komplementäre Werte</a:t>
            </a:r>
            <a:br>
              <a:rPr lang="de-DE" dirty="0" smtClean="0"/>
            </a:br>
            <a:r>
              <a:rPr lang="de-DE" dirty="0" smtClean="0"/>
              <a:t>0 = 1					1 = 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Satz von De Morgan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i="1" dirty="0" smtClean="0"/>
              <a:t>A</a:t>
            </a:r>
            <a:r>
              <a:rPr lang="de-DE" dirty="0" smtClean="0"/>
              <a:t> + </a:t>
            </a:r>
            <a:r>
              <a:rPr lang="de-DE" i="1" dirty="0" smtClean="0"/>
              <a:t>B</a:t>
            </a:r>
            <a:r>
              <a:rPr lang="de-DE" dirty="0" smtClean="0"/>
              <a:t>) = </a:t>
            </a:r>
            <a:r>
              <a:rPr lang="de-DE" i="1" dirty="0" smtClean="0"/>
              <a:t>A</a:t>
            </a:r>
            <a:r>
              <a:rPr lang="de-DE" dirty="0" smtClean="0"/>
              <a:t> * </a:t>
            </a:r>
            <a:r>
              <a:rPr lang="de-DE" i="1" dirty="0" smtClean="0"/>
              <a:t>B</a:t>
            </a:r>
            <a:r>
              <a:rPr lang="de-DE" dirty="0" smtClean="0"/>
              <a:t>			(</a:t>
            </a:r>
            <a:r>
              <a:rPr lang="de-DE" i="1" dirty="0" smtClean="0"/>
              <a:t>A</a:t>
            </a:r>
            <a:r>
              <a:rPr lang="de-DE" dirty="0" smtClean="0"/>
              <a:t> * </a:t>
            </a:r>
            <a:r>
              <a:rPr lang="de-DE" i="1" dirty="0" smtClean="0"/>
              <a:t>B</a:t>
            </a:r>
            <a:r>
              <a:rPr lang="de-DE" dirty="0" smtClean="0"/>
              <a:t>) = </a:t>
            </a:r>
            <a:r>
              <a:rPr lang="de-DE" i="1" dirty="0" smtClean="0"/>
              <a:t>A</a:t>
            </a:r>
            <a:r>
              <a:rPr lang="de-DE" dirty="0" smtClean="0"/>
              <a:t> + </a:t>
            </a:r>
            <a:r>
              <a:rPr lang="de-DE" i="1" dirty="0" smtClean="0"/>
              <a:t>B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Dualität</a:t>
            </a:r>
            <a:br>
              <a:rPr lang="de-DE" dirty="0" smtClean="0"/>
            </a:br>
            <a:r>
              <a:rPr lang="de-DE" dirty="0" smtClean="0"/>
              <a:t>Für jede aus den Axiomen ableitbare Aussage gibt es eine duale Aussage, die durch Tausch der Operationen + und * sowie durch Tausch der Werte 0 und 1 entsteht.</a:t>
            </a: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702000" y="2132856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648000" y="2088000"/>
            <a:ext cx="2344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601200" y="309600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4824000" y="309600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1706400" y="400506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2123728" y="400506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5882400" y="400506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6336000" y="400506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683568" y="4005064"/>
            <a:ext cx="6480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4860032" y="4005064"/>
            <a:ext cx="6480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1354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377D006-EBEB-4A6A-8773-E6501116411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Boolesche Algebra für logische Schaltungen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Operation UND (*)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Operation ODER (+)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Operation NICHT (   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Zustände 0 und 1 entsprechen den Werten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Gesetze der Booleschen Algebra helfen bei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Synthese von Schaltungen aus Wahrheitstabellen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Nachweis der Äquivalenz von Schaltungen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Minimierung von Schaltungen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Schaltalgebra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2736000" y="256490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CA381D7-CA68-4646-963A-0C2BE1D655A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b="1" dirty="0" smtClean="0"/>
              <a:t>Kombinatorische Logik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Digitale Schaltungen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Logische Schaltungen und Gatter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Boolesche Algebra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Schaltfunktionen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Synthese von Schaltungen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Schaltnetze / </a:t>
            </a:r>
            <a:r>
              <a:rPr lang="en-US" i="1" dirty="0" smtClean="0"/>
              <a:t>Combinational Networks</a:t>
            </a:r>
          </a:p>
        </p:txBody>
      </p:sp>
    </p:spTree>
    <p:extLst>
      <p:ext uri="{BB962C8B-B14F-4D97-AF65-F5344CB8AC3E}">
        <p14:creationId xmlns:p14="http://schemas.microsoft.com/office/powerpoint/2010/main" val="2946195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BC54D2D-EF71-4296-9EF7-94103EEA5FB8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Zweiwertige Funktion über zweiwertige Variablen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Eindeutige Zuordnungsvorschrift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Mögliche Wertekombinationen der Eingabevariablen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 ein Ergebniswert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 </a:t>
            </a:r>
            <a:r>
              <a:rPr lang="de-DE" i="1" dirty="0" smtClean="0"/>
              <a:t>n</a:t>
            </a:r>
            <a:r>
              <a:rPr lang="de-DE" dirty="0" smtClean="0"/>
              <a:t> Eingabevariablen ergeben sich 2</a:t>
            </a:r>
            <a:r>
              <a:rPr lang="de-DE" i="1" baseline="30000" dirty="0" smtClean="0"/>
              <a:t>n</a:t>
            </a:r>
            <a:r>
              <a:rPr lang="de-DE" dirty="0" smtClean="0"/>
              <a:t> Kombinationsmöglichkeiten für mögliche Eingabewerte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Darstellung durch Boolesche Ausdrücke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Variablen und Operationen aus der Booleschen Algebra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Beispiel:</a:t>
            </a:r>
            <a:r>
              <a:rPr lang="de-DE" dirty="0" smtClean="0"/>
              <a:t> </a:t>
            </a:r>
            <a:r>
              <a:rPr lang="de-DE" i="1" dirty="0" smtClean="0"/>
              <a:t>f</a:t>
            </a:r>
            <a:r>
              <a:rPr lang="de-DE" dirty="0" smtClean="0"/>
              <a:t>(</a:t>
            </a:r>
            <a:r>
              <a:rPr lang="de-DE" i="1" dirty="0" smtClean="0"/>
              <a:t>a</a:t>
            </a:r>
            <a:r>
              <a:rPr lang="de-DE" dirty="0" smtClean="0"/>
              <a:t>, </a:t>
            </a:r>
            <a:r>
              <a:rPr lang="de-DE" i="1" dirty="0" smtClean="0"/>
              <a:t>b</a:t>
            </a:r>
            <a:r>
              <a:rPr lang="de-DE" dirty="0" smtClean="0"/>
              <a:t>, </a:t>
            </a:r>
            <a:r>
              <a:rPr lang="de-DE" i="1" dirty="0" smtClean="0"/>
              <a:t>c</a:t>
            </a:r>
            <a:r>
              <a:rPr lang="de-DE" dirty="0" smtClean="0"/>
              <a:t>) = </a:t>
            </a:r>
            <a:r>
              <a:rPr lang="de-DE" i="1" dirty="0" smtClean="0"/>
              <a:t>a</a:t>
            </a:r>
            <a:r>
              <a:rPr lang="de-DE" dirty="0" smtClean="0"/>
              <a:t> * </a:t>
            </a:r>
            <a:r>
              <a:rPr lang="de-DE" i="1" dirty="0" smtClean="0"/>
              <a:t>b</a:t>
            </a:r>
            <a:r>
              <a:rPr lang="de-DE" dirty="0" smtClean="0"/>
              <a:t> + </a:t>
            </a:r>
            <a:r>
              <a:rPr lang="de-DE" i="1" dirty="0" smtClean="0"/>
              <a:t>c</a:t>
            </a:r>
            <a:endParaRPr lang="de-DE" i="1" dirty="0"/>
          </a:p>
          <a:p>
            <a:pPr>
              <a:lnSpc>
                <a:spcPct val="90000"/>
              </a:lnSpc>
            </a:pPr>
            <a:endParaRPr lang="de-DE" b="1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Schaltfunktionen</a:t>
            </a: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3402000" y="454680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7" t="65101" r="16106" b="14330"/>
          <a:stretch/>
        </p:blipFill>
        <p:spPr>
          <a:xfrm>
            <a:off x="4384618" y="4584186"/>
            <a:ext cx="3139710" cy="1149070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5058000" y="5270540"/>
            <a:ext cx="576064" cy="462716"/>
            <a:chOff x="6228184" y="4509120"/>
            <a:chExt cx="576064" cy="462716"/>
          </a:xfrm>
        </p:grpSpPr>
        <p:sp>
          <p:nvSpPr>
            <p:cNvPr id="9" name="Rechteck 8"/>
            <p:cNvSpPr/>
            <p:nvPr/>
          </p:nvSpPr>
          <p:spPr bwMode="auto">
            <a:xfrm>
              <a:off x="6228184" y="4509120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>
              <a:off x="6228184" y="4509120"/>
              <a:ext cx="219956" cy="462716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 bwMode="auto">
            <a:xfrm>
              <a:off x="6448140" y="4709277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Gerade Verbindung 11"/>
            <p:cNvCxnSpPr/>
            <p:nvPr/>
          </p:nvCxnSpPr>
          <p:spPr bwMode="auto">
            <a:xfrm>
              <a:off x="6471000" y="4734000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EC64368-C35D-4D67-9009-9D1E1912CB5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Tabellarische Darstellung der Zuordnung</a:t>
            </a:r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 marL="0" indent="0">
              <a:lnSpc>
                <a:spcPct val="100000"/>
              </a:lnSpc>
            </a:pPr>
            <a:r>
              <a:rPr lang="de-DE" b="1" dirty="0" smtClean="0"/>
              <a:t>Beispiel:</a:t>
            </a:r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Es gibt 2</a:t>
            </a:r>
            <a:r>
              <a:rPr lang="de-DE" baseline="30000" dirty="0" smtClean="0"/>
              <a:t>(2</a:t>
            </a:r>
            <a:r>
              <a:rPr lang="de-DE" i="1" baseline="60000" dirty="0" smtClean="0"/>
              <a:t>n</a:t>
            </a:r>
            <a:r>
              <a:rPr lang="de-DE" baseline="30000" dirty="0" smtClean="0"/>
              <a:t>)</a:t>
            </a:r>
            <a:r>
              <a:rPr lang="de-DE" dirty="0" smtClean="0"/>
              <a:t> verschiedene </a:t>
            </a:r>
            <a:r>
              <a:rPr lang="de-DE" i="1" dirty="0" smtClean="0"/>
              <a:t>n</a:t>
            </a:r>
            <a:r>
              <a:rPr lang="de-DE" dirty="0" smtClean="0"/>
              <a:t>-stellige Schaltfunktionen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256 dreistellige Schaltfunktionen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Wahrheitstabellen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31929" r="41416" b="11144"/>
          <a:stretch/>
        </p:blipFill>
        <p:spPr>
          <a:xfrm>
            <a:off x="611560" y="2419519"/>
            <a:ext cx="2783660" cy="31801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9B1B5DD-1DA4-496F-9A23-782B3AC611F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Vier einstellige Schaltfunktionen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Einstellige Schaltfunktionen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92691"/>
              </p:ext>
            </p:extLst>
          </p:nvPr>
        </p:nvGraphicFramePr>
        <p:xfrm>
          <a:off x="262800" y="1947600"/>
          <a:ext cx="5677352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/>
                <a:gridCol w="432048"/>
                <a:gridCol w="996832"/>
                <a:gridCol w="1152128"/>
                <a:gridCol w="1224136"/>
                <a:gridCol w="1008112"/>
              </a:tblGrid>
              <a:tr h="49908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Name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Null-funktion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Negation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Identitäts-funktion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Eins-funktion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Wahr-heits-tabelle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x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Ausdruck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) = 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) = </a:t>
                      </a:r>
                      <a:r>
                        <a:rPr lang="de-DE" sz="1800" i="1" dirty="0" smtClean="0"/>
                        <a:t>x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) = </a:t>
                      </a:r>
                      <a:r>
                        <a:rPr lang="de-DE" sz="1800" i="1" dirty="0" smtClean="0"/>
                        <a:t>x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) = 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Gerade Verbindung 7"/>
          <p:cNvCxnSpPr/>
          <p:nvPr/>
        </p:nvCxnSpPr>
        <p:spPr bwMode="auto">
          <a:xfrm>
            <a:off x="3347864" y="378904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447AF8B-4BCF-4A2C-AE76-2925242336E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Sechzehn </a:t>
            </a:r>
            <a:r>
              <a:rPr lang="de-DE" b="1" dirty="0"/>
              <a:t>zweistellige Schaltfunktionen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Konjunktion: UND-Funktion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Zweistellige Schaltfunktionen (1)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797255"/>
              </p:ext>
            </p:extLst>
          </p:nvPr>
        </p:nvGraphicFramePr>
        <p:xfrm>
          <a:off x="262800" y="1947600"/>
          <a:ext cx="7117512" cy="2724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/>
                <a:gridCol w="432048"/>
                <a:gridCol w="432048"/>
                <a:gridCol w="1212856"/>
                <a:gridCol w="1512168"/>
                <a:gridCol w="1512168"/>
                <a:gridCol w="1152128"/>
              </a:tblGrid>
              <a:tr h="49908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Name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Konjunktion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Wahr-heits-tabelle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x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Ausdruck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 = 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 = 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 * </a:t>
                      </a:r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 = 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 * </a:t>
                      </a:r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 = </a:t>
                      </a:r>
                      <a:r>
                        <a:rPr lang="de-DE" sz="1800" i="1" dirty="0" smtClean="0"/>
                        <a:t>x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Gerade Verbindung 7"/>
          <p:cNvCxnSpPr/>
          <p:nvPr/>
        </p:nvCxnSpPr>
        <p:spPr bwMode="auto">
          <a:xfrm>
            <a:off x="5976000" y="436510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4134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447AF8B-4BCF-4A2C-AE76-2925242336E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Sechzehn </a:t>
            </a:r>
            <a:r>
              <a:rPr lang="de-DE" b="1" dirty="0"/>
              <a:t>zweistellige Schaltfunktionen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Exklusives Oder: Antivalenz, Addition Modulo 2, </a:t>
            </a:r>
            <a:r>
              <a:rPr lang="de-DE" i="1" dirty="0"/>
              <a:t>f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dirty="0"/>
              <a:t>, </a:t>
            </a:r>
            <a:r>
              <a:rPr lang="de-DE" i="1" dirty="0"/>
              <a:t>y</a:t>
            </a:r>
            <a:r>
              <a:rPr lang="de-DE" dirty="0" smtClean="0"/>
              <a:t>) = </a:t>
            </a:r>
            <a:r>
              <a:rPr lang="de-DE" i="1" dirty="0" smtClean="0"/>
              <a:t>x</a:t>
            </a:r>
            <a:r>
              <a:rPr lang="de-DE" dirty="0" smtClean="0"/>
              <a:t> </a:t>
            </a:r>
            <a:r>
              <a:rPr lang="de-DE" b="1" dirty="0" smtClean="0">
                <a:sym typeface="Symbol"/>
              </a:rPr>
              <a:t></a:t>
            </a:r>
            <a:r>
              <a:rPr lang="de-DE" dirty="0" smtClean="0"/>
              <a:t> </a:t>
            </a:r>
            <a:r>
              <a:rPr lang="de-DE" i="1" dirty="0" smtClean="0"/>
              <a:t>y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Disjunktion: ODER-Funktion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Zweistellige Schaltfunktionen (2)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520428"/>
              </p:ext>
            </p:extLst>
          </p:nvPr>
        </p:nvGraphicFramePr>
        <p:xfrm>
          <a:off x="262800" y="1947600"/>
          <a:ext cx="8136904" cy="2724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/>
                <a:gridCol w="432048"/>
                <a:gridCol w="432048"/>
                <a:gridCol w="1512168"/>
                <a:gridCol w="1152128"/>
                <a:gridCol w="2232248"/>
                <a:gridCol w="1512168"/>
              </a:tblGrid>
              <a:tr h="49908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Name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exklusives Oder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Disjunktion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Wahr-heits-tabelle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x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Ausdruck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 = 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 * </a:t>
                      </a:r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dirty="0" smtClean="0"/>
                        <a:t>= </a:t>
                      </a:r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 = 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 *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 + 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 * </a:t>
                      </a:r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dirty="0" smtClean="0"/>
                        <a:t>= 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 + </a:t>
                      </a:r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cxnSp>
        <p:nvCxnSpPr>
          <p:cNvPr id="8" name="Gerade Verbindung 7"/>
          <p:cNvCxnSpPr/>
          <p:nvPr/>
        </p:nvCxnSpPr>
        <p:spPr bwMode="auto">
          <a:xfrm>
            <a:off x="2915816" y="436510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5598000" y="436510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6624000" y="436510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2999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82DACF0-E84B-4252-81A4-42AE291FE4A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Einführung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/>
              <a:t>Kombinatorische Logik</a:t>
            </a:r>
            <a:endParaRPr lang="de-DE" b="1" dirty="0" smtClean="0">
              <a:solidFill>
                <a:srgbClr val="7D91AA"/>
              </a:solidFill>
            </a:endParaRP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Sequentielle Logik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Technologische Grundlagen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Rechnerarithmetik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Grundlagen der Rechnerarchitektur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Speicher-Hardware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Ein-/Ausgabe</a:t>
            </a:r>
          </a:p>
        </p:txBody>
      </p:sp>
    </p:spTree>
    <p:extLst>
      <p:ext uri="{BB962C8B-B14F-4D97-AF65-F5344CB8AC3E}">
        <p14:creationId xmlns:p14="http://schemas.microsoft.com/office/powerpoint/2010/main" val="234052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447AF8B-4BCF-4A2C-AE76-2925242336E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Sechzehn </a:t>
            </a:r>
            <a:r>
              <a:rPr lang="de-DE" b="1" dirty="0"/>
              <a:t>zweistellige Schaltfunktionen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Peirce-Funktion: Negiertes Oder, NOR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Äquivalenz: </a:t>
            </a:r>
            <a:r>
              <a:rPr lang="de-DE" i="1" dirty="0"/>
              <a:t>f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dirty="0"/>
              <a:t>, </a:t>
            </a:r>
            <a:r>
              <a:rPr lang="de-DE" i="1" dirty="0"/>
              <a:t>y</a:t>
            </a:r>
            <a:r>
              <a:rPr lang="de-DE" dirty="0"/>
              <a:t>) </a:t>
            </a:r>
            <a:r>
              <a:rPr lang="de-DE" dirty="0" smtClean="0"/>
              <a:t>= </a:t>
            </a:r>
            <a:r>
              <a:rPr lang="de-DE" i="1" dirty="0" smtClean="0"/>
              <a:t>x</a:t>
            </a:r>
            <a:r>
              <a:rPr lang="de-DE" dirty="0" smtClean="0"/>
              <a:t> </a:t>
            </a:r>
            <a:r>
              <a:rPr lang="de-DE" b="1" dirty="0" smtClean="0">
                <a:sym typeface="Symbol"/>
              </a:rPr>
              <a:t></a:t>
            </a:r>
            <a:r>
              <a:rPr lang="de-DE" dirty="0" smtClean="0"/>
              <a:t> </a:t>
            </a:r>
            <a:r>
              <a:rPr lang="de-DE" i="1" dirty="0" smtClean="0"/>
              <a:t>y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Zweistellige Schaltfunktionen (3)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88979"/>
              </p:ext>
            </p:extLst>
          </p:nvPr>
        </p:nvGraphicFramePr>
        <p:xfrm>
          <a:off x="262800" y="1947600"/>
          <a:ext cx="6901488" cy="2724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/>
                <a:gridCol w="432048"/>
                <a:gridCol w="432048"/>
                <a:gridCol w="1788920"/>
                <a:gridCol w="2232248"/>
                <a:gridCol w="1152128"/>
              </a:tblGrid>
              <a:tr h="49908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Name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Peirce-Funktion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Äquivalenz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Wahr-heits-tabelle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x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Ausdruck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 = 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 * </a:t>
                      </a:r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 = 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 *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 + 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 * </a:t>
                      </a:r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 = </a:t>
                      </a:r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Gerade Verbindung 7"/>
          <p:cNvCxnSpPr/>
          <p:nvPr/>
        </p:nvCxnSpPr>
        <p:spPr bwMode="auto">
          <a:xfrm>
            <a:off x="3042000" y="436510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5421600" y="436510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6922800" y="436510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3384000" y="436510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5760000" y="436510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1016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447AF8B-4BCF-4A2C-AE76-2925242336E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Sechzehn </a:t>
            </a:r>
            <a:r>
              <a:rPr lang="de-DE" b="1" dirty="0"/>
              <a:t>zweistellige Schaltfunktionen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Implikation: </a:t>
            </a:r>
            <a:r>
              <a:rPr lang="de-DE" i="1" dirty="0"/>
              <a:t>f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dirty="0"/>
              <a:t>, </a:t>
            </a:r>
            <a:r>
              <a:rPr lang="de-DE" i="1" dirty="0"/>
              <a:t>y</a:t>
            </a:r>
            <a:r>
              <a:rPr lang="de-DE" dirty="0"/>
              <a:t>) </a:t>
            </a:r>
            <a:r>
              <a:rPr lang="de-DE" dirty="0" smtClean="0"/>
              <a:t>= </a:t>
            </a:r>
            <a:r>
              <a:rPr lang="de-DE" i="1" dirty="0" smtClean="0"/>
              <a:t>y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</a:t>
            </a:r>
            <a:r>
              <a:rPr lang="de-DE" dirty="0" smtClean="0"/>
              <a:t> </a:t>
            </a:r>
            <a:r>
              <a:rPr lang="de-DE" i="1" dirty="0" smtClean="0"/>
              <a:t>x</a:t>
            </a:r>
            <a:r>
              <a:rPr lang="de-DE" dirty="0" smtClean="0"/>
              <a:t> bzw. </a:t>
            </a:r>
            <a:r>
              <a:rPr lang="de-DE" i="1" dirty="0"/>
              <a:t>f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dirty="0"/>
              <a:t>, </a:t>
            </a:r>
            <a:r>
              <a:rPr lang="de-DE" i="1" dirty="0"/>
              <a:t>y</a:t>
            </a:r>
            <a:r>
              <a:rPr lang="de-DE" dirty="0"/>
              <a:t>) </a:t>
            </a:r>
            <a:r>
              <a:rPr lang="de-DE" dirty="0" smtClean="0"/>
              <a:t>= </a:t>
            </a:r>
            <a:r>
              <a:rPr lang="de-DE" i="1" dirty="0" smtClean="0"/>
              <a:t>x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</a:t>
            </a:r>
            <a:r>
              <a:rPr lang="de-DE" dirty="0" smtClean="0"/>
              <a:t> </a:t>
            </a:r>
            <a:r>
              <a:rPr lang="de-DE" i="1" dirty="0" smtClean="0"/>
              <a:t>y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Sheffer-Funktion: negiertes UND, NAND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Zweistellige Schaltfunktionen (4)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215924"/>
              </p:ext>
            </p:extLst>
          </p:nvPr>
        </p:nvGraphicFramePr>
        <p:xfrm>
          <a:off x="262800" y="1947600"/>
          <a:ext cx="8568952" cy="286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/>
                <a:gridCol w="432048"/>
                <a:gridCol w="432048"/>
                <a:gridCol w="1512168"/>
                <a:gridCol w="1152128"/>
                <a:gridCol w="1512168"/>
                <a:gridCol w="1512168"/>
                <a:gridCol w="1152128"/>
              </a:tblGrid>
              <a:tr h="49908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Name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Implikation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Implikation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Sheffer-Funktion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Eins-Funktion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Wahr-heits-tabelle</a:t>
                      </a:r>
                      <a:endParaRPr lang="de-DE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x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Ausdruck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 = 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 + </a:t>
                      </a:r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 = </a:t>
                      </a:r>
                      <a:r>
                        <a:rPr lang="de-DE" sz="1800" i="1" dirty="0" smtClean="0"/>
                        <a:t>x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 = 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 + </a:t>
                      </a:r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 = 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 * </a:t>
                      </a:r>
                      <a:r>
                        <a:rPr lang="de-DE" sz="1800" i="1" dirty="0" smtClean="0"/>
                        <a:t>y</a:t>
                      </a:r>
                      <a:endParaRPr lang="de-DE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 smtClean="0"/>
                        <a:t>f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i="1" dirty="0" smtClean="0"/>
                        <a:t>x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i="1" dirty="0" smtClean="0"/>
                        <a:t>y</a:t>
                      </a:r>
                      <a:r>
                        <a:rPr lang="de-DE" sz="1800" dirty="0" smtClean="0"/>
                        <a:t>) = 1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3" name="Gerade Verbindung 12"/>
          <p:cNvCxnSpPr/>
          <p:nvPr/>
        </p:nvCxnSpPr>
        <p:spPr bwMode="auto">
          <a:xfrm>
            <a:off x="3258000" y="450912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4410000" y="450912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5554800" y="450912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7056000" y="4509120"/>
            <a:ext cx="5040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3380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C85F968-115B-4BD6-8B64-5DD0C24BC8F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>
                <a:sym typeface="Wingdings"/>
              </a:rPr>
              <a:t>Eine Funktion zur Darstellung aller anderen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Sheffer-Funktion / NAND</a:t>
            </a: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NICHT-Funktion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UND-Funktion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ODER-Funktion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Sheffer-Funktion (1)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50000" r="58584" b="35768"/>
          <a:stretch/>
        </p:blipFill>
        <p:spPr>
          <a:xfrm>
            <a:off x="2820018" y="2276872"/>
            <a:ext cx="2112022" cy="79504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73502" r="43894" b="11723"/>
          <a:stretch/>
        </p:blipFill>
        <p:spPr>
          <a:xfrm>
            <a:off x="2818800" y="3356992"/>
            <a:ext cx="3462779" cy="8253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6" t="63486" r="36813" b="12592"/>
          <a:stretch/>
        </p:blipFill>
        <p:spPr>
          <a:xfrm>
            <a:off x="2818800" y="4540884"/>
            <a:ext cx="4086478" cy="13363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868144" y="3604954"/>
            <a:ext cx="2840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/>
              <a:t>*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73079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FEA08CA-CFA5-433A-B6C9-664B1C14DBB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Die drei grundlegenden Funktionen UND, ODER, NICHT sind darstellbar</a:t>
            </a:r>
            <a:endParaRPr lang="de-DE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Alle Schaltfunktionen sind alleine mit NAND darstellbar</a:t>
            </a:r>
          </a:p>
          <a:p>
            <a:pPr marL="0" indent="0">
              <a:lnSpc>
                <a:spcPct val="100000"/>
              </a:lnSpc>
            </a:pPr>
            <a:endParaRPr lang="de-DE" sz="1200" b="1" dirty="0"/>
          </a:p>
          <a:p>
            <a:pPr marL="0" indent="0">
              <a:lnSpc>
                <a:spcPct val="100000"/>
              </a:lnSpc>
            </a:pPr>
            <a:r>
              <a:rPr lang="de-DE" b="1" dirty="0" smtClean="0">
                <a:sym typeface="Wingdings"/>
              </a:rPr>
              <a:t>Neben Sheffer-Funktion auch Pierce-Funktion NOR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grundlegenden Funktionen ebenfalls mit NOR darstellbar</a:t>
            </a:r>
          </a:p>
          <a:p>
            <a:pPr marL="0" indent="0">
              <a:lnSpc>
                <a:spcPct val="100000"/>
              </a:lnSpc>
            </a:pPr>
            <a:endParaRPr lang="de-DE" sz="1200" b="1" dirty="0"/>
          </a:p>
          <a:p>
            <a:pPr marL="0" indent="0">
              <a:lnSpc>
                <a:spcPct val="100000"/>
              </a:lnSpc>
            </a:pPr>
            <a:r>
              <a:rPr lang="de-DE" b="1" dirty="0" smtClean="0">
                <a:sym typeface="Wingdings"/>
              </a:rPr>
              <a:t>NAND leicht in Hardware realisierbar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Sheffer-Funktion </a:t>
            </a:r>
            <a:r>
              <a:rPr lang="de-DE" dirty="0" smtClean="0"/>
              <a:t>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731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5302DA6-66FA-46C4-9AF2-F179E60721A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Mögliche Darstellungen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Wahrheitstabelle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Boolescher Ausdruck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Schaltung mit elementaren Gattern (z.B. UND, ODER, NICHT)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Problem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Boolescher Ausdruck und Schaltung sind nicht eindeutig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Mehrere Ausdrücke (Schaltungen) repräsentieren die gleiche Schaltfunktion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von Schaltfunktionen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A357672-B7F6-4746-BA2E-1276757EDD2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Normierte Ausdrücke zur Darstellung von Schaltfunktionen</a:t>
            </a:r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r>
              <a:rPr lang="de-DE" b="1" dirty="0" smtClean="0"/>
              <a:t>Begriffe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Produktterm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Einfache Variable (evtl. negiert)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Konjunktion einfacher Variablen (jeweils evtl. negiert)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Beispiele: </a:t>
            </a:r>
            <a:r>
              <a:rPr lang="de-DE" i="1" dirty="0" smtClean="0"/>
              <a:t>x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dirty="0" smtClean="0"/>
              <a:t> * </a:t>
            </a:r>
            <a:r>
              <a:rPr lang="de-DE" i="1" dirty="0" smtClean="0"/>
              <a:t>y</a:t>
            </a:r>
            <a:r>
              <a:rPr lang="de-DE" dirty="0" smtClean="0"/>
              <a:t> * </a:t>
            </a:r>
            <a:r>
              <a:rPr lang="de-DE" i="1" dirty="0" smtClean="0"/>
              <a:t>z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Summenterm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Analog zu Produktterm, jedoch Disjunktion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Beispiele: </a:t>
            </a:r>
            <a:r>
              <a:rPr lang="de-DE" i="1" dirty="0" smtClean="0"/>
              <a:t>x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dirty="0" smtClean="0"/>
              <a:t> + </a:t>
            </a:r>
            <a:r>
              <a:rPr lang="de-DE" i="1" dirty="0" smtClean="0"/>
              <a:t>y</a:t>
            </a:r>
            <a:r>
              <a:rPr lang="de-DE" dirty="0" smtClean="0"/>
              <a:t> + </a:t>
            </a:r>
            <a:r>
              <a:rPr lang="de-DE" i="1" dirty="0" smtClean="0"/>
              <a:t>z</a:t>
            </a:r>
            <a:endParaRPr lang="de-DE" i="1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Normalformen (1)</a:t>
            </a:r>
            <a:endParaRPr lang="en-US" i="1" dirty="0"/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2437200" y="3501008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3438000" y="3501008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2437200" y="482400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3528000" y="482400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3AA41ED-723D-4114-B295-4D59F0BB1AFA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Weitere Begriffe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Minterm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Produktterm, in dem jede Variable einer Schaltfunktion genau einmal vorkommt (einfach oder negiert)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</a:t>
            </a:r>
            <a:br>
              <a:rPr lang="de-DE" dirty="0" smtClean="0"/>
            </a:b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 *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  <a:r>
              <a:rPr lang="de-DE" dirty="0" smtClean="0"/>
              <a:t> * </a:t>
            </a:r>
            <a:r>
              <a:rPr lang="de-DE" i="1" dirty="0" smtClean="0"/>
              <a:t>x</a:t>
            </a:r>
            <a:r>
              <a:rPr lang="de-DE" baseline="-25000" dirty="0" smtClean="0"/>
              <a:t>3</a:t>
            </a:r>
            <a:r>
              <a:rPr lang="de-DE" dirty="0" smtClean="0"/>
              <a:t> * </a:t>
            </a:r>
            <a:r>
              <a:rPr lang="de-DE" i="1" dirty="0" smtClean="0"/>
              <a:t>x</a:t>
            </a:r>
            <a:r>
              <a:rPr lang="de-DE" baseline="-25000" dirty="0" smtClean="0"/>
              <a:t>4</a:t>
            </a:r>
            <a:r>
              <a:rPr lang="de-DE" dirty="0" smtClean="0"/>
              <a:t> ist Minterm für Funktion </a:t>
            </a:r>
            <a:r>
              <a:rPr lang="de-DE" i="1" dirty="0" smtClean="0"/>
              <a:t>f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3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4</a:t>
            </a:r>
            <a:r>
              <a:rPr lang="de-DE" dirty="0" smtClean="0"/>
              <a:t>)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Maxterm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Summenterm, in dem jede Variable einer Schaltfunktion genau einmal vorkommt (einfach oder negiert)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</a:t>
            </a:r>
            <a:br>
              <a:rPr lang="de-DE" dirty="0" smtClean="0"/>
            </a:b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 +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  <a:r>
              <a:rPr lang="de-DE" dirty="0" smtClean="0"/>
              <a:t> + </a:t>
            </a:r>
            <a:r>
              <a:rPr lang="de-DE" i="1" dirty="0" smtClean="0"/>
              <a:t>x</a:t>
            </a:r>
            <a:r>
              <a:rPr lang="de-DE" baseline="-25000" dirty="0" smtClean="0"/>
              <a:t>3</a:t>
            </a:r>
            <a:r>
              <a:rPr lang="de-DE" dirty="0" smtClean="0"/>
              <a:t> + </a:t>
            </a:r>
            <a:r>
              <a:rPr lang="de-DE" i="1" dirty="0" smtClean="0"/>
              <a:t>x</a:t>
            </a:r>
            <a:r>
              <a:rPr lang="de-DE" baseline="-25000" dirty="0" smtClean="0"/>
              <a:t>4</a:t>
            </a:r>
            <a:r>
              <a:rPr lang="de-DE" dirty="0" smtClean="0"/>
              <a:t> ist Maxterm für Funktion </a:t>
            </a:r>
            <a:r>
              <a:rPr lang="de-DE" i="1" dirty="0" smtClean="0"/>
              <a:t>f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3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4</a:t>
            </a:r>
            <a:r>
              <a:rPr lang="de-DE" dirty="0" smtClean="0"/>
              <a:t>)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Normalformen </a:t>
            </a:r>
            <a:r>
              <a:rPr lang="de-DE" dirty="0" smtClean="0"/>
              <a:t>(2)</a:t>
            </a: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990000" y="32400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1907704" y="32400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990000" y="5301208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016000" y="5301208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6799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3AA41ED-723D-4114-B295-4D59F0BB1AFA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Noch mehr Begriffe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Disjunktive Normalform (DNF)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Disjunktion von Produkttermen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</a:t>
            </a:r>
            <a:br>
              <a:rPr lang="de-DE" dirty="0" smtClean="0"/>
            </a:br>
            <a:r>
              <a:rPr lang="de-DE" i="1" dirty="0" smtClean="0"/>
              <a:t>x</a:t>
            </a:r>
            <a:r>
              <a:rPr lang="de-DE" dirty="0" smtClean="0"/>
              <a:t> + </a:t>
            </a:r>
            <a:r>
              <a:rPr lang="de-DE" i="1" dirty="0" smtClean="0"/>
              <a:t>x</a:t>
            </a:r>
            <a:r>
              <a:rPr lang="de-DE" dirty="0" smtClean="0"/>
              <a:t> * </a:t>
            </a:r>
            <a:r>
              <a:rPr lang="de-DE" i="1" dirty="0" smtClean="0"/>
              <a:t>y</a:t>
            </a:r>
            <a:r>
              <a:rPr lang="de-DE" dirty="0" smtClean="0"/>
              <a:t> + </a:t>
            </a:r>
            <a:r>
              <a:rPr lang="de-DE" i="1" dirty="0" smtClean="0"/>
              <a:t>y</a:t>
            </a:r>
            <a:r>
              <a:rPr lang="de-DE" dirty="0" smtClean="0"/>
              <a:t> * </a:t>
            </a:r>
            <a:r>
              <a:rPr lang="de-DE" i="1" dirty="0" smtClean="0"/>
              <a:t>z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Konjunktive Normalform (KNF)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Konjunktion von Summentermen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</a:t>
            </a:r>
            <a:br>
              <a:rPr lang="de-DE" dirty="0" smtClean="0"/>
            </a:br>
            <a:r>
              <a:rPr lang="de-DE" i="1" dirty="0" smtClean="0"/>
              <a:t>x</a:t>
            </a:r>
            <a:r>
              <a:rPr lang="de-DE" dirty="0" smtClean="0"/>
              <a:t> * (</a:t>
            </a:r>
            <a:r>
              <a:rPr lang="de-DE" i="1" dirty="0" smtClean="0"/>
              <a:t>x</a:t>
            </a:r>
            <a:r>
              <a:rPr lang="de-DE" dirty="0" smtClean="0"/>
              <a:t> + </a:t>
            </a:r>
            <a:r>
              <a:rPr lang="de-DE" i="1" dirty="0" smtClean="0"/>
              <a:t>y</a:t>
            </a:r>
            <a:r>
              <a:rPr lang="de-DE" dirty="0" smtClean="0"/>
              <a:t>) * (</a:t>
            </a:r>
            <a:r>
              <a:rPr lang="de-DE" i="1" dirty="0" smtClean="0"/>
              <a:t>y</a:t>
            </a:r>
            <a:r>
              <a:rPr lang="de-DE" dirty="0" smtClean="0"/>
              <a:t> + </a:t>
            </a:r>
            <a:r>
              <a:rPr lang="de-DE" i="1" dirty="0" smtClean="0"/>
              <a:t>z</a:t>
            </a:r>
            <a:r>
              <a:rPr lang="de-DE" dirty="0" smtClean="0"/>
              <a:t>)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Normalformen </a:t>
            </a:r>
            <a:r>
              <a:rPr lang="de-DE" dirty="0" smtClean="0"/>
              <a:t>(3)</a:t>
            </a: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1728000" y="2852936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2520000" y="2852936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1817808" y="45360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2771800" y="45360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6850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E7FD681-E834-4391-8288-65C83FC6E40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Normalformen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Noch mehr aber besonders wichtige Begriffe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Kanonische disjunktive Normalform (KDNF, DKF)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Disjunktion einer Menge von Mintermen mit gleichen Variablen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KDNF zur </a:t>
            </a:r>
            <a:r>
              <a:rPr lang="de-DE" dirty="0"/>
              <a:t>Funktion </a:t>
            </a:r>
            <a:r>
              <a:rPr lang="de-DE" i="1" dirty="0" smtClean="0"/>
              <a:t>f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3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4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 *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  <a:r>
              <a:rPr lang="de-DE" dirty="0" smtClean="0"/>
              <a:t> * </a:t>
            </a:r>
            <a:r>
              <a:rPr lang="de-DE" i="1" dirty="0" smtClean="0"/>
              <a:t>x</a:t>
            </a:r>
            <a:r>
              <a:rPr lang="de-DE" baseline="-25000" dirty="0" smtClean="0"/>
              <a:t>3</a:t>
            </a:r>
            <a:r>
              <a:rPr lang="de-DE" dirty="0" smtClean="0"/>
              <a:t> * </a:t>
            </a:r>
            <a:r>
              <a:rPr lang="de-DE" i="1" dirty="0" smtClean="0"/>
              <a:t>x</a:t>
            </a:r>
            <a:r>
              <a:rPr lang="de-DE" baseline="-25000" dirty="0" smtClean="0"/>
              <a:t>4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4 </a:t>
            </a:r>
            <a:r>
              <a:rPr lang="de-DE" dirty="0"/>
              <a:t>+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4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Kanonische konjunktive Normalform (KKNF, KKF)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Konjunktion einer Menge von Maxtermen mit gleichen Variablen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KKNF zur </a:t>
            </a:r>
            <a:r>
              <a:rPr lang="de-DE" dirty="0"/>
              <a:t>Funktion </a:t>
            </a:r>
            <a:r>
              <a:rPr lang="de-DE" i="1" dirty="0"/>
              <a:t>f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4</a:t>
            </a:r>
            <a:r>
              <a:rPr lang="de-DE" dirty="0"/>
              <a:t>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 +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smtClean="0"/>
              <a:t>+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 </a:t>
            </a:r>
            <a:r>
              <a:rPr lang="de-DE" dirty="0" smtClean="0"/>
              <a:t>+ </a:t>
            </a:r>
            <a:r>
              <a:rPr lang="de-DE" i="1" dirty="0" smtClean="0"/>
              <a:t>x</a:t>
            </a:r>
            <a:r>
              <a:rPr lang="de-DE" baseline="-25000" dirty="0" smtClean="0"/>
              <a:t>4</a:t>
            </a:r>
            <a:r>
              <a:rPr lang="de-DE" dirty="0" smtClean="0"/>
              <a:t>) * 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 +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smtClean="0"/>
              <a:t>+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 </a:t>
            </a:r>
            <a:r>
              <a:rPr lang="de-DE" dirty="0" smtClean="0"/>
              <a:t>+ </a:t>
            </a:r>
            <a:r>
              <a:rPr lang="de-DE" i="1" dirty="0" smtClean="0"/>
              <a:t>x</a:t>
            </a:r>
            <a:r>
              <a:rPr lang="de-DE" baseline="-25000" dirty="0" smtClean="0"/>
              <a:t>4</a:t>
            </a:r>
            <a:r>
              <a:rPr lang="de-DE" dirty="0" smtClean="0"/>
              <a:t>) * 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 +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smtClean="0"/>
              <a:t>+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 </a:t>
            </a:r>
            <a:r>
              <a:rPr lang="de-DE" dirty="0" smtClean="0"/>
              <a:t>+ </a:t>
            </a:r>
            <a:r>
              <a:rPr lang="de-DE" i="1" dirty="0" smtClean="0"/>
              <a:t>x</a:t>
            </a:r>
            <a:r>
              <a:rPr lang="de-DE" baseline="-25000" dirty="0" smtClean="0"/>
              <a:t>4</a:t>
            </a:r>
            <a:r>
              <a:rPr lang="de-DE" dirty="0" smtClean="0"/>
              <a:t>)</a:t>
            </a:r>
          </a:p>
        </p:txBody>
      </p:sp>
      <p:pic>
        <p:nvPicPr>
          <p:cNvPr id="6" name="Picture 4" descr="MPj043316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04" y="1196752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1475656" y="2852936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2915816" y="2852936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3834000" y="2852936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4770000" y="2852936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5220072" y="2852936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6156176" y="2852936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1628056" y="4546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3275856" y="4546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4283968" y="4546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5418000" y="4546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5940152" y="4546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6948264" y="4546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15469FF-B77F-47AC-BEF1-6625725DE86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Hauptsatz der Schaltalgebra (1)</a:t>
            </a:r>
            <a:endParaRPr lang="de-DE" dirty="0"/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Jede Schaltfunktion lässt sich als genau eine KDNF darstellen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jedes </a:t>
            </a:r>
            <a:r>
              <a:rPr lang="de-DE" i="1" dirty="0" smtClean="0"/>
              <a:t>f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dirty="0" smtClean="0"/>
              <a:t>) = 1 aus der Wahrheitstabelle bilde man einen Minterm für die KDNF.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Eine Variable </a:t>
            </a:r>
            <a:r>
              <a:rPr lang="de-DE" i="1" dirty="0" smtClean="0"/>
              <a:t>x</a:t>
            </a:r>
            <a:r>
              <a:rPr lang="de-DE" i="1" baseline="-25000" dirty="0" smtClean="0"/>
              <a:t>i</a:t>
            </a:r>
            <a:r>
              <a:rPr lang="de-DE" dirty="0" smtClean="0"/>
              <a:t> wird invertiert, wenn die Variable für diesen Eintrag in der Wahrheitstabelle 0 ist, ansonsten einfach verwendet.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Darstellung durch KDNF bis auf Vertauschungen eindeutig (Kommutativität)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8" t="43228" r="14070" b="23601"/>
          <a:stretch/>
        </p:blipFill>
        <p:spPr>
          <a:xfrm>
            <a:off x="611560" y="3664155"/>
            <a:ext cx="6230867" cy="1853077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 bwMode="auto">
          <a:xfrm>
            <a:off x="1872000" y="1772816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CA381D7-CA68-4646-963A-0C2BE1D655A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(1)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b="1" dirty="0" smtClean="0"/>
              <a:t>Kombinatorische Logik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Digitale Schaltungen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Logische Schaltungen und Gatter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Boolesche Algebra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Schaltfunktionen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Beispiele für wichtige Schaltfunktionen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Darstellung von Schaltfunktionen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Wahrheitstabellen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Normalformen (KDNF, KKNF)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Hauptsatz der Schaltalgebra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5902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15469FF-B77F-47AC-BEF1-6625725DE86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Hauptsatz der Schaltalgebra (2)</a:t>
            </a:r>
            <a:endParaRPr lang="de-DE" dirty="0"/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Jede Schaltfunktion lässt sich als genau eine KKNF darstellen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jedes </a:t>
            </a:r>
            <a:r>
              <a:rPr lang="de-DE" i="1" dirty="0" smtClean="0"/>
              <a:t>f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dirty="0" smtClean="0"/>
              <a:t>) = 0 aus der Wahrheitstabelle bilde man einen Maxterm für die KKNF.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Eine Variable </a:t>
            </a:r>
            <a:r>
              <a:rPr lang="de-DE" i="1" dirty="0" smtClean="0"/>
              <a:t>x</a:t>
            </a:r>
            <a:r>
              <a:rPr lang="de-DE" i="1" baseline="-25000" dirty="0" smtClean="0"/>
              <a:t>i</a:t>
            </a:r>
            <a:r>
              <a:rPr lang="de-DE" dirty="0" smtClean="0"/>
              <a:t> wird invertiert, wenn die Variable für diesen Eintrag in der Wahrheitstabelle 1 ist, ansonsten einfach verwendet.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Darstellung durch KKNF bis auf Vertauschungen eindeutig (Kommutativität)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1872000" y="1772816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9" t="47284" r="14956" b="19545"/>
          <a:stretch/>
        </p:blipFill>
        <p:spPr>
          <a:xfrm>
            <a:off x="612000" y="3664800"/>
            <a:ext cx="6158039" cy="18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9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15469FF-B77F-47AC-BEF1-6625725DE86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Hauptsatz der Schaltalgebra (3)</a:t>
            </a:r>
            <a:endParaRPr lang="de-DE" dirty="0"/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Überführung der kanonischen Normalformen ineinander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Wegen Dualität gilt:</a:t>
            </a:r>
            <a:br>
              <a:rPr lang="de-DE" dirty="0" smtClean="0"/>
            </a:br>
            <a:r>
              <a:rPr lang="de-DE" sz="600" dirty="0" smtClean="0"/>
              <a:t/>
            </a:r>
            <a:br>
              <a:rPr lang="de-DE" sz="600" dirty="0" smtClean="0"/>
            </a:br>
            <a:r>
              <a:rPr lang="de-DE" dirty="0" smtClean="0"/>
              <a:t>KDNF( </a:t>
            </a:r>
            <a:r>
              <a:rPr lang="de-DE" i="1" dirty="0" smtClean="0"/>
              <a:t>f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dirty="0" smtClean="0"/>
              <a:t>) ) = KKNF( </a:t>
            </a:r>
            <a:r>
              <a:rPr lang="de-DE" i="1" dirty="0" smtClean="0"/>
              <a:t>f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dirty="0" smtClean="0"/>
              <a:t>) )</a:t>
            </a:r>
            <a:br>
              <a:rPr lang="de-DE" dirty="0" smtClean="0"/>
            </a:br>
            <a:r>
              <a:rPr lang="de-DE" sz="600" dirty="0"/>
              <a:t/>
            </a:r>
            <a:br>
              <a:rPr lang="de-DE" sz="600" dirty="0"/>
            </a:br>
            <a:r>
              <a:rPr lang="de-DE" dirty="0" smtClean="0"/>
              <a:t>und</a:t>
            </a:r>
            <a:br>
              <a:rPr lang="de-DE" dirty="0" smtClean="0"/>
            </a:br>
            <a:r>
              <a:rPr lang="de-DE" sz="600" dirty="0"/>
              <a:t/>
            </a:r>
            <a:br>
              <a:rPr lang="de-DE" sz="600" dirty="0"/>
            </a:br>
            <a:r>
              <a:rPr lang="de-DE" dirty="0" smtClean="0"/>
              <a:t>KKNF</a:t>
            </a:r>
            <a:r>
              <a:rPr lang="de-DE" dirty="0"/>
              <a:t>( </a:t>
            </a:r>
            <a:r>
              <a:rPr lang="de-DE" i="1" dirty="0"/>
              <a:t>f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dirty="0"/>
              <a:t>) ) = </a:t>
            </a:r>
            <a:r>
              <a:rPr lang="de-DE" dirty="0" smtClean="0"/>
              <a:t>KDNF</a:t>
            </a:r>
            <a:r>
              <a:rPr lang="de-DE" dirty="0"/>
              <a:t>( </a:t>
            </a:r>
            <a:r>
              <a:rPr lang="de-DE" i="1" dirty="0"/>
              <a:t>f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dirty="0"/>
              <a:t>) )</a:t>
            </a:r>
            <a:br>
              <a:rPr lang="de-DE" dirty="0"/>
            </a:br>
            <a:endParaRPr lang="de-DE" dirty="0" smtClean="0"/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1602000" y="2250000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3240000" y="2250000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1594800" y="3196800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3240000" y="3196800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3096000" y="2196000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2267744" y="2132856"/>
            <a:ext cx="13406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3096000" y="3140968"/>
            <a:ext cx="3600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2267744" y="3077824"/>
            <a:ext cx="13406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5973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CA381D7-CA68-4646-963A-0C2BE1D655A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b="1" dirty="0" smtClean="0"/>
              <a:t>Kombinatorische Logik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Einleitung</a:t>
            </a:r>
            <a:endParaRPr lang="de-DE" sz="2000" dirty="0" smtClean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Schaltfunktionen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Beispiele für wichtige Schaltfunktionen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Darstellung von Schaltfunktionen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Wahrheitstabellen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Normalformen (KDNF, KKNF)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Hauptsatz der Schaltalgebra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Synthese von Schaltungen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Schaltnetze / </a:t>
            </a:r>
            <a:r>
              <a:rPr lang="en-US" i="1" dirty="0" smtClean="0"/>
              <a:t>Combinational Networks</a:t>
            </a:r>
          </a:p>
        </p:txBody>
      </p:sp>
    </p:spTree>
    <p:extLst>
      <p:ext uri="{BB962C8B-B14F-4D97-AF65-F5344CB8AC3E}">
        <p14:creationId xmlns:p14="http://schemas.microsoft.com/office/powerpoint/2010/main" val="2430584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B3B2575-63BE-4FDA-B67C-19981CCCD3E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Synthese von Schaltungen</a:t>
            </a:r>
            <a:endParaRPr lang="de-DE" dirty="0"/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Vorgehen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Aufstellen der Wahrheitstabelle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Bilden der KDNF (oder KKNF)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Aufbau der dazugehörigen Schaltung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3ED7A8A-50A2-43E6-9CF3-BB2B33AEB9C8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ODER-Funktion</a:t>
            </a:r>
            <a:endParaRPr lang="de-DE" dirty="0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Wahrheitstabelle für die zweistellige ODER-Funktion</a:t>
            </a:r>
            <a:endParaRPr lang="de-DE" dirty="0"/>
          </a:p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endParaRPr lang="de-DE" sz="1200" b="1" dirty="0" smtClean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Bildung der KDNF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Suchen der Stellen mit </a:t>
            </a:r>
            <a:r>
              <a:rPr lang="de-DE" i="1" dirty="0" smtClean="0"/>
              <a:t>f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  <a:r>
              <a:rPr lang="de-DE" dirty="0" smtClean="0"/>
              <a:t>) = 1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Summieren der entsprechenden Minterme:</a:t>
            </a:r>
            <a:br>
              <a:rPr lang="de-DE" dirty="0" smtClean="0"/>
            </a:br>
            <a:r>
              <a:rPr lang="de-DE" i="1" dirty="0"/>
              <a:t>f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) </a:t>
            </a:r>
            <a:r>
              <a:rPr lang="de-DE" dirty="0" smtClean="0"/>
              <a:t>=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 smtClean="0"/>
              <a:t> *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  <a:r>
              <a:rPr lang="de-DE" dirty="0" smtClean="0"/>
              <a:t> +</a:t>
            </a:r>
            <a:r>
              <a:rPr lang="de-DE" i="1" dirty="0"/>
              <a:t> 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smtClean="0"/>
              <a:t>+</a:t>
            </a:r>
            <a:r>
              <a:rPr lang="de-DE" i="1" dirty="0"/>
              <a:t> 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</a:p>
          <a:p>
            <a:pPr marL="381000" indent="-381000">
              <a:lnSpc>
                <a:spcPct val="90000"/>
              </a:lnSpc>
            </a:pPr>
            <a:endParaRPr lang="de-DE" sz="1200" b="1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Problem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Schaltung wird in aller Regel nicht minimal sein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00405"/>
              </p:ext>
            </p:extLst>
          </p:nvPr>
        </p:nvGraphicFramePr>
        <p:xfrm>
          <a:off x="467420" y="1862832"/>
          <a:ext cx="208835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105"/>
                <a:gridCol w="576105"/>
                <a:gridCol w="9361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1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f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1</a:t>
                      </a:r>
                      <a:r>
                        <a:rPr lang="de-DE" sz="1800" i="0" baseline="0" dirty="0" smtClean="0"/>
                        <a:t>, </a:t>
                      </a: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2</a:t>
                      </a:r>
                      <a:r>
                        <a:rPr lang="de-DE" sz="1800" i="0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1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Gerade Verbindung 6"/>
          <p:cNvCxnSpPr/>
          <p:nvPr/>
        </p:nvCxnSpPr>
        <p:spPr bwMode="auto">
          <a:xfrm>
            <a:off x="1746000" y="5157192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3186000" y="5157192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08F2241-32A7-40ED-9FEE-12827CC35AAB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Einschub: Binärzahlen</a:t>
            </a:r>
            <a:endParaRPr lang="de-DE" dirty="0"/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Darstellung ganzer Zahlen mit Hilfe von binären Zuständen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Darstellung mit 0 und 1 aber mehreren Stellen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zweistellige Binärzahlen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4 Möglichkeiten: 00, 01, 10, 11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dreistellige Binärzahlen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8 Möglichkeiten: 000, 001, 010, 011, 100, 101, 110, 111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Wert einer Binärzahl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(011)</a:t>
            </a:r>
            <a:r>
              <a:rPr lang="de-DE" baseline="-25000" dirty="0" smtClean="0"/>
              <a:t>2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Stufenzahlen aus dem Binärsystem: Zweierpotenzen, 2n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Berechnung:</a:t>
            </a:r>
            <a:br>
              <a:rPr lang="de-DE" dirty="0" smtClean="0"/>
            </a:br>
            <a:r>
              <a:rPr lang="de-DE" dirty="0" smtClean="0"/>
              <a:t>(011)</a:t>
            </a:r>
            <a:r>
              <a:rPr lang="de-DE" baseline="-25000" dirty="0" smtClean="0"/>
              <a:t>2</a:t>
            </a:r>
            <a:r>
              <a:rPr lang="de-DE" dirty="0" smtClean="0"/>
              <a:t> = 0 * 2</a:t>
            </a:r>
            <a:r>
              <a:rPr lang="de-DE" baseline="30000" dirty="0" smtClean="0"/>
              <a:t>2</a:t>
            </a:r>
            <a:r>
              <a:rPr lang="de-DE" dirty="0" smtClean="0"/>
              <a:t> + 1 * 2</a:t>
            </a:r>
            <a:r>
              <a:rPr lang="de-DE" baseline="30000" dirty="0" smtClean="0"/>
              <a:t>1</a:t>
            </a:r>
            <a:r>
              <a:rPr lang="de-DE" dirty="0" smtClean="0"/>
              <a:t> + 1 * 2</a:t>
            </a:r>
            <a:r>
              <a:rPr lang="de-DE" baseline="30000" dirty="0" smtClean="0"/>
              <a:t>0</a:t>
            </a:r>
            <a:r>
              <a:rPr lang="de-DE" dirty="0" smtClean="0"/>
              <a:t> = 3</a:t>
            </a:r>
            <a:r>
              <a:rPr lang="de-DE" baseline="-25000" dirty="0" smtClean="0"/>
              <a:t>10</a:t>
            </a:r>
            <a:endParaRPr lang="de-DE" baseline="-25000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D31D1F0-10E7-4AE7-83BF-32F72215AA5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Eingabemelder / 1-aus-</a:t>
            </a:r>
            <a:r>
              <a:rPr lang="de-DE" i="1" dirty="0" smtClean="0"/>
              <a:t>n</a:t>
            </a:r>
            <a:r>
              <a:rPr lang="de-DE" dirty="0" smtClean="0"/>
              <a:t>-Codierer (1)</a:t>
            </a:r>
            <a:endParaRPr lang="de-DE" dirty="0"/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Verhalten für </a:t>
            </a:r>
            <a:r>
              <a:rPr lang="de-DE" b="1" i="1" dirty="0" smtClean="0"/>
              <a:t>n</a:t>
            </a:r>
            <a:r>
              <a:rPr lang="de-DE" b="1" dirty="0" smtClean="0"/>
              <a:t> = 3: 3 Eingänge und 2 Ausgänge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Höchstens einer der Eingänge darf 1 sein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Ergebnis ist die Binärzahl, die die Nummer des Eingangs darstellt</a:t>
            </a:r>
            <a:endParaRPr lang="de-DE" dirty="0"/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Wahrheitstabelle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56945"/>
              </p:ext>
            </p:extLst>
          </p:nvPr>
        </p:nvGraphicFramePr>
        <p:xfrm>
          <a:off x="467420" y="2996952"/>
          <a:ext cx="4320604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85"/>
                <a:gridCol w="518485"/>
                <a:gridCol w="518485"/>
                <a:gridCol w="1396997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3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f</a:t>
                      </a:r>
                      <a:r>
                        <a:rPr lang="de-DE" sz="1800" i="0" baseline="-25000" dirty="0" smtClean="0"/>
                        <a:t>2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1</a:t>
                      </a:r>
                      <a:r>
                        <a:rPr lang="de-DE" sz="1800" i="0" baseline="0" dirty="0" smtClean="0"/>
                        <a:t>, </a:t>
                      </a: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2</a:t>
                      </a:r>
                      <a:r>
                        <a:rPr lang="de-DE" sz="1800" i="0" baseline="0" dirty="0" smtClean="0"/>
                        <a:t>, </a:t>
                      </a: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3</a:t>
                      </a:r>
                      <a:r>
                        <a:rPr lang="de-DE" sz="1800" i="0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f</a:t>
                      </a:r>
                      <a:r>
                        <a:rPr lang="de-DE" sz="1800" i="0" baseline="-25000" dirty="0" smtClean="0"/>
                        <a:t>1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1</a:t>
                      </a:r>
                      <a:r>
                        <a:rPr lang="de-DE" sz="1800" i="0" baseline="0" dirty="0" smtClean="0"/>
                        <a:t>, </a:t>
                      </a: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2</a:t>
                      </a:r>
                      <a:r>
                        <a:rPr lang="de-DE" sz="1800" i="0" baseline="0" dirty="0" smtClean="0"/>
                        <a:t>, </a:t>
                      </a: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3</a:t>
                      </a:r>
                      <a:r>
                        <a:rPr lang="de-DE" sz="1800" i="0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5796136" y="3501008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Ausgabe des 1-aus-3-Codierers ist Ergebnis zweier Schaltfunktionen </a:t>
            </a:r>
            <a:r>
              <a:rPr lang="de-DE" sz="2000" i="1" dirty="0" smtClean="0"/>
              <a:t>f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und </a:t>
            </a:r>
            <a:r>
              <a:rPr lang="de-DE" sz="2000" i="1" dirty="0" smtClean="0"/>
              <a:t>f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sp>
        <p:nvSpPr>
          <p:cNvPr id="3" name="Trapezoid 2"/>
          <p:cNvSpPr/>
          <p:nvPr/>
        </p:nvSpPr>
        <p:spPr bwMode="auto">
          <a:xfrm rot="5400000">
            <a:off x="7416316" y="1448780"/>
            <a:ext cx="792088" cy="288032"/>
          </a:xfrm>
          <a:prstGeom prst="trapezoid">
            <a:avLst>
              <a:gd name="adj" fmla="val 61523"/>
            </a:avLst>
          </a:prstGeom>
          <a:solidFill>
            <a:srgbClr val="FFFF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 flipH="1">
            <a:off x="7236296" y="159279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H="1">
            <a:off x="7236296" y="141277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 flipH="1">
            <a:off x="7236296" y="17728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 flipH="1">
            <a:off x="7956376" y="1484784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 flipH="1">
            <a:off x="7956376" y="1700808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Ellipse 8"/>
          <p:cNvSpPr/>
          <p:nvPr/>
        </p:nvSpPr>
        <p:spPr bwMode="auto">
          <a:xfrm>
            <a:off x="2339752" y="3693512"/>
            <a:ext cx="2160240" cy="45556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eihandform 15"/>
          <p:cNvSpPr/>
          <p:nvPr/>
        </p:nvSpPr>
        <p:spPr bwMode="auto">
          <a:xfrm>
            <a:off x="4393975" y="3597893"/>
            <a:ext cx="1497027" cy="229640"/>
          </a:xfrm>
          <a:custGeom>
            <a:avLst/>
            <a:gdLst>
              <a:gd name="connsiteX0" fmla="*/ 0 w 1497027"/>
              <a:gd name="connsiteY0" fmla="*/ 229640 h 229640"/>
              <a:gd name="connsiteX1" fmla="*/ 914400 w 1497027"/>
              <a:gd name="connsiteY1" fmla="*/ 11155 h 229640"/>
              <a:gd name="connsiteX2" fmla="*/ 1497027 w 1497027"/>
              <a:gd name="connsiteY2" fmla="*/ 51615 h 2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027" h="229640">
                <a:moveTo>
                  <a:pt x="0" y="229640"/>
                </a:moveTo>
                <a:cubicBezTo>
                  <a:pt x="332448" y="135233"/>
                  <a:pt x="664896" y="40826"/>
                  <a:pt x="914400" y="11155"/>
                </a:cubicBezTo>
                <a:cubicBezTo>
                  <a:pt x="1163904" y="-18516"/>
                  <a:pt x="1330465" y="16549"/>
                  <a:pt x="1497027" y="51615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stealth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E9DE9BD-5BB6-41A0-9E8D-9BA5626C0EE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Eingabemelder / 1-aus-</a:t>
            </a:r>
            <a:r>
              <a:rPr lang="de-DE" i="1" dirty="0"/>
              <a:t>n</a:t>
            </a:r>
            <a:r>
              <a:rPr lang="de-DE" dirty="0"/>
              <a:t>-Codierer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Uninteressante Funktionswerte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Einige Eingabewerte können nicht vorkommen / werden ausgeschlossen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„Don’t care“</a:t>
            </a:r>
            <a:r>
              <a:rPr lang="de-DE" dirty="0" smtClean="0"/>
              <a:t> Ergebnisse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Mit „*“ in Wahrheitstabelle gekennzeichnet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Bildung der KDNF für beide Schaltfunktionen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f</a:t>
            </a:r>
            <a:r>
              <a:rPr lang="de-DE" baseline="-25000" dirty="0" smtClean="0"/>
              <a:t>2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 smtClean="0"/>
              <a:t>) = 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 *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  <a:r>
              <a:rPr lang="de-DE" dirty="0" smtClean="0"/>
              <a:t> *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 smtClean="0"/>
              <a:t> + 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 *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  <a:r>
              <a:rPr lang="de-DE" dirty="0" smtClean="0"/>
              <a:t> * </a:t>
            </a:r>
            <a:r>
              <a:rPr lang="de-DE" i="1" dirty="0" smtClean="0"/>
              <a:t>x</a:t>
            </a:r>
            <a:r>
              <a:rPr lang="de-DE" baseline="-25000" dirty="0" smtClean="0"/>
              <a:t>3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f</a:t>
            </a:r>
            <a:r>
              <a:rPr lang="de-DE" baseline="-25000" dirty="0" smtClean="0"/>
              <a:t>1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) =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 +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* </a:t>
            </a:r>
            <a:r>
              <a:rPr lang="de-DE" i="1" dirty="0" smtClean="0"/>
              <a:t>x</a:t>
            </a:r>
            <a:r>
              <a:rPr lang="de-DE" baseline="-25000" dirty="0" smtClean="0"/>
              <a:t>3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Uninteressante Funktionsergebnisse werden nicht berücksichtigt</a:t>
            </a:r>
            <a:br>
              <a:rPr lang="de-DE" dirty="0" smtClean="0"/>
            </a:br>
            <a:r>
              <a:rPr lang="de-DE" dirty="0" smtClean="0"/>
              <a:t>(d.h. bei KDNF wie Null-Ergebnisse behandelt)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2160000" y="3356992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3078000" y="3356992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3582000" y="3356992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4067944" y="3356992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3582000" y="3754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4068000" y="3754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3078000" y="3754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2627784" y="3754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7078321-003F-400A-8E1D-97AAEB7ECB1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Siebensegmentanzeige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Typische Anzeige für Ziffern (bspw. in Digitaluhren)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Schaltfunktionen zur Ansteuerung der 7 verschiedenen Segmente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Eingabe pro Schaltfunktion / Segment: Binär codierte Zahl bzw. Ziffer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Ausgabe pro Schaltfunktion / Segment: Bit ob Segment an oder aus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Im folgenden gesucht: Schaltfunktion zur Ansteuerung von Segment d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37144" r="3717" b="27367"/>
          <a:stretch/>
        </p:blipFill>
        <p:spPr>
          <a:xfrm>
            <a:off x="395536" y="1844824"/>
            <a:ext cx="8092036" cy="19825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2480A47-6B6A-4D31-B84B-8745045F6D9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Siebensegmentanzeige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Wahrheitstabelle zur Ansteuerung</a:t>
            </a:r>
          </a:p>
          <a:p>
            <a:pPr>
              <a:lnSpc>
                <a:spcPct val="90000"/>
              </a:lnSpc>
            </a:pPr>
            <a:r>
              <a:rPr lang="de-DE" b="1" dirty="0" smtClean="0"/>
              <a:t>des Segments d</a:t>
            </a:r>
            <a:endParaRPr lang="de-DE" dirty="0" smtClean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061470"/>
              </p:ext>
            </p:extLst>
          </p:nvPr>
        </p:nvGraphicFramePr>
        <p:xfrm>
          <a:off x="4859908" y="1261576"/>
          <a:ext cx="3744540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85"/>
                <a:gridCol w="518485"/>
                <a:gridCol w="518485"/>
                <a:gridCol w="532901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3</a:t>
                      </a:r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d</a:t>
                      </a:r>
                      <a:r>
                        <a:rPr lang="de-DE" sz="1800" i="0" baseline="0" dirty="0" smtClean="0"/>
                        <a:t>(</a:t>
                      </a: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3</a:t>
                      </a:r>
                      <a:r>
                        <a:rPr lang="de-DE" sz="1800" i="0" baseline="0" dirty="0" smtClean="0"/>
                        <a:t>, </a:t>
                      </a: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2</a:t>
                      </a:r>
                      <a:r>
                        <a:rPr lang="de-DE" sz="1800" i="0" baseline="0" dirty="0" smtClean="0"/>
                        <a:t>, </a:t>
                      </a: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1</a:t>
                      </a:r>
                      <a:r>
                        <a:rPr lang="de-DE" sz="1800" i="0" baseline="0" dirty="0" smtClean="0"/>
                        <a:t>, </a:t>
                      </a:r>
                      <a:r>
                        <a:rPr lang="de-DE" sz="1800" i="1" baseline="0" dirty="0" smtClean="0"/>
                        <a:t>x</a:t>
                      </a:r>
                      <a:r>
                        <a:rPr lang="de-DE" sz="1800" i="0" baseline="-25000" dirty="0" smtClean="0"/>
                        <a:t>0</a:t>
                      </a:r>
                      <a:r>
                        <a:rPr lang="de-DE" sz="1800" i="0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/>
                        <a:t>0</a:t>
                      </a:r>
                      <a:endParaRPr lang="de-DE" sz="18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0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...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...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*</a:t>
                      </a:r>
                      <a:endParaRPr lang="de-D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389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CA381D7-CA68-4646-963A-0C2BE1D655A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(2)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b="1" dirty="0" smtClean="0"/>
              <a:t>Kombinatorische Logik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…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Synthese von Schaltungen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Beispiele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ODER-Funktion, Eingabemelder, Siebensegmentanzeige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Äquivalenz von Schaltfunktionen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Minimierung von Schaltungen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Grundlagen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Vorgehensweise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Karnaugh-Veitch Diagramme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Beispiele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Schaltnetze / </a:t>
            </a:r>
            <a:r>
              <a:rPr lang="en-US" i="1" dirty="0" smtClean="0"/>
              <a:t>Combinational Networks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Vorgehensweise der Synthese für Schaltnetze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Typische Schaltnetze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76845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7078321-003F-400A-8E1D-97AAEB7ECB1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Siebensegmentanzeige (3)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Aufstellung der KDNF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Nur 1-Werte betrachten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Don’t </a:t>
            </a:r>
            <a:r>
              <a:rPr lang="en-US" i="1" dirty="0" smtClean="0"/>
              <a:t>care</a:t>
            </a:r>
            <a:r>
              <a:rPr lang="de-DE" dirty="0" smtClean="0"/>
              <a:t>-Werte werden ignoriert</a:t>
            </a:r>
          </a:p>
          <a:p>
            <a:pPr>
              <a:lnSpc>
                <a:spcPct val="140000"/>
              </a:lnSpc>
              <a:buFont typeface="Arial" charset="0"/>
              <a:buChar char="–"/>
            </a:pPr>
            <a:r>
              <a:rPr lang="de-DE" i="1" dirty="0"/>
              <a:t>d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0</a:t>
            </a:r>
            <a:r>
              <a:rPr lang="de-DE" dirty="0" smtClean="0"/>
              <a:t>) = </a:t>
            </a:r>
            <a:r>
              <a:rPr lang="de-DE" i="1" dirty="0" smtClean="0"/>
              <a:t>x</a:t>
            </a:r>
            <a:r>
              <a:rPr lang="de-DE" baseline="-25000" dirty="0" smtClean="0"/>
              <a:t>3</a:t>
            </a:r>
            <a:r>
              <a:rPr lang="de-DE" dirty="0" smtClean="0"/>
              <a:t> *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  <a:r>
              <a:rPr lang="de-DE" dirty="0" smtClean="0"/>
              <a:t> * 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 * </a:t>
            </a:r>
            <a:r>
              <a:rPr lang="de-DE" i="1" dirty="0"/>
              <a:t>x</a:t>
            </a:r>
            <a:r>
              <a:rPr lang="de-DE" baseline="-25000" dirty="0"/>
              <a:t>0</a:t>
            </a:r>
            <a:r>
              <a:rPr lang="de-DE" dirty="0" smtClean="0"/>
              <a:t> +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0</a:t>
            </a:r>
            <a:r>
              <a:rPr lang="de-DE" dirty="0"/>
              <a:t> +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0</a:t>
            </a:r>
            <a:r>
              <a:rPr lang="de-DE" dirty="0"/>
              <a:t> +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        </a:t>
            </a:r>
            <a:r>
              <a:rPr lang="de-DE" sz="400" dirty="0" smtClean="0"/>
              <a:t> </a:t>
            </a:r>
            <a:r>
              <a:rPr lang="de-DE" i="1" dirty="0" smtClean="0"/>
              <a:t>x</a:t>
            </a:r>
            <a:r>
              <a:rPr lang="de-DE" baseline="-25000" dirty="0" smtClean="0"/>
              <a:t>3</a:t>
            </a:r>
            <a:r>
              <a:rPr lang="de-DE" dirty="0" smtClean="0"/>
              <a:t> </a:t>
            </a:r>
            <a:r>
              <a:rPr lang="de-DE" dirty="0"/>
              <a:t>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0</a:t>
            </a:r>
            <a:r>
              <a:rPr lang="de-DE" dirty="0"/>
              <a:t> +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0</a:t>
            </a:r>
            <a:r>
              <a:rPr lang="de-DE" dirty="0"/>
              <a:t> +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0</a:t>
            </a:r>
            <a:r>
              <a:rPr lang="de-DE" dirty="0"/>
              <a:t> </a:t>
            </a:r>
            <a:r>
              <a:rPr lang="de-DE" dirty="0" smtClean="0"/>
              <a:t>+</a:t>
            </a:r>
            <a:br>
              <a:rPr lang="de-DE" dirty="0" smtClean="0"/>
            </a:br>
            <a:r>
              <a:rPr lang="de-DE" dirty="0" smtClean="0"/>
              <a:t>                           </a:t>
            </a:r>
            <a:r>
              <a:rPr lang="de-DE" sz="400" dirty="0" smtClean="0"/>
              <a:t> </a:t>
            </a:r>
            <a:r>
              <a:rPr lang="de-DE" i="1" dirty="0" smtClean="0"/>
              <a:t>x</a:t>
            </a:r>
            <a:r>
              <a:rPr lang="de-DE" baseline="-25000" dirty="0" smtClean="0"/>
              <a:t>3</a:t>
            </a:r>
            <a:r>
              <a:rPr lang="de-DE" dirty="0" smtClean="0"/>
              <a:t> </a:t>
            </a:r>
            <a:r>
              <a:rPr lang="de-DE" dirty="0"/>
              <a:t>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0</a:t>
            </a:r>
            <a:endParaRPr lang="de-DE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KDNF sicherlich nicht minimal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Ungeeignet zur Übertragung in eine kostengünstige Schaltung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520000" y="256490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2970000" y="256490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3419872" y="256490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3888000" y="256490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4392000" y="256490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4842000" y="256490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5778000" y="256490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6264000" y="256490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6732240" y="256490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2520000" y="2996952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3419872" y="2996952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4392000" y="2996952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5778000" y="2996952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6732240" y="2996952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7182000" y="2996952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7650000" y="2996952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2970000" y="3394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>
            <a:off x="3419872" y="3394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3146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C96DF15-8028-4E36-8D2E-029F75F3A5E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Äquivalenz von Schaltfunktionen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Wegen der Eindeutigkeit der KDNF- bzw. KKNF-Darstellung gilt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Schaltfunktionen sind äquivalent, wenn sie sich auf die selbe KDNF oder KKNF zurückführen lassen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Bis auf Vertauschungen bzgl. des Kommutativitätsaxioms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Umformungen nach den Gesetzen der Booleschen Algebra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Erhaltung der Schaltfunktion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Nutzen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Minimierung von Schaltfunktionen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4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2CC500B-4089-46DC-8194-FEBE6547F3E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Minimierung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Suche nach einer minimalen Darstellung einer Schaltfunktion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Größenbegriff notwendig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Menge der benötigten Gatter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Anzahl der Variablen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Anzahl der notwendigen ICs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Anzahl der notwendigen Kontakte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Größe der benötigten Chipfläche in mm</a:t>
            </a:r>
            <a:r>
              <a:rPr lang="de-DE" baseline="30000" dirty="0" smtClean="0"/>
              <a:t>2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>
                <a:sym typeface="Wingdings"/>
              </a:rPr>
              <a:t></a:t>
            </a:r>
            <a:r>
              <a:rPr lang="de-DE" b="1" dirty="0" smtClean="0"/>
              <a:t> Größenbegriff von den (Herstellungs-) Kosten bestimmt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>
                <a:sym typeface="Wingdings"/>
              </a:rPr>
              <a:t></a:t>
            </a:r>
            <a:r>
              <a:rPr lang="de-DE" b="1" dirty="0" smtClean="0"/>
              <a:t> Größenbegriff hier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Anzahl der Booleschen Operationen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31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4DFFD84-2530-4343-BA9E-852C4D40BA3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Grundlage der Minimierung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7475"/>
            <a:ext cx="8964612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Gesetze der Booleschen Algebra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Insbesondere</a:t>
            </a:r>
            <a:br>
              <a:rPr lang="de-DE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i="1" dirty="0" smtClean="0"/>
              <a:t>A</a:t>
            </a:r>
            <a:r>
              <a:rPr lang="de-DE" dirty="0" smtClean="0"/>
              <a:t> * </a:t>
            </a:r>
            <a:r>
              <a:rPr lang="de-DE" i="1" dirty="0" smtClean="0"/>
              <a:t>B</a:t>
            </a:r>
            <a:r>
              <a:rPr lang="de-DE" dirty="0" smtClean="0"/>
              <a:t> + </a:t>
            </a:r>
            <a:r>
              <a:rPr lang="de-DE" i="1" dirty="0" smtClean="0"/>
              <a:t>A</a:t>
            </a:r>
            <a:r>
              <a:rPr lang="de-DE" dirty="0" smtClean="0"/>
              <a:t> * </a:t>
            </a:r>
            <a:r>
              <a:rPr lang="de-DE" i="1" dirty="0" smtClean="0"/>
              <a:t>B</a:t>
            </a:r>
            <a:r>
              <a:rPr lang="de-DE" dirty="0" smtClean="0"/>
              <a:t> = </a:t>
            </a:r>
            <a:r>
              <a:rPr lang="de-DE" i="1" dirty="0" smtClean="0"/>
              <a:t>A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Beweis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i="1" dirty="0">
                <a:solidFill>
                  <a:schemeClr val="bg1"/>
                </a:solidFill>
              </a:rPr>
              <a:t> </a:t>
            </a:r>
            <a:r>
              <a:rPr lang="de-DE" i="1" dirty="0" smtClean="0"/>
              <a:t>A</a:t>
            </a:r>
            <a:r>
              <a:rPr lang="de-DE" dirty="0" smtClean="0"/>
              <a:t> </a:t>
            </a:r>
            <a:r>
              <a:rPr lang="de-DE" dirty="0"/>
              <a:t>* </a:t>
            </a:r>
            <a:r>
              <a:rPr lang="de-DE" i="1" dirty="0"/>
              <a:t>B</a:t>
            </a:r>
            <a:r>
              <a:rPr lang="de-DE" dirty="0"/>
              <a:t> + </a:t>
            </a:r>
            <a:r>
              <a:rPr lang="de-DE" i="1" dirty="0"/>
              <a:t>A</a:t>
            </a:r>
            <a:r>
              <a:rPr lang="de-DE" dirty="0"/>
              <a:t> * </a:t>
            </a:r>
            <a:r>
              <a:rPr lang="de-DE" i="1" dirty="0"/>
              <a:t>B</a:t>
            </a:r>
            <a:r>
              <a:rPr lang="de-DE" dirty="0"/>
              <a:t> </a:t>
            </a:r>
            <a:r>
              <a:rPr lang="de-DE" dirty="0" smtClean="0"/>
              <a:t>= </a:t>
            </a:r>
            <a:r>
              <a:rPr lang="de-DE" i="1" dirty="0" smtClean="0"/>
              <a:t>A</a:t>
            </a:r>
            <a:r>
              <a:rPr lang="de-DE" dirty="0" smtClean="0"/>
              <a:t> * (</a:t>
            </a:r>
            <a:r>
              <a:rPr lang="de-DE" i="1" dirty="0" smtClean="0"/>
              <a:t>B</a:t>
            </a:r>
            <a:r>
              <a:rPr lang="de-DE" dirty="0" smtClean="0"/>
              <a:t> + </a:t>
            </a:r>
            <a:r>
              <a:rPr lang="de-DE" i="1" dirty="0" smtClean="0"/>
              <a:t>B</a:t>
            </a:r>
            <a:r>
              <a:rPr lang="de-DE" dirty="0" smtClean="0"/>
              <a:t>)		wg. (Kommutativität u.) Distributivität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i="1" dirty="0" smtClean="0">
                <a:solidFill>
                  <a:schemeClr val="bg1"/>
                </a:solidFill>
              </a:rPr>
              <a:t> </a:t>
            </a:r>
            <a:r>
              <a:rPr lang="de-DE" i="1" dirty="0" smtClean="0"/>
              <a:t>A</a:t>
            </a:r>
            <a:r>
              <a:rPr lang="de-DE" dirty="0" smtClean="0"/>
              <a:t> </a:t>
            </a:r>
            <a:r>
              <a:rPr lang="de-DE" dirty="0"/>
              <a:t>* (</a:t>
            </a:r>
            <a:r>
              <a:rPr lang="de-DE" i="1" dirty="0"/>
              <a:t>B</a:t>
            </a:r>
            <a:r>
              <a:rPr lang="de-DE" dirty="0"/>
              <a:t> + </a:t>
            </a:r>
            <a:r>
              <a:rPr lang="de-DE" i="1" dirty="0"/>
              <a:t>B</a:t>
            </a:r>
            <a:r>
              <a:rPr lang="de-DE" dirty="0" smtClean="0"/>
              <a:t>) = </a:t>
            </a:r>
            <a:r>
              <a:rPr lang="de-DE" i="1" dirty="0" smtClean="0"/>
              <a:t>A</a:t>
            </a:r>
            <a:r>
              <a:rPr lang="de-DE" dirty="0" smtClean="0"/>
              <a:t> * 1			wg. komplementärem Element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i="1" dirty="0" smtClean="0">
                <a:solidFill>
                  <a:schemeClr val="bg1"/>
                </a:solidFill>
              </a:rPr>
              <a:t> </a:t>
            </a:r>
            <a:r>
              <a:rPr lang="de-DE" i="1" dirty="0" smtClean="0"/>
              <a:t>A</a:t>
            </a:r>
            <a:r>
              <a:rPr lang="de-DE" dirty="0" smtClean="0"/>
              <a:t> </a:t>
            </a:r>
            <a:r>
              <a:rPr lang="de-DE" dirty="0"/>
              <a:t>* </a:t>
            </a:r>
            <a:r>
              <a:rPr lang="de-DE" dirty="0" smtClean="0"/>
              <a:t>1 = </a:t>
            </a:r>
            <a:r>
              <a:rPr lang="de-DE" i="1" dirty="0" smtClean="0"/>
              <a:t>A</a:t>
            </a:r>
            <a:r>
              <a:rPr lang="de-DE" dirty="0" smtClean="0"/>
              <a:t>				wg. neutralem Element</a:t>
            </a: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1872000" y="234888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1872000" y="3520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3275856" y="3520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1547664" y="4096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92478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C852309-FE3D-412F-8699-129ACEAA1FC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 der Minimierung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Beispiel: ODER-Funktion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KDNF: </a:t>
            </a:r>
            <a:r>
              <a:rPr lang="de-DE" i="1" dirty="0" smtClean="0"/>
              <a:t>f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) =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+</a:t>
            </a:r>
            <a:r>
              <a:rPr lang="de-DE" i="1" dirty="0"/>
              <a:t> 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+</a:t>
            </a:r>
            <a:r>
              <a:rPr lang="de-DE" i="1" dirty="0"/>
              <a:t> 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Umwandlung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i="1" dirty="0" smtClean="0">
                <a:solidFill>
                  <a:schemeClr val="bg1"/>
                </a:solidFill>
              </a:rPr>
              <a:t> </a:t>
            </a:r>
            <a:r>
              <a:rPr lang="de-DE" i="1" dirty="0" smtClean="0"/>
              <a:t>f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) =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+</a:t>
            </a:r>
            <a:r>
              <a:rPr lang="de-DE" i="1" dirty="0"/>
              <a:t> 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+</a:t>
            </a:r>
            <a:r>
              <a:rPr lang="de-DE" i="1" dirty="0"/>
              <a:t> 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dirty="0" smtClean="0">
                <a:solidFill>
                  <a:schemeClr val="bg1"/>
                </a:solidFill>
              </a:rPr>
              <a:t> </a:t>
            </a:r>
            <a:r>
              <a:rPr lang="de-DE" dirty="0" smtClean="0"/>
              <a:t>            </a:t>
            </a:r>
            <a:r>
              <a:rPr lang="de-DE" sz="1600" dirty="0" smtClean="0"/>
              <a:t> </a:t>
            </a:r>
            <a:r>
              <a:rPr lang="de-DE" dirty="0" smtClean="0"/>
              <a:t>= 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de-DE" dirty="0"/>
              <a:t>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+</a:t>
            </a:r>
            <a:r>
              <a:rPr lang="de-DE" i="1" dirty="0"/>
              <a:t> </a:t>
            </a:r>
            <a:r>
              <a:rPr lang="de-DE" i="1" dirty="0">
                <a:solidFill>
                  <a:srgbClr val="3366FF"/>
                </a:solidFill>
              </a:rPr>
              <a:t>x</a:t>
            </a:r>
            <a:r>
              <a:rPr lang="de-DE" baseline="-25000" dirty="0">
                <a:solidFill>
                  <a:srgbClr val="3366FF"/>
                </a:solidFill>
              </a:rPr>
              <a:t>1</a:t>
            </a:r>
            <a:r>
              <a:rPr lang="de-DE" dirty="0">
                <a:solidFill>
                  <a:srgbClr val="3366FF"/>
                </a:solidFill>
              </a:rPr>
              <a:t> * </a:t>
            </a:r>
            <a:r>
              <a:rPr lang="de-DE" dirty="0" smtClean="0">
                <a:solidFill>
                  <a:srgbClr val="3366FF"/>
                </a:solidFill>
              </a:rPr>
              <a:t>(</a:t>
            </a:r>
            <a:r>
              <a:rPr lang="de-DE" i="1" dirty="0">
                <a:solidFill>
                  <a:srgbClr val="3366FF"/>
                </a:solidFill>
              </a:rPr>
              <a:t>x</a:t>
            </a:r>
            <a:r>
              <a:rPr lang="de-DE" baseline="-25000" dirty="0">
                <a:solidFill>
                  <a:srgbClr val="3366FF"/>
                </a:solidFill>
              </a:rPr>
              <a:t>2</a:t>
            </a:r>
            <a:r>
              <a:rPr lang="de-DE" dirty="0">
                <a:solidFill>
                  <a:srgbClr val="3366FF"/>
                </a:solidFill>
              </a:rPr>
              <a:t> +</a:t>
            </a:r>
            <a:r>
              <a:rPr lang="de-DE" i="1" dirty="0">
                <a:solidFill>
                  <a:srgbClr val="3366FF"/>
                </a:solidFill>
              </a:rPr>
              <a:t> </a:t>
            </a:r>
            <a:r>
              <a:rPr lang="de-DE" i="1" dirty="0" smtClean="0">
                <a:solidFill>
                  <a:srgbClr val="3366FF"/>
                </a:solidFill>
              </a:rPr>
              <a:t>x</a:t>
            </a:r>
            <a:r>
              <a:rPr lang="de-DE" baseline="-25000" dirty="0" smtClean="0">
                <a:solidFill>
                  <a:srgbClr val="3366FF"/>
                </a:solidFill>
              </a:rPr>
              <a:t>2</a:t>
            </a:r>
            <a:r>
              <a:rPr lang="de-DE" dirty="0" smtClean="0">
                <a:solidFill>
                  <a:srgbClr val="3366FF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dirty="0" smtClean="0">
                <a:solidFill>
                  <a:schemeClr val="bg1"/>
                </a:solidFill>
              </a:rPr>
              <a:t> </a:t>
            </a:r>
            <a:r>
              <a:rPr lang="de-DE" dirty="0" smtClean="0"/>
              <a:t>            </a:t>
            </a:r>
            <a:r>
              <a:rPr lang="de-DE" sz="1600" dirty="0" smtClean="0"/>
              <a:t> </a:t>
            </a:r>
            <a:r>
              <a:rPr lang="de-DE" dirty="0" smtClean="0"/>
              <a:t>=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+</a:t>
            </a:r>
            <a:r>
              <a:rPr lang="de-DE" i="1" dirty="0"/>
              <a:t> </a:t>
            </a:r>
            <a:r>
              <a:rPr lang="de-DE" i="1" dirty="0">
                <a:solidFill>
                  <a:srgbClr val="00B050"/>
                </a:solidFill>
              </a:rPr>
              <a:t>x</a:t>
            </a:r>
            <a:r>
              <a:rPr lang="de-DE" baseline="-25000" dirty="0">
                <a:solidFill>
                  <a:srgbClr val="00B050"/>
                </a:solidFill>
              </a:rPr>
              <a:t>1</a:t>
            </a:r>
            <a:r>
              <a:rPr lang="de-DE" dirty="0">
                <a:solidFill>
                  <a:srgbClr val="00B050"/>
                </a:solidFill>
              </a:rPr>
              <a:t> * </a:t>
            </a:r>
            <a:r>
              <a:rPr lang="de-DE" dirty="0" smtClean="0">
                <a:solidFill>
                  <a:srgbClr val="00B050"/>
                </a:solidFill>
              </a:rPr>
              <a:t>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dirty="0">
                <a:solidFill>
                  <a:schemeClr val="bg1"/>
                </a:solidFill>
              </a:rPr>
              <a:t> </a:t>
            </a:r>
            <a:r>
              <a:rPr lang="de-DE" dirty="0" smtClean="0"/>
              <a:t>            </a:t>
            </a:r>
            <a:r>
              <a:rPr lang="de-DE" sz="1600" dirty="0" smtClean="0"/>
              <a:t> </a:t>
            </a:r>
            <a:r>
              <a:rPr lang="de-DE" dirty="0" smtClean="0"/>
              <a:t>=</a:t>
            </a:r>
            <a:r>
              <a:rPr lang="de-DE" i="1" dirty="0"/>
              <a:t> 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+</a:t>
            </a:r>
            <a:r>
              <a:rPr lang="de-DE" i="1" dirty="0"/>
              <a:t> </a:t>
            </a:r>
            <a:r>
              <a:rPr lang="de-DE" i="1" dirty="0">
                <a:solidFill>
                  <a:srgbClr val="00B050"/>
                </a:solidFill>
              </a:rPr>
              <a:t>x</a:t>
            </a:r>
            <a:r>
              <a:rPr lang="de-DE" baseline="-25000" dirty="0">
                <a:solidFill>
                  <a:srgbClr val="00B050"/>
                </a:solidFill>
              </a:rPr>
              <a:t>1</a:t>
            </a:r>
            <a:endParaRPr lang="de-DE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dirty="0">
                <a:solidFill>
                  <a:schemeClr val="bg1"/>
                </a:solidFill>
              </a:rPr>
              <a:t> </a:t>
            </a:r>
            <a:r>
              <a:rPr lang="de-DE" dirty="0" smtClean="0"/>
              <a:t>            </a:t>
            </a:r>
            <a:r>
              <a:rPr lang="de-DE" sz="1600" dirty="0" smtClean="0"/>
              <a:t> </a:t>
            </a:r>
            <a:r>
              <a:rPr lang="de-DE" dirty="0" smtClean="0"/>
              <a:t>=</a:t>
            </a:r>
            <a:r>
              <a:rPr lang="de-DE" i="1" dirty="0"/>
              <a:t> 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+</a:t>
            </a:r>
            <a:r>
              <a:rPr lang="de-DE" i="1" dirty="0"/>
              <a:t>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1</a:t>
            </a:r>
            <a:r>
              <a:rPr lang="de-DE" dirty="0">
                <a:solidFill>
                  <a:srgbClr val="FF0000"/>
                </a:solidFill>
              </a:rPr>
              <a:t> +</a:t>
            </a:r>
            <a:r>
              <a:rPr lang="de-DE" i="1" dirty="0">
                <a:solidFill>
                  <a:srgbClr val="FF0000"/>
                </a:solidFill>
              </a:rPr>
              <a:t> x</a:t>
            </a:r>
            <a:r>
              <a:rPr lang="de-DE" baseline="-25000" dirty="0">
                <a:solidFill>
                  <a:srgbClr val="FF0000"/>
                </a:solidFill>
              </a:rPr>
              <a:t>1</a:t>
            </a:r>
            <a:r>
              <a:rPr lang="de-DE" dirty="0">
                <a:solidFill>
                  <a:srgbClr val="FF0000"/>
                </a:solidFill>
              </a:rPr>
              <a:t> * </a:t>
            </a:r>
            <a:r>
              <a:rPr lang="de-DE" i="1" dirty="0">
                <a:solidFill>
                  <a:srgbClr val="FF0000"/>
                </a:solidFill>
              </a:rPr>
              <a:t>x</a:t>
            </a:r>
            <a:r>
              <a:rPr lang="de-DE" baseline="-25000" dirty="0">
                <a:solidFill>
                  <a:srgbClr val="FF0000"/>
                </a:solidFill>
              </a:rPr>
              <a:t>2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dirty="0">
                <a:solidFill>
                  <a:schemeClr val="bg1"/>
                </a:solidFill>
              </a:rPr>
              <a:t> </a:t>
            </a:r>
            <a:r>
              <a:rPr lang="de-DE" dirty="0" smtClean="0"/>
              <a:t>            </a:t>
            </a:r>
            <a:r>
              <a:rPr lang="de-DE" sz="1600" dirty="0" smtClean="0"/>
              <a:t> </a:t>
            </a:r>
            <a:r>
              <a:rPr lang="de-DE" dirty="0" smtClean="0"/>
              <a:t>= </a:t>
            </a:r>
            <a:r>
              <a:rPr lang="de-DE" dirty="0" smtClean="0">
                <a:solidFill>
                  <a:srgbClr val="3366FF"/>
                </a:solidFill>
              </a:rPr>
              <a:t>(</a:t>
            </a:r>
            <a:r>
              <a:rPr lang="de-DE" i="1" dirty="0" smtClean="0">
                <a:solidFill>
                  <a:srgbClr val="3366FF"/>
                </a:solidFill>
              </a:rPr>
              <a:t>x</a:t>
            </a:r>
            <a:r>
              <a:rPr lang="de-DE" baseline="-25000" dirty="0" smtClean="0">
                <a:solidFill>
                  <a:srgbClr val="3366FF"/>
                </a:solidFill>
              </a:rPr>
              <a:t>1</a:t>
            </a:r>
            <a:r>
              <a:rPr lang="de-DE" dirty="0" smtClean="0">
                <a:solidFill>
                  <a:srgbClr val="3366FF"/>
                </a:solidFill>
              </a:rPr>
              <a:t> + </a:t>
            </a:r>
            <a:r>
              <a:rPr lang="de-DE" i="1" dirty="0" smtClean="0">
                <a:solidFill>
                  <a:srgbClr val="3366FF"/>
                </a:solidFill>
              </a:rPr>
              <a:t>x</a:t>
            </a:r>
            <a:r>
              <a:rPr lang="de-DE" baseline="-25000" dirty="0" smtClean="0">
                <a:solidFill>
                  <a:srgbClr val="3366FF"/>
                </a:solidFill>
              </a:rPr>
              <a:t>1</a:t>
            </a:r>
            <a:r>
              <a:rPr lang="de-DE" dirty="0" smtClean="0">
                <a:solidFill>
                  <a:srgbClr val="3366FF"/>
                </a:solidFill>
              </a:rPr>
              <a:t>) *</a:t>
            </a:r>
            <a:r>
              <a:rPr lang="de-DE" i="1" dirty="0" smtClean="0">
                <a:solidFill>
                  <a:srgbClr val="3366FF"/>
                </a:solidFill>
              </a:rPr>
              <a:t> x</a:t>
            </a:r>
            <a:r>
              <a:rPr lang="de-DE" baseline="-25000" dirty="0" smtClean="0">
                <a:solidFill>
                  <a:srgbClr val="3366FF"/>
                </a:solidFill>
              </a:rPr>
              <a:t>2</a:t>
            </a:r>
            <a:r>
              <a:rPr lang="de-DE" dirty="0" smtClean="0"/>
              <a:t> </a:t>
            </a:r>
            <a:r>
              <a:rPr lang="de-DE" dirty="0"/>
              <a:t>+</a:t>
            </a:r>
            <a:r>
              <a:rPr lang="de-DE" i="1" dirty="0"/>
              <a:t> 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dirty="0">
                <a:solidFill>
                  <a:schemeClr val="bg1"/>
                </a:solidFill>
              </a:rPr>
              <a:t> </a:t>
            </a:r>
            <a:r>
              <a:rPr lang="de-DE" dirty="0" smtClean="0"/>
              <a:t>            </a:t>
            </a:r>
            <a:r>
              <a:rPr lang="de-DE" sz="1600" dirty="0" smtClean="0"/>
              <a:t> </a:t>
            </a:r>
            <a:r>
              <a:rPr lang="de-DE" dirty="0" smtClean="0"/>
              <a:t>= </a:t>
            </a:r>
            <a:r>
              <a:rPr lang="de-DE" i="1" dirty="0">
                <a:solidFill>
                  <a:srgbClr val="00B050"/>
                </a:solidFill>
              </a:rPr>
              <a:t>x</a:t>
            </a:r>
            <a:r>
              <a:rPr lang="de-DE" baseline="-25000" dirty="0">
                <a:solidFill>
                  <a:srgbClr val="00B050"/>
                </a:solidFill>
              </a:rPr>
              <a:t>2</a:t>
            </a:r>
            <a:r>
              <a:rPr lang="de-DE" dirty="0"/>
              <a:t> +</a:t>
            </a:r>
            <a:r>
              <a:rPr lang="de-DE" i="1" dirty="0"/>
              <a:t> x</a:t>
            </a:r>
            <a:r>
              <a:rPr lang="de-DE" baseline="-25000" dirty="0"/>
              <a:t>1</a:t>
            </a: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sz="600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rgbClr val="3366FF"/>
                </a:solidFill>
              </a:rPr>
              <a:t>Distributivität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rgbClr val="00B050"/>
                </a:solidFill>
              </a:rPr>
              <a:t>Neutrales Element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rgbClr val="FF0000"/>
                </a:solidFill>
              </a:rPr>
              <a:t>Absorption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538000" y="1772816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3978000" y="1772816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1710000" y="2728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3150000" y="2728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1710000" y="3106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3222000" y="3106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1710000" y="3466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1710000" y="3844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1710000" y="4204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1800000" y="4564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4925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16479F4-4373-4DEB-B34A-4A05AEF1EDAA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Vorgehensweise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Manuelle Minimierung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Umformen (z.B. der KDNF) nach den Regeln der Booleschen Algebra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Algorithmisches Verfahren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Verfahren nach Quine/McCluskey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Kann durch ein Programm automatisiert angewendet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Geeignet für Schaltfunktionen mit vielen Variablen</a:t>
            </a:r>
            <a:endParaRPr lang="de-DE" dirty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Graphische Verfahren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Händlerscher Kreisgraph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Karnaugh-Veitch Diagramme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Geeignet für Schaltfunktionen mit wenigen Variablen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46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1CCA8E3-22CC-42C9-9B54-E821EA4BA6F8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Karnaugh-Veitch Diagramme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Ausgangspunkt KDNF (oder KKNF)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Rechteckschema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 ein Feld für jeden möglichen Minterm (Maxterm)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Anordnung der Felder, so dass benachbarte Felder bzw. Minterme zusammenfassbar sind</a:t>
            </a:r>
            <a:br>
              <a:rPr lang="de-DE" dirty="0" smtClean="0"/>
            </a:b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Diagramm für zweistellige Schaltfunktion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Funktion: </a:t>
            </a:r>
            <a:r>
              <a:rPr lang="de-DE" i="1" dirty="0"/>
              <a:t>f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KV-Diagramm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53803" r="52124" b="20993"/>
          <a:stretch/>
        </p:blipFill>
        <p:spPr>
          <a:xfrm>
            <a:off x="611560" y="4509120"/>
            <a:ext cx="2540899" cy="14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75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50E94FB-8F9F-4501-A954-6A489F4CFCC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Karnaugh-Veitch Diagramme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Diagrammaufbau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 Variable </a:t>
            </a:r>
            <a:r>
              <a:rPr lang="de-DE" i="1" dirty="0" smtClean="0"/>
              <a:t>x</a:t>
            </a:r>
            <a:r>
              <a:rPr lang="de-DE" i="1" baseline="-25000" dirty="0" smtClean="0"/>
              <a:t>i</a:t>
            </a:r>
            <a:r>
              <a:rPr lang="de-DE" dirty="0" smtClean="0"/>
              <a:t> halbiert das Diagramm in zwei zusammenhängende Teile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Erster Teil für </a:t>
            </a:r>
            <a:r>
              <a:rPr lang="de-DE" i="1" dirty="0" smtClean="0"/>
              <a:t>x</a:t>
            </a:r>
            <a:r>
              <a:rPr lang="de-DE" i="1" baseline="-25000" dirty="0" smtClean="0"/>
              <a:t>i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Zweiter Teil für </a:t>
            </a:r>
            <a:r>
              <a:rPr lang="de-DE" i="1" dirty="0" smtClean="0"/>
              <a:t>x</a:t>
            </a:r>
            <a:r>
              <a:rPr lang="de-DE" i="1" baseline="-25000" dirty="0" smtClean="0"/>
              <a:t>i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Variable 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				Variable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Benachbarte Felder unterscheiden sich nur um das „Vorzeichen“ </a:t>
            </a:r>
            <a:r>
              <a:rPr lang="de-DE" i="1" u="sng" dirty="0" smtClean="0"/>
              <a:t>einer</a:t>
            </a:r>
            <a:r>
              <a:rPr lang="de-DE" dirty="0" smtClean="0"/>
              <a:t> Variablen in den beiden Mintermen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592000" y="2530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8" t="54382" r="52095" b="19979"/>
          <a:stretch/>
        </p:blipFill>
        <p:spPr>
          <a:xfrm>
            <a:off x="611561" y="3652894"/>
            <a:ext cx="2543532" cy="143229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3" t="54382" r="12708" b="19979"/>
          <a:stretch/>
        </p:blipFill>
        <p:spPr>
          <a:xfrm>
            <a:off x="4851297" y="3654000"/>
            <a:ext cx="2529015" cy="14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54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0B28B6B-22A7-459E-94DD-DEA52D7755E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ODER-Funktion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Aufstellen der KDNF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f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) = 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+</a:t>
            </a:r>
            <a:r>
              <a:rPr lang="de-DE" i="1" dirty="0"/>
              <a:t> 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+</a:t>
            </a:r>
            <a:r>
              <a:rPr lang="de-DE" i="1" dirty="0"/>
              <a:t> x</a:t>
            </a:r>
            <a:r>
              <a:rPr lang="de-DE" baseline="-25000" dirty="0"/>
              <a:t>1</a:t>
            </a:r>
            <a:r>
              <a:rPr lang="de-DE" dirty="0"/>
              <a:t> *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Eintragung in das Diagramm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Eintragung einer 1, wenn Minterm benötigt wird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Eintragung einer 0, wenn Minterm nicht benötigt wird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Eintragungen im KV-Diagramm auch direkt aus Wahrheitstabelle möglich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1710000" y="1772816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3150000" y="1772816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t="70026" r="54071" b="6218"/>
          <a:stretch/>
        </p:blipFill>
        <p:spPr>
          <a:xfrm>
            <a:off x="641841" y="3542066"/>
            <a:ext cx="2381754" cy="13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1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E750AFA-EFA5-4B8E-9430-27E1227FD29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ODER-Funktion </a:t>
            </a:r>
            <a:r>
              <a:rPr lang="de-DE" dirty="0" smtClean="0"/>
              <a:t>(</a:t>
            </a:r>
            <a:r>
              <a:rPr lang="de-DE" dirty="0"/>
              <a:t>2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</a:pPr>
            <a:r>
              <a:rPr lang="de-DE" b="1" dirty="0" smtClean="0"/>
              <a:t>Markierung möglichst weniger und möglichst großer zusammenhängender Bereiche, die im KV-Diagramm 1en enthalten</a:t>
            </a:r>
            <a:endParaRPr lang="de-DE" dirty="0" smtClean="0"/>
          </a:p>
          <a:p>
            <a:pPr>
              <a:lnSpc>
                <a:spcPct val="120000"/>
              </a:lnSpc>
              <a:buFont typeface="Wingdings" pitchFamily="2" charset="2"/>
              <a:buChar char="C"/>
            </a:pPr>
            <a:r>
              <a:rPr lang="de-DE" dirty="0" smtClean="0"/>
              <a:t>Nur zusammenhängende rechteckige Bereiche mit 2</a:t>
            </a:r>
            <a:r>
              <a:rPr lang="de-DE" i="1" baseline="30000" dirty="0" smtClean="0"/>
              <a:t>n</a:t>
            </a:r>
            <a:r>
              <a:rPr lang="de-DE" dirty="0" smtClean="0"/>
              <a:t> Elementen erlaubt</a:t>
            </a:r>
          </a:p>
          <a:p>
            <a:pPr>
              <a:lnSpc>
                <a:spcPct val="120000"/>
              </a:lnSpc>
              <a:buFont typeface="Wingdings" pitchFamily="2" charset="2"/>
              <a:buChar char="C"/>
            </a:pPr>
            <a:r>
              <a:rPr lang="de-DE" dirty="0" smtClean="0"/>
              <a:t>Im KV-Diagramm markierte Bereiche dürfen sich durchaus überlappen</a:t>
            </a:r>
          </a:p>
          <a:p>
            <a:pPr>
              <a:lnSpc>
                <a:spcPct val="120000"/>
              </a:lnSpc>
              <a:buFont typeface="Wingdings" pitchFamily="2" charset="2"/>
              <a:buChar char="C"/>
            </a:pPr>
            <a:r>
              <a:rPr lang="de-DE" dirty="0" smtClean="0"/>
              <a:t>Alle 1-Felder im KV-Diagramm müssen schließlich markiert sein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Markierte Bereiche ergeben Produktterme, die summiert werden:</a:t>
            </a:r>
            <a:br>
              <a:rPr lang="de-DE" dirty="0" smtClean="0"/>
            </a:br>
            <a:r>
              <a:rPr lang="de-DE" i="1" dirty="0"/>
              <a:t>f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) = </a:t>
            </a:r>
            <a:r>
              <a:rPr lang="de-DE" i="1" dirty="0">
                <a:solidFill>
                  <a:srgbClr val="3366FF"/>
                </a:solidFill>
              </a:rPr>
              <a:t>x</a:t>
            </a:r>
            <a:r>
              <a:rPr lang="de-DE" baseline="-25000" dirty="0">
                <a:solidFill>
                  <a:srgbClr val="3366FF"/>
                </a:solidFill>
              </a:rPr>
              <a:t>1</a:t>
            </a:r>
            <a:r>
              <a:rPr lang="de-DE" dirty="0"/>
              <a:t> </a:t>
            </a:r>
            <a:r>
              <a:rPr lang="de-DE" dirty="0" smtClean="0"/>
              <a:t>+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2</a:t>
            </a:r>
            <a:endParaRPr lang="de-DE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Produktterme ergeben sich aus denjenigen Variablen, die entweder nur negiert oder nur nicht-negiert im markierten Bereich vorkommen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t="70026" r="54071" b="6218"/>
          <a:stretch/>
        </p:blipFill>
        <p:spPr>
          <a:xfrm>
            <a:off x="641841" y="3284984"/>
            <a:ext cx="2381754" cy="1327094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 bwMode="auto">
          <a:xfrm>
            <a:off x="2195736" y="3717032"/>
            <a:ext cx="648072" cy="792088"/>
          </a:xfrm>
          <a:prstGeom prst="roundRect">
            <a:avLst/>
          </a:prstGeom>
          <a:noFill/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1259632" y="4186800"/>
            <a:ext cx="1512168" cy="36000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49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547354F-646D-42F7-8FA1-0637E6EFEA3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 elektrische Systeme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Einfaches Szenario: Lampenschaltung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Strom kann bei geschlossenem Stromkreis fließen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Zustände: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Strom fließt – Lampe leuchtet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Strom fließt nicht – Lampe bleibt dunkel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37724" r="20354" b="40111"/>
          <a:stretch/>
        </p:blipFill>
        <p:spPr>
          <a:xfrm>
            <a:off x="1248190" y="2190759"/>
            <a:ext cx="5988106" cy="123824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040278" y="184482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Schalter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231134" y="3356992"/>
            <a:ext cx="216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Spannungsquelle</a:t>
            </a:r>
            <a:endParaRPr lang="de-DE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3292008" y="3356992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Lichtquelle</a:t>
            </a:r>
            <a:endParaRPr lang="de-D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3E5CACA-ACCD-451D-9178-A53D3B0459E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ODER-Funktion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Alternative Markierung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Markierung nicht so groß wie möglich, aber alle 1en markiert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Markierte Bereiche ergeben Produktterme, die summiert werden: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i="1" dirty="0" smtClean="0">
                <a:solidFill>
                  <a:schemeClr val="bg1"/>
                </a:solidFill>
              </a:rPr>
              <a:t> </a:t>
            </a:r>
            <a:r>
              <a:rPr lang="de-DE" i="1" dirty="0" smtClean="0"/>
              <a:t>f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) = </a:t>
            </a:r>
            <a:r>
              <a:rPr lang="de-DE" i="1" dirty="0">
                <a:solidFill>
                  <a:srgbClr val="3366FF"/>
                </a:solidFill>
              </a:rPr>
              <a:t>x</a:t>
            </a:r>
            <a:r>
              <a:rPr lang="de-DE" baseline="-25000" dirty="0">
                <a:solidFill>
                  <a:srgbClr val="3366FF"/>
                </a:solidFill>
              </a:rPr>
              <a:t>1</a:t>
            </a:r>
            <a:r>
              <a:rPr lang="de-DE" dirty="0"/>
              <a:t> </a:t>
            </a:r>
            <a:r>
              <a:rPr lang="de-DE" dirty="0" smtClean="0"/>
              <a:t>+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1</a:t>
            </a:r>
            <a:r>
              <a:rPr lang="de-DE" dirty="0" smtClean="0"/>
              <a:t> * </a:t>
            </a:r>
            <a:r>
              <a:rPr lang="de-DE" i="1" dirty="0">
                <a:solidFill>
                  <a:srgbClr val="FF0000"/>
                </a:solidFill>
              </a:rPr>
              <a:t>x</a:t>
            </a:r>
            <a:r>
              <a:rPr lang="de-DE" baseline="-25000" dirty="0">
                <a:solidFill>
                  <a:srgbClr val="FF0000"/>
                </a:solidFill>
              </a:rPr>
              <a:t>2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Wingdings" pitchFamily="2" charset="2"/>
              <a:buChar char="D"/>
            </a:pPr>
            <a:r>
              <a:rPr lang="de-DE" dirty="0" smtClean="0"/>
              <a:t>Funktion korrekt, jedoch nicht minimal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t="70026" r="54071" b="6218"/>
          <a:stretch/>
        </p:blipFill>
        <p:spPr>
          <a:xfrm>
            <a:off x="641841" y="2204864"/>
            <a:ext cx="2381754" cy="1327094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 bwMode="auto">
          <a:xfrm>
            <a:off x="2195736" y="2636912"/>
            <a:ext cx="648072" cy="792088"/>
          </a:xfrm>
          <a:prstGeom prst="roundRect">
            <a:avLst/>
          </a:prstGeom>
          <a:noFill/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1259632" y="3106680"/>
            <a:ext cx="648072" cy="36000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2214000" y="4186800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922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80C45E2-5D07-4512-B6A1-2223285E906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Eingabemelder / 1-aus-</a:t>
            </a:r>
            <a:r>
              <a:rPr lang="de-DE" i="1" dirty="0"/>
              <a:t>n</a:t>
            </a:r>
            <a:r>
              <a:rPr lang="de-DE" dirty="0"/>
              <a:t>-Codierer (1)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Dreistellige Schaltfunktionen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Karnaugh-Veitch Diagramm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46125" r="11859" b="20125"/>
          <a:stretch/>
        </p:blipFill>
        <p:spPr>
          <a:xfrm>
            <a:off x="611560" y="2263636"/>
            <a:ext cx="6206591" cy="18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08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5A2AED5-EA7B-412F-85F1-B69A3B59B84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Eingabemelder / 1-aus-</a:t>
            </a:r>
            <a:r>
              <a:rPr lang="de-DE" i="1" dirty="0"/>
              <a:t>n</a:t>
            </a:r>
            <a:r>
              <a:rPr lang="de-DE" dirty="0"/>
              <a:t>-Codierer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Halbierungen des Diagramms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Variable 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6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Variable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Wichtig: die Bereiche für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  <a:r>
              <a:rPr lang="de-DE" dirty="0" smtClean="0"/>
              <a:t> gehören zusammen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Vorstellung: Diagramm ist an den Rändern zusammengeklebt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9" t="24253" r="11947" b="50832"/>
          <a:stretch/>
        </p:blipFill>
        <p:spPr>
          <a:xfrm>
            <a:off x="1333629" y="2132856"/>
            <a:ext cx="5785805" cy="139183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9" t="60931" r="11947" b="14147"/>
          <a:stretch/>
        </p:blipFill>
        <p:spPr>
          <a:xfrm>
            <a:off x="1333629" y="4077072"/>
            <a:ext cx="5785805" cy="1392194"/>
          </a:xfrm>
          <a:prstGeom prst="rect">
            <a:avLst/>
          </a:prstGeom>
        </p:spPr>
      </p:pic>
      <p:sp>
        <p:nvSpPr>
          <p:cNvPr id="4" name="Freihandform 3"/>
          <p:cNvSpPr/>
          <p:nvPr/>
        </p:nvSpPr>
        <p:spPr bwMode="auto">
          <a:xfrm>
            <a:off x="720954" y="4941168"/>
            <a:ext cx="7091406" cy="606924"/>
          </a:xfrm>
          <a:custGeom>
            <a:avLst/>
            <a:gdLst>
              <a:gd name="connsiteX0" fmla="*/ 575650 w 7091406"/>
              <a:gd name="connsiteY0" fmla="*/ 0 h 607290"/>
              <a:gd name="connsiteX1" fmla="*/ 219600 w 7091406"/>
              <a:gd name="connsiteY1" fmla="*/ 299406 h 607290"/>
              <a:gd name="connsiteX2" fmla="*/ 3513058 w 7091406"/>
              <a:gd name="connsiteY2" fmla="*/ 606903 h 607290"/>
              <a:gd name="connsiteX3" fmla="*/ 6887437 w 7091406"/>
              <a:gd name="connsiteY3" fmla="*/ 234669 h 607290"/>
              <a:gd name="connsiteX4" fmla="*/ 6426191 w 7091406"/>
              <a:gd name="connsiteY4" fmla="*/ 16184 h 607290"/>
              <a:gd name="connsiteX0" fmla="*/ 575650 w 7091406"/>
              <a:gd name="connsiteY0" fmla="*/ 0 h 606924"/>
              <a:gd name="connsiteX1" fmla="*/ 219600 w 7091406"/>
              <a:gd name="connsiteY1" fmla="*/ 250853 h 606924"/>
              <a:gd name="connsiteX2" fmla="*/ 3513058 w 7091406"/>
              <a:gd name="connsiteY2" fmla="*/ 606903 h 606924"/>
              <a:gd name="connsiteX3" fmla="*/ 6887437 w 7091406"/>
              <a:gd name="connsiteY3" fmla="*/ 234669 h 606924"/>
              <a:gd name="connsiteX4" fmla="*/ 6426191 w 7091406"/>
              <a:gd name="connsiteY4" fmla="*/ 16184 h 60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1406" h="606924">
                <a:moveTo>
                  <a:pt x="575650" y="0"/>
                </a:moveTo>
                <a:cubicBezTo>
                  <a:pt x="152841" y="99128"/>
                  <a:pt x="-269968" y="149703"/>
                  <a:pt x="219600" y="250853"/>
                </a:cubicBezTo>
                <a:cubicBezTo>
                  <a:pt x="709168" y="352004"/>
                  <a:pt x="2401752" y="609600"/>
                  <a:pt x="3513058" y="606903"/>
                </a:cubicBezTo>
                <a:cubicBezTo>
                  <a:pt x="4624364" y="604206"/>
                  <a:pt x="6401915" y="333122"/>
                  <a:pt x="6887437" y="234669"/>
                </a:cubicBezTo>
                <a:cubicBezTo>
                  <a:pt x="7372959" y="136216"/>
                  <a:pt x="6899575" y="76200"/>
                  <a:pt x="6426191" y="16184"/>
                </a:cubicBezTo>
              </a:path>
            </a:pathLst>
          </a:custGeom>
          <a:noFill/>
          <a:ln w="31750" cap="flat" cmpd="sng" algn="ctr">
            <a:solidFill>
              <a:srgbClr val="3366FF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3851920" y="580526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4258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5A2AED5-EA7B-412F-85F1-B69A3B59B84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Eingabemelder / 1-aus-</a:t>
            </a:r>
            <a:r>
              <a:rPr lang="de-DE" i="1" dirty="0"/>
              <a:t>n</a:t>
            </a:r>
            <a:r>
              <a:rPr lang="de-DE" dirty="0"/>
              <a:t>-Codierer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Halbierungen des Diagramms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Variable </a:t>
            </a:r>
            <a:r>
              <a:rPr lang="de-DE" i="1" dirty="0" smtClean="0"/>
              <a:t>x</a:t>
            </a:r>
            <a:r>
              <a:rPr lang="de-DE" baseline="-25000" dirty="0" smtClean="0"/>
              <a:t>3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6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48153" r="11770" b="33451"/>
          <a:stretch/>
        </p:blipFill>
        <p:spPr>
          <a:xfrm>
            <a:off x="899592" y="2492896"/>
            <a:ext cx="6230867" cy="102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2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36C288C-B1F1-41CA-8B17-A86B81CB7E0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Eingabemelder / 1-aus-</a:t>
            </a:r>
            <a:r>
              <a:rPr lang="de-DE" i="1" dirty="0"/>
              <a:t>n</a:t>
            </a:r>
            <a:r>
              <a:rPr lang="de-DE" dirty="0"/>
              <a:t>-Codierer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Belegen des KV-Diagramms aus der Wahrheitstabelle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Funktion </a:t>
            </a:r>
            <a:r>
              <a:rPr lang="de-DE" i="1" dirty="0" smtClean="0"/>
              <a:t>f</a:t>
            </a:r>
            <a:r>
              <a:rPr lang="de-DE" baseline="-25000" dirty="0" smtClean="0"/>
              <a:t>2</a:t>
            </a:r>
            <a:r>
              <a:rPr lang="de-DE" dirty="0" smtClean="0"/>
              <a:t> aus </a:t>
            </a:r>
            <a:r>
              <a:rPr lang="de-DE" dirty="0" smtClean="0">
                <a:hlinkClick r:id="rId3" action="ppaction://hlinksldjump"/>
              </a:rPr>
              <a:t>Folie 44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Eintragung der </a:t>
            </a:r>
            <a:r>
              <a:rPr lang="en-US" i="1" dirty="0"/>
              <a:t>Don’t care</a:t>
            </a:r>
            <a:r>
              <a:rPr lang="de-DE" dirty="0" smtClean="0"/>
              <a:t>-Werte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Don’t care</a:t>
            </a:r>
            <a:r>
              <a:rPr lang="de-DE" dirty="0" smtClean="0"/>
              <a:t>-Werte können mitmarkiert werden oder nicht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Ziel: möglichst große Bereiche markieren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Markierte </a:t>
            </a:r>
            <a:r>
              <a:rPr lang="en-US" i="1" dirty="0"/>
              <a:t>Don’t care</a:t>
            </a:r>
            <a:r>
              <a:rPr lang="de-DE" dirty="0"/>
              <a:t>-Werte </a:t>
            </a:r>
            <a:r>
              <a:rPr lang="de-DE" dirty="0" smtClean="0"/>
              <a:t>werden später zu 1, andere zu 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t="52788" r="11947" b="14186"/>
          <a:stretch/>
        </p:blipFill>
        <p:spPr>
          <a:xfrm>
            <a:off x="611560" y="2592128"/>
            <a:ext cx="6206591" cy="184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89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D078D12-EC73-4E7F-B544-57EFD2B2E1F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Eingabemelder / 1-aus-</a:t>
            </a:r>
            <a:r>
              <a:rPr lang="de-DE" i="1" dirty="0"/>
              <a:t>n</a:t>
            </a:r>
            <a:r>
              <a:rPr lang="de-DE" dirty="0"/>
              <a:t>-Codierer </a:t>
            </a:r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Markierungen für </a:t>
            </a:r>
            <a:r>
              <a:rPr lang="de-DE" b="1" i="1" dirty="0" smtClean="0"/>
              <a:t>f</a:t>
            </a:r>
            <a:r>
              <a:rPr lang="de-DE" b="1" baseline="-25000" dirty="0" smtClean="0"/>
              <a:t>2</a:t>
            </a:r>
            <a:endParaRPr lang="de-DE" baseline="-250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Bereiche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Markierte Bereiche ergeben Produktterme, die summiert werden: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dirty="0">
                <a:solidFill>
                  <a:schemeClr val="bg1"/>
                </a:solidFill>
              </a:rPr>
              <a:t> </a:t>
            </a:r>
            <a:r>
              <a:rPr lang="de-DE" i="1" dirty="0" smtClean="0"/>
              <a:t>f</a:t>
            </a:r>
            <a:r>
              <a:rPr lang="de-DE" baseline="-25000" dirty="0" smtClean="0"/>
              <a:t>2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  <a:r>
              <a:rPr lang="de-DE" dirty="0"/>
              <a:t> , </a:t>
            </a:r>
            <a:r>
              <a:rPr lang="de-DE" i="1" dirty="0" smtClean="0"/>
              <a:t>x</a:t>
            </a:r>
            <a:r>
              <a:rPr lang="de-DE" baseline="-25000" dirty="0" smtClean="0"/>
              <a:t>3</a:t>
            </a:r>
            <a:r>
              <a:rPr lang="de-DE" dirty="0" smtClean="0"/>
              <a:t>) </a:t>
            </a:r>
            <a:r>
              <a:rPr lang="de-DE" dirty="0"/>
              <a:t>= </a:t>
            </a:r>
            <a:r>
              <a:rPr lang="de-DE" i="1" dirty="0" smtClean="0">
                <a:solidFill>
                  <a:srgbClr val="3366FF"/>
                </a:solidFill>
              </a:rPr>
              <a:t>x</a:t>
            </a:r>
            <a:r>
              <a:rPr lang="de-DE" baseline="-25000" dirty="0" smtClean="0">
                <a:solidFill>
                  <a:srgbClr val="3366FF"/>
                </a:solidFill>
              </a:rPr>
              <a:t>2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3</a:t>
            </a:r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t="52788" r="11947" b="14186"/>
          <a:stretch/>
        </p:blipFill>
        <p:spPr>
          <a:xfrm>
            <a:off x="611560" y="2232088"/>
            <a:ext cx="6206591" cy="1844984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 bwMode="auto">
          <a:xfrm>
            <a:off x="2699792" y="3212976"/>
            <a:ext cx="2448272" cy="792088"/>
          </a:xfrm>
          <a:prstGeom prst="roundRect">
            <a:avLst/>
          </a:prstGeom>
          <a:noFill/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1259632" y="3664800"/>
            <a:ext cx="5256584" cy="36000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48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DA59949-F694-49BE-ACF0-F2044A598B7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Eine fiktive Funktion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Gegeben sei folgende Belegung aus der Wahrheitstabelle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Gesucht ist die beste Markierung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Markierte Bereiche ergeben Produktterme, die summiert werden: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dirty="0" smtClean="0">
                <a:solidFill>
                  <a:schemeClr val="bg1"/>
                </a:solidFill>
              </a:rPr>
              <a:t> </a:t>
            </a:r>
            <a:r>
              <a:rPr lang="de-DE" i="1" dirty="0" smtClean="0"/>
              <a:t>f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,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) = </a:t>
            </a:r>
            <a:r>
              <a:rPr lang="de-DE" i="1" dirty="0">
                <a:solidFill>
                  <a:srgbClr val="3366FF"/>
                </a:solidFill>
              </a:rPr>
              <a:t>x</a:t>
            </a:r>
            <a:r>
              <a:rPr lang="de-DE" baseline="-25000" dirty="0">
                <a:solidFill>
                  <a:srgbClr val="3366FF"/>
                </a:solidFill>
              </a:rPr>
              <a:t>2</a:t>
            </a:r>
            <a:r>
              <a:rPr lang="de-DE" dirty="0"/>
              <a:t> +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3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t="45980" r="11859" b="20994"/>
          <a:stretch/>
        </p:blipFill>
        <p:spPr>
          <a:xfrm>
            <a:off x="612000" y="2204864"/>
            <a:ext cx="6214683" cy="1844984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 bwMode="auto">
          <a:xfrm>
            <a:off x="1259632" y="3628800"/>
            <a:ext cx="5256584" cy="36000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unde Klammer links 15"/>
          <p:cNvSpPr/>
          <p:nvPr/>
        </p:nvSpPr>
        <p:spPr bwMode="auto">
          <a:xfrm>
            <a:off x="5580112" y="3212976"/>
            <a:ext cx="1224136" cy="720080"/>
          </a:xfrm>
          <a:prstGeom prst="leftBracket">
            <a:avLst/>
          </a:prstGeom>
          <a:noFill/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unde Klammer links 18"/>
          <p:cNvSpPr/>
          <p:nvPr/>
        </p:nvSpPr>
        <p:spPr bwMode="auto">
          <a:xfrm flipH="1">
            <a:off x="1043608" y="3212976"/>
            <a:ext cx="1224136" cy="720080"/>
          </a:xfrm>
          <a:prstGeom prst="leftBracket">
            <a:avLst/>
          </a:prstGeom>
          <a:noFill/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2160000" y="472514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2790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28101C4-2397-4BE0-ACA4-0BF7837082D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</a:t>
            </a:r>
            <a:r>
              <a:rPr lang="de-DE" dirty="0" smtClean="0"/>
              <a:t>Eine andere fiktive Funktion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Gegeben sei eine weitere Belegung aus einer Wahrheitstabelle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Gesucht ist die beste Markierung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Frage: minimale DNF?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DNF: </a:t>
            </a:r>
            <a:r>
              <a:rPr lang="de-DE" sz="100" dirty="0">
                <a:solidFill>
                  <a:schemeClr val="bg1"/>
                </a:solidFill>
              </a:rPr>
              <a:t> </a:t>
            </a:r>
            <a:r>
              <a:rPr lang="de-DE" i="1" dirty="0"/>
              <a:t>f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,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) </a:t>
            </a:r>
            <a:r>
              <a:rPr lang="de-DE" dirty="0" smtClean="0"/>
              <a:t>= </a:t>
            </a:r>
            <a:r>
              <a:rPr lang="de-DE" i="1" dirty="0" smtClean="0">
                <a:solidFill>
                  <a:srgbClr val="FFC000"/>
                </a:solidFill>
              </a:rPr>
              <a:t>x</a:t>
            </a:r>
            <a:r>
              <a:rPr lang="de-DE" baseline="-25000" dirty="0" smtClean="0">
                <a:solidFill>
                  <a:srgbClr val="FFC000"/>
                </a:solidFill>
              </a:rPr>
              <a:t>1</a:t>
            </a:r>
            <a:r>
              <a:rPr lang="de-DE" dirty="0" smtClean="0">
                <a:solidFill>
                  <a:srgbClr val="FFC000"/>
                </a:solidFill>
              </a:rPr>
              <a:t> * </a:t>
            </a:r>
            <a:r>
              <a:rPr lang="de-DE" i="1" dirty="0" smtClean="0">
                <a:solidFill>
                  <a:srgbClr val="FFC000"/>
                </a:solidFill>
              </a:rPr>
              <a:t>x</a:t>
            </a:r>
            <a:r>
              <a:rPr lang="de-DE" baseline="-25000" dirty="0" smtClean="0">
                <a:solidFill>
                  <a:srgbClr val="FFC000"/>
                </a:solidFill>
              </a:rPr>
              <a:t>2</a:t>
            </a:r>
            <a:r>
              <a:rPr lang="de-DE" dirty="0" smtClean="0">
                <a:solidFill>
                  <a:srgbClr val="FFC000"/>
                </a:solidFill>
              </a:rPr>
              <a:t> * </a:t>
            </a:r>
            <a:r>
              <a:rPr lang="de-DE" i="1" dirty="0" smtClean="0">
                <a:solidFill>
                  <a:srgbClr val="FFC000"/>
                </a:solidFill>
              </a:rPr>
              <a:t>x</a:t>
            </a:r>
            <a:r>
              <a:rPr lang="de-DE" baseline="-25000" dirty="0" smtClean="0">
                <a:solidFill>
                  <a:srgbClr val="FFC000"/>
                </a:solidFill>
              </a:rPr>
              <a:t>3</a:t>
            </a:r>
            <a:r>
              <a:rPr lang="de-DE" dirty="0" smtClean="0"/>
              <a:t> +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1</a:t>
            </a:r>
            <a:r>
              <a:rPr lang="de-DE" dirty="0" smtClean="0">
                <a:solidFill>
                  <a:srgbClr val="FF0000"/>
                </a:solidFill>
              </a:rPr>
              <a:t> *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3</a:t>
            </a:r>
            <a:r>
              <a:rPr lang="de-DE" dirty="0" smtClean="0"/>
              <a:t> + </a:t>
            </a:r>
            <a:r>
              <a:rPr lang="de-DE" i="1" dirty="0" smtClean="0">
                <a:solidFill>
                  <a:srgbClr val="3366FF"/>
                </a:solidFill>
              </a:rPr>
              <a:t>x</a:t>
            </a:r>
            <a:r>
              <a:rPr lang="de-DE" baseline="-25000" dirty="0" smtClean="0">
                <a:solidFill>
                  <a:srgbClr val="3366FF"/>
                </a:solidFill>
              </a:rPr>
              <a:t>1</a:t>
            </a:r>
            <a:r>
              <a:rPr lang="de-DE" dirty="0" smtClean="0">
                <a:solidFill>
                  <a:srgbClr val="3366FF"/>
                </a:solidFill>
              </a:rPr>
              <a:t> * </a:t>
            </a:r>
            <a:r>
              <a:rPr lang="de-DE" i="1" dirty="0" smtClean="0">
                <a:solidFill>
                  <a:srgbClr val="3366FF"/>
                </a:solidFill>
              </a:rPr>
              <a:t>x</a:t>
            </a:r>
            <a:r>
              <a:rPr lang="de-DE" baseline="-25000" dirty="0" smtClean="0">
                <a:solidFill>
                  <a:srgbClr val="3366FF"/>
                </a:solidFill>
              </a:rPr>
              <a:t>2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Sind die größten Bereiche markiert?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t="46124" r="11770" b="21139"/>
          <a:stretch/>
        </p:blipFill>
        <p:spPr>
          <a:xfrm>
            <a:off x="612000" y="2206800"/>
            <a:ext cx="6222775" cy="1828800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 bwMode="auto">
          <a:xfrm>
            <a:off x="4139952" y="3628800"/>
            <a:ext cx="2376264" cy="36000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5580112" y="3140968"/>
            <a:ext cx="1008112" cy="792088"/>
          </a:xfrm>
          <a:prstGeom prst="roundRect">
            <a:avLst/>
          </a:prstGeom>
          <a:noFill/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1259632" y="3140968"/>
            <a:ext cx="1008112" cy="396044"/>
          </a:xfrm>
          <a:prstGeom prst="roundRect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6084168" y="472514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3203848" y="472514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3690000" y="472514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4139952" y="472514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1051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28101C4-2397-4BE0-ACA4-0BF7837082D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</a:t>
            </a:r>
            <a:r>
              <a:rPr lang="de-DE" dirty="0" smtClean="0"/>
              <a:t>Eine andere fiktive Funktion 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Gegeben sei eine weitere Belegung aus einer Wahrheitstabelle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Gesucht ist die beste Markierung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Markierung kann vergrößert werden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DNF: </a:t>
            </a:r>
            <a:r>
              <a:rPr lang="de-DE" sz="100" dirty="0">
                <a:solidFill>
                  <a:schemeClr val="bg1"/>
                </a:solidFill>
              </a:rPr>
              <a:t> </a:t>
            </a:r>
            <a:r>
              <a:rPr lang="de-DE" i="1" dirty="0"/>
              <a:t>f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,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) </a:t>
            </a:r>
            <a:r>
              <a:rPr lang="de-DE" dirty="0" smtClean="0"/>
              <a:t>= </a:t>
            </a:r>
            <a:r>
              <a:rPr lang="de-DE" i="1" dirty="0" smtClean="0">
                <a:solidFill>
                  <a:srgbClr val="FFC000"/>
                </a:solidFill>
              </a:rPr>
              <a:t>x</a:t>
            </a:r>
            <a:r>
              <a:rPr lang="de-DE" baseline="-25000" dirty="0" smtClean="0">
                <a:solidFill>
                  <a:srgbClr val="FFC000"/>
                </a:solidFill>
              </a:rPr>
              <a:t>2</a:t>
            </a:r>
            <a:r>
              <a:rPr lang="de-DE" dirty="0" smtClean="0">
                <a:solidFill>
                  <a:srgbClr val="FFC000"/>
                </a:solidFill>
              </a:rPr>
              <a:t> * </a:t>
            </a:r>
            <a:r>
              <a:rPr lang="de-DE" i="1" dirty="0" smtClean="0">
                <a:solidFill>
                  <a:srgbClr val="FFC000"/>
                </a:solidFill>
              </a:rPr>
              <a:t>x</a:t>
            </a:r>
            <a:r>
              <a:rPr lang="de-DE" baseline="-25000" dirty="0" smtClean="0">
                <a:solidFill>
                  <a:srgbClr val="FFC000"/>
                </a:solidFill>
              </a:rPr>
              <a:t>3</a:t>
            </a:r>
            <a:r>
              <a:rPr lang="de-DE" dirty="0" smtClean="0"/>
              <a:t> +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1</a:t>
            </a:r>
            <a:r>
              <a:rPr lang="de-DE" dirty="0" smtClean="0">
                <a:solidFill>
                  <a:srgbClr val="FF0000"/>
                </a:solidFill>
              </a:rPr>
              <a:t> *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3</a:t>
            </a:r>
            <a:r>
              <a:rPr lang="de-DE" dirty="0" smtClean="0"/>
              <a:t> + </a:t>
            </a:r>
            <a:r>
              <a:rPr lang="de-DE" i="1" dirty="0" smtClean="0">
                <a:solidFill>
                  <a:srgbClr val="3366FF"/>
                </a:solidFill>
              </a:rPr>
              <a:t>x</a:t>
            </a:r>
            <a:r>
              <a:rPr lang="de-DE" baseline="-25000" dirty="0" smtClean="0">
                <a:solidFill>
                  <a:srgbClr val="3366FF"/>
                </a:solidFill>
              </a:rPr>
              <a:t>1</a:t>
            </a:r>
            <a:r>
              <a:rPr lang="de-DE" dirty="0" smtClean="0">
                <a:solidFill>
                  <a:srgbClr val="3366FF"/>
                </a:solidFill>
              </a:rPr>
              <a:t> * </a:t>
            </a:r>
            <a:r>
              <a:rPr lang="de-DE" i="1" dirty="0" smtClean="0">
                <a:solidFill>
                  <a:srgbClr val="3366FF"/>
                </a:solidFill>
              </a:rPr>
              <a:t>x</a:t>
            </a:r>
            <a:r>
              <a:rPr lang="de-DE" baseline="-25000" dirty="0" smtClean="0">
                <a:solidFill>
                  <a:srgbClr val="3366FF"/>
                </a:solidFill>
              </a:rPr>
              <a:t>2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Frage: DNF minimal?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Minimale Anzahl von Markierungen?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Überflüssige Markierung kann entfallen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t="46124" r="11770" b="21139"/>
          <a:stretch/>
        </p:blipFill>
        <p:spPr>
          <a:xfrm>
            <a:off x="612000" y="2206800"/>
            <a:ext cx="6222775" cy="1828800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 bwMode="auto">
          <a:xfrm>
            <a:off x="4139952" y="3628800"/>
            <a:ext cx="2376264" cy="36000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5580112" y="3140968"/>
            <a:ext cx="1008112" cy="792088"/>
          </a:xfrm>
          <a:prstGeom prst="roundRect">
            <a:avLst/>
          </a:prstGeom>
          <a:noFill/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5598016" y="472514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3222000" y="472514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3672000" y="472514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unde Klammer links 14"/>
          <p:cNvSpPr/>
          <p:nvPr/>
        </p:nvSpPr>
        <p:spPr bwMode="auto">
          <a:xfrm>
            <a:off x="5652120" y="3212976"/>
            <a:ext cx="1224136" cy="324036"/>
          </a:xfrm>
          <a:prstGeom prst="leftBracket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unde Klammer links 15"/>
          <p:cNvSpPr/>
          <p:nvPr/>
        </p:nvSpPr>
        <p:spPr bwMode="auto">
          <a:xfrm flipH="1">
            <a:off x="971600" y="3212976"/>
            <a:ext cx="1224136" cy="324036"/>
          </a:xfrm>
          <a:prstGeom prst="leftBracket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42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28101C4-2397-4BE0-ACA4-0BF7837082D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</a:t>
            </a:r>
            <a:r>
              <a:rPr lang="de-DE" dirty="0" smtClean="0"/>
              <a:t>Eine andere fiktive Funktion (3)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Gegeben sei eine weitere Belegung aus einer Wahrheitstabelle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Gesucht ist die beste Markierung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Minimale DNF gefunden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DNF: </a:t>
            </a:r>
            <a:r>
              <a:rPr lang="de-DE" sz="100" dirty="0">
                <a:solidFill>
                  <a:schemeClr val="bg1"/>
                </a:solidFill>
              </a:rPr>
              <a:t> </a:t>
            </a:r>
            <a:r>
              <a:rPr lang="de-DE" i="1" dirty="0"/>
              <a:t>f</a:t>
            </a:r>
            <a:r>
              <a:rPr lang="de-DE" dirty="0"/>
              <a:t>(</a:t>
            </a:r>
            <a:r>
              <a:rPr lang="de-DE" i="1" dirty="0"/>
              <a:t>x</a:t>
            </a:r>
            <a:r>
              <a:rPr lang="de-DE" baseline="-25000" dirty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 , </a:t>
            </a:r>
            <a:r>
              <a:rPr lang="de-DE" i="1" dirty="0"/>
              <a:t>x</a:t>
            </a:r>
            <a:r>
              <a:rPr lang="de-DE" baseline="-25000" dirty="0"/>
              <a:t>3</a:t>
            </a:r>
            <a:r>
              <a:rPr lang="de-DE" dirty="0"/>
              <a:t>) </a:t>
            </a:r>
            <a:r>
              <a:rPr lang="de-DE" dirty="0" smtClean="0"/>
              <a:t>= </a:t>
            </a:r>
            <a:r>
              <a:rPr lang="de-DE" i="1" dirty="0" smtClean="0">
                <a:solidFill>
                  <a:srgbClr val="FFC000"/>
                </a:solidFill>
              </a:rPr>
              <a:t>x</a:t>
            </a:r>
            <a:r>
              <a:rPr lang="de-DE" baseline="-25000" dirty="0" smtClean="0">
                <a:solidFill>
                  <a:srgbClr val="FFC000"/>
                </a:solidFill>
              </a:rPr>
              <a:t>2</a:t>
            </a:r>
            <a:r>
              <a:rPr lang="de-DE" dirty="0" smtClean="0">
                <a:solidFill>
                  <a:srgbClr val="FFC000"/>
                </a:solidFill>
              </a:rPr>
              <a:t> * </a:t>
            </a:r>
            <a:r>
              <a:rPr lang="de-DE" i="1" dirty="0" smtClean="0">
                <a:solidFill>
                  <a:srgbClr val="FFC000"/>
                </a:solidFill>
              </a:rPr>
              <a:t>x</a:t>
            </a:r>
            <a:r>
              <a:rPr lang="de-DE" baseline="-25000" dirty="0" smtClean="0">
                <a:solidFill>
                  <a:srgbClr val="FFC000"/>
                </a:solidFill>
              </a:rPr>
              <a:t>3</a:t>
            </a:r>
            <a:r>
              <a:rPr lang="de-DE" dirty="0" smtClean="0"/>
              <a:t> +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1</a:t>
            </a:r>
            <a:r>
              <a:rPr lang="de-DE" dirty="0" smtClean="0">
                <a:solidFill>
                  <a:srgbClr val="FF0000"/>
                </a:solidFill>
              </a:rPr>
              <a:t> *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3</a:t>
            </a:r>
            <a:endParaRPr lang="de-DE" baseline="-25000" dirty="0" smtClean="0">
              <a:solidFill>
                <a:srgbClr val="3366FF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t="46124" r="11770" b="21139"/>
          <a:stretch/>
        </p:blipFill>
        <p:spPr>
          <a:xfrm>
            <a:off x="612000" y="2206800"/>
            <a:ext cx="6222775" cy="1828800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 bwMode="auto">
          <a:xfrm>
            <a:off x="4139952" y="3628800"/>
            <a:ext cx="2376264" cy="36000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3222000" y="472514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3672000" y="472514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unde Klammer links 14"/>
          <p:cNvSpPr/>
          <p:nvPr/>
        </p:nvSpPr>
        <p:spPr bwMode="auto">
          <a:xfrm>
            <a:off x="5652120" y="3212976"/>
            <a:ext cx="1224136" cy="324036"/>
          </a:xfrm>
          <a:prstGeom prst="leftBracket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unde Klammer links 15"/>
          <p:cNvSpPr/>
          <p:nvPr/>
        </p:nvSpPr>
        <p:spPr bwMode="auto">
          <a:xfrm flipH="1">
            <a:off x="971600" y="3212976"/>
            <a:ext cx="1224136" cy="324036"/>
          </a:xfrm>
          <a:prstGeom prst="leftBracket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45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B665D0B-F33D-41D7-AF82-CCF66D10333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 Schaltungen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Einfaches Szenario: Zwei Schalter in Reihe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Lampe leuchtet nur dann, wenn der erste </a:t>
            </a:r>
            <a:r>
              <a:rPr lang="de-DE" b="1" i="1" u="sng" dirty="0" smtClean="0"/>
              <a:t>und</a:t>
            </a:r>
            <a:r>
              <a:rPr lang="de-DE" dirty="0" smtClean="0"/>
              <a:t> der zweite Schalter geschlossen sind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8" t="34102" r="47876" b="47708"/>
          <a:stretch/>
        </p:blipFill>
        <p:spPr>
          <a:xfrm>
            <a:off x="1378107" y="2420888"/>
            <a:ext cx="2977869" cy="10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2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17E8F77-C120-4F2B-929F-048543960BF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Vierstellige Funktionen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Karnaugh-Veitch Diagramm für vierstellige Schaltfunktion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29178" r="5221" b="19979"/>
          <a:stretch/>
        </p:blipFill>
        <p:spPr>
          <a:xfrm>
            <a:off x="612000" y="1988840"/>
            <a:ext cx="7784538" cy="28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37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49A2491-E2DB-447E-933E-48BF782BA29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Vierstellige Funktionen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Halbierungen für vierstellige Schaltfunktion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t="11504" r="6460" b="5350"/>
          <a:stretch/>
        </p:blipFill>
        <p:spPr>
          <a:xfrm>
            <a:off x="1043608" y="1808508"/>
            <a:ext cx="7015794" cy="464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21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4746793-3353-4094-AEBE-E61A645FC25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Vierstellige Funktionen </a:t>
            </a:r>
            <a:r>
              <a:rPr lang="de-DE" dirty="0" smtClean="0"/>
              <a:t>(</a:t>
            </a:r>
            <a:r>
              <a:rPr lang="de-DE" dirty="0"/>
              <a:t>3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Halbierungen für vierstellige Schaltfunktion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14982" r="6460" b="8246"/>
          <a:stretch/>
        </p:blipFill>
        <p:spPr>
          <a:xfrm>
            <a:off x="683568" y="2164557"/>
            <a:ext cx="7363752" cy="428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58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0FC1A76-9DAB-48F7-9487-BB5A639C9D9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Vierstellige Funktionen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Markierungen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Insbesondere sind folgende Markierungen möglich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Vorstellung: Diagramm ist an den Seiten jeweils zusammengeklebt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3" t="12664" r="41504" b="49675"/>
          <a:stretch/>
        </p:blipFill>
        <p:spPr>
          <a:xfrm>
            <a:off x="611560" y="2333183"/>
            <a:ext cx="3155893" cy="210392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3" t="53033" r="41504" b="9166"/>
          <a:stretch/>
        </p:blipFill>
        <p:spPr>
          <a:xfrm>
            <a:off x="4296427" y="2340000"/>
            <a:ext cx="3155893" cy="21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70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BD2B57B-3C38-43D0-A599-0A7748F29598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2x2-Multiplizierer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Binärer Multiplizierer für 2 mal 2 Eingänge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Binärdarstellung von Zahlen von 0 bis 3 bzw. 0 bis 15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Eingänge </a:t>
            </a:r>
            <a:r>
              <a:rPr lang="de-DE" i="1" dirty="0" smtClean="0"/>
              <a:t>a</a:t>
            </a:r>
            <a:r>
              <a:rPr lang="de-DE" baseline="-25000" dirty="0" smtClean="0"/>
              <a:t>1</a:t>
            </a:r>
            <a:r>
              <a:rPr lang="de-DE" dirty="0" smtClean="0"/>
              <a:t> und </a:t>
            </a:r>
            <a:r>
              <a:rPr lang="de-DE" i="1" dirty="0" smtClean="0"/>
              <a:t>a</a:t>
            </a:r>
            <a:r>
              <a:rPr lang="de-DE" baseline="-25000" dirty="0" smtClean="0"/>
              <a:t>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Eingänge </a:t>
            </a:r>
            <a:r>
              <a:rPr lang="de-DE" i="1" dirty="0" smtClean="0"/>
              <a:t>b</a:t>
            </a:r>
            <a:r>
              <a:rPr lang="de-DE" baseline="-25000" dirty="0" smtClean="0"/>
              <a:t>1</a:t>
            </a:r>
            <a:r>
              <a:rPr lang="de-DE" dirty="0" smtClean="0"/>
              <a:t> und </a:t>
            </a:r>
            <a:r>
              <a:rPr lang="de-DE" i="1" dirty="0" smtClean="0"/>
              <a:t>b</a:t>
            </a:r>
            <a:r>
              <a:rPr lang="de-DE" baseline="-25000" dirty="0" smtClean="0"/>
              <a:t>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Vier Ausgänge </a:t>
            </a:r>
            <a:r>
              <a:rPr lang="de-DE" i="1" dirty="0" smtClean="0"/>
              <a:t>y</a:t>
            </a:r>
            <a:r>
              <a:rPr lang="de-DE" baseline="-25000" dirty="0" smtClean="0"/>
              <a:t>3</a:t>
            </a:r>
            <a:r>
              <a:rPr lang="de-DE" dirty="0" smtClean="0"/>
              <a:t>, </a:t>
            </a:r>
            <a:r>
              <a:rPr lang="de-DE" i="1" dirty="0" smtClean="0"/>
              <a:t>y</a:t>
            </a:r>
            <a:r>
              <a:rPr lang="de-DE" baseline="-25000" dirty="0" smtClean="0"/>
              <a:t>2</a:t>
            </a:r>
            <a:r>
              <a:rPr lang="de-DE" dirty="0" smtClean="0"/>
              <a:t>, </a:t>
            </a:r>
            <a:r>
              <a:rPr lang="de-DE" i="1" dirty="0" smtClean="0"/>
              <a:t>y</a:t>
            </a:r>
            <a:r>
              <a:rPr lang="de-DE" baseline="-25000" dirty="0" smtClean="0"/>
              <a:t>1</a:t>
            </a:r>
            <a:r>
              <a:rPr lang="de-DE" dirty="0" smtClean="0"/>
              <a:t> und </a:t>
            </a:r>
            <a:r>
              <a:rPr lang="de-DE" i="1" dirty="0" smtClean="0"/>
              <a:t>y</a:t>
            </a:r>
            <a:r>
              <a:rPr lang="de-DE" baseline="-25000" dirty="0" smtClean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68197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6B92AE4-F954-43C5-A4FC-39044E532E9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2x2-Multiplizierer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9622" r="5487" b="2452"/>
          <a:stretch/>
        </p:blipFill>
        <p:spPr>
          <a:xfrm>
            <a:off x="971600" y="1397453"/>
            <a:ext cx="7339476" cy="49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51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539AC80-A75E-4E5C-9626-41D0B86B6D8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2x2-Multiplizierer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Karnaugh-Veitch Diagramm für </a:t>
            </a:r>
            <a:r>
              <a:rPr lang="de-DE" b="1" i="1" dirty="0" smtClean="0"/>
              <a:t>y</a:t>
            </a:r>
            <a:r>
              <a:rPr lang="de-DE" b="1" baseline="-25000" dirty="0" smtClean="0"/>
              <a:t>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Markierte Bereiche: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dirty="0">
                <a:solidFill>
                  <a:schemeClr val="bg1"/>
                </a:solidFill>
              </a:rPr>
              <a:t> </a:t>
            </a:r>
            <a:r>
              <a:rPr lang="de-DE" i="1" dirty="0" smtClean="0"/>
              <a:t>y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i="1" dirty="0">
                <a:solidFill>
                  <a:srgbClr val="3366FF"/>
                </a:solidFill>
              </a:rPr>
              <a:t>x</a:t>
            </a:r>
            <a:r>
              <a:rPr lang="de-DE" baseline="-25000" dirty="0">
                <a:solidFill>
                  <a:srgbClr val="3366FF"/>
                </a:solidFill>
              </a:rPr>
              <a:t>2</a:t>
            </a:r>
            <a:r>
              <a:rPr lang="de-DE" dirty="0">
                <a:solidFill>
                  <a:srgbClr val="3366FF"/>
                </a:solidFill>
              </a:rPr>
              <a:t> </a:t>
            </a:r>
            <a:r>
              <a:rPr lang="de-DE" dirty="0" smtClean="0">
                <a:solidFill>
                  <a:srgbClr val="3366FF"/>
                </a:solidFill>
              </a:rPr>
              <a:t>* </a:t>
            </a:r>
            <a:r>
              <a:rPr lang="de-DE" i="1" dirty="0" smtClean="0">
                <a:solidFill>
                  <a:srgbClr val="3366FF"/>
                </a:solidFill>
              </a:rPr>
              <a:t>x</a:t>
            </a:r>
            <a:r>
              <a:rPr lang="de-DE" baseline="-25000" dirty="0" smtClean="0">
                <a:solidFill>
                  <a:srgbClr val="3366FF"/>
                </a:solidFill>
              </a:rPr>
              <a:t>4</a:t>
            </a:r>
            <a:endParaRPr lang="de-DE" dirty="0">
              <a:solidFill>
                <a:srgbClr val="3366FF"/>
              </a:solidFill>
            </a:endParaRPr>
          </a:p>
          <a:p>
            <a:pPr>
              <a:lnSpc>
                <a:spcPct val="90000"/>
              </a:lnSpc>
            </a:pPr>
            <a:endParaRPr lang="de-DE" b="1" baseline="-250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4" t="39316" r="8407" b="7523"/>
          <a:stretch/>
        </p:blipFill>
        <p:spPr>
          <a:xfrm>
            <a:off x="612000" y="1916832"/>
            <a:ext cx="6562641" cy="2969777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 bwMode="auto">
          <a:xfrm>
            <a:off x="3275856" y="3401720"/>
            <a:ext cx="2232248" cy="819368"/>
          </a:xfrm>
          <a:prstGeom prst="roundRect">
            <a:avLst/>
          </a:prstGeom>
          <a:noFill/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29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FBEC983-A719-45AC-A45D-39618EB9957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2x2-Multiplizierer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Karnaugh-Veitch Diagramm für </a:t>
            </a:r>
            <a:r>
              <a:rPr lang="de-DE" b="1" i="1" dirty="0" smtClean="0"/>
              <a:t>y</a:t>
            </a:r>
            <a:r>
              <a:rPr lang="de-DE" b="1" baseline="-25000" dirty="0" smtClean="0"/>
              <a:t>1</a:t>
            </a:r>
            <a:endParaRPr lang="de-DE" b="1" baseline="-250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Markierte Bereiche: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dirty="0">
                <a:solidFill>
                  <a:schemeClr val="bg1"/>
                </a:solidFill>
              </a:rPr>
              <a:t> </a:t>
            </a:r>
            <a:r>
              <a:rPr lang="de-DE" i="1" dirty="0" smtClean="0"/>
              <a:t>y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i="1" dirty="0">
                <a:solidFill>
                  <a:srgbClr val="3366FF"/>
                </a:solidFill>
              </a:rPr>
              <a:t>x</a:t>
            </a:r>
            <a:r>
              <a:rPr lang="de-DE" baseline="-25000" dirty="0">
                <a:solidFill>
                  <a:srgbClr val="3366FF"/>
                </a:solidFill>
              </a:rPr>
              <a:t>2</a:t>
            </a:r>
            <a:r>
              <a:rPr lang="de-DE" dirty="0">
                <a:solidFill>
                  <a:srgbClr val="3366FF"/>
                </a:solidFill>
              </a:rPr>
              <a:t> * </a:t>
            </a:r>
            <a:r>
              <a:rPr lang="de-DE" i="1" dirty="0" smtClean="0">
                <a:solidFill>
                  <a:srgbClr val="3366FF"/>
                </a:solidFill>
              </a:rPr>
              <a:t>x</a:t>
            </a:r>
            <a:r>
              <a:rPr lang="de-DE" baseline="-25000" dirty="0" smtClean="0">
                <a:solidFill>
                  <a:srgbClr val="3366FF"/>
                </a:solidFill>
              </a:rPr>
              <a:t>3</a:t>
            </a:r>
            <a:r>
              <a:rPr lang="de-DE" dirty="0" smtClean="0">
                <a:solidFill>
                  <a:srgbClr val="3366FF"/>
                </a:solidFill>
              </a:rPr>
              <a:t> </a:t>
            </a:r>
            <a:r>
              <a:rPr lang="de-DE" dirty="0">
                <a:solidFill>
                  <a:srgbClr val="3366FF"/>
                </a:solidFill>
              </a:rPr>
              <a:t>* </a:t>
            </a:r>
            <a:r>
              <a:rPr lang="de-DE" i="1" dirty="0" smtClean="0">
                <a:solidFill>
                  <a:srgbClr val="3366FF"/>
                </a:solidFill>
              </a:rPr>
              <a:t>x</a:t>
            </a:r>
            <a:r>
              <a:rPr lang="de-DE" baseline="-25000" dirty="0" smtClean="0">
                <a:solidFill>
                  <a:srgbClr val="3366FF"/>
                </a:solidFill>
              </a:rPr>
              <a:t>4</a:t>
            </a:r>
            <a:r>
              <a:rPr lang="de-DE" dirty="0" smtClean="0"/>
              <a:t> + </a:t>
            </a:r>
            <a:r>
              <a:rPr lang="de-DE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x</a:t>
            </a:r>
            <a:r>
              <a:rPr lang="de-DE" baseline="-25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</a:t>
            </a:r>
            <a:r>
              <a:rPr lang="de-DE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* </a:t>
            </a:r>
            <a:r>
              <a:rPr lang="de-DE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x</a:t>
            </a:r>
            <a:r>
              <a:rPr lang="de-DE" baseline="-25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de-DE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* </a:t>
            </a:r>
            <a:r>
              <a:rPr lang="de-DE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x</a:t>
            </a:r>
            <a:r>
              <a:rPr lang="de-DE" baseline="-25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  <a:r>
              <a:rPr lang="de-DE" dirty="0"/>
              <a:t> + </a:t>
            </a:r>
            <a:r>
              <a:rPr lang="de-DE" i="1" dirty="0">
                <a:solidFill>
                  <a:srgbClr val="FF0000"/>
                </a:solidFill>
              </a:rPr>
              <a:t>x</a:t>
            </a:r>
            <a:r>
              <a:rPr lang="de-DE" baseline="-25000" dirty="0">
                <a:solidFill>
                  <a:srgbClr val="FF0000"/>
                </a:solidFill>
              </a:rPr>
              <a:t>1</a:t>
            </a:r>
            <a:r>
              <a:rPr lang="de-DE" dirty="0">
                <a:solidFill>
                  <a:srgbClr val="FF0000"/>
                </a:solidFill>
              </a:rPr>
              <a:t> *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3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*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4</a:t>
            </a:r>
            <a:r>
              <a:rPr lang="de-DE" dirty="0"/>
              <a:t> + </a:t>
            </a:r>
            <a:r>
              <a:rPr lang="de-DE" i="1" dirty="0">
                <a:solidFill>
                  <a:srgbClr val="FF7C80"/>
                </a:solidFill>
              </a:rPr>
              <a:t>x</a:t>
            </a:r>
            <a:r>
              <a:rPr lang="de-DE" baseline="-25000" dirty="0">
                <a:solidFill>
                  <a:srgbClr val="FF7C80"/>
                </a:solidFill>
              </a:rPr>
              <a:t>1</a:t>
            </a:r>
            <a:r>
              <a:rPr lang="de-DE" dirty="0">
                <a:solidFill>
                  <a:srgbClr val="FF7C80"/>
                </a:solidFill>
              </a:rPr>
              <a:t> * </a:t>
            </a:r>
            <a:r>
              <a:rPr lang="de-DE" i="1" dirty="0">
                <a:solidFill>
                  <a:srgbClr val="FF7C80"/>
                </a:solidFill>
              </a:rPr>
              <a:t>x</a:t>
            </a:r>
            <a:r>
              <a:rPr lang="de-DE" baseline="-25000" dirty="0">
                <a:solidFill>
                  <a:srgbClr val="FF7C80"/>
                </a:solidFill>
              </a:rPr>
              <a:t>2</a:t>
            </a:r>
            <a:r>
              <a:rPr lang="de-DE" dirty="0">
                <a:solidFill>
                  <a:srgbClr val="FF7C80"/>
                </a:solidFill>
              </a:rPr>
              <a:t> * </a:t>
            </a:r>
            <a:r>
              <a:rPr lang="de-DE" i="1" dirty="0" smtClean="0">
                <a:solidFill>
                  <a:srgbClr val="FF7C80"/>
                </a:solidFill>
              </a:rPr>
              <a:t>x</a:t>
            </a:r>
            <a:r>
              <a:rPr lang="de-DE" baseline="-25000" dirty="0" smtClean="0">
                <a:solidFill>
                  <a:srgbClr val="FF7C80"/>
                </a:solidFill>
              </a:rPr>
              <a:t>4</a:t>
            </a:r>
            <a:endParaRPr lang="de-DE" dirty="0">
              <a:solidFill>
                <a:srgbClr val="FF7C80"/>
              </a:solidFill>
            </a:endParaRPr>
          </a:p>
          <a:p>
            <a:pPr marL="0" indent="0">
              <a:lnSpc>
                <a:spcPct val="120000"/>
              </a:lnSpc>
            </a:pPr>
            <a:endParaRPr lang="de-DE" dirty="0">
              <a:solidFill>
                <a:srgbClr val="3366FF"/>
              </a:solidFill>
            </a:endParaRPr>
          </a:p>
          <a:p>
            <a:pPr>
              <a:lnSpc>
                <a:spcPct val="90000"/>
              </a:lnSpc>
            </a:pPr>
            <a:endParaRPr lang="de-DE" b="1" baseline="-25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t="28308" r="8495" b="18531"/>
          <a:stretch/>
        </p:blipFill>
        <p:spPr>
          <a:xfrm>
            <a:off x="612000" y="1918800"/>
            <a:ext cx="6562641" cy="2969777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 bwMode="auto">
          <a:xfrm>
            <a:off x="3275856" y="4387468"/>
            <a:ext cx="2232248" cy="409684"/>
          </a:xfrm>
          <a:prstGeom prst="roundRect">
            <a:avLst/>
          </a:prstGeom>
          <a:noFill/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3131840" y="3933056"/>
            <a:ext cx="1116124" cy="792088"/>
          </a:xfrm>
          <a:prstGeom prst="roundRect">
            <a:avLst/>
          </a:prstGeom>
          <a:noFill/>
          <a:ln w="3175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4572000" y="3384000"/>
            <a:ext cx="2376264" cy="385352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5904148" y="3429000"/>
            <a:ext cx="1116124" cy="792088"/>
          </a:xfrm>
          <a:prstGeom prst="roundRect">
            <a:avLst/>
          </a:prstGeom>
          <a:noFill/>
          <a:ln w="3175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2034000" y="544522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2538000" y="544522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4427984" y="544522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5868144" y="544522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2047F87-EF7D-43C3-BCB4-082DFFCB302A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2x2-Multiplizierer </a:t>
            </a:r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Karnaugh-Veitch Diagramm für </a:t>
            </a:r>
            <a:r>
              <a:rPr lang="de-DE" b="1" i="1" dirty="0" smtClean="0"/>
              <a:t>y</a:t>
            </a:r>
            <a:r>
              <a:rPr lang="de-DE" b="1" baseline="-25000" dirty="0" smtClean="0"/>
              <a:t>2</a:t>
            </a:r>
            <a:endParaRPr lang="de-DE" b="1" baseline="-250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Markierte Bereiche: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dirty="0">
                <a:solidFill>
                  <a:schemeClr val="bg1"/>
                </a:solidFill>
              </a:rPr>
              <a:t> </a:t>
            </a:r>
            <a:r>
              <a:rPr lang="de-DE" i="1" dirty="0" smtClean="0"/>
              <a:t>y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i="1" dirty="0" smtClean="0">
                <a:solidFill>
                  <a:srgbClr val="3366FF"/>
                </a:solidFill>
              </a:rPr>
              <a:t>x</a:t>
            </a:r>
            <a:r>
              <a:rPr lang="de-DE" baseline="-25000" dirty="0" smtClean="0">
                <a:solidFill>
                  <a:srgbClr val="3366FF"/>
                </a:solidFill>
              </a:rPr>
              <a:t>1</a:t>
            </a:r>
            <a:r>
              <a:rPr lang="de-DE" dirty="0" smtClean="0">
                <a:solidFill>
                  <a:srgbClr val="3366FF"/>
                </a:solidFill>
              </a:rPr>
              <a:t> </a:t>
            </a:r>
            <a:r>
              <a:rPr lang="de-DE" dirty="0">
                <a:solidFill>
                  <a:srgbClr val="3366FF"/>
                </a:solidFill>
              </a:rPr>
              <a:t>* </a:t>
            </a:r>
            <a:r>
              <a:rPr lang="de-DE" i="1" dirty="0" smtClean="0">
                <a:solidFill>
                  <a:srgbClr val="3366FF"/>
                </a:solidFill>
              </a:rPr>
              <a:t>x</a:t>
            </a:r>
            <a:r>
              <a:rPr lang="de-DE" baseline="-25000" dirty="0" smtClean="0">
                <a:solidFill>
                  <a:srgbClr val="3366FF"/>
                </a:solidFill>
              </a:rPr>
              <a:t>2</a:t>
            </a:r>
            <a:r>
              <a:rPr lang="de-DE" dirty="0" smtClean="0">
                <a:solidFill>
                  <a:srgbClr val="3366FF"/>
                </a:solidFill>
              </a:rPr>
              <a:t> </a:t>
            </a:r>
            <a:r>
              <a:rPr lang="de-DE" dirty="0">
                <a:solidFill>
                  <a:srgbClr val="3366FF"/>
                </a:solidFill>
              </a:rPr>
              <a:t>* </a:t>
            </a:r>
            <a:r>
              <a:rPr lang="de-DE" i="1" dirty="0" smtClean="0">
                <a:solidFill>
                  <a:srgbClr val="3366FF"/>
                </a:solidFill>
              </a:rPr>
              <a:t>x</a:t>
            </a:r>
            <a:r>
              <a:rPr lang="de-DE" baseline="-25000" dirty="0" smtClean="0">
                <a:solidFill>
                  <a:srgbClr val="3366FF"/>
                </a:solidFill>
              </a:rPr>
              <a:t>3</a:t>
            </a:r>
            <a:r>
              <a:rPr lang="de-DE" dirty="0" smtClean="0"/>
              <a:t> + </a:t>
            </a:r>
            <a:r>
              <a:rPr lang="de-DE" i="1" dirty="0">
                <a:solidFill>
                  <a:srgbClr val="FF0000"/>
                </a:solidFill>
              </a:rPr>
              <a:t>x</a:t>
            </a:r>
            <a:r>
              <a:rPr lang="de-DE" baseline="-25000" dirty="0">
                <a:solidFill>
                  <a:srgbClr val="FF0000"/>
                </a:solidFill>
              </a:rPr>
              <a:t>1</a:t>
            </a:r>
            <a:r>
              <a:rPr lang="de-DE" dirty="0">
                <a:solidFill>
                  <a:srgbClr val="FF0000"/>
                </a:solidFill>
              </a:rPr>
              <a:t> * </a:t>
            </a:r>
            <a:r>
              <a:rPr lang="de-DE" i="1" dirty="0">
                <a:solidFill>
                  <a:srgbClr val="FF0000"/>
                </a:solidFill>
              </a:rPr>
              <a:t>x</a:t>
            </a:r>
            <a:r>
              <a:rPr lang="de-DE" baseline="-25000" dirty="0">
                <a:solidFill>
                  <a:srgbClr val="FF0000"/>
                </a:solidFill>
              </a:rPr>
              <a:t>3</a:t>
            </a:r>
            <a:r>
              <a:rPr lang="de-DE" dirty="0">
                <a:solidFill>
                  <a:srgbClr val="FF0000"/>
                </a:solidFill>
              </a:rPr>
              <a:t> *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4</a:t>
            </a:r>
            <a:endParaRPr lang="de-DE" dirty="0">
              <a:solidFill>
                <a:srgbClr val="FF7C80"/>
              </a:solidFill>
            </a:endParaRPr>
          </a:p>
          <a:p>
            <a:pPr marL="0" indent="0">
              <a:lnSpc>
                <a:spcPct val="120000"/>
              </a:lnSpc>
            </a:pPr>
            <a:endParaRPr lang="de-DE" dirty="0">
              <a:solidFill>
                <a:srgbClr val="3366FF"/>
              </a:solidFill>
            </a:endParaRPr>
          </a:p>
          <a:p>
            <a:pPr>
              <a:lnSpc>
                <a:spcPct val="90000"/>
              </a:lnSpc>
            </a:pPr>
            <a:endParaRPr lang="de-DE" b="1" baseline="-25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29756" r="8407" b="17083"/>
          <a:stretch/>
        </p:blipFill>
        <p:spPr>
          <a:xfrm>
            <a:off x="612000" y="1918800"/>
            <a:ext cx="6546457" cy="2969777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 bwMode="auto">
          <a:xfrm>
            <a:off x="5868144" y="3933056"/>
            <a:ext cx="1116124" cy="792088"/>
          </a:xfrm>
          <a:prstGeom prst="roundRect">
            <a:avLst/>
          </a:prstGeom>
          <a:noFill/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4572000" y="4411800"/>
            <a:ext cx="2376264" cy="385352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1591200" y="544522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3456000" y="5445224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70538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CABF40D-73F7-466C-9ADF-817730F77BE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2x2-Multiplizierer </a:t>
            </a:r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Karnaugh-Veitch Diagramm für </a:t>
            </a:r>
            <a:r>
              <a:rPr lang="de-DE" b="1" i="1" dirty="0" smtClean="0"/>
              <a:t>y</a:t>
            </a:r>
            <a:r>
              <a:rPr lang="de-DE" b="1" baseline="-25000" dirty="0" smtClean="0"/>
              <a:t>3</a:t>
            </a:r>
            <a:endParaRPr lang="de-DE" b="1" baseline="-250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Markierte Bereiche: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100" dirty="0">
                <a:solidFill>
                  <a:schemeClr val="bg1"/>
                </a:solidFill>
              </a:rPr>
              <a:t> </a:t>
            </a:r>
            <a:r>
              <a:rPr lang="de-DE" i="1" dirty="0" smtClean="0"/>
              <a:t>y</a:t>
            </a:r>
            <a:r>
              <a:rPr lang="de-DE" baseline="-25000" dirty="0" smtClean="0"/>
              <a:t>3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1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* </a:t>
            </a:r>
            <a:r>
              <a:rPr lang="de-DE" i="1" dirty="0" smtClean="0">
                <a:solidFill>
                  <a:srgbClr val="FF0000"/>
                </a:solidFill>
              </a:rPr>
              <a:t>x</a:t>
            </a:r>
            <a:r>
              <a:rPr lang="de-DE" baseline="-25000" dirty="0" smtClean="0">
                <a:solidFill>
                  <a:srgbClr val="FF0000"/>
                </a:solidFill>
              </a:rPr>
              <a:t>2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* </a:t>
            </a:r>
            <a:r>
              <a:rPr lang="de-DE" i="1" dirty="0">
                <a:solidFill>
                  <a:srgbClr val="FF0000"/>
                </a:solidFill>
              </a:rPr>
              <a:t>x</a:t>
            </a:r>
            <a:r>
              <a:rPr lang="de-DE" baseline="-25000" dirty="0">
                <a:solidFill>
                  <a:srgbClr val="FF0000"/>
                </a:solidFill>
              </a:rPr>
              <a:t>3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* </a:t>
            </a:r>
            <a:r>
              <a:rPr lang="de-DE" i="1" dirty="0">
                <a:solidFill>
                  <a:srgbClr val="FF0000"/>
                </a:solidFill>
              </a:rPr>
              <a:t>x</a:t>
            </a:r>
            <a:r>
              <a:rPr lang="de-DE" baseline="-25000" dirty="0">
                <a:solidFill>
                  <a:srgbClr val="FF0000"/>
                </a:solidFill>
              </a:rPr>
              <a:t>4</a:t>
            </a:r>
            <a:endParaRPr lang="de-DE" dirty="0">
              <a:solidFill>
                <a:srgbClr val="FF7C80"/>
              </a:solidFill>
            </a:endParaRPr>
          </a:p>
          <a:p>
            <a:pPr marL="0" indent="0">
              <a:lnSpc>
                <a:spcPct val="120000"/>
              </a:lnSpc>
            </a:pPr>
            <a:endParaRPr lang="de-DE" dirty="0">
              <a:solidFill>
                <a:srgbClr val="3366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32364" r="8495" b="14330"/>
          <a:stretch/>
        </p:blipFill>
        <p:spPr>
          <a:xfrm>
            <a:off x="612000" y="1918800"/>
            <a:ext cx="6546457" cy="2977870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 bwMode="auto">
          <a:xfrm>
            <a:off x="4572000" y="3891600"/>
            <a:ext cx="936104" cy="385352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41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492728C-DE94-4F8F-9D5C-02674A4B487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 Schaltungen 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Einfaches Szenario: Zwei parallele Schalter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Lampe leuchtet nur dann, wenn der erste </a:t>
            </a:r>
            <a:r>
              <a:rPr lang="de-DE" b="1" i="1" u="sng" dirty="0" smtClean="0"/>
              <a:t>oder</a:t>
            </a:r>
            <a:r>
              <a:rPr lang="de-DE" dirty="0" smtClean="0"/>
              <a:t> der zweite Schalter geschlossen sind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6" t="33234" r="55664" b="46197"/>
          <a:stretch/>
        </p:blipFill>
        <p:spPr>
          <a:xfrm>
            <a:off x="1594242" y="2242800"/>
            <a:ext cx="2257678" cy="11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02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F26A002-7140-4E56-9E55-CF3535E294B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Markierungsregeln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Rechteckige Bereiche mit 2</a:t>
            </a:r>
            <a:r>
              <a:rPr lang="de-DE" i="1" baseline="30000" dirty="0" smtClean="0"/>
              <a:t>n</a:t>
            </a:r>
            <a:r>
              <a:rPr lang="de-DE" dirty="0" smtClean="0"/>
              <a:t> Elementen markieren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Achtung: Diagramm gilt als oben/unten bzw. links/rechts „zusammengeklebt“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1-Werte müssen markiert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Möglichst große Bereiche markieren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Möglichst wenige markierte Bereiche benutzen</a:t>
            </a:r>
          </a:p>
        </p:txBody>
      </p:sp>
    </p:spTree>
    <p:extLst>
      <p:ext uri="{BB962C8B-B14F-4D97-AF65-F5344CB8AC3E}">
        <p14:creationId xmlns:p14="http://schemas.microsoft.com/office/powerpoint/2010/main" val="3932583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CA381D7-CA68-4646-963A-0C2BE1D655A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b="1" dirty="0" smtClean="0"/>
              <a:t>Kombinatorische Logik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Schaltfunktionen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Synthese von Schaltungen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Beispiele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ODER-Funktion, Eingabemelder, Siebensegmentanzeige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Äquivalenz von Schaltfunktionen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Minimierung von Schaltungen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Grundlagen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Vorgehensweise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Karnaugh-Veitch Diagramme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Beispiele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Schaltnetze / </a:t>
            </a:r>
            <a:r>
              <a:rPr lang="en-US" i="1" dirty="0" smtClean="0"/>
              <a:t>Combinational Networks</a:t>
            </a:r>
          </a:p>
        </p:txBody>
      </p:sp>
    </p:spTree>
    <p:extLst>
      <p:ext uri="{BB962C8B-B14F-4D97-AF65-F5344CB8AC3E}">
        <p14:creationId xmlns:p14="http://schemas.microsoft.com/office/powerpoint/2010/main" val="2286052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4A6E976-34E0-413F-9A9A-8F816E71B8E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Schaltnetze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Mehrere Schaltfunktionen </a:t>
            </a:r>
            <a:r>
              <a:rPr lang="en-US" b="1" i="1" dirty="0" smtClean="0"/>
              <a:t>(Combinational Networks)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Sind von gleichen Eingangsvariablen abhängig</a:t>
            </a:r>
            <a:br>
              <a:rPr lang="de-DE" dirty="0" smtClean="0"/>
            </a:br>
            <a:r>
              <a:rPr lang="de-DE" i="1" dirty="0" smtClean="0"/>
              <a:t>f</a:t>
            </a:r>
            <a:r>
              <a:rPr lang="de-DE" baseline="-25000" dirty="0" smtClean="0"/>
              <a:t>1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2</a:t>
            </a:r>
            <a:r>
              <a:rPr lang="de-DE" dirty="0" smtClean="0"/>
              <a:t>, …, </a:t>
            </a:r>
            <a:r>
              <a:rPr lang="de-DE" i="1" dirty="0" smtClean="0"/>
              <a:t>x</a:t>
            </a:r>
            <a:r>
              <a:rPr lang="de-DE" i="1" baseline="-25000" dirty="0" smtClean="0"/>
              <a:t>n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i="1" dirty="0" smtClean="0"/>
              <a:t>f</a:t>
            </a:r>
            <a:r>
              <a:rPr lang="de-DE" baseline="-25000" dirty="0" smtClean="0"/>
              <a:t>2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, …, </a:t>
            </a:r>
            <a:r>
              <a:rPr lang="de-DE" i="1" dirty="0"/>
              <a:t>x</a:t>
            </a:r>
            <a:r>
              <a:rPr lang="de-DE" i="1" baseline="-25000" dirty="0"/>
              <a:t>n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…</a:t>
            </a:r>
            <a:br>
              <a:rPr lang="de-DE" dirty="0" smtClean="0"/>
            </a:br>
            <a:r>
              <a:rPr lang="de-DE" i="1" dirty="0" smtClean="0"/>
              <a:t>f</a:t>
            </a:r>
            <a:r>
              <a:rPr lang="de-DE" i="1" baseline="-25000" dirty="0" smtClean="0"/>
              <a:t>m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/>
              <a:t>, </a:t>
            </a:r>
            <a:r>
              <a:rPr lang="de-DE" i="1" dirty="0"/>
              <a:t>x</a:t>
            </a:r>
            <a:r>
              <a:rPr lang="de-DE" baseline="-25000" dirty="0"/>
              <a:t>2</a:t>
            </a:r>
            <a:r>
              <a:rPr lang="de-DE" dirty="0"/>
              <a:t>, …, </a:t>
            </a:r>
            <a:r>
              <a:rPr lang="de-DE" i="1" dirty="0"/>
              <a:t>x</a:t>
            </a:r>
            <a:r>
              <a:rPr lang="de-DE" i="1" baseline="-25000" dirty="0"/>
              <a:t>n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Entspricht Schaltung mit mehreren Ausgängen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Wingdings" pitchFamily="2" charset="2"/>
              <a:buChar char=""/>
            </a:pPr>
            <a:r>
              <a:rPr lang="de-DE" dirty="0" smtClean="0"/>
              <a:t>Kombinatorische Logik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4" t="60755" r="43275" b="15344"/>
          <a:stretch/>
        </p:blipFill>
        <p:spPr>
          <a:xfrm>
            <a:off x="611560" y="4254055"/>
            <a:ext cx="3487668" cy="133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6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6A465AB-D116-4785-B463-E83F217A2887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Schaltnetze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Gerichteter, azyklischer Graph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Gatter sowie Ein- und Ausgänge sind Knoten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Verbindungsleitungen sind Kanten (gerichtet von Eingängen zu Ausgängen)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00000"/>
              </a:lnSpc>
            </a:pPr>
            <a:r>
              <a:rPr lang="de-DE" b="1" dirty="0" smtClean="0"/>
              <a:t>Aufbau von Schaltnetzen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Einstufige (nur eine Gatterebene)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Zweistufige (zwei Gatterebenen)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Mehrstufige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00000"/>
              </a:lnSpc>
            </a:pPr>
            <a:r>
              <a:rPr lang="de-DE" b="1" dirty="0" smtClean="0"/>
              <a:t>Folgerung aus der Darstellung durch kanonische Normalformen</a:t>
            </a:r>
            <a:endParaRPr lang="de-DE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Jedes Schaltnetz ist zweistufig realisierbar, wenn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Signale einfach und negiert vorliegen, und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Gatter mit ausreichender Anzahl von Eingängen vorliegen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0255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371D56A-280E-4D71-AC59-A3A34082424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Schaltnetze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Begründung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Bezug zur KDNF (oder KKNF)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Variablen werden einfach oder negiert benutzt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Zunächst Minterme: ein UND-Gatter pro Minterm (erste Stufe)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Summe der Minterme: ein ODER-Gatter für alle Minterme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t="25411" r="34513" b="17517"/>
          <a:stretch/>
        </p:blipFill>
        <p:spPr>
          <a:xfrm>
            <a:off x="611560" y="3265073"/>
            <a:ext cx="4329239" cy="318826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72852" r="77117" b="24831"/>
          <a:stretch/>
        </p:blipFill>
        <p:spPr>
          <a:xfrm>
            <a:off x="568800" y="5914800"/>
            <a:ext cx="216831" cy="12947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72432" r="72957" b="24083"/>
          <a:stretch/>
        </p:blipFill>
        <p:spPr>
          <a:xfrm>
            <a:off x="738000" y="5889600"/>
            <a:ext cx="371424" cy="19468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0" t="65923" r="72492" b="30336"/>
          <a:stretch/>
        </p:blipFill>
        <p:spPr>
          <a:xfrm>
            <a:off x="1069200" y="5740289"/>
            <a:ext cx="398582" cy="20899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72852" r="77117" b="24831"/>
          <a:stretch/>
        </p:blipFill>
        <p:spPr>
          <a:xfrm>
            <a:off x="1403648" y="5785200"/>
            <a:ext cx="216831" cy="1294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36096" y="4449306"/>
            <a:ext cx="1911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Beispiel</a:t>
            </a:r>
            <a:br>
              <a:rPr lang="de-DE" sz="2000" dirty="0" smtClean="0"/>
            </a:br>
            <a:r>
              <a:rPr lang="de-DE" sz="2000" dirty="0" smtClean="0"/>
              <a:t>Eingabemelder</a:t>
            </a:r>
            <a:endParaRPr lang="de-DE" sz="2000" dirty="0"/>
          </a:p>
        </p:txBody>
      </p:sp>
      <p:grpSp>
        <p:nvGrpSpPr>
          <p:cNvPr id="13" name="Gruppieren 12"/>
          <p:cNvGrpSpPr/>
          <p:nvPr/>
        </p:nvGrpSpPr>
        <p:grpSpPr>
          <a:xfrm rot="5400000">
            <a:off x="1785600" y="3766432"/>
            <a:ext cx="576064" cy="462716"/>
            <a:chOff x="6228184" y="4509120"/>
            <a:chExt cx="576064" cy="462716"/>
          </a:xfrm>
        </p:grpSpPr>
        <p:sp>
          <p:nvSpPr>
            <p:cNvPr id="14" name="Rechteck 13"/>
            <p:cNvSpPr/>
            <p:nvPr/>
          </p:nvSpPr>
          <p:spPr bwMode="auto">
            <a:xfrm>
              <a:off x="6228184" y="4509120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>
              <a:off x="6228184" y="4509120"/>
              <a:ext cx="219956" cy="462716"/>
            </a:xfrm>
            <a:prstGeom prst="rect">
              <a:avLst/>
            </a:prstGeom>
          </p:spPr>
        </p:pic>
        <p:sp>
          <p:nvSpPr>
            <p:cNvPr id="16" name="Ellipse 15"/>
            <p:cNvSpPr/>
            <p:nvPr/>
          </p:nvSpPr>
          <p:spPr bwMode="auto">
            <a:xfrm>
              <a:off x="6448140" y="4709277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Gerade Verbindung 16"/>
            <p:cNvCxnSpPr/>
            <p:nvPr/>
          </p:nvCxnSpPr>
          <p:spPr bwMode="auto">
            <a:xfrm>
              <a:off x="6471000" y="4734000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uppieren 17"/>
          <p:cNvGrpSpPr/>
          <p:nvPr/>
        </p:nvGrpSpPr>
        <p:grpSpPr>
          <a:xfrm rot="5400000">
            <a:off x="1206000" y="3766432"/>
            <a:ext cx="576064" cy="462716"/>
            <a:chOff x="6228184" y="4509120"/>
            <a:chExt cx="576064" cy="462716"/>
          </a:xfrm>
        </p:grpSpPr>
        <p:sp>
          <p:nvSpPr>
            <p:cNvPr id="19" name="Rechteck 18"/>
            <p:cNvSpPr/>
            <p:nvPr/>
          </p:nvSpPr>
          <p:spPr bwMode="auto">
            <a:xfrm>
              <a:off x="6228184" y="4509120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>
              <a:off x="6228184" y="4509120"/>
              <a:ext cx="219956" cy="462716"/>
            </a:xfrm>
            <a:prstGeom prst="rect">
              <a:avLst/>
            </a:prstGeom>
          </p:spPr>
        </p:pic>
        <p:sp>
          <p:nvSpPr>
            <p:cNvPr id="21" name="Ellipse 20"/>
            <p:cNvSpPr/>
            <p:nvPr/>
          </p:nvSpPr>
          <p:spPr bwMode="auto">
            <a:xfrm>
              <a:off x="6448140" y="4709277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Gerade Verbindung 21"/>
            <p:cNvCxnSpPr/>
            <p:nvPr/>
          </p:nvCxnSpPr>
          <p:spPr bwMode="auto">
            <a:xfrm>
              <a:off x="6471000" y="4734000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uppieren 22"/>
          <p:cNvGrpSpPr/>
          <p:nvPr/>
        </p:nvGrpSpPr>
        <p:grpSpPr>
          <a:xfrm rot="5400000">
            <a:off x="630000" y="3766432"/>
            <a:ext cx="576064" cy="462716"/>
            <a:chOff x="6228184" y="4509120"/>
            <a:chExt cx="576064" cy="462716"/>
          </a:xfrm>
        </p:grpSpPr>
        <p:sp>
          <p:nvSpPr>
            <p:cNvPr id="24" name="Rechteck 23"/>
            <p:cNvSpPr/>
            <p:nvPr/>
          </p:nvSpPr>
          <p:spPr bwMode="auto">
            <a:xfrm>
              <a:off x="6228184" y="4509120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Grafik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>
              <a:off x="6228184" y="4509120"/>
              <a:ext cx="219956" cy="462716"/>
            </a:xfrm>
            <a:prstGeom prst="rect">
              <a:avLst/>
            </a:prstGeom>
          </p:spPr>
        </p:pic>
        <p:sp>
          <p:nvSpPr>
            <p:cNvPr id="26" name="Ellipse 25"/>
            <p:cNvSpPr/>
            <p:nvPr/>
          </p:nvSpPr>
          <p:spPr bwMode="auto">
            <a:xfrm>
              <a:off x="6448140" y="4709277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Gerade Verbindung 26"/>
            <p:cNvCxnSpPr/>
            <p:nvPr/>
          </p:nvCxnSpPr>
          <p:spPr bwMode="auto">
            <a:xfrm>
              <a:off x="6471000" y="4734000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04783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B48B813-38A4-4112-BDAB-EA129B79758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Schaltnetze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Anzahl der notwendigen Gatter bei </a:t>
            </a:r>
            <a:r>
              <a:rPr lang="de-DE" b="1" i="1" dirty="0" smtClean="0"/>
              <a:t>n</a:t>
            </a:r>
            <a:r>
              <a:rPr lang="de-DE" b="1" dirty="0" smtClean="0"/>
              <a:t> Eingängen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Max. 2</a:t>
            </a:r>
            <a:r>
              <a:rPr lang="de-DE" i="1" baseline="30000" dirty="0" smtClean="0"/>
              <a:t>n</a:t>
            </a:r>
            <a:r>
              <a:rPr lang="de-DE" dirty="0" smtClean="0"/>
              <a:t> UND-Gatter pro Schaltfunktion mit bis zu </a:t>
            </a:r>
            <a:r>
              <a:rPr lang="de-DE" i="1" dirty="0" smtClean="0"/>
              <a:t>n</a:t>
            </a:r>
            <a:r>
              <a:rPr lang="de-DE" dirty="0" smtClean="0"/>
              <a:t> Eingängen (KDNF)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ODER-Gatter mit bis zu 2</a:t>
            </a:r>
            <a:r>
              <a:rPr lang="de-DE" i="1" baseline="30000" dirty="0" smtClean="0"/>
              <a:t>n</a:t>
            </a:r>
            <a:r>
              <a:rPr lang="de-DE" dirty="0" smtClean="0"/>
              <a:t> Eingängen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00000"/>
              </a:lnSpc>
            </a:pPr>
            <a:r>
              <a:rPr lang="de-DE" b="1" dirty="0" smtClean="0"/>
              <a:t>Minimierung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Reduziert Gatteranzahl und Eingangsanzahl pro Gatter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Minimierung parallel für mehrere Schaltfunktionen des Schaltnetzes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Verwendung der selben Gatter für verschiedene Schaltfunktionen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Karnaugh-Veitch Diagramme für mehrere Schaltfunktionen des Netzes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37576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0A19684-EA36-4D87-92AB-ED590273133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Typische Schaltnetze: 1-aus-</a:t>
            </a:r>
            <a:r>
              <a:rPr lang="de-DE" i="1" dirty="0" smtClean="0"/>
              <a:t>k</a:t>
            </a:r>
            <a:r>
              <a:rPr lang="de-DE" dirty="0" smtClean="0"/>
              <a:t>-Multiplexer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Steuerleitungen weisen viele Eingabeleitungen einem Ausgang zu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n</a:t>
            </a:r>
            <a:r>
              <a:rPr lang="de-DE" dirty="0" smtClean="0"/>
              <a:t> Steuerleitungen </a:t>
            </a:r>
            <a:r>
              <a:rPr lang="de-DE" i="1" dirty="0" smtClean="0"/>
              <a:t>s</a:t>
            </a:r>
            <a:r>
              <a:rPr lang="de-DE" baseline="-25000" dirty="0" smtClean="0"/>
              <a:t>0</a:t>
            </a:r>
            <a:r>
              <a:rPr lang="de-DE" dirty="0" smtClean="0"/>
              <a:t>, </a:t>
            </a:r>
            <a:r>
              <a:rPr lang="de-DE" i="1" dirty="0" smtClean="0"/>
              <a:t>s</a:t>
            </a:r>
            <a:r>
              <a:rPr lang="de-DE" baseline="-25000" dirty="0" smtClean="0"/>
              <a:t>1</a:t>
            </a:r>
            <a:r>
              <a:rPr lang="de-DE" dirty="0" smtClean="0"/>
              <a:t>, …, </a:t>
            </a:r>
            <a:r>
              <a:rPr lang="de-DE" i="1" dirty="0" smtClean="0"/>
              <a:t>s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 (Eingänge)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k</a:t>
            </a:r>
            <a:r>
              <a:rPr lang="de-DE" dirty="0" smtClean="0"/>
              <a:t> = 2</a:t>
            </a:r>
            <a:r>
              <a:rPr lang="de-DE" i="1" baseline="30000" dirty="0" smtClean="0"/>
              <a:t>n</a:t>
            </a:r>
            <a:r>
              <a:rPr lang="de-DE" dirty="0" smtClean="0"/>
              <a:t> Eingänge </a:t>
            </a:r>
            <a:r>
              <a:rPr lang="de-DE" i="1" dirty="0" smtClean="0"/>
              <a:t>x</a:t>
            </a:r>
            <a:r>
              <a:rPr lang="de-DE" baseline="-25000" dirty="0" smtClean="0"/>
              <a:t>0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, …, </a:t>
            </a:r>
            <a:r>
              <a:rPr lang="de-DE" i="1" dirty="0" smtClean="0"/>
              <a:t>x</a:t>
            </a:r>
            <a:r>
              <a:rPr lang="de-DE" i="1" baseline="-25000" dirty="0" smtClean="0"/>
              <a:t>k</a:t>
            </a:r>
            <a:r>
              <a:rPr lang="de-DE" baseline="-25000" dirty="0" smtClean="0"/>
              <a:t>-1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Ausgang </a:t>
            </a:r>
            <a:r>
              <a:rPr lang="de-DE" i="1" dirty="0" smtClean="0"/>
              <a:t>y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Es gilt: </a:t>
            </a:r>
            <a:r>
              <a:rPr lang="de-DE" i="1" dirty="0" smtClean="0"/>
              <a:t>y</a:t>
            </a:r>
            <a:r>
              <a:rPr lang="de-DE" dirty="0" smtClean="0"/>
              <a:t> = </a:t>
            </a:r>
            <a:r>
              <a:rPr lang="de-DE" i="1" dirty="0" smtClean="0"/>
              <a:t>x</a:t>
            </a:r>
            <a:r>
              <a:rPr lang="de-DE" i="1" baseline="-25000" dirty="0" smtClean="0"/>
              <a:t>i</a:t>
            </a:r>
            <a:r>
              <a:rPr lang="de-DE" dirty="0" smtClean="0"/>
              <a:t> für (</a:t>
            </a:r>
            <a:r>
              <a:rPr lang="de-DE" i="1" dirty="0" smtClean="0"/>
              <a:t>s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, …, </a:t>
            </a:r>
            <a:r>
              <a:rPr lang="de-DE" i="1" dirty="0" smtClean="0"/>
              <a:t>s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s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  <a:r>
              <a:rPr lang="de-DE" baseline="-25000" dirty="0" smtClean="0"/>
              <a:t>2</a:t>
            </a:r>
            <a:r>
              <a:rPr lang="de-DE" dirty="0" smtClean="0"/>
              <a:t> = </a:t>
            </a:r>
            <a:r>
              <a:rPr lang="de-DE" i="1" dirty="0" smtClean="0"/>
              <a:t>i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(Zahlendarstellung im Binärsystem)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8" t="54382" r="49204" b="10419"/>
          <a:stretch/>
        </p:blipFill>
        <p:spPr>
          <a:xfrm>
            <a:off x="611560" y="4004401"/>
            <a:ext cx="3018329" cy="196636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97" y="4087867"/>
            <a:ext cx="3343275" cy="166687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851920" y="4386590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Multiplexer</a:t>
            </a:r>
          </a:p>
          <a:p>
            <a:pPr algn="ctr"/>
            <a:r>
              <a:rPr lang="de-DE" sz="2000" dirty="0" smtClean="0"/>
              <a:t>(MUX)</a:t>
            </a:r>
            <a:endParaRPr lang="de-DE" sz="2000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04248" y="5898758"/>
            <a:ext cx="1800200" cy="338554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[en.wikipedia.org]</a:t>
            </a:r>
          </a:p>
        </p:txBody>
      </p:sp>
    </p:spTree>
    <p:extLst>
      <p:ext uri="{BB962C8B-B14F-4D97-AF65-F5344CB8AC3E}">
        <p14:creationId xmlns:p14="http://schemas.microsoft.com/office/powerpoint/2010/main" val="1244469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4CC88F7-CC19-4EA4-872A-5B7C510DB23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Schaltnetze: </a:t>
            </a:r>
            <a:r>
              <a:rPr lang="de-DE" dirty="0" smtClean="0"/>
              <a:t>1-aus-</a:t>
            </a:r>
            <a:r>
              <a:rPr lang="de-DE" i="1" dirty="0" smtClean="0"/>
              <a:t>k</a:t>
            </a:r>
            <a:r>
              <a:rPr lang="de-DE" dirty="0" smtClean="0"/>
              <a:t>-Multiplexer 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Realisierung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</a:t>
            </a:r>
            <a:r>
              <a:rPr lang="de-DE" i="1" dirty="0" smtClean="0"/>
              <a:t>n</a:t>
            </a:r>
            <a:r>
              <a:rPr lang="de-DE" dirty="0" smtClean="0"/>
              <a:t> = 2 als DNF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r>
              <a:rPr lang="de-DE" b="1" dirty="0" smtClean="0"/>
              <a:t>Einsatz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Anzeige und Auswahl verschiedener Datenquellen</a:t>
            </a:r>
            <a:br>
              <a:rPr lang="de-DE" dirty="0" smtClean="0"/>
            </a:br>
            <a:r>
              <a:rPr lang="de-DE" dirty="0" smtClean="0"/>
              <a:t>Z.B. Auslesen von Daten aus Speicherzellen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t="32799" r="18272" b="16792"/>
          <a:stretch/>
        </p:blipFill>
        <p:spPr>
          <a:xfrm>
            <a:off x="611559" y="2197147"/>
            <a:ext cx="5838667" cy="281602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436096" y="3284984"/>
            <a:ext cx="3246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Hinweis:</a:t>
            </a:r>
            <a:r>
              <a:rPr lang="de-DE" sz="2000" dirty="0" smtClean="0"/>
              <a:t> Ein dicker Punkt</a:t>
            </a:r>
          </a:p>
          <a:p>
            <a:r>
              <a:rPr lang="de-DE" sz="2000" dirty="0" smtClean="0"/>
              <a:t>an einem Gatter-</a:t>
            </a:r>
            <a:r>
              <a:rPr lang="de-DE" sz="2000" i="1" dirty="0" smtClean="0"/>
              <a:t>Ein</a:t>
            </a:r>
            <a:r>
              <a:rPr lang="de-DE" sz="2000" dirty="0" smtClean="0"/>
              <a:t>gang x</a:t>
            </a:r>
          </a:p>
          <a:p>
            <a:r>
              <a:rPr lang="de-DE" sz="2000" dirty="0" smtClean="0"/>
              <a:t>steht für das Inverse, d.h. x</a:t>
            </a:r>
            <a:endParaRPr lang="de-DE" sz="2000" dirty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8424000" y="4005064"/>
            <a:ext cx="1800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98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0A19684-EA36-4D87-92AB-ED590273133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Typische Schaltnetze: 1-zu-</a:t>
            </a:r>
            <a:r>
              <a:rPr lang="de-DE" i="1" dirty="0" smtClean="0"/>
              <a:t>k</a:t>
            </a:r>
            <a:r>
              <a:rPr lang="de-DE" dirty="0" smtClean="0"/>
              <a:t>-Demultiplexer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Steuerleitungen weisen eine Eingabeleitung vielen Ausgängen zu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n</a:t>
            </a:r>
            <a:r>
              <a:rPr lang="de-DE" dirty="0" smtClean="0"/>
              <a:t> Steuerleitungen </a:t>
            </a:r>
            <a:r>
              <a:rPr lang="de-DE" i="1" dirty="0" smtClean="0"/>
              <a:t>s</a:t>
            </a:r>
            <a:r>
              <a:rPr lang="de-DE" baseline="-25000" dirty="0" smtClean="0"/>
              <a:t>0</a:t>
            </a:r>
            <a:r>
              <a:rPr lang="de-DE" dirty="0" smtClean="0"/>
              <a:t>, </a:t>
            </a:r>
            <a:r>
              <a:rPr lang="de-DE" i="1" dirty="0" smtClean="0"/>
              <a:t>s</a:t>
            </a:r>
            <a:r>
              <a:rPr lang="de-DE" baseline="-25000" dirty="0" smtClean="0"/>
              <a:t>1</a:t>
            </a:r>
            <a:r>
              <a:rPr lang="de-DE" dirty="0" smtClean="0"/>
              <a:t>, …, </a:t>
            </a:r>
            <a:r>
              <a:rPr lang="de-DE" i="1" dirty="0" smtClean="0"/>
              <a:t>s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 (Eingänge)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Eingang </a:t>
            </a:r>
            <a:r>
              <a:rPr lang="de-DE" i="1" dirty="0" smtClean="0"/>
              <a:t>x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k</a:t>
            </a:r>
            <a:r>
              <a:rPr lang="de-DE" dirty="0" smtClean="0"/>
              <a:t> = 2</a:t>
            </a:r>
            <a:r>
              <a:rPr lang="de-DE" i="1" baseline="30000" dirty="0" smtClean="0"/>
              <a:t>n</a:t>
            </a:r>
            <a:r>
              <a:rPr lang="de-DE" dirty="0" smtClean="0"/>
              <a:t> Ausgänge </a:t>
            </a:r>
            <a:r>
              <a:rPr lang="de-DE" i="1" dirty="0" smtClean="0"/>
              <a:t>y</a:t>
            </a:r>
            <a:r>
              <a:rPr lang="de-DE" baseline="-25000" dirty="0" smtClean="0"/>
              <a:t>0</a:t>
            </a:r>
            <a:r>
              <a:rPr lang="de-DE" dirty="0" smtClean="0"/>
              <a:t>, </a:t>
            </a:r>
            <a:r>
              <a:rPr lang="de-DE" i="1" dirty="0" smtClean="0"/>
              <a:t>y</a:t>
            </a:r>
            <a:r>
              <a:rPr lang="de-DE" baseline="-25000" dirty="0" smtClean="0"/>
              <a:t>1</a:t>
            </a:r>
            <a:r>
              <a:rPr lang="de-DE" dirty="0" smtClean="0"/>
              <a:t>, …, </a:t>
            </a:r>
            <a:r>
              <a:rPr lang="de-DE" i="1" dirty="0" smtClean="0"/>
              <a:t>y</a:t>
            </a:r>
            <a:r>
              <a:rPr lang="de-DE" i="1" baseline="-25000" dirty="0" smtClean="0"/>
              <a:t>k</a:t>
            </a:r>
            <a:r>
              <a:rPr lang="de-DE" baseline="-25000" dirty="0" smtClean="0"/>
              <a:t>-1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Es gilt: </a:t>
            </a:r>
            <a:r>
              <a:rPr lang="de-DE" i="1" dirty="0" smtClean="0"/>
              <a:t>y</a:t>
            </a:r>
            <a:r>
              <a:rPr lang="de-DE" i="1" baseline="-25000" dirty="0" smtClean="0"/>
              <a:t>i</a:t>
            </a:r>
            <a:r>
              <a:rPr lang="de-DE" dirty="0" smtClean="0"/>
              <a:t> = </a:t>
            </a:r>
            <a:r>
              <a:rPr lang="de-DE" i="1" dirty="0" smtClean="0"/>
              <a:t>x</a:t>
            </a:r>
            <a:r>
              <a:rPr lang="de-DE" dirty="0" smtClean="0"/>
              <a:t> für (</a:t>
            </a:r>
            <a:r>
              <a:rPr lang="de-DE" i="1" dirty="0" smtClean="0"/>
              <a:t>s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, …, </a:t>
            </a:r>
            <a:r>
              <a:rPr lang="de-DE" i="1" dirty="0" smtClean="0"/>
              <a:t>s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s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  <a:r>
              <a:rPr lang="de-DE" baseline="-25000" dirty="0" smtClean="0"/>
              <a:t>2</a:t>
            </a:r>
            <a:r>
              <a:rPr lang="de-DE" dirty="0" smtClean="0"/>
              <a:t> = </a:t>
            </a:r>
            <a:r>
              <a:rPr lang="de-DE" i="1" dirty="0" smtClean="0"/>
              <a:t>i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(Zahlendarstellung im Binärsystem)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114138" y="4386590"/>
            <a:ext cx="1754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Demultiplexer</a:t>
            </a:r>
          </a:p>
          <a:p>
            <a:pPr algn="ctr"/>
            <a:r>
              <a:rPr lang="de-DE" sz="2000" dirty="0" smtClean="0"/>
              <a:t>(DEMUX)</a:t>
            </a:r>
            <a:endParaRPr lang="de-DE" sz="2000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228184" y="5898758"/>
            <a:ext cx="2376264" cy="338554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[electronics-tutorials.ws]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1" t="43103" r="47230" b="20457"/>
          <a:stretch/>
        </p:blipFill>
        <p:spPr>
          <a:xfrm>
            <a:off x="611999" y="4003200"/>
            <a:ext cx="3214933" cy="20356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74" y="4003898"/>
            <a:ext cx="22288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93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4CC88F7-CC19-4EA4-872A-5B7C510DB23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Schaltnetze: 1-zu-</a:t>
            </a:r>
            <a:r>
              <a:rPr lang="de-DE" i="1" dirty="0"/>
              <a:t>k</a:t>
            </a:r>
            <a:r>
              <a:rPr lang="de-DE" dirty="0"/>
              <a:t>-Demultiplexer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Realisierung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</a:t>
            </a:r>
            <a:r>
              <a:rPr lang="de-DE" i="1" dirty="0" smtClean="0"/>
              <a:t>n</a:t>
            </a:r>
            <a:r>
              <a:rPr lang="de-DE" dirty="0" smtClean="0"/>
              <a:t> = 2 als DNF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r>
              <a:rPr lang="de-DE" b="1" dirty="0" smtClean="0"/>
              <a:t>Einsatz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Zuordnung und Auswahl verschiedener Datensenken</a:t>
            </a:r>
            <a:br>
              <a:rPr lang="de-DE" dirty="0" smtClean="0"/>
            </a:br>
            <a:r>
              <a:rPr lang="de-DE" dirty="0" smtClean="0"/>
              <a:t>Z.B. Speichern von Daten in Speicherzellen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t="32654" r="4867" b="16793"/>
          <a:stretch/>
        </p:blipFill>
        <p:spPr>
          <a:xfrm>
            <a:off x="612000" y="2196000"/>
            <a:ext cx="7210003" cy="282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7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54D87ED-F751-4FB6-8F09-63D0F0974A0B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Komplexe Schaltung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Komplexes Szenario: Viele Schalter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Wann leuchtet die Lampe?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6" t="33234" r="25929" b="36058"/>
          <a:stretch/>
        </p:blipFill>
        <p:spPr>
          <a:xfrm>
            <a:off x="1611622" y="2001520"/>
            <a:ext cx="4976602" cy="17155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14750" y="170080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</a:t>
            </a:r>
            <a:r>
              <a:rPr lang="de-DE" sz="1800" i="1" baseline="-25000" dirty="0" smtClean="0"/>
              <a:t>1</a:t>
            </a:r>
            <a:endParaRPr lang="de-DE" sz="1800" i="1" baseline="-25000" dirty="0"/>
          </a:p>
        </p:txBody>
      </p:sp>
      <p:sp>
        <p:nvSpPr>
          <p:cNvPr id="10" name="Textfeld 9"/>
          <p:cNvSpPr txBox="1"/>
          <p:nvPr/>
        </p:nvSpPr>
        <p:spPr>
          <a:xfrm>
            <a:off x="2386758" y="213285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</a:t>
            </a:r>
            <a:r>
              <a:rPr lang="de-DE" sz="1800" i="1" baseline="-25000" dirty="0" smtClean="0"/>
              <a:t>2</a:t>
            </a:r>
            <a:endParaRPr lang="de-DE" sz="1800" i="1" baseline="-25000" dirty="0"/>
          </a:p>
        </p:txBody>
      </p:sp>
      <p:sp>
        <p:nvSpPr>
          <p:cNvPr id="11" name="Textfeld 10"/>
          <p:cNvSpPr txBox="1"/>
          <p:nvPr/>
        </p:nvSpPr>
        <p:spPr>
          <a:xfrm>
            <a:off x="2314750" y="291565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</a:t>
            </a:r>
            <a:r>
              <a:rPr lang="de-DE" sz="1800" i="1" baseline="-25000" dirty="0" smtClean="0"/>
              <a:t>3</a:t>
            </a:r>
            <a:endParaRPr lang="de-DE" sz="1800" i="1" baseline="-25000" dirty="0"/>
          </a:p>
        </p:txBody>
      </p:sp>
      <p:sp>
        <p:nvSpPr>
          <p:cNvPr id="12" name="Textfeld 11"/>
          <p:cNvSpPr txBox="1"/>
          <p:nvPr/>
        </p:nvSpPr>
        <p:spPr>
          <a:xfrm>
            <a:off x="3178846" y="191683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</a:t>
            </a:r>
            <a:r>
              <a:rPr lang="de-DE" sz="1800" i="1" baseline="-25000" dirty="0" smtClean="0"/>
              <a:t>4</a:t>
            </a:r>
            <a:endParaRPr lang="de-DE" sz="1800" i="1" baseline="-25000" dirty="0"/>
          </a:p>
        </p:txBody>
      </p:sp>
      <p:sp>
        <p:nvSpPr>
          <p:cNvPr id="13" name="Textfeld 12"/>
          <p:cNvSpPr txBox="1"/>
          <p:nvPr/>
        </p:nvSpPr>
        <p:spPr>
          <a:xfrm>
            <a:off x="3178846" y="248360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</a:t>
            </a:r>
            <a:r>
              <a:rPr lang="de-DE" sz="1800" i="1" baseline="-25000" dirty="0" smtClean="0"/>
              <a:t>5</a:t>
            </a:r>
            <a:endParaRPr lang="de-DE" sz="1800" i="1" baseline="-25000" dirty="0"/>
          </a:p>
        </p:txBody>
      </p:sp>
      <p:sp>
        <p:nvSpPr>
          <p:cNvPr id="14" name="Textfeld 13"/>
          <p:cNvSpPr txBox="1"/>
          <p:nvPr/>
        </p:nvSpPr>
        <p:spPr>
          <a:xfrm>
            <a:off x="3970934" y="248360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</a:t>
            </a:r>
            <a:r>
              <a:rPr lang="de-DE" sz="1800" i="1" baseline="-25000" dirty="0" smtClean="0"/>
              <a:t>6</a:t>
            </a:r>
            <a:endParaRPr lang="de-DE" sz="1800" i="1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3970934" y="291565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</a:t>
            </a:r>
            <a:r>
              <a:rPr lang="de-DE" sz="1800" i="1" baseline="-25000" dirty="0" smtClean="0"/>
              <a:t>7</a:t>
            </a:r>
            <a:endParaRPr lang="de-DE" sz="1800" i="1" baseline="-25000" dirty="0"/>
          </a:p>
        </p:txBody>
      </p:sp>
      <p:sp>
        <p:nvSpPr>
          <p:cNvPr id="16" name="Textfeld 15"/>
          <p:cNvSpPr txBox="1"/>
          <p:nvPr/>
        </p:nvSpPr>
        <p:spPr>
          <a:xfrm>
            <a:off x="3970934" y="328498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</a:t>
            </a:r>
            <a:r>
              <a:rPr lang="de-DE" sz="1800" i="1" baseline="-25000" dirty="0" smtClean="0"/>
              <a:t>8</a:t>
            </a:r>
            <a:endParaRPr lang="de-DE" sz="1800" i="1" baseline="-25000" dirty="0"/>
          </a:p>
        </p:txBody>
      </p:sp>
      <p:sp>
        <p:nvSpPr>
          <p:cNvPr id="17" name="Textfeld 16"/>
          <p:cNvSpPr txBox="1"/>
          <p:nvPr/>
        </p:nvSpPr>
        <p:spPr>
          <a:xfrm>
            <a:off x="5123062" y="170080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</a:t>
            </a:r>
            <a:r>
              <a:rPr lang="de-DE" sz="1800" i="1" baseline="-25000" dirty="0" smtClean="0"/>
              <a:t>9</a:t>
            </a:r>
            <a:endParaRPr lang="de-DE" sz="1800" i="1" baseline="-25000" dirty="0"/>
          </a:p>
        </p:txBody>
      </p:sp>
      <p:sp>
        <p:nvSpPr>
          <p:cNvPr id="18" name="Textfeld 17"/>
          <p:cNvSpPr txBox="1"/>
          <p:nvPr/>
        </p:nvSpPr>
        <p:spPr>
          <a:xfrm>
            <a:off x="5123062" y="2483604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</a:t>
            </a:r>
            <a:r>
              <a:rPr lang="de-DE" sz="1800" i="1" baseline="-25000" dirty="0" smtClean="0"/>
              <a:t>10</a:t>
            </a:r>
            <a:endParaRPr lang="de-DE" sz="1800" i="1" baseline="-25000" dirty="0"/>
          </a:p>
        </p:txBody>
      </p:sp>
      <p:sp>
        <p:nvSpPr>
          <p:cNvPr id="19" name="Textfeld 18"/>
          <p:cNvSpPr txBox="1"/>
          <p:nvPr/>
        </p:nvSpPr>
        <p:spPr>
          <a:xfrm>
            <a:off x="4788024" y="2915652"/>
            <a:ext cx="45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</a:t>
            </a:r>
            <a:r>
              <a:rPr lang="de-DE" sz="1800" i="1" baseline="-25000" dirty="0" smtClean="0"/>
              <a:t>11</a:t>
            </a:r>
            <a:endParaRPr lang="de-DE" sz="1800" i="1" baseline="-25000" dirty="0"/>
          </a:p>
        </p:txBody>
      </p:sp>
      <p:sp>
        <p:nvSpPr>
          <p:cNvPr id="20" name="Textfeld 19"/>
          <p:cNvSpPr txBox="1"/>
          <p:nvPr/>
        </p:nvSpPr>
        <p:spPr>
          <a:xfrm>
            <a:off x="5337549" y="291565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</a:t>
            </a:r>
            <a:r>
              <a:rPr lang="de-DE" sz="1800" i="1" baseline="-25000" dirty="0" smtClean="0"/>
              <a:t>12</a:t>
            </a:r>
            <a:endParaRPr lang="de-DE" sz="1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908883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0A19684-EA36-4D87-92AB-ED590273133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Typische Schaltnetze: </a:t>
            </a:r>
            <a:r>
              <a:rPr lang="de-DE" i="1" dirty="0" smtClean="0"/>
              <a:t>k</a:t>
            </a:r>
            <a:r>
              <a:rPr lang="de-DE" dirty="0" smtClean="0"/>
              <a:t>-zu-</a:t>
            </a:r>
            <a:r>
              <a:rPr lang="de-DE" i="1" dirty="0" smtClean="0"/>
              <a:t>n</a:t>
            </a:r>
            <a:r>
              <a:rPr lang="de-DE" dirty="0" smtClean="0"/>
              <a:t>-Codierer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Nummer eines Eingangs wird ausgegeben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k</a:t>
            </a:r>
            <a:r>
              <a:rPr lang="de-DE" dirty="0" smtClean="0"/>
              <a:t> = 2</a:t>
            </a:r>
            <a:r>
              <a:rPr lang="de-DE" i="1" baseline="30000" dirty="0" smtClean="0"/>
              <a:t>n</a:t>
            </a:r>
            <a:r>
              <a:rPr lang="de-DE" dirty="0" smtClean="0"/>
              <a:t> Eingänge </a:t>
            </a:r>
            <a:r>
              <a:rPr lang="de-DE" i="1" dirty="0" smtClean="0"/>
              <a:t>x</a:t>
            </a:r>
            <a:r>
              <a:rPr lang="de-DE" baseline="-25000" dirty="0" smtClean="0"/>
              <a:t>0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, …, </a:t>
            </a:r>
            <a:r>
              <a:rPr lang="de-DE" i="1" dirty="0" smtClean="0"/>
              <a:t>x</a:t>
            </a:r>
            <a:r>
              <a:rPr lang="de-DE" i="1" baseline="-25000" dirty="0" smtClean="0"/>
              <a:t>k</a:t>
            </a:r>
            <a:r>
              <a:rPr lang="de-DE" baseline="-25000" dirty="0" smtClean="0"/>
              <a:t>-1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Immer genau eine Eingangsleitung auf 1:</a:t>
            </a:r>
            <a:br>
              <a:rPr lang="de-DE" dirty="0" smtClean="0"/>
            </a:br>
            <a:r>
              <a:rPr lang="de-DE" b="1" dirty="0" smtClean="0">
                <a:sym typeface="Symbol"/>
              </a:rPr>
              <a:t></a:t>
            </a:r>
            <a:r>
              <a:rPr lang="de-DE" dirty="0" smtClean="0">
                <a:sym typeface="Symbol"/>
              </a:rPr>
              <a:t> </a:t>
            </a:r>
            <a:r>
              <a:rPr lang="de-DE" i="1" dirty="0" smtClean="0">
                <a:sym typeface="Symbol"/>
              </a:rPr>
              <a:t>i</a:t>
            </a:r>
            <a:r>
              <a:rPr lang="de-DE" dirty="0" smtClean="0">
                <a:sym typeface="Symbol"/>
              </a:rPr>
              <a:t> mit </a:t>
            </a:r>
            <a:r>
              <a:rPr lang="de-DE" i="1" dirty="0" smtClean="0">
                <a:sym typeface="Symbol"/>
              </a:rPr>
              <a:t>x</a:t>
            </a:r>
            <a:r>
              <a:rPr lang="de-DE" i="1" baseline="-25000" dirty="0" smtClean="0">
                <a:sym typeface="Symbol"/>
              </a:rPr>
              <a:t>i</a:t>
            </a:r>
            <a:r>
              <a:rPr lang="de-DE" dirty="0" smtClean="0">
                <a:sym typeface="Symbol"/>
              </a:rPr>
              <a:t> = 1 und </a:t>
            </a:r>
            <a:r>
              <a:rPr lang="de-DE" b="1" dirty="0" smtClean="0">
                <a:sym typeface="Symbol"/>
              </a:rPr>
              <a:t></a:t>
            </a:r>
            <a:r>
              <a:rPr lang="de-DE" dirty="0" smtClean="0">
                <a:sym typeface="Symbol"/>
              </a:rPr>
              <a:t> </a:t>
            </a:r>
            <a:r>
              <a:rPr lang="de-DE" i="1" dirty="0" smtClean="0">
                <a:sym typeface="Symbol"/>
              </a:rPr>
              <a:t>j</a:t>
            </a:r>
            <a:r>
              <a:rPr lang="de-DE" dirty="0" smtClean="0">
                <a:sym typeface="Symbol"/>
              </a:rPr>
              <a:t> ≠ </a:t>
            </a:r>
            <a:r>
              <a:rPr lang="de-DE" i="1" dirty="0" smtClean="0">
                <a:sym typeface="Symbol"/>
              </a:rPr>
              <a:t>i</a:t>
            </a:r>
            <a:r>
              <a:rPr lang="de-DE" dirty="0" smtClean="0">
                <a:sym typeface="Symbol"/>
              </a:rPr>
              <a:t>: </a:t>
            </a:r>
            <a:r>
              <a:rPr lang="de-DE" i="1" dirty="0" smtClean="0">
                <a:sym typeface="Symbol"/>
              </a:rPr>
              <a:t>x</a:t>
            </a:r>
            <a:r>
              <a:rPr lang="de-DE" i="1" baseline="-25000" dirty="0" smtClean="0">
                <a:sym typeface="Symbol"/>
              </a:rPr>
              <a:t>j</a:t>
            </a:r>
            <a:r>
              <a:rPr lang="de-DE" dirty="0" smtClean="0">
                <a:sym typeface="Symbol"/>
              </a:rPr>
              <a:t> = 0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n</a:t>
            </a:r>
            <a:r>
              <a:rPr lang="de-DE" dirty="0" smtClean="0"/>
              <a:t> Ausgänge </a:t>
            </a:r>
            <a:r>
              <a:rPr lang="de-DE" i="1" dirty="0" smtClean="0"/>
              <a:t>y</a:t>
            </a:r>
            <a:r>
              <a:rPr lang="de-DE" baseline="-25000" dirty="0" smtClean="0"/>
              <a:t>0</a:t>
            </a:r>
            <a:r>
              <a:rPr lang="de-DE" dirty="0"/>
              <a:t>, </a:t>
            </a:r>
            <a:r>
              <a:rPr lang="de-DE" i="1" dirty="0" smtClean="0"/>
              <a:t>y</a:t>
            </a:r>
            <a:r>
              <a:rPr lang="de-DE" baseline="-25000" dirty="0" smtClean="0"/>
              <a:t>1</a:t>
            </a:r>
            <a:r>
              <a:rPr lang="de-DE" dirty="0"/>
              <a:t>, …, </a:t>
            </a:r>
            <a:r>
              <a:rPr lang="de-DE" i="1" dirty="0" smtClean="0"/>
              <a:t>y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Es gilt: (</a:t>
            </a:r>
            <a:r>
              <a:rPr lang="de-DE" i="1" dirty="0" smtClean="0"/>
              <a:t>y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, …, </a:t>
            </a:r>
            <a:r>
              <a:rPr lang="de-DE" i="1" dirty="0" smtClean="0"/>
              <a:t>y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y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  <a:r>
              <a:rPr lang="de-DE" baseline="-25000" dirty="0" smtClean="0"/>
              <a:t>2</a:t>
            </a:r>
            <a:r>
              <a:rPr lang="de-DE" dirty="0" smtClean="0"/>
              <a:t> = </a:t>
            </a:r>
            <a:r>
              <a:rPr lang="de-DE" i="1" dirty="0" smtClean="0"/>
              <a:t>i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(Zahlendarstellung im Binärsystem)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406686" y="4386590"/>
            <a:ext cx="1168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Codierer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57714" r="47345" b="16358"/>
          <a:stretch/>
        </p:blipFill>
        <p:spPr>
          <a:xfrm>
            <a:off x="612000" y="4003200"/>
            <a:ext cx="3180170" cy="14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19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4CC88F7-CC19-4EA4-872A-5B7C510DB23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Schaltnetze: </a:t>
            </a:r>
            <a:r>
              <a:rPr lang="de-DE" i="1" dirty="0"/>
              <a:t>k</a:t>
            </a:r>
            <a:r>
              <a:rPr lang="de-DE" dirty="0"/>
              <a:t>-zu-</a:t>
            </a:r>
            <a:r>
              <a:rPr lang="de-DE" i="1" dirty="0"/>
              <a:t>n</a:t>
            </a:r>
            <a:r>
              <a:rPr lang="de-DE" dirty="0"/>
              <a:t>-Codierer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Realisierung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</a:t>
            </a:r>
            <a:r>
              <a:rPr lang="de-DE" i="1" dirty="0" smtClean="0"/>
              <a:t>n</a:t>
            </a:r>
            <a:r>
              <a:rPr lang="de-DE" dirty="0" smtClean="0"/>
              <a:t> = 2, </a:t>
            </a:r>
            <a:r>
              <a:rPr lang="de-DE" i="1" dirty="0" smtClean="0"/>
              <a:t>k</a:t>
            </a:r>
            <a:r>
              <a:rPr lang="de-DE" dirty="0" smtClean="0"/>
              <a:t> = 4 als DNF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r>
              <a:rPr lang="de-DE" b="1" dirty="0" smtClean="0"/>
              <a:t>Einsatz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Signalisierung eines </a:t>
            </a:r>
            <a:r>
              <a:rPr lang="en-US" i="1" dirty="0" smtClean="0"/>
              <a:t>Interrupt</a:t>
            </a:r>
            <a:r>
              <a:rPr lang="de-DE" dirty="0" smtClean="0"/>
              <a:t>-Eingangs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5" t="39461" r="49558" b="19111"/>
          <a:stretch/>
        </p:blipFill>
        <p:spPr>
          <a:xfrm>
            <a:off x="612000" y="2338813"/>
            <a:ext cx="2969778" cy="23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53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0A19684-EA36-4D87-92AB-ED590273133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Typische Schaltnetze: </a:t>
            </a:r>
            <a:r>
              <a:rPr lang="de-DE" i="1" dirty="0" smtClean="0"/>
              <a:t>n</a:t>
            </a:r>
            <a:r>
              <a:rPr lang="de-DE" dirty="0" smtClean="0"/>
              <a:t>-zu-</a:t>
            </a:r>
            <a:r>
              <a:rPr lang="de-DE" i="1" dirty="0" smtClean="0"/>
              <a:t>k</a:t>
            </a:r>
            <a:r>
              <a:rPr lang="de-DE" dirty="0" smtClean="0"/>
              <a:t>-Decodierer (1)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Eingänge selektieren genau einen von vielen Ausgängen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n</a:t>
            </a:r>
            <a:r>
              <a:rPr lang="de-DE" dirty="0" smtClean="0"/>
              <a:t> Eingänge </a:t>
            </a:r>
            <a:r>
              <a:rPr lang="de-DE" i="1" dirty="0" smtClean="0"/>
              <a:t>x</a:t>
            </a:r>
            <a:r>
              <a:rPr lang="de-DE" baseline="-25000" dirty="0" smtClean="0"/>
              <a:t>0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, …, </a:t>
            </a:r>
            <a:r>
              <a:rPr lang="de-DE" i="1" dirty="0" smtClean="0"/>
              <a:t>x</a:t>
            </a:r>
            <a:r>
              <a:rPr lang="de-DE" i="1" baseline="-25000" dirty="0"/>
              <a:t>n</a:t>
            </a:r>
            <a:r>
              <a:rPr lang="de-DE" baseline="-25000" dirty="0" smtClean="0"/>
              <a:t>-1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>
                <a:sym typeface="Symbol"/>
              </a:rPr>
              <a:t>k</a:t>
            </a:r>
            <a:r>
              <a:rPr lang="de-DE" dirty="0" smtClean="0">
                <a:sym typeface="Symbol"/>
              </a:rPr>
              <a:t> = 2</a:t>
            </a:r>
            <a:r>
              <a:rPr lang="de-DE" i="1" baseline="30000" dirty="0" smtClean="0"/>
              <a:t>n</a:t>
            </a:r>
            <a:r>
              <a:rPr lang="de-DE" dirty="0" smtClean="0"/>
              <a:t> Ausgänge </a:t>
            </a:r>
            <a:r>
              <a:rPr lang="de-DE" i="1" dirty="0" smtClean="0"/>
              <a:t>y</a:t>
            </a:r>
            <a:r>
              <a:rPr lang="de-DE" baseline="-25000" dirty="0" smtClean="0"/>
              <a:t>0</a:t>
            </a:r>
            <a:r>
              <a:rPr lang="de-DE" dirty="0"/>
              <a:t>, </a:t>
            </a:r>
            <a:r>
              <a:rPr lang="de-DE" i="1" dirty="0" smtClean="0"/>
              <a:t>y</a:t>
            </a:r>
            <a:r>
              <a:rPr lang="de-DE" baseline="-25000" dirty="0" smtClean="0"/>
              <a:t>1</a:t>
            </a:r>
            <a:r>
              <a:rPr lang="de-DE" dirty="0"/>
              <a:t>, …, </a:t>
            </a:r>
            <a:r>
              <a:rPr lang="de-DE" i="1" dirty="0" smtClean="0"/>
              <a:t>y</a:t>
            </a:r>
            <a:r>
              <a:rPr lang="de-DE" i="1" baseline="-25000" dirty="0" smtClean="0"/>
              <a:t>k</a:t>
            </a:r>
            <a:r>
              <a:rPr lang="de-DE" baseline="-25000" dirty="0" smtClean="0"/>
              <a:t>-1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Es gilt: </a:t>
            </a:r>
            <a:r>
              <a:rPr lang="de-DE" i="1" dirty="0" smtClean="0"/>
              <a:t>y</a:t>
            </a:r>
            <a:r>
              <a:rPr lang="de-DE" i="1" baseline="-25000" dirty="0" smtClean="0"/>
              <a:t>i</a:t>
            </a:r>
            <a:r>
              <a:rPr lang="de-DE" dirty="0" smtClean="0"/>
              <a:t> = 1 und </a:t>
            </a:r>
            <a:r>
              <a:rPr lang="de-DE" b="1" dirty="0" smtClean="0">
                <a:sym typeface="Symbol"/>
              </a:rPr>
              <a:t></a:t>
            </a:r>
            <a:r>
              <a:rPr lang="de-DE" dirty="0" smtClean="0">
                <a:sym typeface="Symbol"/>
              </a:rPr>
              <a:t> </a:t>
            </a:r>
            <a:r>
              <a:rPr lang="de-DE" i="1" dirty="0" smtClean="0">
                <a:sym typeface="Symbol"/>
              </a:rPr>
              <a:t>j</a:t>
            </a:r>
            <a:r>
              <a:rPr lang="de-DE" dirty="0" smtClean="0">
                <a:sym typeface="Symbol"/>
              </a:rPr>
              <a:t> ≠ </a:t>
            </a:r>
            <a:r>
              <a:rPr lang="de-DE" i="1" dirty="0" smtClean="0">
                <a:sym typeface="Symbol"/>
              </a:rPr>
              <a:t>i</a:t>
            </a:r>
            <a:r>
              <a:rPr lang="de-DE" dirty="0" smtClean="0">
                <a:sym typeface="Symbol"/>
              </a:rPr>
              <a:t>: </a:t>
            </a:r>
            <a:r>
              <a:rPr lang="de-DE" i="1" dirty="0" smtClean="0">
                <a:sym typeface="Symbol"/>
              </a:rPr>
              <a:t>y</a:t>
            </a:r>
            <a:r>
              <a:rPr lang="de-DE" i="1" baseline="-25000" dirty="0" smtClean="0">
                <a:sym typeface="Symbol"/>
              </a:rPr>
              <a:t>j</a:t>
            </a:r>
            <a:r>
              <a:rPr lang="de-DE" dirty="0" smtClean="0">
                <a:sym typeface="Symbol"/>
              </a:rPr>
              <a:t> = 0 mit</a:t>
            </a:r>
            <a:r>
              <a:rPr lang="de-DE" dirty="0" smtClean="0"/>
              <a:t> (</a:t>
            </a:r>
            <a:r>
              <a:rPr lang="de-DE" i="1" dirty="0" smtClean="0"/>
              <a:t>x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, …, </a:t>
            </a:r>
            <a:r>
              <a:rPr lang="de-DE" i="1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x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  <a:r>
              <a:rPr lang="de-DE" baseline="-25000" dirty="0" smtClean="0"/>
              <a:t>2</a:t>
            </a:r>
            <a:r>
              <a:rPr lang="de-DE" dirty="0" smtClean="0"/>
              <a:t> = </a:t>
            </a:r>
            <a:r>
              <a:rPr lang="de-DE" i="1" dirty="0" smtClean="0"/>
              <a:t>i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(Zahlendarstellung im Binärsystem)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71233" y="4386590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Decodierer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1" t="64232" r="47611" b="9695"/>
          <a:stretch/>
        </p:blipFill>
        <p:spPr>
          <a:xfrm>
            <a:off x="612000" y="4003200"/>
            <a:ext cx="3180170" cy="14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59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4CC88F7-CC19-4EA4-872A-5B7C510DB23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Schaltnetze: </a:t>
            </a:r>
            <a:r>
              <a:rPr lang="de-DE" i="1" dirty="0"/>
              <a:t>n</a:t>
            </a:r>
            <a:r>
              <a:rPr lang="de-DE" dirty="0"/>
              <a:t>-zu-</a:t>
            </a:r>
            <a:r>
              <a:rPr lang="de-DE" i="1" dirty="0"/>
              <a:t>k</a:t>
            </a:r>
            <a:r>
              <a:rPr lang="de-DE" dirty="0"/>
              <a:t>-Decodierer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Realisierung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</a:t>
            </a:r>
            <a:r>
              <a:rPr lang="de-DE" i="1" dirty="0" smtClean="0"/>
              <a:t>n</a:t>
            </a:r>
            <a:r>
              <a:rPr lang="de-DE" dirty="0" smtClean="0"/>
              <a:t> = 2, </a:t>
            </a:r>
            <a:r>
              <a:rPr lang="de-DE" i="1" dirty="0" smtClean="0"/>
              <a:t>k</a:t>
            </a:r>
            <a:r>
              <a:rPr lang="de-DE" dirty="0" smtClean="0"/>
              <a:t> = 4 als DNF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b="1" dirty="0"/>
          </a:p>
          <a:p>
            <a:pPr>
              <a:lnSpc>
                <a:spcPct val="100000"/>
              </a:lnSpc>
            </a:pPr>
            <a:endParaRPr lang="de-DE" b="1" dirty="0" smtClean="0"/>
          </a:p>
          <a:p>
            <a:pPr>
              <a:lnSpc>
                <a:spcPct val="100000"/>
              </a:lnSpc>
            </a:pPr>
            <a:endParaRPr lang="de-DE" sz="1200" b="1" dirty="0"/>
          </a:p>
          <a:p>
            <a:pPr>
              <a:lnSpc>
                <a:spcPct val="100000"/>
              </a:lnSpc>
            </a:pPr>
            <a:r>
              <a:rPr lang="de-DE" b="1" dirty="0" smtClean="0"/>
              <a:t>Einsatz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Dekodierung eines Maschinenbefehls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3" t="33958" r="19734" b="15055"/>
          <a:stretch/>
        </p:blipFill>
        <p:spPr>
          <a:xfrm>
            <a:off x="612000" y="2276872"/>
            <a:ext cx="5688701" cy="284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01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A9CAE1F-7E81-4180-9984-5ACC3BBF6CA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(1)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Einleitung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Elektrische Zustände einer Schaltung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Strom fließt oder fließt nicht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Ladung ist vorhanden oder nicht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Logische Zustände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wahr oder falsch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 oder 0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Realisierung digitaler logischer Schaltungen mit elementaren Bausteinen: UND-, ODER und NICHT-Gatter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Direkter Zusammenhang zwischen digitalen logischen Schaltungen und Boolescher Algebra: Rechenregeln der Booleschen Algebra können auf logische Schaltungen angewendet werden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5642356-D454-4F39-80F9-E8E61981AEB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(2)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Schaltfunktionen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Wahrheitstabellen: Tabellarische Zuordnung von logischen Ausgabewerten zu allen möglichen Kombinationen von Eingabewerten</a:t>
            </a:r>
            <a:endParaRPr lang="en-US" i="1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Normalformen: Normierte Ausdrücke zur Darstellung von Schaltfunktionen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Kanonische disjunktive Normalform (KDNF): Disjunktion einer Menge von Mintermen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Kanonische konjunktive Normalform (KKNF): Konjunktion einer Menge von Maxtermen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Hauptsatz der Schaltalgebra: Jede Schaltfunktion lässt sich als genau eine KDNF bzw. KKNF darstellen; diese Darstellung ist eindeutig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52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5642356-D454-4F39-80F9-E8E61981AEB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(3)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Synthese von Schaltungen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Vorgehensweise: Aufstellen der Wahrheitstabelle, Bilden der KDNF/KKNF, Aufbau der Schaltung</a:t>
            </a:r>
            <a:endParaRPr lang="en-US" i="1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Schaltungs-Minimierung: Suche nach einer minimalen Darstellung einer Schaltfunktion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Graphisches Verfahren: Karnaugh-Veitch Diagramme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Rechteckschema, je ein Feld für jeden möglichen Minterm (Maxterm)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Anordnung, so dass benachbarte Felder zusammenfassbar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Markierung möglichst weniger und möglichst großer zusammenhängender Bereiche mit Einsen im KV-Diagramm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Überführung der markierten Bereiche in Schaltung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Unbestimmte Werte (</a:t>
            </a:r>
            <a:r>
              <a:rPr lang="en-US" i="1" dirty="0"/>
              <a:t>Don’t </a:t>
            </a:r>
            <a:r>
              <a:rPr lang="en-US" i="1" dirty="0" smtClean="0"/>
              <a:t>care</a:t>
            </a:r>
            <a:r>
              <a:rPr lang="de-DE" dirty="0" smtClean="0"/>
              <a:t>) werden mitmarkiert oder nicht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16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F33F9E8-E968-4B84-8311-58B0981A9B6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2 - Kombinatorische Logik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(4)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Schaltnetze / </a:t>
            </a:r>
            <a:r>
              <a:rPr lang="en-US" b="1" i="1" dirty="0"/>
              <a:t>Combinational Networks</a:t>
            </a:r>
            <a:endParaRPr lang="de-DE" b="1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Schaltnetz: Schaltung mit mehreren Ausgängen; mehrere Schaltfunktionen hängen von gleichen Eingangsvariablen ab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Jedes Schaltnetz ist zweistufig realisierbar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Typische Schaltnetze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1-aus-</a:t>
            </a:r>
            <a:r>
              <a:rPr lang="de-DE" i="1" dirty="0" smtClean="0"/>
              <a:t>k</a:t>
            </a:r>
            <a:r>
              <a:rPr lang="de-DE" dirty="0" smtClean="0"/>
              <a:t>-Multiplexer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1-zu-</a:t>
            </a:r>
            <a:r>
              <a:rPr lang="de-DE" i="1" dirty="0" smtClean="0"/>
              <a:t>k</a:t>
            </a:r>
            <a:r>
              <a:rPr lang="de-DE" dirty="0" smtClean="0"/>
              <a:t>-Demultiplexer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k</a:t>
            </a:r>
            <a:r>
              <a:rPr lang="de-DE" dirty="0" smtClean="0"/>
              <a:t>-zu-</a:t>
            </a:r>
            <a:r>
              <a:rPr lang="de-DE" i="1" dirty="0" smtClean="0"/>
              <a:t>n</a:t>
            </a:r>
            <a:r>
              <a:rPr lang="de-DE" dirty="0" smtClean="0"/>
              <a:t>-Codierer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n</a:t>
            </a:r>
            <a:r>
              <a:rPr lang="de-DE" dirty="0" smtClean="0"/>
              <a:t>-zu-</a:t>
            </a:r>
            <a:r>
              <a:rPr lang="de-DE" i="1" dirty="0" smtClean="0"/>
              <a:t>k</a:t>
            </a:r>
            <a:r>
              <a:rPr lang="de-DE" dirty="0" smtClean="0"/>
              <a:t>-Decodierer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851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4861</Words>
  <Application>Microsoft Office PowerPoint</Application>
  <PresentationFormat>Bildschirmpräsentation (4:3)</PresentationFormat>
  <Paragraphs>1592</Paragraphs>
  <Slides>97</Slides>
  <Notes>96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97</vt:i4>
      </vt:variant>
    </vt:vector>
  </HeadingPairs>
  <TitlesOfParts>
    <vt:vector size="98" baseType="lpstr">
      <vt:lpstr>Leere Präsentation</vt:lpstr>
      <vt:lpstr>Grundlagen der Rechnerarchitektur [CS3100.010]</vt:lpstr>
      <vt:lpstr>Kapitel 2  Kombinatorische Logik</vt:lpstr>
      <vt:lpstr>Inhalte der Vorlesung</vt:lpstr>
      <vt:lpstr>Inhalte des Kapitels (1)</vt:lpstr>
      <vt:lpstr>Inhalte des Kapitels (2)</vt:lpstr>
      <vt:lpstr>Digitale elektrische Systeme</vt:lpstr>
      <vt:lpstr>Einfache Schaltungen (1)</vt:lpstr>
      <vt:lpstr>Einfache Schaltungen (2)</vt:lpstr>
      <vt:lpstr>Komplexe Schaltung</vt:lpstr>
      <vt:lpstr>Realisierungsmöglichkeiten</vt:lpstr>
      <vt:lpstr>Logische Schaltungen (1)</vt:lpstr>
      <vt:lpstr>Logische Schaltungen (2)</vt:lpstr>
      <vt:lpstr>UND-Gatter</vt:lpstr>
      <vt:lpstr>ODER-Gatter</vt:lpstr>
      <vt:lpstr>NICHT-Gatter</vt:lpstr>
      <vt:lpstr>Mögliche Realisierung (1)</vt:lpstr>
      <vt:lpstr>Mögliche Realisierung (2)</vt:lpstr>
      <vt:lpstr>Logische Schaltungen (1)</vt:lpstr>
      <vt:lpstr>Logische Schaltungen (2)</vt:lpstr>
      <vt:lpstr>Boolesche Algebra</vt:lpstr>
      <vt:lpstr>Wichtige Sätze (1)</vt:lpstr>
      <vt:lpstr>Wichtige Sätze (2)</vt:lpstr>
      <vt:lpstr>Schaltalgebra</vt:lpstr>
      <vt:lpstr>Roter Faden</vt:lpstr>
      <vt:lpstr>Schaltfunktionen</vt:lpstr>
      <vt:lpstr>Wahrheitstabellen</vt:lpstr>
      <vt:lpstr>Einstellige Schaltfunktionen</vt:lpstr>
      <vt:lpstr>Zweistellige Schaltfunktionen (1)</vt:lpstr>
      <vt:lpstr>Zweistellige Schaltfunktionen (2)</vt:lpstr>
      <vt:lpstr>Zweistellige Schaltfunktionen (3)</vt:lpstr>
      <vt:lpstr>Zweistellige Schaltfunktionen (4)</vt:lpstr>
      <vt:lpstr>Sheffer-Funktion (1)</vt:lpstr>
      <vt:lpstr>Sheffer-Funktion (2)</vt:lpstr>
      <vt:lpstr>Darstellung von Schaltfunktionen</vt:lpstr>
      <vt:lpstr>Normalformen (1)</vt:lpstr>
      <vt:lpstr>Normalformen (2)</vt:lpstr>
      <vt:lpstr>Normalformen (3)</vt:lpstr>
      <vt:lpstr>Normalformen (4)</vt:lpstr>
      <vt:lpstr>Hauptsatz der Schaltalgebra (1)</vt:lpstr>
      <vt:lpstr>Hauptsatz der Schaltalgebra (2)</vt:lpstr>
      <vt:lpstr>Hauptsatz der Schaltalgebra (3)</vt:lpstr>
      <vt:lpstr>Roter Faden</vt:lpstr>
      <vt:lpstr>Synthese von Schaltungen</vt:lpstr>
      <vt:lpstr>Beispiel: ODER-Funktion</vt:lpstr>
      <vt:lpstr>Einschub: Binärzahlen</vt:lpstr>
      <vt:lpstr>Beispiel: Eingabemelder / 1-aus-n-Codierer (1)</vt:lpstr>
      <vt:lpstr>Beispiel: Eingabemelder / 1-aus-n-Codierer (2)</vt:lpstr>
      <vt:lpstr>Beispiel: Siebensegmentanzeige (1)</vt:lpstr>
      <vt:lpstr>Beispiel: Siebensegmentanzeige (2)</vt:lpstr>
      <vt:lpstr>Beispiel: Siebensegmentanzeige (3)</vt:lpstr>
      <vt:lpstr>Äquivalenz von Schaltfunktionen</vt:lpstr>
      <vt:lpstr>Minimierung</vt:lpstr>
      <vt:lpstr>Grundlage der Minimierung (1)</vt:lpstr>
      <vt:lpstr>Grundlage der Minimierung (2)</vt:lpstr>
      <vt:lpstr>Vorgehensweise</vt:lpstr>
      <vt:lpstr>Karnaugh-Veitch Diagramme (1)</vt:lpstr>
      <vt:lpstr>Karnaugh-Veitch Diagramme (2)</vt:lpstr>
      <vt:lpstr>Beispiel: ODER-Funktion (1)</vt:lpstr>
      <vt:lpstr>Beispiel: ODER-Funktion (2)</vt:lpstr>
      <vt:lpstr>Beispiel: ODER-Funktion (3)</vt:lpstr>
      <vt:lpstr>Beispiel: Eingabemelder / 1-aus-n-Codierer (1)</vt:lpstr>
      <vt:lpstr>Beispiel: Eingabemelder / 1-aus-n-Codierer (2)</vt:lpstr>
      <vt:lpstr>Beispiel: Eingabemelder / 1-aus-n-Codierer (3)</vt:lpstr>
      <vt:lpstr>Beispiel: Eingabemelder / 1-aus-n-Codierer (4)</vt:lpstr>
      <vt:lpstr>Beispiel: Eingabemelder / 1-aus-n-Codierer (5)</vt:lpstr>
      <vt:lpstr>Beispiel: Eine fiktive Funktion</vt:lpstr>
      <vt:lpstr>Beispiel: Eine andere fiktive Funktion (1)</vt:lpstr>
      <vt:lpstr>Beispiel: Eine andere fiktive Funktion (2)</vt:lpstr>
      <vt:lpstr>Beispiel: Eine andere fiktive Funktion (3)</vt:lpstr>
      <vt:lpstr>Vierstellige Funktionen (1)</vt:lpstr>
      <vt:lpstr>Vierstellige Funktionen (2)</vt:lpstr>
      <vt:lpstr>Vierstellige Funktionen (3)</vt:lpstr>
      <vt:lpstr>Vierstellige Funktionen (4)</vt:lpstr>
      <vt:lpstr>Beispiel: 2x2-Multiplizierer (1)</vt:lpstr>
      <vt:lpstr>Beispiel: 2x2-Multiplizierer (2)</vt:lpstr>
      <vt:lpstr>Beispiel: 2x2-Multiplizierer (3)</vt:lpstr>
      <vt:lpstr>Beispiel: 2x2-Multiplizierer (4)</vt:lpstr>
      <vt:lpstr>Beispiel: 2x2-Multiplizierer (5)</vt:lpstr>
      <vt:lpstr>Beispiel: 2x2-Multiplizierer (6)</vt:lpstr>
      <vt:lpstr>Zusammenfassung</vt:lpstr>
      <vt:lpstr>Roter Faden</vt:lpstr>
      <vt:lpstr>Schaltnetze (1)</vt:lpstr>
      <vt:lpstr>Schaltnetze (2)</vt:lpstr>
      <vt:lpstr>Schaltnetze (3)</vt:lpstr>
      <vt:lpstr>Schaltnetze (4)</vt:lpstr>
      <vt:lpstr>Typische Schaltnetze: 1-aus-k-Multiplexer (1)</vt:lpstr>
      <vt:lpstr>Typische Schaltnetze: 1-aus-k-Multiplexer (2)</vt:lpstr>
      <vt:lpstr>Typische Schaltnetze: 1-zu-k-Demultiplexer (1)</vt:lpstr>
      <vt:lpstr>Typische Schaltnetze: 1-zu-k-Demultiplexer (2)</vt:lpstr>
      <vt:lpstr>Typische Schaltnetze: k-zu-n-Codierer (1)</vt:lpstr>
      <vt:lpstr>Typische Schaltnetze: k-zu-n-Codierer (2)</vt:lpstr>
      <vt:lpstr>Typische Schaltnetze: n-zu-k-Decodierer (1)</vt:lpstr>
      <vt:lpstr>Typische Schaltnetze: n-zu-k-Decodierer (2)</vt:lpstr>
      <vt:lpstr>Zusammenfassung (1)</vt:lpstr>
      <vt:lpstr>Zusammenfassung (2)</vt:lpstr>
      <vt:lpstr>Zusammenfassung (3)</vt:lpstr>
      <vt:lpstr>Zusammenfassung (4)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Grundlagen der Rechnerarchitektur (WS 14/15)</dc:title>
  <dc:subject>2 - Kombinatorische Logik</dc:subject>
  <dc:creator>Heiko Falk</dc:creator>
  <cp:lastModifiedBy>hfalk</cp:lastModifiedBy>
  <cp:revision>2161</cp:revision>
  <dcterms:modified xsi:type="dcterms:W3CDTF">2014-10-01T12:52:01Z</dcterms:modified>
</cp:coreProperties>
</file>