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679" r:id="rId2"/>
    <p:sldId id="487" r:id="rId3"/>
    <p:sldId id="617" r:id="rId4"/>
    <p:sldId id="618" r:id="rId5"/>
    <p:sldId id="706" r:id="rId6"/>
    <p:sldId id="490" r:id="rId7"/>
    <p:sldId id="680" r:id="rId8"/>
    <p:sldId id="681" r:id="rId9"/>
    <p:sldId id="710" r:id="rId10"/>
    <p:sldId id="712" r:id="rId11"/>
    <p:sldId id="713" r:id="rId12"/>
    <p:sldId id="715" r:id="rId13"/>
    <p:sldId id="796" r:id="rId14"/>
    <p:sldId id="716" r:id="rId15"/>
    <p:sldId id="682" r:id="rId16"/>
    <p:sldId id="494" r:id="rId17"/>
    <p:sldId id="717" r:id="rId18"/>
    <p:sldId id="718" r:id="rId19"/>
    <p:sldId id="719" r:id="rId20"/>
    <p:sldId id="628" r:id="rId21"/>
    <p:sldId id="720" r:id="rId22"/>
    <p:sldId id="721" r:id="rId23"/>
    <p:sldId id="493" r:id="rId24"/>
    <p:sldId id="722" r:id="rId25"/>
    <p:sldId id="496" r:id="rId26"/>
    <p:sldId id="683" r:id="rId27"/>
    <p:sldId id="684" r:id="rId28"/>
    <p:sldId id="497" r:id="rId29"/>
    <p:sldId id="685" r:id="rId30"/>
    <p:sldId id="513" r:id="rId31"/>
    <p:sldId id="723" r:id="rId32"/>
    <p:sldId id="724" r:id="rId33"/>
    <p:sldId id="795" r:id="rId34"/>
    <p:sldId id="725" r:id="rId35"/>
    <p:sldId id="726" r:id="rId36"/>
    <p:sldId id="686" r:id="rId37"/>
    <p:sldId id="687" r:id="rId38"/>
    <p:sldId id="727" r:id="rId39"/>
    <p:sldId id="794" r:id="rId40"/>
    <p:sldId id="689" r:id="rId41"/>
    <p:sldId id="520" r:id="rId42"/>
    <p:sldId id="521" r:id="rId43"/>
    <p:sldId id="728" r:id="rId44"/>
    <p:sldId id="729" r:id="rId45"/>
    <p:sldId id="730" r:id="rId46"/>
    <p:sldId id="731" r:id="rId47"/>
    <p:sldId id="522" r:id="rId48"/>
    <p:sldId id="523" r:id="rId49"/>
    <p:sldId id="769" r:id="rId50"/>
    <p:sldId id="770" r:id="rId51"/>
    <p:sldId id="771" r:id="rId52"/>
    <p:sldId id="772" r:id="rId53"/>
    <p:sldId id="773" r:id="rId54"/>
    <p:sldId id="774" r:id="rId55"/>
    <p:sldId id="775" r:id="rId56"/>
    <p:sldId id="776" r:id="rId57"/>
    <p:sldId id="777" r:id="rId58"/>
    <p:sldId id="629" r:id="rId59"/>
    <p:sldId id="690" r:id="rId60"/>
    <p:sldId id="691" r:id="rId61"/>
    <p:sldId id="778" r:id="rId62"/>
    <p:sldId id="779" r:id="rId63"/>
    <p:sldId id="780" r:id="rId64"/>
    <p:sldId id="788" r:id="rId65"/>
    <p:sldId id="781" r:id="rId66"/>
    <p:sldId id="782" r:id="rId67"/>
    <p:sldId id="783" r:id="rId68"/>
    <p:sldId id="784" r:id="rId69"/>
    <p:sldId id="785" r:id="rId70"/>
    <p:sldId id="786" r:id="rId71"/>
    <p:sldId id="787" r:id="rId72"/>
    <p:sldId id="789" r:id="rId73"/>
    <p:sldId id="790" r:id="rId74"/>
    <p:sldId id="791" r:id="rId75"/>
    <p:sldId id="792" r:id="rId76"/>
    <p:sldId id="793" r:id="rId77"/>
    <p:sldId id="608" r:id="rId78"/>
    <p:sldId id="768" r:id="rId79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FF"/>
    <a:srgbClr val="FFFFCC"/>
    <a:srgbClr val="FFFF66"/>
    <a:srgbClr val="FFFF9A"/>
    <a:srgbClr val="FF5050"/>
    <a:srgbClr val="3366FF"/>
    <a:srgbClr val="FF7C80"/>
    <a:srgbClr val="AAA28D"/>
    <a:srgbClr val="7D91AA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0675" autoAdjust="0"/>
  </p:normalViewPr>
  <p:slideViewPr>
    <p:cSldViewPr>
      <p:cViewPr varScale="1">
        <p:scale>
          <a:sx n="109" d="100"/>
          <a:sy n="109" d="100"/>
        </p:scale>
        <p:origin x="-1578" y="-90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DD7BD447-8CD2-4BC3-90BC-A248B1D29E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91CCA4-29A4-4CE9-BEBC-234498F09F3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07C7C-5F2B-4569-A872-875A2C03B8A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19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13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14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15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17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18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33824-456A-4952-88B9-31173CF55234}" type="slidenum">
              <a:rPr lang="de-DE"/>
              <a:pPr/>
              <a:t>19</a:t>
            </a:fld>
            <a:endParaRPr lang="de-DE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20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21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1B1C6-AAD2-47FE-8FF4-9D5A27524DAE}" type="slidenum">
              <a:rPr lang="de-DE"/>
              <a:pPr/>
              <a:t>22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23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E840-CC01-41AA-BC87-B62CB2B9377F}" type="slidenum">
              <a:rPr lang="de-DE"/>
              <a:pPr/>
              <a:t>24</a:t>
            </a:fld>
            <a:endParaRPr lang="de-DE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25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DFA1F-7BE7-4256-9DE5-3120517299B2}" type="slidenum">
              <a:rPr lang="de-DE"/>
              <a:pPr/>
              <a:t>27</a:t>
            </a:fld>
            <a:endParaRPr lang="de-DE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28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79541-DD13-4959-B467-AFD7353D1629}" type="slidenum">
              <a:rPr lang="de-DE"/>
              <a:pPr/>
              <a:t>29</a:t>
            </a:fld>
            <a:endParaRPr lang="de-DE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30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PMOS-Transistor:	niedriger Widerstand </a:t>
            </a:r>
            <a:r>
              <a:rPr lang="en-US" i="1" noProof="0" dirty="0" smtClean="0"/>
              <a:t>source/drain</a:t>
            </a:r>
            <a:r>
              <a:rPr lang="de-DE" dirty="0" smtClean="0"/>
              <a:t>	</a:t>
            </a:r>
            <a:r>
              <a:rPr lang="de-DE" dirty="0" smtClean="0">
                <a:sym typeface="Wingdings" pitchFamily="2" charset="2"/>
              </a:rPr>
              <a:t>	niedrige </a:t>
            </a:r>
            <a:r>
              <a:rPr lang="en-US" i="1" noProof="0" dirty="0" smtClean="0">
                <a:sym typeface="Wingdings" pitchFamily="2" charset="2"/>
              </a:rPr>
              <a:t>Gate</a:t>
            </a:r>
            <a:r>
              <a:rPr lang="de-DE" dirty="0" smtClean="0">
                <a:sym typeface="Wingdings" pitchFamily="2" charset="2"/>
              </a:rPr>
              <a:t>-Spannung</a:t>
            </a:r>
          </a:p>
          <a:p>
            <a:r>
              <a:rPr lang="de-DE" dirty="0" smtClean="0">
                <a:sym typeface="Wingdings" pitchFamily="2" charset="2"/>
              </a:rPr>
              <a:t>		hoher Widerstand </a:t>
            </a:r>
            <a:r>
              <a:rPr lang="en-US" i="1" noProof="0" dirty="0" smtClean="0">
                <a:sym typeface="Wingdings" pitchFamily="2" charset="2"/>
              </a:rPr>
              <a:t>source/drain</a:t>
            </a:r>
            <a:r>
              <a:rPr lang="de-DE" dirty="0" smtClean="0">
                <a:sym typeface="Wingdings" pitchFamily="2" charset="2"/>
              </a:rPr>
              <a:t>		hohe </a:t>
            </a:r>
            <a:r>
              <a:rPr lang="en-US" i="1" noProof="0" dirty="0" smtClean="0">
                <a:sym typeface="Wingdings" pitchFamily="2" charset="2"/>
              </a:rPr>
              <a:t>Gate</a:t>
            </a:r>
            <a:r>
              <a:rPr lang="de-DE" dirty="0" smtClean="0">
                <a:sym typeface="Wingdings" pitchFamily="2" charset="2"/>
              </a:rPr>
              <a:t>-Spannung</a:t>
            </a:r>
          </a:p>
          <a:p>
            <a:r>
              <a:rPr lang="de-DE" dirty="0" smtClean="0">
                <a:sym typeface="Wingdings" pitchFamily="2" charset="2"/>
              </a:rPr>
              <a:t>NMOS-Transistor:	hoher Widerstand </a:t>
            </a:r>
            <a:r>
              <a:rPr lang="en-US" i="1" noProof="0" dirty="0" smtClean="0">
                <a:sym typeface="Wingdings" pitchFamily="2" charset="2"/>
              </a:rPr>
              <a:t>source/drain</a:t>
            </a:r>
            <a:r>
              <a:rPr lang="de-DE" dirty="0" smtClean="0">
                <a:sym typeface="Wingdings" pitchFamily="2" charset="2"/>
              </a:rPr>
              <a:t>		niedrige </a:t>
            </a:r>
            <a:r>
              <a:rPr lang="en-US" i="1" noProof="0" dirty="0" smtClean="0">
                <a:sym typeface="Wingdings" pitchFamily="2" charset="2"/>
              </a:rPr>
              <a:t>Gate</a:t>
            </a:r>
            <a:r>
              <a:rPr lang="de-DE" dirty="0" smtClean="0">
                <a:sym typeface="Wingdings" pitchFamily="2" charset="2"/>
              </a:rPr>
              <a:t>-Spannung</a:t>
            </a:r>
          </a:p>
          <a:p>
            <a:r>
              <a:rPr lang="de-DE" dirty="0" smtClean="0">
                <a:sym typeface="Wingdings" pitchFamily="2" charset="2"/>
              </a:rPr>
              <a:t>		niedriger Widerstand </a:t>
            </a:r>
            <a:r>
              <a:rPr lang="en-US" i="1" noProof="0" dirty="0" smtClean="0">
                <a:sym typeface="Wingdings" pitchFamily="2" charset="2"/>
              </a:rPr>
              <a:t>source/drain</a:t>
            </a:r>
            <a:r>
              <a:rPr lang="de-DE" dirty="0" smtClean="0">
                <a:sym typeface="Wingdings" pitchFamily="2" charset="2"/>
              </a:rPr>
              <a:t>		hohe </a:t>
            </a:r>
            <a:r>
              <a:rPr lang="en-US" i="1" noProof="0" dirty="0" smtClean="0">
                <a:sym typeface="Wingdings" pitchFamily="2" charset="2"/>
              </a:rPr>
              <a:t>Gate</a:t>
            </a:r>
            <a:r>
              <a:rPr lang="de-DE" dirty="0" smtClean="0">
                <a:sym typeface="Wingdings" pitchFamily="2" charset="2"/>
              </a:rPr>
              <a:t>-Spannung</a:t>
            </a:r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31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32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34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3F6E8-0B07-4E77-A298-6A79A8FAD5C5}" type="slidenum">
              <a:rPr lang="de-DE"/>
              <a:pPr/>
              <a:t>35</a:t>
            </a:fld>
            <a:endParaRPr lang="de-DE" dirty="0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BB75D-2328-4F2C-AC88-9F1E5B53DF98}" type="slidenum">
              <a:rPr lang="de-DE"/>
              <a:pPr/>
              <a:t>36</a:t>
            </a:fld>
            <a:endParaRPr lang="de-DE" dirty="0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37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38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39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B6318-EB34-42CE-8D52-3C3C72637FA1}" type="slidenum">
              <a:rPr lang="de-DE"/>
              <a:pPr/>
              <a:t>40</a:t>
            </a:fld>
            <a:endParaRPr lang="de-DE" dirty="0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i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0883-EA82-4011-A84E-C39D1000A411}" type="slidenum">
              <a:rPr lang="de-DE"/>
              <a:pPr/>
              <a:t>5</a:t>
            </a:fld>
            <a:endParaRPr lang="de-DE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1CFE-0C5C-42AC-849A-F9D266EDE078}" type="slidenum">
              <a:rPr lang="de-DE"/>
              <a:pPr/>
              <a:t>41</a:t>
            </a:fld>
            <a:endParaRPr lang="de-DE" dirty="0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42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43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44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45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46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4B2-6AB9-4AE7-9F8C-92176F50A8C0}" type="slidenum">
              <a:rPr lang="de-DE"/>
              <a:pPr/>
              <a:t>47</a:t>
            </a:fld>
            <a:endParaRPr lang="de-DE" dirty="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48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49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4B2-6AB9-4AE7-9F8C-92176F50A8C0}" type="slidenum">
              <a:rPr lang="de-DE"/>
              <a:pPr/>
              <a:t>56</a:t>
            </a:fld>
            <a:endParaRPr lang="de-DE" dirty="0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DB438-216E-4997-B125-C49B9B4D7386}" type="slidenum">
              <a:rPr lang="de-DE"/>
              <a:pPr/>
              <a:t>57</a:t>
            </a:fld>
            <a:endParaRPr lang="de-DE" dirty="0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59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67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68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69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70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71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72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73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74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75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D1C9-127A-47F6-B27B-E951F7F07E95}" type="slidenum">
              <a:rPr lang="de-DE"/>
              <a:pPr/>
              <a:t>76</a:t>
            </a:fld>
            <a:endParaRPr lang="de-DE" dirty="0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77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2F7F2-5E75-466B-84BC-1AA705EE8F0D}" type="slidenum">
              <a:rPr lang="de-DE"/>
              <a:pPr/>
              <a:t>78</a:t>
            </a:fld>
            <a:endParaRPr lang="de-DE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7485-F873-4A26-A4CE-74CE88C29D09}" type="slidenum">
              <a:rPr lang="de-DE"/>
              <a:pPr/>
              <a:t>10</a:t>
            </a:fld>
            <a:endParaRPr lang="de-DE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19113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defRPr sz="2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675391A3-1110-42A4-9110-F6EFC11E471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9B5478C7-916A-4050-8A8C-968152830D51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36738"/>
            <a:ext cx="7772400" cy="1409700"/>
          </a:xfrm>
        </p:spPr>
        <p:txBody>
          <a:bodyPr>
            <a:spAutoFit/>
          </a:bodyPr>
          <a:lstStyle>
            <a:lvl1pPr algn="ctr">
              <a:lnSpc>
                <a:spcPct val="120000"/>
              </a:lnSpc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9A61638E-C3A7-46F7-99F0-E4F364AC129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051-C2D4-4B4A-B543-8FCEC1AEFEF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846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549275"/>
            <a:ext cx="2195513" cy="5832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549275"/>
            <a:ext cx="6437312" cy="5832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3C115C47-C54E-458A-A641-0AB95CB3C34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7FE2B-A5A2-4FCE-A80B-4B31FBB8358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1185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428042C4-FF89-498E-9E02-1CA2E16652A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CFB067E7-0D63-45C0-8F4C-09613C622A0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196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CEEF85A9-664C-4F1A-88FC-6D0EF173051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5073D-B59A-4E15-858F-C8B52B1BF3A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0688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87475"/>
            <a:ext cx="4316412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316413" cy="499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388" y="6500813"/>
            <a:ext cx="2016125" cy="357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5F373777-960C-481E-8EF0-05488071228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35150" y="6500813"/>
            <a:ext cx="5545138" cy="3571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24750" y="6500813"/>
            <a:ext cx="1439863" cy="357187"/>
          </a:xfrm>
        </p:spPr>
        <p:txBody>
          <a:bodyPr/>
          <a:lstStyle>
            <a:lvl1pPr>
              <a:defRPr/>
            </a:lvl1pPr>
          </a:lstStyle>
          <a:p>
            <a:fld id="{5A5D415D-5D6A-472D-87E2-4D7029EA8EF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7267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2FC0187E-6244-434D-8595-C0C681B8EC7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39F7-A6CF-43B9-8AF5-0427AD2D4C5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386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E7E0D190-9DCF-47EF-83F7-96502469980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0D495-7C21-422E-A7CB-8DE812CE6C7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7875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BB368DE4-D8D9-412A-AB44-41C034D9E3B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665D5-43D9-4192-85DB-0CA29A051D73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3004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B43D8FF-CEDC-4D51-84D1-59DBB4329F4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63C6-F30E-482D-84FE-8203172439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705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2D2B027-4C16-4A4E-88A1-EB1AC8D201F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0113A-6BA2-43D6-B4CD-60EE97D5501E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489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49275"/>
            <a:ext cx="87852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87475"/>
            <a:ext cx="87852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00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32638"/>
                </a:solidFill>
              </a:defRPr>
            </a:lvl1pPr>
          </a:lstStyle>
          <a:p>
            <a:r>
              <a:rPr lang="en-US" dirty="0"/>
              <a:t>©</a:t>
            </a:r>
            <a:r>
              <a:rPr lang="de-DE" dirty="0"/>
              <a:t> H. Falk | </a:t>
            </a:r>
            <a:fld id="{A76F8AD2-9824-407C-8A99-48B5ED77D7F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008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A32638"/>
                </a:solidFill>
              </a:defRPr>
            </a:lvl1pPr>
          </a:lstStyle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50081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32638"/>
                </a:solidFill>
              </a:defRPr>
            </a:lvl1pPr>
          </a:lstStyle>
          <a:p>
            <a:fld id="{FF740ED9-5B01-4F39-A248-D88A96FF5F03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Grundlagen der Rechnerarchitektur (GdRA) WS 2014/15</a:t>
            </a:r>
            <a:endParaRPr lang="de-DE" sz="1000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0" y="183600"/>
            <a:ext cx="827088" cy="152400"/>
          </a:xfrm>
          <a:prstGeom prst="rect">
            <a:avLst/>
          </a:prstGeom>
          <a:solidFill>
            <a:srgbClr val="A326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spcBef>
                <a:spcPct val="50000"/>
              </a:spcBef>
            </a:pPr>
            <a:r>
              <a:rPr lang="de-DE" sz="1000" dirty="0">
                <a:solidFill>
                  <a:schemeClr val="bg1"/>
                </a:solidFill>
              </a:rPr>
              <a:t>Folie </a:t>
            </a:r>
            <a:fld id="{EB4F8D40-8A88-4B33-89A3-91CA3C1040E4}" type="slidenum">
              <a:rPr lang="de-DE" sz="1000" smtClean="0">
                <a:solidFill>
                  <a:schemeClr val="bg1"/>
                </a:solidFill>
              </a:rPr>
              <a:pPr algn="ctr">
                <a:spcBef>
                  <a:spcPct val="50000"/>
                </a:spcBef>
              </a:pPr>
              <a:t>‹Nr.›</a:t>
            </a:fld>
            <a:r>
              <a:rPr lang="de-DE" sz="1000" dirty="0" smtClean="0">
                <a:solidFill>
                  <a:schemeClr val="bg1"/>
                </a:solidFill>
              </a:rPr>
              <a:t>/78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A32638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73679"/>
            <a:ext cx="7772400" cy="1938992"/>
          </a:xfrm>
        </p:spPr>
        <p:txBody>
          <a:bodyPr/>
          <a:lstStyle/>
          <a:p>
            <a:r>
              <a:rPr lang="de-DE" dirty="0" smtClean="0"/>
              <a:t>Grundlagen der Rechnerarchitektur</a:t>
            </a:r>
            <a:r>
              <a:rPr lang="de-DE" dirty="0"/>
              <a:t/>
            </a:r>
            <a:br>
              <a:rPr lang="de-DE" dirty="0"/>
            </a:br>
            <a:r>
              <a:rPr lang="de-DE" sz="2800" b="0" dirty="0"/>
              <a:t>[</a:t>
            </a:r>
            <a:r>
              <a:rPr lang="de-DE" sz="2800" b="0" dirty="0" smtClean="0"/>
              <a:t>CS3100.010]</a:t>
            </a:r>
            <a:endParaRPr lang="de-DE" sz="2800" b="0" dirty="0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de-DE" dirty="0" smtClean="0"/>
              <a:t>Wintersemester 2014/15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Heiko Falk</a:t>
            </a:r>
          </a:p>
          <a:p>
            <a:endParaRPr lang="de-DE" sz="2000" dirty="0"/>
          </a:p>
          <a:p>
            <a:r>
              <a:rPr lang="de-DE" sz="2000" dirty="0"/>
              <a:t>Institut für Eingebettete Systeme/Echtzeitsysteme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Ingenieurwissenschaften und Informatik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366532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B3CA987-A322-42D1-BEC7-F8AD82FD9FA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Halbleiter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Elektronenanordnung bei Halbleiterkristallen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vier Elektronen auf äußerster Schale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Stabiler Zustand durch Verzahnung der Schalen benachbarter Atome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Gelegentliche Verunreinigungen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Elektron zu viel oder zu wenig auf der äußeren Bahn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Geringer Stromfluss möglich (Halbleiter)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40594" r="25714" b="22209"/>
          <a:stretch/>
        </p:blipFill>
        <p:spPr>
          <a:xfrm>
            <a:off x="611560" y="1844824"/>
            <a:ext cx="4825093" cy="21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93E9A28-FA39-4CE3-A432-0F7513CD2D5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Halbleiter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Dotieren der Halbleiter mit anderen Materialien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Dotieren = Einbringen gezielter Verunreinigungen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Antimon (Sb)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Elektron mehr auf der äußeren Schale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Elektronenüberschuss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N-Leitfähigkeit</a:t>
            </a:r>
            <a:r>
              <a:rPr lang="de-DE" dirty="0" smtClean="0"/>
              <a:t> des Kristalls (negativ)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5725" r="25625" b="17222"/>
          <a:stretch/>
        </p:blipFill>
        <p:spPr>
          <a:xfrm>
            <a:off x="612000" y="2602428"/>
            <a:ext cx="4857750" cy="21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23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FD065C2-3FD5-41D8-BFC6-E70893154B0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Halbleiter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Indium (In)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 Elektron weniger auf der äußeren Schale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Elektronenmangel (dargestellt durch Loch auf der äußeren Schale)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b="1" i="1" dirty="0" smtClean="0"/>
              <a:t>P-Leitfähigkeit</a:t>
            </a:r>
            <a:r>
              <a:rPr lang="de-DE" dirty="0" smtClean="0"/>
              <a:t> des Kristalls (positiv)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0024" r="25714" b="22922"/>
          <a:stretch/>
        </p:blipFill>
        <p:spPr>
          <a:xfrm>
            <a:off x="612000" y="1916832"/>
            <a:ext cx="4849586" cy="21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3F7130E-3737-427A-86E0-CE8E89DD15F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Halbleiterdiode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 mit N- und P-leitfähigem Bereich</a:t>
            </a:r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Grenzbereich (PN-Übergang)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Freie Elektronen füllen Löcher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6224" r="62143" b="55700"/>
          <a:stretch/>
        </p:blipFill>
        <p:spPr>
          <a:xfrm>
            <a:off x="611560" y="1772816"/>
            <a:ext cx="1804307" cy="16083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65107" r="31249" b="6961"/>
          <a:stretch/>
        </p:blipFill>
        <p:spPr>
          <a:xfrm>
            <a:off x="611560" y="4421088"/>
            <a:ext cx="453117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001A3F4-CCE7-4418-822E-E19BAA45E67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Halbleiterdiode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Durchlassrichtung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Elektronen der Spannungsquelle drücken in den N-Bereich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Spannungsquelle zieht Elektronen aus dem P-Bereich ab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PN-Übergang wird kleiner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Strom kann fließen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39597" r="42946" b="32898"/>
          <a:stretch/>
        </p:blipFill>
        <p:spPr>
          <a:xfrm>
            <a:off x="611560" y="1844824"/>
            <a:ext cx="3461658" cy="15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70371FF-AFE5-483C-9D3F-728833BF6F6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Halbleiterdiode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Sperrrichtung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Elektronen der Spannungsquelle drücken in den P-Bereich und füllen Löcher auf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Spannungsquelle zieht Elektronen aus dem N-Bereich ab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PN-Übergang wird größer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Strom kann nicht fließen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39312" r="42857" b="33183"/>
          <a:stretch/>
        </p:blipFill>
        <p:spPr>
          <a:xfrm>
            <a:off x="612000" y="1846800"/>
            <a:ext cx="3461657" cy="15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8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378868A-61DF-4981-A79E-61235D45B4CE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Abbildung der Wahrheitswerte (positive Logik)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1: Stromfluss / positive Spannung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0: kein Stromfluss / keine Spannung</a:t>
            </a:r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Aufbau einfacher Gatter</a:t>
            </a: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Diodenschaltungen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9" t="37744" r="17232" b="22779"/>
          <a:stretch/>
        </p:blipFill>
        <p:spPr>
          <a:xfrm>
            <a:off x="611560" y="3327731"/>
            <a:ext cx="5951764" cy="22615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F081F50-6DB9-4727-A30F-8AD25B93985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Halbleiterbauteil mit drei Anschlüssen (bipolare Transistoren)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Zwischen Basis und Emitter sowie</a:t>
            </a:r>
            <a:br>
              <a:rPr lang="de-DE" dirty="0" smtClean="0"/>
            </a:br>
            <a:r>
              <a:rPr lang="de-DE" dirty="0" smtClean="0"/>
              <a:t>zwischen Basis und Kollektor wirkt Transistor wie eine Diode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Zwischen Emitter und Kollektor fließt zunächst kein Strom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geringen Strom an der Basis wird Transistor zwischen Kollektor und Emitter leitend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Transistor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40024" r="51607" b="37031"/>
          <a:stretch/>
        </p:blipFill>
        <p:spPr>
          <a:xfrm>
            <a:off x="612000" y="1846800"/>
            <a:ext cx="27432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8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C861CB1-6375-4824-A6FF-D5E3D6EB718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Transistor als Schalter und Verstärker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Kleiner Schaltstrom an der Basis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Großer Ausgangsstrom zwischen Kollektor und Emitter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Verstärkung zwischen Basis- und Kollektor-Kreis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38315" r="35536" b="21735"/>
          <a:stretch/>
        </p:blipFill>
        <p:spPr>
          <a:xfrm>
            <a:off x="612000" y="1844824"/>
            <a:ext cx="3690257" cy="22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A0E286-E590-4763-A63C-83DBE1D8B65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Interner Aufbau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Drei Schichten: NPN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Ruhezustand: PN-Übergänge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Geringer Basisstrom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Verringerung des PN-Übergangs zwischen Emitter und Basis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Verringerung des PN-Übergangs zwischen Basis und Kollektor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37600" r="67499" b="26201"/>
          <a:stretch/>
        </p:blipFill>
        <p:spPr>
          <a:xfrm>
            <a:off x="612000" y="1846800"/>
            <a:ext cx="1224643" cy="20737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6" t="38172" r="49196" b="26342"/>
          <a:stretch/>
        </p:blipFill>
        <p:spPr>
          <a:xfrm>
            <a:off x="3707904" y="1879200"/>
            <a:ext cx="930729" cy="203290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5" t="38314" r="13393" b="26627"/>
          <a:stretch/>
        </p:blipFill>
        <p:spPr>
          <a:xfrm>
            <a:off x="5513125" y="1890000"/>
            <a:ext cx="2947307" cy="20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2813"/>
            <a:ext cx="7772400" cy="2068512"/>
          </a:xfrm>
        </p:spPr>
        <p:txBody>
          <a:bodyPr/>
          <a:lstStyle/>
          <a:p>
            <a:r>
              <a:rPr lang="de-DE" dirty="0"/>
              <a:t>Kapitel 4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Technologische Grundlagen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C4943A4-C08E-4AAF-AE1A-BDF6D62CBE1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Transistor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NPN- und PNP-Transistoren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Prinzipiell gleiche Funktionsweise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Verschiedene Polung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42304" r="11160" b="28848"/>
          <a:stretch/>
        </p:blipFill>
        <p:spPr>
          <a:xfrm>
            <a:off x="612000" y="1846800"/>
            <a:ext cx="6653893" cy="16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D1EE943-61B0-46FA-9700-3EE34E48054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Transistorschaltungen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Einfacher Inverter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Liegt Masse (0) am Eingang an, sperrt Transistor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Am Ausgang liegt (fast vollständige) Versorgungsspannung (1)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Liegt Versorgungsspannung (1) am Eingang, schaltet Transistor durch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Am Ausgang liegt nur geringe Spannung an (0)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38315" r="37054" b="21496"/>
          <a:stretch/>
        </p:blipFill>
        <p:spPr>
          <a:xfrm>
            <a:off x="611560" y="1846751"/>
            <a:ext cx="3543300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5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477894-16A6-4FE5-8A8F-E16BCC9F7F0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Transistorschaltungen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Multi-Emitter-Transistoren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eine Basis- und Kollektor-Zone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Mehrere Emitterzonen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AND-Gatter mit Multi-Emitter-Transistor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Transistor schaltet stets durch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Einer von A, B, C auf Masse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X hat nur geringe Spannung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A, B, C auf VCC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X hat hohe Spannung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0" t="32756" r="11160" b="35178"/>
          <a:stretch/>
        </p:blipFill>
        <p:spPr>
          <a:xfrm>
            <a:off x="5332040" y="1484784"/>
            <a:ext cx="3200400" cy="183696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30190" r="13571" b="30475"/>
          <a:stretch/>
        </p:blipFill>
        <p:spPr>
          <a:xfrm>
            <a:off x="5389190" y="3933056"/>
            <a:ext cx="3143250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13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CF1A888-778A-4A73-A177-05A9435442E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TTL (1)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Transistor-Transistor-Logik (TTL)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Gatteraufbau ausschließlich mit bipolaren Transistoren</a:t>
            </a:r>
            <a:endParaRPr lang="de-DE" i="1" dirty="0" smtClean="0"/>
          </a:p>
          <a:p>
            <a:pPr marL="0" indent="0">
              <a:lnSpc>
                <a:spcPct val="120000"/>
              </a:lnSpc>
            </a:pPr>
            <a:endParaRPr lang="de-DE" sz="1200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Pegelbereiche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Darstellung der logischen Werte ‚0‘ und ‚1‘ durch Bereiche von zulässigen elektrischen Spannungen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54134" r="32679" b="12518"/>
          <a:stretch/>
        </p:blipFill>
        <p:spPr>
          <a:xfrm>
            <a:off x="612000" y="3501008"/>
            <a:ext cx="4637314" cy="1910443"/>
          </a:xfrm>
          <a:prstGeom prst="rect">
            <a:avLst/>
          </a:prstGeom>
        </p:spPr>
      </p:pic>
      <p:sp>
        <p:nvSpPr>
          <p:cNvPr id="3" name="Geschweifte Klammer rechts 2"/>
          <p:cNvSpPr/>
          <p:nvPr/>
        </p:nvSpPr>
        <p:spPr bwMode="auto">
          <a:xfrm>
            <a:off x="5594953" y="4149080"/>
            <a:ext cx="129175" cy="648072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52456" y="4253026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logische ‚1‘</a:t>
            </a:r>
          </a:p>
        </p:txBody>
      </p:sp>
      <p:sp>
        <p:nvSpPr>
          <p:cNvPr id="11" name="Geschweifte Klammer rechts 10"/>
          <p:cNvSpPr/>
          <p:nvPr/>
        </p:nvSpPr>
        <p:spPr bwMode="auto">
          <a:xfrm>
            <a:off x="5594953" y="5157192"/>
            <a:ext cx="129175" cy="216024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52456" y="5045114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logische ‚0‘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E1F9E0B-C433-473E-B9F9-DD7332459295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TTL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TTL-Schaltkreise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Meist als </a:t>
            </a:r>
            <a:r>
              <a:rPr lang="en-US" i="1" dirty="0" smtClean="0"/>
              <a:t>Dual in-Line</a:t>
            </a:r>
            <a:r>
              <a:rPr lang="de-DE" dirty="0" smtClean="0"/>
              <a:t> Gehäuse (DIL)</a:t>
            </a:r>
            <a:br>
              <a:rPr lang="de-DE" dirty="0" smtClean="0"/>
            </a:br>
            <a:r>
              <a:rPr lang="de-DE" dirty="0" smtClean="0"/>
              <a:t>alias </a:t>
            </a:r>
            <a:r>
              <a:rPr lang="en-US" i="1" dirty="0" smtClean="0"/>
              <a:t>Dual in-Line Package</a:t>
            </a:r>
            <a:r>
              <a:rPr lang="de-DE" dirty="0" smtClean="0"/>
              <a:t> (DIP)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Pins</a:t>
            </a:r>
            <a:r>
              <a:rPr lang="de-DE" dirty="0" smtClean="0"/>
              <a:t> eines Bausteins sind zweireihig auf beiden</a:t>
            </a:r>
            <a:br>
              <a:rPr lang="de-DE" dirty="0" smtClean="0"/>
            </a:br>
            <a:r>
              <a:rPr lang="de-DE" dirty="0" smtClean="0"/>
              <a:t>Seiten des Gehäuses angeordnet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b="1" dirty="0" smtClean="0"/>
              <a:t>Beispiel: Baustein 7400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Vier NAND-Gatter mit</a:t>
            </a: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je zwei Eingängen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t="17066" r="17143" b="16231"/>
          <a:stretch/>
        </p:blipFill>
        <p:spPr>
          <a:xfrm>
            <a:off x="6968143" y="1444460"/>
            <a:ext cx="1708313" cy="1408476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948264" y="2924944"/>
            <a:ext cx="18002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[de.wikipedia.org]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21498" r="51250" b="41982"/>
          <a:stretch/>
        </p:blipFill>
        <p:spPr>
          <a:xfrm>
            <a:off x="611560" y="4100855"/>
            <a:ext cx="2686050" cy="20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F80EA20-7D35-4B1F-8881-BCB48305549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TTL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Beispiel: Baustein 74LS74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/>
              <a:t>				</a:t>
            </a:r>
            <a:r>
              <a:rPr lang="de-DE" dirty="0" smtClean="0"/>
              <a:t>Zwei positiv-flankengetriggerte</a:t>
            </a: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D-Flip-Flops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- CLR = explizites asynchr. Rücksetzen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- PRE = explizites asynchr. Setzen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39168" r="50788" b="14372"/>
          <a:stretch/>
        </p:blipFill>
        <p:spPr>
          <a:xfrm>
            <a:off x="612000" y="1846800"/>
            <a:ext cx="2736506" cy="26615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6764876-41FA-47BA-A594-10C69C3E106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TTL </a:t>
            </a:r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TTL-Familien</a:t>
            </a:r>
            <a:endParaRPr lang="de-DE" b="1" i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Problem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Erhöhung der Schaltgeschwindigkeit führt zu höherer Leistungsaufnahme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 </a:t>
            </a:r>
            <a:r>
              <a:rPr lang="en-US" i="1" dirty="0" smtClean="0"/>
              <a:t>„low power“</a:t>
            </a:r>
            <a:r>
              <a:rPr lang="de-DE" dirty="0" smtClean="0"/>
              <a:t> Transistoren und Schaltungen im Einsatz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91612"/>
              </p:ext>
            </p:extLst>
          </p:nvPr>
        </p:nvGraphicFramePr>
        <p:xfrm>
          <a:off x="611436" y="1844824"/>
          <a:ext cx="8065022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277"/>
                <a:gridCol w="1240749"/>
                <a:gridCol w="1240749"/>
                <a:gridCol w="1240749"/>
                <a:gridCol w="1240749"/>
                <a:gridCol w="124074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8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TTL</a:t>
                      </a:r>
                      <a:endParaRPr lang="de-DE" sz="18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LS-TTL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ALS-TTL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F-TTL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baseline="0" dirty="0" smtClean="0"/>
                        <a:t>AS-TTL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Bezeichnung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74</a:t>
                      </a:r>
                      <a:r>
                        <a:rPr lang="de-DE" sz="1800" i="1" baseline="0" dirty="0" smtClean="0"/>
                        <a:t>xx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74LS</a:t>
                      </a:r>
                      <a:r>
                        <a:rPr lang="de-DE" sz="1800" i="1" baseline="0" dirty="0" smtClean="0"/>
                        <a:t>xx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74ALS</a:t>
                      </a:r>
                      <a:r>
                        <a:rPr lang="de-DE" sz="1800" i="1" baseline="0" dirty="0" smtClean="0"/>
                        <a:t>xx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74F</a:t>
                      </a:r>
                      <a:r>
                        <a:rPr lang="de-DE" sz="1800" i="1" baseline="0" dirty="0" smtClean="0"/>
                        <a:t>xx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74AS</a:t>
                      </a:r>
                      <a:r>
                        <a:rPr lang="de-DE" sz="1800" i="1" baseline="0" dirty="0" smtClean="0"/>
                        <a:t>xx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Spannung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5 V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Leistung pro Gatter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10 mW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2 mW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 mW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4 mW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22 mW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Schaltzeit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10 ns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9 ns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4 ns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2,5 ns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1,5 ns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max. Frequenz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40 MHz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50 MHz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100 MHz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125 MHz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230 MHz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976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825ECB4-8E0F-4F99-B21B-85CD307B36F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MOS-Feldeffekttransistor (1)</a:t>
            </a:r>
            <a:endParaRPr lang="de-DE" dirty="0"/>
          </a:p>
        </p:txBody>
      </p:sp>
      <p:sp>
        <p:nvSpPr>
          <p:cNvPr id="670791" name="Rectangle 7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MOS-FET (</a:t>
            </a:r>
            <a:r>
              <a:rPr lang="en-US" b="1" i="1" dirty="0" smtClean="0"/>
              <a:t>Metal-Oxide-Semiconductor</a:t>
            </a:r>
            <a:r>
              <a:rPr lang="de-DE" b="1" dirty="0" smtClean="0"/>
              <a:t>, Metall-Oxid-Halbleiter)</a:t>
            </a:r>
            <a:endParaRPr lang="de-DE" b="1" i="1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Elektrisches Feld steuert Leitfähigkeit im Halbleiterkristall</a:t>
            </a:r>
            <a:endParaRPr lang="de-DE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Schaltbild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300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Selbstsperrender n-Kanal MOS-FET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Bulk</a:t>
            </a:r>
            <a:r>
              <a:rPr lang="de-DE" dirty="0" smtClean="0"/>
              <a:t> (Substrat) üblicherweise mit </a:t>
            </a:r>
            <a:r>
              <a:rPr lang="en-US" i="1" dirty="0" smtClean="0"/>
              <a:t>Source</a:t>
            </a:r>
            <a:r>
              <a:rPr lang="de-DE" dirty="0" smtClean="0"/>
              <a:t> verbunden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Aufbau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27340" r="55714" b="55130"/>
          <a:stretch/>
        </p:blipFill>
        <p:spPr>
          <a:xfrm>
            <a:off x="611560" y="2712824"/>
            <a:ext cx="2367643" cy="10042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62523" r="17749" b="12808"/>
          <a:stretch/>
        </p:blipFill>
        <p:spPr>
          <a:xfrm>
            <a:off x="611560" y="4725144"/>
            <a:ext cx="5486400" cy="141316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1763688" y="5373216"/>
            <a:ext cx="832403" cy="13051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707904" y="6021288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Kanal</a:t>
            </a:r>
          </a:p>
        </p:txBody>
      </p:sp>
      <p:cxnSp>
        <p:nvCxnSpPr>
          <p:cNvPr id="9" name="Gerade Verbindung 8"/>
          <p:cNvCxnSpPr>
            <a:stCxn id="3" idx="4"/>
          </p:cNvCxnSpPr>
          <p:nvPr/>
        </p:nvCxnSpPr>
        <p:spPr bwMode="auto">
          <a:xfrm>
            <a:off x="2179890" y="5503733"/>
            <a:ext cx="1528014" cy="71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8923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9A9C658-C138-4EAF-8734-9406431B195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MOS-Feldeffekttransistor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Funktionsweise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Ruhezustand ist Transistor gesperrt: zwischen </a:t>
            </a:r>
            <a:r>
              <a:rPr lang="en-US" i="1" dirty="0" smtClean="0"/>
              <a:t>Drain</a:t>
            </a:r>
            <a:r>
              <a:rPr lang="de-DE" dirty="0" smtClean="0"/>
              <a:t> und </a:t>
            </a:r>
            <a:r>
              <a:rPr lang="en-US" i="1" dirty="0" smtClean="0"/>
              <a:t>Source</a:t>
            </a:r>
            <a:r>
              <a:rPr lang="de-DE" dirty="0" smtClean="0"/>
              <a:t> hoher Widerstand, kein Stromfluss (selbstsperrend)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Positive Spannung zwischen Steuerleitung </a:t>
            </a:r>
            <a:r>
              <a:rPr lang="en-US" i="1" dirty="0" smtClean="0"/>
              <a:t>Gate</a:t>
            </a:r>
            <a:r>
              <a:rPr lang="de-DE" dirty="0" smtClean="0"/>
              <a:t> und </a:t>
            </a:r>
            <a:r>
              <a:rPr lang="en-US" i="1" dirty="0" smtClean="0"/>
              <a:t>Source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Gate</a:t>
            </a:r>
            <a:r>
              <a:rPr lang="de-DE" dirty="0" smtClean="0"/>
              <a:t>, Isolator und Substrat wirken wie ein Kondensator, der aufgeladen wird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Diese Aufladung führt zu einem elektrischen Feld im Substrat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das elektrische Feld wandern Elektronen innerhalb des Substrats in den NP-Grenzbereich und sammeln sich dort an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Ab einer gewissen Schwellenspannung am </a:t>
            </a:r>
            <a:r>
              <a:rPr lang="en-US" i="1" dirty="0" smtClean="0"/>
              <a:t>Gate</a:t>
            </a:r>
            <a:r>
              <a:rPr lang="de-DE" dirty="0" smtClean="0"/>
              <a:t> befinden sich so viele Elektronen im Kanal des Transistors, dass der Kanal N-leitfähig wird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Stromfluss zwischen </a:t>
            </a:r>
            <a:r>
              <a:rPr lang="en-US" i="1" dirty="0" smtClean="0"/>
              <a:t>Source</a:t>
            </a:r>
            <a:r>
              <a:rPr lang="de-DE" dirty="0" smtClean="0"/>
              <a:t> und </a:t>
            </a:r>
            <a:r>
              <a:rPr lang="en-US" i="1" dirty="0" smtClean="0"/>
              <a:t>Drain</a:t>
            </a:r>
            <a:r>
              <a:rPr lang="de-DE" dirty="0" smtClean="0"/>
              <a:t> möglich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193C94B-FFD9-4B68-861A-6A5D400C58D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MOS-Feldeffekttransistor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b="1" dirty="0" smtClean="0"/>
              <a:t>Vorteil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Elektrisches Feld benötigt keinen Stromfluss (nur Steuerspannung)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Leistungsloser Betrieb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Lediglich Umschalten erfordert Wechsel der Ladungszustände</a:t>
            </a:r>
            <a:br>
              <a:rPr lang="de-DE" dirty="0" smtClean="0"/>
            </a:br>
            <a:r>
              <a:rPr lang="de-DE" dirty="0" smtClean="0"/>
              <a:t>(kostet Energie)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Leistungsaufnahme von Umschaltfrequenz abhängig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63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A28A18-A670-4216-BDDD-6021A938914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der Vorlesung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Einführung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Kombinatorische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Sequentielle Logik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/>
              <a:t>Technologische Grundlagen</a:t>
            </a:r>
            <a:endParaRPr lang="de-DE" b="1" dirty="0" smtClean="0">
              <a:solidFill>
                <a:srgbClr val="7D91AA"/>
              </a:solidFill>
            </a:endParaRP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Rechnerarithmetik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Grundlagen der Rechnerarchitektur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Speicher-Hardware</a:t>
            </a:r>
          </a:p>
          <a:p>
            <a:pPr marL="381000" indent="-381000">
              <a:lnSpc>
                <a:spcPct val="120000"/>
              </a:lnSpc>
              <a:buFont typeface="Arial" charset="0"/>
              <a:buAutoNum type="arabicPeriod"/>
            </a:pPr>
            <a:r>
              <a:rPr lang="de-DE" b="1" dirty="0" smtClean="0">
                <a:solidFill>
                  <a:srgbClr val="7D91AA"/>
                </a:solidFill>
              </a:rPr>
              <a:t>Ein-/Ausgabe</a:t>
            </a:r>
          </a:p>
        </p:txBody>
      </p:sp>
    </p:spTree>
    <p:extLst>
      <p:ext uri="{BB962C8B-B14F-4D97-AF65-F5344CB8AC3E}">
        <p14:creationId xmlns:p14="http://schemas.microsoft.com/office/powerpoint/2010/main" val="234052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8B933D8-43F9-41BB-95C6-9F143D6924F8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MOS-FET Varianten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n-Kanal MOS-FET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Selbstsperrend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en-US" i="1" dirty="0" smtClean="0"/>
              <a:t>Gate-Source</a:t>
            </a:r>
            <a:r>
              <a:rPr lang="de-DE" dirty="0" smtClean="0"/>
              <a:t>-Spannung schaltet durch)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Selbstleitend (</a:t>
            </a:r>
            <a:r>
              <a:rPr lang="en-US" i="1" dirty="0" smtClean="0"/>
              <a:t>Gate-Source</a:t>
            </a:r>
            <a:r>
              <a:rPr lang="de-DE" dirty="0" smtClean="0"/>
              <a:t>-Spannung sperrt)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p-Kanal MOS-FET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Selbstsperrend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Selbstleitend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MOS-Feldeffekttransistor </a:t>
            </a:r>
            <a:r>
              <a:rPr lang="de-DE" dirty="0" smtClean="0"/>
              <a:t>(4)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6" t="22352" r="8036" b="50713"/>
          <a:stretch/>
        </p:blipFill>
        <p:spPr>
          <a:xfrm>
            <a:off x="6281379" y="1484784"/>
            <a:ext cx="2539093" cy="15430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6" t="57359" r="8036" b="15991"/>
          <a:stretch/>
        </p:blipFill>
        <p:spPr>
          <a:xfrm>
            <a:off x="6281379" y="3918502"/>
            <a:ext cx="2539093" cy="15267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C2FFF4AF-61AD-4507-90A1-922E7F0EC97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CMOS </a:t>
            </a:r>
            <a:r>
              <a:rPr lang="en-US" b="1" i="1" dirty="0" smtClean="0"/>
              <a:t>(Complementary-symmetry Metal-Oxide-Semiconductor)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Komplementär-symmetrischer MOS-Halbleiter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 CMOS werden üblicherweise komplementäre MOS-FETs (d.h. p- und n-Kanal MOS-FETs) symmetrisch miteinander verschaltet</a:t>
            </a:r>
          </a:p>
          <a:p>
            <a:pPr>
              <a:lnSpc>
                <a:spcPct val="90000"/>
              </a:lnSpc>
            </a:pPr>
            <a:endParaRPr lang="de-DE" sz="1200" b="1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Beispiel: NICHT-Gatter</a:t>
            </a:r>
            <a:endParaRPr lang="en-US" b="1" i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CMOS-Schaltung (1)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44008" y="3722256"/>
            <a:ext cx="3815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Einer der Transistoren ist immer gesperrt</a:t>
            </a:r>
            <a:endParaRPr lang="de-DE" sz="2000" dirty="0"/>
          </a:p>
          <a:p>
            <a:pPr marL="355600" indent="-355600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Niedrige Leistungsaufnahme</a:t>
            </a:r>
          </a:p>
          <a:p>
            <a:pPr marL="355600" indent="-355600">
              <a:lnSpc>
                <a:spcPct val="120000"/>
              </a:lnSpc>
              <a:buFont typeface="Arial" charset="0"/>
              <a:buChar char="–"/>
            </a:pPr>
            <a:r>
              <a:rPr lang="de-DE" sz="2000" dirty="0" smtClean="0"/>
              <a:t>Kaum Stromfluss durch beide Transistoren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28865" r="46760" b="16007"/>
          <a:stretch/>
        </p:blipFill>
        <p:spPr>
          <a:xfrm>
            <a:off x="612000" y="3356992"/>
            <a:ext cx="3073400" cy="31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8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4025DCD-D14E-4187-86DA-F17C00414B4A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Versorgungsspannung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Kann in weiten Grenzen schwanken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TTL-kompatible Pegel möglich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Schaltungen empfindlich gegen Überspannungen (Entladungen)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Schutzschaltungen an den Eingängen integrierter Bausteine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CMOS-Schaltung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51921" r="28611" b="14530"/>
          <a:stretch/>
        </p:blipFill>
        <p:spPr>
          <a:xfrm>
            <a:off x="1020771" y="2947226"/>
            <a:ext cx="4487333" cy="19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80476D-ACE4-4176-86EA-DAE50E25F5E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Roter Faden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b="1" dirty="0" smtClean="0"/>
              <a:t>Technologische Grundlagen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Halbleiter-Bauelemente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Halbleiterdiode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Halbleiter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Digitale Diodenschaltungen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Transistor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Digitale Transistorschaltungen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TTL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MOS-Feldeffekttransistor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CMOS-Schaltungen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Programmierbare Logikbausteine</a:t>
            </a:r>
          </a:p>
        </p:txBody>
      </p:sp>
    </p:spTree>
    <p:extLst>
      <p:ext uri="{BB962C8B-B14F-4D97-AF65-F5344CB8AC3E}">
        <p14:creationId xmlns:p14="http://schemas.microsoft.com/office/powerpoint/2010/main" val="159321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6DB915E-16C9-41EF-97FF-434F5988C5A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Ausgabeleitungen elektronischer Digitalschaltungen</a:t>
            </a: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0: geringe Spannung, geringer Stromfluss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1: hohe Spannung, hoher Stromfluss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Ausgang soll sich gelegentlich elektrisch neutral verhalten</a:t>
            </a:r>
            <a:endParaRPr lang="de-DE" sz="1200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Bussystem verbindet Schaltwerke innerhalb eines Rechners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Busleitungen sollen zur Eingabe </a:t>
            </a:r>
            <a:r>
              <a:rPr lang="de-DE" i="1" u="sng" dirty="0" smtClean="0"/>
              <a:t>und</a:t>
            </a:r>
            <a:r>
              <a:rPr lang="de-DE" dirty="0" smtClean="0"/>
              <a:t> zur Ausgabe benutzt werden</a:t>
            </a:r>
            <a:endParaRPr lang="de-DE" dirty="0"/>
          </a:p>
          <a:p>
            <a:pPr>
              <a:lnSpc>
                <a:spcPct val="90000"/>
              </a:lnSpc>
            </a:pPr>
            <a:endParaRPr lang="de-DE" b="1" dirty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Verknüpfung von Schaltungen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7881" r="31204" b="22362"/>
          <a:stretch/>
        </p:blipFill>
        <p:spPr>
          <a:xfrm>
            <a:off x="611560" y="3455721"/>
            <a:ext cx="4614333" cy="22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7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5733CD0-D8BD-4EF3-B185-B028ADA8982C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Verknüpfung von Schaltungen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Situation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Problem: Zwei Ausgänge auf der selben Leitung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Elektrisch: Kurzschluss je nach Ausgabewert, bzw. Spannungen im verbotenen Bereich</a:t>
            </a:r>
            <a:endParaRPr lang="de-DE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t="38177" r="31389" b="24431"/>
          <a:stretch/>
        </p:blipFill>
        <p:spPr>
          <a:xfrm>
            <a:off x="612000" y="1846800"/>
            <a:ext cx="4529667" cy="21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8FEF7A3-AE74-4727-817E-FC26ABD85BF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Lösung: </a:t>
            </a:r>
            <a:r>
              <a:rPr lang="en-US" b="1" i="1" dirty="0" smtClean="0"/>
              <a:t>Tri-State</a:t>
            </a:r>
            <a:r>
              <a:rPr lang="de-DE" b="1" dirty="0" smtClean="0"/>
              <a:t>-Puffer</a:t>
            </a:r>
            <a:endParaRPr lang="de-DE" b="1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X = Ausgabe elektrisch neutral</a:t>
            </a:r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      </a:t>
            </a:r>
            <a:r>
              <a:rPr lang="de-DE" sz="1000" dirty="0" smtClean="0"/>
              <a:t> </a:t>
            </a:r>
            <a:r>
              <a:rPr lang="de-DE" dirty="0" smtClean="0"/>
              <a:t>(</a:t>
            </a:r>
            <a:r>
              <a:rPr lang="en-US" i="1" dirty="0" smtClean="0"/>
              <a:t>floating</a:t>
            </a:r>
            <a:r>
              <a:rPr lang="de-DE" dirty="0" smtClean="0"/>
              <a:t>, hochohmig)</a:t>
            </a:r>
            <a:endParaRPr lang="de-DE" dirty="0"/>
          </a:p>
          <a:p>
            <a:pPr marL="0" indent="0">
              <a:lnSpc>
                <a:spcPct val="120000"/>
              </a:lnSpc>
            </a:pPr>
            <a:r>
              <a:rPr lang="de-DE" dirty="0" smtClean="0"/>
              <a:t>					E = </a:t>
            </a:r>
            <a:r>
              <a:rPr lang="en-US" i="1" dirty="0" smtClean="0"/>
              <a:t>enable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Tri-State</a:t>
            </a:r>
            <a:r>
              <a:rPr lang="de-DE" dirty="0" smtClean="0"/>
              <a:t>-Puffer auch mit invertiertem </a:t>
            </a:r>
            <a:r>
              <a:rPr lang="de-DE" i="1" dirty="0" smtClean="0"/>
              <a:t>E</a:t>
            </a:r>
            <a:r>
              <a:rPr lang="de-DE" dirty="0" smtClean="0"/>
              <a:t>-Eingang gebräuchlich</a:t>
            </a:r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Tri-State</a:t>
            </a:r>
            <a:r>
              <a:rPr lang="de-DE" dirty="0" smtClean="0"/>
              <a:t>-Ausgabelogik (1)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9359" r="63241" b="42463"/>
          <a:stretch/>
        </p:blipFill>
        <p:spPr>
          <a:xfrm>
            <a:off x="612000" y="1846800"/>
            <a:ext cx="1532467" cy="1041400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31909"/>
              </p:ext>
            </p:extLst>
          </p:nvPr>
        </p:nvGraphicFramePr>
        <p:xfrm>
          <a:off x="2843808" y="1790824"/>
          <a:ext cx="1620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E</a:t>
                      </a:r>
                      <a:endParaRPr lang="de-DE" sz="1800" i="1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X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X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4484" r="63241" b="16451"/>
          <a:stretch/>
        </p:blipFill>
        <p:spPr>
          <a:xfrm>
            <a:off x="612000" y="4353024"/>
            <a:ext cx="1532467" cy="1092200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69209"/>
              </p:ext>
            </p:extLst>
          </p:nvPr>
        </p:nvGraphicFramePr>
        <p:xfrm>
          <a:off x="2843808" y="4311104"/>
          <a:ext cx="1620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1" baseline="0" dirty="0" smtClean="0"/>
                        <a:t>A</a:t>
                      </a:r>
                      <a:endParaRPr lang="de-DE" sz="1800" i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E</a:t>
                      </a:r>
                      <a:endParaRPr lang="de-DE" sz="1800" i="1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baseline="0" dirty="0" smtClean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X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0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1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i="0" baseline="0" dirty="0" smtClean="0"/>
                        <a:t>X</a:t>
                      </a:r>
                      <a:endParaRPr lang="de-DE" sz="1800" i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46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22A1E4B-54CD-4E58-AE52-C40595ADDCA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Tri-State</a:t>
            </a:r>
            <a:r>
              <a:rPr lang="de-DE" dirty="0"/>
              <a:t>-Ausgabelogik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Zugang zum Bus nur über </a:t>
            </a:r>
            <a:r>
              <a:rPr lang="en-US" b="1" i="1" dirty="0" smtClean="0"/>
              <a:t>Tri-State</a:t>
            </a:r>
            <a:r>
              <a:rPr lang="de-DE" b="1" dirty="0" smtClean="0"/>
              <a:t>-Puffer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Schaltwerke können Ausgang jeweils vom Bus nehmen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Bestimmter Datenpfad kann gezielt ausgewählt werden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t="37881" r="8611" b="23988"/>
          <a:stretch/>
        </p:blipFill>
        <p:spPr>
          <a:xfrm>
            <a:off x="612000" y="1846800"/>
            <a:ext cx="6485467" cy="2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57761C3-577B-446F-8FB3-03298768ECF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Wired-And / Wired-Or</a:t>
            </a:r>
            <a:r>
              <a:rPr lang="de-DE" dirty="0" smtClean="0"/>
              <a:t>-Schaltung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Ausnutzen der elektrotechnischen Grundlagen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Kollektor eines Transistors als Ausgang (</a:t>
            </a:r>
            <a:r>
              <a:rPr lang="en-US" i="1" dirty="0" smtClean="0"/>
              <a:t>open collector</a:t>
            </a:r>
            <a:r>
              <a:rPr lang="de-DE" dirty="0" smtClean="0"/>
              <a:t>-Schaltung)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283968" y="2703626"/>
            <a:ext cx="432048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 smtClean="0"/>
              <a:t>Wired-And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Selbstleitende Transistoren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‚0‘ an </a:t>
            </a:r>
            <a:r>
              <a:rPr lang="de-DE" i="1" u="sng" dirty="0" smtClean="0"/>
              <a:t>einer</a:t>
            </a:r>
            <a:r>
              <a:rPr lang="de-DE" dirty="0" smtClean="0"/>
              <a:t> Basis lässt einen Transistor leiten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Y = ‚0‘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‚1‘ an </a:t>
            </a:r>
            <a:r>
              <a:rPr lang="de-DE" i="1" u="sng" dirty="0" smtClean="0"/>
              <a:t>jeder</a:t>
            </a:r>
            <a:r>
              <a:rPr lang="de-DE" dirty="0" smtClean="0"/>
              <a:t> Basis sperrt alle Transistoren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Y = ‚1‘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261146" y="4000933"/>
            <a:ext cx="0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576562" y="4180953"/>
            <a:ext cx="6845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261146" y="3712901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261146" y="4180953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261146" y="4182885"/>
            <a:ext cx="216024" cy="23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1872457" y="4365104"/>
            <a:ext cx="0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576562" y="4545124"/>
            <a:ext cx="1295895" cy="1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1872457" y="4077072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1872457" y="4545124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1872457" y="4547056"/>
            <a:ext cx="216024" cy="23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2520529" y="4725144"/>
            <a:ext cx="0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V="1">
            <a:off x="576562" y="4905164"/>
            <a:ext cx="1943967" cy="1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V="1">
            <a:off x="2520529" y="4437112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2520529" y="4905164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2520529" y="4907096"/>
            <a:ext cx="216024" cy="23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1693194" y="3712901"/>
            <a:ext cx="1870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2304505" y="3712901"/>
            <a:ext cx="0" cy="364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2952577" y="3712901"/>
            <a:ext cx="0" cy="724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>
            <a:off x="1045122" y="5373216"/>
            <a:ext cx="21587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304505" y="5013176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1693194" y="4649005"/>
            <a:ext cx="0" cy="724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2915816" y="53388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2267744" y="53388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656000" y="53388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2915816" y="36828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2267744" y="36828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Gerade Verbindung 45"/>
          <p:cNvCxnSpPr/>
          <p:nvPr/>
        </p:nvCxnSpPr>
        <p:spPr bwMode="auto">
          <a:xfrm>
            <a:off x="2627784" y="3212976"/>
            <a:ext cx="0" cy="487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>
            <a:off x="1043608" y="3212976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475697" y="52292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GND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99742" y="306896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VCC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524078" y="352249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Y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2602800" y="36828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2602800" y="3193200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2555792" y="3340800"/>
            <a:ext cx="144000" cy="2538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B57761C3-577B-446F-8FB3-03298768ECF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Wired-And / Wired-Or</a:t>
            </a:r>
            <a:r>
              <a:rPr lang="de-DE" dirty="0" smtClean="0"/>
              <a:t>-Schaltung (2)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Alternative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Ausnutzen der elektrotechnischen Grundlagen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Kollektor eines Transistors als Ausgang (</a:t>
            </a:r>
            <a:r>
              <a:rPr lang="en-US" i="1" dirty="0" smtClean="0"/>
              <a:t>open collector</a:t>
            </a:r>
            <a:r>
              <a:rPr lang="de-DE" dirty="0" smtClean="0"/>
              <a:t>-Schaltung)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283968" y="2703626"/>
            <a:ext cx="432048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i="1" dirty="0" smtClean="0"/>
              <a:t>Wired-Or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„Umdrehen“ eines </a:t>
            </a:r>
            <a:r>
              <a:rPr lang="en-US" i="1" dirty="0" smtClean="0"/>
              <a:t>Wired-And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Selbstsperrende Transistoren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‚1‘ an </a:t>
            </a:r>
            <a:r>
              <a:rPr lang="de-DE" i="1" u="sng" dirty="0" smtClean="0"/>
              <a:t>einer</a:t>
            </a:r>
            <a:r>
              <a:rPr lang="de-DE" dirty="0" smtClean="0"/>
              <a:t> Basis lässt einen Transistor leiten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Y = ‚1‘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‚0‘ an </a:t>
            </a:r>
            <a:r>
              <a:rPr lang="de-DE" i="1" u="sng" dirty="0" smtClean="0"/>
              <a:t>jeder</a:t>
            </a:r>
            <a:r>
              <a:rPr lang="de-DE" dirty="0" smtClean="0"/>
              <a:t> Basis sperrt alle Transistoren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Y = ‚0‘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261146" y="3496877"/>
            <a:ext cx="0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576562" y="3676897"/>
            <a:ext cx="6845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1261146" y="3208845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261146" y="3676897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261146" y="3678829"/>
            <a:ext cx="216024" cy="23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1872457" y="3861048"/>
            <a:ext cx="0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576562" y="4041068"/>
            <a:ext cx="1295895" cy="1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V="1">
            <a:off x="1872457" y="3573016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1872457" y="4041068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1872457" y="4043000"/>
            <a:ext cx="216024" cy="23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2520529" y="4221088"/>
            <a:ext cx="0" cy="36004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V="1">
            <a:off x="576562" y="4401108"/>
            <a:ext cx="1943967" cy="19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V="1">
            <a:off x="2520529" y="3933056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2520529" y="4401108"/>
            <a:ext cx="432048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2520529" y="4403040"/>
            <a:ext cx="216024" cy="234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1693194" y="4865029"/>
            <a:ext cx="1870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2304505" y="3208845"/>
            <a:ext cx="0" cy="364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2952577" y="3208845"/>
            <a:ext cx="0" cy="724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>
            <a:off x="1045122" y="5373216"/>
            <a:ext cx="215872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304505" y="450912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1693194" y="4144949"/>
            <a:ext cx="0" cy="724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Ellipse 43"/>
          <p:cNvSpPr/>
          <p:nvPr/>
        </p:nvSpPr>
        <p:spPr bwMode="auto">
          <a:xfrm>
            <a:off x="2915816" y="4834744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2267744" y="4834744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656000" y="3178744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2915816" y="3178744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2267744" y="3178744"/>
            <a:ext cx="54000" cy="540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Gerade Verbindung 52"/>
          <p:cNvCxnSpPr/>
          <p:nvPr/>
        </p:nvCxnSpPr>
        <p:spPr bwMode="auto">
          <a:xfrm>
            <a:off x="1043608" y="3212976"/>
            <a:ext cx="21602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475697" y="52292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GND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499742" y="306896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VCC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524078" y="467462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Y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55792" y="4849144"/>
            <a:ext cx="144000" cy="543600"/>
            <a:chOff x="2555792" y="5333672"/>
            <a:chExt cx="144000" cy="543600"/>
          </a:xfrm>
        </p:grpSpPr>
        <p:cxnSp>
          <p:nvCxnSpPr>
            <p:cNvPr id="46" name="Gerade Verbindung 45"/>
            <p:cNvCxnSpPr/>
            <p:nvPr/>
          </p:nvCxnSpPr>
          <p:spPr bwMode="auto">
            <a:xfrm>
              <a:off x="2627784" y="5353448"/>
              <a:ext cx="0" cy="4876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Ellipse 58"/>
            <p:cNvSpPr/>
            <p:nvPr/>
          </p:nvSpPr>
          <p:spPr bwMode="auto">
            <a:xfrm>
              <a:off x="2602800" y="5823272"/>
              <a:ext cx="54000" cy="54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2602800" y="5333672"/>
              <a:ext cx="54000" cy="54000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2555792" y="5481272"/>
              <a:ext cx="144000" cy="2538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23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8180476D-ACE4-4176-86EA-DAE50E25F5E7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(1)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b="1" dirty="0" smtClean="0"/>
              <a:t>Technologische Grundlagen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Halbleiter-Bauelemente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Halbleiterdiode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Halbleiter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Digitale Diodenschaltungen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Transistor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Digitale Transistorschaltungen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TTL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MOS-Feldeffekttransistor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Aufbau</a:t>
            </a:r>
          </a:p>
          <a:p>
            <a:pPr marL="1695450" lvl="3" indent="-381000">
              <a:lnSpc>
                <a:spcPct val="90000"/>
              </a:lnSpc>
              <a:buFont typeface="Arial" charset="0"/>
              <a:buChar char="–"/>
            </a:pPr>
            <a:r>
              <a:rPr lang="de-DE" sz="2000" dirty="0" smtClean="0"/>
              <a:t>CMOS-Schaltungen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Char char="–"/>
            </a:pPr>
            <a:r>
              <a:rPr lang="de-DE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5902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A737B9B-8D13-4AF2-B883-30084C45C0B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ROM / PROM (1)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Read-Only Memory (ROM)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Festwertspeicher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 bei der Herstellung festgelegt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Programmable Read-Only </a:t>
            </a:r>
            <a:r>
              <a:rPr lang="en-US" b="1" i="1" dirty="0"/>
              <a:t>Memory </a:t>
            </a:r>
            <a:r>
              <a:rPr lang="en-US" b="1" i="1" dirty="0" smtClean="0"/>
              <a:t>(PROM</a:t>
            </a:r>
            <a:r>
              <a:rPr lang="en-US" b="1" i="1" dirty="0"/>
              <a:t>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Festwertspeicher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Einmalig durch Anwender programmierbar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Simple Programmable Logic Devices (SPLD)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ROM und PROM gehören beide zur Familie der SPLDs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Einfache programmierbare Logikbausteine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6135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575601D6-E2DF-4FEC-B8A3-ED6D9CEFACC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Funktionsweise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Adressleitungen selektieren Speicherzelle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Inhalt an Ausgabeleitung abgreifbar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Beispiel: 8 x 4 Bit ROM</a:t>
            </a:r>
            <a:endParaRPr lang="de-DE" b="1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ROM / PROM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38620" r="10834" b="9061"/>
          <a:stretch/>
        </p:blipFill>
        <p:spPr>
          <a:xfrm>
            <a:off x="612000" y="3240111"/>
            <a:ext cx="7120467" cy="29972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A9AB2C08-5191-4766-81C3-B6B8435CB06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Beispiel: 8 x 4 Bit ROM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Einsatz von Sicherungen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Programmiervorgang zerstört u.U. Sicherungen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sz="1200" dirty="0"/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Koppelelemente für PROMs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ROM / PROM </a:t>
            </a:r>
            <a:r>
              <a:rPr lang="de-DE" dirty="0" smtClean="0"/>
              <a:t>(3)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36846" r="42408" b="12460"/>
          <a:stretch/>
        </p:blipFill>
        <p:spPr>
          <a:xfrm>
            <a:off x="612000" y="3140968"/>
            <a:ext cx="3522134" cy="2904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651DE1BB-A39F-4A4C-A1C6-DBD0218772C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Erasable Programmable Read-Only </a:t>
            </a:r>
            <a:r>
              <a:rPr lang="en-US" b="1" i="1" dirty="0"/>
              <a:t>Memory </a:t>
            </a:r>
            <a:r>
              <a:rPr lang="en-US" b="1" i="1" dirty="0" smtClean="0"/>
              <a:t>(EPROM</a:t>
            </a:r>
            <a:r>
              <a:rPr lang="en-US" b="1" i="1" dirty="0"/>
              <a:t>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Festwertspeicher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 programmierbar (durch Überspannungen)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Durch UV-Bestrahlung löschbar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Electrically Erasable Programmable </a:t>
            </a:r>
            <a:r>
              <a:rPr lang="en-US" b="1" i="1" dirty="0"/>
              <a:t>Read-Only Memory </a:t>
            </a:r>
            <a:r>
              <a:rPr lang="en-US" b="1" i="1" dirty="0" smtClean="0"/>
              <a:t>(EEPROM</a:t>
            </a:r>
            <a:r>
              <a:rPr lang="en-US" b="1" i="1" dirty="0"/>
              <a:t>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Festwertspeicher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 programmierbar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Elektrisch löschbar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en-US" b="1" i="1" dirty="0" smtClean="0"/>
              <a:t>Flash</a:t>
            </a:r>
            <a:r>
              <a:rPr lang="de-DE" b="1" dirty="0" smtClean="0"/>
              <a:t>-Speicher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Festwertspeicher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Ähnlich EEPROM, aber geringere Größe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Nur blockweise programmier- und löschbar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EPROM </a:t>
            </a:r>
            <a:r>
              <a:rPr lang="de-DE" dirty="0"/>
              <a:t>/ </a:t>
            </a:r>
            <a:r>
              <a:rPr lang="de-DE" dirty="0" smtClean="0"/>
              <a:t>EEPROM / Flash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65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F5812DAA-AB17-46D8-9EC2-B75902F8DEC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Schematische Darstellung eines PROMs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Adressdecodierer als feste UND-Matrix</a:t>
            </a:r>
            <a:br>
              <a:rPr lang="de-DE" dirty="0" smtClean="0"/>
            </a:br>
            <a:r>
              <a:rPr lang="de-DE" dirty="0" smtClean="0"/>
              <a:t>(Minterme über Adressleitungen)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Koppelelemente als programmierbare</a:t>
            </a:r>
            <a:br>
              <a:rPr lang="de-DE" dirty="0" smtClean="0"/>
            </a:br>
            <a:r>
              <a:rPr lang="de-DE" dirty="0" smtClean="0"/>
              <a:t>ODER-Matrix</a:t>
            </a:r>
            <a:endParaRPr lang="de-DE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 als Schaltnetz (1)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2756" r="10834" b="7287"/>
          <a:stretch/>
        </p:blipFill>
        <p:spPr>
          <a:xfrm>
            <a:off x="5289955" y="1800861"/>
            <a:ext cx="3674533" cy="4580467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457600" y="1980000"/>
            <a:ext cx="318700" cy="500124"/>
            <a:chOff x="4572000" y="3356992"/>
            <a:chExt cx="318700" cy="500124"/>
          </a:xfrm>
        </p:grpSpPr>
        <p:sp>
          <p:nvSpPr>
            <p:cNvPr id="8" name="Rechteck 7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uppieren 12"/>
          <p:cNvGrpSpPr/>
          <p:nvPr/>
        </p:nvGrpSpPr>
        <p:grpSpPr>
          <a:xfrm>
            <a:off x="5958000" y="1980000"/>
            <a:ext cx="318700" cy="500124"/>
            <a:chOff x="4572000" y="3356992"/>
            <a:chExt cx="318700" cy="500124"/>
          </a:xfrm>
        </p:grpSpPr>
        <p:sp>
          <p:nvSpPr>
            <p:cNvPr id="14" name="Rechteck 13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16" name="Ellipse 15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ieren 17"/>
          <p:cNvGrpSpPr/>
          <p:nvPr/>
        </p:nvGrpSpPr>
        <p:grpSpPr>
          <a:xfrm>
            <a:off x="6498000" y="1980000"/>
            <a:ext cx="318700" cy="500124"/>
            <a:chOff x="4572000" y="3356992"/>
            <a:chExt cx="318700" cy="500124"/>
          </a:xfrm>
        </p:grpSpPr>
        <p:sp>
          <p:nvSpPr>
            <p:cNvPr id="19" name="Rechteck 18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/>
          <p:cNvGrpSpPr/>
          <p:nvPr/>
        </p:nvGrpSpPr>
        <p:grpSpPr>
          <a:xfrm>
            <a:off x="7030800" y="1980000"/>
            <a:ext cx="318700" cy="500124"/>
            <a:chOff x="4572000" y="3356992"/>
            <a:chExt cx="318700" cy="500124"/>
          </a:xfrm>
        </p:grpSpPr>
        <p:sp>
          <p:nvSpPr>
            <p:cNvPr id="24" name="Rechteck 23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26" name="Ellipse 25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Gerade Verbindung 26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4594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D99D46CF-B795-4AAC-BE61-F7AE1097588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PROM kann Schaltfunktion implementieren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 in Hardware abgebildet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PROM mit 2</a:t>
            </a:r>
            <a:r>
              <a:rPr lang="de-DE" i="1" baseline="30000" dirty="0" smtClean="0"/>
              <a:t>m</a:t>
            </a:r>
            <a:r>
              <a:rPr lang="de-DE" dirty="0" smtClean="0"/>
              <a:t> Worten à </a:t>
            </a:r>
            <a:r>
              <a:rPr lang="de-DE" i="1" dirty="0" smtClean="0"/>
              <a:t>n</a:t>
            </a:r>
            <a:r>
              <a:rPr lang="de-DE" dirty="0" smtClean="0"/>
              <a:t> Bits kann </a:t>
            </a:r>
            <a:r>
              <a:rPr lang="de-DE" i="1" dirty="0" smtClean="0"/>
              <a:t>n</a:t>
            </a:r>
            <a:r>
              <a:rPr lang="de-DE" dirty="0" smtClean="0"/>
              <a:t> Schaltfunktionen mit je </a:t>
            </a:r>
            <a:r>
              <a:rPr lang="de-DE" i="1" dirty="0" smtClean="0"/>
              <a:t>m</a:t>
            </a:r>
            <a:r>
              <a:rPr lang="de-DE" dirty="0" smtClean="0"/>
              <a:t> Eingängen realisieren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Minimierung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 Wertekombination der Eingänge wird ein Ergebnis direkt programmiert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Beispiel: 2x2-Multiplizierer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Wahrheitstabelle: siehe Kapitel 2, Folie 75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Werte in PROM „brennen“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 als Schaltnetz </a:t>
            </a:r>
            <a:r>
              <a:rPr lang="de-DE" dirty="0" smtClean="0"/>
              <a:t>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8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9F7AA2-0242-46EF-9DC7-67A926D7548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Programmable Array Logic (PAL)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 programmierbare UND-Matrix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Feste ODER-Matrix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Anzahl der UND-Gatter pro</a:t>
            </a:r>
            <a:br>
              <a:rPr lang="de-DE" dirty="0" smtClean="0"/>
            </a:br>
            <a:r>
              <a:rPr lang="de-DE" dirty="0" smtClean="0"/>
              <a:t>ODER-Gatter fixiert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Kann jede minimierte Schaltfunktion</a:t>
            </a:r>
            <a:br>
              <a:rPr lang="de-DE" dirty="0" smtClean="0"/>
            </a:br>
            <a:r>
              <a:rPr lang="de-DE" dirty="0" smtClean="0"/>
              <a:t>realisieren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Voraussetzung: Anzahl der</a:t>
            </a:r>
            <a:br>
              <a:rPr lang="de-DE" dirty="0" smtClean="0"/>
            </a:br>
            <a:r>
              <a:rPr lang="de-DE" dirty="0" smtClean="0"/>
              <a:t>Produktterme pro Schaltfunktion</a:t>
            </a:r>
            <a:br>
              <a:rPr lang="de-DE" dirty="0" smtClean="0"/>
            </a:br>
            <a:r>
              <a:rPr lang="de-DE" dirty="0" smtClean="0"/>
              <a:t>klein genug</a:t>
            </a:r>
            <a:endParaRPr lang="de-DE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PAL (1)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3393" r="9816" b="6253"/>
          <a:stretch/>
        </p:blipFill>
        <p:spPr>
          <a:xfrm>
            <a:off x="5292080" y="1800000"/>
            <a:ext cx="3767666" cy="460324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457600" y="1980000"/>
            <a:ext cx="318700" cy="500124"/>
            <a:chOff x="4572000" y="3356992"/>
            <a:chExt cx="318700" cy="500124"/>
          </a:xfrm>
        </p:grpSpPr>
        <p:sp>
          <p:nvSpPr>
            <p:cNvPr id="8" name="Rechteck 7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uppieren 11"/>
          <p:cNvGrpSpPr/>
          <p:nvPr/>
        </p:nvGrpSpPr>
        <p:grpSpPr>
          <a:xfrm>
            <a:off x="5958000" y="1980000"/>
            <a:ext cx="318700" cy="500124"/>
            <a:chOff x="4572000" y="3356992"/>
            <a:chExt cx="318700" cy="500124"/>
          </a:xfrm>
        </p:grpSpPr>
        <p:sp>
          <p:nvSpPr>
            <p:cNvPr id="13" name="Rechteck 12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15" name="Ellipse 14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uppieren 16"/>
          <p:cNvGrpSpPr/>
          <p:nvPr/>
        </p:nvGrpSpPr>
        <p:grpSpPr>
          <a:xfrm>
            <a:off x="6498000" y="1980000"/>
            <a:ext cx="318700" cy="500124"/>
            <a:chOff x="4572000" y="3356992"/>
            <a:chExt cx="318700" cy="500124"/>
          </a:xfrm>
        </p:grpSpPr>
        <p:sp>
          <p:nvSpPr>
            <p:cNvPr id="18" name="Rechteck 17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20" name="Ellipse 19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/>
          <p:cNvGrpSpPr/>
          <p:nvPr/>
        </p:nvGrpSpPr>
        <p:grpSpPr>
          <a:xfrm>
            <a:off x="7030800" y="1980000"/>
            <a:ext cx="318700" cy="500124"/>
            <a:chOff x="4572000" y="3356992"/>
            <a:chExt cx="318700" cy="500124"/>
          </a:xfrm>
        </p:grpSpPr>
        <p:sp>
          <p:nvSpPr>
            <p:cNvPr id="23" name="Rechteck 22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25" name="Ellipse 24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4708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317CDC1-4120-4324-9089-0A105699388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Begriff „PAL“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Eingetragenes Warenzeichen der Firma AMD bzw. </a:t>
            </a:r>
            <a:r>
              <a:rPr lang="en-US" dirty="0" smtClean="0"/>
              <a:t>Lattice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PAL </a:t>
            </a:r>
            <a:r>
              <a:rPr lang="de-DE" dirty="0"/>
              <a:t>≠ „Problem Anderer Leute“	</a:t>
            </a:r>
            <a:r>
              <a:rPr lang="de-DE" dirty="0" smtClean="0"/>
              <a:t>;-)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Technik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Ursprünglich in TTL-, später auch in CMOS-Technik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Ursprünglich einmalig programmierbar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Heute zum Teil auch löschbare Varianten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Varianten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Normaler oder invertierter Ausgang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Flip-Flops an den Ausgängen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Getaktete oder ungetaktete 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Rückkopplung der Ausgänge als interne Eingänge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Tri-State</a:t>
            </a:r>
            <a:r>
              <a:rPr lang="de-DE" dirty="0" smtClean="0"/>
              <a:t>-Ausgänge</a:t>
            </a:r>
            <a:endParaRPr lang="de-DE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PAL </a:t>
            </a:r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(1)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27240" r="5555" b="17338"/>
          <a:stretch/>
        </p:blipFill>
        <p:spPr>
          <a:xfrm>
            <a:off x="612000" y="2780928"/>
            <a:ext cx="6849533" cy="3175001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5652120" y="4204800"/>
            <a:ext cx="580404" cy="462716"/>
            <a:chOff x="8235996" y="3053626"/>
            <a:chExt cx="580404" cy="462716"/>
          </a:xfrm>
        </p:grpSpPr>
        <p:sp>
          <p:nvSpPr>
            <p:cNvPr id="28" name="Rechteck 2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53626"/>
              <a:ext cx="226800" cy="462716"/>
            </a:xfrm>
            <a:prstGeom prst="rect">
              <a:avLst/>
            </a:prstGeom>
          </p:spPr>
        </p:pic>
        <p:sp>
          <p:nvSpPr>
            <p:cNvPr id="30" name="Ellipse 2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Gerade Verbindung 3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32708" r="5648" b="11869"/>
          <a:stretch/>
        </p:blipFill>
        <p:spPr>
          <a:xfrm>
            <a:off x="612000" y="2782800"/>
            <a:ext cx="6849533" cy="3175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652120" y="4190400"/>
            <a:ext cx="580404" cy="462716"/>
            <a:chOff x="8235996" y="3053626"/>
            <a:chExt cx="580404" cy="462716"/>
          </a:xfrm>
        </p:grpSpPr>
        <p:sp>
          <p:nvSpPr>
            <p:cNvPr id="8" name="Rechteck 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53626"/>
              <a:ext cx="226800" cy="46271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4727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4656C29-14AA-4C88-BFC1-52CD17ADF75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</a:t>
            </a:r>
            <a:r>
              <a:rPr lang="de-DE" dirty="0" smtClean="0"/>
              <a:t>des Kapitels (2)</a:t>
            </a:r>
            <a:endParaRPr lang="de-DE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87475"/>
            <a:ext cx="8785225" cy="4994275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4"/>
            </a:pPr>
            <a:r>
              <a:rPr lang="de-DE" b="1" dirty="0" smtClean="0"/>
              <a:t>Technologische Grundlagen</a:t>
            </a:r>
            <a:endParaRPr lang="de-DE" b="1" dirty="0"/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…</a:t>
            </a:r>
          </a:p>
          <a:p>
            <a:pPr marL="838200" lvl="1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dirty="0" smtClean="0"/>
              <a:t>Programmierbare Logikbausteine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Tri-State</a:t>
            </a:r>
            <a:r>
              <a:rPr lang="de-DE" sz="2000" dirty="0" smtClean="0"/>
              <a:t>-Puffer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en-US" sz="2000" i="1" dirty="0" smtClean="0"/>
              <a:t>Wired-OR / Wired-AND</a:t>
            </a:r>
            <a:r>
              <a:rPr lang="de-DE" sz="2000" dirty="0" smtClean="0"/>
              <a:t>-Schaltung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ROM / PROM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EPROM / EEPROM / Flash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PAL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GAL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PLA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CPLD</a:t>
            </a:r>
          </a:p>
          <a:p>
            <a:pPr marL="1238250" lvl="2" indent="-381000">
              <a:lnSpc>
                <a:spcPct val="90000"/>
              </a:lnSpc>
              <a:spcBef>
                <a:spcPts val="480"/>
              </a:spcBef>
              <a:buFont typeface="Arial" charset="0"/>
              <a:buChar char="–"/>
            </a:pPr>
            <a:r>
              <a:rPr lang="de-DE" sz="2000" dirty="0" smtClean="0"/>
              <a:t>FPGA</a:t>
            </a:r>
          </a:p>
        </p:txBody>
      </p:sp>
    </p:spTree>
    <p:extLst>
      <p:ext uri="{BB962C8B-B14F-4D97-AF65-F5344CB8AC3E}">
        <p14:creationId xmlns:p14="http://schemas.microsoft.com/office/powerpoint/2010/main" val="2576845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(3)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27535" r="8889" b="17190"/>
          <a:stretch/>
        </p:blipFill>
        <p:spPr>
          <a:xfrm>
            <a:off x="612000" y="2782800"/>
            <a:ext cx="7255933" cy="316653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652120" y="4190400"/>
            <a:ext cx="580404" cy="462716"/>
            <a:chOff x="8235996" y="3053626"/>
            <a:chExt cx="580404" cy="462716"/>
          </a:xfrm>
        </p:grpSpPr>
        <p:sp>
          <p:nvSpPr>
            <p:cNvPr id="8" name="Rechteck 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53626"/>
              <a:ext cx="226800" cy="46271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38067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(4)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28718" r="5556" b="15564"/>
          <a:stretch/>
        </p:blipFill>
        <p:spPr>
          <a:xfrm>
            <a:off x="612000" y="2782800"/>
            <a:ext cx="6858000" cy="319193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652120" y="4197600"/>
            <a:ext cx="580404" cy="462716"/>
            <a:chOff x="8235996" y="3053626"/>
            <a:chExt cx="580404" cy="462716"/>
          </a:xfrm>
        </p:grpSpPr>
        <p:sp>
          <p:nvSpPr>
            <p:cNvPr id="8" name="Rechteck 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53626"/>
              <a:ext cx="226800" cy="46271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4451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(5)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32708" r="7592" b="11721"/>
          <a:stretch/>
        </p:blipFill>
        <p:spPr>
          <a:xfrm>
            <a:off x="612000" y="2782800"/>
            <a:ext cx="7272866" cy="3183467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652120" y="4186800"/>
            <a:ext cx="580404" cy="462716"/>
            <a:chOff x="8235996" y="3053626"/>
            <a:chExt cx="580404" cy="462716"/>
          </a:xfrm>
        </p:grpSpPr>
        <p:sp>
          <p:nvSpPr>
            <p:cNvPr id="8" name="Rechteck 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53626"/>
              <a:ext cx="226800" cy="46271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80757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(6)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25170" r="7222" b="19851"/>
          <a:stretch/>
        </p:blipFill>
        <p:spPr>
          <a:xfrm>
            <a:off x="619111" y="2782800"/>
            <a:ext cx="7210460" cy="31496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652120" y="4172400"/>
            <a:ext cx="580404" cy="469916"/>
            <a:chOff x="8235996" y="3046426"/>
            <a:chExt cx="580404" cy="469916"/>
          </a:xfrm>
        </p:grpSpPr>
        <p:sp>
          <p:nvSpPr>
            <p:cNvPr id="8" name="Rechteck 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46426"/>
              <a:ext cx="226800" cy="46271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hteck 2"/>
          <p:cNvSpPr/>
          <p:nvPr/>
        </p:nvSpPr>
        <p:spPr bwMode="auto">
          <a:xfrm>
            <a:off x="5670000" y="4586400"/>
            <a:ext cx="333249" cy="144016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6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(7)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526" r="9537" b="13052"/>
          <a:stretch/>
        </p:blipFill>
        <p:spPr>
          <a:xfrm>
            <a:off x="612000" y="2782800"/>
            <a:ext cx="6993466" cy="3175001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652120" y="4183200"/>
            <a:ext cx="580404" cy="462716"/>
            <a:chOff x="8235996" y="3053626"/>
            <a:chExt cx="580404" cy="462716"/>
          </a:xfrm>
        </p:grpSpPr>
        <p:sp>
          <p:nvSpPr>
            <p:cNvPr id="8" name="Rechteck 7"/>
            <p:cNvSpPr/>
            <p:nvPr/>
          </p:nvSpPr>
          <p:spPr bwMode="auto">
            <a:xfrm rot="10800000">
              <a:off x="8402620" y="3053626"/>
              <a:ext cx="409440" cy="46271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4" t="45035" r="75938" b="40037"/>
            <a:stretch/>
          </p:blipFill>
          <p:spPr>
            <a:xfrm rot="10800000">
              <a:off x="8589600" y="3053626"/>
              <a:ext cx="226800" cy="462716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10800000">
              <a:off x="8546385" y="32704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10800000">
              <a:off x="8235996" y="329146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0180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978C5CC-F196-4B37-9E42-07D68BC8D46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Generic Array Logic (GAL)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Funktionsweise wie PAL, jedoch flexible Ausgabelogik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Beispiel: </a:t>
            </a:r>
            <a:r>
              <a:rPr lang="en-US" i="1" dirty="0" smtClean="0"/>
              <a:t>Output Logic Macro Cell (OLMC)</a:t>
            </a:r>
            <a:endParaRPr lang="en-US" i="1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 (8)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30196" r="7129" b="14973"/>
          <a:stretch/>
        </p:blipFill>
        <p:spPr>
          <a:xfrm>
            <a:off x="612000" y="2782800"/>
            <a:ext cx="7035800" cy="3141134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5544000" y="4104000"/>
            <a:ext cx="804387" cy="648072"/>
            <a:chOff x="7812000" y="3933056"/>
            <a:chExt cx="804387" cy="648072"/>
          </a:xfrm>
        </p:grpSpPr>
        <p:sp>
          <p:nvSpPr>
            <p:cNvPr id="8" name="Rechteck 7"/>
            <p:cNvSpPr/>
            <p:nvPr/>
          </p:nvSpPr>
          <p:spPr bwMode="auto">
            <a:xfrm flipH="1">
              <a:off x="7978768" y="3933056"/>
              <a:ext cx="409440" cy="648072"/>
            </a:xfrm>
            <a:prstGeom prst="rect">
              <a:avLst/>
            </a:prstGeom>
            <a:solidFill>
              <a:srgbClr val="B3B3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 flipH="1">
              <a:off x="8172184" y="4029900"/>
              <a:ext cx="432048" cy="432048"/>
            </a:xfrm>
            <a:prstGeom prst="ellipse">
              <a:avLst/>
            </a:prstGeom>
            <a:solidFill>
              <a:srgbClr val="FFFFB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 flipH="1">
              <a:off x="8384400" y="3933056"/>
              <a:ext cx="226800" cy="648072"/>
            </a:xfrm>
            <a:prstGeom prst="rect">
              <a:avLst/>
            </a:prstGeom>
            <a:solidFill>
              <a:srgbClr val="B3B3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>
              <a:stCxn id="9" idx="0"/>
            </p:cNvCxnSpPr>
            <p:nvPr/>
          </p:nvCxnSpPr>
          <p:spPr bwMode="auto">
            <a:xfrm flipH="1">
              <a:off x="8388208" y="4029900"/>
              <a:ext cx="0" cy="4320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Ellipse 11"/>
            <p:cNvSpPr/>
            <p:nvPr/>
          </p:nvSpPr>
          <p:spPr bwMode="auto">
            <a:xfrm flipH="1">
              <a:off x="8126465" y="422282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Gerade Verbindung 12"/>
            <p:cNvCxnSpPr/>
            <p:nvPr/>
          </p:nvCxnSpPr>
          <p:spPr bwMode="auto">
            <a:xfrm flipH="1">
              <a:off x="8388208" y="4251600"/>
              <a:ext cx="22817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 flipH="1">
              <a:off x="7812000" y="4252218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48353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317CDC1-4120-4324-9089-0A1056993883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Begriff „GAL“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Markenzeichen der Firma </a:t>
            </a:r>
            <a:r>
              <a:rPr lang="en-US" dirty="0" smtClean="0"/>
              <a:t>Lattice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Technik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Ausschließlich CMOS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Wiederprogrammierbar durch E</a:t>
            </a:r>
            <a:r>
              <a:rPr lang="de-DE" baseline="30000" dirty="0" smtClean="0"/>
              <a:t>2</a:t>
            </a:r>
            <a:r>
              <a:rPr lang="de-DE" dirty="0" smtClean="0"/>
              <a:t>CMOS-Technologie (ähnlich EEPROM)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GAL </a:t>
            </a:r>
            <a:r>
              <a:rPr lang="de-DE" dirty="0" smtClean="0"/>
              <a:t>(9)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82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2F9F7AA2-0242-46EF-9DC7-67A926D75481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Programmable Logic Array (PLA)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 programmierbare UND-Matrix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 programmierbare ODER-Matrix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Kann beliebige Schaltfunktionen</a:t>
            </a:r>
            <a:br>
              <a:rPr lang="de-DE" dirty="0" smtClean="0"/>
            </a:br>
            <a:r>
              <a:rPr lang="de-DE" dirty="0" smtClean="0"/>
              <a:t>realisieren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Voraussetzung: Anzahl der</a:t>
            </a:r>
            <a:br>
              <a:rPr lang="de-DE" dirty="0" smtClean="0"/>
            </a:br>
            <a:r>
              <a:rPr lang="de-DE" dirty="0" smtClean="0"/>
              <a:t>Produktterme ausreichend</a:t>
            </a:r>
            <a:endParaRPr lang="de-DE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14382" r="10649" b="5514"/>
          <a:stretch/>
        </p:blipFill>
        <p:spPr>
          <a:xfrm>
            <a:off x="5292000" y="1800000"/>
            <a:ext cx="3699933" cy="458893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464800" y="1980000"/>
            <a:ext cx="318700" cy="500124"/>
            <a:chOff x="4572000" y="3356992"/>
            <a:chExt cx="318700" cy="500124"/>
          </a:xfrm>
        </p:grpSpPr>
        <p:sp>
          <p:nvSpPr>
            <p:cNvPr id="8" name="Rechteck 7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Gerade Verbindung 10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uppieren 11"/>
          <p:cNvGrpSpPr/>
          <p:nvPr/>
        </p:nvGrpSpPr>
        <p:grpSpPr>
          <a:xfrm>
            <a:off x="5968800" y="1980000"/>
            <a:ext cx="318700" cy="500124"/>
            <a:chOff x="4572000" y="3356992"/>
            <a:chExt cx="318700" cy="500124"/>
          </a:xfrm>
        </p:grpSpPr>
        <p:sp>
          <p:nvSpPr>
            <p:cNvPr id="13" name="Rechteck 12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15" name="Ellipse 14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Gerade Verbindung 15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uppieren 16"/>
          <p:cNvGrpSpPr/>
          <p:nvPr/>
        </p:nvGrpSpPr>
        <p:grpSpPr>
          <a:xfrm>
            <a:off x="6505200" y="1980000"/>
            <a:ext cx="318700" cy="500124"/>
            <a:chOff x="4572000" y="3356992"/>
            <a:chExt cx="318700" cy="500124"/>
          </a:xfrm>
        </p:grpSpPr>
        <p:sp>
          <p:nvSpPr>
            <p:cNvPr id="18" name="Rechteck 17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20" name="Ellipse 19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Gerade Verbindung 20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/>
          <p:cNvGrpSpPr/>
          <p:nvPr/>
        </p:nvGrpSpPr>
        <p:grpSpPr>
          <a:xfrm>
            <a:off x="7041600" y="1980000"/>
            <a:ext cx="318700" cy="500124"/>
            <a:chOff x="4572000" y="3356992"/>
            <a:chExt cx="318700" cy="500124"/>
          </a:xfrm>
        </p:grpSpPr>
        <p:sp>
          <p:nvSpPr>
            <p:cNvPr id="23" name="Rechteck 22"/>
            <p:cNvSpPr/>
            <p:nvPr/>
          </p:nvSpPr>
          <p:spPr bwMode="auto">
            <a:xfrm rot="5400000">
              <a:off x="4598512" y="3330480"/>
              <a:ext cx="265675" cy="3187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45035" r="75953" b="40037"/>
            <a:stretch/>
          </p:blipFill>
          <p:spPr>
            <a:xfrm rot="5400000">
              <a:off x="4655601" y="3273391"/>
              <a:ext cx="151497" cy="318700"/>
            </a:xfrm>
            <a:prstGeom prst="rect">
              <a:avLst/>
            </a:prstGeom>
          </p:spPr>
        </p:pic>
        <p:sp>
          <p:nvSpPr>
            <p:cNvPr id="25" name="Ellipse 24"/>
            <p:cNvSpPr/>
            <p:nvPr/>
          </p:nvSpPr>
          <p:spPr bwMode="auto">
            <a:xfrm rot="5400000">
              <a:off x="4716016" y="35010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auto">
            <a:xfrm rot="5400000">
              <a:off x="4570388" y="3690492"/>
              <a:ext cx="333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9138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E0DE0F5D-E3A7-40EE-9C22-5A272481077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Complex Programmable Logic Device (CPLD)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Alternativbezeichnungen (Markennamen):</a:t>
            </a:r>
            <a:br>
              <a:rPr lang="de-DE" dirty="0" smtClean="0"/>
            </a:br>
            <a:r>
              <a:rPr lang="de-DE" dirty="0" smtClean="0"/>
              <a:t>EPLD, EEPLD, PEEL, MAX, SuperPAL, MegaPAL, …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dirty="0" smtClean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Aufbau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Zusammenfassung der Funktionalität von bis zu etwa 100 GAL-Bausteinen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Makrozellen zur Berechnung der Schaltfunktionen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Makrozellen für Ausgabelogik </a:t>
            </a:r>
            <a:r>
              <a:rPr lang="en-US" i="1" dirty="0" smtClean="0"/>
              <a:t>(I/O-Blocks)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Verschaltung der internen GALs mit einer programmierbaren Zuordnungsmatrix (vollständige oder unvollständige Verschaltung)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„Borgen“ zusätzlicher UND-Glieder für Produktterme aus anderen Makrozellen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wie EPROM, EEPROM oder Flash-ROM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CPLD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30F40440-E34C-4050-B8F5-EE379DAEEAFD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Blockschaltbild</a:t>
            </a:r>
            <a:endParaRPr lang="en-US" b="1" i="1" dirty="0" smtClean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CPLD </a:t>
            </a:r>
            <a:r>
              <a:rPr lang="de-DE" dirty="0" smtClean="0"/>
              <a:t>(2)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26205" r="7777" b="13643"/>
          <a:stretch/>
        </p:blipFill>
        <p:spPr>
          <a:xfrm>
            <a:off x="612000" y="1911600"/>
            <a:ext cx="6680200" cy="34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9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4446905-E6EE-4725-A9A6-136B2FAB32D4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Einordnung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Bisher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Schaltungen auf logischer Ebene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Implementierung vernachlässigt</a:t>
            </a:r>
          </a:p>
          <a:p>
            <a:pPr marL="0" indent="0"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b="1" dirty="0" smtClean="0"/>
              <a:t>Jetzt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Einblick in die technische Realisierung elektronischer Schaltungen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Motivation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 angefertigte Hardware </a:t>
            </a:r>
            <a:r>
              <a:rPr lang="en-US" i="1" dirty="0" smtClean="0"/>
              <a:t>(Application-Specific Integrated Circuit, ASIC)</a:t>
            </a:r>
            <a:r>
              <a:rPr lang="de-DE" dirty="0" smtClean="0"/>
              <a:t> sehr teuer; Ausführung von „billiger“ Software auf einem Prozessor oft zu langsam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Wunsch: hohe Geschwindigkeit von Hardware + Flexibilität von Software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Hardware mit programmierbarer Funktionalität und Verschaltung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Einsatz von konfigurierbarer Hardware, im folgenden: FPGAs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 marL="0" indent="0">
              <a:lnSpc>
                <a:spcPct val="100000"/>
              </a:lnSpc>
            </a:pPr>
            <a:r>
              <a:rPr lang="de-DE" b="1" dirty="0" smtClean="0"/>
              <a:t>Anwendungsgebiete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Bit-orientierte Algorithmen wie Verschlüsselung, oder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Schnelle Objekterkennung (z.B. Medizin oder Militär)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Anpassung von Mobiltelefonen an verschiedene Standards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Rapid Prototyping:</a:t>
            </a:r>
            <a:r>
              <a:rPr lang="de-DE" dirty="0" smtClean="0"/>
              <a:t> schnelle und kostengünstige Erzeugung eines ASIC-Prototypen für Testzwecke (z.B. Straßentests neu entwickelter Kfz)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Rekonfigurierbare Logik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01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Field-Programmable Gate Array (FPGA)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Alternativbezeichnungen (Markennamen):</a:t>
            </a:r>
            <a:br>
              <a:rPr lang="de-DE" dirty="0"/>
            </a:br>
            <a:r>
              <a:rPr lang="de-DE" dirty="0" smtClean="0"/>
              <a:t>LCA, pASIC, FLEX, APEX, ORCA, SPGA, …</a:t>
            </a:r>
            <a:endParaRPr lang="de-DE" dirty="0"/>
          </a:p>
          <a:p>
            <a:pPr>
              <a:lnSpc>
                <a:spcPct val="90000"/>
              </a:lnSpc>
            </a:pPr>
            <a:endParaRPr lang="de-DE" sz="1200" dirty="0"/>
          </a:p>
          <a:p>
            <a:pPr marL="0" indent="0">
              <a:lnSpc>
                <a:spcPct val="100000"/>
              </a:lnSpc>
            </a:pPr>
            <a:r>
              <a:rPr lang="de-DE" b="1" dirty="0"/>
              <a:t>Aufbau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 zu 10.000 Makrozellen für Schaltfunktionen und Flip-Flops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Große oder kleine Logikzellen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Programmierbare Kommunikationsinfrastruktur zwischen den Zellen (unvollständig)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wie EPROM, EEPROM oder Flash-ROM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Programmierung mit flüchtigem Speicher (RAM)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Hochfahren des FPGA durch externen Speicher (z.B. PROM)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Rekonfiguration (Umprogrammierung) im laufenden Betrieb möglich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Im folgenden: Virtex-FPGAs von Xilinx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8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27686" r="11810" b="22148"/>
          <a:stretch>
            <a:fillRect/>
          </a:stretch>
        </p:blipFill>
        <p:spPr bwMode="auto">
          <a:xfrm>
            <a:off x="611188" y="1628800"/>
            <a:ext cx="79533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Blockschaltbild eines Virtex-FPGAs</a:t>
            </a:r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b="1" dirty="0"/>
          </a:p>
          <a:p>
            <a:pPr marL="0" indent="0">
              <a:lnSpc>
                <a:spcPct val="100000"/>
              </a:lnSpc>
            </a:pPr>
            <a:endParaRPr lang="de-DE" b="1" dirty="0" smtClean="0"/>
          </a:p>
          <a:p>
            <a:pPr marL="0" indent="0">
              <a:lnSpc>
                <a:spcPct val="100000"/>
              </a:lnSpc>
            </a:pPr>
            <a:endParaRPr lang="de-DE" sz="1200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 zu 240 x 108 </a:t>
            </a:r>
            <a:r>
              <a:rPr lang="en-US" i="1" dirty="0" smtClean="0"/>
              <a:t>Configurable Logic Blocks</a:t>
            </a:r>
            <a:r>
              <a:rPr lang="de-DE" dirty="0" smtClean="0"/>
              <a:t> (CLBs)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Bis zu 1.200 frei verfügbare I/O-Pins (I/O-Blocks)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056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t="27686" r="11810" b="22148"/>
          <a:stretch/>
        </p:blipFill>
        <p:spPr bwMode="auto">
          <a:xfrm>
            <a:off x="5463074" y="1628800"/>
            <a:ext cx="364543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Blockschaltbild eines Virtex-FPGAs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CLBs können über eine konfigurierbare</a:t>
            </a:r>
            <a:br>
              <a:rPr lang="de-DE" dirty="0" smtClean="0"/>
            </a:br>
            <a:r>
              <a:rPr lang="de-DE" dirty="0" smtClean="0"/>
              <a:t>Schaltmatrix miteinander verbunden</a:t>
            </a:r>
            <a:br>
              <a:rPr lang="de-DE" dirty="0" smtClean="0"/>
            </a:br>
            <a:r>
              <a:rPr lang="de-DE" dirty="0" smtClean="0"/>
              <a:t>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Separate Blöcke stellen</a:t>
            </a:r>
            <a:br>
              <a:rPr lang="de-DE" dirty="0" smtClean="0"/>
            </a:br>
            <a:r>
              <a:rPr lang="de-DE" dirty="0" smtClean="0"/>
              <a:t>Multiplizierer und RAM-Speicher für</a:t>
            </a:r>
            <a:br>
              <a:rPr lang="de-DE" dirty="0" smtClean="0"/>
            </a:br>
            <a:r>
              <a:rPr lang="de-DE" dirty="0" smtClean="0"/>
              <a:t>größere Datenmengen bereit</a:t>
            </a:r>
            <a:endParaRPr lang="de-DE" dirty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(3)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05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Configurable Logic Blocks (CLBs)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Jeder CLB enthält zwei oder vier</a:t>
            </a:r>
            <a:br>
              <a:rPr lang="de-DE" dirty="0" smtClean="0"/>
            </a:br>
            <a:r>
              <a:rPr lang="de-DE" dirty="0" smtClean="0"/>
              <a:t>sog. </a:t>
            </a:r>
            <a:r>
              <a:rPr lang="en-US" i="1" dirty="0" smtClean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 </a:t>
            </a:r>
            <a:r>
              <a:rPr lang="en-US" i="1" dirty="0" smtClean="0"/>
              <a:t>Carry</a:t>
            </a:r>
            <a:r>
              <a:rPr lang="de-DE" dirty="0" smtClean="0"/>
              <a:t>-Ein- und -Ausgänge</a:t>
            </a:r>
            <a:br>
              <a:rPr lang="de-DE" dirty="0" smtClean="0"/>
            </a:br>
            <a:r>
              <a:rPr lang="de-DE" dirty="0" smtClean="0"/>
              <a:t>können Überträge von Additionen</a:t>
            </a:r>
            <a:br>
              <a:rPr lang="de-DE" dirty="0" smtClean="0"/>
            </a:br>
            <a:r>
              <a:rPr lang="de-DE" dirty="0" smtClean="0"/>
              <a:t>bzw. Subtraktionen schnell</a:t>
            </a:r>
            <a:br>
              <a:rPr lang="de-DE" dirty="0" smtClean="0"/>
            </a:br>
            <a:r>
              <a:rPr lang="de-DE" dirty="0" smtClean="0"/>
              <a:t>zwischen CLBs von unten nach</a:t>
            </a:r>
            <a:br>
              <a:rPr lang="de-DE" dirty="0" smtClean="0"/>
            </a:br>
            <a:r>
              <a:rPr lang="de-DE" dirty="0" smtClean="0"/>
              <a:t>oben weitergereicht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Jeder CLB ist über eine</a:t>
            </a:r>
            <a:br>
              <a:rPr lang="de-DE" dirty="0" smtClean="0"/>
            </a:br>
            <a:r>
              <a:rPr lang="de-DE" dirty="0" smtClean="0"/>
              <a:t>Schaltmatrix an das Verbindungs-</a:t>
            </a:r>
            <a:br>
              <a:rPr lang="de-DE" dirty="0" smtClean="0"/>
            </a:br>
            <a:r>
              <a:rPr lang="de-DE" dirty="0" smtClean="0"/>
              <a:t>netzwerk des FPGAs</a:t>
            </a:r>
            <a:br>
              <a:rPr lang="de-DE" dirty="0" smtClean="0"/>
            </a:br>
            <a:r>
              <a:rPr lang="de-DE" dirty="0" smtClean="0"/>
              <a:t>angeschlossen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(4)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t="16303" r="22592" b="15565"/>
          <a:stretch/>
        </p:blipFill>
        <p:spPr>
          <a:xfrm>
            <a:off x="4710030" y="1498600"/>
            <a:ext cx="4326466" cy="3903133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024114" y="5754742"/>
            <a:ext cx="3940374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 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876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804248" y="251937"/>
            <a:ext cx="222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</a:t>
            </a:r>
          </a:p>
          <a:p>
            <a:r>
              <a:rPr lang="de-DE" sz="1600" i="1" dirty="0" smtClean="0"/>
              <a:t>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088800" y="3429000"/>
            <a:ext cx="6018666" cy="1224136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Eine </a:t>
            </a:r>
            <a:r>
              <a:rPr lang="en-US" i="1" dirty="0" smtClean="0"/>
              <a:t>Slice</a:t>
            </a:r>
            <a:r>
              <a:rPr lang="de-DE" dirty="0" smtClean="0"/>
              <a:t> ist zeilen-</a:t>
            </a:r>
            <a:br>
              <a:rPr lang="de-DE" dirty="0" smtClean="0"/>
            </a:br>
            <a:r>
              <a:rPr lang="de-DE" dirty="0" smtClean="0"/>
              <a:t>weise aufgebaut,</a:t>
            </a:r>
            <a:br>
              <a:rPr lang="de-DE" dirty="0" smtClean="0"/>
            </a:br>
            <a:r>
              <a:rPr lang="de-DE" dirty="0" smtClean="0"/>
              <a:t>unten Zeile A, oben</a:t>
            </a:r>
            <a:br>
              <a:rPr lang="de-DE" dirty="0" smtClean="0"/>
            </a:br>
            <a:r>
              <a:rPr lang="de-DE" dirty="0" smtClean="0"/>
              <a:t>Zeile D</a:t>
            </a:r>
            <a:endParaRPr lang="en-US" i="1" dirty="0" smtClean="0"/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(5)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00" y="475200"/>
            <a:ext cx="6018667" cy="6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804248" y="251937"/>
            <a:ext cx="222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</a:t>
            </a:r>
          </a:p>
          <a:p>
            <a:r>
              <a:rPr lang="de-DE" sz="1600" i="1" dirty="0" smtClean="0"/>
              <a:t>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088800" y="3573016"/>
            <a:ext cx="1411192" cy="1008112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Jede Zeile enthält</a:t>
            </a:r>
            <a:br>
              <a:rPr lang="de-DE" dirty="0" smtClean="0"/>
            </a:br>
            <a:r>
              <a:rPr lang="de-DE" dirty="0" smtClean="0"/>
              <a:t>einen 64 Bits großen</a:t>
            </a:r>
            <a:br>
              <a:rPr lang="de-DE" dirty="0" smtClean="0"/>
            </a:br>
            <a:r>
              <a:rPr lang="de-DE" dirty="0" smtClean="0"/>
              <a:t>Funktionsgenerator</a:t>
            </a:r>
            <a:br>
              <a:rPr lang="de-DE" dirty="0" smtClean="0"/>
            </a:br>
            <a:r>
              <a:rPr lang="de-DE" dirty="0" smtClean="0"/>
              <a:t>mit je 6 Eingängen</a:t>
            </a:r>
            <a:br>
              <a:rPr lang="de-DE" dirty="0" smtClean="0"/>
            </a:br>
            <a:r>
              <a:rPr lang="de-DE" dirty="0" smtClean="0"/>
              <a:t>und 2 Ausgängen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(6)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00" y="475200"/>
            <a:ext cx="6018667" cy="6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6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4248" y="251937"/>
            <a:ext cx="222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</a:t>
            </a:r>
          </a:p>
          <a:p>
            <a:r>
              <a:rPr lang="de-DE" sz="1600" i="1" dirty="0" smtClean="0"/>
              <a:t>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088800" y="3573016"/>
            <a:ext cx="1411192" cy="1008112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Verwendung des</a:t>
            </a:r>
            <a:br>
              <a:rPr lang="de-DE" dirty="0" smtClean="0"/>
            </a:br>
            <a:r>
              <a:rPr lang="de-DE" dirty="0" smtClean="0"/>
              <a:t>Funktionsgenerators</a:t>
            </a:r>
            <a:br>
              <a:rPr lang="de-DE" dirty="0" smtClean="0"/>
            </a:br>
            <a:r>
              <a:rPr lang="de-DE" dirty="0" smtClean="0"/>
              <a:t>als </a:t>
            </a:r>
            <a:r>
              <a:rPr lang="en-US" i="1" dirty="0" smtClean="0"/>
              <a:t>Lookup Table</a:t>
            </a:r>
            <a:br>
              <a:rPr lang="en-US" i="1" dirty="0" smtClean="0"/>
            </a:br>
            <a:r>
              <a:rPr lang="en-US" i="1" dirty="0" smtClean="0"/>
              <a:t>(LUT)</a:t>
            </a:r>
            <a:r>
              <a:rPr lang="de-DE" dirty="0" smtClean="0"/>
              <a:t>: Realisierung</a:t>
            </a:r>
            <a:br>
              <a:rPr lang="de-DE" dirty="0" smtClean="0"/>
            </a:br>
            <a:r>
              <a:rPr lang="de-DE" dirty="0" smtClean="0"/>
              <a:t>einer Schaltfunktion</a:t>
            </a:r>
            <a:br>
              <a:rPr lang="de-DE" dirty="0" smtClean="0"/>
            </a:br>
            <a:r>
              <a:rPr lang="de-DE" dirty="0" smtClean="0"/>
              <a:t>mit 6 Eingaben und 1</a:t>
            </a:r>
            <a:br>
              <a:rPr lang="de-DE" dirty="0" smtClean="0"/>
            </a:br>
            <a:r>
              <a:rPr lang="de-DE" dirty="0" smtClean="0"/>
              <a:t>Ausgabe, oder zweier</a:t>
            </a:r>
            <a:br>
              <a:rPr lang="de-DE" dirty="0" smtClean="0"/>
            </a:br>
            <a:r>
              <a:rPr lang="de-DE" dirty="0" smtClean="0"/>
              <a:t>Schaltfunktionen mit</a:t>
            </a:r>
            <a:br>
              <a:rPr lang="de-DE" dirty="0" smtClean="0"/>
            </a:br>
            <a:r>
              <a:rPr lang="de-DE" dirty="0" smtClean="0"/>
              <a:t>5 Eingaben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Alternativ: Nutzung</a:t>
            </a:r>
            <a:br>
              <a:rPr lang="de-DE" dirty="0" smtClean="0"/>
            </a:br>
            <a:r>
              <a:rPr lang="de-DE" dirty="0" smtClean="0"/>
              <a:t>als </a:t>
            </a:r>
            <a:r>
              <a:rPr lang="en-US" i="1" dirty="0" smtClean="0"/>
              <a:t>Read-Only</a:t>
            </a:r>
            <a:br>
              <a:rPr lang="en-US" i="1" dirty="0" smtClean="0"/>
            </a:br>
            <a:r>
              <a:rPr lang="en-US" i="1" dirty="0" smtClean="0"/>
              <a:t>Memory (ROM)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(7)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00" y="475200"/>
            <a:ext cx="6018667" cy="6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5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04248" y="251937"/>
            <a:ext cx="222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</a:t>
            </a:r>
          </a:p>
          <a:p>
            <a:r>
              <a:rPr lang="de-DE" sz="1600" i="1" dirty="0" smtClean="0"/>
              <a:t>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668344" y="3861048"/>
            <a:ext cx="936104" cy="864096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Jede Zeile enthält</a:t>
            </a:r>
            <a:br>
              <a:rPr lang="de-DE" dirty="0"/>
            </a:br>
            <a:r>
              <a:rPr lang="de-DE" dirty="0"/>
              <a:t>einen </a:t>
            </a:r>
            <a:r>
              <a:rPr lang="de-DE" dirty="0" smtClean="0"/>
              <a:t>1-Bit Speicher,</a:t>
            </a:r>
            <a:br>
              <a:rPr lang="de-DE" dirty="0" smtClean="0"/>
            </a:br>
            <a:r>
              <a:rPr lang="de-DE" dirty="0" smtClean="0"/>
              <a:t>der als flanken-</a:t>
            </a:r>
            <a:br>
              <a:rPr lang="de-DE" dirty="0" smtClean="0"/>
            </a:br>
            <a:r>
              <a:rPr lang="de-DE" dirty="0" smtClean="0"/>
              <a:t>getriggertes D-Flip-</a:t>
            </a:r>
            <a:br>
              <a:rPr lang="de-DE" dirty="0" smtClean="0"/>
            </a:br>
            <a:r>
              <a:rPr lang="de-DE" dirty="0" smtClean="0"/>
              <a:t>Flop oder als pegel-</a:t>
            </a:r>
            <a:br>
              <a:rPr lang="de-DE" dirty="0" smtClean="0"/>
            </a:br>
            <a:r>
              <a:rPr lang="de-DE" dirty="0" smtClean="0"/>
              <a:t>getriggertes </a:t>
            </a:r>
            <a:r>
              <a:rPr lang="en-US" i="1" dirty="0" smtClean="0"/>
              <a:t>Latch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konfiguriert werden</a:t>
            </a:r>
            <a:br>
              <a:rPr lang="de-DE" dirty="0" smtClean="0"/>
            </a:br>
            <a:r>
              <a:rPr lang="de-DE" dirty="0" smtClean="0"/>
              <a:t>kann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Alle Flip-Flops einer</a:t>
            </a:r>
            <a:r>
              <a:rPr lang="de-DE" dirty="0"/>
              <a:t/>
            </a:r>
            <a:br>
              <a:rPr lang="de-DE" dirty="0"/>
            </a:br>
            <a:r>
              <a:rPr lang="en-US" i="1" dirty="0" smtClean="0"/>
              <a:t>Slice</a:t>
            </a:r>
            <a:r>
              <a:rPr lang="de-DE" dirty="0" smtClean="0"/>
              <a:t> erhalten den</a:t>
            </a:r>
            <a:br>
              <a:rPr lang="de-DE" dirty="0" smtClean="0"/>
            </a:br>
            <a:r>
              <a:rPr lang="de-DE" dirty="0" smtClean="0"/>
              <a:t>gleichen Takt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(8)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00" y="475200"/>
            <a:ext cx="6018667" cy="6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804248" y="251937"/>
            <a:ext cx="222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</a:t>
            </a:r>
          </a:p>
          <a:p>
            <a:r>
              <a:rPr lang="de-DE" sz="1600" i="1" dirty="0" smtClean="0"/>
              <a:t>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 rot="16200000">
            <a:off x="6696236" y="4078796"/>
            <a:ext cx="720080" cy="360040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164288" y="4114800"/>
            <a:ext cx="720080" cy="288032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8316416" y="4005064"/>
            <a:ext cx="720080" cy="288032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Der im Flip-Flop /</a:t>
            </a:r>
            <a:br>
              <a:rPr lang="de-DE" dirty="0" smtClean="0"/>
            </a:br>
            <a:r>
              <a:rPr lang="en-US" i="1" dirty="0" smtClean="0"/>
              <a:t>Latch</a:t>
            </a:r>
            <a:r>
              <a:rPr lang="de-DE" dirty="0" smtClean="0"/>
              <a:t> gespeicherte</a:t>
            </a:r>
            <a:br>
              <a:rPr lang="de-DE" dirty="0" smtClean="0"/>
            </a:br>
            <a:r>
              <a:rPr lang="de-DE" dirty="0" smtClean="0"/>
              <a:t>Zustand steht direkt</a:t>
            </a:r>
            <a:br>
              <a:rPr lang="de-DE" dirty="0" smtClean="0"/>
            </a:br>
            <a:r>
              <a:rPr lang="de-DE" dirty="0" smtClean="0"/>
              <a:t>als Ausgang der</a:t>
            </a:r>
            <a:br>
              <a:rPr lang="de-DE" dirty="0" smtClean="0"/>
            </a:br>
            <a:r>
              <a:rPr lang="en-US" i="1" dirty="0" smtClean="0"/>
              <a:t>Slice</a:t>
            </a:r>
            <a:r>
              <a:rPr lang="de-DE" dirty="0" smtClean="0"/>
              <a:t> zur Verfügung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 Multiplexer wird</a:t>
            </a:r>
            <a:br>
              <a:rPr lang="de-DE" dirty="0" smtClean="0"/>
            </a:br>
            <a:r>
              <a:rPr lang="de-DE" dirty="0" smtClean="0"/>
              <a:t>konfiguriert, was im</a:t>
            </a:r>
            <a:br>
              <a:rPr lang="de-DE" dirty="0" smtClean="0"/>
            </a:br>
            <a:r>
              <a:rPr lang="de-DE" dirty="0" smtClean="0"/>
              <a:t>Flip-Flop / </a:t>
            </a:r>
            <a:r>
              <a:rPr lang="en-US" i="1" dirty="0" smtClean="0"/>
              <a:t>Latch</a:t>
            </a:r>
            <a:r>
              <a:rPr lang="de-DE" dirty="0" smtClean="0"/>
              <a:t> ge-</a:t>
            </a:r>
            <a:br>
              <a:rPr lang="de-DE" dirty="0" smtClean="0"/>
            </a:br>
            <a:r>
              <a:rPr lang="de-DE" dirty="0" smtClean="0"/>
              <a:t>speichert wird (z.B.</a:t>
            </a:r>
            <a:br>
              <a:rPr lang="de-DE" dirty="0" smtClean="0"/>
            </a:br>
            <a:r>
              <a:rPr lang="de-DE" dirty="0" smtClean="0"/>
              <a:t>Ausgänge des</a:t>
            </a:r>
            <a:br>
              <a:rPr lang="de-DE" dirty="0" smtClean="0"/>
            </a:br>
            <a:r>
              <a:rPr lang="de-DE" dirty="0" smtClean="0"/>
              <a:t>Funktionsgenerators)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(9)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00" y="475200"/>
            <a:ext cx="6018667" cy="6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1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4282C46B-4A90-415B-8DD5-E905137F24B2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Halbleiterdiode (1)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Grundlage: elektrische Schaltungen</a:t>
            </a:r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endParaRPr lang="de-DE" b="1" dirty="0" smtClean="0"/>
          </a:p>
          <a:p>
            <a:pPr>
              <a:lnSpc>
                <a:spcPct val="90000"/>
              </a:lnSpc>
            </a:pPr>
            <a:r>
              <a:rPr lang="de-DE" b="1" dirty="0" smtClean="0">
                <a:sym typeface="Wingdings"/>
              </a:rPr>
              <a:t></a:t>
            </a:r>
            <a:r>
              <a:rPr lang="de-DE" b="1" dirty="0" smtClean="0"/>
              <a:t> Strom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/>
              <a:t>F</a:t>
            </a:r>
            <a:r>
              <a:rPr lang="de-DE" dirty="0" smtClean="0"/>
              <a:t>ließt bei geschlossenem Stromkreis</a:t>
            </a:r>
            <a:endParaRPr lang="de-DE" i="1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Konzeptionell: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fließt von „Plus“ nach „Minus“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Physikalisch: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Elektronen fließen von „Minus“ nach „Plus“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37887" r="33929" b="41163"/>
          <a:stretch/>
        </p:blipFill>
        <p:spPr>
          <a:xfrm>
            <a:off x="1619672" y="1911600"/>
            <a:ext cx="2971800" cy="12001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3004905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Spannungsquelle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3851920" y="3044975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Lichtquelle</a:t>
            </a:r>
          </a:p>
        </p:txBody>
      </p:sp>
    </p:spTree>
    <p:extLst>
      <p:ext uri="{BB962C8B-B14F-4D97-AF65-F5344CB8AC3E}">
        <p14:creationId xmlns:p14="http://schemas.microsoft.com/office/powerpoint/2010/main" val="399192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04248" y="251937"/>
            <a:ext cx="2224776" cy="584775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/>
              <a:t>Xilinx,</a:t>
            </a:r>
            <a:r>
              <a:rPr lang="de-DE" sz="1600" i="1" dirty="0" smtClean="0"/>
              <a:t> Virtex-5 FPGA</a:t>
            </a:r>
          </a:p>
          <a:p>
            <a:r>
              <a:rPr lang="de-DE" sz="1600" i="1" dirty="0" smtClean="0"/>
              <a:t>User Guide, 2012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508104" y="3501008"/>
            <a:ext cx="864096" cy="432048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 rot="16200000">
            <a:off x="5544108" y="4078796"/>
            <a:ext cx="720080" cy="360040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 rot="16200000">
            <a:off x="5544108" y="3032957"/>
            <a:ext cx="720080" cy="360040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/>
              <a:t>Slices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 </a:t>
            </a:r>
            <a:r>
              <a:rPr lang="en-US" i="1" dirty="0" smtClean="0"/>
              <a:t>Carry</a:t>
            </a:r>
            <a:r>
              <a:rPr lang="de-DE" dirty="0" smtClean="0"/>
              <a:t>-Logik</a:t>
            </a:r>
            <a:br>
              <a:rPr lang="de-DE" dirty="0" smtClean="0"/>
            </a:br>
            <a:r>
              <a:rPr lang="de-DE" dirty="0" smtClean="0"/>
              <a:t>jeder Zeile können</a:t>
            </a:r>
            <a:br>
              <a:rPr lang="de-DE" dirty="0" smtClean="0"/>
            </a:br>
            <a:r>
              <a:rPr lang="de-DE" dirty="0" smtClean="0"/>
              <a:t>Überträge bei</a:t>
            </a:r>
            <a:br>
              <a:rPr lang="de-DE" dirty="0" smtClean="0"/>
            </a:br>
            <a:r>
              <a:rPr lang="de-DE" dirty="0" smtClean="0"/>
              <a:t>Addition/Subtraktion</a:t>
            </a:r>
            <a:br>
              <a:rPr lang="de-DE" dirty="0" smtClean="0"/>
            </a:br>
            <a:r>
              <a:rPr lang="de-DE" dirty="0" smtClean="0"/>
              <a:t>schnell von unterer</a:t>
            </a:r>
            <a:br>
              <a:rPr lang="de-DE" dirty="0" smtClean="0"/>
            </a:br>
            <a:r>
              <a:rPr lang="de-DE" dirty="0" smtClean="0"/>
              <a:t>zu oberer Zeile</a:t>
            </a:r>
            <a:br>
              <a:rPr lang="de-DE" dirty="0" smtClean="0"/>
            </a:br>
            <a:r>
              <a:rPr lang="de-DE" dirty="0" smtClean="0"/>
              <a:t>propagiert werden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Separates XOR-</a:t>
            </a:r>
            <a:br>
              <a:rPr lang="de-DE" dirty="0" smtClean="0"/>
            </a:br>
            <a:r>
              <a:rPr lang="de-DE" dirty="0" smtClean="0"/>
              <a:t>Gatter dient zur</a:t>
            </a:r>
            <a:br>
              <a:rPr lang="de-DE" dirty="0" smtClean="0"/>
            </a:br>
            <a:r>
              <a:rPr lang="de-DE" dirty="0" smtClean="0"/>
              <a:t>Addition/Subtraktion</a:t>
            </a:r>
            <a:br>
              <a:rPr lang="de-DE" dirty="0" smtClean="0"/>
            </a:br>
            <a:r>
              <a:rPr lang="de-DE" dirty="0" smtClean="0"/>
              <a:t>eines Operanden mit</a:t>
            </a:r>
            <a:br>
              <a:rPr lang="de-DE" dirty="0" smtClean="0"/>
            </a:br>
            <a:r>
              <a:rPr lang="de-DE" dirty="0" smtClean="0"/>
              <a:t>einem </a:t>
            </a:r>
            <a:r>
              <a:rPr lang="en-US" i="1" dirty="0" smtClean="0"/>
              <a:t>Carry</a:t>
            </a:r>
            <a:r>
              <a:rPr lang="de-DE" dirty="0" smtClean="0"/>
              <a:t>-Bit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(10)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00" y="475200"/>
            <a:ext cx="6018667" cy="6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33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Verbindungsnetzwerk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(11)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21624" r="12963" b="10687"/>
          <a:stretch/>
        </p:blipFill>
        <p:spPr>
          <a:xfrm>
            <a:off x="2220498" y="1911600"/>
            <a:ext cx="6239934" cy="3877733"/>
          </a:xfrm>
          <a:prstGeom prst="rect">
            <a:avLst/>
          </a:prstGeom>
        </p:spPr>
      </p:pic>
      <p:sp>
        <p:nvSpPr>
          <p:cNvPr id="3" name="Geschweifte Klammer links 2"/>
          <p:cNvSpPr/>
          <p:nvPr/>
        </p:nvSpPr>
        <p:spPr bwMode="auto">
          <a:xfrm>
            <a:off x="1979712" y="2708920"/>
            <a:ext cx="144016" cy="288032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9671" y="2566645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/>
              <a:t>Horizontaler</a:t>
            </a:r>
          </a:p>
          <a:p>
            <a:pPr algn="ctr"/>
            <a:r>
              <a:rPr lang="de-DE" sz="1800" dirty="0" smtClean="0"/>
              <a:t>Routingkanal</a:t>
            </a:r>
          </a:p>
        </p:txBody>
      </p:sp>
      <p:sp>
        <p:nvSpPr>
          <p:cNvPr id="14" name="Geschweifte Klammer links 13"/>
          <p:cNvSpPr/>
          <p:nvPr/>
        </p:nvSpPr>
        <p:spPr bwMode="auto">
          <a:xfrm rot="16200000">
            <a:off x="3707904" y="5517232"/>
            <a:ext cx="144016" cy="288032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87824" y="5733256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 smtClean="0"/>
              <a:t>Vertikaler</a:t>
            </a:r>
          </a:p>
          <a:p>
            <a:pPr algn="ctr"/>
            <a:r>
              <a:rPr lang="de-DE" sz="1800" dirty="0" smtClean="0"/>
              <a:t>Routingkanal</a:t>
            </a:r>
          </a:p>
        </p:txBody>
      </p:sp>
    </p:spTree>
    <p:extLst>
      <p:ext uri="{BB962C8B-B14F-4D97-AF65-F5344CB8AC3E}">
        <p14:creationId xmlns:p14="http://schemas.microsoft.com/office/powerpoint/2010/main" val="373591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Verbindungsnetzwerk (Xilinx Virtex II)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Long Lines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Überspannen den kompletten FPGA-Chip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Bidirektionale Verbindung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24 </a:t>
            </a:r>
            <a:r>
              <a:rPr lang="en-US" i="1" dirty="0" smtClean="0"/>
              <a:t>Long Lines</a:t>
            </a:r>
            <a:r>
              <a:rPr lang="de-DE" dirty="0" smtClean="0"/>
              <a:t> pro horizontalem und vertikalem Kanal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(12)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683568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331640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79712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627784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275856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923928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572000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220072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868144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516216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683568" y="2708920"/>
            <a:ext cx="62646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V="1">
            <a:off x="1043608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 flipV="1">
            <a:off x="1691680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flipV="1">
            <a:off x="2339752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V="1">
            <a:off x="2987824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3635896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 flipV="1">
            <a:off x="4283968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4932040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5580112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6228184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 flipV="1">
            <a:off x="6876256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9148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Verbindungsnetzwerk (Xilinx Virtex II)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Hex Lines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Verbinden einen CLB mit seinem 3. und 6. Nachbarn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Unidirektionale Verbindung, kann nur am linken Ende getrieben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120 </a:t>
            </a:r>
            <a:r>
              <a:rPr lang="en-US" i="1" dirty="0" smtClean="0"/>
              <a:t>Hex Lines</a:t>
            </a:r>
            <a:r>
              <a:rPr lang="de-DE" dirty="0" smtClean="0"/>
              <a:t> pro horizontalem und vertikalem Kanal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(13)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683568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331640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79712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627784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275856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923928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572000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220072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868144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516216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683568" y="2708920"/>
            <a:ext cx="62646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V="1">
            <a:off x="1043608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 flipV="1">
            <a:off x="1691680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flipV="1">
            <a:off x="2339752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V="1">
            <a:off x="2987824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3635896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 flipV="1">
            <a:off x="4283968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4932040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5580112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6228184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 flipV="1">
            <a:off x="6876256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V="1">
            <a:off x="899592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V="1">
            <a:off x="4788024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2843808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899592" y="2492896"/>
            <a:ext cx="3888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 flipV="1">
            <a:off x="5436096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5436096" y="2492896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619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Verbindungsnetzwerk (Xilinx Virtex II)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Double Lines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Verbinden einen CLB mit seinem nächsten und übernächsten Nachbarn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Unidirektionale Verbindung, kann nur am linken Ende getrieben werden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40 </a:t>
            </a:r>
            <a:r>
              <a:rPr lang="en-US" i="1" dirty="0" smtClean="0"/>
              <a:t>Double Lines</a:t>
            </a:r>
            <a:r>
              <a:rPr lang="de-DE" dirty="0" smtClean="0"/>
              <a:t> pro horizontalem und vertikalem Kanal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(14)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683568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331640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79712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627784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275856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923928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572000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220072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868144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6516216" y="299695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683568" y="2708920"/>
            <a:ext cx="62646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V="1">
            <a:off x="1043608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 flipV="1">
            <a:off x="1691680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flipV="1">
            <a:off x="2339752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 flipV="1">
            <a:off x="2987824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3635896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 flipV="1">
            <a:off x="4283968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4932040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5580112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6228184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 flipV="1">
            <a:off x="6876256" y="270892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 flipV="1">
            <a:off x="899592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V="1">
            <a:off x="4788024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2843808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899592" y="2492896"/>
            <a:ext cx="3888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 flipV="1">
            <a:off x="5436096" y="24928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5436096" y="2492896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/>
          <p:cNvGrpSpPr/>
          <p:nvPr/>
        </p:nvGrpSpPr>
        <p:grpSpPr>
          <a:xfrm>
            <a:off x="755576" y="2276872"/>
            <a:ext cx="1296144" cy="720080"/>
            <a:chOff x="755576" y="2276872"/>
            <a:chExt cx="1296144" cy="720080"/>
          </a:xfrm>
        </p:grpSpPr>
        <p:cxnSp>
          <p:nvCxnSpPr>
            <p:cNvPr id="43" name="Gerade Verbindung 42"/>
            <p:cNvCxnSpPr/>
            <p:nvPr/>
          </p:nvCxnSpPr>
          <p:spPr bwMode="auto">
            <a:xfrm>
              <a:off x="755576" y="2276872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/>
          </p:nvCxnSpPr>
          <p:spPr bwMode="auto">
            <a:xfrm flipV="1">
              <a:off x="755576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/>
          </p:nvCxnSpPr>
          <p:spPr bwMode="auto">
            <a:xfrm flipV="1">
              <a:off x="2051720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/>
          </p:nvCxnSpPr>
          <p:spPr bwMode="auto">
            <a:xfrm flipV="1">
              <a:off x="1403648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uppieren 46"/>
          <p:cNvGrpSpPr/>
          <p:nvPr/>
        </p:nvGrpSpPr>
        <p:grpSpPr>
          <a:xfrm>
            <a:off x="2699792" y="2276872"/>
            <a:ext cx="1296144" cy="720080"/>
            <a:chOff x="755576" y="2276872"/>
            <a:chExt cx="1296144" cy="720080"/>
          </a:xfrm>
        </p:grpSpPr>
        <p:cxnSp>
          <p:nvCxnSpPr>
            <p:cNvPr id="48" name="Gerade Verbindung 47"/>
            <p:cNvCxnSpPr/>
            <p:nvPr/>
          </p:nvCxnSpPr>
          <p:spPr bwMode="auto">
            <a:xfrm>
              <a:off x="755576" y="2276872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/>
          </p:nvCxnSpPr>
          <p:spPr bwMode="auto">
            <a:xfrm flipV="1">
              <a:off x="755576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/>
          </p:nvCxnSpPr>
          <p:spPr bwMode="auto">
            <a:xfrm flipV="1">
              <a:off x="2051720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/>
          </p:nvCxnSpPr>
          <p:spPr bwMode="auto">
            <a:xfrm flipV="1">
              <a:off x="1403648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uppieren 51"/>
          <p:cNvGrpSpPr/>
          <p:nvPr/>
        </p:nvGrpSpPr>
        <p:grpSpPr>
          <a:xfrm>
            <a:off x="4644008" y="2276872"/>
            <a:ext cx="1296144" cy="720080"/>
            <a:chOff x="755576" y="2276872"/>
            <a:chExt cx="1296144" cy="720080"/>
          </a:xfrm>
        </p:grpSpPr>
        <p:cxnSp>
          <p:nvCxnSpPr>
            <p:cNvPr id="53" name="Gerade Verbindung 52"/>
            <p:cNvCxnSpPr/>
            <p:nvPr/>
          </p:nvCxnSpPr>
          <p:spPr bwMode="auto">
            <a:xfrm>
              <a:off x="755576" y="2276872"/>
              <a:ext cx="12961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/>
          </p:nvCxnSpPr>
          <p:spPr bwMode="auto">
            <a:xfrm flipV="1">
              <a:off x="755576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/>
          </p:nvCxnSpPr>
          <p:spPr bwMode="auto">
            <a:xfrm flipV="1">
              <a:off x="2051720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/>
          </p:nvCxnSpPr>
          <p:spPr bwMode="auto">
            <a:xfrm flipV="1">
              <a:off x="1403648" y="2276872"/>
              <a:ext cx="0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stealth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8" name="Gerade Verbindung 57"/>
          <p:cNvCxnSpPr/>
          <p:nvPr/>
        </p:nvCxnSpPr>
        <p:spPr bwMode="auto">
          <a:xfrm>
            <a:off x="6588224" y="2276872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 flipV="1">
            <a:off x="6588224" y="2276872"/>
            <a:ext cx="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851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de-DE" b="1" dirty="0" smtClean="0"/>
              <a:t>Verbindungsnetzwerk (Xilinx Virtex II)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Direkte Verbindungen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Verbinden einen CLB mit direkten Nachbarn (horizontal, vertikal, quasi-diagonal)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(15)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683568" y="2924944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331640" y="2924944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979712" y="2924944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83568" y="3573016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331640" y="3573016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979712" y="3573016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83568" y="227687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331640" y="227687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979712" y="2276872"/>
            <a:ext cx="432048" cy="4320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Gerade Verbindung 6"/>
          <p:cNvCxnSpPr>
            <a:stCxn id="14" idx="0"/>
          </p:cNvCxnSpPr>
          <p:nvPr/>
        </p:nvCxnSpPr>
        <p:spPr bwMode="auto">
          <a:xfrm flipV="1">
            <a:off x="1547664" y="2708920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Gerade Verbindung 56"/>
          <p:cNvCxnSpPr/>
          <p:nvPr/>
        </p:nvCxnSpPr>
        <p:spPr bwMode="auto">
          <a:xfrm>
            <a:off x="1547664" y="335699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/>
          <p:nvPr/>
        </p:nvCxnSpPr>
        <p:spPr bwMode="auto">
          <a:xfrm rot="5400000">
            <a:off x="1223628" y="303295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 rot="16200000" flipH="1">
            <a:off x="1871700" y="3032956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ihandform 24"/>
          <p:cNvSpPr/>
          <p:nvPr/>
        </p:nvSpPr>
        <p:spPr bwMode="auto">
          <a:xfrm>
            <a:off x="1126067" y="2479676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Freihandform 61"/>
          <p:cNvSpPr/>
          <p:nvPr/>
        </p:nvSpPr>
        <p:spPr bwMode="auto">
          <a:xfrm flipH="1">
            <a:off x="1691846" y="2480400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Freihandform 62"/>
          <p:cNvSpPr/>
          <p:nvPr/>
        </p:nvSpPr>
        <p:spPr bwMode="auto">
          <a:xfrm flipV="1">
            <a:off x="1126067" y="3355459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Freihandform 63"/>
          <p:cNvSpPr/>
          <p:nvPr/>
        </p:nvSpPr>
        <p:spPr bwMode="auto">
          <a:xfrm flipH="1" flipV="1">
            <a:off x="1691846" y="3356183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Freihandform 64"/>
          <p:cNvSpPr/>
          <p:nvPr/>
        </p:nvSpPr>
        <p:spPr bwMode="auto">
          <a:xfrm rot="5400000">
            <a:off x="1836184" y="2636425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Freihandform 65"/>
          <p:cNvSpPr/>
          <p:nvPr/>
        </p:nvSpPr>
        <p:spPr bwMode="auto">
          <a:xfrm rot="5400000" flipH="1">
            <a:off x="1836184" y="3212654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Freihandform 66"/>
          <p:cNvSpPr/>
          <p:nvPr/>
        </p:nvSpPr>
        <p:spPr bwMode="auto">
          <a:xfrm rot="16200000" flipH="1">
            <a:off x="972088" y="2636425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Freihandform 67"/>
          <p:cNvSpPr/>
          <p:nvPr/>
        </p:nvSpPr>
        <p:spPr bwMode="auto">
          <a:xfrm rot="16200000">
            <a:off x="972088" y="3212654"/>
            <a:ext cx="287866" cy="432857"/>
          </a:xfrm>
          <a:custGeom>
            <a:avLst/>
            <a:gdLst>
              <a:gd name="connsiteX0" fmla="*/ 287866 w 287866"/>
              <a:gd name="connsiteY0" fmla="*/ 440266 h 440266"/>
              <a:gd name="connsiteX1" fmla="*/ 287866 w 287866"/>
              <a:gd name="connsiteY1" fmla="*/ 0 h 440266"/>
              <a:gd name="connsiteX2" fmla="*/ 0 w 287866"/>
              <a:gd name="connsiteY2" fmla="*/ 8466 h 440266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8732 h 448732"/>
              <a:gd name="connsiteX1" fmla="*/ 279400 w 287866"/>
              <a:gd name="connsiteY1" fmla="*/ 0 h 448732"/>
              <a:gd name="connsiteX2" fmla="*/ 0 w 287866"/>
              <a:gd name="connsiteY2" fmla="*/ 16932 h 448732"/>
              <a:gd name="connsiteX0" fmla="*/ 287866 w 287866"/>
              <a:gd name="connsiteY0" fmla="*/ 431800 h 431800"/>
              <a:gd name="connsiteX1" fmla="*/ 287866 w 287866"/>
              <a:gd name="connsiteY1" fmla="*/ 8468 h 431800"/>
              <a:gd name="connsiteX2" fmla="*/ 0 w 287866"/>
              <a:gd name="connsiteY2" fmla="*/ 0 h 431800"/>
              <a:gd name="connsiteX0" fmla="*/ 287866 w 287866"/>
              <a:gd name="connsiteY0" fmla="*/ 440000 h 440000"/>
              <a:gd name="connsiteX1" fmla="*/ 285485 w 287866"/>
              <a:gd name="connsiteY1" fmla="*/ 0 h 440000"/>
              <a:gd name="connsiteX2" fmla="*/ 0 w 287866"/>
              <a:gd name="connsiteY2" fmla="*/ 8200 h 440000"/>
              <a:gd name="connsiteX0" fmla="*/ 287866 w 287866"/>
              <a:gd name="connsiteY0" fmla="*/ 432857 h 432857"/>
              <a:gd name="connsiteX1" fmla="*/ 285485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0722 w 287866"/>
              <a:gd name="connsiteY1" fmla="*/ 0 h 432857"/>
              <a:gd name="connsiteX2" fmla="*/ 0 w 287866"/>
              <a:gd name="connsiteY2" fmla="*/ 1057 h 432857"/>
              <a:gd name="connsiteX0" fmla="*/ 287866 w 287866"/>
              <a:gd name="connsiteY0" fmla="*/ 432857 h 432857"/>
              <a:gd name="connsiteX1" fmla="*/ 283104 w 287866"/>
              <a:gd name="connsiteY1" fmla="*/ 0 h 432857"/>
              <a:gd name="connsiteX2" fmla="*/ 0 w 287866"/>
              <a:gd name="connsiteY2" fmla="*/ 1057 h 4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" h="432857">
                <a:moveTo>
                  <a:pt x="287866" y="432857"/>
                </a:moveTo>
                <a:cubicBezTo>
                  <a:pt x="287072" y="286190"/>
                  <a:pt x="283898" y="146667"/>
                  <a:pt x="283104" y="0"/>
                </a:cubicBezTo>
                <a:lnTo>
                  <a:pt x="0" y="1057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95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5508104" y="3501008"/>
            <a:ext cx="864096" cy="432048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 rot="16200000">
            <a:off x="5544108" y="4078796"/>
            <a:ext cx="720080" cy="360040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 rot="16200000">
            <a:off x="5544108" y="3032957"/>
            <a:ext cx="720080" cy="360040"/>
          </a:xfrm>
          <a:prstGeom prst="rect">
            <a:avLst/>
          </a:prstGeom>
          <a:solidFill>
            <a:srgbClr val="B3B3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8DC8BA9-97D5-42C4-A66D-7877DF721B09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85225" cy="49942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b="1" i="1" dirty="0" smtClean="0"/>
              <a:t>PowerPC Cores</a:t>
            </a:r>
            <a:endParaRPr lang="en-US" b="1" i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Virtex-FPGAs können bis zu</a:t>
            </a:r>
            <a:br>
              <a:rPr lang="de-DE" dirty="0" smtClean="0"/>
            </a:br>
            <a:r>
              <a:rPr lang="de-DE" dirty="0" smtClean="0"/>
              <a:t>4 PowerPC Prozessoren</a:t>
            </a:r>
            <a:br>
              <a:rPr lang="de-DE" dirty="0" smtClean="0"/>
            </a:br>
            <a:r>
              <a:rPr lang="de-DE" dirty="0" smtClean="0"/>
              <a:t>eingebettet in die</a:t>
            </a:r>
            <a:br>
              <a:rPr lang="de-DE" dirty="0" smtClean="0"/>
            </a:br>
            <a:r>
              <a:rPr lang="de-DE" dirty="0" smtClean="0"/>
              <a:t>konfigurierbare Hardware</a:t>
            </a:r>
            <a:br>
              <a:rPr lang="de-DE" dirty="0" smtClean="0"/>
            </a:br>
            <a:r>
              <a:rPr lang="de-DE" dirty="0" smtClean="0"/>
              <a:t>enthalten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Die PowerPCs können über</a:t>
            </a:r>
            <a:br>
              <a:rPr lang="de-DE" dirty="0" smtClean="0"/>
            </a:br>
            <a:r>
              <a:rPr lang="de-DE" dirty="0" smtClean="0"/>
              <a:t>das Verbindungsnetzwerk</a:t>
            </a:r>
            <a:br>
              <a:rPr lang="de-DE" dirty="0" smtClean="0"/>
            </a:br>
            <a:r>
              <a:rPr lang="de-DE" dirty="0" smtClean="0"/>
              <a:t>die konfigurierbare Hardware</a:t>
            </a:r>
            <a:br>
              <a:rPr lang="de-DE" dirty="0" smtClean="0"/>
            </a:br>
            <a:r>
              <a:rPr lang="de-DE" dirty="0" smtClean="0"/>
              <a:t>des FPGAs mitbenutzen</a:t>
            </a:r>
          </a:p>
          <a:p>
            <a:pPr>
              <a:lnSpc>
                <a:spcPct val="120000"/>
              </a:lnSpc>
              <a:buFont typeface="Wingdings" pitchFamily="2" charset="2"/>
              <a:buChar char="F"/>
            </a:pPr>
            <a:r>
              <a:rPr lang="de-DE" dirty="0" smtClean="0"/>
              <a:t>Aufbau sehr effizienter</a:t>
            </a:r>
            <a:br>
              <a:rPr lang="de-DE" dirty="0" smtClean="0"/>
            </a:br>
            <a:r>
              <a:rPr lang="de-DE" dirty="0" smtClean="0"/>
              <a:t>gemischter Hardware- und</a:t>
            </a:r>
            <a:br>
              <a:rPr lang="de-DE" dirty="0" smtClean="0"/>
            </a:br>
            <a:r>
              <a:rPr lang="de-DE" dirty="0" smtClean="0"/>
              <a:t>Software-Systeme möglich!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FPGA (16)</a:t>
            </a:r>
            <a:endParaRPr lang="de-D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8121" r="41037" b="2583"/>
          <a:stretch>
            <a:fillRect/>
          </a:stretch>
        </p:blipFill>
        <p:spPr bwMode="auto">
          <a:xfrm>
            <a:off x="3981996" y="475200"/>
            <a:ext cx="4982492" cy="606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 rot="16200000">
            <a:off x="8338869" y="5395669"/>
            <a:ext cx="1056700" cy="338554"/>
          </a:xfrm>
          <a:prstGeom prst="rect">
            <a:avLst/>
          </a:prstGeom>
          <a:solidFill>
            <a:srgbClr val="AAA28D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i="1" dirty="0" smtClean="0">
                <a:ea typeface="ヒラギノ角ゴ Pro W3" pitchFamily="96" charset="-128"/>
              </a:rPr>
              <a:t>[</a:t>
            </a:r>
            <a:r>
              <a:rPr lang="de-DE" sz="1600" b="1" i="1" dirty="0" smtClean="0">
                <a:ea typeface="ヒラギノ角ゴ Pro W3" pitchFamily="96" charset="-128"/>
              </a:rPr>
              <a:t>©</a:t>
            </a:r>
            <a:r>
              <a:rPr lang="de-DE" sz="1600" i="1" dirty="0" smtClean="0">
                <a:ea typeface="ヒラギノ角ゴ Pro W3" pitchFamily="96" charset="-128"/>
              </a:rPr>
              <a:t> </a:t>
            </a:r>
            <a:r>
              <a:rPr lang="de-DE" sz="1600" b="1" i="1" dirty="0" smtClean="0"/>
              <a:t>Xilinx</a:t>
            </a:r>
            <a:r>
              <a:rPr lang="de-DE" sz="1600" i="1" dirty="0" smtClean="0">
                <a:ea typeface="ヒラギノ角ゴ Pro W3" pitchFamily="96" charset="-128"/>
              </a:rPr>
              <a:t>]</a:t>
            </a:r>
            <a:endParaRPr lang="de-DE" sz="1600" i="1" dirty="0">
              <a:ea typeface="ヒラギノ角ゴ Pro W3" pitchFamily="96" charset="-128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7524328" y="6237312"/>
            <a:ext cx="1512168" cy="36004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1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9F3FA57E-746E-4F06-B318-B765435946DB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(1)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Halbleiter-Bauelemente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Halbleiter: Kombination von N- und P-leitfähigen Materialien, so dass gezielt Elektronenmangel bzw. -überschuss entsteht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Diode: Bauelement, dass Stromfluss nur in einer Richtung zulässt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Transistor: Bauelement, dass Stromfluss von Kollektor zu Emitter abhängig von Strom an der Basis zulässt oder sperrt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Aus Transistoren können einfach logische Gatter konstruiert werden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MOS-FET: Transistor, der aufgrund eines elektrischen Feldes zwischen Gate und Source schaltet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Vorteil des MOS-FETs: geringer Stromverbrauch, niedrige Leistungsaufnahme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CMOS: Prinzip, mit komplementären MOS-FETs (n- und p-Kanal MOS-FETs) symmetrische Schaltungen aufzubauen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064365BC-7D03-41A4-8C63-7776B3A69B00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(2)</a:t>
            </a:r>
            <a:endParaRPr lang="de-DE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de-DE" b="1" dirty="0" smtClean="0"/>
              <a:t>Programmierbare Logikbausteine</a:t>
            </a:r>
            <a:endParaRPr lang="de-DE" dirty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Wenn mehrere Schaltwerke an einen gemeinsamen Bus angeschlossen sind, sind Kurzschlüsse zu vermeiden</a:t>
            </a:r>
            <a:endParaRPr lang="de-DE" i="1" dirty="0" smtClean="0"/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en-US" i="1" dirty="0" smtClean="0"/>
              <a:t>Tri-State</a:t>
            </a:r>
            <a:r>
              <a:rPr lang="de-DE" dirty="0" smtClean="0"/>
              <a:t>-Puffer mit Zuständen 0, 1 und X, bzw. </a:t>
            </a:r>
            <a:r>
              <a:rPr lang="en-US" i="1" dirty="0" smtClean="0"/>
              <a:t>Wired-OR / Wired-AND-</a:t>
            </a:r>
            <a:r>
              <a:rPr lang="de-DE" dirty="0" smtClean="0"/>
              <a:t>Schaltungen mit Zuständen 0 und X bzw. 1 und X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Von PROMs bis zu PLAs: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AND- und OR-Matrix stellen Verbindungen zwischen Eingabe- und Ausgabeleitungen her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Je nach Technologie können einzelne Verbindungen in den Matrizen gesetzt / aufgehoben werden, was die Programmierung ermöglicht</a:t>
            </a:r>
          </a:p>
          <a:p>
            <a:pPr marL="381000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FPGAs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Komplexer Aufbau bestehend aus CLBs, </a:t>
            </a:r>
            <a:r>
              <a:rPr lang="en-US" i="1" dirty="0" smtClean="0"/>
              <a:t>Slices</a:t>
            </a:r>
            <a:r>
              <a:rPr lang="de-DE" dirty="0" smtClean="0"/>
              <a:t>, Funktionsgeneratoren und Speichern</a:t>
            </a:r>
          </a:p>
          <a:p>
            <a:pPr marL="781050" lvl="1" indent="-381000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Kanalweises Routing über kurze, mittlere oder lange Leitungen</a:t>
            </a:r>
          </a:p>
        </p:txBody>
      </p:sp>
    </p:spTree>
    <p:extLst>
      <p:ext uri="{BB962C8B-B14F-4D97-AF65-F5344CB8AC3E}">
        <p14:creationId xmlns:p14="http://schemas.microsoft.com/office/powerpoint/2010/main" val="232116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783865C8-38E8-493D-8ED2-32C771C874BF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Halbleiterdiode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Diode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Spezielles Bauteil mit zwei Anschlüssen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Strom kann nur in eine Richtung durch die Diode fließen</a:t>
            </a:r>
          </a:p>
          <a:p>
            <a:pPr marL="0" indent="0">
              <a:lnSpc>
                <a:spcPct val="12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b="1" dirty="0" smtClean="0"/>
              <a:t>Aufbau früher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Röhrendiode</a:t>
            </a:r>
          </a:p>
          <a:p>
            <a:pPr lvl="1"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Glaskolben mit Vakuum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45725" r="11340" b="22209"/>
          <a:stretch/>
        </p:blipFill>
        <p:spPr>
          <a:xfrm>
            <a:off x="612000" y="2276872"/>
            <a:ext cx="6670222" cy="18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</a:t>
            </a:r>
            <a:r>
              <a:rPr lang="de-DE" dirty="0"/>
              <a:t> H. Falk | </a:t>
            </a:r>
            <a:fld id="{11CE8319-72A9-49B3-AFBE-567115FA35B6}" type="datetime1">
              <a:rPr lang="de-DE" smtClean="0"/>
              <a:t>01.10.2014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4 - Technologische Grundlagen</a:t>
            </a:r>
            <a:endParaRPr lang="de-DE" dirty="0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Halbleiterdiode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 smtClean="0"/>
              <a:t>Aufbau heute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Halbleiterdiode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Leiter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Freie Elektronen können fließen</a:t>
            </a: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Isolator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Keine freien Elektronen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b="1" dirty="0" smtClean="0"/>
              <a:t>Halbleiter</a:t>
            </a:r>
            <a:endParaRPr lang="de-DE" b="1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Schicht zwischen Leiter und Isolator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Material, das mal leitend, mal isolierend sein kann</a:t>
            </a:r>
          </a:p>
          <a:p>
            <a:pPr>
              <a:lnSpc>
                <a:spcPct val="120000"/>
              </a:lnSpc>
              <a:buFont typeface="Arial" charset="0"/>
              <a:buChar char="–"/>
            </a:pPr>
            <a:r>
              <a:rPr lang="de-DE" dirty="0" smtClean="0"/>
              <a:t>Z.B. Germanium (Ge) oder Silizium (Si)</a:t>
            </a:r>
            <a:endParaRPr lang="de-DE" dirty="0"/>
          </a:p>
          <a:p>
            <a:pPr marL="0" indent="0"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  <a:buFont typeface="Arial" charset="0"/>
              <a:buChar char="–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8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32638"/>
      </a:hlink>
      <a:folHlink>
        <a:srgbClr val="A32638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32638"/>
        </a:hlink>
        <a:folHlink>
          <a:srgbClr val="A326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3229</Words>
  <Application>Microsoft Office PowerPoint</Application>
  <PresentationFormat>Bildschirmpräsentation (4:3)</PresentationFormat>
  <Paragraphs>1026</Paragraphs>
  <Slides>78</Slides>
  <Notes>77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78</vt:i4>
      </vt:variant>
    </vt:vector>
  </HeadingPairs>
  <TitlesOfParts>
    <vt:vector size="79" baseType="lpstr">
      <vt:lpstr>Leere Präsentation</vt:lpstr>
      <vt:lpstr>Grundlagen der Rechnerarchitektur [CS3100.010]</vt:lpstr>
      <vt:lpstr>Kapitel 4  Technologische Grundlagen</vt:lpstr>
      <vt:lpstr>Inhalte der Vorlesung</vt:lpstr>
      <vt:lpstr>Inhalte des Kapitels (1)</vt:lpstr>
      <vt:lpstr>Inhalte des Kapitels (2)</vt:lpstr>
      <vt:lpstr>Einordnung</vt:lpstr>
      <vt:lpstr>Halbleiterdiode (1)</vt:lpstr>
      <vt:lpstr>Halbleiterdiode (2)</vt:lpstr>
      <vt:lpstr>Halbleiterdiode (3)</vt:lpstr>
      <vt:lpstr>Halbleiter (1)</vt:lpstr>
      <vt:lpstr>Halbleiter (2)</vt:lpstr>
      <vt:lpstr>Halbleiter (3)</vt:lpstr>
      <vt:lpstr>Aufbau der Halbleiterdiode (1)</vt:lpstr>
      <vt:lpstr>Aufbau der Halbleiterdiode (2)</vt:lpstr>
      <vt:lpstr>Aufbau der Halbleiterdiode (3)</vt:lpstr>
      <vt:lpstr>Digitale Diodenschaltungen</vt:lpstr>
      <vt:lpstr>Transistor (1)</vt:lpstr>
      <vt:lpstr>Transistor (2)</vt:lpstr>
      <vt:lpstr>Transistor (3)</vt:lpstr>
      <vt:lpstr>Transistor (4)</vt:lpstr>
      <vt:lpstr>Digitale Transistorschaltungen (1)</vt:lpstr>
      <vt:lpstr>Digitale Transistorschaltungen (2)</vt:lpstr>
      <vt:lpstr>TTL (1)</vt:lpstr>
      <vt:lpstr>TTL (2)</vt:lpstr>
      <vt:lpstr>TTL (3)</vt:lpstr>
      <vt:lpstr>TTL (4)</vt:lpstr>
      <vt:lpstr>MOS-Feldeffekttransistor (1)</vt:lpstr>
      <vt:lpstr>MOS-Feldeffekttransistor (2)</vt:lpstr>
      <vt:lpstr>MOS-Feldeffekttransistor (3)</vt:lpstr>
      <vt:lpstr>MOS-Feldeffekttransistor (4)</vt:lpstr>
      <vt:lpstr>CMOS-Schaltung (1)</vt:lpstr>
      <vt:lpstr>CMOS-Schaltung (2)</vt:lpstr>
      <vt:lpstr>Roter Faden</vt:lpstr>
      <vt:lpstr>Verknüpfung von Schaltungen (1)</vt:lpstr>
      <vt:lpstr>Verknüpfung von Schaltungen (2)</vt:lpstr>
      <vt:lpstr>Tri-State-Ausgabelogik (1)</vt:lpstr>
      <vt:lpstr>Tri-State-Ausgabelogik (2)</vt:lpstr>
      <vt:lpstr>Wired-And / Wired-Or-Schaltung (1)</vt:lpstr>
      <vt:lpstr>Wired-And / Wired-Or-Schaltung (2)</vt:lpstr>
      <vt:lpstr>ROM / PROM (1)</vt:lpstr>
      <vt:lpstr>ROM / PROM (2)</vt:lpstr>
      <vt:lpstr>ROM / PROM (3)</vt:lpstr>
      <vt:lpstr>EPROM / EEPROM / Flash</vt:lpstr>
      <vt:lpstr>PROM als Schaltnetz (1)</vt:lpstr>
      <vt:lpstr>PROM als Schaltnetz (2)</vt:lpstr>
      <vt:lpstr>PAL (1)</vt:lpstr>
      <vt:lpstr>PAL (2)</vt:lpstr>
      <vt:lpstr>GAL (1)</vt:lpstr>
      <vt:lpstr>GAL (2)</vt:lpstr>
      <vt:lpstr>GAL (3)</vt:lpstr>
      <vt:lpstr>GAL (4)</vt:lpstr>
      <vt:lpstr>GAL (5)</vt:lpstr>
      <vt:lpstr>GAL (6)</vt:lpstr>
      <vt:lpstr>GAL (7)</vt:lpstr>
      <vt:lpstr>GAL (8)</vt:lpstr>
      <vt:lpstr>GAL (9)</vt:lpstr>
      <vt:lpstr>PLA</vt:lpstr>
      <vt:lpstr>CPLD (1)</vt:lpstr>
      <vt:lpstr>CPLD (2)</vt:lpstr>
      <vt:lpstr>Rekonfigurierbare Logik</vt:lpstr>
      <vt:lpstr>FPGA (1)</vt:lpstr>
      <vt:lpstr>FPGA (2)</vt:lpstr>
      <vt:lpstr>FPGA (3)</vt:lpstr>
      <vt:lpstr>FPGA (4)</vt:lpstr>
      <vt:lpstr>FPGA (5)</vt:lpstr>
      <vt:lpstr>FPGA (6)</vt:lpstr>
      <vt:lpstr>FPGA (7)</vt:lpstr>
      <vt:lpstr>FPGA (8)</vt:lpstr>
      <vt:lpstr>FPGA (9)</vt:lpstr>
      <vt:lpstr>FPGA (10)</vt:lpstr>
      <vt:lpstr>FPGA (11)</vt:lpstr>
      <vt:lpstr>FPGA (12)</vt:lpstr>
      <vt:lpstr>FPGA (13)</vt:lpstr>
      <vt:lpstr>FPGA (14)</vt:lpstr>
      <vt:lpstr>FPGA (15)</vt:lpstr>
      <vt:lpstr>FPGA (16)</vt:lpstr>
      <vt:lpstr>Zusammenfassung (1)</vt:lpstr>
      <vt:lpstr>Zusammenfassung (2)</vt:lpstr>
    </vt:vector>
  </TitlesOfParts>
  <Company>Universität Ulm, Eingebettete Systeme/Echtzeitsysteme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Grundlagen der Rechnerarchitektur (WS 14/15)</dc:title>
  <dc:subject>4 - Technologische Grundlagen</dc:subject>
  <dc:creator>Heiko Falk</dc:creator>
  <cp:lastModifiedBy>hfalk</cp:lastModifiedBy>
  <cp:revision>2915</cp:revision>
  <cp:lastPrinted>2013-10-15T07:24:27Z</cp:lastPrinted>
  <dcterms:modified xsi:type="dcterms:W3CDTF">2014-10-01T12:53:03Z</dcterms:modified>
</cp:coreProperties>
</file>