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79" r:id="rId2"/>
    <p:sldId id="487" r:id="rId3"/>
    <p:sldId id="617" r:id="rId4"/>
    <p:sldId id="618" r:id="rId5"/>
    <p:sldId id="706" r:id="rId6"/>
    <p:sldId id="490" r:id="rId7"/>
    <p:sldId id="794" r:id="rId8"/>
    <p:sldId id="795" r:id="rId9"/>
    <p:sldId id="796" r:id="rId10"/>
    <p:sldId id="797" r:id="rId11"/>
    <p:sldId id="680" r:id="rId12"/>
    <p:sldId id="681" r:id="rId13"/>
    <p:sldId id="710" r:id="rId14"/>
    <p:sldId id="712" r:id="rId15"/>
    <p:sldId id="713" r:id="rId16"/>
    <p:sldId id="798" r:id="rId17"/>
    <p:sldId id="715" r:id="rId18"/>
    <p:sldId id="800" r:id="rId19"/>
    <p:sldId id="801" r:id="rId20"/>
    <p:sldId id="714" r:id="rId21"/>
    <p:sldId id="716" r:id="rId22"/>
    <p:sldId id="682" r:id="rId23"/>
    <p:sldId id="494" r:id="rId24"/>
    <p:sldId id="717" r:id="rId25"/>
    <p:sldId id="802" r:id="rId26"/>
    <p:sldId id="718" r:id="rId27"/>
    <p:sldId id="719" r:id="rId28"/>
    <p:sldId id="803" r:id="rId29"/>
    <p:sldId id="804" r:id="rId30"/>
    <p:sldId id="628" r:id="rId31"/>
    <p:sldId id="720" r:id="rId32"/>
    <p:sldId id="721" r:id="rId33"/>
    <p:sldId id="493" r:id="rId34"/>
    <p:sldId id="722" r:id="rId35"/>
    <p:sldId id="496" r:id="rId36"/>
    <p:sldId id="608" r:id="rId37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B3"/>
    <a:srgbClr val="B3B3FF"/>
    <a:srgbClr val="FFFFCC"/>
    <a:srgbClr val="FFFF66"/>
    <a:srgbClr val="FFFF9A"/>
    <a:srgbClr val="FF5050"/>
    <a:srgbClr val="FF7C80"/>
    <a:srgbClr val="AAA28D"/>
    <a:srgbClr val="7D9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i="0" dirty="0" smtClean="0"/>
              <a:t>Notiz:</a:t>
            </a:r>
            <a:r>
              <a:rPr lang="de-DE" b="0" i="0" baseline="0" dirty="0" smtClean="0"/>
              <a:t> Gatterlaufzeit beträgt tatsächlich 2</a:t>
            </a:r>
            <a:r>
              <a:rPr lang="de-DE" b="0" i="1" baseline="0" dirty="0" smtClean="0"/>
              <a:t>n</a:t>
            </a:r>
            <a:r>
              <a:rPr lang="de-DE" b="0" i="0" baseline="0" dirty="0" smtClean="0"/>
              <a:t> und nicht 3</a:t>
            </a:r>
            <a:r>
              <a:rPr lang="de-DE" b="0" i="1" baseline="0" dirty="0" smtClean="0"/>
              <a:t>n</a:t>
            </a:r>
            <a:r>
              <a:rPr lang="de-DE" b="0" i="0" baseline="0" dirty="0" smtClean="0"/>
              <a:t>. 2</a:t>
            </a:r>
            <a:r>
              <a:rPr lang="de-DE" b="0" i="1" baseline="0" dirty="0" smtClean="0"/>
              <a:t>n</a:t>
            </a:r>
            <a:r>
              <a:rPr lang="de-DE" b="0" i="0" baseline="0" dirty="0" smtClean="0"/>
              <a:t> deshalb, weil das Carry-In-Signal, das von dem vorigen Volladdierer in der Kette kommt, nur durch einen Halbaddierer und ein ODER-Gatter laufen muss, bis das neue Carry-Out-Signal berechnet ist.</a:t>
            </a:r>
          </a:p>
          <a:p>
            <a:endParaRPr lang="de-DE" b="0" i="0" smtClean="0"/>
          </a:p>
          <a:p>
            <a:r>
              <a:rPr lang="de-DE" b="0" i="0" smtClean="0"/>
              <a:t>Nehmen </a:t>
            </a:r>
            <a:r>
              <a:rPr lang="de-DE" b="0" i="0" dirty="0" smtClean="0"/>
              <a:t>wir an, wir wollen zwei 4 Bits breite Zahlen addieren, so dass wir einen RCA mit vier Volladdierern haben.</a:t>
            </a:r>
          </a:p>
          <a:p>
            <a:endParaRPr lang="de-DE" b="0" i="0" dirty="0" smtClean="0"/>
          </a:p>
          <a:p>
            <a:r>
              <a:rPr lang="de-DE" b="0" i="0" dirty="0" smtClean="0"/>
              <a:t>Zum Zeitpunkt t = 0 liegen alle Eingangsbits a0...a3 und b0...b3 an den Volladdierern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Nach einer Gatterlaufzeit, d.h. zu t = 1, liegen IN JEDEM der 4 </a:t>
            </a:r>
            <a:r>
              <a:rPr lang="de-DE" b="0" i="0" dirty="0" err="1" smtClean="0"/>
              <a:t>Volladdierer</a:t>
            </a:r>
            <a:r>
              <a:rPr lang="de-DE" b="0" i="0" dirty="0" smtClean="0"/>
              <a:t> die Ausgänge des ersten </a:t>
            </a:r>
            <a:r>
              <a:rPr lang="de-DE" b="0" i="0" dirty="0" err="1" smtClean="0"/>
              <a:t>Halbaddierers</a:t>
            </a:r>
            <a:r>
              <a:rPr lang="de-DE" b="0" i="0" dirty="0" smtClean="0"/>
              <a:t> stabil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Nach einer weiteren Gatterlaufzeit (t = 2) liegen IN JEDEM der 4 </a:t>
            </a:r>
            <a:r>
              <a:rPr lang="de-DE" b="0" i="0" dirty="0" err="1" smtClean="0"/>
              <a:t>Volladdierer</a:t>
            </a:r>
            <a:r>
              <a:rPr lang="de-DE" b="0" i="0" dirty="0" smtClean="0"/>
              <a:t> die Ausgänge des zweiten </a:t>
            </a:r>
            <a:r>
              <a:rPr lang="de-DE" b="0" i="0" dirty="0" err="1" smtClean="0"/>
              <a:t>Halbaddierers</a:t>
            </a:r>
            <a:r>
              <a:rPr lang="de-DE" b="0" i="0" dirty="0" smtClean="0"/>
              <a:t> stabil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Nach einer weiteren Gatterlaufzeit (t = 3) produziert DER ÄUSSERST RECHTE </a:t>
            </a:r>
            <a:r>
              <a:rPr lang="de-DE" b="0" i="0" dirty="0" err="1" smtClean="0"/>
              <a:t>Volladdierer</a:t>
            </a:r>
            <a:r>
              <a:rPr lang="de-DE" b="0" i="0" dirty="0" smtClean="0"/>
              <a:t> nun ein </a:t>
            </a:r>
            <a:r>
              <a:rPr lang="de-DE" b="0" i="0" dirty="0" err="1" smtClean="0"/>
              <a:t>Übertragsbit</a:t>
            </a:r>
            <a:r>
              <a:rPr lang="de-DE" b="0" i="0" dirty="0" smtClean="0"/>
              <a:t> </a:t>
            </a:r>
            <a:r>
              <a:rPr lang="de-DE" b="0" i="0" dirty="0" err="1" smtClean="0"/>
              <a:t>cout</a:t>
            </a:r>
            <a:r>
              <a:rPr lang="de-DE" b="0" i="0" dirty="0" smtClean="0"/>
              <a:t> an den zweiten </a:t>
            </a:r>
            <a:r>
              <a:rPr lang="de-DE" b="0" i="0" dirty="0" err="1" smtClean="0"/>
              <a:t>Volladdierer</a:t>
            </a:r>
            <a:r>
              <a:rPr lang="de-DE" b="0" i="0" dirty="0" smtClean="0"/>
              <a:t> von rechts. Dieses Bit liegt nun also als neuer Input am zweiten </a:t>
            </a:r>
            <a:r>
              <a:rPr lang="de-DE" b="0" i="0" dirty="0" err="1" smtClean="0"/>
              <a:t>Halbaddierer</a:t>
            </a:r>
            <a:r>
              <a:rPr lang="de-DE" b="0" i="0" dirty="0" smtClean="0"/>
              <a:t> des zweiten </a:t>
            </a:r>
            <a:r>
              <a:rPr lang="de-DE" b="0" i="0" dirty="0" err="1" smtClean="0"/>
              <a:t>Volladdierers</a:t>
            </a:r>
            <a:r>
              <a:rPr lang="de-DE" b="0" i="0" dirty="0" smtClean="0"/>
              <a:t> von rechts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Zum Zeitpunkt t = 4 liegen also am zweiten </a:t>
            </a:r>
            <a:r>
              <a:rPr lang="de-DE" b="0" i="0" dirty="0" err="1" smtClean="0"/>
              <a:t>Halbaddierer</a:t>
            </a:r>
            <a:r>
              <a:rPr lang="de-DE" b="0" i="0" dirty="0" smtClean="0"/>
              <a:t> des zweiten </a:t>
            </a:r>
            <a:r>
              <a:rPr lang="de-DE" b="0" i="0" dirty="0" err="1" smtClean="0"/>
              <a:t>Volladdierers</a:t>
            </a:r>
            <a:r>
              <a:rPr lang="de-DE" b="0" i="0" dirty="0" smtClean="0"/>
              <a:t> von rechts die Ausgänge stabil an. Insbesondere liegt erst jetzt das Summenbit s1 des 2. </a:t>
            </a:r>
            <a:r>
              <a:rPr lang="de-DE" b="0" i="0" dirty="0" err="1" smtClean="0"/>
              <a:t>VA's</a:t>
            </a:r>
            <a:r>
              <a:rPr lang="de-DE" b="0" i="0" dirty="0" smtClean="0"/>
              <a:t> von rechts stabil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Zum Zeitpunkt t = 5 produziert dieser 2. VA von rechts nun wieder ein </a:t>
            </a:r>
            <a:r>
              <a:rPr lang="de-DE" b="0" i="0" dirty="0" err="1" smtClean="0"/>
              <a:t>Übertragsbit</a:t>
            </a:r>
            <a:r>
              <a:rPr lang="de-DE" b="0" i="0" dirty="0" smtClean="0"/>
              <a:t> </a:t>
            </a:r>
            <a:r>
              <a:rPr lang="de-DE" b="0" i="0" dirty="0" err="1" smtClean="0"/>
              <a:t>cout</a:t>
            </a:r>
            <a:r>
              <a:rPr lang="de-DE" b="0" i="0" dirty="0" smtClean="0"/>
              <a:t>, jetzt an den 3. VA von rechts. Dieses </a:t>
            </a:r>
            <a:r>
              <a:rPr lang="de-DE" b="0" i="0" dirty="0" err="1" smtClean="0"/>
              <a:t>cout</a:t>
            </a:r>
            <a:r>
              <a:rPr lang="de-DE" b="0" i="0" dirty="0" smtClean="0"/>
              <a:t> liegt nun also als neuer Input am 2. HA des 3. </a:t>
            </a:r>
            <a:r>
              <a:rPr lang="de-DE" b="0" i="0" dirty="0" err="1" smtClean="0"/>
              <a:t>VA's</a:t>
            </a:r>
            <a:r>
              <a:rPr lang="de-DE" b="0" i="0" dirty="0" smtClean="0"/>
              <a:t> von rechts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Zum Zeitpunkt t = 6 liegen dann also am 2. HA des 3. </a:t>
            </a:r>
            <a:r>
              <a:rPr lang="de-DE" b="0" i="0" dirty="0" err="1" smtClean="0"/>
              <a:t>VA's</a:t>
            </a:r>
            <a:r>
              <a:rPr lang="de-DE" b="0" i="0" dirty="0" smtClean="0"/>
              <a:t> von rechts die Ausgänge stabil an. Insbesondere liegt erst jetzt das Summenbit s2 des 3. </a:t>
            </a:r>
            <a:r>
              <a:rPr lang="de-DE" b="0" i="0" dirty="0" err="1" smtClean="0"/>
              <a:t>VA's</a:t>
            </a:r>
            <a:r>
              <a:rPr lang="de-DE" b="0" i="0" dirty="0" smtClean="0"/>
              <a:t> von rechts stabil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Zum Zeitpunkt t = 7 produziert dieser 3. VA von rechts nun wiederum ein </a:t>
            </a:r>
            <a:r>
              <a:rPr lang="de-DE" b="0" i="0" dirty="0" err="1" smtClean="0"/>
              <a:t>Übertragsbit</a:t>
            </a:r>
            <a:r>
              <a:rPr lang="de-DE" b="0" i="0" dirty="0" smtClean="0"/>
              <a:t> </a:t>
            </a:r>
            <a:r>
              <a:rPr lang="de-DE" b="0" i="0" dirty="0" err="1" smtClean="0"/>
              <a:t>cout</a:t>
            </a:r>
            <a:r>
              <a:rPr lang="de-DE" b="0" i="0" dirty="0" smtClean="0"/>
              <a:t>, jetzt an den äußerst linken VA. Dieses </a:t>
            </a:r>
            <a:r>
              <a:rPr lang="de-DE" b="0" i="0" dirty="0" err="1" smtClean="0"/>
              <a:t>cout</a:t>
            </a:r>
            <a:r>
              <a:rPr lang="de-DE" b="0" i="0" dirty="0" smtClean="0"/>
              <a:t> liegt nun also als neuer Input am 2. HA des äußerst linken HA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Zum Zeitpunkt t = 8 liegen </a:t>
            </a:r>
            <a:r>
              <a:rPr lang="de-DE" b="0" i="0" dirty="0" err="1" smtClean="0"/>
              <a:t>dall</a:t>
            </a:r>
            <a:r>
              <a:rPr lang="de-DE" b="0" i="0" dirty="0" smtClean="0"/>
              <a:t> also am 2. HA des äußerst linken </a:t>
            </a:r>
            <a:r>
              <a:rPr lang="de-DE" b="0" i="0" dirty="0" err="1" smtClean="0"/>
              <a:t>VA's</a:t>
            </a:r>
            <a:r>
              <a:rPr lang="de-DE" b="0" i="0" dirty="0" smtClean="0"/>
              <a:t> die Ausgänge stabil an. Insbesondere liegt erst jetzt das letzte Summenbit s3 des äußerst linken VA stabil an.</a:t>
            </a:r>
          </a:p>
          <a:p>
            <a:endParaRPr lang="de-DE" b="0" i="0" dirty="0" smtClean="0"/>
          </a:p>
          <a:p>
            <a:r>
              <a:rPr lang="de-DE" b="0" i="0" dirty="0" smtClean="0"/>
              <a:t>Ihr seht also anhand dieses Ablaufs, dass die </a:t>
            </a:r>
            <a:r>
              <a:rPr lang="de-DE" b="0" i="0" dirty="0" err="1" smtClean="0"/>
              <a:t>Worst</a:t>
            </a:r>
            <a:r>
              <a:rPr lang="de-DE" b="0" i="0" dirty="0" smtClean="0"/>
              <a:t>-Case Laufzeit des Ripple-Carry-</a:t>
            </a:r>
            <a:r>
              <a:rPr lang="de-DE" b="0" i="0" dirty="0" err="1" smtClean="0"/>
              <a:t>Addierers</a:t>
            </a:r>
            <a:r>
              <a:rPr lang="de-DE" b="0" i="0" dirty="0" smtClean="0"/>
              <a:t> durch die Verzögerung bestimmt ist, die in jeder der Stufen 1, ..., 3 zwischen einer Änderung von </a:t>
            </a:r>
            <a:r>
              <a:rPr lang="de-DE" b="0" i="0" dirty="0" err="1" smtClean="0"/>
              <a:t>cin</a:t>
            </a:r>
            <a:r>
              <a:rPr lang="de-DE" b="0" i="0" dirty="0" smtClean="0"/>
              <a:t> und dem stabilen Anliegen von </a:t>
            </a:r>
            <a:r>
              <a:rPr lang="de-DE" b="0" i="0" dirty="0" err="1" smtClean="0"/>
              <a:t>cout</a:t>
            </a:r>
            <a:r>
              <a:rPr lang="de-DE" b="0" i="0" dirty="0" smtClean="0"/>
              <a:t> auftritt. Und an dem Zeitverlauf oben könnt ihr sehen, dass pro einzelner Stufe im Ripple-Carry-Addierer genau zwei Gatterlaufzeiten Verzögerung entstehen, so dass die Gesamtlaufzeit des Ripple-Carry-</a:t>
            </a:r>
            <a:r>
              <a:rPr lang="de-DE" b="0" i="0" dirty="0" err="1" smtClean="0"/>
              <a:t>Addierers</a:t>
            </a:r>
            <a:r>
              <a:rPr lang="de-DE" b="0" i="0" dirty="0" smtClean="0"/>
              <a:t>, wie in Kapitel 5 Folie 10 angegeben, 2n * \</a:t>
            </a:r>
            <a:r>
              <a:rPr lang="de-DE" b="0" i="0" dirty="0" err="1" smtClean="0"/>
              <a:t>delta</a:t>
            </a:r>
            <a:r>
              <a:rPr lang="de-DE" b="0" i="0" dirty="0" smtClean="0"/>
              <a:t> t ist.</a:t>
            </a:r>
          </a:p>
          <a:p>
            <a:endParaRPr lang="de-DE" b="0" i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5DB5FAAB-42A9-45BA-A87E-19D93F236C4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66E22B6-12B7-40E9-A32E-E8B40DC10C3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7F917E5-332C-4840-970D-92BB86CCCC0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DDDECCD-2251-4909-AAF6-DD83C87A4BD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CCFBFB3-B55C-45BC-8361-D57354AFBD8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2645368-4634-4EE4-95F6-F083D0037B4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26B3037-4E7E-4D4D-980C-2973606D7841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1B5F6EB6-6C00-43A3-B5D4-6BD810CFF93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61256D1-90CA-4438-9D32-041556DC333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77AF73C-C374-4F7E-A628-06B158F8050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84276E1-8DD4-4610-886F-2EDE95F9401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5068FED-024B-43E3-89FF-59F9B3F8A9B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</a:t>
            </a:r>
            <a:r>
              <a:rPr lang="de-DE" sz="1000" dirty="0" smtClean="0">
                <a:solidFill>
                  <a:srgbClr val="A32638"/>
                </a:solidFill>
              </a:rPr>
              <a:t>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/36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</a:t>
            </a:r>
            <a:r>
              <a:rPr lang="de-DE" dirty="0" smtClean="0"/>
              <a:t>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7D09497-3294-4BD5-9794-27913094DA9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Paralleles Addierwerk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Schaltnetz zur Addition </a:t>
            </a:r>
            <a:r>
              <a:rPr lang="de-DE" b="1" i="1" dirty="0" smtClean="0"/>
              <a:t>n</a:t>
            </a:r>
            <a:r>
              <a:rPr lang="de-DE" b="1" dirty="0" smtClean="0"/>
              <a:t>-Bit langer Summanden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Lange Gatterlaufzeit, bis Endergebnis stabil anliegt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Gatterlaufzeit: </a:t>
            </a:r>
            <a:r>
              <a:rPr lang="de-DE" i="1" dirty="0" smtClean="0"/>
              <a:t>t</a:t>
            </a:r>
            <a:r>
              <a:rPr lang="de-DE" dirty="0" smtClean="0"/>
              <a:t> = 2</a:t>
            </a:r>
            <a:r>
              <a:rPr lang="de-DE" i="1" dirty="0" smtClean="0"/>
              <a:t>n</a:t>
            </a:r>
            <a:r>
              <a:rPr lang="de-DE" dirty="0" smtClean="0"/>
              <a:t> * ∆</a:t>
            </a:r>
            <a:r>
              <a:rPr lang="de-DE" i="1" dirty="0" smtClean="0"/>
              <a:t>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Ripple Carry Adder (RCA)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40583" r="6018" b="13227"/>
          <a:stretch/>
        </p:blipFill>
        <p:spPr>
          <a:xfrm>
            <a:off x="611560" y="1844824"/>
            <a:ext cx="7517501" cy="241142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7812360" y="2132856"/>
            <a:ext cx="316701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01050" y="20927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48396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9E24E1C-5969-421F-8A27-60D4A6AE2F6A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Serielles Addierwerk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Synchrones Schaltwerk zur Addition </a:t>
            </a:r>
            <a:r>
              <a:rPr lang="de-DE" b="1" i="1" dirty="0" smtClean="0"/>
              <a:t>n</a:t>
            </a:r>
            <a:r>
              <a:rPr lang="de-DE" b="1" dirty="0" smtClean="0"/>
              <a:t>-Bit langer Summanden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Schieberegister für jeden Summanden und für das Ergebnis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 Takt wird genau eine Stelle der Summanden addiert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Additionsergebnis liegt nach </a:t>
            </a:r>
            <a:r>
              <a:rPr lang="de-DE" i="1" dirty="0" smtClean="0"/>
              <a:t>n</a:t>
            </a:r>
            <a:r>
              <a:rPr lang="de-DE" dirty="0" smtClean="0"/>
              <a:t> Takten vor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Carry</a:t>
            </a:r>
            <a:r>
              <a:rPr lang="de-DE" dirty="0" smtClean="0"/>
              <a:t>-Flip-Flop muss zu Beginn mit 0 initialisiert werden!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38620" r="5278" b="30690"/>
          <a:stretch/>
        </p:blipFill>
        <p:spPr>
          <a:xfrm>
            <a:off x="612000" y="1846800"/>
            <a:ext cx="7037256" cy="17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3A11C8D-3F2D-4369-957B-9DA70549E6A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Carry-Look-Ahead</a:t>
            </a:r>
            <a:r>
              <a:rPr lang="de-DE" dirty="0" smtClean="0"/>
              <a:t>-Addierer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Beschleunigung der Addition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Vermeidung des sequentiellen Durchlaufs der Überträge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Idee: parallele Berechnung aller Überträge für jede Stelle </a:t>
            </a:r>
            <a:r>
              <a:rPr lang="de-DE" i="1" dirty="0" smtClean="0"/>
              <a:t>i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Es gilt für Stelle </a:t>
            </a:r>
            <a:r>
              <a:rPr lang="de-DE" b="1" i="1" dirty="0" smtClean="0"/>
              <a:t>i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c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+1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+ (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) * </a:t>
            </a:r>
            <a:r>
              <a:rPr lang="de-DE" i="1" dirty="0" smtClean="0"/>
              <a:t>c</a:t>
            </a:r>
            <a:r>
              <a:rPr lang="de-DE" i="1" baseline="-25000" dirty="0" smtClean="0"/>
              <a:t>i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/>
              <a:t>     </a:t>
            </a:r>
            <a:r>
              <a:rPr lang="de-DE" sz="300" dirty="0" smtClean="0"/>
              <a:t> </a:t>
            </a:r>
            <a:r>
              <a:rPr lang="de-DE" dirty="0" smtClean="0"/>
              <a:t>= </a:t>
            </a:r>
            <a:r>
              <a:rPr lang="de-DE" i="1" dirty="0" smtClean="0"/>
              <a:t>G</a:t>
            </a:r>
            <a:r>
              <a:rPr lang="de-DE" i="1" baseline="-25000" dirty="0" smtClean="0"/>
              <a:t>i</a:t>
            </a:r>
            <a:r>
              <a:rPr lang="de-DE" dirty="0" smtClean="0"/>
              <a:t> + </a:t>
            </a: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* </a:t>
            </a:r>
            <a:r>
              <a:rPr lang="de-DE" i="1" dirty="0" smtClean="0"/>
              <a:t>c</a:t>
            </a:r>
            <a:r>
              <a:rPr lang="de-DE" i="1" baseline="-25000" dirty="0" smtClean="0"/>
              <a:t>i</a:t>
            </a:r>
            <a:r>
              <a:rPr lang="de-DE" dirty="0" smtClean="0"/>
              <a:t> mit</a:t>
            </a: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G</a:t>
            </a:r>
            <a:r>
              <a:rPr lang="de-DE" i="1" baseline="-25000" dirty="0" smtClean="0"/>
              <a:t>i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   gibt an, ob Stelle </a:t>
            </a:r>
            <a:r>
              <a:rPr lang="de-DE" i="1" dirty="0" smtClean="0"/>
              <a:t>i</a:t>
            </a:r>
            <a:r>
              <a:rPr lang="de-DE" dirty="0" smtClean="0"/>
              <a:t> </a:t>
            </a:r>
            <a:r>
              <a:rPr lang="en-US" i="1" dirty="0" smtClean="0"/>
              <a:t>Carry</a:t>
            </a:r>
            <a:r>
              <a:rPr lang="de-DE" dirty="0" smtClean="0"/>
              <a:t> generiert </a:t>
            </a:r>
            <a:r>
              <a:rPr lang="en-US" i="1" dirty="0" smtClean="0"/>
              <a:t>(Generate)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P</a:t>
            </a:r>
            <a:r>
              <a:rPr lang="de-DE" i="1" baseline="-25000" dirty="0" smtClean="0"/>
              <a:t>i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i="1" baseline="-25000" dirty="0" smtClean="0"/>
              <a:t>i</a:t>
            </a:r>
            <a:r>
              <a:rPr lang="de-DE" dirty="0" smtClean="0"/>
              <a:t> +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  </a:t>
            </a:r>
            <a:r>
              <a:rPr lang="de-DE" sz="1400" dirty="0" smtClean="0"/>
              <a:t> </a:t>
            </a:r>
            <a:r>
              <a:rPr lang="de-DE" dirty="0" smtClean="0"/>
              <a:t>gibt an, ob Stelle </a:t>
            </a:r>
            <a:r>
              <a:rPr lang="de-DE" i="1" dirty="0" smtClean="0"/>
              <a:t>i</a:t>
            </a:r>
            <a:r>
              <a:rPr lang="de-DE" dirty="0" smtClean="0"/>
              <a:t> </a:t>
            </a:r>
            <a:r>
              <a:rPr lang="en-US" i="1" dirty="0" smtClean="0"/>
              <a:t>Carry</a:t>
            </a:r>
            <a:r>
              <a:rPr lang="de-DE" dirty="0" smtClean="0"/>
              <a:t> weitergeben muss </a:t>
            </a:r>
            <a:r>
              <a:rPr lang="en-US" i="1" dirty="0" smtClean="0"/>
              <a:t>(Propagate)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		    </a:t>
            </a:r>
            <a:r>
              <a:rPr lang="de-DE" sz="1400" dirty="0" smtClean="0"/>
              <a:t> </a:t>
            </a:r>
            <a:r>
              <a:rPr lang="de-DE" dirty="0" smtClean="0"/>
              <a:t>falls vorherige Stelle </a:t>
            </a:r>
            <a:r>
              <a:rPr lang="en-US" i="1" dirty="0" smtClean="0"/>
              <a:t>Carry</a:t>
            </a:r>
            <a:r>
              <a:rPr lang="de-DE" dirty="0" smtClean="0"/>
              <a:t> generiert oder weitergibt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Schaltfunktionen für Überträge</a:t>
            </a:r>
            <a:br>
              <a:rPr lang="de-DE" dirty="0" smtClean="0"/>
            </a:br>
            <a:r>
              <a:rPr lang="de-DE" i="1" dirty="0" smtClean="0"/>
              <a:t>c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>
                <a:solidFill>
                  <a:srgbClr val="0070C0"/>
                </a:solidFill>
              </a:rPr>
              <a:t>G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 smtClean="0">
                <a:solidFill>
                  <a:srgbClr val="0070C0"/>
                </a:solidFill>
              </a:rPr>
              <a:t> +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c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 smtClean="0"/>
              <a:t>c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/>
              <a:t>G</a:t>
            </a:r>
            <a:r>
              <a:rPr lang="de-DE" baseline="-25000" dirty="0" smtClean="0"/>
              <a:t>1</a:t>
            </a:r>
            <a:r>
              <a:rPr lang="de-DE" dirty="0" smtClean="0"/>
              <a:t> + </a:t>
            </a:r>
            <a:r>
              <a:rPr lang="de-DE" i="1" dirty="0" smtClean="0"/>
              <a:t>P</a:t>
            </a:r>
            <a:r>
              <a:rPr lang="de-DE" baseline="-25000" dirty="0" smtClean="0"/>
              <a:t>1</a:t>
            </a:r>
            <a:r>
              <a:rPr lang="de-DE" dirty="0" smtClean="0"/>
              <a:t> * </a:t>
            </a:r>
            <a:r>
              <a:rPr lang="de-DE" i="1" dirty="0" smtClean="0"/>
              <a:t>c</a:t>
            </a:r>
            <a:r>
              <a:rPr lang="de-DE" baseline="-25000" dirty="0" smtClean="0"/>
              <a:t>1</a:t>
            </a:r>
            <a:r>
              <a:rPr lang="de-DE" dirty="0" smtClean="0"/>
              <a:t> = </a:t>
            </a:r>
            <a:r>
              <a:rPr lang="de-DE" i="1" dirty="0" smtClean="0">
                <a:solidFill>
                  <a:srgbClr val="0070C0"/>
                </a:solidFill>
              </a:rPr>
              <a:t>G</a:t>
            </a:r>
            <a:r>
              <a:rPr lang="de-DE" baseline="-25000" dirty="0" smtClean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 +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G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 smtClean="0">
                <a:solidFill>
                  <a:srgbClr val="0070C0"/>
                </a:solidFill>
              </a:rPr>
              <a:t> +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c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 smtClean="0"/>
              <a:t>c</a:t>
            </a:r>
            <a:r>
              <a:rPr lang="de-DE" baseline="-25000" dirty="0" smtClean="0"/>
              <a:t>3</a:t>
            </a:r>
            <a:r>
              <a:rPr lang="de-DE" dirty="0" smtClean="0"/>
              <a:t> = </a:t>
            </a:r>
            <a:r>
              <a:rPr lang="de-DE" i="1" dirty="0" smtClean="0"/>
              <a:t>G</a:t>
            </a:r>
            <a:r>
              <a:rPr lang="de-DE" baseline="-25000" dirty="0" smtClean="0"/>
              <a:t>2</a:t>
            </a:r>
            <a:r>
              <a:rPr lang="de-DE" dirty="0" smtClean="0"/>
              <a:t> + </a:t>
            </a:r>
            <a:r>
              <a:rPr lang="de-DE" i="1" dirty="0" smtClean="0"/>
              <a:t>P</a:t>
            </a:r>
            <a:r>
              <a:rPr lang="de-DE" baseline="-25000" dirty="0" smtClean="0"/>
              <a:t>2</a:t>
            </a:r>
            <a:r>
              <a:rPr lang="de-DE" dirty="0" smtClean="0"/>
              <a:t> * </a:t>
            </a:r>
            <a:r>
              <a:rPr lang="de-DE" i="1" dirty="0" smtClean="0"/>
              <a:t>c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i="1" dirty="0" smtClean="0">
                <a:solidFill>
                  <a:srgbClr val="0070C0"/>
                </a:solidFill>
              </a:rPr>
              <a:t>G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 +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G</a:t>
            </a:r>
            <a:r>
              <a:rPr lang="de-DE" baseline="-25000" dirty="0" smtClean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 +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G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 smtClean="0">
                <a:solidFill>
                  <a:srgbClr val="0070C0"/>
                </a:solidFill>
              </a:rPr>
              <a:t> +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1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 smtClean="0">
                <a:solidFill>
                  <a:srgbClr val="0070C0"/>
                </a:solidFill>
              </a:rPr>
              <a:t> * </a:t>
            </a:r>
            <a:r>
              <a:rPr lang="de-DE" i="1" dirty="0" smtClean="0">
                <a:solidFill>
                  <a:srgbClr val="0070C0"/>
                </a:solidFill>
              </a:rPr>
              <a:t>c</a:t>
            </a:r>
            <a:r>
              <a:rPr lang="de-DE" baseline="-25000" dirty="0" smtClean="0">
                <a:solidFill>
                  <a:srgbClr val="0070C0"/>
                </a:solidFill>
              </a:rPr>
              <a:t>0</a:t>
            </a:r>
            <a:r>
              <a:rPr lang="de-DE" dirty="0"/>
              <a:t/>
            </a:r>
            <a:br>
              <a:rPr lang="de-DE" dirty="0"/>
            </a:br>
            <a:r>
              <a:rPr lang="de-DE" sz="2600" b="1" baseline="20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440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23BD919-E254-4935-B59C-52AF87AF01D6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Carry-Look-Ahead</a:t>
            </a:r>
            <a:r>
              <a:rPr lang="de-DE" dirty="0"/>
              <a:t>-Addierer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Berechnung der Überträge mit maximal 2 Gatterlaufzeiten möglich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Max. Anzahl der Gattereingänge hängt von der Breite des Addierers ab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Kaskadierung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 CLA-Addierer nur 4∆</a:t>
            </a:r>
            <a:r>
              <a:rPr lang="de-DE" i="1" dirty="0" smtClean="0"/>
              <a:t>t</a:t>
            </a:r>
            <a:r>
              <a:rPr lang="de-DE" dirty="0" smtClean="0"/>
              <a:t> Verzögerung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3" t="23397" r="10742" b="14086"/>
          <a:stretch/>
        </p:blipFill>
        <p:spPr>
          <a:xfrm>
            <a:off x="612000" y="2132856"/>
            <a:ext cx="550333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6052CE2-5CC2-4417-B2B3-C653D9B431A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Carry</a:t>
            </a:r>
            <a:r>
              <a:rPr lang="en-US" dirty="0" smtClean="0"/>
              <a:t>-</a:t>
            </a:r>
            <a:r>
              <a:rPr lang="en-US" i="1" dirty="0" smtClean="0"/>
              <a:t>Select</a:t>
            </a:r>
            <a:r>
              <a:rPr lang="de-DE" dirty="0" smtClean="0"/>
              <a:t>-Addierer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Beschleunigung der Addition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Idee: nicht auf das </a:t>
            </a:r>
            <a:r>
              <a:rPr lang="en-US" i="1" dirty="0" smtClean="0"/>
              <a:t>Carry</a:t>
            </a:r>
            <a:r>
              <a:rPr lang="de-DE" dirty="0" smtClean="0"/>
              <a:t> des niederwertigen Blocks warten, sondern beide Ergebnisse berechnen und später selektieren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Multiplexer selektiert Endergebnis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29900" r="11295" b="19702"/>
          <a:stretch/>
        </p:blipFill>
        <p:spPr>
          <a:xfrm>
            <a:off x="612000" y="2486081"/>
            <a:ext cx="5469467" cy="28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9B0713-0C83-4287-9A00-BEEB599B506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Carry</a:t>
            </a:r>
            <a:r>
              <a:rPr lang="en-US" dirty="0" smtClean="0"/>
              <a:t>-</a:t>
            </a:r>
            <a:r>
              <a:rPr lang="en-US" i="1" dirty="0" smtClean="0"/>
              <a:t>Save</a:t>
            </a:r>
            <a:r>
              <a:rPr lang="de-DE" dirty="0" smtClean="0"/>
              <a:t>-Addierer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Mehr als zwei Summanden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Überträge aus erster Addition werden in der nächsten Addition berücksichtigt</a:t>
            </a:r>
            <a:br>
              <a:rPr lang="de-DE" dirty="0" smtClean="0"/>
            </a:br>
            <a:r>
              <a:rPr lang="de-DE" dirty="0" smtClean="0"/>
              <a:t>(keine Weitergabe der Überträge in der laufenden Addition)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4-Bit CSA für vier Summanden </a:t>
            </a:r>
            <a:r>
              <a:rPr lang="de-DE" i="1" dirty="0" smtClean="0"/>
              <a:t>a</a:t>
            </a:r>
            <a:r>
              <a:rPr lang="de-DE" dirty="0" smtClean="0"/>
              <a:t>, </a:t>
            </a:r>
            <a:r>
              <a:rPr lang="de-DE" i="1" dirty="0" smtClean="0"/>
              <a:t>b</a:t>
            </a:r>
            <a:r>
              <a:rPr lang="de-DE" dirty="0" smtClean="0"/>
              <a:t>, </a:t>
            </a:r>
            <a:r>
              <a:rPr lang="de-DE" i="1" dirty="0" smtClean="0"/>
              <a:t>c</a:t>
            </a:r>
            <a:r>
              <a:rPr lang="de-DE" dirty="0" smtClean="0"/>
              <a:t>, </a:t>
            </a:r>
            <a:r>
              <a:rPr lang="de-DE" i="1" dirty="0" smtClean="0"/>
              <a:t>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t="31526" r="23611" b="17486"/>
          <a:stretch/>
        </p:blipFill>
        <p:spPr>
          <a:xfrm>
            <a:off x="612000" y="3244303"/>
            <a:ext cx="4368800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2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2364E63-FD82-4B68-BACD-673067C892A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Zweierkomplement-Darstellung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Berechnung des Zweierkomplements einer Zahl </a:t>
            </a:r>
            <a:r>
              <a:rPr lang="de-DE" b="1" i="1" dirty="0" smtClean="0"/>
              <a:t>N</a:t>
            </a:r>
            <a:r>
              <a:rPr lang="de-DE" b="1" dirty="0" smtClean="0"/>
              <a:t> bei </a:t>
            </a:r>
            <a:r>
              <a:rPr lang="de-DE" b="1" i="1" dirty="0" smtClean="0"/>
              <a:t>n</a:t>
            </a:r>
            <a:r>
              <a:rPr lang="de-DE" b="1" dirty="0" smtClean="0"/>
              <a:t> Ziffern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C</a:t>
            </a:r>
            <a:r>
              <a:rPr lang="de-DE" dirty="0" smtClean="0"/>
              <a:t> = 2</a:t>
            </a:r>
            <a:r>
              <a:rPr lang="de-DE" i="1" baseline="30000" dirty="0" smtClean="0"/>
              <a:t>n</a:t>
            </a:r>
            <a:r>
              <a:rPr lang="de-DE" dirty="0" smtClean="0"/>
              <a:t> – </a:t>
            </a:r>
            <a:r>
              <a:rPr lang="de-DE" i="1" dirty="0" smtClean="0"/>
              <a:t>N</a:t>
            </a:r>
            <a:r>
              <a:rPr lang="de-DE" dirty="0" smtClean="0"/>
              <a:t> bei </a:t>
            </a:r>
            <a:r>
              <a:rPr lang="de-DE" i="1" dirty="0" smtClean="0"/>
              <a:t>n</a:t>
            </a:r>
            <a:r>
              <a:rPr lang="de-DE" dirty="0" smtClean="0"/>
              <a:t> Ziffern/Bits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Komplement </a:t>
            </a:r>
            <a:r>
              <a:rPr lang="de-DE" i="1" dirty="0" smtClean="0"/>
              <a:t>C</a:t>
            </a:r>
            <a:r>
              <a:rPr lang="de-DE" dirty="0" smtClean="0"/>
              <a:t> entspricht dem Wert -</a:t>
            </a:r>
            <a:r>
              <a:rPr lang="de-DE" i="1" dirty="0" smtClean="0"/>
              <a:t>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Darstellung positiver ganzer Zahlen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Höchstwertiges Bit 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 =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unbeschränkt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Wert: (</a:t>
            </a:r>
            <a:r>
              <a:rPr lang="de-DE" i="1" dirty="0" smtClean="0"/>
              <a:t>z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..., </a:t>
            </a:r>
            <a:r>
              <a:rPr lang="de-DE" i="1" dirty="0" smtClean="0"/>
              <a:t>z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z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= </a:t>
            </a:r>
            <a:r>
              <a:rPr lang="de-DE" sz="3000" dirty="0" smtClean="0">
                <a:sym typeface="Symbol"/>
              </a:rPr>
              <a:t></a:t>
            </a:r>
            <a:r>
              <a:rPr lang="de-DE" dirty="0" smtClean="0"/>
              <a:t> </a:t>
            </a:r>
            <a:r>
              <a:rPr lang="de-DE" i="1" dirty="0" smtClean="0"/>
              <a:t>z</a:t>
            </a:r>
            <a:r>
              <a:rPr lang="de-DE" i="1" baseline="-25000" dirty="0" smtClean="0"/>
              <a:t>i</a:t>
            </a:r>
            <a:r>
              <a:rPr lang="de-DE" dirty="0" smtClean="0"/>
              <a:t> * 2</a:t>
            </a:r>
            <a:r>
              <a:rPr lang="de-DE" i="1" baseline="30000" dirty="0" smtClean="0"/>
              <a:t>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/>
              <a:t>Darstellung </a:t>
            </a:r>
            <a:r>
              <a:rPr lang="de-DE" b="1" dirty="0" smtClean="0"/>
              <a:t>negativer ganzer </a:t>
            </a:r>
            <a:r>
              <a:rPr lang="de-DE" b="1" dirty="0"/>
              <a:t>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Höchstwertiges Bit </a:t>
            </a:r>
            <a:r>
              <a:rPr lang="de-DE" i="1" dirty="0"/>
              <a:t>z</a:t>
            </a:r>
            <a:r>
              <a:rPr lang="de-DE" i="1" baseline="-25000" dirty="0"/>
              <a:t>n</a:t>
            </a:r>
            <a:r>
              <a:rPr lang="de-DE" baseline="-25000" dirty="0"/>
              <a:t>-1</a:t>
            </a:r>
            <a:r>
              <a:rPr lang="de-DE" dirty="0"/>
              <a:t> = 1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Bits unbeschränkt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Wert:</a:t>
            </a:r>
            <a:r>
              <a:rPr lang="de-DE" dirty="0"/>
              <a:t> (</a:t>
            </a:r>
            <a:r>
              <a:rPr lang="de-DE" i="1" dirty="0"/>
              <a:t>z</a:t>
            </a:r>
            <a:r>
              <a:rPr lang="de-DE" i="1" baseline="-25000" dirty="0"/>
              <a:t>n</a:t>
            </a:r>
            <a:r>
              <a:rPr lang="de-DE" baseline="-25000" dirty="0"/>
              <a:t>-1</a:t>
            </a:r>
            <a:r>
              <a:rPr lang="de-DE" dirty="0"/>
              <a:t>, ..., </a:t>
            </a:r>
            <a:r>
              <a:rPr lang="de-DE" i="1" dirty="0"/>
              <a:t>z</a:t>
            </a:r>
            <a:r>
              <a:rPr lang="de-DE" baseline="-25000" dirty="0"/>
              <a:t>1</a:t>
            </a:r>
            <a:r>
              <a:rPr lang="de-DE" dirty="0"/>
              <a:t>, </a:t>
            </a:r>
            <a:r>
              <a:rPr lang="de-DE" i="1" dirty="0"/>
              <a:t>z</a:t>
            </a:r>
            <a:r>
              <a:rPr lang="de-DE" baseline="-25000" dirty="0"/>
              <a:t>0</a:t>
            </a:r>
            <a:r>
              <a:rPr lang="de-DE" dirty="0"/>
              <a:t>)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= -2</a:t>
            </a:r>
            <a:r>
              <a:rPr lang="de-DE" i="1" baseline="30000" dirty="0" smtClean="0"/>
              <a:t>n</a:t>
            </a:r>
            <a:r>
              <a:rPr lang="de-DE" dirty="0" smtClean="0"/>
              <a:t> + </a:t>
            </a:r>
            <a:r>
              <a:rPr lang="de-DE" sz="3000" dirty="0">
                <a:sym typeface="Symbol"/>
              </a:rPr>
              <a:t></a:t>
            </a:r>
            <a:r>
              <a:rPr lang="de-DE" dirty="0"/>
              <a:t> </a:t>
            </a:r>
            <a:r>
              <a:rPr lang="de-DE" i="1" dirty="0"/>
              <a:t>z</a:t>
            </a:r>
            <a:r>
              <a:rPr lang="de-DE" i="1" baseline="-25000" dirty="0"/>
              <a:t>i</a:t>
            </a:r>
            <a:r>
              <a:rPr lang="de-DE" dirty="0"/>
              <a:t> * </a:t>
            </a:r>
            <a:r>
              <a:rPr lang="de-DE" dirty="0" smtClean="0"/>
              <a:t>2</a:t>
            </a:r>
            <a:r>
              <a:rPr lang="de-DE" i="1" baseline="30000" dirty="0" smtClean="0"/>
              <a:t>i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262330" y="4005064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3851920" y="5805264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05639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38A539-E7D4-462C-ABCA-137EB588E39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Subtraktion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Subtrahierer kann ähnlich wie Addierer entwickelt werden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Verwendung von Addierern zur Subtraktion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Idee: a – b = a + (-b)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/>
              <a:t>Addition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Einsatz von Standardaddierern für Zahlen im Zweierkomplement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/>
              <a:t>Subtraktion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Vorherige Komplementbildung eines Summanden erfordert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Invertierung der Ziffern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Addition von 1</a:t>
            </a:r>
            <a:br>
              <a:rPr lang="de-DE" dirty="0"/>
            </a:br>
            <a:r>
              <a:rPr lang="de-DE" dirty="0"/>
              <a:t>kann durch gesetzten </a:t>
            </a:r>
            <a:r>
              <a:rPr lang="en-US" i="1" dirty="0" smtClean="0"/>
              <a:t>Carry</a:t>
            </a:r>
            <a:r>
              <a:rPr lang="de-DE" dirty="0" smtClean="0"/>
              <a:t>-Eingang </a:t>
            </a:r>
            <a:r>
              <a:rPr lang="de-DE" dirty="0"/>
              <a:t>erzielt </a:t>
            </a:r>
            <a:r>
              <a:rPr lang="de-DE" dirty="0" smtClean="0"/>
              <a:t>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73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37BAF6-3E12-4AFD-A02B-2660C806CBE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Subtraktion im Zweierkomplement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Addier- und Subtrahierwerk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Beim Subtrahieren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Invertieren der b-Eingänge durch XOR-Gatter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Addieren von 1 durch gesetztes </a:t>
            </a:r>
            <a:r>
              <a:rPr lang="en-US" i="1" dirty="0" smtClean="0"/>
              <a:t>Carry-in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Überlauferkennung: c</a:t>
            </a:r>
            <a:r>
              <a:rPr lang="de-DE" baseline="-25000" dirty="0" smtClean="0"/>
              <a:t>out</a:t>
            </a:r>
            <a:r>
              <a:rPr lang="de-DE" dirty="0" smtClean="0"/>
              <a:t> ≠ c</a:t>
            </a:r>
            <a:r>
              <a:rPr lang="de-DE" baseline="-25000" dirty="0" smtClean="0"/>
              <a:t>in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Subtraktion ist gesetztes </a:t>
            </a:r>
            <a:r>
              <a:rPr lang="en-US" i="1" dirty="0" smtClean="0"/>
              <a:t>Carry-out</a:t>
            </a:r>
            <a:r>
              <a:rPr lang="de-DE" dirty="0" smtClean="0"/>
              <a:t> der Normalfall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37328" r="7876" b="18341"/>
          <a:stretch/>
        </p:blipFill>
        <p:spPr>
          <a:xfrm>
            <a:off x="611560" y="1834758"/>
            <a:ext cx="7250464" cy="23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AB0146E-42D7-47AA-A211-639BABBD85E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Multiplikation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Multiplikation / „Schulmethode“ auf positiven Binärzahlen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0011 * 1010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0011  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0000 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0011 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0000    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0011110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Übertragung auf einen Computer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der Multiplikation durch Verschiebe-Operationen (Schieberegister) und einen Addierer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H="1">
            <a:off x="1043608" y="2060848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1043608" y="3501008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683568" y="31729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69974" y="2197313"/>
            <a:ext cx="1559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Kontrolle:</a:t>
            </a:r>
          </a:p>
          <a:p>
            <a:r>
              <a:rPr lang="de-DE" sz="2000" dirty="0" smtClean="0"/>
              <a:t>3 * 10 = 30</a:t>
            </a:r>
          </a:p>
          <a:p>
            <a:r>
              <a:rPr lang="de-DE" sz="2000" dirty="0" smtClean="0"/>
              <a:t>30 = 11110</a:t>
            </a:r>
            <a:r>
              <a:rPr lang="de-DE" sz="2000" baseline="-25000" dirty="0" smtClean="0"/>
              <a:t>2</a:t>
            </a:r>
            <a:endParaRPr lang="de-DE" sz="2000" baseline="-25000" dirty="0"/>
          </a:p>
        </p:txBody>
      </p:sp>
      <p:sp>
        <p:nvSpPr>
          <p:cNvPr id="8" name="Textfeld 7"/>
          <p:cNvSpPr txBox="1"/>
          <p:nvPr/>
        </p:nvSpPr>
        <p:spPr>
          <a:xfrm>
            <a:off x="107504" y="2505090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rgbClr val="C00000"/>
                </a:solidFill>
              </a:rPr>
              <a:t>Ver-</a:t>
            </a:r>
          </a:p>
          <a:p>
            <a:r>
              <a:rPr lang="de-DE" sz="2000" i="1" dirty="0" smtClean="0">
                <a:solidFill>
                  <a:srgbClr val="C00000"/>
                </a:solidFill>
              </a:rPr>
              <a:t>schieben</a:t>
            </a:r>
            <a:endParaRPr lang="de-DE" sz="2000" i="1" dirty="0">
              <a:solidFill>
                <a:srgbClr val="C00000"/>
              </a:solidFill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1015849" y="2273862"/>
            <a:ext cx="181772" cy="331773"/>
          </a:xfrm>
          <a:custGeom>
            <a:avLst/>
            <a:gdLst>
              <a:gd name="connsiteX0" fmla="*/ 28024 w 181772"/>
              <a:gd name="connsiteY0" fmla="*/ 0 h 331773"/>
              <a:gd name="connsiteX1" fmla="*/ 11839 w 181772"/>
              <a:gd name="connsiteY1" fmla="*/ 226577 h 331773"/>
              <a:gd name="connsiteX2" fmla="*/ 181772 w 181772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72" h="331773">
                <a:moveTo>
                  <a:pt x="28024" y="0"/>
                </a:moveTo>
                <a:cubicBezTo>
                  <a:pt x="7119" y="85641"/>
                  <a:pt x="-13786" y="171282"/>
                  <a:pt x="11839" y="226577"/>
                </a:cubicBezTo>
                <a:cubicBezTo>
                  <a:pt x="37464" y="281873"/>
                  <a:pt x="109618" y="306823"/>
                  <a:pt x="181772" y="33177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1168249" y="2665179"/>
            <a:ext cx="181772" cy="331773"/>
          </a:xfrm>
          <a:custGeom>
            <a:avLst/>
            <a:gdLst>
              <a:gd name="connsiteX0" fmla="*/ 28024 w 181772"/>
              <a:gd name="connsiteY0" fmla="*/ 0 h 331773"/>
              <a:gd name="connsiteX1" fmla="*/ 11839 w 181772"/>
              <a:gd name="connsiteY1" fmla="*/ 226577 h 331773"/>
              <a:gd name="connsiteX2" fmla="*/ 181772 w 181772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72" h="331773">
                <a:moveTo>
                  <a:pt x="28024" y="0"/>
                </a:moveTo>
                <a:cubicBezTo>
                  <a:pt x="7119" y="85641"/>
                  <a:pt x="-13786" y="171282"/>
                  <a:pt x="11839" y="226577"/>
                </a:cubicBezTo>
                <a:cubicBezTo>
                  <a:pt x="37464" y="281873"/>
                  <a:pt x="109618" y="306823"/>
                  <a:pt x="181772" y="33177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ihandform 14"/>
          <p:cNvSpPr/>
          <p:nvPr/>
        </p:nvSpPr>
        <p:spPr bwMode="auto">
          <a:xfrm>
            <a:off x="1320649" y="3025219"/>
            <a:ext cx="181772" cy="331773"/>
          </a:xfrm>
          <a:custGeom>
            <a:avLst/>
            <a:gdLst>
              <a:gd name="connsiteX0" fmla="*/ 28024 w 181772"/>
              <a:gd name="connsiteY0" fmla="*/ 0 h 331773"/>
              <a:gd name="connsiteX1" fmla="*/ 11839 w 181772"/>
              <a:gd name="connsiteY1" fmla="*/ 226577 h 331773"/>
              <a:gd name="connsiteX2" fmla="*/ 181772 w 181772"/>
              <a:gd name="connsiteY2" fmla="*/ 331773 h 3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72" h="331773">
                <a:moveTo>
                  <a:pt x="28024" y="0"/>
                </a:moveTo>
                <a:cubicBezTo>
                  <a:pt x="7119" y="85641"/>
                  <a:pt x="-13786" y="171282"/>
                  <a:pt x="11839" y="226577"/>
                </a:cubicBezTo>
                <a:cubicBezTo>
                  <a:pt x="37464" y="281873"/>
                  <a:pt x="109618" y="306823"/>
                  <a:pt x="181772" y="33177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504" y="3892986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rgbClr val="C00000"/>
                </a:solidFill>
              </a:rPr>
              <a:t>Addieren</a:t>
            </a:r>
            <a:endParaRPr lang="de-DE" sz="2000" i="1" dirty="0">
              <a:solidFill>
                <a:srgbClr val="C00000"/>
              </a:solidFill>
            </a:endParaRPr>
          </a:p>
        </p:txBody>
      </p:sp>
      <p:sp>
        <p:nvSpPr>
          <p:cNvPr id="12" name="Freihandform 11"/>
          <p:cNvSpPr/>
          <p:nvPr/>
        </p:nvSpPr>
        <p:spPr bwMode="auto">
          <a:xfrm>
            <a:off x="467544" y="3398655"/>
            <a:ext cx="274035" cy="566442"/>
          </a:xfrm>
          <a:custGeom>
            <a:avLst/>
            <a:gdLst>
              <a:gd name="connsiteX0" fmla="*/ 274035 w 274035"/>
              <a:gd name="connsiteY0" fmla="*/ 0 h 566442"/>
              <a:gd name="connsiteX1" fmla="*/ 6998 w 274035"/>
              <a:gd name="connsiteY1" fmla="*/ 194209 h 566442"/>
              <a:gd name="connsiteX2" fmla="*/ 104102 w 274035"/>
              <a:gd name="connsiteY2" fmla="*/ 566442 h 56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035" h="566442">
                <a:moveTo>
                  <a:pt x="274035" y="0"/>
                </a:moveTo>
                <a:cubicBezTo>
                  <a:pt x="154677" y="49901"/>
                  <a:pt x="35320" y="99802"/>
                  <a:pt x="6998" y="194209"/>
                </a:cubicBezTo>
                <a:cubicBezTo>
                  <a:pt x="-21324" y="288616"/>
                  <a:pt x="41389" y="427529"/>
                  <a:pt x="104102" y="566442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4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  <p:bldP spid="10" grpId="0" animBg="1"/>
      <p:bldP spid="14" grpId="0" animBg="1"/>
      <p:bldP spid="15" grpId="0" animBg="1"/>
      <p:bldP spid="16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5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Rechnerarithmetik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7673A5B-C39D-4951-8667-617A391D3FB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Vorzeichenlose Multiplikation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A: Serielles Schaltwerk zur Multiplikation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Lösche </a:t>
            </a:r>
            <a:r>
              <a:rPr lang="de-DE" i="1" dirty="0" smtClean="0"/>
              <a:t>p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(clear p)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-mal: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Ermittle </a:t>
            </a:r>
            <a:r>
              <a:rPr lang="de-DE" i="1" dirty="0" smtClean="0"/>
              <a:t>b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(shift right b)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Addiere </a:t>
            </a:r>
            <a:r>
              <a:rPr lang="de-DE" i="1" dirty="0" smtClean="0"/>
              <a:t>a</a:t>
            </a:r>
            <a:r>
              <a:rPr lang="de-DE" dirty="0" smtClean="0"/>
              <a:t> auf (</a:t>
            </a:r>
            <a:r>
              <a:rPr lang="de-DE" i="1" dirty="0" smtClean="0"/>
              <a:t>p</a:t>
            </a:r>
            <a:r>
              <a:rPr lang="de-DE" baseline="-25000" dirty="0" smtClean="0"/>
              <a:t>2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-1</a:t>
            </a:r>
            <a:r>
              <a:rPr lang="de-DE" dirty="0" smtClean="0"/>
              <a:t>, …, </a:t>
            </a:r>
            <a:r>
              <a:rPr lang="de-DE" i="1" dirty="0" smtClean="0"/>
              <a:t>p</a:t>
            </a:r>
            <a:r>
              <a:rPr lang="de-DE" i="1" baseline="-25000" dirty="0" smtClean="0"/>
              <a:t>n</a:t>
            </a:r>
            <a:r>
              <a:rPr lang="de-DE" baseline="-25000" dirty="0" smtClean="0"/>
              <a:t>+1</a:t>
            </a:r>
            <a:r>
              <a:rPr lang="de-DE" dirty="0" smtClean="0"/>
              <a:t>, </a:t>
            </a:r>
            <a:r>
              <a:rPr lang="de-DE" i="1" dirty="0" smtClean="0"/>
              <a:t>p</a:t>
            </a:r>
            <a:r>
              <a:rPr lang="de-DE" i="1" baseline="-25000" dirty="0" smtClean="0"/>
              <a:t>n</a:t>
            </a:r>
            <a:r>
              <a:rPr lang="de-DE" dirty="0" smtClean="0"/>
              <a:t>)</a:t>
            </a:r>
            <a:r>
              <a:rPr lang="de-DE" baseline="-25000" dirty="0" smtClean="0"/>
              <a:t>2</a:t>
            </a:r>
            <a:r>
              <a:rPr lang="de-DE" dirty="0" smtClean="0"/>
              <a:t> oder nicht, je nach </a:t>
            </a:r>
            <a:r>
              <a:rPr lang="de-DE" i="1" dirty="0" smtClean="0"/>
              <a:t>b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(add)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Verschiebe </a:t>
            </a:r>
            <a:r>
              <a:rPr lang="de-DE" i="1" dirty="0" smtClean="0"/>
              <a:t>p</a:t>
            </a:r>
            <a:r>
              <a:rPr lang="de-DE" dirty="0" smtClean="0"/>
              <a:t> einschließlich </a:t>
            </a:r>
            <a:r>
              <a:rPr lang="de-DE" i="1" dirty="0" smtClean="0"/>
              <a:t>c</a:t>
            </a:r>
            <a:r>
              <a:rPr lang="de-DE" i="1" baseline="-25000" dirty="0" smtClean="0"/>
              <a:t>out</a:t>
            </a:r>
            <a:r>
              <a:rPr lang="de-DE" dirty="0" smtClean="0"/>
              <a:t> der vorherigen Addition </a:t>
            </a:r>
            <a:r>
              <a:rPr lang="en-US" i="1" dirty="0" smtClean="0">
                <a:solidFill>
                  <a:srgbClr val="3366FF"/>
                </a:solidFill>
              </a:rPr>
              <a:t>(shift right p)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43636" r="17037" b="16749"/>
          <a:stretch/>
        </p:blipFill>
        <p:spPr>
          <a:xfrm>
            <a:off x="611560" y="1846800"/>
            <a:ext cx="5774266" cy="2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A55244-64A3-4F25-B6FE-A2F91CF24DB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Vorzeichenlose Multiplikation 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B: </a:t>
            </a:r>
            <a:r>
              <a:rPr lang="en-US" b="1" i="1" dirty="0" smtClean="0"/>
              <a:t>Array</a:t>
            </a:r>
            <a:r>
              <a:rPr lang="de-DE" b="1" dirty="0" smtClean="0"/>
              <a:t>-Multiplizierer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Schaltwerk für das schriftliche Multiplikationsschema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de-DE" i="1" dirty="0" smtClean="0"/>
              <a:t>n</a:t>
            </a:r>
            <a:r>
              <a:rPr lang="de-DE" dirty="0" smtClean="0"/>
              <a:t> = 4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Einsatz von </a:t>
            </a:r>
            <a:r>
              <a:rPr lang="en-US" i="1" dirty="0" smtClean="0"/>
              <a:t>Carry-Save</a:t>
            </a:r>
            <a:r>
              <a:rPr lang="de-DE" dirty="0" smtClean="0"/>
              <a:t>-Addierern für die einzelnen Zeilen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48886" r="5371" b="14204"/>
          <a:stretch/>
        </p:blipFill>
        <p:spPr>
          <a:xfrm>
            <a:off x="645368" y="2564904"/>
            <a:ext cx="7239000" cy="19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AAC253A-B652-4518-BA8C-68605F4C719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Vorzeichenlose Multiplikation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Alternative B: </a:t>
            </a:r>
            <a:r>
              <a:rPr lang="en-US" b="1" i="1" dirty="0"/>
              <a:t>Array</a:t>
            </a:r>
            <a:r>
              <a:rPr lang="de-DE" b="1" dirty="0"/>
              <a:t>-Multiplizierer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Schaltwerk für </a:t>
            </a:r>
            <a:r>
              <a:rPr lang="de-DE" i="1" dirty="0" smtClean="0"/>
              <a:t>n</a:t>
            </a:r>
            <a:r>
              <a:rPr lang="de-DE" dirty="0" smtClean="0"/>
              <a:t> = 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7544" r="6944" b="8795"/>
          <a:stretch/>
        </p:blipFill>
        <p:spPr>
          <a:xfrm>
            <a:off x="612000" y="2173229"/>
            <a:ext cx="7916333" cy="39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69606DE-7EB0-4733-A06C-D84E844432D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Vorzeichenlose Multiplikation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18977" r="18797" b="9272"/>
          <a:stretch/>
        </p:blipFill>
        <p:spPr>
          <a:xfrm>
            <a:off x="611560" y="2490853"/>
            <a:ext cx="5613400" cy="3818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2339752" y="5877272"/>
            <a:ext cx="1152128" cy="3600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149080"/>
            <a:ext cx="1512168" cy="3600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C: Alternative B und baumförmige Addierer-Anordnung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Baumförmige statt sequentielle Anordnung der </a:t>
            </a:r>
            <a:r>
              <a:rPr lang="en-US" i="1" dirty="0" smtClean="0"/>
              <a:t>Carry-Save</a:t>
            </a:r>
            <a:r>
              <a:rPr lang="de-DE" dirty="0" smtClean="0"/>
              <a:t>-Addierer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de-DE" i="1" dirty="0" smtClean="0"/>
              <a:t>n</a:t>
            </a:r>
            <a:r>
              <a:rPr lang="de-DE" dirty="0" smtClean="0"/>
              <a:t> = 8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7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Vorteil: geringere Gatterlaufzeit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139952" y="5445224"/>
            <a:ext cx="2304256" cy="3600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A0F4239-D933-49BE-A1E7-EF878E5EF694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 D: Zweistufiges Schaltnetz für Multiplizierer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als PROM/ROM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Siehe Kapitel 2, Folien 74ff.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Schnellste Variante, aber extrem aufwändig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2</a:t>
            </a:r>
            <a:r>
              <a:rPr lang="de-DE" baseline="30000" dirty="0" smtClean="0"/>
              <a:t>2</a:t>
            </a:r>
            <a:r>
              <a:rPr lang="de-DE" i="1" baseline="30000" dirty="0" smtClean="0"/>
              <a:t>n</a:t>
            </a:r>
            <a:r>
              <a:rPr lang="de-DE" dirty="0" smtClean="0"/>
              <a:t> * 2</a:t>
            </a:r>
            <a:r>
              <a:rPr lang="de-DE" i="1" dirty="0" smtClean="0"/>
              <a:t>n</a:t>
            </a:r>
            <a:r>
              <a:rPr lang="de-DE" dirty="0" smtClean="0"/>
              <a:t> Bits in der Wertetabelle notwendig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Vorzeichenlose Multiplikation </a:t>
            </a:r>
            <a:r>
              <a:rPr lang="de-DE" dirty="0" smtClean="0"/>
              <a:t>(5)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48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6120000" y="54216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120000" y="43200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120000" y="3960000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120000" y="2492896"/>
            <a:ext cx="432048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3494FCE-B0C1-4D4B-A641-8ADACCFFAE3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Vorzeichenbehaftete Multiplikation: Booth-Algorithmus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Wiederholung: Verfahren nach Booth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-2 * 3 = -6 (für </a:t>
            </a:r>
            <a:r>
              <a:rPr lang="de-DE" i="1" dirty="0" smtClean="0"/>
              <a:t>n</a:t>
            </a:r>
            <a:r>
              <a:rPr lang="de-DE" dirty="0" smtClean="0"/>
              <a:t> = 4)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i="1" dirty="0" smtClean="0">
                <a:cs typeface="Courier New" pitchFamily="49" charset="0"/>
              </a:rPr>
              <a:t>A</a:t>
            </a:r>
            <a:r>
              <a:rPr lang="de-DE" dirty="0" smtClean="0">
                <a:cs typeface="Courier New" pitchFamily="49" charset="0"/>
              </a:rPr>
              <a:t> * </a:t>
            </a:r>
            <a:r>
              <a:rPr lang="de-DE" i="1" dirty="0" smtClean="0">
                <a:cs typeface="Courier New" pitchFamily="49" charset="0"/>
              </a:rPr>
              <a:t>B</a:t>
            </a:r>
            <a:r>
              <a:rPr lang="de-DE" dirty="0" smtClean="0">
                <a:cs typeface="Courier New" pitchFamily="49" charset="0"/>
              </a:rPr>
              <a:t>:        			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1110 * 0011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2</a:t>
            </a:r>
            <a:r>
              <a:rPr lang="de-DE" i="1" dirty="0" smtClean="0">
                <a:cs typeface="Courier New" pitchFamily="49" charset="0"/>
              </a:rPr>
              <a:t>n</a:t>
            </a:r>
            <a:r>
              <a:rPr lang="de-DE" dirty="0" smtClean="0">
                <a:cs typeface="Courier New" pitchFamily="49" charset="0"/>
              </a:rPr>
              <a:t>+1 Bits breite Hilfsvariable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dirty="0" smtClean="0">
                <a:cs typeface="Courier New" pitchFamily="49" charset="0"/>
              </a:rPr>
              <a:t>: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0000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0011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dirty="0" smtClean="0">
                <a:cs typeface="Courier New" pitchFamily="49" charset="0"/>
              </a:rPr>
              <a:t/>
            </a:r>
            <a:br>
              <a:rPr lang="de-DE" dirty="0" smtClean="0">
                <a:cs typeface="Courier New" pitchFamily="49" charset="0"/>
              </a:rPr>
            </a:br>
            <a:r>
              <a:rPr lang="de-DE" dirty="0" smtClean="0">
                <a:cs typeface="Courier New" pitchFamily="49" charset="0"/>
              </a:rPr>
              <a:t>  Bits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baseline="-25000" dirty="0" smtClean="0">
                <a:cs typeface="Courier New" pitchFamily="49" charset="0"/>
              </a:rPr>
              <a:t>4</a:t>
            </a:r>
            <a:r>
              <a:rPr lang="de-DE" dirty="0" smtClean="0">
                <a:cs typeface="Courier New" pitchFamily="49" charset="0"/>
              </a:rPr>
              <a:t>, ..., </a:t>
            </a:r>
            <a:r>
              <a:rPr lang="de-DE" i="1" dirty="0" smtClean="0">
                <a:cs typeface="Courier New" pitchFamily="49" charset="0"/>
              </a:rPr>
              <a:t>R</a:t>
            </a:r>
            <a:r>
              <a:rPr lang="de-DE" baseline="-25000" dirty="0" smtClean="0">
                <a:cs typeface="Courier New" pitchFamily="49" charset="0"/>
              </a:rPr>
              <a:t>1</a:t>
            </a:r>
            <a:r>
              <a:rPr lang="de-DE" dirty="0" smtClean="0">
                <a:cs typeface="Courier New" pitchFamily="49" charset="0"/>
              </a:rPr>
              <a:t> mit </a:t>
            </a:r>
            <a:r>
              <a:rPr lang="de-DE" i="1" dirty="0" smtClean="0">
                <a:cs typeface="Courier New" pitchFamily="49" charset="0"/>
              </a:rPr>
              <a:t>B</a:t>
            </a:r>
            <a:r>
              <a:rPr lang="de-DE" dirty="0" smtClean="0">
                <a:cs typeface="Courier New" pitchFamily="49" charset="0"/>
              </a:rPr>
              <a:t> initialisiert, Rest 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>
                <a:cs typeface="Courier New" pitchFamily="49" charset="0"/>
              </a:rPr>
              <a:t>Fenster „10“: Subtrahiere </a:t>
            </a:r>
            <a:r>
              <a:rPr lang="de-DE" i="1" dirty="0" smtClean="0">
                <a:cs typeface="Courier New" pitchFamily="49" charset="0"/>
              </a:rPr>
              <a:t>A</a:t>
            </a:r>
            <a:r>
              <a:rPr lang="de-DE" dirty="0" smtClean="0">
                <a:cs typeface="Courier New" pitchFamily="49" charset="0"/>
              </a:rPr>
              <a:t>: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-1110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				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0010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dirty="0" smtClean="0"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Vorzeichenbehaftetes Schieben: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001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de-DE" dirty="0" smtClean="0">
                <a:cs typeface="Courier New" pitchFamily="49" charset="0"/>
              </a:rPr>
              <a:t>Fenster „11“: nur </a:t>
            </a:r>
            <a:r>
              <a:rPr lang="de-DE" dirty="0">
                <a:cs typeface="Courier New" pitchFamily="49" charset="0"/>
              </a:rPr>
              <a:t>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de-DE" b="1" dirty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b="1" dirty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de-DE" dirty="0" smtClean="0">
                <a:cs typeface="Courier New" pitchFamily="49" charset="0"/>
              </a:rPr>
              <a:t>Fenster „01</a:t>
            </a:r>
            <a:r>
              <a:rPr lang="de-DE" dirty="0">
                <a:cs typeface="Courier New" pitchFamily="49" charset="0"/>
              </a:rPr>
              <a:t>“: </a:t>
            </a:r>
            <a:r>
              <a:rPr lang="de-DE" dirty="0" smtClean="0">
                <a:cs typeface="Courier New" pitchFamily="49" charset="0"/>
              </a:rPr>
              <a:t>Addiere </a:t>
            </a:r>
            <a:r>
              <a:rPr lang="de-DE" i="1" dirty="0" smtClean="0">
                <a:cs typeface="Courier New" pitchFamily="49" charset="0"/>
              </a:rPr>
              <a:t>A</a:t>
            </a:r>
            <a:r>
              <a:rPr lang="de-DE" dirty="0" smtClean="0">
                <a:cs typeface="Courier New" pitchFamily="49" charset="0"/>
              </a:rPr>
              <a:t>:</a:t>
            </a:r>
            <a:r>
              <a:rPr lang="de-DE" dirty="0">
                <a:cs typeface="Courier New" pitchFamily="49" charset="0"/>
              </a:rPr>
              <a:t>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+1110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dirty="0">
                <a:cs typeface="Courier New" pitchFamily="49" charset="0"/>
              </a:rPr>
              <a:t> 				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1110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>
                <a:cs typeface="Courier New" pitchFamily="49" charset="0"/>
              </a:rPr>
              <a:t>Vorzeichenbehaftetes 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010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dirty="0" smtClean="0">
                <a:cs typeface="Courier New" pitchFamily="49" charset="0"/>
              </a:rPr>
              <a:t>Fenster „00“: </a:t>
            </a:r>
            <a:r>
              <a:rPr lang="de-DE" dirty="0">
                <a:cs typeface="Courier New" pitchFamily="49" charset="0"/>
              </a:rPr>
              <a:t>nur Schieben:	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 	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111</a:t>
            </a:r>
            <a:r>
              <a:rPr lang="de-DE" b="1" dirty="0" smtClean="0">
                <a:solidFill>
                  <a:srgbClr val="3366FF"/>
                </a:solidFill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1010</a:t>
            </a:r>
            <a:r>
              <a:rPr lang="de-DE" b="1" dirty="0" smtClean="0"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dirty="0" smtClean="0">
              <a:cs typeface="Courier New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52320" y="1876762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Fenster</a:t>
            </a:r>
            <a:endParaRPr lang="de-DE" sz="2000" i="1" dirty="0"/>
          </a:p>
        </p:txBody>
      </p:sp>
      <p:sp>
        <p:nvSpPr>
          <p:cNvPr id="6" name="Freihandform 5"/>
          <p:cNvSpPr/>
          <p:nvPr/>
        </p:nvSpPr>
        <p:spPr bwMode="auto">
          <a:xfrm>
            <a:off x="6562641" y="2249586"/>
            <a:ext cx="1383738" cy="372233"/>
          </a:xfrm>
          <a:custGeom>
            <a:avLst/>
            <a:gdLst>
              <a:gd name="connsiteX0" fmla="*/ 0 w 1383738"/>
              <a:gd name="connsiteY0" fmla="*/ 372233 h 372233"/>
              <a:gd name="connsiteX1" fmla="*/ 1027688 w 1383738"/>
              <a:gd name="connsiteY1" fmla="*/ 258945 h 372233"/>
              <a:gd name="connsiteX2" fmla="*/ 1383738 w 1383738"/>
              <a:gd name="connsiteY2" fmla="*/ 0 h 3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3738" h="372233">
                <a:moveTo>
                  <a:pt x="0" y="372233"/>
                </a:moveTo>
                <a:cubicBezTo>
                  <a:pt x="398532" y="346608"/>
                  <a:pt x="797065" y="320984"/>
                  <a:pt x="1027688" y="258945"/>
                </a:cubicBezTo>
                <a:cubicBezTo>
                  <a:pt x="1258311" y="196906"/>
                  <a:pt x="1321024" y="98453"/>
                  <a:pt x="1383738" y="0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6093296"/>
            <a:ext cx="3064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Ergebnis: 11111010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= -6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4932040" y="5774400"/>
            <a:ext cx="1368151" cy="307115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5897231" y="6081515"/>
            <a:ext cx="258945" cy="227805"/>
          </a:xfrm>
          <a:custGeom>
            <a:avLst/>
            <a:gdLst>
              <a:gd name="connsiteX0" fmla="*/ 0 w 258945"/>
              <a:gd name="connsiteY0" fmla="*/ 0 h 194209"/>
              <a:gd name="connsiteX1" fmla="*/ 56644 w 258945"/>
              <a:gd name="connsiteY1" fmla="*/ 145657 h 194209"/>
              <a:gd name="connsiteX2" fmla="*/ 258945 w 258945"/>
              <a:gd name="connsiteY2" fmla="*/ 194209 h 19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45" h="194209">
                <a:moveTo>
                  <a:pt x="0" y="0"/>
                </a:moveTo>
                <a:cubicBezTo>
                  <a:pt x="6743" y="56644"/>
                  <a:pt x="13486" y="113289"/>
                  <a:pt x="56644" y="145657"/>
                </a:cubicBezTo>
                <a:cubicBezTo>
                  <a:pt x="99802" y="178025"/>
                  <a:pt x="179373" y="186117"/>
                  <a:pt x="258945" y="19420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81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" grpId="0" animBg="1"/>
      <p:bldP spid="3" grpId="0"/>
      <p:bldP spid="6" grpId="0" animBg="1"/>
      <p:bldP spid="10" grpId="0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BF0AD5E-8F14-4D2D-93B7-0AFD7FD39BA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64612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Booth-Algorithmus in Hardware-Beschreibungssprache VHDL</a:t>
            </a:r>
          </a:p>
          <a:p>
            <a:pPr>
              <a:lnSpc>
                <a:spcPct val="90000"/>
              </a:lnSpc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FUNCTION Booth(A, B : IN bit_vector) RETURN bit_vector IS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CONSTANT n : natural := A’LENGTH;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VARIABLE P : bit_vector(n-1 DOWNTO 0) := (OTHERS=&gt;’0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’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VARIABLE Q : bit_vector(n DOWNTO 0) := (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OTHERS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=&gt;’0’);</a:t>
            </a:r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Q(n DOWNTO 1) := B;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FOR i IN 0 TO n-1 LOOP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CASE Q(1 DOWNTO 0) IS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WHEN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10" =&gt; P := P – A;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WHEN "01" =&gt; P := P + A;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  WHEN OTHERS =&gt;                      </a:t>
            </a:r>
            <a:r>
              <a:rPr lang="de-DE" b="1" i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-- keine Aktion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END CASE;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 P &amp; Q := sra(P &amp; Q);       </a:t>
            </a:r>
            <a:r>
              <a:rPr lang="de-DE" b="1" i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-- arithm. Rechts-Schieben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END LOOP;</a:t>
            </a:r>
          </a:p>
          <a:p>
            <a:pPr>
              <a:lnSpc>
                <a:spcPct val="90000"/>
              </a:lnSpc>
            </a:pPr>
            <a:r>
              <a:rPr lang="de-D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RETURN P(n-1 DOWNTO 0) &amp; Q(n DOWNTO 1);</a:t>
            </a:r>
          </a:p>
          <a:p>
            <a:pPr>
              <a:lnSpc>
                <a:spcPct val="90000"/>
              </a:lnSpc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END Booth;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Vorzeichenbehaftete Multiplikation: Booth-Algorithmus </a:t>
            </a:r>
            <a:r>
              <a:rPr lang="de-DE" dirty="0" smtClean="0"/>
              <a:t>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07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4BAE0DD-BC61-4CB8-81C9-AAF2FDDB649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Erklärungen zum VHDL-Code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Eingabe sind Bit-Vektoren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 smtClean="0"/>
              <a:t> im Zweierkomplement, Ausgabe ist wiederum ein Bit-Vektor.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Voraussetzung: Eingaben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 smtClean="0"/>
              <a:t> enthalten gleich viele Bits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2</a:t>
            </a:r>
            <a:r>
              <a:rPr lang="de-DE" i="1" dirty="0" smtClean="0"/>
              <a:t>n</a:t>
            </a:r>
            <a:r>
              <a:rPr lang="de-DE" dirty="0" smtClean="0"/>
              <a:t>+1 Bits breite Hilfsvariable </a:t>
            </a:r>
            <a:r>
              <a:rPr lang="de-DE" i="1" dirty="0" smtClean="0"/>
              <a:t>R</a:t>
            </a:r>
            <a:r>
              <a:rPr lang="de-DE" dirty="0" smtClean="0"/>
              <a:t> von Folie 25 wird im VHDL-Code repräsentiert durch zwei Hilfsvariablen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stellt die höherwertigsten </a:t>
            </a:r>
            <a:r>
              <a:rPr lang="de-DE" i="1" dirty="0" smtClean="0"/>
              <a:t>n</a:t>
            </a:r>
            <a:r>
              <a:rPr lang="de-DE" dirty="0" smtClean="0"/>
              <a:t> Bits von </a:t>
            </a:r>
            <a:r>
              <a:rPr lang="de-DE" i="1" dirty="0" smtClean="0"/>
              <a:t>R</a:t>
            </a:r>
            <a:r>
              <a:rPr lang="de-DE" dirty="0" smtClean="0"/>
              <a:t> dar,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dirty="0" smtClean="0"/>
              <a:t> die niederwertigsten </a:t>
            </a:r>
            <a:r>
              <a:rPr lang="de-DE" i="1" dirty="0" smtClean="0"/>
              <a:t>n</a:t>
            </a:r>
            <a:r>
              <a:rPr lang="de-DE" dirty="0" smtClean="0"/>
              <a:t>+1.</a:t>
            </a:r>
            <a:br>
              <a:rPr lang="de-DE" dirty="0" smtClean="0"/>
            </a:br>
            <a:r>
              <a:rPr lang="de-DE" dirty="0" smtClean="0"/>
              <a:t>Hilfsvariable </a:t>
            </a:r>
            <a:r>
              <a:rPr lang="de-DE" i="1" dirty="0" smtClean="0"/>
              <a:t>R</a:t>
            </a:r>
            <a:r>
              <a:rPr lang="de-DE" dirty="0" smtClean="0"/>
              <a:t> ergibt sich aus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konkateniert 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dirty="0" smtClean="0"/>
              <a:t>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 &amp; Q</a:t>
            </a:r>
            <a:r>
              <a:rPr lang="de-DE" dirty="0" smtClean="0"/>
              <a:t>).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Das typische Booth-Fenster wird im VHDL-Code repräsentiert durch Bits 0 und 1 der Hilfsvariable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dirty="0" smtClean="0"/>
              <a:t>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Q(1 DOWNTO 0)</a:t>
            </a:r>
            <a:r>
              <a:rPr lang="de-DE" dirty="0" smtClean="0"/>
              <a:t>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Abhängig vom Fensterinhalt wird in den höherwertigsten Bits von </a:t>
            </a:r>
            <a:r>
              <a:rPr lang="de-DE" i="1" dirty="0" smtClean="0"/>
              <a:t>R</a:t>
            </a:r>
            <a:r>
              <a:rPr lang="de-DE" dirty="0" smtClean="0"/>
              <a:t> (d.h.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im VHDL-Code) subtrahiert oder addiert.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jeder Iteration wird </a:t>
            </a:r>
            <a:r>
              <a:rPr lang="de-DE" i="1" dirty="0" smtClean="0"/>
              <a:t>R</a:t>
            </a:r>
            <a:r>
              <a:rPr lang="de-DE" dirty="0" smtClean="0"/>
              <a:t> (d.h.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 &amp; Q</a:t>
            </a:r>
            <a:r>
              <a:rPr lang="de-DE" dirty="0" smtClean="0"/>
              <a:t> in VHDL) arithmetisch um ein Bit nach rechts geschoben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Vorzeichenbehaftete Multiplikation: Booth-Algorithmus (2)</a:t>
            </a:r>
          </a:p>
        </p:txBody>
      </p:sp>
    </p:spTree>
    <p:extLst>
      <p:ext uri="{BB962C8B-B14F-4D97-AF65-F5344CB8AC3E}">
        <p14:creationId xmlns:p14="http://schemas.microsoft.com/office/powerpoint/2010/main" val="378520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3388D49-FC0D-4AA3-B56D-32C94EEEE8DD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Vorzeichenbehaftete Multiplikation: Booth-Algorithmus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Serielles Schaltwerk zur Multiplikation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Lösche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(clear </a:t>
            </a:r>
            <a:r>
              <a:rPr lang="en-US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P&amp;Q</a:t>
            </a:r>
            <a:r>
              <a:rPr lang="en-US" i="1" dirty="0" smtClean="0">
                <a:solidFill>
                  <a:srgbClr val="3366FF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-mal: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Addiere bzw. subtrahiere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oder nicht, je nach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baseline="-25000" dirty="0" smtClean="0"/>
              <a:t>1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(add/sub)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Verschiebe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(sra </a:t>
            </a:r>
            <a:r>
              <a:rPr lang="en-US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P&amp;Q</a:t>
            </a:r>
            <a:r>
              <a:rPr lang="en-US" i="1" dirty="0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1043608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547664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051720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555776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34255" y="1844824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sz="2000" i="1" baseline="-25000" dirty="0" smtClean="0"/>
              <a:t>n</a:t>
            </a:r>
            <a:r>
              <a:rPr lang="de-DE" sz="2000" baseline="-25000" dirty="0" smtClean="0"/>
              <a:t>-1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41158" y="18448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de-DE" sz="2000" baseline="-250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2122644" y="1844824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sz="2000" baseline="-25000" dirty="0" smtClean="0"/>
              <a:t>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26700" y="1844824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sz="2000" baseline="-25000" dirty="0" smtClean="0"/>
              <a:t>0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717257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221313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725369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229425" y="1884894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07904" y="1844824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sz="2000" i="1" baseline="-25000" dirty="0" smtClean="0"/>
              <a:t>n</a:t>
            </a:r>
            <a:r>
              <a:rPr lang="de-DE" sz="2000" baseline="-25000" dirty="0" smtClean="0"/>
              <a:t>-1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314807" y="184482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de-DE" sz="2000" baseline="-250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4796293" y="1844824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sz="2000" baseline="-25000" dirty="0" smtClean="0"/>
              <a:t>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00349" y="1844824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sz="2000" baseline="-25000" dirty="0" smtClean="0"/>
              <a:t>0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1043608" y="2544935"/>
            <a:ext cx="2016224" cy="956073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-Bit </a:t>
            </a:r>
            <a:r>
              <a:rPr lang="de-DE" sz="2000" dirty="0" smtClean="0"/>
              <a:t>Addierer/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smtClean="0"/>
              <a:t>Subtrahierer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mit Pfeil 10"/>
          <p:cNvCxnSpPr>
            <a:endCxn id="24" idx="0"/>
          </p:cNvCxnSpPr>
          <p:nvPr/>
        </p:nvCxnSpPr>
        <p:spPr bwMode="auto">
          <a:xfrm>
            <a:off x="2051720" y="2192895"/>
            <a:ext cx="0" cy="352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V="1">
            <a:off x="1980000" y="2244934"/>
            <a:ext cx="142932" cy="123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2051720" y="21328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n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2051432" y="3509008"/>
            <a:ext cx="0" cy="352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1979712" y="3561047"/>
            <a:ext cx="142932" cy="123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2051432" y="34489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n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1052961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1557017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2061073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2565129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043608" y="3820978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000" i="1" baseline="-25000" dirty="0" smtClean="0"/>
              <a:t>n</a:t>
            </a:r>
            <a:r>
              <a:rPr lang="de-DE" sz="2000" baseline="-25000" dirty="0" smtClean="0"/>
              <a:t>-1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0511" y="382097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de-DE" sz="2000" baseline="-25000" dirty="0" smtClean="0"/>
          </a:p>
        </p:txBody>
      </p:sp>
      <p:sp>
        <p:nvSpPr>
          <p:cNvPr id="43" name="Textfeld 42"/>
          <p:cNvSpPr txBox="1"/>
          <p:nvPr/>
        </p:nvSpPr>
        <p:spPr>
          <a:xfrm>
            <a:off x="2131997" y="382097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000" baseline="-25000" dirty="0" smtClean="0"/>
              <a:t>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636053" y="382097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000" baseline="-25000" dirty="0" smtClean="0"/>
              <a:t>0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4211960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716016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5220072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724128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202607" y="3820978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sz="2000" i="1" baseline="-25000" dirty="0" smtClean="0"/>
              <a:t>n</a:t>
            </a:r>
            <a:r>
              <a:rPr lang="de-DE" sz="2000" baseline="-25000" dirty="0" smtClean="0"/>
              <a:t>-1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809510" y="38196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de-DE" sz="2000" baseline="-25000" dirty="0" smtClean="0"/>
          </a:p>
        </p:txBody>
      </p:sp>
      <p:sp>
        <p:nvSpPr>
          <p:cNvPr id="51" name="Textfeld 50"/>
          <p:cNvSpPr txBox="1"/>
          <p:nvPr/>
        </p:nvSpPr>
        <p:spPr>
          <a:xfrm>
            <a:off x="5290996" y="382097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sz="2000" baseline="-25000" dirty="0" smtClean="0"/>
              <a:t>1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795052" y="382097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sz="2000" baseline="-25000" dirty="0" smtClean="0"/>
              <a:t>0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3707904" y="3861048"/>
            <a:ext cx="504056" cy="308001"/>
          </a:xfrm>
          <a:prstGeom prst="rect">
            <a:avLst/>
          </a:prstGeom>
          <a:solidFill>
            <a:srgbClr val="FFFFB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778828" y="3820978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de-DE" sz="2000" i="1" baseline="-25000" dirty="0" smtClean="0"/>
              <a:t>n</a:t>
            </a:r>
            <a:endParaRPr lang="de-DE" sz="2000" baseline="-25000" dirty="0" smtClean="0"/>
          </a:p>
        </p:txBody>
      </p:sp>
      <p:sp>
        <p:nvSpPr>
          <p:cNvPr id="55" name="Textfeld 54"/>
          <p:cNvSpPr txBox="1"/>
          <p:nvPr/>
        </p:nvSpPr>
        <p:spPr>
          <a:xfrm>
            <a:off x="3203848" y="382097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&amp;</a:t>
            </a:r>
            <a:endParaRPr lang="de-DE" sz="2000" baseline="-25000" dirty="0" smtClean="0"/>
          </a:p>
        </p:txBody>
      </p:sp>
      <p:sp>
        <p:nvSpPr>
          <p:cNvPr id="57" name="Freihandform 56"/>
          <p:cNvSpPr/>
          <p:nvPr/>
        </p:nvSpPr>
        <p:spPr bwMode="auto">
          <a:xfrm>
            <a:off x="786213" y="2324456"/>
            <a:ext cx="924349" cy="1700613"/>
          </a:xfrm>
          <a:custGeom>
            <a:avLst/>
            <a:gdLst>
              <a:gd name="connsiteX0" fmla="*/ 264920 w 931492"/>
              <a:gd name="connsiteY0" fmla="*/ 1700613 h 1700613"/>
              <a:gd name="connsiteX1" fmla="*/ 0 w 931492"/>
              <a:gd name="connsiteY1" fmla="*/ 1700613 h 1700613"/>
              <a:gd name="connsiteX2" fmla="*/ 8546 w 931492"/>
              <a:gd name="connsiteY2" fmla="*/ 0 h 1700613"/>
              <a:gd name="connsiteX3" fmla="*/ 922946 w 931492"/>
              <a:gd name="connsiteY3" fmla="*/ 0 h 1700613"/>
              <a:gd name="connsiteX4" fmla="*/ 931492 w 931492"/>
              <a:gd name="connsiteY4" fmla="*/ 222191 h 1700613"/>
              <a:gd name="connsiteX0" fmla="*/ 264920 w 931492"/>
              <a:gd name="connsiteY0" fmla="*/ 1700613 h 1700613"/>
              <a:gd name="connsiteX1" fmla="*/ 0 w 931492"/>
              <a:gd name="connsiteY1" fmla="*/ 1700613 h 1700613"/>
              <a:gd name="connsiteX2" fmla="*/ 6165 w 931492"/>
              <a:gd name="connsiteY2" fmla="*/ 0 h 1700613"/>
              <a:gd name="connsiteX3" fmla="*/ 922946 w 931492"/>
              <a:gd name="connsiteY3" fmla="*/ 0 h 1700613"/>
              <a:gd name="connsiteX4" fmla="*/ 931492 w 931492"/>
              <a:gd name="connsiteY4" fmla="*/ 222191 h 1700613"/>
              <a:gd name="connsiteX0" fmla="*/ 264920 w 922946"/>
              <a:gd name="connsiteY0" fmla="*/ 1700613 h 1700613"/>
              <a:gd name="connsiteX1" fmla="*/ 0 w 922946"/>
              <a:gd name="connsiteY1" fmla="*/ 1700613 h 1700613"/>
              <a:gd name="connsiteX2" fmla="*/ 6165 w 922946"/>
              <a:gd name="connsiteY2" fmla="*/ 0 h 1700613"/>
              <a:gd name="connsiteX3" fmla="*/ 922946 w 922946"/>
              <a:gd name="connsiteY3" fmla="*/ 0 h 1700613"/>
              <a:gd name="connsiteX4" fmla="*/ 919586 w 922946"/>
              <a:gd name="connsiteY4" fmla="*/ 224572 h 1700613"/>
              <a:gd name="connsiteX0" fmla="*/ 264920 w 924348"/>
              <a:gd name="connsiteY0" fmla="*/ 1700613 h 1700613"/>
              <a:gd name="connsiteX1" fmla="*/ 0 w 924348"/>
              <a:gd name="connsiteY1" fmla="*/ 1700613 h 1700613"/>
              <a:gd name="connsiteX2" fmla="*/ 6165 w 924348"/>
              <a:gd name="connsiteY2" fmla="*/ 0 h 1700613"/>
              <a:gd name="connsiteX3" fmla="*/ 922946 w 924348"/>
              <a:gd name="connsiteY3" fmla="*/ 0 h 1700613"/>
              <a:gd name="connsiteX4" fmla="*/ 924348 w 924348"/>
              <a:gd name="connsiteY4" fmla="*/ 224572 h 1700613"/>
              <a:gd name="connsiteX0" fmla="*/ 264920 w 922969"/>
              <a:gd name="connsiteY0" fmla="*/ 1700613 h 1700613"/>
              <a:gd name="connsiteX1" fmla="*/ 0 w 922969"/>
              <a:gd name="connsiteY1" fmla="*/ 1700613 h 1700613"/>
              <a:gd name="connsiteX2" fmla="*/ 6165 w 922969"/>
              <a:gd name="connsiteY2" fmla="*/ 0 h 1700613"/>
              <a:gd name="connsiteX3" fmla="*/ 922946 w 922969"/>
              <a:gd name="connsiteY3" fmla="*/ 0 h 1700613"/>
              <a:gd name="connsiteX4" fmla="*/ 917205 w 922969"/>
              <a:gd name="connsiteY4" fmla="*/ 224572 h 1700613"/>
              <a:gd name="connsiteX0" fmla="*/ 264920 w 926730"/>
              <a:gd name="connsiteY0" fmla="*/ 1700613 h 1700613"/>
              <a:gd name="connsiteX1" fmla="*/ 0 w 926730"/>
              <a:gd name="connsiteY1" fmla="*/ 1700613 h 1700613"/>
              <a:gd name="connsiteX2" fmla="*/ 6165 w 926730"/>
              <a:gd name="connsiteY2" fmla="*/ 0 h 1700613"/>
              <a:gd name="connsiteX3" fmla="*/ 922946 w 926730"/>
              <a:gd name="connsiteY3" fmla="*/ 0 h 1700613"/>
              <a:gd name="connsiteX4" fmla="*/ 926730 w 926730"/>
              <a:gd name="connsiteY4" fmla="*/ 224572 h 1700613"/>
              <a:gd name="connsiteX0" fmla="*/ 264920 w 1005311"/>
              <a:gd name="connsiteY0" fmla="*/ 1700613 h 1700613"/>
              <a:gd name="connsiteX1" fmla="*/ 0 w 1005311"/>
              <a:gd name="connsiteY1" fmla="*/ 1700613 h 1700613"/>
              <a:gd name="connsiteX2" fmla="*/ 6165 w 1005311"/>
              <a:gd name="connsiteY2" fmla="*/ 0 h 1700613"/>
              <a:gd name="connsiteX3" fmla="*/ 922946 w 1005311"/>
              <a:gd name="connsiteY3" fmla="*/ 0 h 1700613"/>
              <a:gd name="connsiteX4" fmla="*/ 1005311 w 1005311"/>
              <a:gd name="connsiteY4" fmla="*/ 217428 h 1700613"/>
              <a:gd name="connsiteX0" fmla="*/ 264920 w 924349"/>
              <a:gd name="connsiteY0" fmla="*/ 1700613 h 1700613"/>
              <a:gd name="connsiteX1" fmla="*/ 0 w 924349"/>
              <a:gd name="connsiteY1" fmla="*/ 1700613 h 1700613"/>
              <a:gd name="connsiteX2" fmla="*/ 6165 w 924349"/>
              <a:gd name="connsiteY2" fmla="*/ 0 h 1700613"/>
              <a:gd name="connsiteX3" fmla="*/ 922946 w 924349"/>
              <a:gd name="connsiteY3" fmla="*/ 0 h 1700613"/>
              <a:gd name="connsiteX4" fmla="*/ 924349 w 924349"/>
              <a:gd name="connsiteY4" fmla="*/ 226953 h 1700613"/>
              <a:gd name="connsiteX0" fmla="*/ 264920 w 922981"/>
              <a:gd name="connsiteY0" fmla="*/ 1700613 h 1700613"/>
              <a:gd name="connsiteX1" fmla="*/ 0 w 922981"/>
              <a:gd name="connsiteY1" fmla="*/ 1700613 h 1700613"/>
              <a:gd name="connsiteX2" fmla="*/ 6165 w 922981"/>
              <a:gd name="connsiteY2" fmla="*/ 0 h 1700613"/>
              <a:gd name="connsiteX3" fmla="*/ 922946 w 922981"/>
              <a:gd name="connsiteY3" fmla="*/ 0 h 1700613"/>
              <a:gd name="connsiteX4" fmla="*/ 919586 w 922981"/>
              <a:gd name="connsiteY4" fmla="*/ 224572 h 1700613"/>
              <a:gd name="connsiteX0" fmla="*/ 264920 w 1000549"/>
              <a:gd name="connsiteY0" fmla="*/ 1700613 h 1700613"/>
              <a:gd name="connsiteX1" fmla="*/ 0 w 1000549"/>
              <a:gd name="connsiteY1" fmla="*/ 1700613 h 1700613"/>
              <a:gd name="connsiteX2" fmla="*/ 6165 w 1000549"/>
              <a:gd name="connsiteY2" fmla="*/ 0 h 1700613"/>
              <a:gd name="connsiteX3" fmla="*/ 922946 w 1000549"/>
              <a:gd name="connsiteY3" fmla="*/ 0 h 1700613"/>
              <a:gd name="connsiteX4" fmla="*/ 1000549 w 1000549"/>
              <a:gd name="connsiteY4" fmla="*/ 215047 h 1700613"/>
              <a:gd name="connsiteX0" fmla="*/ 264920 w 924349"/>
              <a:gd name="connsiteY0" fmla="*/ 1700613 h 1700613"/>
              <a:gd name="connsiteX1" fmla="*/ 0 w 924349"/>
              <a:gd name="connsiteY1" fmla="*/ 1700613 h 1700613"/>
              <a:gd name="connsiteX2" fmla="*/ 6165 w 924349"/>
              <a:gd name="connsiteY2" fmla="*/ 0 h 1700613"/>
              <a:gd name="connsiteX3" fmla="*/ 922946 w 924349"/>
              <a:gd name="connsiteY3" fmla="*/ 0 h 1700613"/>
              <a:gd name="connsiteX4" fmla="*/ 924349 w 924349"/>
              <a:gd name="connsiteY4" fmla="*/ 222191 h 170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349" h="1700613">
                <a:moveTo>
                  <a:pt x="264920" y="1700613"/>
                </a:moveTo>
                <a:lnTo>
                  <a:pt x="0" y="1700613"/>
                </a:lnTo>
                <a:cubicBezTo>
                  <a:pt x="2849" y="1133742"/>
                  <a:pt x="3316" y="566871"/>
                  <a:pt x="6165" y="0"/>
                </a:cubicBezTo>
                <a:lnTo>
                  <a:pt x="922946" y="0"/>
                </a:lnTo>
                <a:cubicBezTo>
                  <a:pt x="923413" y="74857"/>
                  <a:pt x="923882" y="147334"/>
                  <a:pt x="924349" y="22219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Gerade Verbindung 59"/>
          <p:cNvCxnSpPr/>
          <p:nvPr/>
        </p:nvCxnSpPr>
        <p:spPr bwMode="auto">
          <a:xfrm flipV="1">
            <a:off x="720000" y="3068960"/>
            <a:ext cx="142932" cy="123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feld 60"/>
          <p:cNvSpPr txBox="1"/>
          <p:nvPr/>
        </p:nvSpPr>
        <p:spPr>
          <a:xfrm>
            <a:off x="428242" y="29568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n</a:t>
            </a:r>
          </a:p>
        </p:txBody>
      </p:sp>
      <p:sp>
        <p:nvSpPr>
          <p:cNvPr id="64" name="Rechteck 63"/>
          <p:cNvSpPr/>
          <p:nvPr/>
        </p:nvSpPr>
        <p:spPr bwMode="auto">
          <a:xfrm>
            <a:off x="5138711" y="2636912"/>
            <a:ext cx="1089473" cy="74004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Steuer-werk</a:t>
            </a:r>
          </a:p>
        </p:txBody>
      </p:sp>
      <p:cxnSp>
        <p:nvCxnSpPr>
          <p:cNvPr id="67" name="Gerade Verbindung mit Pfeil 66"/>
          <p:cNvCxnSpPr/>
          <p:nvPr/>
        </p:nvCxnSpPr>
        <p:spPr bwMode="auto">
          <a:xfrm flipH="1">
            <a:off x="4715474" y="2192895"/>
            <a:ext cx="254" cy="16561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flipV="1">
            <a:off x="4644008" y="2316942"/>
            <a:ext cx="142932" cy="123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feld 68"/>
          <p:cNvSpPr txBox="1"/>
          <p:nvPr/>
        </p:nvSpPr>
        <p:spPr>
          <a:xfrm>
            <a:off x="4715728" y="22048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n</a:t>
            </a:r>
          </a:p>
        </p:txBody>
      </p:sp>
      <p:sp>
        <p:nvSpPr>
          <p:cNvPr id="66" name="Geschweifte Klammer rechts 65"/>
          <p:cNvSpPr/>
          <p:nvPr/>
        </p:nvSpPr>
        <p:spPr bwMode="auto">
          <a:xfrm rot="16200000">
            <a:off x="5652421" y="3262033"/>
            <a:ext cx="154753" cy="1000742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Gerade Verbindung mit Pfeil 71"/>
          <p:cNvCxnSpPr/>
          <p:nvPr/>
        </p:nvCxnSpPr>
        <p:spPr bwMode="auto">
          <a:xfrm flipV="1">
            <a:off x="5724128" y="3356992"/>
            <a:ext cx="0" cy="352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mit Pfeil 70"/>
          <p:cNvCxnSpPr/>
          <p:nvPr/>
        </p:nvCxnSpPr>
        <p:spPr bwMode="auto">
          <a:xfrm flipH="1">
            <a:off x="3059832" y="2780928"/>
            <a:ext cx="20788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feld 73"/>
          <p:cNvSpPr txBox="1"/>
          <p:nvPr/>
        </p:nvSpPr>
        <p:spPr>
          <a:xfrm>
            <a:off x="3347864" y="242088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66FF"/>
                </a:solidFill>
              </a:rPr>
              <a:t>add/sub</a:t>
            </a:r>
          </a:p>
        </p:txBody>
      </p:sp>
      <p:sp>
        <p:nvSpPr>
          <p:cNvPr id="75" name="Freihandform 74"/>
          <p:cNvSpPr/>
          <p:nvPr/>
        </p:nvSpPr>
        <p:spPr bwMode="auto">
          <a:xfrm>
            <a:off x="2785929" y="3238856"/>
            <a:ext cx="2341548" cy="623843"/>
          </a:xfrm>
          <a:custGeom>
            <a:avLst/>
            <a:gdLst>
              <a:gd name="connsiteX0" fmla="*/ 2341548 w 2341548"/>
              <a:gd name="connsiteY0" fmla="*/ 0 h 623843"/>
              <a:gd name="connsiteX1" fmla="*/ 948583 w 2341548"/>
              <a:gd name="connsiteY1" fmla="*/ 0 h 623843"/>
              <a:gd name="connsiteX2" fmla="*/ 0 w 2341548"/>
              <a:gd name="connsiteY2" fmla="*/ 623843 h 6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548" h="623843">
                <a:moveTo>
                  <a:pt x="2341548" y="0"/>
                </a:moveTo>
                <a:lnTo>
                  <a:pt x="948583" y="0"/>
                </a:lnTo>
                <a:lnTo>
                  <a:pt x="0" y="623843"/>
                </a:lnTo>
              </a:path>
            </a:pathLst>
          </a:cu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Gerade Verbindung mit Pfeil 78"/>
          <p:cNvCxnSpPr>
            <a:endCxn id="46" idx="0"/>
          </p:cNvCxnSpPr>
          <p:nvPr/>
        </p:nvCxnSpPr>
        <p:spPr bwMode="auto">
          <a:xfrm>
            <a:off x="4879395" y="3238856"/>
            <a:ext cx="88649" cy="622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oval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feld 85"/>
          <p:cNvSpPr txBox="1"/>
          <p:nvPr/>
        </p:nvSpPr>
        <p:spPr>
          <a:xfrm>
            <a:off x="3442911" y="288487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66FF"/>
                </a:solidFill>
              </a:rPr>
              <a:t>clear </a:t>
            </a:r>
            <a:r>
              <a:rPr lang="en-US" sz="2000" b="1" i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P&amp;Q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643286" y="3212976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>
                <a:solidFill>
                  <a:srgbClr val="3366FF"/>
                </a:solidFill>
              </a:rPr>
              <a:t>sra </a:t>
            </a:r>
            <a:r>
              <a:rPr lang="de-DE" sz="2000" b="1" i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P&amp;Q</a:t>
            </a:r>
          </a:p>
        </p:txBody>
      </p:sp>
      <p:cxnSp>
        <p:nvCxnSpPr>
          <p:cNvPr id="88" name="Gerade Verbindung 87"/>
          <p:cNvCxnSpPr/>
          <p:nvPr/>
        </p:nvCxnSpPr>
        <p:spPr bwMode="auto">
          <a:xfrm flipV="1">
            <a:off x="5652120" y="3541078"/>
            <a:ext cx="142932" cy="1239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feld 88"/>
          <p:cNvSpPr txBox="1"/>
          <p:nvPr/>
        </p:nvSpPr>
        <p:spPr>
          <a:xfrm>
            <a:off x="5723840" y="3388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816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 bwMode="auto">
          <a:xfrm>
            <a:off x="1187624" y="2132856"/>
            <a:ext cx="124562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923928" y="2132856"/>
            <a:ext cx="936104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1835696" y="4869160"/>
            <a:ext cx="64807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843808" y="2132856"/>
            <a:ext cx="64807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99592" y="28529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230881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E8B6623-1676-4B13-B3F1-402D9A65B6D7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Division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Schriftliche Division / „Schulmethode“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Beispiel: </a:t>
            </a:r>
            <a:r>
              <a:rPr lang="de-DE" dirty="0" smtClean="0"/>
              <a:t>103 / 9 = ?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 01100111 / 1001 =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>
                <a:cs typeface="Courier New" pitchFamily="49" charset="0"/>
              </a:rPr>
              <a:t>Verfahren wird auch </a:t>
            </a:r>
            <a:r>
              <a:rPr lang="en-US" i="1" dirty="0" smtClean="0">
                <a:cs typeface="Courier New" pitchFamily="49" charset="0"/>
              </a:rPr>
              <a:t>Restoring</a:t>
            </a:r>
            <a:r>
              <a:rPr lang="de-DE" dirty="0" smtClean="0">
                <a:cs typeface="Courier New" pitchFamily="49" charset="0"/>
              </a:rPr>
              <a:t>-Division genannt, da durch Korrektur ursprünglicher Dividend wiederhergestellt wird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34000" y="230881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73600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1238146" y="263691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134000" y="259684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00" y="259684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794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86400" y="285293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6" name="Gerade Verbindung 25"/>
          <p:cNvCxnSpPr/>
          <p:nvPr/>
        </p:nvCxnSpPr>
        <p:spPr bwMode="auto">
          <a:xfrm>
            <a:off x="1400400" y="3212976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1296000" y="3172906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0011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898400" y="31729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33446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99592" y="34290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40000" y="3429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0000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1544400" y="375710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1440000" y="37170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01111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427984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99592" y="396499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40000" y="396499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6" name="Gerade Verbindung 35"/>
          <p:cNvCxnSpPr/>
          <p:nvPr/>
        </p:nvCxnSpPr>
        <p:spPr bwMode="auto">
          <a:xfrm>
            <a:off x="1692000" y="4293096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feld 36"/>
          <p:cNvSpPr txBox="1"/>
          <p:nvPr/>
        </p:nvSpPr>
        <p:spPr>
          <a:xfrm>
            <a:off x="1592400" y="42530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01101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593486" y="20772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899592" y="450912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440000" y="450912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1001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>
            <a:off x="1835696" y="4837222"/>
            <a:ext cx="5975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1744800" y="4797152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0100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1960" y="281286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Divisor</a:t>
            </a:r>
            <a:endParaRPr lang="de-DE" sz="2000" i="1" dirty="0"/>
          </a:p>
        </p:txBody>
      </p:sp>
      <p:sp>
        <p:nvSpPr>
          <p:cNvPr id="44" name="Textfeld 43"/>
          <p:cNvSpPr txBox="1"/>
          <p:nvPr/>
        </p:nvSpPr>
        <p:spPr>
          <a:xfrm>
            <a:off x="5148064" y="2452826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Quotient</a:t>
            </a:r>
            <a:endParaRPr lang="de-DE" sz="2000" i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987824" y="530120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Rest</a:t>
            </a:r>
            <a:endParaRPr lang="de-DE" sz="2000" i="1" dirty="0"/>
          </a:p>
        </p:txBody>
      </p:sp>
      <p:sp>
        <p:nvSpPr>
          <p:cNvPr id="7" name="Freihandform 6"/>
          <p:cNvSpPr/>
          <p:nvPr/>
        </p:nvSpPr>
        <p:spPr bwMode="auto">
          <a:xfrm>
            <a:off x="2136297" y="5170811"/>
            <a:ext cx="914400" cy="341273"/>
          </a:xfrm>
          <a:custGeom>
            <a:avLst/>
            <a:gdLst>
              <a:gd name="connsiteX0" fmla="*/ 0 w 914400"/>
              <a:gd name="connsiteY0" fmla="*/ 0 h 341273"/>
              <a:gd name="connsiteX1" fmla="*/ 445062 w 914400"/>
              <a:gd name="connsiteY1" fmla="*/ 299405 h 341273"/>
              <a:gd name="connsiteX2" fmla="*/ 914400 w 914400"/>
              <a:gd name="connsiteY2" fmla="*/ 331773 h 34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41273">
                <a:moveTo>
                  <a:pt x="0" y="0"/>
                </a:moveTo>
                <a:cubicBezTo>
                  <a:pt x="146331" y="122055"/>
                  <a:pt x="292662" y="244110"/>
                  <a:pt x="445062" y="299405"/>
                </a:cubicBezTo>
                <a:cubicBezTo>
                  <a:pt x="597462" y="354700"/>
                  <a:pt x="755931" y="343236"/>
                  <a:pt x="914400" y="331773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4418251" y="2451887"/>
            <a:ext cx="809204" cy="226577"/>
          </a:xfrm>
          <a:custGeom>
            <a:avLst/>
            <a:gdLst>
              <a:gd name="connsiteX0" fmla="*/ 0 w 809204"/>
              <a:gd name="connsiteY0" fmla="*/ 0 h 226577"/>
              <a:gd name="connsiteX1" fmla="*/ 307498 w 809204"/>
              <a:gd name="connsiteY1" fmla="*/ 153748 h 226577"/>
              <a:gd name="connsiteX2" fmla="*/ 809204 w 809204"/>
              <a:gd name="connsiteY2" fmla="*/ 226577 h 2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04" h="226577">
                <a:moveTo>
                  <a:pt x="0" y="0"/>
                </a:moveTo>
                <a:cubicBezTo>
                  <a:pt x="86315" y="57992"/>
                  <a:pt x="172631" y="115985"/>
                  <a:pt x="307498" y="153748"/>
                </a:cubicBezTo>
                <a:cubicBezTo>
                  <a:pt x="442365" y="191511"/>
                  <a:pt x="625784" y="209044"/>
                  <a:pt x="809204" y="226577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ihandform 10"/>
          <p:cNvSpPr/>
          <p:nvPr/>
        </p:nvSpPr>
        <p:spPr bwMode="auto">
          <a:xfrm>
            <a:off x="3196354" y="2435703"/>
            <a:ext cx="1092425" cy="575777"/>
          </a:xfrm>
          <a:custGeom>
            <a:avLst/>
            <a:gdLst>
              <a:gd name="connsiteX0" fmla="*/ 0 w 1092425"/>
              <a:gd name="connsiteY0" fmla="*/ 0 h 575777"/>
              <a:gd name="connsiteX1" fmla="*/ 388418 w 1092425"/>
              <a:gd name="connsiteY1" fmla="*/ 485522 h 575777"/>
              <a:gd name="connsiteX2" fmla="*/ 1092425 w 1092425"/>
              <a:gd name="connsiteY2" fmla="*/ 574534 h 57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425" h="575777">
                <a:moveTo>
                  <a:pt x="0" y="0"/>
                </a:moveTo>
                <a:cubicBezTo>
                  <a:pt x="103173" y="194883"/>
                  <a:pt x="206347" y="389766"/>
                  <a:pt x="388418" y="485522"/>
                </a:cubicBezTo>
                <a:cubicBezTo>
                  <a:pt x="570489" y="581278"/>
                  <a:pt x="831457" y="577906"/>
                  <a:pt x="1092425" y="574534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75856" y="338893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Dividend</a:t>
            </a:r>
            <a:endParaRPr lang="de-DE" sz="2000" i="1" dirty="0"/>
          </a:p>
        </p:txBody>
      </p:sp>
      <p:sp>
        <p:nvSpPr>
          <p:cNvPr id="12" name="Freihandform 11"/>
          <p:cNvSpPr/>
          <p:nvPr/>
        </p:nvSpPr>
        <p:spPr bwMode="auto">
          <a:xfrm>
            <a:off x="2257678" y="2435703"/>
            <a:ext cx="1108609" cy="1149069"/>
          </a:xfrm>
          <a:custGeom>
            <a:avLst/>
            <a:gdLst>
              <a:gd name="connsiteX0" fmla="*/ 0 w 1108609"/>
              <a:gd name="connsiteY0" fmla="*/ 0 h 1149069"/>
              <a:gd name="connsiteX1" fmla="*/ 436970 w 1108609"/>
              <a:gd name="connsiteY1" fmla="*/ 890124 h 1149069"/>
              <a:gd name="connsiteX2" fmla="*/ 1108609 w 1108609"/>
              <a:gd name="connsiteY2" fmla="*/ 1149069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609" h="1149069">
                <a:moveTo>
                  <a:pt x="0" y="0"/>
                </a:moveTo>
                <a:cubicBezTo>
                  <a:pt x="126101" y="349306"/>
                  <a:pt x="252202" y="698613"/>
                  <a:pt x="436970" y="890124"/>
                </a:cubicBezTo>
                <a:cubicBezTo>
                  <a:pt x="621738" y="1081635"/>
                  <a:pt x="865173" y="1115352"/>
                  <a:pt x="1108609" y="1149069"/>
                </a:cubicBezTo>
              </a:path>
            </a:pathLst>
          </a:custGeom>
          <a:noFill/>
          <a:ln w="19050" cap="flat" cmpd="sng" algn="ctr">
            <a:solidFill>
              <a:srgbClr val="AAA2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469974" y="3873242"/>
            <a:ext cx="2334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Kontrolle:</a:t>
            </a:r>
          </a:p>
          <a:p>
            <a:r>
              <a:rPr lang="de-DE" sz="2000" dirty="0" smtClean="0"/>
              <a:t>103 / 9 = 11 Rest 4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47942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6" grpId="0" animBg="1"/>
      <p:bldP spid="43" grpId="0" animBg="1"/>
      <p:bldP spid="25" grpId="0"/>
      <p:bldP spid="6" grpId="0"/>
      <p:bldP spid="10" grpId="0"/>
      <p:bldP spid="8" grpId="0"/>
      <p:bldP spid="16" grpId="0"/>
      <p:bldP spid="17" grpId="0"/>
      <p:bldP spid="18" grpId="0"/>
      <p:bldP spid="23" grpId="0"/>
      <p:bldP spid="27" grpId="0"/>
      <p:bldP spid="29" grpId="0"/>
      <p:bldP spid="20" grpId="0"/>
      <p:bldP spid="24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2" grpId="0"/>
      <p:bldP spid="2" grpId="0"/>
      <p:bldP spid="44" grpId="0"/>
      <p:bldP spid="45" grpId="0"/>
      <p:bldP spid="7" grpId="0" animBg="1"/>
      <p:bldP spid="9" grpId="0" animBg="1"/>
      <p:bldP spid="11" grpId="0" animBg="1"/>
      <p:bldP spid="48" grpId="0"/>
      <p:bldP spid="12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1B43DCB-13C5-460C-BA68-029A9AF8D57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Kombinatorische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Sequentielle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Technologische Grundlagen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Rechnerarithmetik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Grundlagen der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</a:t>
            </a: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1554800-16D3-4A5E-BB1C-3FE3493C1AF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Restoring</a:t>
            </a:r>
            <a:r>
              <a:rPr lang="de-DE" dirty="0" smtClean="0"/>
              <a:t>-Division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Einsatz von Addition/Subtraktion und Schiebeoperationen</a:t>
            </a: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jedem Schritt testweise Subtraktion des skalierten Divisors </a:t>
            </a:r>
            <a:r>
              <a:rPr lang="de-DE" i="1" dirty="0" smtClean="0"/>
              <a:t>b</a:t>
            </a:r>
            <a:r>
              <a:rPr lang="de-DE" dirty="0" smtClean="0"/>
              <a:t> vom Dividenden </a:t>
            </a:r>
            <a:r>
              <a:rPr lang="de-DE" i="1" dirty="0" smtClean="0"/>
              <a:t>a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q</a:t>
            </a:r>
            <a:r>
              <a:rPr lang="de-DE" i="1" baseline="-25000" dirty="0" smtClean="0"/>
              <a:t>i</a:t>
            </a:r>
            <a:r>
              <a:rPr lang="de-DE" dirty="0" smtClean="0"/>
              <a:t> = 1 falls </a:t>
            </a:r>
            <a:r>
              <a:rPr lang="de-DE" i="1" dirty="0" smtClean="0"/>
              <a:t>a</a:t>
            </a:r>
            <a:r>
              <a:rPr lang="de-DE" dirty="0" smtClean="0"/>
              <a:t> – </a:t>
            </a:r>
            <a:r>
              <a:rPr lang="de-DE" i="1" dirty="0" smtClean="0"/>
              <a:t>b</a:t>
            </a:r>
            <a:r>
              <a:rPr lang="de-DE" dirty="0" smtClean="0"/>
              <a:t> ≥ 0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q</a:t>
            </a:r>
            <a:r>
              <a:rPr lang="de-DE" i="1" baseline="-25000" dirty="0" smtClean="0"/>
              <a:t>i</a:t>
            </a:r>
            <a:r>
              <a:rPr lang="de-DE" dirty="0" smtClean="0"/>
              <a:t> = 0 und Korrektur falls </a:t>
            </a:r>
            <a:r>
              <a:rPr lang="de-DE" i="1" dirty="0" smtClean="0"/>
              <a:t>a</a:t>
            </a:r>
            <a:r>
              <a:rPr lang="de-DE" dirty="0" smtClean="0"/>
              <a:t> – </a:t>
            </a:r>
            <a:r>
              <a:rPr lang="de-DE" i="1" dirty="0" smtClean="0"/>
              <a:t>b</a:t>
            </a:r>
            <a:r>
              <a:rPr lang="de-DE" dirty="0" smtClean="0"/>
              <a:t> &lt; 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Nachholen signifikanter Ziffern zum Zwischenergebnis durch Schiebeoperation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93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1742369-6184-47A8-9174-7CC88C0CFAB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Restoring</a:t>
            </a:r>
            <a:r>
              <a:rPr lang="de-DE" dirty="0"/>
              <a:t>-Division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Serielles Dividierwerk für vorzeichenlose Zahlen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Lade </a:t>
            </a:r>
            <a:r>
              <a:rPr lang="de-DE" i="1" dirty="0" smtClean="0"/>
              <a:t>q</a:t>
            </a:r>
            <a:r>
              <a:rPr lang="de-DE" dirty="0" smtClean="0"/>
              <a:t>: obere Hälfte = 0, untere Hälfte = 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(load q)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</a:t>
            </a:r>
            <a:r>
              <a:rPr lang="de-DE" dirty="0" smtClean="0"/>
              <a:t>-mal: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Schiebe </a:t>
            </a:r>
            <a:r>
              <a:rPr lang="de-DE" i="1" dirty="0" smtClean="0"/>
              <a:t>q</a:t>
            </a:r>
            <a:r>
              <a:rPr lang="de-DE" dirty="0" smtClean="0"/>
              <a:t> nach links </a:t>
            </a:r>
            <a:r>
              <a:rPr lang="en-US" i="1" dirty="0" smtClean="0">
                <a:solidFill>
                  <a:srgbClr val="3366FF"/>
                </a:solidFill>
              </a:rPr>
              <a:t>(shift left q)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Subtrahiere </a:t>
            </a:r>
            <a:r>
              <a:rPr lang="de-DE" i="1" dirty="0" smtClean="0"/>
              <a:t>b</a:t>
            </a:r>
            <a:r>
              <a:rPr lang="de-DE" dirty="0" smtClean="0"/>
              <a:t> von oberer Hälfte von </a:t>
            </a:r>
            <a:r>
              <a:rPr lang="de-DE" i="1" dirty="0" smtClean="0"/>
              <a:t>q</a:t>
            </a:r>
            <a:r>
              <a:rPr lang="de-DE" dirty="0" smtClean="0"/>
              <a:t> </a:t>
            </a:r>
            <a:r>
              <a:rPr lang="en-US" i="1" dirty="0" smtClean="0">
                <a:solidFill>
                  <a:srgbClr val="3366FF"/>
                </a:solidFill>
              </a:rPr>
              <a:t>(sub)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negativ: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= 0 und addiere </a:t>
            </a:r>
            <a:r>
              <a:rPr lang="de-DE" i="1" dirty="0" smtClean="0"/>
              <a:t>b</a:t>
            </a:r>
            <a:r>
              <a:rPr lang="de-DE" dirty="0" smtClean="0"/>
              <a:t> zurück </a:t>
            </a:r>
            <a:r>
              <a:rPr lang="en-US" i="1" dirty="0" smtClean="0">
                <a:solidFill>
                  <a:srgbClr val="3366FF"/>
                </a:solidFill>
              </a:rPr>
              <a:t>(add)</a:t>
            </a:r>
            <a:r>
              <a:rPr lang="de-DE" dirty="0" smtClean="0"/>
              <a:t> / positiv: </a:t>
            </a:r>
            <a:r>
              <a:rPr lang="de-DE" i="1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= 1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Ergebnis: obere Hälfte </a:t>
            </a:r>
            <a:r>
              <a:rPr lang="de-DE" i="1" dirty="0" smtClean="0"/>
              <a:t>q</a:t>
            </a:r>
            <a:r>
              <a:rPr lang="de-DE" dirty="0" smtClean="0"/>
              <a:t> = Rest, untere Hälfte </a:t>
            </a:r>
            <a:r>
              <a:rPr lang="de-DE" i="1" dirty="0" smtClean="0"/>
              <a:t>q</a:t>
            </a:r>
            <a:r>
              <a:rPr lang="de-DE" dirty="0" smtClean="0"/>
              <a:t> = Quotient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39182" r="26944" b="21363"/>
          <a:stretch/>
        </p:blipFill>
        <p:spPr>
          <a:xfrm>
            <a:off x="612000" y="1846800"/>
            <a:ext cx="5325533" cy="20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A92B676-07EE-4E0B-89E5-3DBFD60B8C35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Restoring</a:t>
            </a:r>
            <a:r>
              <a:rPr lang="de-DE" dirty="0"/>
              <a:t>-Division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Vorzeichenbehaftete Division mit Zweierkomplement-Darstellung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Verfahren im Prinzip identisch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Jedoch: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Unterschiedliche Erkennung von Unterläufen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Propagierung des Vorzeichens in oberer Hälfte von </a:t>
            </a:r>
            <a:r>
              <a:rPr lang="de-DE" i="1" dirty="0" smtClean="0"/>
              <a:t>q</a:t>
            </a:r>
            <a:r>
              <a:rPr lang="de-DE" dirty="0" smtClean="0"/>
              <a:t> beim Laden</a:t>
            </a:r>
          </a:p>
        </p:txBody>
      </p:sp>
    </p:spTree>
    <p:extLst>
      <p:ext uri="{BB962C8B-B14F-4D97-AF65-F5344CB8AC3E}">
        <p14:creationId xmlns:p14="http://schemas.microsoft.com/office/powerpoint/2010/main" val="73231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DC0F38-D116-452A-AA5D-2A369A980DC9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Non-Restoring</a:t>
            </a:r>
            <a:r>
              <a:rPr lang="de-DE" dirty="0" smtClean="0"/>
              <a:t>-Division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Restoring</a:t>
            </a:r>
            <a:r>
              <a:rPr lang="de-DE" b="1" dirty="0" smtClean="0"/>
              <a:t>-Division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Divisor wird subtrahiert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Unterlauf (Ergebnis negativ): Divisor wird wieder addiert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nächsten Durchlauf wird die Hälfte des Divisors wieder subtrahiert</a:t>
            </a:r>
            <a:br>
              <a:rPr lang="de-DE" dirty="0" smtClean="0"/>
            </a:br>
            <a:r>
              <a:rPr lang="de-DE" dirty="0" smtClean="0"/>
              <a:t>(wegen Links-</a:t>
            </a:r>
            <a:r>
              <a:rPr lang="en-US" i="1" dirty="0" smtClean="0"/>
              <a:t>Shift</a:t>
            </a:r>
            <a:r>
              <a:rPr lang="de-DE" dirty="0" smtClean="0"/>
              <a:t> des Dividenden vor der Subtraktion)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Idee der </a:t>
            </a:r>
            <a:r>
              <a:rPr lang="en-US" b="1" i="1" dirty="0" smtClean="0"/>
              <a:t>Non-Restoring</a:t>
            </a:r>
            <a:r>
              <a:rPr lang="de-DE" b="1" dirty="0" smtClean="0"/>
              <a:t>-Division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Unterlauf wird stattdessen nur die Hälfte des Divisors addiert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Ersparnis einer Addition bzw. Subtraktion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6CB1BAC-7D89-435A-B32E-17AA217BFB0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BCD-Arithmetik (1)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BCD-Code </a:t>
            </a:r>
            <a:r>
              <a:rPr lang="en-US" b="1" i="1" dirty="0" smtClean="0"/>
              <a:t>(Binary Coded Decimals)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4-Bit Darstellung von Dezimalzahlen im Rechner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Zahlendarstellung mit mehreren 4-Bit breiten Ziffern, z.B.</a:t>
            </a:r>
            <a:br>
              <a:rPr lang="de-DE" dirty="0" smtClean="0"/>
            </a:br>
            <a:r>
              <a:rPr lang="de-DE" dirty="0" smtClean="0"/>
              <a:t>(0001 0011 1001)</a:t>
            </a:r>
            <a:r>
              <a:rPr lang="de-DE" baseline="-25000" dirty="0" smtClean="0"/>
              <a:t>BCD</a:t>
            </a:r>
            <a:r>
              <a:rPr lang="de-DE" dirty="0" smtClean="0"/>
              <a:t> entspricht der Dezimalzahl 139</a:t>
            </a:r>
            <a:r>
              <a:rPr lang="de-DE" baseline="-25000" dirty="0" smtClean="0"/>
              <a:t>10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t="23749" r="37130" b="14204"/>
          <a:stretch/>
        </p:blipFill>
        <p:spPr>
          <a:xfrm>
            <a:off x="611560" y="2143224"/>
            <a:ext cx="4004734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0F7FF44-6E3E-4453-A14E-4460A2D46F93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BCD-Arithmetik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Vorteil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Leichtes Umwandeln von Dezimalzahlen in BCD-codierte Zahlen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Rechnen mit BCD-codierten Zahlen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Rechenwerke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Unterstützung in gängigen Prozessoren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Zumindest für Addition und Subtraktion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Nachteil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Oft nicht alle Rechenoperationen in Hardware unterstützt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Rechenoperation in Software ineffizient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Verschwendung von Speicherplatz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4D5D251-266D-4CBE-A881-4FD10AD93198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Binäre Grundrechenarten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Addition und Subtraktion auf Grundlage von Volladdierern leicht realisierbar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Addier-/Subtrahierwerke haben je nach Aufbau unterschiedlich lange Gatterlaufzeiten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Multiplikation und Division sind im Vergleich zu Addition/Subtraktion komplexer: benötigen mehr Aufwand in Hardware und/oder Rechenzeit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Multiplizierer/Dividierer sind in der Regel als serielle Rechenwerke auf Grundlage von Schieberegistern und Addierern realisiert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A912B69-2F85-4F24-A457-102354DB3B7C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Rechnerarithmetik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Binäre Addition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Ripple Carry</a:t>
            </a:r>
            <a:r>
              <a:rPr lang="de-DE" sz="2000" dirty="0" smtClean="0"/>
              <a:t> Addierer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Serielles Addierwerk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Carry-Look-Ahead</a:t>
            </a:r>
            <a:r>
              <a:rPr lang="de-DE" sz="2000" dirty="0" smtClean="0"/>
              <a:t>-Addierer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Carry-Select</a:t>
            </a:r>
            <a:r>
              <a:rPr lang="de-DE" sz="2000" dirty="0" smtClean="0"/>
              <a:t>-Addierer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Carry-Save</a:t>
            </a:r>
            <a:r>
              <a:rPr lang="de-DE" sz="2000" dirty="0" smtClean="0"/>
              <a:t>-Addierer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Binäre Subtraktion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Zweierkomplement-Darstellung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Subtraktion im Zweierkomplement</a:t>
            </a:r>
            <a:endParaRPr lang="de-DE" sz="2000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FEBFCB1-CB28-4EE2-B7CD-31595F78C6C2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Rechnerarithmetik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Binäre Multiplikation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Vorzeichenlose Multiplikation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Serielles Schaltwerk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Array</a:t>
            </a:r>
            <a:r>
              <a:rPr lang="de-DE" sz="2000" dirty="0" smtClean="0"/>
              <a:t>-Multiplizierer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Vorzeichenbehaftete Multiplikation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Booth-Algorithmus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Implementierung in VHDL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Binäre Division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Restoring</a:t>
            </a:r>
            <a:r>
              <a:rPr lang="de-DE" sz="2000" dirty="0" smtClean="0"/>
              <a:t>-Division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Non-Restoring</a:t>
            </a:r>
            <a:r>
              <a:rPr lang="de-DE" sz="2000" dirty="0" smtClean="0"/>
              <a:t>-Division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BCD-Arithmetik</a:t>
            </a:r>
          </a:p>
        </p:txBody>
      </p:sp>
    </p:spTree>
    <p:extLst>
      <p:ext uri="{BB962C8B-B14F-4D97-AF65-F5344CB8AC3E}">
        <p14:creationId xmlns:p14="http://schemas.microsoft.com/office/powerpoint/2010/main" val="257684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35E845C-4953-4E49-9BB5-6088AF92C0BE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Vorlesung „Grundlagen der Betriebssysteme“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Repräsentation von Zahlen in der Computer-Hardware ist bekannt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Natürliche Zahlen: Darstellung zu einer Basis </a:t>
            </a:r>
            <a:r>
              <a:rPr lang="de-DE" i="1" dirty="0" smtClean="0"/>
              <a:t>b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Ganze Zahlen: Zweierkomplementdarstellung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Reelle Zahlen: Festkomma- und Gleitkommadarstellung, IEEE 754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Algorithmischer Ablauf der Grundrechenarten auf den verschiedenen Zahlendarstellungen ist ebenfalls bekannt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Unklar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können die Algorithmen für die Grundrechenarten effizient in Hardware umgesetzt werden?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Wie sind Rechenwerke </a:t>
            </a:r>
            <a:r>
              <a:rPr lang="en-US" i="1" dirty="0" smtClean="0"/>
              <a:t>(arithmetical logical units, ALUs)</a:t>
            </a:r>
            <a:r>
              <a:rPr lang="de-DE" dirty="0" smtClean="0"/>
              <a:t> intern aufgebaut?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4F222ED-4A15-4362-8FD1-A8DC06CED85B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Halbaddierer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Addition in erster (rechter) Spalte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Eingänge: erstes Bit von jeder Zahl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Ausgänge: erstes Bit des Ergebnisses, </a:t>
            </a:r>
            <a:r>
              <a:rPr lang="en-US" i="1" dirty="0" smtClean="0"/>
              <a:t>Carry</a:t>
            </a:r>
            <a:r>
              <a:rPr lang="de-DE" dirty="0" smtClean="0"/>
              <a:t>-Bit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			Blockschaltbild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Gatterschaltung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</a:t>
            </a:r>
            <a:r>
              <a:rPr lang="de-DE" i="1" dirty="0" smtClean="0"/>
              <a:t>c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	</a:t>
            </a:r>
            <a:r>
              <a:rPr lang="de-DE" i="1" dirty="0" smtClean="0"/>
              <a:t>s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 + </a:t>
            </a:r>
            <a:r>
              <a:rPr lang="de-DE" i="1" dirty="0" smtClean="0"/>
              <a:t>a</a:t>
            </a:r>
            <a:r>
              <a:rPr lang="de-DE" dirty="0" smtClean="0"/>
              <a:t> * </a:t>
            </a:r>
            <a:r>
              <a:rPr lang="de-DE" i="1" dirty="0" smtClean="0"/>
              <a:t>b</a:t>
            </a:r>
            <a:r>
              <a:rPr lang="de-DE" dirty="0" smtClean="0"/>
              <a:t> = </a:t>
            </a:r>
            <a:r>
              <a:rPr lang="de-DE" i="1" dirty="0" smtClean="0"/>
              <a:t>a</a:t>
            </a:r>
            <a:r>
              <a:rPr lang="de-DE" dirty="0" smtClean="0"/>
              <a:t> </a:t>
            </a:r>
            <a:r>
              <a:rPr lang="de-DE" b="1" dirty="0" smtClean="0">
                <a:sym typeface="Symbol"/>
              </a:rPr>
              <a:t></a:t>
            </a:r>
            <a:r>
              <a:rPr lang="de-DE" dirty="0" smtClean="0"/>
              <a:t> </a:t>
            </a:r>
            <a:r>
              <a:rPr lang="de-DE" i="1" dirty="0" smtClean="0"/>
              <a:t>b</a:t>
            </a:r>
            <a:r>
              <a:rPr lang="de-DE" dirty="0" smtClean="0"/>
              <a:t>	    (XOR)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07595"/>
              </p:ext>
            </p:extLst>
          </p:nvPr>
        </p:nvGraphicFramePr>
        <p:xfrm>
          <a:off x="611560" y="2798936"/>
          <a:ext cx="23999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2"/>
                <a:gridCol w="599982"/>
                <a:gridCol w="599982"/>
                <a:gridCol w="599982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i="1" u="non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u="none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DE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u="none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u="none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de-DE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t="68019" r="21151" b="13691"/>
          <a:stretch/>
        </p:blipFill>
        <p:spPr>
          <a:xfrm>
            <a:off x="4860032" y="2906188"/>
            <a:ext cx="2023009" cy="9548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 t="52829" r="38142" b="18341"/>
          <a:stretch/>
        </p:blipFill>
        <p:spPr>
          <a:xfrm>
            <a:off x="611560" y="5020226"/>
            <a:ext cx="2184850" cy="1505118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 bwMode="auto">
          <a:xfrm>
            <a:off x="5238000" y="57852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6444208" y="5785200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961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44022DD-C676-41A8-84AC-9F32E9C0BCEF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Volladdierer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Addition in anderen Spalte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Eingänge: je ein Bit der Summanden, und </a:t>
            </a:r>
            <a:r>
              <a:rPr lang="en-US" i="1" dirty="0" smtClean="0"/>
              <a:t>Carry</a:t>
            </a:r>
            <a:r>
              <a:rPr lang="de-DE" dirty="0" smtClean="0"/>
              <a:t> von voriger Stelle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 Ausgänge: Summen-Bit des Ergebnisses, </a:t>
            </a:r>
            <a:r>
              <a:rPr lang="en-US" i="1" dirty="0" smtClean="0"/>
              <a:t>Carry</a:t>
            </a:r>
            <a:r>
              <a:rPr lang="de-DE" dirty="0" smtClean="0"/>
              <a:t>-Bit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			Blockschaltbild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96220"/>
              </p:ext>
            </p:extLst>
          </p:nvPr>
        </p:nvGraphicFramePr>
        <p:xfrm>
          <a:off x="611560" y="2798936"/>
          <a:ext cx="25922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/>
                <a:gridCol w="518458"/>
                <a:gridCol w="518458"/>
                <a:gridCol w="460850"/>
                <a:gridCol w="576066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de-DE" b="0" i="0" baseline="-250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endParaRPr lang="de-DE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de-DE" b="0" i="0" baseline="-250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de-DE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54534" r="37257" b="26091"/>
          <a:stretch/>
        </p:blipFill>
        <p:spPr>
          <a:xfrm>
            <a:off x="4860000" y="2905200"/>
            <a:ext cx="2427611" cy="10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5" t="50000" r="15841" b="20046"/>
          <a:stretch/>
        </p:blipFill>
        <p:spPr>
          <a:xfrm>
            <a:off x="611560" y="2153245"/>
            <a:ext cx="4385884" cy="156378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1ED23D2-C0D7-45D8-AE3A-53021C04E590}" type="datetime1">
              <a:rPr lang="de-DE" smtClean="0"/>
              <a:t>31.08.2014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Rechnerarithmetik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Erinnerung: Volladdierer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Schaltung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 mit Halbaddierern</a:t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4739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2392</Words>
  <Application>Microsoft Office PowerPoint</Application>
  <PresentationFormat>Bildschirmpräsentation (4:3)</PresentationFormat>
  <Paragraphs>643</Paragraphs>
  <Slides>36</Slides>
  <Notes>35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Leere Präsentation</vt:lpstr>
      <vt:lpstr>Grundlagen der Rechnerarchitektur [CS3100.010]</vt:lpstr>
      <vt:lpstr>Kapitel 5  Rechnerarithmetik</vt:lpstr>
      <vt:lpstr>Inhalte der Vorlesung</vt:lpstr>
      <vt:lpstr>Inhalte des Kapitels (1)</vt:lpstr>
      <vt:lpstr>Inhalte des Kapitels (2)</vt:lpstr>
      <vt:lpstr>Einordnung</vt:lpstr>
      <vt:lpstr>Erinnerung: Halbaddierer</vt:lpstr>
      <vt:lpstr>Erinnerung: Volladdierer (1)</vt:lpstr>
      <vt:lpstr>Erinnerung: Volladdierer (2)</vt:lpstr>
      <vt:lpstr>Paralleles Addierwerk</vt:lpstr>
      <vt:lpstr>Serielles Addierwerk</vt:lpstr>
      <vt:lpstr>Carry-Look-Ahead-Addierer (1)</vt:lpstr>
      <vt:lpstr>Carry-Look-Ahead-Addierer (2)</vt:lpstr>
      <vt:lpstr>Carry-Select-Addierer</vt:lpstr>
      <vt:lpstr>Carry-Save-Addierer</vt:lpstr>
      <vt:lpstr>Zweierkomplement-Darstellung</vt:lpstr>
      <vt:lpstr>Binäre Subtraktion</vt:lpstr>
      <vt:lpstr>Subtraktion im Zweierkomplement</vt:lpstr>
      <vt:lpstr>Binäre Multiplikation</vt:lpstr>
      <vt:lpstr>Vorzeichenlose Multiplikation (1)</vt:lpstr>
      <vt:lpstr>Vorzeichenlose Multiplikation (2)</vt:lpstr>
      <vt:lpstr>Vorzeichenlose Multiplikation (3)</vt:lpstr>
      <vt:lpstr>Vorzeichenlose Multiplikation (4)</vt:lpstr>
      <vt:lpstr>Vorzeichenlose Multiplikation (5)</vt:lpstr>
      <vt:lpstr>Vorzeichenbehaftete Multiplikation: Booth-Algorithmus (1)</vt:lpstr>
      <vt:lpstr>Vorzeichenbehaftete Multiplikation: Booth-Algorithmus (2)</vt:lpstr>
      <vt:lpstr>Vorzeichenbehaftete Multiplikation: Booth-Algorithmus (2)</vt:lpstr>
      <vt:lpstr>Vorzeichenbehaftete Multiplikation: Booth-Algorithmus (3)</vt:lpstr>
      <vt:lpstr>Binäre Division</vt:lpstr>
      <vt:lpstr>Restoring-Division (1)</vt:lpstr>
      <vt:lpstr>Restoring-Division (2)</vt:lpstr>
      <vt:lpstr>Restoring-Division (3)</vt:lpstr>
      <vt:lpstr>Non-Restoring-Division</vt:lpstr>
      <vt:lpstr>BCD-Arithmetik (1)</vt:lpstr>
      <vt:lpstr>BCD-Arithmetik (2)</vt:lpstr>
      <vt:lpstr>Zusammenfassung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5 - Rechnerarithmetik</dc:subject>
  <dc:creator>Heiko Falk</dc:creator>
  <cp:lastModifiedBy>hfalk</cp:lastModifiedBy>
  <cp:revision>3036</cp:revision>
  <cp:lastPrinted>2013-10-15T07:25:00Z</cp:lastPrinted>
  <dcterms:modified xsi:type="dcterms:W3CDTF">2014-08-31T19:39:40Z</dcterms:modified>
</cp:coreProperties>
</file>