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9"/>
  </p:notesMasterIdLst>
  <p:handoutMasterIdLst>
    <p:handoutMasterId r:id="rId210"/>
  </p:handoutMasterIdLst>
  <p:sldIdLst>
    <p:sldId id="679" r:id="rId2"/>
    <p:sldId id="487" r:id="rId3"/>
    <p:sldId id="617" r:id="rId4"/>
    <p:sldId id="618" r:id="rId5"/>
    <p:sldId id="706" r:id="rId6"/>
    <p:sldId id="980" r:id="rId7"/>
    <p:sldId id="490" r:id="rId8"/>
    <p:sldId id="680" r:id="rId9"/>
    <p:sldId id="681" r:id="rId10"/>
    <p:sldId id="794" r:id="rId11"/>
    <p:sldId id="710" r:id="rId12"/>
    <p:sldId id="795" r:id="rId13"/>
    <p:sldId id="796" r:id="rId14"/>
    <p:sldId id="797" r:id="rId15"/>
    <p:sldId id="798" r:id="rId16"/>
    <p:sldId id="982" r:id="rId17"/>
    <p:sldId id="799" r:id="rId18"/>
    <p:sldId id="800" r:id="rId19"/>
    <p:sldId id="801" r:id="rId20"/>
    <p:sldId id="802" r:id="rId21"/>
    <p:sldId id="803" r:id="rId22"/>
    <p:sldId id="804" r:id="rId23"/>
    <p:sldId id="805" r:id="rId24"/>
    <p:sldId id="806" r:id="rId25"/>
    <p:sldId id="807" r:id="rId26"/>
    <p:sldId id="808" r:id="rId27"/>
    <p:sldId id="809" r:id="rId28"/>
    <p:sldId id="810" r:id="rId29"/>
    <p:sldId id="811" r:id="rId30"/>
    <p:sldId id="812" r:id="rId31"/>
    <p:sldId id="813" r:id="rId32"/>
    <p:sldId id="814" r:id="rId33"/>
    <p:sldId id="815" r:id="rId34"/>
    <p:sldId id="816" r:id="rId35"/>
    <p:sldId id="817" r:id="rId36"/>
    <p:sldId id="818" r:id="rId37"/>
    <p:sldId id="819" r:id="rId38"/>
    <p:sldId id="820" r:id="rId39"/>
    <p:sldId id="821" r:id="rId40"/>
    <p:sldId id="822" r:id="rId41"/>
    <p:sldId id="823" r:id="rId42"/>
    <p:sldId id="824" r:id="rId43"/>
    <p:sldId id="825" r:id="rId44"/>
    <p:sldId id="826" r:id="rId45"/>
    <p:sldId id="827" r:id="rId46"/>
    <p:sldId id="828" r:id="rId47"/>
    <p:sldId id="829" r:id="rId48"/>
    <p:sldId id="830" r:id="rId49"/>
    <p:sldId id="831" r:id="rId50"/>
    <p:sldId id="712" r:id="rId51"/>
    <p:sldId id="832" r:id="rId52"/>
    <p:sldId id="981" r:id="rId53"/>
    <p:sldId id="833" r:id="rId54"/>
    <p:sldId id="834" r:id="rId55"/>
    <p:sldId id="835" r:id="rId56"/>
    <p:sldId id="836" r:id="rId57"/>
    <p:sldId id="837" r:id="rId58"/>
    <p:sldId id="838" r:id="rId59"/>
    <p:sldId id="839" r:id="rId60"/>
    <p:sldId id="840" r:id="rId61"/>
    <p:sldId id="841" r:id="rId62"/>
    <p:sldId id="842" r:id="rId63"/>
    <p:sldId id="843" r:id="rId64"/>
    <p:sldId id="844" r:id="rId65"/>
    <p:sldId id="845" r:id="rId66"/>
    <p:sldId id="846" r:id="rId67"/>
    <p:sldId id="847" r:id="rId68"/>
    <p:sldId id="848" r:id="rId69"/>
    <p:sldId id="849" r:id="rId70"/>
    <p:sldId id="850" r:id="rId71"/>
    <p:sldId id="851" r:id="rId72"/>
    <p:sldId id="852" r:id="rId73"/>
    <p:sldId id="853" r:id="rId74"/>
    <p:sldId id="854" r:id="rId75"/>
    <p:sldId id="855" r:id="rId76"/>
    <p:sldId id="856" r:id="rId77"/>
    <p:sldId id="857" r:id="rId78"/>
    <p:sldId id="858" r:id="rId79"/>
    <p:sldId id="859" r:id="rId80"/>
    <p:sldId id="860" r:id="rId81"/>
    <p:sldId id="861" r:id="rId82"/>
    <p:sldId id="713" r:id="rId83"/>
    <p:sldId id="862" r:id="rId84"/>
    <p:sldId id="863" r:id="rId85"/>
    <p:sldId id="864" r:id="rId86"/>
    <p:sldId id="983" r:id="rId87"/>
    <p:sldId id="714" r:id="rId88"/>
    <p:sldId id="716" r:id="rId89"/>
    <p:sldId id="865" r:id="rId90"/>
    <p:sldId id="866" r:id="rId91"/>
    <p:sldId id="867" r:id="rId92"/>
    <p:sldId id="868" r:id="rId93"/>
    <p:sldId id="869" r:id="rId94"/>
    <p:sldId id="870" r:id="rId95"/>
    <p:sldId id="871" r:id="rId96"/>
    <p:sldId id="872" r:id="rId97"/>
    <p:sldId id="873" r:id="rId98"/>
    <p:sldId id="874" r:id="rId99"/>
    <p:sldId id="875" r:id="rId100"/>
    <p:sldId id="876" r:id="rId101"/>
    <p:sldId id="877" r:id="rId102"/>
    <p:sldId id="878" r:id="rId103"/>
    <p:sldId id="879" r:id="rId104"/>
    <p:sldId id="880" r:id="rId105"/>
    <p:sldId id="881" r:id="rId106"/>
    <p:sldId id="882" r:id="rId107"/>
    <p:sldId id="984" r:id="rId108"/>
    <p:sldId id="883" r:id="rId109"/>
    <p:sldId id="884" r:id="rId110"/>
    <p:sldId id="885" r:id="rId111"/>
    <p:sldId id="886" r:id="rId112"/>
    <p:sldId id="887" r:id="rId113"/>
    <p:sldId id="888" r:id="rId114"/>
    <p:sldId id="889" r:id="rId115"/>
    <p:sldId id="890" r:id="rId116"/>
    <p:sldId id="891" r:id="rId117"/>
    <p:sldId id="892" r:id="rId118"/>
    <p:sldId id="893" r:id="rId119"/>
    <p:sldId id="894" r:id="rId120"/>
    <p:sldId id="895" r:id="rId121"/>
    <p:sldId id="896" r:id="rId122"/>
    <p:sldId id="897" r:id="rId123"/>
    <p:sldId id="898" r:id="rId124"/>
    <p:sldId id="899" r:id="rId125"/>
    <p:sldId id="900" r:id="rId126"/>
    <p:sldId id="901" r:id="rId127"/>
    <p:sldId id="902" r:id="rId128"/>
    <p:sldId id="903" r:id="rId129"/>
    <p:sldId id="904" r:id="rId130"/>
    <p:sldId id="905" r:id="rId131"/>
    <p:sldId id="906" r:id="rId132"/>
    <p:sldId id="907" r:id="rId133"/>
    <p:sldId id="908" r:id="rId134"/>
    <p:sldId id="909" r:id="rId135"/>
    <p:sldId id="910" r:id="rId136"/>
    <p:sldId id="911" r:id="rId137"/>
    <p:sldId id="912" r:id="rId138"/>
    <p:sldId id="913" r:id="rId139"/>
    <p:sldId id="914" r:id="rId140"/>
    <p:sldId id="915" r:id="rId141"/>
    <p:sldId id="916" r:id="rId142"/>
    <p:sldId id="917" r:id="rId143"/>
    <p:sldId id="918" r:id="rId144"/>
    <p:sldId id="919" r:id="rId145"/>
    <p:sldId id="920" r:id="rId146"/>
    <p:sldId id="921" r:id="rId147"/>
    <p:sldId id="922" r:id="rId148"/>
    <p:sldId id="923" r:id="rId149"/>
    <p:sldId id="924" r:id="rId150"/>
    <p:sldId id="925" r:id="rId151"/>
    <p:sldId id="926" r:id="rId152"/>
    <p:sldId id="927" r:id="rId153"/>
    <p:sldId id="928" r:id="rId154"/>
    <p:sldId id="929" r:id="rId155"/>
    <p:sldId id="930" r:id="rId156"/>
    <p:sldId id="931" r:id="rId157"/>
    <p:sldId id="932" r:id="rId158"/>
    <p:sldId id="933" r:id="rId159"/>
    <p:sldId id="934" r:id="rId160"/>
    <p:sldId id="935" r:id="rId161"/>
    <p:sldId id="985" r:id="rId162"/>
    <p:sldId id="936" r:id="rId163"/>
    <p:sldId id="937" r:id="rId164"/>
    <p:sldId id="938" r:id="rId165"/>
    <p:sldId id="939" r:id="rId166"/>
    <p:sldId id="940" r:id="rId167"/>
    <p:sldId id="941" r:id="rId168"/>
    <p:sldId id="942" r:id="rId169"/>
    <p:sldId id="943" r:id="rId170"/>
    <p:sldId id="944" r:id="rId171"/>
    <p:sldId id="945" r:id="rId172"/>
    <p:sldId id="946" r:id="rId173"/>
    <p:sldId id="947" r:id="rId174"/>
    <p:sldId id="948" r:id="rId175"/>
    <p:sldId id="949" r:id="rId176"/>
    <p:sldId id="950" r:id="rId177"/>
    <p:sldId id="951" r:id="rId178"/>
    <p:sldId id="952" r:id="rId179"/>
    <p:sldId id="953" r:id="rId180"/>
    <p:sldId id="954" r:id="rId181"/>
    <p:sldId id="955" r:id="rId182"/>
    <p:sldId id="956" r:id="rId183"/>
    <p:sldId id="957" r:id="rId184"/>
    <p:sldId id="958" r:id="rId185"/>
    <p:sldId id="959" r:id="rId186"/>
    <p:sldId id="960" r:id="rId187"/>
    <p:sldId id="961" r:id="rId188"/>
    <p:sldId id="962" r:id="rId189"/>
    <p:sldId id="963" r:id="rId190"/>
    <p:sldId id="964" r:id="rId191"/>
    <p:sldId id="965" r:id="rId192"/>
    <p:sldId id="966" r:id="rId193"/>
    <p:sldId id="967" r:id="rId194"/>
    <p:sldId id="968" r:id="rId195"/>
    <p:sldId id="969" r:id="rId196"/>
    <p:sldId id="970" r:id="rId197"/>
    <p:sldId id="971" r:id="rId198"/>
    <p:sldId id="972" r:id="rId199"/>
    <p:sldId id="973" r:id="rId200"/>
    <p:sldId id="974" r:id="rId201"/>
    <p:sldId id="975" r:id="rId202"/>
    <p:sldId id="976" r:id="rId203"/>
    <p:sldId id="977" r:id="rId204"/>
    <p:sldId id="978" r:id="rId205"/>
    <p:sldId id="979" r:id="rId206"/>
    <p:sldId id="608" r:id="rId207"/>
    <p:sldId id="768" r:id="rId208"/>
  </p:sldIdLst>
  <p:sldSz cx="9144000" cy="6858000" type="screen4x3"/>
  <p:notesSz cx="6797675" cy="98742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B3B3FF"/>
    <a:srgbClr val="FFFFCC"/>
    <a:srgbClr val="FFFF66"/>
    <a:srgbClr val="FFFF9A"/>
    <a:srgbClr val="FF5050"/>
    <a:srgbClr val="3366FF"/>
    <a:srgbClr val="FF7C80"/>
    <a:srgbClr val="AAA28D"/>
    <a:srgbClr val="7D9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202" autoAdjust="0"/>
  </p:normalViewPr>
  <p:slideViewPr>
    <p:cSldViewPr>
      <p:cViewPr varScale="1">
        <p:scale>
          <a:sx n="114" d="100"/>
          <a:sy n="114" d="100"/>
        </p:scale>
        <p:origin x="-1446" y="-96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notesMaster" Target="notesMasters/notesMaster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viewProps" Target="viewProp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9" tIns="45570" rIns="91139" bIns="455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9" tIns="45570" rIns="91139" bIns="455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9" tIns="45570" rIns="91139" bIns="455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9" tIns="45570" rIns="91139" bIns="455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DD7BD447-8CD2-4BC3-90BC-A248B1D29E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9" tIns="45570" rIns="91139" bIns="455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9" tIns="45570" rIns="91139" bIns="455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9" tIns="45570" rIns="91139" bIns="45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538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9" tIns="45570" rIns="91139" bIns="455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380538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9" tIns="45570" rIns="91139" bIns="455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4C91CCA4-29A4-4CE9-BEBC-234498F09F3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7C7C-5F2B-4569-A872-875A2C03B8A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19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101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102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79470"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103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104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105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106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107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108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109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4006D-8B85-441A-B789-A2CD8BA6A287}" type="slidenum">
              <a:rPr lang="de-DE"/>
              <a:pPr/>
              <a:t>110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C59F8-71FC-4862-8495-49ADE82F975D}" type="slidenum">
              <a:rPr lang="de-DE"/>
              <a:pPr/>
              <a:t>111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81C14-F8EE-43E2-BD37-EDA5BE13361D}" type="slidenum">
              <a:rPr lang="de-DE"/>
              <a:pPr/>
              <a:t>112</a:t>
            </a:fld>
            <a:endParaRPr lang="de-DE" dirty="0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1CFE-0C5C-42AC-849A-F9D266EDE078}" type="slidenum">
              <a:rPr lang="de-DE"/>
              <a:pPr/>
              <a:t>113</a:t>
            </a:fld>
            <a:endParaRPr lang="de-DE" dirty="0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1CFE-0C5C-42AC-849A-F9D266EDE078}" type="slidenum">
              <a:rPr lang="de-DE"/>
              <a:pPr/>
              <a:t>114</a:t>
            </a:fld>
            <a:endParaRPr lang="de-DE" dirty="0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1CFE-0C5C-42AC-849A-F9D266EDE078}" type="slidenum">
              <a:rPr lang="de-DE"/>
              <a:pPr/>
              <a:t>115</a:t>
            </a:fld>
            <a:endParaRPr lang="de-DE" dirty="0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1CFE-0C5C-42AC-849A-F9D266EDE078}" type="slidenum">
              <a:rPr lang="de-DE"/>
              <a:pPr/>
              <a:t>116</a:t>
            </a:fld>
            <a:endParaRPr lang="de-DE" dirty="0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1CFE-0C5C-42AC-849A-F9D266EDE078}" type="slidenum">
              <a:rPr lang="de-DE"/>
              <a:pPr/>
              <a:t>117</a:t>
            </a:fld>
            <a:endParaRPr lang="de-DE" dirty="0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1CFE-0C5C-42AC-849A-F9D266EDE078}" type="slidenum">
              <a:rPr lang="de-DE"/>
              <a:pPr/>
              <a:t>118</a:t>
            </a:fld>
            <a:endParaRPr lang="de-DE" dirty="0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119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120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121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122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123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124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125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126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127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128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129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130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131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132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133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134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135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136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137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138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139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140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141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142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143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144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145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146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147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148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149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150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151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152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153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154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155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156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157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158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159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26AEA-8167-47C3-9CCB-B683276EA1DB}" type="slidenum">
              <a:rPr lang="de-DE"/>
              <a:pPr/>
              <a:t>160</a:t>
            </a:fld>
            <a:endParaRPr lang="de-DE" dirty="0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161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162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163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164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165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166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167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168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169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170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171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172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173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174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175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176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177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178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179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180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181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182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183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184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185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186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187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188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189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190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191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192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193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194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195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196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197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198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199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200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201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202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203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6A760-CEC0-4D0A-B1F0-603C3147570D}" type="slidenum">
              <a:rPr lang="de-DE"/>
              <a:pPr/>
              <a:t>204</a:t>
            </a:fld>
            <a:endParaRPr lang="de-DE" dirty="0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6A760-CEC0-4D0A-B1F0-603C3147570D}" type="slidenum">
              <a:rPr lang="de-DE"/>
              <a:pPr/>
              <a:t>205</a:t>
            </a:fld>
            <a:endParaRPr lang="de-DE" dirty="0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206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207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52642"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7C9E9-8404-4531-B9D3-CB7FEE11EBC2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7C9E9-8404-4531-B9D3-CB7FEE11EBC2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44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45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46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47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D4FAF-2D42-4345-8620-2266734D842E}" type="slidenum">
              <a:rPr lang="de-DE"/>
              <a:pPr/>
              <a:t>48</a:t>
            </a:fld>
            <a:endParaRPr lang="de-DE" dirty="0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BE401-A0DF-4BCA-9EB8-F519271A36CD}" type="slidenum">
              <a:rPr lang="de-DE"/>
              <a:pPr/>
              <a:t>49</a:t>
            </a:fld>
            <a:endParaRPr lang="de-DE" dirty="0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50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E074D-2820-43D3-9FB0-D2C440133AD2}" type="slidenum">
              <a:rPr lang="de-DE"/>
              <a:pPr/>
              <a:t>51</a:t>
            </a:fld>
            <a:endParaRPr lang="de-DE" dirty="0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AF5D6-669A-447C-95B9-15BD9285F58F}" type="slidenum">
              <a:rPr lang="de-DE"/>
              <a:pPr/>
              <a:t>52</a:t>
            </a:fld>
            <a:endParaRPr lang="de-DE" dirty="0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2F180-756D-4DF4-900A-CAA685E348B0}" type="slidenum">
              <a:rPr lang="de-DE"/>
              <a:pPr/>
              <a:t>53</a:t>
            </a:fld>
            <a:endParaRPr lang="de-DE" dirty="0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8A6F4-DCA0-4E41-9E7A-AF8EB6423F8A}" type="slidenum">
              <a:rPr lang="de-DE"/>
              <a:pPr/>
              <a:t>54</a:t>
            </a:fld>
            <a:endParaRPr lang="de-DE" dirty="0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6595E-2BCE-49E6-9089-2B6415289558}" type="slidenum">
              <a:rPr lang="de-DE"/>
              <a:pPr/>
              <a:t>55</a:t>
            </a:fld>
            <a:endParaRPr lang="de-DE" dirty="0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10C4B-32F2-4C82-ACA5-AE331F88F133}" type="slidenum">
              <a:rPr lang="de-DE"/>
              <a:pPr/>
              <a:t>56</a:t>
            </a:fld>
            <a:endParaRPr lang="de-DE" dirty="0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29ACB-399C-49A1-910B-61A261A15D16}" type="slidenum">
              <a:rPr lang="de-DE"/>
              <a:pPr/>
              <a:t>57</a:t>
            </a:fld>
            <a:endParaRPr lang="de-DE" dirty="0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29ACB-399C-49A1-910B-61A261A15D16}" type="slidenum">
              <a:rPr lang="de-DE"/>
              <a:pPr/>
              <a:t>58</a:t>
            </a:fld>
            <a:endParaRPr lang="de-DE" dirty="0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29ACB-399C-49A1-910B-61A261A15D16}" type="slidenum">
              <a:rPr lang="de-DE"/>
              <a:pPr/>
              <a:t>59</a:t>
            </a:fld>
            <a:endParaRPr lang="de-DE" dirty="0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29ACB-399C-49A1-910B-61A261A15D16}" type="slidenum">
              <a:rPr lang="de-DE"/>
              <a:pPr/>
              <a:t>60</a:t>
            </a:fld>
            <a:endParaRPr lang="de-DE" dirty="0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29ACB-399C-49A1-910B-61A261A15D16}" type="slidenum">
              <a:rPr lang="de-DE"/>
              <a:pPr/>
              <a:t>61</a:t>
            </a:fld>
            <a:endParaRPr lang="de-DE" dirty="0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29ACB-399C-49A1-910B-61A261A15D16}" type="slidenum">
              <a:rPr lang="de-DE"/>
              <a:pPr/>
              <a:t>62</a:t>
            </a:fld>
            <a:endParaRPr lang="de-DE" dirty="0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29ACB-399C-49A1-910B-61A261A15D16}" type="slidenum">
              <a:rPr lang="de-DE"/>
              <a:pPr/>
              <a:t>63</a:t>
            </a:fld>
            <a:endParaRPr lang="de-DE" dirty="0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DD680-5A18-4792-B012-9AF3EF3FD447}" type="slidenum">
              <a:rPr lang="de-DE"/>
              <a:pPr/>
              <a:t>64</a:t>
            </a:fld>
            <a:endParaRPr lang="de-DE" dirty="0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1DD62-473F-4D46-9AC1-7B37C5183EDE}" type="slidenum">
              <a:rPr lang="de-DE"/>
              <a:pPr/>
              <a:t>65</a:t>
            </a:fld>
            <a:endParaRPr lang="de-DE" dirty="0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29ACB-399C-49A1-910B-61A261A15D16}" type="slidenum">
              <a:rPr lang="de-DE"/>
              <a:pPr/>
              <a:t>66</a:t>
            </a:fld>
            <a:endParaRPr lang="de-DE" dirty="0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32349-01C4-4DA4-870A-EF1B49479DFC}" type="slidenum">
              <a:rPr lang="de-DE"/>
              <a:pPr/>
              <a:t>67</a:t>
            </a:fld>
            <a:endParaRPr lang="de-DE" dirty="0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C5126-8E48-414A-BA15-9407C65C61D8}" type="slidenum">
              <a:rPr lang="de-DE"/>
              <a:pPr/>
              <a:t>68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78A09-4C51-4649-AE8B-1B50CC0E83B9}" type="slidenum">
              <a:rPr lang="de-DE"/>
              <a:pPr/>
              <a:t>69</a:t>
            </a:fld>
            <a:endParaRPr lang="de-DE" dirty="0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15B3-6E82-4FED-A2E2-5FA83C5E54DE}" type="slidenum">
              <a:rPr lang="de-DE"/>
              <a:pPr/>
              <a:t>70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15B3-6E82-4FED-A2E2-5FA83C5E54DE}" type="slidenum">
              <a:rPr lang="de-DE"/>
              <a:pPr/>
              <a:t>71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15B3-6E82-4FED-A2E2-5FA83C5E54DE}" type="slidenum">
              <a:rPr lang="de-DE"/>
              <a:pPr/>
              <a:t>72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15B3-6E82-4FED-A2E2-5FA83C5E54DE}" type="slidenum">
              <a:rPr lang="de-DE"/>
              <a:pPr/>
              <a:t>73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15B3-6E82-4FED-A2E2-5FA83C5E54DE}" type="slidenum">
              <a:rPr lang="de-DE"/>
              <a:pPr/>
              <a:t>74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15B3-6E82-4FED-A2E2-5FA83C5E54DE}" type="slidenum">
              <a:rPr lang="de-DE"/>
              <a:pPr/>
              <a:t>75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15B3-6E82-4FED-A2E2-5FA83C5E54DE}" type="slidenum">
              <a:rPr lang="de-DE"/>
              <a:pPr/>
              <a:t>76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15B3-6E82-4FED-A2E2-5FA83C5E54DE}" type="slidenum">
              <a:rPr lang="de-DE"/>
              <a:pPr/>
              <a:t>77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15B3-6E82-4FED-A2E2-5FA83C5E54DE}" type="slidenum">
              <a:rPr lang="de-DE"/>
              <a:pPr/>
              <a:t>78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15B3-6E82-4FED-A2E2-5FA83C5E54DE}" type="slidenum">
              <a:rPr lang="de-DE"/>
              <a:pPr/>
              <a:t>79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15B3-6E82-4FED-A2E2-5FA83C5E54DE}" type="slidenum">
              <a:rPr lang="de-DE"/>
              <a:pPr/>
              <a:t>80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407BD-D665-43E9-AEE8-20EB0374B80A}" type="slidenum">
              <a:rPr lang="de-DE"/>
              <a:pPr/>
              <a:t>81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82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C4D79-A45A-4148-BD17-51E90D49A563}" type="slidenum">
              <a:rPr lang="de-DE"/>
              <a:pPr/>
              <a:t>83</a:t>
            </a:fld>
            <a:endParaRPr lang="de-DE" dirty="0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84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C35A7-A18E-497A-9E8B-116FF025A757}" type="slidenum">
              <a:rPr lang="de-DE"/>
              <a:pPr/>
              <a:t>85</a:t>
            </a:fld>
            <a:endParaRPr lang="de-DE" dirty="0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86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87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88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89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90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91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92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93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94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95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96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97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98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99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100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507A32CC-A39D-43A3-9E0F-A59157082EC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9B5478C7-916A-4050-8A8C-968152830D51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7602056F-A179-4834-A35C-0B326078B8C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051-C2D4-4B4A-B543-8FCEC1AEFEF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46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928CEAD1-1E63-4905-99C9-11471B79F8B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7FE2B-A5A2-4FCE-A80B-4B31FBB8358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18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35447E2A-5E3E-4512-B8CA-965634DC85D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CFB067E7-0D63-45C0-8F4C-09613C622A0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19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BFD6BAEB-B8F1-49EA-95B2-87F62DDBC12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073D-B59A-4E15-858F-C8B52B1BF3A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06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212DEB77-CBEB-4FC1-A45D-65500C924C7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5A5D415D-5D6A-472D-87E2-4D7029EA8EF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726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232B4512-7E4B-494F-833A-7AAE5E31D37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39F7-A6CF-43B9-8AF5-0427AD2D4C5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86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85F3507C-5C54-40AA-9F7A-DF4BB44B845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95-7C21-422E-A7CB-8DE812CE6C7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87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52B0DBF0-FD16-4A90-A3BE-D8CF133B4CC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65D5-43D9-4192-85DB-0CA29A051D7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300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F16B69BD-78A3-4973-B8FB-AE18A3E7706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63C6-F30E-482D-84FE-82031724398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705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939CD544-D472-4CC3-97BD-4E09E4B15A6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113A-6BA2-43D6-B4CD-60EE97D5501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489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D95A2F0A-C756-4BC6-83CB-B6930D2A986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FF740ED9-5B01-4F39-A248-D88A96FF5F03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Grundlagen der Rechnerarchitektur (GdRA) WS </a:t>
            </a:r>
            <a:r>
              <a:rPr lang="de-DE" sz="1000" dirty="0" smtClean="0">
                <a:solidFill>
                  <a:srgbClr val="A32638"/>
                </a:solidFill>
              </a:rPr>
              <a:t>2014/15</a:t>
            </a:r>
            <a:endParaRPr lang="de-DE" sz="1000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EB4F8D40-8A88-4B33-89A3-91CA3C1040E4}" type="slidenum">
              <a:rPr lang="de-DE" sz="1000" smtClean="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/207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file:///C:\Program%20Files%20(x86)\Mozilla%20Firefox\firefox.exe%20%20http:\www.uni-ulm.de\fileadmin\website_uni_ulm\iui.inst.050\vorlesungen\wise1112\ti2\pipeline.swf" TargetMode="Externa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73679"/>
            <a:ext cx="7772400" cy="1938992"/>
          </a:xfrm>
        </p:spPr>
        <p:txBody>
          <a:bodyPr/>
          <a:lstStyle/>
          <a:p>
            <a:r>
              <a:rPr lang="de-DE" dirty="0" smtClean="0"/>
              <a:t>Grundlagen der Rechnerarchitektur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0" dirty="0"/>
              <a:t>[</a:t>
            </a:r>
            <a:r>
              <a:rPr lang="de-DE" sz="2800" b="0" dirty="0" smtClean="0"/>
              <a:t>CS3100.010]</a:t>
            </a:r>
            <a:endParaRPr lang="de-DE" sz="2800" b="0" dirty="0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Wintersemester </a:t>
            </a:r>
            <a:r>
              <a:rPr lang="de-DE" dirty="0" smtClean="0"/>
              <a:t>2014/15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3665324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59EAC31-9F37-42F7-93B4-0A1C7AB6B93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Gegenüberstellung der Definitionen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Die externe Rechnerarchitektur definiert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Programmier- oder Befehlssatzschnittstelle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engl. </a:t>
            </a:r>
            <a:r>
              <a:rPr lang="en-US" i="1" dirty="0" smtClean="0"/>
              <a:t>Instruction Set Architecture (ISA)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 (reale) Rechenmaschine bzw.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</a:t>
            </a:r>
            <a:r>
              <a:rPr lang="en-US" i="1" dirty="0" smtClean="0"/>
              <a:t>Application Program Interface (API)</a:t>
            </a:r>
            <a:endParaRPr lang="en-US" i="1" dirty="0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062483" y="5179714"/>
            <a:ext cx="7974013" cy="1417638"/>
            <a:chOff x="212" y="3141"/>
            <a:chExt cx="5023" cy="893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16" y="3141"/>
              <a:ext cx="5018" cy="893"/>
            </a:xfrm>
            <a:prstGeom prst="roundRect">
              <a:avLst>
                <a:gd name="adj" fmla="val 11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12" y="3141"/>
              <a:ext cx="5023" cy="889"/>
              <a:chOff x="301" y="3151"/>
              <a:chExt cx="5023" cy="889"/>
            </a:xfrm>
          </p:grpSpPr>
          <p:sp>
            <p:nvSpPr>
              <p:cNvPr id="14" name="AutoShape 5"/>
              <p:cNvSpPr>
                <a:spLocks noChangeArrowheads="1"/>
              </p:cNvSpPr>
              <p:nvPr/>
            </p:nvSpPr>
            <p:spPr bwMode="auto">
              <a:xfrm>
                <a:off x="305" y="3151"/>
                <a:ext cx="5015" cy="889"/>
              </a:xfrm>
              <a:prstGeom prst="roundRect">
                <a:avLst>
                  <a:gd name="adj" fmla="val 111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 dirty="0"/>
              </a:p>
            </p:txBody>
          </p:sp>
          <p:grpSp>
            <p:nvGrpSpPr>
              <p:cNvPr id="15" name="Group 6"/>
              <p:cNvGrpSpPr>
                <a:grpSpLocks/>
              </p:cNvGrpSpPr>
              <p:nvPr/>
            </p:nvGrpSpPr>
            <p:grpSpPr bwMode="auto">
              <a:xfrm>
                <a:off x="301" y="3151"/>
                <a:ext cx="5023" cy="887"/>
                <a:chOff x="301" y="3151"/>
                <a:chExt cx="5023" cy="887"/>
              </a:xfrm>
            </p:grpSpPr>
            <p:sp>
              <p:nvSpPr>
                <p:cNvPr id="16" name="AutoShape 7"/>
                <p:cNvSpPr>
                  <a:spLocks noChangeArrowheads="1"/>
                </p:cNvSpPr>
                <p:nvPr/>
              </p:nvSpPr>
              <p:spPr bwMode="auto">
                <a:xfrm>
                  <a:off x="305" y="3151"/>
                  <a:ext cx="5013" cy="886"/>
                </a:xfrm>
                <a:prstGeom prst="roundRect">
                  <a:avLst>
                    <a:gd name="adj" fmla="val 111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de-DE" dirty="0"/>
                </a:p>
              </p:txBody>
            </p:sp>
            <p:grpSp>
              <p:nvGrpSpPr>
                <p:cNvPr id="17" name="Group 8"/>
                <p:cNvGrpSpPr>
                  <a:grpSpLocks/>
                </p:cNvGrpSpPr>
                <p:nvPr/>
              </p:nvGrpSpPr>
              <p:grpSpPr bwMode="auto">
                <a:xfrm>
                  <a:off x="301" y="3151"/>
                  <a:ext cx="5023" cy="887"/>
                  <a:chOff x="301" y="3151"/>
                  <a:chExt cx="5023" cy="887"/>
                </a:xfrm>
              </p:grpSpPr>
              <p:sp>
                <p:nvSpPr>
                  <p:cNvPr id="18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05" y="3151"/>
                    <a:ext cx="5012" cy="884"/>
                  </a:xfrm>
                  <a:prstGeom prst="roundRect">
                    <a:avLst>
                      <a:gd name="adj" fmla="val 111"/>
                    </a:avLst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de-DE" dirty="0"/>
                  </a:p>
                </p:txBody>
              </p:sp>
              <p:grpSp>
                <p:nvGrpSpPr>
                  <p:cNvPr id="19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01" y="3151"/>
                    <a:ext cx="5023" cy="887"/>
                    <a:chOff x="301" y="3151"/>
                    <a:chExt cx="5023" cy="887"/>
                  </a:xfrm>
                </p:grpSpPr>
                <p:sp>
                  <p:nvSpPr>
                    <p:cNvPr id="20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" y="3151"/>
                      <a:ext cx="5011" cy="883"/>
                    </a:xfrm>
                    <a:prstGeom prst="roundRect">
                      <a:avLst>
                        <a:gd name="adj" fmla="val 111"/>
                      </a:avLst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de-DE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 dirty="0"/>
                    </a:p>
                  </p:txBody>
                </p:sp>
                <p:sp>
                  <p:nvSpPr>
                    <p:cNvPr id="21" name="AutoShap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" y="3151"/>
                      <a:ext cx="5023" cy="887"/>
                    </a:xfrm>
                    <a:prstGeom prst="roundRect">
                      <a:avLst>
                        <a:gd name="adj" fmla="val 111"/>
                      </a:avLst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>
                      <a:defPPr>
                        <a:defRPr lang="de-DE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defTabSz="457200">
                        <a:lnSpc>
                          <a:spcPct val="93000"/>
                        </a:lnSpc>
                        <a:spcBef>
                          <a:spcPts val="1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515600" algn="l"/>
                          <a:tab pos="10779125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cs typeface="Arial" charset="0"/>
                        </a:rPr>
                        <a:t>		  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cs typeface="Arial" charset="0"/>
                        </a:rPr>
                        <a:t>Executables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cs typeface="Arial" charset="0"/>
                        </a:rPr>
                        <a:t> (Binärprogramme)</a:t>
                      </a:r>
                    </a:p>
                    <a:p>
                      <a:pPr defTabSz="457200">
                        <a:spcBef>
                          <a:spcPts val="1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515600" algn="l"/>
                          <a:tab pos="10779125" algn="l"/>
                        </a:tabLs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cs typeface="Arial" charset="0"/>
                        </a:rPr>
                        <a:t>							Betriebssystem</a:t>
                      </a:r>
                    </a:p>
                    <a:p>
                      <a:pPr defTabSz="457200">
                        <a:spcBef>
                          <a:spcPts val="1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515600" algn="l"/>
                          <a:tab pos="10779125" algn="l"/>
                        </a:tabLs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cs typeface="Arial" charset="0"/>
                        </a:rPr>
                        <a:t>			Befehlsschnittstelle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cs typeface="Arial" charset="0"/>
                        </a:rPr>
                        <a:t>(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cs typeface="Arial" charset="0"/>
                        </a:rPr>
                        <a:t>instruction set architecture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cs typeface="Arial" charset="0"/>
                        </a:rPr>
                        <a:t>)</a:t>
                      </a:r>
                    </a:p>
                    <a:p>
                      <a:pPr defTabSz="457200">
                        <a:spcBef>
                          <a:spcPts val="1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515600" algn="l"/>
                          <a:tab pos="10779125" algn="l"/>
                        </a:tabLs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cs typeface="Arial" charset="0"/>
                        </a:rPr>
                        <a:t>			Mikroarchitektur</a:t>
                      </a:r>
                    </a:p>
                    <a:p>
                      <a:pPr defTabSz="457200">
                        <a:spcBef>
                          <a:spcPts val="1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515600" algn="l"/>
                          <a:tab pos="10779125" algn="l"/>
                        </a:tabLs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cs typeface="Arial" charset="0"/>
                        </a:rPr>
                        <a:t>			Gatter</a:t>
                      </a:r>
                      <a:endParaRPr lang="de-DE" sz="16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1927" y="3492"/>
              <a:ext cx="330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10" name="Line 36"/>
            <p:cNvSpPr>
              <a:spLocks noChangeShapeType="1"/>
            </p:cNvSpPr>
            <p:nvPr/>
          </p:nvSpPr>
          <p:spPr bwMode="auto">
            <a:xfrm>
              <a:off x="1927" y="3680"/>
              <a:ext cx="330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11" name="Line 37"/>
            <p:cNvSpPr>
              <a:spLocks noChangeShapeType="1"/>
            </p:cNvSpPr>
            <p:nvPr/>
          </p:nvSpPr>
          <p:spPr bwMode="auto">
            <a:xfrm>
              <a:off x="1927" y="3823"/>
              <a:ext cx="330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12" name="Line 38"/>
            <p:cNvSpPr>
              <a:spLocks noChangeShapeType="1"/>
            </p:cNvSpPr>
            <p:nvPr/>
          </p:nvSpPr>
          <p:spPr bwMode="auto">
            <a:xfrm>
              <a:off x="3652" y="3350"/>
              <a:ext cx="158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3641" y="3350"/>
              <a:ext cx="1" cy="14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</p:grpSp>
      <p:sp>
        <p:nvSpPr>
          <p:cNvPr id="22" name="Oval 41"/>
          <p:cNvSpPr>
            <a:spLocks noChangeArrowheads="1"/>
          </p:cNvSpPr>
          <p:nvPr/>
        </p:nvSpPr>
        <p:spPr bwMode="auto">
          <a:xfrm>
            <a:off x="2679203" y="5661174"/>
            <a:ext cx="5637213" cy="7921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2987824" y="1412776"/>
            <a:ext cx="6086476" cy="1816101"/>
            <a:chOff x="528" y="837"/>
            <a:chExt cx="3834" cy="1144"/>
          </a:xfrm>
        </p:grpSpPr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2445" y="1086"/>
              <a:ext cx="1913" cy="891"/>
              <a:chOff x="2445" y="1086"/>
              <a:chExt cx="1913" cy="891"/>
            </a:xfrm>
          </p:grpSpPr>
          <p:sp>
            <p:nvSpPr>
              <p:cNvPr id="41" name="AutoShape 17"/>
              <p:cNvSpPr>
                <a:spLocks noChangeArrowheads="1"/>
              </p:cNvSpPr>
              <p:nvPr/>
            </p:nvSpPr>
            <p:spPr bwMode="auto">
              <a:xfrm>
                <a:off x="2445" y="1086"/>
                <a:ext cx="1913" cy="891"/>
              </a:xfrm>
              <a:prstGeom prst="roundRect">
                <a:avLst>
                  <a:gd name="adj" fmla="val 111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 dirty="0"/>
              </a:p>
            </p:txBody>
          </p:sp>
          <p:sp>
            <p:nvSpPr>
              <p:cNvPr id="42" name="Text Box 18"/>
              <p:cNvSpPr txBox="1">
                <a:spLocks noChangeArrowheads="1"/>
              </p:cNvSpPr>
              <p:nvPr/>
            </p:nvSpPr>
            <p:spPr bwMode="auto">
              <a:xfrm>
                <a:off x="2445" y="1086"/>
                <a:ext cx="1913" cy="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de-DE" sz="2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Interne Rechnerarchitektur</a:t>
                </a:r>
              </a:p>
              <a:p>
                <a: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de-DE" sz="2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Mikroarchitektur</a:t>
                </a:r>
              </a:p>
              <a:p>
                <a: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de-DE" sz="2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Rechnerorganisation</a:t>
                </a:r>
                <a:endParaRPr lang="de-DE" sz="2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528" y="1086"/>
              <a:ext cx="1913" cy="891"/>
              <a:chOff x="528" y="1086"/>
              <a:chExt cx="1913" cy="891"/>
            </a:xfrm>
          </p:grpSpPr>
          <p:sp>
            <p:nvSpPr>
              <p:cNvPr id="39" name="AutoShape 20"/>
              <p:cNvSpPr>
                <a:spLocks noChangeArrowheads="1"/>
              </p:cNvSpPr>
              <p:nvPr/>
            </p:nvSpPr>
            <p:spPr bwMode="auto">
              <a:xfrm>
                <a:off x="528" y="1086"/>
                <a:ext cx="1913" cy="891"/>
              </a:xfrm>
              <a:prstGeom prst="roundRect">
                <a:avLst>
                  <a:gd name="adj" fmla="val 111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 dirty="0"/>
              </a:p>
            </p:txBody>
          </p:sp>
          <p:sp>
            <p:nvSpPr>
              <p:cNvPr id="40" name="Text Box 21"/>
              <p:cNvSpPr txBox="1">
                <a:spLocks noChangeArrowheads="1"/>
              </p:cNvSpPr>
              <p:nvPr/>
            </p:nvSpPr>
            <p:spPr bwMode="auto">
              <a:xfrm>
                <a:off x="528" y="1086"/>
                <a:ext cx="1913" cy="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de-DE" sz="2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Externe Rechnerarchitektur</a:t>
                </a:r>
              </a:p>
              <a:p>
                <a: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de-DE" sz="2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Architektur</a:t>
                </a:r>
              </a:p>
              <a:p>
                <a: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de-DE" sz="2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Rechnerarchitektur</a:t>
                </a:r>
                <a:endParaRPr lang="de-DE" sz="2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2445" y="837"/>
              <a:ext cx="1913" cy="243"/>
              <a:chOff x="2445" y="837"/>
              <a:chExt cx="1913" cy="243"/>
            </a:xfrm>
          </p:grpSpPr>
          <p:sp>
            <p:nvSpPr>
              <p:cNvPr id="37" name="AutoShape 23"/>
              <p:cNvSpPr>
                <a:spLocks noChangeArrowheads="1"/>
              </p:cNvSpPr>
              <p:nvPr/>
            </p:nvSpPr>
            <p:spPr bwMode="auto">
              <a:xfrm>
                <a:off x="2445" y="837"/>
                <a:ext cx="1913" cy="243"/>
              </a:xfrm>
              <a:prstGeom prst="roundRect">
                <a:avLst>
                  <a:gd name="adj" fmla="val 40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 dirty="0"/>
              </a:p>
            </p:txBody>
          </p:sp>
          <p:sp>
            <p:nvSpPr>
              <p:cNvPr id="3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837"/>
                <a:ext cx="191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de-DE" sz="2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Interner Aufbau</a:t>
                </a:r>
                <a:endParaRPr lang="de-DE" sz="2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8" name="Group 25"/>
            <p:cNvGrpSpPr>
              <a:grpSpLocks/>
            </p:cNvGrpSpPr>
            <p:nvPr/>
          </p:nvGrpSpPr>
          <p:grpSpPr bwMode="auto">
            <a:xfrm>
              <a:off x="528" y="837"/>
              <a:ext cx="1913" cy="243"/>
              <a:chOff x="528" y="837"/>
              <a:chExt cx="1913" cy="243"/>
            </a:xfrm>
          </p:grpSpPr>
          <p:sp>
            <p:nvSpPr>
              <p:cNvPr id="35" name="AutoShape 26"/>
              <p:cNvSpPr>
                <a:spLocks noChangeArrowheads="1"/>
              </p:cNvSpPr>
              <p:nvPr/>
            </p:nvSpPr>
            <p:spPr bwMode="auto">
              <a:xfrm>
                <a:off x="528" y="837"/>
                <a:ext cx="1913" cy="243"/>
              </a:xfrm>
              <a:prstGeom prst="roundRect">
                <a:avLst>
                  <a:gd name="adj" fmla="val 40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 dirty="0"/>
              </a:p>
            </p:txBody>
          </p:sp>
          <p:sp>
            <p:nvSpPr>
              <p:cNvPr id="36" name="Text Box 27"/>
              <p:cNvSpPr txBox="1">
                <a:spLocks noChangeArrowheads="1"/>
              </p:cNvSpPr>
              <p:nvPr/>
            </p:nvSpPr>
            <p:spPr bwMode="auto">
              <a:xfrm>
                <a:off x="528" y="837"/>
                <a:ext cx="191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de-DE" sz="2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Programmierschnittstelle</a:t>
                </a:r>
                <a:endParaRPr lang="de-DE" sz="2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528" y="837"/>
              <a:ext cx="383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528" y="1086"/>
              <a:ext cx="3833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528" y="1980"/>
              <a:ext cx="383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528" y="837"/>
              <a:ext cx="1" cy="114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445" y="837"/>
              <a:ext cx="1" cy="114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4361" y="837"/>
              <a:ext cx="1" cy="114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17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3" t="31662" r="9564" b="10273"/>
          <a:stretch/>
        </p:blipFill>
        <p:spPr bwMode="auto">
          <a:xfrm>
            <a:off x="4841330" y="2219632"/>
            <a:ext cx="4267174" cy="289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7248809-D90C-45C6-A177-821FB270418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Speicherzugriff </a:t>
            </a:r>
            <a:r>
              <a:rPr lang="en-US" i="1" dirty="0" smtClean="0"/>
              <a:t>(Memory Access)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ALU-Resultat nutzen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„</a:t>
            </a:r>
            <a:r>
              <a:rPr lang="en-US" i="1" dirty="0" smtClean="0"/>
              <a:t>Register Write-Back</a:t>
            </a:r>
            <a:r>
              <a:rPr lang="de-DE" dirty="0" smtClean="0"/>
              <a:t>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Als Datenspeicheradresse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Nicht direkt speichern, wg. </a:t>
            </a:r>
            <a:r>
              <a:rPr lang="en-US" i="1" dirty="0" smtClean="0"/>
              <a:t>Load/Store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smtClean="0"/>
              <a:t>Architektur!</a:t>
            </a:r>
            <a:endParaRPr lang="de-DE" sz="1000" b="1" dirty="0" smtClean="0"/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sz="1000" b="1" dirty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>
                <a:sym typeface="Wingdings"/>
              </a:rPr>
              <a:t> </a:t>
            </a:r>
            <a:r>
              <a:rPr lang="de-DE" b="1" dirty="0" smtClean="0"/>
              <a:t>Multiplexer in nächste Prozessor-Stufe</a:t>
            </a:r>
            <a:endParaRPr lang="de-DE" b="1" dirty="0"/>
          </a:p>
        </p:txBody>
      </p:sp>
      <p:sp>
        <p:nvSpPr>
          <p:cNvPr id="2" name="Rechteck 1"/>
          <p:cNvSpPr/>
          <p:nvPr/>
        </p:nvSpPr>
        <p:spPr bwMode="auto">
          <a:xfrm>
            <a:off x="5724128" y="1196752"/>
            <a:ext cx="108012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8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3EFA2DF-BEFB-4B92-8B8B-B1C1659E900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Register zurückschreiben </a:t>
            </a:r>
            <a:r>
              <a:rPr lang="en-US" i="1" dirty="0" smtClean="0"/>
              <a:t>(Write Back)</a:t>
            </a:r>
            <a:endParaRPr lang="en-US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Nummer des Zielregisters (Zielregisterselektor)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Stammt aus IR[15-11] oder IR[20-16], 5-bit Bereich für Werte 0-31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sz="1000" b="1" dirty="0" smtClean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Steuersignal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Zielregister zum Ende des Instruktionszyklus schreiben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Schreibsignal an Registersatz, falls nötig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5724128" y="1196752"/>
            <a:ext cx="108012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6" t="32609" r="15594" b="11956"/>
          <a:stretch/>
        </p:blipFill>
        <p:spPr bwMode="auto">
          <a:xfrm>
            <a:off x="1350241" y="3573016"/>
            <a:ext cx="6246095" cy="27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2771800" y="3730893"/>
            <a:ext cx="43204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00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16304" r="7536" b="3331"/>
          <a:stretch/>
        </p:blipFill>
        <p:spPr bwMode="auto">
          <a:xfrm>
            <a:off x="1259632" y="2871998"/>
            <a:ext cx="6828472" cy="365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B2861B6-5FB6-4826-937F-1DF325E6675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Ergänzung um weitere Sprungbefehle</a:t>
            </a:r>
            <a:endParaRPr lang="en-US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Pseudorelative Sprünge (jump xLabel)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 separater Addierer erforderlich, nur ein zusätzlicher MUX-Eingang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Oberste 4 Bits unverändert, untere 28 Bits werden ersetzt (4, 26, 2)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Jump-and-Link</a:t>
            </a:r>
            <a:r>
              <a:rPr lang="de-DE" dirty="0" smtClean="0"/>
              <a:t>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jal</a:t>
            </a:r>
            <a:r>
              <a:rPr lang="de-DE" dirty="0" smtClean="0"/>
              <a:t>) sichert alten Programmzähler in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$31</a:t>
            </a:r>
            <a:r>
              <a:rPr lang="de-DE" dirty="0"/>
              <a:t> </a:t>
            </a:r>
            <a:r>
              <a:rPr lang="de-DE" dirty="0" smtClean="0"/>
              <a:t>(Subroutine)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5724128" y="1196752"/>
            <a:ext cx="108012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86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A819FE3-5843-4E57-B0EE-C997A74259D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Für Speicher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2-bit Steuersignal: 0/8/16/32 Bit zum Datenspeicher schreiben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Instruktionsspeicher liest immer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Für Registersatz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2-bit Steuersignal: 0/8/16/32 Bit zum Registerfile schreiben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Für 4 Multiplexer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2-bit Steuersignal: Auswahl des Zielregisters (1 aus 3)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2-bit Steuersignal: Datenquelle für Zielregister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2-bit Steuersignal: Sprungziel wählen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1-bit Steuersignal: Direkt- oder Registeroperand für ALU wählen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aseline="-25000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Erforderliche Steuerleitungen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832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D47B29A-B750-4D92-A894-2E32B383E9F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Für Arithmetik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1-bit Steuersignal: Vorzeichenerweiterung ja/nein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6-bit Steuersignal: ALU-Operation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Ca. 20 Steuersignale sind erforderlich</a:t>
            </a:r>
            <a:endParaRPr lang="de-DE" b="1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Mittelgroßes PLA auf Chip</a:t>
            </a:r>
            <a:endParaRPr lang="de-DE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Erforderliche Steuerleitungen (2)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3" t="39130" r="15650" b="17426"/>
          <a:stretch/>
        </p:blipFill>
        <p:spPr bwMode="auto">
          <a:xfrm>
            <a:off x="4788024" y="3068960"/>
            <a:ext cx="2497416" cy="21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47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3A0572C-BFBC-4553-875A-62C85F71B7E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Programmzähler PC wird in jedem Taktzyklus neu gesetzt</a:t>
            </a:r>
            <a:endParaRPr lang="de-DE" b="1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Taktperiode muss so lange dauern wie die längste Instruktion benötigt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fetch</a:t>
            </a:r>
            <a:r>
              <a:rPr lang="en-US" dirty="0" smtClean="0"/>
              <a:t>, </a:t>
            </a:r>
            <a:r>
              <a:rPr lang="en-US" i="1" dirty="0" smtClean="0"/>
              <a:t>decode</a:t>
            </a:r>
            <a:r>
              <a:rPr lang="en-US" dirty="0" smtClean="0"/>
              <a:t>, </a:t>
            </a:r>
            <a:r>
              <a:rPr lang="en-US" i="1" dirty="0" smtClean="0"/>
              <a:t>execute</a:t>
            </a:r>
            <a:r>
              <a:rPr lang="en-US" dirty="0" smtClean="0"/>
              <a:t>, </a:t>
            </a:r>
            <a:r>
              <a:rPr lang="en-US" i="1" dirty="0" smtClean="0"/>
              <a:t>memory access</a:t>
            </a:r>
            <a:r>
              <a:rPr lang="en-US" dirty="0" smtClean="0"/>
              <a:t>, </a:t>
            </a:r>
            <a:r>
              <a:rPr lang="en-US" i="1" dirty="0" smtClean="0"/>
              <a:t>write-back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load/store word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Flexibler aber reduzierter Befehlssatz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Fließkomma-Arithmetik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Unterbrechungen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Teilwörter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Nur etwa 20 Steuersignale	</a:t>
            </a:r>
            <a:r>
              <a:rPr lang="de-DE" b="1" dirty="0" smtClean="0">
                <a:sym typeface="Wingdings"/>
              </a:rPr>
              <a:t> </a:t>
            </a:r>
            <a:r>
              <a:rPr lang="de-DE" b="1" dirty="0" smtClean="0"/>
              <a:t>einfaches Steuerwerk!</a:t>
            </a:r>
            <a:endParaRPr lang="de-DE" b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Provisorisches Fazit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87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7620178-DCE6-42D2-9422-02EF1564F58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Mehrheitlich ungetaktete Schaltnetze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ALU, Speicher, Inkrementer, Vergleicher, Multiplexer, Vorzeichenerweiterung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Aber: Einzyklusmaschine ist unwirtschaftlich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Komponenten arbeiten jeweils nur einen kleinen Teil der Gesamtzeit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Zeitverlust bei potentiell kurzen Instruktionen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Empfehlung: überlappende Instruktionsausführung!</a:t>
            </a:r>
            <a:endParaRPr lang="de-DE" b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Provisorisches Fazit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721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7337EED-8E4C-48A5-82F6-006EC00BB94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6"/>
            </a:pPr>
            <a:r>
              <a:rPr lang="de-DE" b="1" dirty="0" smtClean="0"/>
              <a:t>Grundlagen der Rechnerarchitektur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Grundbegriffe der Rechnerarchitektur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Programmiermodelle / die Befehlsschnittstelle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/>
              <a:t>Aufbau einer </a:t>
            </a:r>
            <a:r>
              <a:rPr lang="de-DE" dirty="0" smtClean="0"/>
              <a:t>MIPS-Einzelzyklusmaschine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Befehlsholphase </a:t>
            </a:r>
            <a:r>
              <a:rPr lang="en-US" sz="2000" i="1" dirty="0" smtClean="0"/>
              <a:t>(Instruction Fetch)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Dekodierphase </a:t>
            </a:r>
            <a:r>
              <a:rPr lang="en-US" sz="2000" i="1" dirty="0" smtClean="0"/>
              <a:t>(Instruction Decode)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Ausführungsphase </a:t>
            </a:r>
            <a:r>
              <a:rPr lang="en-US" sz="2000" i="1" dirty="0" smtClean="0"/>
              <a:t>(Execute)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Speicherzugriff </a:t>
            </a:r>
            <a:r>
              <a:rPr lang="en-US" sz="2000" i="1" dirty="0" smtClean="0"/>
              <a:t>(Memory Access)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Register zurückschreiben </a:t>
            </a:r>
            <a:r>
              <a:rPr lang="en-US" sz="2000" i="1" dirty="0" smtClean="0"/>
              <a:t>(Write Back)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Fließbandverarbeitung / </a:t>
            </a:r>
            <a:r>
              <a:rPr lang="en-US" i="1" dirty="0" smtClean="0"/>
              <a:t>Pipelining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Dynamisches </a:t>
            </a:r>
            <a:r>
              <a:rPr lang="en-US" i="1" dirty="0" smtClean="0"/>
              <a:t>Scheduling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94728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84C8D5D-C342-4F40-B225-6DC5C7F7147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Gesamtzyklus der bisherigen MIPS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Dauer des Instruktionszyklus ist die Summe der Einzelverzögerungen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Unteraktivitäten müssen abwarten, bis die Parameter sicher vorliegen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Anderenfalls können sich </a:t>
            </a:r>
            <a:r>
              <a:rPr lang="en-US" i="1" dirty="0" smtClean="0"/>
              <a:t>„spurious writes“</a:t>
            </a:r>
            <a:r>
              <a:rPr lang="de-DE" dirty="0" smtClean="0"/>
              <a:t> ergeben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in Registersatz oder in den Speicher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Mehrzyklen-CPU als Überleitung zum Fließbandprinzip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Aufteilung der Befehlsausführung auf mehrere gleich lange Taktzyklen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Einfügen von Registern für in den Stufen entstandene Zwischenresultate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Noch immer nur eine Instruktion zu einem Zeitpunkt in Ausführung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CPU-Zustand bezieht sich auf eine einzelne aktuelle Instruktion</a:t>
            </a:r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Überleitung: Mehrzyklen-CPU, </a:t>
            </a:r>
            <a:r>
              <a:rPr lang="en-US" i="1" dirty="0" smtClean="0"/>
              <a:t>Pipelining</a:t>
            </a:r>
            <a:r>
              <a:rPr lang="de-DE" dirty="0" smtClean="0"/>
              <a:t> (1)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39131" r="16664" b="54663"/>
          <a:stretch/>
        </p:blipFill>
        <p:spPr bwMode="auto">
          <a:xfrm>
            <a:off x="611560" y="1823960"/>
            <a:ext cx="6790700" cy="30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t="70196" r="10558" b="23282"/>
          <a:stretch/>
        </p:blipFill>
        <p:spPr bwMode="auto">
          <a:xfrm>
            <a:off x="611560" y="4328511"/>
            <a:ext cx="7366619" cy="3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178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4355976" y="1700808"/>
            <a:ext cx="4680520" cy="1931972"/>
            <a:chOff x="4211960" y="4161324"/>
            <a:chExt cx="4680520" cy="193197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69" t="55154" r="7177" b="6031"/>
            <a:stretch/>
          </p:blipFill>
          <p:spPr bwMode="auto">
            <a:xfrm>
              <a:off x="4269329" y="4161324"/>
              <a:ext cx="4623151" cy="1931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hteck 1"/>
            <p:cNvSpPr/>
            <p:nvPr/>
          </p:nvSpPr>
          <p:spPr bwMode="auto">
            <a:xfrm>
              <a:off x="4211960" y="4161324"/>
              <a:ext cx="2304256" cy="4918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Rechteck 2"/>
            <p:cNvSpPr/>
            <p:nvPr/>
          </p:nvSpPr>
          <p:spPr bwMode="auto">
            <a:xfrm>
              <a:off x="4211960" y="4725144"/>
              <a:ext cx="1800200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4269329" y="5229200"/>
              <a:ext cx="518695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4788024" y="5229200"/>
              <a:ext cx="144016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9F51209-D22F-4C87-AF3B-48F46BEF46A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Pipelined</a:t>
            </a:r>
            <a:r>
              <a:rPr lang="de-DE" b="1" dirty="0" smtClean="0"/>
              <a:t> CPU – mit Fließbandprinzip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 jedem Taktzyklus beginnt eine neue Maschineninstruktion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Mehrere Instruktionen gleichzeitig in Ausführung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Aber unterschiedlicher Fertigstellungsgrad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Bessere Auslastung der Hardware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Höherer Durchsatz</a:t>
            </a:r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Überleitung: Mehrzyklen-CPU, </a:t>
            </a:r>
            <a:r>
              <a:rPr lang="en-US" i="1" dirty="0" smtClean="0"/>
              <a:t>Pipelining</a:t>
            </a:r>
            <a:r>
              <a:rPr lang="de-DE" dirty="0" smtClean="0"/>
              <a:t> (2)</a:t>
            </a:r>
            <a:endParaRPr lang="de-DE" dirty="0"/>
          </a:p>
        </p:txBody>
      </p:sp>
      <p:pic>
        <p:nvPicPr>
          <p:cNvPr id="15" name="Picture 56" descr="F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67038"/>
            <a:ext cx="4032448" cy="28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hlinkClick r:id="rId5" action="ppaction://program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11612" r="28965" b="54968"/>
          <a:stretch/>
        </p:blipFill>
        <p:spPr bwMode="auto">
          <a:xfrm>
            <a:off x="4932040" y="4111335"/>
            <a:ext cx="3816173" cy="190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1" t="39183" r="44459" b="55777"/>
          <a:stretch/>
        </p:blipFill>
        <p:spPr bwMode="auto">
          <a:xfrm>
            <a:off x="7452320" y="5742000"/>
            <a:ext cx="879682" cy="2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531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F75B869-43B7-4FBA-A899-5167A60FEE0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Wieso ist Verständnis von Rechnerarchitektur wichtig?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</a:pPr>
            <a:r>
              <a:rPr lang="de-DE" b="1" dirty="0" smtClean="0"/>
              <a:t>Zentral:</a:t>
            </a:r>
            <a:r>
              <a:rPr lang="de-DE" dirty="0" smtClean="0"/>
              <a:t> Möglichkeiten und Grenzen des „Handwerkszeugs“ eines Informatikers einschätzen können!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Grundverständnis wird u.a. benötigt bei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der Geräteauswahl,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der Fehlersuche,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der Leistungsoptimierung / Benchmarkentwürfen,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Zuverlässigkeitsanalysen,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dem Neuentwurf von Systemen,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der Codeoptimierung im Compilerbau,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Sicherheitsfragen,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Keine groben Wissenslücken in zentralen Bereichen der IT!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489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A708A6C-D325-4872-8692-ED14E02C290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</a:pPr>
            <a:r>
              <a:rPr lang="de-DE" b="1" dirty="0" smtClean="0"/>
              <a:t>Fließband-Architektur</a:t>
            </a:r>
            <a:r>
              <a:rPr lang="de-DE" dirty="0" smtClean="0"/>
              <a:t> (engl. </a:t>
            </a:r>
            <a:r>
              <a:rPr lang="en-US" i="1" dirty="0" smtClean="0"/>
              <a:t>pipeline architecture</a:t>
            </a:r>
            <a:r>
              <a:rPr lang="de-DE" dirty="0" smtClean="0"/>
              <a:t>): Bearbeitung mehrerer Befehle gleichzeitig, analog zu Fertigungsfließbändern. Beispiel MIPS:</a:t>
            </a:r>
            <a:endParaRPr lang="de-DE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Fließbandverarbeitung</a:t>
            </a:r>
            <a:endParaRPr lang="de-DE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2181944"/>
            <a:ext cx="16764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smtClean="0"/>
              <a:t>instruction fetch</a:t>
            </a:r>
            <a:endParaRPr lang="en-US" sz="1600" i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53200" y="2104157"/>
            <a:ext cx="9906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smtClean="0"/>
              <a:t>Memory</a:t>
            </a:r>
            <a:br>
              <a:rPr lang="en-US" sz="1600" i="1" dirty="0" smtClean="0"/>
            </a:br>
            <a:r>
              <a:rPr lang="en-US" sz="1600" i="1" dirty="0" smtClean="0"/>
              <a:t>access</a:t>
            </a:r>
            <a:endParaRPr lang="en-US" sz="1600" i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924800" y="2105744"/>
            <a:ext cx="12192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smtClean="0"/>
              <a:t>(register) write-back</a:t>
            </a:r>
            <a:endParaRPr lang="en-US" sz="1600" i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2104157"/>
            <a:ext cx="22860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smtClean="0"/>
              <a:t>instruction decode/ register read</a:t>
            </a:r>
            <a:endParaRPr lang="en-US" sz="1600" i="1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86200" y="2104157"/>
            <a:ext cx="23622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smtClean="0"/>
              <a:t>instruction execution/ address calculation</a:t>
            </a:r>
            <a:endParaRPr lang="en-US" sz="1600" i="1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 rot="16200000">
            <a:off x="2386807" y="3913113"/>
            <a:ext cx="1265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Speicher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667000" y="3477344"/>
            <a:ext cx="687388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2516188" y="3478932"/>
            <a:ext cx="152400" cy="53340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2516188" y="4012332"/>
            <a:ext cx="152400" cy="53340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2516188" y="4544144"/>
            <a:ext cx="152400" cy="53340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81013" y="4925144"/>
            <a:ext cx="274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16200000">
            <a:off x="2779713" y="5347419"/>
            <a:ext cx="762000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sign_</a:t>
            </a:r>
            <a:br>
              <a:rPr lang="en-US" sz="1400" dirty="0" smtClean="0"/>
            </a:br>
            <a:r>
              <a:rPr lang="en-US" sz="1400" dirty="0" smtClean="0"/>
              <a:t>extend</a:t>
            </a:r>
            <a:endParaRPr lang="en-US" sz="1400" dirty="0"/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3248744"/>
            <a:ext cx="544513" cy="1657350"/>
            <a:chOff x="4608" y="1152"/>
            <a:chExt cx="355" cy="1044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 rot="-5400000">
              <a:off x="4594" y="1549"/>
              <a:ext cx="48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/>
                <a:t>ALU</a:t>
              </a:r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16200000">
            <a:off x="2638426" y="4193306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497388" y="3248744"/>
            <a:ext cx="457200" cy="828675"/>
            <a:chOff x="4176" y="1104"/>
            <a:chExt cx="288" cy="816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4176" y="1152"/>
              <a:ext cx="153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4176" y="1537"/>
              <a:ext cx="288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984250" y="4315544"/>
            <a:ext cx="457200" cy="1371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755650" y="4315544"/>
            <a:ext cx="228600" cy="13716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1439863" y="4999757"/>
            <a:ext cx="238125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4497388" y="4163144"/>
            <a:ext cx="457200" cy="838200"/>
            <a:chOff x="4176" y="1104"/>
            <a:chExt cx="288" cy="816"/>
          </a:xfrm>
        </p:grpSpPr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4176" y="1152"/>
              <a:ext cx="153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4176" y="1537"/>
              <a:ext cx="288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 rot="16200000">
            <a:off x="6501607" y="4294113"/>
            <a:ext cx="1265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Speicher</a:t>
            </a: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6781800" y="3858344"/>
            <a:ext cx="534988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6630988" y="3859932"/>
            <a:ext cx="152400" cy="53340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 rot="16200000">
            <a:off x="6482557" y="4531117"/>
            <a:ext cx="11445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1982788" y="3782144"/>
            <a:ext cx="533400" cy="838200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8231188" y="3183657"/>
            <a:ext cx="304800" cy="21161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8239125" y="4623519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7848600" y="4848944"/>
            <a:ext cx="382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1982788" y="3324944"/>
            <a:ext cx="167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3963988" y="332494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3354388" y="3782144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3963988" y="378214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3354388" y="431554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3963988" y="431554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4802188" y="3629744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4802188" y="4620344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5486400" y="4086944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5943600" y="4086944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7316788" y="4467944"/>
            <a:ext cx="227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6402388" y="3705944"/>
            <a:ext cx="1141412" cy="37782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1323975" y="2867744"/>
            <a:ext cx="5154613" cy="53657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2360613" y="4848944"/>
            <a:ext cx="5797550" cy="1527175"/>
          </a:xfrm>
          <a:custGeom>
            <a:avLst/>
            <a:gdLst>
              <a:gd name="T0" fmla="*/ 3467 w 3652"/>
              <a:gd name="T1" fmla="*/ 761 h 962"/>
              <a:gd name="T2" fmla="*/ 3650 w 3652"/>
              <a:gd name="T3" fmla="*/ 763 h 962"/>
              <a:gd name="T4" fmla="*/ 3652 w 3652"/>
              <a:gd name="T5" fmla="*/ 962 h 962"/>
              <a:gd name="T6" fmla="*/ 0 w 3652"/>
              <a:gd name="T7" fmla="*/ 960 h 962"/>
              <a:gd name="T8" fmla="*/ 2 w 3652"/>
              <a:gd name="T9" fmla="*/ 0 h 962"/>
              <a:gd name="T10" fmla="*/ 98 w 3652"/>
              <a:gd name="T11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52" h="962">
                <a:moveTo>
                  <a:pt x="3467" y="761"/>
                </a:moveTo>
                <a:lnTo>
                  <a:pt x="3650" y="763"/>
                </a:lnTo>
                <a:lnTo>
                  <a:pt x="3652" y="962"/>
                </a:lnTo>
                <a:lnTo>
                  <a:pt x="0" y="960"/>
                </a:lnTo>
                <a:lnTo>
                  <a:pt x="2" y="0"/>
                </a:lnTo>
                <a:lnTo>
                  <a:pt x="9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5943600" y="6068144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3963988" y="6068144"/>
            <a:ext cx="167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2752725" y="4261569"/>
            <a:ext cx="5897563" cy="2252663"/>
          </a:xfrm>
          <a:custGeom>
            <a:avLst/>
            <a:gdLst>
              <a:gd name="T0" fmla="*/ 3650 w 3715"/>
              <a:gd name="T1" fmla="*/ 0 h 1419"/>
              <a:gd name="T2" fmla="*/ 3715 w 3715"/>
              <a:gd name="T3" fmla="*/ 0 h 1419"/>
              <a:gd name="T4" fmla="*/ 3713 w 3715"/>
              <a:gd name="T5" fmla="*/ 1416 h 1419"/>
              <a:gd name="T6" fmla="*/ 0 w 3715"/>
              <a:gd name="T7" fmla="*/ 1419 h 1419"/>
              <a:gd name="T8" fmla="*/ 0 w 3715"/>
              <a:gd name="T9" fmla="*/ 512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5" h="1419">
                <a:moveTo>
                  <a:pt x="3650" y="0"/>
                </a:moveTo>
                <a:lnTo>
                  <a:pt x="3715" y="0"/>
                </a:lnTo>
                <a:lnTo>
                  <a:pt x="3713" y="1416"/>
                </a:lnTo>
                <a:lnTo>
                  <a:pt x="0" y="1419"/>
                </a:lnTo>
                <a:lnTo>
                  <a:pt x="0" y="5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2154238" y="4620344"/>
            <a:ext cx="1482725" cy="1444625"/>
          </a:xfrm>
          <a:custGeom>
            <a:avLst/>
            <a:gdLst>
              <a:gd name="T0" fmla="*/ 0 w 934"/>
              <a:gd name="T1" fmla="*/ 0 h 910"/>
              <a:gd name="T2" fmla="*/ 0 w 934"/>
              <a:gd name="T3" fmla="*/ 910 h 910"/>
              <a:gd name="T4" fmla="*/ 934 w 934"/>
              <a:gd name="T5" fmla="*/ 909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4" h="910">
                <a:moveTo>
                  <a:pt x="0" y="0"/>
                </a:moveTo>
                <a:lnTo>
                  <a:pt x="0" y="910"/>
                </a:lnTo>
                <a:lnTo>
                  <a:pt x="934" y="90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3430588" y="5610944"/>
            <a:ext cx="227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2143125" y="5610944"/>
            <a:ext cx="754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3963988" y="4772744"/>
            <a:ext cx="533400" cy="838200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4268788" y="4315544"/>
            <a:ext cx="1365250" cy="990600"/>
          </a:xfrm>
          <a:custGeom>
            <a:avLst/>
            <a:gdLst>
              <a:gd name="T0" fmla="*/ 0 w 860"/>
              <a:gd name="T1" fmla="*/ 0 h 624"/>
              <a:gd name="T2" fmla="*/ 0 w 860"/>
              <a:gd name="T3" fmla="*/ 624 h 624"/>
              <a:gd name="T4" fmla="*/ 860 w 860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0" h="624">
                <a:moveTo>
                  <a:pt x="0" y="0"/>
                </a:moveTo>
                <a:lnTo>
                  <a:pt x="0" y="624"/>
                </a:lnTo>
                <a:lnTo>
                  <a:pt x="860" y="62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>
            <a:off x="5943600" y="5306144"/>
            <a:ext cx="839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7848600" y="3705944"/>
            <a:ext cx="382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5410200" y="3401144"/>
            <a:ext cx="228600" cy="103188"/>
          </a:xfrm>
          <a:custGeom>
            <a:avLst/>
            <a:gdLst>
              <a:gd name="T0" fmla="*/ 0 w 319"/>
              <a:gd name="T1" fmla="*/ 58 h 58"/>
              <a:gd name="T2" fmla="*/ 2 w 319"/>
              <a:gd name="T3" fmla="*/ 0 h 58"/>
              <a:gd name="T4" fmla="*/ 319 w 319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58">
                <a:moveTo>
                  <a:pt x="0" y="58"/>
                </a:moveTo>
                <a:lnTo>
                  <a:pt x="2" y="0"/>
                </a:lnTo>
                <a:lnTo>
                  <a:pt x="31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611188" y="3020144"/>
            <a:ext cx="304800" cy="112395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67" name="Text Box 65"/>
          <p:cNvSpPr txBox="1">
            <a:spLocks noChangeArrowheads="1"/>
          </p:cNvSpPr>
          <p:nvPr/>
        </p:nvSpPr>
        <p:spPr bwMode="auto">
          <a:xfrm rot="16200000">
            <a:off x="534988" y="3321769"/>
            <a:ext cx="515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8" name="Group 66"/>
          <p:cNvGrpSpPr>
            <a:grpSpLocks/>
          </p:cNvGrpSpPr>
          <p:nvPr/>
        </p:nvGrpSpPr>
        <p:grpSpPr bwMode="auto">
          <a:xfrm>
            <a:off x="1144588" y="2943944"/>
            <a:ext cx="457200" cy="838200"/>
            <a:chOff x="4176" y="1104"/>
            <a:chExt cx="288" cy="816"/>
          </a:xfrm>
        </p:grpSpPr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" name="Text Box 68"/>
            <p:cNvSpPr txBox="1">
              <a:spLocks noChangeArrowheads="1"/>
            </p:cNvSpPr>
            <p:nvPr/>
          </p:nvSpPr>
          <p:spPr bwMode="auto">
            <a:xfrm>
              <a:off x="4176" y="1152"/>
              <a:ext cx="153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71" name="Text Box 69"/>
            <p:cNvSpPr txBox="1">
              <a:spLocks noChangeArrowheads="1"/>
            </p:cNvSpPr>
            <p:nvPr/>
          </p:nvSpPr>
          <p:spPr bwMode="auto">
            <a:xfrm>
              <a:off x="4176" y="1537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72" name="Freeform 70"/>
          <p:cNvSpPr>
            <a:spLocks/>
          </p:cNvSpPr>
          <p:nvPr/>
        </p:nvSpPr>
        <p:spPr bwMode="auto">
          <a:xfrm>
            <a:off x="574675" y="3929782"/>
            <a:ext cx="36513" cy="98583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>
            <a:off x="306388" y="317254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915988" y="355354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1449388" y="332494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992188" y="2753444"/>
            <a:ext cx="5638800" cy="952500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7" name="Text Box 75"/>
          <p:cNvSpPr txBox="1">
            <a:spLocks noChangeArrowheads="1"/>
          </p:cNvSpPr>
          <p:nvPr/>
        </p:nvSpPr>
        <p:spPr bwMode="auto">
          <a:xfrm rot="16200000">
            <a:off x="11113" y="4771157"/>
            <a:ext cx="609600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8" name="Oval 76"/>
          <p:cNvSpPr>
            <a:spLocks noChangeArrowheads="1"/>
          </p:cNvSpPr>
          <p:nvPr/>
        </p:nvSpPr>
        <p:spPr bwMode="auto">
          <a:xfrm>
            <a:off x="539750" y="487751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9" name="Oval 77"/>
          <p:cNvSpPr>
            <a:spLocks noChangeArrowheads="1"/>
          </p:cNvSpPr>
          <p:nvPr/>
        </p:nvSpPr>
        <p:spPr bwMode="auto">
          <a:xfrm>
            <a:off x="2116138" y="556490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0" name="Oval 78"/>
          <p:cNvSpPr>
            <a:spLocks noChangeArrowheads="1"/>
          </p:cNvSpPr>
          <p:nvPr/>
        </p:nvSpPr>
        <p:spPr bwMode="auto">
          <a:xfrm>
            <a:off x="2124075" y="457113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1" name="Oval 79"/>
          <p:cNvSpPr>
            <a:spLocks noChangeArrowheads="1"/>
          </p:cNvSpPr>
          <p:nvPr/>
        </p:nvSpPr>
        <p:spPr bwMode="auto">
          <a:xfrm>
            <a:off x="4230688" y="427268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2" name="Oval 80"/>
          <p:cNvSpPr>
            <a:spLocks noChangeArrowheads="1"/>
          </p:cNvSpPr>
          <p:nvPr/>
        </p:nvSpPr>
        <p:spPr bwMode="auto">
          <a:xfrm>
            <a:off x="6592888" y="366308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3" name="Oval 81"/>
          <p:cNvSpPr>
            <a:spLocks noChangeArrowheads="1"/>
          </p:cNvSpPr>
          <p:nvPr/>
        </p:nvSpPr>
        <p:spPr bwMode="auto">
          <a:xfrm>
            <a:off x="6367463" y="404408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4" name="Oval 82"/>
          <p:cNvSpPr>
            <a:spLocks noChangeArrowheads="1"/>
          </p:cNvSpPr>
          <p:nvPr/>
        </p:nvSpPr>
        <p:spPr bwMode="auto">
          <a:xfrm>
            <a:off x="2125663" y="426315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5" name="Oval 83"/>
          <p:cNvSpPr>
            <a:spLocks noChangeArrowheads="1"/>
          </p:cNvSpPr>
          <p:nvPr/>
        </p:nvSpPr>
        <p:spPr bwMode="auto">
          <a:xfrm>
            <a:off x="1479550" y="329001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6" name="Text Box 84"/>
          <p:cNvSpPr txBox="1">
            <a:spLocks noChangeArrowheads="1"/>
          </p:cNvSpPr>
          <p:nvPr/>
        </p:nvSpPr>
        <p:spPr bwMode="auto">
          <a:xfrm>
            <a:off x="1573213" y="2867744"/>
            <a:ext cx="70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IF/ID</a:t>
            </a:r>
          </a:p>
        </p:txBody>
      </p:sp>
      <p:grpSp>
        <p:nvGrpSpPr>
          <p:cNvPr id="87" name="Group 85"/>
          <p:cNvGrpSpPr>
            <a:grpSpLocks/>
          </p:cNvGrpSpPr>
          <p:nvPr/>
        </p:nvGrpSpPr>
        <p:grpSpPr bwMode="auto">
          <a:xfrm>
            <a:off x="1677988" y="3172544"/>
            <a:ext cx="304800" cy="3124200"/>
            <a:chOff x="1296" y="1920"/>
            <a:chExt cx="192" cy="1968"/>
          </a:xfrm>
        </p:grpSpPr>
        <p:sp>
          <p:nvSpPr>
            <p:cNvPr id="88" name="Text Box 8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Line 88"/>
          <p:cNvSpPr>
            <a:spLocks noChangeShapeType="1"/>
          </p:cNvSpPr>
          <p:nvPr/>
        </p:nvSpPr>
        <p:spPr bwMode="auto">
          <a:xfrm>
            <a:off x="2157413" y="4307607"/>
            <a:ext cx="350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91" name="Text Box 89"/>
          <p:cNvSpPr txBox="1">
            <a:spLocks noChangeArrowheads="1"/>
          </p:cNvSpPr>
          <p:nvPr/>
        </p:nvSpPr>
        <p:spPr bwMode="auto">
          <a:xfrm>
            <a:off x="3508375" y="2867744"/>
            <a:ext cx="836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ID/EX</a:t>
            </a:r>
          </a:p>
        </p:txBody>
      </p:sp>
      <p:sp>
        <p:nvSpPr>
          <p:cNvPr id="92" name="Text Box 90"/>
          <p:cNvSpPr txBox="1">
            <a:spLocks noChangeArrowheads="1"/>
          </p:cNvSpPr>
          <p:nvPr/>
        </p:nvSpPr>
        <p:spPr bwMode="auto">
          <a:xfrm>
            <a:off x="5411788" y="2867744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EX/MEM</a:t>
            </a:r>
          </a:p>
        </p:txBody>
      </p:sp>
      <p:sp>
        <p:nvSpPr>
          <p:cNvPr id="93" name="Text Box 91"/>
          <p:cNvSpPr txBox="1">
            <a:spLocks noChangeArrowheads="1"/>
          </p:cNvSpPr>
          <p:nvPr/>
        </p:nvSpPr>
        <p:spPr bwMode="auto">
          <a:xfrm>
            <a:off x="7164388" y="2867744"/>
            <a:ext cx="1217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MEM/WB</a:t>
            </a:r>
          </a:p>
        </p:txBody>
      </p:sp>
      <p:sp>
        <p:nvSpPr>
          <p:cNvPr id="94" name="Text Box 92"/>
          <p:cNvSpPr txBox="1">
            <a:spLocks noChangeArrowheads="1"/>
          </p:cNvSpPr>
          <p:nvPr/>
        </p:nvSpPr>
        <p:spPr bwMode="auto">
          <a:xfrm>
            <a:off x="5181600" y="3096344"/>
            <a:ext cx="6096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95" name="Group 93"/>
          <p:cNvGrpSpPr>
            <a:grpSpLocks/>
          </p:cNvGrpSpPr>
          <p:nvPr/>
        </p:nvGrpSpPr>
        <p:grpSpPr bwMode="auto">
          <a:xfrm>
            <a:off x="3657600" y="3172544"/>
            <a:ext cx="304800" cy="3124200"/>
            <a:chOff x="1296" y="1920"/>
            <a:chExt cx="192" cy="1968"/>
          </a:xfrm>
        </p:grpSpPr>
        <p:sp>
          <p:nvSpPr>
            <p:cNvPr id="96" name="Text Box 9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8231188" y="3528144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9" name="Group 97"/>
          <p:cNvGrpSpPr>
            <a:grpSpLocks/>
          </p:cNvGrpSpPr>
          <p:nvPr/>
        </p:nvGrpSpPr>
        <p:grpSpPr bwMode="auto">
          <a:xfrm>
            <a:off x="7543800" y="3172544"/>
            <a:ext cx="304800" cy="3124200"/>
            <a:chOff x="1296" y="1920"/>
            <a:chExt cx="192" cy="1968"/>
          </a:xfrm>
        </p:grpSpPr>
        <p:sp>
          <p:nvSpPr>
            <p:cNvPr id="100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2" name="Text Box 100"/>
          <p:cNvSpPr txBox="1">
            <a:spLocks noChangeArrowheads="1"/>
          </p:cNvSpPr>
          <p:nvPr/>
        </p:nvSpPr>
        <p:spPr bwMode="auto">
          <a:xfrm rot="16235212">
            <a:off x="707231" y="4818455"/>
            <a:ext cx="95091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103" name="Text Box 101"/>
          <p:cNvSpPr txBox="1">
            <a:spLocks noChangeArrowheads="1"/>
          </p:cNvSpPr>
          <p:nvPr/>
        </p:nvSpPr>
        <p:spPr bwMode="auto">
          <a:xfrm rot="16200000">
            <a:off x="2004219" y="3376538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104" name="Text Box 102"/>
          <p:cNvSpPr txBox="1">
            <a:spLocks noChangeArrowheads="1"/>
          </p:cNvSpPr>
          <p:nvPr/>
        </p:nvSpPr>
        <p:spPr bwMode="auto">
          <a:xfrm rot="16200000">
            <a:off x="1853407" y="6045125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105" name="Text Box 103"/>
          <p:cNvSpPr txBox="1">
            <a:spLocks noChangeArrowheads="1"/>
          </p:cNvSpPr>
          <p:nvPr/>
        </p:nvSpPr>
        <p:spPr bwMode="auto">
          <a:xfrm rot="16219156">
            <a:off x="2173288" y="5191844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106" name="Text Box 104"/>
          <p:cNvSpPr txBox="1">
            <a:spLocks noChangeArrowheads="1"/>
          </p:cNvSpPr>
          <p:nvPr/>
        </p:nvSpPr>
        <p:spPr bwMode="auto">
          <a:xfrm rot="16200000">
            <a:off x="2004219" y="3909938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107" name="Text Box 105"/>
          <p:cNvSpPr txBox="1">
            <a:spLocks noChangeArrowheads="1"/>
          </p:cNvSpPr>
          <p:nvPr/>
        </p:nvSpPr>
        <p:spPr bwMode="auto">
          <a:xfrm>
            <a:off x="1588" y="2977480"/>
            <a:ext cx="381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282575" y="3312244"/>
            <a:ext cx="1222375" cy="1322388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9" name="Group 107"/>
          <p:cNvGrpSpPr>
            <a:grpSpLocks/>
          </p:cNvGrpSpPr>
          <p:nvPr/>
        </p:nvGrpSpPr>
        <p:grpSpPr bwMode="auto">
          <a:xfrm>
            <a:off x="5638800" y="3248744"/>
            <a:ext cx="304800" cy="3124200"/>
            <a:chOff x="1296" y="1920"/>
            <a:chExt cx="192" cy="1968"/>
          </a:xfrm>
        </p:grpSpPr>
        <p:sp>
          <p:nvSpPr>
            <p:cNvPr id="110" name="Text Box 10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218" name="Group 4"/>
          <p:cNvGrpSpPr>
            <a:grpSpLocks/>
          </p:cNvGrpSpPr>
          <p:nvPr/>
        </p:nvGrpSpPr>
        <p:grpSpPr bwMode="auto">
          <a:xfrm rot="1356250">
            <a:off x="6646607" y="479095"/>
            <a:ext cx="2447925" cy="936625"/>
            <a:chOff x="2517" y="2160"/>
            <a:chExt cx="1542" cy="590"/>
          </a:xfrm>
        </p:grpSpPr>
        <p:sp>
          <p:nvSpPr>
            <p:cNvPr id="219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20" name="Text Box 6"/>
            <p:cNvSpPr txBox="1">
              <a:spLocks noChangeArrowheads="1"/>
            </p:cNvSpPr>
            <p:nvPr/>
          </p:nvSpPr>
          <p:spPr bwMode="auto">
            <a:xfrm rot="20652928">
              <a:off x="2610" y="2290"/>
              <a:ext cx="106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Clr>
                  <a:srgbClr val="FF0007"/>
                </a:buClr>
              </a:pPr>
              <a:r>
                <a:rPr lang="de-DE" sz="2000" b="1" i="1" dirty="0" smtClean="0"/>
                <a:t>Alternative</a:t>
              </a:r>
            </a:p>
            <a:p>
              <a:pPr algn="ctr" eaLnBrk="1" hangingPunct="1">
                <a:spcBef>
                  <a:spcPts val="0"/>
                </a:spcBef>
                <a:buClr>
                  <a:srgbClr val="FF0007"/>
                </a:buClr>
              </a:pPr>
              <a:r>
                <a:rPr lang="de-DE" sz="2000" b="1" i="1" dirty="0" smtClean="0"/>
                <a:t>Darstellung!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81519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33D1CCC-9ECE-468F-B602-226AA5250AF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Aufteilung des Rechenwerks in Fließbandstufen, Trennung durch Pufferregister</a:t>
            </a:r>
            <a:endParaRPr lang="en-US" i="1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gegenüber der Struktur ohne Fließband</a:t>
            </a:r>
            <a:endParaRPr lang="de-DE" dirty="0"/>
          </a:p>
        </p:txBody>
      </p:sp>
      <p:sp>
        <p:nvSpPr>
          <p:cNvPr id="109" name="Text Box 9"/>
          <p:cNvSpPr txBox="1">
            <a:spLocks noChangeArrowheads="1"/>
          </p:cNvSpPr>
          <p:nvPr/>
        </p:nvSpPr>
        <p:spPr bwMode="auto">
          <a:xfrm rot="16200000">
            <a:off x="2386807" y="3913113"/>
            <a:ext cx="1265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Speicher</a:t>
            </a:r>
          </a:p>
        </p:txBody>
      </p:sp>
      <p:sp>
        <p:nvSpPr>
          <p:cNvPr id="110" name="Rectangle 10"/>
          <p:cNvSpPr>
            <a:spLocks noChangeArrowheads="1"/>
          </p:cNvSpPr>
          <p:nvPr/>
        </p:nvSpPr>
        <p:spPr bwMode="auto">
          <a:xfrm>
            <a:off x="2667000" y="3477344"/>
            <a:ext cx="687388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1" name="Freeform 11"/>
          <p:cNvSpPr>
            <a:spLocks/>
          </p:cNvSpPr>
          <p:nvPr/>
        </p:nvSpPr>
        <p:spPr bwMode="auto">
          <a:xfrm>
            <a:off x="2516188" y="3478932"/>
            <a:ext cx="152400" cy="53340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2" name="Freeform 12"/>
          <p:cNvSpPr>
            <a:spLocks/>
          </p:cNvSpPr>
          <p:nvPr/>
        </p:nvSpPr>
        <p:spPr bwMode="auto">
          <a:xfrm>
            <a:off x="2516188" y="4012332"/>
            <a:ext cx="152400" cy="53340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3" name="Freeform 13"/>
          <p:cNvSpPr>
            <a:spLocks/>
          </p:cNvSpPr>
          <p:nvPr/>
        </p:nvSpPr>
        <p:spPr bwMode="auto">
          <a:xfrm>
            <a:off x="2516188" y="4544144"/>
            <a:ext cx="152400" cy="53340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481013" y="4925144"/>
            <a:ext cx="274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5" name="Text Box 15"/>
          <p:cNvSpPr txBox="1">
            <a:spLocks noChangeArrowheads="1"/>
          </p:cNvSpPr>
          <p:nvPr/>
        </p:nvSpPr>
        <p:spPr bwMode="auto">
          <a:xfrm rot="16200000">
            <a:off x="2779713" y="5347419"/>
            <a:ext cx="762000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sign_</a:t>
            </a:r>
            <a:br>
              <a:rPr lang="en-US" sz="1400" dirty="0" smtClean="0"/>
            </a:br>
            <a:r>
              <a:rPr lang="en-US" sz="1400" dirty="0" smtClean="0"/>
              <a:t>extend</a:t>
            </a:r>
            <a:endParaRPr lang="en-US" sz="1400" dirty="0"/>
          </a:p>
        </p:txBody>
      </p:sp>
      <p:grpSp>
        <p:nvGrpSpPr>
          <p:cNvPr id="116" name="Group 16"/>
          <p:cNvGrpSpPr>
            <a:grpSpLocks/>
          </p:cNvGrpSpPr>
          <p:nvPr/>
        </p:nvGrpSpPr>
        <p:grpSpPr bwMode="auto">
          <a:xfrm>
            <a:off x="4953000" y="3248744"/>
            <a:ext cx="544513" cy="1657350"/>
            <a:chOff x="4608" y="1152"/>
            <a:chExt cx="355" cy="1044"/>
          </a:xfrm>
        </p:grpSpPr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 rot="-5400000">
              <a:off x="4594" y="1549"/>
              <a:ext cx="48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/>
                <a:t>ALU</a:t>
              </a:r>
            </a:p>
          </p:txBody>
        </p:sp>
      </p:grpSp>
      <p:sp>
        <p:nvSpPr>
          <p:cNvPr id="119" name="Text Box 19"/>
          <p:cNvSpPr txBox="1">
            <a:spLocks noChangeArrowheads="1"/>
          </p:cNvSpPr>
          <p:nvPr/>
        </p:nvSpPr>
        <p:spPr bwMode="auto">
          <a:xfrm rot="16200000">
            <a:off x="2638426" y="4193306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grpSp>
        <p:nvGrpSpPr>
          <p:cNvPr id="120" name="Group 20"/>
          <p:cNvGrpSpPr>
            <a:grpSpLocks/>
          </p:cNvGrpSpPr>
          <p:nvPr/>
        </p:nvGrpSpPr>
        <p:grpSpPr bwMode="auto">
          <a:xfrm>
            <a:off x="4497388" y="3248744"/>
            <a:ext cx="457200" cy="828675"/>
            <a:chOff x="4176" y="1104"/>
            <a:chExt cx="288" cy="816"/>
          </a:xfrm>
        </p:grpSpPr>
        <p:sp>
          <p:nvSpPr>
            <p:cNvPr id="121" name="Freeform 21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2" name="Text Box 22"/>
            <p:cNvSpPr txBox="1">
              <a:spLocks noChangeArrowheads="1"/>
            </p:cNvSpPr>
            <p:nvPr/>
          </p:nvSpPr>
          <p:spPr bwMode="auto">
            <a:xfrm>
              <a:off x="4176" y="1152"/>
              <a:ext cx="153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123" name="Text Box 23"/>
            <p:cNvSpPr txBox="1">
              <a:spLocks noChangeArrowheads="1"/>
            </p:cNvSpPr>
            <p:nvPr/>
          </p:nvSpPr>
          <p:spPr bwMode="auto">
            <a:xfrm>
              <a:off x="4176" y="1537"/>
              <a:ext cx="288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124" name="Rectangle 24"/>
          <p:cNvSpPr>
            <a:spLocks noChangeArrowheads="1"/>
          </p:cNvSpPr>
          <p:nvPr/>
        </p:nvSpPr>
        <p:spPr bwMode="auto">
          <a:xfrm>
            <a:off x="984250" y="4315544"/>
            <a:ext cx="457200" cy="1371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5" name="Freeform 25"/>
          <p:cNvSpPr>
            <a:spLocks/>
          </p:cNvSpPr>
          <p:nvPr/>
        </p:nvSpPr>
        <p:spPr bwMode="auto">
          <a:xfrm>
            <a:off x="755650" y="4315544"/>
            <a:ext cx="228600" cy="13716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26" name="Freeform 26"/>
          <p:cNvSpPr>
            <a:spLocks/>
          </p:cNvSpPr>
          <p:nvPr/>
        </p:nvSpPr>
        <p:spPr bwMode="auto">
          <a:xfrm>
            <a:off x="1439863" y="4999757"/>
            <a:ext cx="238125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27" name="Group 27"/>
          <p:cNvGrpSpPr>
            <a:grpSpLocks/>
          </p:cNvGrpSpPr>
          <p:nvPr/>
        </p:nvGrpSpPr>
        <p:grpSpPr bwMode="auto">
          <a:xfrm>
            <a:off x="4497388" y="4163144"/>
            <a:ext cx="457200" cy="838200"/>
            <a:chOff x="4176" y="1104"/>
            <a:chExt cx="288" cy="816"/>
          </a:xfrm>
        </p:grpSpPr>
        <p:sp>
          <p:nvSpPr>
            <p:cNvPr id="128" name="Freeform 28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9" name="Text Box 29"/>
            <p:cNvSpPr txBox="1">
              <a:spLocks noChangeArrowheads="1"/>
            </p:cNvSpPr>
            <p:nvPr/>
          </p:nvSpPr>
          <p:spPr bwMode="auto">
            <a:xfrm>
              <a:off x="4176" y="1152"/>
              <a:ext cx="153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130" name="Text Box 30"/>
            <p:cNvSpPr txBox="1">
              <a:spLocks noChangeArrowheads="1"/>
            </p:cNvSpPr>
            <p:nvPr/>
          </p:nvSpPr>
          <p:spPr bwMode="auto">
            <a:xfrm>
              <a:off x="4176" y="1537"/>
              <a:ext cx="288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131" name="Text Box 31"/>
          <p:cNvSpPr txBox="1">
            <a:spLocks noChangeArrowheads="1"/>
          </p:cNvSpPr>
          <p:nvPr/>
        </p:nvSpPr>
        <p:spPr bwMode="auto">
          <a:xfrm rot="16200000">
            <a:off x="6501607" y="4294113"/>
            <a:ext cx="1265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Speicher</a:t>
            </a:r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6781800" y="3858344"/>
            <a:ext cx="534988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3" name="Freeform 33"/>
          <p:cNvSpPr>
            <a:spLocks/>
          </p:cNvSpPr>
          <p:nvPr/>
        </p:nvSpPr>
        <p:spPr bwMode="auto">
          <a:xfrm>
            <a:off x="6630988" y="3859932"/>
            <a:ext cx="152400" cy="53340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4" name="Text Box 34"/>
          <p:cNvSpPr txBox="1">
            <a:spLocks noChangeArrowheads="1"/>
          </p:cNvSpPr>
          <p:nvPr/>
        </p:nvSpPr>
        <p:spPr bwMode="auto">
          <a:xfrm rot="16200000">
            <a:off x="6482557" y="4531117"/>
            <a:ext cx="11445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135" name="Freeform 35"/>
          <p:cNvSpPr>
            <a:spLocks/>
          </p:cNvSpPr>
          <p:nvPr/>
        </p:nvSpPr>
        <p:spPr bwMode="auto">
          <a:xfrm>
            <a:off x="1982788" y="3782144"/>
            <a:ext cx="533400" cy="838200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6" name="Freeform 36"/>
          <p:cNvSpPr>
            <a:spLocks/>
          </p:cNvSpPr>
          <p:nvPr/>
        </p:nvSpPr>
        <p:spPr bwMode="auto">
          <a:xfrm>
            <a:off x="8231188" y="3183657"/>
            <a:ext cx="304800" cy="21161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7" name="Text Box 37"/>
          <p:cNvSpPr txBox="1">
            <a:spLocks noChangeArrowheads="1"/>
          </p:cNvSpPr>
          <p:nvPr/>
        </p:nvSpPr>
        <p:spPr bwMode="auto">
          <a:xfrm>
            <a:off x="8239125" y="4623519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138" name="Line 38"/>
          <p:cNvSpPr>
            <a:spLocks noChangeShapeType="1"/>
          </p:cNvSpPr>
          <p:nvPr/>
        </p:nvSpPr>
        <p:spPr bwMode="auto">
          <a:xfrm>
            <a:off x="7848600" y="4848944"/>
            <a:ext cx="382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9" name="Line 39"/>
          <p:cNvSpPr>
            <a:spLocks noChangeShapeType="1"/>
          </p:cNvSpPr>
          <p:nvPr/>
        </p:nvSpPr>
        <p:spPr bwMode="auto">
          <a:xfrm>
            <a:off x="1982788" y="3324944"/>
            <a:ext cx="167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0" name="Line 40"/>
          <p:cNvSpPr>
            <a:spLocks noChangeShapeType="1"/>
          </p:cNvSpPr>
          <p:nvPr/>
        </p:nvSpPr>
        <p:spPr bwMode="auto">
          <a:xfrm>
            <a:off x="3963988" y="332494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1" name="Line 41"/>
          <p:cNvSpPr>
            <a:spLocks noChangeShapeType="1"/>
          </p:cNvSpPr>
          <p:nvPr/>
        </p:nvSpPr>
        <p:spPr bwMode="auto">
          <a:xfrm>
            <a:off x="3354388" y="3782144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2" name="Line 42"/>
          <p:cNvSpPr>
            <a:spLocks noChangeShapeType="1"/>
          </p:cNvSpPr>
          <p:nvPr/>
        </p:nvSpPr>
        <p:spPr bwMode="auto">
          <a:xfrm>
            <a:off x="3963988" y="378214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3" name="Line 43"/>
          <p:cNvSpPr>
            <a:spLocks noChangeShapeType="1"/>
          </p:cNvSpPr>
          <p:nvPr/>
        </p:nvSpPr>
        <p:spPr bwMode="auto">
          <a:xfrm>
            <a:off x="3354388" y="431554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4" name="Line 44"/>
          <p:cNvSpPr>
            <a:spLocks noChangeShapeType="1"/>
          </p:cNvSpPr>
          <p:nvPr/>
        </p:nvSpPr>
        <p:spPr bwMode="auto">
          <a:xfrm>
            <a:off x="3963988" y="431554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5" name="Line 45"/>
          <p:cNvSpPr>
            <a:spLocks noChangeShapeType="1"/>
          </p:cNvSpPr>
          <p:nvPr/>
        </p:nvSpPr>
        <p:spPr bwMode="auto">
          <a:xfrm>
            <a:off x="4802188" y="3629744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6" name="Line 46"/>
          <p:cNvSpPr>
            <a:spLocks noChangeShapeType="1"/>
          </p:cNvSpPr>
          <p:nvPr/>
        </p:nvSpPr>
        <p:spPr bwMode="auto">
          <a:xfrm>
            <a:off x="4802188" y="4620344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7" name="Line 47"/>
          <p:cNvSpPr>
            <a:spLocks noChangeShapeType="1"/>
          </p:cNvSpPr>
          <p:nvPr/>
        </p:nvSpPr>
        <p:spPr bwMode="auto">
          <a:xfrm>
            <a:off x="5486400" y="4086944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8" name="Line 48"/>
          <p:cNvSpPr>
            <a:spLocks noChangeShapeType="1"/>
          </p:cNvSpPr>
          <p:nvPr/>
        </p:nvSpPr>
        <p:spPr bwMode="auto">
          <a:xfrm>
            <a:off x="5943600" y="4086944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9" name="Line 49"/>
          <p:cNvSpPr>
            <a:spLocks noChangeShapeType="1"/>
          </p:cNvSpPr>
          <p:nvPr/>
        </p:nvSpPr>
        <p:spPr bwMode="auto">
          <a:xfrm>
            <a:off x="7316788" y="4467944"/>
            <a:ext cx="227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0" name="Freeform 50"/>
          <p:cNvSpPr>
            <a:spLocks/>
          </p:cNvSpPr>
          <p:nvPr/>
        </p:nvSpPr>
        <p:spPr bwMode="auto">
          <a:xfrm>
            <a:off x="6402388" y="3705944"/>
            <a:ext cx="1141412" cy="37782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1" name="Freeform 51"/>
          <p:cNvSpPr>
            <a:spLocks/>
          </p:cNvSpPr>
          <p:nvPr/>
        </p:nvSpPr>
        <p:spPr bwMode="auto">
          <a:xfrm>
            <a:off x="1323975" y="2867744"/>
            <a:ext cx="5154613" cy="53657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2" name="Freeform 52"/>
          <p:cNvSpPr>
            <a:spLocks/>
          </p:cNvSpPr>
          <p:nvPr/>
        </p:nvSpPr>
        <p:spPr bwMode="auto">
          <a:xfrm>
            <a:off x="2360613" y="4848944"/>
            <a:ext cx="5797550" cy="1527175"/>
          </a:xfrm>
          <a:custGeom>
            <a:avLst/>
            <a:gdLst>
              <a:gd name="T0" fmla="*/ 3467 w 3652"/>
              <a:gd name="T1" fmla="*/ 761 h 962"/>
              <a:gd name="T2" fmla="*/ 3650 w 3652"/>
              <a:gd name="T3" fmla="*/ 763 h 962"/>
              <a:gd name="T4" fmla="*/ 3652 w 3652"/>
              <a:gd name="T5" fmla="*/ 962 h 962"/>
              <a:gd name="T6" fmla="*/ 0 w 3652"/>
              <a:gd name="T7" fmla="*/ 960 h 962"/>
              <a:gd name="T8" fmla="*/ 2 w 3652"/>
              <a:gd name="T9" fmla="*/ 0 h 962"/>
              <a:gd name="T10" fmla="*/ 98 w 3652"/>
              <a:gd name="T11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52" h="962">
                <a:moveTo>
                  <a:pt x="3467" y="761"/>
                </a:moveTo>
                <a:lnTo>
                  <a:pt x="3650" y="763"/>
                </a:lnTo>
                <a:lnTo>
                  <a:pt x="3652" y="962"/>
                </a:lnTo>
                <a:lnTo>
                  <a:pt x="0" y="960"/>
                </a:lnTo>
                <a:lnTo>
                  <a:pt x="2" y="0"/>
                </a:lnTo>
                <a:lnTo>
                  <a:pt x="9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3" name="Line 53"/>
          <p:cNvSpPr>
            <a:spLocks noChangeShapeType="1"/>
          </p:cNvSpPr>
          <p:nvPr/>
        </p:nvSpPr>
        <p:spPr bwMode="auto">
          <a:xfrm>
            <a:off x="5943600" y="6068144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4" name="Line 54"/>
          <p:cNvSpPr>
            <a:spLocks noChangeShapeType="1"/>
          </p:cNvSpPr>
          <p:nvPr/>
        </p:nvSpPr>
        <p:spPr bwMode="auto">
          <a:xfrm>
            <a:off x="3963988" y="6068144"/>
            <a:ext cx="167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5" name="Freeform 55"/>
          <p:cNvSpPr>
            <a:spLocks/>
          </p:cNvSpPr>
          <p:nvPr/>
        </p:nvSpPr>
        <p:spPr bwMode="auto">
          <a:xfrm>
            <a:off x="2752725" y="4261569"/>
            <a:ext cx="5897563" cy="2252663"/>
          </a:xfrm>
          <a:custGeom>
            <a:avLst/>
            <a:gdLst>
              <a:gd name="T0" fmla="*/ 3650 w 3715"/>
              <a:gd name="T1" fmla="*/ 0 h 1419"/>
              <a:gd name="T2" fmla="*/ 3715 w 3715"/>
              <a:gd name="T3" fmla="*/ 0 h 1419"/>
              <a:gd name="T4" fmla="*/ 3713 w 3715"/>
              <a:gd name="T5" fmla="*/ 1416 h 1419"/>
              <a:gd name="T6" fmla="*/ 0 w 3715"/>
              <a:gd name="T7" fmla="*/ 1419 h 1419"/>
              <a:gd name="T8" fmla="*/ 0 w 3715"/>
              <a:gd name="T9" fmla="*/ 512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5" h="1419">
                <a:moveTo>
                  <a:pt x="3650" y="0"/>
                </a:moveTo>
                <a:lnTo>
                  <a:pt x="3715" y="0"/>
                </a:lnTo>
                <a:lnTo>
                  <a:pt x="3713" y="1416"/>
                </a:lnTo>
                <a:lnTo>
                  <a:pt x="0" y="1419"/>
                </a:lnTo>
                <a:lnTo>
                  <a:pt x="0" y="5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6" name="Freeform 56"/>
          <p:cNvSpPr>
            <a:spLocks/>
          </p:cNvSpPr>
          <p:nvPr/>
        </p:nvSpPr>
        <p:spPr bwMode="auto">
          <a:xfrm>
            <a:off x="2154238" y="4620344"/>
            <a:ext cx="1482725" cy="1444625"/>
          </a:xfrm>
          <a:custGeom>
            <a:avLst/>
            <a:gdLst>
              <a:gd name="T0" fmla="*/ 0 w 934"/>
              <a:gd name="T1" fmla="*/ 0 h 910"/>
              <a:gd name="T2" fmla="*/ 0 w 934"/>
              <a:gd name="T3" fmla="*/ 910 h 910"/>
              <a:gd name="T4" fmla="*/ 934 w 934"/>
              <a:gd name="T5" fmla="*/ 909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4" h="910">
                <a:moveTo>
                  <a:pt x="0" y="0"/>
                </a:moveTo>
                <a:lnTo>
                  <a:pt x="0" y="910"/>
                </a:lnTo>
                <a:lnTo>
                  <a:pt x="934" y="90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7" name="Line 57"/>
          <p:cNvSpPr>
            <a:spLocks noChangeShapeType="1"/>
          </p:cNvSpPr>
          <p:nvPr/>
        </p:nvSpPr>
        <p:spPr bwMode="auto">
          <a:xfrm>
            <a:off x="3430588" y="5610944"/>
            <a:ext cx="227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8" name="Line 58"/>
          <p:cNvSpPr>
            <a:spLocks noChangeShapeType="1"/>
          </p:cNvSpPr>
          <p:nvPr/>
        </p:nvSpPr>
        <p:spPr bwMode="auto">
          <a:xfrm>
            <a:off x="2143125" y="5610944"/>
            <a:ext cx="754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9" name="Freeform 59"/>
          <p:cNvSpPr>
            <a:spLocks/>
          </p:cNvSpPr>
          <p:nvPr/>
        </p:nvSpPr>
        <p:spPr bwMode="auto">
          <a:xfrm>
            <a:off x="3963988" y="4772744"/>
            <a:ext cx="533400" cy="838200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0" name="Freeform 60"/>
          <p:cNvSpPr>
            <a:spLocks/>
          </p:cNvSpPr>
          <p:nvPr/>
        </p:nvSpPr>
        <p:spPr bwMode="auto">
          <a:xfrm>
            <a:off x="4268788" y="4315544"/>
            <a:ext cx="1365250" cy="990600"/>
          </a:xfrm>
          <a:custGeom>
            <a:avLst/>
            <a:gdLst>
              <a:gd name="T0" fmla="*/ 0 w 860"/>
              <a:gd name="T1" fmla="*/ 0 h 624"/>
              <a:gd name="T2" fmla="*/ 0 w 860"/>
              <a:gd name="T3" fmla="*/ 624 h 624"/>
              <a:gd name="T4" fmla="*/ 860 w 860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0" h="624">
                <a:moveTo>
                  <a:pt x="0" y="0"/>
                </a:moveTo>
                <a:lnTo>
                  <a:pt x="0" y="624"/>
                </a:lnTo>
                <a:lnTo>
                  <a:pt x="860" y="62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1" name="Line 61"/>
          <p:cNvSpPr>
            <a:spLocks noChangeShapeType="1"/>
          </p:cNvSpPr>
          <p:nvPr/>
        </p:nvSpPr>
        <p:spPr bwMode="auto">
          <a:xfrm>
            <a:off x="5943600" y="5306144"/>
            <a:ext cx="839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2" name="Line 62"/>
          <p:cNvSpPr>
            <a:spLocks noChangeShapeType="1"/>
          </p:cNvSpPr>
          <p:nvPr/>
        </p:nvSpPr>
        <p:spPr bwMode="auto">
          <a:xfrm>
            <a:off x="7848600" y="3705944"/>
            <a:ext cx="382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3" name="Freeform 63"/>
          <p:cNvSpPr>
            <a:spLocks/>
          </p:cNvSpPr>
          <p:nvPr/>
        </p:nvSpPr>
        <p:spPr bwMode="auto">
          <a:xfrm>
            <a:off x="5410200" y="3401144"/>
            <a:ext cx="228600" cy="103188"/>
          </a:xfrm>
          <a:custGeom>
            <a:avLst/>
            <a:gdLst>
              <a:gd name="T0" fmla="*/ 0 w 319"/>
              <a:gd name="T1" fmla="*/ 58 h 58"/>
              <a:gd name="T2" fmla="*/ 2 w 319"/>
              <a:gd name="T3" fmla="*/ 0 h 58"/>
              <a:gd name="T4" fmla="*/ 319 w 319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58">
                <a:moveTo>
                  <a:pt x="0" y="58"/>
                </a:moveTo>
                <a:lnTo>
                  <a:pt x="2" y="0"/>
                </a:lnTo>
                <a:lnTo>
                  <a:pt x="31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4" name="Freeform 64"/>
          <p:cNvSpPr>
            <a:spLocks/>
          </p:cNvSpPr>
          <p:nvPr/>
        </p:nvSpPr>
        <p:spPr bwMode="auto">
          <a:xfrm>
            <a:off x="611188" y="3020144"/>
            <a:ext cx="304800" cy="112395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5" name="Text Box 65"/>
          <p:cNvSpPr txBox="1">
            <a:spLocks noChangeArrowheads="1"/>
          </p:cNvSpPr>
          <p:nvPr/>
        </p:nvSpPr>
        <p:spPr bwMode="auto">
          <a:xfrm rot="16200000">
            <a:off x="534988" y="3321769"/>
            <a:ext cx="515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166" name="Group 66"/>
          <p:cNvGrpSpPr>
            <a:grpSpLocks/>
          </p:cNvGrpSpPr>
          <p:nvPr/>
        </p:nvGrpSpPr>
        <p:grpSpPr bwMode="auto">
          <a:xfrm>
            <a:off x="1144588" y="2943944"/>
            <a:ext cx="457200" cy="838200"/>
            <a:chOff x="4176" y="1104"/>
            <a:chExt cx="288" cy="816"/>
          </a:xfrm>
        </p:grpSpPr>
        <p:sp>
          <p:nvSpPr>
            <p:cNvPr id="167" name="Freeform 6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8" name="Text Box 68"/>
            <p:cNvSpPr txBox="1">
              <a:spLocks noChangeArrowheads="1"/>
            </p:cNvSpPr>
            <p:nvPr/>
          </p:nvSpPr>
          <p:spPr bwMode="auto">
            <a:xfrm>
              <a:off x="4176" y="1152"/>
              <a:ext cx="153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169" name="Text Box 69"/>
            <p:cNvSpPr txBox="1">
              <a:spLocks noChangeArrowheads="1"/>
            </p:cNvSpPr>
            <p:nvPr/>
          </p:nvSpPr>
          <p:spPr bwMode="auto">
            <a:xfrm>
              <a:off x="4176" y="1537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170" name="Freeform 70"/>
          <p:cNvSpPr>
            <a:spLocks/>
          </p:cNvSpPr>
          <p:nvPr/>
        </p:nvSpPr>
        <p:spPr bwMode="auto">
          <a:xfrm>
            <a:off x="574675" y="3929782"/>
            <a:ext cx="36513" cy="98583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1" name="Line 71"/>
          <p:cNvSpPr>
            <a:spLocks noChangeShapeType="1"/>
          </p:cNvSpPr>
          <p:nvPr/>
        </p:nvSpPr>
        <p:spPr bwMode="auto">
          <a:xfrm>
            <a:off x="306388" y="317254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2" name="Line 72"/>
          <p:cNvSpPr>
            <a:spLocks noChangeShapeType="1"/>
          </p:cNvSpPr>
          <p:nvPr/>
        </p:nvSpPr>
        <p:spPr bwMode="auto">
          <a:xfrm>
            <a:off x="915988" y="355354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3" name="Line 73"/>
          <p:cNvSpPr>
            <a:spLocks noChangeShapeType="1"/>
          </p:cNvSpPr>
          <p:nvPr/>
        </p:nvSpPr>
        <p:spPr bwMode="auto">
          <a:xfrm>
            <a:off x="1449388" y="332494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4" name="Freeform 74"/>
          <p:cNvSpPr>
            <a:spLocks/>
          </p:cNvSpPr>
          <p:nvPr/>
        </p:nvSpPr>
        <p:spPr bwMode="auto">
          <a:xfrm>
            <a:off x="992188" y="2753444"/>
            <a:ext cx="5638800" cy="952500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5" name="Text Box 75"/>
          <p:cNvSpPr txBox="1">
            <a:spLocks noChangeArrowheads="1"/>
          </p:cNvSpPr>
          <p:nvPr/>
        </p:nvSpPr>
        <p:spPr bwMode="auto">
          <a:xfrm rot="16200000">
            <a:off x="11113" y="4771157"/>
            <a:ext cx="609600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176" name="Oval 76"/>
          <p:cNvSpPr>
            <a:spLocks noChangeArrowheads="1"/>
          </p:cNvSpPr>
          <p:nvPr/>
        </p:nvSpPr>
        <p:spPr bwMode="auto">
          <a:xfrm>
            <a:off x="539750" y="487751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7" name="Oval 77"/>
          <p:cNvSpPr>
            <a:spLocks noChangeArrowheads="1"/>
          </p:cNvSpPr>
          <p:nvPr/>
        </p:nvSpPr>
        <p:spPr bwMode="auto">
          <a:xfrm>
            <a:off x="2116138" y="556490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8" name="Oval 78"/>
          <p:cNvSpPr>
            <a:spLocks noChangeArrowheads="1"/>
          </p:cNvSpPr>
          <p:nvPr/>
        </p:nvSpPr>
        <p:spPr bwMode="auto">
          <a:xfrm>
            <a:off x="2124075" y="457113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9" name="Oval 79"/>
          <p:cNvSpPr>
            <a:spLocks noChangeArrowheads="1"/>
          </p:cNvSpPr>
          <p:nvPr/>
        </p:nvSpPr>
        <p:spPr bwMode="auto">
          <a:xfrm>
            <a:off x="4230688" y="427268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0" name="Oval 80"/>
          <p:cNvSpPr>
            <a:spLocks noChangeArrowheads="1"/>
          </p:cNvSpPr>
          <p:nvPr/>
        </p:nvSpPr>
        <p:spPr bwMode="auto">
          <a:xfrm>
            <a:off x="6592888" y="366308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1" name="Oval 81"/>
          <p:cNvSpPr>
            <a:spLocks noChangeArrowheads="1"/>
          </p:cNvSpPr>
          <p:nvPr/>
        </p:nvSpPr>
        <p:spPr bwMode="auto">
          <a:xfrm>
            <a:off x="6367463" y="404408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2" name="Oval 82"/>
          <p:cNvSpPr>
            <a:spLocks noChangeArrowheads="1"/>
          </p:cNvSpPr>
          <p:nvPr/>
        </p:nvSpPr>
        <p:spPr bwMode="auto">
          <a:xfrm>
            <a:off x="2125663" y="426315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3" name="Oval 83"/>
          <p:cNvSpPr>
            <a:spLocks noChangeArrowheads="1"/>
          </p:cNvSpPr>
          <p:nvPr/>
        </p:nvSpPr>
        <p:spPr bwMode="auto">
          <a:xfrm>
            <a:off x="1479550" y="329001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4" name="Text Box 84"/>
          <p:cNvSpPr txBox="1">
            <a:spLocks noChangeArrowheads="1"/>
          </p:cNvSpPr>
          <p:nvPr/>
        </p:nvSpPr>
        <p:spPr bwMode="auto">
          <a:xfrm>
            <a:off x="1573213" y="2867744"/>
            <a:ext cx="70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IF/ID</a:t>
            </a:r>
          </a:p>
        </p:txBody>
      </p:sp>
      <p:grpSp>
        <p:nvGrpSpPr>
          <p:cNvPr id="185" name="Group 85"/>
          <p:cNvGrpSpPr>
            <a:grpSpLocks/>
          </p:cNvGrpSpPr>
          <p:nvPr/>
        </p:nvGrpSpPr>
        <p:grpSpPr bwMode="auto">
          <a:xfrm>
            <a:off x="1677988" y="3172544"/>
            <a:ext cx="304800" cy="3124200"/>
            <a:chOff x="1296" y="1920"/>
            <a:chExt cx="192" cy="1968"/>
          </a:xfrm>
        </p:grpSpPr>
        <p:sp>
          <p:nvSpPr>
            <p:cNvPr id="186" name="Text Box 8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87" name="Line 8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88" name="Line 88"/>
          <p:cNvSpPr>
            <a:spLocks noChangeShapeType="1"/>
          </p:cNvSpPr>
          <p:nvPr/>
        </p:nvSpPr>
        <p:spPr bwMode="auto">
          <a:xfrm>
            <a:off x="2157413" y="4307607"/>
            <a:ext cx="350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89" name="Text Box 89"/>
          <p:cNvSpPr txBox="1">
            <a:spLocks noChangeArrowheads="1"/>
          </p:cNvSpPr>
          <p:nvPr/>
        </p:nvSpPr>
        <p:spPr bwMode="auto">
          <a:xfrm>
            <a:off x="3508375" y="2867744"/>
            <a:ext cx="836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ID/EX</a:t>
            </a:r>
          </a:p>
        </p:txBody>
      </p:sp>
      <p:sp>
        <p:nvSpPr>
          <p:cNvPr id="190" name="Text Box 90"/>
          <p:cNvSpPr txBox="1">
            <a:spLocks noChangeArrowheads="1"/>
          </p:cNvSpPr>
          <p:nvPr/>
        </p:nvSpPr>
        <p:spPr bwMode="auto">
          <a:xfrm>
            <a:off x="5411788" y="2867744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EX/MEM</a:t>
            </a:r>
          </a:p>
        </p:txBody>
      </p:sp>
      <p:sp>
        <p:nvSpPr>
          <p:cNvPr id="191" name="Text Box 91"/>
          <p:cNvSpPr txBox="1">
            <a:spLocks noChangeArrowheads="1"/>
          </p:cNvSpPr>
          <p:nvPr/>
        </p:nvSpPr>
        <p:spPr bwMode="auto">
          <a:xfrm>
            <a:off x="7164388" y="2867744"/>
            <a:ext cx="1217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MEM/WB</a:t>
            </a:r>
          </a:p>
        </p:txBody>
      </p:sp>
      <p:sp>
        <p:nvSpPr>
          <p:cNvPr id="192" name="Text Box 92"/>
          <p:cNvSpPr txBox="1">
            <a:spLocks noChangeArrowheads="1"/>
          </p:cNvSpPr>
          <p:nvPr/>
        </p:nvSpPr>
        <p:spPr bwMode="auto">
          <a:xfrm>
            <a:off x="5181600" y="3096344"/>
            <a:ext cx="6096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193" name="Group 93"/>
          <p:cNvGrpSpPr>
            <a:grpSpLocks/>
          </p:cNvGrpSpPr>
          <p:nvPr/>
        </p:nvGrpSpPr>
        <p:grpSpPr bwMode="auto">
          <a:xfrm>
            <a:off x="3657600" y="3172544"/>
            <a:ext cx="304800" cy="3124200"/>
            <a:chOff x="1296" y="1920"/>
            <a:chExt cx="192" cy="1968"/>
          </a:xfrm>
        </p:grpSpPr>
        <p:sp>
          <p:nvSpPr>
            <p:cNvPr id="194" name="Text Box 9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5" name="Line 9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6" name="Text Box 96"/>
          <p:cNvSpPr txBox="1">
            <a:spLocks noChangeArrowheads="1"/>
          </p:cNvSpPr>
          <p:nvPr/>
        </p:nvSpPr>
        <p:spPr bwMode="auto">
          <a:xfrm>
            <a:off x="8231188" y="3528144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197" name="Group 97"/>
          <p:cNvGrpSpPr>
            <a:grpSpLocks/>
          </p:cNvGrpSpPr>
          <p:nvPr/>
        </p:nvGrpSpPr>
        <p:grpSpPr bwMode="auto">
          <a:xfrm>
            <a:off x="7543800" y="3172544"/>
            <a:ext cx="304800" cy="3124200"/>
            <a:chOff x="1296" y="1920"/>
            <a:chExt cx="192" cy="1968"/>
          </a:xfrm>
        </p:grpSpPr>
        <p:sp>
          <p:nvSpPr>
            <p:cNvPr id="198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9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00" name="Text Box 100"/>
          <p:cNvSpPr txBox="1">
            <a:spLocks noChangeArrowheads="1"/>
          </p:cNvSpPr>
          <p:nvPr/>
        </p:nvSpPr>
        <p:spPr bwMode="auto">
          <a:xfrm rot="16235212">
            <a:off x="707231" y="4818455"/>
            <a:ext cx="95091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201" name="Text Box 101"/>
          <p:cNvSpPr txBox="1">
            <a:spLocks noChangeArrowheads="1"/>
          </p:cNvSpPr>
          <p:nvPr/>
        </p:nvSpPr>
        <p:spPr bwMode="auto">
          <a:xfrm rot="16200000">
            <a:off x="2004219" y="3376538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202" name="Text Box 102"/>
          <p:cNvSpPr txBox="1">
            <a:spLocks noChangeArrowheads="1"/>
          </p:cNvSpPr>
          <p:nvPr/>
        </p:nvSpPr>
        <p:spPr bwMode="auto">
          <a:xfrm rot="16200000">
            <a:off x="1853407" y="6045125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203" name="Text Box 103"/>
          <p:cNvSpPr txBox="1">
            <a:spLocks noChangeArrowheads="1"/>
          </p:cNvSpPr>
          <p:nvPr/>
        </p:nvSpPr>
        <p:spPr bwMode="auto">
          <a:xfrm rot="16219156">
            <a:off x="2173288" y="5191844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204" name="Text Box 104"/>
          <p:cNvSpPr txBox="1">
            <a:spLocks noChangeArrowheads="1"/>
          </p:cNvSpPr>
          <p:nvPr/>
        </p:nvSpPr>
        <p:spPr bwMode="auto">
          <a:xfrm rot="16200000">
            <a:off x="2004219" y="3909938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205" name="Text Box 105"/>
          <p:cNvSpPr txBox="1">
            <a:spLocks noChangeArrowheads="1"/>
          </p:cNvSpPr>
          <p:nvPr/>
        </p:nvSpPr>
        <p:spPr bwMode="auto">
          <a:xfrm>
            <a:off x="1588" y="2977480"/>
            <a:ext cx="381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206" name="Freeform 106"/>
          <p:cNvSpPr>
            <a:spLocks/>
          </p:cNvSpPr>
          <p:nvPr/>
        </p:nvSpPr>
        <p:spPr bwMode="auto">
          <a:xfrm>
            <a:off x="282575" y="3312244"/>
            <a:ext cx="1222375" cy="1322388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07" name="Group 107"/>
          <p:cNvGrpSpPr>
            <a:grpSpLocks/>
          </p:cNvGrpSpPr>
          <p:nvPr/>
        </p:nvGrpSpPr>
        <p:grpSpPr bwMode="auto">
          <a:xfrm>
            <a:off x="5638800" y="3248744"/>
            <a:ext cx="304800" cy="3124200"/>
            <a:chOff x="1296" y="1920"/>
            <a:chExt cx="192" cy="1968"/>
          </a:xfrm>
        </p:grpSpPr>
        <p:sp>
          <p:nvSpPr>
            <p:cNvPr id="208" name="Text Box 10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09" name="Line 10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cxnSp>
        <p:nvCxnSpPr>
          <p:cNvPr id="3" name="Gerade Verbindung 2"/>
          <p:cNvCxnSpPr>
            <a:endCxn id="186" idx="3"/>
          </p:cNvCxnSpPr>
          <p:nvPr/>
        </p:nvCxnSpPr>
        <p:spPr bwMode="auto">
          <a:xfrm>
            <a:off x="1677987" y="2204864"/>
            <a:ext cx="152401" cy="10438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>
            <a:endCxn id="194" idx="3"/>
          </p:cNvCxnSpPr>
          <p:nvPr/>
        </p:nvCxnSpPr>
        <p:spPr bwMode="auto">
          <a:xfrm>
            <a:off x="1830388" y="2204864"/>
            <a:ext cx="1979612" cy="10438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>
            <a:endCxn id="208" idx="3"/>
          </p:cNvCxnSpPr>
          <p:nvPr/>
        </p:nvCxnSpPr>
        <p:spPr bwMode="auto">
          <a:xfrm>
            <a:off x="2058988" y="2204864"/>
            <a:ext cx="3732212" cy="1120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>
            <a:endCxn id="198" idx="3"/>
          </p:cNvCxnSpPr>
          <p:nvPr/>
        </p:nvCxnSpPr>
        <p:spPr bwMode="auto">
          <a:xfrm>
            <a:off x="2163763" y="2060848"/>
            <a:ext cx="5532437" cy="118789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1811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9DCB15E-A6D0-4F8F-99AE-3C1DBF716F1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Befehlsholphase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Lesen des aktuellen Befehls; separater Speicher, zur Vermeidung von Konflikten mit Datenzugriffen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Dekodier- und Register-Lese-Phase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Lesen der Register möglich wegen fester Plätze für Nr. im Befehlswort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Ausführungs- und Adressberechnungsphase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Berechnung arithmetischer Funktion bzw. Adresse für Speicherzugriff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Speicherzugriffsphase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Wird nur bei Lade- und Speicherbefehlen benötigt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Abspeicherungsphase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Speichern in Register, bei Speicherbefehlen nicht benötigt</a:t>
            </a:r>
            <a:endParaRPr lang="de-DE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 der einzelnen Phasen bzw. Stufen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794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B0316D7-93E7-4AA5-AB22-A6106243193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Idealer Fließbanddurchlauf (1)</a:t>
            </a:r>
            <a:endParaRPr lang="de-DE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59063" y="2087414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2520950" y="2089001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520950" y="2576364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520950" y="3063726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65163" y="3412976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 rot="16200000">
            <a:off x="2747963" y="3795563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4743450" y="1877864"/>
            <a:ext cx="492125" cy="1517650"/>
            <a:chOff x="4608" y="1152"/>
            <a:chExt cx="351" cy="1044"/>
          </a:xfrm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16200000">
            <a:off x="2643188" y="2717651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4325938" y="1877864"/>
            <a:ext cx="419100" cy="766762"/>
            <a:chOff x="4175" y="1104"/>
            <a:chExt cx="289" cy="826"/>
          </a:xfrm>
        </p:grpSpPr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123950" y="2854176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915988" y="2854176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1539875" y="3481239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4325938" y="2714476"/>
            <a:ext cx="419100" cy="773113"/>
            <a:chOff x="4175" y="1104"/>
            <a:chExt cx="289" cy="821"/>
          </a:xfrm>
        </p:grpSpPr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30" name="Text Box 24"/>
          <p:cNvSpPr txBox="1">
            <a:spLocks noChangeArrowheads="1"/>
          </p:cNvSpPr>
          <p:nvPr/>
        </p:nvSpPr>
        <p:spPr bwMode="auto">
          <a:xfrm rot="16200000">
            <a:off x="6496051" y="247158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6410325" y="2436664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6273800" y="2436664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 rot="16200000">
            <a:off x="6146007" y="3025299"/>
            <a:ext cx="104933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2035175" y="2366814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Freeform 29"/>
          <p:cNvSpPr>
            <a:spLocks/>
          </p:cNvSpPr>
          <p:nvPr/>
        </p:nvSpPr>
        <p:spPr bwMode="auto">
          <a:xfrm>
            <a:off x="7732713" y="1817539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7739063" y="3138339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7383463" y="3343126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2035175" y="1947714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3841750" y="1947714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3286125" y="2366814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3841750" y="2366814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3286125" y="2854176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3841750" y="2854176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605338" y="2227114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4605338" y="3133576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5229225" y="2644626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5646738" y="2644626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6899275" y="299387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3"/>
          <p:cNvSpPr>
            <a:spLocks/>
          </p:cNvSpPr>
          <p:nvPr/>
        </p:nvSpPr>
        <p:spPr bwMode="auto">
          <a:xfrm>
            <a:off x="6064250" y="2296964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4"/>
          <p:cNvSpPr>
            <a:spLocks/>
          </p:cNvSpPr>
          <p:nvPr/>
        </p:nvSpPr>
        <p:spPr bwMode="auto">
          <a:xfrm>
            <a:off x="1435100" y="1528614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Freeform 45"/>
          <p:cNvSpPr>
            <a:spLocks/>
          </p:cNvSpPr>
          <p:nvPr/>
        </p:nvSpPr>
        <p:spPr bwMode="auto">
          <a:xfrm>
            <a:off x="2379663" y="3343126"/>
            <a:ext cx="5286375" cy="1398588"/>
          </a:xfrm>
          <a:custGeom>
            <a:avLst/>
            <a:gdLst>
              <a:gd name="T0" fmla="*/ 3467 w 3652"/>
              <a:gd name="T1" fmla="*/ 761 h 962"/>
              <a:gd name="T2" fmla="*/ 3650 w 3652"/>
              <a:gd name="T3" fmla="*/ 763 h 962"/>
              <a:gd name="T4" fmla="*/ 3652 w 3652"/>
              <a:gd name="T5" fmla="*/ 962 h 962"/>
              <a:gd name="T6" fmla="*/ 0 w 3652"/>
              <a:gd name="T7" fmla="*/ 960 h 962"/>
              <a:gd name="T8" fmla="*/ 2 w 3652"/>
              <a:gd name="T9" fmla="*/ 0 h 962"/>
              <a:gd name="T10" fmla="*/ 98 w 3652"/>
              <a:gd name="T11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52" h="962">
                <a:moveTo>
                  <a:pt x="3467" y="761"/>
                </a:moveTo>
                <a:lnTo>
                  <a:pt x="3650" y="763"/>
                </a:lnTo>
                <a:lnTo>
                  <a:pt x="3652" y="962"/>
                </a:lnTo>
                <a:lnTo>
                  <a:pt x="0" y="960"/>
                </a:lnTo>
                <a:lnTo>
                  <a:pt x="2" y="0"/>
                </a:lnTo>
                <a:lnTo>
                  <a:pt x="9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>
            <a:off x="5646738" y="4460726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Line 47"/>
          <p:cNvSpPr>
            <a:spLocks noChangeShapeType="1"/>
          </p:cNvSpPr>
          <p:nvPr/>
        </p:nvSpPr>
        <p:spPr bwMode="auto">
          <a:xfrm>
            <a:off x="3841750" y="4460726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48"/>
          <p:cNvSpPr>
            <a:spLocks/>
          </p:cNvSpPr>
          <p:nvPr/>
        </p:nvSpPr>
        <p:spPr bwMode="auto">
          <a:xfrm>
            <a:off x="2736850" y="2804964"/>
            <a:ext cx="5378450" cy="2063750"/>
          </a:xfrm>
          <a:custGeom>
            <a:avLst/>
            <a:gdLst>
              <a:gd name="T0" fmla="*/ 3650 w 3715"/>
              <a:gd name="T1" fmla="*/ 0 h 1419"/>
              <a:gd name="T2" fmla="*/ 3715 w 3715"/>
              <a:gd name="T3" fmla="*/ 0 h 1419"/>
              <a:gd name="T4" fmla="*/ 3713 w 3715"/>
              <a:gd name="T5" fmla="*/ 1416 h 1419"/>
              <a:gd name="T6" fmla="*/ 0 w 3715"/>
              <a:gd name="T7" fmla="*/ 1419 h 1419"/>
              <a:gd name="T8" fmla="*/ 0 w 3715"/>
              <a:gd name="T9" fmla="*/ 512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5" h="1419">
                <a:moveTo>
                  <a:pt x="3650" y="0"/>
                </a:moveTo>
                <a:lnTo>
                  <a:pt x="3715" y="0"/>
                </a:lnTo>
                <a:lnTo>
                  <a:pt x="3713" y="1416"/>
                </a:lnTo>
                <a:lnTo>
                  <a:pt x="0" y="1419"/>
                </a:lnTo>
                <a:lnTo>
                  <a:pt x="0" y="5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Freeform 49"/>
          <p:cNvSpPr>
            <a:spLocks/>
          </p:cNvSpPr>
          <p:nvPr/>
        </p:nvSpPr>
        <p:spPr bwMode="auto">
          <a:xfrm>
            <a:off x="2190750" y="3133576"/>
            <a:ext cx="1360488" cy="1323975"/>
          </a:xfrm>
          <a:custGeom>
            <a:avLst/>
            <a:gdLst>
              <a:gd name="T0" fmla="*/ 0 w 857"/>
              <a:gd name="T1" fmla="*/ 0 h 834"/>
              <a:gd name="T2" fmla="*/ 0 w 857"/>
              <a:gd name="T3" fmla="*/ 834 h 834"/>
              <a:gd name="T4" fmla="*/ 857 w 857"/>
              <a:gd name="T5" fmla="*/ 833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4">
                <a:moveTo>
                  <a:pt x="0" y="0"/>
                </a:moveTo>
                <a:lnTo>
                  <a:pt x="0" y="834"/>
                </a:lnTo>
                <a:lnTo>
                  <a:pt x="857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>
            <a:off x="3355975" y="404162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>
            <a:off x="2181225" y="4041626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2"/>
          <p:cNvSpPr>
            <a:spLocks/>
          </p:cNvSpPr>
          <p:nvPr/>
        </p:nvSpPr>
        <p:spPr bwMode="auto">
          <a:xfrm>
            <a:off x="3841750" y="3273276"/>
            <a:ext cx="485775" cy="768350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4119563" y="2854176"/>
            <a:ext cx="1249362" cy="908050"/>
          </a:xfrm>
          <a:custGeom>
            <a:avLst/>
            <a:gdLst>
              <a:gd name="T0" fmla="*/ 0 w 787"/>
              <a:gd name="T1" fmla="*/ 0 h 572"/>
              <a:gd name="T2" fmla="*/ 0 w 787"/>
              <a:gd name="T3" fmla="*/ 572 h 572"/>
              <a:gd name="T4" fmla="*/ 787 w 787"/>
              <a:gd name="T5" fmla="*/ 56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572">
                <a:moveTo>
                  <a:pt x="0" y="0"/>
                </a:moveTo>
                <a:lnTo>
                  <a:pt x="0" y="572"/>
                </a:lnTo>
                <a:lnTo>
                  <a:pt x="787" y="56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0" name="Line 54"/>
          <p:cNvSpPr>
            <a:spLocks noChangeShapeType="1"/>
          </p:cNvSpPr>
          <p:nvPr/>
        </p:nvSpPr>
        <p:spPr bwMode="auto">
          <a:xfrm>
            <a:off x="5646738" y="3762226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1" name="Line 55"/>
          <p:cNvSpPr>
            <a:spLocks noChangeShapeType="1"/>
          </p:cNvSpPr>
          <p:nvPr/>
        </p:nvSpPr>
        <p:spPr bwMode="auto">
          <a:xfrm>
            <a:off x="7383463" y="2296964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2" name="Freeform 56"/>
          <p:cNvSpPr>
            <a:spLocks/>
          </p:cNvSpPr>
          <p:nvPr/>
        </p:nvSpPr>
        <p:spPr bwMode="auto">
          <a:xfrm>
            <a:off x="5160963" y="2017564"/>
            <a:ext cx="207962" cy="93662"/>
          </a:xfrm>
          <a:custGeom>
            <a:avLst/>
            <a:gdLst>
              <a:gd name="T0" fmla="*/ 0 w 319"/>
              <a:gd name="T1" fmla="*/ 58 h 58"/>
              <a:gd name="T2" fmla="*/ 2 w 319"/>
              <a:gd name="T3" fmla="*/ 0 h 58"/>
              <a:gd name="T4" fmla="*/ 319 w 319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58">
                <a:moveTo>
                  <a:pt x="0" y="58"/>
                </a:moveTo>
                <a:lnTo>
                  <a:pt x="2" y="0"/>
                </a:lnTo>
                <a:lnTo>
                  <a:pt x="31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3" name="Freeform 57"/>
          <p:cNvSpPr>
            <a:spLocks/>
          </p:cNvSpPr>
          <p:nvPr/>
        </p:nvSpPr>
        <p:spPr bwMode="auto">
          <a:xfrm>
            <a:off x="784225" y="1668314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 rot="16200000">
            <a:off x="723901" y="1922313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5" name="Group 59"/>
          <p:cNvGrpSpPr>
            <a:grpSpLocks/>
          </p:cNvGrpSpPr>
          <p:nvPr/>
        </p:nvGrpSpPr>
        <p:grpSpPr bwMode="auto">
          <a:xfrm>
            <a:off x="1270000" y="1598464"/>
            <a:ext cx="417513" cy="768350"/>
            <a:chOff x="4175" y="1104"/>
            <a:chExt cx="289" cy="816"/>
          </a:xfrm>
        </p:grpSpPr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7" name="Text Box 61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8" name="Text Box 62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9" name="Freeform 63"/>
          <p:cNvSpPr>
            <a:spLocks/>
          </p:cNvSpPr>
          <p:nvPr/>
        </p:nvSpPr>
        <p:spPr bwMode="auto">
          <a:xfrm>
            <a:off x="750888" y="2501751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0" name="Line 64"/>
          <p:cNvSpPr>
            <a:spLocks noChangeShapeType="1"/>
          </p:cNvSpPr>
          <p:nvPr/>
        </p:nvSpPr>
        <p:spPr bwMode="auto">
          <a:xfrm>
            <a:off x="506413" y="1808014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>
            <a:off x="1062038" y="2157264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2" name="Line 66"/>
          <p:cNvSpPr>
            <a:spLocks noChangeShapeType="1"/>
          </p:cNvSpPr>
          <p:nvPr/>
        </p:nvSpPr>
        <p:spPr bwMode="auto">
          <a:xfrm>
            <a:off x="1549400" y="1947714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3" name="Freeform 67"/>
          <p:cNvSpPr>
            <a:spLocks/>
          </p:cNvSpPr>
          <p:nvPr/>
        </p:nvSpPr>
        <p:spPr bwMode="auto">
          <a:xfrm>
            <a:off x="1131888" y="1423839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4" name="Text Box 68"/>
          <p:cNvSpPr txBox="1">
            <a:spLocks noChangeArrowheads="1"/>
          </p:cNvSpPr>
          <p:nvPr/>
        </p:nvSpPr>
        <p:spPr bwMode="auto">
          <a:xfrm rot="16200000">
            <a:off x="241300" y="3249464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719138" y="3370114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0"/>
          <p:cNvSpPr>
            <a:spLocks noChangeArrowheads="1"/>
          </p:cNvSpPr>
          <p:nvPr/>
        </p:nvSpPr>
        <p:spPr bwMode="auto">
          <a:xfrm>
            <a:off x="2157413" y="3998764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1"/>
          <p:cNvSpPr>
            <a:spLocks noChangeArrowheads="1"/>
          </p:cNvSpPr>
          <p:nvPr/>
        </p:nvSpPr>
        <p:spPr bwMode="auto">
          <a:xfrm>
            <a:off x="2163763" y="308912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Oval 72"/>
          <p:cNvSpPr>
            <a:spLocks noChangeArrowheads="1"/>
          </p:cNvSpPr>
          <p:nvPr/>
        </p:nvSpPr>
        <p:spPr bwMode="auto">
          <a:xfrm>
            <a:off x="4084638" y="281607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9" name="Oval 73"/>
          <p:cNvSpPr>
            <a:spLocks noChangeArrowheads="1"/>
          </p:cNvSpPr>
          <p:nvPr/>
        </p:nvSpPr>
        <p:spPr bwMode="auto">
          <a:xfrm>
            <a:off x="6238875" y="225727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0" name="Oval 74"/>
          <p:cNvSpPr>
            <a:spLocks noChangeArrowheads="1"/>
          </p:cNvSpPr>
          <p:nvPr/>
        </p:nvSpPr>
        <p:spPr bwMode="auto">
          <a:xfrm>
            <a:off x="6032500" y="260652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1" name="Oval 75"/>
          <p:cNvSpPr>
            <a:spLocks noChangeArrowheads="1"/>
          </p:cNvSpPr>
          <p:nvPr/>
        </p:nvSpPr>
        <p:spPr bwMode="auto">
          <a:xfrm>
            <a:off x="2165350" y="28065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2" name="Oval 76"/>
          <p:cNvSpPr>
            <a:spLocks noChangeArrowheads="1"/>
          </p:cNvSpPr>
          <p:nvPr/>
        </p:nvSpPr>
        <p:spPr bwMode="auto">
          <a:xfrm>
            <a:off x="1576388" y="1915964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3" name="Text Box 77"/>
          <p:cNvSpPr txBox="1">
            <a:spLocks noChangeArrowheads="1"/>
          </p:cNvSpPr>
          <p:nvPr/>
        </p:nvSpPr>
        <p:spPr bwMode="auto">
          <a:xfrm>
            <a:off x="1662113" y="1528614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84" name="Group 78"/>
          <p:cNvGrpSpPr>
            <a:grpSpLocks/>
          </p:cNvGrpSpPr>
          <p:nvPr/>
        </p:nvGrpSpPr>
        <p:grpSpPr bwMode="auto">
          <a:xfrm>
            <a:off x="1757363" y="1808014"/>
            <a:ext cx="277812" cy="2862262"/>
            <a:chOff x="1296" y="1920"/>
            <a:chExt cx="192" cy="1968"/>
          </a:xfrm>
        </p:grpSpPr>
        <p:sp>
          <p:nvSpPr>
            <p:cNvPr id="85" name="Text Box 79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7" name="Line 81"/>
          <p:cNvSpPr>
            <a:spLocks noChangeShapeType="1"/>
          </p:cNvSpPr>
          <p:nvPr/>
        </p:nvSpPr>
        <p:spPr bwMode="auto">
          <a:xfrm>
            <a:off x="2193925" y="2847826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8" name="Text Box 82"/>
          <p:cNvSpPr txBox="1">
            <a:spLocks noChangeArrowheads="1"/>
          </p:cNvSpPr>
          <p:nvPr/>
        </p:nvSpPr>
        <p:spPr bwMode="auto">
          <a:xfrm>
            <a:off x="3427413" y="1528614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9" name="Text Box 83"/>
          <p:cNvSpPr txBox="1">
            <a:spLocks noChangeArrowheads="1"/>
          </p:cNvSpPr>
          <p:nvPr/>
        </p:nvSpPr>
        <p:spPr bwMode="auto">
          <a:xfrm>
            <a:off x="5160963" y="1528614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90" name="Text Box 84"/>
          <p:cNvSpPr txBox="1">
            <a:spLocks noChangeArrowheads="1"/>
          </p:cNvSpPr>
          <p:nvPr/>
        </p:nvSpPr>
        <p:spPr bwMode="auto">
          <a:xfrm>
            <a:off x="6759575" y="1528614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951413" y="1739751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92" name="Group 86"/>
          <p:cNvGrpSpPr>
            <a:grpSpLocks/>
          </p:cNvGrpSpPr>
          <p:nvPr/>
        </p:nvGrpSpPr>
        <p:grpSpPr bwMode="auto">
          <a:xfrm>
            <a:off x="3562350" y="1808014"/>
            <a:ext cx="277813" cy="2862262"/>
            <a:chOff x="1296" y="1920"/>
            <a:chExt cx="192" cy="1968"/>
          </a:xfrm>
        </p:grpSpPr>
        <p:sp>
          <p:nvSpPr>
            <p:cNvPr id="93" name="Text Box 8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4" name="Line 8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5" name="Text Box 89"/>
          <p:cNvSpPr txBox="1">
            <a:spLocks noChangeArrowheads="1"/>
          </p:cNvSpPr>
          <p:nvPr/>
        </p:nvSpPr>
        <p:spPr bwMode="auto">
          <a:xfrm>
            <a:off x="7732713" y="2131864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6" name="Group 90"/>
          <p:cNvGrpSpPr>
            <a:grpSpLocks/>
          </p:cNvGrpSpPr>
          <p:nvPr/>
        </p:nvGrpSpPr>
        <p:grpSpPr bwMode="auto">
          <a:xfrm>
            <a:off x="7105650" y="1808014"/>
            <a:ext cx="277813" cy="2862262"/>
            <a:chOff x="1296" y="1920"/>
            <a:chExt cx="192" cy="1968"/>
          </a:xfrm>
        </p:grpSpPr>
        <p:sp>
          <p:nvSpPr>
            <p:cNvPr id="97" name="Text Box 9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9" name="Text Box 93"/>
          <p:cNvSpPr txBox="1">
            <a:spLocks noChangeArrowheads="1"/>
          </p:cNvSpPr>
          <p:nvPr/>
        </p:nvSpPr>
        <p:spPr bwMode="auto">
          <a:xfrm rot="16235212">
            <a:off x="881063" y="3288030"/>
            <a:ext cx="8699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100" name="Text Box 94"/>
          <p:cNvSpPr txBox="1">
            <a:spLocks noChangeArrowheads="1"/>
          </p:cNvSpPr>
          <p:nvPr/>
        </p:nvSpPr>
        <p:spPr bwMode="auto">
          <a:xfrm rot="16200000">
            <a:off x="2062957" y="197390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101" name="Text Box 95"/>
          <p:cNvSpPr txBox="1">
            <a:spLocks noChangeArrowheads="1"/>
          </p:cNvSpPr>
          <p:nvPr/>
        </p:nvSpPr>
        <p:spPr bwMode="auto">
          <a:xfrm rot="16200000">
            <a:off x="1880394" y="4561532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102" name="Text Box 96"/>
          <p:cNvSpPr txBox="1">
            <a:spLocks noChangeArrowheads="1"/>
          </p:cNvSpPr>
          <p:nvPr/>
        </p:nvSpPr>
        <p:spPr bwMode="auto">
          <a:xfrm rot="16219156">
            <a:off x="2212976" y="3636813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103" name="Text Box 97"/>
          <p:cNvSpPr txBox="1">
            <a:spLocks noChangeArrowheads="1"/>
          </p:cNvSpPr>
          <p:nvPr/>
        </p:nvSpPr>
        <p:spPr bwMode="auto">
          <a:xfrm rot="16200000">
            <a:off x="2062957" y="246285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104" name="Text Box 98"/>
          <p:cNvSpPr txBox="1">
            <a:spLocks noChangeArrowheads="1"/>
          </p:cNvSpPr>
          <p:nvPr/>
        </p:nvSpPr>
        <p:spPr bwMode="auto">
          <a:xfrm>
            <a:off x="228600" y="1628800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5" name="Freeform 99"/>
          <p:cNvSpPr>
            <a:spLocks/>
          </p:cNvSpPr>
          <p:nvPr/>
        </p:nvSpPr>
        <p:spPr bwMode="auto">
          <a:xfrm>
            <a:off x="484188" y="1935014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6" name="Group 100"/>
          <p:cNvGrpSpPr>
            <a:grpSpLocks/>
          </p:cNvGrpSpPr>
          <p:nvPr/>
        </p:nvGrpSpPr>
        <p:grpSpPr bwMode="auto">
          <a:xfrm>
            <a:off x="5368925" y="1877864"/>
            <a:ext cx="277813" cy="2862262"/>
            <a:chOff x="1296" y="1920"/>
            <a:chExt cx="192" cy="1968"/>
          </a:xfrm>
        </p:grpSpPr>
        <p:sp>
          <p:nvSpPr>
            <p:cNvPr id="107" name="Text Box 10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8" name="Line 10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graphicFrame>
        <p:nvGraphicFramePr>
          <p:cNvPr id="10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74229"/>
              </p:ext>
            </p:extLst>
          </p:nvPr>
        </p:nvGraphicFramePr>
        <p:xfrm>
          <a:off x="174625" y="5368504"/>
          <a:ext cx="8805863" cy="796800"/>
        </p:xfrm>
        <a:graphic>
          <a:graphicData uri="http://schemas.openxmlformats.org/drawingml/2006/table">
            <a:tbl>
              <a:tblPr/>
              <a:tblGrid>
                <a:gridCol w="1703388"/>
                <a:gridCol w="1790700"/>
                <a:gridCol w="1792287"/>
                <a:gridCol w="1766888"/>
                <a:gridCol w="1752600"/>
              </a:tblGrid>
              <a:tr h="3476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126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EBCE6A0-FECF-4872-9DD6-E8259258A11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Idealer Fließbanddurchlauf (2)</a:t>
            </a:r>
            <a:endParaRPr lang="de-DE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59063" y="2087414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2520950" y="2089001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520950" y="2576364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520950" y="3063726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65163" y="3412976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 rot="16200000">
            <a:off x="2747963" y="3795563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4743450" y="1877864"/>
            <a:ext cx="492125" cy="1517650"/>
            <a:chOff x="4608" y="1152"/>
            <a:chExt cx="351" cy="1044"/>
          </a:xfrm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16200000">
            <a:off x="2643188" y="2717651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4325938" y="1877864"/>
            <a:ext cx="419100" cy="766762"/>
            <a:chOff x="4175" y="1104"/>
            <a:chExt cx="289" cy="826"/>
          </a:xfrm>
        </p:grpSpPr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123950" y="2854176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915988" y="2854176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1539875" y="3481239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4325938" y="2714476"/>
            <a:ext cx="419100" cy="773113"/>
            <a:chOff x="4175" y="1104"/>
            <a:chExt cx="289" cy="821"/>
          </a:xfrm>
        </p:grpSpPr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30" name="Text Box 24"/>
          <p:cNvSpPr txBox="1">
            <a:spLocks noChangeArrowheads="1"/>
          </p:cNvSpPr>
          <p:nvPr/>
        </p:nvSpPr>
        <p:spPr bwMode="auto">
          <a:xfrm rot="16200000">
            <a:off x="6496051" y="247158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6410325" y="2436664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6273800" y="2436664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 rot="16200000">
            <a:off x="6146007" y="3028007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2035175" y="2366814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Freeform 29"/>
          <p:cNvSpPr>
            <a:spLocks/>
          </p:cNvSpPr>
          <p:nvPr/>
        </p:nvSpPr>
        <p:spPr bwMode="auto">
          <a:xfrm>
            <a:off x="7732713" y="1817539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7739063" y="3138339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7383463" y="3343126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2035175" y="1947714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3841750" y="1947714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3286125" y="2366814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3841750" y="2366814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3286125" y="2854176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3841750" y="2854176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605338" y="2227114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4605338" y="3133576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5229225" y="2644626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5646738" y="2644626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6899275" y="299387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3"/>
          <p:cNvSpPr>
            <a:spLocks/>
          </p:cNvSpPr>
          <p:nvPr/>
        </p:nvSpPr>
        <p:spPr bwMode="auto">
          <a:xfrm>
            <a:off x="6064250" y="2296964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4"/>
          <p:cNvSpPr>
            <a:spLocks/>
          </p:cNvSpPr>
          <p:nvPr/>
        </p:nvSpPr>
        <p:spPr bwMode="auto">
          <a:xfrm>
            <a:off x="1435100" y="1528614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Freeform 45"/>
          <p:cNvSpPr>
            <a:spLocks/>
          </p:cNvSpPr>
          <p:nvPr/>
        </p:nvSpPr>
        <p:spPr bwMode="auto">
          <a:xfrm>
            <a:off x="2379663" y="3343126"/>
            <a:ext cx="5286375" cy="1398588"/>
          </a:xfrm>
          <a:custGeom>
            <a:avLst/>
            <a:gdLst>
              <a:gd name="T0" fmla="*/ 3467 w 3652"/>
              <a:gd name="T1" fmla="*/ 761 h 962"/>
              <a:gd name="T2" fmla="*/ 3650 w 3652"/>
              <a:gd name="T3" fmla="*/ 763 h 962"/>
              <a:gd name="T4" fmla="*/ 3652 w 3652"/>
              <a:gd name="T5" fmla="*/ 962 h 962"/>
              <a:gd name="T6" fmla="*/ 0 w 3652"/>
              <a:gd name="T7" fmla="*/ 960 h 962"/>
              <a:gd name="T8" fmla="*/ 2 w 3652"/>
              <a:gd name="T9" fmla="*/ 0 h 962"/>
              <a:gd name="T10" fmla="*/ 98 w 3652"/>
              <a:gd name="T11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52" h="962">
                <a:moveTo>
                  <a:pt x="3467" y="761"/>
                </a:moveTo>
                <a:lnTo>
                  <a:pt x="3650" y="763"/>
                </a:lnTo>
                <a:lnTo>
                  <a:pt x="3652" y="962"/>
                </a:lnTo>
                <a:lnTo>
                  <a:pt x="0" y="960"/>
                </a:lnTo>
                <a:lnTo>
                  <a:pt x="2" y="0"/>
                </a:lnTo>
                <a:lnTo>
                  <a:pt x="9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>
            <a:off x="5646738" y="4460726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Line 47"/>
          <p:cNvSpPr>
            <a:spLocks noChangeShapeType="1"/>
          </p:cNvSpPr>
          <p:nvPr/>
        </p:nvSpPr>
        <p:spPr bwMode="auto">
          <a:xfrm>
            <a:off x="3841750" y="4460726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48"/>
          <p:cNvSpPr>
            <a:spLocks/>
          </p:cNvSpPr>
          <p:nvPr/>
        </p:nvSpPr>
        <p:spPr bwMode="auto">
          <a:xfrm>
            <a:off x="2736850" y="2804964"/>
            <a:ext cx="5378450" cy="2063750"/>
          </a:xfrm>
          <a:custGeom>
            <a:avLst/>
            <a:gdLst>
              <a:gd name="T0" fmla="*/ 3650 w 3715"/>
              <a:gd name="T1" fmla="*/ 0 h 1419"/>
              <a:gd name="T2" fmla="*/ 3715 w 3715"/>
              <a:gd name="T3" fmla="*/ 0 h 1419"/>
              <a:gd name="T4" fmla="*/ 3713 w 3715"/>
              <a:gd name="T5" fmla="*/ 1416 h 1419"/>
              <a:gd name="T6" fmla="*/ 0 w 3715"/>
              <a:gd name="T7" fmla="*/ 1419 h 1419"/>
              <a:gd name="T8" fmla="*/ 0 w 3715"/>
              <a:gd name="T9" fmla="*/ 512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5" h="1419">
                <a:moveTo>
                  <a:pt x="3650" y="0"/>
                </a:moveTo>
                <a:lnTo>
                  <a:pt x="3715" y="0"/>
                </a:lnTo>
                <a:lnTo>
                  <a:pt x="3713" y="1416"/>
                </a:lnTo>
                <a:lnTo>
                  <a:pt x="0" y="1419"/>
                </a:lnTo>
                <a:lnTo>
                  <a:pt x="0" y="5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Freeform 49"/>
          <p:cNvSpPr>
            <a:spLocks/>
          </p:cNvSpPr>
          <p:nvPr/>
        </p:nvSpPr>
        <p:spPr bwMode="auto">
          <a:xfrm>
            <a:off x="2190750" y="3133576"/>
            <a:ext cx="1360488" cy="1323975"/>
          </a:xfrm>
          <a:custGeom>
            <a:avLst/>
            <a:gdLst>
              <a:gd name="T0" fmla="*/ 0 w 857"/>
              <a:gd name="T1" fmla="*/ 0 h 834"/>
              <a:gd name="T2" fmla="*/ 0 w 857"/>
              <a:gd name="T3" fmla="*/ 834 h 834"/>
              <a:gd name="T4" fmla="*/ 857 w 857"/>
              <a:gd name="T5" fmla="*/ 833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4">
                <a:moveTo>
                  <a:pt x="0" y="0"/>
                </a:moveTo>
                <a:lnTo>
                  <a:pt x="0" y="834"/>
                </a:lnTo>
                <a:lnTo>
                  <a:pt x="857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>
            <a:off x="3355975" y="404162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>
            <a:off x="2181225" y="4041626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2"/>
          <p:cNvSpPr>
            <a:spLocks/>
          </p:cNvSpPr>
          <p:nvPr/>
        </p:nvSpPr>
        <p:spPr bwMode="auto">
          <a:xfrm>
            <a:off x="3841750" y="3273276"/>
            <a:ext cx="485775" cy="768350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4119563" y="2854176"/>
            <a:ext cx="1249362" cy="908050"/>
          </a:xfrm>
          <a:custGeom>
            <a:avLst/>
            <a:gdLst>
              <a:gd name="T0" fmla="*/ 0 w 787"/>
              <a:gd name="T1" fmla="*/ 0 h 572"/>
              <a:gd name="T2" fmla="*/ 0 w 787"/>
              <a:gd name="T3" fmla="*/ 572 h 572"/>
              <a:gd name="T4" fmla="*/ 787 w 787"/>
              <a:gd name="T5" fmla="*/ 56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572">
                <a:moveTo>
                  <a:pt x="0" y="0"/>
                </a:moveTo>
                <a:lnTo>
                  <a:pt x="0" y="572"/>
                </a:lnTo>
                <a:lnTo>
                  <a:pt x="787" y="56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0" name="Line 54"/>
          <p:cNvSpPr>
            <a:spLocks noChangeShapeType="1"/>
          </p:cNvSpPr>
          <p:nvPr/>
        </p:nvSpPr>
        <p:spPr bwMode="auto">
          <a:xfrm>
            <a:off x="5646738" y="3762226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1" name="Line 55"/>
          <p:cNvSpPr>
            <a:spLocks noChangeShapeType="1"/>
          </p:cNvSpPr>
          <p:nvPr/>
        </p:nvSpPr>
        <p:spPr bwMode="auto">
          <a:xfrm>
            <a:off x="7383463" y="2296964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2" name="Freeform 56"/>
          <p:cNvSpPr>
            <a:spLocks/>
          </p:cNvSpPr>
          <p:nvPr/>
        </p:nvSpPr>
        <p:spPr bwMode="auto">
          <a:xfrm>
            <a:off x="5160963" y="2017564"/>
            <a:ext cx="207962" cy="93662"/>
          </a:xfrm>
          <a:custGeom>
            <a:avLst/>
            <a:gdLst>
              <a:gd name="T0" fmla="*/ 0 w 319"/>
              <a:gd name="T1" fmla="*/ 58 h 58"/>
              <a:gd name="T2" fmla="*/ 2 w 319"/>
              <a:gd name="T3" fmla="*/ 0 h 58"/>
              <a:gd name="T4" fmla="*/ 319 w 319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58">
                <a:moveTo>
                  <a:pt x="0" y="58"/>
                </a:moveTo>
                <a:lnTo>
                  <a:pt x="2" y="0"/>
                </a:lnTo>
                <a:lnTo>
                  <a:pt x="31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3" name="Freeform 57"/>
          <p:cNvSpPr>
            <a:spLocks/>
          </p:cNvSpPr>
          <p:nvPr/>
        </p:nvSpPr>
        <p:spPr bwMode="auto">
          <a:xfrm>
            <a:off x="784225" y="1668314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 rot="16200000">
            <a:off x="723901" y="1922313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5" name="Group 59"/>
          <p:cNvGrpSpPr>
            <a:grpSpLocks/>
          </p:cNvGrpSpPr>
          <p:nvPr/>
        </p:nvGrpSpPr>
        <p:grpSpPr bwMode="auto">
          <a:xfrm>
            <a:off x="1270000" y="1598464"/>
            <a:ext cx="417513" cy="768350"/>
            <a:chOff x="4175" y="1104"/>
            <a:chExt cx="289" cy="816"/>
          </a:xfrm>
        </p:grpSpPr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7" name="Text Box 61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8" name="Text Box 62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9" name="Freeform 63"/>
          <p:cNvSpPr>
            <a:spLocks/>
          </p:cNvSpPr>
          <p:nvPr/>
        </p:nvSpPr>
        <p:spPr bwMode="auto">
          <a:xfrm>
            <a:off x="750888" y="2501751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0" name="Line 64"/>
          <p:cNvSpPr>
            <a:spLocks noChangeShapeType="1"/>
          </p:cNvSpPr>
          <p:nvPr/>
        </p:nvSpPr>
        <p:spPr bwMode="auto">
          <a:xfrm>
            <a:off x="506413" y="1808014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>
            <a:off x="1062038" y="2157264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2" name="Line 66"/>
          <p:cNvSpPr>
            <a:spLocks noChangeShapeType="1"/>
          </p:cNvSpPr>
          <p:nvPr/>
        </p:nvSpPr>
        <p:spPr bwMode="auto">
          <a:xfrm>
            <a:off x="1549400" y="1947714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3" name="Freeform 67"/>
          <p:cNvSpPr>
            <a:spLocks/>
          </p:cNvSpPr>
          <p:nvPr/>
        </p:nvSpPr>
        <p:spPr bwMode="auto">
          <a:xfrm>
            <a:off x="1131888" y="1423839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4" name="Text Box 68"/>
          <p:cNvSpPr txBox="1">
            <a:spLocks noChangeArrowheads="1"/>
          </p:cNvSpPr>
          <p:nvPr/>
        </p:nvSpPr>
        <p:spPr bwMode="auto">
          <a:xfrm rot="16200000">
            <a:off x="241300" y="3249464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719138" y="3370114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0"/>
          <p:cNvSpPr>
            <a:spLocks noChangeArrowheads="1"/>
          </p:cNvSpPr>
          <p:nvPr/>
        </p:nvSpPr>
        <p:spPr bwMode="auto">
          <a:xfrm>
            <a:off x="2157413" y="3998764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1"/>
          <p:cNvSpPr>
            <a:spLocks noChangeArrowheads="1"/>
          </p:cNvSpPr>
          <p:nvPr/>
        </p:nvSpPr>
        <p:spPr bwMode="auto">
          <a:xfrm>
            <a:off x="2163763" y="308912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Oval 72"/>
          <p:cNvSpPr>
            <a:spLocks noChangeArrowheads="1"/>
          </p:cNvSpPr>
          <p:nvPr/>
        </p:nvSpPr>
        <p:spPr bwMode="auto">
          <a:xfrm>
            <a:off x="4084638" y="281607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9" name="Oval 73"/>
          <p:cNvSpPr>
            <a:spLocks noChangeArrowheads="1"/>
          </p:cNvSpPr>
          <p:nvPr/>
        </p:nvSpPr>
        <p:spPr bwMode="auto">
          <a:xfrm>
            <a:off x="6238875" y="225727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0" name="Oval 74"/>
          <p:cNvSpPr>
            <a:spLocks noChangeArrowheads="1"/>
          </p:cNvSpPr>
          <p:nvPr/>
        </p:nvSpPr>
        <p:spPr bwMode="auto">
          <a:xfrm>
            <a:off x="6032500" y="260652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1" name="Oval 75"/>
          <p:cNvSpPr>
            <a:spLocks noChangeArrowheads="1"/>
          </p:cNvSpPr>
          <p:nvPr/>
        </p:nvSpPr>
        <p:spPr bwMode="auto">
          <a:xfrm>
            <a:off x="2165350" y="28065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2" name="Oval 76"/>
          <p:cNvSpPr>
            <a:spLocks noChangeArrowheads="1"/>
          </p:cNvSpPr>
          <p:nvPr/>
        </p:nvSpPr>
        <p:spPr bwMode="auto">
          <a:xfrm>
            <a:off x="1576388" y="1915964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3" name="Text Box 77"/>
          <p:cNvSpPr txBox="1">
            <a:spLocks noChangeArrowheads="1"/>
          </p:cNvSpPr>
          <p:nvPr/>
        </p:nvSpPr>
        <p:spPr bwMode="auto">
          <a:xfrm>
            <a:off x="1662113" y="1528614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84" name="Group 78"/>
          <p:cNvGrpSpPr>
            <a:grpSpLocks/>
          </p:cNvGrpSpPr>
          <p:nvPr/>
        </p:nvGrpSpPr>
        <p:grpSpPr bwMode="auto">
          <a:xfrm>
            <a:off x="1757363" y="1808014"/>
            <a:ext cx="277812" cy="2862262"/>
            <a:chOff x="1296" y="1920"/>
            <a:chExt cx="192" cy="1968"/>
          </a:xfrm>
        </p:grpSpPr>
        <p:sp>
          <p:nvSpPr>
            <p:cNvPr id="85" name="Text Box 79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7" name="Line 81"/>
          <p:cNvSpPr>
            <a:spLocks noChangeShapeType="1"/>
          </p:cNvSpPr>
          <p:nvPr/>
        </p:nvSpPr>
        <p:spPr bwMode="auto">
          <a:xfrm>
            <a:off x="2193925" y="2847826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8" name="Text Box 82"/>
          <p:cNvSpPr txBox="1">
            <a:spLocks noChangeArrowheads="1"/>
          </p:cNvSpPr>
          <p:nvPr/>
        </p:nvSpPr>
        <p:spPr bwMode="auto">
          <a:xfrm>
            <a:off x="3427413" y="1528614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9" name="Text Box 83"/>
          <p:cNvSpPr txBox="1">
            <a:spLocks noChangeArrowheads="1"/>
          </p:cNvSpPr>
          <p:nvPr/>
        </p:nvSpPr>
        <p:spPr bwMode="auto">
          <a:xfrm>
            <a:off x="5160963" y="1528614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90" name="Text Box 84"/>
          <p:cNvSpPr txBox="1">
            <a:spLocks noChangeArrowheads="1"/>
          </p:cNvSpPr>
          <p:nvPr/>
        </p:nvSpPr>
        <p:spPr bwMode="auto">
          <a:xfrm>
            <a:off x="6759575" y="1528614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951413" y="1739751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92" name="Group 86"/>
          <p:cNvGrpSpPr>
            <a:grpSpLocks/>
          </p:cNvGrpSpPr>
          <p:nvPr/>
        </p:nvGrpSpPr>
        <p:grpSpPr bwMode="auto">
          <a:xfrm>
            <a:off x="3562350" y="1808014"/>
            <a:ext cx="277813" cy="2862262"/>
            <a:chOff x="1296" y="1920"/>
            <a:chExt cx="192" cy="1968"/>
          </a:xfrm>
        </p:grpSpPr>
        <p:sp>
          <p:nvSpPr>
            <p:cNvPr id="93" name="Text Box 8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4" name="Line 8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5" name="Text Box 89"/>
          <p:cNvSpPr txBox="1">
            <a:spLocks noChangeArrowheads="1"/>
          </p:cNvSpPr>
          <p:nvPr/>
        </p:nvSpPr>
        <p:spPr bwMode="auto">
          <a:xfrm>
            <a:off x="7732713" y="2131864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6" name="Group 90"/>
          <p:cNvGrpSpPr>
            <a:grpSpLocks/>
          </p:cNvGrpSpPr>
          <p:nvPr/>
        </p:nvGrpSpPr>
        <p:grpSpPr bwMode="auto">
          <a:xfrm>
            <a:off x="7105650" y="1808014"/>
            <a:ext cx="277813" cy="2862262"/>
            <a:chOff x="1296" y="1920"/>
            <a:chExt cx="192" cy="1968"/>
          </a:xfrm>
        </p:grpSpPr>
        <p:sp>
          <p:nvSpPr>
            <p:cNvPr id="97" name="Text Box 9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9" name="Text Box 93"/>
          <p:cNvSpPr txBox="1">
            <a:spLocks noChangeArrowheads="1"/>
          </p:cNvSpPr>
          <p:nvPr/>
        </p:nvSpPr>
        <p:spPr bwMode="auto">
          <a:xfrm rot="16235212">
            <a:off x="881063" y="3290738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100" name="Text Box 94"/>
          <p:cNvSpPr txBox="1">
            <a:spLocks noChangeArrowheads="1"/>
          </p:cNvSpPr>
          <p:nvPr/>
        </p:nvSpPr>
        <p:spPr bwMode="auto">
          <a:xfrm rot="16200000">
            <a:off x="2062957" y="197390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101" name="Text Box 95"/>
          <p:cNvSpPr txBox="1">
            <a:spLocks noChangeArrowheads="1"/>
          </p:cNvSpPr>
          <p:nvPr/>
        </p:nvSpPr>
        <p:spPr bwMode="auto">
          <a:xfrm rot="16200000">
            <a:off x="1880394" y="4561532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102" name="Text Box 96"/>
          <p:cNvSpPr txBox="1">
            <a:spLocks noChangeArrowheads="1"/>
          </p:cNvSpPr>
          <p:nvPr/>
        </p:nvSpPr>
        <p:spPr bwMode="auto">
          <a:xfrm rot="16219156">
            <a:off x="2212976" y="3636813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103" name="Text Box 97"/>
          <p:cNvSpPr txBox="1">
            <a:spLocks noChangeArrowheads="1"/>
          </p:cNvSpPr>
          <p:nvPr/>
        </p:nvSpPr>
        <p:spPr bwMode="auto">
          <a:xfrm rot="16200000">
            <a:off x="2062957" y="246285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104" name="Text Box 98"/>
          <p:cNvSpPr txBox="1">
            <a:spLocks noChangeArrowheads="1"/>
          </p:cNvSpPr>
          <p:nvPr/>
        </p:nvSpPr>
        <p:spPr bwMode="auto">
          <a:xfrm>
            <a:off x="228600" y="1628800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5" name="Freeform 99"/>
          <p:cNvSpPr>
            <a:spLocks/>
          </p:cNvSpPr>
          <p:nvPr/>
        </p:nvSpPr>
        <p:spPr bwMode="auto">
          <a:xfrm>
            <a:off x="484188" y="1935014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6" name="Group 100"/>
          <p:cNvGrpSpPr>
            <a:grpSpLocks/>
          </p:cNvGrpSpPr>
          <p:nvPr/>
        </p:nvGrpSpPr>
        <p:grpSpPr bwMode="auto">
          <a:xfrm>
            <a:off x="5368925" y="1877864"/>
            <a:ext cx="277813" cy="2862262"/>
            <a:chOff x="1296" y="1920"/>
            <a:chExt cx="192" cy="1968"/>
          </a:xfrm>
        </p:grpSpPr>
        <p:sp>
          <p:nvSpPr>
            <p:cNvPr id="107" name="Text Box 10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8" name="Line 10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graphicFrame>
        <p:nvGraphicFramePr>
          <p:cNvPr id="10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68779"/>
              </p:ext>
            </p:extLst>
          </p:nvPr>
        </p:nvGraphicFramePr>
        <p:xfrm>
          <a:off x="174625" y="5368504"/>
          <a:ext cx="8805863" cy="796800"/>
        </p:xfrm>
        <a:graphic>
          <a:graphicData uri="http://schemas.openxmlformats.org/drawingml/2006/table">
            <a:tbl>
              <a:tblPr/>
              <a:tblGrid>
                <a:gridCol w="1703388"/>
                <a:gridCol w="1790700"/>
                <a:gridCol w="1792287"/>
                <a:gridCol w="1766888"/>
                <a:gridCol w="1752600"/>
              </a:tblGrid>
              <a:tr h="3476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555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AFACA56-F40A-4D09-86F9-397EBF9B0E5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Idealer Fließbanddurchlauf (3)</a:t>
            </a:r>
            <a:endParaRPr lang="de-DE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59063" y="2087414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2520950" y="2089001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520950" y="2576364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520950" y="3063726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65163" y="3412976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 rot="16200000">
            <a:off x="2747963" y="3795563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4743450" y="1877864"/>
            <a:ext cx="492125" cy="1517650"/>
            <a:chOff x="4608" y="1152"/>
            <a:chExt cx="351" cy="1044"/>
          </a:xfrm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16200000">
            <a:off x="2643188" y="2717651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4325938" y="1877864"/>
            <a:ext cx="419100" cy="766762"/>
            <a:chOff x="4175" y="1104"/>
            <a:chExt cx="289" cy="826"/>
          </a:xfrm>
        </p:grpSpPr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123950" y="2854176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915988" y="2854176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1539875" y="3481239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4325938" y="2714476"/>
            <a:ext cx="419100" cy="773113"/>
            <a:chOff x="4175" y="1104"/>
            <a:chExt cx="289" cy="821"/>
          </a:xfrm>
        </p:grpSpPr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30" name="Text Box 24"/>
          <p:cNvSpPr txBox="1">
            <a:spLocks noChangeArrowheads="1"/>
          </p:cNvSpPr>
          <p:nvPr/>
        </p:nvSpPr>
        <p:spPr bwMode="auto">
          <a:xfrm rot="16200000">
            <a:off x="6496051" y="247158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6410325" y="2436664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6273800" y="2436664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 rot="16200000">
            <a:off x="6146007" y="3028007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2035175" y="2366814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Freeform 29"/>
          <p:cNvSpPr>
            <a:spLocks/>
          </p:cNvSpPr>
          <p:nvPr/>
        </p:nvSpPr>
        <p:spPr bwMode="auto">
          <a:xfrm>
            <a:off x="7732713" y="1817539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7739063" y="3138339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7383463" y="3343126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2035175" y="1947714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3841750" y="1947714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3286125" y="2366814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3841750" y="2366814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3286125" y="2854176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3841750" y="2854176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605338" y="2227114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4605338" y="3133576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5229225" y="2644626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5646738" y="2644626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6899275" y="299387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3"/>
          <p:cNvSpPr>
            <a:spLocks/>
          </p:cNvSpPr>
          <p:nvPr/>
        </p:nvSpPr>
        <p:spPr bwMode="auto">
          <a:xfrm>
            <a:off x="6064250" y="2296964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4"/>
          <p:cNvSpPr>
            <a:spLocks/>
          </p:cNvSpPr>
          <p:nvPr/>
        </p:nvSpPr>
        <p:spPr bwMode="auto">
          <a:xfrm>
            <a:off x="1435100" y="1528614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Freeform 45"/>
          <p:cNvSpPr>
            <a:spLocks/>
          </p:cNvSpPr>
          <p:nvPr/>
        </p:nvSpPr>
        <p:spPr bwMode="auto">
          <a:xfrm>
            <a:off x="2379663" y="3343126"/>
            <a:ext cx="5286375" cy="1398588"/>
          </a:xfrm>
          <a:custGeom>
            <a:avLst/>
            <a:gdLst>
              <a:gd name="T0" fmla="*/ 3467 w 3652"/>
              <a:gd name="T1" fmla="*/ 761 h 962"/>
              <a:gd name="T2" fmla="*/ 3650 w 3652"/>
              <a:gd name="T3" fmla="*/ 763 h 962"/>
              <a:gd name="T4" fmla="*/ 3652 w 3652"/>
              <a:gd name="T5" fmla="*/ 962 h 962"/>
              <a:gd name="T6" fmla="*/ 0 w 3652"/>
              <a:gd name="T7" fmla="*/ 960 h 962"/>
              <a:gd name="T8" fmla="*/ 2 w 3652"/>
              <a:gd name="T9" fmla="*/ 0 h 962"/>
              <a:gd name="T10" fmla="*/ 98 w 3652"/>
              <a:gd name="T11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52" h="962">
                <a:moveTo>
                  <a:pt x="3467" y="761"/>
                </a:moveTo>
                <a:lnTo>
                  <a:pt x="3650" y="763"/>
                </a:lnTo>
                <a:lnTo>
                  <a:pt x="3652" y="962"/>
                </a:lnTo>
                <a:lnTo>
                  <a:pt x="0" y="960"/>
                </a:lnTo>
                <a:lnTo>
                  <a:pt x="2" y="0"/>
                </a:lnTo>
                <a:lnTo>
                  <a:pt x="9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>
            <a:off x="5646738" y="4460726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Line 47"/>
          <p:cNvSpPr>
            <a:spLocks noChangeShapeType="1"/>
          </p:cNvSpPr>
          <p:nvPr/>
        </p:nvSpPr>
        <p:spPr bwMode="auto">
          <a:xfrm>
            <a:off x="3841750" y="4460726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48"/>
          <p:cNvSpPr>
            <a:spLocks/>
          </p:cNvSpPr>
          <p:nvPr/>
        </p:nvSpPr>
        <p:spPr bwMode="auto">
          <a:xfrm>
            <a:off x="2736850" y="2804964"/>
            <a:ext cx="5378450" cy="2063750"/>
          </a:xfrm>
          <a:custGeom>
            <a:avLst/>
            <a:gdLst>
              <a:gd name="T0" fmla="*/ 3650 w 3715"/>
              <a:gd name="T1" fmla="*/ 0 h 1419"/>
              <a:gd name="T2" fmla="*/ 3715 w 3715"/>
              <a:gd name="T3" fmla="*/ 0 h 1419"/>
              <a:gd name="T4" fmla="*/ 3713 w 3715"/>
              <a:gd name="T5" fmla="*/ 1416 h 1419"/>
              <a:gd name="T6" fmla="*/ 0 w 3715"/>
              <a:gd name="T7" fmla="*/ 1419 h 1419"/>
              <a:gd name="T8" fmla="*/ 0 w 3715"/>
              <a:gd name="T9" fmla="*/ 512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5" h="1419">
                <a:moveTo>
                  <a:pt x="3650" y="0"/>
                </a:moveTo>
                <a:lnTo>
                  <a:pt x="3715" y="0"/>
                </a:lnTo>
                <a:lnTo>
                  <a:pt x="3713" y="1416"/>
                </a:lnTo>
                <a:lnTo>
                  <a:pt x="0" y="1419"/>
                </a:lnTo>
                <a:lnTo>
                  <a:pt x="0" y="5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Freeform 49"/>
          <p:cNvSpPr>
            <a:spLocks/>
          </p:cNvSpPr>
          <p:nvPr/>
        </p:nvSpPr>
        <p:spPr bwMode="auto">
          <a:xfrm>
            <a:off x="2190750" y="3133576"/>
            <a:ext cx="1360488" cy="1323975"/>
          </a:xfrm>
          <a:custGeom>
            <a:avLst/>
            <a:gdLst>
              <a:gd name="T0" fmla="*/ 0 w 857"/>
              <a:gd name="T1" fmla="*/ 0 h 834"/>
              <a:gd name="T2" fmla="*/ 0 w 857"/>
              <a:gd name="T3" fmla="*/ 834 h 834"/>
              <a:gd name="T4" fmla="*/ 857 w 857"/>
              <a:gd name="T5" fmla="*/ 833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4">
                <a:moveTo>
                  <a:pt x="0" y="0"/>
                </a:moveTo>
                <a:lnTo>
                  <a:pt x="0" y="834"/>
                </a:lnTo>
                <a:lnTo>
                  <a:pt x="857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>
            <a:off x="3355975" y="404162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>
            <a:off x="2181225" y="4041626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2"/>
          <p:cNvSpPr>
            <a:spLocks/>
          </p:cNvSpPr>
          <p:nvPr/>
        </p:nvSpPr>
        <p:spPr bwMode="auto">
          <a:xfrm>
            <a:off x="3841750" y="3273276"/>
            <a:ext cx="485775" cy="768350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4119563" y="2854176"/>
            <a:ext cx="1249362" cy="908050"/>
          </a:xfrm>
          <a:custGeom>
            <a:avLst/>
            <a:gdLst>
              <a:gd name="T0" fmla="*/ 0 w 787"/>
              <a:gd name="T1" fmla="*/ 0 h 572"/>
              <a:gd name="T2" fmla="*/ 0 w 787"/>
              <a:gd name="T3" fmla="*/ 572 h 572"/>
              <a:gd name="T4" fmla="*/ 787 w 787"/>
              <a:gd name="T5" fmla="*/ 56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572">
                <a:moveTo>
                  <a:pt x="0" y="0"/>
                </a:moveTo>
                <a:lnTo>
                  <a:pt x="0" y="572"/>
                </a:lnTo>
                <a:lnTo>
                  <a:pt x="787" y="56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0" name="Line 54"/>
          <p:cNvSpPr>
            <a:spLocks noChangeShapeType="1"/>
          </p:cNvSpPr>
          <p:nvPr/>
        </p:nvSpPr>
        <p:spPr bwMode="auto">
          <a:xfrm>
            <a:off x="5646738" y="3762226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1" name="Line 55"/>
          <p:cNvSpPr>
            <a:spLocks noChangeShapeType="1"/>
          </p:cNvSpPr>
          <p:nvPr/>
        </p:nvSpPr>
        <p:spPr bwMode="auto">
          <a:xfrm>
            <a:off x="7383463" y="2296964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2" name="Freeform 56"/>
          <p:cNvSpPr>
            <a:spLocks/>
          </p:cNvSpPr>
          <p:nvPr/>
        </p:nvSpPr>
        <p:spPr bwMode="auto">
          <a:xfrm>
            <a:off x="5160963" y="2017564"/>
            <a:ext cx="207962" cy="93662"/>
          </a:xfrm>
          <a:custGeom>
            <a:avLst/>
            <a:gdLst>
              <a:gd name="T0" fmla="*/ 0 w 319"/>
              <a:gd name="T1" fmla="*/ 58 h 58"/>
              <a:gd name="T2" fmla="*/ 2 w 319"/>
              <a:gd name="T3" fmla="*/ 0 h 58"/>
              <a:gd name="T4" fmla="*/ 319 w 319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58">
                <a:moveTo>
                  <a:pt x="0" y="58"/>
                </a:moveTo>
                <a:lnTo>
                  <a:pt x="2" y="0"/>
                </a:lnTo>
                <a:lnTo>
                  <a:pt x="31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3" name="Freeform 57"/>
          <p:cNvSpPr>
            <a:spLocks/>
          </p:cNvSpPr>
          <p:nvPr/>
        </p:nvSpPr>
        <p:spPr bwMode="auto">
          <a:xfrm>
            <a:off x="784225" y="1668314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 rot="16200000">
            <a:off x="723901" y="1922313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5" name="Group 59"/>
          <p:cNvGrpSpPr>
            <a:grpSpLocks/>
          </p:cNvGrpSpPr>
          <p:nvPr/>
        </p:nvGrpSpPr>
        <p:grpSpPr bwMode="auto">
          <a:xfrm>
            <a:off x="1270000" y="1598464"/>
            <a:ext cx="417513" cy="768350"/>
            <a:chOff x="4175" y="1104"/>
            <a:chExt cx="289" cy="816"/>
          </a:xfrm>
        </p:grpSpPr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7" name="Text Box 61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8" name="Text Box 62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9" name="Freeform 63"/>
          <p:cNvSpPr>
            <a:spLocks/>
          </p:cNvSpPr>
          <p:nvPr/>
        </p:nvSpPr>
        <p:spPr bwMode="auto">
          <a:xfrm>
            <a:off x="750888" y="2501751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0" name="Line 64"/>
          <p:cNvSpPr>
            <a:spLocks noChangeShapeType="1"/>
          </p:cNvSpPr>
          <p:nvPr/>
        </p:nvSpPr>
        <p:spPr bwMode="auto">
          <a:xfrm>
            <a:off x="506413" y="1808014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>
            <a:off x="1062038" y="2157264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2" name="Line 66"/>
          <p:cNvSpPr>
            <a:spLocks noChangeShapeType="1"/>
          </p:cNvSpPr>
          <p:nvPr/>
        </p:nvSpPr>
        <p:spPr bwMode="auto">
          <a:xfrm>
            <a:off x="1549400" y="1947714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3" name="Freeform 67"/>
          <p:cNvSpPr>
            <a:spLocks/>
          </p:cNvSpPr>
          <p:nvPr/>
        </p:nvSpPr>
        <p:spPr bwMode="auto">
          <a:xfrm>
            <a:off x="1131888" y="1423839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4" name="Text Box 68"/>
          <p:cNvSpPr txBox="1">
            <a:spLocks noChangeArrowheads="1"/>
          </p:cNvSpPr>
          <p:nvPr/>
        </p:nvSpPr>
        <p:spPr bwMode="auto">
          <a:xfrm rot="16200000">
            <a:off x="241300" y="3249464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719138" y="3370114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0"/>
          <p:cNvSpPr>
            <a:spLocks noChangeArrowheads="1"/>
          </p:cNvSpPr>
          <p:nvPr/>
        </p:nvSpPr>
        <p:spPr bwMode="auto">
          <a:xfrm>
            <a:off x="2157413" y="3998764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1"/>
          <p:cNvSpPr>
            <a:spLocks noChangeArrowheads="1"/>
          </p:cNvSpPr>
          <p:nvPr/>
        </p:nvSpPr>
        <p:spPr bwMode="auto">
          <a:xfrm>
            <a:off x="2163763" y="308912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Oval 72"/>
          <p:cNvSpPr>
            <a:spLocks noChangeArrowheads="1"/>
          </p:cNvSpPr>
          <p:nvPr/>
        </p:nvSpPr>
        <p:spPr bwMode="auto">
          <a:xfrm>
            <a:off x="4084638" y="281607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9" name="Oval 73"/>
          <p:cNvSpPr>
            <a:spLocks noChangeArrowheads="1"/>
          </p:cNvSpPr>
          <p:nvPr/>
        </p:nvSpPr>
        <p:spPr bwMode="auto">
          <a:xfrm>
            <a:off x="6238875" y="225727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0" name="Oval 74"/>
          <p:cNvSpPr>
            <a:spLocks noChangeArrowheads="1"/>
          </p:cNvSpPr>
          <p:nvPr/>
        </p:nvSpPr>
        <p:spPr bwMode="auto">
          <a:xfrm>
            <a:off x="6032500" y="260652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1" name="Oval 75"/>
          <p:cNvSpPr>
            <a:spLocks noChangeArrowheads="1"/>
          </p:cNvSpPr>
          <p:nvPr/>
        </p:nvSpPr>
        <p:spPr bwMode="auto">
          <a:xfrm>
            <a:off x="2165350" y="28065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2" name="Oval 76"/>
          <p:cNvSpPr>
            <a:spLocks noChangeArrowheads="1"/>
          </p:cNvSpPr>
          <p:nvPr/>
        </p:nvSpPr>
        <p:spPr bwMode="auto">
          <a:xfrm>
            <a:off x="1576388" y="1915964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3" name="Text Box 77"/>
          <p:cNvSpPr txBox="1">
            <a:spLocks noChangeArrowheads="1"/>
          </p:cNvSpPr>
          <p:nvPr/>
        </p:nvSpPr>
        <p:spPr bwMode="auto">
          <a:xfrm>
            <a:off x="1662113" y="1528614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84" name="Group 78"/>
          <p:cNvGrpSpPr>
            <a:grpSpLocks/>
          </p:cNvGrpSpPr>
          <p:nvPr/>
        </p:nvGrpSpPr>
        <p:grpSpPr bwMode="auto">
          <a:xfrm>
            <a:off x="1757363" y="1808014"/>
            <a:ext cx="277812" cy="2862262"/>
            <a:chOff x="1296" y="1920"/>
            <a:chExt cx="192" cy="1968"/>
          </a:xfrm>
        </p:grpSpPr>
        <p:sp>
          <p:nvSpPr>
            <p:cNvPr id="85" name="Text Box 79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7" name="Line 81"/>
          <p:cNvSpPr>
            <a:spLocks noChangeShapeType="1"/>
          </p:cNvSpPr>
          <p:nvPr/>
        </p:nvSpPr>
        <p:spPr bwMode="auto">
          <a:xfrm>
            <a:off x="2193925" y="2847826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8" name="Text Box 82"/>
          <p:cNvSpPr txBox="1">
            <a:spLocks noChangeArrowheads="1"/>
          </p:cNvSpPr>
          <p:nvPr/>
        </p:nvSpPr>
        <p:spPr bwMode="auto">
          <a:xfrm>
            <a:off x="3427413" y="1528614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9" name="Text Box 83"/>
          <p:cNvSpPr txBox="1">
            <a:spLocks noChangeArrowheads="1"/>
          </p:cNvSpPr>
          <p:nvPr/>
        </p:nvSpPr>
        <p:spPr bwMode="auto">
          <a:xfrm>
            <a:off x="5160963" y="1528614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90" name="Text Box 84"/>
          <p:cNvSpPr txBox="1">
            <a:spLocks noChangeArrowheads="1"/>
          </p:cNvSpPr>
          <p:nvPr/>
        </p:nvSpPr>
        <p:spPr bwMode="auto">
          <a:xfrm>
            <a:off x="6759575" y="1528614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951413" y="1739751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92" name="Group 86"/>
          <p:cNvGrpSpPr>
            <a:grpSpLocks/>
          </p:cNvGrpSpPr>
          <p:nvPr/>
        </p:nvGrpSpPr>
        <p:grpSpPr bwMode="auto">
          <a:xfrm>
            <a:off x="3562350" y="1808014"/>
            <a:ext cx="277813" cy="2862262"/>
            <a:chOff x="1296" y="1920"/>
            <a:chExt cx="192" cy="1968"/>
          </a:xfrm>
        </p:grpSpPr>
        <p:sp>
          <p:nvSpPr>
            <p:cNvPr id="93" name="Text Box 8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4" name="Line 8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5" name="Text Box 89"/>
          <p:cNvSpPr txBox="1">
            <a:spLocks noChangeArrowheads="1"/>
          </p:cNvSpPr>
          <p:nvPr/>
        </p:nvSpPr>
        <p:spPr bwMode="auto">
          <a:xfrm>
            <a:off x="7732713" y="2131864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6" name="Group 90"/>
          <p:cNvGrpSpPr>
            <a:grpSpLocks/>
          </p:cNvGrpSpPr>
          <p:nvPr/>
        </p:nvGrpSpPr>
        <p:grpSpPr bwMode="auto">
          <a:xfrm>
            <a:off x="7105650" y="1808014"/>
            <a:ext cx="277813" cy="2862262"/>
            <a:chOff x="1296" y="1920"/>
            <a:chExt cx="192" cy="1968"/>
          </a:xfrm>
        </p:grpSpPr>
        <p:sp>
          <p:nvSpPr>
            <p:cNvPr id="97" name="Text Box 9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9" name="Text Box 93"/>
          <p:cNvSpPr txBox="1">
            <a:spLocks noChangeArrowheads="1"/>
          </p:cNvSpPr>
          <p:nvPr/>
        </p:nvSpPr>
        <p:spPr bwMode="auto">
          <a:xfrm rot="16235212">
            <a:off x="881063" y="3290738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100" name="Text Box 94"/>
          <p:cNvSpPr txBox="1">
            <a:spLocks noChangeArrowheads="1"/>
          </p:cNvSpPr>
          <p:nvPr/>
        </p:nvSpPr>
        <p:spPr bwMode="auto">
          <a:xfrm rot="16200000">
            <a:off x="2062957" y="197390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101" name="Text Box 95"/>
          <p:cNvSpPr txBox="1">
            <a:spLocks noChangeArrowheads="1"/>
          </p:cNvSpPr>
          <p:nvPr/>
        </p:nvSpPr>
        <p:spPr bwMode="auto">
          <a:xfrm rot="16200000">
            <a:off x="1880394" y="4561532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102" name="Text Box 96"/>
          <p:cNvSpPr txBox="1">
            <a:spLocks noChangeArrowheads="1"/>
          </p:cNvSpPr>
          <p:nvPr/>
        </p:nvSpPr>
        <p:spPr bwMode="auto">
          <a:xfrm rot="16219156">
            <a:off x="2212976" y="3636813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103" name="Text Box 97"/>
          <p:cNvSpPr txBox="1">
            <a:spLocks noChangeArrowheads="1"/>
          </p:cNvSpPr>
          <p:nvPr/>
        </p:nvSpPr>
        <p:spPr bwMode="auto">
          <a:xfrm rot="16200000">
            <a:off x="2062957" y="246285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104" name="Text Box 98"/>
          <p:cNvSpPr txBox="1">
            <a:spLocks noChangeArrowheads="1"/>
          </p:cNvSpPr>
          <p:nvPr/>
        </p:nvSpPr>
        <p:spPr bwMode="auto">
          <a:xfrm>
            <a:off x="228600" y="1628800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5" name="Freeform 99"/>
          <p:cNvSpPr>
            <a:spLocks/>
          </p:cNvSpPr>
          <p:nvPr/>
        </p:nvSpPr>
        <p:spPr bwMode="auto">
          <a:xfrm>
            <a:off x="484188" y="1935014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6" name="Group 100"/>
          <p:cNvGrpSpPr>
            <a:grpSpLocks/>
          </p:cNvGrpSpPr>
          <p:nvPr/>
        </p:nvGrpSpPr>
        <p:grpSpPr bwMode="auto">
          <a:xfrm>
            <a:off x="5368925" y="1877864"/>
            <a:ext cx="277813" cy="2862262"/>
            <a:chOff x="1296" y="1920"/>
            <a:chExt cx="192" cy="1968"/>
          </a:xfrm>
        </p:grpSpPr>
        <p:sp>
          <p:nvSpPr>
            <p:cNvPr id="107" name="Text Box 10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8" name="Line 10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graphicFrame>
        <p:nvGraphicFramePr>
          <p:cNvPr id="10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63767"/>
              </p:ext>
            </p:extLst>
          </p:nvPr>
        </p:nvGraphicFramePr>
        <p:xfrm>
          <a:off x="174625" y="5368504"/>
          <a:ext cx="8805863" cy="796800"/>
        </p:xfrm>
        <a:graphic>
          <a:graphicData uri="http://schemas.openxmlformats.org/drawingml/2006/table">
            <a:tbl>
              <a:tblPr/>
              <a:tblGrid>
                <a:gridCol w="1703388"/>
                <a:gridCol w="1790700"/>
                <a:gridCol w="1792287"/>
                <a:gridCol w="1766888"/>
                <a:gridCol w="1752600"/>
              </a:tblGrid>
              <a:tr h="3476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43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0232FA2-0776-46F8-85FB-37725B75E7F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Idealer Fließbanddurchlauf (4)</a:t>
            </a:r>
            <a:endParaRPr lang="de-DE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59063" y="2087414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2520950" y="2089001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520950" y="2576364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520950" y="3063726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65163" y="3412976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 rot="16200000">
            <a:off x="2747963" y="3795563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4743450" y="1877864"/>
            <a:ext cx="492125" cy="1517650"/>
            <a:chOff x="4608" y="1152"/>
            <a:chExt cx="351" cy="1044"/>
          </a:xfrm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16200000">
            <a:off x="2643188" y="2717651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4325938" y="1877864"/>
            <a:ext cx="419100" cy="766762"/>
            <a:chOff x="4175" y="1104"/>
            <a:chExt cx="289" cy="826"/>
          </a:xfrm>
        </p:grpSpPr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123950" y="2854176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915988" y="2854176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1539875" y="3481239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4325938" y="2714476"/>
            <a:ext cx="419100" cy="773113"/>
            <a:chOff x="4175" y="1104"/>
            <a:chExt cx="289" cy="821"/>
          </a:xfrm>
        </p:grpSpPr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30" name="Text Box 24"/>
          <p:cNvSpPr txBox="1">
            <a:spLocks noChangeArrowheads="1"/>
          </p:cNvSpPr>
          <p:nvPr/>
        </p:nvSpPr>
        <p:spPr bwMode="auto">
          <a:xfrm rot="16200000">
            <a:off x="6496051" y="247158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6410325" y="2436664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6273800" y="2436664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 rot="16200000">
            <a:off x="6146007" y="3028007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2035175" y="2366814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Freeform 29"/>
          <p:cNvSpPr>
            <a:spLocks/>
          </p:cNvSpPr>
          <p:nvPr/>
        </p:nvSpPr>
        <p:spPr bwMode="auto">
          <a:xfrm>
            <a:off x="7732713" y="1817539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7739063" y="3138339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7383463" y="3343126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2035175" y="1947714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3841750" y="1947714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3286125" y="2366814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3841750" y="2366814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3286125" y="2854176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3841750" y="2854176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605338" y="2227114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4605338" y="3133576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5229225" y="2644626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5646738" y="2644626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6899275" y="299387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3"/>
          <p:cNvSpPr>
            <a:spLocks/>
          </p:cNvSpPr>
          <p:nvPr/>
        </p:nvSpPr>
        <p:spPr bwMode="auto">
          <a:xfrm>
            <a:off x="6064250" y="2296964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4"/>
          <p:cNvSpPr>
            <a:spLocks/>
          </p:cNvSpPr>
          <p:nvPr/>
        </p:nvSpPr>
        <p:spPr bwMode="auto">
          <a:xfrm>
            <a:off x="1435100" y="1528614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Freeform 45"/>
          <p:cNvSpPr>
            <a:spLocks/>
          </p:cNvSpPr>
          <p:nvPr/>
        </p:nvSpPr>
        <p:spPr bwMode="auto">
          <a:xfrm>
            <a:off x="2379663" y="3343126"/>
            <a:ext cx="5286375" cy="1398588"/>
          </a:xfrm>
          <a:custGeom>
            <a:avLst/>
            <a:gdLst>
              <a:gd name="T0" fmla="*/ 3467 w 3652"/>
              <a:gd name="T1" fmla="*/ 761 h 962"/>
              <a:gd name="T2" fmla="*/ 3650 w 3652"/>
              <a:gd name="T3" fmla="*/ 763 h 962"/>
              <a:gd name="T4" fmla="*/ 3652 w 3652"/>
              <a:gd name="T5" fmla="*/ 962 h 962"/>
              <a:gd name="T6" fmla="*/ 0 w 3652"/>
              <a:gd name="T7" fmla="*/ 960 h 962"/>
              <a:gd name="T8" fmla="*/ 2 w 3652"/>
              <a:gd name="T9" fmla="*/ 0 h 962"/>
              <a:gd name="T10" fmla="*/ 98 w 3652"/>
              <a:gd name="T11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52" h="962">
                <a:moveTo>
                  <a:pt x="3467" y="761"/>
                </a:moveTo>
                <a:lnTo>
                  <a:pt x="3650" y="763"/>
                </a:lnTo>
                <a:lnTo>
                  <a:pt x="3652" y="962"/>
                </a:lnTo>
                <a:lnTo>
                  <a:pt x="0" y="960"/>
                </a:lnTo>
                <a:lnTo>
                  <a:pt x="2" y="0"/>
                </a:lnTo>
                <a:lnTo>
                  <a:pt x="9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>
            <a:off x="5646738" y="4460726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Line 47"/>
          <p:cNvSpPr>
            <a:spLocks noChangeShapeType="1"/>
          </p:cNvSpPr>
          <p:nvPr/>
        </p:nvSpPr>
        <p:spPr bwMode="auto">
          <a:xfrm>
            <a:off x="3841750" y="4460726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48"/>
          <p:cNvSpPr>
            <a:spLocks/>
          </p:cNvSpPr>
          <p:nvPr/>
        </p:nvSpPr>
        <p:spPr bwMode="auto">
          <a:xfrm>
            <a:off x="2736850" y="2804964"/>
            <a:ext cx="5378450" cy="2063750"/>
          </a:xfrm>
          <a:custGeom>
            <a:avLst/>
            <a:gdLst>
              <a:gd name="T0" fmla="*/ 3650 w 3715"/>
              <a:gd name="T1" fmla="*/ 0 h 1419"/>
              <a:gd name="T2" fmla="*/ 3715 w 3715"/>
              <a:gd name="T3" fmla="*/ 0 h 1419"/>
              <a:gd name="T4" fmla="*/ 3713 w 3715"/>
              <a:gd name="T5" fmla="*/ 1416 h 1419"/>
              <a:gd name="T6" fmla="*/ 0 w 3715"/>
              <a:gd name="T7" fmla="*/ 1419 h 1419"/>
              <a:gd name="T8" fmla="*/ 0 w 3715"/>
              <a:gd name="T9" fmla="*/ 512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5" h="1419">
                <a:moveTo>
                  <a:pt x="3650" y="0"/>
                </a:moveTo>
                <a:lnTo>
                  <a:pt x="3715" y="0"/>
                </a:lnTo>
                <a:lnTo>
                  <a:pt x="3713" y="1416"/>
                </a:lnTo>
                <a:lnTo>
                  <a:pt x="0" y="1419"/>
                </a:lnTo>
                <a:lnTo>
                  <a:pt x="0" y="5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Freeform 49"/>
          <p:cNvSpPr>
            <a:spLocks/>
          </p:cNvSpPr>
          <p:nvPr/>
        </p:nvSpPr>
        <p:spPr bwMode="auto">
          <a:xfrm>
            <a:off x="2190750" y="3133576"/>
            <a:ext cx="1360488" cy="1323975"/>
          </a:xfrm>
          <a:custGeom>
            <a:avLst/>
            <a:gdLst>
              <a:gd name="T0" fmla="*/ 0 w 857"/>
              <a:gd name="T1" fmla="*/ 0 h 834"/>
              <a:gd name="T2" fmla="*/ 0 w 857"/>
              <a:gd name="T3" fmla="*/ 834 h 834"/>
              <a:gd name="T4" fmla="*/ 857 w 857"/>
              <a:gd name="T5" fmla="*/ 833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4">
                <a:moveTo>
                  <a:pt x="0" y="0"/>
                </a:moveTo>
                <a:lnTo>
                  <a:pt x="0" y="834"/>
                </a:lnTo>
                <a:lnTo>
                  <a:pt x="857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>
            <a:off x="3355975" y="404162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>
            <a:off x="2181225" y="4041626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2"/>
          <p:cNvSpPr>
            <a:spLocks/>
          </p:cNvSpPr>
          <p:nvPr/>
        </p:nvSpPr>
        <p:spPr bwMode="auto">
          <a:xfrm>
            <a:off x="3841750" y="3273276"/>
            <a:ext cx="485775" cy="768350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4119563" y="2854176"/>
            <a:ext cx="1249362" cy="908050"/>
          </a:xfrm>
          <a:custGeom>
            <a:avLst/>
            <a:gdLst>
              <a:gd name="T0" fmla="*/ 0 w 787"/>
              <a:gd name="T1" fmla="*/ 0 h 572"/>
              <a:gd name="T2" fmla="*/ 0 w 787"/>
              <a:gd name="T3" fmla="*/ 572 h 572"/>
              <a:gd name="T4" fmla="*/ 787 w 787"/>
              <a:gd name="T5" fmla="*/ 56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572">
                <a:moveTo>
                  <a:pt x="0" y="0"/>
                </a:moveTo>
                <a:lnTo>
                  <a:pt x="0" y="572"/>
                </a:lnTo>
                <a:lnTo>
                  <a:pt x="787" y="56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0" name="Line 54"/>
          <p:cNvSpPr>
            <a:spLocks noChangeShapeType="1"/>
          </p:cNvSpPr>
          <p:nvPr/>
        </p:nvSpPr>
        <p:spPr bwMode="auto">
          <a:xfrm>
            <a:off x="5646738" y="3762226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1" name="Line 55"/>
          <p:cNvSpPr>
            <a:spLocks noChangeShapeType="1"/>
          </p:cNvSpPr>
          <p:nvPr/>
        </p:nvSpPr>
        <p:spPr bwMode="auto">
          <a:xfrm>
            <a:off x="7383463" y="2296964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2" name="Freeform 56"/>
          <p:cNvSpPr>
            <a:spLocks/>
          </p:cNvSpPr>
          <p:nvPr/>
        </p:nvSpPr>
        <p:spPr bwMode="auto">
          <a:xfrm>
            <a:off x="5160963" y="2017564"/>
            <a:ext cx="207962" cy="93662"/>
          </a:xfrm>
          <a:custGeom>
            <a:avLst/>
            <a:gdLst>
              <a:gd name="T0" fmla="*/ 0 w 319"/>
              <a:gd name="T1" fmla="*/ 58 h 58"/>
              <a:gd name="T2" fmla="*/ 2 w 319"/>
              <a:gd name="T3" fmla="*/ 0 h 58"/>
              <a:gd name="T4" fmla="*/ 319 w 319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58">
                <a:moveTo>
                  <a:pt x="0" y="58"/>
                </a:moveTo>
                <a:lnTo>
                  <a:pt x="2" y="0"/>
                </a:lnTo>
                <a:lnTo>
                  <a:pt x="31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3" name="Freeform 57"/>
          <p:cNvSpPr>
            <a:spLocks/>
          </p:cNvSpPr>
          <p:nvPr/>
        </p:nvSpPr>
        <p:spPr bwMode="auto">
          <a:xfrm>
            <a:off x="784225" y="1668314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 rot="16200000">
            <a:off x="723901" y="1922313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5" name="Group 59"/>
          <p:cNvGrpSpPr>
            <a:grpSpLocks/>
          </p:cNvGrpSpPr>
          <p:nvPr/>
        </p:nvGrpSpPr>
        <p:grpSpPr bwMode="auto">
          <a:xfrm>
            <a:off x="1270000" y="1598464"/>
            <a:ext cx="417513" cy="768350"/>
            <a:chOff x="4175" y="1104"/>
            <a:chExt cx="289" cy="816"/>
          </a:xfrm>
        </p:grpSpPr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7" name="Text Box 61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8" name="Text Box 62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9" name="Freeform 63"/>
          <p:cNvSpPr>
            <a:spLocks/>
          </p:cNvSpPr>
          <p:nvPr/>
        </p:nvSpPr>
        <p:spPr bwMode="auto">
          <a:xfrm>
            <a:off x="750888" y="2501751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0" name="Line 64"/>
          <p:cNvSpPr>
            <a:spLocks noChangeShapeType="1"/>
          </p:cNvSpPr>
          <p:nvPr/>
        </p:nvSpPr>
        <p:spPr bwMode="auto">
          <a:xfrm>
            <a:off x="506413" y="1808014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>
            <a:off x="1062038" y="2157264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2" name="Line 66"/>
          <p:cNvSpPr>
            <a:spLocks noChangeShapeType="1"/>
          </p:cNvSpPr>
          <p:nvPr/>
        </p:nvSpPr>
        <p:spPr bwMode="auto">
          <a:xfrm>
            <a:off x="1549400" y="1947714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3" name="Freeform 67"/>
          <p:cNvSpPr>
            <a:spLocks/>
          </p:cNvSpPr>
          <p:nvPr/>
        </p:nvSpPr>
        <p:spPr bwMode="auto">
          <a:xfrm>
            <a:off x="1131888" y="1423839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4" name="Text Box 68"/>
          <p:cNvSpPr txBox="1">
            <a:spLocks noChangeArrowheads="1"/>
          </p:cNvSpPr>
          <p:nvPr/>
        </p:nvSpPr>
        <p:spPr bwMode="auto">
          <a:xfrm rot="16200000">
            <a:off x="241300" y="3249464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719138" y="3370114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0"/>
          <p:cNvSpPr>
            <a:spLocks noChangeArrowheads="1"/>
          </p:cNvSpPr>
          <p:nvPr/>
        </p:nvSpPr>
        <p:spPr bwMode="auto">
          <a:xfrm>
            <a:off x="2157413" y="3998764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1"/>
          <p:cNvSpPr>
            <a:spLocks noChangeArrowheads="1"/>
          </p:cNvSpPr>
          <p:nvPr/>
        </p:nvSpPr>
        <p:spPr bwMode="auto">
          <a:xfrm>
            <a:off x="2163763" y="308912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Oval 72"/>
          <p:cNvSpPr>
            <a:spLocks noChangeArrowheads="1"/>
          </p:cNvSpPr>
          <p:nvPr/>
        </p:nvSpPr>
        <p:spPr bwMode="auto">
          <a:xfrm>
            <a:off x="4084638" y="281607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9" name="Oval 73"/>
          <p:cNvSpPr>
            <a:spLocks noChangeArrowheads="1"/>
          </p:cNvSpPr>
          <p:nvPr/>
        </p:nvSpPr>
        <p:spPr bwMode="auto">
          <a:xfrm>
            <a:off x="6238875" y="225727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0" name="Oval 74"/>
          <p:cNvSpPr>
            <a:spLocks noChangeArrowheads="1"/>
          </p:cNvSpPr>
          <p:nvPr/>
        </p:nvSpPr>
        <p:spPr bwMode="auto">
          <a:xfrm>
            <a:off x="6032500" y="260652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1" name="Oval 75"/>
          <p:cNvSpPr>
            <a:spLocks noChangeArrowheads="1"/>
          </p:cNvSpPr>
          <p:nvPr/>
        </p:nvSpPr>
        <p:spPr bwMode="auto">
          <a:xfrm>
            <a:off x="2165350" y="28065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2" name="Oval 76"/>
          <p:cNvSpPr>
            <a:spLocks noChangeArrowheads="1"/>
          </p:cNvSpPr>
          <p:nvPr/>
        </p:nvSpPr>
        <p:spPr bwMode="auto">
          <a:xfrm>
            <a:off x="1576388" y="1915964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3" name="Text Box 77"/>
          <p:cNvSpPr txBox="1">
            <a:spLocks noChangeArrowheads="1"/>
          </p:cNvSpPr>
          <p:nvPr/>
        </p:nvSpPr>
        <p:spPr bwMode="auto">
          <a:xfrm>
            <a:off x="1662113" y="1528614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84" name="Group 78"/>
          <p:cNvGrpSpPr>
            <a:grpSpLocks/>
          </p:cNvGrpSpPr>
          <p:nvPr/>
        </p:nvGrpSpPr>
        <p:grpSpPr bwMode="auto">
          <a:xfrm>
            <a:off x="1757363" y="1808014"/>
            <a:ext cx="277812" cy="2862262"/>
            <a:chOff x="1296" y="1920"/>
            <a:chExt cx="192" cy="1968"/>
          </a:xfrm>
        </p:grpSpPr>
        <p:sp>
          <p:nvSpPr>
            <p:cNvPr id="85" name="Text Box 79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7" name="Line 81"/>
          <p:cNvSpPr>
            <a:spLocks noChangeShapeType="1"/>
          </p:cNvSpPr>
          <p:nvPr/>
        </p:nvSpPr>
        <p:spPr bwMode="auto">
          <a:xfrm>
            <a:off x="2193925" y="2847826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8" name="Text Box 82"/>
          <p:cNvSpPr txBox="1">
            <a:spLocks noChangeArrowheads="1"/>
          </p:cNvSpPr>
          <p:nvPr/>
        </p:nvSpPr>
        <p:spPr bwMode="auto">
          <a:xfrm>
            <a:off x="3427413" y="1528614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9" name="Text Box 83"/>
          <p:cNvSpPr txBox="1">
            <a:spLocks noChangeArrowheads="1"/>
          </p:cNvSpPr>
          <p:nvPr/>
        </p:nvSpPr>
        <p:spPr bwMode="auto">
          <a:xfrm>
            <a:off x="5160963" y="1528614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90" name="Text Box 84"/>
          <p:cNvSpPr txBox="1">
            <a:spLocks noChangeArrowheads="1"/>
          </p:cNvSpPr>
          <p:nvPr/>
        </p:nvSpPr>
        <p:spPr bwMode="auto">
          <a:xfrm>
            <a:off x="6759575" y="1528614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951413" y="1739751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92" name="Group 86"/>
          <p:cNvGrpSpPr>
            <a:grpSpLocks/>
          </p:cNvGrpSpPr>
          <p:nvPr/>
        </p:nvGrpSpPr>
        <p:grpSpPr bwMode="auto">
          <a:xfrm>
            <a:off x="3562350" y="1808014"/>
            <a:ext cx="277813" cy="2862262"/>
            <a:chOff x="1296" y="1920"/>
            <a:chExt cx="192" cy="1968"/>
          </a:xfrm>
        </p:grpSpPr>
        <p:sp>
          <p:nvSpPr>
            <p:cNvPr id="93" name="Text Box 8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4" name="Line 8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5" name="Text Box 89"/>
          <p:cNvSpPr txBox="1">
            <a:spLocks noChangeArrowheads="1"/>
          </p:cNvSpPr>
          <p:nvPr/>
        </p:nvSpPr>
        <p:spPr bwMode="auto">
          <a:xfrm>
            <a:off x="7732713" y="2131864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6" name="Group 90"/>
          <p:cNvGrpSpPr>
            <a:grpSpLocks/>
          </p:cNvGrpSpPr>
          <p:nvPr/>
        </p:nvGrpSpPr>
        <p:grpSpPr bwMode="auto">
          <a:xfrm>
            <a:off x="7105650" y="1808014"/>
            <a:ext cx="277813" cy="2862262"/>
            <a:chOff x="1296" y="1920"/>
            <a:chExt cx="192" cy="1968"/>
          </a:xfrm>
        </p:grpSpPr>
        <p:sp>
          <p:nvSpPr>
            <p:cNvPr id="97" name="Text Box 9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9" name="Text Box 93"/>
          <p:cNvSpPr txBox="1">
            <a:spLocks noChangeArrowheads="1"/>
          </p:cNvSpPr>
          <p:nvPr/>
        </p:nvSpPr>
        <p:spPr bwMode="auto">
          <a:xfrm rot="16235212">
            <a:off x="881063" y="3290738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100" name="Text Box 94"/>
          <p:cNvSpPr txBox="1">
            <a:spLocks noChangeArrowheads="1"/>
          </p:cNvSpPr>
          <p:nvPr/>
        </p:nvSpPr>
        <p:spPr bwMode="auto">
          <a:xfrm rot="16200000">
            <a:off x="2062957" y="197390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101" name="Text Box 95"/>
          <p:cNvSpPr txBox="1">
            <a:spLocks noChangeArrowheads="1"/>
          </p:cNvSpPr>
          <p:nvPr/>
        </p:nvSpPr>
        <p:spPr bwMode="auto">
          <a:xfrm rot="16200000">
            <a:off x="1880394" y="4561532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102" name="Text Box 96"/>
          <p:cNvSpPr txBox="1">
            <a:spLocks noChangeArrowheads="1"/>
          </p:cNvSpPr>
          <p:nvPr/>
        </p:nvSpPr>
        <p:spPr bwMode="auto">
          <a:xfrm rot="16219156">
            <a:off x="2212976" y="3636813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103" name="Text Box 97"/>
          <p:cNvSpPr txBox="1">
            <a:spLocks noChangeArrowheads="1"/>
          </p:cNvSpPr>
          <p:nvPr/>
        </p:nvSpPr>
        <p:spPr bwMode="auto">
          <a:xfrm rot="16200000">
            <a:off x="2062957" y="246285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104" name="Text Box 98"/>
          <p:cNvSpPr txBox="1">
            <a:spLocks noChangeArrowheads="1"/>
          </p:cNvSpPr>
          <p:nvPr/>
        </p:nvSpPr>
        <p:spPr bwMode="auto">
          <a:xfrm>
            <a:off x="228600" y="1628800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5" name="Freeform 99"/>
          <p:cNvSpPr>
            <a:spLocks/>
          </p:cNvSpPr>
          <p:nvPr/>
        </p:nvSpPr>
        <p:spPr bwMode="auto">
          <a:xfrm>
            <a:off x="484188" y="1935014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6" name="Group 100"/>
          <p:cNvGrpSpPr>
            <a:grpSpLocks/>
          </p:cNvGrpSpPr>
          <p:nvPr/>
        </p:nvGrpSpPr>
        <p:grpSpPr bwMode="auto">
          <a:xfrm>
            <a:off x="5368925" y="1877864"/>
            <a:ext cx="277813" cy="2862262"/>
            <a:chOff x="1296" y="1920"/>
            <a:chExt cx="192" cy="1968"/>
          </a:xfrm>
        </p:grpSpPr>
        <p:sp>
          <p:nvSpPr>
            <p:cNvPr id="107" name="Text Box 10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8" name="Line 10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graphicFrame>
        <p:nvGraphicFramePr>
          <p:cNvPr id="10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76567"/>
              </p:ext>
            </p:extLst>
          </p:nvPr>
        </p:nvGraphicFramePr>
        <p:xfrm>
          <a:off x="174625" y="5368504"/>
          <a:ext cx="8805863" cy="796800"/>
        </p:xfrm>
        <a:graphic>
          <a:graphicData uri="http://schemas.openxmlformats.org/drawingml/2006/table">
            <a:tbl>
              <a:tblPr/>
              <a:tblGrid>
                <a:gridCol w="1703388"/>
                <a:gridCol w="1790700"/>
                <a:gridCol w="1792287"/>
                <a:gridCol w="1766888"/>
                <a:gridCol w="1752600"/>
              </a:tblGrid>
              <a:tr h="3476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298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5769B93-1673-4665-9D2F-DB8370D1DFF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Idealer Fließbanddurchlauf (5)</a:t>
            </a:r>
            <a:endParaRPr lang="de-DE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59063" y="2087414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2520950" y="2089001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520950" y="2576364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520950" y="3063726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65163" y="3412976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 rot="16200000">
            <a:off x="2747963" y="3795563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4743450" y="1877864"/>
            <a:ext cx="492125" cy="1517650"/>
            <a:chOff x="4608" y="1152"/>
            <a:chExt cx="351" cy="1044"/>
          </a:xfrm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16200000">
            <a:off x="2643188" y="2717651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4325938" y="1877864"/>
            <a:ext cx="419100" cy="766762"/>
            <a:chOff x="4175" y="1104"/>
            <a:chExt cx="289" cy="826"/>
          </a:xfrm>
        </p:grpSpPr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123950" y="2854176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915988" y="2854176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1539875" y="3481239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4325938" y="2714476"/>
            <a:ext cx="419100" cy="773113"/>
            <a:chOff x="4175" y="1104"/>
            <a:chExt cx="289" cy="821"/>
          </a:xfrm>
        </p:grpSpPr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30" name="Text Box 24"/>
          <p:cNvSpPr txBox="1">
            <a:spLocks noChangeArrowheads="1"/>
          </p:cNvSpPr>
          <p:nvPr/>
        </p:nvSpPr>
        <p:spPr bwMode="auto">
          <a:xfrm rot="16200000">
            <a:off x="6496051" y="247158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6410325" y="2436664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6273800" y="2436664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 rot="16200000">
            <a:off x="6146007" y="3028007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2035175" y="2366814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Freeform 29"/>
          <p:cNvSpPr>
            <a:spLocks/>
          </p:cNvSpPr>
          <p:nvPr/>
        </p:nvSpPr>
        <p:spPr bwMode="auto">
          <a:xfrm>
            <a:off x="7732713" y="1817539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7739063" y="3138339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7383463" y="3343126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2035175" y="1947714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3841750" y="1947714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3286125" y="2366814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3841750" y="2366814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3286125" y="2854176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3841750" y="2854176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605338" y="2227114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4605338" y="3133576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5229225" y="2644626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5646738" y="2644626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6899275" y="299387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3"/>
          <p:cNvSpPr>
            <a:spLocks/>
          </p:cNvSpPr>
          <p:nvPr/>
        </p:nvSpPr>
        <p:spPr bwMode="auto">
          <a:xfrm>
            <a:off x="6064250" y="2296964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4"/>
          <p:cNvSpPr>
            <a:spLocks/>
          </p:cNvSpPr>
          <p:nvPr/>
        </p:nvSpPr>
        <p:spPr bwMode="auto">
          <a:xfrm>
            <a:off x="1435100" y="1528614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Freeform 45"/>
          <p:cNvSpPr>
            <a:spLocks/>
          </p:cNvSpPr>
          <p:nvPr/>
        </p:nvSpPr>
        <p:spPr bwMode="auto">
          <a:xfrm>
            <a:off x="2379663" y="3343126"/>
            <a:ext cx="5286375" cy="1398588"/>
          </a:xfrm>
          <a:custGeom>
            <a:avLst/>
            <a:gdLst>
              <a:gd name="T0" fmla="*/ 3467 w 3652"/>
              <a:gd name="T1" fmla="*/ 761 h 962"/>
              <a:gd name="T2" fmla="*/ 3650 w 3652"/>
              <a:gd name="T3" fmla="*/ 763 h 962"/>
              <a:gd name="T4" fmla="*/ 3652 w 3652"/>
              <a:gd name="T5" fmla="*/ 962 h 962"/>
              <a:gd name="T6" fmla="*/ 0 w 3652"/>
              <a:gd name="T7" fmla="*/ 960 h 962"/>
              <a:gd name="T8" fmla="*/ 2 w 3652"/>
              <a:gd name="T9" fmla="*/ 0 h 962"/>
              <a:gd name="T10" fmla="*/ 98 w 3652"/>
              <a:gd name="T11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52" h="962">
                <a:moveTo>
                  <a:pt x="3467" y="761"/>
                </a:moveTo>
                <a:lnTo>
                  <a:pt x="3650" y="763"/>
                </a:lnTo>
                <a:lnTo>
                  <a:pt x="3652" y="962"/>
                </a:lnTo>
                <a:lnTo>
                  <a:pt x="0" y="960"/>
                </a:lnTo>
                <a:lnTo>
                  <a:pt x="2" y="0"/>
                </a:lnTo>
                <a:lnTo>
                  <a:pt x="9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>
            <a:off x="5646738" y="4460726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Line 47"/>
          <p:cNvSpPr>
            <a:spLocks noChangeShapeType="1"/>
          </p:cNvSpPr>
          <p:nvPr/>
        </p:nvSpPr>
        <p:spPr bwMode="auto">
          <a:xfrm>
            <a:off x="3841750" y="4460726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48"/>
          <p:cNvSpPr>
            <a:spLocks/>
          </p:cNvSpPr>
          <p:nvPr/>
        </p:nvSpPr>
        <p:spPr bwMode="auto">
          <a:xfrm>
            <a:off x="2736850" y="2804964"/>
            <a:ext cx="5378450" cy="2063750"/>
          </a:xfrm>
          <a:custGeom>
            <a:avLst/>
            <a:gdLst>
              <a:gd name="T0" fmla="*/ 3650 w 3715"/>
              <a:gd name="T1" fmla="*/ 0 h 1419"/>
              <a:gd name="T2" fmla="*/ 3715 w 3715"/>
              <a:gd name="T3" fmla="*/ 0 h 1419"/>
              <a:gd name="T4" fmla="*/ 3713 w 3715"/>
              <a:gd name="T5" fmla="*/ 1416 h 1419"/>
              <a:gd name="T6" fmla="*/ 0 w 3715"/>
              <a:gd name="T7" fmla="*/ 1419 h 1419"/>
              <a:gd name="T8" fmla="*/ 0 w 3715"/>
              <a:gd name="T9" fmla="*/ 512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5" h="1419">
                <a:moveTo>
                  <a:pt x="3650" y="0"/>
                </a:moveTo>
                <a:lnTo>
                  <a:pt x="3715" y="0"/>
                </a:lnTo>
                <a:lnTo>
                  <a:pt x="3713" y="1416"/>
                </a:lnTo>
                <a:lnTo>
                  <a:pt x="0" y="1419"/>
                </a:lnTo>
                <a:lnTo>
                  <a:pt x="0" y="5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Freeform 49"/>
          <p:cNvSpPr>
            <a:spLocks/>
          </p:cNvSpPr>
          <p:nvPr/>
        </p:nvSpPr>
        <p:spPr bwMode="auto">
          <a:xfrm>
            <a:off x="2190750" y="3133576"/>
            <a:ext cx="1360488" cy="1323975"/>
          </a:xfrm>
          <a:custGeom>
            <a:avLst/>
            <a:gdLst>
              <a:gd name="T0" fmla="*/ 0 w 857"/>
              <a:gd name="T1" fmla="*/ 0 h 834"/>
              <a:gd name="T2" fmla="*/ 0 w 857"/>
              <a:gd name="T3" fmla="*/ 834 h 834"/>
              <a:gd name="T4" fmla="*/ 857 w 857"/>
              <a:gd name="T5" fmla="*/ 833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4">
                <a:moveTo>
                  <a:pt x="0" y="0"/>
                </a:moveTo>
                <a:lnTo>
                  <a:pt x="0" y="834"/>
                </a:lnTo>
                <a:lnTo>
                  <a:pt x="857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>
            <a:off x="3355975" y="404162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>
            <a:off x="2181225" y="4041626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2"/>
          <p:cNvSpPr>
            <a:spLocks/>
          </p:cNvSpPr>
          <p:nvPr/>
        </p:nvSpPr>
        <p:spPr bwMode="auto">
          <a:xfrm>
            <a:off x="3841750" y="3273276"/>
            <a:ext cx="485775" cy="768350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4119563" y="2854176"/>
            <a:ext cx="1249362" cy="908050"/>
          </a:xfrm>
          <a:custGeom>
            <a:avLst/>
            <a:gdLst>
              <a:gd name="T0" fmla="*/ 0 w 787"/>
              <a:gd name="T1" fmla="*/ 0 h 572"/>
              <a:gd name="T2" fmla="*/ 0 w 787"/>
              <a:gd name="T3" fmla="*/ 572 h 572"/>
              <a:gd name="T4" fmla="*/ 787 w 787"/>
              <a:gd name="T5" fmla="*/ 56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572">
                <a:moveTo>
                  <a:pt x="0" y="0"/>
                </a:moveTo>
                <a:lnTo>
                  <a:pt x="0" y="572"/>
                </a:lnTo>
                <a:lnTo>
                  <a:pt x="787" y="56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0" name="Line 54"/>
          <p:cNvSpPr>
            <a:spLocks noChangeShapeType="1"/>
          </p:cNvSpPr>
          <p:nvPr/>
        </p:nvSpPr>
        <p:spPr bwMode="auto">
          <a:xfrm>
            <a:off x="5646738" y="3762226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1" name="Line 55"/>
          <p:cNvSpPr>
            <a:spLocks noChangeShapeType="1"/>
          </p:cNvSpPr>
          <p:nvPr/>
        </p:nvSpPr>
        <p:spPr bwMode="auto">
          <a:xfrm>
            <a:off x="7383463" y="2296964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2" name="Freeform 56"/>
          <p:cNvSpPr>
            <a:spLocks/>
          </p:cNvSpPr>
          <p:nvPr/>
        </p:nvSpPr>
        <p:spPr bwMode="auto">
          <a:xfrm>
            <a:off x="5160963" y="2017564"/>
            <a:ext cx="207962" cy="93662"/>
          </a:xfrm>
          <a:custGeom>
            <a:avLst/>
            <a:gdLst>
              <a:gd name="T0" fmla="*/ 0 w 319"/>
              <a:gd name="T1" fmla="*/ 58 h 58"/>
              <a:gd name="T2" fmla="*/ 2 w 319"/>
              <a:gd name="T3" fmla="*/ 0 h 58"/>
              <a:gd name="T4" fmla="*/ 319 w 319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58">
                <a:moveTo>
                  <a:pt x="0" y="58"/>
                </a:moveTo>
                <a:lnTo>
                  <a:pt x="2" y="0"/>
                </a:lnTo>
                <a:lnTo>
                  <a:pt x="31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3" name="Freeform 57"/>
          <p:cNvSpPr>
            <a:spLocks/>
          </p:cNvSpPr>
          <p:nvPr/>
        </p:nvSpPr>
        <p:spPr bwMode="auto">
          <a:xfrm>
            <a:off x="784225" y="1668314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 rot="16200000">
            <a:off x="723901" y="1922313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5" name="Group 59"/>
          <p:cNvGrpSpPr>
            <a:grpSpLocks/>
          </p:cNvGrpSpPr>
          <p:nvPr/>
        </p:nvGrpSpPr>
        <p:grpSpPr bwMode="auto">
          <a:xfrm>
            <a:off x="1270000" y="1598464"/>
            <a:ext cx="417513" cy="768350"/>
            <a:chOff x="4175" y="1104"/>
            <a:chExt cx="289" cy="816"/>
          </a:xfrm>
        </p:grpSpPr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7" name="Text Box 61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8" name="Text Box 62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9" name="Freeform 63"/>
          <p:cNvSpPr>
            <a:spLocks/>
          </p:cNvSpPr>
          <p:nvPr/>
        </p:nvSpPr>
        <p:spPr bwMode="auto">
          <a:xfrm>
            <a:off x="750888" y="2501751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0" name="Line 64"/>
          <p:cNvSpPr>
            <a:spLocks noChangeShapeType="1"/>
          </p:cNvSpPr>
          <p:nvPr/>
        </p:nvSpPr>
        <p:spPr bwMode="auto">
          <a:xfrm>
            <a:off x="506413" y="1808014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>
            <a:off x="1062038" y="2157264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2" name="Line 66"/>
          <p:cNvSpPr>
            <a:spLocks noChangeShapeType="1"/>
          </p:cNvSpPr>
          <p:nvPr/>
        </p:nvSpPr>
        <p:spPr bwMode="auto">
          <a:xfrm>
            <a:off x="1549400" y="1947714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3" name="Freeform 67"/>
          <p:cNvSpPr>
            <a:spLocks/>
          </p:cNvSpPr>
          <p:nvPr/>
        </p:nvSpPr>
        <p:spPr bwMode="auto">
          <a:xfrm>
            <a:off x="1131888" y="1423839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4" name="Text Box 68"/>
          <p:cNvSpPr txBox="1">
            <a:spLocks noChangeArrowheads="1"/>
          </p:cNvSpPr>
          <p:nvPr/>
        </p:nvSpPr>
        <p:spPr bwMode="auto">
          <a:xfrm rot="16200000">
            <a:off x="241300" y="3249464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719138" y="3370114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0"/>
          <p:cNvSpPr>
            <a:spLocks noChangeArrowheads="1"/>
          </p:cNvSpPr>
          <p:nvPr/>
        </p:nvSpPr>
        <p:spPr bwMode="auto">
          <a:xfrm>
            <a:off x="2157413" y="3998764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1"/>
          <p:cNvSpPr>
            <a:spLocks noChangeArrowheads="1"/>
          </p:cNvSpPr>
          <p:nvPr/>
        </p:nvSpPr>
        <p:spPr bwMode="auto">
          <a:xfrm>
            <a:off x="2163763" y="308912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Oval 72"/>
          <p:cNvSpPr>
            <a:spLocks noChangeArrowheads="1"/>
          </p:cNvSpPr>
          <p:nvPr/>
        </p:nvSpPr>
        <p:spPr bwMode="auto">
          <a:xfrm>
            <a:off x="4084638" y="281607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9" name="Oval 73"/>
          <p:cNvSpPr>
            <a:spLocks noChangeArrowheads="1"/>
          </p:cNvSpPr>
          <p:nvPr/>
        </p:nvSpPr>
        <p:spPr bwMode="auto">
          <a:xfrm>
            <a:off x="6238875" y="225727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0" name="Oval 74"/>
          <p:cNvSpPr>
            <a:spLocks noChangeArrowheads="1"/>
          </p:cNvSpPr>
          <p:nvPr/>
        </p:nvSpPr>
        <p:spPr bwMode="auto">
          <a:xfrm>
            <a:off x="6032500" y="260652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1" name="Oval 75"/>
          <p:cNvSpPr>
            <a:spLocks noChangeArrowheads="1"/>
          </p:cNvSpPr>
          <p:nvPr/>
        </p:nvSpPr>
        <p:spPr bwMode="auto">
          <a:xfrm>
            <a:off x="2165350" y="28065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2" name="Oval 76"/>
          <p:cNvSpPr>
            <a:spLocks noChangeArrowheads="1"/>
          </p:cNvSpPr>
          <p:nvPr/>
        </p:nvSpPr>
        <p:spPr bwMode="auto">
          <a:xfrm>
            <a:off x="1576388" y="1915964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3" name="Text Box 77"/>
          <p:cNvSpPr txBox="1">
            <a:spLocks noChangeArrowheads="1"/>
          </p:cNvSpPr>
          <p:nvPr/>
        </p:nvSpPr>
        <p:spPr bwMode="auto">
          <a:xfrm>
            <a:off x="1662113" y="1528614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84" name="Group 78"/>
          <p:cNvGrpSpPr>
            <a:grpSpLocks/>
          </p:cNvGrpSpPr>
          <p:nvPr/>
        </p:nvGrpSpPr>
        <p:grpSpPr bwMode="auto">
          <a:xfrm>
            <a:off x="1757363" y="1808014"/>
            <a:ext cx="277812" cy="2862262"/>
            <a:chOff x="1296" y="1920"/>
            <a:chExt cx="192" cy="1968"/>
          </a:xfrm>
        </p:grpSpPr>
        <p:sp>
          <p:nvSpPr>
            <p:cNvPr id="85" name="Text Box 79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7" name="Line 81"/>
          <p:cNvSpPr>
            <a:spLocks noChangeShapeType="1"/>
          </p:cNvSpPr>
          <p:nvPr/>
        </p:nvSpPr>
        <p:spPr bwMode="auto">
          <a:xfrm>
            <a:off x="2193925" y="2847826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8" name="Text Box 82"/>
          <p:cNvSpPr txBox="1">
            <a:spLocks noChangeArrowheads="1"/>
          </p:cNvSpPr>
          <p:nvPr/>
        </p:nvSpPr>
        <p:spPr bwMode="auto">
          <a:xfrm>
            <a:off x="3427413" y="1528614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9" name="Text Box 83"/>
          <p:cNvSpPr txBox="1">
            <a:spLocks noChangeArrowheads="1"/>
          </p:cNvSpPr>
          <p:nvPr/>
        </p:nvSpPr>
        <p:spPr bwMode="auto">
          <a:xfrm>
            <a:off x="5160963" y="1528614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90" name="Text Box 84"/>
          <p:cNvSpPr txBox="1">
            <a:spLocks noChangeArrowheads="1"/>
          </p:cNvSpPr>
          <p:nvPr/>
        </p:nvSpPr>
        <p:spPr bwMode="auto">
          <a:xfrm>
            <a:off x="6759575" y="1528614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951413" y="1739751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92" name="Group 86"/>
          <p:cNvGrpSpPr>
            <a:grpSpLocks/>
          </p:cNvGrpSpPr>
          <p:nvPr/>
        </p:nvGrpSpPr>
        <p:grpSpPr bwMode="auto">
          <a:xfrm>
            <a:off x="3562350" y="1808014"/>
            <a:ext cx="277813" cy="2862262"/>
            <a:chOff x="1296" y="1920"/>
            <a:chExt cx="192" cy="1968"/>
          </a:xfrm>
        </p:grpSpPr>
        <p:sp>
          <p:nvSpPr>
            <p:cNvPr id="93" name="Text Box 8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4" name="Line 8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5" name="Text Box 89"/>
          <p:cNvSpPr txBox="1">
            <a:spLocks noChangeArrowheads="1"/>
          </p:cNvSpPr>
          <p:nvPr/>
        </p:nvSpPr>
        <p:spPr bwMode="auto">
          <a:xfrm>
            <a:off x="7732713" y="2131864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6" name="Group 90"/>
          <p:cNvGrpSpPr>
            <a:grpSpLocks/>
          </p:cNvGrpSpPr>
          <p:nvPr/>
        </p:nvGrpSpPr>
        <p:grpSpPr bwMode="auto">
          <a:xfrm>
            <a:off x="7105650" y="1808014"/>
            <a:ext cx="277813" cy="2862262"/>
            <a:chOff x="1296" y="1920"/>
            <a:chExt cx="192" cy="1968"/>
          </a:xfrm>
        </p:grpSpPr>
        <p:sp>
          <p:nvSpPr>
            <p:cNvPr id="97" name="Text Box 9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9" name="Text Box 93"/>
          <p:cNvSpPr txBox="1">
            <a:spLocks noChangeArrowheads="1"/>
          </p:cNvSpPr>
          <p:nvPr/>
        </p:nvSpPr>
        <p:spPr bwMode="auto">
          <a:xfrm rot="16235212">
            <a:off x="881063" y="3290738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100" name="Text Box 94"/>
          <p:cNvSpPr txBox="1">
            <a:spLocks noChangeArrowheads="1"/>
          </p:cNvSpPr>
          <p:nvPr/>
        </p:nvSpPr>
        <p:spPr bwMode="auto">
          <a:xfrm rot="16200000">
            <a:off x="2062957" y="197390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101" name="Text Box 95"/>
          <p:cNvSpPr txBox="1">
            <a:spLocks noChangeArrowheads="1"/>
          </p:cNvSpPr>
          <p:nvPr/>
        </p:nvSpPr>
        <p:spPr bwMode="auto">
          <a:xfrm rot="16200000">
            <a:off x="1880394" y="4561532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102" name="Text Box 96"/>
          <p:cNvSpPr txBox="1">
            <a:spLocks noChangeArrowheads="1"/>
          </p:cNvSpPr>
          <p:nvPr/>
        </p:nvSpPr>
        <p:spPr bwMode="auto">
          <a:xfrm rot="16219156">
            <a:off x="2212976" y="3636813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103" name="Text Box 97"/>
          <p:cNvSpPr txBox="1">
            <a:spLocks noChangeArrowheads="1"/>
          </p:cNvSpPr>
          <p:nvPr/>
        </p:nvSpPr>
        <p:spPr bwMode="auto">
          <a:xfrm rot="16200000">
            <a:off x="2062957" y="246285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104" name="Text Box 98"/>
          <p:cNvSpPr txBox="1">
            <a:spLocks noChangeArrowheads="1"/>
          </p:cNvSpPr>
          <p:nvPr/>
        </p:nvSpPr>
        <p:spPr bwMode="auto">
          <a:xfrm>
            <a:off x="228600" y="1628800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5" name="Freeform 99"/>
          <p:cNvSpPr>
            <a:spLocks/>
          </p:cNvSpPr>
          <p:nvPr/>
        </p:nvSpPr>
        <p:spPr bwMode="auto">
          <a:xfrm>
            <a:off x="484188" y="1935014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6" name="Group 100"/>
          <p:cNvGrpSpPr>
            <a:grpSpLocks/>
          </p:cNvGrpSpPr>
          <p:nvPr/>
        </p:nvGrpSpPr>
        <p:grpSpPr bwMode="auto">
          <a:xfrm>
            <a:off x="5368925" y="1877864"/>
            <a:ext cx="277813" cy="2862262"/>
            <a:chOff x="1296" y="1920"/>
            <a:chExt cx="192" cy="1968"/>
          </a:xfrm>
        </p:grpSpPr>
        <p:sp>
          <p:nvSpPr>
            <p:cNvPr id="107" name="Text Box 10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8" name="Line 10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graphicFrame>
        <p:nvGraphicFramePr>
          <p:cNvPr id="10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08428"/>
              </p:ext>
            </p:extLst>
          </p:nvPr>
        </p:nvGraphicFramePr>
        <p:xfrm>
          <a:off x="174625" y="5368504"/>
          <a:ext cx="8805863" cy="796800"/>
        </p:xfrm>
        <a:graphic>
          <a:graphicData uri="http://schemas.openxmlformats.org/drawingml/2006/table">
            <a:tbl>
              <a:tblPr/>
              <a:tblGrid>
                <a:gridCol w="1703388"/>
                <a:gridCol w="1790700"/>
                <a:gridCol w="1792287"/>
                <a:gridCol w="1766888"/>
                <a:gridCol w="1752600"/>
              </a:tblGrid>
              <a:tr h="3476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045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9263B54-F84D-4A6E-88E7-DD5110155AE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Idealer Fließbanddurchlauf (6)</a:t>
            </a:r>
            <a:endParaRPr lang="de-DE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59063" y="2087414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2520950" y="2089001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520950" y="2576364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520950" y="3063726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65163" y="3412976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 rot="16200000">
            <a:off x="2747963" y="3795563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4743450" y="1877864"/>
            <a:ext cx="492125" cy="1517650"/>
            <a:chOff x="4608" y="1152"/>
            <a:chExt cx="351" cy="1044"/>
          </a:xfrm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16200000">
            <a:off x="2643188" y="2717651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4325938" y="1877864"/>
            <a:ext cx="419100" cy="766762"/>
            <a:chOff x="4175" y="1104"/>
            <a:chExt cx="289" cy="826"/>
          </a:xfrm>
        </p:grpSpPr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123950" y="2854176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915988" y="2854176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1539875" y="3481239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4325938" y="2714476"/>
            <a:ext cx="419100" cy="773113"/>
            <a:chOff x="4175" y="1104"/>
            <a:chExt cx="289" cy="821"/>
          </a:xfrm>
        </p:grpSpPr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0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</a:t>
              </a:r>
            </a:p>
          </p:txBody>
        </p:sp>
      </p:grpSp>
      <p:sp>
        <p:nvSpPr>
          <p:cNvPr id="30" name="Text Box 24"/>
          <p:cNvSpPr txBox="1">
            <a:spLocks noChangeArrowheads="1"/>
          </p:cNvSpPr>
          <p:nvPr/>
        </p:nvSpPr>
        <p:spPr bwMode="auto">
          <a:xfrm rot="16200000">
            <a:off x="6496051" y="247158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6410325" y="2436664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6273800" y="2436664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 rot="16200000">
            <a:off x="6146007" y="3028007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2035175" y="2366814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Freeform 29"/>
          <p:cNvSpPr>
            <a:spLocks/>
          </p:cNvSpPr>
          <p:nvPr/>
        </p:nvSpPr>
        <p:spPr bwMode="auto">
          <a:xfrm>
            <a:off x="7732713" y="1817539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7739063" y="3138339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7383463" y="3343126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2035175" y="1947714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3841750" y="1947714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3286125" y="2366814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3841750" y="2366814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3286125" y="2854176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3841750" y="2854176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605338" y="2227114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4605338" y="3133576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5229225" y="2644626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5646738" y="2644626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6899275" y="299387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3"/>
          <p:cNvSpPr>
            <a:spLocks/>
          </p:cNvSpPr>
          <p:nvPr/>
        </p:nvSpPr>
        <p:spPr bwMode="auto">
          <a:xfrm>
            <a:off x="6064250" y="2296964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4"/>
          <p:cNvSpPr>
            <a:spLocks/>
          </p:cNvSpPr>
          <p:nvPr/>
        </p:nvSpPr>
        <p:spPr bwMode="auto">
          <a:xfrm>
            <a:off x="1435100" y="1528614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Freeform 45"/>
          <p:cNvSpPr>
            <a:spLocks/>
          </p:cNvSpPr>
          <p:nvPr/>
        </p:nvSpPr>
        <p:spPr bwMode="auto">
          <a:xfrm>
            <a:off x="2379663" y="3343126"/>
            <a:ext cx="5286375" cy="1398588"/>
          </a:xfrm>
          <a:custGeom>
            <a:avLst/>
            <a:gdLst>
              <a:gd name="T0" fmla="*/ 3467 w 3652"/>
              <a:gd name="T1" fmla="*/ 761 h 962"/>
              <a:gd name="T2" fmla="*/ 3650 w 3652"/>
              <a:gd name="T3" fmla="*/ 763 h 962"/>
              <a:gd name="T4" fmla="*/ 3652 w 3652"/>
              <a:gd name="T5" fmla="*/ 962 h 962"/>
              <a:gd name="T6" fmla="*/ 0 w 3652"/>
              <a:gd name="T7" fmla="*/ 960 h 962"/>
              <a:gd name="T8" fmla="*/ 2 w 3652"/>
              <a:gd name="T9" fmla="*/ 0 h 962"/>
              <a:gd name="T10" fmla="*/ 98 w 3652"/>
              <a:gd name="T11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52" h="962">
                <a:moveTo>
                  <a:pt x="3467" y="761"/>
                </a:moveTo>
                <a:lnTo>
                  <a:pt x="3650" y="763"/>
                </a:lnTo>
                <a:lnTo>
                  <a:pt x="3652" y="962"/>
                </a:lnTo>
                <a:lnTo>
                  <a:pt x="0" y="960"/>
                </a:lnTo>
                <a:lnTo>
                  <a:pt x="2" y="0"/>
                </a:lnTo>
                <a:lnTo>
                  <a:pt x="9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>
            <a:off x="5646738" y="4460726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Line 47"/>
          <p:cNvSpPr>
            <a:spLocks noChangeShapeType="1"/>
          </p:cNvSpPr>
          <p:nvPr/>
        </p:nvSpPr>
        <p:spPr bwMode="auto">
          <a:xfrm>
            <a:off x="3841750" y="4460726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48"/>
          <p:cNvSpPr>
            <a:spLocks/>
          </p:cNvSpPr>
          <p:nvPr/>
        </p:nvSpPr>
        <p:spPr bwMode="auto">
          <a:xfrm>
            <a:off x="2736850" y="2804964"/>
            <a:ext cx="5378450" cy="2063750"/>
          </a:xfrm>
          <a:custGeom>
            <a:avLst/>
            <a:gdLst>
              <a:gd name="T0" fmla="*/ 3650 w 3715"/>
              <a:gd name="T1" fmla="*/ 0 h 1419"/>
              <a:gd name="T2" fmla="*/ 3715 w 3715"/>
              <a:gd name="T3" fmla="*/ 0 h 1419"/>
              <a:gd name="T4" fmla="*/ 3713 w 3715"/>
              <a:gd name="T5" fmla="*/ 1416 h 1419"/>
              <a:gd name="T6" fmla="*/ 0 w 3715"/>
              <a:gd name="T7" fmla="*/ 1419 h 1419"/>
              <a:gd name="T8" fmla="*/ 0 w 3715"/>
              <a:gd name="T9" fmla="*/ 512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5" h="1419">
                <a:moveTo>
                  <a:pt x="3650" y="0"/>
                </a:moveTo>
                <a:lnTo>
                  <a:pt x="3715" y="0"/>
                </a:lnTo>
                <a:lnTo>
                  <a:pt x="3713" y="1416"/>
                </a:lnTo>
                <a:lnTo>
                  <a:pt x="0" y="1419"/>
                </a:lnTo>
                <a:lnTo>
                  <a:pt x="0" y="5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Freeform 49"/>
          <p:cNvSpPr>
            <a:spLocks/>
          </p:cNvSpPr>
          <p:nvPr/>
        </p:nvSpPr>
        <p:spPr bwMode="auto">
          <a:xfrm>
            <a:off x="2190750" y="3133576"/>
            <a:ext cx="1360488" cy="1323975"/>
          </a:xfrm>
          <a:custGeom>
            <a:avLst/>
            <a:gdLst>
              <a:gd name="T0" fmla="*/ 0 w 857"/>
              <a:gd name="T1" fmla="*/ 0 h 834"/>
              <a:gd name="T2" fmla="*/ 0 w 857"/>
              <a:gd name="T3" fmla="*/ 834 h 834"/>
              <a:gd name="T4" fmla="*/ 857 w 857"/>
              <a:gd name="T5" fmla="*/ 833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4">
                <a:moveTo>
                  <a:pt x="0" y="0"/>
                </a:moveTo>
                <a:lnTo>
                  <a:pt x="0" y="834"/>
                </a:lnTo>
                <a:lnTo>
                  <a:pt x="857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>
            <a:off x="3355975" y="404162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>
            <a:off x="2181225" y="4041626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2"/>
          <p:cNvSpPr>
            <a:spLocks/>
          </p:cNvSpPr>
          <p:nvPr/>
        </p:nvSpPr>
        <p:spPr bwMode="auto">
          <a:xfrm>
            <a:off x="3841750" y="3273276"/>
            <a:ext cx="485775" cy="768350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4119563" y="2854176"/>
            <a:ext cx="1249362" cy="908050"/>
          </a:xfrm>
          <a:custGeom>
            <a:avLst/>
            <a:gdLst>
              <a:gd name="T0" fmla="*/ 0 w 787"/>
              <a:gd name="T1" fmla="*/ 0 h 572"/>
              <a:gd name="T2" fmla="*/ 0 w 787"/>
              <a:gd name="T3" fmla="*/ 572 h 572"/>
              <a:gd name="T4" fmla="*/ 787 w 787"/>
              <a:gd name="T5" fmla="*/ 56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572">
                <a:moveTo>
                  <a:pt x="0" y="0"/>
                </a:moveTo>
                <a:lnTo>
                  <a:pt x="0" y="572"/>
                </a:lnTo>
                <a:lnTo>
                  <a:pt x="787" y="56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0" name="Line 54"/>
          <p:cNvSpPr>
            <a:spLocks noChangeShapeType="1"/>
          </p:cNvSpPr>
          <p:nvPr/>
        </p:nvSpPr>
        <p:spPr bwMode="auto">
          <a:xfrm>
            <a:off x="5646738" y="3762226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1" name="Line 55"/>
          <p:cNvSpPr>
            <a:spLocks noChangeShapeType="1"/>
          </p:cNvSpPr>
          <p:nvPr/>
        </p:nvSpPr>
        <p:spPr bwMode="auto">
          <a:xfrm>
            <a:off x="7383463" y="2296964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2" name="Freeform 56"/>
          <p:cNvSpPr>
            <a:spLocks/>
          </p:cNvSpPr>
          <p:nvPr/>
        </p:nvSpPr>
        <p:spPr bwMode="auto">
          <a:xfrm>
            <a:off x="5160963" y="2017564"/>
            <a:ext cx="207962" cy="93662"/>
          </a:xfrm>
          <a:custGeom>
            <a:avLst/>
            <a:gdLst>
              <a:gd name="T0" fmla="*/ 0 w 319"/>
              <a:gd name="T1" fmla="*/ 58 h 58"/>
              <a:gd name="T2" fmla="*/ 2 w 319"/>
              <a:gd name="T3" fmla="*/ 0 h 58"/>
              <a:gd name="T4" fmla="*/ 319 w 319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58">
                <a:moveTo>
                  <a:pt x="0" y="58"/>
                </a:moveTo>
                <a:lnTo>
                  <a:pt x="2" y="0"/>
                </a:lnTo>
                <a:lnTo>
                  <a:pt x="31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3" name="Freeform 57"/>
          <p:cNvSpPr>
            <a:spLocks/>
          </p:cNvSpPr>
          <p:nvPr/>
        </p:nvSpPr>
        <p:spPr bwMode="auto">
          <a:xfrm>
            <a:off x="784225" y="1668314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 rot="16200000">
            <a:off x="723901" y="1922313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5" name="Group 59"/>
          <p:cNvGrpSpPr>
            <a:grpSpLocks/>
          </p:cNvGrpSpPr>
          <p:nvPr/>
        </p:nvGrpSpPr>
        <p:grpSpPr bwMode="auto">
          <a:xfrm>
            <a:off x="1270000" y="1598464"/>
            <a:ext cx="417513" cy="768350"/>
            <a:chOff x="4175" y="1104"/>
            <a:chExt cx="289" cy="816"/>
          </a:xfrm>
        </p:grpSpPr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7" name="Text Box 61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8" name="Text Box 62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9" name="Freeform 63"/>
          <p:cNvSpPr>
            <a:spLocks/>
          </p:cNvSpPr>
          <p:nvPr/>
        </p:nvSpPr>
        <p:spPr bwMode="auto">
          <a:xfrm>
            <a:off x="750888" y="2501751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0" name="Line 64"/>
          <p:cNvSpPr>
            <a:spLocks noChangeShapeType="1"/>
          </p:cNvSpPr>
          <p:nvPr/>
        </p:nvSpPr>
        <p:spPr bwMode="auto">
          <a:xfrm>
            <a:off x="506413" y="1808014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>
            <a:off x="1062038" y="2157264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2" name="Line 66"/>
          <p:cNvSpPr>
            <a:spLocks noChangeShapeType="1"/>
          </p:cNvSpPr>
          <p:nvPr/>
        </p:nvSpPr>
        <p:spPr bwMode="auto">
          <a:xfrm>
            <a:off x="1549400" y="1947714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3" name="Freeform 67"/>
          <p:cNvSpPr>
            <a:spLocks/>
          </p:cNvSpPr>
          <p:nvPr/>
        </p:nvSpPr>
        <p:spPr bwMode="auto">
          <a:xfrm>
            <a:off x="1131888" y="1423839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4" name="Text Box 68"/>
          <p:cNvSpPr txBox="1">
            <a:spLocks noChangeArrowheads="1"/>
          </p:cNvSpPr>
          <p:nvPr/>
        </p:nvSpPr>
        <p:spPr bwMode="auto">
          <a:xfrm rot="16200000">
            <a:off x="241300" y="3249464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719138" y="3370114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0"/>
          <p:cNvSpPr>
            <a:spLocks noChangeArrowheads="1"/>
          </p:cNvSpPr>
          <p:nvPr/>
        </p:nvSpPr>
        <p:spPr bwMode="auto">
          <a:xfrm>
            <a:off x="2157413" y="3998764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1"/>
          <p:cNvSpPr>
            <a:spLocks noChangeArrowheads="1"/>
          </p:cNvSpPr>
          <p:nvPr/>
        </p:nvSpPr>
        <p:spPr bwMode="auto">
          <a:xfrm>
            <a:off x="2163763" y="308912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Oval 72"/>
          <p:cNvSpPr>
            <a:spLocks noChangeArrowheads="1"/>
          </p:cNvSpPr>
          <p:nvPr/>
        </p:nvSpPr>
        <p:spPr bwMode="auto">
          <a:xfrm>
            <a:off x="4084638" y="281607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9" name="Oval 73"/>
          <p:cNvSpPr>
            <a:spLocks noChangeArrowheads="1"/>
          </p:cNvSpPr>
          <p:nvPr/>
        </p:nvSpPr>
        <p:spPr bwMode="auto">
          <a:xfrm>
            <a:off x="6238875" y="225727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0" name="Oval 74"/>
          <p:cNvSpPr>
            <a:spLocks noChangeArrowheads="1"/>
          </p:cNvSpPr>
          <p:nvPr/>
        </p:nvSpPr>
        <p:spPr bwMode="auto">
          <a:xfrm>
            <a:off x="6032500" y="260652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1" name="Oval 75"/>
          <p:cNvSpPr>
            <a:spLocks noChangeArrowheads="1"/>
          </p:cNvSpPr>
          <p:nvPr/>
        </p:nvSpPr>
        <p:spPr bwMode="auto">
          <a:xfrm>
            <a:off x="2165350" y="28065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2" name="Oval 76"/>
          <p:cNvSpPr>
            <a:spLocks noChangeArrowheads="1"/>
          </p:cNvSpPr>
          <p:nvPr/>
        </p:nvSpPr>
        <p:spPr bwMode="auto">
          <a:xfrm>
            <a:off x="1576388" y="1915964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3" name="Text Box 77"/>
          <p:cNvSpPr txBox="1">
            <a:spLocks noChangeArrowheads="1"/>
          </p:cNvSpPr>
          <p:nvPr/>
        </p:nvSpPr>
        <p:spPr bwMode="auto">
          <a:xfrm>
            <a:off x="1662113" y="1528614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84" name="Group 78"/>
          <p:cNvGrpSpPr>
            <a:grpSpLocks/>
          </p:cNvGrpSpPr>
          <p:nvPr/>
        </p:nvGrpSpPr>
        <p:grpSpPr bwMode="auto">
          <a:xfrm>
            <a:off x="1757363" y="1808014"/>
            <a:ext cx="277812" cy="2862262"/>
            <a:chOff x="1296" y="1920"/>
            <a:chExt cx="192" cy="1968"/>
          </a:xfrm>
        </p:grpSpPr>
        <p:sp>
          <p:nvSpPr>
            <p:cNvPr id="85" name="Text Box 79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7" name="Line 81"/>
          <p:cNvSpPr>
            <a:spLocks noChangeShapeType="1"/>
          </p:cNvSpPr>
          <p:nvPr/>
        </p:nvSpPr>
        <p:spPr bwMode="auto">
          <a:xfrm>
            <a:off x="2193925" y="2847826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8" name="Text Box 82"/>
          <p:cNvSpPr txBox="1">
            <a:spLocks noChangeArrowheads="1"/>
          </p:cNvSpPr>
          <p:nvPr/>
        </p:nvSpPr>
        <p:spPr bwMode="auto">
          <a:xfrm>
            <a:off x="3427413" y="1528614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9" name="Text Box 83"/>
          <p:cNvSpPr txBox="1">
            <a:spLocks noChangeArrowheads="1"/>
          </p:cNvSpPr>
          <p:nvPr/>
        </p:nvSpPr>
        <p:spPr bwMode="auto">
          <a:xfrm>
            <a:off x="5160963" y="1528614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90" name="Text Box 84"/>
          <p:cNvSpPr txBox="1">
            <a:spLocks noChangeArrowheads="1"/>
          </p:cNvSpPr>
          <p:nvPr/>
        </p:nvSpPr>
        <p:spPr bwMode="auto">
          <a:xfrm>
            <a:off x="6759575" y="1528614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951413" y="1739751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92" name="Group 86"/>
          <p:cNvGrpSpPr>
            <a:grpSpLocks/>
          </p:cNvGrpSpPr>
          <p:nvPr/>
        </p:nvGrpSpPr>
        <p:grpSpPr bwMode="auto">
          <a:xfrm>
            <a:off x="3562350" y="1808014"/>
            <a:ext cx="277813" cy="2862262"/>
            <a:chOff x="1296" y="1920"/>
            <a:chExt cx="192" cy="1968"/>
          </a:xfrm>
        </p:grpSpPr>
        <p:sp>
          <p:nvSpPr>
            <p:cNvPr id="93" name="Text Box 8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4" name="Line 8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5" name="Text Box 89"/>
          <p:cNvSpPr txBox="1">
            <a:spLocks noChangeArrowheads="1"/>
          </p:cNvSpPr>
          <p:nvPr/>
        </p:nvSpPr>
        <p:spPr bwMode="auto">
          <a:xfrm>
            <a:off x="7732713" y="2131864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6" name="Group 90"/>
          <p:cNvGrpSpPr>
            <a:grpSpLocks/>
          </p:cNvGrpSpPr>
          <p:nvPr/>
        </p:nvGrpSpPr>
        <p:grpSpPr bwMode="auto">
          <a:xfrm>
            <a:off x="7105650" y="1808014"/>
            <a:ext cx="277813" cy="2862262"/>
            <a:chOff x="1296" y="1920"/>
            <a:chExt cx="192" cy="1968"/>
          </a:xfrm>
        </p:grpSpPr>
        <p:sp>
          <p:nvSpPr>
            <p:cNvPr id="97" name="Text Box 9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9" name="Text Box 93"/>
          <p:cNvSpPr txBox="1">
            <a:spLocks noChangeArrowheads="1"/>
          </p:cNvSpPr>
          <p:nvPr/>
        </p:nvSpPr>
        <p:spPr bwMode="auto">
          <a:xfrm rot="16235212">
            <a:off x="881063" y="3290738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100" name="Text Box 94"/>
          <p:cNvSpPr txBox="1">
            <a:spLocks noChangeArrowheads="1"/>
          </p:cNvSpPr>
          <p:nvPr/>
        </p:nvSpPr>
        <p:spPr bwMode="auto">
          <a:xfrm rot="16200000">
            <a:off x="2062957" y="197390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101" name="Text Box 95"/>
          <p:cNvSpPr txBox="1">
            <a:spLocks noChangeArrowheads="1"/>
          </p:cNvSpPr>
          <p:nvPr/>
        </p:nvSpPr>
        <p:spPr bwMode="auto">
          <a:xfrm rot="16200000">
            <a:off x="1880394" y="4561532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102" name="Text Box 96"/>
          <p:cNvSpPr txBox="1">
            <a:spLocks noChangeArrowheads="1"/>
          </p:cNvSpPr>
          <p:nvPr/>
        </p:nvSpPr>
        <p:spPr bwMode="auto">
          <a:xfrm rot="16219156">
            <a:off x="2212976" y="3636813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103" name="Text Box 97"/>
          <p:cNvSpPr txBox="1">
            <a:spLocks noChangeArrowheads="1"/>
          </p:cNvSpPr>
          <p:nvPr/>
        </p:nvSpPr>
        <p:spPr bwMode="auto">
          <a:xfrm rot="16200000">
            <a:off x="2062957" y="246285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104" name="Text Box 98"/>
          <p:cNvSpPr txBox="1">
            <a:spLocks noChangeArrowheads="1"/>
          </p:cNvSpPr>
          <p:nvPr/>
        </p:nvSpPr>
        <p:spPr bwMode="auto">
          <a:xfrm>
            <a:off x="228600" y="1628800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5" name="Freeform 99"/>
          <p:cNvSpPr>
            <a:spLocks/>
          </p:cNvSpPr>
          <p:nvPr/>
        </p:nvSpPr>
        <p:spPr bwMode="auto">
          <a:xfrm>
            <a:off x="484188" y="1935014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6" name="Group 100"/>
          <p:cNvGrpSpPr>
            <a:grpSpLocks/>
          </p:cNvGrpSpPr>
          <p:nvPr/>
        </p:nvGrpSpPr>
        <p:grpSpPr bwMode="auto">
          <a:xfrm>
            <a:off x="5368925" y="1877864"/>
            <a:ext cx="277813" cy="2862262"/>
            <a:chOff x="1296" y="1920"/>
            <a:chExt cx="192" cy="1968"/>
          </a:xfrm>
        </p:grpSpPr>
        <p:sp>
          <p:nvSpPr>
            <p:cNvPr id="107" name="Text Box 10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8" name="Line 10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graphicFrame>
        <p:nvGraphicFramePr>
          <p:cNvPr id="10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84830"/>
              </p:ext>
            </p:extLst>
          </p:nvPr>
        </p:nvGraphicFramePr>
        <p:xfrm>
          <a:off x="174625" y="5368504"/>
          <a:ext cx="8805863" cy="796800"/>
        </p:xfrm>
        <a:graphic>
          <a:graphicData uri="http://schemas.openxmlformats.org/drawingml/2006/table">
            <a:tbl>
              <a:tblPr/>
              <a:tblGrid>
                <a:gridCol w="1703388"/>
                <a:gridCol w="1790700"/>
                <a:gridCol w="1792287"/>
                <a:gridCol w="1766888"/>
                <a:gridCol w="1752600"/>
              </a:tblGrid>
              <a:tr h="3476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6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6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 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303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D0F227D-5B13-4270-9786-058F479611A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Pipeline-Hazards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Structural Hazards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(deutsch: strukturelle Abhängigkeiten oder Gefährdungen)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Verschiedene Fließbandstufen müssen auf dieselbe Hardware-Komponente zugreifen, weil diese nur sehr aufwändig oder überhaupt nicht zu duplizieren ist.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Speicherzugriffe, sofern für Daten und Befehle nicht über separate Pufferspeicher </a:t>
            </a:r>
            <a:r>
              <a:rPr lang="de-DE" i="1" dirty="0" smtClean="0"/>
              <a:t>(Caches)</a:t>
            </a:r>
            <a:r>
              <a:rPr lang="de-DE" dirty="0" smtClean="0"/>
              <a:t> eine weitgehende Unabhängigkeit erreicht wird.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 Gleitkommaeinheiten lässt sich häufig nicht mit jedem Takt eine neue Operation starten (zu teuer)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Eventuell Anhalten des Fließbandes </a:t>
            </a:r>
            <a:r>
              <a:rPr lang="en-US" i="1" dirty="0" smtClean="0"/>
              <a:t>(pipeline stall)</a:t>
            </a:r>
            <a:r>
              <a:rPr lang="de-DE" dirty="0" smtClean="0"/>
              <a:t> nötig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0791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5316D26-713C-401C-99A2-7AE223203F9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</a:pPr>
            <a:r>
              <a:rPr lang="de-DE" dirty="0" smtClean="0"/>
              <a:t>Fast alle der heute üblichen Rechner gehen auf den Von Neumann-Rechner mit folgenden Eigenschaften zurück: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Die Rechenanlage besteht aus den Funktionseinheiten </a:t>
            </a:r>
            <a:r>
              <a:rPr lang="de-DE" b="1" dirty="0" smtClean="0"/>
              <a:t>Speicher</a:t>
            </a:r>
            <a:r>
              <a:rPr lang="de-DE" dirty="0" smtClean="0"/>
              <a:t>, </a:t>
            </a:r>
            <a:r>
              <a:rPr lang="de-DE" b="1" dirty="0" smtClean="0"/>
              <a:t>Leitwerk</a:t>
            </a:r>
            <a:r>
              <a:rPr lang="de-DE" dirty="0" smtClean="0"/>
              <a:t> (bzw. Steuerwerk, engl. </a:t>
            </a:r>
            <a:r>
              <a:rPr lang="en-US" i="1" dirty="0" smtClean="0"/>
              <a:t>controller</a:t>
            </a:r>
            <a:r>
              <a:rPr lang="de-DE" dirty="0" smtClean="0"/>
              <a:t>), dem </a:t>
            </a:r>
            <a:r>
              <a:rPr lang="de-DE" b="1" dirty="0" smtClean="0"/>
              <a:t>Rechenwerk</a:t>
            </a:r>
            <a:r>
              <a:rPr lang="de-DE" dirty="0" smtClean="0"/>
              <a:t> (engl. </a:t>
            </a:r>
            <a:r>
              <a:rPr lang="en-US" i="1" dirty="0" smtClean="0"/>
              <a:t>data path</a:t>
            </a:r>
            <a:r>
              <a:rPr lang="de-DE" dirty="0" smtClean="0"/>
              <a:t>) und </a:t>
            </a:r>
            <a:r>
              <a:rPr lang="de-DE" b="1" dirty="0" smtClean="0"/>
              <a:t>Ein-/Ausgabe-Einheiten</a:t>
            </a:r>
            <a:r>
              <a:rPr lang="de-DE" dirty="0" smtClean="0"/>
              <a:t>.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 Rechnerarchitektur –</a:t>
            </a:r>
            <a:br>
              <a:rPr lang="de-DE" dirty="0" smtClean="0"/>
            </a:br>
            <a:r>
              <a:rPr lang="de-DE" dirty="0" smtClean="0"/>
              <a:t>das Von Neumann-Modell (1)</a:t>
            </a:r>
            <a:endParaRPr lang="de-DE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4055368"/>
            <a:ext cx="21336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4200" y="4055368"/>
            <a:ext cx="1600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de-DE" sz="2000" dirty="0" smtClean="0"/>
              <a:t>Speicher (für </a:t>
            </a:r>
            <a:r>
              <a:rPr lang="de-DE" sz="2000" dirty="0" smtClean="0"/>
              <a:t>Code + Daten)</a:t>
            </a:r>
            <a:endParaRPr lang="de-DE" sz="20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16200000">
            <a:off x="7083468" y="3996253"/>
            <a:ext cx="220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E/A-Einheiten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57800" y="3598168"/>
            <a:ext cx="2667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E/A-Geräte</a:t>
            </a:r>
            <a:endParaRPr lang="de-DE" sz="20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257800" y="4512568"/>
            <a:ext cx="2667000" cy="822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de-DE" sz="2000" dirty="0"/>
              <a:t>E/A-Steuerungen (</a:t>
            </a:r>
            <a:r>
              <a:rPr lang="de-DE" sz="2000" i="1" dirty="0"/>
              <a:t>I/O-controller</a:t>
            </a:r>
            <a:r>
              <a:rPr lang="de-DE" sz="2000" dirty="0"/>
              <a:t>)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990600" y="5960368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752600" y="535076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886200" y="535076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638800" y="535076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16200000">
            <a:off x="-320779" y="4249261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Prozessor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62000" y="4741168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62000" y="4207768"/>
            <a:ext cx="16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Leitwerk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62000" y="4817368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Rechenwerk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715000" y="40553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6096000" y="40553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553200" y="40553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7010400" y="40553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324600" y="5731768"/>
            <a:ext cx="2639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Verbindungsnetzwerk</a:t>
            </a:r>
          </a:p>
        </p:txBody>
      </p: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91" y="0"/>
            <a:ext cx="1928813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62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6D39518-D613-478B-BC81-8B374859BEF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Datenabhängigkeiten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Gegeben sei eine Folge von Maschinenbefehlen.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 marL="0">
              <a:lnSpc>
                <a:spcPct val="100000"/>
              </a:lnSpc>
            </a:pPr>
            <a:r>
              <a:rPr lang="de-DE" b="1" dirty="0" smtClean="0"/>
              <a:t>Definition:</a:t>
            </a:r>
            <a:r>
              <a:rPr lang="de-DE" dirty="0" smtClean="0"/>
              <a:t> Ein Befehl </a:t>
            </a:r>
            <a:r>
              <a:rPr lang="de-DE" i="1" dirty="0" smtClean="0"/>
              <a:t>j</a:t>
            </a:r>
            <a:r>
              <a:rPr lang="de-DE" dirty="0" smtClean="0"/>
              <a:t> heißt von einem vorausgehenden Befehl </a:t>
            </a:r>
            <a:r>
              <a:rPr lang="de-DE" i="1" dirty="0" smtClean="0"/>
              <a:t>i</a:t>
            </a:r>
            <a:r>
              <a:rPr lang="de-DE" dirty="0" smtClean="0"/>
              <a:t> </a:t>
            </a:r>
            <a:r>
              <a:rPr lang="de-DE" i="1" u="sng" dirty="0" smtClean="0"/>
              <a:t>datenabhängig</a:t>
            </a:r>
            <a:r>
              <a:rPr lang="de-DE" dirty="0" smtClean="0"/>
              <a:t>, wenn </a:t>
            </a:r>
            <a:r>
              <a:rPr lang="de-DE" i="1" dirty="0" smtClean="0"/>
              <a:t>i</a:t>
            </a:r>
            <a:r>
              <a:rPr lang="de-DE" dirty="0" smtClean="0"/>
              <a:t> Daten bereitstellt, die </a:t>
            </a:r>
            <a:r>
              <a:rPr lang="de-DE" i="1" dirty="0" smtClean="0"/>
              <a:t>j</a:t>
            </a:r>
            <a:r>
              <a:rPr lang="de-DE" dirty="0" smtClean="0"/>
              <a:t> benötigt.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</a:t>
            </a:r>
            <a:endParaRPr lang="de-DE" b="1" dirty="0"/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 </a:t>
            </a:r>
            <a:r>
              <a:rPr lang="de-DE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$12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,$2,$3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sub $4,$5,</a:t>
            </a:r>
            <a:r>
              <a:rPr lang="de-DE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$12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and $6,</a:t>
            </a:r>
            <a:r>
              <a:rPr lang="de-DE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$12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,$7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or  $10,</a:t>
            </a:r>
            <a:r>
              <a:rPr lang="de-DE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$12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,$9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xor $8,</a:t>
            </a:r>
            <a:r>
              <a:rPr lang="de-DE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$12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,$11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Diese Art der Abhängigkeit heißt (bei Hennessy und anderen) </a:t>
            </a:r>
            <a:r>
              <a:rPr lang="en-US" i="1" dirty="0" smtClean="0"/>
              <a:t>read after write-</a:t>
            </a:r>
            <a:r>
              <a:rPr lang="de-DE" dirty="0" smtClean="0"/>
              <a:t> (oder RAW-) Abhängigkeit</a:t>
            </a:r>
            <a:endParaRPr lang="de-DE" dirty="0"/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736906"/>
              </p:ext>
            </p:extLst>
          </p:nvPr>
        </p:nvGraphicFramePr>
        <p:xfrm>
          <a:off x="8028384" y="1828800"/>
          <a:ext cx="7508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Microsoft Note-It" r:id="rId4" imgW="1143000" imgH="1143000" progId="Note-It">
                  <p:embed/>
                </p:oleObj>
              </mc:Choice>
              <mc:Fallback>
                <p:oleObj name="Microsoft Note-It" r:id="rId4" imgW="1143000" imgH="1143000" progId="Note-I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1828800"/>
                        <a:ext cx="75088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7"/>
          <p:cNvSpPr>
            <a:spLocks/>
          </p:cNvSpPr>
          <p:nvPr/>
        </p:nvSpPr>
        <p:spPr bwMode="auto">
          <a:xfrm>
            <a:off x="4053408" y="3569568"/>
            <a:ext cx="76200" cy="1371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34408" y="3717032"/>
            <a:ext cx="3161928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Diese 4 Befehle sind vom </a:t>
            </a:r>
            <a:r>
              <a:rPr lang="de-DE" sz="2000" b="1" dirty="0">
                <a:latin typeface="Courier New" pitchFamily="49" charset="0"/>
              </a:rPr>
              <a:t>add</a:t>
            </a:r>
            <a:r>
              <a:rPr lang="de-DE" sz="2000" dirty="0"/>
              <a:t>-Befehl wegen </a:t>
            </a:r>
            <a:r>
              <a:rPr lang="de-DE" sz="2000" b="1" dirty="0">
                <a:latin typeface="Courier New" pitchFamily="49" charset="0"/>
              </a:rPr>
              <a:t>$12</a:t>
            </a:r>
            <a:r>
              <a:rPr lang="de-DE" sz="2000" dirty="0"/>
              <a:t> datenabhängig</a:t>
            </a:r>
          </a:p>
        </p:txBody>
      </p:sp>
    </p:spTree>
    <p:extLst>
      <p:ext uri="{BB962C8B-B14F-4D97-AF65-F5344CB8AC3E}">
        <p14:creationId xmlns:p14="http://schemas.microsoft.com/office/powerpoint/2010/main" val="1536241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7C481C5-035A-4552-98DF-6AF727E37B7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Datenabhängigkeiten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9" y="1387475"/>
            <a:ext cx="7488956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Gegeben sei wieder eine Folge von Maschinenbefehlen.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 marL="0">
              <a:lnSpc>
                <a:spcPct val="100000"/>
              </a:lnSpc>
            </a:pPr>
            <a:r>
              <a:rPr lang="de-DE" b="1" dirty="0" smtClean="0"/>
              <a:t>Definition:</a:t>
            </a:r>
            <a:r>
              <a:rPr lang="de-DE" dirty="0" smtClean="0"/>
              <a:t> Ein Befehl </a:t>
            </a:r>
            <a:r>
              <a:rPr lang="de-DE" i="1" dirty="0" smtClean="0"/>
              <a:t>i</a:t>
            </a:r>
            <a:r>
              <a:rPr lang="de-DE" dirty="0" smtClean="0"/>
              <a:t> heißt von einem </a:t>
            </a:r>
            <a:r>
              <a:rPr lang="de-DE" b="1" dirty="0" smtClean="0">
                <a:solidFill>
                  <a:srgbClr val="A32638"/>
                </a:solidFill>
              </a:rPr>
              <a:t>nachfolgenden</a:t>
            </a:r>
            <a:r>
              <a:rPr lang="de-DE" dirty="0" smtClean="0"/>
              <a:t> Befehl </a:t>
            </a:r>
            <a:r>
              <a:rPr lang="de-DE" i="1" dirty="0" smtClean="0"/>
              <a:t>j</a:t>
            </a:r>
            <a:r>
              <a:rPr lang="de-DE" dirty="0" smtClean="0"/>
              <a:t> </a:t>
            </a:r>
            <a:r>
              <a:rPr lang="de-DE" i="1" u="sng" dirty="0" smtClean="0"/>
              <a:t>antidatenabhängig</a:t>
            </a:r>
            <a:r>
              <a:rPr lang="de-DE" dirty="0" smtClean="0"/>
              <a:t>, falls </a:t>
            </a:r>
            <a:r>
              <a:rPr lang="de-DE" i="1" dirty="0" smtClean="0"/>
              <a:t>j</a:t>
            </a:r>
            <a:r>
              <a:rPr lang="de-DE" dirty="0" smtClean="0"/>
              <a:t> eine Speicherzelle beschreibt, die von </a:t>
            </a:r>
            <a:r>
              <a:rPr lang="de-DE" i="1" dirty="0" smtClean="0"/>
              <a:t>i</a:t>
            </a:r>
            <a:r>
              <a:rPr lang="de-DE" dirty="0" smtClean="0"/>
              <a:t> noch gelesen werden müsste.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</a:t>
            </a:r>
            <a:endParaRPr lang="de-DE" b="1" dirty="0"/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 $12,$2,$3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sub $4,$5,</a:t>
            </a:r>
            <a:r>
              <a:rPr lang="de-DE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$12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and $6,</a:t>
            </a:r>
            <a:r>
              <a:rPr lang="de-DE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$12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,$7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or  </a:t>
            </a:r>
            <a:r>
              <a:rPr lang="de-DE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$12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,$12,$9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xor $8,$12,$11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241608"/>
              </p:ext>
            </p:extLst>
          </p:nvPr>
        </p:nvGraphicFramePr>
        <p:xfrm>
          <a:off x="8028384" y="1828800"/>
          <a:ext cx="7508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Microsoft Note-It" r:id="rId4" imgW="1143000" imgH="1143000" progId="Note-It">
                  <p:embed/>
                </p:oleObj>
              </mc:Choice>
              <mc:Fallback>
                <p:oleObj name="Microsoft Note-It" r:id="rId4" imgW="1143000" imgH="1143000" progId="Note-I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1828800"/>
                        <a:ext cx="75088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7"/>
          <p:cNvSpPr>
            <a:spLocks/>
          </p:cNvSpPr>
          <p:nvPr/>
        </p:nvSpPr>
        <p:spPr bwMode="auto">
          <a:xfrm>
            <a:off x="4053600" y="3851316"/>
            <a:ext cx="75600" cy="648072"/>
          </a:xfrm>
          <a:prstGeom prst="rightBrace">
            <a:avLst>
              <a:gd name="adj1" fmla="val 1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34408" y="3635292"/>
            <a:ext cx="3161928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Diese </a:t>
            </a:r>
            <a:r>
              <a:rPr lang="de-DE" sz="2000" dirty="0" smtClean="0"/>
              <a:t>2 </a:t>
            </a:r>
            <a:r>
              <a:rPr lang="de-DE" sz="2000" dirty="0"/>
              <a:t>Befehle sind vom </a:t>
            </a:r>
            <a:r>
              <a:rPr lang="de-DE" sz="2000" b="1" dirty="0" smtClean="0">
                <a:latin typeface="Courier New" pitchFamily="49" charset="0"/>
              </a:rPr>
              <a:t>or</a:t>
            </a:r>
            <a:r>
              <a:rPr lang="de-DE" sz="2000" dirty="0" smtClean="0"/>
              <a:t>-Befehl </a:t>
            </a:r>
            <a:r>
              <a:rPr lang="de-DE" sz="2000" dirty="0"/>
              <a:t>wegen </a:t>
            </a:r>
            <a:r>
              <a:rPr lang="de-DE" sz="2000" b="1" dirty="0">
                <a:latin typeface="Courier New" pitchFamily="49" charset="0"/>
              </a:rPr>
              <a:t>$12</a:t>
            </a:r>
            <a:r>
              <a:rPr lang="de-DE" sz="2000" dirty="0"/>
              <a:t> </a:t>
            </a:r>
            <a:r>
              <a:rPr lang="de-DE" sz="2000" dirty="0" smtClean="0"/>
              <a:t>antidatenabhängig</a:t>
            </a:r>
            <a:endParaRPr lang="de-DE" sz="20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5229200"/>
            <a:ext cx="8785225" cy="8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dirty="0" smtClean="0"/>
              <a:t>Diese Art der Abhängigkeit heißt (bei Hennessy und anderen) </a:t>
            </a:r>
            <a:r>
              <a:rPr lang="en-US" i="1" dirty="0" smtClean="0"/>
              <a:t>write after read-</a:t>
            </a:r>
            <a:r>
              <a:rPr lang="de-DE" dirty="0" smtClean="0"/>
              <a:t> (oder WAR-) Abhängigkeit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882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42E7CEC-E7BB-4A15-AE76-548F1BE0418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Datenabhängigkeiten (3)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9" y="1387475"/>
            <a:ext cx="7488956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Gegeben sei (wieder) eine Folge von Maschinenbefehlen.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 marL="0">
              <a:lnSpc>
                <a:spcPct val="100000"/>
              </a:lnSpc>
            </a:pPr>
            <a:r>
              <a:rPr lang="de-DE" b="1" dirty="0" smtClean="0"/>
              <a:t>Definition:</a:t>
            </a:r>
            <a:r>
              <a:rPr lang="de-DE" dirty="0" smtClean="0"/>
              <a:t> Zwei Befehle </a:t>
            </a:r>
            <a:r>
              <a:rPr lang="de-DE" i="1" dirty="0" smtClean="0"/>
              <a:t>i</a:t>
            </a:r>
            <a:r>
              <a:rPr lang="de-DE" dirty="0" smtClean="0"/>
              <a:t> und </a:t>
            </a:r>
            <a:r>
              <a:rPr lang="de-DE" i="1" dirty="0" smtClean="0"/>
              <a:t>j</a:t>
            </a:r>
            <a:r>
              <a:rPr lang="de-DE" dirty="0" smtClean="0"/>
              <a:t> heißen voneinander </a:t>
            </a:r>
            <a:r>
              <a:rPr lang="de-DE" i="1" u="sng" dirty="0" smtClean="0"/>
              <a:t>Ausgabe-abhängig</a:t>
            </a:r>
            <a:r>
              <a:rPr lang="de-DE" dirty="0" smtClean="0"/>
              <a:t>, falls </a:t>
            </a:r>
            <a:r>
              <a:rPr lang="de-DE" i="1" dirty="0" smtClean="0"/>
              <a:t>i</a:t>
            </a:r>
            <a:r>
              <a:rPr lang="de-DE" dirty="0" smtClean="0"/>
              <a:t> und </a:t>
            </a:r>
            <a:r>
              <a:rPr lang="de-DE" i="1" dirty="0" smtClean="0"/>
              <a:t>j</a:t>
            </a:r>
            <a:r>
              <a:rPr lang="de-DE" dirty="0" smtClean="0"/>
              <a:t> die selbe Speicherzelle beschreiben.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</a:t>
            </a:r>
            <a:endParaRPr lang="de-DE" b="1" dirty="0"/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 </a:t>
            </a:r>
            <a:r>
              <a:rPr lang="de-DE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$12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,$2,$3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sub $4,$5,$12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and $6,$12,$7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or  </a:t>
            </a:r>
            <a:r>
              <a:rPr lang="de-DE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$12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,$12,$9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xor $8,$12,$11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080800"/>
              </p:ext>
            </p:extLst>
          </p:nvPr>
        </p:nvGraphicFramePr>
        <p:xfrm>
          <a:off x="8028384" y="1828800"/>
          <a:ext cx="7508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Microsoft Note-It" r:id="rId4" imgW="1143000" imgH="1143000" progId="Note-It">
                  <p:embed/>
                </p:oleObj>
              </mc:Choice>
              <mc:Fallback>
                <p:oleObj name="Microsoft Note-It" r:id="rId4" imgW="1143000" imgH="1143000" progId="Note-I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1828800"/>
                        <a:ext cx="75088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34408" y="3511021"/>
            <a:ext cx="3161928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Voneinander ausgabeabhängig</a:t>
            </a:r>
            <a:endParaRPr lang="de-DE" sz="20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5229200"/>
            <a:ext cx="8785225" cy="8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dirty="0" smtClean="0"/>
              <a:t>Diese Art der Abhängigkeit heißt (bei Hennessy und anderen) </a:t>
            </a:r>
            <a:r>
              <a:rPr lang="en-US" i="1" dirty="0" smtClean="0"/>
              <a:t>write after write-</a:t>
            </a:r>
            <a:r>
              <a:rPr lang="de-DE" dirty="0" smtClean="0"/>
              <a:t> (oder WAW-) Abhängigkeit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 bwMode="auto">
          <a:xfrm flipH="1" flipV="1">
            <a:off x="2915816" y="3356992"/>
            <a:ext cx="1518592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>
            <a:stCxn id="8" idx="1"/>
          </p:cNvCxnSpPr>
          <p:nvPr/>
        </p:nvCxnSpPr>
        <p:spPr bwMode="auto">
          <a:xfrm flipH="1">
            <a:off x="3059832" y="3866055"/>
            <a:ext cx="1374576" cy="4990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3186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D51301D-999D-4B99-9A79-25AE0D247BD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Bypässe, </a:t>
            </a:r>
            <a:r>
              <a:rPr lang="en-US" i="1" dirty="0" smtClean="0"/>
              <a:t>forwarding</a:t>
            </a:r>
            <a:r>
              <a:rPr lang="de-DE" dirty="0" smtClean="0"/>
              <a:t> – Behandlung des </a:t>
            </a:r>
            <a:r>
              <a:rPr lang="en-US" i="1" dirty="0" smtClean="0"/>
              <a:t>data hazards</a:t>
            </a:r>
            <a:r>
              <a:rPr lang="de-DE" dirty="0" smtClean="0"/>
              <a:t> bei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de-DE" dirty="0" smtClean="0"/>
              <a:t> und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sub</a:t>
            </a:r>
            <a:r>
              <a:rPr lang="de-DE" dirty="0">
                <a:cs typeface="Courier New" pitchFamily="49" charset="0"/>
              </a:rPr>
              <a:t> (1)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6549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251142"/>
              </p:ext>
            </p:extLst>
          </p:nvPr>
        </p:nvGraphicFramePr>
        <p:xfrm>
          <a:off x="179388" y="5373688"/>
          <a:ext cx="8805862" cy="95250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4572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$12,$2,$3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396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33FBAC7-DA4D-4D16-92AF-D5A8D54F996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Bypässe, </a:t>
            </a:r>
            <a:r>
              <a:rPr lang="en-US" i="1" dirty="0" smtClean="0"/>
              <a:t>forwarding</a:t>
            </a:r>
            <a:r>
              <a:rPr lang="de-DE" dirty="0" smtClean="0"/>
              <a:t> – Behandlung des </a:t>
            </a:r>
            <a:r>
              <a:rPr lang="en-US" i="1" dirty="0" smtClean="0"/>
              <a:t>data hazards</a:t>
            </a:r>
            <a:r>
              <a:rPr lang="de-DE" dirty="0" smtClean="0"/>
              <a:t> bei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de-DE" dirty="0" smtClean="0"/>
              <a:t> und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sub</a:t>
            </a:r>
            <a:r>
              <a:rPr lang="de-DE" dirty="0" smtClean="0">
                <a:latin typeface="+mn-lt"/>
                <a:cs typeface="Courier New" pitchFamily="49" charset="0"/>
              </a:rPr>
              <a:t> (2)</a:t>
            </a:r>
            <a:endParaRPr lang="de-DE" dirty="0">
              <a:latin typeface="+mn-lt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9532"/>
              </p:ext>
            </p:extLst>
          </p:nvPr>
        </p:nvGraphicFramePr>
        <p:xfrm>
          <a:off x="179388" y="5373688"/>
          <a:ext cx="8805862" cy="95250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4572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$12,$2,$3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357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9ED3CF0-5A83-4B3F-85CB-D6F36314406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Bypässe, </a:t>
            </a:r>
            <a:r>
              <a:rPr lang="en-US" i="1" dirty="0" smtClean="0"/>
              <a:t>forwarding</a:t>
            </a:r>
            <a:r>
              <a:rPr lang="de-DE" dirty="0" smtClean="0"/>
              <a:t> – Behandlung des </a:t>
            </a:r>
            <a:r>
              <a:rPr lang="en-US" i="1" dirty="0" smtClean="0"/>
              <a:t>data hazards</a:t>
            </a:r>
            <a:r>
              <a:rPr lang="de-DE" dirty="0" smtClean="0"/>
              <a:t> bei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de-DE" dirty="0" smtClean="0"/>
              <a:t> und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sub</a:t>
            </a:r>
            <a:r>
              <a:rPr lang="de-DE" dirty="0" smtClean="0">
                <a:latin typeface="+mn-lt"/>
                <a:cs typeface="Courier New" pitchFamily="49" charset="0"/>
              </a:rPr>
              <a:t> (3)</a:t>
            </a:r>
            <a:endParaRPr lang="de-DE" dirty="0">
              <a:latin typeface="+mn-lt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25496"/>
              </p:ext>
            </p:extLst>
          </p:nvPr>
        </p:nvGraphicFramePr>
        <p:xfrm>
          <a:off x="179388" y="5373688"/>
          <a:ext cx="8805862" cy="95250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4572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$12,$2,$3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669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6C98A88-D8C2-4758-80DE-1D248F09A90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Bypässe, </a:t>
            </a:r>
            <a:r>
              <a:rPr lang="en-US" i="1" dirty="0" smtClean="0"/>
              <a:t>forwarding</a:t>
            </a:r>
            <a:r>
              <a:rPr lang="de-DE" dirty="0" smtClean="0"/>
              <a:t> – Behandlung des </a:t>
            </a:r>
            <a:r>
              <a:rPr lang="en-US" i="1" dirty="0" smtClean="0"/>
              <a:t>data hazards</a:t>
            </a:r>
            <a:r>
              <a:rPr lang="de-DE" dirty="0" smtClean="0"/>
              <a:t> bei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de-DE" dirty="0" smtClean="0"/>
              <a:t> und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sub</a:t>
            </a:r>
            <a:r>
              <a:rPr lang="de-DE" dirty="0" smtClean="0">
                <a:latin typeface="+mn-lt"/>
                <a:cs typeface="Courier New" pitchFamily="49" charset="0"/>
              </a:rPr>
              <a:t> (4)</a:t>
            </a:r>
            <a:endParaRPr lang="de-DE" dirty="0">
              <a:latin typeface="+mn-lt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33943"/>
              </p:ext>
            </p:extLst>
          </p:nvPr>
        </p:nvGraphicFramePr>
        <p:xfrm>
          <a:off x="179388" y="5373688"/>
          <a:ext cx="8805862" cy="95250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4572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or $10,$12,$9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$12,$2,$3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pSp>
        <p:nvGrpSpPr>
          <p:cNvPr id="115" name="Group 215"/>
          <p:cNvGrpSpPr>
            <a:grpSpLocks/>
          </p:cNvGrpSpPr>
          <p:nvPr/>
        </p:nvGrpSpPr>
        <p:grpSpPr bwMode="auto">
          <a:xfrm>
            <a:off x="4276725" y="3068365"/>
            <a:ext cx="608013" cy="1728789"/>
            <a:chOff x="2694" y="1829"/>
            <a:chExt cx="383" cy="1089"/>
          </a:xfrm>
        </p:grpSpPr>
        <p:sp>
          <p:nvSpPr>
            <p:cNvPr id="116" name="AutoShape 216"/>
            <p:cNvSpPr>
              <a:spLocks noChangeArrowheads="1"/>
            </p:cNvSpPr>
            <p:nvPr/>
          </p:nvSpPr>
          <p:spPr bwMode="auto">
            <a:xfrm>
              <a:off x="2834" y="2835"/>
              <a:ext cx="243" cy="83"/>
            </a:xfrm>
            <a:prstGeom prst="leftArrow">
              <a:avLst>
                <a:gd name="adj1" fmla="val 50000"/>
                <a:gd name="adj2" fmla="val 7319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17" name="Rectangle 217"/>
            <p:cNvSpPr>
              <a:spLocks noChangeArrowheads="1"/>
            </p:cNvSpPr>
            <p:nvPr/>
          </p:nvSpPr>
          <p:spPr bwMode="auto">
            <a:xfrm>
              <a:off x="2694" y="1829"/>
              <a:ext cx="2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2800" dirty="0">
                  <a:solidFill>
                    <a:srgbClr val="FF3300"/>
                  </a:solidFill>
                  <a:sym typeface="Symbol" pitchFamily="18" charset="2"/>
                </a:rPr>
                <a:t></a:t>
              </a:r>
            </a:p>
          </p:txBody>
        </p:sp>
      </p:grpSp>
      <p:sp>
        <p:nvSpPr>
          <p:cNvPr id="121" name="Text Box 180"/>
          <p:cNvSpPr txBox="1">
            <a:spLocks noChangeArrowheads="1"/>
          </p:cNvSpPr>
          <p:nvPr/>
        </p:nvSpPr>
        <p:spPr bwMode="auto">
          <a:xfrm>
            <a:off x="5475288" y="2060848"/>
            <a:ext cx="471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3200" dirty="0">
                <a:solidFill>
                  <a:srgbClr val="FF3300"/>
                </a:solidFill>
                <a:sym typeface="Symbol" pitchFamily="18" charset="2"/>
              </a:rPr>
              <a:t></a:t>
            </a:r>
            <a:endParaRPr lang="en-US" sz="3200" dirty="0">
              <a:solidFill>
                <a:srgbClr val="FF33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2035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D89E4E3-9B55-4EB3-8AFA-30FD1669632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Bypässe, </a:t>
            </a:r>
            <a:r>
              <a:rPr lang="en-US" i="1" dirty="0" smtClean="0"/>
              <a:t>forwarding</a:t>
            </a:r>
            <a:r>
              <a:rPr lang="de-DE" dirty="0" smtClean="0"/>
              <a:t> – Behandlung des </a:t>
            </a:r>
            <a:r>
              <a:rPr lang="en-US" i="1" dirty="0" smtClean="0"/>
              <a:t>data hazards</a:t>
            </a:r>
            <a:r>
              <a:rPr lang="de-DE" dirty="0" smtClean="0"/>
              <a:t> bei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de-DE" dirty="0" smtClean="0"/>
              <a:t> und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sub</a:t>
            </a:r>
            <a:r>
              <a:rPr lang="de-DE" dirty="0" smtClean="0">
                <a:latin typeface="+mn-lt"/>
                <a:cs typeface="Courier New" pitchFamily="49" charset="0"/>
              </a:rPr>
              <a:t> (5)</a:t>
            </a:r>
            <a:endParaRPr lang="de-DE" dirty="0">
              <a:latin typeface="+mn-lt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417703"/>
              </p:ext>
            </p:extLst>
          </p:nvPr>
        </p:nvGraphicFramePr>
        <p:xfrm>
          <a:off x="179388" y="5373688"/>
          <a:ext cx="8805862" cy="95250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4572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xor $8,$12,$11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or $10,$12,$9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$12,$2,$3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8" name="Rectangle 182"/>
          <p:cNvSpPr>
            <a:spLocks noChangeArrowheads="1"/>
          </p:cNvSpPr>
          <p:nvPr/>
        </p:nvSpPr>
        <p:spPr bwMode="auto">
          <a:xfrm>
            <a:off x="7140575" y="1985466"/>
            <a:ext cx="471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3200" dirty="0">
                <a:solidFill>
                  <a:srgbClr val="FF3300"/>
                </a:solidFill>
                <a:sym typeface="Symbol" pitchFamily="18" charset="2"/>
              </a:rPr>
              <a:t></a:t>
            </a:r>
          </a:p>
        </p:txBody>
      </p:sp>
      <p:sp>
        <p:nvSpPr>
          <p:cNvPr id="119" name="AutoShape 159"/>
          <p:cNvSpPr>
            <a:spLocks noChangeArrowheads="1"/>
          </p:cNvSpPr>
          <p:nvPr/>
        </p:nvSpPr>
        <p:spPr bwMode="auto">
          <a:xfrm>
            <a:off x="5219700" y="4905226"/>
            <a:ext cx="385763" cy="107950"/>
          </a:xfrm>
          <a:prstGeom prst="leftArrow">
            <a:avLst>
              <a:gd name="adj1" fmla="val 50000"/>
              <a:gd name="adj2" fmla="val 8933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4237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4E57250-99F0-4B66-86A4-A71DA6541F6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Bypässe, </a:t>
            </a:r>
            <a:r>
              <a:rPr lang="en-US" i="1" dirty="0" smtClean="0"/>
              <a:t>forwarding</a:t>
            </a:r>
            <a:r>
              <a:rPr lang="de-DE" dirty="0" smtClean="0"/>
              <a:t> – Behandlung des </a:t>
            </a:r>
            <a:r>
              <a:rPr lang="en-US" i="1" dirty="0" smtClean="0"/>
              <a:t>data hazards</a:t>
            </a:r>
            <a:r>
              <a:rPr lang="de-DE" dirty="0" smtClean="0"/>
              <a:t> bei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de-DE" dirty="0" smtClean="0"/>
              <a:t> und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sub</a:t>
            </a:r>
            <a:r>
              <a:rPr lang="de-DE" dirty="0" smtClean="0">
                <a:latin typeface="+mn-lt"/>
                <a:cs typeface="Courier New" pitchFamily="49" charset="0"/>
              </a:rPr>
              <a:t> (6)</a:t>
            </a:r>
            <a:endParaRPr lang="de-DE" dirty="0">
              <a:latin typeface="+mn-lt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8676"/>
              </p:ext>
            </p:extLst>
          </p:nvPr>
        </p:nvGraphicFramePr>
        <p:xfrm>
          <a:off x="179388" y="5373688"/>
          <a:ext cx="8805862" cy="95250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4572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6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xor $8,$12,$11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or $10,$12,$9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053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6F9F800-66DC-477E-9FD7-0945F524354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Taktung zur Behandlung des </a:t>
            </a:r>
            <a:r>
              <a:rPr lang="en-US" i="1" dirty="0" smtClean="0"/>
              <a:t>data hazards</a:t>
            </a:r>
            <a:r>
              <a:rPr lang="de-DE" dirty="0" smtClean="0"/>
              <a:t> bei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or</a:t>
            </a:r>
            <a:r>
              <a:rPr lang="de-DE" dirty="0" smtClean="0"/>
              <a:t> </a:t>
            </a:r>
            <a:r>
              <a:rPr lang="de-DE" dirty="0" smtClean="0">
                <a:latin typeface="+mn-lt"/>
                <a:cs typeface="Courier New" pitchFamily="49" charset="0"/>
              </a:rPr>
              <a:t>(</a:t>
            </a:r>
            <a:r>
              <a:rPr lang="de-DE" dirty="0">
                <a:latin typeface="+mn-lt"/>
                <a:cs typeface="Courier New" pitchFamily="49" charset="0"/>
              </a:rPr>
              <a:t>1</a:t>
            </a:r>
            <a:r>
              <a:rPr lang="de-DE" dirty="0" smtClean="0">
                <a:latin typeface="+mn-lt"/>
                <a:cs typeface="Courier New" pitchFamily="49" charset="0"/>
              </a:rPr>
              <a:t>)</a:t>
            </a:r>
            <a:endParaRPr lang="de-DE" dirty="0">
              <a:latin typeface="+mn-lt"/>
              <a:cs typeface="Courier New" pitchFamily="49" charset="0"/>
            </a:endParaRPr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214030"/>
              </p:ext>
            </p:extLst>
          </p:nvPr>
        </p:nvGraphicFramePr>
        <p:xfrm>
          <a:off x="179388" y="5572844"/>
          <a:ext cx="8805862" cy="95250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4572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$12,$2,$3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1026"/>
          <p:cNvSpPr txBox="1">
            <a:spLocks noChangeArrowheads="1"/>
          </p:cNvSpPr>
          <p:nvPr/>
        </p:nvSpPr>
        <p:spPr bwMode="auto">
          <a:xfrm rot="16200000">
            <a:off x="2744788" y="212816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6" name="Rectangle 1027"/>
          <p:cNvSpPr>
            <a:spLocks noChangeArrowheads="1"/>
          </p:cNvSpPr>
          <p:nvPr/>
        </p:nvSpPr>
        <p:spPr bwMode="auto">
          <a:xfrm>
            <a:off x="2659063" y="2093243"/>
            <a:ext cx="627062" cy="1465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7" name="Freeform 1028"/>
          <p:cNvSpPr>
            <a:spLocks/>
          </p:cNvSpPr>
          <p:nvPr/>
        </p:nvSpPr>
        <p:spPr bwMode="auto">
          <a:xfrm>
            <a:off x="2520950" y="2094831"/>
            <a:ext cx="139700" cy="487362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8" name="Freeform 1029"/>
          <p:cNvSpPr>
            <a:spLocks/>
          </p:cNvSpPr>
          <p:nvPr/>
        </p:nvSpPr>
        <p:spPr bwMode="auto">
          <a:xfrm>
            <a:off x="2520950" y="258219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9" name="Freeform 1030"/>
          <p:cNvSpPr>
            <a:spLocks/>
          </p:cNvSpPr>
          <p:nvPr/>
        </p:nvSpPr>
        <p:spPr bwMode="auto">
          <a:xfrm>
            <a:off x="2520950" y="3069556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0" name="Line 1031"/>
          <p:cNvSpPr>
            <a:spLocks noChangeShapeType="1"/>
          </p:cNvSpPr>
          <p:nvPr/>
        </p:nvSpPr>
        <p:spPr bwMode="auto">
          <a:xfrm>
            <a:off x="665163" y="3418806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1" name="Text Box 1032"/>
          <p:cNvSpPr txBox="1">
            <a:spLocks noChangeArrowheads="1"/>
          </p:cNvSpPr>
          <p:nvPr/>
        </p:nvSpPr>
        <p:spPr bwMode="auto">
          <a:xfrm rot="16200000">
            <a:off x="2747963" y="3801393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22" name="Group 1033"/>
          <p:cNvGrpSpPr>
            <a:grpSpLocks/>
          </p:cNvGrpSpPr>
          <p:nvPr/>
        </p:nvGrpSpPr>
        <p:grpSpPr bwMode="auto">
          <a:xfrm>
            <a:off x="4743450" y="1883693"/>
            <a:ext cx="492125" cy="1517650"/>
            <a:chOff x="4608" y="1152"/>
            <a:chExt cx="351" cy="1044"/>
          </a:xfrm>
        </p:grpSpPr>
        <p:sp>
          <p:nvSpPr>
            <p:cNvPr id="123" name="Freeform 1034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Text Box 1035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25" name="Text Box 1036"/>
          <p:cNvSpPr txBox="1">
            <a:spLocks noChangeArrowheads="1"/>
          </p:cNvSpPr>
          <p:nvPr/>
        </p:nvSpPr>
        <p:spPr bwMode="auto">
          <a:xfrm rot="16200000">
            <a:off x="2643188" y="2723480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26" name="Freeform 1037"/>
          <p:cNvSpPr>
            <a:spLocks/>
          </p:cNvSpPr>
          <p:nvPr/>
        </p:nvSpPr>
        <p:spPr bwMode="auto">
          <a:xfrm>
            <a:off x="4327525" y="1883693"/>
            <a:ext cx="277813" cy="7572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7" name="Text Box 1038"/>
          <p:cNvSpPr txBox="1">
            <a:spLocks noChangeArrowheads="1"/>
          </p:cNvSpPr>
          <p:nvPr/>
        </p:nvSpPr>
        <p:spPr bwMode="auto">
          <a:xfrm>
            <a:off x="4325938" y="228533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28" name="Rectangle 1039"/>
          <p:cNvSpPr>
            <a:spLocks noChangeArrowheads="1"/>
          </p:cNvSpPr>
          <p:nvPr/>
        </p:nvSpPr>
        <p:spPr bwMode="auto">
          <a:xfrm>
            <a:off x="1123950" y="2860006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9" name="Freeform 1040"/>
          <p:cNvSpPr>
            <a:spLocks/>
          </p:cNvSpPr>
          <p:nvPr/>
        </p:nvSpPr>
        <p:spPr bwMode="auto">
          <a:xfrm>
            <a:off x="915988" y="2860006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0" name="Freeform 1041"/>
          <p:cNvSpPr>
            <a:spLocks/>
          </p:cNvSpPr>
          <p:nvPr/>
        </p:nvSpPr>
        <p:spPr bwMode="auto">
          <a:xfrm>
            <a:off x="1539875" y="3487068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1" name="Freeform 1042"/>
          <p:cNvSpPr>
            <a:spLocks/>
          </p:cNvSpPr>
          <p:nvPr/>
        </p:nvSpPr>
        <p:spPr bwMode="auto">
          <a:xfrm>
            <a:off x="4327525" y="2720306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2" name="Text Box 1043"/>
          <p:cNvSpPr txBox="1">
            <a:spLocks noChangeArrowheads="1"/>
          </p:cNvSpPr>
          <p:nvPr/>
        </p:nvSpPr>
        <p:spPr bwMode="auto">
          <a:xfrm>
            <a:off x="4329113" y="2764756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3" name="Text Box 1044"/>
          <p:cNvSpPr txBox="1">
            <a:spLocks noChangeArrowheads="1"/>
          </p:cNvSpPr>
          <p:nvPr/>
        </p:nvSpPr>
        <p:spPr bwMode="auto">
          <a:xfrm>
            <a:off x="4325938" y="3128293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4" name="Text Box 1045"/>
          <p:cNvSpPr txBox="1">
            <a:spLocks noChangeArrowheads="1"/>
          </p:cNvSpPr>
          <p:nvPr/>
        </p:nvSpPr>
        <p:spPr bwMode="auto">
          <a:xfrm rot="16200000">
            <a:off x="6496051" y="247741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35" name="Rectangle 1046"/>
          <p:cNvSpPr>
            <a:spLocks noChangeArrowheads="1"/>
          </p:cNvSpPr>
          <p:nvPr/>
        </p:nvSpPr>
        <p:spPr bwMode="auto">
          <a:xfrm>
            <a:off x="6410325" y="2442493"/>
            <a:ext cx="488950" cy="1535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Freeform 1047"/>
          <p:cNvSpPr>
            <a:spLocks/>
          </p:cNvSpPr>
          <p:nvPr/>
        </p:nvSpPr>
        <p:spPr bwMode="auto">
          <a:xfrm>
            <a:off x="6273800" y="2442493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7" name="Text Box 1048"/>
          <p:cNvSpPr txBox="1">
            <a:spLocks noChangeArrowheads="1"/>
          </p:cNvSpPr>
          <p:nvPr/>
        </p:nvSpPr>
        <p:spPr bwMode="auto">
          <a:xfrm rot="16200000">
            <a:off x="6146007" y="3033837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138" name="Freeform 1049"/>
          <p:cNvSpPr>
            <a:spLocks/>
          </p:cNvSpPr>
          <p:nvPr/>
        </p:nvSpPr>
        <p:spPr bwMode="auto">
          <a:xfrm>
            <a:off x="2035175" y="2372643"/>
            <a:ext cx="485775" cy="766763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9" name="Freeform 1050"/>
          <p:cNvSpPr>
            <a:spLocks/>
          </p:cNvSpPr>
          <p:nvPr/>
        </p:nvSpPr>
        <p:spPr bwMode="auto">
          <a:xfrm>
            <a:off x="7732713" y="1823368"/>
            <a:ext cx="277812" cy="19383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0" name="Text Box 1051"/>
          <p:cNvSpPr txBox="1">
            <a:spLocks noChangeArrowheads="1"/>
          </p:cNvSpPr>
          <p:nvPr/>
        </p:nvSpPr>
        <p:spPr bwMode="auto">
          <a:xfrm>
            <a:off x="7739063" y="3144168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141" name="Line 1052"/>
          <p:cNvSpPr>
            <a:spLocks noChangeShapeType="1"/>
          </p:cNvSpPr>
          <p:nvPr/>
        </p:nvSpPr>
        <p:spPr bwMode="auto">
          <a:xfrm>
            <a:off x="7383463" y="3348956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2" name="Line 1053"/>
          <p:cNvSpPr>
            <a:spLocks noChangeShapeType="1"/>
          </p:cNvSpPr>
          <p:nvPr/>
        </p:nvSpPr>
        <p:spPr bwMode="auto">
          <a:xfrm>
            <a:off x="2035175" y="195354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3" name="Line 1054"/>
          <p:cNvSpPr>
            <a:spLocks noChangeShapeType="1"/>
          </p:cNvSpPr>
          <p:nvPr/>
        </p:nvSpPr>
        <p:spPr bwMode="auto">
          <a:xfrm>
            <a:off x="3841750" y="195354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4" name="Line 1055"/>
          <p:cNvSpPr>
            <a:spLocks noChangeShapeType="1"/>
          </p:cNvSpPr>
          <p:nvPr/>
        </p:nvSpPr>
        <p:spPr bwMode="auto">
          <a:xfrm>
            <a:off x="3286125" y="2372643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5" name="Line 1056"/>
          <p:cNvSpPr>
            <a:spLocks noChangeShapeType="1"/>
          </p:cNvSpPr>
          <p:nvPr/>
        </p:nvSpPr>
        <p:spPr bwMode="auto">
          <a:xfrm>
            <a:off x="3286125" y="2860006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6" name="Line 1057"/>
          <p:cNvSpPr>
            <a:spLocks noChangeShapeType="1"/>
          </p:cNvSpPr>
          <p:nvPr/>
        </p:nvSpPr>
        <p:spPr bwMode="auto">
          <a:xfrm>
            <a:off x="3841750" y="2860006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7" name="Line 1058"/>
          <p:cNvSpPr>
            <a:spLocks noChangeShapeType="1"/>
          </p:cNvSpPr>
          <p:nvPr/>
        </p:nvSpPr>
        <p:spPr bwMode="auto">
          <a:xfrm>
            <a:off x="4605338" y="223294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8" name="Line 1059"/>
          <p:cNvSpPr>
            <a:spLocks noChangeShapeType="1"/>
          </p:cNvSpPr>
          <p:nvPr/>
        </p:nvSpPr>
        <p:spPr bwMode="auto">
          <a:xfrm>
            <a:off x="4605338" y="3139406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9" name="Line 1060"/>
          <p:cNvSpPr>
            <a:spLocks noChangeShapeType="1"/>
          </p:cNvSpPr>
          <p:nvPr/>
        </p:nvSpPr>
        <p:spPr bwMode="auto">
          <a:xfrm>
            <a:off x="5229225" y="2650456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0" name="Line 1061"/>
          <p:cNvSpPr>
            <a:spLocks noChangeShapeType="1"/>
          </p:cNvSpPr>
          <p:nvPr/>
        </p:nvSpPr>
        <p:spPr bwMode="auto">
          <a:xfrm>
            <a:off x="5646738" y="2650456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1" name="Line 1062"/>
          <p:cNvSpPr>
            <a:spLocks noChangeShapeType="1"/>
          </p:cNvSpPr>
          <p:nvPr/>
        </p:nvSpPr>
        <p:spPr bwMode="auto">
          <a:xfrm>
            <a:off x="6899275" y="299970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2" name="Freeform 1063"/>
          <p:cNvSpPr>
            <a:spLocks/>
          </p:cNvSpPr>
          <p:nvPr/>
        </p:nvSpPr>
        <p:spPr bwMode="auto">
          <a:xfrm>
            <a:off x="6064250" y="2302793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3" name="Freeform 1064"/>
          <p:cNvSpPr>
            <a:spLocks/>
          </p:cNvSpPr>
          <p:nvPr/>
        </p:nvSpPr>
        <p:spPr bwMode="auto">
          <a:xfrm>
            <a:off x="1435100" y="1534443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4" name="Freeform 1065"/>
          <p:cNvSpPr>
            <a:spLocks/>
          </p:cNvSpPr>
          <p:nvPr/>
        </p:nvSpPr>
        <p:spPr bwMode="auto">
          <a:xfrm>
            <a:off x="2382838" y="3348956"/>
            <a:ext cx="5280025" cy="1697037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5" name="Line 1066"/>
          <p:cNvSpPr>
            <a:spLocks noChangeShapeType="1"/>
          </p:cNvSpPr>
          <p:nvPr/>
        </p:nvSpPr>
        <p:spPr bwMode="auto">
          <a:xfrm>
            <a:off x="5646738" y="4466556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6" name="Line 1067"/>
          <p:cNvSpPr>
            <a:spLocks noChangeShapeType="1"/>
          </p:cNvSpPr>
          <p:nvPr/>
        </p:nvSpPr>
        <p:spPr bwMode="auto">
          <a:xfrm>
            <a:off x="3841750" y="4466556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7" name="Freeform 1068"/>
          <p:cNvSpPr>
            <a:spLocks/>
          </p:cNvSpPr>
          <p:nvPr/>
        </p:nvSpPr>
        <p:spPr bwMode="auto">
          <a:xfrm>
            <a:off x="2727325" y="2810793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8" name="Freeform 1069"/>
          <p:cNvSpPr>
            <a:spLocks/>
          </p:cNvSpPr>
          <p:nvPr/>
        </p:nvSpPr>
        <p:spPr bwMode="auto">
          <a:xfrm>
            <a:off x="2190750" y="3139406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9" name="Line 1070"/>
          <p:cNvSpPr>
            <a:spLocks noChangeShapeType="1"/>
          </p:cNvSpPr>
          <p:nvPr/>
        </p:nvSpPr>
        <p:spPr bwMode="auto">
          <a:xfrm>
            <a:off x="3355975" y="404745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0" name="Line 1071"/>
          <p:cNvSpPr>
            <a:spLocks noChangeShapeType="1"/>
          </p:cNvSpPr>
          <p:nvPr/>
        </p:nvSpPr>
        <p:spPr bwMode="auto">
          <a:xfrm>
            <a:off x="2181225" y="4047456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1" name="Freeform 1072"/>
          <p:cNvSpPr>
            <a:spLocks/>
          </p:cNvSpPr>
          <p:nvPr/>
        </p:nvSpPr>
        <p:spPr bwMode="auto">
          <a:xfrm>
            <a:off x="3841750" y="2979068"/>
            <a:ext cx="488950" cy="1068388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2" name="Freeform 1073"/>
          <p:cNvSpPr>
            <a:spLocks/>
          </p:cNvSpPr>
          <p:nvPr/>
        </p:nvSpPr>
        <p:spPr bwMode="auto">
          <a:xfrm>
            <a:off x="4119563" y="2860006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3" name="Line 1074"/>
          <p:cNvSpPr>
            <a:spLocks noChangeShapeType="1"/>
          </p:cNvSpPr>
          <p:nvPr/>
        </p:nvSpPr>
        <p:spPr bwMode="auto">
          <a:xfrm>
            <a:off x="5646738" y="3768056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4" name="Line 1075"/>
          <p:cNvSpPr>
            <a:spLocks noChangeShapeType="1"/>
          </p:cNvSpPr>
          <p:nvPr/>
        </p:nvSpPr>
        <p:spPr bwMode="auto">
          <a:xfrm>
            <a:off x="7383463" y="230279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5" name="Freeform 1076"/>
          <p:cNvSpPr>
            <a:spLocks/>
          </p:cNvSpPr>
          <p:nvPr/>
        </p:nvSpPr>
        <p:spPr bwMode="auto">
          <a:xfrm>
            <a:off x="5160963" y="2023393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6" name="Freeform 1077"/>
          <p:cNvSpPr>
            <a:spLocks/>
          </p:cNvSpPr>
          <p:nvPr/>
        </p:nvSpPr>
        <p:spPr bwMode="auto">
          <a:xfrm>
            <a:off x="784225" y="1674143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7" name="Text Box 1078"/>
          <p:cNvSpPr txBox="1">
            <a:spLocks noChangeArrowheads="1"/>
          </p:cNvSpPr>
          <p:nvPr/>
        </p:nvSpPr>
        <p:spPr bwMode="auto">
          <a:xfrm rot="16200000">
            <a:off x="723900" y="1928143"/>
            <a:ext cx="481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168" name="Group 1079"/>
          <p:cNvGrpSpPr>
            <a:grpSpLocks/>
          </p:cNvGrpSpPr>
          <p:nvPr/>
        </p:nvGrpSpPr>
        <p:grpSpPr bwMode="auto">
          <a:xfrm>
            <a:off x="1270000" y="1604293"/>
            <a:ext cx="417513" cy="768350"/>
            <a:chOff x="4175" y="1104"/>
            <a:chExt cx="289" cy="816"/>
          </a:xfrm>
        </p:grpSpPr>
        <p:sp>
          <p:nvSpPr>
            <p:cNvPr id="169" name="Freeform 1080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0" name="Text Box 1081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171" name="Text Box 1082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172" name="Freeform 1083"/>
          <p:cNvSpPr>
            <a:spLocks/>
          </p:cNvSpPr>
          <p:nvPr/>
        </p:nvSpPr>
        <p:spPr bwMode="auto">
          <a:xfrm>
            <a:off x="750888" y="2507581"/>
            <a:ext cx="33337" cy="90328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3" name="Line 1084"/>
          <p:cNvSpPr>
            <a:spLocks noChangeShapeType="1"/>
          </p:cNvSpPr>
          <p:nvPr/>
        </p:nvSpPr>
        <p:spPr bwMode="auto">
          <a:xfrm>
            <a:off x="506413" y="1813843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4" name="Line 1085"/>
          <p:cNvSpPr>
            <a:spLocks noChangeShapeType="1"/>
          </p:cNvSpPr>
          <p:nvPr/>
        </p:nvSpPr>
        <p:spPr bwMode="auto">
          <a:xfrm>
            <a:off x="1062038" y="216309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5" name="Line 1086"/>
          <p:cNvSpPr>
            <a:spLocks noChangeShapeType="1"/>
          </p:cNvSpPr>
          <p:nvPr/>
        </p:nvSpPr>
        <p:spPr bwMode="auto">
          <a:xfrm>
            <a:off x="1549400" y="1953543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6" name="Freeform 1087"/>
          <p:cNvSpPr>
            <a:spLocks/>
          </p:cNvSpPr>
          <p:nvPr/>
        </p:nvSpPr>
        <p:spPr bwMode="auto">
          <a:xfrm>
            <a:off x="1131888" y="1429668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7" name="Text Box 1088"/>
          <p:cNvSpPr txBox="1">
            <a:spLocks noChangeArrowheads="1"/>
          </p:cNvSpPr>
          <p:nvPr/>
        </p:nvSpPr>
        <p:spPr bwMode="auto">
          <a:xfrm rot="16200000">
            <a:off x="241300" y="3255294"/>
            <a:ext cx="560387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178" name="Oval 1089"/>
          <p:cNvSpPr>
            <a:spLocks noChangeArrowheads="1"/>
          </p:cNvSpPr>
          <p:nvPr/>
        </p:nvSpPr>
        <p:spPr bwMode="auto">
          <a:xfrm>
            <a:off x="719138" y="337594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9" name="Oval 1090"/>
          <p:cNvSpPr>
            <a:spLocks noChangeArrowheads="1"/>
          </p:cNvSpPr>
          <p:nvPr/>
        </p:nvSpPr>
        <p:spPr bwMode="auto">
          <a:xfrm>
            <a:off x="2157413" y="4004593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0" name="Oval 1091"/>
          <p:cNvSpPr>
            <a:spLocks noChangeArrowheads="1"/>
          </p:cNvSpPr>
          <p:nvPr/>
        </p:nvSpPr>
        <p:spPr bwMode="auto">
          <a:xfrm>
            <a:off x="2163763" y="309495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1" name="Oval 1092"/>
          <p:cNvSpPr>
            <a:spLocks noChangeArrowheads="1"/>
          </p:cNvSpPr>
          <p:nvPr/>
        </p:nvSpPr>
        <p:spPr bwMode="auto">
          <a:xfrm>
            <a:off x="4084638" y="282190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2" name="Oval 1093"/>
          <p:cNvSpPr>
            <a:spLocks noChangeArrowheads="1"/>
          </p:cNvSpPr>
          <p:nvPr/>
        </p:nvSpPr>
        <p:spPr bwMode="auto">
          <a:xfrm>
            <a:off x="6238875" y="226310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3" name="Oval 1094"/>
          <p:cNvSpPr>
            <a:spLocks noChangeArrowheads="1"/>
          </p:cNvSpPr>
          <p:nvPr/>
        </p:nvSpPr>
        <p:spPr bwMode="auto">
          <a:xfrm>
            <a:off x="6032500" y="261235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4" name="Oval 1095"/>
          <p:cNvSpPr>
            <a:spLocks noChangeArrowheads="1"/>
          </p:cNvSpPr>
          <p:nvPr/>
        </p:nvSpPr>
        <p:spPr bwMode="auto">
          <a:xfrm>
            <a:off x="2165350" y="281238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5" name="Oval 1096"/>
          <p:cNvSpPr>
            <a:spLocks noChangeArrowheads="1"/>
          </p:cNvSpPr>
          <p:nvPr/>
        </p:nvSpPr>
        <p:spPr bwMode="auto">
          <a:xfrm>
            <a:off x="1576388" y="192179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6" name="Text Box 1097"/>
          <p:cNvSpPr txBox="1">
            <a:spLocks noChangeArrowheads="1"/>
          </p:cNvSpPr>
          <p:nvPr/>
        </p:nvSpPr>
        <p:spPr bwMode="auto">
          <a:xfrm>
            <a:off x="1662113" y="1534443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187" name="Group 1098"/>
          <p:cNvGrpSpPr>
            <a:grpSpLocks/>
          </p:cNvGrpSpPr>
          <p:nvPr/>
        </p:nvGrpSpPr>
        <p:grpSpPr bwMode="auto">
          <a:xfrm>
            <a:off x="1757363" y="1813843"/>
            <a:ext cx="277812" cy="2862263"/>
            <a:chOff x="1296" y="1920"/>
            <a:chExt cx="192" cy="1968"/>
          </a:xfrm>
        </p:grpSpPr>
        <p:sp>
          <p:nvSpPr>
            <p:cNvPr id="188" name="Text Box 1099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89" name="Line 1100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0" name="Line 1101"/>
          <p:cNvSpPr>
            <a:spLocks noChangeShapeType="1"/>
          </p:cNvSpPr>
          <p:nvPr/>
        </p:nvSpPr>
        <p:spPr bwMode="auto">
          <a:xfrm>
            <a:off x="2193925" y="2853656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91" name="Text Box 1102"/>
          <p:cNvSpPr txBox="1">
            <a:spLocks noChangeArrowheads="1"/>
          </p:cNvSpPr>
          <p:nvPr/>
        </p:nvSpPr>
        <p:spPr bwMode="auto">
          <a:xfrm>
            <a:off x="3427413" y="1534443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192" name="Text Box 1103"/>
          <p:cNvSpPr txBox="1">
            <a:spLocks noChangeArrowheads="1"/>
          </p:cNvSpPr>
          <p:nvPr/>
        </p:nvSpPr>
        <p:spPr bwMode="auto">
          <a:xfrm>
            <a:off x="5160963" y="1534443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193" name="Text Box 1104"/>
          <p:cNvSpPr txBox="1">
            <a:spLocks noChangeArrowheads="1"/>
          </p:cNvSpPr>
          <p:nvPr/>
        </p:nvSpPr>
        <p:spPr bwMode="auto">
          <a:xfrm>
            <a:off x="6759575" y="1534443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194" name="Text Box 1105"/>
          <p:cNvSpPr txBox="1">
            <a:spLocks noChangeArrowheads="1"/>
          </p:cNvSpPr>
          <p:nvPr/>
        </p:nvSpPr>
        <p:spPr bwMode="auto">
          <a:xfrm>
            <a:off x="4951413" y="1745581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195" name="Group 1106"/>
          <p:cNvGrpSpPr>
            <a:grpSpLocks/>
          </p:cNvGrpSpPr>
          <p:nvPr/>
        </p:nvGrpSpPr>
        <p:grpSpPr bwMode="auto">
          <a:xfrm>
            <a:off x="3562350" y="1813843"/>
            <a:ext cx="277813" cy="2862263"/>
            <a:chOff x="1296" y="1920"/>
            <a:chExt cx="192" cy="1968"/>
          </a:xfrm>
        </p:grpSpPr>
        <p:sp>
          <p:nvSpPr>
            <p:cNvPr id="196" name="Text Box 110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7" name="Line 110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8" name="Text Box 1109"/>
          <p:cNvSpPr txBox="1">
            <a:spLocks noChangeArrowheads="1"/>
          </p:cNvSpPr>
          <p:nvPr/>
        </p:nvSpPr>
        <p:spPr bwMode="auto">
          <a:xfrm>
            <a:off x="7732713" y="2137693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199" name="Group 1110"/>
          <p:cNvGrpSpPr>
            <a:grpSpLocks/>
          </p:cNvGrpSpPr>
          <p:nvPr/>
        </p:nvGrpSpPr>
        <p:grpSpPr bwMode="auto">
          <a:xfrm>
            <a:off x="7105650" y="1813843"/>
            <a:ext cx="277813" cy="2862263"/>
            <a:chOff x="1296" y="1920"/>
            <a:chExt cx="192" cy="1968"/>
          </a:xfrm>
        </p:grpSpPr>
        <p:sp>
          <p:nvSpPr>
            <p:cNvPr id="200" name="Text Box 111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01" name="Line 111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02" name="Text Box 1113"/>
          <p:cNvSpPr txBox="1">
            <a:spLocks noChangeArrowheads="1"/>
          </p:cNvSpPr>
          <p:nvPr/>
        </p:nvSpPr>
        <p:spPr bwMode="auto">
          <a:xfrm rot="16235212">
            <a:off x="881063" y="3296568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203" name="Text Box 1114"/>
          <p:cNvSpPr txBox="1">
            <a:spLocks noChangeArrowheads="1"/>
          </p:cNvSpPr>
          <p:nvPr/>
        </p:nvSpPr>
        <p:spPr bwMode="auto">
          <a:xfrm rot="16200000">
            <a:off x="2062957" y="197973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204" name="Text Box 1115"/>
          <p:cNvSpPr txBox="1">
            <a:spLocks noChangeArrowheads="1"/>
          </p:cNvSpPr>
          <p:nvPr/>
        </p:nvSpPr>
        <p:spPr bwMode="auto">
          <a:xfrm rot="16200000">
            <a:off x="1923257" y="442448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205" name="Text Box 1116"/>
          <p:cNvSpPr txBox="1">
            <a:spLocks noChangeArrowheads="1"/>
          </p:cNvSpPr>
          <p:nvPr/>
        </p:nvSpPr>
        <p:spPr bwMode="auto">
          <a:xfrm rot="16219156">
            <a:off x="2212975" y="3642643"/>
            <a:ext cx="6270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206" name="Text Box 1117"/>
          <p:cNvSpPr txBox="1">
            <a:spLocks noChangeArrowheads="1"/>
          </p:cNvSpPr>
          <p:nvPr/>
        </p:nvSpPr>
        <p:spPr bwMode="auto">
          <a:xfrm rot="16200000">
            <a:off x="2062957" y="246868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207" name="Text Box 1118"/>
          <p:cNvSpPr txBox="1">
            <a:spLocks noChangeArrowheads="1"/>
          </p:cNvSpPr>
          <p:nvPr/>
        </p:nvSpPr>
        <p:spPr bwMode="auto">
          <a:xfrm>
            <a:off x="228600" y="1604293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208" name="Freeform 1119"/>
          <p:cNvSpPr>
            <a:spLocks/>
          </p:cNvSpPr>
          <p:nvPr/>
        </p:nvSpPr>
        <p:spPr bwMode="auto">
          <a:xfrm>
            <a:off x="484188" y="1940843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09" name="Group 1120"/>
          <p:cNvGrpSpPr>
            <a:grpSpLocks/>
          </p:cNvGrpSpPr>
          <p:nvPr/>
        </p:nvGrpSpPr>
        <p:grpSpPr bwMode="auto">
          <a:xfrm>
            <a:off x="5368925" y="1883693"/>
            <a:ext cx="277813" cy="2862263"/>
            <a:chOff x="1296" y="1920"/>
            <a:chExt cx="192" cy="1968"/>
          </a:xfrm>
        </p:grpSpPr>
        <p:sp>
          <p:nvSpPr>
            <p:cNvPr id="210" name="Text Box 112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11" name="Line 112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12" name="Freeform 1123"/>
          <p:cNvSpPr>
            <a:spLocks/>
          </p:cNvSpPr>
          <p:nvPr/>
        </p:nvSpPr>
        <p:spPr bwMode="auto">
          <a:xfrm>
            <a:off x="3838575" y="2051968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3" name="Freeform 1124"/>
          <p:cNvSpPr>
            <a:spLocks/>
          </p:cNvSpPr>
          <p:nvPr/>
        </p:nvSpPr>
        <p:spPr bwMode="auto">
          <a:xfrm>
            <a:off x="4186238" y="2569493"/>
            <a:ext cx="1884362" cy="2185988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4" name="Freeform 1125"/>
          <p:cNvSpPr>
            <a:spLocks/>
          </p:cNvSpPr>
          <p:nvPr/>
        </p:nvSpPr>
        <p:spPr bwMode="auto">
          <a:xfrm>
            <a:off x="4068763" y="2444081"/>
            <a:ext cx="3373437" cy="2443162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5" name="Freeform 1126"/>
          <p:cNvSpPr>
            <a:spLocks/>
          </p:cNvSpPr>
          <p:nvPr/>
        </p:nvSpPr>
        <p:spPr bwMode="auto">
          <a:xfrm>
            <a:off x="4003675" y="2286918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6" name="Line 1127"/>
          <p:cNvSpPr>
            <a:spLocks noChangeShapeType="1"/>
          </p:cNvSpPr>
          <p:nvPr/>
        </p:nvSpPr>
        <p:spPr bwMode="auto">
          <a:xfrm flipV="1">
            <a:off x="4068763" y="3115593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7" name="Line 1128"/>
          <p:cNvSpPr>
            <a:spLocks noChangeShapeType="1"/>
          </p:cNvSpPr>
          <p:nvPr/>
        </p:nvSpPr>
        <p:spPr bwMode="auto">
          <a:xfrm>
            <a:off x="4117975" y="3242593"/>
            <a:ext cx="204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8" name="Line 1129"/>
          <p:cNvSpPr>
            <a:spLocks noChangeShapeType="1"/>
          </p:cNvSpPr>
          <p:nvPr/>
        </p:nvSpPr>
        <p:spPr bwMode="auto">
          <a:xfrm flipV="1">
            <a:off x="4195763" y="3399756"/>
            <a:ext cx="1317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9" name="Oval 1130"/>
          <p:cNvSpPr>
            <a:spLocks noChangeArrowheads="1"/>
          </p:cNvSpPr>
          <p:nvPr/>
        </p:nvSpPr>
        <p:spPr bwMode="auto">
          <a:xfrm>
            <a:off x="4159250" y="337594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0" name="Oval 1131"/>
          <p:cNvSpPr>
            <a:spLocks noChangeArrowheads="1"/>
          </p:cNvSpPr>
          <p:nvPr/>
        </p:nvSpPr>
        <p:spPr bwMode="auto">
          <a:xfrm>
            <a:off x="4092575" y="322354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1" name="Oval 1132"/>
          <p:cNvSpPr>
            <a:spLocks noChangeArrowheads="1"/>
          </p:cNvSpPr>
          <p:nvPr/>
        </p:nvSpPr>
        <p:spPr bwMode="auto">
          <a:xfrm>
            <a:off x="4041775" y="309178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2" name="Text Box 1138"/>
          <p:cNvSpPr txBox="1">
            <a:spLocks noChangeArrowheads="1"/>
          </p:cNvSpPr>
          <p:nvPr/>
        </p:nvSpPr>
        <p:spPr bwMode="auto">
          <a:xfrm>
            <a:off x="4794250" y="5167313"/>
            <a:ext cx="434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Übernahme in die </a:t>
            </a:r>
            <a:r>
              <a:rPr lang="de-DE" sz="2000" i="1" dirty="0"/>
              <a:t>Pipeline-</a:t>
            </a:r>
            <a:r>
              <a:rPr lang="de-DE" sz="2000" dirty="0"/>
              <a:t>Register</a:t>
            </a:r>
          </a:p>
        </p:txBody>
      </p:sp>
      <p:sp>
        <p:nvSpPr>
          <p:cNvPr id="224" name="Freeform 1143"/>
          <p:cNvSpPr>
            <a:spLocks/>
          </p:cNvSpPr>
          <p:nvPr/>
        </p:nvSpPr>
        <p:spPr bwMode="auto">
          <a:xfrm>
            <a:off x="152400" y="5221387"/>
            <a:ext cx="4635500" cy="223837"/>
          </a:xfrm>
          <a:custGeom>
            <a:avLst/>
            <a:gdLst>
              <a:gd name="T0" fmla="*/ 0 w 2920"/>
              <a:gd name="T1" fmla="*/ 141 h 141"/>
              <a:gd name="T2" fmla="*/ 564 w 2920"/>
              <a:gd name="T3" fmla="*/ 141 h 141"/>
              <a:gd name="T4" fmla="*/ 564 w 2920"/>
              <a:gd name="T5" fmla="*/ 0 h 141"/>
              <a:gd name="T6" fmla="*/ 1491 w 2920"/>
              <a:gd name="T7" fmla="*/ 0 h 141"/>
              <a:gd name="T8" fmla="*/ 1491 w 2920"/>
              <a:gd name="T9" fmla="*/ 141 h 141"/>
              <a:gd name="T10" fmla="*/ 2256 w 2920"/>
              <a:gd name="T11" fmla="*/ 141 h 141"/>
              <a:gd name="T12" fmla="*/ 2256 w 2920"/>
              <a:gd name="T13" fmla="*/ 0 h 141"/>
              <a:gd name="T14" fmla="*/ 2534 w 2920"/>
              <a:gd name="T15" fmla="*/ 0 h 141"/>
              <a:gd name="T16" fmla="*/ 2920 w 2920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20" h="141">
                <a:moveTo>
                  <a:pt x="0" y="141"/>
                </a:moveTo>
                <a:lnTo>
                  <a:pt x="564" y="141"/>
                </a:lnTo>
                <a:lnTo>
                  <a:pt x="564" y="0"/>
                </a:lnTo>
                <a:lnTo>
                  <a:pt x="1491" y="0"/>
                </a:lnTo>
                <a:lnTo>
                  <a:pt x="1491" y="141"/>
                </a:lnTo>
                <a:lnTo>
                  <a:pt x="2256" y="141"/>
                </a:lnTo>
                <a:lnTo>
                  <a:pt x="2256" y="0"/>
                </a:lnTo>
                <a:lnTo>
                  <a:pt x="2534" y="0"/>
                </a:lnTo>
                <a:lnTo>
                  <a:pt x="292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5" name="Freeform 1149"/>
          <p:cNvSpPr>
            <a:spLocks/>
          </p:cNvSpPr>
          <p:nvPr/>
        </p:nvSpPr>
        <p:spPr bwMode="auto">
          <a:xfrm>
            <a:off x="1828800" y="1342356"/>
            <a:ext cx="6324600" cy="533400"/>
          </a:xfrm>
          <a:custGeom>
            <a:avLst/>
            <a:gdLst>
              <a:gd name="T0" fmla="*/ 3984 w 3984"/>
              <a:gd name="T1" fmla="*/ 0 h 336"/>
              <a:gd name="T2" fmla="*/ 0 w 3984"/>
              <a:gd name="T3" fmla="*/ 0 h 336"/>
              <a:gd name="T4" fmla="*/ 0 w 398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4" h="336">
                <a:moveTo>
                  <a:pt x="3984" y="0"/>
                </a:move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19050" cap="flat" cmpd="sng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6" name="Line 1150"/>
          <p:cNvSpPr>
            <a:spLocks noChangeShapeType="1"/>
          </p:cNvSpPr>
          <p:nvPr/>
        </p:nvSpPr>
        <p:spPr bwMode="auto">
          <a:xfrm>
            <a:off x="7162800" y="1342356"/>
            <a:ext cx="0" cy="5334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7" name="Line 1151"/>
          <p:cNvSpPr>
            <a:spLocks noChangeShapeType="1"/>
          </p:cNvSpPr>
          <p:nvPr/>
        </p:nvSpPr>
        <p:spPr bwMode="auto">
          <a:xfrm>
            <a:off x="5410200" y="1342356"/>
            <a:ext cx="0" cy="6096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8" name="Line 1152"/>
          <p:cNvSpPr>
            <a:spLocks noChangeShapeType="1"/>
          </p:cNvSpPr>
          <p:nvPr/>
        </p:nvSpPr>
        <p:spPr bwMode="auto">
          <a:xfrm>
            <a:off x="3657600" y="1342356"/>
            <a:ext cx="0" cy="5334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9" name="Line 1153"/>
          <p:cNvSpPr>
            <a:spLocks noChangeShapeType="1"/>
          </p:cNvSpPr>
          <p:nvPr/>
        </p:nvSpPr>
        <p:spPr bwMode="auto">
          <a:xfrm>
            <a:off x="2940050" y="1340768"/>
            <a:ext cx="0" cy="687388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0" name="Line 1154"/>
          <p:cNvSpPr>
            <a:spLocks noChangeShapeType="1"/>
          </p:cNvSpPr>
          <p:nvPr/>
        </p:nvSpPr>
        <p:spPr bwMode="auto">
          <a:xfrm>
            <a:off x="6629400" y="1342356"/>
            <a:ext cx="1588" cy="10287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1" name="Text Box 1155"/>
          <p:cNvSpPr txBox="1">
            <a:spLocks noChangeArrowheads="1"/>
          </p:cNvSpPr>
          <p:nvPr/>
        </p:nvSpPr>
        <p:spPr bwMode="auto">
          <a:xfrm>
            <a:off x="8153400" y="1154501"/>
            <a:ext cx="990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A32638"/>
                </a:solidFill>
              </a:rPr>
              <a:t>Takt</a:t>
            </a:r>
          </a:p>
        </p:txBody>
      </p:sp>
      <p:sp>
        <p:nvSpPr>
          <p:cNvPr id="232" name="Freeform 1156"/>
          <p:cNvSpPr>
            <a:spLocks/>
          </p:cNvSpPr>
          <p:nvPr/>
        </p:nvSpPr>
        <p:spPr bwMode="auto">
          <a:xfrm>
            <a:off x="619125" y="1342356"/>
            <a:ext cx="1204913" cy="1727200"/>
          </a:xfrm>
          <a:custGeom>
            <a:avLst/>
            <a:gdLst>
              <a:gd name="T0" fmla="*/ 759 w 759"/>
              <a:gd name="T1" fmla="*/ 0 h 1088"/>
              <a:gd name="T2" fmla="*/ 0 w 759"/>
              <a:gd name="T3" fmla="*/ 0 h 1088"/>
              <a:gd name="T4" fmla="*/ 0 w 759"/>
              <a:gd name="T5" fmla="*/ 1088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9" h="1088">
                <a:moveTo>
                  <a:pt x="759" y="0"/>
                </a:moveTo>
                <a:lnTo>
                  <a:pt x="0" y="0"/>
                </a:lnTo>
                <a:lnTo>
                  <a:pt x="0" y="1088"/>
                </a:lnTo>
              </a:path>
            </a:pathLst>
          </a:custGeom>
          <a:noFill/>
          <a:ln w="19050" cap="flat" cmpd="sng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3" name="Oval 1157"/>
          <p:cNvSpPr>
            <a:spLocks noChangeArrowheads="1"/>
          </p:cNvSpPr>
          <p:nvPr/>
        </p:nvSpPr>
        <p:spPr bwMode="auto">
          <a:xfrm>
            <a:off x="2905125" y="202656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4" name="Oval 1158"/>
          <p:cNvSpPr>
            <a:spLocks noChangeArrowheads="1"/>
          </p:cNvSpPr>
          <p:nvPr/>
        </p:nvSpPr>
        <p:spPr bwMode="auto">
          <a:xfrm>
            <a:off x="6597650" y="236946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5" name="Oval 1159"/>
          <p:cNvSpPr>
            <a:spLocks noChangeArrowheads="1"/>
          </p:cNvSpPr>
          <p:nvPr/>
        </p:nvSpPr>
        <p:spPr bwMode="auto">
          <a:xfrm>
            <a:off x="588963" y="306479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cxnSp>
        <p:nvCxnSpPr>
          <p:cNvPr id="240" name="Gerade Verbindung 239"/>
          <p:cNvCxnSpPr/>
          <p:nvPr/>
        </p:nvCxnSpPr>
        <p:spPr bwMode="auto">
          <a:xfrm flipH="1" flipV="1">
            <a:off x="3808413" y="5373216"/>
            <a:ext cx="1051619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94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0F43D96-F587-46D1-9C5E-6F9DD8720B3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sind diese Komponenten auf PC-</a:t>
            </a:r>
            <a:r>
              <a:rPr lang="en-US" i="1" dirty="0" smtClean="0"/>
              <a:t>Boards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195763" y="5988050"/>
            <a:ext cx="2824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/>
            <a:r>
              <a:rPr lang="de-DE" sz="2000" dirty="0"/>
              <a:t>Prozessor </a:t>
            </a:r>
            <a:r>
              <a:rPr lang="de-DE" sz="1600" dirty="0"/>
              <a:t>(unter Lüfter)</a:t>
            </a:r>
            <a:endParaRPr lang="en-US" sz="1600" dirty="0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051050" y="5945188"/>
            <a:ext cx="1184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de-DE" sz="2000" dirty="0"/>
              <a:t>Speicher</a:t>
            </a:r>
            <a:endParaRPr lang="en-US" sz="2000" dirty="0"/>
          </a:p>
        </p:txBody>
      </p:sp>
      <p:pic>
        <p:nvPicPr>
          <p:cNvPr id="28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296988"/>
            <a:ext cx="596106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AutoShape 64"/>
          <p:cNvSpPr>
            <a:spLocks noChangeArrowheads="1"/>
          </p:cNvSpPr>
          <p:nvPr/>
        </p:nvSpPr>
        <p:spPr bwMode="auto">
          <a:xfrm rot="15245490" flipH="1">
            <a:off x="4816475" y="5481638"/>
            <a:ext cx="752475" cy="260350"/>
          </a:xfrm>
          <a:prstGeom prst="rightArrow">
            <a:avLst>
              <a:gd name="adj1" fmla="val 50000"/>
              <a:gd name="adj2" fmla="val 7225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7452320" y="1660738"/>
            <a:ext cx="1452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PCIe-Karte</a:t>
            </a:r>
            <a:endParaRPr lang="en-US" sz="2000" dirty="0"/>
          </a:p>
        </p:txBody>
      </p:sp>
      <p:sp>
        <p:nvSpPr>
          <p:cNvPr id="32" name="AutoShape 67"/>
          <p:cNvSpPr>
            <a:spLocks noChangeArrowheads="1"/>
          </p:cNvSpPr>
          <p:nvPr/>
        </p:nvSpPr>
        <p:spPr bwMode="auto">
          <a:xfrm rot="11353201" flipH="1">
            <a:off x="4778375" y="1479550"/>
            <a:ext cx="2725738" cy="284163"/>
          </a:xfrm>
          <a:prstGeom prst="rightArrow">
            <a:avLst>
              <a:gd name="adj1" fmla="val 50000"/>
              <a:gd name="adj2" fmla="val 239804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3" name="Text Box 68"/>
          <p:cNvSpPr txBox="1">
            <a:spLocks noChangeArrowheads="1"/>
          </p:cNvSpPr>
          <p:nvPr/>
        </p:nvSpPr>
        <p:spPr bwMode="auto">
          <a:xfrm>
            <a:off x="303213" y="1556792"/>
            <a:ext cx="818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SATA</a:t>
            </a:r>
            <a:endParaRPr lang="en-US" sz="2000" dirty="0"/>
          </a:p>
        </p:txBody>
      </p:sp>
      <p:sp>
        <p:nvSpPr>
          <p:cNvPr id="34" name="AutoShape 64"/>
          <p:cNvSpPr>
            <a:spLocks noChangeArrowheads="1"/>
          </p:cNvSpPr>
          <p:nvPr/>
        </p:nvSpPr>
        <p:spPr bwMode="auto">
          <a:xfrm rot="2401670" flipH="1">
            <a:off x="799606" y="2021061"/>
            <a:ext cx="752475" cy="260350"/>
          </a:xfrm>
          <a:prstGeom prst="rightArrow">
            <a:avLst>
              <a:gd name="adj1" fmla="val 50000"/>
              <a:gd name="adj2" fmla="val 7225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5" name="AutoShape 64"/>
          <p:cNvSpPr>
            <a:spLocks noChangeArrowheads="1"/>
          </p:cNvSpPr>
          <p:nvPr/>
        </p:nvSpPr>
        <p:spPr bwMode="auto">
          <a:xfrm rot="18240318" flipH="1">
            <a:off x="2585282" y="5555732"/>
            <a:ext cx="752475" cy="260350"/>
          </a:xfrm>
          <a:prstGeom prst="rightArrow">
            <a:avLst>
              <a:gd name="adj1" fmla="val 50000"/>
              <a:gd name="adj2" fmla="val 7225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pic>
        <p:nvPicPr>
          <p:cNvPr id="36" name="Picture 22" descr="j03108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0"/>
            <a:ext cx="129381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28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0580E50-EEF4-47FC-BC21-5C09A405553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Taktung zur Behandlung des </a:t>
            </a:r>
            <a:r>
              <a:rPr lang="en-US" i="1" dirty="0" smtClean="0"/>
              <a:t>data hazards</a:t>
            </a:r>
            <a:r>
              <a:rPr lang="de-DE" dirty="0" smtClean="0"/>
              <a:t> bei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or</a:t>
            </a:r>
            <a:r>
              <a:rPr lang="de-DE" dirty="0" smtClean="0"/>
              <a:t> </a:t>
            </a:r>
            <a:r>
              <a:rPr lang="de-DE" dirty="0" smtClean="0">
                <a:latin typeface="+mn-lt"/>
                <a:cs typeface="Courier New" pitchFamily="49" charset="0"/>
              </a:rPr>
              <a:t>(2)</a:t>
            </a:r>
            <a:endParaRPr lang="de-DE" dirty="0">
              <a:latin typeface="+mn-lt"/>
              <a:cs typeface="Courier New" pitchFamily="49" charset="0"/>
            </a:endParaRPr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995599"/>
              </p:ext>
            </p:extLst>
          </p:nvPr>
        </p:nvGraphicFramePr>
        <p:xfrm>
          <a:off x="179388" y="5572844"/>
          <a:ext cx="8805862" cy="95250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4572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$12,$2,$3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1026"/>
          <p:cNvSpPr txBox="1">
            <a:spLocks noChangeArrowheads="1"/>
          </p:cNvSpPr>
          <p:nvPr/>
        </p:nvSpPr>
        <p:spPr bwMode="auto">
          <a:xfrm rot="16200000">
            <a:off x="2744788" y="212816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6" name="Rectangle 1027"/>
          <p:cNvSpPr>
            <a:spLocks noChangeArrowheads="1"/>
          </p:cNvSpPr>
          <p:nvPr/>
        </p:nvSpPr>
        <p:spPr bwMode="auto">
          <a:xfrm>
            <a:off x="2659063" y="2093243"/>
            <a:ext cx="627062" cy="1465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7" name="Freeform 1028"/>
          <p:cNvSpPr>
            <a:spLocks/>
          </p:cNvSpPr>
          <p:nvPr/>
        </p:nvSpPr>
        <p:spPr bwMode="auto">
          <a:xfrm>
            <a:off x="2520950" y="2094831"/>
            <a:ext cx="139700" cy="487362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8" name="Freeform 1029"/>
          <p:cNvSpPr>
            <a:spLocks/>
          </p:cNvSpPr>
          <p:nvPr/>
        </p:nvSpPr>
        <p:spPr bwMode="auto">
          <a:xfrm>
            <a:off x="2520950" y="258219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9" name="Freeform 1030"/>
          <p:cNvSpPr>
            <a:spLocks/>
          </p:cNvSpPr>
          <p:nvPr/>
        </p:nvSpPr>
        <p:spPr bwMode="auto">
          <a:xfrm>
            <a:off x="2520950" y="3069556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0" name="Line 1031"/>
          <p:cNvSpPr>
            <a:spLocks noChangeShapeType="1"/>
          </p:cNvSpPr>
          <p:nvPr/>
        </p:nvSpPr>
        <p:spPr bwMode="auto">
          <a:xfrm>
            <a:off x="665163" y="3418806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1" name="Text Box 1032"/>
          <p:cNvSpPr txBox="1">
            <a:spLocks noChangeArrowheads="1"/>
          </p:cNvSpPr>
          <p:nvPr/>
        </p:nvSpPr>
        <p:spPr bwMode="auto">
          <a:xfrm rot="16200000">
            <a:off x="2747963" y="3801393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22" name="Group 1033"/>
          <p:cNvGrpSpPr>
            <a:grpSpLocks/>
          </p:cNvGrpSpPr>
          <p:nvPr/>
        </p:nvGrpSpPr>
        <p:grpSpPr bwMode="auto">
          <a:xfrm>
            <a:off x="4743450" y="1883693"/>
            <a:ext cx="492125" cy="1517650"/>
            <a:chOff x="4608" y="1152"/>
            <a:chExt cx="351" cy="1044"/>
          </a:xfrm>
        </p:grpSpPr>
        <p:sp>
          <p:nvSpPr>
            <p:cNvPr id="123" name="Freeform 1034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Text Box 1035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25" name="Text Box 1036"/>
          <p:cNvSpPr txBox="1">
            <a:spLocks noChangeArrowheads="1"/>
          </p:cNvSpPr>
          <p:nvPr/>
        </p:nvSpPr>
        <p:spPr bwMode="auto">
          <a:xfrm rot="16200000">
            <a:off x="2643188" y="2723480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26" name="Freeform 1037"/>
          <p:cNvSpPr>
            <a:spLocks/>
          </p:cNvSpPr>
          <p:nvPr/>
        </p:nvSpPr>
        <p:spPr bwMode="auto">
          <a:xfrm>
            <a:off x="4327525" y="1883693"/>
            <a:ext cx="277813" cy="7572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7" name="Text Box 1038"/>
          <p:cNvSpPr txBox="1">
            <a:spLocks noChangeArrowheads="1"/>
          </p:cNvSpPr>
          <p:nvPr/>
        </p:nvSpPr>
        <p:spPr bwMode="auto">
          <a:xfrm>
            <a:off x="4325938" y="228533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28" name="Rectangle 1039"/>
          <p:cNvSpPr>
            <a:spLocks noChangeArrowheads="1"/>
          </p:cNvSpPr>
          <p:nvPr/>
        </p:nvSpPr>
        <p:spPr bwMode="auto">
          <a:xfrm>
            <a:off x="1123950" y="2860006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9" name="Freeform 1040"/>
          <p:cNvSpPr>
            <a:spLocks/>
          </p:cNvSpPr>
          <p:nvPr/>
        </p:nvSpPr>
        <p:spPr bwMode="auto">
          <a:xfrm>
            <a:off x="915988" y="2860006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0" name="Freeform 1041"/>
          <p:cNvSpPr>
            <a:spLocks/>
          </p:cNvSpPr>
          <p:nvPr/>
        </p:nvSpPr>
        <p:spPr bwMode="auto">
          <a:xfrm>
            <a:off x="1539875" y="3487068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1" name="Freeform 1042"/>
          <p:cNvSpPr>
            <a:spLocks/>
          </p:cNvSpPr>
          <p:nvPr/>
        </p:nvSpPr>
        <p:spPr bwMode="auto">
          <a:xfrm>
            <a:off x="4327525" y="2720306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2" name="Text Box 1043"/>
          <p:cNvSpPr txBox="1">
            <a:spLocks noChangeArrowheads="1"/>
          </p:cNvSpPr>
          <p:nvPr/>
        </p:nvSpPr>
        <p:spPr bwMode="auto">
          <a:xfrm>
            <a:off x="4329113" y="2764756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3" name="Text Box 1044"/>
          <p:cNvSpPr txBox="1">
            <a:spLocks noChangeArrowheads="1"/>
          </p:cNvSpPr>
          <p:nvPr/>
        </p:nvSpPr>
        <p:spPr bwMode="auto">
          <a:xfrm>
            <a:off x="4325938" y="3128293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4" name="Text Box 1045"/>
          <p:cNvSpPr txBox="1">
            <a:spLocks noChangeArrowheads="1"/>
          </p:cNvSpPr>
          <p:nvPr/>
        </p:nvSpPr>
        <p:spPr bwMode="auto">
          <a:xfrm rot="16200000">
            <a:off x="6496051" y="247741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35" name="Rectangle 1046"/>
          <p:cNvSpPr>
            <a:spLocks noChangeArrowheads="1"/>
          </p:cNvSpPr>
          <p:nvPr/>
        </p:nvSpPr>
        <p:spPr bwMode="auto">
          <a:xfrm>
            <a:off x="6410325" y="2442493"/>
            <a:ext cx="488950" cy="1535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Freeform 1047"/>
          <p:cNvSpPr>
            <a:spLocks/>
          </p:cNvSpPr>
          <p:nvPr/>
        </p:nvSpPr>
        <p:spPr bwMode="auto">
          <a:xfrm>
            <a:off x="6273800" y="2442493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7" name="Text Box 1048"/>
          <p:cNvSpPr txBox="1">
            <a:spLocks noChangeArrowheads="1"/>
          </p:cNvSpPr>
          <p:nvPr/>
        </p:nvSpPr>
        <p:spPr bwMode="auto">
          <a:xfrm rot="16200000">
            <a:off x="6146007" y="3033837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138" name="Freeform 1049"/>
          <p:cNvSpPr>
            <a:spLocks/>
          </p:cNvSpPr>
          <p:nvPr/>
        </p:nvSpPr>
        <p:spPr bwMode="auto">
          <a:xfrm>
            <a:off x="2035175" y="2372643"/>
            <a:ext cx="485775" cy="766763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9" name="Freeform 1050"/>
          <p:cNvSpPr>
            <a:spLocks/>
          </p:cNvSpPr>
          <p:nvPr/>
        </p:nvSpPr>
        <p:spPr bwMode="auto">
          <a:xfrm>
            <a:off x="7732713" y="1823368"/>
            <a:ext cx="277812" cy="19383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0" name="Text Box 1051"/>
          <p:cNvSpPr txBox="1">
            <a:spLocks noChangeArrowheads="1"/>
          </p:cNvSpPr>
          <p:nvPr/>
        </p:nvSpPr>
        <p:spPr bwMode="auto">
          <a:xfrm>
            <a:off x="7739063" y="3144168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141" name="Line 1052"/>
          <p:cNvSpPr>
            <a:spLocks noChangeShapeType="1"/>
          </p:cNvSpPr>
          <p:nvPr/>
        </p:nvSpPr>
        <p:spPr bwMode="auto">
          <a:xfrm>
            <a:off x="7383463" y="3348956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2" name="Line 1053"/>
          <p:cNvSpPr>
            <a:spLocks noChangeShapeType="1"/>
          </p:cNvSpPr>
          <p:nvPr/>
        </p:nvSpPr>
        <p:spPr bwMode="auto">
          <a:xfrm>
            <a:off x="2035175" y="195354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3" name="Line 1054"/>
          <p:cNvSpPr>
            <a:spLocks noChangeShapeType="1"/>
          </p:cNvSpPr>
          <p:nvPr/>
        </p:nvSpPr>
        <p:spPr bwMode="auto">
          <a:xfrm>
            <a:off x="3841750" y="195354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4" name="Line 1055"/>
          <p:cNvSpPr>
            <a:spLocks noChangeShapeType="1"/>
          </p:cNvSpPr>
          <p:nvPr/>
        </p:nvSpPr>
        <p:spPr bwMode="auto">
          <a:xfrm>
            <a:off x="3286125" y="2372643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5" name="Line 1056"/>
          <p:cNvSpPr>
            <a:spLocks noChangeShapeType="1"/>
          </p:cNvSpPr>
          <p:nvPr/>
        </p:nvSpPr>
        <p:spPr bwMode="auto">
          <a:xfrm>
            <a:off x="3286125" y="2860006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6" name="Line 1057"/>
          <p:cNvSpPr>
            <a:spLocks noChangeShapeType="1"/>
          </p:cNvSpPr>
          <p:nvPr/>
        </p:nvSpPr>
        <p:spPr bwMode="auto">
          <a:xfrm>
            <a:off x="3841750" y="2860006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7" name="Line 1058"/>
          <p:cNvSpPr>
            <a:spLocks noChangeShapeType="1"/>
          </p:cNvSpPr>
          <p:nvPr/>
        </p:nvSpPr>
        <p:spPr bwMode="auto">
          <a:xfrm>
            <a:off x="4605338" y="223294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8" name="Line 1059"/>
          <p:cNvSpPr>
            <a:spLocks noChangeShapeType="1"/>
          </p:cNvSpPr>
          <p:nvPr/>
        </p:nvSpPr>
        <p:spPr bwMode="auto">
          <a:xfrm>
            <a:off x="4605338" y="3139406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9" name="Line 1060"/>
          <p:cNvSpPr>
            <a:spLocks noChangeShapeType="1"/>
          </p:cNvSpPr>
          <p:nvPr/>
        </p:nvSpPr>
        <p:spPr bwMode="auto">
          <a:xfrm>
            <a:off x="5229225" y="2650456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0" name="Line 1061"/>
          <p:cNvSpPr>
            <a:spLocks noChangeShapeType="1"/>
          </p:cNvSpPr>
          <p:nvPr/>
        </p:nvSpPr>
        <p:spPr bwMode="auto">
          <a:xfrm>
            <a:off x="5646738" y="2650456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1" name="Line 1062"/>
          <p:cNvSpPr>
            <a:spLocks noChangeShapeType="1"/>
          </p:cNvSpPr>
          <p:nvPr/>
        </p:nvSpPr>
        <p:spPr bwMode="auto">
          <a:xfrm>
            <a:off x="6899275" y="299970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2" name="Freeform 1063"/>
          <p:cNvSpPr>
            <a:spLocks/>
          </p:cNvSpPr>
          <p:nvPr/>
        </p:nvSpPr>
        <p:spPr bwMode="auto">
          <a:xfrm>
            <a:off x="6064250" y="2302793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3" name="Freeform 1064"/>
          <p:cNvSpPr>
            <a:spLocks/>
          </p:cNvSpPr>
          <p:nvPr/>
        </p:nvSpPr>
        <p:spPr bwMode="auto">
          <a:xfrm>
            <a:off x="1435100" y="1534443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4" name="Freeform 1065"/>
          <p:cNvSpPr>
            <a:spLocks/>
          </p:cNvSpPr>
          <p:nvPr/>
        </p:nvSpPr>
        <p:spPr bwMode="auto">
          <a:xfrm>
            <a:off x="2382838" y="3348956"/>
            <a:ext cx="5280025" cy="1697037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5" name="Line 1066"/>
          <p:cNvSpPr>
            <a:spLocks noChangeShapeType="1"/>
          </p:cNvSpPr>
          <p:nvPr/>
        </p:nvSpPr>
        <p:spPr bwMode="auto">
          <a:xfrm>
            <a:off x="5646738" y="4466556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6" name="Line 1067"/>
          <p:cNvSpPr>
            <a:spLocks noChangeShapeType="1"/>
          </p:cNvSpPr>
          <p:nvPr/>
        </p:nvSpPr>
        <p:spPr bwMode="auto">
          <a:xfrm>
            <a:off x="3841750" y="4466556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7" name="Freeform 1068"/>
          <p:cNvSpPr>
            <a:spLocks/>
          </p:cNvSpPr>
          <p:nvPr/>
        </p:nvSpPr>
        <p:spPr bwMode="auto">
          <a:xfrm>
            <a:off x="2727325" y="2810793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8" name="Freeform 1069"/>
          <p:cNvSpPr>
            <a:spLocks/>
          </p:cNvSpPr>
          <p:nvPr/>
        </p:nvSpPr>
        <p:spPr bwMode="auto">
          <a:xfrm>
            <a:off x="2190750" y="3139406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9" name="Line 1070"/>
          <p:cNvSpPr>
            <a:spLocks noChangeShapeType="1"/>
          </p:cNvSpPr>
          <p:nvPr/>
        </p:nvSpPr>
        <p:spPr bwMode="auto">
          <a:xfrm>
            <a:off x="3355975" y="404745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0" name="Line 1071"/>
          <p:cNvSpPr>
            <a:spLocks noChangeShapeType="1"/>
          </p:cNvSpPr>
          <p:nvPr/>
        </p:nvSpPr>
        <p:spPr bwMode="auto">
          <a:xfrm>
            <a:off x="2181225" y="4047456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1" name="Freeform 1072"/>
          <p:cNvSpPr>
            <a:spLocks/>
          </p:cNvSpPr>
          <p:nvPr/>
        </p:nvSpPr>
        <p:spPr bwMode="auto">
          <a:xfrm>
            <a:off x="3841750" y="2979068"/>
            <a:ext cx="488950" cy="1068388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2" name="Freeform 1073"/>
          <p:cNvSpPr>
            <a:spLocks/>
          </p:cNvSpPr>
          <p:nvPr/>
        </p:nvSpPr>
        <p:spPr bwMode="auto">
          <a:xfrm>
            <a:off x="4119563" y="2860006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3" name="Line 1074"/>
          <p:cNvSpPr>
            <a:spLocks noChangeShapeType="1"/>
          </p:cNvSpPr>
          <p:nvPr/>
        </p:nvSpPr>
        <p:spPr bwMode="auto">
          <a:xfrm>
            <a:off x="5646738" y="3768056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4" name="Line 1075"/>
          <p:cNvSpPr>
            <a:spLocks noChangeShapeType="1"/>
          </p:cNvSpPr>
          <p:nvPr/>
        </p:nvSpPr>
        <p:spPr bwMode="auto">
          <a:xfrm>
            <a:off x="7383463" y="230279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5" name="Freeform 1076"/>
          <p:cNvSpPr>
            <a:spLocks/>
          </p:cNvSpPr>
          <p:nvPr/>
        </p:nvSpPr>
        <p:spPr bwMode="auto">
          <a:xfrm>
            <a:off x="5160963" y="2023393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6" name="Freeform 1077"/>
          <p:cNvSpPr>
            <a:spLocks/>
          </p:cNvSpPr>
          <p:nvPr/>
        </p:nvSpPr>
        <p:spPr bwMode="auto">
          <a:xfrm>
            <a:off x="784225" y="1674143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7" name="Text Box 1078"/>
          <p:cNvSpPr txBox="1">
            <a:spLocks noChangeArrowheads="1"/>
          </p:cNvSpPr>
          <p:nvPr/>
        </p:nvSpPr>
        <p:spPr bwMode="auto">
          <a:xfrm rot="16200000">
            <a:off x="723900" y="1928143"/>
            <a:ext cx="481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168" name="Group 1079"/>
          <p:cNvGrpSpPr>
            <a:grpSpLocks/>
          </p:cNvGrpSpPr>
          <p:nvPr/>
        </p:nvGrpSpPr>
        <p:grpSpPr bwMode="auto">
          <a:xfrm>
            <a:off x="1270000" y="1604293"/>
            <a:ext cx="417513" cy="768350"/>
            <a:chOff x="4175" y="1104"/>
            <a:chExt cx="289" cy="816"/>
          </a:xfrm>
        </p:grpSpPr>
        <p:sp>
          <p:nvSpPr>
            <p:cNvPr id="169" name="Freeform 1080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0" name="Text Box 1081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171" name="Text Box 1082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172" name="Freeform 1083"/>
          <p:cNvSpPr>
            <a:spLocks/>
          </p:cNvSpPr>
          <p:nvPr/>
        </p:nvSpPr>
        <p:spPr bwMode="auto">
          <a:xfrm>
            <a:off x="750888" y="2507581"/>
            <a:ext cx="33337" cy="90328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3" name="Line 1084"/>
          <p:cNvSpPr>
            <a:spLocks noChangeShapeType="1"/>
          </p:cNvSpPr>
          <p:nvPr/>
        </p:nvSpPr>
        <p:spPr bwMode="auto">
          <a:xfrm>
            <a:off x="506413" y="1813843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4" name="Line 1085"/>
          <p:cNvSpPr>
            <a:spLocks noChangeShapeType="1"/>
          </p:cNvSpPr>
          <p:nvPr/>
        </p:nvSpPr>
        <p:spPr bwMode="auto">
          <a:xfrm>
            <a:off x="1062038" y="216309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5" name="Line 1086"/>
          <p:cNvSpPr>
            <a:spLocks noChangeShapeType="1"/>
          </p:cNvSpPr>
          <p:nvPr/>
        </p:nvSpPr>
        <p:spPr bwMode="auto">
          <a:xfrm>
            <a:off x="1549400" y="1953543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6" name="Freeform 1087"/>
          <p:cNvSpPr>
            <a:spLocks/>
          </p:cNvSpPr>
          <p:nvPr/>
        </p:nvSpPr>
        <p:spPr bwMode="auto">
          <a:xfrm>
            <a:off x="1131888" y="1429668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7" name="Text Box 1088"/>
          <p:cNvSpPr txBox="1">
            <a:spLocks noChangeArrowheads="1"/>
          </p:cNvSpPr>
          <p:nvPr/>
        </p:nvSpPr>
        <p:spPr bwMode="auto">
          <a:xfrm rot="16200000">
            <a:off x="241300" y="3255294"/>
            <a:ext cx="560387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178" name="Oval 1089"/>
          <p:cNvSpPr>
            <a:spLocks noChangeArrowheads="1"/>
          </p:cNvSpPr>
          <p:nvPr/>
        </p:nvSpPr>
        <p:spPr bwMode="auto">
          <a:xfrm>
            <a:off x="719138" y="337594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9" name="Oval 1090"/>
          <p:cNvSpPr>
            <a:spLocks noChangeArrowheads="1"/>
          </p:cNvSpPr>
          <p:nvPr/>
        </p:nvSpPr>
        <p:spPr bwMode="auto">
          <a:xfrm>
            <a:off x="2157413" y="4004593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0" name="Oval 1091"/>
          <p:cNvSpPr>
            <a:spLocks noChangeArrowheads="1"/>
          </p:cNvSpPr>
          <p:nvPr/>
        </p:nvSpPr>
        <p:spPr bwMode="auto">
          <a:xfrm>
            <a:off x="2163763" y="309495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1" name="Oval 1092"/>
          <p:cNvSpPr>
            <a:spLocks noChangeArrowheads="1"/>
          </p:cNvSpPr>
          <p:nvPr/>
        </p:nvSpPr>
        <p:spPr bwMode="auto">
          <a:xfrm>
            <a:off x="4084638" y="282190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2" name="Oval 1093"/>
          <p:cNvSpPr>
            <a:spLocks noChangeArrowheads="1"/>
          </p:cNvSpPr>
          <p:nvPr/>
        </p:nvSpPr>
        <p:spPr bwMode="auto">
          <a:xfrm>
            <a:off x="6238875" y="226310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3" name="Oval 1094"/>
          <p:cNvSpPr>
            <a:spLocks noChangeArrowheads="1"/>
          </p:cNvSpPr>
          <p:nvPr/>
        </p:nvSpPr>
        <p:spPr bwMode="auto">
          <a:xfrm>
            <a:off x="6032500" y="261235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4" name="Oval 1095"/>
          <p:cNvSpPr>
            <a:spLocks noChangeArrowheads="1"/>
          </p:cNvSpPr>
          <p:nvPr/>
        </p:nvSpPr>
        <p:spPr bwMode="auto">
          <a:xfrm>
            <a:off x="2165350" y="281238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5" name="Oval 1096"/>
          <p:cNvSpPr>
            <a:spLocks noChangeArrowheads="1"/>
          </p:cNvSpPr>
          <p:nvPr/>
        </p:nvSpPr>
        <p:spPr bwMode="auto">
          <a:xfrm>
            <a:off x="1576388" y="192179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6" name="Text Box 1097"/>
          <p:cNvSpPr txBox="1">
            <a:spLocks noChangeArrowheads="1"/>
          </p:cNvSpPr>
          <p:nvPr/>
        </p:nvSpPr>
        <p:spPr bwMode="auto">
          <a:xfrm>
            <a:off x="1662113" y="1534443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187" name="Group 1098"/>
          <p:cNvGrpSpPr>
            <a:grpSpLocks/>
          </p:cNvGrpSpPr>
          <p:nvPr/>
        </p:nvGrpSpPr>
        <p:grpSpPr bwMode="auto">
          <a:xfrm>
            <a:off x="1757363" y="1813843"/>
            <a:ext cx="277812" cy="2862263"/>
            <a:chOff x="1296" y="1920"/>
            <a:chExt cx="192" cy="1968"/>
          </a:xfrm>
        </p:grpSpPr>
        <p:sp>
          <p:nvSpPr>
            <p:cNvPr id="188" name="Text Box 1099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89" name="Line 1100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0" name="Line 1101"/>
          <p:cNvSpPr>
            <a:spLocks noChangeShapeType="1"/>
          </p:cNvSpPr>
          <p:nvPr/>
        </p:nvSpPr>
        <p:spPr bwMode="auto">
          <a:xfrm>
            <a:off x="2193925" y="2853656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91" name="Text Box 1102"/>
          <p:cNvSpPr txBox="1">
            <a:spLocks noChangeArrowheads="1"/>
          </p:cNvSpPr>
          <p:nvPr/>
        </p:nvSpPr>
        <p:spPr bwMode="auto">
          <a:xfrm>
            <a:off x="3427413" y="1534443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192" name="Text Box 1103"/>
          <p:cNvSpPr txBox="1">
            <a:spLocks noChangeArrowheads="1"/>
          </p:cNvSpPr>
          <p:nvPr/>
        </p:nvSpPr>
        <p:spPr bwMode="auto">
          <a:xfrm>
            <a:off x="5160963" y="1534443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193" name="Text Box 1104"/>
          <p:cNvSpPr txBox="1">
            <a:spLocks noChangeArrowheads="1"/>
          </p:cNvSpPr>
          <p:nvPr/>
        </p:nvSpPr>
        <p:spPr bwMode="auto">
          <a:xfrm>
            <a:off x="6759575" y="1534443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194" name="Text Box 1105"/>
          <p:cNvSpPr txBox="1">
            <a:spLocks noChangeArrowheads="1"/>
          </p:cNvSpPr>
          <p:nvPr/>
        </p:nvSpPr>
        <p:spPr bwMode="auto">
          <a:xfrm>
            <a:off x="4951413" y="1745581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195" name="Group 1106"/>
          <p:cNvGrpSpPr>
            <a:grpSpLocks/>
          </p:cNvGrpSpPr>
          <p:nvPr/>
        </p:nvGrpSpPr>
        <p:grpSpPr bwMode="auto">
          <a:xfrm>
            <a:off x="3562350" y="1813843"/>
            <a:ext cx="277813" cy="2862263"/>
            <a:chOff x="1296" y="1920"/>
            <a:chExt cx="192" cy="1968"/>
          </a:xfrm>
        </p:grpSpPr>
        <p:sp>
          <p:nvSpPr>
            <p:cNvPr id="196" name="Text Box 110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7" name="Line 110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8" name="Text Box 1109"/>
          <p:cNvSpPr txBox="1">
            <a:spLocks noChangeArrowheads="1"/>
          </p:cNvSpPr>
          <p:nvPr/>
        </p:nvSpPr>
        <p:spPr bwMode="auto">
          <a:xfrm>
            <a:off x="7732713" y="2137693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199" name="Group 1110"/>
          <p:cNvGrpSpPr>
            <a:grpSpLocks/>
          </p:cNvGrpSpPr>
          <p:nvPr/>
        </p:nvGrpSpPr>
        <p:grpSpPr bwMode="auto">
          <a:xfrm>
            <a:off x="7105650" y="1813843"/>
            <a:ext cx="277813" cy="2862263"/>
            <a:chOff x="1296" y="1920"/>
            <a:chExt cx="192" cy="1968"/>
          </a:xfrm>
        </p:grpSpPr>
        <p:sp>
          <p:nvSpPr>
            <p:cNvPr id="200" name="Text Box 111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01" name="Line 111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02" name="Text Box 1113"/>
          <p:cNvSpPr txBox="1">
            <a:spLocks noChangeArrowheads="1"/>
          </p:cNvSpPr>
          <p:nvPr/>
        </p:nvSpPr>
        <p:spPr bwMode="auto">
          <a:xfrm rot="16235212">
            <a:off x="881063" y="3296568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203" name="Text Box 1114"/>
          <p:cNvSpPr txBox="1">
            <a:spLocks noChangeArrowheads="1"/>
          </p:cNvSpPr>
          <p:nvPr/>
        </p:nvSpPr>
        <p:spPr bwMode="auto">
          <a:xfrm rot="16200000">
            <a:off x="2062957" y="197973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204" name="Text Box 1115"/>
          <p:cNvSpPr txBox="1">
            <a:spLocks noChangeArrowheads="1"/>
          </p:cNvSpPr>
          <p:nvPr/>
        </p:nvSpPr>
        <p:spPr bwMode="auto">
          <a:xfrm rot="16200000">
            <a:off x="1923257" y="442448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205" name="Text Box 1116"/>
          <p:cNvSpPr txBox="1">
            <a:spLocks noChangeArrowheads="1"/>
          </p:cNvSpPr>
          <p:nvPr/>
        </p:nvSpPr>
        <p:spPr bwMode="auto">
          <a:xfrm rot="16219156">
            <a:off x="2212975" y="3642643"/>
            <a:ext cx="6270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206" name="Text Box 1117"/>
          <p:cNvSpPr txBox="1">
            <a:spLocks noChangeArrowheads="1"/>
          </p:cNvSpPr>
          <p:nvPr/>
        </p:nvSpPr>
        <p:spPr bwMode="auto">
          <a:xfrm rot="16200000">
            <a:off x="2062957" y="246868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207" name="Text Box 1118"/>
          <p:cNvSpPr txBox="1">
            <a:spLocks noChangeArrowheads="1"/>
          </p:cNvSpPr>
          <p:nvPr/>
        </p:nvSpPr>
        <p:spPr bwMode="auto">
          <a:xfrm>
            <a:off x="228600" y="1604293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208" name="Freeform 1119"/>
          <p:cNvSpPr>
            <a:spLocks/>
          </p:cNvSpPr>
          <p:nvPr/>
        </p:nvSpPr>
        <p:spPr bwMode="auto">
          <a:xfrm>
            <a:off x="484188" y="1940843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09" name="Group 1120"/>
          <p:cNvGrpSpPr>
            <a:grpSpLocks/>
          </p:cNvGrpSpPr>
          <p:nvPr/>
        </p:nvGrpSpPr>
        <p:grpSpPr bwMode="auto">
          <a:xfrm>
            <a:off x="5368925" y="1883693"/>
            <a:ext cx="277813" cy="2862263"/>
            <a:chOff x="1296" y="1920"/>
            <a:chExt cx="192" cy="1968"/>
          </a:xfrm>
        </p:grpSpPr>
        <p:sp>
          <p:nvSpPr>
            <p:cNvPr id="210" name="Text Box 112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11" name="Line 112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12" name="Freeform 1123"/>
          <p:cNvSpPr>
            <a:spLocks/>
          </p:cNvSpPr>
          <p:nvPr/>
        </p:nvSpPr>
        <p:spPr bwMode="auto">
          <a:xfrm>
            <a:off x="3838575" y="2051968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3" name="Freeform 1124"/>
          <p:cNvSpPr>
            <a:spLocks/>
          </p:cNvSpPr>
          <p:nvPr/>
        </p:nvSpPr>
        <p:spPr bwMode="auto">
          <a:xfrm>
            <a:off x="4186238" y="2569493"/>
            <a:ext cx="1884362" cy="2185988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4" name="Freeform 1125"/>
          <p:cNvSpPr>
            <a:spLocks/>
          </p:cNvSpPr>
          <p:nvPr/>
        </p:nvSpPr>
        <p:spPr bwMode="auto">
          <a:xfrm>
            <a:off x="4068763" y="2444081"/>
            <a:ext cx="3373437" cy="2443162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5" name="Freeform 1126"/>
          <p:cNvSpPr>
            <a:spLocks/>
          </p:cNvSpPr>
          <p:nvPr/>
        </p:nvSpPr>
        <p:spPr bwMode="auto">
          <a:xfrm>
            <a:off x="4003675" y="2286918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6" name="Line 1127"/>
          <p:cNvSpPr>
            <a:spLocks noChangeShapeType="1"/>
          </p:cNvSpPr>
          <p:nvPr/>
        </p:nvSpPr>
        <p:spPr bwMode="auto">
          <a:xfrm flipV="1">
            <a:off x="4068763" y="3115593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7" name="Line 1128"/>
          <p:cNvSpPr>
            <a:spLocks noChangeShapeType="1"/>
          </p:cNvSpPr>
          <p:nvPr/>
        </p:nvSpPr>
        <p:spPr bwMode="auto">
          <a:xfrm>
            <a:off x="4117975" y="3242593"/>
            <a:ext cx="204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8" name="Line 1129"/>
          <p:cNvSpPr>
            <a:spLocks noChangeShapeType="1"/>
          </p:cNvSpPr>
          <p:nvPr/>
        </p:nvSpPr>
        <p:spPr bwMode="auto">
          <a:xfrm flipV="1">
            <a:off x="4195763" y="3399756"/>
            <a:ext cx="1317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9" name="Oval 1130"/>
          <p:cNvSpPr>
            <a:spLocks noChangeArrowheads="1"/>
          </p:cNvSpPr>
          <p:nvPr/>
        </p:nvSpPr>
        <p:spPr bwMode="auto">
          <a:xfrm>
            <a:off x="4159250" y="337594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0" name="Oval 1131"/>
          <p:cNvSpPr>
            <a:spLocks noChangeArrowheads="1"/>
          </p:cNvSpPr>
          <p:nvPr/>
        </p:nvSpPr>
        <p:spPr bwMode="auto">
          <a:xfrm>
            <a:off x="4092575" y="322354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1" name="Oval 1132"/>
          <p:cNvSpPr>
            <a:spLocks noChangeArrowheads="1"/>
          </p:cNvSpPr>
          <p:nvPr/>
        </p:nvSpPr>
        <p:spPr bwMode="auto">
          <a:xfrm>
            <a:off x="4041775" y="309178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2" name="Text Box 1138"/>
          <p:cNvSpPr txBox="1">
            <a:spLocks noChangeArrowheads="1"/>
          </p:cNvSpPr>
          <p:nvPr/>
        </p:nvSpPr>
        <p:spPr bwMode="auto">
          <a:xfrm>
            <a:off x="4794250" y="5167313"/>
            <a:ext cx="434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Übernahme in die </a:t>
            </a:r>
            <a:r>
              <a:rPr lang="de-DE" sz="2000" i="1" dirty="0"/>
              <a:t>Pipeline-</a:t>
            </a:r>
            <a:r>
              <a:rPr lang="de-DE" sz="2000" dirty="0"/>
              <a:t>Register</a:t>
            </a:r>
          </a:p>
        </p:txBody>
      </p:sp>
      <p:sp>
        <p:nvSpPr>
          <p:cNvPr id="224" name="Freeform 1143"/>
          <p:cNvSpPr>
            <a:spLocks/>
          </p:cNvSpPr>
          <p:nvPr/>
        </p:nvSpPr>
        <p:spPr bwMode="auto">
          <a:xfrm>
            <a:off x="152400" y="5221387"/>
            <a:ext cx="4635500" cy="223837"/>
          </a:xfrm>
          <a:custGeom>
            <a:avLst/>
            <a:gdLst>
              <a:gd name="T0" fmla="*/ 0 w 2920"/>
              <a:gd name="T1" fmla="*/ 141 h 141"/>
              <a:gd name="T2" fmla="*/ 564 w 2920"/>
              <a:gd name="T3" fmla="*/ 141 h 141"/>
              <a:gd name="T4" fmla="*/ 564 w 2920"/>
              <a:gd name="T5" fmla="*/ 0 h 141"/>
              <a:gd name="T6" fmla="*/ 1491 w 2920"/>
              <a:gd name="T7" fmla="*/ 0 h 141"/>
              <a:gd name="T8" fmla="*/ 1491 w 2920"/>
              <a:gd name="T9" fmla="*/ 141 h 141"/>
              <a:gd name="T10" fmla="*/ 2256 w 2920"/>
              <a:gd name="T11" fmla="*/ 141 h 141"/>
              <a:gd name="T12" fmla="*/ 2256 w 2920"/>
              <a:gd name="T13" fmla="*/ 0 h 141"/>
              <a:gd name="T14" fmla="*/ 2534 w 2920"/>
              <a:gd name="T15" fmla="*/ 0 h 141"/>
              <a:gd name="T16" fmla="*/ 2920 w 2920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20" h="141">
                <a:moveTo>
                  <a:pt x="0" y="141"/>
                </a:moveTo>
                <a:lnTo>
                  <a:pt x="564" y="141"/>
                </a:lnTo>
                <a:lnTo>
                  <a:pt x="564" y="0"/>
                </a:lnTo>
                <a:lnTo>
                  <a:pt x="1491" y="0"/>
                </a:lnTo>
                <a:lnTo>
                  <a:pt x="1491" y="141"/>
                </a:lnTo>
                <a:lnTo>
                  <a:pt x="2256" y="141"/>
                </a:lnTo>
                <a:lnTo>
                  <a:pt x="2256" y="0"/>
                </a:lnTo>
                <a:lnTo>
                  <a:pt x="2534" y="0"/>
                </a:lnTo>
                <a:lnTo>
                  <a:pt x="292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5" name="Freeform 1149"/>
          <p:cNvSpPr>
            <a:spLocks/>
          </p:cNvSpPr>
          <p:nvPr/>
        </p:nvSpPr>
        <p:spPr bwMode="auto">
          <a:xfrm>
            <a:off x="1828800" y="1342356"/>
            <a:ext cx="6324600" cy="533400"/>
          </a:xfrm>
          <a:custGeom>
            <a:avLst/>
            <a:gdLst>
              <a:gd name="T0" fmla="*/ 3984 w 3984"/>
              <a:gd name="T1" fmla="*/ 0 h 336"/>
              <a:gd name="T2" fmla="*/ 0 w 3984"/>
              <a:gd name="T3" fmla="*/ 0 h 336"/>
              <a:gd name="T4" fmla="*/ 0 w 398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4" h="336">
                <a:moveTo>
                  <a:pt x="3984" y="0"/>
                </a:move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19050" cap="flat" cmpd="sng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6" name="Line 1150"/>
          <p:cNvSpPr>
            <a:spLocks noChangeShapeType="1"/>
          </p:cNvSpPr>
          <p:nvPr/>
        </p:nvSpPr>
        <p:spPr bwMode="auto">
          <a:xfrm>
            <a:off x="7162800" y="1342356"/>
            <a:ext cx="0" cy="5334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7" name="Line 1151"/>
          <p:cNvSpPr>
            <a:spLocks noChangeShapeType="1"/>
          </p:cNvSpPr>
          <p:nvPr/>
        </p:nvSpPr>
        <p:spPr bwMode="auto">
          <a:xfrm>
            <a:off x="5410200" y="1342356"/>
            <a:ext cx="0" cy="6096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8" name="Line 1152"/>
          <p:cNvSpPr>
            <a:spLocks noChangeShapeType="1"/>
          </p:cNvSpPr>
          <p:nvPr/>
        </p:nvSpPr>
        <p:spPr bwMode="auto">
          <a:xfrm>
            <a:off x="3657600" y="1342356"/>
            <a:ext cx="0" cy="5334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9" name="Line 1153"/>
          <p:cNvSpPr>
            <a:spLocks noChangeShapeType="1"/>
          </p:cNvSpPr>
          <p:nvPr/>
        </p:nvSpPr>
        <p:spPr bwMode="auto">
          <a:xfrm>
            <a:off x="2940050" y="1340768"/>
            <a:ext cx="0" cy="687388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0" name="Line 1154"/>
          <p:cNvSpPr>
            <a:spLocks noChangeShapeType="1"/>
          </p:cNvSpPr>
          <p:nvPr/>
        </p:nvSpPr>
        <p:spPr bwMode="auto">
          <a:xfrm>
            <a:off x="6629400" y="1342356"/>
            <a:ext cx="1588" cy="10287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1" name="Text Box 1155"/>
          <p:cNvSpPr txBox="1">
            <a:spLocks noChangeArrowheads="1"/>
          </p:cNvSpPr>
          <p:nvPr/>
        </p:nvSpPr>
        <p:spPr bwMode="auto">
          <a:xfrm>
            <a:off x="8153400" y="1154501"/>
            <a:ext cx="990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A32638"/>
                </a:solidFill>
              </a:rPr>
              <a:t>Takt</a:t>
            </a:r>
          </a:p>
        </p:txBody>
      </p:sp>
      <p:sp>
        <p:nvSpPr>
          <p:cNvPr id="232" name="Freeform 1156"/>
          <p:cNvSpPr>
            <a:spLocks/>
          </p:cNvSpPr>
          <p:nvPr/>
        </p:nvSpPr>
        <p:spPr bwMode="auto">
          <a:xfrm>
            <a:off x="619125" y="1342356"/>
            <a:ext cx="1204913" cy="1727200"/>
          </a:xfrm>
          <a:custGeom>
            <a:avLst/>
            <a:gdLst>
              <a:gd name="T0" fmla="*/ 759 w 759"/>
              <a:gd name="T1" fmla="*/ 0 h 1088"/>
              <a:gd name="T2" fmla="*/ 0 w 759"/>
              <a:gd name="T3" fmla="*/ 0 h 1088"/>
              <a:gd name="T4" fmla="*/ 0 w 759"/>
              <a:gd name="T5" fmla="*/ 1088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9" h="1088">
                <a:moveTo>
                  <a:pt x="759" y="0"/>
                </a:moveTo>
                <a:lnTo>
                  <a:pt x="0" y="0"/>
                </a:lnTo>
                <a:lnTo>
                  <a:pt x="0" y="1088"/>
                </a:lnTo>
              </a:path>
            </a:pathLst>
          </a:custGeom>
          <a:noFill/>
          <a:ln w="19050" cap="flat" cmpd="sng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3" name="Oval 1157"/>
          <p:cNvSpPr>
            <a:spLocks noChangeArrowheads="1"/>
          </p:cNvSpPr>
          <p:nvPr/>
        </p:nvSpPr>
        <p:spPr bwMode="auto">
          <a:xfrm>
            <a:off x="2905125" y="202656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4" name="Oval 1158"/>
          <p:cNvSpPr>
            <a:spLocks noChangeArrowheads="1"/>
          </p:cNvSpPr>
          <p:nvPr/>
        </p:nvSpPr>
        <p:spPr bwMode="auto">
          <a:xfrm>
            <a:off x="6597650" y="236946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5" name="Oval 1159"/>
          <p:cNvSpPr>
            <a:spLocks noChangeArrowheads="1"/>
          </p:cNvSpPr>
          <p:nvPr/>
        </p:nvSpPr>
        <p:spPr bwMode="auto">
          <a:xfrm>
            <a:off x="588963" y="306479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cxnSp>
        <p:nvCxnSpPr>
          <p:cNvPr id="236" name="Gerade Verbindung 235"/>
          <p:cNvCxnSpPr/>
          <p:nvPr/>
        </p:nvCxnSpPr>
        <p:spPr bwMode="auto">
          <a:xfrm flipH="1" flipV="1">
            <a:off x="3808413" y="5373216"/>
            <a:ext cx="1051619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44808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D196C19-A6F2-4069-AAC8-F36C4208605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Taktung zur Behandlung des </a:t>
            </a:r>
            <a:r>
              <a:rPr lang="en-US" i="1" dirty="0" smtClean="0"/>
              <a:t>data hazards</a:t>
            </a:r>
            <a:r>
              <a:rPr lang="de-DE" dirty="0" smtClean="0"/>
              <a:t> bei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or</a:t>
            </a:r>
            <a:r>
              <a:rPr lang="de-DE" dirty="0" smtClean="0"/>
              <a:t> </a:t>
            </a:r>
            <a:r>
              <a:rPr lang="de-DE" dirty="0" smtClean="0">
                <a:latin typeface="+mn-lt"/>
                <a:cs typeface="Courier New" pitchFamily="49" charset="0"/>
              </a:rPr>
              <a:t>(3)</a:t>
            </a:r>
            <a:endParaRPr lang="de-DE" dirty="0">
              <a:latin typeface="+mn-lt"/>
              <a:cs typeface="Courier New" pitchFamily="49" charset="0"/>
            </a:endParaRPr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6724"/>
              </p:ext>
            </p:extLst>
          </p:nvPr>
        </p:nvGraphicFramePr>
        <p:xfrm>
          <a:off x="179388" y="5572844"/>
          <a:ext cx="8805862" cy="95250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4572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$12,$2,$3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1026"/>
          <p:cNvSpPr txBox="1">
            <a:spLocks noChangeArrowheads="1"/>
          </p:cNvSpPr>
          <p:nvPr/>
        </p:nvSpPr>
        <p:spPr bwMode="auto">
          <a:xfrm rot="16200000">
            <a:off x="2744788" y="212816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6" name="Rectangle 1027"/>
          <p:cNvSpPr>
            <a:spLocks noChangeArrowheads="1"/>
          </p:cNvSpPr>
          <p:nvPr/>
        </p:nvSpPr>
        <p:spPr bwMode="auto">
          <a:xfrm>
            <a:off x="2659063" y="2093243"/>
            <a:ext cx="627062" cy="1465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7" name="Freeform 1028"/>
          <p:cNvSpPr>
            <a:spLocks/>
          </p:cNvSpPr>
          <p:nvPr/>
        </p:nvSpPr>
        <p:spPr bwMode="auto">
          <a:xfrm>
            <a:off x="2520950" y="2094831"/>
            <a:ext cx="139700" cy="487362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8" name="Freeform 1029"/>
          <p:cNvSpPr>
            <a:spLocks/>
          </p:cNvSpPr>
          <p:nvPr/>
        </p:nvSpPr>
        <p:spPr bwMode="auto">
          <a:xfrm>
            <a:off x="2520950" y="258219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9" name="Freeform 1030"/>
          <p:cNvSpPr>
            <a:spLocks/>
          </p:cNvSpPr>
          <p:nvPr/>
        </p:nvSpPr>
        <p:spPr bwMode="auto">
          <a:xfrm>
            <a:off x="2520950" y="3069556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0" name="Line 1031"/>
          <p:cNvSpPr>
            <a:spLocks noChangeShapeType="1"/>
          </p:cNvSpPr>
          <p:nvPr/>
        </p:nvSpPr>
        <p:spPr bwMode="auto">
          <a:xfrm>
            <a:off x="665163" y="3418806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1" name="Text Box 1032"/>
          <p:cNvSpPr txBox="1">
            <a:spLocks noChangeArrowheads="1"/>
          </p:cNvSpPr>
          <p:nvPr/>
        </p:nvSpPr>
        <p:spPr bwMode="auto">
          <a:xfrm rot="16200000">
            <a:off x="2747963" y="3801393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22" name="Group 1033"/>
          <p:cNvGrpSpPr>
            <a:grpSpLocks/>
          </p:cNvGrpSpPr>
          <p:nvPr/>
        </p:nvGrpSpPr>
        <p:grpSpPr bwMode="auto">
          <a:xfrm>
            <a:off x="4743450" y="1883693"/>
            <a:ext cx="492125" cy="1517650"/>
            <a:chOff x="4608" y="1152"/>
            <a:chExt cx="351" cy="1044"/>
          </a:xfrm>
        </p:grpSpPr>
        <p:sp>
          <p:nvSpPr>
            <p:cNvPr id="123" name="Freeform 1034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Text Box 1035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25" name="Text Box 1036"/>
          <p:cNvSpPr txBox="1">
            <a:spLocks noChangeArrowheads="1"/>
          </p:cNvSpPr>
          <p:nvPr/>
        </p:nvSpPr>
        <p:spPr bwMode="auto">
          <a:xfrm rot="16200000">
            <a:off x="2643188" y="2723480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26" name="Freeform 1037"/>
          <p:cNvSpPr>
            <a:spLocks/>
          </p:cNvSpPr>
          <p:nvPr/>
        </p:nvSpPr>
        <p:spPr bwMode="auto">
          <a:xfrm>
            <a:off x="4327525" y="1883693"/>
            <a:ext cx="277813" cy="7572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7" name="Text Box 1038"/>
          <p:cNvSpPr txBox="1">
            <a:spLocks noChangeArrowheads="1"/>
          </p:cNvSpPr>
          <p:nvPr/>
        </p:nvSpPr>
        <p:spPr bwMode="auto">
          <a:xfrm>
            <a:off x="4325938" y="228533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28" name="Rectangle 1039"/>
          <p:cNvSpPr>
            <a:spLocks noChangeArrowheads="1"/>
          </p:cNvSpPr>
          <p:nvPr/>
        </p:nvSpPr>
        <p:spPr bwMode="auto">
          <a:xfrm>
            <a:off x="1123950" y="2860006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9" name="Freeform 1040"/>
          <p:cNvSpPr>
            <a:spLocks/>
          </p:cNvSpPr>
          <p:nvPr/>
        </p:nvSpPr>
        <p:spPr bwMode="auto">
          <a:xfrm>
            <a:off x="915988" y="2860006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0" name="Freeform 1041"/>
          <p:cNvSpPr>
            <a:spLocks/>
          </p:cNvSpPr>
          <p:nvPr/>
        </p:nvSpPr>
        <p:spPr bwMode="auto">
          <a:xfrm>
            <a:off x="1539875" y="3487068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1" name="Freeform 1042"/>
          <p:cNvSpPr>
            <a:spLocks/>
          </p:cNvSpPr>
          <p:nvPr/>
        </p:nvSpPr>
        <p:spPr bwMode="auto">
          <a:xfrm>
            <a:off x="4327525" y="2720306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2" name="Text Box 1043"/>
          <p:cNvSpPr txBox="1">
            <a:spLocks noChangeArrowheads="1"/>
          </p:cNvSpPr>
          <p:nvPr/>
        </p:nvSpPr>
        <p:spPr bwMode="auto">
          <a:xfrm>
            <a:off x="4329113" y="2764756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3" name="Text Box 1044"/>
          <p:cNvSpPr txBox="1">
            <a:spLocks noChangeArrowheads="1"/>
          </p:cNvSpPr>
          <p:nvPr/>
        </p:nvSpPr>
        <p:spPr bwMode="auto">
          <a:xfrm>
            <a:off x="4325938" y="3128293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4" name="Text Box 1045"/>
          <p:cNvSpPr txBox="1">
            <a:spLocks noChangeArrowheads="1"/>
          </p:cNvSpPr>
          <p:nvPr/>
        </p:nvSpPr>
        <p:spPr bwMode="auto">
          <a:xfrm rot="16200000">
            <a:off x="6496051" y="247741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35" name="Rectangle 1046"/>
          <p:cNvSpPr>
            <a:spLocks noChangeArrowheads="1"/>
          </p:cNvSpPr>
          <p:nvPr/>
        </p:nvSpPr>
        <p:spPr bwMode="auto">
          <a:xfrm>
            <a:off x="6410325" y="2442493"/>
            <a:ext cx="488950" cy="1535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Freeform 1047"/>
          <p:cNvSpPr>
            <a:spLocks/>
          </p:cNvSpPr>
          <p:nvPr/>
        </p:nvSpPr>
        <p:spPr bwMode="auto">
          <a:xfrm>
            <a:off x="6273800" y="2442493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7" name="Text Box 1048"/>
          <p:cNvSpPr txBox="1">
            <a:spLocks noChangeArrowheads="1"/>
          </p:cNvSpPr>
          <p:nvPr/>
        </p:nvSpPr>
        <p:spPr bwMode="auto">
          <a:xfrm rot="16200000">
            <a:off x="6146007" y="3033837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138" name="Freeform 1049"/>
          <p:cNvSpPr>
            <a:spLocks/>
          </p:cNvSpPr>
          <p:nvPr/>
        </p:nvSpPr>
        <p:spPr bwMode="auto">
          <a:xfrm>
            <a:off x="2035175" y="2372643"/>
            <a:ext cx="485775" cy="766763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9" name="Freeform 1050"/>
          <p:cNvSpPr>
            <a:spLocks/>
          </p:cNvSpPr>
          <p:nvPr/>
        </p:nvSpPr>
        <p:spPr bwMode="auto">
          <a:xfrm>
            <a:off x="7732713" y="1823368"/>
            <a:ext cx="277812" cy="19383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0" name="Text Box 1051"/>
          <p:cNvSpPr txBox="1">
            <a:spLocks noChangeArrowheads="1"/>
          </p:cNvSpPr>
          <p:nvPr/>
        </p:nvSpPr>
        <p:spPr bwMode="auto">
          <a:xfrm>
            <a:off x="7739063" y="3144168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141" name="Line 1052"/>
          <p:cNvSpPr>
            <a:spLocks noChangeShapeType="1"/>
          </p:cNvSpPr>
          <p:nvPr/>
        </p:nvSpPr>
        <p:spPr bwMode="auto">
          <a:xfrm>
            <a:off x="7383463" y="3348956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2" name="Line 1053"/>
          <p:cNvSpPr>
            <a:spLocks noChangeShapeType="1"/>
          </p:cNvSpPr>
          <p:nvPr/>
        </p:nvSpPr>
        <p:spPr bwMode="auto">
          <a:xfrm>
            <a:off x="2035175" y="195354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3" name="Line 1054"/>
          <p:cNvSpPr>
            <a:spLocks noChangeShapeType="1"/>
          </p:cNvSpPr>
          <p:nvPr/>
        </p:nvSpPr>
        <p:spPr bwMode="auto">
          <a:xfrm>
            <a:off x="3841750" y="195354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4" name="Line 1055"/>
          <p:cNvSpPr>
            <a:spLocks noChangeShapeType="1"/>
          </p:cNvSpPr>
          <p:nvPr/>
        </p:nvSpPr>
        <p:spPr bwMode="auto">
          <a:xfrm>
            <a:off x="3286125" y="2372643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5" name="Line 1056"/>
          <p:cNvSpPr>
            <a:spLocks noChangeShapeType="1"/>
          </p:cNvSpPr>
          <p:nvPr/>
        </p:nvSpPr>
        <p:spPr bwMode="auto">
          <a:xfrm>
            <a:off x="3286125" y="2860006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6" name="Line 1057"/>
          <p:cNvSpPr>
            <a:spLocks noChangeShapeType="1"/>
          </p:cNvSpPr>
          <p:nvPr/>
        </p:nvSpPr>
        <p:spPr bwMode="auto">
          <a:xfrm>
            <a:off x="3841750" y="2860006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7" name="Line 1058"/>
          <p:cNvSpPr>
            <a:spLocks noChangeShapeType="1"/>
          </p:cNvSpPr>
          <p:nvPr/>
        </p:nvSpPr>
        <p:spPr bwMode="auto">
          <a:xfrm>
            <a:off x="4605338" y="223294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8" name="Line 1059"/>
          <p:cNvSpPr>
            <a:spLocks noChangeShapeType="1"/>
          </p:cNvSpPr>
          <p:nvPr/>
        </p:nvSpPr>
        <p:spPr bwMode="auto">
          <a:xfrm>
            <a:off x="4605338" y="3139406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9" name="Line 1060"/>
          <p:cNvSpPr>
            <a:spLocks noChangeShapeType="1"/>
          </p:cNvSpPr>
          <p:nvPr/>
        </p:nvSpPr>
        <p:spPr bwMode="auto">
          <a:xfrm>
            <a:off x="5229225" y="2650456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0" name="Line 1061"/>
          <p:cNvSpPr>
            <a:spLocks noChangeShapeType="1"/>
          </p:cNvSpPr>
          <p:nvPr/>
        </p:nvSpPr>
        <p:spPr bwMode="auto">
          <a:xfrm>
            <a:off x="5646738" y="2650456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1" name="Line 1062"/>
          <p:cNvSpPr>
            <a:spLocks noChangeShapeType="1"/>
          </p:cNvSpPr>
          <p:nvPr/>
        </p:nvSpPr>
        <p:spPr bwMode="auto">
          <a:xfrm>
            <a:off x="6899275" y="299970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2" name="Freeform 1063"/>
          <p:cNvSpPr>
            <a:spLocks/>
          </p:cNvSpPr>
          <p:nvPr/>
        </p:nvSpPr>
        <p:spPr bwMode="auto">
          <a:xfrm>
            <a:off x="6064250" y="2302793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3" name="Freeform 1064"/>
          <p:cNvSpPr>
            <a:spLocks/>
          </p:cNvSpPr>
          <p:nvPr/>
        </p:nvSpPr>
        <p:spPr bwMode="auto">
          <a:xfrm>
            <a:off x="1435100" y="1534443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4" name="Freeform 1065"/>
          <p:cNvSpPr>
            <a:spLocks/>
          </p:cNvSpPr>
          <p:nvPr/>
        </p:nvSpPr>
        <p:spPr bwMode="auto">
          <a:xfrm>
            <a:off x="2382838" y="3348956"/>
            <a:ext cx="5280025" cy="1697037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5" name="Line 1066"/>
          <p:cNvSpPr>
            <a:spLocks noChangeShapeType="1"/>
          </p:cNvSpPr>
          <p:nvPr/>
        </p:nvSpPr>
        <p:spPr bwMode="auto">
          <a:xfrm>
            <a:off x="5646738" y="4466556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6" name="Line 1067"/>
          <p:cNvSpPr>
            <a:spLocks noChangeShapeType="1"/>
          </p:cNvSpPr>
          <p:nvPr/>
        </p:nvSpPr>
        <p:spPr bwMode="auto">
          <a:xfrm>
            <a:off x="3841750" y="4466556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7" name="Freeform 1068"/>
          <p:cNvSpPr>
            <a:spLocks/>
          </p:cNvSpPr>
          <p:nvPr/>
        </p:nvSpPr>
        <p:spPr bwMode="auto">
          <a:xfrm>
            <a:off x="2727325" y="2810793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8" name="Freeform 1069"/>
          <p:cNvSpPr>
            <a:spLocks/>
          </p:cNvSpPr>
          <p:nvPr/>
        </p:nvSpPr>
        <p:spPr bwMode="auto">
          <a:xfrm>
            <a:off x="2190750" y="3139406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9" name="Line 1070"/>
          <p:cNvSpPr>
            <a:spLocks noChangeShapeType="1"/>
          </p:cNvSpPr>
          <p:nvPr/>
        </p:nvSpPr>
        <p:spPr bwMode="auto">
          <a:xfrm>
            <a:off x="3355975" y="404745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0" name="Line 1071"/>
          <p:cNvSpPr>
            <a:spLocks noChangeShapeType="1"/>
          </p:cNvSpPr>
          <p:nvPr/>
        </p:nvSpPr>
        <p:spPr bwMode="auto">
          <a:xfrm>
            <a:off x="2181225" y="4047456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1" name="Freeform 1072"/>
          <p:cNvSpPr>
            <a:spLocks/>
          </p:cNvSpPr>
          <p:nvPr/>
        </p:nvSpPr>
        <p:spPr bwMode="auto">
          <a:xfrm>
            <a:off x="3841750" y="2979068"/>
            <a:ext cx="488950" cy="1068388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2" name="Freeform 1073"/>
          <p:cNvSpPr>
            <a:spLocks/>
          </p:cNvSpPr>
          <p:nvPr/>
        </p:nvSpPr>
        <p:spPr bwMode="auto">
          <a:xfrm>
            <a:off x="4119563" y="2860006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3" name="Line 1074"/>
          <p:cNvSpPr>
            <a:spLocks noChangeShapeType="1"/>
          </p:cNvSpPr>
          <p:nvPr/>
        </p:nvSpPr>
        <p:spPr bwMode="auto">
          <a:xfrm>
            <a:off x="5646738" y="3768056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4" name="Line 1075"/>
          <p:cNvSpPr>
            <a:spLocks noChangeShapeType="1"/>
          </p:cNvSpPr>
          <p:nvPr/>
        </p:nvSpPr>
        <p:spPr bwMode="auto">
          <a:xfrm>
            <a:off x="7383463" y="230279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5" name="Freeform 1076"/>
          <p:cNvSpPr>
            <a:spLocks/>
          </p:cNvSpPr>
          <p:nvPr/>
        </p:nvSpPr>
        <p:spPr bwMode="auto">
          <a:xfrm>
            <a:off x="5160963" y="2023393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6" name="Freeform 1077"/>
          <p:cNvSpPr>
            <a:spLocks/>
          </p:cNvSpPr>
          <p:nvPr/>
        </p:nvSpPr>
        <p:spPr bwMode="auto">
          <a:xfrm>
            <a:off x="784225" y="1674143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7" name="Text Box 1078"/>
          <p:cNvSpPr txBox="1">
            <a:spLocks noChangeArrowheads="1"/>
          </p:cNvSpPr>
          <p:nvPr/>
        </p:nvSpPr>
        <p:spPr bwMode="auto">
          <a:xfrm rot="16200000">
            <a:off x="723900" y="1928143"/>
            <a:ext cx="481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168" name="Group 1079"/>
          <p:cNvGrpSpPr>
            <a:grpSpLocks/>
          </p:cNvGrpSpPr>
          <p:nvPr/>
        </p:nvGrpSpPr>
        <p:grpSpPr bwMode="auto">
          <a:xfrm>
            <a:off x="1270000" y="1604293"/>
            <a:ext cx="417513" cy="768350"/>
            <a:chOff x="4175" y="1104"/>
            <a:chExt cx="289" cy="816"/>
          </a:xfrm>
        </p:grpSpPr>
        <p:sp>
          <p:nvSpPr>
            <p:cNvPr id="169" name="Freeform 1080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0" name="Text Box 1081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171" name="Text Box 1082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172" name="Freeform 1083"/>
          <p:cNvSpPr>
            <a:spLocks/>
          </p:cNvSpPr>
          <p:nvPr/>
        </p:nvSpPr>
        <p:spPr bwMode="auto">
          <a:xfrm>
            <a:off x="750888" y="2507581"/>
            <a:ext cx="33337" cy="90328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3" name="Line 1084"/>
          <p:cNvSpPr>
            <a:spLocks noChangeShapeType="1"/>
          </p:cNvSpPr>
          <p:nvPr/>
        </p:nvSpPr>
        <p:spPr bwMode="auto">
          <a:xfrm>
            <a:off x="506413" y="1813843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4" name="Line 1085"/>
          <p:cNvSpPr>
            <a:spLocks noChangeShapeType="1"/>
          </p:cNvSpPr>
          <p:nvPr/>
        </p:nvSpPr>
        <p:spPr bwMode="auto">
          <a:xfrm>
            <a:off x="1062038" y="216309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5" name="Line 1086"/>
          <p:cNvSpPr>
            <a:spLocks noChangeShapeType="1"/>
          </p:cNvSpPr>
          <p:nvPr/>
        </p:nvSpPr>
        <p:spPr bwMode="auto">
          <a:xfrm>
            <a:off x="1549400" y="1953543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6" name="Freeform 1087"/>
          <p:cNvSpPr>
            <a:spLocks/>
          </p:cNvSpPr>
          <p:nvPr/>
        </p:nvSpPr>
        <p:spPr bwMode="auto">
          <a:xfrm>
            <a:off x="1131888" y="1429668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7" name="Text Box 1088"/>
          <p:cNvSpPr txBox="1">
            <a:spLocks noChangeArrowheads="1"/>
          </p:cNvSpPr>
          <p:nvPr/>
        </p:nvSpPr>
        <p:spPr bwMode="auto">
          <a:xfrm rot="16200000">
            <a:off x="241300" y="3255294"/>
            <a:ext cx="560387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178" name="Oval 1089"/>
          <p:cNvSpPr>
            <a:spLocks noChangeArrowheads="1"/>
          </p:cNvSpPr>
          <p:nvPr/>
        </p:nvSpPr>
        <p:spPr bwMode="auto">
          <a:xfrm>
            <a:off x="719138" y="337594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9" name="Oval 1090"/>
          <p:cNvSpPr>
            <a:spLocks noChangeArrowheads="1"/>
          </p:cNvSpPr>
          <p:nvPr/>
        </p:nvSpPr>
        <p:spPr bwMode="auto">
          <a:xfrm>
            <a:off x="2157413" y="4004593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0" name="Oval 1091"/>
          <p:cNvSpPr>
            <a:spLocks noChangeArrowheads="1"/>
          </p:cNvSpPr>
          <p:nvPr/>
        </p:nvSpPr>
        <p:spPr bwMode="auto">
          <a:xfrm>
            <a:off x="2163763" y="309495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1" name="Oval 1092"/>
          <p:cNvSpPr>
            <a:spLocks noChangeArrowheads="1"/>
          </p:cNvSpPr>
          <p:nvPr/>
        </p:nvSpPr>
        <p:spPr bwMode="auto">
          <a:xfrm>
            <a:off x="4084638" y="282190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2" name="Oval 1093"/>
          <p:cNvSpPr>
            <a:spLocks noChangeArrowheads="1"/>
          </p:cNvSpPr>
          <p:nvPr/>
        </p:nvSpPr>
        <p:spPr bwMode="auto">
          <a:xfrm>
            <a:off x="6238875" y="226310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3" name="Oval 1094"/>
          <p:cNvSpPr>
            <a:spLocks noChangeArrowheads="1"/>
          </p:cNvSpPr>
          <p:nvPr/>
        </p:nvSpPr>
        <p:spPr bwMode="auto">
          <a:xfrm>
            <a:off x="6032500" y="261235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4" name="Oval 1095"/>
          <p:cNvSpPr>
            <a:spLocks noChangeArrowheads="1"/>
          </p:cNvSpPr>
          <p:nvPr/>
        </p:nvSpPr>
        <p:spPr bwMode="auto">
          <a:xfrm>
            <a:off x="2165350" y="281238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5" name="Oval 1096"/>
          <p:cNvSpPr>
            <a:spLocks noChangeArrowheads="1"/>
          </p:cNvSpPr>
          <p:nvPr/>
        </p:nvSpPr>
        <p:spPr bwMode="auto">
          <a:xfrm>
            <a:off x="1576388" y="192179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6" name="Text Box 1097"/>
          <p:cNvSpPr txBox="1">
            <a:spLocks noChangeArrowheads="1"/>
          </p:cNvSpPr>
          <p:nvPr/>
        </p:nvSpPr>
        <p:spPr bwMode="auto">
          <a:xfrm>
            <a:off x="1662113" y="1534443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187" name="Group 1098"/>
          <p:cNvGrpSpPr>
            <a:grpSpLocks/>
          </p:cNvGrpSpPr>
          <p:nvPr/>
        </p:nvGrpSpPr>
        <p:grpSpPr bwMode="auto">
          <a:xfrm>
            <a:off x="1757363" y="1813843"/>
            <a:ext cx="277812" cy="2862263"/>
            <a:chOff x="1296" y="1920"/>
            <a:chExt cx="192" cy="1968"/>
          </a:xfrm>
        </p:grpSpPr>
        <p:sp>
          <p:nvSpPr>
            <p:cNvPr id="188" name="Text Box 1099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89" name="Line 1100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0" name="Line 1101"/>
          <p:cNvSpPr>
            <a:spLocks noChangeShapeType="1"/>
          </p:cNvSpPr>
          <p:nvPr/>
        </p:nvSpPr>
        <p:spPr bwMode="auto">
          <a:xfrm>
            <a:off x="2193925" y="2853656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91" name="Text Box 1102"/>
          <p:cNvSpPr txBox="1">
            <a:spLocks noChangeArrowheads="1"/>
          </p:cNvSpPr>
          <p:nvPr/>
        </p:nvSpPr>
        <p:spPr bwMode="auto">
          <a:xfrm>
            <a:off x="3427413" y="1534443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192" name="Text Box 1103"/>
          <p:cNvSpPr txBox="1">
            <a:spLocks noChangeArrowheads="1"/>
          </p:cNvSpPr>
          <p:nvPr/>
        </p:nvSpPr>
        <p:spPr bwMode="auto">
          <a:xfrm>
            <a:off x="5160963" y="1534443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193" name="Text Box 1104"/>
          <p:cNvSpPr txBox="1">
            <a:spLocks noChangeArrowheads="1"/>
          </p:cNvSpPr>
          <p:nvPr/>
        </p:nvSpPr>
        <p:spPr bwMode="auto">
          <a:xfrm>
            <a:off x="6759575" y="1534443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194" name="Text Box 1105"/>
          <p:cNvSpPr txBox="1">
            <a:spLocks noChangeArrowheads="1"/>
          </p:cNvSpPr>
          <p:nvPr/>
        </p:nvSpPr>
        <p:spPr bwMode="auto">
          <a:xfrm>
            <a:off x="4951413" y="1745581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zero</a:t>
            </a:r>
          </a:p>
        </p:txBody>
      </p:sp>
      <p:grpSp>
        <p:nvGrpSpPr>
          <p:cNvPr id="195" name="Group 1106"/>
          <p:cNvGrpSpPr>
            <a:grpSpLocks/>
          </p:cNvGrpSpPr>
          <p:nvPr/>
        </p:nvGrpSpPr>
        <p:grpSpPr bwMode="auto">
          <a:xfrm>
            <a:off x="3562350" y="1813843"/>
            <a:ext cx="277813" cy="2862263"/>
            <a:chOff x="1296" y="1920"/>
            <a:chExt cx="192" cy="1968"/>
          </a:xfrm>
        </p:grpSpPr>
        <p:sp>
          <p:nvSpPr>
            <p:cNvPr id="196" name="Text Box 110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7" name="Line 110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8" name="Text Box 1109"/>
          <p:cNvSpPr txBox="1">
            <a:spLocks noChangeArrowheads="1"/>
          </p:cNvSpPr>
          <p:nvPr/>
        </p:nvSpPr>
        <p:spPr bwMode="auto">
          <a:xfrm>
            <a:off x="7732713" y="2137693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199" name="Group 1110"/>
          <p:cNvGrpSpPr>
            <a:grpSpLocks/>
          </p:cNvGrpSpPr>
          <p:nvPr/>
        </p:nvGrpSpPr>
        <p:grpSpPr bwMode="auto">
          <a:xfrm>
            <a:off x="7105650" y="1813843"/>
            <a:ext cx="277813" cy="2862263"/>
            <a:chOff x="1296" y="1920"/>
            <a:chExt cx="192" cy="1968"/>
          </a:xfrm>
        </p:grpSpPr>
        <p:sp>
          <p:nvSpPr>
            <p:cNvPr id="200" name="Text Box 111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01" name="Line 111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02" name="Text Box 1113"/>
          <p:cNvSpPr txBox="1">
            <a:spLocks noChangeArrowheads="1"/>
          </p:cNvSpPr>
          <p:nvPr/>
        </p:nvSpPr>
        <p:spPr bwMode="auto">
          <a:xfrm rot="16235212">
            <a:off x="881063" y="3296568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203" name="Text Box 1114"/>
          <p:cNvSpPr txBox="1">
            <a:spLocks noChangeArrowheads="1"/>
          </p:cNvSpPr>
          <p:nvPr/>
        </p:nvSpPr>
        <p:spPr bwMode="auto">
          <a:xfrm rot="16200000">
            <a:off x="2062957" y="197973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204" name="Text Box 1115"/>
          <p:cNvSpPr txBox="1">
            <a:spLocks noChangeArrowheads="1"/>
          </p:cNvSpPr>
          <p:nvPr/>
        </p:nvSpPr>
        <p:spPr bwMode="auto">
          <a:xfrm rot="16200000">
            <a:off x="1923257" y="442448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205" name="Text Box 1116"/>
          <p:cNvSpPr txBox="1">
            <a:spLocks noChangeArrowheads="1"/>
          </p:cNvSpPr>
          <p:nvPr/>
        </p:nvSpPr>
        <p:spPr bwMode="auto">
          <a:xfrm rot="16219156">
            <a:off x="2212975" y="3642643"/>
            <a:ext cx="6270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206" name="Text Box 1117"/>
          <p:cNvSpPr txBox="1">
            <a:spLocks noChangeArrowheads="1"/>
          </p:cNvSpPr>
          <p:nvPr/>
        </p:nvSpPr>
        <p:spPr bwMode="auto">
          <a:xfrm rot="16200000">
            <a:off x="2062957" y="246868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207" name="Text Box 1118"/>
          <p:cNvSpPr txBox="1">
            <a:spLocks noChangeArrowheads="1"/>
          </p:cNvSpPr>
          <p:nvPr/>
        </p:nvSpPr>
        <p:spPr bwMode="auto">
          <a:xfrm>
            <a:off x="228600" y="1604293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208" name="Freeform 1119"/>
          <p:cNvSpPr>
            <a:spLocks/>
          </p:cNvSpPr>
          <p:nvPr/>
        </p:nvSpPr>
        <p:spPr bwMode="auto">
          <a:xfrm>
            <a:off x="484188" y="1940843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09" name="Group 1120"/>
          <p:cNvGrpSpPr>
            <a:grpSpLocks/>
          </p:cNvGrpSpPr>
          <p:nvPr/>
        </p:nvGrpSpPr>
        <p:grpSpPr bwMode="auto">
          <a:xfrm>
            <a:off x="5368925" y="1883693"/>
            <a:ext cx="277813" cy="2862263"/>
            <a:chOff x="1296" y="1920"/>
            <a:chExt cx="192" cy="1968"/>
          </a:xfrm>
        </p:grpSpPr>
        <p:sp>
          <p:nvSpPr>
            <p:cNvPr id="210" name="Text Box 112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11" name="Line 112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12" name="Freeform 1123"/>
          <p:cNvSpPr>
            <a:spLocks/>
          </p:cNvSpPr>
          <p:nvPr/>
        </p:nvSpPr>
        <p:spPr bwMode="auto">
          <a:xfrm>
            <a:off x="3838575" y="2051968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3" name="Freeform 1124"/>
          <p:cNvSpPr>
            <a:spLocks/>
          </p:cNvSpPr>
          <p:nvPr/>
        </p:nvSpPr>
        <p:spPr bwMode="auto">
          <a:xfrm>
            <a:off x="4186238" y="2569493"/>
            <a:ext cx="1884362" cy="2185988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4" name="Freeform 1125"/>
          <p:cNvSpPr>
            <a:spLocks/>
          </p:cNvSpPr>
          <p:nvPr/>
        </p:nvSpPr>
        <p:spPr bwMode="auto">
          <a:xfrm>
            <a:off x="4068763" y="2444081"/>
            <a:ext cx="3373437" cy="2443162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5" name="Freeform 1126"/>
          <p:cNvSpPr>
            <a:spLocks/>
          </p:cNvSpPr>
          <p:nvPr/>
        </p:nvSpPr>
        <p:spPr bwMode="auto">
          <a:xfrm>
            <a:off x="4003675" y="2286918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6" name="Line 1127"/>
          <p:cNvSpPr>
            <a:spLocks noChangeShapeType="1"/>
          </p:cNvSpPr>
          <p:nvPr/>
        </p:nvSpPr>
        <p:spPr bwMode="auto">
          <a:xfrm flipV="1">
            <a:off x="4068763" y="3115593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7" name="Line 1128"/>
          <p:cNvSpPr>
            <a:spLocks noChangeShapeType="1"/>
          </p:cNvSpPr>
          <p:nvPr/>
        </p:nvSpPr>
        <p:spPr bwMode="auto">
          <a:xfrm>
            <a:off x="4117975" y="3242593"/>
            <a:ext cx="204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8" name="Line 1129"/>
          <p:cNvSpPr>
            <a:spLocks noChangeShapeType="1"/>
          </p:cNvSpPr>
          <p:nvPr/>
        </p:nvSpPr>
        <p:spPr bwMode="auto">
          <a:xfrm flipV="1">
            <a:off x="4195763" y="3399756"/>
            <a:ext cx="1317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9" name="Oval 1130"/>
          <p:cNvSpPr>
            <a:spLocks noChangeArrowheads="1"/>
          </p:cNvSpPr>
          <p:nvPr/>
        </p:nvSpPr>
        <p:spPr bwMode="auto">
          <a:xfrm>
            <a:off x="4159250" y="337594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0" name="Oval 1131"/>
          <p:cNvSpPr>
            <a:spLocks noChangeArrowheads="1"/>
          </p:cNvSpPr>
          <p:nvPr/>
        </p:nvSpPr>
        <p:spPr bwMode="auto">
          <a:xfrm>
            <a:off x="4092575" y="322354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1" name="Oval 1132"/>
          <p:cNvSpPr>
            <a:spLocks noChangeArrowheads="1"/>
          </p:cNvSpPr>
          <p:nvPr/>
        </p:nvSpPr>
        <p:spPr bwMode="auto">
          <a:xfrm>
            <a:off x="4041775" y="309178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2" name="Text Box 1138"/>
          <p:cNvSpPr txBox="1">
            <a:spLocks noChangeArrowheads="1"/>
          </p:cNvSpPr>
          <p:nvPr/>
        </p:nvSpPr>
        <p:spPr bwMode="auto">
          <a:xfrm>
            <a:off x="4794250" y="5167313"/>
            <a:ext cx="434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Übernahme in die </a:t>
            </a:r>
            <a:r>
              <a:rPr lang="de-DE" sz="2000" i="1" dirty="0"/>
              <a:t>Pipeline-</a:t>
            </a:r>
            <a:r>
              <a:rPr lang="de-DE" sz="2000" dirty="0"/>
              <a:t>Register</a:t>
            </a:r>
          </a:p>
        </p:txBody>
      </p:sp>
      <p:sp>
        <p:nvSpPr>
          <p:cNvPr id="224" name="Freeform 1143"/>
          <p:cNvSpPr>
            <a:spLocks/>
          </p:cNvSpPr>
          <p:nvPr/>
        </p:nvSpPr>
        <p:spPr bwMode="auto">
          <a:xfrm>
            <a:off x="152400" y="5221387"/>
            <a:ext cx="4635500" cy="223837"/>
          </a:xfrm>
          <a:custGeom>
            <a:avLst/>
            <a:gdLst>
              <a:gd name="T0" fmla="*/ 0 w 2920"/>
              <a:gd name="T1" fmla="*/ 141 h 141"/>
              <a:gd name="T2" fmla="*/ 564 w 2920"/>
              <a:gd name="T3" fmla="*/ 141 h 141"/>
              <a:gd name="T4" fmla="*/ 564 w 2920"/>
              <a:gd name="T5" fmla="*/ 0 h 141"/>
              <a:gd name="T6" fmla="*/ 1491 w 2920"/>
              <a:gd name="T7" fmla="*/ 0 h 141"/>
              <a:gd name="T8" fmla="*/ 1491 w 2920"/>
              <a:gd name="T9" fmla="*/ 141 h 141"/>
              <a:gd name="T10" fmla="*/ 2256 w 2920"/>
              <a:gd name="T11" fmla="*/ 141 h 141"/>
              <a:gd name="T12" fmla="*/ 2256 w 2920"/>
              <a:gd name="T13" fmla="*/ 0 h 141"/>
              <a:gd name="T14" fmla="*/ 2534 w 2920"/>
              <a:gd name="T15" fmla="*/ 0 h 141"/>
              <a:gd name="T16" fmla="*/ 2920 w 2920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20" h="141">
                <a:moveTo>
                  <a:pt x="0" y="141"/>
                </a:moveTo>
                <a:lnTo>
                  <a:pt x="564" y="141"/>
                </a:lnTo>
                <a:lnTo>
                  <a:pt x="564" y="0"/>
                </a:lnTo>
                <a:lnTo>
                  <a:pt x="1491" y="0"/>
                </a:lnTo>
                <a:lnTo>
                  <a:pt x="1491" y="141"/>
                </a:lnTo>
                <a:lnTo>
                  <a:pt x="2256" y="141"/>
                </a:lnTo>
                <a:lnTo>
                  <a:pt x="2256" y="0"/>
                </a:lnTo>
                <a:lnTo>
                  <a:pt x="2534" y="0"/>
                </a:lnTo>
                <a:lnTo>
                  <a:pt x="292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5" name="Freeform 1149"/>
          <p:cNvSpPr>
            <a:spLocks/>
          </p:cNvSpPr>
          <p:nvPr/>
        </p:nvSpPr>
        <p:spPr bwMode="auto">
          <a:xfrm>
            <a:off x="1828800" y="1342356"/>
            <a:ext cx="6324600" cy="533400"/>
          </a:xfrm>
          <a:custGeom>
            <a:avLst/>
            <a:gdLst>
              <a:gd name="T0" fmla="*/ 3984 w 3984"/>
              <a:gd name="T1" fmla="*/ 0 h 336"/>
              <a:gd name="T2" fmla="*/ 0 w 3984"/>
              <a:gd name="T3" fmla="*/ 0 h 336"/>
              <a:gd name="T4" fmla="*/ 0 w 398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4" h="336">
                <a:moveTo>
                  <a:pt x="3984" y="0"/>
                </a:move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19050" cap="flat" cmpd="sng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6" name="Line 1150"/>
          <p:cNvSpPr>
            <a:spLocks noChangeShapeType="1"/>
          </p:cNvSpPr>
          <p:nvPr/>
        </p:nvSpPr>
        <p:spPr bwMode="auto">
          <a:xfrm>
            <a:off x="7162800" y="1342356"/>
            <a:ext cx="0" cy="5334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7" name="Line 1151"/>
          <p:cNvSpPr>
            <a:spLocks noChangeShapeType="1"/>
          </p:cNvSpPr>
          <p:nvPr/>
        </p:nvSpPr>
        <p:spPr bwMode="auto">
          <a:xfrm>
            <a:off x="5410200" y="1342356"/>
            <a:ext cx="0" cy="6096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8" name="Line 1152"/>
          <p:cNvSpPr>
            <a:spLocks noChangeShapeType="1"/>
          </p:cNvSpPr>
          <p:nvPr/>
        </p:nvSpPr>
        <p:spPr bwMode="auto">
          <a:xfrm>
            <a:off x="3657600" y="1342356"/>
            <a:ext cx="0" cy="5334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9" name="Line 1153"/>
          <p:cNvSpPr>
            <a:spLocks noChangeShapeType="1"/>
          </p:cNvSpPr>
          <p:nvPr/>
        </p:nvSpPr>
        <p:spPr bwMode="auto">
          <a:xfrm>
            <a:off x="2940050" y="1340768"/>
            <a:ext cx="0" cy="687388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0" name="Line 1154"/>
          <p:cNvSpPr>
            <a:spLocks noChangeShapeType="1"/>
          </p:cNvSpPr>
          <p:nvPr/>
        </p:nvSpPr>
        <p:spPr bwMode="auto">
          <a:xfrm>
            <a:off x="6629400" y="1342356"/>
            <a:ext cx="1588" cy="10287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1" name="Text Box 1155"/>
          <p:cNvSpPr txBox="1">
            <a:spLocks noChangeArrowheads="1"/>
          </p:cNvSpPr>
          <p:nvPr/>
        </p:nvSpPr>
        <p:spPr bwMode="auto">
          <a:xfrm>
            <a:off x="8153400" y="1154501"/>
            <a:ext cx="990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A32638"/>
                </a:solidFill>
              </a:rPr>
              <a:t>Takt</a:t>
            </a:r>
          </a:p>
        </p:txBody>
      </p:sp>
      <p:sp>
        <p:nvSpPr>
          <p:cNvPr id="232" name="Freeform 1156"/>
          <p:cNvSpPr>
            <a:spLocks/>
          </p:cNvSpPr>
          <p:nvPr/>
        </p:nvSpPr>
        <p:spPr bwMode="auto">
          <a:xfrm>
            <a:off x="619125" y="1342356"/>
            <a:ext cx="1204913" cy="1727200"/>
          </a:xfrm>
          <a:custGeom>
            <a:avLst/>
            <a:gdLst>
              <a:gd name="T0" fmla="*/ 759 w 759"/>
              <a:gd name="T1" fmla="*/ 0 h 1088"/>
              <a:gd name="T2" fmla="*/ 0 w 759"/>
              <a:gd name="T3" fmla="*/ 0 h 1088"/>
              <a:gd name="T4" fmla="*/ 0 w 759"/>
              <a:gd name="T5" fmla="*/ 1088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9" h="1088">
                <a:moveTo>
                  <a:pt x="759" y="0"/>
                </a:moveTo>
                <a:lnTo>
                  <a:pt x="0" y="0"/>
                </a:lnTo>
                <a:lnTo>
                  <a:pt x="0" y="1088"/>
                </a:lnTo>
              </a:path>
            </a:pathLst>
          </a:custGeom>
          <a:noFill/>
          <a:ln w="19050" cap="flat" cmpd="sng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3" name="Oval 1157"/>
          <p:cNvSpPr>
            <a:spLocks noChangeArrowheads="1"/>
          </p:cNvSpPr>
          <p:nvPr/>
        </p:nvSpPr>
        <p:spPr bwMode="auto">
          <a:xfrm>
            <a:off x="2905125" y="202656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4" name="Oval 1158"/>
          <p:cNvSpPr>
            <a:spLocks noChangeArrowheads="1"/>
          </p:cNvSpPr>
          <p:nvPr/>
        </p:nvSpPr>
        <p:spPr bwMode="auto">
          <a:xfrm>
            <a:off x="6597650" y="236946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5" name="Oval 1159"/>
          <p:cNvSpPr>
            <a:spLocks noChangeArrowheads="1"/>
          </p:cNvSpPr>
          <p:nvPr/>
        </p:nvSpPr>
        <p:spPr bwMode="auto">
          <a:xfrm>
            <a:off x="588963" y="306479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cxnSp>
        <p:nvCxnSpPr>
          <p:cNvPr id="236" name="Gerade Verbindung 235"/>
          <p:cNvCxnSpPr/>
          <p:nvPr/>
        </p:nvCxnSpPr>
        <p:spPr bwMode="auto">
          <a:xfrm flipH="1" flipV="1">
            <a:off x="3808413" y="5373216"/>
            <a:ext cx="1051619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81792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255062-B752-4367-A44E-E2BC04A2D9F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Taktung zur Behandlung des </a:t>
            </a:r>
            <a:r>
              <a:rPr lang="en-US" i="1" dirty="0" smtClean="0"/>
              <a:t>data hazards</a:t>
            </a:r>
            <a:r>
              <a:rPr lang="de-DE" dirty="0" smtClean="0"/>
              <a:t> bei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or</a:t>
            </a:r>
            <a:r>
              <a:rPr lang="de-DE" dirty="0" smtClean="0"/>
              <a:t> </a:t>
            </a:r>
            <a:r>
              <a:rPr lang="de-DE" dirty="0" smtClean="0">
                <a:latin typeface="+mn-lt"/>
                <a:cs typeface="Courier New" pitchFamily="49" charset="0"/>
              </a:rPr>
              <a:t>(4)</a:t>
            </a:r>
            <a:endParaRPr lang="de-DE" dirty="0">
              <a:latin typeface="+mn-lt"/>
              <a:cs typeface="Courier New" pitchFamily="49" charset="0"/>
            </a:endParaRPr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658799"/>
              </p:ext>
            </p:extLst>
          </p:nvPr>
        </p:nvGraphicFramePr>
        <p:xfrm>
          <a:off x="179388" y="5572844"/>
          <a:ext cx="8805862" cy="95250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4572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or $10,$12,$9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$12,$2,$3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1026"/>
          <p:cNvSpPr txBox="1">
            <a:spLocks noChangeArrowheads="1"/>
          </p:cNvSpPr>
          <p:nvPr/>
        </p:nvSpPr>
        <p:spPr bwMode="auto">
          <a:xfrm rot="16200000">
            <a:off x="2744788" y="212816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6" name="Rectangle 1027"/>
          <p:cNvSpPr>
            <a:spLocks noChangeArrowheads="1"/>
          </p:cNvSpPr>
          <p:nvPr/>
        </p:nvSpPr>
        <p:spPr bwMode="auto">
          <a:xfrm>
            <a:off x="2659063" y="2093243"/>
            <a:ext cx="627062" cy="1465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7" name="Freeform 1028"/>
          <p:cNvSpPr>
            <a:spLocks/>
          </p:cNvSpPr>
          <p:nvPr/>
        </p:nvSpPr>
        <p:spPr bwMode="auto">
          <a:xfrm>
            <a:off x="2520950" y="2094831"/>
            <a:ext cx="139700" cy="487362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8" name="Freeform 1029"/>
          <p:cNvSpPr>
            <a:spLocks/>
          </p:cNvSpPr>
          <p:nvPr/>
        </p:nvSpPr>
        <p:spPr bwMode="auto">
          <a:xfrm>
            <a:off x="2520950" y="258219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9" name="Freeform 1030"/>
          <p:cNvSpPr>
            <a:spLocks/>
          </p:cNvSpPr>
          <p:nvPr/>
        </p:nvSpPr>
        <p:spPr bwMode="auto">
          <a:xfrm>
            <a:off x="2520950" y="3069556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0" name="Line 1031"/>
          <p:cNvSpPr>
            <a:spLocks noChangeShapeType="1"/>
          </p:cNvSpPr>
          <p:nvPr/>
        </p:nvSpPr>
        <p:spPr bwMode="auto">
          <a:xfrm>
            <a:off x="665163" y="3418806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1" name="Text Box 1032"/>
          <p:cNvSpPr txBox="1">
            <a:spLocks noChangeArrowheads="1"/>
          </p:cNvSpPr>
          <p:nvPr/>
        </p:nvSpPr>
        <p:spPr bwMode="auto">
          <a:xfrm rot="16200000">
            <a:off x="2747963" y="3801393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22" name="Group 1033"/>
          <p:cNvGrpSpPr>
            <a:grpSpLocks/>
          </p:cNvGrpSpPr>
          <p:nvPr/>
        </p:nvGrpSpPr>
        <p:grpSpPr bwMode="auto">
          <a:xfrm>
            <a:off x="4743450" y="1883693"/>
            <a:ext cx="492125" cy="1517650"/>
            <a:chOff x="4608" y="1152"/>
            <a:chExt cx="351" cy="1044"/>
          </a:xfrm>
        </p:grpSpPr>
        <p:sp>
          <p:nvSpPr>
            <p:cNvPr id="123" name="Freeform 1034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Text Box 1035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25" name="Text Box 1036"/>
          <p:cNvSpPr txBox="1">
            <a:spLocks noChangeArrowheads="1"/>
          </p:cNvSpPr>
          <p:nvPr/>
        </p:nvSpPr>
        <p:spPr bwMode="auto">
          <a:xfrm rot="16200000">
            <a:off x="2643188" y="2723480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26" name="Freeform 1037"/>
          <p:cNvSpPr>
            <a:spLocks/>
          </p:cNvSpPr>
          <p:nvPr/>
        </p:nvSpPr>
        <p:spPr bwMode="auto">
          <a:xfrm>
            <a:off x="4327525" y="1883693"/>
            <a:ext cx="277813" cy="7572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7" name="Text Box 1038"/>
          <p:cNvSpPr txBox="1">
            <a:spLocks noChangeArrowheads="1"/>
          </p:cNvSpPr>
          <p:nvPr/>
        </p:nvSpPr>
        <p:spPr bwMode="auto">
          <a:xfrm>
            <a:off x="4325938" y="228533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28" name="Rectangle 1039"/>
          <p:cNvSpPr>
            <a:spLocks noChangeArrowheads="1"/>
          </p:cNvSpPr>
          <p:nvPr/>
        </p:nvSpPr>
        <p:spPr bwMode="auto">
          <a:xfrm>
            <a:off x="1123950" y="2860006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9" name="Freeform 1040"/>
          <p:cNvSpPr>
            <a:spLocks/>
          </p:cNvSpPr>
          <p:nvPr/>
        </p:nvSpPr>
        <p:spPr bwMode="auto">
          <a:xfrm>
            <a:off x="915988" y="2860006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0" name="Freeform 1041"/>
          <p:cNvSpPr>
            <a:spLocks/>
          </p:cNvSpPr>
          <p:nvPr/>
        </p:nvSpPr>
        <p:spPr bwMode="auto">
          <a:xfrm>
            <a:off x="1539875" y="3487068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1" name="Freeform 1042"/>
          <p:cNvSpPr>
            <a:spLocks/>
          </p:cNvSpPr>
          <p:nvPr/>
        </p:nvSpPr>
        <p:spPr bwMode="auto">
          <a:xfrm>
            <a:off x="4327525" y="2720306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2" name="Text Box 1043"/>
          <p:cNvSpPr txBox="1">
            <a:spLocks noChangeArrowheads="1"/>
          </p:cNvSpPr>
          <p:nvPr/>
        </p:nvSpPr>
        <p:spPr bwMode="auto">
          <a:xfrm>
            <a:off x="4329113" y="2764756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3" name="Text Box 1044"/>
          <p:cNvSpPr txBox="1">
            <a:spLocks noChangeArrowheads="1"/>
          </p:cNvSpPr>
          <p:nvPr/>
        </p:nvSpPr>
        <p:spPr bwMode="auto">
          <a:xfrm>
            <a:off x="4325938" y="3128293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4" name="Text Box 1045"/>
          <p:cNvSpPr txBox="1">
            <a:spLocks noChangeArrowheads="1"/>
          </p:cNvSpPr>
          <p:nvPr/>
        </p:nvSpPr>
        <p:spPr bwMode="auto">
          <a:xfrm rot="16200000">
            <a:off x="6496051" y="247741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35" name="Rectangle 1046"/>
          <p:cNvSpPr>
            <a:spLocks noChangeArrowheads="1"/>
          </p:cNvSpPr>
          <p:nvPr/>
        </p:nvSpPr>
        <p:spPr bwMode="auto">
          <a:xfrm>
            <a:off x="6410325" y="2442493"/>
            <a:ext cx="488950" cy="1535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Freeform 1047"/>
          <p:cNvSpPr>
            <a:spLocks/>
          </p:cNvSpPr>
          <p:nvPr/>
        </p:nvSpPr>
        <p:spPr bwMode="auto">
          <a:xfrm>
            <a:off x="6273800" y="2442493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7" name="Text Box 1048"/>
          <p:cNvSpPr txBox="1">
            <a:spLocks noChangeArrowheads="1"/>
          </p:cNvSpPr>
          <p:nvPr/>
        </p:nvSpPr>
        <p:spPr bwMode="auto">
          <a:xfrm rot="16200000">
            <a:off x="6146007" y="3033837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138" name="Freeform 1049"/>
          <p:cNvSpPr>
            <a:spLocks/>
          </p:cNvSpPr>
          <p:nvPr/>
        </p:nvSpPr>
        <p:spPr bwMode="auto">
          <a:xfrm>
            <a:off x="2035175" y="2372643"/>
            <a:ext cx="485775" cy="766763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9" name="Freeform 1050"/>
          <p:cNvSpPr>
            <a:spLocks/>
          </p:cNvSpPr>
          <p:nvPr/>
        </p:nvSpPr>
        <p:spPr bwMode="auto">
          <a:xfrm>
            <a:off x="7732713" y="1823368"/>
            <a:ext cx="277812" cy="19383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0" name="Text Box 1051"/>
          <p:cNvSpPr txBox="1">
            <a:spLocks noChangeArrowheads="1"/>
          </p:cNvSpPr>
          <p:nvPr/>
        </p:nvSpPr>
        <p:spPr bwMode="auto">
          <a:xfrm>
            <a:off x="7739063" y="3144168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141" name="Line 1052"/>
          <p:cNvSpPr>
            <a:spLocks noChangeShapeType="1"/>
          </p:cNvSpPr>
          <p:nvPr/>
        </p:nvSpPr>
        <p:spPr bwMode="auto">
          <a:xfrm>
            <a:off x="7383463" y="3348956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2" name="Line 1053"/>
          <p:cNvSpPr>
            <a:spLocks noChangeShapeType="1"/>
          </p:cNvSpPr>
          <p:nvPr/>
        </p:nvSpPr>
        <p:spPr bwMode="auto">
          <a:xfrm>
            <a:off x="2035175" y="195354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3" name="Line 1054"/>
          <p:cNvSpPr>
            <a:spLocks noChangeShapeType="1"/>
          </p:cNvSpPr>
          <p:nvPr/>
        </p:nvSpPr>
        <p:spPr bwMode="auto">
          <a:xfrm>
            <a:off x="3841750" y="195354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4" name="Line 1055"/>
          <p:cNvSpPr>
            <a:spLocks noChangeShapeType="1"/>
          </p:cNvSpPr>
          <p:nvPr/>
        </p:nvSpPr>
        <p:spPr bwMode="auto">
          <a:xfrm>
            <a:off x="3286125" y="2372643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5" name="Line 1056"/>
          <p:cNvSpPr>
            <a:spLocks noChangeShapeType="1"/>
          </p:cNvSpPr>
          <p:nvPr/>
        </p:nvSpPr>
        <p:spPr bwMode="auto">
          <a:xfrm>
            <a:off x="3286125" y="2860006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6" name="Line 1057"/>
          <p:cNvSpPr>
            <a:spLocks noChangeShapeType="1"/>
          </p:cNvSpPr>
          <p:nvPr/>
        </p:nvSpPr>
        <p:spPr bwMode="auto">
          <a:xfrm>
            <a:off x="3841750" y="2860006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7" name="Line 1058"/>
          <p:cNvSpPr>
            <a:spLocks noChangeShapeType="1"/>
          </p:cNvSpPr>
          <p:nvPr/>
        </p:nvSpPr>
        <p:spPr bwMode="auto">
          <a:xfrm>
            <a:off x="4605338" y="223294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8" name="Line 1059"/>
          <p:cNvSpPr>
            <a:spLocks noChangeShapeType="1"/>
          </p:cNvSpPr>
          <p:nvPr/>
        </p:nvSpPr>
        <p:spPr bwMode="auto">
          <a:xfrm>
            <a:off x="4605338" y="3139406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9" name="Line 1060"/>
          <p:cNvSpPr>
            <a:spLocks noChangeShapeType="1"/>
          </p:cNvSpPr>
          <p:nvPr/>
        </p:nvSpPr>
        <p:spPr bwMode="auto">
          <a:xfrm>
            <a:off x="5229225" y="2650456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0" name="Line 1061"/>
          <p:cNvSpPr>
            <a:spLocks noChangeShapeType="1"/>
          </p:cNvSpPr>
          <p:nvPr/>
        </p:nvSpPr>
        <p:spPr bwMode="auto">
          <a:xfrm>
            <a:off x="5646738" y="2650456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1" name="Line 1062"/>
          <p:cNvSpPr>
            <a:spLocks noChangeShapeType="1"/>
          </p:cNvSpPr>
          <p:nvPr/>
        </p:nvSpPr>
        <p:spPr bwMode="auto">
          <a:xfrm>
            <a:off x="6899275" y="299970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2" name="Freeform 1063"/>
          <p:cNvSpPr>
            <a:spLocks/>
          </p:cNvSpPr>
          <p:nvPr/>
        </p:nvSpPr>
        <p:spPr bwMode="auto">
          <a:xfrm>
            <a:off x="6064250" y="2302793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3" name="Freeform 1064"/>
          <p:cNvSpPr>
            <a:spLocks/>
          </p:cNvSpPr>
          <p:nvPr/>
        </p:nvSpPr>
        <p:spPr bwMode="auto">
          <a:xfrm>
            <a:off x="1435100" y="1534443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4" name="Freeform 1065"/>
          <p:cNvSpPr>
            <a:spLocks/>
          </p:cNvSpPr>
          <p:nvPr/>
        </p:nvSpPr>
        <p:spPr bwMode="auto">
          <a:xfrm>
            <a:off x="2382838" y="3348956"/>
            <a:ext cx="5280025" cy="1697037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5" name="Line 1066"/>
          <p:cNvSpPr>
            <a:spLocks noChangeShapeType="1"/>
          </p:cNvSpPr>
          <p:nvPr/>
        </p:nvSpPr>
        <p:spPr bwMode="auto">
          <a:xfrm>
            <a:off x="5646738" y="4466556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6" name="Line 1067"/>
          <p:cNvSpPr>
            <a:spLocks noChangeShapeType="1"/>
          </p:cNvSpPr>
          <p:nvPr/>
        </p:nvSpPr>
        <p:spPr bwMode="auto">
          <a:xfrm>
            <a:off x="3841750" y="4466556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7" name="Freeform 1068"/>
          <p:cNvSpPr>
            <a:spLocks/>
          </p:cNvSpPr>
          <p:nvPr/>
        </p:nvSpPr>
        <p:spPr bwMode="auto">
          <a:xfrm>
            <a:off x="2727325" y="2810793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8" name="Freeform 1069"/>
          <p:cNvSpPr>
            <a:spLocks/>
          </p:cNvSpPr>
          <p:nvPr/>
        </p:nvSpPr>
        <p:spPr bwMode="auto">
          <a:xfrm>
            <a:off x="2190750" y="3139406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9" name="Line 1070"/>
          <p:cNvSpPr>
            <a:spLocks noChangeShapeType="1"/>
          </p:cNvSpPr>
          <p:nvPr/>
        </p:nvSpPr>
        <p:spPr bwMode="auto">
          <a:xfrm>
            <a:off x="3355975" y="404745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0" name="Line 1071"/>
          <p:cNvSpPr>
            <a:spLocks noChangeShapeType="1"/>
          </p:cNvSpPr>
          <p:nvPr/>
        </p:nvSpPr>
        <p:spPr bwMode="auto">
          <a:xfrm>
            <a:off x="2181225" y="4047456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1" name="Freeform 1072"/>
          <p:cNvSpPr>
            <a:spLocks/>
          </p:cNvSpPr>
          <p:nvPr/>
        </p:nvSpPr>
        <p:spPr bwMode="auto">
          <a:xfrm>
            <a:off x="3841750" y="2979068"/>
            <a:ext cx="488950" cy="1068388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2" name="Freeform 1073"/>
          <p:cNvSpPr>
            <a:spLocks/>
          </p:cNvSpPr>
          <p:nvPr/>
        </p:nvSpPr>
        <p:spPr bwMode="auto">
          <a:xfrm>
            <a:off x="4119563" y="2860006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3" name="Line 1074"/>
          <p:cNvSpPr>
            <a:spLocks noChangeShapeType="1"/>
          </p:cNvSpPr>
          <p:nvPr/>
        </p:nvSpPr>
        <p:spPr bwMode="auto">
          <a:xfrm>
            <a:off x="5646738" y="3768056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4" name="Line 1075"/>
          <p:cNvSpPr>
            <a:spLocks noChangeShapeType="1"/>
          </p:cNvSpPr>
          <p:nvPr/>
        </p:nvSpPr>
        <p:spPr bwMode="auto">
          <a:xfrm>
            <a:off x="7383463" y="230279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5" name="Freeform 1076"/>
          <p:cNvSpPr>
            <a:spLocks/>
          </p:cNvSpPr>
          <p:nvPr/>
        </p:nvSpPr>
        <p:spPr bwMode="auto">
          <a:xfrm>
            <a:off x="5160963" y="2023393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6" name="Freeform 1077"/>
          <p:cNvSpPr>
            <a:spLocks/>
          </p:cNvSpPr>
          <p:nvPr/>
        </p:nvSpPr>
        <p:spPr bwMode="auto">
          <a:xfrm>
            <a:off x="784225" y="1674143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7" name="Text Box 1078"/>
          <p:cNvSpPr txBox="1">
            <a:spLocks noChangeArrowheads="1"/>
          </p:cNvSpPr>
          <p:nvPr/>
        </p:nvSpPr>
        <p:spPr bwMode="auto">
          <a:xfrm rot="16200000">
            <a:off x="723900" y="1928143"/>
            <a:ext cx="481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168" name="Group 1079"/>
          <p:cNvGrpSpPr>
            <a:grpSpLocks/>
          </p:cNvGrpSpPr>
          <p:nvPr/>
        </p:nvGrpSpPr>
        <p:grpSpPr bwMode="auto">
          <a:xfrm>
            <a:off x="1270000" y="1604293"/>
            <a:ext cx="417513" cy="768350"/>
            <a:chOff x="4175" y="1104"/>
            <a:chExt cx="289" cy="816"/>
          </a:xfrm>
        </p:grpSpPr>
        <p:sp>
          <p:nvSpPr>
            <p:cNvPr id="169" name="Freeform 1080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0" name="Text Box 1081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171" name="Text Box 1082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172" name="Freeform 1083"/>
          <p:cNvSpPr>
            <a:spLocks/>
          </p:cNvSpPr>
          <p:nvPr/>
        </p:nvSpPr>
        <p:spPr bwMode="auto">
          <a:xfrm>
            <a:off x="750888" y="2507581"/>
            <a:ext cx="33337" cy="90328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3" name="Line 1084"/>
          <p:cNvSpPr>
            <a:spLocks noChangeShapeType="1"/>
          </p:cNvSpPr>
          <p:nvPr/>
        </p:nvSpPr>
        <p:spPr bwMode="auto">
          <a:xfrm>
            <a:off x="506413" y="1813843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4" name="Line 1085"/>
          <p:cNvSpPr>
            <a:spLocks noChangeShapeType="1"/>
          </p:cNvSpPr>
          <p:nvPr/>
        </p:nvSpPr>
        <p:spPr bwMode="auto">
          <a:xfrm>
            <a:off x="1062038" y="216309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5" name="Line 1086"/>
          <p:cNvSpPr>
            <a:spLocks noChangeShapeType="1"/>
          </p:cNvSpPr>
          <p:nvPr/>
        </p:nvSpPr>
        <p:spPr bwMode="auto">
          <a:xfrm>
            <a:off x="1549400" y="1953543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6" name="Freeform 1087"/>
          <p:cNvSpPr>
            <a:spLocks/>
          </p:cNvSpPr>
          <p:nvPr/>
        </p:nvSpPr>
        <p:spPr bwMode="auto">
          <a:xfrm>
            <a:off x="1131888" y="1429668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7" name="Text Box 1088"/>
          <p:cNvSpPr txBox="1">
            <a:spLocks noChangeArrowheads="1"/>
          </p:cNvSpPr>
          <p:nvPr/>
        </p:nvSpPr>
        <p:spPr bwMode="auto">
          <a:xfrm rot="16200000">
            <a:off x="241300" y="3255294"/>
            <a:ext cx="560387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178" name="Oval 1089"/>
          <p:cNvSpPr>
            <a:spLocks noChangeArrowheads="1"/>
          </p:cNvSpPr>
          <p:nvPr/>
        </p:nvSpPr>
        <p:spPr bwMode="auto">
          <a:xfrm>
            <a:off x="719138" y="337594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9" name="Oval 1090"/>
          <p:cNvSpPr>
            <a:spLocks noChangeArrowheads="1"/>
          </p:cNvSpPr>
          <p:nvPr/>
        </p:nvSpPr>
        <p:spPr bwMode="auto">
          <a:xfrm>
            <a:off x="2157413" y="4004593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0" name="Oval 1091"/>
          <p:cNvSpPr>
            <a:spLocks noChangeArrowheads="1"/>
          </p:cNvSpPr>
          <p:nvPr/>
        </p:nvSpPr>
        <p:spPr bwMode="auto">
          <a:xfrm>
            <a:off x="2163763" y="309495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1" name="Oval 1092"/>
          <p:cNvSpPr>
            <a:spLocks noChangeArrowheads="1"/>
          </p:cNvSpPr>
          <p:nvPr/>
        </p:nvSpPr>
        <p:spPr bwMode="auto">
          <a:xfrm>
            <a:off x="4084638" y="282190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2" name="Oval 1093"/>
          <p:cNvSpPr>
            <a:spLocks noChangeArrowheads="1"/>
          </p:cNvSpPr>
          <p:nvPr/>
        </p:nvSpPr>
        <p:spPr bwMode="auto">
          <a:xfrm>
            <a:off x="6238875" y="226310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3" name="Oval 1094"/>
          <p:cNvSpPr>
            <a:spLocks noChangeArrowheads="1"/>
          </p:cNvSpPr>
          <p:nvPr/>
        </p:nvSpPr>
        <p:spPr bwMode="auto">
          <a:xfrm>
            <a:off x="6032500" y="261235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4" name="Oval 1095"/>
          <p:cNvSpPr>
            <a:spLocks noChangeArrowheads="1"/>
          </p:cNvSpPr>
          <p:nvPr/>
        </p:nvSpPr>
        <p:spPr bwMode="auto">
          <a:xfrm>
            <a:off x="2165350" y="281238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5" name="Oval 1096"/>
          <p:cNvSpPr>
            <a:spLocks noChangeArrowheads="1"/>
          </p:cNvSpPr>
          <p:nvPr/>
        </p:nvSpPr>
        <p:spPr bwMode="auto">
          <a:xfrm>
            <a:off x="1576388" y="192179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6" name="Text Box 1097"/>
          <p:cNvSpPr txBox="1">
            <a:spLocks noChangeArrowheads="1"/>
          </p:cNvSpPr>
          <p:nvPr/>
        </p:nvSpPr>
        <p:spPr bwMode="auto">
          <a:xfrm>
            <a:off x="1662113" y="1534443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187" name="Group 1098"/>
          <p:cNvGrpSpPr>
            <a:grpSpLocks/>
          </p:cNvGrpSpPr>
          <p:nvPr/>
        </p:nvGrpSpPr>
        <p:grpSpPr bwMode="auto">
          <a:xfrm>
            <a:off x="1757363" y="1813843"/>
            <a:ext cx="277812" cy="2862263"/>
            <a:chOff x="1296" y="1920"/>
            <a:chExt cx="192" cy="1968"/>
          </a:xfrm>
        </p:grpSpPr>
        <p:sp>
          <p:nvSpPr>
            <p:cNvPr id="188" name="Text Box 1099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89" name="Line 1100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0" name="Line 1101"/>
          <p:cNvSpPr>
            <a:spLocks noChangeShapeType="1"/>
          </p:cNvSpPr>
          <p:nvPr/>
        </p:nvSpPr>
        <p:spPr bwMode="auto">
          <a:xfrm>
            <a:off x="2193925" y="2853656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91" name="Text Box 1102"/>
          <p:cNvSpPr txBox="1">
            <a:spLocks noChangeArrowheads="1"/>
          </p:cNvSpPr>
          <p:nvPr/>
        </p:nvSpPr>
        <p:spPr bwMode="auto">
          <a:xfrm>
            <a:off x="3427413" y="1534443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192" name="Text Box 1103"/>
          <p:cNvSpPr txBox="1">
            <a:spLocks noChangeArrowheads="1"/>
          </p:cNvSpPr>
          <p:nvPr/>
        </p:nvSpPr>
        <p:spPr bwMode="auto">
          <a:xfrm>
            <a:off x="5160963" y="1534443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193" name="Text Box 1104"/>
          <p:cNvSpPr txBox="1">
            <a:spLocks noChangeArrowheads="1"/>
          </p:cNvSpPr>
          <p:nvPr/>
        </p:nvSpPr>
        <p:spPr bwMode="auto">
          <a:xfrm>
            <a:off x="6759575" y="1534443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194" name="Text Box 1105"/>
          <p:cNvSpPr txBox="1">
            <a:spLocks noChangeArrowheads="1"/>
          </p:cNvSpPr>
          <p:nvPr/>
        </p:nvSpPr>
        <p:spPr bwMode="auto">
          <a:xfrm>
            <a:off x="4951413" y="1745581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195" name="Group 1106"/>
          <p:cNvGrpSpPr>
            <a:grpSpLocks/>
          </p:cNvGrpSpPr>
          <p:nvPr/>
        </p:nvGrpSpPr>
        <p:grpSpPr bwMode="auto">
          <a:xfrm>
            <a:off x="3562350" y="1813843"/>
            <a:ext cx="277813" cy="2862263"/>
            <a:chOff x="1296" y="1920"/>
            <a:chExt cx="192" cy="1968"/>
          </a:xfrm>
        </p:grpSpPr>
        <p:sp>
          <p:nvSpPr>
            <p:cNvPr id="196" name="Text Box 110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7" name="Line 110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8" name="Text Box 1109"/>
          <p:cNvSpPr txBox="1">
            <a:spLocks noChangeArrowheads="1"/>
          </p:cNvSpPr>
          <p:nvPr/>
        </p:nvSpPr>
        <p:spPr bwMode="auto">
          <a:xfrm>
            <a:off x="7732713" y="2137693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199" name="Group 1110"/>
          <p:cNvGrpSpPr>
            <a:grpSpLocks/>
          </p:cNvGrpSpPr>
          <p:nvPr/>
        </p:nvGrpSpPr>
        <p:grpSpPr bwMode="auto">
          <a:xfrm>
            <a:off x="7105650" y="1813843"/>
            <a:ext cx="277813" cy="2862263"/>
            <a:chOff x="1296" y="1920"/>
            <a:chExt cx="192" cy="1968"/>
          </a:xfrm>
        </p:grpSpPr>
        <p:sp>
          <p:nvSpPr>
            <p:cNvPr id="200" name="Text Box 111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01" name="Line 111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02" name="Text Box 1113"/>
          <p:cNvSpPr txBox="1">
            <a:spLocks noChangeArrowheads="1"/>
          </p:cNvSpPr>
          <p:nvPr/>
        </p:nvSpPr>
        <p:spPr bwMode="auto">
          <a:xfrm rot="16235212">
            <a:off x="881063" y="3296568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203" name="Text Box 1114"/>
          <p:cNvSpPr txBox="1">
            <a:spLocks noChangeArrowheads="1"/>
          </p:cNvSpPr>
          <p:nvPr/>
        </p:nvSpPr>
        <p:spPr bwMode="auto">
          <a:xfrm rot="16200000">
            <a:off x="2062957" y="197973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204" name="Text Box 1115"/>
          <p:cNvSpPr txBox="1">
            <a:spLocks noChangeArrowheads="1"/>
          </p:cNvSpPr>
          <p:nvPr/>
        </p:nvSpPr>
        <p:spPr bwMode="auto">
          <a:xfrm rot="16200000">
            <a:off x="1923257" y="442448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205" name="Text Box 1116"/>
          <p:cNvSpPr txBox="1">
            <a:spLocks noChangeArrowheads="1"/>
          </p:cNvSpPr>
          <p:nvPr/>
        </p:nvSpPr>
        <p:spPr bwMode="auto">
          <a:xfrm rot="16219156">
            <a:off x="2212975" y="3642643"/>
            <a:ext cx="6270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206" name="Text Box 1117"/>
          <p:cNvSpPr txBox="1">
            <a:spLocks noChangeArrowheads="1"/>
          </p:cNvSpPr>
          <p:nvPr/>
        </p:nvSpPr>
        <p:spPr bwMode="auto">
          <a:xfrm rot="16200000">
            <a:off x="2062957" y="246868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207" name="Text Box 1118"/>
          <p:cNvSpPr txBox="1">
            <a:spLocks noChangeArrowheads="1"/>
          </p:cNvSpPr>
          <p:nvPr/>
        </p:nvSpPr>
        <p:spPr bwMode="auto">
          <a:xfrm>
            <a:off x="228600" y="1604293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208" name="Freeform 1119"/>
          <p:cNvSpPr>
            <a:spLocks/>
          </p:cNvSpPr>
          <p:nvPr/>
        </p:nvSpPr>
        <p:spPr bwMode="auto">
          <a:xfrm>
            <a:off x="484188" y="1940843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09" name="Group 1120"/>
          <p:cNvGrpSpPr>
            <a:grpSpLocks/>
          </p:cNvGrpSpPr>
          <p:nvPr/>
        </p:nvGrpSpPr>
        <p:grpSpPr bwMode="auto">
          <a:xfrm>
            <a:off x="5368925" y="1883693"/>
            <a:ext cx="277813" cy="2862263"/>
            <a:chOff x="1296" y="1920"/>
            <a:chExt cx="192" cy="1968"/>
          </a:xfrm>
        </p:grpSpPr>
        <p:sp>
          <p:nvSpPr>
            <p:cNvPr id="210" name="Text Box 112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11" name="Line 112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12" name="Freeform 1123"/>
          <p:cNvSpPr>
            <a:spLocks/>
          </p:cNvSpPr>
          <p:nvPr/>
        </p:nvSpPr>
        <p:spPr bwMode="auto">
          <a:xfrm>
            <a:off x="3838575" y="2051968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3" name="Freeform 1124"/>
          <p:cNvSpPr>
            <a:spLocks/>
          </p:cNvSpPr>
          <p:nvPr/>
        </p:nvSpPr>
        <p:spPr bwMode="auto">
          <a:xfrm>
            <a:off x="4186238" y="2569493"/>
            <a:ext cx="1884362" cy="2185988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4" name="Freeform 1125"/>
          <p:cNvSpPr>
            <a:spLocks/>
          </p:cNvSpPr>
          <p:nvPr/>
        </p:nvSpPr>
        <p:spPr bwMode="auto">
          <a:xfrm>
            <a:off x="4068763" y="2444081"/>
            <a:ext cx="3373437" cy="2443162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5" name="Freeform 1126"/>
          <p:cNvSpPr>
            <a:spLocks/>
          </p:cNvSpPr>
          <p:nvPr/>
        </p:nvSpPr>
        <p:spPr bwMode="auto">
          <a:xfrm>
            <a:off x="4003675" y="2286918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6" name="Line 1127"/>
          <p:cNvSpPr>
            <a:spLocks noChangeShapeType="1"/>
          </p:cNvSpPr>
          <p:nvPr/>
        </p:nvSpPr>
        <p:spPr bwMode="auto">
          <a:xfrm flipV="1">
            <a:off x="4068763" y="3115593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7" name="Line 1128"/>
          <p:cNvSpPr>
            <a:spLocks noChangeShapeType="1"/>
          </p:cNvSpPr>
          <p:nvPr/>
        </p:nvSpPr>
        <p:spPr bwMode="auto">
          <a:xfrm>
            <a:off x="4117975" y="3242593"/>
            <a:ext cx="204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8" name="Line 1129"/>
          <p:cNvSpPr>
            <a:spLocks noChangeShapeType="1"/>
          </p:cNvSpPr>
          <p:nvPr/>
        </p:nvSpPr>
        <p:spPr bwMode="auto">
          <a:xfrm flipV="1">
            <a:off x="4195763" y="3399756"/>
            <a:ext cx="1317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9" name="Oval 1130"/>
          <p:cNvSpPr>
            <a:spLocks noChangeArrowheads="1"/>
          </p:cNvSpPr>
          <p:nvPr/>
        </p:nvSpPr>
        <p:spPr bwMode="auto">
          <a:xfrm>
            <a:off x="4159250" y="337594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0" name="Oval 1131"/>
          <p:cNvSpPr>
            <a:spLocks noChangeArrowheads="1"/>
          </p:cNvSpPr>
          <p:nvPr/>
        </p:nvSpPr>
        <p:spPr bwMode="auto">
          <a:xfrm>
            <a:off x="4092575" y="322354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1" name="Oval 1132"/>
          <p:cNvSpPr>
            <a:spLocks noChangeArrowheads="1"/>
          </p:cNvSpPr>
          <p:nvPr/>
        </p:nvSpPr>
        <p:spPr bwMode="auto">
          <a:xfrm>
            <a:off x="4041775" y="309178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2" name="Text Box 1138"/>
          <p:cNvSpPr txBox="1">
            <a:spLocks noChangeArrowheads="1"/>
          </p:cNvSpPr>
          <p:nvPr/>
        </p:nvSpPr>
        <p:spPr bwMode="auto">
          <a:xfrm>
            <a:off x="4794250" y="5167313"/>
            <a:ext cx="434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Übernahme in die </a:t>
            </a:r>
            <a:r>
              <a:rPr lang="de-DE" sz="2000" i="1" dirty="0"/>
              <a:t>Pipeline-</a:t>
            </a:r>
            <a:r>
              <a:rPr lang="de-DE" sz="2000" dirty="0"/>
              <a:t>Register</a:t>
            </a:r>
          </a:p>
        </p:txBody>
      </p:sp>
      <p:sp>
        <p:nvSpPr>
          <p:cNvPr id="224" name="Freeform 1143"/>
          <p:cNvSpPr>
            <a:spLocks/>
          </p:cNvSpPr>
          <p:nvPr/>
        </p:nvSpPr>
        <p:spPr bwMode="auto">
          <a:xfrm>
            <a:off x="152400" y="5221387"/>
            <a:ext cx="4635500" cy="223837"/>
          </a:xfrm>
          <a:custGeom>
            <a:avLst/>
            <a:gdLst>
              <a:gd name="T0" fmla="*/ 0 w 2920"/>
              <a:gd name="T1" fmla="*/ 141 h 141"/>
              <a:gd name="T2" fmla="*/ 564 w 2920"/>
              <a:gd name="T3" fmla="*/ 141 h 141"/>
              <a:gd name="T4" fmla="*/ 564 w 2920"/>
              <a:gd name="T5" fmla="*/ 0 h 141"/>
              <a:gd name="T6" fmla="*/ 1491 w 2920"/>
              <a:gd name="T7" fmla="*/ 0 h 141"/>
              <a:gd name="T8" fmla="*/ 1491 w 2920"/>
              <a:gd name="T9" fmla="*/ 141 h 141"/>
              <a:gd name="T10" fmla="*/ 2256 w 2920"/>
              <a:gd name="T11" fmla="*/ 141 h 141"/>
              <a:gd name="T12" fmla="*/ 2256 w 2920"/>
              <a:gd name="T13" fmla="*/ 0 h 141"/>
              <a:gd name="T14" fmla="*/ 2534 w 2920"/>
              <a:gd name="T15" fmla="*/ 0 h 141"/>
              <a:gd name="T16" fmla="*/ 2920 w 2920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20" h="141">
                <a:moveTo>
                  <a:pt x="0" y="141"/>
                </a:moveTo>
                <a:lnTo>
                  <a:pt x="564" y="141"/>
                </a:lnTo>
                <a:lnTo>
                  <a:pt x="564" y="0"/>
                </a:lnTo>
                <a:lnTo>
                  <a:pt x="1491" y="0"/>
                </a:lnTo>
                <a:lnTo>
                  <a:pt x="1491" y="141"/>
                </a:lnTo>
                <a:lnTo>
                  <a:pt x="2256" y="141"/>
                </a:lnTo>
                <a:lnTo>
                  <a:pt x="2256" y="0"/>
                </a:lnTo>
                <a:lnTo>
                  <a:pt x="2534" y="0"/>
                </a:lnTo>
                <a:lnTo>
                  <a:pt x="292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5" name="Freeform 1149"/>
          <p:cNvSpPr>
            <a:spLocks/>
          </p:cNvSpPr>
          <p:nvPr/>
        </p:nvSpPr>
        <p:spPr bwMode="auto">
          <a:xfrm>
            <a:off x="1828800" y="1342356"/>
            <a:ext cx="6324600" cy="533400"/>
          </a:xfrm>
          <a:custGeom>
            <a:avLst/>
            <a:gdLst>
              <a:gd name="T0" fmla="*/ 3984 w 3984"/>
              <a:gd name="T1" fmla="*/ 0 h 336"/>
              <a:gd name="T2" fmla="*/ 0 w 3984"/>
              <a:gd name="T3" fmla="*/ 0 h 336"/>
              <a:gd name="T4" fmla="*/ 0 w 398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4" h="336">
                <a:moveTo>
                  <a:pt x="3984" y="0"/>
                </a:move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19050" cap="flat" cmpd="sng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6" name="Line 1150"/>
          <p:cNvSpPr>
            <a:spLocks noChangeShapeType="1"/>
          </p:cNvSpPr>
          <p:nvPr/>
        </p:nvSpPr>
        <p:spPr bwMode="auto">
          <a:xfrm>
            <a:off x="7162800" y="1342356"/>
            <a:ext cx="0" cy="5334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7" name="Line 1151"/>
          <p:cNvSpPr>
            <a:spLocks noChangeShapeType="1"/>
          </p:cNvSpPr>
          <p:nvPr/>
        </p:nvSpPr>
        <p:spPr bwMode="auto">
          <a:xfrm>
            <a:off x="5410200" y="1342356"/>
            <a:ext cx="0" cy="6096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8" name="Line 1152"/>
          <p:cNvSpPr>
            <a:spLocks noChangeShapeType="1"/>
          </p:cNvSpPr>
          <p:nvPr/>
        </p:nvSpPr>
        <p:spPr bwMode="auto">
          <a:xfrm>
            <a:off x="3657600" y="1342356"/>
            <a:ext cx="0" cy="5334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9" name="Line 1153"/>
          <p:cNvSpPr>
            <a:spLocks noChangeShapeType="1"/>
          </p:cNvSpPr>
          <p:nvPr/>
        </p:nvSpPr>
        <p:spPr bwMode="auto">
          <a:xfrm>
            <a:off x="2940050" y="1340768"/>
            <a:ext cx="0" cy="687388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0" name="Line 1154"/>
          <p:cNvSpPr>
            <a:spLocks noChangeShapeType="1"/>
          </p:cNvSpPr>
          <p:nvPr/>
        </p:nvSpPr>
        <p:spPr bwMode="auto">
          <a:xfrm>
            <a:off x="6629400" y="1342356"/>
            <a:ext cx="1588" cy="10287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1" name="Text Box 1155"/>
          <p:cNvSpPr txBox="1">
            <a:spLocks noChangeArrowheads="1"/>
          </p:cNvSpPr>
          <p:nvPr/>
        </p:nvSpPr>
        <p:spPr bwMode="auto">
          <a:xfrm>
            <a:off x="8153400" y="1154501"/>
            <a:ext cx="990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A32638"/>
                </a:solidFill>
              </a:rPr>
              <a:t>Takt</a:t>
            </a:r>
          </a:p>
        </p:txBody>
      </p:sp>
      <p:sp>
        <p:nvSpPr>
          <p:cNvPr id="232" name="Freeform 1156"/>
          <p:cNvSpPr>
            <a:spLocks/>
          </p:cNvSpPr>
          <p:nvPr/>
        </p:nvSpPr>
        <p:spPr bwMode="auto">
          <a:xfrm>
            <a:off x="619125" y="1342356"/>
            <a:ext cx="1204913" cy="1727200"/>
          </a:xfrm>
          <a:custGeom>
            <a:avLst/>
            <a:gdLst>
              <a:gd name="T0" fmla="*/ 759 w 759"/>
              <a:gd name="T1" fmla="*/ 0 h 1088"/>
              <a:gd name="T2" fmla="*/ 0 w 759"/>
              <a:gd name="T3" fmla="*/ 0 h 1088"/>
              <a:gd name="T4" fmla="*/ 0 w 759"/>
              <a:gd name="T5" fmla="*/ 1088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9" h="1088">
                <a:moveTo>
                  <a:pt x="759" y="0"/>
                </a:moveTo>
                <a:lnTo>
                  <a:pt x="0" y="0"/>
                </a:lnTo>
                <a:lnTo>
                  <a:pt x="0" y="1088"/>
                </a:lnTo>
              </a:path>
            </a:pathLst>
          </a:custGeom>
          <a:noFill/>
          <a:ln w="19050" cap="flat" cmpd="sng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3" name="Oval 1157"/>
          <p:cNvSpPr>
            <a:spLocks noChangeArrowheads="1"/>
          </p:cNvSpPr>
          <p:nvPr/>
        </p:nvSpPr>
        <p:spPr bwMode="auto">
          <a:xfrm>
            <a:off x="2905125" y="202656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4" name="Oval 1158"/>
          <p:cNvSpPr>
            <a:spLocks noChangeArrowheads="1"/>
          </p:cNvSpPr>
          <p:nvPr/>
        </p:nvSpPr>
        <p:spPr bwMode="auto">
          <a:xfrm>
            <a:off x="6597650" y="236946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5" name="Oval 1159"/>
          <p:cNvSpPr>
            <a:spLocks noChangeArrowheads="1"/>
          </p:cNvSpPr>
          <p:nvPr/>
        </p:nvSpPr>
        <p:spPr bwMode="auto">
          <a:xfrm>
            <a:off x="588963" y="306479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6" name="Text Box 194"/>
          <p:cNvSpPr txBox="1">
            <a:spLocks noChangeArrowheads="1"/>
          </p:cNvSpPr>
          <p:nvPr/>
        </p:nvSpPr>
        <p:spPr bwMode="auto">
          <a:xfrm>
            <a:off x="5475288" y="2133600"/>
            <a:ext cx="471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3200" dirty="0">
                <a:solidFill>
                  <a:srgbClr val="FF3300"/>
                </a:solidFill>
                <a:sym typeface="Symbol" pitchFamily="18" charset="2"/>
              </a:rPr>
              <a:t></a:t>
            </a:r>
            <a:endParaRPr lang="en-US" sz="3200" dirty="0">
              <a:solidFill>
                <a:srgbClr val="FF3300"/>
              </a:solidFill>
              <a:sym typeface="Symbol" pitchFamily="18" charset="2"/>
            </a:endParaRPr>
          </a:p>
        </p:txBody>
      </p:sp>
      <p:grpSp>
        <p:nvGrpSpPr>
          <p:cNvPr id="240" name="Group 215"/>
          <p:cNvGrpSpPr>
            <a:grpSpLocks/>
          </p:cNvGrpSpPr>
          <p:nvPr/>
        </p:nvGrpSpPr>
        <p:grpSpPr bwMode="auto">
          <a:xfrm>
            <a:off x="4276725" y="3068961"/>
            <a:ext cx="608013" cy="1743077"/>
            <a:chOff x="2694" y="1829"/>
            <a:chExt cx="383" cy="1098"/>
          </a:xfrm>
        </p:grpSpPr>
        <p:sp>
          <p:nvSpPr>
            <p:cNvPr id="241" name="AutoShape 216"/>
            <p:cNvSpPr>
              <a:spLocks noChangeArrowheads="1"/>
            </p:cNvSpPr>
            <p:nvPr/>
          </p:nvSpPr>
          <p:spPr bwMode="auto">
            <a:xfrm>
              <a:off x="2834" y="2844"/>
              <a:ext cx="243" cy="83"/>
            </a:xfrm>
            <a:prstGeom prst="leftArrow">
              <a:avLst>
                <a:gd name="adj1" fmla="val 50000"/>
                <a:gd name="adj2" fmla="val 7319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42" name="Rectangle 217"/>
            <p:cNvSpPr>
              <a:spLocks noChangeArrowheads="1"/>
            </p:cNvSpPr>
            <p:nvPr/>
          </p:nvSpPr>
          <p:spPr bwMode="auto">
            <a:xfrm>
              <a:off x="2694" y="1829"/>
              <a:ext cx="2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2800" dirty="0">
                  <a:solidFill>
                    <a:srgbClr val="FF3300"/>
                  </a:solidFill>
                  <a:sym typeface="Symbol" pitchFamily="18" charset="2"/>
                </a:rPr>
                <a:t></a:t>
              </a:r>
            </a:p>
          </p:txBody>
        </p:sp>
      </p:grpSp>
      <p:cxnSp>
        <p:nvCxnSpPr>
          <p:cNvPr id="243" name="Gerade Verbindung 242"/>
          <p:cNvCxnSpPr/>
          <p:nvPr/>
        </p:nvCxnSpPr>
        <p:spPr bwMode="auto">
          <a:xfrm flipH="1" flipV="1">
            <a:off x="3808413" y="5373216"/>
            <a:ext cx="1051619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5570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54D4241-9622-4186-972A-99A5941DEFF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Taktung zur Behandlung des </a:t>
            </a:r>
            <a:r>
              <a:rPr lang="en-US" i="1" dirty="0" smtClean="0"/>
              <a:t>data hazards</a:t>
            </a:r>
            <a:r>
              <a:rPr lang="de-DE" dirty="0" smtClean="0"/>
              <a:t> bei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or</a:t>
            </a:r>
            <a:r>
              <a:rPr lang="de-DE" dirty="0" smtClean="0"/>
              <a:t> </a:t>
            </a:r>
            <a:r>
              <a:rPr lang="de-DE" dirty="0" smtClean="0">
                <a:latin typeface="+mn-lt"/>
                <a:cs typeface="Courier New" pitchFamily="49" charset="0"/>
              </a:rPr>
              <a:t>(5)</a:t>
            </a:r>
            <a:endParaRPr lang="de-DE" dirty="0">
              <a:latin typeface="+mn-lt"/>
              <a:cs typeface="Courier New" pitchFamily="49" charset="0"/>
            </a:endParaRPr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27395"/>
              </p:ext>
            </p:extLst>
          </p:nvPr>
        </p:nvGraphicFramePr>
        <p:xfrm>
          <a:off x="179388" y="5572844"/>
          <a:ext cx="8805862" cy="95250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4572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xor $8,$12,$11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or $10,$12,$9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$12,$2,$3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1026"/>
          <p:cNvSpPr txBox="1">
            <a:spLocks noChangeArrowheads="1"/>
          </p:cNvSpPr>
          <p:nvPr/>
        </p:nvSpPr>
        <p:spPr bwMode="auto">
          <a:xfrm rot="16200000">
            <a:off x="2744788" y="212816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6" name="Rectangle 1027"/>
          <p:cNvSpPr>
            <a:spLocks noChangeArrowheads="1"/>
          </p:cNvSpPr>
          <p:nvPr/>
        </p:nvSpPr>
        <p:spPr bwMode="auto">
          <a:xfrm>
            <a:off x="2659063" y="2093243"/>
            <a:ext cx="627062" cy="1465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7" name="Freeform 1028"/>
          <p:cNvSpPr>
            <a:spLocks/>
          </p:cNvSpPr>
          <p:nvPr/>
        </p:nvSpPr>
        <p:spPr bwMode="auto">
          <a:xfrm>
            <a:off x="2520950" y="2094831"/>
            <a:ext cx="139700" cy="487362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8" name="Freeform 1029"/>
          <p:cNvSpPr>
            <a:spLocks/>
          </p:cNvSpPr>
          <p:nvPr/>
        </p:nvSpPr>
        <p:spPr bwMode="auto">
          <a:xfrm>
            <a:off x="2520950" y="258219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9" name="Freeform 1030"/>
          <p:cNvSpPr>
            <a:spLocks/>
          </p:cNvSpPr>
          <p:nvPr/>
        </p:nvSpPr>
        <p:spPr bwMode="auto">
          <a:xfrm>
            <a:off x="2520950" y="3069556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0" name="Line 1031"/>
          <p:cNvSpPr>
            <a:spLocks noChangeShapeType="1"/>
          </p:cNvSpPr>
          <p:nvPr/>
        </p:nvSpPr>
        <p:spPr bwMode="auto">
          <a:xfrm>
            <a:off x="665163" y="3418806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1" name="Text Box 1032"/>
          <p:cNvSpPr txBox="1">
            <a:spLocks noChangeArrowheads="1"/>
          </p:cNvSpPr>
          <p:nvPr/>
        </p:nvSpPr>
        <p:spPr bwMode="auto">
          <a:xfrm rot="16200000">
            <a:off x="2747963" y="3801393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22" name="Group 1033"/>
          <p:cNvGrpSpPr>
            <a:grpSpLocks/>
          </p:cNvGrpSpPr>
          <p:nvPr/>
        </p:nvGrpSpPr>
        <p:grpSpPr bwMode="auto">
          <a:xfrm>
            <a:off x="4743450" y="1883693"/>
            <a:ext cx="492125" cy="1517650"/>
            <a:chOff x="4608" y="1152"/>
            <a:chExt cx="351" cy="1044"/>
          </a:xfrm>
        </p:grpSpPr>
        <p:sp>
          <p:nvSpPr>
            <p:cNvPr id="123" name="Freeform 1034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Text Box 1035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25" name="Text Box 1036"/>
          <p:cNvSpPr txBox="1">
            <a:spLocks noChangeArrowheads="1"/>
          </p:cNvSpPr>
          <p:nvPr/>
        </p:nvSpPr>
        <p:spPr bwMode="auto">
          <a:xfrm rot="16200000">
            <a:off x="2643188" y="2723480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26" name="Freeform 1037"/>
          <p:cNvSpPr>
            <a:spLocks/>
          </p:cNvSpPr>
          <p:nvPr/>
        </p:nvSpPr>
        <p:spPr bwMode="auto">
          <a:xfrm>
            <a:off x="4327525" y="1883693"/>
            <a:ext cx="277813" cy="7572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7" name="Text Box 1038"/>
          <p:cNvSpPr txBox="1">
            <a:spLocks noChangeArrowheads="1"/>
          </p:cNvSpPr>
          <p:nvPr/>
        </p:nvSpPr>
        <p:spPr bwMode="auto">
          <a:xfrm>
            <a:off x="4325938" y="228533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28" name="Rectangle 1039"/>
          <p:cNvSpPr>
            <a:spLocks noChangeArrowheads="1"/>
          </p:cNvSpPr>
          <p:nvPr/>
        </p:nvSpPr>
        <p:spPr bwMode="auto">
          <a:xfrm>
            <a:off x="1123950" y="2860006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9" name="Freeform 1040"/>
          <p:cNvSpPr>
            <a:spLocks/>
          </p:cNvSpPr>
          <p:nvPr/>
        </p:nvSpPr>
        <p:spPr bwMode="auto">
          <a:xfrm>
            <a:off x="915988" y="2860006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0" name="Freeform 1041"/>
          <p:cNvSpPr>
            <a:spLocks/>
          </p:cNvSpPr>
          <p:nvPr/>
        </p:nvSpPr>
        <p:spPr bwMode="auto">
          <a:xfrm>
            <a:off x="1539875" y="3487068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1" name="Freeform 1042"/>
          <p:cNvSpPr>
            <a:spLocks/>
          </p:cNvSpPr>
          <p:nvPr/>
        </p:nvSpPr>
        <p:spPr bwMode="auto">
          <a:xfrm>
            <a:off x="4327525" y="2720306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2" name="Text Box 1043"/>
          <p:cNvSpPr txBox="1">
            <a:spLocks noChangeArrowheads="1"/>
          </p:cNvSpPr>
          <p:nvPr/>
        </p:nvSpPr>
        <p:spPr bwMode="auto">
          <a:xfrm>
            <a:off x="4329113" y="2764756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3" name="Text Box 1044"/>
          <p:cNvSpPr txBox="1">
            <a:spLocks noChangeArrowheads="1"/>
          </p:cNvSpPr>
          <p:nvPr/>
        </p:nvSpPr>
        <p:spPr bwMode="auto">
          <a:xfrm>
            <a:off x="4325938" y="3128293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4" name="Text Box 1045"/>
          <p:cNvSpPr txBox="1">
            <a:spLocks noChangeArrowheads="1"/>
          </p:cNvSpPr>
          <p:nvPr/>
        </p:nvSpPr>
        <p:spPr bwMode="auto">
          <a:xfrm rot="16200000">
            <a:off x="6496051" y="247741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35" name="Rectangle 1046"/>
          <p:cNvSpPr>
            <a:spLocks noChangeArrowheads="1"/>
          </p:cNvSpPr>
          <p:nvPr/>
        </p:nvSpPr>
        <p:spPr bwMode="auto">
          <a:xfrm>
            <a:off x="6410325" y="2442493"/>
            <a:ext cx="488950" cy="1535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Freeform 1047"/>
          <p:cNvSpPr>
            <a:spLocks/>
          </p:cNvSpPr>
          <p:nvPr/>
        </p:nvSpPr>
        <p:spPr bwMode="auto">
          <a:xfrm>
            <a:off x="6273800" y="2442493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7" name="Text Box 1048"/>
          <p:cNvSpPr txBox="1">
            <a:spLocks noChangeArrowheads="1"/>
          </p:cNvSpPr>
          <p:nvPr/>
        </p:nvSpPr>
        <p:spPr bwMode="auto">
          <a:xfrm rot="16200000">
            <a:off x="6146007" y="3033837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138" name="Freeform 1049"/>
          <p:cNvSpPr>
            <a:spLocks/>
          </p:cNvSpPr>
          <p:nvPr/>
        </p:nvSpPr>
        <p:spPr bwMode="auto">
          <a:xfrm>
            <a:off x="2035175" y="2372643"/>
            <a:ext cx="485775" cy="766763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9" name="Freeform 1050"/>
          <p:cNvSpPr>
            <a:spLocks/>
          </p:cNvSpPr>
          <p:nvPr/>
        </p:nvSpPr>
        <p:spPr bwMode="auto">
          <a:xfrm>
            <a:off x="7732713" y="1823368"/>
            <a:ext cx="277812" cy="19383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0" name="Text Box 1051"/>
          <p:cNvSpPr txBox="1">
            <a:spLocks noChangeArrowheads="1"/>
          </p:cNvSpPr>
          <p:nvPr/>
        </p:nvSpPr>
        <p:spPr bwMode="auto">
          <a:xfrm>
            <a:off x="7739063" y="3144168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141" name="Line 1052"/>
          <p:cNvSpPr>
            <a:spLocks noChangeShapeType="1"/>
          </p:cNvSpPr>
          <p:nvPr/>
        </p:nvSpPr>
        <p:spPr bwMode="auto">
          <a:xfrm>
            <a:off x="7383463" y="3348956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2" name="Line 1053"/>
          <p:cNvSpPr>
            <a:spLocks noChangeShapeType="1"/>
          </p:cNvSpPr>
          <p:nvPr/>
        </p:nvSpPr>
        <p:spPr bwMode="auto">
          <a:xfrm>
            <a:off x="2035175" y="195354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3" name="Line 1054"/>
          <p:cNvSpPr>
            <a:spLocks noChangeShapeType="1"/>
          </p:cNvSpPr>
          <p:nvPr/>
        </p:nvSpPr>
        <p:spPr bwMode="auto">
          <a:xfrm>
            <a:off x="3841750" y="195354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4" name="Line 1055"/>
          <p:cNvSpPr>
            <a:spLocks noChangeShapeType="1"/>
          </p:cNvSpPr>
          <p:nvPr/>
        </p:nvSpPr>
        <p:spPr bwMode="auto">
          <a:xfrm>
            <a:off x="3286125" y="2372643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5" name="Line 1056"/>
          <p:cNvSpPr>
            <a:spLocks noChangeShapeType="1"/>
          </p:cNvSpPr>
          <p:nvPr/>
        </p:nvSpPr>
        <p:spPr bwMode="auto">
          <a:xfrm>
            <a:off x="3286125" y="2860006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6" name="Line 1057"/>
          <p:cNvSpPr>
            <a:spLocks noChangeShapeType="1"/>
          </p:cNvSpPr>
          <p:nvPr/>
        </p:nvSpPr>
        <p:spPr bwMode="auto">
          <a:xfrm>
            <a:off x="3841750" y="2860006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7" name="Line 1058"/>
          <p:cNvSpPr>
            <a:spLocks noChangeShapeType="1"/>
          </p:cNvSpPr>
          <p:nvPr/>
        </p:nvSpPr>
        <p:spPr bwMode="auto">
          <a:xfrm>
            <a:off x="4605338" y="223294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8" name="Line 1059"/>
          <p:cNvSpPr>
            <a:spLocks noChangeShapeType="1"/>
          </p:cNvSpPr>
          <p:nvPr/>
        </p:nvSpPr>
        <p:spPr bwMode="auto">
          <a:xfrm>
            <a:off x="4605338" y="3139406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9" name="Line 1060"/>
          <p:cNvSpPr>
            <a:spLocks noChangeShapeType="1"/>
          </p:cNvSpPr>
          <p:nvPr/>
        </p:nvSpPr>
        <p:spPr bwMode="auto">
          <a:xfrm>
            <a:off x="5229225" y="2650456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0" name="Line 1061"/>
          <p:cNvSpPr>
            <a:spLocks noChangeShapeType="1"/>
          </p:cNvSpPr>
          <p:nvPr/>
        </p:nvSpPr>
        <p:spPr bwMode="auto">
          <a:xfrm>
            <a:off x="5646738" y="2650456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1" name="Line 1062"/>
          <p:cNvSpPr>
            <a:spLocks noChangeShapeType="1"/>
          </p:cNvSpPr>
          <p:nvPr/>
        </p:nvSpPr>
        <p:spPr bwMode="auto">
          <a:xfrm>
            <a:off x="6899275" y="299970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2" name="Freeform 1063"/>
          <p:cNvSpPr>
            <a:spLocks/>
          </p:cNvSpPr>
          <p:nvPr/>
        </p:nvSpPr>
        <p:spPr bwMode="auto">
          <a:xfrm>
            <a:off x="6064250" y="2302793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3" name="Freeform 1064"/>
          <p:cNvSpPr>
            <a:spLocks/>
          </p:cNvSpPr>
          <p:nvPr/>
        </p:nvSpPr>
        <p:spPr bwMode="auto">
          <a:xfrm>
            <a:off x="1435100" y="1534443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4" name="Freeform 1065"/>
          <p:cNvSpPr>
            <a:spLocks/>
          </p:cNvSpPr>
          <p:nvPr/>
        </p:nvSpPr>
        <p:spPr bwMode="auto">
          <a:xfrm>
            <a:off x="2382838" y="3348956"/>
            <a:ext cx="5280025" cy="1697037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5" name="Line 1066"/>
          <p:cNvSpPr>
            <a:spLocks noChangeShapeType="1"/>
          </p:cNvSpPr>
          <p:nvPr/>
        </p:nvSpPr>
        <p:spPr bwMode="auto">
          <a:xfrm>
            <a:off x="5646738" y="4466556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6" name="Line 1067"/>
          <p:cNvSpPr>
            <a:spLocks noChangeShapeType="1"/>
          </p:cNvSpPr>
          <p:nvPr/>
        </p:nvSpPr>
        <p:spPr bwMode="auto">
          <a:xfrm>
            <a:off x="3841750" y="4466556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7" name="Freeform 1068"/>
          <p:cNvSpPr>
            <a:spLocks/>
          </p:cNvSpPr>
          <p:nvPr/>
        </p:nvSpPr>
        <p:spPr bwMode="auto">
          <a:xfrm>
            <a:off x="2727325" y="2810793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8" name="Freeform 1069"/>
          <p:cNvSpPr>
            <a:spLocks/>
          </p:cNvSpPr>
          <p:nvPr/>
        </p:nvSpPr>
        <p:spPr bwMode="auto">
          <a:xfrm>
            <a:off x="2190750" y="3139406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9" name="Line 1070"/>
          <p:cNvSpPr>
            <a:spLocks noChangeShapeType="1"/>
          </p:cNvSpPr>
          <p:nvPr/>
        </p:nvSpPr>
        <p:spPr bwMode="auto">
          <a:xfrm>
            <a:off x="3355975" y="404745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0" name="Line 1071"/>
          <p:cNvSpPr>
            <a:spLocks noChangeShapeType="1"/>
          </p:cNvSpPr>
          <p:nvPr/>
        </p:nvSpPr>
        <p:spPr bwMode="auto">
          <a:xfrm>
            <a:off x="2181225" y="4047456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1" name="Freeform 1072"/>
          <p:cNvSpPr>
            <a:spLocks/>
          </p:cNvSpPr>
          <p:nvPr/>
        </p:nvSpPr>
        <p:spPr bwMode="auto">
          <a:xfrm>
            <a:off x="3841750" y="2979068"/>
            <a:ext cx="488950" cy="1068388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2" name="Freeform 1073"/>
          <p:cNvSpPr>
            <a:spLocks/>
          </p:cNvSpPr>
          <p:nvPr/>
        </p:nvSpPr>
        <p:spPr bwMode="auto">
          <a:xfrm>
            <a:off x="4119563" y="2860006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3" name="Line 1074"/>
          <p:cNvSpPr>
            <a:spLocks noChangeShapeType="1"/>
          </p:cNvSpPr>
          <p:nvPr/>
        </p:nvSpPr>
        <p:spPr bwMode="auto">
          <a:xfrm>
            <a:off x="5646738" y="3768056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4" name="Line 1075"/>
          <p:cNvSpPr>
            <a:spLocks noChangeShapeType="1"/>
          </p:cNvSpPr>
          <p:nvPr/>
        </p:nvSpPr>
        <p:spPr bwMode="auto">
          <a:xfrm>
            <a:off x="7383463" y="230279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5" name="Freeform 1076"/>
          <p:cNvSpPr>
            <a:spLocks/>
          </p:cNvSpPr>
          <p:nvPr/>
        </p:nvSpPr>
        <p:spPr bwMode="auto">
          <a:xfrm>
            <a:off x="5160963" y="2023393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6" name="Freeform 1077"/>
          <p:cNvSpPr>
            <a:spLocks/>
          </p:cNvSpPr>
          <p:nvPr/>
        </p:nvSpPr>
        <p:spPr bwMode="auto">
          <a:xfrm>
            <a:off x="784225" y="1674143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7" name="Text Box 1078"/>
          <p:cNvSpPr txBox="1">
            <a:spLocks noChangeArrowheads="1"/>
          </p:cNvSpPr>
          <p:nvPr/>
        </p:nvSpPr>
        <p:spPr bwMode="auto">
          <a:xfrm rot="16200000">
            <a:off x="723900" y="1928143"/>
            <a:ext cx="481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168" name="Group 1079"/>
          <p:cNvGrpSpPr>
            <a:grpSpLocks/>
          </p:cNvGrpSpPr>
          <p:nvPr/>
        </p:nvGrpSpPr>
        <p:grpSpPr bwMode="auto">
          <a:xfrm>
            <a:off x="1270000" y="1604293"/>
            <a:ext cx="417513" cy="768350"/>
            <a:chOff x="4175" y="1104"/>
            <a:chExt cx="289" cy="816"/>
          </a:xfrm>
        </p:grpSpPr>
        <p:sp>
          <p:nvSpPr>
            <p:cNvPr id="169" name="Freeform 1080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0" name="Text Box 1081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171" name="Text Box 1082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172" name="Freeform 1083"/>
          <p:cNvSpPr>
            <a:spLocks/>
          </p:cNvSpPr>
          <p:nvPr/>
        </p:nvSpPr>
        <p:spPr bwMode="auto">
          <a:xfrm>
            <a:off x="750888" y="2507581"/>
            <a:ext cx="33337" cy="90328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3" name="Line 1084"/>
          <p:cNvSpPr>
            <a:spLocks noChangeShapeType="1"/>
          </p:cNvSpPr>
          <p:nvPr/>
        </p:nvSpPr>
        <p:spPr bwMode="auto">
          <a:xfrm>
            <a:off x="506413" y="1813843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4" name="Line 1085"/>
          <p:cNvSpPr>
            <a:spLocks noChangeShapeType="1"/>
          </p:cNvSpPr>
          <p:nvPr/>
        </p:nvSpPr>
        <p:spPr bwMode="auto">
          <a:xfrm>
            <a:off x="1062038" y="216309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5" name="Line 1086"/>
          <p:cNvSpPr>
            <a:spLocks noChangeShapeType="1"/>
          </p:cNvSpPr>
          <p:nvPr/>
        </p:nvSpPr>
        <p:spPr bwMode="auto">
          <a:xfrm>
            <a:off x="1549400" y="1953543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6" name="Freeform 1087"/>
          <p:cNvSpPr>
            <a:spLocks/>
          </p:cNvSpPr>
          <p:nvPr/>
        </p:nvSpPr>
        <p:spPr bwMode="auto">
          <a:xfrm>
            <a:off x="1131888" y="1429668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7" name="Text Box 1088"/>
          <p:cNvSpPr txBox="1">
            <a:spLocks noChangeArrowheads="1"/>
          </p:cNvSpPr>
          <p:nvPr/>
        </p:nvSpPr>
        <p:spPr bwMode="auto">
          <a:xfrm rot="16200000">
            <a:off x="241300" y="3255294"/>
            <a:ext cx="560387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178" name="Oval 1089"/>
          <p:cNvSpPr>
            <a:spLocks noChangeArrowheads="1"/>
          </p:cNvSpPr>
          <p:nvPr/>
        </p:nvSpPr>
        <p:spPr bwMode="auto">
          <a:xfrm>
            <a:off x="719138" y="337594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9" name="Oval 1090"/>
          <p:cNvSpPr>
            <a:spLocks noChangeArrowheads="1"/>
          </p:cNvSpPr>
          <p:nvPr/>
        </p:nvSpPr>
        <p:spPr bwMode="auto">
          <a:xfrm>
            <a:off x="2157413" y="4004593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0" name="Oval 1091"/>
          <p:cNvSpPr>
            <a:spLocks noChangeArrowheads="1"/>
          </p:cNvSpPr>
          <p:nvPr/>
        </p:nvSpPr>
        <p:spPr bwMode="auto">
          <a:xfrm>
            <a:off x="2163763" y="309495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1" name="Oval 1092"/>
          <p:cNvSpPr>
            <a:spLocks noChangeArrowheads="1"/>
          </p:cNvSpPr>
          <p:nvPr/>
        </p:nvSpPr>
        <p:spPr bwMode="auto">
          <a:xfrm>
            <a:off x="4084638" y="282190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2" name="Oval 1093"/>
          <p:cNvSpPr>
            <a:spLocks noChangeArrowheads="1"/>
          </p:cNvSpPr>
          <p:nvPr/>
        </p:nvSpPr>
        <p:spPr bwMode="auto">
          <a:xfrm>
            <a:off x="6238875" y="226310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3" name="Oval 1094"/>
          <p:cNvSpPr>
            <a:spLocks noChangeArrowheads="1"/>
          </p:cNvSpPr>
          <p:nvPr/>
        </p:nvSpPr>
        <p:spPr bwMode="auto">
          <a:xfrm>
            <a:off x="6032500" y="261235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4" name="Oval 1095"/>
          <p:cNvSpPr>
            <a:spLocks noChangeArrowheads="1"/>
          </p:cNvSpPr>
          <p:nvPr/>
        </p:nvSpPr>
        <p:spPr bwMode="auto">
          <a:xfrm>
            <a:off x="2165350" y="281238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5" name="Oval 1096"/>
          <p:cNvSpPr>
            <a:spLocks noChangeArrowheads="1"/>
          </p:cNvSpPr>
          <p:nvPr/>
        </p:nvSpPr>
        <p:spPr bwMode="auto">
          <a:xfrm>
            <a:off x="1576388" y="192179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6" name="Text Box 1097"/>
          <p:cNvSpPr txBox="1">
            <a:spLocks noChangeArrowheads="1"/>
          </p:cNvSpPr>
          <p:nvPr/>
        </p:nvSpPr>
        <p:spPr bwMode="auto">
          <a:xfrm>
            <a:off x="1662113" y="1534443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187" name="Group 1098"/>
          <p:cNvGrpSpPr>
            <a:grpSpLocks/>
          </p:cNvGrpSpPr>
          <p:nvPr/>
        </p:nvGrpSpPr>
        <p:grpSpPr bwMode="auto">
          <a:xfrm>
            <a:off x="1757363" y="1813843"/>
            <a:ext cx="277812" cy="2862263"/>
            <a:chOff x="1296" y="1920"/>
            <a:chExt cx="192" cy="1968"/>
          </a:xfrm>
        </p:grpSpPr>
        <p:sp>
          <p:nvSpPr>
            <p:cNvPr id="188" name="Text Box 1099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89" name="Line 1100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0" name="Line 1101"/>
          <p:cNvSpPr>
            <a:spLocks noChangeShapeType="1"/>
          </p:cNvSpPr>
          <p:nvPr/>
        </p:nvSpPr>
        <p:spPr bwMode="auto">
          <a:xfrm>
            <a:off x="2193925" y="2853656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91" name="Text Box 1102"/>
          <p:cNvSpPr txBox="1">
            <a:spLocks noChangeArrowheads="1"/>
          </p:cNvSpPr>
          <p:nvPr/>
        </p:nvSpPr>
        <p:spPr bwMode="auto">
          <a:xfrm>
            <a:off x="3427413" y="1534443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192" name="Text Box 1103"/>
          <p:cNvSpPr txBox="1">
            <a:spLocks noChangeArrowheads="1"/>
          </p:cNvSpPr>
          <p:nvPr/>
        </p:nvSpPr>
        <p:spPr bwMode="auto">
          <a:xfrm>
            <a:off x="5160963" y="1534443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193" name="Text Box 1104"/>
          <p:cNvSpPr txBox="1">
            <a:spLocks noChangeArrowheads="1"/>
          </p:cNvSpPr>
          <p:nvPr/>
        </p:nvSpPr>
        <p:spPr bwMode="auto">
          <a:xfrm>
            <a:off x="6759575" y="1534443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194" name="Text Box 1105"/>
          <p:cNvSpPr txBox="1">
            <a:spLocks noChangeArrowheads="1"/>
          </p:cNvSpPr>
          <p:nvPr/>
        </p:nvSpPr>
        <p:spPr bwMode="auto">
          <a:xfrm>
            <a:off x="4951413" y="1745581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195" name="Group 1106"/>
          <p:cNvGrpSpPr>
            <a:grpSpLocks/>
          </p:cNvGrpSpPr>
          <p:nvPr/>
        </p:nvGrpSpPr>
        <p:grpSpPr bwMode="auto">
          <a:xfrm>
            <a:off x="3562350" y="1813843"/>
            <a:ext cx="277813" cy="2862263"/>
            <a:chOff x="1296" y="1920"/>
            <a:chExt cx="192" cy="1968"/>
          </a:xfrm>
        </p:grpSpPr>
        <p:sp>
          <p:nvSpPr>
            <p:cNvPr id="196" name="Text Box 110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7" name="Line 110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8" name="Text Box 1109"/>
          <p:cNvSpPr txBox="1">
            <a:spLocks noChangeArrowheads="1"/>
          </p:cNvSpPr>
          <p:nvPr/>
        </p:nvSpPr>
        <p:spPr bwMode="auto">
          <a:xfrm>
            <a:off x="7732713" y="2137693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199" name="Group 1110"/>
          <p:cNvGrpSpPr>
            <a:grpSpLocks/>
          </p:cNvGrpSpPr>
          <p:nvPr/>
        </p:nvGrpSpPr>
        <p:grpSpPr bwMode="auto">
          <a:xfrm>
            <a:off x="7105650" y="1813843"/>
            <a:ext cx="277813" cy="2862263"/>
            <a:chOff x="1296" y="1920"/>
            <a:chExt cx="192" cy="1968"/>
          </a:xfrm>
        </p:grpSpPr>
        <p:sp>
          <p:nvSpPr>
            <p:cNvPr id="200" name="Text Box 111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01" name="Line 111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02" name="Text Box 1113"/>
          <p:cNvSpPr txBox="1">
            <a:spLocks noChangeArrowheads="1"/>
          </p:cNvSpPr>
          <p:nvPr/>
        </p:nvSpPr>
        <p:spPr bwMode="auto">
          <a:xfrm rot="16235212">
            <a:off x="881063" y="3296568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203" name="Text Box 1114"/>
          <p:cNvSpPr txBox="1">
            <a:spLocks noChangeArrowheads="1"/>
          </p:cNvSpPr>
          <p:nvPr/>
        </p:nvSpPr>
        <p:spPr bwMode="auto">
          <a:xfrm rot="16200000">
            <a:off x="2062957" y="197973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204" name="Text Box 1115"/>
          <p:cNvSpPr txBox="1">
            <a:spLocks noChangeArrowheads="1"/>
          </p:cNvSpPr>
          <p:nvPr/>
        </p:nvSpPr>
        <p:spPr bwMode="auto">
          <a:xfrm rot="16200000">
            <a:off x="1923257" y="442448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205" name="Text Box 1116"/>
          <p:cNvSpPr txBox="1">
            <a:spLocks noChangeArrowheads="1"/>
          </p:cNvSpPr>
          <p:nvPr/>
        </p:nvSpPr>
        <p:spPr bwMode="auto">
          <a:xfrm rot="16219156">
            <a:off x="2212975" y="3642643"/>
            <a:ext cx="6270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206" name="Text Box 1117"/>
          <p:cNvSpPr txBox="1">
            <a:spLocks noChangeArrowheads="1"/>
          </p:cNvSpPr>
          <p:nvPr/>
        </p:nvSpPr>
        <p:spPr bwMode="auto">
          <a:xfrm rot="16200000">
            <a:off x="2062957" y="246868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207" name="Text Box 1118"/>
          <p:cNvSpPr txBox="1">
            <a:spLocks noChangeArrowheads="1"/>
          </p:cNvSpPr>
          <p:nvPr/>
        </p:nvSpPr>
        <p:spPr bwMode="auto">
          <a:xfrm>
            <a:off x="228600" y="1604293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208" name="Freeform 1119"/>
          <p:cNvSpPr>
            <a:spLocks/>
          </p:cNvSpPr>
          <p:nvPr/>
        </p:nvSpPr>
        <p:spPr bwMode="auto">
          <a:xfrm>
            <a:off x="484188" y="1940843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09" name="Group 1120"/>
          <p:cNvGrpSpPr>
            <a:grpSpLocks/>
          </p:cNvGrpSpPr>
          <p:nvPr/>
        </p:nvGrpSpPr>
        <p:grpSpPr bwMode="auto">
          <a:xfrm>
            <a:off x="5368925" y="1883693"/>
            <a:ext cx="277813" cy="2862263"/>
            <a:chOff x="1296" y="1920"/>
            <a:chExt cx="192" cy="1968"/>
          </a:xfrm>
        </p:grpSpPr>
        <p:sp>
          <p:nvSpPr>
            <p:cNvPr id="210" name="Text Box 112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11" name="Line 112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12" name="Freeform 1123"/>
          <p:cNvSpPr>
            <a:spLocks/>
          </p:cNvSpPr>
          <p:nvPr/>
        </p:nvSpPr>
        <p:spPr bwMode="auto">
          <a:xfrm>
            <a:off x="3838575" y="2051968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3" name="Freeform 1124"/>
          <p:cNvSpPr>
            <a:spLocks/>
          </p:cNvSpPr>
          <p:nvPr/>
        </p:nvSpPr>
        <p:spPr bwMode="auto">
          <a:xfrm>
            <a:off x="4186238" y="2569493"/>
            <a:ext cx="1884362" cy="2185988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4" name="Freeform 1125"/>
          <p:cNvSpPr>
            <a:spLocks/>
          </p:cNvSpPr>
          <p:nvPr/>
        </p:nvSpPr>
        <p:spPr bwMode="auto">
          <a:xfrm>
            <a:off x="4068763" y="2444081"/>
            <a:ext cx="3373437" cy="2443162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5" name="Freeform 1126"/>
          <p:cNvSpPr>
            <a:spLocks/>
          </p:cNvSpPr>
          <p:nvPr/>
        </p:nvSpPr>
        <p:spPr bwMode="auto">
          <a:xfrm>
            <a:off x="4003675" y="2286918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6" name="Line 1127"/>
          <p:cNvSpPr>
            <a:spLocks noChangeShapeType="1"/>
          </p:cNvSpPr>
          <p:nvPr/>
        </p:nvSpPr>
        <p:spPr bwMode="auto">
          <a:xfrm flipV="1">
            <a:off x="4068763" y="3115593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7" name="Line 1128"/>
          <p:cNvSpPr>
            <a:spLocks noChangeShapeType="1"/>
          </p:cNvSpPr>
          <p:nvPr/>
        </p:nvSpPr>
        <p:spPr bwMode="auto">
          <a:xfrm>
            <a:off x="4117975" y="3242593"/>
            <a:ext cx="204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8" name="Line 1129"/>
          <p:cNvSpPr>
            <a:spLocks noChangeShapeType="1"/>
          </p:cNvSpPr>
          <p:nvPr/>
        </p:nvSpPr>
        <p:spPr bwMode="auto">
          <a:xfrm flipV="1">
            <a:off x="4195763" y="3399756"/>
            <a:ext cx="1317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9" name="Oval 1130"/>
          <p:cNvSpPr>
            <a:spLocks noChangeArrowheads="1"/>
          </p:cNvSpPr>
          <p:nvPr/>
        </p:nvSpPr>
        <p:spPr bwMode="auto">
          <a:xfrm>
            <a:off x="4159250" y="337594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0" name="Oval 1131"/>
          <p:cNvSpPr>
            <a:spLocks noChangeArrowheads="1"/>
          </p:cNvSpPr>
          <p:nvPr/>
        </p:nvSpPr>
        <p:spPr bwMode="auto">
          <a:xfrm>
            <a:off x="4092575" y="322354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1" name="Oval 1132"/>
          <p:cNvSpPr>
            <a:spLocks noChangeArrowheads="1"/>
          </p:cNvSpPr>
          <p:nvPr/>
        </p:nvSpPr>
        <p:spPr bwMode="auto">
          <a:xfrm>
            <a:off x="4041775" y="309178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2" name="Text Box 1138"/>
          <p:cNvSpPr txBox="1">
            <a:spLocks noChangeArrowheads="1"/>
          </p:cNvSpPr>
          <p:nvPr/>
        </p:nvSpPr>
        <p:spPr bwMode="auto">
          <a:xfrm>
            <a:off x="4794250" y="5167313"/>
            <a:ext cx="434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Übernahme in die </a:t>
            </a:r>
            <a:r>
              <a:rPr lang="de-DE" sz="2000" i="1" dirty="0"/>
              <a:t>Pipeline-</a:t>
            </a:r>
            <a:r>
              <a:rPr lang="de-DE" sz="2000" dirty="0"/>
              <a:t>Register</a:t>
            </a:r>
          </a:p>
        </p:txBody>
      </p:sp>
      <p:sp>
        <p:nvSpPr>
          <p:cNvPr id="224" name="Freeform 1143"/>
          <p:cNvSpPr>
            <a:spLocks/>
          </p:cNvSpPr>
          <p:nvPr/>
        </p:nvSpPr>
        <p:spPr bwMode="auto">
          <a:xfrm>
            <a:off x="152400" y="5221387"/>
            <a:ext cx="4635500" cy="223837"/>
          </a:xfrm>
          <a:custGeom>
            <a:avLst/>
            <a:gdLst>
              <a:gd name="T0" fmla="*/ 0 w 2920"/>
              <a:gd name="T1" fmla="*/ 141 h 141"/>
              <a:gd name="T2" fmla="*/ 564 w 2920"/>
              <a:gd name="T3" fmla="*/ 141 h 141"/>
              <a:gd name="T4" fmla="*/ 564 w 2920"/>
              <a:gd name="T5" fmla="*/ 0 h 141"/>
              <a:gd name="T6" fmla="*/ 1491 w 2920"/>
              <a:gd name="T7" fmla="*/ 0 h 141"/>
              <a:gd name="T8" fmla="*/ 1491 w 2920"/>
              <a:gd name="T9" fmla="*/ 141 h 141"/>
              <a:gd name="T10" fmla="*/ 2256 w 2920"/>
              <a:gd name="T11" fmla="*/ 141 h 141"/>
              <a:gd name="T12" fmla="*/ 2256 w 2920"/>
              <a:gd name="T13" fmla="*/ 0 h 141"/>
              <a:gd name="T14" fmla="*/ 2534 w 2920"/>
              <a:gd name="T15" fmla="*/ 0 h 141"/>
              <a:gd name="T16" fmla="*/ 2920 w 2920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20" h="141">
                <a:moveTo>
                  <a:pt x="0" y="141"/>
                </a:moveTo>
                <a:lnTo>
                  <a:pt x="564" y="141"/>
                </a:lnTo>
                <a:lnTo>
                  <a:pt x="564" y="0"/>
                </a:lnTo>
                <a:lnTo>
                  <a:pt x="1491" y="0"/>
                </a:lnTo>
                <a:lnTo>
                  <a:pt x="1491" y="141"/>
                </a:lnTo>
                <a:lnTo>
                  <a:pt x="2256" y="141"/>
                </a:lnTo>
                <a:lnTo>
                  <a:pt x="2256" y="0"/>
                </a:lnTo>
                <a:lnTo>
                  <a:pt x="2534" y="0"/>
                </a:lnTo>
                <a:lnTo>
                  <a:pt x="292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5" name="Freeform 1149"/>
          <p:cNvSpPr>
            <a:spLocks/>
          </p:cNvSpPr>
          <p:nvPr/>
        </p:nvSpPr>
        <p:spPr bwMode="auto">
          <a:xfrm>
            <a:off x="1828800" y="1342356"/>
            <a:ext cx="6324600" cy="533400"/>
          </a:xfrm>
          <a:custGeom>
            <a:avLst/>
            <a:gdLst>
              <a:gd name="T0" fmla="*/ 3984 w 3984"/>
              <a:gd name="T1" fmla="*/ 0 h 336"/>
              <a:gd name="T2" fmla="*/ 0 w 3984"/>
              <a:gd name="T3" fmla="*/ 0 h 336"/>
              <a:gd name="T4" fmla="*/ 0 w 398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4" h="336">
                <a:moveTo>
                  <a:pt x="3984" y="0"/>
                </a:move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19050" cap="flat" cmpd="sng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6" name="Line 1150"/>
          <p:cNvSpPr>
            <a:spLocks noChangeShapeType="1"/>
          </p:cNvSpPr>
          <p:nvPr/>
        </p:nvSpPr>
        <p:spPr bwMode="auto">
          <a:xfrm>
            <a:off x="7162800" y="1342356"/>
            <a:ext cx="0" cy="5334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7" name="Line 1151"/>
          <p:cNvSpPr>
            <a:spLocks noChangeShapeType="1"/>
          </p:cNvSpPr>
          <p:nvPr/>
        </p:nvSpPr>
        <p:spPr bwMode="auto">
          <a:xfrm>
            <a:off x="5410200" y="1342356"/>
            <a:ext cx="0" cy="6096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8" name="Line 1152"/>
          <p:cNvSpPr>
            <a:spLocks noChangeShapeType="1"/>
          </p:cNvSpPr>
          <p:nvPr/>
        </p:nvSpPr>
        <p:spPr bwMode="auto">
          <a:xfrm>
            <a:off x="3657600" y="1342356"/>
            <a:ext cx="0" cy="5334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9" name="Line 1153"/>
          <p:cNvSpPr>
            <a:spLocks noChangeShapeType="1"/>
          </p:cNvSpPr>
          <p:nvPr/>
        </p:nvSpPr>
        <p:spPr bwMode="auto">
          <a:xfrm>
            <a:off x="2940050" y="1340768"/>
            <a:ext cx="0" cy="687388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0" name="Line 1154"/>
          <p:cNvSpPr>
            <a:spLocks noChangeShapeType="1"/>
          </p:cNvSpPr>
          <p:nvPr/>
        </p:nvSpPr>
        <p:spPr bwMode="auto">
          <a:xfrm>
            <a:off x="6629400" y="1342356"/>
            <a:ext cx="1588" cy="10287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1" name="Text Box 1155"/>
          <p:cNvSpPr txBox="1">
            <a:spLocks noChangeArrowheads="1"/>
          </p:cNvSpPr>
          <p:nvPr/>
        </p:nvSpPr>
        <p:spPr bwMode="auto">
          <a:xfrm>
            <a:off x="8153400" y="1154501"/>
            <a:ext cx="990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A32638"/>
                </a:solidFill>
              </a:rPr>
              <a:t>Takt</a:t>
            </a:r>
          </a:p>
        </p:txBody>
      </p:sp>
      <p:sp>
        <p:nvSpPr>
          <p:cNvPr id="232" name="Freeform 1156"/>
          <p:cNvSpPr>
            <a:spLocks/>
          </p:cNvSpPr>
          <p:nvPr/>
        </p:nvSpPr>
        <p:spPr bwMode="auto">
          <a:xfrm>
            <a:off x="619125" y="1342356"/>
            <a:ext cx="1204913" cy="1727200"/>
          </a:xfrm>
          <a:custGeom>
            <a:avLst/>
            <a:gdLst>
              <a:gd name="T0" fmla="*/ 759 w 759"/>
              <a:gd name="T1" fmla="*/ 0 h 1088"/>
              <a:gd name="T2" fmla="*/ 0 w 759"/>
              <a:gd name="T3" fmla="*/ 0 h 1088"/>
              <a:gd name="T4" fmla="*/ 0 w 759"/>
              <a:gd name="T5" fmla="*/ 1088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9" h="1088">
                <a:moveTo>
                  <a:pt x="759" y="0"/>
                </a:moveTo>
                <a:lnTo>
                  <a:pt x="0" y="0"/>
                </a:lnTo>
                <a:lnTo>
                  <a:pt x="0" y="1088"/>
                </a:lnTo>
              </a:path>
            </a:pathLst>
          </a:custGeom>
          <a:noFill/>
          <a:ln w="19050" cap="flat" cmpd="sng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3" name="Oval 1157"/>
          <p:cNvSpPr>
            <a:spLocks noChangeArrowheads="1"/>
          </p:cNvSpPr>
          <p:nvPr/>
        </p:nvSpPr>
        <p:spPr bwMode="auto">
          <a:xfrm>
            <a:off x="2905125" y="202656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4" name="Oval 1158"/>
          <p:cNvSpPr>
            <a:spLocks noChangeArrowheads="1"/>
          </p:cNvSpPr>
          <p:nvPr/>
        </p:nvSpPr>
        <p:spPr bwMode="auto">
          <a:xfrm>
            <a:off x="6597650" y="236946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5" name="Oval 1159"/>
          <p:cNvSpPr>
            <a:spLocks noChangeArrowheads="1"/>
          </p:cNvSpPr>
          <p:nvPr/>
        </p:nvSpPr>
        <p:spPr bwMode="auto">
          <a:xfrm>
            <a:off x="588963" y="306479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7" name="Rectangle 182"/>
          <p:cNvSpPr>
            <a:spLocks noChangeArrowheads="1"/>
          </p:cNvSpPr>
          <p:nvPr/>
        </p:nvSpPr>
        <p:spPr bwMode="auto">
          <a:xfrm>
            <a:off x="7140575" y="1985466"/>
            <a:ext cx="471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3200" dirty="0">
                <a:solidFill>
                  <a:srgbClr val="FF3300"/>
                </a:solidFill>
                <a:sym typeface="Symbol" pitchFamily="18" charset="2"/>
              </a:rPr>
              <a:t></a:t>
            </a:r>
          </a:p>
        </p:txBody>
      </p:sp>
      <p:sp>
        <p:nvSpPr>
          <p:cNvPr id="238" name="AutoShape 159"/>
          <p:cNvSpPr>
            <a:spLocks noChangeArrowheads="1"/>
          </p:cNvSpPr>
          <p:nvPr/>
        </p:nvSpPr>
        <p:spPr bwMode="auto">
          <a:xfrm>
            <a:off x="5219700" y="4917600"/>
            <a:ext cx="385763" cy="107950"/>
          </a:xfrm>
          <a:prstGeom prst="leftArrow">
            <a:avLst>
              <a:gd name="adj1" fmla="val 50000"/>
              <a:gd name="adj2" fmla="val 8933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9" name="AutoShape 196"/>
          <p:cNvSpPr>
            <a:spLocks noChangeArrowheads="1"/>
          </p:cNvSpPr>
          <p:nvPr/>
        </p:nvSpPr>
        <p:spPr bwMode="auto">
          <a:xfrm>
            <a:off x="971550" y="5229200"/>
            <a:ext cx="171450" cy="206375"/>
          </a:xfrm>
          <a:prstGeom prst="upArrow">
            <a:avLst>
              <a:gd name="adj1" fmla="val 50000"/>
              <a:gd name="adj2" fmla="val 300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43" name="AutoShape 159"/>
          <p:cNvSpPr>
            <a:spLocks noChangeArrowheads="1"/>
          </p:cNvSpPr>
          <p:nvPr/>
        </p:nvSpPr>
        <p:spPr bwMode="auto">
          <a:xfrm>
            <a:off x="5220072" y="5085184"/>
            <a:ext cx="385763" cy="107950"/>
          </a:xfrm>
          <a:prstGeom prst="leftArrow">
            <a:avLst>
              <a:gd name="adj1" fmla="val 50000"/>
              <a:gd name="adj2" fmla="val 8933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cxnSp>
        <p:nvCxnSpPr>
          <p:cNvPr id="244" name="Gerade Verbindung 243"/>
          <p:cNvCxnSpPr/>
          <p:nvPr/>
        </p:nvCxnSpPr>
        <p:spPr bwMode="auto">
          <a:xfrm flipH="1" flipV="1">
            <a:off x="1147763" y="5373216"/>
            <a:ext cx="3712270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1749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A2E74A0-BEF8-4F13-8C68-9B29C4F684D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Taktung zur Behandlung des </a:t>
            </a:r>
            <a:r>
              <a:rPr lang="en-US" i="1" dirty="0" smtClean="0"/>
              <a:t>data hazards</a:t>
            </a:r>
            <a:r>
              <a:rPr lang="de-DE" dirty="0" smtClean="0"/>
              <a:t> bei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or</a:t>
            </a:r>
            <a:r>
              <a:rPr lang="de-DE" dirty="0" smtClean="0"/>
              <a:t> </a:t>
            </a:r>
            <a:r>
              <a:rPr lang="de-DE" dirty="0" smtClean="0">
                <a:latin typeface="+mn-lt"/>
                <a:cs typeface="Courier New" pitchFamily="49" charset="0"/>
              </a:rPr>
              <a:t>(6)</a:t>
            </a:r>
            <a:endParaRPr lang="de-DE" dirty="0">
              <a:latin typeface="+mn-lt"/>
              <a:cs typeface="Courier New" pitchFamily="49" charset="0"/>
            </a:endParaRPr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13187"/>
              </p:ext>
            </p:extLst>
          </p:nvPr>
        </p:nvGraphicFramePr>
        <p:xfrm>
          <a:off x="179388" y="5572844"/>
          <a:ext cx="8805862" cy="95250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4572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6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xor $8,$12,$11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or $10,$12,$9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1026"/>
          <p:cNvSpPr txBox="1">
            <a:spLocks noChangeArrowheads="1"/>
          </p:cNvSpPr>
          <p:nvPr/>
        </p:nvSpPr>
        <p:spPr bwMode="auto">
          <a:xfrm rot="16200000">
            <a:off x="2744788" y="212816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6" name="Rectangle 1027"/>
          <p:cNvSpPr>
            <a:spLocks noChangeArrowheads="1"/>
          </p:cNvSpPr>
          <p:nvPr/>
        </p:nvSpPr>
        <p:spPr bwMode="auto">
          <a:xfrm>
            <a:off x="2659063" y="2093243"/>
            <a:ext cx="627062" cy="1465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7" name="Freeform 1028"/>
          <p:cNvSpPr>
            <a:spLocks/>
          </p:cNvSpPr>
          <p:nvPr/>
        </p:nvSpPr>
        <p:spPr bwMode="auto">
          <a:xfrm>
            <a:off x="2520950" y="2094831"/>
            <a:ext cx="139700" cy="487362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8" name="Freeform 1029"/>
          <p:cNvSpPr>
            <a:spLocks/>
          </p:cNvSpPr>
          <p:nvPr/>
        </p:nvSpPr>
        <p:spPr bwMode="auto">
          <a:xfrm>
            <a:off x="2520950" y="258219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9" name="Freeform 1030"/>
          <p:cNvSpPr>
            <a:spLocks/>
          </p:cNvSpPr>
          <p:nvPr/>
        </p:nvSpPr>
        <p:spPr bwMode="auto">
          <a:xfrm>
            <a:off x="2520950" y="3069556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0" name="Line 1031"/>
          <p:cNvSpPr>
            <a:spLocks noChangeShapeType="1"/>
          </p:cNvSpPr>
          <p:nvPr/>
        </p:nvSpPr>
        <p:spPr bwMode="auto">
          <a:xfrm>
            <a:off x="665163" y="3418806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1" name="Text Box 1032"/>
          <p:cNvSpPr txBox="1">
            <a:spLocks noChangeArrowheads="1"/>
          </p:cNvSpPr>
          <p:nvPr/>
        </p:nvSpPr>
        <p:spPr bwMode="auto">
          <a:xfrm rot="16200000">
            <a:off x="2747963" y="3801393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22" name="Group 1033"/>
          <p:cNvGrpSpPr>
            <a:grpSpLocks/>
          </p:cNvGrpSpPr>
          <p:nvPr/>
        </p:nvGrpSpPr>
        <p:grpSpPr bwMode="auto">
          <a:xfrm>
            <a:off x="4743450" y="1883693"/>
            <a:ext cx="492125" cy="1517650"/>
            <a:chOff x="4608" y="1152"/>
            <a:chExt cx="351" cy="1044"/>
          </a:xfrm>
        </p:grpSpPr>
        <p:sp>
          <p:nvSpPr>
            <p:cNvPr id="123" name="Freeform 1034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Text Box 1035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25" name="Text Box 1036"/>
          <p:cNvSpPr txBox="1">
            <a:spLocks noChangeArrowheads="1"/>
          </p:cNvSpPr>
          <p:nvPr/>
        </p:nvSpPr>
        <p:spPr bwMode="auto">
          <a:xfrm rot="16200000">
            <a:off x="2643188" y="2723480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26" name="Freeform 1037"/>
          <p:cNvSpPr>
            <a:spLocks/>
          </p:cNvSpPr>
          <p:nvPr/>
        </p:nvSpPr>
        <p:spPr bwMode="auto">
          <a:xfrm>
            <a:off x="4327525" y="1883693"/>
            <a:ext cx="277813" cy="7572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7" name="Text Box 1038"/>
          <p:cNvSpPr txBox="1">
            <a:spLocks noChangeArrowheads="1"/>
          </p:cNvSpPr>
          <p:nvPr/>
        </p:nvSpPr>
        <p:spPr bwMode="auto">
          <a:xfrm>
            <a:off x="4325938" y="228533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28" name="Rectangle 1039"/>
          <p:cNvSpPr>
            <a:spLocks noChangeArrowheads="1"/>
          </p:cNvSpPr>
          <p:nvPr/>
        </p:nvSpPr>
        <p:spPr bwMode="auto">
          <a:xfrm>
            <a:off x="1123950" y="2860006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9" name="Freeform 1040"/>
          <p:cNvSpPr>
            <a:spLocks/>
          </p:cNvSpPr>
          <p:nvPr/>
        </p:nvSpPr>
        <p:spPr bwMode="auto">
          <a:xfrm>
            <a:off x="915988" y="2860006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0" name="Freeform 1041"/>
          <p:cNvSpPr>
            <a:spLocks/>
          </p:cNvSpPr>
          <p:nvPr/>
        </p:nvSpPr>
        <p:spPr bwMode="auto">
          <a:xfrm>
            <a:off x="1539875" y="3487068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1" name="Freeform 1042"/>
          <p:cNvSpPr>
            <a:spLocks/>
          </p:cNvSpPr>
          <p:nvPr/>
        </p:nvSpPr>
        <p:spPr bwMode="auto">
          <a:xfrm>
            <a:off x="4327525" y="2720306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2" name="Text Box 1043"/>
          <p:cNvSpPr txBox="1">
            <a:spLocks noChangeArrowheads="1"/>
          </p:cNvSpPr>
          <p:nvPr/>
        </p:nvSpPr>
        <p:spPr bwMode="auto">
          <a:xfrm>
            <a:off x="4329113" y="2764756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3" name="Text Box 1044"/>
          <p:cNvSpPr txBox="1">
            <a:spLocks noChangeArrowheads="1"/>
          </p:cNvSpPr>
          <p:nvPr/>
        </p:nvSpPr>
        <p:spPr bwMode="auto">
          <a:xfrm>
            <a:off x="4325938" y="3128293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4" name="Text Box 1045"/>
          <p:cNvSpPr txBox="1">
            <a:spLocks noChangeArrowheads="1"/>
          </p:cNvSpPr>
          <p:nvPr/>
        </p:nvSpPr>
        <p:spPr bwMode="auto">
          <a:xfrm rot="16200000">
            <a:off x="6496051" y="2477418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35" name="Rectangle 1046"/>
          <p:cNvSpPr>
            <a:spLocks noChangeArrowheads="1"/>
          </p:cNvSpPr>
          <p:nvPr/>
        </p:nvSpPr>
        <p:spPr bwMode="auto">
          <a:xfrm>
            <a:off x="6410325" y="2442493"/>
            <a:ext cx="488950" cy="1535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Freeform 1047"/>
          <p:cNvSpPr>
            <a:spLocks/>
          </p:cNvSpPr>
          <p:nvPr/>
        </p:nvSpPr>
        <p:spPr bwMode="auto">
          <a:xfrm>
            <a:off x="6273800" y="2442493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7" name="Text Box 1048"/>
          <p:cNvSpPr txBox="1">
            <a:spLocks noChangeArrowheads="1"/>
          </p:cNvSpPr>
          <p:nvPr/>
        </p:nvSpPr>
        <p:spPr bwMode="auto">
          <a:xfrm rot="16200000">
            <a:off x="6146007" y="3033837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138" name="Freeform 1049"/>
          <p:cNvSpPr>
            <a:spLocks/>
          </p:cNvSpPr>
          <p:nvPr/>
        </p:nvSpPr>
        <p:spPr bwMode="auto">
          <a:xfrm>
            <a:off x="2035175" y="2372643"/>
            <a:ext cx="485775" cy="766763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9" name="Freeform 1050"/>
          <p:cNvSpPr>
            <a:spLocks/>
          </p:cNvSpPr>
          <p:nvPr/>
        </p:nvSpPr>
        <p:spPr bwMode="auto">
          <a:xfrm>
            <a:off x="7732713" y="1823368"/>
            <a:ext cx="277812" cy="19383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0" name="Text Box 1051"/>
          <p:cNvSpPr txBox="1">
            <a:spLocks noChangeArrowheads="1"/>
          </p:cNvSpPr>
          <p:nvPr/>
        </p:nvSpPr>
        <p:spPr bwMode="auto">
          <a:xfrm>
            <a:off x="7739063" y="3144168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141" name="Line 1052"/>
          <p:cNvSpPr>
            <a:spLocks noChangeShapeType="1"/>
          </p:cNvSpPr>
          <p:nvPr/>
        </p:nvSpPr>
        <p:spPr bwMode="auto">
          <a:xfrm>
            <a:off x="7383463" y="3348956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2" name="Line 1053"/>
          <p:cNvSpPr>
            <a:spLocks noChangeShapeType="1"/>
          </p:cNvSpPr>
          <p:nvPr/>
        </p:nvSpPr>
        <p:spPr bwMode="auto">
          <a:xfrm>
            <a:off x="2035175" y="195354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3" name="Line 1054"/>
          <p:cNvSpPr>
            <a:spLocks noChangeShapeType="1"/>
          </p:cNvSpPr>
          <p:nvPr/>
        </p:nvSpPr>
        <p:spPr bwMode="auto">
          <a:xfrm>
            <a:off x="3841750" y="195354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4" name="Line 1055"/>
          <p:cNvSpPr>
            <a:spLocks noChangeShapeType="1"/>
          </p:cNvSpPr>
          <p:nvPr/>
        </p:nvSpPr>
        <p:spPr bwMode="auto">
          <a:xfrm>
            <a:off x="3286125" y="2372643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5" name="Line 1056"/>
          <p:cNvSpPr>
            <a:spLocks noChangeShapeType="1"/>
          </p:cNvSpPr>
          <p:nvPr/>
        </p:nvSpPr>
        <p:spPr bwMode="auto">
          <a:xfrm>
            <a:off x="3286125" y="2860006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6" name="Line 1057"/>
          <p:cNvSpPr>
            <a:spLocks noChangeShapeType="1"/>
          </p:cNvSpPr>
          <p:nvPr/>
        </p:nvSpPr>
        <p:spPr bwMode="auto">
          <a:xfrm>
            <a:off x="3841750" y="2860006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7" name="Line 1058"/>
          <p:cNvSpPr>
            <a:spLocks noChangeShapeType="1"/>
          </p:cNvSpPr>
          <p:nvPr/>
        </p:nvSpPr>
        <p:spPr bwMode="auto">
          <a:xfrm>
            <a:off x="4605338" y="223294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8" name="Line 1059"/>
          <p:cNvSpPr>
            <a:spLocks noChangeShapeType="1"/>
          </p:cNvSpPr>
          <p:nvPr/>
        </p:nvSpPr>
        <p:spPr bwMode="auto">
          <a:xfrm>
            <a:off x="4605338" y="3139406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9" name="Line 1060"/>
          <p:cNvSpPr>
            <a:spLocks noChangeShapeType="1"/>
          </p:cNvSpPr>
          <p:nvPr/>
        </p:nvSpPr>
        <p:spPr bwMode="auto">
          <a:xfrm>
            <a:off x="5229225" y="2650456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0" name="Line 1061"/>
          <p:cNvSpPr>
            <a:spLocks noChangeShapeType="1"/>
          </p:cNvSpPr>
          <p:nvPr/>
        </p:nvSpPr>
        <p:spPr bwMode="auto">
          <a:xfrm>
            <a:off x="5646738" y="2650456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1" name="Line 1062"/>
          <p:cNvSpPr>
            <a:spLocks noChangeShapeType="1"/>
          </p:cNvSpPr>
          <p:nvPr/>
        </p:nvSpPr>
        <p:spPr bwMode="auto">
          <a:xfrm>
            <a:off x="6899275" y="299970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2" name="Freeform 1063"/>
          <p:cNvSpPr>
            <a:spLocks/>
          </p:cNvSpPr>
          <p:nvPr/>
        </p:nvSpPr>
        <p:spPr bwMode="auto">
          <a:xfrm>
            <a:off x="6064250" y="2302793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3" name="Freeform 1064"/>
          <p:cNvSpPr>
            <a:spLocks/>
          </p:cNvSpPr>
          <p:nvPr/>
        </p:nvSpPr>
        <p:spPr bwMode="auto">
          <a:xfrm>
            <a:off x="1435100" y="1534443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4" name="Freeform 1065"/>
          <p:cNvSpPr>
            <a:spLocks/>
          </p:cNvSpPr>
          <p:nvPr/>
        </p:nvSpPr>
        <p:spPr bwMode="auto">
          <a:xfrm>
            <a:off x="2382838" y="3348956"/>
            <a:ext cx="5280025" cy="1697037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5" name="Line 1066"/>
          <p:cNvSpPr>
            <a:spLocks noChangeShapeType="1"/>
          </p:cNvSpPr>
          <p:nvPr/>
        </p:nvSpPr>
        <p:spPr bwMode="auto">
          <a:xfrm>
            <a:off x="5646738" y="4466556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6" name="Line 1067"/>
          <p:cNvSpPr>
            <a:spLocks noChangeShapeType="1"/>
          </p:cNvSpPr>
          <p:nvPr/>
        </p:nvSpPr>
        <p:spPr bwMode="auto">
          <a:xfrm>
            <a:off x="3841750" y="4466556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7" name="Freeform 1068"/>
          <p:cNvSpPr>
            <a:spLocks/>
          </p:cNvSpPr>
          <p:nvPr/>
        </p:nvSpPr>
        <p:spPr bwMode="auto">
          <a:xfrm>
            <a:off x="2727325" y="2810793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8" name="Freeform 1069"/>
          <p:cNvSpPr>
            <a:spLocks/>
          </p:cNvSpPr>
          <p:nvPr/>
        </p:nvSpPr>
        <p:spPr bwMode="auto">
          <a:xfrm>
            <a:off x="2190750" y="3139406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9" name="Line 1070"/>
          <p:cNvSpPr>
            <a:spLocks noChangeShapeType="1"/>
          </p:cNvSpPr>
          <p:nvPr/>
        </p:nvSpPr>
        <p:spPr bwMode="auto">
          <a:xfrm>
            <a:off x="3355975" y="4047456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0" name="Line 1071"/>
          <p:cNvSpPr>
            <a:spLocks noChangeShapeType="1"/>
          </p:cNvSpPr>
          <p:nvPr/>
        </p:nvSpPr>
        <p:spPr bwMode="auto">
          <a:xfrm>
            <a:off x="2181225" y="4047456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1" name="Freeform 1072"/>
          <p:cNvSpPr>
            <a:spLocks/>
          </p:cNvSpPr>
          <p:nvPr/>
        </p:nvSpPr>
        <p:spPr bwMode="auto">
          <a:xfrm>
            <a:off x="3841750" y="2979068"/>
            <a:ext cx="488950" cy="1068388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2" name="Freeform 1073"/>
          <p:cNvSpPr>
            <a:spLocks/>
          </p:cNvSpPr>
          <p:nvPr/>
        </p:nvSpPr>
        <p:spPr bwMode="auto">
          <a:xfrm>
            <a:off x="4119563" y="2860006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3" name="Line 1074"/>
          <p:cNvSpPr>
            <a:spLocks noChangeShapeType="1"/>
          </p:cNvSpPr>
          <p:nvPr/>
        </p:nvSpPr>
        <p:spPr bwMode="auto">
          <a:xfrm>
            <a:off x="5646738" y="3768056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4" name="Line 1075"/>
          <p:cNvSpPr>
            <a:spLocks noChangeShapeType="1"/>
          </p:cNvSpPr>
          <p:nvPr/>
        </p:nvSpPr>
        <p:spPr bwMode="auto">
          <a:xfrm>
            <a:off x="7383463" y="230279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5" name="Freeform 1076"/>
          <p:cNvSpPr>
            <a:spLocks/>
          </p:cNvSpPr>
          <p:nvPr/>
        </p:nvSpPr>
        <p:spPr bwMode="auto">
          <a:xfrm>
            <a:off x="5160963" y="2023393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6" name="Freeform 1077"/>
          <p:cNvSpPr>
            <a:spLocks/>
          </p:cNvSpPr>
          <p:nvPr/>
        </p:nvSpPr>
        <p:spPr bwMode="auto">
          <a:xfrm>
            <a:off x="784225" y="1674143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7" name="Text Box 1078"/>
          <p:cNvSpPr txBox="1">
            <a:spLocks noChangeArrowheads="1"/>
          </p:cNvSpPr>
          <p:nvPr/>
        </p:nvSpPr>
        <p:spPr bwMode="auto">
          <a:xfrm rot="16200000">
            <a:off x="723900" y="1928143"/>
            <a:ext cx="481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168" name="Group 1079"/>
          <p:cNvGrpSpPr>
            <a:grpSpLocks/>
          </p:cNvGrpSpPr>
          <p:nvPr/>
        </p:nvGrpSpPr>
        <p:grpSpPr bwMode="auto">
          <a:xfrm>
            <a:off x="1270000" y="1604293"/>
            <a:ext cx="417513" cy="768350"/>
            <a:chOff x="4175" y="1104"/>
            <a:chExt cx="289" cy="816"/>
          </a:xfrm>
        </p:grpSpPr>
        <p:sp>
          <p:nvSpPr>
            <p:cNvPr id="169" name="Freeform 1080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0" name="Text Box 1081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171" name="Text Box 1082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172" name="Freeform 1083"/>
          <p:cNvSpPr>
            <a:spLocks/>
          </p:cNvSpPr>
          <p:nvPr/>
        </p:nvSpPr>
        <p:spPr bwMode="auto">
          <a:xfrm>
            <a:off x="750888" y="2507581"/>
            <a:ext cx="33337" cy="90328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3" name="Line 1084"/>
          <p:cNvSpPr>
            <a:spLocks noChangeShapeType="1"/>
          </p:cNvSpPr>
          <p:nvPr/>
        </p:nvSpPr>
        <p:spPr bwMode="auto">
          <a:xfrm>
            <a:off x="506413" y="1813843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4" name="Line 1085"/>
          <p:cNvSpPr>
            <a:spLocks noChangeShapeType="1"/>
          </p:cNvSpPr>
          <p:nvPr/>
        </p:nvSpPr>
        <p:spPr bwMode="auto">
          <a:xfrm>
            <a:off x="1062038" y="216309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5" name="Line 1086"/>
          <p:cNvSpPr>
            <a:spLocks noChangeShapeType="1"/>
          </p:cNvSpPr>
          <p:nvPr/>
        </p:nvSpPr>
        <p:spPr bwMode="auto">
          <a:xfrm>
            <a:off x="1549400" y="1953543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6" name="Freeform 1087"/>
          <p:cNvSpPr>
            <a:spLocks/>
          </p:cNvSpPr>
          <p:nvPr/>
        </p:nvSpPr>
        <p:spPr bwMode="auto">
          <a:xfrm>
            <a:off x="1131888" y="1429668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7" name="Text Box 1088"/>
          <p:cNvSpPr txBox="1">
            <a:spLocks noChangeArrowheads="1"/>
          </p:cNvSpPr>
          <p:nvPr/>
        </p:nvSpPr>
        <p:spPr bwMode="auto">
          <a:xfrm rot="16200000">
            <a:off x="241300" y="3255294"/>
            <a:ext cx="560387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178" name="Oval 1089"/>
          <p:cNvSpPr>
            <a:spLocks noChangeArrowheads="1"/>
          </p:cNvSpPr>
          <p:nvPr/>
        </p:nvSpPr>
        <p:spPr bwMode="auto">
          <a:xfrm>
            <a:off x="719138" y="337594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9" name="Oval 1090"/>
          <p:cNvSpPr>
            <a:spLocks noChangeArrowheads="1"/>
          </p:cNvSpPr>
          <p:nvPr/>
        </p:nvSpPr>
        <p:spPr bwMode="auto">
          <a:xfrm>
            <a:off x="2157413" y="4004593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0" name="Oval 1091"/>
          <p:cNvSpPr>
            <a:spLocks noChangeArrowheads="1"/>
          </p:cNvSpPr>
          <p:nvPr/>
        </p:nvSpPr>
        <p:spPr bwMode="auto">
          <a:xfrm>
            <a:off x="2163763" y="309495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1" name="Oval 1092"/>
          <p:cNvSpPr>
            <a:spLocks noChangeArrowheads="1"/>
          </p:cNvSpPr>
          <p:nvPr/>
        </p:nvSpPr>
        <p:spPr bwMode="auto">
          <a:xfrm>
            <a:off x="4084638" y="282190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2" name="Oval 1093"/>
          <p:cNvSpPr>
            <a:spLocks noChangeArrowheads="1"/>
          </p:cNvSpPr>
          <p:nvPr/>
        </p:nvSpPr>
        <p:spPr bwMode="auto">
          <a:xfrm>
            <a:off x="6238875" y="226310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3" name="Oval 1094"/>
          <p:cNvSpPr>
            <a:spLocks noChangeArrowheads="1"/>
          </p:cNvSpPr>
          <p:nvPr/>
        </p:nvSpPr>
        <p:spPr bwMode="auto">
          <a:xfrm>
            <a:off x="6032500" y="2612356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4" name="Oval 1095"/>
          <p:cNvSpPr>
            <a:spLocks noChangeArrowheads="1"/>
          </p:cNvSpPr>
          <p:nvPr/>
        </p:nvSpPr>
        <p:spPr bwMode="auto">
          <a:xfrm>
            <a:off x="2165350" y="281238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5" name="Oval 1096"/>
          <p:cNvSpPr>
            <a:spLocks noChangeArrowheads="1"/>
          </p:cNvSpPr>
          <p:nvPr/>
        </p:nvSpPr>
        <p:spPr bwMode="auto">
          <a:xfrm>
            <a:off x="1576388" y="192179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6" name="Text Box 1097"/>
          <p:cNvSpPr txBox="1">
            <a:spLocks noChangeArrowheads="1"/>
          </p:cNvSpPr>
          <p:nvPr/>
        </p:nvSpPr>
        <p:spPr bwMode="auto">
          <a:xfrm>
            <a:off x="1662113" y="1534443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187" name="Group 1098"/>
          <p:cNvGrpSpPr>
            <a:grpSpLocks/>
          </p:cNvGrpSpPr>
          <p:nvPr/>
        </p:nvGrpSpPr>
        <p:grpSpPr bwMode="auto">
          <a:xfrm>
            <a:off x="1757363" y="1813843"/>
            <a:ext cx="277812" cy="2862263"/>
            <a:chOff x="1296" y="1920"/>
            <a:chExt cx="192" cy="1968"/>
          </a:xfrm>
        </p:grpSpPr>
        <p:sp>
          <p:nvSpPr>
            <p:cNvPr id="188" name="Text Box 1099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89" name="Line 1100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0" name="Line 1101"/>
          <p:cNvSpPr>
            <a:spLocks noChangeShapeType="1"/>
          </p:cNvSpPr>
          <p:nvPr/>
        </p:nvSpPr>
        <p:spPr bwMode="auto">
          <a:xfrm>
            <a:off x="2193925" y="2853656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91" name="Text Box 1102"/>
          <p:cNvSpPr txBox="1">
            <a:spLocks noChangeArrowheads="1"/>
          </p:cNvSpPr>
          <p:nvPr/>
        </p:nvSpPr>
        <p:spPr bwMode="auto">
          <a:xfrm>
            <a:off x="3427413" y="1534443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192" name="Text Box 1103"/>
          <p:cNvSpPr txBox="1">
            <a:spLocks noChangeArrowheads="1"/>
          </p:cNvSpPr>
          <p:nvPr/>
        </p:nvSpPr>
        <p:spPr bwMode="auto">
          <a:xfrm>
            <a:off x="5160963" y="1534443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193" name="Text Box 1104"/>
          <p:cNvSpPr txBox="1">
            <a:spLocks noChangeArrowheads="1"/>
          </p:cNvSpPr>
          <p:nvPr/>
        </p:nvSpPr>
        <p:spPr bwMode="auto">
          <a:xfrm>
            <a:off x="6759575" y="1534443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194" name="Text Box 1105"/>
          <p:cNvSpPr txBox="1">
            <a:spLocks noChangeArrowheads="1"/>
          </p:cNvSpPr>
          <p:nvPr/>
        </p:nvSpPr>
        <p:spPr bwMode="auto">
          <a:xfrm>
            <a:off x="4951413" y="1745581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195" name="Group 1106"/>
          <p:cNvGrpSpPr>
            <a:grpSpLocks/>
          </p:cNvGrpSpPr>
          <p:nvPr/>
        </p:nvGrpSpPr>
        <p:grpSpPr bwMode="auto">
          <a:xfrm>
            <a:off x="3562350" y="1813843"/>
            <a:ext cx="277813" cy="2862263"/>
            <a:chOff x="1296" y="1920"/>
            <a:chExt cx="192" cy="1968"/>
          </a:xfrm>
        </p:grpSpPr>
        <p:sp>
          <p:nvSpPr>
            <p:cNvPr id="196" name="Text Box 110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7" name="Line 110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8" name="Text Box 1109"/>
          <p:cNvSpPr txBox="1">
            <a:spLocks noChangeArrowheads="1"/>
          </p:cNvSpPr>
          <p:nvPr/>
        </p:nvSpPr>
        <p:spPr bwMode="auto">
          <a:xfrm>
            <a:off x="7732713" y="2137693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199" name="Group 1110"/>
          <p:cNvGrpSpPr>
            <a:grpSpLocks/>
          </p:cNvGrpSpPr>
          <p:nvPr/>
        </p:nvGrpSpPr>
        <p:grpSpPr bwMode="auto">
          <a:xfrm>
            <a:off x="7105650" y="1813843"/>
            <a:ext cx="277813" cy="2862263"/>
            <a:chOff x="1296" y="1920"/>
            <a:chExt cx="192" cy="1968"/>
          </a:xfrm>
        </p:grpSpPr>
        <p:sp>
          <p:nvSpPr>
            <p:cNvPr id="200" name="Text Box 111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01" name="Line 111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02" name="Text Box 1113"/>
          <p:cNvSpPr txBox="1">
            <a:spLocks noChangeArrowheads="1"/>
          </p:cNvSpPr>
          <p:nvPr/>
        </p:nvSpPr>
        <p:spPr bwMode="auto">
          <a:xfrm rot="16235212">
            <a:off x="881063" y="3296568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203" name="Text Box 1114"/>
          <p:cNvSpPr txBox="1">
            <a:spLocks noChangeArrowheads="1"/>
          </p:cNvSpPr>
          <p:nvPr/>
        </p:nvSpPr>
        <p:spPr bwMode="auto">
          <a:xfrm rot="16200000">
            <a:off x="2062957" y="197973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204" name="Text Box 1115"/>
          <p:cNvSpPr txBox="1">
            <a:spLocks noChangeArrowheads="1"/>
          </p:cNvSpPr>
          <p:nvPr/>
        </p:nvSpPr>
        <p:spPr bwMode="auto">
          <a:xfrm rot="16200000">
            <a:off x="1923257" y="442448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205" name="Text Box 1116"/>
          <p:cNvSpPr txBox="1">
            <a:spLocks noChangeArrowheads="1"/>
          </p:cNvSpPr>
          <p:nvPr/>
        </p:nvSpPr>
        <p:spPr bwMode="auto">
          <a:xfrm rot="16219156">
            <a:off x="2212975" y="3642643"/>
            <a:ext cx="6270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206" name="Text Box 1117"/>
          <p:cNvSpPr txBox="1">
            <a:spLocks noChangeArrowheads="1"/>
          </p:cNvSpPr>
          <p:nvPr/>
        </p:nvSpPr>
        <p:spPr bwMode="auto">
          <a:xfrm rot="16200000">
            <a:off x="2062957" y="2468687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207" name="Text Box 1118"/>
          <p:cNvSpPr txBox="1">
            <a:spLocks noChangeArrowheads="1"/>
          </p:cNvSpPr>
          <p:nvPr/>
        </p:nvSpPr>
        <p:spPr bwMode="auto">
          <a:xfrm>
            <a:off x="228600" y="1604293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208" name="Freeform 1119"/>
          <p:cNvSpPr>
            <a:spLocks/>
          </p:cNvSpPr>
          <p:nvPr/>
        </p:nvSpPr>
        <p:spPr bwMode="auto">
          <a:xfrm>
            <a:off x="484188" y="1940843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09" name="Group 1120"/>
          <p:cNvGrpSpPr>
            <a:grpSpLocks/>
          </p:cNvGrpSpPr>
          <p:nvPr/>
        </p:nvGrpSpPr>
        <p:grpSpPr bwMode="auto">
          <a:xfrm>
            <a:off x="5368925" y="1883693"/>
            <a:ext cx="277813" cy="2862263"/>
            <a:chOff x="1296" y="1920"/>
            <a:chExt cx="192" cy="1968"/>
          </a:xfrm>
        </p:grpSpPr>
        <p:sp>
          <p:nvSpPr>
            <p:cNvPr id="210" name="Text Box 112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11" name="Line 112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12" name="Freeform 1123"/>
          <p:cNvSpPr>
            <a:spLocks/>
          </p:cNvSpPr>
          <p:nvPr/>
        </p:nvSpPr>
        <p:spPr bwMode="auto">
          <a:xfrm>
            <a:off x="3838575" y="2051968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3" name="Freeform 1124"/>
          <p:cNvSpPr>
            <a:spLocks/>
          </p:cNvSpPr>
          <p:nvPr/>
        </p:nvSpPr>
        <p:spPr bwMode="auto">
          <a:xfrm>
            <a:off x="4186238" y="2569493"/>
            <a:ext cx="1884362" cy="2185988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4" name="Freeform 1125"/>
          <p:cNvSpPr>
            <a:spLocks/>
          </p:cNvSpPr>
          <p:nvPr/>
        </p:nvSpPr>
        <p:spPr bwMode="auto">
          <a:xfrm>
            <a:off x="4068763" y="2444081"/>
            <a:ext cx="3373437" cy="2443162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5" name="Freeform 1126"/>
          <p:cNvSpPr>
            <a:spLocks/>
          </p:cNvSpPr>
          <p:nvPr/>
        </p:nvSpPr>
        <p:spPr bwMode="auto">
          <a:xfrm>
            <a:off x="4003675" y="2286918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6" name="Line 1127"/>
          <p:cNvSpPr>
            <a:spLocks noChangeShapeType="1"/>
          </p:cNvSpPr>
          <p:nvPr/>
        </p:nvSpPr>
        <p:spPr bwMode="auto">
          <a:xfrm flipV="1">
            <a:off x="4068763" y="3115593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7" name="Line 1128"/>
          <p:cNvSpPr>
            <a:spLocks noChangeShapeType="1"/>
          </p:cNvSpPr>
          <p:nvPr/>
        </p:nvSpPr>
        <p:spPr bwMode="auto">
          <a:xfrm>
            <a:off x="4117975" y="3242593"/>
            <a:ext cx="204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8" name="Line 1129"/>
          <p:cNvSpPr>
            <a:spLocks noChangeShapeType="1"/>
          </p:cNvSpPr>
          <p:nvPr/>
        </p:nvSpPr>
        <p:spPr bwMode="auto">
          <a:xfrm flipV="1">
            <a:off x="4195763" y="3399756"/>
            <a:ext cx="1317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9" name="Oval 1130"/>
          <p:cNvSpPr>
            <a:spLocks noChangeArrowheads="1"/>
          </p:cNvSpPr>
          <p:nvPr/>
        </p:nvSpPr>
        <p:spPr bwMode="auto">
          <a:xfrm>
            <a:off x="4159250" y="337594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0" name="Oval 1131"/>
          <p:cNvSpPr>
            <a:spLocks noChangeArrowheads="1"/>
          </p:cNvSpPr>
          <p:nvPr/>
        </p:nvSpPr>
        <p:spPr bwMode="auto">
          <a:xfrm>
            <a:off x="4092575" y="322354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1" name="Oval 1132"/>
          <p:cNvSpPr>
            <a:spLocks noChangeArrowheads="1"/>
          </p:cNvSpPr>
          <p:nvPr/>
        </p:nvSpPr>
        <p:spPr bwMode="auto">
          <a:xfrm>
            <a:off x="4041775" y="309178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2" name="Text Box 1138"/>
          <p:cNvSpPr txBox="1">
            <a:spLocks noChangeArrowheads="1"/>
          </p:cNvSpPr>
          <p:nvPr/>
        </p:nvSpPr>
        <p:spPr bwMode="auto">
          <a:xfrm>
            <a:off x="4794250" y="5167313"/>
            <a:ext cx="434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Übernahme in die </a:t>
            </a:r>
            <a:r>
              <a:rPr lang="de-DE" sz="2000" i="1" dirty="0"/>
              <a:t>Pipeline-</a:t>
            </a:r>
            <a:r>
              <a:rPr lang="de-DE" sz="2000" dirty="0"/>
              <a:t>Register</a:t>
            </a:r>
          </a:p>
        </p:txBody>
      </p:sp>
      <p:sp>
        <p:nvSpPr>
          <p:cNvPr id="224" name="Freeform 1143"/>
          <p:cNvSpPr>
            <a:spLocks/>
          </p:cNvSpPr>
          <p:nvPr/>
        </p:nvSpPr>
        <p:spPr bwMode="auto">
          <a:xfrm>
            <a:off x="152400" y="5221387"/>
            <a:ext cx="4635500" cy="223837"/>
          </a:xfrm>
          <a:custGeom>
            <a:avLst/>
            <a:gdLst>
              <a:gd name="T0" fmla="*/ 0 w 2920"/>
              <a:gd name="T1" fmla="*/ 141 h 141"/>
              <a:gd name="T2" fmla="*/ 564 w 2920"/>
              <a:gd name="T3" fmla="*/ 141 h 141"/>
              <a:gd name="T4" fmla="*/ 564 w 2920"/>
              <a:gd name="T5" fmla="*/ 0 h 141"/>
              <a:gd name="T6" fmla="*/ 1491 w 2920"/>
              <a:gd name="T7" fmla="*/ 0 h 141"/>
              <a:gd name="T8" fmla="*/ 1491 w 2920"/>
              <a:gd name="T9" fmla="*/ 141 h 141"/>
              <a:gd name="T10" fmla="*/ 2256 w 2920"/>
              <a:gd name="T11" fmla="*/ 141 h 141"/>
              <a:gd name="T12" fmla="*/ 2256 w 2920"/>
              <a:gd name="T13" fmla="*/ 0 h 141"/>
              <a:gd name="T14" fmla="*/ 2534 w 2920"/>
              <a:gd name="T15" fmla="*/ 0 h 141"/>
              <a:gd name="T16" fmla="*/ 2920 w 2920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20" h="141">
                <a:moveTo>
                  <a:pt x="0" y="141"/>
                </a:moveTo>
                <a:lnTo>
                  <a:pt x="564" y="141"/>
                </a:lnTo>
                <a:lnTo>
                  <a:pt x="564" y="0"/>
                </a:lnTo>
                <a:lnTo>
                  <a:pt x="1491" y="0"/>
                </a:lnTo>
                <a:lnTo>
                  <a:pt x="1491" y="141"/>
                </a:lnTo>
                <a:lnTo>
                  <a:pt x="2256" y="141"/>
                </a:lnTo>
                <a:lnTo>
                  <a:pt x="2256" y="0"/>
                </a:lnTo>
                <a:lnTo>
                  <a:pt x="2534" y="0"/>
                </a:lnTo>
                <a:lnTo>
                  <a:pt x="292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5" name="Freeform 1149"/>
          <p:cNvSpPr>
            <a:spLocks/>
          </p:cNvSpPr>
          <p:nvPr/>
        </p:nvSpPr>
        <p:spPr bwMode="auto">
          <a:xfrm>
            <a:off x="1828800" y="1342356"/>
            <a:ext cx="6324600" cy="533400"/>
          </a:xfrm>
          <a:custGeom>
            <a:avLst/>
            <a:gdLst>
              <a:gd name="T0" fmla="*/ 3984 w 3984"/>
              <a:gd name="T1" fmla="*/ 0 h 336"/>
              <a:gd name="T2" fmla="*/ 0 w 3984"/>
              <a:gd name="T3" fmla="*/ 0 h 336"/>
              <a:gd name="T4" fmla="*/ 0 w 398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4" h="336">
                <a:moveTo>
                  <a:pt x="3984" y="0"/>
                </a:move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19050" cap="flat" cmpd="sng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6" name="Line 1150"/>
          <p:cNvSpPr>
            <a:spLocks noChangeShapeType="1"/>
          </p:cNvSpPr>
          <p:nvPr/>
        </p:nvSpPr>
        <p:spPr bwMode="auto">
          <a:xfrm>
            <a:off x="7162800" y="1342356"/>
            <a:ext cx="0" cy="5334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7" name="Line 1151"/>
          <p:cNvSpPr>
            <a:spLocks noChangeShapeType="1"/>
          </p:cNvSpPr>
          <p:nvPr/>
        </p:nvSpPr>
        <p:spPr bwMode="auto">
          <a:xfrm>
            <a:off x="5410200" y="1342356"/>
            <a:ext cx="0" cy="6096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8" name="Line 1152"/>
          <p:cNvSpPr>
            <a:spLocks noChangeShapeType="1"/>
          </p:cNvSpPr>
          <p:nvPr/>
        </p:nvSpPr>
        <p:spPr bwMode="auto">
          <a:xfrm>
            <a:off x="3657600" y="1342356"/>
            <a:ext cx="0" cy="5334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9" name="Line 1153"/>
          <p:cNvSpPr>
            <a:spLocks noChangeShapeType="1"/>
          </p:cNvSpPr>
          <p:nvPr/>
        </p:nvSpPr>
        <p:spPr bwMode="auto">
          <a:xfrm>
            <a:off x="2940050" y="1340768"/>
            <a:ext cx="0" cy="687388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0" name="Line 1154"/>
          <p:cNvSpPr>
            <a:spLocks noChangeShapeType="1"/>
          </p:cNvSpPr>
          <p:nvPr/>
        </p:nvSpPr>
        <p:spPr bwMode="auto">
          <a:xfrm>
            <a:off x="6629400" y="1342356"/>
            <a:ext cx="1588" cy="1028700"/>
          </a:xfrm>
          <a:prstGeom prst="line">
            <a:avLst/>
          </a:prstGeom>
          <a:noFill/>
          <a:ln w="19050">
            <a:solidFill>
              <a:srgbClr val="A3263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1" name="Text Box 1155"/>
          <p:cNvSpPr txBox="1">
            <a:spLocks noChangeArrowheads="1"/>
          </p:cNvSpPr>
          <p:nvPr/>
        </p:nvSpPr>
        <p:spPr bwMode="auto">
          <a:xfrm>
            <a:off x="8153400" y="1154501"/>
            <a:ext cx="9906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A32638"/>
                </a:solidFill>
              </a:rPr>
              <a:t>Takt</a:t>
            </a:r>
          </a:p>
        </p:txBody>
      </p:sp>
      <p:sp>
        <p:nvSpPr>
          <p:cNvPr id="232" name="Freeform 1156"/>
          <p:cNvSpPr>
            <a:spLocks/>
          </p:cNvSpPr>
          <p:nvPr/>
        </p:nvSpPr>
        <p:spPr bwMode="auto">
          <a:xfrm>
            <a:off x="619125" y="1342356"/>
            <a:ext cx="1204913" cy="1727200"/>
          </a:xfrm>
          <a:custGeom>
            <a:avLst/>
            <a:gdLst>
              <a:gd name="T0" fmla="*/ 759 w 759"/>
              <a:gd name="T1" fmla="*/ 0 h 1088"/>
              <a:gd name="T2" fmla="*/ 0 w 759"/>
              <a:gd name="T3" fmla="*/ 0 h 1088"/>
              <a:gd name="T4" fmla="*/ 0 w 759"/>
              <a:gd name="T5" fmla="*/ 1088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9" h="1088">
                <a:moveTo>
                  <a:pt x="759" y="0"/>
                </a:moveTo>
                <a:lnTo>
                  <a:pt x="0" y="0"/>
                </a:lnTo>
                <a:lnTo>
                  <a:pt x="0" y="1088"/>
                </a:lnTo>
              </a:path>
            </a:pathLst>
          </a:custGeom>
          <a:noFill/>
          <a:ln w="19050" cap="flat" cmpd="sng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3" name="Oval 1157"/>
          <p:cNvSpPr>
            <a:spLocks noChangeArrowheads="1"/>
          </p:cNvSpPr>
          <p:nvPr/>
        </p:nvSpPr>
        <p:spPr bwMode="auto">
          <a:xfrm>
            <a:off x="2905125" y="202656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4" name="Oval 1158"/>
          <p:cNvSpPr>
            <a:spLocks noChangeArrowheads="1"/>
          </p:cNvSpPr>
          <p:nvPr/>
        </p:nvSpPr>
        <p:spPr bwMode="auto">
          <a:xfrm>
            <a:off x="6597650" y="236946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5" name="Oval 1159"/>
          <p:cNvSpPr>
            <a:spLocks noChangeArrowheads="1"/>
          </p:cNvSpPr>
          <p:nvPr/>
        </p:nvSpPr>
        <p:spPr bwMode="auto">
          <a:xfrm>
            <a:off x="588963" y="306479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7" name="AutoShape 196"/>
          <p:cNvSpPr>
            <a:spLocks noChangeArrowheads="1"/>
          </p:cNvSpPr>
          <p:nvPr/>
        </p:nvSpPr>
        <p:spPr bwMode="auto">
          <a:xfrm rot="10800000">
            <a:off x="2456334" y="5229200"/>
            <a:ext cx="171450" cy="206375"/>
          </a:xfrm>
          <a:prstGeom prst="upArrow">
            <a:avLst>
              <a:gd name="adj1" fmla="val 50000"/>
              <a:gd name="adj2" fmla="val 300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8" name="Rectangle 217"/>
          <p:cNvSpPr>
            <a:spLocks noChangeArrowheads="1"/>
          </p:cNvSpPr>
          <p:nvPr/>
        </p:nvSpPr>
        <p:spPr bwMode="auto">
          <a:xfrm>
            <a:off x="2483768" y="3068961"/>
            <a:ext cx="434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2800" dirty="0">
                <a:solidFill>
                  <a:srgbClr val="FF3300"/>
                </a:solidFill>
                <a:sym typeface="Symbol" pitchFamily="18" charset="2"/>
              </a:rPr>
              <a:t></a:t>
            </a:r>
          </a:p>
        </p:txBody>
      </p:sp>
      <p:sp>
        <p:nvSpPr>
          <p:cNvPr id="239" name="Text Box 1138"/>
          <p:cNvSpPr txBox="1">
            <a:spLocks noChangeArrowheads="1"/>
          </p:cNvSpPr>
          <p:nvPr/>
        </p:nvSpPr>
        <p:spPr bwMode="auto">
          <a:xfrm>
            <a:off x="8929" y="4221088"/>
            <a:ext cx="1678583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Übernahme in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de-DE" sz="2000" dirty="0" smtClean="0"/>
              <a:t>,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DMem</a:t>
            </a:r>
            <a:r>
              <a:rPr lang="de-DE" sz="2000" dirty="0" smtClean="0"/>
              <a:t> und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PC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1166813" y="4876131"/>
            <a:ext cx="1316955" cy="2911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Gerade Verbindung 243"/>
          <p:cNvCxnSpPr/>
          <p:nvPr/>
        </p:nvCxnSpPr>
        <p:spPr bwMode="auto">
          <a:xfrm flipH="1" flipV="1">
            <a:off x="3808413" y="5373216"/>
            <a:ext cx="1051619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7325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B2B866D-4BAF-4B93-9132-256478BC65D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 </a:t>
            </a:r>
            <a:r>
              <a:rPr lang="en-US" i="1" dirty="0" smtClean="0"/>
              <a:t>data hazards</a:t>
            </a:r>
            <a:r>
              <a:rPr lang="de-DE" dirty="0" smtClean="0"/>
              <a:t> durch Bypässe behandelbar?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>
                <a:cs typeface="Courier New" pitchFamily="49" charset="0"/>
              </a:rPr>
              <a:t>(1)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31787"/>
              </p:ext>
            </p:extLst>
          </p:nvPr>
        </p:nvGraphicFramePr>
        <p:xfrm>
          <a:off x="179388" y="5229200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lw $12,0($2)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38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CB60436-1F27-4C73-A40D-DB34CEBE6B9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 </a:t>
            </a:r>
            <a:r>
              <a:rPr lang="en-US" i="1" dirty="0" smtClean="0"/>
              <a:t>data hazards</a:t>
            </a:r>
            <a:r>
              <a:rPr lang="de-DE" dirty="0" smtClean="0"/>
              <a:t> durch Bypässe behandelbar?</a:t>
            </a:r>
            <a:r>
              <a:rPr lang="de-DE" dirty="0" smtClean="0">
                <a:cs typeface="Courier New" pitchFamily="49" charset="0"/>
              </a:rPr>
              <a:t> (2)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88411"/>
              </p:ext>
            </p:extLst>
          </p:nvPr>
        </p:nvGraphicFramePr>
        <p:xfrm>
          <a:off x="179388" y="5229200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lw $12,0($2)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319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060E627-8C03-4555-AEE3-F0B8DB3B9B3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 </a:t>
            </a:r>
            <a:r>
              <a:rPr lang="en-US" i="1" dirty="0" smtClean="0"/>
              <a:t>data hazards</a:t>
            </a:r>
            <a:r>
              <a:rPr lang="de-DE" dirty="0" smtClean="0"/>
              <a:t> durch Bypässe behandelbar?</a:t>
            </a:r>
            <a:r>
              <a:rPr lang="de-DE" dirty="0" smtClean="0">
                <a:cs typeface="Courier New" pitchFamily="49" charset="0"/>
              </a:rPr>
              <a:t> (3)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57061"/>
              </p:ext>
            </p:extLst>
          </p:nvPr>
        </p:nvGraphicFramePr>
        <p:xfrm>
          <a:off x="179388" y="5229200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lw $12,0($2)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377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F380E9C-E58F-49D6-A149-335E3F7548E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 </a:t>
            </a:r>
            <a:r>
              <a:rPr lang="en-US" i="1" dirty="0" smtClean="0"/>
              <a:t>data hazards</a:t>
            </a:r>
            <a:r>
              <a:rPr lang="de-DE" dirty="0" smtClean="0"/>
              <a:t> durch Bypässe behandelbar?</a:t>
            </a:r>
            <a:r>
              <a:rPr lang="de-DE" dirty="0" smtClean="0">
                <a:cs typeface="Courier New" pitchFamily="49" charset="0"/>
              </a:rPr>
              <a:t> (4)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364286"/>
              </p:ext>
            </p:extLst>
          </p:nvPr>
        </p:nvGraphicFramePr>
        <p:xfrm>
          <a:off x="179388" y="5229200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or $10,$12,$9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lw $12,0($2)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5" name="Freeform 207"/>
          <p:cNvSpPr>
            <a:spLocks/>
          </p:cNvSpPr>
          <p:nvPr/>
        </p:nvSpPr>
        <p:spPr bwMode="auto">
          <a:xfrm flipV="1">
            <a:off x="168275" y="6148536"/>
            <a:ext cx="2357438" cy="304800"/>
          </a:xfrm>
          <a:custGeom>
            <a:avLst/>
            <a:gdLst>
              <a:gd name="T0" fmla="*/ 0 w 3600"/>
              <a:gd name="T1" fmla="*/ 192 h 192"/>
              <a:gd name="T2" fmla="*/ 672 w 3600"/>
              <a:gd name="T3" fmla="*/ 192 h 192"/>
              <a:gd name="T4" fmla="*/ 672 w 3600"/>
              <a:gd name="T5" fmla="*/ 0 h 192"/>
              <a:gd name="T6" fmla="*/ 1776 w 3600"/>
              <a:gd name="T7" fmla="*/ 0 h 192"/>
              <a:gd name="T8" fmla="*/ 1776 w 3600"/>
              <a:gd name="T9" fmla="*/ 192 h 192"/>
              <a:gd name="T10" fmla="*/ 2688 w 3600"/>
              <a:gd name="T11" fmla="*/ 192 h 192"/>
              <a:gd name="T12" fmla="*/ 2688 w 3600"/>
              <a:gd name="T13" fmla="*/ 0 h 192"/>
              <a:gd name="T14" fmla="*/ 3600 w 3600"/>
              <a:gd name="T15" fmla="*/ 0 h 192"/>
              <a:gd name="T16" fmla="*/ 3600 w 3600"/>
              <a:gd name="T1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0" h="192">
                <a:moveTo>
                  <a:pt x="0" y="192"/>
                </a:moveTo>
                <a:lnTo>
                  <a:pt x="672" y="192"/>
                </a:lnTo>
                <a:lnTo>
                  <a:pt x="672" y="0"/>
                </a:lnTo>
                <a:lnTo>
                  <a:pt x="1776" y="0"/>
                </a:lnTo>
                <a:lnTo>
                  <a:pt x="1776" y="192"/>
                </a:lnTo>
                <a:lnTo>
                  <a:pt x="2688" y="192"/>
                </a:lnTo>
                <a:lnTo>
                  <a:pt x="2688" y="0"/>
                </a:lnTo>
                <a:lnTo>
                  <a:pt x="3600" y="0"/>
                </a:lnTo>
                <a:lnTo>
                  <a:pt x="3600" y="19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6" name="AutoShape 196"/>
          <p:cNvSpPr>
            <a:spLocks noChangeArrowheads="1"/>
          </p:cNvSpPr>
          <p:nvPr/>
        </p:nvSpPr>
        <p:spPr bwMode="auto">
          <a:xfrm>
            <a:off x="2419200" y="6174953"/>
            <a:ext cx="171450" cy="206375"/>
          </a:xfrm>
          <a:prstGeom prst="upArrow">
            <a:avLst>
              <a:gd name="adj1" fmla="val 50000"/>
              <a:gd name="adj2" fmla="val 300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843808" y="6093296"/>
            <a:ext cx="5622052" cy="7647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de-DE" sz="1800" i="1" dirty="0" smtClean="0"/>
              <a:t>Geladenes Speicherwort steht am Ende von Zyklus 4</a:t>
            </a:r>
          </a:p>
          <a:p>
            <a:r>
              <a:rPr lang="de-DE" sz="1800" i="1" dirty="0" smtClean="0"/>
              <a:t>in Pipeline-Register, steht für </a:t>
            </a:r>
            <a:r>
              <a:rPr lang="de-DE" sz="1800" b="1" i="1" dirty="0" smtClean="0">
                <a:latin typeface="Courier New" pitchFamily="49" charset="0"/>
                <a:cs typeface="Courier New" pitchFamily="49" charset="0"/>
              </a:rPr>
              <a:t>sub</a:t>
            </a:r>
            <a:r>
              <a:rPr lang="de-DE" sz="1800" i="1" dirty="0" smtClean="0"/>
              <a:t> noch nicht bereit!</a:t>
            </a:r>
            <a:endParaRPr lang="de-DE" sz="1800" i="1" dirty="0"/>
          </a:p>
        </p:txBody>
      </p:sp>
    </p:spTree>
    <p:extLst>
      <p:ext uri="{BB962C8B-B14F-4D97-AF65-F5344CB8AC3E}">
        <p14:creationId xmlns:p14="http://schemas.microsoft.com/office/powerpoint/2010/main" val="57802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859BFA8-5788-4521-B683-BB74C64D37A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durch Anhalten des Fließbands </a:t>
            </a:r>
            <a:r>
              <a:rPr lang="en-US" i="1" dirty="0" smtClean="0"/>
              <a:t>(pipeline stall, hardware interlocking, bubbles)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>
                <a:cs typeface="Courier New" pitchFamily="49" charset="0"/>
              </a:rPr>
              <a:t>(1)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02622"/>
              </p:ext>
            </p:extLst>
          </p:nvPr>
        </p:nvGraphicFramePr>
        <p:xfrm>
          <a:off x="179388" y="5229200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lw $12,0($2)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13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BAD27C2-C914-401B-A325-D5109821ED2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dirty="0" smtClean="0"/>
              <a:t>Die Struktur der Anlage ist unabhängig vom bearbeiteten Problem. Die Anlage ist </a:t>
            </a:r>
            <a:r>
              <a:rPr lang="de-DE" b="1" dirty="0" smtClean="0"/>
              <a:t>speicherprogrammierbar</a:t>
            </a:r>
            <a:r>
              <a:rPr lang="de-DE" dirty="0" smtClean="0"/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b="1" dirty="0" smtClean="0"/>
              <a:t>Anweisungen und Operanden</a:t>
            </a:r>
            <a:r>
              <a:rPr lang="de-DE" dirty="0" smtClean="0"/>
              <a:t> (einschl. Zwischenergebnissen) werden </a:t>
            </a:r>
            <a:r>
              <a:rPr lang="de-DE" b="1" dirty="0" smtClean="0"/>
              <a:t>in demselben physikalischen Speicher</a:t>
            </a:r>
            <a:r>
              <a:rPr lang="de-DE" dirty="0" smtClean="0"/>
              <a:t> gespeichert.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dirty="0" smtClean="0"/>
              <a:t>Der Speicher wird in </a:t>
            </a:r>
            <a:r>
              <a:rPr lang="de-DE" b="1" dirty="0" smtClean="0"/>
              <a:t>Zellen gleicher Größe</a:t>
            </a:r>
            <a:r>
              <a:rPr lang="de-DE" dirty="0" smtClean="0"/>
              <a:t> geteilt. Die Zellnummern heißen </a:t>
            </a:r>
            <a:r>
              <a:rPr lang="de-DE" b="1" dirty="0" smtClean="0"/>
              <a:t>Adressen</a:t>
            </a:r>
            <a:r>
              <a:rPr lang="de-DE" dirty="0" smtClean="0"/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dirty="0" smtClean="0"/>
              <a:t>Das Programm besteht aus einer Folge von elementaren </a:t>
            </a:r>
            <a:r>
              <a:rPr lang="de-DE" b="1" dirty="0" smtClean="0"/>
              <a:t>Befehle</a:t>
            </a:r>
            <a:r>
              <a:rPr lang="de-DE" dirty="0" smtClean="0"/>
              <a:t>n, die </a:t>
            </a:r>
            <a:r>
              <a:rPr lang="de-DE" b="1" dirty="0" smtClean="0"/>
              <a:t>in der Reihenfolge der Speicherung bearbeitet</a:t>
            </a:r>
            <a:r>
              <a:rPr lang="de-DE" dirty="0" smtClean="0"/>
              <a:t> werden.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dirty="0" smtClean="0"/>
              <a:t>Abweichungen von der Reihenfolge sind mit (bedingten oder unbedingten) </a:t>
            </a:r>
            <a:r>
              <a:rPr lang="de-DE" b="1" dirty="0" smtClean="0"/>
              <a:t>Sprungbefehlen</a:t>
            </a:r>
            <a:r>
              <a:rPr lang="de-DE" dirty="0" smtClean="0"/>
              <a:t> möglich.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 Rechnerarchitektur – das Von Neumann-Modell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814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E846F1F-2C4D-4A44-88E5-E67F4D740DF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durch Anhalten des Fließbands </a:t>
            </a:r>
            <a:r>
              <a:rPr lang="en-US" i="1" dirty="0" smtClean="0"/>
              <a:t>(pipeline stall, hardware interlocking, bubbles)</a:t>
            </a:r>
            <a:r>
              <a:rPr lang="de-DE" dirty="0" smtClean="0">
                <a:cs typeface="Courier New" pitchFamily="49" charset="0"/>
              </a:rPr>
              <a:t> (2)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02763"/>
              </p:ext>
            </p:extLst>
          </p:nvPr>
        </p:nvGraphicFramePr>
        <p:xfrm>
          <a:off x="179388" y="5229200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lw $12,0($2)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418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C812B24-B95D-4C75-872A-883A47F6A52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durch Anhalten des Fließbands </a:t>
            </a:r>
            <a:r>
              <a:rPr lang="en-US" i="1" dirty="0" smtClean="0"/>
              <a:t>(pipeline stall, hardware interlocking, bubbles)</a:t>
            </a:r>
            <a:r>
              <a:rPr lang="de-DE" dirty="0" smtClean="0">
                <a:cs typeface="Courier New" pitchFamily="49" charset="0"/>
              </a:rPr>
              <a:t> (3)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600"/>
              </p:ext>
            </p:extLst>
          </p:nvPr>
        </p:nvGraphicFramePr>
        <p:xfrm>
          <a:off x="179388" y="5229200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lw $12,0($2)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668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4EF5B70-E16F-4C7B-8F2F-B6303423869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durch Anhalten des Fließbands </a:t>
            </a:r>
            <a:r>
              <a:rPr lang="en-US" i="1" dirty="0" smtClean="0"/>
              <a:t>(pipeline stall, hardware interlocking, bubbles)</a:t>
            </a:r>
            <a:r>
              <a:rPr lang="de-DE" dirty="0" smtClean="0">
                <a:cs typeface="Courier New" pitchFamily="49" charset="0"/>
              </a:rPr>
              <a:t> (4)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14786"/>
              </p:ext>
            </p:extLst>
          </p:nvPr>
        </p:nvGraphicFramePr>
        <p:xfrm>
          <a:off x="179388" y="5229200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or $10,$12,$9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lw $12,0($2)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707904" y="5651956"/>
            <a:ext cx="1711027" cy="369332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none" rtlCol="0">
            <a:noAutofit/>
          </a:bodyPr>
          <a:lstStyle/>
          <a:p>
            <a:pPr algn="ctr"/>
            <a:r>
              <a:rPr lang="de-DE" sz="1800" b="1" dirty="0" smtClean="0">
                <a:solidFill>
                  <a:srgbClr val="A32638"/>
                </a:solidFill>
              </a:rPr>
              <a:t>NOOP</a:t>
            </a:r>
            <a:endParaRPr lang="de-DE" sz="1800" b="1" dirty="0">
              <a:solidFill>
                <a:srgbClr val="A32638"/>
              </a:solidFill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907704" y="5651956"/>
            <a:ext cx="1711027" cy="369332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none" rtlCol="0">
            <a:noAutofit/>
          </a:bodyPr>
          <a:lstStyle/>
          <a:p>
            <a:pPr algn="ctr"/>
            <a:r>
              <a:rPr lang="de-DE" sz="1800" b="1" dirty="0" smtClean="0">
                <a:solidFill>
                  <a:srgbClr val="A32638"/>
                </a:solidFill>
              </a:rPr>
              <a:t>NOOP</a:t>
            </a:r>
            <a:endParaRPr lang="de-DE" sz="1800" b="1" dirty="0">
              <a:solidFill>
                <a:srgbClr val="A32638"/>
              </a:solidFill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179512" y="5651956"/>
            <a:ext cx="1711027" cy="369332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none" rtlCol="0">
            <a:noAutofit/>
          </a:bodyPr>
          <a:lstStyle/>
          <a:p>
            <a:pPr algn="ctr"/>
            <a:r>
              <a:rPr lang="de-DE" sz="1800" b="1" dirty="0" smtClean="0">
                <a:solidFill>
                  <a:srgbClr val="A32638"/>
                </a:solidFill>
              </a:rPr>
              <a:t>NOOP</a:t>
            </a:r>
            <a:endParaRPr lang="de-DE" sz="1800" b="1" dirty="0">
              <a:solidFill>
                <a:srgbClr val="A326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33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5" grpId="0" animBg="1"/>
      <p:bldP spid="116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BF6C03E-956B-4CDB-A31A-307FC7982D4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durch Anhalten des Fließbands </a:t>
            </a:r>
            <a:r>
              <a:rPr lang="en-US" i="1" dirty="0" smtClean="0"/>
              <a:t>(pipeline stall, hardware interlocking, bubbles)</a:t>
            </a:r>
            <a:r>
              <a:rPr lang="de-DE" dirty="0" smtClean="0">
                <a:cs typeface="Courier New" pitchFamily="49" charset="0"/>
              </a:rPr>
              <a:t> (5)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69401"/>
              </p:ext>
            </p:extLst>
          </p:nvPr>
        </p:nvGraphicFramePr>
        <p:xfrm>
          <a:off x="179388" y="5229200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or $10,$12,$9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638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263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lw $12,0($2)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057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82CC0EA-AAE2-4C3F-B37A-0659B37FB08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durch Anhalten des Fließbands </a:t>
            </a:r>
            <a:r>
              <a:rPr lang="en-US" i="1" dirty="0" smtClean="0"/>
              <a:t>(pipeline stall, hardware interlocking, bubbles)</a:t>
            </a:r>
            <a:r>
              <a:rPr lang="de-DE" dirty="0" smtClean="0">
                <a:cs typeface="Courier New" pitchFamily="49" charset="0"/>
              </a:rPr>
              <a:t> (6)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24492"/>
              </p:ext>
            </p:extLst>
          </p:nvPr>
        </p:nvGraphicFramePr>
        <p:xfrm>
          <a:off x="179388" y="5229200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6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xor $8,$12,$11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or $10,$12,$9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and $6,$12,$7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$4,$5,$12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263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638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pSp>
        <p:nvGrpSpPr>
          <p:cNvPr id="4" name="Gruppieren 3"/>
          <p:cNvGrpSpPr/>
          <p:nvPr/>
        </p:nvGrpSpPr>
        <p:grpSpPr>
          <a:xfrm>
            <a:off x="5767387" y="4896000"/>
            <a:ext cx="2981078" cy="646331"/>
            <a:chOff x="5767387" y="4896000"/>
            <a:chExt cx="2981078" cy="646331"/>
          </a:xfrm>
        </p:grpSpPr>
        <p:sp>
          <p:nvSpPr>
            <p:cNvPr id="2" name="Abgerundete rechteckige Legende 1"/>
            <p:cNvSpPr/>
            <p:nvPr/>
          </p:nvSpPr>
          <p:spPr bwMode="auto">
            <a:xfrm>
              <a:off x="5767387" y="4941168"/>
              <a:ext cx="2981078" cy="576064"/>
            </a:xfrm>
            <a:prstGeom prst="wedgeRoundRectCallout">
              <a:avLst>
                <a:gd name="adj1" fmla="val 7406"/>
                <a:gd name="adj2" fmla="val 83916"/>
                <a:gd name="adj3" fmla="val 16667"/>
              </a:avLst>
            </a:prstGeom>
            <a:solidFill>
              <a:srgbClr val="AAA28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5812681" y="4896000"/>
              <a:ext cx="2935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/>
                <a:t>„Bubble“</a:t>
              </a:r>
              <a:r>
                <a:rPr lang="de-DE" sz="1800" dirty="0" smtClean="0"/>
                <a:t>, durch intelligente Compiler vermeiden!</a:t>
              </a:r>
              <a:endParaRPr lang="de-DE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1073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EDD1F93-E416-4F4F-97A6-5632C877BED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Beispielprogramm</a:t>
            </a: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beq $12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,$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2,t	#</a:t>
            </a:r>
            <a:r>
              <a:rPr lang="de-DE" i="1" dirty="0" smtClean="0">
                <a:cs typeface="Courier New" pitchFamily="49" charset="0"/>
              </a:rPr>
              <a:t> Springe zur Marke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de-DE" i="1" dirty="0" smtClean="0">
                <a:cs typeface="Courier New" pitchFamily="49" charset="0"/>
              </a:rPr>
              <a:t>, falls Reg[12] == Reg[2]</a:t>
            </a:r>
            <a:endParaRPr lang="de-DE" i="1" dirty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sub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t: add </a:t>
            </a:r>
            <a:r>
              <a:rPr lang="de-DE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Wir versuchen zunächst, durch Einfügen von NOOPs die intuitive Bedeutung des Programms zu realisieren…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Kontrollabhängigkeiten </a:t>
            </a:r>
            <a:r>
              <a:rPr lang="en-US" i="1" dirty="0" smtClean="0"/>
              <a:t>(control hazards)</a:t>
            </a:r>
            <a:r>
              <a:rPr lang="de-DE" dirty="0" smtClean="0"/>
              <a:t>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900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074B87E-34D9-4632-AA20-7A19BE48DAA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Kontrollabhängigkeiten </a:t>
            </a:r>
            <a:r>
              <a:rPr lang="en-US" i="1" dirty="0"/>
              <a:t>(control hazards)</a:t>
            </a:r>
            <a:r>
              <a:rPr lang="de-DE" dirty="0"/>
              <a:t> </a:t>
            </a:r>
            <a:r>
              <a:rPr lang="de-DE" dirty="0" smtClean="0"/>
              <a:t>(2)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03498"/>
              </p:ext>
            </p:extLst>
          </p:nvPr>
        </p:nvGraphicFramePr>
        <p:xfrm>
          <a:off x="179388" y="5661248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beq $12,$2,t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879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26043D8-047E-44EC-BCC3-BAAFD4D15C7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Kontrollabhängigkeiten </a:t>
            </a:r>
            <a:r>
              <a:rPr lang="en-US" i="1" dirty="0"/>
              <a:t>(control hazards)</a:t>
            </a:r>
            <a:r>
              <a:rPr lang="de-DE" dirty="0"/>
              <a:t> </a:t>
            </a:r>
            <a:r>
              <a:rPr lang="de-DE" dirty="0" smtClean="0"/>
              <a:t>(3)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177609"/>
              </p:ext>
            </p:extLst>
          </p:nvPr>
        </p:nvGraphicFramePr>
        <p:xfrm>
          <a:off x="179388" y="5661248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...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beq $12,$2,t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79513" y="4509120"/>
            <a:ext cx="2691482" cy="923330"/>
          </a:xfrm>
          <a:prstGeom prst="rect">
            <a:avLst/>
          </a:prstGeom>
          <a:solidFill>
            <a:srgbClr val="AAA28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Takt 2: Sprung wird erkannt, deshalb werden zwei NOOPs eingefügt.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897255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627F374-D33D-4FA5-A5F4-A328078AEE6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Kontrollabhängigkeiten </a:t>
            </a:r>
            <a:r>
              <a:rPr lang="en-US" i="1" dirty="0"/>
              <a:t>(control hazards)</a:t>
            </a:r>
            <a:r>
              <a:rPr lang="de-DE" dirty="0"/>
              <a:t> </a:t>
            </a:r>
            <a:r>
              <a:rPr lang="de-DE" dirty="0" smtClean="0"/>
              <a:t>(4)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1397"/>
              </p:ext>
            </p:extLst>
          </p:nvPr>
        </p:nvGraphicFramePr>
        <p:xfrm>
          <a:off x="179388" y="5661248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638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638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263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beq $12,$2,t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79513" y="4365104"/>
            <a:ext cx="2691482" cy="1200329"/>
          </a:xfrm>
          <a:prstGeom prst="rect">
            <a:avLst/>
          </a:prstGeom>
          <a:solidFill>
            <a:srgbClr val="AAA28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Takt 3: ALU müsste sowohl Vergleich als auch das Sprungziel ausrechnen können.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090351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2A49C0C-58DF-4A3B-9EDA-23BAD6A6E84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Kontrollabhängigkeiten </a:t>
            </a:r>
            <a:r>
              <a:rPr lang="en-US" i="1" dirty="0"/>
              <a:t>(control hazards)</a:t>
            </a:r>
            <a:r>
              <a:rPr lang="de-DE" dirty="0"/>
              <a:t> </a:t>
            </a:r>
            <a:r>
              <a:rPr lang="de-DE" dirty="0" smtClean="0"/>
              <a:t>(5)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87900"/>
              </p:ext>
            </p:extLst>
          </p:nvPr>
        </p:nvGraphicFramePr>
        <p:xfrm>
          <a:off x="179388" y="5661248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ourier New" pitchFamily="49" charset="0"/>
                        </a:rPr>
                        <a:t>oder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 add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638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263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638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beq $12,$2,t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79513" y="4365104"/>
            <a:ext cx="2691482" cy="1200329"/>
          </a:xfrm>
          <a:prstGeom prst="rect">
            <a:avLst/>
          </a:prstGeom>
          <a:solidFill>
            <a:srgbClr val="AAA28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Takt 4: Mit fallender Flanke wird PC getaktet, mit steigender IF/ID-Register.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700041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5C091BE-3432-4F40-81DC-D6B2A52A0B9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r>
              <a:rPr lang="de-DE" dirty="0" smtClean="0"/>
              <a:t>Es werden </a:t>
            </a:r>
            <a:r>
              <a:rPr lang="de-DE" b="1" dirty="0" smtClean="0"/>
              <a:t>Folgen von Binärzeichen</a:t>
            </a:r>
            <a:r>
              <a:rPr lang="de-DE" dirty="0" smtClean="0"/>
              <a:t> (nachfolgend Bitvektoren genannt) verwendet, um alle Größen darzustellen.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r>
              <a:rPr lang="de-DE" dirty="0" smtClean="0"/>
              <a:t>Die Bitvektoren erlauben </a:t>
            </a:r>
            <a:r>
              <a:rPr lang="de-DE" b="1" dirty="0" smtClean="0"/>
              <a:t>keine explizite Angabe des repräsentierten Typs</a:t>
            </a:r>
            <a:r>
              <a:rPr lang="de-DE" dirty="0" smtClean="0"/>
              <a:t>.  Aus dem Kontext heraus muss stets klar sein, wie die Bitvektoren zu interpretieren sind.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Alternative: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 Rechnerarchitektur – das Von Neumann-Modell (3)</a:t>
            </a:r>
            <a:endParaRPr lang="de-DE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66800" y="4293096"/>
            <a:ext cx="6096000" cy="400050"/>
            <a:chOff x="528" y="4026"/>
            <a:chExt cx="3840" cy="252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28" y="4026"/>
              <a:ext cx="3840" cy="25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Typ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008" y="4026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59832" y="4293096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Wert</a:t>
            </a:r>
          </a:p>
        </p:txBody>
      </p:sp>
    </p:spTree>
    <p:extLst>
      <p:ext uri="{BB962C8B-B14F-4D97-AF65-F5344CB8AC3E}">
        <p14:creationId xmlns:p14="http://schemas.microsoft.com/office/powerpoint/2010/main" val="3830842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CD71C26-F055-4D40-A3B4-B7C43B31C75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Kontrollabhängigkeiten </a:t>
            </a:r>
            <a:r>
              <a:rPr lang="en-US" i="1" dirty="0"/>
              <a:t>(control hazards)</a:t>
            </a:r>
            <a:r>
              <a:rPr lang="de-DE" dirty="0"/>
              <a:t> </a:t>
            </a:r>
            <a:r>
              <a:rPr lang="de-DE" dirty="0" smtClean="0"/>
              <a:t>(6)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55937"/>
              </p:ext>
            </p:extLst>
          </p:nvPr>
        </p:nvGraphicFramePr>
        <p:xfrm>
          <a:off x="179388" y="5661248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ourier New" pitchFamily="49" charset="0"/>
                        </a:rPr>
                        <a:t>oder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 add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263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638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638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beq $12,$2,t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89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D860F08-0548-439C-9287-DB6FF3C99D9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Kontrollabhängigkeiten </a:t>
            </a:r>
            <a:r>
              <a:rPr lang="en-US" i="1" dirty="0"/>
              <a:t>(control hazards)</a:t>
            </a:r>
            <a:r>
              <a:rPr lang="de-DE" dirty="0"/>
              <a:t> </a:t>
            </a:r>
            <a:r>
              <a:rPr lang="de-DE" dirty="0" smtClean="0"/>
              <a:t>(7)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744788" y="211127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59063" y="2076351"/>
            <a:ext cx="627062" cy="146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20950" y="2077938"/>
            <a:ext cx="139700" cy="487363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20950" y="2565301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20950" y="3052663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5163" y="340191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2747963" y="3784500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743450" y="1866801"/>
            <a:ext cx="492125" cy="1517650"/>
            <a:chOff x="4608" y="1152"/>
            <a:chExt cx="351" cy="104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643188" y="27065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327525" y="1866801"/>
            <a:ext cx="277813" cy="7572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5938" y="2268438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23950" y="2843113"/>
            <a:ext cx="417513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15988" y="2843113"/>
            <a:ext cx="207962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539875" y="3470176"/>
            <a:ext cx="217488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327525" y="2703413"/>
            <a:ext cx="277813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329113" y="2747863"/>
            <a:ext cx="220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25938" y="3111401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6496051" y="2460525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410325" y="2425601"/>
            <a:ext cx="488950" cy="1535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273800" y="2425601"/>
            <a:ext cx="138113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 rot="16200000">
            <a:off x="6146007" y="3016944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035175" y="2355751"/>
            <a:ext cx="485775" cy="766762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732713" y="1806476"/>
            <a:ext cx="277812" cy="1938337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739063" y="3127276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83463" y="3332063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035175" y="1936651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841750" y="1936651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286125" y="23557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286125" y="2843113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841750" y="2843113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605338" y="2216051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605338" y="31225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29225" y="2633563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646738" y="263356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899275" y="298281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6064250" y="2285901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1435100" y="1517551"/>
            <a:ext cx="4699000" cy="492125"/>
          </a:xfrm>
          <a:custGeom>
            <a:avLst/>
            <a:gdLst>
              <a:gd name="T0" fmla="*/ 2903 w 3247"/>
              <a:gd name="T1" fmla="*/ 338 h 338"/>
              <a:gd name="T2" fmla="*/ 3247 w 3247"/>
              <a:gd name="T3" fmla="*/ 336 h 338"/>
              <a:gd name="T4" fmla="*/ 3247 w 3247"/>
              <a:gd name="T5" fmla="*/ 0 h 338"/>
              <a:gd name="T6" fmla="*/ 69 w 3247"/>
              <a:gd name="T7" fmla="*/ 0 h 338"/>
              <a:gd name="T8" fmla="*/ 0 w 3247"/>
              <a:gd name="T9" fmla="*/ 10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7" h="338">
                <a:moveTo>
                  <a:pt x="2903" y="338"/>
                </a:moveTo>
                <a:lnTo>
                  <a:pt x="3247" y="336"/>
                </a:lnTo>
                <a:lnTo>
                  <a:pt x="3247" y="0"/>
                </a:lnTo>
                <a:lnTo>
                  <a:pt x="69" y="0"/>
                </a:lnTo>
                <a:lnTo>
                  <a:pt x="0" y="1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382838" y="3332063"/>
            <a:ext cx="5280025" cy="1697038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646738" y="4449663"/>
            <a:ext cx="145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841750" y="4449663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2727325" y="2793901"/>
            <a:ext cx="5383213" cy="2333625"/>
          </a:xfrm>
          <a:custGeom>
            <a:avLst/>
            <a:gdLst>
              <a:gd name="T0" fmla="*/ 3332 w 3391"/>
              <a:gd name="T1" fmla="*/ 0 h 1470"/>
              <a:gd name="T2" fmla="*/ 3391 w 3391"/>
              <a:gd name="T3" fmla="*/ 0 h 1470"/>
              <a:gd name="T4" fmla="*/ 3387 w 3391"/>
              <a:gd name="T5" fmla="*/ 1470 h 1470"/>
              <a:gd name="T6" fmla="*/ 0 w 3391"/>
              <a:gd name="T7" fmla="*/ 1469 h 1470"/>
              <a:gd name="T8" fmla="*/ 3 w 3391"/>
              <a:gd name="T9" fmla="*/ 469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1" h="1470">
                <a:moveTo>
                  <a:pt x="3332" y="0"/>
                </a:moveTo>
                <a:lnTo>
                  <a:pt x="3391" y="0"/>
                </a:lnTo>
                <a:lnTo>
                  <a:pt x="3387" y="1470"/>
                </a:lnTo>
                <a:lnTo>
                  <a:pt x="0" y="1469"/>
                </a:lnTo>
                <a:lnTo>
                  <a:pt x="3" y="46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190750" y="3122513"/>
            <a:ext cx="1360488" cy="1327150"/>
          </a:xfrm>
          <a:custGeom>
            <a:avLst/>
            <a:gdLst>
              <a:gd name="T0" fmla="*/ 0 w 857"/>
              <a:gd name="T1" fmla="*/ 0 h 836"/>
              <a:gd name="T2" fmla="*/ 0 w 857"/>
              <a:gd name="T3" fmla="*/ 834 h 836"/>
              <a:gd name="T4" fmla="*/ 857 w 8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7" h="836">
                <a:moveTo>
                  <a:pt x="0" y="0"/>
                </a:moveTo>
                <a:lnTo>
                  <a:pt x="0" y="834"/>
                </a:lnTo>
                <a:lnTo>
                  <a:pt x="857" y="8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355975" y="4030563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181225" y="40305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841750" y="2962176"/>
            <a:ext cx="488950" cy="1068387"/>
          </a:xfrm>
          <a:custGeom>
            <a:avLst/>
            <a:gdLst>
              <a:gd name="T0" fmla="*/ 0 w 308"/>
              <a:gd name="T1" fmla="*/ 673 h 673"/>
              <a:gd name="T2" fmla="*/ 44 w 308"/>
              <a:gd name="T3" fmla="*/ 668 h 673"/>
              <a:gd name="T4" fmla="*/ 43 w 308"/>
              <a:gd name="T5" fmla="*/ 0 h 673"/>
              <a:gd name="T6" fmla="*/ 308 w 308"/>
              <a:gd name="T7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3">
                <a:moveTo>
                  <a:pt x="0" y="673"/>
                </a:moveTo>
                <a:lnTo>
                  <a:pt x="44" y="668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119563" y="2843113"/>
            <a:ext cx="1260475" cy="908050"/>
          </a:xfrm>
          <a:custGeom>
            <a:avLst/>
            <a:gdLst>
              <a:gd name="T0" fmla="*/ 0 w 794"/>
              <a:gd name="T1" fmla="*/ 0 h 572"/>
              <a:gd name="T2" fmla="*/ 0 w 794"/>
              <a:gd name="T3" fmla="*/ 572 h 572"/>
              <a:gd name="T4" fmla="*/ 794 w 794"/>
              <a:gd name="T5" fmla="*/ 57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4" h="572">
                <a:moveTo>
                  <a:pt x="0" y="0"/>
                </a:moveTo>
                <a:lnTo>
                  <a:pt x="0" y="572"/>
                </a:lnTo>
                <a:lnTo>
                  <a:pt x="794" y="5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646738" y="3751163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383463" y="2285901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160963" y="2006501"/>
            <a:ext cx="207962" cy="136525"/>
          </a:xfrm>
          <a:custGeom>
            <a:avLst/>
            <a:gdLst>
              <a:gd name="T0" fmla="*/ 0 w 131"/>
              <a:gd name="T1" fmla="*/ 86 h 86"/>
              <a:gd name="T2" fmla="*/ 1 w 131"/>
              <a:gd name="T3" fmla="*/ 0 h 86"/>
              <a:gd name="T4" fmla="*/ 131 w 131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0" y="86"/>
                </a:moveTo>
                <a:lnTo>
                  <a:pt x="1" y="0"/>
                </a:ln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784225" y="1657251"/>
            <a:ext cx="277813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 rot="16200000">
            <a:off x="723901" y="1911250"/>
            <a:ext cx="48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+</a:t>
            </a: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270000" y="1587401"/>
            <a:ext cx="417513" cy="768350"/>
            <a:chOff x="4175" y="1104"/>
            <a:chExt cx="289" cy="816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64" name="Freeform 60"/>
          <p:cNvSpPr>
            <a:spLocks/>
          </p:cNvSpPr>
          <p:nvPr/>
        </p:nvSpPr>
        <p:spPr bwMode="auto">
          <a:xfrm>
            <a:off x="750888" y="2490688"/>
            <a:ext cx="33337" cy="903288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06413" y="1796951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1062038" y="2146201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1549400" y="1936651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1131888" y="1412776"/>
            <a:ext cx="5141912" cy="873125"/>
          </a:xfrm>
          <a:custGeom>
            <a:avLst/>
            <a:gdLst>
              <a:gd name="T0" fmla="*/ 3552 w 3552"/>
              <a:gd name="T1" fmla="*/ 600 h 600"/>
              <a:gd name="T2" fmla="*/ 3547 w 3552"/>
              <a:gd name="T3" fmla="*/ 0 h 600"/>
              <a:gd name="T4" fmla="*/ 0 w 3552"/>
              <a:gd name="T5" fmla="*/ 0 h 600"/>
              <a:gd name="T6" fmla="*/ 0 w 3552"/>
              <a:gd name="T7" fmla="*/ 264 h 600"/>
              <a:gd name="T8" fmla="*/ 96 w 3552"/>
              <a:gd name="T9" fmla="*/ 264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600">
                <a:moveTo>
                  <a:pt x="3552" y="600"/>
                </a:moveTo>
                <a:lnTo>
                  <a:pt x="3547" y="0"/>
                </a:lnTo>
                <a:lnTo>
                  <a:pt x="0" y="0"/>
                </a:lnTo>
                <a:lnTo>
                  <a:pt x="0" y="264"/>
                </a:lnTo>
                <a:lnTo>
                  <a:pt x="96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 rot="16200000">
            <a:off x="241300" y="3238401"/>
            <a:ext cx="560388" cy="334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19138" y="335905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157413" y="3987701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2163763" y="30780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4084638" y="28050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6238875" y="22462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6032500" y="2595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2165350" y="27954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1576388" y="1904901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1662113" y="1517551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757363" y="1796951"/>
            <a:ext cx="277812" cy="2862262"/>
            <a:chOff x="1296" y="1920"/>
            <a:chExt cx="192" cy="1968"/>
          </a:xfrm>
        </p:grpSpPr>
        <p:sp>
          <p:nvSpPr>
            <p:cNvPr id="80" name="Text Box 76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2193925" y="2836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3427413" y="15175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5160963" y="1517551"/>
            <a:ext cx="1112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6759575" y="1517551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4951413" y="1728688"/>
            <a:ext cx="555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zero</a:t>
            </a:r>
            <a:endParaRPr lang="en-US" sz="1400" dirty="0"/>
          </a:p>
        </p:txBody>
      </p: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3562350" y="1796951"/>
            <a:ext cx="277813" cy="2862262"/>
            <a:chOff x="1296" y="1920"/>
            <a:chExt cx="192" cy="1968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7732713" y="2120801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105650" y="1796951"/>
            <a:ext cx="277813" cy="2862262"/>
            <a:chOff x="1296" y="1920"/>
            <a:chExt cx="192" cy="1968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4" name="Text Box 90"/>
          <p:cNvSpPr txBox="1">
            <a:spLocks noChangeArrowheads="1"/>
          </p:cNvSpPr>
          <p:nvPr/>
        </p:nvSpPr>
        <p:spPr bwMode="auto">
          <a:xfrm rot="16235212">
            <a:off x="881063" y="32796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 rot="16200000">
            <a:off x="2062957" y="196284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 rot="16200000">
            <a:off x="1923257" y="44075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 rot="16219156">
            <a:off x="2212976" y="3625750"/>
            <a:ext cx="62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15:0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 rot="16200000">
            <a:off x="2062957" y="2451794"/>
            <a:ext cx="628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228600" y="1587401"/>
            <a:ext cx="347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484188" y="1923951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5368925" y="1866801"/>
            <a:ext cx="277813" cy="2862262"/>
            <a:chOff x="1296" y="1920"/>
            <a:chExt cx="192" cy="1968"/>
          </a:xfrm>
        </p:grpSpPr>
        <p:sp>
          <p:nvSpPr>
            <p:cNvPr id="102" name="Text Box 98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4" name="Freeform 101"/>
          <p:cNvSpPr>
            <a:spLocks/>
          </p:cNvSpPr>
          <p:nvPr/>
        </p:nvSpPr>
        <p:spPr bwMode="auto">
          <a:xfrm>
            <a:off x="3838575" y="2035076"/>
            <a:ext cx="481013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186238" y="2552601"/>
            <a:ext cx="1884362" cy="2185987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068763" y="2427188"/>
            <a:ext cx="3373437" cy="2443163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003675" y="2270026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V="1">
            <a:off x="4068763" y="3098701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4117975" y="3225701"/>
            <a:ext cx="204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4195763" y="3382863"/>
            <a:ext cx="1317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1" name="Oval 108"/>
          <p:cNvSpPr>
            <a:spLocks noChangeArrowheads="1"/>
          </p:cNvSpPr>
          <p:nvPr/>
        </p:nvSpPr>
        <p:spPr bwMode="auto">
          <a:xfrm>
            <a:off x="4159250" y="33590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4092575" y="3206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041775" y="30748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922507"/>
              </p:ext>
            </p:extLst>
          </p:nvPr>
        </p:nvGraphicFramePr>
        <p:xfrm>
          <a:off x="179388" y="5661248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6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263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ourier New" pitchFamily="49" charset="0"/>
                        </a:rPr>
                        <a:t>oder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 add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638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638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19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8B04E37-8120-4FCA-95B7-FD4DE9BEAA0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Probleme beim gezeigten Ansatz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Leistungsverlust durch 2 NOOPs </a:t>
            </a:r>
            <a:r>
              <a:rPr lang="en-US" i="1" dirty="0" smtClean="0"/>
              <a:t>(branch delay penalty)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ALU/Multiplexer in der gezeigten Form nicht ausreichend, um Test und Sprungzielberechnung in einem Takt auszuführen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Lösungsansatz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Gleichheit der Register wird schon in der </a:t>
            </a:r>
            <a:r>
              <a:rPr lang="en-US" i="1" dirty="0" smtClean="0"/>
              <a:t>instruction decode</a:t>
            </a:r>
            <a:r>
              <a:rPr lang="de-DE" dirty="0" smtClean="0"/>
              <a:t>-Stufe geprüft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Sprungziel wird in separatem Adressaddierer ebenfalls bereits in der </a:t>
            </a:r>
            <a:r>
              <a:rPr lang="en-US" i="1" dirty="0" smtClean="0"/>
              <a:t>instruction decode</a:t>
            </a:r>
            <a:r>
              <a:rPr lang="de-DE" dirty="0" smtClean="0"/>
              <a:t>-Stufe berechnet</a:t>
            </a:r>
            <a:br>
              <a:rPr lang="de-DE" dirty="0" smtClean="0"/>
            </a:br>
            <a:r>
              <a:rPr lang="de-DE" dirty="0"/>
              <a:t>(</a:t>
            </a:r>
            <a:r>
              <a:rPr lang="de-DE" dirty="0">
                <a:sym typeface="Wingdings"/>
              </a:rPr>
              <a:t> </a:t>
            </a:r>
            <a:r>
              <a:rPr lang="de-DE" dirty="0" smtClean="0">
                <a:sym typeface="Wingdings"/>
              </a:rPr>
              <a:t>ähnlich zu</a:t>
            </a:r>
            <a:r>
              <a:rPr lang="de-DE" dirty="0" smtClean="0"/>
              <a:t> </a:t>
            </a:r>
            <a:r>
              <a:rPr lang="de-DE" dirty="0">
                <a:hlinkClick r:id="rId3" action="ppaction://hlinksldjump"/>
              </a:rPr>
              <a:t>Folie </a:t>
            </a:r>
            <a:r>
              <a:rPr lang="de-DE" dirty="0" smtClean="0">
                <a:hlinkClick r:id="rId3" action="ppaction://hlinksldjump"/>
              </a:rPr>
              <a:t>95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Sofern weiterhin noch Verzögerungen auftreten: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nächsten Befehl einfach ausführen </a:t>
            </a:r>
            <a:r>
              <a:rPr lang="en-US" i="1" dirty="0" smtClean="0"/>
              <a:t>(delayed branch)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oder weiterhin NOOP(s) einfügen </a:t>
            </a:r>
            <a:r>
              <a:rPr lang="en-US" i="1" dirty="0" smtClean="0"/>
              <a:t>(stall)</a:t>
            </a:r>
            <a:endParaRPr lang="en-US" i="1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Kontrollabhängigkeiten </a:t>
            </a:r>
            <a:r>
              <a:rPr lang="en-US" i="1" dirty="0" smtClean="0"/>
              <a:t>(control hazards)</a:t>
            </a:r>
            <a:r>
              <a:rPr lang="de-DE" dirty="0" smtClean="0"/>
              <a:t> (8)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95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BB3F1EB-ABB8-4E54-AFE2-90100A04928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</a:t>
            </a:r>
            <a:r>
              <a:rPr lang="en-US" i="1" dirty="0" smtClean="0"/>
              <a:t>branch delay penalty</a:t>
            </a:r>
            <a:r>
              <a:rPr lang="de-DE" dirty="0" smtClean="0"/>
              <a:t> – </a:t>
            </a:r>
            <a:r>
              <a:rPr lang="en-US" i="1" dirty="0" smtClean="0"/>
              <a:t>delayed branch</a:t>
            </a:r>
            <a:r>
              <a:rPr lang="en-US" dirty="0" smtClean="0"/>
              <a:t> (1)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22662"/>
              </p:ext>
            </p:extLst>
          </p:nvPr>
        </p:nvGraphicFramePr>
        <p:xfrm>
          <a:off x="179388" y="5661248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beq $12,$2,t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3"/>
          <p:cNvSpPr txBox="1">
            <a:spLocks noChangeArrowheads="1"/>
          </p:cNvSpPr>
          <p:nvPr/>
        </p:nvSpPr>
        <p:spPr bwMode="auto">
          <a:xfrm rot="16200000">
            <a:off x="2647951" y="230505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2225" y="2270125"/>
            <a:ext cx="465138" cy="1465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7" name="Freeform 5"/>
          <p:cNvSpPr>
            <a:spLocks/>
          </p:cNvSpPr>
          <p:nvPr/>
        </p:nvSpPr>
        <p:spPr bwMode="auto">
          <a:xfrm>
            <a:off x="2424113" y="2271713"/>
            <a:ext cx="139700" cy="487362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8" name="Freeform 6"/>
          <p:cNvSpPr>
            <a:spLocks/>
          </p:cNvSpPr>
          <p:nvPr/>
        </p:nvSpPr>
        <p:spPr bwMode="auto">
          <a:xfrm>
            <a:off x="2424113" y="2759075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9" name="Freeform 7"/>
          <p:cNvSpPr>
            <a:spLocks/>
          </p:cNvSpPr>
          <p:nvPr/>
        </p:nvSpPr>
        <p:spPr bwMode="auto">
          <a:xfrm>
            <a:off x="2424113" y="3246438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0" name="Line 8"/>
          <p:cNvSpPr>
            <a:spLocks noChangeShapeType="1"/>
          </p:cNvSpPr>
          <p:nvPr/>
        </p:nvSpPr>
        <p:spPr bwMode="auto">
          <a:xfrm>
            <a:off x="568325" y="3595688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 rot="16200000">
            <a:off x="2651126" y="3978275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4646613" y="2060575"/>
            <a:ext cx="492125" cy="1517650"/>
            <a:chOff x="4608" y="1152"/>
            <a:chExt cx="351" cy="1044"/>
          </a:xfrm>
        </p:grpSpPr>
        <p:sp>
          <p:nvSpPr>
            <p:cNvPr id="123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25" name="Text Box 13"/>
          <p:cNvSpPr txBox="1">
            <a:spLocks noChangeArrowheads="1"/>
          </p:cNvSpPr>
          <p:nvPr/>
        </p:nvSpPr>
        <p:spPr bwMode="auto">
          <a:xfrm rot="16200000">
            <a:off x="2419351" y="2824162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26" name="Freeform 14"/>
          <p:cNvSpPr>
            <a:spLocks/>
          </p:cNvSpPr>
          <p:nvPr/>
        </p:nvSpPr>
        <p:spPr bwMode="auto">
          <a:xfrm>
            <a:off x="4230688" y="2060575"/>
            <a:ext cx="277812" cy="7572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7" name="Text Box 15"/>
          <p:cNvSpPr txBox="1">
            <a:spLocks noChangeArrowheads="1"/>
          </p:cNvSpPr>
          <p:nvPr/>
        </p:nvSpPr>
        <p:spPr bwMode="auto">
          <a:xfrm>
            <a:off x="4229100" y="2462213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28" name="Rectangle 16"/>
          <p:cNvSpPr>
            <a:spLocks noChangeArrowheads="1"/>
          </p:cNvSpPr>
          <p:nvPr/>
        </p:nvSpPr>
        <p:spPr bwMode="auto">
          <a:xfrm>
            <a:off x="1027113" y="3036888"/>
            <a:ext cx="417512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9" name="Freeform 17"/>
          <p:cNvSpPr>
            <a:spLocks/>
          </p:cNvSpPr>
          <p:nvPr/>
        </p:nvSpPr>
        <p:spPr bwMode="auto">
          <a:xfrm>
            <a:off x="819150" y="3036888"/>
            <a:ext cx="207963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0" name="Freeform 18"/>
          <p:cNvSpPr>
            <a:spLocks/>
          </p:cNvSpPr>
          <p:nvPr/>
        </p:nvSpPr>
        <p:spPr bwMode="auto">
          <a:xfrm>
            <a:off x="1443038" y="3663950"/>
            <a:ext cx="217487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1" name="Freeform 19"/>
          <p:cNvSpPr>
            <a:spLocks/>
          </p:cNvSpPr>
          <p:nvPr/>
        </p:nvSpPr>
        <p:spPr bwMode="auto">
          <a:xfrm>
            <a:off x="4230688" y="2897188"/>
            <a:ext cx="277812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2" name="Text Box 20"/>
          <p:cNvSpPr txBox="1">
            <a:spLocks noChangeArrowheads="1"/>
          </p:cNvSpPr>
          <p:nvPr/>
        </p:nvSpPr>
        <p:spPr bwMode="auto">
          <a:xfrm>
            <a:off x="4232275" y="2941638"/>
            <a:ext cx="2206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3" name="Text Box 21"/>
          <p:cNvSpPr txBox="1">
            <a:spLocks noChangeArrowheads="1"/>
          </p:cNvSpPr>
          <p:nvPr/>
        </p:nvSpPr>
        <p:spPr bwMode="auto">
          <a:xfrm>
            <a:off x="4229100" y="3305175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4" name="Text Box 22"/>
          <p:cNvSpPr txBox="1">
            <a:spLocks noChangeArrowheads="1"/>
          </p:cNvSpPr>
          <p:nvPr/>
        </p:nvSpPr>
        <p:spPr bwMode="auto">
          <a:xfrm rot="16200000">
            <a:off x="6399213" y="265430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35" name="Rectangle 23"/>
          <p:cNvSpPr>
            <a:spLocks noChangeArrowheads="1"/>
          </p:cNvSpPr>
          <p:nvPr/>
        </p:nvSpPr>
        <p:spPr bwMode="auto">
          <a:xfrm>
            <a:off x="6313488" y="2619375"/>
            <a:ext cx="488950" cy="1535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Freeform 24"/>
          <p:cNvSpPr>
            <a:spLocks/>
          </p:cNvSpPr>
          <p:nvPr/>
        </p:nvSpPr>
        <p:spPr bwMode="auto">
          <a:xfrm>
            <a:off x="6176963" y="2619375"/>
            <a:ext cx="138112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7" name="Text Box 25"/>
          <p:cNvSpPr txBox="1">
            <a:spLocks noChangeArrowheads="1"/>
          </p:cNvSpPr>
          <p:nvPr/>
        </p:nvSpPr>
        <p:spPr bwMode="auto">
          <a:xfrm rot="16200000">
            <a:off x="6049169" y="3210719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138" name="Freeform 26"/>
          <p:cNvSpPr>
            <a:spLocks/>
          </p:cNvSpPr>
          <p:nvPr/>
        </p:nvSpPr>
        <p:spPr bwMode="auto">
          <a:xfrm>
            <a:off x="1938338" y="2549525"/>
            <a:ext cx="485775" cy="766763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9" name="Freeform 27"/>
          <p:cNvSpPr>
            <a:spLocks/>
          </p:cNvSpPr>
          <p:nvPr/>
        </p:nvSpPr>
        <p:spPr bwMode="auto">
          <a:xfrm>
            <a:off x="7635875" y="2000250"/>
            <a:ext cx="277813" cy="19383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0" name="Text Box 28"/>
          <p:cNvSpPr txBox="1">
            <a:spLocks noChangeArrowheads="1"/>
          </p:cNvSpPr>
          <p:nvPr/>
        </p:nvSpPr>
        <p:spPr bwMode="auto">
          <a:xfrm>
            <a:off x="7642225" y="3321050"/>
            <a:ext cx="417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141" name="Line 29"/>
          <p:cNvSpPr>
            <a:spLocks noChangeShapeType="1"/>
          </p:cNvSpPr>
          <p:nvPr/>
        </p:nvSpPr>
        <p:spPr bwMode="auto">
          <a:xfrm>
            <a:off x="7286625" y="3525838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2" name="Line 30"/>
          <p:cNvSpPr>
            <a:spLocks noChangeShapeType="1"/>
          </p:cNvSpPr>
          <p:nvPr/>
        </p:nvSpPr>
        <p:spPr bwMode="auto">
          <a:xfrm flipV="1">
            <a:off x="3027363" y="25971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3" name="Line 31"/>
          <p:cNvSpPr>
            <a:spLocks noChangeShapeType="1"/>
          </p:cNvSpPr>
          <p:nvPr/>
        </p:nvSpPr>
        <p:spPr bwMode="auto">
          <a:xfrm flipV="1">
            <a:off x="3027363" y="30543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4" name="Line 32"/>
          <p:cNvSpPr>
            <a:spLocks noChangeShapeType="1"/>
          </p:cNvSpPr>
          <p:nvPr/>
        </p:nvSpPr>
        <p:spPr bwMode="auto">
          <a:xfrm>
            <a:off x="3744913" y="3036888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5" name="Line 33"/>
          <p:cNvSpPr>
            <a:spLocks noChangeShapeType="1"/>
          </p:cNvSpPr>
          <p:nvPr/>
        </p:nvSpPr>
        <p:spPr bwMode="auto">
          <a:xfrm>
            <a:off x="4508500" y="2409825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6" name="Line 34"/>
          <p:cNvSpPr>
            <a:spLocks noChangeShapeType="1"/>
          </p:cNvSpPr>
          <p:nvPr/>
        </p:nvSpPr>
        <p:spPr bwMode="auto">
          <a:xfrm>
            <a:off x="4508500" y="3316288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7" name="Line 35"/>
          <p:cNvSpPr>
            <a:spLocks noChangeShapeType="1"/>
          </p:cNvSpPr>
          <p:nvPr/>
        </p:nvSpPr>
        <p:spPr bwMode="auto">
          <a:xfrm>
            <a:off x="5132388" y="2827338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8" name="Line 36"/>
          <p:cNvSpPr>
            <a:spLocks noChangeShapeType="1"/>
          </p:cNvSpPr>
          <p:nvPr/>
        </p:nvSpPr>
        <p:spPr bwMode="auto">
          <a:xfrm>
            <a:off x="5549900" y="2827338"/>
            <a:ext cx="627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9" name="Line 37"/>
          <p:cNvSpPr>
            <a:spLocks noChangeShapeType="1"/>
          </p:cNvSpPr>
          <p:nvPr/>
        </p:nvSpPr>
        <p:spPr bwMode="auto">
          <a:xfrm>
            <a:off x="6802438" y="3176588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0" name="Freeform 38"/>
          <p:cNvSpPr>
            <a:spLocks/>
          </p:cNvSpPr>
          <p:nvPr/>
        </p:nvSpPr>
        <p:spPr bwMode="auto">
          <a:xfrm>
            <a:off x="5967413" y="2479675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1" name="Freeform 39"/>
          <p:cNvSpPr>
            <a:spLocks/>
          </p:cNvSpPr>
          <p:nvPr/>
        </p:nvSpPr>
        <p:spPr bwMode="auto">
          <a:xfrm>
            <a:off x="2286000" y="3525838"/>
            <a:ext cx="5280025" cy="1697037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2" name="Line 40"/>
          <p:cNvSpPr>
            <a:spLocks noChangeShapeType="1"/>
          </p:cNvSpPr>
          <p:nvPr/>
        </p:nvSpPr>
        <p:spPr bwMode="auto">
          <a:xfrm>
            <a:off x="5549900" y="4643438"/>
            <a:ext cx="145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3" name="Line 41"/>
          <p:cNvSpPr>
            <a:spLocks noChangeShapeType="1"/>
          </p:cNvSpPr>
          <p:nvPr/>
        </p:nvSpPr>
        <p:spPr bwMode="auto">
          <a:xfrm>
            <a:off x="3744913" y="4643438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4" name="Freeform 42"/>
          <p:cNvSpPr>
            <a:spLocks/>
          </p:cNvSpPr>
          <p:nvPr/>
        </p:nvSpPr>
        <p:spPr bwMode="auto">
          <a:xfrm>
            <a:off x="2640013" y="2994025"/>
            <a:ext cx="5430837" cy="2389188"/>
          </a:xfrm>
          <a:custGeom>
            <a:avLst/>
            <a:gdLst>
              <a:gd name="T0" fmla="*/ 3319 w 3421"/>
              <a:gd name="T1" fmla="*/ 0 h 1505"/>
              <a:gd name="T2" fmla="*/ 3420 w 3421"/>
              <a:gd name="T3" fmla="*/ 0 h 1505"/>
              <a:gd name="T4" fmla="*/ 3421 w 3421"/>
              <a:gd name="T5" fmla="*/ 1504 h 1505"/>
              <a:gd name="T6" fmla="*/ 0 w 3421"/>
              <a:gd name="T7" fmla="*/ 1505 h 1505"/>
              <a:gd name="T8" fmla="*/ 0 w 3421"/>
              <a:gd name="T9" fmla="*/ 468 h 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505">
                <a:moveTo>
                  <a:pt x="3319" y="0"/>
                </a:moveTo>
                <a:lnTo>
                  <a:pt x="3420" y="0"/>
                </a:lnTo>
                <a:lnTo>
                  <a:pt x="3421" y="1504"/>
                </a:lnTo>
                <a:lnTo>
                  <a:pt x="0" y="1505"/>
                </a:lnTo>
                <a:lnTo>
                  <a:pt x="0" y="46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5" name="Freeform 43"/>
          <p:cNvSpPr>
            <a:spLocks/>
          </p:cNvSpPr>
          <p:nvPr/>
        </p:nvSpPr>
        <p:spPr bwMode="auto">
          <a:xfrm>
            <a:off x="2093913" y="3316288"/>
            <a:ext cx="1443037" cy="1327150"/>
          </a:xfrm>
          <a:custGeom>
            <a:avLst/>
            <a:gdLst>
              <a:gd name="T0" fmla="*/ 0 w 948"/>
              <a:gd name="T1" fmla="*/ 0 h 912"/>
              <a:gd name="T2" fmla="*/ 0 w 948"/>
              <a:gd name="T3" fmla="*/ 910 h 912"/>
              <a:gd name="T4" fmla="*/ 948 w 948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8" h="912">
                <a:moveTo>
                  <a:pt x="0" y="0"/>
                </a:moveTo>
                <a:lnTo>
                  <a:pt x="0" y="910"/>
                </a:lnTo>
                <a:lnTo>
                  <a:pt x="948" y="9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6" name="Freeform 44"/>
          <p:cNvSpPr>
            <a:spLocks/>
          </p:cNvSpPr>
          <p:nvPr/>
        </p:nvSpPr>
        <p:spPr bwMode="auto">
          <a:xfrm>
            <a:off x="3230563" y="4225925"/>
            <a:ext cx="234950" cy="6350"/>
          </a:xfrm>
          <a:custGeom>
            <a:avLst/>
            <a:gdLst>
              <a:gd name="T0" fmla="*/ 0 w 148"/>
              <a:gd name="T1" fmla="*/ 4 h 4"/>
              <a:gd name="T2" fmla="*/ 148 w 148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" h="4">
                <a:moveTo>
                  <a:pt x="0" y="4"/>
                </a:moveTo>
                <a:lnTo>
                  <a:pt x="1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7" name="Line 45"/>
          <p:cNvSpPr>
            <a:spLocks noChangeShapeType="1"/>
          </p:cNvSpPr>
          <p:nvPr/>
        </p:nvSpPr>
        <p:spPr bwMode="auto">
          <a:xfrm>
            <a:off x="2084388" y="4224338"/>
            <a:ext cx="687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8" name="Freeform 46"/>
          <p:cNvSpPr>
            <a:spLocks/>
          </p:cNvSpPr>
          <p:nvPr/>
        </p:nvSpPr>
        <p:spPr bwMode="auto">
          <a:xfrm>
            <a:off x="3744913" y="3155950"/>
            <a:ext cx="488950" cy="1069975"/>
          </a:xfrm>
          <a:custGeom>
            <a:avLst/>
            <a:gdLst>
              <a:gd name="T0" fmla="*/ 0 w 308"/>
              <a:gd name="T1" fmla="*/ 673 h 674"/>
              <a:gd name="T2" fmla="*/ 47 w 308"/>
              <a:gd name="T3" fmla="*/ 674 h 674"/>
              <a:gd name="T4" fmla="*/ 43 w 308"/>
              <a:gd name="T5" fmla="*/ 0 h 674"/>
              <a:gd name="T6" fmla="*/ 308 w 308"/>
              <a:gd name="T7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4">
                <a:moveTo>
                  <a:pt x="0" y="673"/>
                </a:moveTo>
                <a:lnTo>
                  <a:pt x="47" y="674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9" name="Freeform 47"/>
          <p:cNvSpPr>
            <a:spLocks/>
          </p:cNvSpPr>
          <p:nvPr/>
        </p:nvSpPr>
        <p:spPr bwMode="auto">
          <a:xfrm>
            <a:off x="4022725" y="3036888"/>
            <a:ext cx="1387475" cy="908050"/>
          </a:xfrm>
          <a:custGeom>
            <a:avLst/>
            <a:gdLst>
              <a:gd name="T0" fmla="*/ 0 w 1056"/>
              <a:gd name="T1" fmla="*/ 0 h 624"/>
              <a:gd name="T2" fmla="*/ 0 w 1056"/>
              <a:gd name="T3" fmla="*/ 624 h 624"/>
              <a:gd name="T4" fmla="*/ 1056 w 1056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624">
                <a:moveTo>
                  <a:pt x="0" y="0"/>
                </a:moveTo>
                <a:lnTo>
                  <a:pt x="0" y="624"/>
                </a:lnTo>
                <a:lnTo>
                  <a:pt x="1056" y="62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0" name="Line 48"/>
          <p:cNvSpPr>
            <a:spLocks noChangeShapeType="1"/>
          </p:cNvSpPr>
          <p:nvPr/>
        </p:nvSpPr>
        <p:spPr bwMode="auto">
          <a:xfrm>
            <a:off x="5549900" y="3944938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1" name="Line 49"/>
          <p:cNvSpPr>
            <a:spLocks noChangeShapeType="1"/>
          </p:cNvSpPr>
          <p:nvPr/>
        </p:nvSpPr>
        <p:spPr bwMode="auto">
          <a:xfrm>
            <a:off x="7286625" y="2479675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2" name="Freeform 50"/>
          <p:cNvSpPr>
            <a:spLocks/>
          </p:cNvSpPr>
          <p:nvPr/>
        </p:nvSpPr>
        <p:spPr bwMode="auto">
          <a:xfrm>
            <a:off x="687388" y="1851025"/>
            <a:ext cx="277812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3" name="Text Box 51"/>
          <p:cNvSpPr txBox="1">
            <a:spLocks noChangeArrowheads="1"/>
          </p:cNvSpPr>
          <p:nvPr/>
        </p:nvSpPr>
        <p:spPr bwMode="auto">
          <a:xfrm rot="16200000">
            <a:off x="646113" y="2105025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+</a:t>
            </a:r>
          </a:p>
        </p:txBody>
      </p:sp>
      <p:grpSp>
        <p:nvGrpSpPr>
          <p:cNvPr id="164" name="Group 52"/>
          <p:cNvGrpSpPr>
            <a:grpSpLocks/>
          </p:cNvGrpSpPr>
          <p:nvPr/>
        </p:nvGrpSpPr>
        <p:grpSpPr bwMode="auto">
          <a:xfrm>
            <a:off x="1173163" y="1781175"/>
            <a:ext cx="417512" cy="768350"/>
            <a:chOff x="4175" y="1104"/>
            <a:chExt cx="289" cy="816"/>
          </a:xfrm>
        </p:grpSpPr>
        <p:sp>
          <p:nvSpPr>
            <p:cNvPr id="165" name="Freeform 53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167" name="Text Box 55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168" name="Freeform 56"/>
          <p:cNvSpPr>
            <a:spLocks/>
          </p:cNvSpPr>
          <p:nvPr/>
        </p:nvSpPr>
        <p:spPr bwMode="auto">
          <a:xfrm>
            <a:off x="654050" y="2684463"/>
            <a:ext cx="33338" cy="90328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9" name="Line 57"/>
          <p:cNvSpPr>
            <a:spLocks noChangeShapeType="1"/>
          </p:cNvSpPr>
          <p:nvPr/>
        </p:nvSpPr>
        <p:spPr bwMode="auto">
          <a:xfrm>
            <a:off x="409575" y="1990725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0" name="Line 58"/>
          <p:cNvSpPr>
            <a:spLocks noChangeShapeType="1"/>
          </p:cNvSpPr>
          <p:nvPr/>
        </p:nvSpPr>
        <p:spPr bwMode="auto">
          <a:xfrm>
            <a:off x="965200" y="2339975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1" name="Line 59"/>
          <p:cNvSpPr>
            <a:spLocks noChangeShapeType="1"/>
          </p:cNvSpPr>
          <p:nvPr/>
        </p:nvSpPr>
        <p:spPr bwMode="auto">
          <a:xfrm>
            <a:off x="1452563" y="2130425"/>
            <a:ext cx="207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2" name="Text Box 60"/>
          <p:cNvSpPr txBox="1">
            <a:spLocks noChangeArrowheads="1"/>
          </p:cNvSpPr>
          <p:nvPr/>
        </p:nvSpPr>
        <p:spPr bwMode="auto">
          <a:xfrm rot="16200000">
            <a:off x="144463" y="3432175"/>
            <a:ext cx="560387" cy="334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173" name="Oval 61"/>
          <p:cNvSpPr>
            <a:spLocks noChangeArrowheads="1"/>
          </p:cNvSpPr>
          <p:nvPr/>
        </p:nvSpPr>
        <p:spPr bwMode="auto">
          <a:xfrm>
            <a:off x="622300" y="35528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4" name="Oval 62"/>
          <p:cNvSpPr>
            <a:spLocks noChangeArrowheads="1"/>
          </p:cNvSpPr>
          <p:nvPr/>
        </p:nvSpPr>
        <p:spPr bwMode="auto">
          <a:xfrm>
            <a:off x="2060575" y="4181475"/>
            <a:ext cx="68263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5" name="Oval 63"/>
          <p:cNvSpPr>
            <a:spLocks noChangeArrowheads="1"/>
          </p:cNvSpPr>
          <p:nvPr/>
        </p:nvSpPr>
        <p:spPr bwMode="auto">
          <a:xfrm>
            <a:off x="2066925" y="32718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6" name="Oval 64"/>
          <p:cNvSpPr>
            <a:spLocks noChangeArrowheads="1"/>
          </p:cNvSpPr>
          <p:nvPr/>
        </p:nvSpPr>
        <p:spPr bwMode="auto">
          <a:xfrm>
            <a:off x="3987800" y="29987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7" name="Oval 65"/>
          <p:cNvSpPr>
            <a:spLocks noChangeArrowheads="1"/>
          </p:cNvSpPr>
          <p:nvPr/>
        </p:nvSpPr>
        <p:spPr bwMode="auto">
          <a:xfrm>
            <a:off x="5935663" y="27892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8" name="Oval 66"/>
          <p:cNvSpPr>
            <a:spLocks noChangeArrowheads="1"/>
          </p:cNvSpPr>
          <p:nvPr/>
        </p:nvSpPr>
        <p:spPr bwMode="auto">
          <a:xfrm>
            <a:off x="2068513" y="29892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9" name="Oval 67"/>
          <p:cNvSpPr>
            <a:spLocks noChangeArrowheads="1"/>
          </p:cNvSpPr>
          <p:nvPr/>
        </p:nvSpPr>
        <p:spPr bwMode="auto">
          <a:xfrm>
            <a:off x="1479550" y="209867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0" name="Text Box 68"/>
          <p:cNvSpPr txBox="1">
            <a:spLocks noChangeArrowheads="1"/>
          </p:cNvSpPr>
          <p:nvPr/>
        </p:nvSpPr>
        <p:spPr bwMode="auto">
          <a:xfrm>
            <a:off x="1565275" y="1711325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181" name="Group 69"/>
          <p:cNvGrpSpPr>
            <a:grpSpLocks/>
          </p:cNvGrpSpPr>
          <p:nvPr/>
        </p:nvGrpSpPr>
        <p:grpSpPr bwMode="auto">
          <a:xfrm>
            <a:off x="1660525" y="1990725"/>
            <a:ext cx="277813" cy="2862263"/>
            <a:chOff x="1296" y="1920"/>
            <a:chExt cx="192" cy="1968"/>
          </a:xfrm>
        </p:grpSpPr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83" name="Line 71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84" name="Line 72"/>
          <p:cNvSpPr>
            <a:spLocks noChangeShapeType="1"/>
          </p:cNvSpPr>
          <p:nvPr/>
        </p:nvSpPr>
        <p:spPr bwMode="auto">
          <a:xfrm>
            <a:off x="2097088" y="30305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85" name="Text Box 73"/>
          <p:cNvSpPr txBox="1">
            <a:spLocks noChangeArrowheads="1"/>
          </p:cNvSpPr>
          <p:nvPr/>
        </p:nvSpPr>
        <p:spPr bwMode="auto">
          <a:xfrm>
            <a:off x="3332163" y="13017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186" name="Text Box 74"/>
          <p:cNvSpPr txBox="1">
            <a:spLocks noChangeArrowheads="1"/>
          </p:cNvSpPr>
          <p:nvPr/>
        </p:nvSpPr>
        <p:spPr bwMode="auto">
          <a:xfrm>
            <a:off x="5064125" y="1711325"/>
            <a:ext cx="1112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187" name="Text Box 75"/>
          <p:cNvSpPr txBox="1">
            <a:spLocks noChangeArrowheads="1"/>
          </p:cNvSpPr>
          <p:nvPr/>
        </p:nvSpPr>
        <p:spPr bwMode="auto">
          <a:xfrm>
            <a:off x="6662738" y="1711325"/>
            <a:ext cx="1109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grpSp>
        <p:nvGrpSpPr>
          <p:cNvPr id="188" name="Group 76"/>
          <p:cNvGrpSpPr>
            <a:grpSpLocks/>
          </p:cNvGrpSpPr>
          <p:nvPr/>
        </p:nvGrpSpPr>
        <p:grpSpPr bwMode="auto">
          <a:xfrm>
            <a:off x="3465513" y="1606550"/>
            <a:ext cx="277812" cy="3246438"/>
            <a:chOff x="1296" y="1920"/>
            <a:chExt cx="192" cy="1968"/>
          </a:xfrm>
        </p:grpSpPr>
        <p:sp>
          <p:nvSpPr>
            <p:cNvPr id="189" name="Text Box 7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0" name="Line 7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1" name="Text Box 79"/>
          <p:cNvSpPr txBox="1">
            <a:spLocks noChangeArrowheads="1"/>
          </p:cNvSpPr>
          <p:nvPr/>
        </p:nvSpPr>
        <p:spPr bwMode="auto">
          <a:xfrm>
            <a:off x="7635875" y="2314575"/>
            <a:ext cx="27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192" name="Group 80"/>
          <p:cNvGrpSpPr>
            <a:grpSpLocks/>
          </p:cNvGrpSpPr>
          <p:nvPr/>
        </p:nvGrpSpPr>
        <p:grpSpPr bwMode="auto">
          <a:xfrm>
            <a:off x="7008813" y="1990725"/>
            <a:ext cx="277812" cy="2862263"/>
            <a:chOff x="1296" y="1920"/>
            <a:chExt cx="192" cy="1968"/>
          </a:xfrm>
        </p:grpSpPr>
        <p:sp>
          <p:nvSpPr>
            <p:cNvPr id="193" name="Text Box 8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4" name="Line 8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5" name="Text Box 83"/>
          <p:cNvSpPr txBox="1">
            <a:spLocks noChangeArrowheads="1"/>
          </p:cNvSpPr>
          <p:nvPr/>
        </p:nvSpPr>
        <p:spPr bwMode="auto">
          <a:xfrm rot="16235212">
            <a:off x="784226" y="3473450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196" name="Text Box 84"/>
          <p:cNvSpPr txBox="1">
            <a:spLocks noChangeArrowheads="1"/>
          </p:cNvSpPr>
          <p:nvPr/>
        </p:nvSpPr>
        <p:spPr bwMode="auto">
          <a:xfrm>
            <a:off x="1960563" y="2292350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197" name="Text Box 85"/>
          <p:cNvSpPr txBox="1">
            <a:spLocks noChangeArrowheads="1"/>
          </p:cNvSpPr>
          <p:nvPr/>
        </p:nvSpPr>
        <p:spPr bwMode="auto">
          <a:xfrm rot="16200000">
            <a:off x="1880394" y="4672806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198" name="Text Box 86"/>
          <p:cNvSpPr txBox="1">
            <a:spLocks noChangeArrowheads="1"/>
          </p:cNvSpPr>
          <p:nvPr/>
        </p:nvSpPr>
        <p:spPr bwMode="auto">
          <a:xfrm rot="16219156">
            <a:off x="2101851" y="3832225"/>
            <a:ext cx="627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15:0</a:t>
            </a:r>
          </a:p>
        </p:txBody>
      </p:sp>
      <p:sp>
        <p:nvSpPr>
          <p:cNvPr id="199" name="Text Box 87"/>
          <p:cNvSpPr txBox="1">
            <a:spLocks noChangeArrowheads="1"/>
          </p:cNvSpPr>
          <p:nvPr/>
        </p:nvSpPr>
        <p:spPr bwMode="auto">
          <a:xfrm rot="16200000">
            <a:off x="1956594" y="2615406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200" name="Text Box 88"/>
          <p:cNvSpPr txBox="1">
            <a:spLocks noChangeArrowheads="1"/>
          </p:cNvSpPr>
          <p:nvPr/>
        </p:nvSpPr>
        <p:spPr bwMode="auto">
          <a:xfrm>
            <a:off x="131763" y="1781175"/>
            <a:ext cx="3476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201" name="Freeform 89"/>
          <p:cNvSpPr>
            <a:spLocks/>
          </p:cNvSpPr>
          <p:nvPr/>
        </p:nvSpPr>
        <p:spPr bwMode="auto">
          <a:xfrm>
            <a:off x="387350" y="2117725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02" name="Group 90"/>
          <p:cNvGrpSpPr>
            <a:grpSpLocks/>
          </p:cNvGrpSpPr>
          <p:nvPr/>
        </p:nvGrpSpPr>
        <p:grpSpPr bwMode="auto">
          <a:xfrm>
            <a:off x="5272088" y="2060575"/>
            <a:ext cx="277812" cy="2862263"/>
            <a:chOff x="1296" y="1920"/>
            <a:chExt cx="192" cy="1968"/>
          </a:xfrm>
        </p:grpSpPr>
        <p:sp>
          <p:nvSpPr>
            <p:cNvPr id="203" name="Text Box 9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04" name="Line 9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05" name="Freeform 93"/>
          <p:cNvSpPr>
            <a:spLocks/>
          </p:cNvSpPr>
          <p:nvPr/>
        </p:nvSpPr>
        <p:spPr bwMode="auto">
          <a:xfrm>
            <a:off x="3741738" y="2228850"/>
            <a:ext cx="481012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6" name="Freeform 94"/>
          <p:cNvSpPr>
            <a:spLocks/>
          </p:cNvSpPr>
          <p:nvPr/>
        </p:nvSpPr>
        <p:spPr bwMode="auto">
          <a:xfrm>
            <a:off x="4089400" y="2746375"/>
            <a:ext cx="1884363" cy="2185988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7" name="Freeform 95"/>
          <p:cNvSpPr>
            <a:spLocks/>
          </p:cNvSpPr>
          <p:nvPr/>
        </p:nvSpPr>
        <p:spPr bwMode="auto">
          <a:xfrm>
            <a:off x="3971925" y="2620963"/>
            <a:ext cx="3373438" cy="2443162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8" name="Freeform 96"/>
          <p:cNvSpPr>
            <a:spLocks/>
          </p:cNvSpPr>
          <p:nvPr/>
        </p:nvSpPr>
        <p:spPr bwMode="auto">
          <a:xfrm>
            <a:off x="3906838" y="2463800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9" name="Line 97"/>
          <p:cNvSpPr>
            <a:spLocks noChangeShapeType="1"/>
          </p:cNvSpPr>
          <p:nvPr/>
        </p:nvSpPr>
        <p:spPr bwMode="auto">
          <a:xfrm flipV="1">
            <a:off x="3971925" y="3292475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0" name="Line 98"/>
          <p:cNvSpPr>
            <a:spLocks noChangeShapeType="1"/>
          </p:cNvSpPr>
          <p:nvPr/>
        </p:nvSpPr>
        <p:spPr bwMode="auto">
          <a:xfrm>
            <a:off x="4021138" y="3419475"/>
            <a:ext cx="2047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1" name="Line 99"/>
          <p:cNvSpPr>
            <a:spLocks noChangeShapeType="1"/>
          </p:cNvSpPr>
          <p:nvPr/>
        </p:nvSpPr>
        <p:spPr bwMode="auto">
          <a:xfrm flipV="1">
            <a:off x="4098925" y="3576638"/>
            <a:ext cx="131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2" name="Oval 100"/>
          <p:cNvSpPr>
            <a:spLocks noChangeArrowheads="1"/>
          </p:cNvSpPr>
          <p:nvPr/>
        </p:nvSpPr>
        <p:spPr bwMode="auto">
          <a:xfrm>
            <a:off x="4062413" y="355282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3" name="Oval 101"/>
          <p:cNvSpPr>
            <a:spLocks noChangeArrowheads="1"/>
          </p:cNvSpPr>
          <p:nvPr/>
        </p:nvSpPr>
        <p:spPr bwMode="auto">
          <a:xfrm>
            <a:off x="3995738" y="340042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4" name="Oval 102"/>
          <p:cNvSpPr>
            <a:spLocks noChangeArrowheads="1"/>
          </p:cNvSpPr>
          <p:nvPr/>
        </p:nvSpPr>
        <p:spPr bwMode="auto">
          <a:xfrm>
            <a:off x="3944938" y="326866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5" name="Freeform 103"/>
          <p:cNvSpPr>
            <a:spLocks/>
          </p:cNvSpPr>
          <p:nvPr/>
        </p:nvSpPr>
        <p:spPr bwMode="auto">
          <a:xfrm>
            <a:off x="2189163" y="1301750"/>
            <a:ext cx="277812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6" name="Line 104"/>
          <p:cNvSpPr>
            <a:spLocks noChangeShapeType="1"/>
          </p:cNvSpPr>
          <p:nvPr/>
        </p:nvSpPr>
        <p:spPr bwMode="auto">
          <a:xfrm>
            <a:off x="2471738" y="18351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7" name="Text Box 105"/>
          <p:cNvSpPr txBox="1">
            <a:spLocks noChangeArrowheads="1"/>
          </p:cNvSpPr>
          <p:nvPr/>
        </p:nvSpPr>
        <p:spPr bwMode="auto">
          <a:xfrm>
            <a:off x="3027363" y="1941513"/>
            <a:ext cx="228600" cy="276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=</a:t>
            </a:r>
          </a:p>
        </p:txBody>
      </p:sp>
      <p:sp>
        <p:nvSpPr>
          <p:cNvPr id="218" name="Line 106"/>
          <p:cNvSpPr>
            <a:spLocks noChangeShapeType="1"/>
          </p:cNvSpPr>
          <p:nvPr/>
        </p:nvSpPr>
        <p:spPr bwMode="auto">
          <a:xfrm flipV="1">
            <a:off x="3103563" y="2216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9" name="Line 107"/>
          <p:cNvSpPr>
            <a:spLocks noChangeShapeType="1"/>
          </p:cNvSpPr>
          <p:nvPr/>
        </p:nvSpPr>
        <p:spPr bwMode="auto">
          <a:xfrm flipV="1">
            <a:off x="3179763" y="22161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0" name="Line 108"/>
          <p:cNvSpPr>
            <a:spLocks noChangeShapeType="1"/>
          </p:cNvSpPr>
          <p:nvPr/>
        </p:nvSpPr>
        <p:spPr bwMode="auto">
          <a:xfrm>
            <a:off x="3255963" y="20637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1" name="Oval 109"/>
          <p:cNvSpPr>
            <a:spLocks noChangeArrowheads="1"/>
          </p:cNvSpPr>
          <p:nvPr/>
        </p:nvSpPr>
        <p:spPr bwMode="auto">
          <a:xfrm>
            <a:off x="3138488" y="301625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2" name="Oval 110"/>
          <p:cNvSpPr>
            <a:spLocks noChangeArrowheads="1"/>
          </p:cNvSpPr>
          <p:nvPr/>
        </p:nvSpPr>
        <p:spPr bwMode="auto">
          <a:xfrm>
            <a:off x="3068638" y="2557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3" name="Freeform 111"/>
          <p:cNvSpPr>
            <a:spLocks/>
          </p:cNvSpPr>
          <p:nvPr/>
        </p:nvSpPr>
        <p:spPr bwMode="auto">
          <a:xfrm>
            <a:off x="1350963" y="1149350"/>
            <a:ext cx="2743200" cy="914400"/>
          </a:xfrm>
          <a:custGeom>
            <a:avLst/>
            <a:gdLst>
              <a:gd name="T0" fmla="*/ 1504 w 1728"/>
              <a:gd name="T1" fmla="*/ 573 h 576"/>
              <a:gd name="T2" fmla="*/ 1728 w 1728"/>
              <a:gd name="T3" fmla="*/ 576 h 576"/>
              <a:gd name="T4" fmla="*/ 1728 w 1728"/>
              <a:gd name="T5" fmla="*/ 0 h 576"/>
              <a:gd name="T6" fmla="*/ 0 w 1728"/>
              <a:gd name="T7" fmla="*/ 0 h 576"/>
              <a:gd name="T8" fmla="*/ 0 w 1728"/>
              <a:gd name="T9" fmla="*/ 46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8" h="576">
                <a:moveTo>
                  <a:pt x="1504" y="573"/>
                </a:moveTo>
                <a:lnTo>
                  <a:pt x="1728" y="576"/>
                </a:lnTo>
                <a:lnTo>
                  <a:pt x="1728" y="0"/>
                </a:lnTo>
                <a:lnTo>
                  <a:pt x="0" y="0"/>
                </a:lnTo>
                <a:lnTo>
                  <a:pt x="0" y="46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4" name="Freeform 112"/>
          <p:cNvSpPr>
            <a:spLocks/>
          </p:cNvSpPr>
          <p:nvPr/>
        </p:nvSpPr>
        <p:spPr bwMode="auto">
          <a:xfrm>
            <a:off x="1046163" y="1266825"/>
            <a:ext cx="2971800" cy="720725"/>
          </a:xfrm>
          <a:custGeom>
            <a:avLst/>
            <a:gdLst>
              <a:gd name="T0" fmla="*/ 1699 w 1872"/>
              <a:gd name="T1" fmla="*/ 355 h 454"/>
              <a:gd name="T2" fmla="*/ 1872 w 1872"/>
              <a:gd name="T3" fmla="*/ 358 h 454"/>
              <a:gd name="T4" fmla="*/ 1869 w 1872"/>
              <a:gd name="T5" fmla="*/ 3 h 454"/>
              <a:gd name="T6" fmla="*/ 0 w 1872"/>
              <a:gd name="T7" fmla="*/ 0 h 454"/>
              <a:gd name="T8" fmla="*/ 0 w 1872"/>
              <a:gd name="T9" fmla="*/ 454 h 454"/>
              <a:gd name="T10" fmla="*/ 74 w 1872"/>
              <a:gd name="T11" fmla="*/ 45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2" h="454">
                <a:moveTo>
                  <a:pt x="1699" y="355"/>
                </a:moveTo>
                <a:lnTo>
                  <a:pt x="1872" y="358"/>
                </a:lnTo>
                <a:lnTo>
                  <a:pt x="1869" y="3"/>
                </a:lnTo>
                <a:lnTo>
                  <a:pt x="0" y="0"/>
                </a:lnTo>
                <a:lnTo>
                  <a:pt x="0" y="454"/>
                </a:lnTo>
                <a:lnTo>
                  <a:pt x="74" y="45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5" name="Freeform 113"/>
          <p:cNvSpPr>
            <a:spLocks/>
          </p:cNvSpPr>
          <p:nvPr/>
        </p:nvSpPr>
        <p:spPr bwMode="auto">
          <a:xfrm>
            <a:off x="1935163" y="2135188"/>
            <a:ext cx="254000" cy="6350"/>
          </a:xfrm>
          <a:custGeom>
            <a:avLst/>
            <a:gdLst>
              <a:gd name="T0" fmla="*/ 0 w 160"/>
              <a:gd name="T1" fmla="*/ 0 h 4"/>
              <a:gd name="T2" fmla="*/ 160 w 160"/>
              <a:gd name="T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" h="4">
                <a:moveTo>
                  <a:pt x="0" y="0"/>
                </a:moveTo>
                <a:lnTo>
                  <a:pt x="160" y="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6" name="Line 114"/>
          <p:cNvSpPr>
            <a:spLocks noChangeShapeType="1"/>
          </p:cNvSpPr>
          <p:nvPr/>
        </p:nvSpPr>
        <p:spPr bwMode="auto">
          <a:xfrm flipV="1">
            <a:off x="3297238" y="40592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7" name="Text Box 115"/>
          <p:cNvSpPr txBox="1">
            <a:spLocks noChangeArrowheads="1"/>
          </p:cNvSpPr>
          <p:nvPr/>
        </p:nvSpPr>
        <p:spPr bwMode="auto">
          <a:xfrm>
            <a:off x="3184525" y="38925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*</a:t>
            </a:r>
          </a:p>
        </p:txBody>
      </p:sp>
      <p:sp>
        <p:nvSpPr>
          <p:cNvPr id="228" name="Text Box 116"/>
          <p:cNvSpPr txBox="1">
            <a:spLocks noChangeArrowheads="1"/>
          </p:cNvSpPr>
          <p:nvPr/>
        </p:nvSpPr>
        <p:spPr bwMode="auto">
          <a:xfrm>
            <a:off x="1579563" y="13779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*</a:t>
            </a:r>
          </a:p>
        </p:txBody>
      </p:sp>
      <p:sp>
        <p:nvSpPr>
          <p:cNvPr id="229" name="Line 117"/>
          <p:cNvSpPr>
            <a:spLocks noChangeShapeType="1"/>
          </p:cNvSpPr>
          <p:nvPr/>
        </p:nvSpPr>
        <p:spPr bwMode="auto">
          <a:xfrm>
            <a:off x="1808163" y="1530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0" name="Text Box 118"/>
          <p:cNvSpPr txBox="1">
            <a:spLocks noChangeArrowheads="1"/>
          </p:cNvSpPr>
          <p:nvPr/>
        </p:nvSpPr>
        <p:spPr bwMode="auto">
          <a:xfrm rot="16200000">
            <a:off x="2155825" y="1557338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+</a:t>
            </a:r>
          </a:p>
        </p:txBody>
      </p:sp>
      <p:sp>
        <p:nvSpPr>
          <p:cNvPr id="231" name="Oval 119"/>
          <p:cNvSpPr>
            <a:spLocks noChangeArrowheads="1"/>
          </p:cNvSpPr>
          <p:nvPr/>
        </p:nvSpPr>
        <p:spPr bwMode="auto">
          <a:xfrm>
            <a:off x="3260725" y="41894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186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8E1A980-A94B-4536-A19D-0C2EBA9DA4F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</a:t>
            </a:r>
            <a:r>
              <a:rPr lang="en-US" i="1" dirty="0" smtClean="0"/>
              <a:t>branch delay penalty</a:t>
            </a:r>
            <a:r>
              <a:rPr lang="de-DE" dirty="0" smtClean="0"/>
              <a:t> – </a:t>
            </a:r>
            <a:r>
              <a:rPr lang="en-US" i="1" dirty="0" smtClean="0"/>
              <a:t>delayed branch</a:t>
            </a:r>
            <a:r>
              <a:rPr lang="en-US" dirty="0" smtClean="0"/>
              <a:t> (2)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33426"/>
              </p:ext>
            </p:extLst>
          </p:nvPr>
        </p:nvGraphicFramePr>
        <p:xfrm>
          <a:off x="179388" y="5661248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...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beq $12,$2,t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3"/>
          <p:cNvSpPr txBox="1">
            <a:spLocks noChangeArrowheads="1"/>
          </p:cNvSpPr>
          <p:nvPr/>
        </p:nvSpPr>
        <p:spPr bwMode="auto">
          <a:xfrm rot="16200000">
            <a:off x="2647951" y="230505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2225" y="2270125"/>
            <a:ext cx="465138" cy="1465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7" name="Freeform 5"/>
          <p:cNvSpPr>
            <a:spLocks/>
          </p:cNvSpPr>
          <p:nvPr/>
        </p:nvSpPr>
        <p:spPr bwMode="auto">
          <a:xfrm>
            <a:off x="2424113" y="2271713"/>
            <a:ext cx="139700" cy="487362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8" name="Freeform 6"/>
          <p:cNvSpPr>
            <a:spLocks/>
          </p:cNvSpPr>
          <p:nvPr/>
        </p:nvSpPr>
        <p:spPr bwMode="auto">
          <a:xfrm>
            <a:off x="2424113" y="2759075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9" name="Freeform 7"/>
          <p:cNvSpPr>
            <a:spLocks/>
          </p:cNvSpPr>
          <p:nvPr/>
        </p:nvSpPr>
        <p:spPr bwMode="auto">
          <a:xfrm>
            <a:off x="2424113" y="3246438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0" name="Line 8"/>
          <p:cNvSpPr>
            <a:spLocks noChangeShapeType="1"/>
          </p:cNvSpPr>
          <p:nvPr/>
        </p:nvSpPr>
        <p:spPr bwMode="auto">
          <a:xfrm>
            <a:off x="568325" y="3595688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 rot="16200000">
            <a:off x="2651126" y="3978275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4646613" y="2060575"/>
            <a:ext cx="492125" cy="1517650"/>
            <a:chOff x="4608" y="1152"/>
            <a:chExt cx="351" cy="1044"/>
          </a:xfrm>
        </p:grpSpPr>
        <p:sp>
          <p:nvSpPr>
            <p:cNvPr id="123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25" name="Text Box 13"/>
          <p:cNvSpPr txBox="1">
            <a:spLocks noChangeArrowheads="1"/>
          </p:cNvSpPr>
          <p:nvPr/>
        </p:nvSpPr>
        <p:spPr bwMode="auto">
          <a:xfrm rot="16200000">
            <a:off x="2419351" y="2824162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26" name="Freeform 14"/>
          <p:cNvSpPr>
            <a:spLocks/>
          </p:cNvSpPr>
          <p:nvPr/>
        </p:nvSpPr>
        <p:spPr bwMode="auto">
          <a:xfrm>
            <a:off x="4230688" y="2060575"/>
            <a:ext cx="277812" cy="7572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7" name="Text Box 15"/>
          <p:cNvSpPr txBox="1">
            <a:spLocks noChangeArrowheads="1"/>
          </p:cNvSpPr>
          <p:nvPr/>
        </p:nvSpPr>
        <p:spPr bwMode="auto">
          <a:xfrm>
            <a:off x="4229100" y="2462213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28" name="Rectangle 16"/>
          <p:cNvSpPr>
            <a:spLocks noChangeArrowheads="1"/>
          </p:cNvSpPr>
          <p:nvPr/>
        </p:nvSpPr>
        <p:spPr bwMode="auto">
          <a:xfrm>
            <a:off x="1027113" y="3036888"/>
            <a:ext cx="417512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9" name="Freeform 17"/>
          <p:cNvSpPr>
            <a:spLocks/>
          </p:cNvSpPr>
          <p:nvPr/>
        </p:nvSpPr>
        <p:spPr bwMode="auto">
          <a:xfrm>
            <a:off x="819150" y="3036888"/>
            <a:ext cx="207963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0" name="Freeform 18"/>
          <p:cNvSpPr>
            <a:spLocks/>
          </p:cNvSpPr>
          <p:nvPr/>
        </p:nvSpPr>
        <p:spPr bwMode="auto">
          <a:xfrm>
            <a:off x="1443038" y="3663950"/>
            <a:ext cx="217487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1" name="Freeform 19"/>
          <p:cNvSpPr>
            <a:spLocks/>
          </p:cNvSpPr>
          <p:nvPr/>
        </p:nvSpPr>
        <p:spPr bwMode="auto">
          <a:xfrm>
            <a:off x="4230688" y="2897188"/>
            <a:ext cx="277812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2" name="Text Box 20"/>
          <p:cNvSpPr txBox="1">
            <a:spLocks noChangeArrowheads="1"/>
          </p:cNvSpPr>
          <p:nvPr/>
        </p:nvSpPr>
        <p:spPr bwMode="auto">
          <a:xfrm>
            <a:off x="4232275" y="2941638"/>
            <a:ext cx="2206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3" name="Text Box 21"/>
          <p:cNvSpPr txBox="1">
            <a:spLocks noChangeArrowheads="1"/>
          </p:cNvSpPr>
          <p:nvPr/>
        </p:nvSpPr>
        <p:spPr bwMode="auto">
          <a:xfrm>
            <a:off x="4229100" y="3305175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4" name="Text Box 22"/>
          <p:cNvSpPr txBox="1">
            <a:spLocks noChangeArrowheads="1"/>
          </p:cNvSpPr>
          <p:nvPr/>
        </p:nvSpPr>
        <p:spPr bwMode="auto">
          <a:xfrm rot="16200000">
            <a:off x="6399213" y="265430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35" name="Rectangle 23"/>
          <p:cNvSpPr>
            <a:spLocks noChangeArrowheads="1"/>
          </p:cNvSpPr>
          <p:nvPr/>
        </p:nvSpPr>
        <p:spPr bwMode="auto">
          <a:xfrm>
            <a:off x="6313488" y="2619375"/>
            <a:ext cx="488950" cy="1535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Freeform 24"/>
          <p:cNvSpPr>
            <a:spLocks/>
          </p:cNvSpPr>
          <p:nvPr/>
        </p:nvSpPr>
        <p:spPr bwMode="auto">
          <a:xfrm>
            <a:off x="6176963" y="2619375"/>
            <a:ext cx="138112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7" name="Text Box 25"/>
          <p:cNvSpPr txBox="1">
            <a:spLocks noChangeArrowheads="1"/>
          </p:cNvSpPr>
          <p:nvPr/>
        </p:nvSpPr>
        <p:spPr bwMode="auto">
          <a:xfrm rot="16200000">
            <a:off x="6049169" y="3210719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138" name="Freeform 26"/>
          <p:cNvSpPr>
            <a:spLocks/>
          </p:cNvSpPr>
          <p:nvPr/>
        </p:nvSpPr>
        <p:spPr bwMode="auto">
          <a:xfrm>
            <a:off x="1938338" y="2549525"/>
            <a:ext cx="485775" cy="766763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9" name="Freeform 27"/>
          <p:cNvSpPr>
            <a:spLocks/>
          </p:cNvSpPr>
          <p:nvPr/>
        </p:nvSpPr>
        <p:spPr bwMode="auto">
          <a:xfrm>
            <a:off x="7635875" y="2000250"/>
            <a:ext cx="277813" cy="19383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0" name="Text Box 28"/>
          <p:cNvSpPr txBox="1">
            <a:spLocks noChangeArrowheads="1"/>
          </p:cNvSpPr>
          <p:nvPr/>
        </p:nvSpPr>
        <p:spPr bwMode="auto">
          <a:xfrm>
            <a:off x="7642225" y="3321050"/>
            <a:ext cx="417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141" name="Line 29"/>
          <p:cNvSpPr>
            <a:spLocks noChangeShapeType="1"/>
          </p:cNvSpPr>
          <p:nvPr/>
        </p:nvSpPr>
        <p:spPr bwMode="auto">
          <a:xfrm>
            <a:off x="7286625" y="3525838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2" name="Line 30"/>
          <p:cNvSpPr>
            <a:spLocks noChangeShapeType="1"/>
          </p:cNvSpPr>
          <p:nvPr/>
        </p:nvSpPr>
        <p:spPr bwMode="auto">
          <a:xfrm flipV="1">
            <a:off x="3027363" y="25971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3" name="Line 31"/>
          <p:cNvSpPr>
            <a:spLocks noChangeShapeType="1"/>
          </p:cNvSpPr>
          <p:nvPr/>
        </p:nvSpPr>
        <p:spPr bwMode="auto">
          <a:xfrm flipV="1">
            <a:off x="3027363" y="30543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4" name="Line 32"/>
          <p:cNvSpPr>
            <a:spLocks noChangeShapeType="1"/>
          </p:cNvSpPr>
          <p:nvPr/>
        </p:nvSpPr>
        <p:spPr bwMode="auto">
          <a:xfrm>
            <a:off x="3744913" y="3036888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5" name="Line 33"/>
          <p:cNvSpPr>
            <a:spLocks noChangeShapeType="1"/>
          </p:cNvSpPr>
          <p:nvPr/>
        </p:nvSpPr>
        <p:spPr bwMode="auto">
          <a:xfrm>
            <a:off x="4508500" y="2409825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6" name="Line 34"/>
          <p:cNvSpPr>
            <a:spLocks noChangeShapeType="1"/>
          </p:cNvSpPr>
          <p:nvPr/>
        </p:nvSpPr>
        <p:spPr bwMode="auto">
          <a:xfrm>
            <a:off x="4508500" y="3316288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7" name="Line 35"/>
          <p:cNvSpPr>
            <a:spLocks noChangeShapeType="1"/>
          </p:cNvSpPr>
          <p:nvPr/>
        </p:nvSpPr>
        <p:spPr bwMode="auto">
          <a:xfrm>
            <a:off x="5132388" y="2827338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8" name="Line 36"/>
          <p:cNvSpPr>
            <a:spLocks noChangeShapeType="1"/>
          </p:cNvSpPr>
          <p:nvPr/>
        </p:nvSpPr>
        <p:spPr bwMode="auto">
          <a:xfrm>
            <a:off x="5549900" y="2827338"/>
            <a:ext cx="627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9" name="Line 37"/>
          <p:cNvSpPr>
            <a:spLocks noChangeShapeType="1"/>
          </p:cNvSpPr>
          <p:nvPr/>
        </p:nvSpPr>
        <p:spPr bwMode="auto">
          <a:xfrm>
            <a:off x="6802438" y="3176588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0" name="Freeform 38"/>
          <p:cNvSpPr>
            <a:spLocks/>
          </p:cNvSpPr>
          <p:nvPr/>
        </p:nvSpPr>
        <p:spPr bwMode="auto">
          <a:xfrm>
            <a:off x="5967413" y="2479675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1" name="Freeform 39"/>
          <p:cNvSpPr>
            <a:spLocks/>
          </p:cNvSpPr>
          <p:nvPr/>
        </p:nvSpPr>
        <p:spPr bwMode="auto">
          <a:xfrm>
            <a:off x="2286000" y="3525838"/>
            <a:ext cx="5280025" cy="1697037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2" name="Line 40"/>
          <p:cNvSpPr>
            <a:spLocks noChangeShapeType="1"/>
          </p:cNvSpPr>
          <p:nvPr/>
        </p:nvSpPr>
        <p:spPr bwMode="auto">
          <a:xfrm>
            <a:off x="5549900" y="4643438"/>
            <a:ext cx="145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3" name="Line 41"/>
          <p:cNvSpPr>
            <a:spLocks noChangeShapeType="1"/>
          </p:cNvSpPr>
          <p:nvPr/>
        </p:nvSpPr>
        <p:spPr bwMode="auto">
          <a:xfrm>
            <a:off x="3744913" y="4643438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4" name="Freeform 42"/>
          <p:cNvSpPr>
            <a:spLocks/>
          </p:cNvSpPr>
          <p:nvPr/>
        </p:nvSpPr>
        <p:spPr bwMode="auto">
          <a:xfrm>
            <a:off x="2640013" y="2994025"/>
            <a:ext cx="5430837" cy="2389188"/>
          </a:xfrm>
          <a:custGeom>
            <a:avLst/>
            <a:gdLst>
              <a:gd name="T0" fmla="*/ 3319 w 3421"/>
              <a:gd name="T1" fmla="*/ 0 h 1505"/>
              <a:gd name="T2" fmla="*/ 3420 w 3421"/>
              <a:gd name="T3" fmla="*/ 0 h 1505"/>
              <a:gd name="T4" fmla="*/ 3421 w 3421"/>
              <a:gd name="T5" fmla="*/ 1504 h 1505"/>
              <a:gd name="T6" fmla="*/ 0 w 3421"/>
              <a:gd name="T7" fmla="*/ 1505 h 1505"/>
              <a:gd name="T8" fmla="*/ 0 w 3421"/>
              <a:gd name="T9" fmla="*/ 468 h 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505">
                <a:moveTo>
                  <a:pt x="3319" y="0"/>
                </a:moveTo>
                <a:lnTo>
                  <a:pt x="3420" y="0"/>
                </a:lnTo>
                <a:lnTo>
                  <a:pt x="3421" y="1504"/>
                </a:lnTo>
                <a:lnTo>
                  <a:pt x="0" y="1505"/>
                </a:lnTo>
                <a:lnTo>
                  <a:pt x="0" y="46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5" name="Freeform 43"/>
          <p:cNvSpPr>
            <a:spLocks/>
          </p:cNvSpPr>
          <p:nvPr/>
        </p:nvSpPr>
        <p:spPr bwMode="auto">
          <a:xfrm>
            <a:off x="2093913" y="3316288"/>
            <a:ext cx="1443037" cy="1327150"/>
          </a:xfrm>
          <a:custGeom>
            <a:avLst/>
            <a:gdLst>
              <a:gd name="T0" fmla="*/ 0 w 948"/>
              <a:gd name="T1" fmla="*/ 0 h 912"/>
              <a:gd name="T2" fmla="*/ 0 w 948"/>
              <a:gd name="T3" fmla="*/ 910 h 912"/>
              <a:gd name="T4" fmla="*/ 948 w 948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8" h="912">
                <a:moveTo>
                  <a:pt x="0" y="0"/>
                </a:moveTo>
                <a:lnTo>
                  <a:pt x="0" y="910"/>
                </a:lnTo>
                <a:lnTo>
                  <a:pt x="948" y="9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6" name="Freeform 44"/>
          <p:cNvSpPr>
            <a:spLocks/>
          </p:cNvSpPr>
          <p:nvPr/>
        </p:nvSpPr>
        <p:spPr bwMode="auto">
          <a:xfrm>
            <a:off x="3230563" y="4225925"/>
            <a:ext cx="234950" cy="6350"/>
          </a:xfrm>
          <a:custGeom>
            <a:avLst/>
            <a:gdLst>
              <a:gd name="T0" fmla="*/ 0 w 148"/>
              <a:gd name="T1" fmla="*/ 4 h 4"/>
              <a:gd name="T2" fmla="*/ 148 w 148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" h="4">
                <a:moveTo>
                  <a:pt x="0" y="4"/>
                </a:moveTo>
                <a:lnTo>
                  <a:pt x="1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7" name="Line 45"/>
          <p:cNvSpPr>
            <a:spLocks noChangeShapeType="1"/>
          </p:cNvSpPr>
          <p:nvPr/>
        </p:nvSpPr>
        <p:spPr bwMode="auto">
          <a:xfrm>
            <a:off x="2084388" y="4224338"/>
            <a:ext cx="687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8" name="Freeform 46"/>
          <p:cNvSpPr>
            <a:spLocks/>
          </p:cNvSpPr>
          <p:nvPr/>
        </p:nvSpPr>
        <p:spPr bwMode="auto">
          <a:xfrm>
            <a:off x="3744913" y="3155950"/>
            <a:ext cx="488950" cy="1069975"/>
          </a:xfrm>
          <a:custGeom>
            <a:avLst/>
            <a:gdLst>
              <a:gd name="T0" fmla="*/ 0 w 308"/>
              <a:gd name="T1" fmla="*/ 673 h 674"/>
              <a:gd name="T2" fmla="*/ 47 w 308"/>
              <a:gd name="T3" fmla="*/ 674 h 674"/>
              <a:gd name="T4" fmla="*/ 43 w 308"/>
              <a:gd name="T5" fmla="*/ 0 h 674"/>
              <a:gd name="T6" fmla="*/ 308 w 308"/>
              <a:gd name="T7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4">
                <a:moveTo>
                  <a:pt x="0" y="673"/>
                </a:moveTo>
                <a:lnTo>
                  <a:pt x="47" y="674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9" name="Freeform 47"/>
          <p:cNvSpPr>
            <a:spLocks/>
          </p:cNvSpPr>
          <p:nvPr/>
        </p:nvSpPr>
        <p:spPr bwMode="auto">
          <a:xfrm>
            <a:off x="4022725" y="3036888"/>
            <a:ext cx="1387475" cy="908050"/>
          </a:xfrm>
          <a:custGeom>
            <a:avLst/>
            <a:gdLst>
              <a:gd name="T0" fmla="*/ 0 w 1056"/>
              <a:gd name="T1" fmla="*/ 0 h 624"/>
              <a:gd name="T2" fmla="*/ 0 w 1056"/>
              <a:gd name="T3" fmla="*/ 624 h 624"/>
              <a:gd name="T4" fmla="*/ 1056 w 1056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624">
                <a:moveTo>
                  <a:pt x="0" y="0"/>
                </a:moveTo>
                <a:lnTo>
                  <a:pt x="0" y="624"/>
                </a:lnTo>
                <a:lnTo>
                  <a:pt x="1056" y="62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0" name="Line 48"/>
          <p:cNvSpPr>
            <a:spLocks noChangeShapeType="1"/>
          </p:cNvSpPr>
          <p:nvPr/>
        </p:nvSpPr>
        <p:spPr bwMode="auto">
          <a:xfrm>
            <a:off x="5549900" y="3944938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1" name="Line 49"/>
          <p:cNvSpPr>
            <a:spLocks noChangeShapeType="1"/>
          </p:cNvSpPr>
          <p:nvPr/>
        </p:nvSpPr>
        <p:spPr bwMode="auto">
          <a:xfrm>
            <a:off x="7286625" y="2479675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2" name="Freeform 50"/>
          <p:cNvSpPr>
            <a:spLocks/>
          </p:cNvSpPr>
          <p:nvPr/>
        </p:nvSpPr>
        <p:spPr bwMode="auto">
          <a:xfrm>
            <a:off x="687388" y="1851025"/>
            <a:ext cx="277812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3" name="Text Box 51"/>
          <p:cNvSpPr txBox="1">
            <a:spLocks noChangeArrowheads="1"/>
          </p:cNvSpPr>
          <p:nvPr/>
        </p:nvSpPr>
        <p:spPr bwMode="auto">
          <a:xfrm rot="16200000">
            <a:off x="646113" y="2105025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+</a:t>
            </a:r>
          </a:p>
        </p:txBody>
      </p:sp>
      <p:grpSp>
        <p:nvGrpSpPr>
          <p:cNvPr id="164" name="Group 52"/>
          <p:cNvGrpSpPr>
            <a:grpSpLocks/>
          </p:cNvGrpSpPr>
          <p:nvPr/>
        </p:nvGrpSpPr>
        <p:grpSpPr bwMode="auto">
          <a:xfrm>
            <a:off x="1173163" y="1781175"/>
            <a:ext cx="417512" cy="768350"/>
            <a:chOff x="4175" y="1104"/>
            <a:chExt cx="289" cy="816"/>
          </a:xfrm>
        </p:grpSpPr>
        <p:sp>
          <p:nvSpPr>
            <p:cNvPr id="165" name="Freeform 53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167" name="Text Box 55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168" name="Freeform 56"/>
          <p:cNvSpPr>
            <a:spLocks/>
          </p:cNvSpPr>
          <p:nvPr/>
        </p:nvSpPr>
        <p:spPr bwMode="auto">
          <a:xfrm>
            <a:off x="654050" y="2684463"/>
            <a:ext cx="33338" cy="90328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9" name="Line 57"/>
          <p:cNvSpPr>
            <a:spLocks noChangeShapeType="1"/>
          </p:cNvSpPr>
          <p:nvPr/>
        </p:nvSpPr>
        <p:spPr bwMode="auto">
          <a:xfrm>
            <a:off x="409575" y="1990725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0" name="Line 58"/>
          <p:cNvSpPr>
            <a:spLocks noChangeShapeType="1"/>
          </p:cNvSpPr>
          <p:nvPr/>
        </p:nvSpPr>
        <p:spPr bwMode="auto">
          <a:xfrm>
            <a:off x="965200" y="2339975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1" name="Line 59"/>
          <p:cNvSpPr>
            <a:spLocks noChangeShapeType="1"/>
          </p:cNvSpPr>
          <p:nvPr/>
        </p:nvSpPr>
        <p:spPr bwMode="auto">
          <a:xfrm>
            <a:off x="1452563" y="2130425"/>
            <a:ext cx="207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2" name="Text Box 60"/>
          <p:cNvSpPr txBox="1">
            <a:spLocks noChangeArrowheads="1"/>
          </p:cNvSpPr>
          <p:nvPr/>
        </p:nvSpPr>
        <p:spPr bwMode="auto">
          <a:xfrm rot="16200000">
            <a:off x="144463" y="3432175"/>
            <a:ext cx="560387" cy="334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173" name="Oval 61"/>
          <p:cNvSpPr>
            <a:spLocks noChangeArrowheads="1"/>
          </p:cNvSpPr>
          <p:nvPr/>
        </p:nvSpPr>
        <p:spPr bwMode="auto">
          <a:xfrm>
            <a:off x="622300" y="35528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4" name="Oval 62"/>
          <p:cNvSpPr>
            <a:spLocks noChangeArrowheads="1"/>
          </p:cNvSpPr>
          <p:nvPr/>
        </p:nvSpPr>
        <p:spPr bwMode="auto">
          <a:xfrm>
            <a:off x="2060575" y="4181475"/>
            <a:ext cx="68263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5" name="Oval 63"/>
          <p:cNvSpPr>
            <a:spLocks noChangeArrowheads="1"/>
          </p:cNvSpPr>
          <p:nvPr/>
        </p:nvSpPr>
        <p:spPr bwMode="auto">
          <a:xfrm>
            <a:off x="2066925" y="32718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6" name="Oval 64"/>
          <p:cNvSpPr>
            <a:spLocks noChangeArrowheads="1"/>
          </p:cNvSpPr>
          <p:nvPr/>
        </p:nvSpPr>
        <p:spPr bwMode="auto">
          <a:xfrm>
            <a:off x="3987800" y="29987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7" name="Oval 65"/>
          <p:cNvSpPr>
            <a:spLocks noChangeArrowheads="1"/>
          </p:cNvSpPr>
          <p:nvPr/>
        </p:nvSpPr>
        <p:spPr bwMode="auto">
          <a:xfrm>
            <a:off x="5935663" y="27892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8" name="Oval 66"/>
          <p:cNvSpPr>
            <a:spLocks noChangeArrowheads="1"/>
          </p:cNvSpPr>
          <p:nvPr/>
        </p:nvSpPr>
        <p:spPr bwMode="auto">
          <a:xfrm>
            <a:off x="2068513" y="29892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9" name="Oval 67"/>
          <p:cNvSpPr>
            <a:spLocks noChangeArrowheads="1"/>
          </p:cNvSpPr>
          <p:nvPr/>
        </p:nvSpPr>
        <p:spPr bwMode="auto">
          <a:xfrm>
            <a:off x="1479550" y="209867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0" name="Text Box 68"/>
          <p:cNvSpPr txBox="1">
            <a:spLocks noChangeArrowheads="1"/>
          </p:cNvSpPr>
          <p:nvPr/>
        </p:nvSpPr>
        <p:spPr bwMode="auto">
          <a:xfrm>
            <a:off x="1565275" y="1711325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181" name="Group 69"/>
          <p:cNvGrpSpPr>
            <a:grpSpLocks/>
          </p:cNvGrpSpPr>
          <p:nvPr/>
        </p:nvGrpSpPr>
        <p:grpSpPr bwMode="auto">
          <a:xfrm>
            <a:off x="1660525" y="1990725"/>
            <a:ext cx="277813" cy="2862263"/>
            <a:chOff x="1296" y="1920"/>
            <a:chExt cx="192" cy="1968"/>
          </a:xfrm>
        </p:grpSpPr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83" name="Line 71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84" name="Line 72"/>
          <p:cNvSpPr>
            <a:spLocks noChangeShapeType="1"/>
          </p:cNvSpPr>
          <p:nvPr/>
        </p:nvSpPr>
        <p:spPr bwMode="auto">
          <a:xfrm>
            <a:off x="2097088" y="30305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85" name="Text Box 73"/>
          <p:cNvSpPr txBox="1">
            <a:spLocks noChangeArrowheads="1"/>
          </p:cNvSpPr>
          <p:nvPr/>
        </p:nvSpPr>
        <p:spPr bwMode="auto">
          <a:xfrm>
            <a:off x="3332163" y="13017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186" name="Text Box 74"/>
          <p:cNvSpPr txBox="1">
            <a:spLocks noChangeArrowheads="1"/>
          </p:cNvSpPr>
          <p:nvPr/>
        </p:nvSpPr>
        <p:spPr bwMode="auto">
          <a:xfrm>
            <a:off x="5064125" y="1711325"/>
            <a:ext cx="1112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187" name="Text Box 75"/>
          <p:cNvSpPr txBox="1">
            <a:spLocks noChangeArrowheads="1"/>
          </p:cNvSpPr>
          <p:nvPr/>
        </p:nvSpPr>
        <p:spPr bwMode="auto">
          <a:xfrm>
            <a:off x="6662738" y="1711325"/>
            <a:ext cx="1109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grpSp>
        <p:nvGrpSpPr>
          <p:cNvPr id="188" name="Group 76"/>
          <p:cNvGrpSpPr>
            <a:grpSpLocks/>
          </p:cNvGrpSpPr>
          <p:nvPr/>
        </p:nvGrpSpPr>
        <p:grpSpPr bwMode="auto">
          <a:xfrm>
            <a:off x="3465513" y="1606550"/>
            <a:ext cx="277812" cy="3246438"/>
            <a:chOff x="1296" y="1920"/>
            <a:chExt cx="192" cy="1968"/>
          </a:xfrm>
        </p:grpSpPr>
        <p:sp>
          <p:nvSpPr>
            <p:cNvPr id="189" name="Text Box 7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0" name="Line 7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1" name="Text Box 79"/>
          <p:cNvSpPr txBox="1">
            <a:spLocks noChangeArrowheads="1"/>
          </p:cNvSpPr>
          <p:nvPr/>
        </p:nvSpPr>
        <p:spPr bwMode="auto">
          <a:xfrm>
            <a:off x="7635875" y="2314575"/>
            <a:ext cx="27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192" name="Group 80"/>
          <p:cNvGrpSpPr>
            <a:grpSpLocks/>
          </p:cNvGrpSpPr>
          <p:nvPr/>
        </p:nvGrpSpPr>
        <p:grpSpPr bwMode="auto">
          <a:xfrm>
            <a:off x="7008813" y="1990725"/>
            <a:ext cx="277812" cy="2862263"/>
            <a:chOff x="1296" y="1920"/>
            <a:chExt cx="192" cy="1968"/>
          </a:xfrm>
        </p:grpSpPr>
        <p:sp>
          <p:nvSpPr>
            <p:cNvPr id="193" name="Text Box 8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4" name="Line 8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5" name="Text Box 83"/>
          <p:cNvSpPr txBox="1">
            <a:spLocks noChangeArrowheads="1"/>
          </p:cNvSpPr>
          <p:nvPr/>
        </p:nvSpPr>
        <p:spPr bwMode="auto">
          <a:xfrm rot="16235212">
            <a:off x="784226" y="3473450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196" name="Text Box 84"/>
          <p:cNvSpPr txBox="1">
            <a:spLocks noChangeArrowheads="1"/>
          </p:cNvSpPr>
          <p:nvPr/>
        </p:nvSpPr>
        <p:spPr bwMode="auto">
          <a:xfrm>
            <a:off x="1960563" y="2292350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197" name="Text Box 85"/>
          <p:cNvSpPr txBox="1">
            <a:spLocks noChangeArrowheads="1"/>
          </p:cNvSpPr>
          <p:nvPr/>
        </p:nvSpPr>
        <p:spPr bwMode="auto">
          <a:xfrm rot="16200000">
            <a:off x="1880394" y="4672806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198" name="Text Box 86"/>
          <p:cNvSpPr txBox="1">
            <a:spLocks noChangeArrowheads="1"/>
          </p:cNvSpPr>
          <p:nvPr/>
        </p:nvSpPr>
        <p:spPr bwMode="auto">
          <a:xfrm rot="16219156">
            <a:off x="2101851" y="3832225"/>
            <a:ext cx="627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15:0</a:t>
            </a:r>
          </a:p>
        </p:txBody>
      </p:sp>
      <p:sp>
        <p:nvSpPr>
          <p:cNvPr id="199" name="Text Box 87"/>
          <p:cNvSpPr txBox="1">
            <a:spLocks noChangeArrowheads="1"/>
          </p:cNvSpPr>
          <p:nvPr/>
        </p:nvSpPr>
        <p:spPr bwMode="auto">
          <a:xfrm rot="16200000">
            <a:off x="1956594" y="2615406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200" name="Text Box 88"/>
          <p:cNvSpPr txBox="1">
            <a:spLocks noChangeArrowheads="1"/>
          </p:cNvSpPr>
          <p:nvPr/>
        </p:nvSpPr>
        <p:spPr bwMode="auto">
          <a:xfrm>
            <a:off x="131763" y="1781175"/>
            <a:ext cx="3476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201" name="Freeform 89"/>
          <p:cNvSpPr>
            <a:spLocks/>
          </p:cNvSpPr>
          <p:nvPr/>
        </p:nvSpPr>
        <p:spPr bwMode="auto">
          <a:xfrm>
            <a:off x="387350" y="2117725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02" name="Group 90"/>
          <p:cNvGrpSpPr>
            <a:grpSpLocks/>
          </p:cNvGrpSpPr>
          <p:nvPr/>
        </p:nvGrpSpPr>
        <p:grpSpPr bwMode="auto">
          <a:xfrm>
            <a:off x="5272088" y="2060575"/>
            <a:ext cx="277812" cy="2862263"/>
            <a:chOff x="1296" y="1920"/>
            <a:chExt cx="192" cy="1968"/>
          </a:xfrm>
        </p:grpSpPr>
        <p:sp>
          <p:nvSpPr>
            <p:cNvPr id="203" name="Text Box 9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04" name="Line 9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05" name="Freeform 93"/>
          <p:cNvSpPr>
            <a:spLocks/>
          </p:cNvSpPr>
          <p:nvPr/>
        </p:nvSpPr>
        <p:spPr bwMode="auto">
          <a:xfrm>
            <a:off x="3741738" y="2228850"/>
            <a:ext cx="481012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6" name="Freeform 94"/>
          <p:cNvSpPr>
            <a:spLocks/>
          </p:cNvSpPr>
          <p:nvPr/>
        </p:nvSpPr>
        <p:spPr bwMode="auto">
          <a:xfrm>
            <a:off x="4089400" y="2746375"/>
            <a:ext cx="1884363" cy="2185988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7" name="Freeform 95"/>
          <p:cNvSpPr>
            <a:spLocks/>
          </p:cNvSpPr>
          <p:nvPr/>
        </p:nvSpPr>
        <p:spPr bwMode="auto">
          <a:xfrm>
            <a:off x="3971925" y="2620963"/>
            <a:ext cx="3373438" cy="2443162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8" name="Freeform 96"/>
          <p:cNvSpPr>
            <a:spLocks/>
          </p:cNvSpPr>
          <p:nvPr/>
        </p:nvSpPr>
        <p:spPr bwMode="auto">
          <a:xfrm>
            <a:off x="3906838" y="2463800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9" name="Line 97"/>
          <p:cNvSpPr>
            <a:spLocks noChangeShapeType="1"/>
          </p:cNvSpPr>
          <p:nvPr/>
        </p:nvSpPr>
        <p:spPr bwMode="auto">
          <a:xfrm flipV="1">
            <a:off x="3971925" y="3292475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0" name="Line 98"/>
          <p:cNvSpPr>
            <a:spLocks noChangeShapeType="1"/>
          </p:cNvSpPr>
          <p:nvPr/>
        </p:nvSpPr>
        <p:spPr bwMode="auto">
          <a:xfrm>
            <a:off x="4021138" y="3419475"/>
            <a:ext cx="2047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1" name="Line 99"/>
          <p:cNvSpPr>
            <a:spLocks noChangeShapeType="1"/>
          </p:cNvSpPr>
          <p:nvPr/>
        </p:nvSpPr>
        <p:spPr bwMode="auto">
          <a:xfrm flipV="1">
            <a:off x="4098925" y="3576638"/>
            <a:ext cx="131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2" name="Oval 100"/>
          <p:cNvSpPr>
            <a:spLocks noChangeArrowheads="1"/>
          </p:cNvSpPr>
          <p:nvPr/>
        </p:nvSpPr>
        <p:spPr bwMode="auto">
          <a:xfrm>
            <a:off x="4062413" y="355282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3" name="Oval 101"/>
          <p:cNvSpPr>
            <a:spLocks noChangeArrowheads="1"/>
          </p:cNvSpPr>
          <p:nvPr/>
        </p:nvSpPr>
        <p:spPr bwMode="auto">
          <a:xfrm>
            <a:off x="3995738" y="340042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4" name="Oval 102"/>
          <p:cNvSpPr>
            <a:spLocks noChangeArrowheads="1"/>
          </p:cNvSpPr>
          <p:nvPr/>
        </p:nvSpPr>
        <p:spPr bwMode="auto">
          <a:xfrm>
            <a:off x="3944938" y="326866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5" name="Freeform 103"/>
          <p:cNvSpPr>
            <a:spLocks/>
          </p:cNvSpPr>
          <p:nvPr/>
        </p:nvSpPr>
        <p:spPr bwMode="auto">
          <a:xfrm>
            <a:off x="2189163" y="1301750"/>
            <a:ext cx="277812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6" name="Line 104"/>
          <p:cNvSpPr>
            <a:spLocks noChangeShapeType="1"/>
          </p:cNvSpPr>
          <p:nvPr/>
        </p:nvSpPr>
        <p:spPr bwMode="auto">
          <a:xfrm>
            <a:off x="2471738" y="18351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7" name="Text Box 105"/>
          <p:cNvSpPr txBox="1">
            <a:spLocks noChangeArrowheads="1"/>
          </p:cNvSpPr>
          <p:nvPr/>
        </p:nvSpPr>
        <p:spPr bwMode="auto">
          <a:xfrm>
            <a:off x="3027363" y="1941513"/>
            <a:ext cx="228600" cy="276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=</a:t>
            </a:r>
          </a:p>
        </p:txBody>
      </p:sp>
      <p:sp>
        <p:nvSpPr>
          <p:cNvPr id="218" name="Line 106"/>
          <p:cNvSpPr>
            <a:spLocks noChangeShapeType="1"/>
          </p:cNvSpPr>
          <p:nvPr/>
        </p:nvSpPr>
        <p:spPr bwMode="auto">
          <a:xfrm flipV="1">
            <a:off x="3103563" y="2216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9" name="Line 107"/>
          <p:cNvSpPr>
            <a:spLocks noChangeShapeType="1"/>
          </p:cNvSpPr>
          <p:nvPr/>
        </p:nvSpPr>
        <p:spPr bwMode="auto">
          <a:xfrm flipV="1">
            <a:off x="3179763" y="22161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0" name="Line 108"/>
          <p:cNvSpPr>
            <a:spLocks noChangeShapeType="1"/>
          </p:cNvSpPr>
          <p:nvPr/>
        </p:nvSpPr>
        <p:spPr bwMode="auto">
          <a:xfrm>
            <a:off x="3255963" y="20637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1" name="Oval 109"/>
          <p:cNvSpPr>
            <a:spLocks noChangeArrowheads="1"/>
          </p:cNvSpPr>
          <p:nvPr/>
        </p:nvSpPr>
        <p:spPr bwMode="auto">
          <a:xfrm>
            <a:off x="3138488" y="301625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2" name="Oval 110"/>
          <p:cNvSpPr>
            <a:spLocks noChangeArrowheads="1"/>
          </p:cNvSpPr>
          <p:nvPr/>
        </p:nvSpPr>
        <p:spPr bwMode="auto">
          <a:xfrm>
            <a:off x="3068638" y="2557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3" name="Freeform 111"/>
          <p:cNvSpPr>
            <a:spLocks/>
          </p:cNvSpPr>
          <p:nvPr/>
        </p:nvSpPr>
        <p:spPr bwMode="auto">
          <a:xfrm>
            <a:off x="1350963" y="1149350"/>
            <a:ext cx="2743200" cy="914400"/>
          </a:xfrm>
          <a:custGeom>
            <a:avLst/>
            <a:gdLst>
              <a:gd name="T0" fmla="*/ 1504 w 1728"/>
              <a:gd name="T1" fmla="*/ 573 h 576"/>
              <a:gd name="T2" fmla="*/ 1728 w 1728"/>
              <a:gd name="T3" fmla="*/ 576 h 576"/>
              <a:gd name="T4" fmla="*/ 1728 w 1728"/>
              <a:gd name="T5" fmla="*/ 0 h 576"/>
              <a:gd name="T6" fmla="*/ 0 w 1728"/>
              <a:gd name="T7" fmla="*/ 0 h 576"/>
              <a:gd name="T8" fmla="*/ 0 w 1728"/>
              <a:gd name="T9" fmla="*/ 46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8" h="576">
                <a:moveTo>
                  <a:pt x="1504" y="573"/>
                </a:moveTo>
                <a:lnTo>
                  <a:pt x="1728" y="576"/>
                </a:lnTo>
                <a:lnTo>
                  <a:pt x="1728" y="0"/>
                </a:lnTo>
                <a:lnTo>
                  <a:pt x="0" y="0"/>
                </a:lnTo>
                <a:lnTo>
                  <a:pt x="0" y="46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4" name="Freeform 112"/>
          <p:cNvSpPr>
            <a:spLocks/>
          </p:cNvSpPr>
          <p:nvPr/>
        </p:nvSpPr>
        <p:spPr bwMode="auto">
          <a:xfrm>
            <a:off x="1046163" y="1266825"/>
            <a:ext cx="2971800" cy="720725"/>
          </a:xfrm>
          <a:custGeom>
            <a:avLst/>
            <a:gdLst>
              <a:gd name="T0" fmla="*/ 1699 w 1872"/>
              <a:gd name="T1" fmla="*/ 355 h 454"/>
              <a:gd name="T2" fmla="*/ 1872 w 1872"/>
              <a:gd name="T3" fmla="*/ 358 h 454"/>
              <a:gd name="T4" fmla="*/ 1869 w 1872"/>
              <a:gd name="T5" fmla="*/ 3 h 454"/>
              <a:gd name="T6" fmla="*/ 0 w 1872"/>
              <a:gd name="T7" fmla="*/ 0 h 454"/>
              <a:gd name="T8" fmla="*/ 0 w 1872"/>
              <a:gd name="T9" fmla="*/ 454 h 454"/>
              <a:gd name="T10" fmla="*/ 74 w 1872"/>
              <a:gd name="T11" fmla="*/ 45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2" h="454">
                <a:moveTo>
                  <a:pt x="1699" y="355"/>
                </a:moveTo>
                <a:lnTo>
                  <a:pt x="1872" y="358"/>
                </a:lnTo>
                <a:lnTo>
                  <a:pt x="1869" y="3"/>
                </a:lnTo>
                <a:lnTo>
                  <a:pt x="0" y="0"/>
                </a:lnTo>
                <a:lnTo>
                  <a:pt x="0" y="454"/>
                </a:lnTo>
                <a:lnTo>
                  <a:pt x="74" y="45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5" name="Freeform 113"/>
          <p:cNvSpPr>
            <a:spLocks/>
          </p:cNvSpPr>
          <p:nvPr/>
        </p:nvSpPr>
        <p:spPr bwMode="auto">
          <a:xfrm>
            <a:off x="1935163" y="2135188"/>
            <a:ext cx="254000" cy="6350"/>
          </a:xfrm>
          <a:custGeom>
            <a:avLst/>
            <a:gdLst>
              <a:gd name="T0" fmla="*/ 0 w 160"/>
              <a:gd name="T1" fmla="*/ 0 h 4"/>
              <a:gd name="T2" fmla="*/ 160 w 160"/>
              <a:gd name="T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" h="4">
                <a:moveTo>
                  <a:pt x="0" y="0"/>
                </a:moveTo>
                <a:lnTo>
                  <a:pt x="160" y="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6" name="Line 114"/>
          <p:cNvSpPr>
            <a:spLocks noChangeShapeType="1"/>
          </p:cNvSpPr>
          <p:nvPr/>
        </p:nvSpPr>
        <p:spPr bwMode="auto">
          <a:xfrm flipV="1">
            <a:off x="3297238" y="40592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7" name="Text Box 115"/>
          <p:cNvSpPr txBox="1">
            <a:spLocks noChangeArrowheads="1"/>
          </p:cNvSpPr>
          <p:nvPr/>
        </p:nvSpPr>
        <p:spPr bwMode="auto">
          <a:xfrm>
            <a:off x="3184525" y="38925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*</a:t>
            </a:r>
          </a:p>
        </p:txBody>
      </p:sp>
      <p:sp>
        <p:nvSpPr>
          <p:cNvPr id="228" name="Text Box 116"/>
          <p:cNvSpPr txBox="1">
            <a:spLocks noChangeArrowheads="1"/>
          </p:cNvSpPr>
          <p:nvPr/>
        </p:nvSpPr>
        <p:spPr bwMode="auto">
          <a:xfrm>
            <a:off x="1579563" y="13779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*</a:t>
            </a:r>
          </a:p>
        </p:txBody>
      </p:sp>
      <p:sp>
        <p:nvSpPr>
          <p:cNvPr id="229" name="Line 117"/>
          <p:cNvSpPr>
            <a:spLocks noChangeShapeType="1"/>
          </p:cNvSpPr>
          <p:nvPr/>
        </p:nvSpPr>
        <p:spPr bwMode="auto">
          <a:xfrm>
            <a:off x="1808163" y="1530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0" name="Text Box 118"/>
          <p:cNvSpPr txBox="1">
            <a:spLocks noChangeArrowheads="1"/>
          </p:cNvSpPr>
          <p:nvPr/>
        </p:nvSpPr>
        <p:spPr bwMode="auto">
          <a:xfrm rot="16200000">
            <a:off x="2155825" y="1557338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+</a:t>
            </a:r>
          </a:p>
        </p:txBody>
      </p:sp>
      <p:sp>
        <p:nvSpPr>
          <p:cNvPr id="231" name="Oval 119"/>
          <p:cNvSpPr>
            <a:spLocks noChangeArrowheads="1"/>
          </p:cNvSpPr>
          <p:nvPr/>
        </p:nvSpPr>
        <p:spPr bwMode="auto">
          <a:xfrm>
            <a:off x="3260725" y="41894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4" name="Abgerundete rechteckige Legende 233"/>
          <p:cNvSpPr/>
          <p:nvPr/>
        </p:nvSpPr>
        <p:spPr bwMode="auto">
          <a:xfrm>
            <a:off x="4322144" y="1135261"/>
            <a:ext cx="1682400" cy="576064"/>
          </a:xfrm>
          <a:prstGeom prst="wedgeRoundRectCallout">
            <a:avLst>
              <a:gd name="adj1" fmla="val -68223"/>
              <a:gd name="adj2" fmla="val -3009"/>
              <a:gd name="adj3" fmla="val 16667"/>
            </a:avLst>
          </a:prstGeom>
          <a:solidFill>
            <a:srgbClr val="AAA28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2" name="Textfeld 231"/>
          <p:cNvSpPr txBox="1"/>
          <p:nvPr/>
        </p:nvSpPr>
        <p:spPr>
          <a:xfrm>
            <a:off x="4355976" y="1080000"/>
            <a:ext cx="164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Am Ende von Zyklus 2 gültig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92893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2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6823220-CF4C-47F3-8D94-36849E166E6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</a:t>
            </a:r>
            <a:r>
              <a:rPr lang="en-US" i="1" dirty="0" smtClean="0"/>
              <a:t>branch delay penalty</a:t>
            </a:r>
            <a:r>
              <a:rPr lang="de-DE" dirty="0" smtClean="0"/>
              <a:t> – </a:t>
            </a:r>
            <a:r>
              <a:rPr lang="en-US" i="1" dirty="0" smtClean="0"/>
              <a:t>delayed branch</a:t>
            </a:r>
            <a:r>
              <a:rPr lang="en-US" dirty="0" smtClean="0"/>
              <a:t> (3)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64827"/>
              </p:ext>
            </p:extLst>
          </p:nvPr>
        </p:nvGraphicFramePr>
        <p:xfrm>
          <a:off x="179388" y="5661248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...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...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beq $12,$2,t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3"/>
          <p:cNvSpPr txBox="1">
            <a:spLocks noChangeArrowheads="1"/>
          </p:cNvSpPr>
          <p:nvPr/>
        </p:nvSpPr>
        <p:spPr bwMode="auto">
          <a:xfrm rot="16200000">
            <a:off x="2647951" y="230505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2225" y="2270125"/>
            <a:ext cx="465138" cy="1465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7" name="Freeform 5"/>
          <p:cNvSpPr>
            <a:spLocks/>
          </p:cNvSpPr>
          <p:nvPr/>
        </p:nvSpPr>
        <p:spPr bwMode="auto">
          <a:xfrm>
            <a:off x="2424113" y="2271713"/>
            <a:ext cx="139700" cy="487362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8" name="Freeform 6"/>
          <p:cNvSpPr>
            <a:spLocks/>
          </p:cNvSpPr>
          <p:nvPr/>
        </p:nvSpPr>
        <p:spPr bwMode="auto">
          <a:xfrm>
            <a:off x="2424113" y="2759075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9" name="Freeform 7"/>
          <p:cNvSpPr>
            <a:spLocks/>
          </p:cNvSpPr>
          <p:nvPr/>
        </p:nvSpPr>
        <p:spPr bwMode="auto">
          <a:xfrm>
            <a:off x="2424113" y="3246438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0" name="Line 8"/>
          <p:cNvSpPr>
            <a:spLocks noChangeShapeType="1"/>
          </p:cNvSpPr>
          <p:nvPr/>
        </p:nvSpPr>
        <p:spPr bwMode="auto">
          <a:xfrm>
            <a:off x="568325" y="3595688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 rot="16200000">
            <a:off x="2651126" y="3978275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4646613" y="2060575"/>
            <a:ext cx="492125" cy="1517650"/>
            <a:chOff x="4608" y="1152"/>
            <a:chExt cx="351" cy="1044"/>
          </a:xfrm>
        </p:grpSpPr>
        <p:sp>
          <p:nvSpPr>
            <p:cNvPr id="123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25" name="Text Box 13"/>
          <p:cNvSpPr txBox="1">
            <a:spLocks noChangeArrowheads="1"/>
          </p:cNvSpPr>
          <p:nvPr/>
        </p:nvSpPr>
        <p:spPr bwMode="auto">
          <a:xfrm rot="16200000">
            <a:off x="2419351" y="2824162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26" name="Freeform 14"/>
          <p:cNvSpPr>
            <a:spLocks/>
          </p:cNvSpPr>
          <p:nvPr/>
        </p:nvSpPr>
        <p:spPr bwMode="auto">
          <a:xfrm>
            <a:off x="4230688" y="2060575"/>
            <a:ext cx="277812" cy="7572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7" name="Text Box 15"/>
          <p:cNvSpPr txBox="1">
            <a:spLocks noChangeArrowheads="1"/>
          </p:cNvSpPr>
          <p:nvPr/>
        </p:nvSpPr>
        <p:spPr bwMode="auto">
          <a:xfrm>
            <a:off x="4229100" y="2462213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28" name="Rectangle 16"/>
          <p:cNvSpPr>
            <a:spLocks noChangeArrowheads="1"/>
          </p:cNvSpPr>
          <p:nvPr/>
        </p:nvSpPr>
        <p:spPr bwMode="auto">
          <a:xfrm>
            <a:off x="1027113" y="3036888"/>
            <a:ext cx="417512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9" name="Freeform 17"/>
          <p:cNvSpPr>
            <a:spLocks/>
          </p:cNvSpPr>
          <p:nvPr/>
        </p:nvSpPr>
        <p:spPr bwMode="auto">
          <a:xfrm>
            <a:off x="819150" y="3036888"/>
            <a:ext cx="207963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0" name="Freeform 18"/>
          <p:cNvSpPr>
            <a:spLocks/>
          </p:cNvSpPr>
          <p:nvPr/>
        </p:nvSpPr>
        <p:spPr bwMode="auto">
          <a:xfrm>
            <a:off x="1443038" y="3663950"/>
            <a:ext cx="217487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1" name="Freeform 19"/>
          <p:cNvSpPr>
            <a:spLocks/>
          </p:cNvSpPr>
          <p:nvPr/>
        </p:nvSpPr>
        <p:spPr bwMode="auto">
          <a:xfrm>
            <a:off x="4230688" y="2897188"/>
            <a:ext cx="277812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2" name="Text Box 20"/>
          <p:cNvSpPr txBox="1">
            <a:spLocks noChangeArrowheads="1"/>
          </p:cNvSpPr>
          <p:nvPr/>
        </p:nvSpPr>
        <p:spPr bwMode="auto">
          <a:xfrm>
            <a:off x="4232275" y="2941638"/>
            <a:ext cx="2206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3" name="Text Box 21"/>
          <p:cNvSpPr txBox="1">
            <a:spLocks noChangeArrowheads="1"/>
          </p:cNvSpPr>
          <p:nvPr/>
        </p:nvSpPr>
        <p:spPr bwMode="auto">
          <a:xfrm>
            <a:off x="4229100" y="3305175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4" name="Text Box 22"/>
          <p:cNvSpPr txBox="1">
            <a:spLocks noChangeArrowheads="1"/>
          </p:cNvSpPr>
          <p:nvPr/>
        </p:nvSpPr>
        <p:spPr bwMode="auto">
          <a:xfrm rot="16200000">
            <a:off x="6399213" y="265430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35" name="Rectangle 23"/>
          <p:cNvSpPr>
            <a:spLocks noChangeArrowheads="1"/>
          </p:cNvSpPr>
          <p:nvPr/>
        </p:nvSpPr>
        <p:spPr bwMode="auto">
          <a:xfrm>
            <a:off x="6313488" y="2619375"/>
            <a:ext cx="488950" cy="1535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Freeform 24"/>
          <p:cNvSpPr>
            <a:spLocks/>
          </p:cNvSpPr>
          <p:nvPr/>
        </p:nvSpPr>
        <p:spPr bwMode="auto">
          <a:xfrm>
            <a:off x="6176963" y="2619375"/>
            <a:ext cx="138112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7" name="Text Box 25"/>
          <p:cNvSpPr txBox="1">
            <a:spLocks noChangeArrowheads="1"/>
          </p:cNvSpPr>
          <p:nvPr/>
        </p:nvSpPr>
        <p:spPr bwMode="auto">
          <a:xfrm rot="16200000">
            <a:off x="6049169" y="3210719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138" name="Freeform 26"/>
          <p:cNvSpPr>
            <a:spLocks/>
          </p:cNvSpPr>
          <p:nvPr/>
        </p:nvSpPr>
        <p:spPr bwMode="auto">
          <a:xfrm>
            <a:off x="1938338" y="2549525"/>
            <a:ext cx="485775" cy="766763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9" name="Freeform 27"/>
          <p:cNvSpPr>
            <a:spLocks/>
          </p:cNvSpPr>
          <p:nvPr/>
        </p:nvSpPr>
        <p:spPr bwMode="auto">
          <a:xfrm>
            <a:off x="7635875" y="2000250"/>
            <a:ext cx="277813" cy="19383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0" name="Text Box 28"/>
          <p:cNvSpPr txBox="1">
            <a:spLocks noChangeArrowheads="1"/>
          </p:cNvSpPr>
          <p:nvPr/>
        </p:nvSpPr>
        <p:spPr bwMode="auto">
          <a:xfrm>
            <a:off x="7642225" y="3321050"/>
            <a:ext cx="417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141" name="Line 29"/>
          <p:cNvSpPr>
            <a:spLocks noChangeShapeType="1"/>
          </p:cNvSpPr>
          <p:nvPr/>
        </p:nvSpPr>
        <p:spPr bwMode="auto">
          <a:xfrm>
            <a:off x="7286625" y="3525838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2" name="Line 30"/>
          <p:cNvSpPr>
            <a:spLocks noChangeShapeType="1"/>
          </p:cNvSpPr>
          <p:nvPr/>
        </p:nvSpPr>
        <p:spPr bwMode="auto">
          <a:xfrm flipV="1">
            <a:off x="3027363" y="25971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3" name="Line 31"/>
          <p:cNvSpPr>
            <a:spLocks noChangeShapeType="1"/>
          </p:cNvSpPr>
          <p:nvPr/>
        </p:nvSpPr>
        <p:spPr bwMode="auto">
          <a:xfrm flipV="1">
            <a:off x="3027363" y="30543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4" name="Line 32"/>
          <p:cNvSpPr>
            <a:spLocks noChangeShapeType="1"/>
          </p:cNvSpPr>
          <p:nvPr/>
        </p:nvSpPr>
        <p:spPr bwMode="auto">
          <a:xfrm>
            <a:off x="3744913" y="3036888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5" name="Line 33"/>
          <p:cNvSpPr>
            <a:spLocks noChangeShapeType="1"/>
          </p:cNvSpPr>
          <p:nvPr/>
        </p:nvSpPr>
        <p:spPr bwMode="auto">
          <a:xfrm>
            <a:off x="4508500" y="2409825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6" name="Line 34"/>
          <p:cNvSpPr>
            <a:spLocks noChangeShapeType="1"/>
          </p:cNvSpPr>
          <p:nvPr/>
        </p:nvSpPr>
        <p:spPr bwMode="auto">
          <a:xfrm>
            <a:off x="4508500" y="3316288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7" name="Line 35"/>
          <p:cNvSpPr>
            <a:spLocks noChangeShapeType="1"/>
          </p:cNvSpPr>
          <p:nvPr/>
        </p:nvSpPr>
        <p:spPr bwMode="auto">
          <a:xfrm>
            <a:off x="5132388" y="2827338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8" name="Line 36"/>
          <p:cNvSpPr>
            <a:spLocks noChangeShapeType="1"/>
          </p:cNvSpPr>
          <p:nvPr/>
        </p:nvSpPr>
        <p:spPr bwMode="auto">
          <a:xfrm>
            <a:off x="5549900" y="2827338"/>
            <a:ext cx="627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9" name="Line 37"/>
          <p:cNvSpPr>
            <a:spLocks noChangeShapeType="1"/>
          </p:cNvSpPr>
          <p:nvPr/>
        </p:nvSpPr>
        <p:spPr bwMode="auto">
          <a:xfrm>
            <a:off x="6802438" y="3176588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0" name="Freeform 38"/>
          <p:cNvSpPr>
            <a:spLocks/>
          </p:cNvSpPr>
          <p:nvPr/>
        </p:nvSpPr>
        <p:spPr bwMode="auto">
          <a:xfrm>
            <a:off x="5967413" y="2479675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1" name="Freeform 39"/>
          <p:cNvSpPr>
            <a:spLocks/>
          </p:cNvSpPr>
          <p:nvPr/>
        </p:nvSpPr>
        <p:spPr bwMode="auto">
          <a:xfrm>
            <a:off x="2286000" y="3525838"/>
            <a:ext cx="5280025" cy="1697037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2" name="Line 40"/>
          <p:cNvSpPr>
            <a:spLocks noChangeShapeType="1"/>
          </p:cNvSpPr>
          <p:nvPr/>
        </p:nvSpPr>
        <p:spPr bwMode="auto">
          <a:xfrm>
            <a:off x="5549900" y="4643438"/>
            <a:ext cx="145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3" name="Line 41"/>
          <p:cNvSpPr>
            <a:spLocks noChangeShapeType="1"/>
          </p:cNvSpPr>
          <p:nvPr/>
        </p:nvSpPr>
        <p:spPr bwMode="auto">
          <a:xfrm>
            <a:off x="3744913" y="4643438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4" name="Freeform 42"/>
          <p:cNvSpPr>
            <a:spLocks/>
          </p:cNvSpPr>
          <p:nvPr/>
        </p:nvSpPr>
        <p:spPr bwMode="auto">
          <a:xfrm>
            <a:off x="2640013" y="2994025"/>
            <a:ext cx="5430837" cy="2389188"/>
          </a:xfrm>
          <a:custGeom>
            <a:avLst/>
            <a:gdLst>
              <a:gd name="T0" fmla="*/ 3319 w 3421"/>
              <a:gd name="T1" fmla="*/ 0 h 1505"/>
              <a:gd name="T2" fmla="*/ 3420 w 3421"/>
              <a:gd name="T3" fmla="*/ 0 h 1505"/>
              <a:gd name="T4" fmla="*/ 3421 w 3421"/>
              <a:gd name="T5" fmla="*/ 1504 h 1505"/>
              <a:gd name="T6" fmla="*/ 0 w 3421"/>
              <a:gd name="T7" fmla="*/ 1505 h 1505"/>
              <a:gd name="T8" fmla="*/ 0 w 3421"/>
              <a:gd name="T9" fmla="*/ 468 h 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505">
                <a:moveTo>
                  <a:pt x="3319" y="0"/>
                </a:moveTo>
                <a:lnTo>
                  <a:pt x="3420" y="0"/>
                </a:lnTo>
                <a:lnTo>
                  <a:pt x="3421" y="1504"/>
                </a:lnTo>
                <a:lnTo>
                  <a:pt x="0" y="1505"/>
                </a:lnTo>
                <a:lnTo>
                  <a:pt x="0" y="46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5" name="Freeform 43"/>
          <p:cNvSpPr>
            <a:spLocks/>
          </p:cNvSpPr>
          <p:nvPr/>
        </p:nvSpPr>
        <p:spPr bwMode="auto">
          <a:xfrm>
            <a:off x="2093913" y="3316288"/>
            <a:ext cx="1443037" cy="1327150"/>
          </a:xfrm>
          <a:custGeom>
            <a:avLst/>
            <a:gdLst>
              <a:gd name="T0" fmla="*/ 0 w 948"/>
              <a:gd name="T1" fmla="*/ 0 h 912"/>
              <a:gd name="T2" fmla="*/ 0 w 948"/>
              <a:gd name="T3" fmla="*/ 910 h 912"/>
              <a:gd name="T4" fmla="*/ 948 w 948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8" h="912">
                <a:moveTo>
                  <a:pt x="0" y="0"/>
                </a:moveTo>
                <a:lnTo>
                  <a:pt x="0" y="910"/>
                </a:lnTo>
                <a:lnTo>
                  <a:pt x="948" y="9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6" name="Freeform 44"/>
          <p:cNvSpPr>
            <a:spLocks/>
          </p:cNvSpPr>
          <p:nvPr/>
        </p:nvSpPr>
        <p:spPr bwMode="auto">
          <a:xfrm>
            <a:off x="3230563" y="4225925"/>
            <a:ext cx="234950" cy="6350"/>
          </a:xfrm>
          <a:custGeom>
            <a:avLst/>
            <a:gdLst>
              <a:gd name="T0" fmla="*/ 0 w 148"/>
              <a:gd name="T1" fmla="*/ 4 h 4"/>
              <a:gd name="T2" fmla="*/ 148 w 148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" h="4">
                <a:moveTo>
                  <a:pt x="0" y="4"/>
                </a:moveTo>
                <a:lnTo>
                  <a:pt x="1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7" name="Line 45"/>
          <p:cNvSpPr>
            <a:spLocks noChangeShapeType="1"/>
          </p:cNvSpPr>
          <p:nvPr/>
        </p:nvSpPr>
        <p:spPr bwMode="auto">
          <a:xfrm>
            <a:off x="2084388" y="4224338"/>
            <a:ext cx="687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8" name="Freeform 46"/>
          <p:cNvSpPr>
            <a:spLocks/>
          </p:cNvSpPr>
          <p:nvPr/>
        </p:nvSpPr>
        <p:spPr bwMode="auto">
          <a:xfrm>
            <a:off x="3744913" y="3155950"/>
            <a:ext cx="488950" cy="1069975"/>
          </a:xfrm>
          <a:custGeom>
            <a:avLst/>
            <a:gdLst>
              <a:gd name="T0" fmla="*/ 0 w 308"/>
              <a:gd name="T1" fmla="*/ 673 h 674"/>
              <a:gd name="T2" fmla="*/ 47 w 308"/>
              <a:gd name="T3" fmla="*/ 674 h 674"/>
              <a:gd name="T4" fmla="*/ 43 w 308"/>
              <a:gd name="T5" fmla="*/ 0 h 674"/>
              <a:gd name="T6" fmla="*/ 308 w 308"/>
              <a:gd name="T7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4">
                <a:moveTo>
                  <a:pt x="0" y="673"/>
                </a:moveTo>
                <a:lnTo>
                  <a:pt x="47" y="674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9" name="Freeform 47"/>
          <p:cNvSpPr>
            <a:spLocks/>
          </p:cNvSpPr>
          <p:nvPr/>
        </p:nvSpPr>
        <p:spPr bwMode="auto">
          <a:xfrm>
            <a:off x="4022725" y="3036888"/>
            <a:ext cx="1387475" cy="908050"/>
          </a:xfrm>
          <a:custGeom>
            <a:avLst/>
            <a:gdLst>
              <a:gd name="T0" fmla="*/ 0 w 1056"/>
              <a:gd name="T1" fmla="*/ 0 h 624"/>
              <a:gd name="T2" fmla="*/ 0 w 1056"/>
              <a:gd name="T3" fmla="*/ 624 h 624"/>
              <a:gd name="T4" fmla="*/ 1056 w 1056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624">
                <a:moveTo>
                  <a:pt x="0" y="0"/>
                </a:moveTo>
                <a:lnTo>
                  <a:pt x="0" y="624"/>
                </a:lnTo>
                <a:lnTo>
                  <a:pt x="1056" y="62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0" name="Line 48"/>
          <p:cNvSpPr>
            <a:spLocks noChangeShapeType="1"/>
          </p:cNvSpPr>
          <p:nvPr/>
        </p:nvSpPr>
        <p:spPr bwMode="auto">
          <a:xfrm>
            <a:off x="5549900" y="3944938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1" name="Line 49"/>
          <p:cNvSpPr>
            <a:spLocks noChangeShapeType="1"/>
          </p:cNvSpPr>
          <p:nvPr/>
        </p:nvSpPr>
        <p:spPr bwMode="auto">
          <a:xfrm>
            <a:off x="7286625" y="2479675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2" name="Freeform 50"/>
          <p:cNvSpPr>
            <a:spLocks/>
          </p:cNvSpPr>
          <p:nvPr/>
        </p:nvSpPr>
        <p:spPr bwMode="auto">
          <a:xfrm>
            <a:off x="687388" y="1851025"/>
            <a:ext cx="277812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3" name="Text Box 51"/>
          <p:cNvSpPr txBox="1">
            <a:spLocks noChangeArrowheads="1"/>
          </p:cNvSpPr>
          <p:nvPr/>
        </p:nvSpPr>
        <p:spPr bwMode="auto">
          <a:xfrm rot="16200000">
            <a:off x="646113" y="2105025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+</a:t>
            </a:r>
          </a:p>
        </p:txBody>
      </p:sp>
      <p:grpSp>
        <p:nvGrpSpPr>
          <p:cNvPr id="164" name="Group 52"/>
          <p:cNvGrpSpPr>
            <a:grpSpLocks/>
          </p:cNvGrpSpPr>
          <p:nvPr/>
        </p:nvGrpSpPr>
        <p:grpSpPr bwMode="auto">
          <a:xfrm>
            <a:off x="1173163" y="1781175"/>
            <a:ext cx="417512" cy="768350"/>
            <a:chOff x="4175" y="1104"/>
            <a:chExt cx="289" cy="816"/>
          </a:xfrm>
        </p:grpSpPr>
        <p:sp>
          <p:nvSpPr>
            <p:cNvPr id="165" name="Freeform 53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167" name="Text Box 55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168" name="Freeform 56"/>
          <p:cNvSpPr>
            <a:spLocks/>
          </p:cNvSpPr>
          <p:nvPr/>
        </p:nvSpPr>
        <p:spPr bwMode="auto">
          <a:xfrm>
            <a:off x="654050" y="2684463"/>
            <a:ext cx="33338" cy="90328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9" name="Line 57"/>
          <p:cNvSpPr>
            <a:spLocks noChangeShapeType="1"/>
          </p:cNvSpPr>
          <p:nvPr/>
        </p:nvSpPr>
        <p:spPr bwMode="auto">
          <a:xfrm>
            <a:off x="409575" y="1990725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0" name="Line 58"/>
          <p:cNvSpPr>
            <a:spLocks noChangeShapeType="1"/>
          </p:cNvSpPr>
          <p:nvPr/>
        </p:nvSpPr>
        <p:spPr bwMode="auto">
          <a:xfrm>
            <a:off x="965200" y="2339975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1" name="Line 59"/>
          <p:cNvSpPr>
            <a:spLocks noChangeShapeType="1"/>
          </p:cNvSpPr>
          <p:nvPr/>
        </p:nvSpPr>
        <p:spPr bwMode="auto">
          <a:xfrm>
            <a:off x="1452563" y="2130425"/>
            <a:ext cx="207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2" name="Text Box 60"/>
          <p:cNvSpPr txBox="1">
            <a:spLocks noChangeArrowheads="1"/>
          </p:cNvSpPr>
          <p:nvPr/>
        </p:nvSpPr>
        <p:spPr bwMode="auto">
          <a:xfrm rot="16200000">
            <a:off x="144463" y="3432175"/>
            <a:ext cx="560387" cy="334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173" name="Oval 61"/>
          <p:cNvSpPr>
            <a:spLocks noChangeArrowheads="1"/>
          </p:cNvSpPr>
          <p:nvPr/>
        </p:nvSpPr>
        <p:spPr bwMode="auto">
          <a:xfrm>
            <a:off x="622300" y="35528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4" name="Oval 62"/>
          <p:cNvSpPr>
            <a:spLocks noChangeArrowheads="1"/>
          </p:cNvSpPr>
          <p:nvPr/>
        </p:nvSpPr>
        <p:spPr bwMode="auto">
          <a:xfrm>
            <a:off x="2060575" y="4181475"/>
            <a:ext cx="68263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5" name="Oval 63"/>
          <p:cNvSpPr>
            <a:spLocks noChangeArrowheads="1"/>
          </p:cNvSpPr>
          <p:nvPr/>
        </p:nvSpPr>
        <p:spPr bwMode="auto">
          <a:xfrm>
            <a:off x="2066925" y="32718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6" name="Oval 64"/>
          <p:cNvSpPr>
            <a:spLocks noChangeArrowheads="1"/>
          </p:cNvSpPr>
          <p:nvPr/>
        </p:nvSpPr>
        <p:spPr bwMode="auto">
          <a:xfrm>
            <a:off x="3987800" y="29987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7" name="Oval 65"/>
          <p:cNvSpPr>
            <a:spLocks noChangeArrowheads="1"/>
          </p:cNvSpPr>
          <p:nvPr/>
        </p:nvSpPr>
        <p:spPr bwMode="auto">
          <a:xfrm>
            <a:off x="5935663" y="27892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8" name="Oval 66"/>
          <p:cNvSpPr>
            <a:spLocks noChangeArrowheads="1"/>
          </p:cNvSpPr>
          <p:nvPr/>
        </p:nvSpPr>
        <p:spPr bwMode="auto">
          <a:xfrm>
            <a:off x="2068513" y="29892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9" name="Oval 67"/>
          <p:cNvSpPr>
            <a:spLocks noChangeArrowheads="1"/>
          </p:cNvSpPr>
          <p:nvPr/>
        </p:nvSpPr>
        <p:spPr bwMode="auto">
          <a:xfrm>
            <a:off x="1479550" y="209867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0" name="Text Box 68"/>
          <p:cNvSpPr txBox="1">
            <a:spLocks noChangeArrowheads="1"/>
          </p:cNvSpPr>
          <p:nvPr/>
        </p:nvSpPr>
        <p:spPr bwMode="auto">
          <a:xfrm>
            <a:off x="1565275" y="1711325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181" name="Group 69"/>
          <p:cNvGrpSpPr>
            <a:grpSpLocks/>
          </p:cNvGrpSpPr>
          <p:nvPr/>
        </p:nvGrpSpPr>
        <p:grpSpPr bwMode="auto">
          <a:xfrm>
            <a:off x="1660525" y="1990725"/>
            <a:ext cx="277813" cy="2862263"/>
            <a:chOff x="1296" y="1920"/>
            <a:chExt cx="192" cy="1968"/>
          </a:xfrm>
        </p:grpSpPr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83" name="Line 71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84" name="Line 72"/>
          <p:cNvSpPr>
            <a:spLocks noChangeShapeType="1"/>
          </p:cNvSpPr>
          <p:nvPr/>
        </p:nvSpPr>
        <p:spPr bwMode="auto">
          <a:xfrm>
            <a:off x="2097088" y="30305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85" name="Text Box 73"/>
          <p:cNvSpPr txBox="1">
            <a:spLocks noChangeArrowheads="1"/>
          </p:cNvSpPr>
          <p:nvPr/>
        </p:nvSpPr>
        <p:spPr bwMode="auto">
          <a:xfrm>
            <a:off x="3332163" y="13017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186" name="Text Box 74"/>
          <p:cNvSpPr txBox="1">
            <a:spLocks noChangeArrowheads="1"/>
          </p:cNvSpPr>
          <p:nvPr/>
        </p:nvSpPr>
        <p:spPr bwMode="auto">
          <a:xfrm>
            <a:off x="5064125" y="1711325"/>
            <a:ext cx="1112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187" name="Text Box 75"/>
          <p:cNvSpPr txBox="1">
            <a:spLocks noChangeArrowheads="1"/>
          </p:cNvSpPr>
          <p:nvPr/>
        </p:nvSpPr>
        <p:spPr bwMode="auto">
          <a:xfrm>
            <a:off x="6662738" y="1711325"/>
            <a:ext cx="1109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grpSp>
        <p:nvGrpSpPr>
          <p:cNvPr id="188" name="Group 76"/>
          <p:cNvGrpSpPr>
            <a:grpSpLocks/>
          </p:cNvGrpSpPr>
          <p:nvPr/>
        </p:nvGrpSpPr>
        <p:grpSpPr bwMode="auto">
          <a:xfrm>
            <a:off x="3465513" y="1606550"/>
            <a:ext cx="277812" cy="3246438"/>
            <a:chOff x="1296" y="1920"/>
            <a:chExt cx="192" cy="1968"/>
          </a:xfrm>
        </p:grpSpPr>
        <p:sp>
          <p:nvSpPr>
            <p:cNvPr id="189" name="Text Box 7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0" name="Line 7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1" name="Text Box 79"/>
          <p:cNvSpPr txBox="1">
            <a:spLocks noChangeArrowheads="1"/>
          </p:cNvSpPr>
          <p:nvPr/>
        </p:nvSpPr>
        <p:spPr bwMode="auto">
          <a:xfrm>
            <a:off x="7635875" y="2314575"/>
            <a:ext cx="27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192" name="Group 80"/>
          <p:cNvGrpSpPr>
            <a:grpSpLocks/>
          </p:cNvGrpSpPr>
          <p:nvPr/>
        </p:nvGrpSpPr>
        <p:grpSpPr bwMode="auto">
          <a:xfrm>
            <a:off x="7008813" y="1990725"/>
            <a:ext cx="277812" cy="2862263"/>
            <a:chOff x="1296" y="1920"/>
            <a:chExt cx="192" cy="1968"/>
          </a:xfrm>
        </p:grpSpPr>
        <p:sp>
          <p:nvSpPr>
            <p:cNvPr id="193" name="Text Box 8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4" name="Line 8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5" name="Text Box 83"/>
          <p:cNvSpPr txBox="1">
            <a:spLocks noChangeArrowheads="1"/>
          </p:cNvSpPr>
          <p:nvPr/>
        </p:nvSpPr>
        <p:spPr bwMode="auto">
          <a:xfrm rot="16235212">
            <a:off x="784226" y="3473450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196" name="Text Box 84"/>
          <p:cNvSpPr txBox="1">
            <a:spLocks noChangeArrowheads="1"/>
          </p:cNvSpPr>
          <p:nvPr/>
        </p:nvSpPr>
        <p:spPr bwMode="auto">
          <a:xfrm>
            <a:off x="1960563" y="2292350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197" name="Text Box 85"/>
          <p:cNvSpPr txBox="1">
            <a:spLocks noChangeArrowheads="1"/>
          </p:cNvSpPr>
          <p:nvPr/>
        </p:nvSpPr>
        <p:spPr bwMode="auto">
          <a:xfrm rot="16200000">
            <a:off x="1880394" y="4672806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198" name="Text Box 86"/>
          <p:cNvSpPr txBox="1">
            <a:spLocks noChangeArrowheads="1"/>
          </p:cNvSpPr>
          <p:nvPr/>
        </p:nvSpPr>
        <p:spPr bwMode="auto">
          <a:xfrm rot="16219156">
            <a:off x="2101851" y="3832225"/>
            <a:ext cx="627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15:0</a:t>
            </a:r>
          </a:p>
        </p:txBody>
      </p:sp>
      <p:sp>
        <p:nvSpPr>
          <p:cNvPr id="199" name="Text Box 87"/>
          <p:cNvSpPr txBox="1">
            <a:spLocks noChangeArrowheads="1"/>
          </p:cNvSpPr>
          <p:nvPr/>
        </p:nvSpPr>
        <p:spPr bwMode="auto">
          <a:xfrm rot="16200000">
            <a:off x="1956594" y="2615406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200" name="Text Box 88"/>
          <p:cNvSpPr txBox="1">
            <a:spLocks noChangeArrowheads="1"/>
          </p:cNvSpPr>
          <p:nvPr/>
        </p:nvSpPr>
        <p:spPr bwMode="auto">
          <a:xfrm>
            <a:off x="131763" y="1781175"/>
            <a:ext cx="3476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201" name="Freeform 89"/>
          <p:cNvSpPr>
            <a:spLocks/>
          </p:cNvSpPr>
          <p:nvPr/>
        </p:nvSpPr>
        <p:spPr bwMode="auto">
          <a:xfrm>
            <a:off x="387350" y="2117725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02" name="Group 90"/>
          <p:cNvGrpSpPr>
            <a:grpSpLocks/>
          </p:cNvGrpSpPr>
          <p:nvPr/>
        </p:nvGrpSpPr>
        <p:grpSpPr bwMode="auto">
          <a:xfrm>
            <a:off x="5272088" y="2060575"/>
            <a:ext cx="277812" cy="2862263"/>
            <a:chOff x="1296" y="1920"/>
            <a:chExt cx="192" cy="1968"/>
          </a:xfrm>
        </p:grpSpPr>
        <p:sp>
          <p:nvSpPr>
            <p:cNvPr id="203" name="Text Box 9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04" name="Line 9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05" name="Freeform 93"/>
          <p:cNvSpPr>
            <a:spLocks/>
          </p:cNvSpPr>
          <p:nvPr/>
        </p:nvSpPr>
        <p:spPr bwMode="auto">
          <a:xfrm>
            <a:off x="3741738" y="2228850"/>
            <a:ext cx="481012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6" name="Freeform 94"/>
          <p:cNvSpPr>
            <a:spLocks/>
          </p:cNvSpPr>
          <p:nvPr/>
        </p:nvSpPr>
        <p:spPr bwMode="auto">
          <a:xfrm>
            <a:off x="4089400" y="2746375"/>
            <a:ext cx="1884363" cy="2185988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7" name="Freeform 95"/>
          <p:cNvSpPr>
            <a:spLocks/>
          </p:cNvSpPr>
          <p:nvPr/>
        </p:nvSpPr>
        <p:spPr bwMode="auto">
          <a:xfrm>
            <a:off x="3971925" y="2620963"/>
            <a:ext cx="3373438" cy="2443162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8" name="Freeform 96"/>
          <p:cNvSpPr>
            <a:spLocks/>
          </p:cNvSpPr>
          <p:nvPr/>
        </p:nvSpPr>
        <p:spPr bwMode="auto">
          <a:xfrm>
            <a:off x="3906838" y="2463800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9" name="Line 97"/>
          <p:cNvSpPr>
            <a:spLocks noChangeShapeType="1"/>
          </p:cNvSpPr>
          <p:nvPr/>
        </p:nvSpPr>
        <p:spPr bwMode="auto">
          <a:xfrm flipV="1">
            <a:off x="3971925" y="3292475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0" name="Line 98"/>
          <p:cNvSpPr>
            <a:spLocks noChangeShapeType="1"/>
          </p:cNvSpPr>
          <p:nvPr/>
        </p:nvSpPr>
        <p:spPr bwMode="auto">
          <a:xfrm>
            <a:off x="4021138" y="3419475"/>
            <a:ext cx="2047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1" name="Line 99"/>
          <p:cNvSpPr>
            <a:spLocks noChangeShapeType="1"/>
          </p:cNvSpPr>
          <p:nvPr/>
        </p:nvSpPr>
        <p:spPr bwMode="auto">
          <a:xfrm flipV="1">
            <a:off x="4098925" y="3576638"/>
            <a:ext cx="131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2" name="Oval 100"/>
          <p:cNvSpPr>
            <a:spLocks noChangeArrowheads="1"/>
          </p:cNvSpPr>
          <p:nvPr/>
        </p:nvSpPr>
        <p:spPr bwMode="auto">
          <a:xfrm>
            <a:off x="4062413" y="355282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3" name="Oval 101"/>
          <p:cNvSpPr>
            <a:spLocks noChangeArrowheads="1"/>
          </p:cNvSpPr>
          <p:nvPr/>
        </p:nvSpPr>
        <p:spPr bwMode="auto">
          <a:xfrm>
            <a:off x="3995738" y="340042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4" name="Oval 102"/>
          <p:cNvSpPr>
            <a:spLocks noChangeArrowheads="1"/>
          </p:cNvSpPr>
          <p:nvPr/>
        </p:nvSpPr>
        <p:spPr bwMode="auto">
          <a:xfrm>
            <a:off x="3944938" y="326866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5" name="Freeform 103"/>
          <p:cNvSpPr>
            <a:spLocks/>
          </p:cNvSpPr>
          <p:nvPr/>
        </p:nvSpPr>
        <p:spPr bwMode="auto">
          <a:xfrm>
            <a:off x="2189163" y="1301750"/>
            <a:ext cx="277812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6" name="Line 104"/>
          <p:cNvSpPr>
            <a:spLocks noChangeShapeType="1"/>
          </p:cNvSpPr>
          <p:nvPr/>
        </p:nvSpPr>
        <p:spPr bwMode="auto">
          <a:xfrm>
            <a:off x="2471738" y="18351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7" name="Text Box 105"/>
          <p:cNvSpPr txBox="1">
            <a:spLocks noChangeArrowheads="1"/>
          </p:cNvSpPr>
          <p:nvPr/>
        </p:nvSpPr>
        <p:spPr bwMode="auto">
          <a:xfrm>
            <a:off x="3027363" y="1941513"/>
            <a:ext cx="228600" cy="276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=</a:t>
            </a:r>
          </a:p>
        </p:txBody>
      </p:sp>
      <p:sp>
        <p:nvSpPr>
          <p:cNvPr id="218" name="Line 106"/>
          <p:cNvSpPr>
            <a:spLocks noChangeShapeType="1"/>
          </p:cNvSpPr>
          <p:nvPr/>
        </p:nvSpPr>
        <p:spPr bwMode="auto">
          <a:xfrm flipV="1">
            <a:off x="3103563" y="2216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9" name="Line 107"/>
          <p:cNvSpPr>
            <a:spLocks noChangeShapeType="1"/>
          </p:cNvSpPr>
          <p:nvPr/>
        </p:nvSpPr>
        <p:spPr bwMode="auto">
          <a:xfrm flipV="1">
            <a:off x="3179763" y="22161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0" name="Line 108"/>
          <p:cNvSpPr>
            <a:spLocks noChangeShapeType="1"/>
          </p:cNvSpPr>
          <p:nvPr/>
        </p:nvSpPr>
        <p:spPr bwMode="auto">
          <a:xfrm>
            <a:off x="3255963" y="20637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1" name="Oval 109"/>
          <p:cNvSpPr>
            <a:spLocks noChangeArrowheads="1"/>
          </p:cNvSpPr>
          <p:nvPr/>
        </p:nvSpPr>
        <p:spPr bwMode="auto">
          <a:xfrm>
            <a:off x="3138488" y="301625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2" name="Oval 110"/>
          <p:cNvSpPr>
            <a:spLocks noChangeArrowheads="1"/>
          </p:cNvSpPr>
          <p:nvPr/>
        </p:nvSpPr>
        <p:spPr bwMode="auto">
          <a:xfrm>
            <a:off x="3068638" y="2557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3" name="Freeform 111"/>
          <p:cNvSpPr>
            <a:spLocks/>
          </p:cNvSpPr>
          <p:nvPr/>
        </p:nvSpPr>
        <p:spPr bwMode="auto">
          <a:xfrm>
            <a:off x="1350963" y="1149350"/>
            <a:ext cx="2743200" cy="914400"/>
          </a:xfrm>
          <a:custGeom>
            <a:avLst/>
            <a:gdLst>
              <a:gd name="T0" fmla="*/ 1504 w 1728"/>
              <a:gd name="T1" fmla="*/ 573 h 576"/>
              <a:gd name="T2" fmla="*/ 1728 w 1728"/>
              <a:gd name="T3" fmla="*/ 576 h 576"/>
              <a:gd name="T4" fmla="*/ 1728 w 1728"/>
              <a:gd name="T5" fmla="*/ 0 h 576"/>
              <a:gd name="T6" fmla="*/ 0 w 1728"/>
              <a:gd name="T7" fmla="*/ 0 h 576"/>
              <a:gd name="T8" fmla="*/ 0 w 1728"/>
              <a:gd name="T9" fmla="*/ 46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8" h="576">
                <a:moveTo>
                  <a:pt x="1504" y="573"/>
                </a:moveTo>
                <a:lnTo>
                  <a:pt x="1728" y="576"/>
                </a:lnTo>
                <a:lnTo>
                  <a:pt x="1728" y="0"/>
                </a:lnTo>
                <a:lnTo>
                  <a:pt x="0" y="0"/>
                </a:lnTo>
                <a:lnTo>
                  <a:pt x="0" y="46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4" name="Freeform 112"/>
          <p:cNvSpPr>
            <a:spLocks/>
          </p:cNvSpPr>
          <p:nvPr/>
        </p:nvSpPr>
        <p:spPr bwMode="auto">
          <a:xfrm>
            <a:off x="1046163" y="1266825"/>
            <a:ext cx="2971800" cy="720725"/>
          </a:xfrm>
          <a:custGeom>
            <a:avLst/>
            <a:gdLst>
              <a:gd name="T0" fmla="*/ 1699 w 1872"/>
              <a:gd name="T1" fmla="*/ 355 h 454"/>
              <a:gd name="T2" fmla="*/ 1872 w 1872"/>
              <a:gd name="T3" fmla="*/ 358 h 454"/>
              <a:gd name="T4" fmla="*/ 1869 w 1872"/>
              <a:gd name="T5" fmla="*/ 3 h 454"/>
              <a:gd name="T6" fmla="*/ 0 w 1872"/>
              <a:gd name="T7" fmla="*/ 0 h 454"/>
              <a:gd name="T8" fmla="*/ 0 w 1872"/>
              <a:gd name="T9" fmla="*/ 454 h 454"/>
              <a:gd name="T10" fmla="*/ 74 w 1872"/>
              <a:gd name="T11" fmla="*/ 45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2" h="454">
                <a:moveTo>
                  <a:pt x="1699" y="355"/>
                </a:moveTo>
                <a:lnTo>
                  <a:pt x="1872" y="358"/>
                </a:lnTo>
                <a:lnTo>
                  <a:pt x="1869" y="3"/>
                </a:lnTo>
                <a:lnTo>
                  <a:pt x="0" y="0"/>
                </a:lnTo>
                <a:lnTo>
                  <a:pt x="0" y="454"/>
                </a:lnTo>
                <a:lnTo>
                  <a:pt x="74" y="45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5" name="Freeform 113"/>
          <p:cNvSpPr>
            <a:spLocks/>
          </p:cNvSpPr>
          <p:nvPr/>
        </p:nvSpPr>
        <p:spPr bwMode="auto">
          <a:xfrm>
            <a:off x="1935163" y="2135188"/>
            <a:ext cx="254000" cy="6350"/>
          </a:xfrm>
          <a:custGeom>
            <a:avLst/>
            <a:gdLst>
              <a:gd name="T0" fmla="*/ 0 w 160"/>
              <a:gd name="T1" fmla="*/ 0 h 4"/>
              <a:gd name="T2" fmla="*/ 160 w 160"/>
              <a:gd name="T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" h="4">
                <a:moveTo>
                  <a:pt x="0" y="0"/>
                </a:moveTo>
                <a:lnTo>
                  <a:pt x="160" y="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6" name="Line 114"/>
          <p:cNvSpPr>
            <a:spLocks noChangeShapeType="1"/>
          </p:cNvSpPr>
          <p:nvPr/>
        </p:nvSpPr>
        <p:spPr bwMode="auto">
          <a:xfrm flipV="1">
            <a:off x="3297238" y="40592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7" name="Text Box 115"/>
          <p:cNvSpPr txBox="1">
            <a:spLocks noChangeArrowheads="1"/>
          </p:cNvSpPr>
          <p:nvPr/>
        </p:nvSpPr>
        <p:spPr bwMode="auto">
          <a:xfrm>
            <a:off x="3184525" y="38925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*</a:t>
            </a:r>
          </a:p>
        </p:txBody>
      </p:sp>
      <p:sp>
        <p:nvSpPr>
          <p:cNvPr id="228" name="Text Box 116"/>
          <p:cNvSpPr txBox="1">
            <a:spLocks noChangeArrowheads="1"/>
          </p:cNvSpPr>
          <p:nvPr/>
        </p:nvSpPr>
        <p:spPr bwMode="auto">
          <a:xfrm>
            <a:off x="1579563" y="13779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*</a:t>
            </a:r>
          </a:p>
        </p:txBody>
      </p:sp>
      <p:sp>
        <p:nvSpPr>
          <p:cNvPr id="229" name="Line 117"/>
          <p:cNvSpPr>
            <a:spLocks noChangeShapeType="1"/>
          </p:cNvSpPr>
          <p:nvPr/>
        </p:nvSpPr>
        <p:spPr bwMode="auto">
          <a:xfrm>
            <a:off x="1808163" y="1530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0" name="Text Box 118"/>
          <p:cNvSpPr txBox="1">
            <a:spLocks noChangeArrowheads="1"/>
          </p:cNvSpPr>
          <p:nvPr/>
        </p:nvSpPr>
        <p:spPr bwMode="auto">
          <a:xfrm rot="16200000">
            <a:off x="2155825" y="1557338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+</a:t>
            </a:r>
          </a:p>
        </p:txBody>
      </p:sp>
      <p:sp>
        <p:nvSpPr>
          <p:cNvPr id="231" name="Oval 119"/>
          <p:cNvSpPr>
            <a:spLocks noChangeArrowheads="1"/>
          </p:cNvSpPr>
          <p:nvPr/>
        </p:nvSpPr>
        <p:spPr bwMode="auto">
          <a:xfrm>
            <a:off x="3260725" y="41894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4" name="Abgerundete rechteckige Legende 233"/>
          <p:cNvSpPr/>
          <p:nvPr/>
        </p:nvSpPr>
        <p:spPr bwMode="auto">
          <a:xfrm>
            <a:off x="131764" y="4365104"/>
            <a:ext cx="1600200" cy="1080120"/>
          </a:xfrm>
          <a:prstGeom prst="wedgeRoundRectCallout">
            <a:avLst>
              <a:gd name="adj1" fmla="val -34716"/>
              <a:gd name="adj2" fmla="val -94721"/>
              <a:gd name="adj3" fmla="val 16667"/>
            </a:avLst>
          </a:prstGeom>
          <a:solidFill>
            <a:srgbClr val="AAA28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2" name="Textfeld 231"/>
          <p:cNvSpPr txBox="1"/>
          <p:nvPr/>
        </p:nvSpPr>
        <p:spPr>
          <a:xfrm>
            <a:off x="159669" y="4293096"/>
            <a:ext cx="1820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Folgeadresse bei fallender Flanke übernommen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17720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E91E5A2-F504-469D-B844-42F63FCE1BB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</a:t>
            </a:r>
            <a:r>
              <a:rPr lang="en-US" i="1" dirty="0" smtClean="0"/>
              <a:t>branch delay penalty</a:t>
            </a:r>
            <a:r>
              <a:rPr lang="de-DE" dirty="0" smtClean="0"/>
              <a:t> – </a:t>
            </a:r>
            <a:r>
              <a:rPr lang="en-US" i="1" dirty="0" smtClean="0"/>
              <a:t>delayed branch</a:t>
            </a:r>
            <a:r>
              <a:rPr lang="en-US" dirty="0" smtClean="0"/>
              <a:t> (4)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92472"/>
              </p:ext>
            </p:extLst>
          </p:nvPr>
        </p:nvGraphicFramePr>
        <p:xfrm>
          <a:off x="179388" y="5661248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...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...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beq $12,$2,t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3"/>
          <p:cNvSpPr txBox="1">
            <a:spLocks noChangeArrowheads="1"/>
          </p:cNvSpPr>
          <p:nvPr/>
        </p:nvSpPr>
        <p:spPr bwMode="auto">
          <a:xfrm rot="16200000">
            <a:off x="2647951" y="230505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2225" y="2270125"/>
            <a:ext cx="465138" cy="1465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7" name="Freeform 5"/>
          <p:cNvSpPr>
            <a:spLocks/>
          </p:cNvSpPr>
          <p:nvPr/>
        </p:nvSpPr>
        <p:spPr bwMode="auto">
          <a:xfrm>
            <a:off x="2424113" y="2271713"/>
            <a:ext cx="139700" cy="487362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8" name="Freeform 6"/>
          <p:cNvSpPr>
            <a:spLocks/>
          </p:cNvSpPr>
          <p:nvPr/>
        </p:nvSpPr>
        <p:spPr bwMode="auto">
          <a:xfrm>
            <a:off x="2424113" y="2759075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9" name="Freeform 7"/>
          <p:cNvSpPr>
            <a:spLocks/>
          </p:cNvSpPr>
          <p:nvPr/>
        </p:nvSpPr>
        <p:spPr bwMode="auto">
          <a:xfrm>
            <a:off x="2424113" y="3246438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0" name="Line 8"/>
          <p:cNvSpPr>
            <a:spLocks noChangeShapeType="1"/>
          </p:cNvSpPr>
          <p:nvPr/>
        </p:nvSpPr>
        <p:spPr bwMode="auto">
          <a:xfrm>
            <a:off x="568325" y="3595688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 rot="16200000">
            <a:off x="2651126" y="3978275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4646613" y="2060575"/>
            <a:ext cx="492125" cy="1517650"/>
            <a:chOff x="4608" y="1152"/>
            <a:chExt cx="351" cy="1044"/>
          </a:xfrm>
        </p:grpSpPr>
        <p:sp>
          <p:nvSpPr>
            <p:cNvPr id="123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25" name="Text Box 13"/>
          <p:cNvSpPr txBox="1">
            <a:spLocks noChangeArrowheads="1"/>
          </p:cNvSpPr>
          <p:nvPr/>
        </p:nvSpPr>
        <p:spPr bwMode="auto">
          <a:xfrm rot="16200000">
            <a:off x="2419351" y="2824162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26" name="Freeform 14"/>
          <p:cNvSpPr>
            <a:spLocks/>
          </p:cNvSpPr>
          <p:nvPr/>
        </p:nvSpPr>
        <p:spPr bwMode="auto">
          <a:xfrm>
            <a:off x="4230688" y="2060575"/>
            <a:ext cx="277812" cy="7572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7" name="Text Box 15"/>
          <p:cNvSpPr txBox="1">
            <a:spLocks noChangeArrowheads="1"/>
          </p:cNvSpPr>
          <p:nvPr/>
        </p:nvSpPr>
        <p:spPr bwMode="auto">
          <a:xfrm>
            <a:off x="4229100" y="2462213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28" name="Rectangle 16"/>
          <p:cNvSpPr>
            <a:spLocks noChangeArrowheads="1"/>
          </p:cNvSpPr>
          <p:nvPr/>
        </p:nvSpPr>
        <p:spPr bwMode="auto">
          <a:xfrm>
            <a:off x="1027113" y="3036888"/>
            <a:ext cx="417512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9" name="Freeform 17"/>
          <p:cNvSpPr>
            <a:spLocks/>
          </p:cNvSpPr>
          <p:nvPr/>
        </p:nvSpPr>
        <p:spPr bwMode="auto">
          <a:xfrm>
            <a:off x="819150" y="3036888"/>
            <a:ext cx="207963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0" name="Freeform 18"/>
          <p:cNvSpPr>
            <a:spLocks/>
          </p:cNvSpPr>
          <p:nvPr/>
        </p:nvSpPr>
        <p:spPr bwMode="auto">
          <a:xfrm>
            <a:off x="1443038" y="3663950"/>
            <a:ext cx="217487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1" name="Freeform 19"/>
          <p:cNvSpPr>
            <a:spLocks/>
          </p:cNvSpPr>
          <p:nvPr/>
        </p:nvSpPr>
        <p:spPr bwMode="auto">
          <a:xfrm>
            <a:off x="4230688" y="2897188"/>
            <a:ext cx="277812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2" name="Text Box 20"/>
          <p:cNvSpPr txBox="1">
            <a:spLocks noChangeArrowheads="1"/>
          </p:cNvSpPr>
          <p:nvPr/>
        </p:nvSpPr>
        <p:spPr bwMode="auto">
          <a:xfrm>
            <a:off x="4232275" y="2941638"/>
            <a:ext cx="2206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3" name="Text Box 21"/>
          <p:cNvSpPr txBox="1">
            <a:spLocks noChangeArrowheads="1"/>
          </p:cNvSpPr>
          <p:nvPr/>
        </p:nvSpPr>
        <p:spPr bwMode="auto">
          <a:xfrm>
            <a:off x="4229100" y="3305175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4" name="Text Box 22"/>
          <p:cNvSpPr txBox="1">
            <a:spLocks noChangeArrowheads="1"/>
          </p:cNvSpPr>
          <p:nvPr/>
        </p:nvSpPr>
        <p:spPr bwMode="auto">
          <a:xfrm rot="16200000">
            <a:off x="6399213" y="265430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35" name="Rectangle 23"/>
          <p:cNvSpPr>
            <a:spLocks noChangeArrowheads="1"/>
          </p:cNvSpPr>
          <p:nvPr/>
        </p:nvSpPr>
        <p:spPr bwMode="auto">
          <a:xfrm>
            <a:off x="6313488" y="2619375"/>
            <a:ext cx="488950" cy="1535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Freeform 24"/>
          <p:cNvSpPr>
            <a:spLocks/>
          </p:cNvSpPr>
          <p:nvPr/>
        </p:nvSpPr>
        <p:spPr bwMode="auto">
          <a:xfrm>
            <a:off x="6176963" y="2619375"/>
            <a:ext cx="138112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7" name="Text Box 25"/>
          <p:cNvSpPr txBox="1">
            <a:spLocks noChangeArrowheads="1"/>
          </p:cNvSpPr>
          <p:nvPr/>
        </p:nvSpPr>
        <p:spPr bwMode="auto">
          <a:xfrm rot="16200000">
            <a:off x="6049169" y="3210719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138" name="Freeform 26"/>
          <p:cNvSpPr>
            <a:spLocks/>
          </p:cNvSpPr>
          <p:nvPr/>
        </p:nvSpPr>
        <p:spPr bwMode="auto">
          <a:xfrm>
            <a:off x="1938338" y="2549525"/>
            <a:ext cx="485775" cy="766763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9" name="Freeform 27"/>
          <p:cNvSpPr>
            <a:spLocks/>
          </p:cNvSpPr>
          <p:nvPr/>
        </p:nvSpPr>
        <p:spPr bwMode="auto">
          <a:xfrm>
            <a:off x="7635875" y="2000250"/>
            <a:ext cx="277813" cy="19383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0" name="Text Box 28"/>
          <p:cNvSpPr txBox="1">
            <a:spLocks noChangeArrowheads="1"/>
          </p:cNvSpPr>
          <p:nvPr/>
        </p:nvSpPr>
        <p:spPr bwMode="auto">
          <a:xfrm>
            <a:off x="7642225" y="3321050"/>
            <a:ext cx="417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141" name="Line 29"/>
          <p:cNvSpPr>
            <a:spLocks noChangeShapeType="1"/>
          </p:cNvSpPr>
          <p:nvPr/>
        </p:nvSpPr>
        <p:spPr bwMode="auto">
          <a:xfrm>
            <a:off x="7286625" y="3525838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2" name="Line 30"/>
          <p:cNvSpPr>
            <a:spLocks noChangeShapeType="1"/>
          </p:cNvSpPr>
          <p:nvPr/>
        </p:nvSpPr>
        <p:spPr bwMode="auto">
          <a:xfrm flipV="1">
            <a:off x="3027363" y="25971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3" name="Line 31"/>
          <p:cNvSpPr>
            <a:spLocks noChangeShapeType="1"/>
          </p:cNvSpPr>
          <p:nvPr/>
        </p:nvSpPr>
        <p:spPr bwMode="auto">
          <a:xfrm flipV="1">
            <a:off x="3027363" y="30543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4" name="Line 32"/>
          <p:cNvSpPr>
            <a:spLocks noChangeShapeType="1"/>
          </p:cNvSpPr>
          <p:nvPr/>
        </p:nvSpPr>
        <p:spPr bwMode="auto">
          <a:xfrm>
            <a:off x="3744913" y="3036888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5" name="Line 33"/>
          <p:cNvSpPr>
            <a:spLocks noChangeShapeType="1"/>
          </p:cNvSpPr>
          <p:nvPr/>
        </p:nvSpPr>
        <p:spPr bwMode="auto">
          <a:xfrm>
            <a:off x="4508500" y="2409825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6" name="Line 34"/>
          <p:cNvSpPr>
            <a:spLocks noChangeShapeType="1"/>
          </p:cNvSpPr>
          <p:nvPr/>
        </p:nvSpPr>
        <p:spPr bwMode="auto">
          <a:xfrm>
            <a:off x="4508500" y="3316288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7" name="Line 35"/>
          <p:cNvSpPr>
            <a:spLocks noChangeShapeType="1"/>
          </p:cNvSpPr>
          <p:nvPr/>
        </p:nvSpPr>
        <p:spPr bwMode="auto">
          <a:xfrm>
            <a:off x="5132388" y="2827338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8" name="Line 36"/>
          <p:cNvSpPr>
            <a:spLocks noChangeShapeType="1"/>
          </p:cNvSpPr>
          <p:nvPr/>
        </p:nvSpPr>
        <p:spPr bwMode="auto">
          <a:xfrm>
            <a:off x="5549900" y="2827338"/>
            <a:ext cx="627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9" name="Line 37"/>
          <p:cNvSpPr>
            <a:spLocks noChangeShapeType="1"/>
          </p:cNvSpPr>
          <p:nvPr/>
        </p:nvSpPr>
        <p:spPr bwMode="auto">
          <a:xfrm>
            <a:off x="6802438" y="3176588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0" name="Freeform 38"/>
          <p:cNvSpPr>
            <a:spLocks/>
          </p:cNvSpPr>
          <p:nvPr/>
        </p:nvSpPr>
        <p:spPr bwMode="auto">
          <a:xfrm>
            <a:off x="5967413" y="2479675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1" name="Freeform 39"/>
          <p:cNvSpPr>
            <a:spLocks/>
          </p:cNvSpPr>
          <p:nvPr/>
        </p:nvSpPr>
        <p:spPr bwMode="auto">
          <a:xfrm>
            <a:off x="2286000" y="3525838"/>
            <a:ext cx="5280025" cy="1697037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2" name="Line 40"/>
          <p:cNvSpPr>
            <a:spLocks noChangeShapeType="1"/>
          </p:cNvSpPr>
          <p:nvPr/>
        </p:nvSpPr>
        <p:spPr bwMode="auto">
          <a:xfrm>
            <a:off x="5549900" y="4643438"/>
            <a:ext cx="145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3" name="Line 41"/>
          <p:cNvSpPr>
            <a:spLocks noChangeShapeType="1"/>
          </p:cNvSpPr>
          <p:nvPr/>
        </p:nvSpPr>
        <p:spPr bwMode="auto">
          <a:xfrm>
            <a:off x="3744913" y="4643438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4" name="Freeform 42"/>
          <p:cNvSpPr>
            <a:spLocks/>
          </p:cNvSpPr>
          <p:nvPr/>
        </p:nvSpPr>
        <p:spPr bwMode="auto">
          <a:xfrm>
            <a:off x="2640013" y="2994025"/>
            <a:ext cx="5430837" cy="2389188"/>
          </a:xfrm>
          <a:custGeom>
            <a:avLst/>
            <a:gdLst>
              <a:gd name="T0" fmla="*/ 3319 w 3421"/>
              <a:gd name="T1" fmla="*/ 0 h 1505"/>
              <a:gd name="T2" fmla="*/ 3420 w 3421"/>
              <a:gd name="T3" fmla="*/ 0 h 1505"/>
              <a:gd name="T4" fmla="*/ 3421 w 3421"/>
              <a:gd name="T5" fmla="*/ 1504 h 1505"/>
              <a:gd name="T6" fmla="*/ 0 w 3421"/>
              <a:gd name="T7" fmla="*/ 1505 h 1505"/>
              <a:gd name="T8" fmla="*/ 0 w 3421"/>
              <a:gd name="T9" fmla="*/ 468 h 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505">
                <a:moveTo>
                  <a:pt x="3319" y="0"/>
                </a:moveTo>
                <a:lnTo>
                  <a:pt x="3420" y="0"/>
                </a:lnTo>
                <a:lnTo>
                  <a:pt x="3421" y="1504"/>
                </a:lnTo>
                <a:lnTo>
                  <a:pt x="0" y="1505"/>
                </a:lnTo>
                <a:lnTo>
                  <a:pt x="0" y="46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5" name="Freeform 43"/>
          <p:cNvSpPr>
            <a:spLocks/>
          </p:cNvSpPr>
          <p:nvPr/>
        </p:nvSpPr>
        <p:spPr bwMode="auto">
          <a:xfrm>
            <a:off x="2093913" y="3316288"/>
            <a:ext cx="1443037" cy="1327150"/>
          </a:xfrm>
          <a:custGeom>
            <a:avLst/>
            <a:gdLst>
              <a:gd name="T0" fmla="*/ 0 w 948"/>
              <a:gd name="T1" fmla="*/ 0 h 912"/>
              <a:gd name="T2" fmla="*/ 0 w 948"/>
              <a:gd name="T3" fmla="*/ 910 h 912"/>
              <a:gd name="T4" fmla="*/ 948 w 948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8" h="912">
                <a:moveTo>
                  <a:pt x="0" y="0"/>
                </a:moveTo>
                <a:lnTo>
                  <a:pt x="0" y="910"/>
                </a:lnTo>
                <a:lnTo>
                  <a:pt x="948" y="9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6" name="Freeform 44"/>
          <p:cNvSpPr>
            <a:spLocks/>
          </p:cNvSpPr>
          <p:nvPr/>
        </p:nvSpPr>
        <p:spPr bwMode="auto">
          <a:xfrm>
            <a:off x="3230563" y="4225925"/>
            <a:ext cx="234950" cy="6350"/>
          </a:xfrm>
          <a:custGeom>
            <a:avLst/>
            <a:gdLst>
              <a:gd name="T0" fmla="*/ 0 w 148"/>
              <a:gd name="T1" fmla="*/ 4 h 4"/>
              <a:gd name="T2" fmla="*/ 148 w 148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" h="4">
                <a:moveTo>
                  <a:pt x="0" y="4"/>
                </a:moveTo>
                <a:lnTo>
                  <a:pt x="1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7" name="Line 45"/>
          <p:cNvSpPr>
            <a:spLocks noChangeShapeType="1"/>
          </p:cNvSpPr>
          <p:nvPr/>
        </p:nvSpPr>
        <p:spPr bwMode="auto">
          <a:xfrm>
            <a:off x="2084388" y="4224338"/>
            <a:ext cx="687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8" name="Freeform 46"/>
          <p:cNvSpPr>
            <a:spLocks/>
          </p:cNvSpPr>
          <p:nvPr/>
        </p:nvSpPr>
        <p:spPr bwMode="auto">
          <a:xfrm>
            <a:off x="3744913" y="3155950"/>
            <a:ext cx="488950" cy="1069975"/>
          </a:xfrm>
          <a:custGeom>
            <a:avLst/>
            <a:gdLst>
              <a:gd name="T0" fmla="*/ 0 w 308"/>
              <a:gd name="T1" fmla="*/ 673 h 674"/>
              <a:gd name="T2" fmla="*/ 47 w 308"/>
              <a:gd name="T3" fmla="*/ 674 h 674"/>
              <a:gd name="T4" fmla="*/ 43 w 308"/>
              <a:gd name="T5" fmla="*/ 0 h 674"/>
              <a:gd name="T6" fmla="*/ 308 w 308"/>
              <a:gd name="T7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4">
                <a:moveTo>
                  <a:pt x="0" y="673"/>
                </a:moveTo>
                <a:lnTo>
                  <a:pt x="47" y="674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9" name="Freeform 47"/>
          <p:cNvSpPr>
            <a:spLocks/>
          </p:cNvSpPr>
          <p:nvPr/>
        </p:nvSpPr>
        <p:spPr bwMode="auto">
          <a:xfrm>
            <a:off x="4022725" y="3036888"/>
            <a:ext cx="1387475" cy="908050"/>
          </a:xfrm>
          <a:custGeom>
            <a:avLst/>
            <a:gdLst>
              <a:gd name="T0" fmla="*/ 0 w 1056"/>
              <a:gd name="T1" fmla="*/ 0 h 624"/>
              <a:gd name="T2" fmla="*/ 0 w 1056"/>
              <a:gd name="T3" fmla="*/ 624 h 624"/>
              <a:gd name="T4" fmla="*/ 1056 w 1056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624">
                <a:moveTo>
                  <a:pt x="0" y="0"/>
                </a:moveTo>
                <a:lnTo>
                  <a:pt x="0" y="624"/>
                </a:lnTo>
                <a:lnTo>
                  <a:pt x="1056" y="62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0" name="Line 48"/>
          <p:cNvSpPr>
            <a:spLocks noChangeShapeType="1"/>
          </p:cNvSpPr>
          <p:nvPr/>
        </p:nvSpPr>
        <p:spPr bwMode="auto">
          <a:xfrm>
            <a:off x="5549900" y="3944938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1" name="Line 49"/>
          <p:cNvSpPr>
            <a:spLocks noChangeShapeType="1"/>
          </p:cNvSpPr>
          <p:nvPr/>
        </p:nvSpPr>
        <p:spPr bwMode="auto">
          <a:xfrm>
            <a:off x="7286625" y="2479675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2" name="Freeform 50"/>
          <p:cNvSpPr>
            <a:spLocks/>
          </p:cNvSpPr>
          <p:nvPr/>
        </p:nvSpPr>
        <p:spPr bwMode="auto">
          <a:xfrm>
            <a:off x="687388" y="1851025"/>
            <a:ext cx="277812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3" name="Text Box 51"/>
          <p:cNvSpPr txBox="1">
            <a:spLocks noChangeArrowheads="1"/>
          </p:cNvSpPr>
          <p:nvPr/>
        </p:nvSpPr>
        <p:spPr bwMode="auto">
          <a:xfrm rot="16200000">
            <a:off x="646113" y="2105025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+</a:t>
            </a:r>
          </a:p>
        </p:txBody>
      </p:sp>
      <p:grpSp>
        <p:nvGrpSpPr>
          <p:cNvPr id="164" name="Group 52"/>
          <p:cNvGrpSpPr>
            <a:grpSpLocks/>
          </p:cNvGrpSpPr>
          <p:nvPr/>
        </p:nvGrpSpPr>
        <p:grpSpPr bwMode="auto">
          <a:xfrm>
            <a:off x="1173163" y="1781175"/>
            <a:ext cx="417512" cy="768350"/>
            <a:chOff x="4175" y="1104"/>
            <a:chExt cx="289" cy="816"/>
          </a:xfrm>
        </p:grpSpPr>
        <p:sp>
          <p:nvSpPr>
            <p:cNvPr id="165" name="Freeform 53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167" name="Text Box 55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168" name="Freeform 56"/>
          <p:cNvSpPr>
            <a:spLocks/>
          </p:cNvSpPr>
          <p:nvPr/>
        </p:nvSpPr>
        <p:spPr bwMode="auto">
          <a:xfrm>
            <a:off x="654050" y="2684463"/>
            <a:ext cx="33338" cy="90328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9" name="Line 57"/>
          <p:cNvSpPr>
            <a:spLocks noChangeShapeType="1"/>
          </p:cNvSpPr>
          <p:nvPr/>
        </p:nvSpPr>
        <p:spPr bwMode="auto">
          <a:xfrm>
            <a:off x="409575" y="1990725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0" name="Line 58"/>
          <p:cNvSpPr>
            <a:spLocks noChangeShapeType="1"/>
          </p:cNvSpPr>
          <p:nvPr/>
        </p:nvSpPr>
        <p:spPr bwMode="auto">
          <a:xfrm>
            <a:off x="965200" y="2339975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1" name="Line 59"/>
          <p:cNvSpPr>
            <a:spLocks noChangeShapeType="1"/>
          </p:cNvSpPr>
          <p:nvPr/>
        </p:nvSpPr>
        <p:spPr bwMode="auto">
          <a:xfrm>
            <a:off x="1452563" y="2130425"/>
            <a:ext cx="207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2" name="Text Box 60"/>
          <p:cNvSpPr txBox="1">
            <a:spLocks noChangeArrowheads="1"/>
          </p:cNvSpPr>
          <p:nvPr/>
        </p:nvSpPr>
        <p:spPr bwMode="auto">
          <a:xfrm rot="16200000">
            <a:off x="144463" y="3432175"/>
            <a:ext cx="560387" cy="334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173" name="Oval 61"/>
          <p:cNvSpPr>
            <a:spLocks noChangeArrowheads="1"/>
          </p:cNvSpPr>
          <p:nvPr/>
        </p:nvSpPr>
        <p:spPr bwMode="auto">
          <a:xfrm>
            <a:off x="622300" y="35528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4" name="Oval 62"/>
          <p:cNvSpPr>
            <a:spLocks noChangeArrowheads="1"/>
          </p:cNvSpPr>
          <p:nvPr/>
        </p:nvSpPr>
        <p:spPr bwMode="auto">
          <a:xfrm>
            <a:off x="2060575" y="4181475"/>
            <a:ext cx="68263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5" name="Oval 63"/>
          <p:cNvSpPr>
            <a:spLocks noChangeArrowheads="1"/>
          </p:cNvSpPr>
          <p:nvPr/>
        </p:nvSpPr>
        <p:spPr bwMode="auto">
          <a:xfrm>
            <a:off x="2066925" y="32718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6" name="Oval 64"/>
          <p:cNvSpPr>
            <a:spLocks noChangeArrowheads="1"/>
          </p:cNvSpPr>
          <p:nvPr/>
        </p:nvSpPr>
        <p:spPr bwMode="auto">
          <a:xfrm>
            <a:off x="3987800" y="29987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7" name="Oval 65"/>
          <p:cNvSpPr>
            <a:spLocks noChangeArrowheads="1"/>
          </p:cNvSpPr>
          <p:nvPr/>
        </p:nvSpPr>
        <p:spPr bwMode="auto">
          <a:xfrm>
            <a:off x="5935663" y="27892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8" name="Oval 66"/>
          <p:cNvSpPr>
            <a:spLocks noChangeArrowheads="1"/>
          </p:cNvSpPr>
          <p:nvPr/>
        </p:nvSpPr>
        <p:spPr bwMode="auto">
          <a:xfrm>
            <a:off x="2068513" y="29892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9" name="Oval 67"/>
          <p:cNvSpPr>
            <a:spLocks noChangeArrowheads="1"/>
          </p:cNvSpPr>
          <p:nvPr/>
        </p:nvSpPr>
        <p:spPr bwMode="auto">
          <a:xfrm>
            <a:off x="1479550" y="209867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0" name="Text Box 68"/>
          <p:cNvSpPr txBox="1">
            <a:spLocks noChangeArrowheads="1"/>
          </p:cNvSpPr>
          <p:nvPr/>
        </p:nvSpPr>
        <p:spPr bwMode="auto">
          <a:xfrm>
            <a:off x="1565275" y="1711325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181" name="Group 69"/>
          <p:cNvGrpSpPr>
            <a:grpSpLocks/>
          </p:cNvGrpSpPr>
          <p:nvPr/>
        </p:nvGrpSpPr>
        <p:grpSpPr bwMode="auto">
          <a:xfrm>
            <a:off x="1660525" y="1990725"/>
            <a:ext cx="277813" cy="2862263"/>
            <a:chOff x="1296" y="1920"/>
            <a:chExt cx="192" cy="1968"/>
          </a:xfrm>
        </p:grpSpPr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83" name="Line 71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84" name="Line 72"/>
          <p:cNvSpPr>
            <a:spLocks noChangeShapeType="1"/>
          </p:cNvSpPr>
          <p:nvPr/>
        </p:nvSpPr>
        <p:spPr bwMode="auto">
          <a:xfrm>
            <a:off x="2097088" y="30305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85" name="Text Box 73"/>
          <p:cNvSpPr txBox="1">
            <a:spLocks noChangeArrowheads="1"/>
          </p:cNvSpPr>
          <p:nvPr/>
        </p:nvSpPr>
        <p:spPr bwMode="auto">
          <a:xfrm>
            <a:off x="3332163" y="13017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186" name="Text Box 74"/>
          <p:cNvSpPr txBox="1">
            <a:spLocks noChangeArrowheads="1"/>
          </p:cNvSpPr>
          <p:nvPr/>
        </p:nvSpPr>
        <p:spPr bwMode="auto">
          <a:xfrm>
            <a:off x="5064125" y="1711325"/>
            <a:ext cx="1112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187" name="Text Box 75"/>
          <p:cNvSpPr txBox="1">
            <a:spLocks noChangeArrowheads="1"/>
          </p:cNvSpPr>
          <p:nvPr/>
        </p:nvSpPr>
        <p:spPr bwMode="auto">
          <a:xfrm>
            <a:off x="6662738" y="1711325"/>
            <a:ext cx="1109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grpSp>
        <p:nvGrpSpPr>
          <p:cNvPr id="188" name="Group 76"/>
          <p:cNvGrpSpPr>
            <a:grpSpLocks/>
          </p:cNvGrpSpPr>
          <p:nvPr/>
        </p:nvGrpSpPr>
        <p:grpSpPr bwMode="auto">
          <a:xfrm>
            <a:off x="3465513" y="1606550"/>
            <a:ext cx="277812" cy="3246438"/>
            <a:chOff x="1296" y="1920"/>
            <a:chExt cx="192" cy="1968"/>
          </a:xfrm>
        </p:grpSpPr>
        <p:sp>
          <p:nvSpPr>
            <p:cNvPr id="189" name="Text Box 7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0" name="Line 7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1" name="Text Box 79"/>
          <p:cNvSpPr txBox="1">
            <a:spLocks noChangeArrowheads="1"/>
          </p:cNvSpPr>
          <p:nvPr/>
        </p:nvSpPr>
        <p:spPr bwMode="auto">
          <a:xfrm>
            <a:off x="7635875" y="2314575"/>
            <a:ext cx="27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192" name="Group 80"/>
          <p:cNvGrpSpPr>
            <a:grpSpLocks/>
          </p:cNvGrpSpPr>
          <p:nvPr/>
        </p:nvGrpSpPr>
        <p:grpSpPr bwMode="auto">
          <a:xfrm>
            <a:off x="7008813" y="1990725"/>
            <a:ext cx="277812" cy="2862263"/>
            <a:chOff x="1296" y="1920"/>
            <a:chExt cx="192" cy="1968"/>
          </a:xfrm>
        </p:grpSpPr>
        <p:sp>
          <p:nvSpPr>
            <p:cNvPr id="193" name="Text Box 8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4" name="Line 8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5" name="Text Box 83"/>
          <p:cNvSpPr txBox="1">
            <a:spLocks noChangeArrowheads="1"/>
          </p:cNvSpPr>
          <p:nvPr/>
        </p:nvSpPr>
        <p:spPr bwMode="auto">
          <a:xfrm rot="16235212">
            <a:off x="784226" y="3473450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196" name="Text Box 84"/>
          <p:cNvSpPr txBox="1">
            <a:spLocks noChangeArrowheads="1"/>
          </p:cNvSpPr>
          <p:nvPr/>
        </p:nvSpPr>
        <p:spPr bwMode="auto">
          <a:xfrm>
            <a:off x="1960563" y="2292350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197" name="Text Box 85"/>
          <p:cNvSpPr txBox="1">
            <a:spLocks noChangeArrowheads="1"/>
          </p:cNvSpPr>
          <p:nvPr/>
        </p:nvSpPr>
        <p:spPr bwMode="auto">
          <a:xfrm rot="16200000">
            <a:off x="1880394" y="4672806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198" name="Text Box 86"/>
          <p:cNvSpPr txBox="1">
            <a:spLocks noChangeArrowheads="1"/>
          </p:cNvSpPr>
          <p:nvPr/>
        </p:nvSpPr>
        <p:spPr bwMode="auto">
          <a:xfrm rot="16219156">
            <a:off x="2101851" y="3832225"/>
            <a:ext cx="627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15:0</a:t>
            </a:r>
          </a:p>
        </p:txBody>
      </p:sp>
      <p:sp>
        <p:nvSpPr>
          <p:cNvPr id="199" name="Text Box 87"/>
          <p:cNvSpPr txBox="1">
            <a:spLocks noChangeArrowheads="1"/>
          </p:cNvSpPr>
          <p:nvPr/>
        </p:nvSpPr>
        <p:spPr bwMode="auto">
          <a:xfrm rot="16200000">
            <a:off x="1956594" y="2615406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200" name="Text Box 88"/>
          <p:cNvSpPr txBox="1">
            <a:spLocks noChangeArrowheads="1"/>
          </p:cNvSpPr>
          <p:nvPr/>
        </p:nvSpPr>
        <p:spPr bwMode="auto">
          <a:xfrm>
            <a:off x="131763" y="1781175"/>
            <a:ext cx="3476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201" name="Freeform 89"/>
          <p:cNvSpPr>
            <a:spLocks/>
          </p:cNvSpPr>
          <p:nvPr/>
        </p:nvSpPr>
        <p:spPr bwMode="auto">
          <a:xfrm>
            <a:off x="387350" y="2117725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02" name="Group 90"/>
          <p:cNvGrpSpPr>
            <a:grpSpLocks/>
          </p:cNvGrpSpPr>
          <p:nvPr/>
        </p:nvGrpSpPr>
        <p:grpSpPr bwMode="auto">
          <a:xfrm>
            <a:off x="5272088" y="2060575"/>
            <a:ext cx="277812" cy="2862263"/>
            <a:chOff x="1296" y="1920"/>
            <a:chExt cx="192" cy="1968"/>
          </a:xfrm>
        </p:grpSpPr>
        <p:sp>
          <p:nvSpPr>
            <p:cNvPr id="203" name="Text Box 9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04" name="Line 9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05" name="Freeform 93"/>
          <p:cNvSpPr>
            <a:spLocks/>
          </p:cNvSpPr>
          <p:nvPr/>
        </p:nvSpPr>
        <p:spPr bwMode="auto">
          <a:xfrm>
            <a:off x="3741738" y="2228850"/>
            <a:ext cx="481012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6" name="Freeform 94"/>
          <p:cNvSpPr>
            <a:spLocks/>
          </p:cNvSpPr>
          <p:nvPr/>
        </p:nvSpPr>
        <p:spPr bwMode="auto">
          <a:xfrm>
            <a:off x="4089400" y="2746375"/>
            <a:ext cx="1884363" cy="2185988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7" name="Freeform 95"/>
          <p:cNvSpPr>
            <a:spLocks/>
          </p:cNvSpPr>
          <p:nvPr/>
        </p:nvSpPr>
        <p:spPr bwMode="auto">
          <a:xfrm>
            <a:off x="3971925" y="2620963"/>
            <a:ext cx="3373438" cy="2443162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8" name="Freeform 96"/>
          <p:cNvSpPr>
            <a:spLocks/>
          </p:cNvSpPr>
          <p:nvPr/>
        </p:nvSpPr>
        <p:spPr bwMode="auto">
          <a:xfrm>
            <a:off x="3906838" y="2463800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9" name="Line 97"/>
          <p:cNvSpPr>
            <a:spLocks noChangeShapeType="1"/>
          </p:cNvSpPr>
          <p:nvPr/>
        </p:nvSpPr>
        <p:spPr bwMode="auto">
          <a:xfrm flipV="1">
            <a:off x="3971925" y="3292475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0" name="Line 98"/>
          <p:cNvSpPr>
            <a:spLocks noChangeShapeType="1"/>
          </p:cNvSpPr>
          <p:nvPr/>
        </p:nvSpPr>
        <p:spPr bwMode="auto">
          <a:xfrm>
            <a:off x="4021138" y="3419475"/>
            <a:ext cx="2047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1" name="Line 99"/>
          <p:cNvSpPr>
            <a:spLocks noChangeShapeType="1"/>
          </p:cNvSpPr>
          <p:nvPr/>
        </p:nvSpPr>
        <p:spPr bwMode="auto">
          <a:xfrm flipV="1">
            <a:off x="4098925" y="3576638"/>
            <a:ext cx="131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2" name="Oval 100"/>
          <p:cNvSpPr>
            <a:spLocks noChangeArrowheads="1"/>
          </p:cNvSpPr>
          <p:nvPr/>
        </p:nvSpPr>
        <p:spPr bwMode="auto">
          <a:xfrm>
            <a:off x="4062413" y="355282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3" name="Oval 101"/>
          <p:cNvSpPr>
            <a:spLocks noChangeArrowheads="1"/>
          </p:cNvSpPr>
          <p:nvPr/>
        </p:nvSpPr>
        <p:spPr bwMode="auto">
          <a:xfrm>
            <a:off x="3995738" y="340042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4" name="Oval 102"/>
          <p:cNvSpPr>
            <a:spLocks noChangeArrowheads="1"/>
          </p:cNvSpPr>
          <p:nvPr/>
        </p:nvSpPr>
        <p:spPr bwMode="auto">
          <a:xfrm>
            <a:off x="3944938" y="326866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5" name="Freeform 103"/>
          <p:cNvSpPr>
            <a:spLocks/>
          </p:cNvSpPr>
          <p:nvPr/>
        </p:nvSpPr>
        <p:spPr bwMode="auto">
          <a:xfrm>
            <a:off x="2189163" y="1301750"/>
            <a:ext cx="277812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6" name="Line 104"/>
          <p:cNvSpPr>
            <a:spLocks noChangeShapeType="1"/>
          </p:cNvSpPr>
          <p:nvPr/>
        </p:nvSpPr>
        <p:spPr bwMode="auto">
          <a:xfrm>
            <a:off x="2471738" y="18351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7" name="Text Box 105"/>
          <p:cNvSpPr txBox="1">
            <a:spLocks noChangeArrowheads="1"/>
          </p:cNvSpPr>
          <p:nvPr/>
        </p:nvSpPr>
        <p:spPr bwMode="auto">
          <a:xfrm>
            <a:off x="3027363" y="1941513"/>
            <a:ext cx="228600" cy="276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=</a:t>
            </a:r>
          </a:p>
        </p:txBody>
      </p:sp>
      <p:sp>
        <p:nvSpPr>
          <p:cNvPr id="218" name="Line 106"/>
          <p:cNvSpPr>
            <a:spLocks noChangeShapeType="1"/>
          </p:cNvSpPr>
          <p:nvPr/>
        </p:nvSpPr>
        <p:spPr bwMode="auto">
          <a:xfrm flipV="1">
            <a:off x="3103563" y="2216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9" name="Line 107"/>
          <p:cNvSpPr>
            <a:spLocks noChangeShapeType="1"/>
          </p:cNvSpPr>
          <p:nvPr/>
        </p:nvSpPr>
        <p:spPr bwMode="auto">
          <a:xfrm flipV="1">
            <a:off x="3179763" y="22161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0" name="Line 108"/>
          <p:cNvSpPr>
            <a:spLocks noChangeShapeType="1"/>
          </p:cNvSpPr>
          <p:nvPr/>
        </p:nvSpPr>
        <p:spPr bwMode="auto">
          <a:xfrm>
            <a:off x="3255963" y="20637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1" name="Oval 109"/>
          <p:cNvSpPr>
            <a:spLocks noChangeArrowheads="1"/>
          </p:cNvSpPr>
          <p:nvPr/>
        </p:nvSpPr>
        <p:spPr bwMode="auto">
          <a:xfrm>
            <a:off x="3138488" y="301625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2" name="Oval 110"/>
          <p:cNvSpPr>
            <a:spLocks noChangeArrowheads="1"/>
          </p:cNvSpPr>
          <p:nvPr/>
        </p:nvSpPr>
        <p:spPr bwMode="auto">
          <a:xfrm>
            <a:off x="3068638" y="2557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3" name="Freeform 111"/>
          <p:cNvSpPr>
            <a:spLocks/>
          </p:cNvSpPr>
          <p:nvPr/>
        </p:nvSpPr>
        <p:spPr bwMode="auto">
          <a:xfrm>
            <a:off x="1350963" y="1149350"/>
            <a:ext cx="2743200" cy="914400"/>
          </a:xfrm>
          <a:custGeom>
            <a:avLst/>
            <a:gdLst>
              <a:gd name="T0" fmla="*/ 1504 w 1728"/>
              <a:gd name="T1" fmla="*/ 573 h 576"/>
              <a:gd name="T2" fmla="*/ 1728 w 1728"/>
              <a:gd name="T3" fmla="*/ 576 h 576"/>
              <a:gd name="T4" fmla="*/ 1728 w 1728"/>
              <a:gd name="T5" fmla="*/ 0 h 576"/>
              <a:gd name="T6" fmla="*/ 0 w 1728"/>
              <a:gd name="T7" fmla="*/ 0 h 576"/>
              <a:gd name="T8" fmla="*/ 0 w 1728"/>
              <a:gd name="T9" fmla="*/ 46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8" h="576">
                <a:moveTo>
                  <a:pt x="1504" y="573"/>
                </a:moveTo>
                <a:lnTo>
                  <a:pt x="1728" y="576"/>
                </a:lnTo>
                <a:lnTo>
                  <a:pt x="1728" y="0"/>
                </a:lnTo>
                <a:lnTo>
                  <a:pt x="0" y="0"/>
                </a:lnTo>
                <a:lnTo>
                  <a:pt x="0" y="46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4" name="Freeform 112"/>
          <p:cNvSpPr>
            <a:spLocks/>
          </p:cNvSpPr>
          <p:nvPr/>
        </p:nvSpPr>
        <p:spPr bwMode="auto">
          <a:xfrm>
            <a:off x="1046163" y="1266825"/>
            <a:ext cx="2971800" cy="720725"/>
          </a:xfrm>
          <a:custGeom>
            <a:avLst/>
            <a:gdLst>
              <a:gd name="T0" fmla="*/ 1699 w 1872"/>
              <a:gd name="T1" fmla="*/ 355 h 454"/>
              <a:gd name="T2" fmla="*/ 1872 w 1872"/>
              <a:gd name="T3" fmla="*/ 358 h 454"/>
              <a:gd name="T4" fmla="*/ 1869 w 1872"/>
              <a:gd name="T5" fmla="*/ 3 h 454"/>
              <a:gd name="T6" fmla="*/ 0 w 1872"/>
              <a:gd name="T7" fmla="*/ 0 h 454"/>
              <a:gd name="T8" fmla="*/ 0 w 1872"/>
              <a:gd name="T9" fmla="*/ 454 h 454"/>
              <a:gd name="T10" fmla="*/ 74 w 1872"/>
              <a:gd name="T11" fmla="*/ 45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2" h="454">
                <a:moveTo>
                  <a:pt x="1699" y="355"/>
                </a:moveTo>
                <a:lnTo>
                  <a:pt x="1872" y="358"/>
                </a:lnTo>
                <a:lnTo>
                  <a:pt x="1869" y="3"/>
                </a:lnTo>
                <a:lnTo>
                  <a:pt x="0" y="0"/>
                </a:lnTo>
                <a:lnTo>
                  <a:pt x="0" y="454"/>
                </a:lnTo>
                <a:lnTo>
                  <a:pt x="74" y="45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5" name="Freeform 113"/>
          <p:cNvSpPr>
            <a:spLocks/>
          </p:cNvSpPr>
          <p:nvPr/>
        </p:nvSpPr>
        <p:spPr bwMode="auto">
          <a:xfrm>
            <a:off x="1935163" y="2135188"/>
            <a:ext cx="254000" cy="6350"/>
          </a:xfrm>
          <a:custGeom>
            <a:avLst/>
            <a:gdLst>
              <a:gd name="T0" fmla="*/ 0 w 160"/>
              <a:gd name="T1" fmla="*/ 0 h 4"/>
              <a:gd name="T2" fmla="*/ 160 w 160"/>
              <a:gd name="T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" h="4">
                <a:moveTo>
                  <a:pt x="0" y="0"/>
                </a:moveTo>
                <a:lnTo>
                  <a:pt x="160" y="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6" name="Line 114"/>
          <p:cNvSpPr>
            <a:spLocks noChangeShapeType="1"/>
          </p:cNvSpPr>
          <p:nvPr/>
        </p:nvSpPr>
        <p:spPr bwMode="auto">
          <a:xfrm flipV="1">
            <a:off x="3297238" y="40592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7" name="Text Box 115"/>
          <p:cNvSpPr txBox="1">
            <a:spLocks noChangeArrowheads="1"/>
          </p:cNvSpPr>
          <p:nvPr/>
        </p:nvSpPr>
        <p:spPr bwMode="auto">
          <a:xfrm>
            <a:off x="3184525" y="38925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*</a:t>
            </a:r>
          </a:p>
        </p:txBody>
      </p:sp>
      <p:sp>
        <p:nvSpPr>
          <p:cNvPr id="228" name="Text Box 116"/>
          <p:cNvSpPr txBox="1">
            <a:spLocks noChangeArrowheads="1"/>
          </p:cNvSpPr>
          <p:nvPr/>
        </p:nvSpPr>
        <p:spPr bwMode="auto">
          <a:xfrm>
            <a:off x="1579563" y="13779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*</a:t>
            </a:r>
          </a:p>
        </p:txBody>
      </p:sp>
      <p:sp>
        <p:nvSpPr>
          <p:cNvPr id="229" name="Line 117"/>
          <p:cNvSpPr>
            <a:spLocks noChangeShapeType="1"/>
          </p:cNvSpPr>
          <p:nvPr/>
        </p:nvSpPr>
        <p:spPr bwMode="auto">
          <a:xfrm>
            <a:off x="1808163" y="1530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0" name="Text Box 118"/>
          <p:cNvSpPr txBox="1">
            <a:spLocks noChangeArrowheads="1"/>
          </p:cNvSpPr>
          <p:nvPr/>
        </p:nvSpPr>
        <p:spPr bwMode="auto">
          <a:xfrm rot="16200000">
            <a:off x="2155825" y="1557338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+</a:t>
            </a:r>
          </a:p>
        </p:txBody>
      </p:sp>
      <p:sp>
        <p:nvSpPr>
          <p:cNvPr id="231" name="Oval 119"/>
          <p:cNvSpPr>
            <a:spLocks noChangeArrowheads="1"/>
          </p:cNvSpPr>
          <p:nvPr/>
        </p:nvSpPr>
        <p:spPr bwMode="auto">
          <a:xfrm>
            <a:off x="3260725" y="41894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554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D5BA730-AB56-4BA7-ACDA-ADDB03E8EB3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</a:t>
            </a:r>
            <a:r>
              <a:rPr lang="en-US" i="1" dirty="0" smtClean="0"/>
              <a:t>branch delay penalty</a:t>
            </a:r>
            <a:r>
              <a:rPr lang="de-DE" dirty="0" smtClean="0"/>
              <a:t> – </a:t>
            </a:r>
            <a:r>
              <a:rPr lang="en-US" i="1" dirty="0" smtClean="0"/>
              <a:t>delayed branch</a:t>
            </a:r>
            <a:r>
              <a:rPr lang="en-US" dirty="0" smtClean="0"/>
              <a:t> (5)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32749"/>
              </p:ext>
            </p:extLst>
          </p:nvPr>
        </p:nvGraphicFramePr>
        <p:xfrm>
          <a:off x="179388" y="5661248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...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...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beq $12,$2,t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3"/>
          <p:cNvSpPr txBox="1">
            <a:spLocks noChangeArrowheads="1"/>
          </p:cNvSpPr>
          <p:nvPr/>
        </p:nvSpPr>
        <p:spPr bwMode="auto">
          <a:xfrm rot="16200000">
            <a:off x="2647951" y="230505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2225" y="2270125"/>
            <a:ext cx="465138" cy="1465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7" name="Freeform 5"/>
          <p:cNvSpPr>
            <a:spLocks/>
          </p:cNvSpPr>
          <p:nvPr/>
        </p:nvSpPr>
        <p:spPr bwMode="auto">
          <a:xfrm>
            <a:off x="2424113" y="2271713"/>
            <a:ext cx="139700" cy="487362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8" name="Freeform 6"/>
          <p:cNvSpPr>
            <a:spLocks/>
          </p:cNvSpPr>
          <p:nvPr/>
        </p:nvSpPr>
        <p:spPr bwMode="auto">
          <a:xfrm>
            <a:off x="2424113" y="2759075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9" name="Freeform 7"/>
          <p:cNvSpPr>
            <a:spLocks/>
          </p:cNvSpPr>
          <p:nvPr/>
        </p:nvSpPr>
        <p:spPr bwMode="auto">
          <a:xfrm>
            <a:off x="2424113" y="3246438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0" name="Line 8"/>
          <p:cNvSpPr>
            <a:spLocks noChangeShapeType="1"/>
          </p:cNvSpPr>
          <p:nvPr/>
        </p:nvSpPr>
        <p:spPr bwMode="auto">
          <a:xfrm>
            <a:off x="568325" y="3595688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 rot="16200000">
            <a:off x="2651126" y="3978275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4646613" y="2060575"/>
            <a:ext cx="492125" cy="1517650"/>
            <a:chOff x="4608" y="1152"/>
            <a:chExt cx="351" cy="1044"/>
          </a:xfrm>
        </p:grpSpPr>
        <p:sp>
          <p:nvSpPr>
            <p:cNvPr id="123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25" name="Text Box 13"/>
          <p:cNvSpPr txBox="1">
            <a:spLocks noChangeArrowheads="1"/>
          </p:cNvSpPr>
          <p:nvPr/>
        </p:nvSpPr>
        <p:spPr bwMode="auto">
          <a:xfrm rot="16200000">
            <a:off x="2419351" y="2824162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26" name="Freeform 14"/>
          <p:cNvSpPr>
            <a:spLocks/>
          </p:cNvSpPr>
          <p:nvPr/>
        </p:nvSpPr>
        <p:spPr bwMode="auto">
          <a:xfrm>
            <a:off x="4230688" y="2060575"/>
            <a:ext cx="277812" cy="7572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7" name="Text Box 15"/>
          <p:cNvSpPr txBox="1">
            <a:spLocks noChangeArrowheads="1"/>
          </p:cNvSpPr>
          <p:nvPr/>
        </p:nvSpPr>
        <p:spPr bwMode="auto">
          <a:xfrm>
            <a:off x="4229100" y="2462213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28" name="Rectangle 16"/>
          <p:cNvSpPr>
            <a:spLocks noChangeArrowheads="1"/>
          </p:cNvSpPr>
          <p:nvPr/>
        </p:nvSpPr>
        <p:spPr bwMode="auto">
          <a:xfrm>
            <a:off x="1027113" y="3036888"/>
            <a:ext cx="417512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9" name="Freeform 17"/>
          <p:cNvSpPr>
            <a:spLocks/>
          </p:cNvSpPr>
          <p:nvPr/>
        </p:nvSpPr>
        <p:spPr bwMode="auto">
          <a:xfrm>
            <a:off x="819150" y="3036888"/>
            <a:ext cx="207963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0" name="Freeform 18"/>
          <p:cNvSpPr>
            <a:spLocks/>
          </p:cNvSpPr>
          <p:nvPr/>
        </p:nvSpPr>
        <p:spPr bwMode="auto">
          <a:xfrm>
            <a:off x="1443038" y="3663950"/>
            <a:ext cx="217487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1" name="Freeform 19"/>
          <p:cNvSpPr>
            <a:spLocks/>
          </p:cNvSpPr>
          <p:nvPr/>
        </p:nvSpPr>
        <p:spPr bwMode="auto">
          <a:xfrm>
            <a:off x="4230688" y="2897188"/>
            <a:ext cx="277812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2" name="Text Box 20"/>
          <p:cNvSpPr txBox="1">
            <a:spLocks noChangeArrowheads="1"/>
          </p:cNvSpPr>
          <p:nvPr/>
        </p:nvSpPr>
        <p:spPr bwMode="auto">
          <a:xfrm>
            <a:off x="4232275" y="2941638"/>
            <a:ext cx="2206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3" name="Text Box 21"/>
          <p:cNvSpPr txBox="1">
            <a:spLocks noChangeArrowheads="1"/>
          </p:cNvSpPr>
          <p:nvPr/>
        </p:nvSpPr>
        <p:spPr bwMode="auto">
          <a:xfrm>
            <a:off x="4229100" y="3305175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4" name="Text Box 22"/>
          <p:cNvSpPr txBox="1">
            <a:spLocks noChangeArrowheads="1"/>
          </p:cNvSpPr>
          <p:nvPr/>
        </p:nvSpPr>
        <p:spPr bwMode="auto">
          <a:xfrm rot="16200000">
            <a:off x="6399213" y="265430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35" name="Rectangle 23"/>
          <p:cNvSpPr>
            <a:spLocks noChangeArrowheads="1"/>
          </p:cNvSpPr>
          <p:nvPr/>
        </p:nvSpPr>
        <p:spPr bwMode="auto">
          <a:xfrm>
            <a:off x="6313488" y="2619375"/>
            <a:ext cx="488950" cy="1535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Freeform 24"/>
          <p:cNvSpPr>
            <a:spLocks/>
          </p:cNvSpPr>
          <p:nvPr/>
        </p:nvSpPr>
        <p:spPr bwMode="auto">
          <a:xfrm>
            <a:off x="6176963" y="2619375"/>
            <a:ext cx="138112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7" name="Text Box 25"/>
          <p:cNvSpPr txBox="1">
            <a:spLocks noChangeArrowheads="1"/>
          </p:cNvSpPr>
          <p:nvPr/>
        </p:nvSpPr>
        <p:spPr bwMode="auto">
          <a:xfrm rot="16200000">
            <a:off x="6049169" y="3210719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138" name="Freeform 26"/>
          <p:cNvSpPr>
            <a:spLocks/>
          </p:cNvSpPr>
          <p:nvPr/>
        </p:nvSpPr>
        <p:spPr bwMode="auto">
          <a:xfrm>
            <a:off x="1938338" y="2549525"/>
            <a:ext cx="485775" cy="766763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9" name="Freeform 27"/>
          <p:cNvSpPr>
            <a:spLocks/>
          </p:cNvSpPr>
          <p:nvPr/>
        </p:nvSpPr>
        <p:spPr bwMode="auto">
          <a:xfrm>
            <a:off x="7635875" y="2000250"/>
            <a:ext cx="277813" cy="19383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0" name="Text Box 28"/>
          <p:cNvSpPr txBox="1">
            <a:spLocks noChangeArrowheads="1"/>
          </p:cNvSpPr>
          <p:nvPr/>
        </p:nvSpPr>
        <p:spPr bwMode="auto">
          <a:xfrm>
            <a:off x="7642225" y="3321050"/>
            <a:ext cx="417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141" name="Line 29"/>
          <p:cNvSpPr>
            <a:spLocks noChangeShapeType="1"/>
          </p:cNvSpPr>
          <p:nvPr/>
        </p:nvSpPr>
        <p:spPr bwMode="auto">
          <a:xfrm>
            <a:off x="7286625" y="3525838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2" name="Line 30"/>
          <p:cNvSpPr>
            <a:spLocks noChangeShapeType="1"/>
          </p:cNvSpPr>
          <p:nvPr/>
        </p:nvSpPr>
        <p:spPr bwMode="auto">
          <a:xfrm flipV="1">
            <a:off x="3027363" y="25971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3" name="Line 31"/>
          <p:cNvSpPr>
            <a:spLocks noChangeShapeType="1"/>
          </p:cNvSpPr>
          <p:nvPr/>
        </p:nvSpPr>
        <p:spPr bwMode="auto">
          <a:xfrm flipV="1">
            <a:off x="3027363" y="30543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4" name="Line 32"/>
          <p:cNvSpPr>
            <a:spLocks noChangeShapeType="1"/>
          </p:cNvSpPr>
          <p:nvPr/>
        </p:nvSpPr>
        <p:spPr bwMode="auto">
          <a:xfrm>
            <a:off x="3744913" y="3036888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5" name="Line 33"/>
          <p:cNvSpPr>
            <a:spLocks noChangeShapeType="1"/>
          </p:cNvSpPr>
          <p:nvPr/>
        </p:nvSpPr>
        <p:spPr bwMode="auto">
          <a:xfrm>
            <a:off x="4508500" y="2409825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6" name="Line 34"/>
          <p:cNvSpPr>
            <a:spLocks noChangeShapeType="1"/>
          </p:cNvSpPr>
          <p:nvPr/>
        </p:nvSpPr>
        <p:spPr bwMode="auto">
          <a:xfrm>
            <a:off x="4508500" y="3316288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7" name="Line 35"/>
          <p:cNvSpPr>
            <a:spLocks noChangeShapeType="1"/>
          </p:cNvSpPr>
          <p:nvPr/>
        </p:nvSpPr>
        <p:spPr bwMode="auto">
          <a:xfrm>
            <a:off x="5132388" y="2827338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8" name="Line 36"/>
          <p:cNvSpPr>
            <a:spLocks noChangeShapeType="1"/>
          </p:cNvSpPr>
          <p:nvPr/>
        </p:nvSpPr>
        <p:spPr bwMode="auto">
          <a:xfrm>
            <a:off x="5549900" y="2827338"/>
            <a:ext cx="627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9" name="Line 37"/>
          <p:cNvSpPr>
            <a:spLocks noChangeShapeType="1"/>
          </p:cNvSpPr>
          <p:nvPr/>
        </p:nvSpPr>
        <p:spPr bwMode="auto">
          <a:xfrm>
            <a:off x="6802438" y="3176588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0" name="Freeform 38"/>
          <p:cNvSpPr>
            <a:spLocks/>
          </p:cNvSpPr>
          <p:nvPr/>
        </p:nvSpPr>
        <p:spPr bwMode="auto">
          <a:xfrm>
            <a:off x="5967413" y="2479675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1" name="Freeform 39"/>
          <p:cNvSpPr>
            <a:spLocks/>
          </p:cNvSpPr>
          <p:nvPr/>
        </p:nvSpPr>
        <p:spPr bwMode="auto">
          <a:xfrm>
            <a:off x="2286000" y="3525838"/>
            <a:ext cx="5280025" cy="1697037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2" name="Line 40"/>
          <p:cNvSpPr>
            <a:spLocks noChangeShapeType="1"/>
          </p:cNvSpPr>
          <p:nvPr/>
        </p:nvSpPr>
        <p:spPr bwMode="auto">
          <a:xfrm>
            <a:off x="5549900" y="4643438"/>
            <a:ext cx="145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3" name="Line 41"/>
          <p:cNvSpPr>
            <a:spLocks noChangeShapeType="1"/>
          </p:cNvSpPr>
          <p:nvPr/>
        </p:nvSpPr>
        <p:spPr bwMode="auto">
          <a:xfrm>
            <a:off x="3744913" y="4643438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4" name="Freeform 42"/>
          <p:cNvSpPr>
            <a:spLocks/>
          </p:cNvSpPr>
          <p:nvPr/>
        </p:nvSpPr>
        <p:spPr bwMode="auto">
          <a:xfrm>
            <a:off x="2640013" y="2994025"/>
            <a:ext cx="5430837" cy="2389188"/>
          </a:xfrm>
          <a:custGeom>
            <a:avLst/>
            <a:gdLst>
              <a:gd name="T0" fmla="*/ 3319 w 3421"/>
              <a:gd name="T1" fmla="*/ 0 h 1505"/>
              <a:gd name="T2" fmla="*/ 3420 w 3421"/>
              <a:gd name="T3" fmla="*/ 0 h 1505"/>
              <a:gd name="T4" fmla="*/ 3421 w 3421"/>
              <a:gd name="T5" fmla="*/ 1504 h 1505"/>
              <a:gd name="T6" fmla="*/ 0 w 3421"/>
              <a:gd name="T7" fmla="*/ 1505 h 1505"/>
              <a:gd name="T8" fmla="*/ 0 w 3421"/>
              <a:gd name="T9" fmla="*/ 468 h 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505">
                <a:moveTo>
                  <a:pt x="3319" y="0"/>
                </a:moveTo>
                <a:lnTo>
                  <a:pt x="3420" y="0"/>
                </a:lnTo>
                <a:lnTo>
                  <a:pt x="3421" y="1504"/>
                </a:lnTo>
                <a:lnTo>
                  <a:pt x="0" y="1505"/>
                </a:lnTo>
                <a:lnTo>
                  <a:pt x="0" y="46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5" name="Freeform 43"/>
          <p:cNvSpPr>
            <a:spLocks/>
          </p:cNvSpPr>
          <p:nvPr/>
        </p:nvSpPr>
        <p:spPr bwMode="auto">
          <a:xfrm>
            <a:off x="2093913" y="3316288"/>
            <a:ext cx="1443037" cy="1327150"/>
          </a:xfrm>
          <a:custGeom>
            <a:avLst/>
            <a:gdLst>
              <a:gd name="T0" fmla="*/ 0 w 948"/>
              <a:gd name="T1" fmla="*/ 0 h 912"/>
              <a:gd name="T2" fmla="*/ 0 w 948"/>
              <a:gd name="T3" fmla="*/ 910 h 912"/>
              <a:gd name="T4" fmla="*/ 948 w 948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8" h="912">
                <a:moveTo>
                  <a:pt x="0" y="0"/>
                </a:moveTo>
                <a:lnTo>
                  <a:pt x="0" y="910"/>
                </a:lnTo>
                <a:lnTo>
                  <a:pt x="948" y="9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6" name="Freeform 44"/>
          <p:cNvSpPr>
            <a:spLocks/>
          </p:cNvSpPr>
          <p:nvPr/>
        </p:nvSpPr>
        <p:spPr bwMode="auto">
          <a:xfrm>
            <a:off x="3230563" y="4225925"/>
            <a:ext cx="234950" cy="6350"/>
          </a:xfrm>
          <a:custGeom>
            <a:avLst/>
            <a:gdLst>
              <a:gd name="T0" fmla="*/ 0 w 148"/>
              <a:gd name="T1" fmla="*/ 4 h 4"/>
              <a:gd name="T2" fmla="*/ 148 w 148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" h="4">
                <a:moveTo>
                  <a:pt x="0" y="4"/>
                </a:moveTo>
                <a:lnTo>
                  <a:pt x="1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7" name="Line 45"/>
          <p:cNvSpPr>
            <a:spLocks noChangeShapeType="1"/>
          </p:cNvSpPr>
          <p:nvPr/>
        </p:nvSpPr>
        <p:spPr bwMode="auto">
          <a:xfrm>
            <a:off x="2084388" y="4224338"/>
            <a:ext cx="687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8" name="Freeform 46"/>
          <p:cNvSpPr>
            <a:spLocks/>
          </p:cNvSpPr>
          <p:nvPr/>
        </p:nvSpPr>
        <p:spPr bwMode="auto">
          <a:xfrm>
            <a:off x="3744913" y="3155950"/>
            <a:ext cx="488950" cy="1069975"/>
          </a:xfrm>
          <a:custGeom>
            <a:avLst/>
            <a:gdLst>
              <a:gd name="T0" fmla="*/ 0 w 308"/>
              <a:gd name="T1" fmla="*/ 673 h 674"/>
              <a:gd name="T2" fmla="*/ 47 w 308"/>
              <a:gd name="T3" fmla="*/ 674 h 674"/>
              <a:gd name="T4" fmla="*/ 43 w 308"/>
              <a:gd name="T5" fmla="*/ 0 h 674"/>
              <a:gd name="T6" fmla="*/ 308 w 308"/>
              <a:gd name="T7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4">
                <a:moveTo>
                  <a:pt x="0" y="673"/>
                </a:moveTo>
                <a:lnTo>
                  <a:pt x="47" y="674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9" name="Freeform 47"/>
          <p:cNvSpPr>
            <a:spLocks/>
          </p:cNvSpPr>
          <p:nvPr/>
        </p:nvSpPr>
        <p:spPr bwMode="auto">
          <a:xfrm>
            <a:off x="4022725" y="3036888"/>
            <a:ext cx="1387475" cy="908050"/>
          </a:xfrm>
          <a:custGeom>
            <a:avLst/>
            <a:gdLst>
              <a:gd name="T0" fmla="*/ 0 w 1056"/>
              <a:gd name="T1" fmla="*/ 0 h 624"/>
              <a:gd name="T2" fmla="*/ 0 w 1056"/>
              <a:gd name="T3" fmla="*/ 624 h 624"/>
              <a:gd name="T4" fmla="*/ 1056 w 1056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624">
                <a:moveTo>
                  <a:pt x="0" y="0"/>
                </a:moveTo>
                <a:lnTo>
                  <a:pt x="0" y="624"/>
                </a:lnTo>
                <a:lnTo>
                  <a:pt x="1056" y="62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0" name="Line 48"/>
          <p:cNvSpPr>
            <a:spLocks noChangeShapeType="1"/>
          </p:cNvSpPr>
          <p:nvPr/>
        </p:nvSpPr>
        <p:spPr bwMode="auto">
          <a:xfrm>
            <a:off x="5549900" y="3944938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1" name="Line 49"/>
          <p:cNvSpPr>
            <a:spLocks noChangeShapeType="1"/>
          </p:cNvSpPr>
          <p:nvPr/>
        </p:nvSpPr>
        <p:spPr bwMode="auto">
          <a:xfrm>
            <a:off x="7286625" y="2479675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2" name="Freeform 50"/>
          <p:cNvSpPr>
            <a:spLocks/>
          </p:cNvSpPr>
          <p:nvPr/>
        </p:nvSpPr>
        <p:spPr bwMode="auto">
          <a:xfrm>
            <a:off x="687388" y="1851025"/>
            <a:ext cx="277812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3" name="Text Box 51"/>
          <p:cNvSpPr txBox="1">
            <a:spLocks noChangeArrowheads="1"/>
          </p:cNvSpPr>
          <p:nvPr/>
        </p:nvSpPr>
        <p:spPr bwMode="auto">
          <a:xfrm rot="16200000">
            <a:off x="646113" y="2105025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+</a:t>
            </a:r>
          </a:p>
        </p:txBody>
      </p:sp>
      <p:grpSp>
        <p:nvGrpSpPr>
          <p:cNvPr id="164" name="Group 52"/>
          <p:cNvGrpSpPr>
            <a:grpSpLocks/>
          </p:cNvGrpSpPr>
          <p:nvPr/>
        </p:nvGrpSpPr>
        <p:grpSpPr bwMode="auto">
          <a:xfrm>
            <a:off x="1173163" y="1781175"/>
            <a:ext cx="417512" cy="768350"/>
            <a:chOff x="4175" y="1104"/>
            <a:chExt cx="289" cy="816"/>
          </a:xfrm>
        </p:grpSpPr>
        <p:sp>
          <p:nvSpPr>
            <p:cNvPr id="165" name="Freeform 53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167" name="Text Box 55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168" name="Freeform 56"/>
          <p:cNvSpPr>
            <a:spLocks/>
          </p:cNvSpPr>
          <p:nvPr/>
        </p:nvSpPr>
        <p:spPr bwMode="auto">
          <a:xfrm>
            <a:off x="654050" y="2684463"/>
            <a:ext cx="33338" cy="90328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9" name="Line 57"/>
          <p:cNvSpPr>
            <a:spLocks noChangeShapeType="1"/>
          </p:cNvSpPr>
          <p:nvPr/>
        </p:nvSpPr>
        <p:spPr bwMode="auto">
          <a:xfrm>
            <a:off x="409575" y="1990725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0" name="Line 58"/>
          <p:cNvSpPr>
            <a:spLocks noChangeShapeType="1"/>
          </p:cNvSpPr>
          <p:nvPr/>
        </p:nvSpPr>
        <p:spPr bwMode="auto">
          <a:xfrm>
            <a:off x="965200" y="2339975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1" name="Line 59"/>
          <p:cNvSpPr>
            <a:spLocks noChangeShapeType="1"/>
          </p:cNvSpPr>
          <p:nvPr/>
        </p:nvSpPr>
        <p:spPr bwMode="auto">
          <a:xfrm>
            <a:off x="1452563" y="2130425"/>
            <a:ext cx="207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2" name="Text Box 60"/>
          <p:cNvSpPr txBox="1">
            <a:spLocks noChangeArrowheads="1"/>
          </p:cNvSpPr>
          <p:nvPr/>
        </p:nvSpPr>
        <p:spPr bwMode="auto">
          <a:xfrm rot="16200000">
            <a:off x="144463" y="3432175"/>
            <a:ext cx="560387" cy="334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173" name="Oval 61"/>
          <p:cNvSpPr>
            <a:spLocks noChangeArrowheads="1"/>
          </p:cNvSpPr>
          <p:nvPr/>
        </p:nvSpPr>
        <p:spPr bwMode="auto">
          <a:xfrm>
            <a:off x="622300" y="35528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4" name="Oval 62"/>
          <p:cNvSpPr>
            <a:spLocks noChangeArrowheads="1"/>
          </p:cNvSpPr>
          <p:nvPr/>
        </p:nvSpPr>
        <p:spPr bwMode="auto">
          <a:xfrm>
            <a:off x="2060575" y="4181475"/>
            <a:ext cx="68263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5" name="Oval 63"/>
          <p:cNvSpPr>
            <a:spLocks noChangeArrowheads="1"/>
          </p:cNvSpPr>
          <p:nvPr/>
        </p:nvSpPr>
        <p:spPr bwMode="auto">
          <a:xfrm>
            <a:off x="2066925" y="32718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6" name="Oval 64"/>
          <p:cNvSpPr>
            <a:spLocks noChangeArrowheads="1"/>
          </p:cNvSpPr>
          <p:nvPr/>
        </p:nvSpPr>
        <p:spPr bwMode="auto">
          <a:xfrm>
            <a:off x="3987800" y="29987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7" name="Oval 65"/>
          <p:cNvSpPr>
            <a:spLocks noChangeArrowheads="1"/>
          </p:cNvSpPr>
          <p:nvPr/>
        </p:nvSpPr>
        <p:spPr bwMode="auto">
          <a:xfrm>
            <a:off x="5935663" y="27892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8" name="Oval 66"/>
          <p:cNvSpPr>
            <a:spLocks noChangeArrowheads="1"/>
          </p:cNvSpPr>
          <p:nvPr/>
        </p:nvSpPr>
        <p:spPr bwMode="auto">
          <a:xfrm>
            <a:off x="2068513" y="29892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9" name="Oval 67"/>
          <p:cNvSpPr>
            <a:spLocks noChangeArrowheads="1"/>
          </p:cNvSpPr>
          <p:nvPr/>
        </p:nvSpPr>
        <p:spPr bwMode="auto">
          <a:xfrm>
            <a:off x="1479550" y="209867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0" name="Text Box 68"/>
          <p:cNvSpPr txBox="1">
            <a:spLocks noChangeArrowheads="1"/>
          </p:cNvSpPr>
          <p:nvPr/>
        </p:nvSpPr>
        <p:spPr bwMode="auto">
          <a:xfrm>
            <a:off x="1565275" y="1711325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181" name="Group 69"/>
          <p:cNvGrpSpPr>
            <a:grpSpLocks/>
          </p:cNvGrpSpPr>
          <p:nvPr/>
        </p:nvGrpSpPr>
        <p:grpSpPr bwMode="auto">
          <a:xfrm>
            <a:off x="1660525" y="1990725"/>
            <a:ext cx="277813" cy="2862263"/>
            <a:chOff x="1296" y="1920"/>
            <a:chExt cx="192" cy="1968"/>
          </a:xfrm>
        </p:grpSpPr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83" name="Line 71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84" name="Line 72"/>
          <p:cNvSpPr>
            <a:spLocks noChangeShapeType="1"/>
          </p:cNvSpPr>
          <p:nvPr/>
        </p:nvSpPr>
        <p:spPr bwMode="auto">
          <a:xfrm>
            <a:off x="2097088" y="30305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85" name="Text Box 73"/>
          <p:cNvSpPr txBox="1">
            <a:spLocks noChangeArrowheads="1"/>
          </p:cNvSpPr>
          <p:nvPr/>
        </p:nvSpPr>
        <p:spPr bwMode="auto">
          <a:xfrm>
            <a:off x="3332163" y="13017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186" name="Text Box 74"/>
          <p:cNvSpPr txBox="1">
            <a:spLocks noChangeArrowheads="1"/>
          </p:cNvSpPr>
          <p:nvPr/>
        </p:nvSpPr>
        <p:spPr bwMode="auto">
          <a:xfrm>
            <a:off x="5064125" y="1711325"/>
            <a:ext cx="1112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187" name="Text Box 75"/>
          <p:cNvSpPr txBox="1">
            <a:spLocks noChangeArrowheads="1"/>
          </p:cNvSpPr>
          <p:nvPr/>
        </p:nvSpPr>
        <p:spPr bwMode="auto">
          <a:xfrm>
            <a:off x="6662738" y="1711325"/>
            <a:ext cx="1109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grpSp>
        <p:nvGrpSpPr>
          <p:cNvPr id="188" name="Group 76"/>
          <p:cNvGrpSpPr>
            <a:grpSpLocks/>
          </p:cNvGrpSpPr>
          <p:nvPr/>
        </p:nvGrpSpPr>
        <p:grpSpPr bwMode="auto">
          <a:xfrm>
            <a:off x="3465513" y="1606550"/>
            <a:ext cx="277812" cy="3246438"/>
            <a:chOff x="1296" y="1920"/>
            <a:chExt cx="192" cy="1968"/>
          </a:xfrm>
        </p:grpSpPr>
        <p:sp>
          <p:nvSpPr>
            <p:cNvPr id="189" name="Text Box 7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0" name="Line 7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1" name="Text Box 79"/>
          <p:cNvSpPr txBox="1">
            <a:spLocks noChangeArrowheads="1"/>
          </p:cNvSpPr>
          <p:nvPr/>
        </p:nvSpPr>
        <p:spPr bwMode="auto">
          <a:xfrm>
            <a:off x="7635875" y="2314575"/>
            <a:ext cx="27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192" name="Group 80"/>
          <p:cNvGrpSpPr>
            <a:grpSpLocks/>
          </p:cNvGrpSpPr>
          <p:nvPr/>
        </p:nvGrpSpPr>
        <p:grpSpPr bwMode="auto">
          <a:xfrm>
            <a:off x="7008813" y="1990725"/>
            <a:ext cx="277812" cy="2862263"/>
            <a:chOff x="1296" y="1920"/>
            <a:chExt cx="192" cy="1968"/>
          </a:xfrm>
        </p:grpSpPr>
        <p:sp>
          <p:nvSpPr>
            <p:cNvPr id="193" name="Text Box 8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4" name="Line 8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5" name="Text Box 83"/>
          <p:cNvSpPr txBox="1">
            <a:spLocks noChangeArrowheads="1"/>
          </p:cNvSpPr>
          <p:nvPr/>
        </p:nvSpPr>
        <p:spPr bwMode="auto">
          <a:xfrm rot="16235212">
            <a:off x="784226" y="3473450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196" name="Text Box 84"/>
          <p:cNvSpPr txBox="1">
            <a:spLocks noChangeArrowheads="1"/>
          </p:cNvSpPr>
          <p:nvPr/>
        </p:nvSpPr>
        <p:spPr bwMode="auto">
          <a:xfrm>
            <a:off x="1960563" y="2292350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197" name="Text Box 85"/>
          <p:cNvSpPr txBox="1">
            <a:spLocks noChangeArrowheads="1"/>
          </p:cNvSpPr>
          <p:nvPr/>
        </p:nvSpPr>
        <p:spPr bwMode="auto">
          <a:xfrm rot="16200000">
            <a:off x="1880394" y="4672806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198" name="Text Box 86"/>
          <p:cNvSpPr txBox="1">
            <a:spLocks noChangeArrowheads="1"/>
          </p:cNvSpPr>
          <p:nvPr/>
        </p:nvSpPr>
        <p:spPr bwMode="auto">
          <a:xfrm rot="16219156">
            <a:off x="2101851" y="3832225"/>
            <a:ext cx="627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15:0</a:t>
            </a:r>
          </a:p>
        </p:txBody>
      </p:sp>
      <p:sp>
        <p:nvSpPr>
          <p:cNvPr id="199" name="Text Box 87"/>
          <p:cNvSpPr txBox="1">
            <a:spLocks noChangeArrowheads="1"/>
          </p:cNvSpPr>
          <p:nvPr/>
        </p:nvSpPr>
        <p:spPr bwMode="auto">
          <a:xfrm rot="16200000">
            <a:off x="1956594" y="2615406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200" name="Text Box 88"/>
          <p:cNvSpPr txBox="1">
            <a:spLocks noChangeArrowheads="1"/>
          </p:cNvSpPr>
          <p:nvPr/>
        </p:nvSpPr>
        <p:spPr bwMode="auto">
          <a:xfrm>
            <a:off x="131763" y="1781175"/>
            <a:ext cx="3476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201" name="Freeform 89"/>
          <p:cNvSpPr>
            <a:spLocks/>
          </p:cNvSpPr>
          <p:nvPr/>
        </p:nvSpPr>
        <p:spPr bwMode="auto">
          <a:xfrm>
            <a:off x="387350" y="2117725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02" name="Group 90"/>
          <p:cNvGrpSpPr>
            <a:grpSpLocks/>
          </p:cNvGrpSpPr>
          <p:nvPr/>
        </p:nvGrpSpPr>
        <p:grpSpPr bwMode="auto">
          <a:xfrm>
            <a:off x="5272088" y="2060575"/>
            <a:ext cx="277812" cy="2862263"/>
            <a:chOff x="1296" y="1920"/>
            <a:chExt cx="192" cy="1968"/>
          </a:xfrm>
        </p:grpSpPr>
        <p:sp>
          <p:nvSpPr>
            <p:cNvPr id="203" name="Text Box 9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04" name="Line 9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05" name="Freeform 93"/>
          <p:cNvSpPr>
            <a:spLocks/>
          </p:cNvSpPr>
          <p:nvPr/>
        </p:nvSpPr>
        <p:spPr bwMode="auto">
          <a:xfrm>
            <a:off x="3741738" y="2228850"/>
            <a:ext cx="481012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6" name="Freeform 94"/>
          <p:cNvSpPr>
            <a:spLocks/>
          </p:cNvSpPr>
          <p:nvPr/>
        </p:nvSpPr>
        <p:spPr bwMode="auto">
          <a:xfrm>
            <a:off x="4089400" y="2746375"/>
            <a:ext cx="1884363" cy="2185988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7" name="Freeform 95"/>
          <p:cNvSpPr>
            <a:spLocks/>
          </p:cNvSpPr>
          <p:nvPr/>
        </p:nvSpPr>
        <p:spPr bwMode="auto">
          <a:xfrm>
            <a:off x="3971925" y="2620963"/>
            <a:ext cx="3373438" cy="2443162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8" name="Freeform 96"/>
          <p:cNvSpPr>
            <a:spLocks/>
          </p:cNvSpPr>
          <p:nvPr/>
        </p:nvSpPr>
        <p:spPr bwMode="auto">
          <a:xfrm>
            <a:off x="3906838" y="2463800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9" name="Line 97"/>
          <p:cNvSpPr>
            <a:spLocks noChangeShapeType="1"/>
          </p:cNvSpPr>
          <p:nvPr/>
        </p:nvSpPr>
        <p:spPr bwMode="auto">
          <a:xfrm flipV="1">
            <a:off x="3971925" y="3292475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0" name="Line 98"/>
          <p:cNvSpPr>
            <a:spLocks noChangeShapeType="1"/>
          </p:cNvSpPr>
          <p:nvPr/>
        </p:nvSpPr>
        <p:spPr bwMode="auto">
          <a:xfrm>
            <a:off x="4021138" y="3419475"/>
            <a:ext cx="2047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1" name="Line 99"/>
          <p:cNvSpPr>
            <a:spLocks noChangeShapeType="1"/>
          </p:cNvSpPr>
          <p:nvPr/>
        </p:nvSpPr>
        <p:spPr bwMode="auto">
          <a:xfrm flipV="1">
            <a:off x="4098925" y="3576638"/>
            <a:ext cx="131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2" name="Oval 100"/>
          <p:cNvSpPr>
            <a:spLocks noChangeArrowheads="1"/>
          </p:cNvSpPr>
          <p:nvPr/>
        </p:nvSpPr>
        <p:spPr bwMode="auto">
          <a:xfrm>
            <a:off x="4062413" y="355282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3" name="Oval 101"/>
          <p:cNvSpPr>
            <a:spLocks noChangeArrowheads="1"/>
          </p:cNvSpPr>
          <p:nvPr/>
        </p:nvSpPr>
        <p:spPr bwMode="auto">
          <a:xfrm>
            <a:off x="3995738" y="340042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4" name="Oval 102"/>
          <p:cNvSpPr>
            <a:spLocks noChangeArrowheads="1"/>
          </p:cNvSpPr>
          <p:nvPr/>
        </p:nvSpPr>
        <p:spPr bwMode="auto">
          <a:xfrm>
            <a:off x="3944938" y="326866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5" name="Freeform 103"/>
          <p:cNvSpPr>
            <a:spLocks/>
          </p:cNvSpPr>
          <p:nvPr/>
        </p:nvSpPr>
        <p:spPr bwMode="auto">
          <a:xfrm>
            <a:off x="2189163" y="1301750"/>
            <a:ext cx="277812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6" name="Line 104"/>
          <p:cNvSpPr>
            <a:spLocks noChangeShapeType="1"/>
          </p:cNvSpPr>
          <p:nvPr/>
        </p:nvSpPr>
        <p:spPr bwMode="auto">
          <a:xfrm>
            <a:off x="2471738" y="18351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7" name="Text Box 105"/>
          <p:cNvSpPr txBox="1">
            <a:spLocks noChangeArrowheads="1"/>
          </p:cNvSpPr>
          <p:nvPr/>
        </p:nvSpPr>
        <p:spPr bwMode="auto">
          <a:xfrm>
            <a:off x="3027363" y="1941513"/>
            <a:ext cx="228600" cy="276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=</a:t>
            </a:r>
          </a:p>
        </p:txBody>
      </p:sp>
      <p:sp>
        <p:nvSpPr>
          <p:cNvPr id="218" name="Line 106"/>
          <p:cNvSpPr>
            <a:spLocks noChangeShapeType="1"/>
          </p:cNvSpPr>
          <p:nvPr/>
        </p:nvSpPr>
        <p:spPr bwMode="auto">
          <a:xfrm flipV="1">
            <a:off x="3103563" y="2216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9" name="Line 107"/>
          <p:cNvSpPr>
            <a:spLocks noChangeShapeType="1"/>
          </p:cNvSpPr>
          <p:nvPr/>
        </p:nvSpPr>
        <p:spPr bwMode="auto">
          <a:xfrm flipV="1">
            <a:off x="3179763" y="22161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0" name="Line 108"/>
          <p:cNvSpPr>
            <a:spLocks noChangeShapeType="1"/>
          </p:cNvSpPr>
          <p:nvPr/>
        </p:nvSpPr>
        <p:spPr bwMode="auto">
          <a:xfrm>
            <a:off x="3255963" y="20637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1" name="Oval 109"/>
          <p:cNvSpPr>
            <a:spLocks noChangeArrowheads="1"/>
          </p:cNvSpPr>
          <p:nvPr/>
        </p:nvSpPr>
        <p:spPr bwMode="auto">
          <a:xfrm>
            <a:off x="3138488" y="301625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2" name="Oval 110"/>
          <p:cNvSpPr>
            <a:spLocks noChangeArrowheads="1"/>
          </p:cNvSpPr>
          <p:nvPr/>
        </p:nvSpPr>
        <p:spPr bwMode="auto">
          <a:xfrm>
            <a:off x="3068638" y="2557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3" name="Freeform 111"/>
          <p:cNvSpPr>
            <a:spLocks/>
          </p:cNvSpPr>
          <p:nvPr/>
        </p:nvSpPr>
        <p:spPr bwMode="auto">
          <a:xfrm>
            <a:off x="1350963" y="1149350"/>
            <a:ext cx="2743200" cy="914400"/>
          </a:xfrm>
          <a:custGeom>
            <a:avLst/>
            <a:gdLst>
              <a:gd name="T0" fmla="*/ 1504 w 1728"/>
              <a:gd name="T1" fmla="*/ 573 h 576"/>
              <a:gd name="T2" fmla="*/ 1728 w 1728"/>
              <a:gd name="T3" fmla="*/ 576 h 576"/>
              <a:gd name="T4" fmla="*/ 1728 w 1728"/>
              <a:gd name="T5" fmla="*/ 0 h 576"/>
              <a:gd name="T6" fmla="*/ 0 w 1728"/>
              <a:gd name="T7" fmla="*/ 0 h 576"/>
              <a:gd name="T8" fmla="*/ 0 w 1728"/>
              <a:gd name="T9" fmla="*/ 46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8" h="576">
                <a:moveTo>
                  <a:pt x="1504" y="573"/>
                </a:moveTo>
                <a:lnTo>
                  <a:pt x="1728" y="576"/>
                </a:lnTo>
                <a:lnTo>
                  <a:pt x="1728" y="0"/>
                </a:lnTo>
                <a:lnTo>
                  <a:pt x="0" y="0"/>
                </a:lnTo>
                <a:lnTo>
                  <a:pt x="0" y="46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4" name="Freeform 112"/>
          <p:cNvSpPr>
            <a:spLocks/>
          </p:cNvSpPr>
          <p:nvPr/>
        </p:nvSpPr>
        <p:spPr bwMode="auto">
          <a:xfrm>
            <a:off x="1046163" y="1266825"/>
            <a:ext cx="2971800" cy="720725"/>
          </a:xfrm>
          <a:custGeom>
            <a:avLst/>
            <a:gdLst>
              <a:gd name="T0" fmla="*/ 1699 w 1872"/>
              <a:gd name="T1" fmla="*/ 355 h 454"/>
              <a:gd name="T2" fmla="*/ 1872 w 1872"/>
              <a:gd name="T3" fmla="*/ 358 h 454"/>
              <a:gd name="T4" fmla="*/ 1869 w 1872"/>
              <a:gd name="T5" fmla="*/ 3 h 454"/>
              <a:gd name="T6" fmla="*/ 0 w 1872"/>
              <a:gd name="T7" fmla="*/ 0 h 454"/>
              <a:gd name="T8" fmla="*/ 0 w 1872"/>
              <a:gd name="T9" fmla="*/ 454 h 454"/>
              <a:gd name="T10" fmla="*/ 74 w 1872"/>
              <a:gd name="T11" fmla="*/ 45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2" h="454">
                <a:moveTo>
                  <a:pt x="1699" y="355"/>
                </a:moveTo>
                <a:lnTo>
                  <a:pt x="1872" y="358"/>
                </a:lnTo>
                <a:lnTo>
                  <a:pt x="1869" y="3"/>
                </a:lnTo>
                <a:lnTo>
                  <a:pt x="0" y="0"/>
                </a:lnTo>
                <a:lnTo>
                  <a:pt x="0" y="454"/>
                </a:lnTo>
                <a:lnTo>
                  <a:pt x="74" y="45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5" name="Freeform 113"/>
          <p:cNvSpPr>
            <a:spLocks/>
          </p:cNvSpPr>
          <p:nvPr/>
        </p:nvSpPr>
        <p:spPr bwMode="auto">
          <a:xfrm>
            <a:off x="1935163" y="2135188"/>
            <a:ext cx="254000" cy="6350"/>
          </a:xfrm>
          <a:custGeom>
            <a:avLst/>
            <a:gdLst>
              <a:gd name="T0" fmla="*/ 0 w 160"/>
              <a:gd name="T1" fmla="*/ 0 h 4"/>
              <a:gd name="T2" fmla="*/ 160 w 160"/>
              <a:gd name="T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" h="4">
                <a:moveTo>
                  <a:pt x="0" y="0"/>
                </a:moveTo>
                <a:lnTo>
                  <a:pt x="160" y="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6" name="Line 114"/>
          <p:cNvSpPr>
            <a:spLocks noChangeShapeType="1"/>
          </p:cNvSpPr>
          <p:nvPr/>
        </p:nvSpPr>
        <p:spPr bwMode="auto">
          <a:xfrm flipV="1">
            <a:off x="3297238" y="40592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7" name="Text Box 115"/>
          <p:cNvSpPr txBox="1">
            <a:spLocks noChangeArrowheads="1"/>
          </p:cNvSpPr>
          <p:nvPr/>
        </p:nvSpPr>
        <p:spPr bwMode="auto">
          <a:xfrm>
            <a:off x="3184525" y="38925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*</a:t>
            </a:r>
          </a:p>
        </p:txBody>
      </p:sp>
      <p:sp>
        <p:nvSpPr>
          <p:cNvPr id="228" name="Text Box 116"/>
          <p:cNvSpPr txBox="1">
            <a:spLocks noChangeArrowheads="1"/>
          </p:cNvSpPr>
          <p:nvPr/>
        </p:nvSpPr>
        <p:spPr bwMode="auto">
          <a:xfrm>
            <a:off x="1579563" y="13779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*</a:t>
            </a:r>
          </a:p>
        </p:txBody>
      </p:sp>
      <p:sp>
        <p:nvSpPr>
          <p:cNvPr id="229" name="Line 117"/>
          <p:cNvSpPr>
            <a:spLocks noChangeShapeType="1"/>
          </p:cNvSpPr>
          <p:nvPr/>
        </p:nvSpPr>
        <p:spPr bwMode="auto">
          <a:xfrm>
            <a:off x="1808163" y="1530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0" name="Text Box 118"/>
          <p:cNvSpPr txBox="1">
            <a:spLocks noChangeArrowheads="1"/>
          </p:cNvSpPr>
          <p:nvPr/>
        </p:nvSpPr>
        <p:spPr bwMode="auto">
          <a:xfrm rot="16200000">
            <a:off x="2155825" y="1557338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+</a:t>
            </a:r>
          </a:p>
        </p:txBody>
      </p:sp>
      <p:sp>
        <p:nvSpPr>
          <p:cNvPr id="231" name="Oval 119"/>
          <p:cNvSpPr>
            <a:spLocks noChangeArrowheads="1"/>
          </p:cNvSpPr>
          <p:nvPr/>
        </p:nvSpPr>
        <p:spPr bwMode="auto">
          <a:xfrm>
            <a:off x="3260725" y="41894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989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87A4C38-0C81-4B47-80EE-D427486CE62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</a:t>
            </a:r>
            <a:r>
              <a:rPr lang="en-US" i="1" dirty="0" smtClean="0"/>
              <a:t>branch delay penalty</a:t>
            </a:r>
            <a:r>
              <a:rPr lang="de-DE" dirty="0" smtClean="0"/>
              <a:t> – </a:t>
            </a:r>
            <a:r>
              <a:rPr lang="en-US" i="1" dirty="0" smtClean="0"/>
              <a:t>delayed branch</a:t>
            </a:r>
            <a:r>
              <a:rPr lang="en-US" dirty="0" smtClean="0"/>
              <a:t> (6)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1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66167"/>
              </p:ext>
            </p:extLst>
          </p:nvPr>
        </p:nvGraphicFramePr>
        <p:xfrm>
          <a:off x="179388" y="5661248"/>
          <a:ext cx="8805862" cy="810040"/>
        </p:xfrm>
        <a:graphic>
          <a:graphicData uri="http://schemas.openxmlformats.org/drawingml/2006/table">
            <a:tbl>
              <a:tblPr/>
              <a:tblGrid>
                <a:gridCol w="1703387"/>
                <a:gridCol w="1790700"/>
                <a:gridCol w="1792288"/>
                <a:gridCol w="1766887"/>
                <a:gridCol w="1752600"/>
              </a:tblGrid>
              <a:tr h="3799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Zyklus 6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 ...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sub ...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3"/>
          <p:cNvSpPr txBox="1">
            <a:spLocks noChangeArrowheads="1"/>
          </p:cNvSpPr>
          <p:nvPr/>
        </p:nvSpPr>
        <p:spPr bwMode="auto">
          <a:xfrm rot="16200000">
            <a:off x="2647951" y="230505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2225" y="2270125"/>
            <a:ext cx="465138" cy="1465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7" name="Freeform 5"/>
          <p:cNvSpPr>
            <a:spLocks/>
          </p:cNvSpPr>
          <p:nvPr/>
        </p:nvSpPr>
        <p:spPr bwMode="auto">
          <a:xfrm>
            <a:off x="2424113" y="2271713"/>
            <a:ext cx="139700" cy="487362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8" name="Freeform 6"/>
          <p:cNvSpPr>
            <a:spLocks/>
          </p:cNvSpPr>
          <p:nvPr/>
        </p:nvSpPr>
        <p:spPr bwMode="auto">
          <a:xfrm>
            <a:off x="2424113" y="2759075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9" name="Freeform 7"/>
          <p:cNvSpPr>
            <a:spLocks/>
          </p:cNvSpPr>
          <p:nvPr/>
        </p:nvSpPr>
        <p:spPr bwMode="auto">
          <a:xfrm>
            <a:off x="2424113" y="3246438"/>
            <a:ext cx="139700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0" name="Line 8"/>
          <p:cNvSpPr>
            <a:spLocks noChangeShapeType="1"/>
          </p:cNvSpPr>
          <p:nvPr/>
        </p:nvSpPr>
        <p:spPr bwMode="auto">
          <a:xfrm>
            <a:off x="568325" y="3595688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 rot="16200000">
            <a:off x="2651126" y="3978275"/>
            <a:ext cx="6985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sign_</a:t>
            </a:r>
            <a:br>
              <a:rPr lang="en-US" sz="1200" dirty="0" smtClean="0"/>
            </a:br>
            <a:r>
              <a:rPr lang="en-US" sz="1200" dirty="0" smtClean="0"/>
              <a:t>extend</a:t>
            </a:r>
            <a:endParaRPr lang="en-US" sz="1200" dirty="0"/>
          </a:p>
        </p:txBody>
      </p: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4646613" y="2060575"/>
            <a:ext cx="492125" cy="1517650"/>
            <a:chOff x="4608" y="1152"/>
            <a:chExt cx="351" cy="1044"/>
          </a:xfrm>
        </p:grpSpPr>
        <p:sp>
          <p:nvSpPr>
            <p:cNvPr id="123" name="Freeform 11"/>
            <p:cNvSpPr>
              <a:spLocks/>
            </p:cNvSpPr>
            <p:nvPr/>
          </p:nvSpPr>
          <p:spPr bwMode="auto">
            <a:xfrm>
              <a:off x="4608" y="1152"/>
              <a:ext cx="348" cy="1044"/>
            </a:xfrm>
            <a:custGeom>
              <a:avLst/>
              <a:gdLst>
                <a:gd name="T0" fmla="*/ 2 w 348"/>
                <a:gd name="T1" fmla="*/ 0 h 1044"/>
                <a:gd name="T2" fmla="*/ 0 w 348"/>
                <a:gd name="T3" fmla="*/ 374 h 1044"/>
                <a:gd name="T4" fmla="*/ 144 w 348"/>
                <a:gd name="T5" fmla="*/ 518 h 1044"/>
                <a:gd name="T6" fmla="*/ 0 w 348"/>
                <a:gd name="T7" fmla="*/ 662 h 1044"/>
                <a:gd name="T8" fmla="*/ 2 w 348"/>
                <a:gd name="T9" fmla="*/ 1044 h 1044"/>
                <a:gd name="T10" fmla="*/ 348 w 348"/>
                <a:gd name="T11" fmla="*/ 763 h 1044"/>
                <a:gd name="T12" fmla="*/ 346 w 348"/>
                <a:gd name="T13" fmla="*/ 230 h 1044"/>
                <a:gd name="T14" fmla="*/ 2 w 348"/>
                <a:gd name="T1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1044">
                  <a:moveTo>
                    <a:pt x="2" y="0"/>
                  </a:moveTo>
                  <a:lnTo>
                    <a:pt x="0" y="374"/>
                  </a:lnTo>
                  <a:lnTo>
                    <a:pt x="144" y="518"/>
                  </a:lnTo>
                  <a:lnTo>
                    <a:pt x="0" y="662"/>
                  </a:lnTo>
                  <a:lnTo>
                    <a:pt x="2" y="1044"/>
                  </a:lnTo>
                  <a:lnTo>
                    <a:pt x="348" y="763"/>
                  </a:lnTo>
                  <a:lnTo>
                    <a:pt x="346" y="2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Text Box 12"/>
            <p:cNvSpPr txBox="1">
              <a:spLocks noChangeArrowheads="1"/>
            </p:cNvSpPr>
            <p:nvPr/>
          </p:nvSpPr>
          <p:spPr bwMode="auto">
            <a:xfrm rot="-5400000">
              <a:off x="4588" y="1542"/>
              <a:ext cx="4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dirty="0"/>
                <a:t>ALU</a:t>
              </a:r>
            </a:p>
          </p:txBody>
        </p:sp>
      </p:grpSp>
      <p:sp>
        <p:nvSpPr>
          <p:cNvPr id="125" name="Text Box 13"/>
          <p:cNvSpPr txBox="1">
            <a:spLocks noChangeArrowheads="1"/>
          </p:cNvSpPr>
          <p:nvPr/>
        </p:nvSpPr>
        <p:spPr bwMode="auto">
          <a:xfrm rot="16200000">
            <a:off x="2419351" y="2824162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Reg</a:t>
            </a:r>
          </a:p>
        </p:txBody>
      </p:sp>
      <p:sp>
        <p:nvSpPr>
          <p:cNvPr id="126" name="Freeform 14"/>
          <p:cNvSpPr>
            <a:spLocks/>
          </p:cNvSpPr>
          <p:nvPr/>
        </p:nvSpPr>
        <p:spPr bwMode="auto">
          <a:xfrm>
            <a:off x="4230688" y="2060575"/>
            <a:ext cx="277812" cy="7572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7" name="Text Box 15"/>
          <p:cNvSpPr txBox="1">
            <a:spLocks noChangeArrowheads="1"/>
          </p:cNvSpPr>
          <p:nvPr/>
        </p:nvSpPr>
        <p:spPr bwMode="auto">
          <a:xfrm>
            <a:off x="4229100" y="2462213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28" name="Rectangle 16"/>
          <p:cNvSpPr>
            <a:spLocks noChangeArrowheads="1"/>
          </p:cNvSpPr>
          <p:nvPr/>
        </p:nvSpPr>
        <p:spPr bwMode="auto">
          <a:xfrm>
            <a:off x="1027113" y="3036888"/>
            <a:ext cx="417512" cy="1257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9" name="Freeform 17"/>
          <p:cNvSpPr>
            <a:spLocks/>
          </p:cNvSpPr>
          <p:nvPr/>
        </p:nvSpPr>
        <p:spPr bwMode="auto">
          <a:xfrm>
            <a:off x="819150" y="3036888"/>
            <a:ext cx="207963" cy="1257300"/>
          </a:xfrm>
          <a:custGeom>
            <a:avLst/>
            <a:gdLst>
              <a:gd name="T0" fmla="*/ 144 w 144"/>
              <a:gd name="T1" fmla="*/ 0 h 864"/>
              <a:gd name="T2" fmla="*/ 0 w 144"/>
              <a:gd name="T3" fmla="*/ 96 h 864"/>
              <a:gd name="T4" fmla="*/ 0 w 144"/>
              <a:gd name="T5" fmla="*/ 768 h 864"/>
              <a:gd name="T6" fmla="*/ 144 w 144"/>
              <a:gd name="T7" fmla="*/ 864 h 864"/>
              <a:gd name="T8" fmla="*/ 144 w 14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864">
                <a:moveTo>
                  <a:pt x="144" y="0"/>
                </a:moveTo>
                <a:lnTo>
                  <a:pt x="0" y="96"/>
                </a:lnTo>
                <a:lnTo>
                  <a:pt x="0" y="768"/>
                </a:lnTo>
                <a:lnTo>
                  <a:pt x="144" y="86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0" name="Freeform 18"/>
          <p:cNvSpPr>
            <a:spLocks/>
          </p:cNvSpPr>
          <p:nvPr/>
        </p:nvSpPr>
        <p:spPr bwMode="auto">
          <a:xfrm>
            <a:off x="1443038" y="3663950"/>
            <a:ext cx="217487" cy="3175"/>
          </a:xfrm>
          <a:custGeom>
            <a:avLst/>
            <a:gdLst>
              <a:gd name="T0" fmla="*/ 0 w 150"/>
              <a:gd name="T1" fmla="*/ 0 h 2"/>
              <a:gd name="T2" fmla="*/ 150 w 15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2">
                <a:moveTo>
                  <a:pt x="0" y="0"/>
                </a:moveTo>
                <a:lnTo>
                  <a:pt x="15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1" name="Freeform 19"/>
          <p:cNvSpPr>
            <a:spLocks/>
          </p:cNvSpPr>
          <p:nvPr/>
        </p:nvSpPr>
        <p:spPr bwMode="auto">
          <a:xfrm>
            <a:off x="4230688" y="2897188"/>
            <a:ext cx="277812" cy="768350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2" name="Text Box 20"/>
          <p:cNvSpPr txBox="1">
            <a:spLocks noChangeArrowheads="1"/>
          </p:cNvSpPr>
          <p:nvPr/>
        </p:nvSpPr>
        <p:spPr bwMode="auto">
          <a:xfrm>
            <a:off x="4232275" y="2941638"/>
            <a:ext cx="2206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3" name="Text Box 21"/>
          <p:cNvSpPr txBox="1">
            <a:spLocks noChangeArrowheads="1"/>
          </p:cNvSpPr>
          <p:nvPr/>
        </p:nvSpPr>
        <p:spPr bwMode="auto">
          <a:xfrm>
            <a:off x="4229100" y="3305175"/>
            <a:ext cx="419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4" name="Text Box 22"/>
          <p:cNvSpPr txBox="1">
            <a:spLocks noChangeArrowheads="1"/>
          </p:cNvSpPr>
          <p:nvPr/>
        </p:nvSpPr>
        <p:spPr bwMode="auto">
          <a:xfrm rot="16200000">
            <a:off x="6399213" y="265430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35" name="Rectangle 23"/>
          <p:cNvSpPr>
            <a:spLocks noChangeArrowheads="1"/>
          </p:cNvSpPr>
          <p:nvPr/>
        </p:nvSpPr>
        <p:spPr bwMode="auto">
          <a:xfrm>
            <a:off x="6313488" y="2619375"/>
            <a:ext cx="488950" cy="1535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Freeform 24"/>
          <p:cNvSpPr>
            <a:spLocks/>
          </p:cNvSpPr>
          <p:nvPr/>
        </p:nvSpPr>
        <p:spPr bwMode="auto">
          <a:xfrm>
            <a:off x="6176963" y="2619375"/>
            <a:ext cx="138112" cy="488950"/>
          </a:xfrm>
          <a:custGeom>
            <a:avLst/>
            <a:gdLst>
              <a:gd name="T0" fmla="*/ 96 w 96"/>
              <a:gd name="T1" fmla="*/ 0 h 336"/>
              <a:gd name="T2" fmla="*/ 0 w 96"/>
              <a:gd name="T3" fmla="*/ 48 h 336"/>
              <a:gd name="T4" fmla="*/ 0 w 96"/>
              <a:gd name="T5" fmla="*/ 288 h 336"/>
              <a:gd name="T6" fmla="*/ 96 w 9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336">
                <a:moveTo>
                  <a:pt x="96" y="0"/>
                </a:moveTo>
                <a:lnTo>
                  <a:pt x="0" y="48"/>
                </a:lnTo>
                <a:lnTo>
                  <a:pt x="0" y="288"/>
                </a:lnTo>
                <a:lnTo>
                  <a:pt x="96" y="336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7" name="Text Box 25"/>
          <p:cNvSpPr txBox="1">
            <a:spLocks noChangeArrowheads="1"/>
          </p:cNvSpPr>
          <p:nvPr/>
        </p:nvSpPr>
        <p:spPr bwMode="auto">
          <a:xfrm rot="16200000">
            <a:off x="6049169" y="3210719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DMem</a:t>
            </a:r>
          </a:p>
        </p:txBody>
      </p:sp>
      <p:sp>
        <p:nvSpPr>
          <p:cNvPr id="138" name="Freeform 26"/>
          <p:cNvSpPr>
            <a:spLocks/>
          </p:cNvSpPr>
          <p:nvPr/>
        </p:nvSpPr>
        <p:spPr bwMode="auto">
          <a:xfrm>
            <a:off x="1938338" y="2549525"/>
            <a:ext cx="485775" cy="766763"/>
          </a:xfrm>
          <a:custGeom>
            <a:avLst/>
            <a:gdLst>
              <a:gd name="T0" fmla="*/ 0 w 288"/>
              <a:gd name="T1" fmla="*/ 528 h 528"/>
              <a:gd name="T2" fmla="*/ 96 w 288"/>
              <a:gd name="T3" fmla="*/ 528 h 528"/>
              <a:gd name="T4" fmla="*/ 96 w 288"/>
              <a:gd name="T5" fmla="*/ 0 h 528"/>
              <a:gd name="T6" fmla="*/ 288 w 288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28">
                <a:moveTo>
                  <a:pt x="0" y="528"/>
                </a:moveTo>
                <a:lnTo>
                  <a:pt x="96" y="528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9" name="Freeform 27"/>
          <p:cNvSpPr>
            <a:spLocks/>
          </p:cNvSpPr>
          <p:nvPr/>
        </p:nvSpPr>
        <p:spPr bwMode="auto">
          <a:xfrm>
            <a:off x="7635875" y="2000250"/>
            <a:ext cx="277813" cy="1938338"/>
          </a:xfrm>
          <a:custGeom>
            <a:avLst/>
            <a:gdLst>
              <a:gd name="T0" fmla="*/ 0 w 192"/>
              <a:gd name="T1" fmla="*/ 0 h 583"/>
              <a:gd name="T2" fmla="*/ 192 w 192"/>
              <a:gd name="T3" fmla="*/ 113 h 583"/>
              <a:gd name="T4" fmla="*/ 192 w 192"/>
              <a:gd name="T5" fmla="*/ 449 h 583"/>
              <a:gd name="T6" fmla="*/ 0 w 192"/>
              <a:gd name="T7" fmla="*/ 583 h 583"/>
              <a:gd name="T8" fmla="*/ 0 w 192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583">
                <a:moveTo>
                  <a:pt x="0" y="0"/>
                </a:moveTo>
                <a:lnTo>
                  <a:pt x="192" y="113"/>
                </a:lnTo>
                <a:lnTo>
                  <a:pt x="192" y="449"/>
                </a:lnTo>
                <a:lnTo>
                  <a:pt x="0" y="58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0" name="Text Box 28"/>
          <p:cNvSpPr txBox="1">
            <a:spLocks noChangeArrowheads="1"/>
          </p:cNvSpPr>
          <p:nvPr/>
        </p:nvSpPr>
        <p:spPr bwMode="auto">
          <a:xfrm>
            <a:off x="7642225" y="3321050"/>
            <a:ext cx="417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</a:t>
            </a:r>
          </a:p>
        </p:txBody>
      </p:sp>
      <p:sp>
        <p:nvSpPr>
          <p:cNvPr id="141" name="Line 29"/>
          <p:cNvSpPr>
            <a:spLocks noChangeShapeType="1"/>
          </p:cNvSpPr>
          <p:nvPr/>
        </p:nvSpPr>
        <p:spPr bwMode="auto">
          <a:xfrm>
            <a:off x="7286625" y="3525838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2" name="Line 30"/>
          <p:cNvSpPr>
            <a:spLocks noChangeShapeType="1"/>
          </p:cNvSpPr>
          <p:nvPr/>
        </p:nvSpPr>
        <p:spPr bwMode="auto">
          <a:xfrm flipV="1">
            <a:off x="3027363" y="25971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3" name="Line 31"/>
          <p:cNvSpPr>
            <a:spLocks noChangeShapeType="1"/>
          </p:cNvSpPr>
          <p:nvPr/>
        </p:nvSpPr>
        <p:spPr bwMode="auto">
          <a:xfrm flipV="1">
            <a:off x="3027363" y="30543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4" name="Line 32"/>
          <p:cNvSpPr>
            <a:spLocks noChangeShapeType="1"/>
          </p:cNvSpPr>
          <p:nvPr/>
        </p:nvSpPr>
        <p:spPr bwMode="auto">
          <a:xfrm>
            <a:off x="3744913" y="3036888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5" name="Line 33"/>
          <p:cNvSpPr>
            <a:spLocks noChangeShapeType="1"/>
          </p:cNvSpPr>
          <p:nvPr/>
        </p:nvSpPr>
        <p:spPr bwMode="auto">
          <a:xfrm>
            <a:off x="4508500" y="2409825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6" name="Line 34"/>
          <p:cNvSpPr>
            <a:spLocks noChangeShapeType="1"/>
          </p:cNvSpPr>
          <p:nvPr/>
        </p:nvSpPr>
        <p:spPr bwMode="auto">
          <a:xfrm>
            <a:off x="4508500" y="3316288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7" name="Line 35"/>
          <p:cNvSpPr>
            <a:spLocks noChangeShapeType="1"/>
          </p:cNvSpPr>
          <p:nvPr/>
        </p:nvSpPr>
        <p:spPr bwMode="auto">
          <a:xfrm>
            <a:off x="5132388" y="2827338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8" name="Line 36"/>
          <p:cNvSpPr>
            <a:spLocks noChangeShapeType="1"/>
          </p:cNvSpPr>
          <p:nvPr/>
        </p:nvSpPr>
        <p:spPr bwMode="auto">
          <a:xfrm>
            <a:off x="5549900" y="2827338"/>
            <a:ext cx="627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49" name="Line 37"/>
          <p:cNvSpPr>
            <a:spLocks noChangeShapeType="1"/>
          </p:cNvSpPr>
          <p:nvPr/>
        </p:nvSpPr>
        <p:spPr bwMode="auto">
          <a:xfrm>
            <a:off x="6802438" y="3176588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0" name="Freeform 38"/>
          <p:cNvSpPr>
            <a:spLocks/>
          </p:cNvSpPr>
          <p:nvPr/>
        </p:nvSpPr>
        <p:spPr bwMode="auto">
          <a:xfrm>
            <a:off x="5967413" y="2479675"/>
            <a:ext cx="1041400" cy="346075"/>
          </a:xfrm>
          <a:custGeom>
            <a:avLst/>
            <a:gdLst>
              <a:gd name="T0" fmla="*/ 0 w 768"/>
              <a:gd name="T1" fmla="*/ 240 h 240"/>
              <a:gd name="T2" fmla="*/ 0 w 768"/>
              <a:gd name="T3" fmla="*/ 0 h 240"/>
              <a:gd name="T4" fmla="*/ 768 w 768"/>
              <a:gd name="T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40">
                <a:moveTo>
                  <a:pt x="0" y="240"/>
                </a:moveTo>
                <a:lnTo>
                  <a:pt x="0" y="0"/>
                </a:lnTo>
                <a:lnTo>
                  <a:pt x="768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1" name="Freeform 39"/>
          <p:cNvSpPr>
            <a:spLocks/>
          </p:cNvSpPr>
          <p:nvPr/>
        </p:nvSpPr>
        <p:spPr bwMode="auto">
          <a:xfrm>
            <a:off x="2286000" y="3525838"/>
            <a:ext cx="5280025" cy="1697037"/>
          </a:xfrm>
          <a:custGeom>
            <a:avLst/>
            <a:gdLst>
              <a:gd name="T0" fmla="*/ 3159 w 3326"/>
              <a:gd name="T1" fmla="*/ 697 h 1069"/>
              <a:gd name="T2" fmla="*/ 3326 w 3326"/>
              <a:gd name="T3" fmla="*/ 699 h 1069"/>
              <a:gd name="T4" fmla="*/ 3321 w 3326"/>
              <a:gd name="T5" fmla="*/ 1069 h 1069"/>
              <a:gd name="T6" fmla="*/ 0 w 3326"/>
              <a:gd name="T7" fmla="*/ 1069 h 1069"/>
              <a:gd name="T8" fmla="*/ 0 w 3326"/>
              <a:gd name="T9" fmla="*/ 0 h 1069"/>
              <a:gd name="T10" fmla="*/ 87 w 3326"/>
              <a:gd name="T11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6" h="1069">
                <a:moveTo>
                  <a:pt x="3159" y="697"/>
                </a:moveTo>
                <a:lnTo>
                  <a:pt x="3326" y="699"/>
                </a:lnTo>
                <a:lnTo>
                  <a:pt x="3321" y="1069"/>
                </a:lnTo>
                <a:lnTo>
                  <a:pt x="0" y="1069"/>
                </a:lnTo>
                <a:lnTo>
                  <a:pt x="0" y="0"/>
                </a:lnTo>
                <a:lnTo>
                  <a:pt x="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2" name="Line 40"/>
          <p:cNvSpPr>
            <a:spLocks noChangeShapeType="1"/>
          </p:cNvSpPr>
          <p:nvPr/>
        </p:nvSpPr>
        <p:spPr bwMode="auto">
          <a:xfrm>
            <a:off x="5549900" y="4643438"/>
            <a:ext cx="145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3" name="Line 41"/>
          <p:cNvSpPr>
            <a:spLocks noChangeShapeType="1"/>
          </p:cNvSpPr>
          <p:nvPr/>
        </p:nvSpPr>
        <p:spPr bwMode="auto">
          <a:xfrm>
            <a:off x="3744913" y="4643438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4" name="Freeform 42"/>
          <p:cNvSpPr>
            <a:spLocks/>
          </p:cNvSpPr>
          <p:nvPr/>
        </p:nvSpPr>
        <p:spPr bwMode="auto">
          <a:xfrm>
            <a:off x="2640013" y="2994025"/>
            <a:ext cx="5430837" cy="2389188"/>
          </a:xfrm>
          <a:custGeom>
            <a:avLst/>
            <a:gdLst>
              <a:gd name="T0" fmla="*/ 3319 w 3421"/>
              <a:gd name="T1" fmla="*/ 0 h 1505"/>
              <a:gd name="T2" fmla="*/ 3420 w 3421"/>
              <a:gd name="T3" fmla="*/ 0 h 1505"/>
              <a:gd name="T4" fmla="*/ 3421 w 3421"/>
              <a:gd name="T5" fmla="*/ 1504 h 1505"/>
              <a:gd name="T6" fmla="*/ 0 w 3421"/>
              <a:gd name="T7" fmla="*/ 1505 h 1505"/>
              <a:gd name="T8" fmla="*/ 0 w 3421"/>
              <a:gd name="T9" fmla="*/ 468 h 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505">
                <a:moveTo>
                  <a:pt x="3319" y="0"/>
                </a:moveTo>
                <a:lnTo>
                  <a:pt x="3420" y="0"/>
                </a:lnTo>
                <a:lnTo>
                  <a:pt x="3421" y="1504"/>
                </a:lnTo>
                <a:lnTo>
                  <a:pt x="0" y="1505"/>
                </a:lnTo>
                <a:lnTo>
                  <a:pt x="0" y="46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5" name="Freeform 43"/>
          <p:cNvSpPr>
            <a:spLocks/>
          </p:cNvSpPr>
          <p:nvPr/>
        </p:nvSpPr>
        <p:spPr bwMode="auto">
          <a:xfrm>
            <a:off x="2093913" y="3316288"/>
            <a:ext cx="1443037" cy="1327150"/>
          </a:xfrm>
          <a:custGeom>
            <a:avLst/>
            <a:gdLst>
              <a:gd name="T0" fmla="*/ 0 w 948"/>
              <a:gd name="T1" fmla="*/ 0 h 912"/>
              <a:gd name="T2" fmla="*/ 0 w 948"/>
              <a:gd name="T3" fmla="*/ 910 h 912"/>
              <a:gd name="T4" fmla="*/ 948 w 948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8" h="912">
                <a:moveTo>
                  <a:pt x="0" y="0"/>
                </a:moveTo>
                <a:lnTo>
                  <a:pt x="0" y="910"/>
                </a:lnTo>
                <a:lnTo>
                  <a:pt x="948" y="9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6" name="Freeform 44"/>
          <p:cNvSpPr>
            <a:spLocks/>
          </p:cNvSpPr>
          <p:nvPr/>
        </p:nvSpPr>
        <p:spPr bwMode="auto">
          <a:xfrm>
            <a:off x="3230563" y="4225925"/>
            <a:ext cx="234950" cy="6350"/>
          </a:xfrm>
          <a:custGeom>
            <a:avLst/>
            <a:gdLst>
              <a:gd name="T0" fmla="*/ 0 w 148"/>
              <a:gd name="T1" fmla="*/ 4 h 4"/>
              <a:gd name="T2" fmla="*/ 148 w 148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" h="4">
                <a:moveTo>
                  <a:pt x="0" y="4"/>
                </a:moveTo>
                <a:lnTo>
                  <a:pt x="1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7" name="Line 45"/>
          <p:cNvSpPr>
            <a:spLocks noChangeShapeType="1"/>
          </p:cNvSpPr>
          <p:nvPr/>
        </p:nvSpPr>
        <p:spPr bwMode="auto">
          <a:xfrm>
            <a:off x="2084388" y="4224338"/>
            <a:ext cx="687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8" name="Freeform 46"/>
          <p:cNvSpPr>
            <a:spLocks/>
          </p:cNvSpPr>
          <p:nvPr/>
        </p:nvSpPr>
        <p:spPr bwMode="auto">
          <a:xfrm>
            <a:off x="3744913" y="3155950"/>
            <a:ext cx="488950" cy="1069975"/>
          </a:xfrm>
          <a:custGeom>
            <a:avLst/>
            <a:gdLst>
              <a:gd name="T0" fmla="*/ 0 w 308"/>
              <a:gd name="T1" fmla="*/ 673 h 674"/>
              <a:gd name="T2" fmla="*/ 47 w 308"/>
              <a:gd name="T3" fmla="*/ 674 h 674"/>
              <a:gd name="T4" fmla="*/ 43 w 308"/>
              <a:gd name="T5" fmla="*/ 0 h 674"/>
              <a:gd name="T6" fmla="*/ 308 w 308"/>
              <a:gd name="T7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674">
                <a:moveTo>
                  <a:pt x="0" y="673"/>
                </a:moveTo>
                <a:lnTo>
                  <a:pt x="47" y="674"/>
                </a:lnTo>
                <a:lnTo>
                  <a:pt x="43" y="0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59" name="Freeform 47"/>
          <p:cNvSpPr>
            <a:spLocks/>
          </p:cNvSpPr>
          <p:nvPr/>
        </p:nvSpPr>
        <p:spPr bwMode="auto">
          <a:xfrm>
            <a:off x="4022725" y="3036888"/>
            <a:ext cx="1387475" cy="908050"/>
          </a:xfrm>
          <a:custGeom>
            <a:avLst/>
            <a:gdLst>
              <a:gd name="T0" fmla="*/ 0 w 1056"/>
              <a:gd name="T1" fmla="*/ 0 h 624"/>
              <a:gd name="T2" fmla="*/ 0 w 1056"/>
              <a:gd name="T3" fmla="*/ 624 h 624"/>
              <a:gd name="T4" fmla="*/ 1056 w 1056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624">
                <a:moveTo>
                  <a:pt x="0" y="0"/>
                </a:moveTo>
                <a:lnTo>
                  <a:pt x="0" y="624"/>
                </a:lnTo>
                <a:lnTo>
                  <a:pt x="1056" y="62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0" name="Line 48"/>
          <p:cNvSpPr>
            <a:spLocks noChangeShapeType="1"/>
          </p:cNvSpPr>
          <p:nvPr/>
        </p:nvSpPr>
        <p:spPr bwMode="auto">
          <a:xfrm>
            <a:off x="5549900" y="3944938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1" name="Line 49"/>
          <p:cNvSpPr>
            <a:spLocks noChangeShapeType="1"/>
          </p:cNvSpPr>
          <p:nvPr/>
        </p:nvSpPr>
        <p:spPr bwMode="auto">
          <a:xfrm>
            <a:off x="7286625" y="2479675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2" name="Freeform 50"/>
          <p:cNvSpPr>
            <a:spLocks/>
          </p:cNvSpPr>
          <p:nvPr/>
        </p:nvSpPr>
        <p:spPr bwMode="auto">
          <a:xfrm>
            <a:off x="687388" y="1851025"/>
            <a:ext cx="277812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3" name="Text Box 51"/>
          <p:cNvSpPr txBox="1">
            <a:spLocks noChangeArrowheads="1"/>
          </p:cNvSpPr>
          <p:nvPr/>
        </p:nvSpPr>
        <p:spPr bwMode="auto">
          <a:xfrm rot="16200000">
            <a:off x="646113" y="2105025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+</a:t>
            </a:r>
          </a:p>
        </p:txBody>
      </p:sp>
      <p:grpSp>
        <p:nvGrpSpPr>
          <p:cNvPr id="164" name="Group 52"/>
          <p:cNvGrpSpPr>
            <a:grpSpLocks/>
          </p:cNvGrpSpPr>
          <p:nvPr/>
        </p:nvGrpSpPr>
        <p:grpSpPr bwMode="auto">
          <a:xfrm>
            <a:off x="1173163" y="1781175"/>
            <a:ext cx="417512" cy="768350"/>
            <a:chOff x="4175" y="1104"/>
            <a:chExt cx="289" cy="816"/>
          </a:xfrm>
        </p:grpSpPr>
        <p:sp>
          <p:nvSpPr>
            <p:cNvPr id="165" name="Freeform 53"/>
            <p:cNvSpPr>
              <a:spLocks/>
            </p:cNvSpPr>
            <p:nvPr/>
          </p:nvSpPr>
          <p:spPr bwMode="auto">
            <a:xfrm>
              <a:off x="4176" y="1104"/>
              <a:ext cx="192" cy="816"/>
            </a:xfrm>
            <a:custGeom>
              <a:avLst/>
              <a:gdLst>
                <a:gd name="T0" fmla="*/ 0 w 192"/>
                <a:gd name="T1" fmla="*/ 0 h 583"/>
                <a:gd name="T2" fmla="*/ 192 w 192"/>
                <a:gd name="T3" fmla="*/ 113 h 583"/>
                <a:gd name="T4" fmla="*/ 192 w 192"/>
                <a:gd name="T5" fmla="*/ 449 h 583"/>
                <a:gd name="T6" fmla="*/ 0 w 192"/>
                <a:gd name="T7" fmla="*/ 583 h 583"/>
                <a:gd name="T8" fmla="*/ 0 w 192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583">
                  <a:moveTo>
                    <a:pt x="0" y="0"/>
                  </a:moveTo>
                  <a:lnTo>
                    <a:pt x="192" y="113"/>
                  </a:lnTo>
                  <a:lnTo>
                    <a:pt x="192" y="449"/>
                  </a:lnTo>
                  <a:lnTo>
                    <a:pt x="0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4177" y="1152"/>
              <a:ext cx="15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0</a:t>
              </a:r>
            </a:p>
          </p:txBody>
        </p:sp>
        <p:sp>
          <p:nvSpPr>
            <p:cNvPr id="167" name="Text Box 55"/>
            <p:cNvSpPr txBox="1">
              <a:spLocks noChangeArrowheads="1"/>
            </p:cNvSpPr>
            <p:nvPr/>
          </p:nvSpPr>
          <p:spPr bwMode="auto">
            <a:xfrm>
              <a:off x="4175" y="1537"/>
              <a:ext cx="28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/>
                <a:t>1</a:t>
              </a:r>
            </a:p>
          </p:txBody>
        </p:sp>
      </p:grpSp>
      <p:sp>
        <p:nvSpPr>
          <p:cNvPr id="168" name="Freeform 56"/>
          <p:cNvSpPr>
            <a:spLocks/>
          </p:cNvSpPr>
          <p:nvPr/>
        </p:nvSpPr>
        <p:spPr bwMode="auto">
          <a:xfrm>
            <a:off x="654050" y="2684463"/>
            <a:ext cx="33338" cy="903287"/>
          </a:xfrm>
          <a:custGeom>
            <a:avLst/>
            <a:gdLst>
              <a:gd name="T0" fmla="*/ 0 w 23"/>
              <a:gd name="T1" fmla="*/ 621 h 621"/>
              <a:gd name="T2" fmla="*/ 0 w 23"/>
              <a:gd name="T3" fmla="*/ 0 h 621"/>
              <a:gd name="T4" fmla="*/ 23 w 23"/>
              <a:gd name="T5" fmla="*/ 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621">
                <a:moveTo>
                  <a:pt x="0" y="621"/>
                </a:moveTo>
                <a:lnTo>
                  <a:pt x="0" y="0"/>
                </a:lnTo>
                <a:lnTo>
                  <a:pt x="23" y="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69" name="Line 57"/>
          <p:cNvSpPr>
            <a:spLocks noChangeShapeType="1"/>
          </p:cNvSpPr>
          <p:nvPr/>
        </p:nvSpPr>
        <p:spPr bwMode="auto">
          <a:xfrm>
            <a:off x="409575" y="1990725"/>
            <a:ext cx="27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0" name="Line 58"/>
          <p:cNvSpPr>
            <a:spLocks noChangeShapeType="1"/>
          </p:cNvSpPr>
          <p:nvPr/>
        </p:nvSpPr>
        <p:spPr bwMode="auto">
          <a:xfrm>
            <a:off x="965200" y="2339975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1" name="Line 59"/>
          <p:cNvSpPr>
            <a:spLocks noChangeShapeType="1"/>
          </p:cNvSpPr>
          <p:nvPr/>
        </p:nvSpPr>
        <p:spPr bwMode="auto">
          <a:xfrm>
            <a:off x="1452563" y="2130425"/>
            <a:ext cx="207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72" name="Text Box 60"/>
          <p:cNvSpPr txBox="1">
            <a:spLocks noChangeArrowheads="1"/>
          </p:cNvSpPr>
          <p:nvPr/>
        </p:nvSpPr>
        <p:spPr bwMode="auto">
          <a:xfrm rot="16200000">
            <a:off x="144463" y="3432175"/>
            <a:ext cx="560387" cy="334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173" name="Oval 61"/>
          <p:cNvSpPr>
            <a:spLocks noChangeArrowheads="1"/>
          </p:cNvSpPr>
          <p:nvPr/>
        </p:nvSpPr>
        <p:spPr bwMode="auto">
          <a:xfrm>
            <a:off x="622300" y="35528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4" name="Oval 62"/>
          <p:cNvSpPr>
            <a:spLocks noChangeArrowheads="1"/>
          </p:cNvSpPr>
          <p:nvPr/>
        </p:nvSpPr>
        <p:spPr bwMode="auto">
          <a:xfrm>
            <a:off x="2060575" y="4181475"/>
            <a:ext cx="68263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5" name="Oval 63"/>
          <p:cNvSpPr>
            <a:spLocks noChangeArrowheads="1"/>
          </p:cNvSpPr>
          <p:nvPr/>
        </p:nvSpPr>
        <p:spPr bwMode="auto">
          <a:xfrm>
            <a:off x="2066925" y="32718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6" name="Oval 64"/>
          <p:cNvSpPr>
            <a:spLocks noChangeArrowheads="1"/>
          </p:cNvSpPr>
          <p:nvPr/>
        </p:nvSpPr>
        <p:spPr bwMode="auto">
          <a:xfrm>
            <a:off x="3987800" y="299878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7" name="Oval 65"/>
          <p:cNvSpPr>
            <a:spLocks noChangeArrowheads="1"/>
          </p:cNvSpPr>
          <p:nvPr/>
        </p:nvSpPr>
        <p:spPr bwMode="auto">
          <a:xfrm>
            <a:off x="5935663" y="27892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8" name="Oval 66"/>
          <p:cNvSpPr>
            <a:spLocks noChangeArrowheads="1"/>
          </p:cNvSpPr>
          <p:nvPr/>
        </p:nvSpPr>
        <p:spPr bwMode="auto">
          <a:xfrm>
            <a:off x="2068513" y="29892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79" name="Oval 67"/>
          <p:cNvSpPr>
            <a:spLocks noChangeArrowheads="1"/>
          </p:cNvSpPr>
          <p:nvPr/>
        </p:nvSpPr>
        <p:spPr bwMode="auto">
          <a:xfrm>
            <a:off x="1479550" y="209867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80" name="Text Box 68"/>
          <p:cNvSpPr txBox="1">
            <a:spLocks noChangeArrowheads="1"/>
          </p:cNvSpPr>
          <p:nvPr/>
        </p:nvSpPr>
        <p:spPr bwMode="auto">
          <a:xfrm>
            <a:off x="1565275" y="1711325"/>
            <a:ext cx="63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IF/ID</a:t>
            </a:r>
          </a:p>
        </p:txBody>
      </p:sp>
      <p:grpSp>
        <p:nvGrpSpPr>
          <p:cNvPr id="181" name="Group 69"/>
          <p:cNvGrpSpPr>
            <a:grpSpLocks/>
          </p:cNvGrpSpPr>
          <p:nvPr/>
        </p:nvGrpSpPr>
        <p:grpSpPr bwMode="auto">
          <a:xfrm>
            <a:off x="1660525" y="1990725"/>
            <a:ext cx="277813" cy="2862263"/>
            <a:chOff x="1296" y="1920"/>
            <a:chExt cx="192" cy="1968"/>
          </a:xfrm>
        </p:grpSpPr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83" name="Line 71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84" name="Line 72"/>
          <p:cNvSpPr>
            <a:spLocks noChangeShapeType="1"/>
          </p:cNvSpPr>
          <p:nvPr/>
        </p:nvSpPr>
        <p:spPr bwMode="auto">
          <a:xfrm>
            <a:off x="2097088" y="30305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85" name="Text Box 73"/>
          <p:cNvSpPr txBox="1">
            <a:spLocks noChangeArrowheads="1"/>
          </p:cNvSpPr>
          <p:nvPr/>
        </p:nvSpPr>
        <p:spPr bwMode="auto">
          <a:xfrm>
            <a:off x="3332163" y="13017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ID/EX</a:t>
            </a:r>
          </a:p>
        </p:txBody>
      </p:sp>
      <p:sp>
        <p:nvSpPr>
          <p:cNvPr id="186" name="Text Box 74"/>
          <p:cNvSpPr txBox="1">
            <a:spLocks noChangeArrowheads="1"/>
          </p:cNvSpPr>
          <p:nvPr/>
        </p:nvSpPr>
        <p:spPr bwMode="auto">
          <a:xfrm>
            <a:off x="5064125" y="1711325"/>
            <a:ext cx="1112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EX/MEM</a:t>
            </a:r>
          </a:p>
        </p:txBody>
      </p:sp>
      <p:sp>
        <p:nvSpPr>
          <p:cNvPr id="187" name="Text Box 75"/>
          <p:cNvSpPr txBox="1">
            <a:spLocks noChangeArrowheads="1"/>
          </p:cNvSpPr>
          <p:nvPr/>
        </p:nvSpPr>
        <p:spPr bwMode="auto">
          <a:xfrm>
            <a:off x="6662738" y="1711325"/>
            <a:ext cx="1109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MEM/WB</a:t>
            </a:r>
          </a:p>
        </p:txBody>
      </p:sp>
      <p:grpSp>
        <p:nvGrpSpPr>
          <p:cNvPr id="188" name="Group 76"/>
          <p:cNvGrpSpPr>
            <a:grpSpLocks/>
          </p:cNvGrpSpPr>
          <p:nvPr/>
        </p:nvGrpSpPr>
        <p:grpSpPr bwMode="auto">
          <a:xfrm>
            <a:off x="3465513" y="1606550"/>
            <a:ext cx="277812" cy="3246438"/>
            <a:chOff x="1296" y="1920"/>
            <a:chExt cx="192" cy="1968"/>
          </a:xfrm>
        </p:grpSpPr>
        <p:sp>
          <p:nvSpPr>
            <p:cNvPr id="189" name="Text Box 77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0" name="Line 78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1" name="Text Box 79"/>
          <p:cNvSpPr txBox="1">
            <a:spLocks noChangeArrowheads="1"/>
          </p:cNvSpPr>
          <p:nvPr/>
        </p:nvSpPr>
        <p:spPr bwMode="auto">
          <a:xfrm>
            <a:off x="7635875" y="2314575"/>
            <a:ext cx="27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0</a:t>
            </a:r>
          </a:p>
        </p:txBody>
      </p:sp>
      <p:grpSp>
        <p:nvGrpSpPr>
          <p:cNvPr id="192" name="Group 80"/>
          <p:cNvGrpSpPr>
            <a:grpSpLocks/>
          </p:cNvGrpSpPr>
          <p:nvPr/>
        </p:nvGrpSpPr>
        <p:grpSpPr bwMode="auto">
          <a:xfrm>
            <a:off x="7008813" y="1990725"/>
            <a:ext cx="277812" cy="2862263"/>
            <a:chOff x="1296" y="1920"/>
            <a:chExt cx="192" cy="1968"/>
          </a:xfrm>
        </p:grpSpPr>
        <p:sp>
          <p:nvSpPr>
            <p:cNvPr id="193" name="Text Box 8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194" name="Line 8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95" name="Text Box 83"/>
          <p:cNvSpPr txBox="1">
            <a:spLocks noChangeArrowheads="1"/>
          </p:cNvSpPr>
          <p:nvPr/>
        </p:nvSpPr>
        <p:spPr bwMode="auto">
          <a:xfrm rot="16235212">
            <a:off x="784226" y="3473450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IMem</a:t>
            </a:r>
          </a:p>
        </p:txBody>
      </p:sp>
      <p:sp>
        <p:nvSpPr>
          <p:cNvPr id="196" name="Text Box 84"/>
          <p:cNvSpPr txBox="1">
            <a:spLocks noChangeArrowheads="1"/>
          </p:cNvSpPr>
          <p:nvPr/>
        </p:nvSpPr>
        <p:spPr bwMode="auto">
          <a:xfrm>
            <a:off x="1960563" y="2292350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25:21</a:t>
            </a:r>
          </a:p>
        </p:txBody>
      </p:sp>
      <p:sp>
        <p:nvSpPr>
          <p:cNvPr id="197" name="Text Box 85"/>
          <p:cNvSpPr txBox="1">
            <a:spLocks noChangeArrowheads="1"/>
          </p:cNvSpPr>
          <p:nvPr/>
        </p:nvSpPr>
        <p:spPr bwMode="auto">
          <a:xfrm rot="16200000">
            <a:off x="1880394" y="4672806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15:11</a:t>
            </a:r>
          </a:p>
        </p:txBody>
      </p:sp>
      <p:sp>
        <p:nvSpPr>
          <p:cNvPr id="198" name="Text Box 86"/>
          <p:cNvSpPr txBox="1">
            <a:spLocks noChangeArrowheads="1"/>
          </p:cNvSpPr>
          <p:nvPr/>
        </p:nvSpPr>
        <p:spPr bwMode="auto">
          <a:xfrm rot="16219156">
            <a:off x="2101851" y="3832225"/>
            <a:ext cx="627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15:0</a:t>
            </a:r>
          </a:p>
        </p:txBody>
      </p:sp>
      <p:sp>
        <p:nvSpPr>
          <p:cNvPr id="199" name="Text Box 87"/>
          <p:cNvSpPr txBox="1">
            <a:spLocks noChangeArrowheads="1"/>
          </p:cNvSpPr>
          <p:nvPr/>
        </p:nvSpPr>
        <p:spPr bwMode="auto">
          <a:xfrm rot="16200000">
            <a:off x="1956594" y="2615406"/>
            <a:ext cx="62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/>
              <a:t>20:16</a:t>
            </a:r>
          </a:p>
        </p:txBody>
      </p:sp>
      <p:sp>
        <p:nvSpPr>
          <p:cNvPr id="200" name="Text Box 88"/>
          <p:cNvSpPr txBox="1">
            <a:spLocks noChangeArrowheads="1"/>
          </p:cNvSpPr>
          <p:nvPr/>
        </p:nvSpPr>
        <p:spPr bwMode="auto">
          <a:xfrm>
            <a:off x="131763" y="1781175"/>
            <a:ext cx="3476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4</a:t>
            </a:r>
          </a:p>
        </p:txBody>
      </p:sp>
      <p:sp>
        <p:nvSpPr>
          <p:cNvPr id="201" name="Freeform 89"/>
          <p:cNvSpPr>
            <a:spLocks/>
          </p:cNvSpPr>
          <p:nvPr/>
        </p:nvSpPr>
        <p:spPr bwMode="auto">
          <a:xfrm>
            <a:off x="387350" y="2117725"/>
            <a:ext cx="1114425" cy="1212850"/>
          </a:xfrm>
          <a:custGeom>
            <a:avLst/>
            <a:gdLst>
              <a:gd name="T0" fmla="*/ 770 w 770"/>
              <a:gd name="T1" fmla="*/ 0 h 833"/>
              <a:gd name="T2" fmla="*/ 770 w 770"/>
              <a:gd name="T3" fmla="*/ 561 h 833"/>
              <a:gd name="T4" fmla="*/ 0 w 770"/>
              <a:gd name="T5" fmla="*/ 561 h 833"/>
              <a:gd name="T6" fmla="*/ 0 w 770"/>
              <a:gd name="T7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0" h="833">
                <a:moveTo>
                  <a:pt x="770" y="0"/>
                </a:moveTo>
                <a:lnTo>
                  <a:pt x="770" y="561"/>
                </a:lnTo>
                <a:lnTo>
                  <a:pt x="0" y="561"/>
                </a:lnTo>
                <a:lnTo>
                  <a:pt x="0" y="83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202" name="Group 90"/>
          <p:cNvGrpSpPr>
            <a:grpSpLocks/>
          </p:cNvGrpSpPr>
          <p:nvPr/>
        </p:nvGrpSpPr>
        <p:grpSpPr bwMode="auto">
          <a:xfrm>
            <a:off x="5272088" y="2060575"/>
            <a:ext cx="277812" cy="2862263"/>
            <a:chOff x="1296" y="1920"/>
            <a:chExt cx="192" cy="1968"/>
          </a:xfrm>
        </p:grpSpPr>
        <p:sp>
          <p:nvSpPr>
            <p:cNvPr id="203" name="Text Box 91"/>
            <p:cNvSpPr txBox="1">
              <a:spLocks noChangeArrowheads="1"/>
            </p:cNvSpPr>
            <p:nvPr/>
          </p:nvSpPr>
          <p:spPr bwMode="auto">
            <a:xfrm rot="-5400000">
              <a:off x="456" y="2808"/>
              <a:ext cx="187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204" name="Line 92"/>
            <p:cNvSpPr>
              <a:spLocks noChangeShapeType="1"/>
            </p:cNvSpPr>
            <p:nvPr/>
          </p:nvSpPr>
          <p:spPr bwMode="auto">
            <a:xfrm flipH="1">
              <a:off x="1392" y="1920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05" name="Freeform 93"/>
          <p:cNvSpPr>
            <a:spLocks/>
          </p:cNvSpPr>
          <p:nvPr/>
        </p:nvSpPr>
        <p:spPr bwMode="auto">
          <a:xfrm>
            <a:off x="3741738" y="2228850"/>
            <a:ext cx="481012" cy="336550"/>
          </a:xfrm>
          <a:custGeom>
            <a:avLst/>
            <a:gdLst>
              <a:gd name="T0" fmla="*/ 0 w 303"/>
              <a:gd name="T1" fmla="*/ 212 h 212"/>
              <a:gd name="T2" fmla="*/ 43 w 303"/>
              <a:gd name="T3" fmla="*/ 212 h 212"/>
              <a:gd name="T4" fmla="*/ 46 w 303"/>
              <a:gd name="T5" fmla="*/ 1 h 212"/>
              <a:gd name="T6" fmla="*/ 303 w 303"/>
              <a:gd name="T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212">
                <a:moveTo>
                  <a:pt x="0" y="212"/>
                </a:moveTo>
                <a:lnTo>
                  <a:pt x="43" y="212"/>
                </a:lnTo>
                <a:lnTo>
                  <a:pt x="46" y="1"/>
                </a:lnTo>
                <a:lnTo>
                  <a:pt x="3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6" name="Freeform 94"/>
          <p:cNvSpPr>
            <a:spLocks/>
          </p:cNvSpPr>
          <p:nvPr/>
        </p:nvSpPr>
        <p:spPr bwMode="auto">
          <a:xfrm>
            <a:off x="4089400" y="2746375"/>
            <a:ext cx="1884363" cy="2185988"/>
          </a:xfrm>
          <a:custGeom>
            <a:avLst/>
            <a:gdLst>
              <a:gd name="T0" fmla="*/ 1183 w 1187"/>
              <a:gd name="T1" fmla="*/ 53 h 1377"/>
              <a:gd name="T2" fmla="*/ 1187 w 1187"/>
              <a:gd name="T3" fmla="*/ 1377 h 1377"/>
              <a:gd name="T4" fmla="*/ 3 w 1187"/>
              <a:gd name="T5" fmla="*/ 1377 h 1377"/>
              <a:gd name="T6" fmla="*/ 0 w 1187"/>
              <a:gd name="T7" fmla="*/ 0 h 1377"/>
              <a:gd name="T8" fmla="*/ 86 w 1187"/>
              <a:gd name="T9" fmla="*/ 1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377">
                <a:moveTo>
                  <a:pt x="1183" y="53"/>
                </a:moveTo>
                <a:lnTo>
                  <a:pt x="1187" y="1377"/>
                </a:lnTo>
                <a:lnTo>
                  <a:pt x="3" y="1377"/>
                </a:lnTo>
                <a:lnTo>
                  <a:pt x="0" y="0"/>
                </a:lnTo>
                <a:lnTo>
                  <a:pt x="86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7" name="Freeform 95"/>
          <p:cNvSpPr>
            <a:spLocks/>
          </p:cNvSpPr>
          <p:nvPr/>
        </p:nvSpPr>
        <p:spPr bwMode="auto">
          <a:xfrm>
            <a:off x="3971925" y="2620963"/>
            <a:ext cx="3373438" cy="2443162"/>
          </a:xfrm>
          <a:custGeom>
            <a:avLst/>
            <a:gdLst>
              <a:gd name="T0" fmla="*/ 2125 w 2125"/>
              <a:gd name="T1" fmla="*/ 567 h 1539"/>
              <a:gd name="T2" fmla="*/ 2125 w 2125"/>
              <a:gd name="T3" fmla="*/ 1539 h 1539"/>
              <a:gd name="T4" fmla="*/ 3 w 2125"/>
              <a:gd name="T5" fmla="*/ 1536 h 1539"/>
              <a:gd name="T6" fmla="*/ 0 w 2125"/>
              <a:gd name="T7" fmla="*/ 4 h 1539"/>
              <a:gd name="T8" fmla="*/ 160 w 2125"/>
              <a:gd name="T9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5" h="1539">
                <a:moveTo>
                  <a:pt x="2125" y="567"/>
                </a:moveTo>
                <a:lnTo>
                  <a:pt x="2125" y="1539"/>
                </a:lnTo>
                <a:lnTo>
                  <a:pt x="3" y="1536"/>
                </a:lnTo>
                <a:lnTo>
                  <a:pt x="0" y="4"/>
                </a:ln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8" name="Freeform 96"/>
          <p:cNvSpPr>
            <a:spLocks/>
          </p:cNvSpPr>
          <p:nvPr/>
        </p:nvSpPr>
        <p:spPr bwMode="auto">
          <a:xfrm>
            <a:off x="3906838" y="2463800"/>
            <a:ext cx="3527425" cy="2692400"/>
          </a:xfrm>
          <a:custGeom>
            <a:avLst/>
            <a:gdLst>
              <a:gd name="T0" fmla="*/ 2222 w 2222"/>
              <a:gd name="T1" fmla="*/ 4 h 1696"/>
              <a:gd name="T2" fmla="*/ 2220 w 2222"/>
              <a:gd name="T3" fmla="*/ 1693 h 1696"/>
              <a:gd name="T4" fmla="*/ 0 w 2222"/>
              <a:gd name="T5" fmla="*/ 1696 h 1696"/>
              <a:gd name="T6" fmla="*/ 2 w 2222"/>
              <a:gd name="T7" fmla="*/ 4 h 1696"/>
              <a:gd name="T8" fmla="*/ 208 w 2222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2" h="1696">
                <a:moveTo>
                  <a:pt x="2222" y="4"/>
                </a:moveTo>
                <a:lnTo>
                  <a:pt x="2220" y="1693"/>
                </a:lnTo>
                <a:lnTo>
                  <a:pt x="0" y="1696"/>
                </a:lnTo>
                <a:lnTo>
                  <a:pt x="2" y="4"/>
                </a:lnTo>
                <a:lnTo>
                  <a:pt x="2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9" name="Line 97"/>
          <p:cNvSpPr>
            <a:spLocks noChangeShapeType="1"/>
          </p:cNvSpPr>
          <p:nvPr/>
        </p:nvSpPr>
        <p:spPr bwMode="auto">
          <a:xfrm flipV="1">
            <a:off x="3971925" y="3292475"/>
            <a:ext cx="25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0" name="Line 98"/>
          <p:cNvSpPr>
            <a:spLocks noChangeShapeType="1"/>
          </p:cNvSpPr>
          <p:nvPr/>
        </p:nvSpPr>
        <p:spPr bwMode="auto">
          <a:xfrm>
            <a:off x="4021138" y="3419475"/>
            <a:ext cx="2047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1" name="Line 99"/>
          <p:cNvSpPr>
            <a:spLocks noChangeShapeType="1"/>
          </p:cNvSpPr>
          <p:nvPr/>
        </p:nvSpPr>
        <p:spPr bwMode="auto">
          <a:xfrm flipV="1">
            <a:off x="4098925" y="3576638"/>
            <a:ext cx="131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2" name="Oval 100"/>
          <p:cNvSpPr>
            <a:spLocks noChangeArrowheads="1"/>
          </p:cNvSpPr>
          <p:nvPr/>
        </p:nvSpPr>
        <p:spPr bwMode="auto">
          <a:xfrm>
            <a:off x="4062413" y="355282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3" name="Oval 101"/>
          <p:cNvSpPr>
            <a:spLocks noChangeArrowheads="1"/>
          </p:cNvSpPr>
          <p:nvPr/>
        </p:nvSpPr>
        <p:spPr bwMode="auto">
          <a:xfrm>
            <a:off x="3995738" y="340042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4" name="Oval 102"/>
          <p:cNvSpPr>
            <a:spLocks noChangeArrowheads="1"/>
          </p:cNvSpPr>
          <p:nvPr/>
        </p:nvSpPr>
        <p:spPr bwMode="auto">
          <a:xfrm>
            <a:off x="3944938" y="326866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15" name="Freeform 103"/>
          <p:cNvSpPr>
            <a:spLocks/>
          </p:cNvSpPr>
          <p:nvPr/>
        </p:nvSpPr>
        <p:spPr bwMode="auto">
          <a:xfrm>
            <a:off x="2189163" y="1301750"/>
            <a:ext cx="277812" cy="1028700"/>
          </a:xfrm>
          <a:custGeom>
            <a:avLst/>
            <a:gdLst>
              <a:gd name="T0" fmla="*/ 2 w 348"/>
              <a:gd name="T1" fmla="*/ 0 h 1044"/>
              <a:gd name="T2" fmla="*/ 0 w 348"/>
              <a:gd name="T3" fmla="*/ 374 h 1044"/>
              <a:gd name="T4" fmla="*/ 144 w 348"/>
              <a:gd name="T5" fmla="*/ 518 h 1044"/>
              <a:gd name="T6" fmla="*/ 0 w 348"/>
              <a:gd name="T7" fmla="*/ 662 h 1044"/>
              <a:gd name="T8" fmla="*/ 2 w 348"/>
              <a:gd name="T9" fmla="*/ 1044 h 1044"/>
              <a:gd name="T10" fmla="*/ 348 w 348"/>
              <a:gd name="T11" fmla="*/ 763 h 1044"/>
              <a:gd name="T12" fmla="*/ 346 w 348"/>
              <a:gd name="T13" fmla="*/ 230 h 1044"/>
              <a:gd name="T14" fmla="*/ 2 w 348"/>
              <a:gd name="T1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044">
                <a:moveTo>
                  <a:pt x="2" y="0"/>
                </a:moveTo>
                <a:lnTo>
                  <a:pt x="0" y="374"/>
                </a:lnTo>
                <a:lnTo>
                  <a:pt x="144" y="518"/>
                </a:lnTo>
                <a:lnTo>
                  <a:pt x="0" y="662"/>
                </a:lnTo>
                <a:lnTo>
                  <a:pt x="2" y="1044"/>
                </a:lnTo>
                <a:lnTo>
                  <a:pt x="348" y="763"/>
                </a:lnTo>
                <a:lnTo>
                  <a:pt x="346" y="230"/>
                </a:lnTo>
                <a:lnTo>
                  <a:pt x="2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6" name="Line 104"/>
          <p:cNvSpPr>
            <a:spLocks noChangeShapeType="1"/>
          </p:cNvSpPr>
          <p:nvPr/>
        </p:nvSpPr>
        <p:spPr bwMode="auto">
          <a:xfrm>
            <a:off x="2471738" y="18351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7" name="Text Box 105"/>
          <p:cNvSpPr txBox="1">
            <a:spLocks noChangeArrowheads="1"/>
          </p:cNvSpPr>
          <p:nvPr/>
        </p:nvSpPr>
        <p:spPr bwMode="auto">
          <a:xfrm>
            <a:off x="3027363" y="1941513"/>
            <a:ext cx="228600" cy="276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=</a:t>
            </a:r>
          </a:p>
        </p:txBody>
      </p:sp>
      <p:sp>
        <p:nvSpPr>
          <p:cNvPr id="218" name="Line 106"/>
          <p:cNvSpPr>
            <a:spLocks noChangeShapeType="1"/>
          </p:cNvSpPr>
          <p:nvPr/>
        </p:nvSpPr>
        <p:spPr bwMode="auto">
          <a:xfrm flipV="1">
            <a:off x="3103563" y="2216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9" name="Line 107"/>
          <p:cNvSpPr>
            <a:spLocks noChangeShapeType="1"/>
          </p:cNvSpPr>
          <p:nvPr/>
        </p:nvSpPr>
        <p:spPr bwMode="auto">
          <a:xfrm flipV="1">
            <a:off x="3179763" y="22161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0" name="Line 108"/>
          <p:cNvSpPr>
            <a:spLocks noChangeShapeType="1"/>
          </p:cNvSpPr>
          <p:nvPr/>
        </p:nvSpPr>
        <p:spPr bwMode="auto">
          <a:xfrm>
            <a:off x="3255963" y="20637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1" name="Oval 109"/>
          <p:cNvSpPr>
            <a:spLocks noChangeArrowheads="1"/>
          </p:cNvSpPr>
          <p:nvPr/>
        </p:nvSpPr>
        <p:spPr bwMode="auto">
          <a:xfrm>
            <a:off x="3138488" y="301625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2" name="Oval 110"/>
          <p:cNvSpPr>
            <a:spLocks noChangeArrowheads="1"/>
          </p:cNvSpPr>
          <p:nvPr/>
        </p:nvSpPr>
        <p:spPr bwMode="auto">
          <a:xfrm>
            <a:off x="3068638" y="255746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23" name="Freeform 111"/>
          <p:cNvSpPr>
            <a:spLocks/>
          </p:cNvSpPr>
          <p:nvPr/>
        </p:nvSpPr>
        <p:spPr bwMode="auto">
          <a:xfrm>
            <a:off x="1350963" y="1149350"/>
            <a:ext cx="2743200" cy="914400"/>
          </a:xfrm>
          <a:custGeom>
            <a:avLst/>
            <a:gdLst>
              <a:gd name="T0" fmla="*/ 1504 w 1728"/>
              <a:gd name="T1" fmla="*/ 573 h 576"/>
              <a:gd name="T2" fmla="*/ 1728 w 1728"/>
              <a:gd name="T3" fmla="*/ 576 h 576"/>
              <a:gd name="T4" fmla="*/ 1728 w 1728"/>
              <a:gd name="T5" fmla="*/ 0 h 576"/>
              <a:gd name="T6" fmla="*/ 0 w 1728"/>
              <a:gd name="T7" fmla="*/ 0 h 576"/>
              <a:gd name="T8" fmla="*/ 0 w 1728"/>
              <a:gd name="T9" fmla="*/ 46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8" h="576">
                <a:moveTo>
                  <a:pt x="1504" y="573"/>
                </a:moveTo>
                <a:lnTo>
                  <a:pt x="1728" y="576"/>
                </a:lnTo>
                <a:lnTo>
                  <a:pt x="1728" y="0"/>
                </a:lnTo>
                <a:lnTo>
                  <a:pt x="0" y="0"/>
                </a:lnTo>
                <a:lnTo>
                  <a:pt x="0" y="46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4" name="Freeform 112"/>
          <p:cNvSpPr>
            <a:spLocks/>
          </p:cNvSpPr>
          <p:nvPr/>
        </p:nvSpPr>
        <p:spPr bwMode="auto">
          <a:xfrm>
            <a:off x="1046163" y="1266825"/>
            <a:ext cx="2971800" cy="720725"/>
          </a:xfrm>
          <a:custGeom>
            <a:avLst/>
            <a:gdLst>
              <a:gd name="T0" fmla="*/ 1699 w 1872"/>
              <a:gd name="T1" fmla="*/ 355 h 454"/>
              <a:gd name="T2" fmla="*/ 1872 w 1872"/>
              <a:gd name="T3" fmla="*/ 358 h 454"/>
              <a:gd name="T4" fmla="*/ 1869 w 1872"/>
              <a:gd name="T5" fmla="*/ 3 h 454"/>
              <a:gd name="T6" fmla="*/ 0 w 1872"/>
              <a:gd name="T7" fmla="*/ 0 h 454"/>
              <a:gd name="T8" fmla="*/ 0 w 1872"/>
              <a:gd name="T9" fmla="*/ 454 h 454"/>
              <a:gd name="T10" fmla="*/ 74 w 1872"/>
              <a:gd name="T11" fmla="*/ 45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2" h="454">
                <a:moveTo>
                  <a:pt x="1699" y="355"/>
                </a:moveTo>
                <a:lnTo>
                  <a:pt x="1872" y="358"/>
                </a:lnTo>
                <a:lnTo>
                  <a:pt x="1869" y="3"/>
                </a:lnTo>
                <a:lnTo>
                  <a:pt x="0" y="0"/>
                </a:lnTo>
                <a:lnTo>
                  <a:pt x="0" y="454"/>
                </a:lnTo>
                <a:lnTo>
                  <a:pt x="74" y="45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5" name="Freeform 113"/>
          <p:cNvSpPr>
            <a:spLocks/>
          </p:cNvSpPr>
          <p:nvPr/>
        </p:nvSpPr>
        <p:spPr bwMode="auto">
          <a:xfrm>
            <a:off x="1935163" y="2135188"/>
            <a:ext cx="254000" cy="6350"/>
          </a:xfrm>
          <a:custGeom>
            <a:avLst/>
            <a:gdLst>
              <a:gd name="T0" fmla="*/ 0 w 160"/>
              <a:gd name="T1" fmla="*/ 0 h 4"/>
              <a:gd name="T2" fmla="*/ 160 w 160"/>
              <a:gd name="T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" h="4">
                <a:moveTo>
                  <a:pt x="0" y="0"/>
                </a:moveTo>
                <a:lnTo>
                  <a:pt x="160" y="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6" name="Line 114"/>
          <p:cNvSpPr>
            <a:spLocks noChangeShapeType="1"/>
          </p:cNvSpPr>
          <p:nvPr/>
        </p:nvSpPr>
        <p:spPr bwMode="auto">
          <a:xfrm flipV="1">
            <a:off x="3297238" y="40592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7" name="Text Box 115"/>
          <p:cNvSpPr txBox="1">
            <a:spLocks noChangeArrowheads="1"/>
          </p:cNvSpPr>
          <p:nvPr/>
        </p:nvSpPr>
        <p:spPr bwMode="auto">
          <a:xfrm>
            <a:off x="3184525" y="38925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*</a:t>
            </a:r>
          </a:p>
        </p:txBody>
      </p:sp>
      <p:sp>
        <p:nvSpPr>
          <p:cNvPr id="228" name="Text Box 116"/>
          <p:cNvSpPr txBox="1">
            <a:spLocks noChangeArrowheads="1"/>
          </p:cNvSpPr>
          <p:nvPr/>
        </p:nvSpPr>
        <p:spPr bwMode="auto">
          <a:xfrm>
            <a:off x="1579563" y="13779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*</a:t>
            </a:r>
          </a:p>
        </p:txBody>
      </p:sp>
      <p:sp>
        <p:nvSpPr>
          <p:cNvPr id="229" name="Line 117"/>
          <p:cNvSpPr>
            <a:spLocks noChangeShapeType="1"/>
          </p:cNvSpPr>
          <p:nvPr/>
        </p:nvSpPr>
        <p:spPr bwMode="auto">
          <a:xfrm>
            <a:off x="1808163" y="1530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30" name="Text Box 118"/>
          <p:cNvSpPr txBox="1">
            <a:spLocks noChangeArrowheads="1"/>
          </p:cNvSpPr>
          <p:nvPr/>
        </p:nvSpPr>
        <p:spPr bwMode="auto">
          <a:xfrm rot="16200000">
            <a:off x="2155825" y="1557338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+</a:t>
            </a:r>
          </a:p>
        </p:txBody>
      </p:sp>
      <p:sp>
        <p:nvSpPr>
          <p:cNvPr id="231" name="Oval 119"/>
          <p:cNvSpPr>
            <a:spLocks noChangeArrowheads="1"/>
          </p:cNvSpPr>
          <p:nvPr/>
        </p:nvSpPr>
        <p:spPr bwMode="auto">
          <a:xfrm>
            <a:off x="3260725" y="4189413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3605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EED7872-7417-48D6-BF80-36CDA6E82DB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Beim gezeigten Beispiel wird der auf den Sprungbefehl folgende Befehl immer noch ausgeführt.</a:t>
            </a:r>
          </a:p>
          <a:p>
            <a:pPr marL="0" indent="0">
              <a:lnSpc>
                <a:spcPct val="120000"/>
              </a:lnSpc>
            </a:pPr>
            <a:r>
              <a:rPr lang="de-DE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beq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$12,$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2,t</a:t>
            </a:r>
            <a:endParaRPr lang="de-DE" i="1" dirty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sub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...	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#</a:t>
            </a:r>
            <a:r>
              <a:rPr lang="de-DE" i="1" dirty="0">
                <a:cs typeface="Courier New" pitchFamily="49" charset="0"/>
              </a:rPr>
              <a:t> </a:t>
            </a:r>
            <a:r>
              <a:rPr lang="de-DE" i="1" dirty="0" smtClean="0">
                <a:cs typeface="Courier New" pitchFamily="49" charset="0"/>
              </a:rPr>
              <a:t>wird immer noch ausgeführt!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t: add </a:t>
            </a:r>
            <a:r>
              <a:rPr lang="de-DE" b="1" dirty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Einen Platz für die Aufnahme eines solchen Befehls nennt man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delay slot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die Sprünge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delayed branches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Manche Maschinen haben mehrere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delay slots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120000"/>
              </a:lnSpc>
            </a:pP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Delay slots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sollten von Compilern mit nützlichen Befehlen gefüllt werden. Nur notfalls sollte es ein NOOP sein.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Die MIPS-Maschine hat einen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delay slot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der aber vom Assembler verdeckt wird.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Delayed Branches</a:t>
            </a:r>
            <a:r>
              <a:rPr lang="de-DE" dirty="0" smtClean="0"/>
              <a:t>, verzögerte Sprünge</a:t>
            </a:r>
            <a:endParaRPr lang="de-DE" dirty="0"/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4322144" y="3053954"/>
            <a:ext cx="3346200" cy="314071"/>
          </a:xfrm>
          <a:prstGeom prst="wedgeRoundRectCallout">
            <a:avLst>
              <a:gd name="adj1" fmla="val -59982"/>
              <a:gd name="adj2" fmla="val -120853"/>
              <a:gd name="adj3" fmla="val 16667"/>
            </a:avLst>
          </a:prstGeom>
          <a:solidFill>
            <a:srgbClr val="AAA28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55976" y="30240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„It‘s not a bug, it‘s a feature…“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05161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F137306-9AF9-41CE-A6EE-3D0054237E5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6"/>
            </a:pPr>
            <a:r>
              <a:rPr lang="de-DE" b="1" dirty="0" smtClean="0"/>
              <a:t>Grundlagen der Rechnerarchitektur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Grundbegriffe der Rechnerarchitektur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Definitionen von „Rechnerarchitektur“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Von Neumann-Modell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Programmiermodelle / die Befehlsschnittstelle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Aufbau einer MIPS-Einzelzyklusmaschine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Fließbandverarbeitung / </a:t>
            </a:r>
            <a:r>
              <a:rPr lang="en-US" i="1" dirty="0" smtClean="0"/>
              <a:t>Pipelining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Dynamisches </a:t>
            </a:r>
            <a:r>
              <a:rPr lang="en-US" i="1" dirty="0" smtClean="0"/>
              <a:t>Scheduling</a:t>
            </a:r>
          </a:p>
        </p:txBody>
      </p:sp>
    </p:spTree>
    <p:extLst>
      <p:ext uri="{BB962C8B-B14F-4D97-AF65-F5344CB8AC3E}">
        <p14:creationId xmlns:p14="http://schemas.microsoft.com/office/powerpoint/2010/main" val="736841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D2C7A1D-432F-44A6-921A-97477D92889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Fließbandverarbeitung (engl. </a:t>
            </a:r>
            <a:r>
              <a:rPr lang="en-US" i="1" dirty="0" smtClean="0"/>
              <a:t>pipelining</a:t>
            </a:r>
            <a:r>
              <a:rPr lang="de-DE" dirty="0" smtClean="0"/>
              <a:t>) ermöglicht es, in jedem Takt die Bearbeitung eines Befehls abzuschließen, selbst wenn die Bearbeitung eines Befehls ≥ 1 Takte dauert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Mehrere </a:t>
            </a:r>
            <a:r>
              <a:rPr lang="en-US" i="1" dirty="0" smtClean="0"/>
              <a:t>Pipelines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pro Takt können mehrere Befehle beendet werden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3 Typen von Gefährdungen des Fließbandbetriebs: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resource hazards</a:t>
            </a:r>
            <a:r>
              <a:rPr lang="de-DE" dirty="0" smtClean="0"/>
              <a:t>				–  </a:t>
            </a:r>
            <a:r>
              <a:rPr lang="en-US" i="1" dirty="0" smtClean="0"/>
              <a:t>control hazards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data hazards</a:t>
            </a:r>
            <a:r>
              <a:rPr lang="de-DE" dirty="0" smtClean="0"/>
              <a:t> (RAW, WAR, WAW)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Gegenmaßnahmen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pipeline stall</a:t>
            </a:r>
            <a:r>
              <a:rPr lang="de-DE" dirty="0" smtClean="0"/>
              <a:t>				–  </a:t>
            </a:r>
            <a:r>
              <a:rPr lang="en-US" i="1" dirty="0" smtClean="0"/>
              <a:t>branch prediction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forwarding / bypassing</a:t>
            </a:r>
            <a:r>
              <a:rPr lang="de-DE" dirty="0" smtClean="0"/>
              <a:t>			–  </a:t>
            </a:r>
            <a:r>
              <a:rPr lang="en-US" i="1" dirty="0" smtClean="0"/>
              <a:t>out-of-order execution,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delayed branches</a:t>
            </a:r>
            <a:r>
              <a:rPr lang="de-DE" dirty="0" smtClean="0"/>
              <a:t>			    </a:t>
            </a:r>
            <a:r>
              <a:rPr lang="en-US" i="1" dirty="0" smtClean="0"/>
              <a:t>dynamic scheduling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Pipelining</a:t>
            </a:r>
            <a:r>
              <a:rPr lang="de-DE" dirty="0" smtClean="0"/>
              <a:t> – 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232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4B284EF-6EEB-45EE-A944-280E5D64424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6"/>
            </a:pPr>
            <a:r>
              <a:rPr lang="de-DE" b="1" dirty="0" smtClean="0"/>
              <a:t>Grundlagen der Rechnerarchitektur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Grundbegriffe der Rechnerarchitektur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Programmiermodelle / die Befehlsschnittstelle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Aufbau einer MIPS-Einzelzyklusmaschine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Fließbandverarbeitung </a:t>
            </a:r>
            <a:r>
              <a:rPr lang="de-DE" dirty="0"/>
              <a:t>/ </a:t>
            </a:r>
            <a:r>
              <a:rPr lang="en-US" i="1" dirty="0"/>
              <a:t>Pipelining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Fließband-Architektur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Pipeline-Hazards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Datenabhängigkeiten (RAW, WAR, WAW)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Bypässe / </a:t>
            </a:r>
            <a:r>
              <a:rPr lang="en-US" sz="2000" i="1" dirty="0" smtClean="0"/>
              <a:t>Forwarding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Pipeline Stalls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Kontrollabhängigkeiten, </a:t>
            </a:r>
            <a:r>
              <a:rPr lang="en-US" sz="2000" i="1" dirty="0" smtClean="0"/>
              <a:t>branch delay penalty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Delayed Branches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Dynamisches </a:t>
            </a:r>
            <a:r>
              <a:rPr lang="en-US" i="1" dirty="0" smtClean="0"/>
              <a:t>Scheduling</a:t>
            </a:r>
          </a:p>
        </p:txBody>
      </p:sp>
    </p:spTree>
    <p:extLst>
      <p:ext uri="{BB962C8B-B14F-4D97-AF65-F5344CB8AC3E}">
        <p14:creationId xmlns:p14="http://schemas.microsoft.com/office/powerpoint/2010/main" val="213405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2030DD-600C-4ED0-A912-CBB3BDEAF61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Bislang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Reihenfolge der Befehlsabarbeitung =</a:t>
            </a:r>
            <a:br>
              <a:rPr lang="de-DE" dirty="0" smtClean="0"/>
            </a:br>
            <a:r>
              <a:rPr lang="de-DE" dirty="0" smtClean="0"/>
              <a:t>Reihenfolge der Befehle im Speicher, abgesehen von Sprüngen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Behindert schnelle Ausführung</a:t>
            </a:r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</a:t>
            </a:r>
          </a:p>
          <a:p>
            <a:pPr>
              <a:lnSpc>
                <a:spcPct val="90000"/>
              </a:lnSpc>
            </a:pPr>
            <a:endParaRPr lang="de-DE" b="1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Dynamisches Befehlsscheduling – </a:t>
            </a:r>
            <a:r>
              <a:rPr lang="en-US" i="1" dirty="0" smtClean="0"/>
              <a:t>in-order execution</a:t>
            </a:r>
            <a:endParaRPr lang="en-US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2543577" y="410901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add.d $F10,$F0,$F8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43577" y="450912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div.d $F0,$F2,$F4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43577" y="3717032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sub.d $F12,$F8,$F14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AutoShape 196"/>
          <p:cNvSpPr>
            <a:spLocks noChangeArrowheads="1"/>
          </p:cNvSpPr>
          <p:nvPr/>
        </p:nvSpPr>
        <p:spPr bwMode="auto">
          <a:xfrm>
            <a:off x="5796136" y="3933056"/>
            <a:ext cx="216024" cy="792088"/>
          </a:xfrm>
          <a:prstGeom prst="upArrow">
            <a:avLst>
              <a:gd name="adj1" fmla="val 50000"/>
              <a:gd name="adj2" fmla="val 107359"/>
            </a:avLst>
          </a:prstGeom>
          <a:solidFill>
            <a:srgbClr val="A326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8405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5F8F905-E3BC-413F-B720-125D4D27363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In-order execution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75625" y="226874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add.d $F10,$F0,$F8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75625" y="266885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div.d $F0,$F2,$F4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75625" y="1876762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sub.d $F12,$F8,$F14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135865" y="399693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35865" y="439704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35865" y="3604954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77224" y="1484784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75625" y="5333146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15385" y="3604954"/>
            <a:ext cx="310854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Gerade Verbindung 21"/>
          <p:cNvCxnSpPr>
            <a:endCxn id="24" idx="0"/>
          </p:cNvCxnSpPr>
          <p:nvPr/>
        </p:nvCxnSpPr>
        <p:spPr bwMode="auto">
          <a:xfrm flipH="1">
            <a:off x="2369657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5466001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369657" y="4005064"/>
            <a:ext cx="1194230" cy="13280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>
            <a:off x="5466001" y="4797152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287245" y="53639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WB</a:t>
            </a:r>
            <a:endParaRPr lang="en-US" sz="1800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287245" y="1547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ID</a:t>
            </a:r>
            <a:endParaRPr lang="en-US" sz="1800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179512" y="3635732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(+,-)</a:t>
            </a:r>
            <a:endParaRPr lang="en-US" sz="1800" dirty="0"/>
          </a:p>
        </p:txBody>
      </p:sp>
      <p:sp>
        <p:nvSpPr>
          <p:cNvPr id="38" name="Textfeld 37"/>
          <p:cNvSpPr txBox="1"/>
          <p:nvPr/>
        </p:nvSpPr>
        <p:spPr>
          <a:xfrm>
            <a:off x="4583613" y="3636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(/)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1051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3EB6A60-D25E-49AA-A2B6-8393A0ABE11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In-order execution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75625" y="226874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sub.d $F12,$F8,$F14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75625" y="266885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add.d $F10,$F0,$F8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75625" y="1876762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35865" y="399693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35865" y="439704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35865" y="3604954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div.d $F0,$F2,$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F4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77224" y="1484784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75625" y="5333146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15385" y="3604954"/>
            <a:ext cx="310854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Gerade Verbindung 21"/>
          <p:cNvCxnSpPr>
            <a:endCxn id="24" idx="0"/>
          </p:cNvCxnSpPr>
          <p:nvPr/>
        </p:nvCxnSpPr>
        <p:spPr bwMode="auto">
          <a:xfrm flipH="1">
            <a:off x="2369657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5466001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369657" y="4005064"/>
            <a:ext cx="1194230" cy="13280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>
            <a:off x="5466001" y="4797152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287245" y="53639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WB</a:t>
            </a:r>
            <a:endParaRPr lang="en-US" sz="1800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287245" y="1547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ID</a:t>
            </a:r>
            <a:endParaRPr lang="en-US" sz="1800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179512" y="3635732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(+,-)</a:t>
            </a:r>
            <a:endParaRPr lang="en-US" sz="1800" dirty="0"/>
          </a:p>
        </p:txBody>
      </p:sp>
      <p:sp>
        <p:nvSpPr>
          <p:cNvPr id="38" name="Textfeld 37"/>
          <p:cNvSpPr txBox="1"/>
          <p:nvPr/>
        </p:nvSpPr>
        <p:spPr>
          <a:xfrm>
            <a:off x="4583613" y="3636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(/)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23291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2D955CC-B95A-4F92-B9A2-DFED6EE98F6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In-order execution</a:t>
            </a:r>
            <a:r>
              <a:rPr lang="de-DE" dirty="0" smtClean="0"/>
              <a:t> (3)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75625" y="226874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sub.d $F12,$F8,$F14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75625" y="266885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add.d $F10,$F0,$F8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75625" y="1876762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35865" y="399693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div.d $F0,$F2,$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F4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35865" y="439704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35865" y="3604954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77224" y="1484784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75625" y="5333146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15385" y="3604954"/>
            <a:ext cx="310854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Gerade Verbindung 21"/>
          <p:cNvCxnSpPr>
            <a:endCxn id="24" idx="0"/>
          </p:cNvCxnSpPr>
          <p:nvPr/>
        </p:nvCxnSpPr>
        <p:spPr bwMode="auto">
          <a:xfrm flipH="1">
            <a:off x="2369657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5466001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369657" y="4005064"/>
            <a:ext cx="1194230" cy="13280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>
            <a:off x="5466001" y="4797152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287245" y="53639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WB</a:t>
            </a:r>
            <a:endParaRPr lang="en-US" sz="1800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287245" y="1547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ID</a:t>
            </a:r>
            <a:endParaRPr lang="en-US" sz="1800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179512" y="3635732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(+,-)</a:t>
            </a:r>
            <a:endParaRPr lang="en-US" sz="1800" dirty="0"/>
          </a:p>
        </p:txBody>
      </p:sp>
      <p:sp>
        <p:nvSpPr>
          <p:cNvPr id="38" name="Textfeld 37"/>
          <p:cNvSpPr txBox="1"/>
          <p:nvPr/>
        </p:nvSpPr>
        <p:spPr>
          <a:xfrm>
            <a:off x="4583613" y="3636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(/)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3467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BF1AF29-DB85-4DE2-8051-B0D9E4D967E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In-order execution</a:t>
            </a:r>
            <a:r>
              <a:rPr lang="de-DE" dirty="0" smtClean="0"/>
              <a:t> (4)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75625" y="226874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sub.d $F12,$F8,$F14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75625" y="266885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add.d $F10,$F0,$F8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75625" y="1876762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35865" y="399693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35865" y="439704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div.d $F0,$F2,$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F4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35865" y="3604954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77224" y="1484784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75625" y="5333146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15385" y="3604954"/>
            <a:ext cx="310854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Gerade Verbindung 21"/>
          <p:cNvCxnSpPr>
            <a:endCxn id="24" idx="0"/>
          </p:cNvCxnSpPr>
          <p:nvPr/>
        </p:nvCxnSpPr>
        <p:spPr bwMode="auto">
          <a:xfrm flipH="1">
            <a:off x="2369657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5466001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369657" y="4005064"/>
            <a:ext cx="1194230" cy="13280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>
            <a:off x="5466001" y="4797152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287245" y="53639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WB</a:t>
            </a:r>
            <a:endParaRPr lang="en-US" sz="1800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287245" y="1547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ID</a:t>
            </a:r>
            <a:endParaRPr lang="en-US" sz="1800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179512" y="3635732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(+,-)</a:t>
            </a:r>
            <a:endParaRPr lang="en-US" sz="1800" dirty="0"/>
          </a:p>
        </p:txBody>
      </p:sp>
      <p:sp>
        <p:nvSpPr>
          <p:cNvPr id="38" name="Textfeld 37"/>
          <p:cNvSpPr txBox="1"/>
          <p:nvPr/>
        </p:nvSpPr>
        <p:spPr>
          <a:xfrm>
            <a:off x="4583613" y="3636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(/)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1808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FBB2C7F-18B7-4E48-9712-7CEE5D6E2DE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In-order execution</a:t>
            </a:r>
            <a:r>
              <a:rPr lang="de-DE" dirty="0" smtClean="0"/>
              <a:t> (5)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75625" y="226874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75625" y="266885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sub.d $F12,$F8,$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F14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75625" y="1876762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35865" y="399693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35865" y="439704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35865" y="3604954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77224" y="1484784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75625" y="5333146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div.d $F0,$F2,$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F4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15385" y="3604954"/>
            <a:ext cx="310854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add.d $F10,$F0,$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F8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Gerade Verbindung 21"/>
          <p:cNvCxnSpPr>
            <a:endCxn id="24" idx="0"/>
          </p:cNvCxnSpPr>
          <p:nvPr/>
        </p:nvCxnSpPr>
        <p:spPr bwMode="auto">
          <a:xfrm flipH="1">
            <a:off x="2369657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5466001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369657" y="4005064"/>
            <a:ext cx="1194230" cy="13280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>
            <a:off x="5466001" y="4797152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287245" y="53639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WB</a:t>
            </a:r>
            <a:endParaRPr lang="en-US" sz="1800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287245" y="1547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ID</a:t>
            </a:r>
            <a:endParaRPr lang="en-US" sz="1800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179512" y="3635732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(+,-)</a:t>
            </a:r>
            <a:endParaRPr lang="en-US" sz="1800" dirty="0"/>
          </a:p>
        </p:txBody>
      </p:sp>
      <p:sp>
        <p:nvSpPr>
          <p:cNvPr id="38" name="Textfeld 37"/>
          <p:cNvSpPr txBox="1"/>
          <p:nvPr/>
        </p:nvSpPr>
        <p:spPr>
          <a:xfrm>
            <a:off x="4583613" y="3636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(/)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906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838B6A8-DC8B-440F-8B3E-FFB0134EDFE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In-order execution</a:t>
            </a:r>
            <a:r>
              <a:rPr lang="de-DE" dirty="0" smtClean="0"/>
              <a:t> (6)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75625" y="226874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75625" y="266885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75625" y="1876762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35865" y="399693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35865" y="439704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35865" y="3604954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77224" y="1484784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75625" y="5333146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add.d $F10,$F0,$F8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15385" y="3604954"/>
            <a:ext cx="310854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sub.d $F12,$F8,$F14</a:t>
            </a:r>
          </a:p>
        </p:txBody>
      </p:sp>
      <p:cxnSp>
        <p:nvCxnSpPr>
          <p:cNvPr id="22" name="Gerade Verbindung 21"/>
          <p:cNvCxnSpPr>
            <a:endCxn id="24" idx="0"/>
          </p:cNvCxnSpPr>
          <p:nvPr/>
        </p:nvCxnSpPr>
        <p:spPr bwMode="auto">
          <a:xfrm flipH="1">
            <a:off x="2369657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5466001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369657" y="4005064"/>
            <a:ext cx="1194230" cy="13280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>
            <a:off x="5466001" y="4797152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287245" y="53639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WB</a:t>
            </a:r>
            <a:endParaRPr lang="en-US" sz="1800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287245" y="1547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ID</a:t>
            </a:r>
            <a:endParaRPr lang="en-US" sz="1800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179512" y="3635732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(+,-)</a:t>
            </a:r>
            <a:endParaRPr lang="en-US" sz="1800" dirty="0"/>
          </a:p>
        </p:txBody>
      </p:sp>
      <p:sp>
        <p:nvSpPr>
          <p:cNvPr id="38" name="Textfeld 37"/>
          <p:cNvSpPr txBox="1"/>
          <p:nvPr/>
        </p:nvSpPr>
        <p:spPr>
          <a:xfrm>
            <a:off x="4583613" y="3636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(/)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8755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42663B0-6FD8-4CF4-802A-6337DCE379E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In-order execution</a:t>
            </a:r>
            <a:r>
              <a:rPr lang="de-DE" dirty="0" smtClean="0"/>
              <a:t> (7)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75625" y="226874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75625" y="266885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75625" y="1876762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35865" y="399693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35865" y="439704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35865" y="3604954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77224" y="1484784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75625" y="5333146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sub.d $F12,$F8,$F14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15385" y="3604954"/>
            <a:ext cx="310854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Gerade Verbindung 21"/>
          <p:cNvCxnSpPr>
            <a:endCxn id="24" idx="0"/>
          </p:cNvCxnSpPr>
          <p:nvPr/>
        </p:nvCxnSpPr>
        <p:spPr bwMode="auto">
          <a:xfrm flipH="1">
            <a:off x="2369657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5466001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369657" y="4005064"/>
            <a:ext cx="1194230" cy="13280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>
            <a:off x="5466001" y="4797152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287245" y="53639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WB</a:t>
            </a:r>
            <a:endParaRPr lang="en-US" sz="1800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287245" y="1547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ID</a:t>
            </a:r>
            <a:endParaRPr lang="en-US" sz="1800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179512" y="3635732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(+,-)</a:t>
            </a:r>
            <a:endParaRPr lang="en-US" sz="1800" dirty="0"/>
          </a:p>
        </p:txBody>
      </p:sp>
      <p:sp>
        <p:nvSpPr>
          <p:cNvPr id="38" name="Textfeld 37"/>
          <p:cNvSpPr txBox="1"/>
          <p:nvPr/>
        </p:nvSpPr>
        <p:spPr>
          <a:xfrm>
            <a:off x="4583613" y="3636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(/)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710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A2669FE-B5E8-4621-991E-9A895ECA46D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Befehlsgruppen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Transferbefehle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mfhi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E/A-Befehle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in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out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Arithmetische Befehle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sub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div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Logische Befehle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or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not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Vergleichsbefehle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sgt</a:t>
            </a:r>
            <a:r>
              <a:rPr lang="de-DE" dirty="0" smtClean="0"/>
              <a:t>, …, oder Seiteneffekt arithmetischer Befehle)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Bitfeld- und </a:t>
            </a:r>
            <a:r>
              <a:rPr lang="en-US" dirty="0" smtClean="0"/>
              <a:t>Flag</a:t>
            </a:r>
            <a:r>
              <a:rPr lang="de-DE" dirty="0" smtClean="0"/>
              <a:t>-Befehle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Schiebebefehle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Sprungbefehle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Kontrollbefehle (</a:t>
            </a:r>
            <a:r>
              <a:rPr lang="en-US" i="1" dirty="0" smtClean="0"/>
              <a:t>disable interrupt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Ununterbrechbare Befehle (</a:t>
            </a:r>
            <a:r>
              <a:rPr lang="en-US" i="1" dirty="0" smtClean="0"/>
              <a:t>test-and-set</a:t>
            </a:r>
            <a:r>
              <a:rPr lang="de-DE" dirty="0" smtClean="0"/>
              <a:t>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 Rechnerarchitektur – Befehlsschnittstelle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009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67D6B5E-0469-46CD-9766-6684E441CEC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Dynamisches </a:t>
            </a:r>
            <a:r>
              <a:rPr lang="en-US" i="1" dirty="0" smtClean="0"/>
              <a:t>Scheduling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en-US" i="1" dirty="0" smtClean="0"/>
              <a:t>out-of-order execution</a:t>
            </a:r>
            <a:r>
              <a:rPr lang="en-US" dirty="0" smtClean="0"/>
              <a:t>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75625" y="226874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sub.d $F12,$F8,$F14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75625" y="266885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add.d $F10,$F0,$F8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75625" y="1876762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35865" y="399693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35865" y="439704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35865" y="3604954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div.d $F0,$F2,$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F4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77224" y="1484784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75625" y="5333146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15385" y="3604954"/>
            <a:ext cx="310854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Gerade Verbindung 21"/>
          <p:cNvCxnSpPr>
            <a:endCxn id="24" idx="0"/>
          </p:cNvCxnSpPr>
          <p:nvPr/>
        </p:nvCxnSpPr>
        <p:spPr bwMode="auto">
          <a:xfrm flipH="1">
            <a:off x="2369657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5466001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369657" y="4005064"/>
            <a:ext cx="1194230" cy="13280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>
            <a:off x="5466001" y="4797152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287245" y="53639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WB</a:t>
            </a:r>
            <a:endParaRPr lang="en-US" sz="1800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287245" y="1547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ID</a:t>
            </a:r>
            <a:endParaRPr lang="en-US" sz="1800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179512" y="3635732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(+,-)</a:t>
            </a:r>
            <a:endParaRPr lang="en-US" sz="1800" dirty="0"/>
          </a:p>
        </p:txBody>
      </p:sp>
      <p:sp>
        <p:nvSpPr>
          <p:cNvPr id="38" name="Textfeld 37"/>
          <p:cNvSpPr txBox="1"/>
          <p:nvPr/>
        </p:nvSpPr>
        <p:spPr>
          <a:xfrm>
            <a:off x="4583613" y="3636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(/)</a:t>
            </a:r>
            <a:endParaRPr lang="en-US" sz="1800" dirty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5076056" y="2996952"/>
            <a:ext cx="1152128" cy="639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32638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3492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F8AF92C-BED7-4E95-86DB-C128897E305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Dynamisches </a:t>
            </a:r>
            <a:r>
              <a:rPr lang="en-US" i="1" dirty="0" smtClean="0"/>
              <a:t>Scheduling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en-US" i="1" dirty="0" smtClean="0"/>
              <a:t>out-of-order execution</a:t>
            </a:r>
            <a:r>
              <a:rPr lang="en-US" dirty="0" smtClean="0"/>
              <a:t>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75625" y="226874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75625" y="266885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add.d $F10,$F0,$F8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75625" y="1876762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35865" y="399693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div.d $F0,$F2,$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F4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35865" y="439704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35865" y="3604954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77224" y="1484784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75625" y="5333146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15385" y="3604954"/>
            <a:ext cx="310854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sub.d $F12,$F8,$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F14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Gerade Verbindung 21"/>
          <p:cNvCxnSpPr>
            <a:endCxn id="24" idx="0"/>
          </p:cNvCxnSpPr>
          <p:nvPr/>
        </p:nvCxnSpPr>
        <p:spPr bwMode="auto">
          <a:xfrm flipH="1">
            <a:off x="2369657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5466001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369657" y="4005064"/>
            <a:ext cx="1194230" cy="13280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>
            <a:off x="5466001" y="4797152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287245" y="53639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WB</a:t>
            </a:r>
            <a:endParaRPr lang="en-US" sz="1800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287245" y="1547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ID</a:t>
            </a:r>
            <a:endParaRPr lang="en-US" sz="1800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179512" y="3635732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(+,-)</a:t>
            </a:r>
            <a:endParaRPr lang="en-US" sz="1800" dirty="0"/>
          </a:p>
        </p:txBody>
      </p:sp>
      <p:sp>
        <p:nvSpPr>
          <p:cNvPr id="38" name="Textfeld 37"/>
          <p:cNvSpPr txBox="1"/>
          <p:nvPr/>
        </p:nvSpPr>
        <p:spPr>
          <a:xfrm>
            <a:off x="4583613" y="3636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(/)</a:t>
            </a:r>
            <a:endParaRPr lang="en-US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107504" y="1869792"/>
            <a:ext cx="24580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add.d</a:t>
            </a:r>
            <a:r>
              <a:rPr lang="de-DE" sz="2000" dirty="0" smtClean="0"/>
              <a:t> kann wegen Datenabhängigkeit nicht gestartet werden,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sub.d</a:t>
            </a:r>
            <a:r>
              <a:rPr lang="de-DE" sz="2000" dirty="0" smtClean="0"/>
              <a:t> wird vorgezogen.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16492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5AE3BB4-9E02-4659-BE04-81401221E5F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Dynamisches </a:t>
            </a:r>
            <a:r>
              <a:rPr lang="en-US" i="1" dirty="0" smtClean="0"/>
              <a:t>Scheduling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en-US" i="1" dirty="0" smtClean="0"/>
              <a:t>out-of-order execution</a:t>
            </a:r>
            <a:r>
              <a:rPr lang="en-US" dirty="0" smtClean="0"/>
              <a:t> (3)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75625" y="226874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75625" y="266885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add.d $F10,$F0,$F8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75625" y="1876762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35865" y="399693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35865" y="439704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div.d $F0,$F2,$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F4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35865" y="3604954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77224" y="1484784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75625" y="5333146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sub.d $F12,$F8,$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F14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15385" y="3604954"/>
            <a:ext cx="310854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Gerade Verbindung 21"/>
          <p:cNvCxnSpPr>
            <a:endCxn id="24" idx="0"/>
          </p:cNvCxnSpPr>
          <p:nvPr/>
        </p:nvCxnSpPr>
        <p:spPr bwMode="auto">
          <a:xfrm flipH="1">
            <a:off x="2369657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5466001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369657" y="4005064"/>
            <a:ext cx="1194230" cy="13280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>
            <a:off x="5466001" y="4797152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287245" y="53639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WB</a:t>
            </a:r>
            <a:endParaRPr lang="en-US" sz="1800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287245" y="1547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ID</a:t>
            </a:r>
            <a:endParaRPr lang="en-US" sz="1800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179512" y="3635732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(+,-)</a:t>
            </a:r>
            <a:endParaRPr lang="en-US" sz="1800" dirty="0"/>
          </a:p>
        </p:txBody>
      </p:sp>
      <p:sp>
        <p:nvSpPr>
          <p:cNvPr id="38" name="Textfeld 37"/>
          <p:cNvSpPr txBox="1"/>
          <p:nvPr/>
        </p:nvSpPr>
        <p:spPr>
          <a:xfrm>
            <a:off x="4583613" y="3636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(/)</a:t>
            </a:r>
            <a:endParaRPr lang="en-US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25746" y="1340768"/>
            <a:ext cx="2458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sub.d</a:t>
            </a:r>
            <a:r>
              <a:rPr lang="de-DE" sz="2000" dirty="0" smtClean="0"/>
              <a:t> erhält Frei-gabe zum Abspei-chern, da wartender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add.d</a:t>
            </a:r>
            <a:r>
              <a:rPr lang="de-DE" sz="2000" dirty="0" smtClean="0"/>
              <a:t> keine Anti-daten- oder Ausga-beabhängigkeit zu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$F12</a:t>
            </a:r>
            <a:r>
              <a:rPr lang="de-DE" sz="2000" dirty="0" smtClean="0"/>
              <a:t> besitzt</a:t>
            </a:r>
            <a:endParaRPr lang="de-DE" sz="2000" dirty="0"/>
          </a:p>
        </p:txBody>
      </p:sp>
      <p:sp>
        <p:nvSpPr>
          <p:cNvPr id="23" name="Textfeld 22"/>
          <p:cNvSpPr txBox="1"/>
          <p:nvPr/>
        </p:nvSpPr>
        <p:spPr>
          <a:xfrm>
            <a:off x="6506466" y="4966136"/>
            <a:ext cx="24580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Bei Antidaten- und Ausgabeabhängig-keiten keine Mög-lichkeit, andere Be-fehle zu überholen.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7670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DA5C8E1-ECA5-4CF0-96CF-5126B3737C8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Dynamisches </a:t>
            </a:r>
            <a:r>
              <a:rPr lang="en-US" i="1" dirty="0" smtClean="0"/>
              <a:t>Scheduling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en-US" i="1" dirty="0" smtClean="0"/>
              <a:t>out-of-order execution</a:t>
            </a:r>
            <a:r>
              <a:rPr lang="en-US" dirty="0" smtClean="0"/>
              <a:t> (4)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75625" y="226874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75625" y="266885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75625" y="1876762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35865" y="399693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35865" y="439704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35865" y="3604954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77224" y="1484784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75625" y="5333146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div.d $F0,$F2,$F4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15385" y="3604954"/>
            <a:ext cx="310854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add.d $F10,$F0,$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F8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Gerade Verbindung 21"/>
          <p:cNvCxnSpPr>
            <a:endCxn id="24" idx="0"/>
          </p:cNvCxnSpPr>
          <p:nvPr/>
        </p:nvCxnSpPr>
        <p:spPr bwMode="auto">
          <a:xfrm flipH="1">
            <a:off x="2369657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5466001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369657" y="4005064"/>
            <a:ext cx="1194230" cy="13280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>
            <a:off x="5466001" y="4797152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287245" y="53639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WB</a:t>
            </a:r>
            <a:endParaRPr lang="en-US" sz="1800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287245" y="1547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ID</a:t>
            </a:r>
            <a:endParaRPr lang="en-US" sz="1800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179512" y="3635732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(+,-)</a:t>
            </a:r>
            <a:endParaRPr lang="en-US" sz="1800" dirty="0"/>
          </a:p>
        </p:txBody>
      </p:sp>
      <p:sp>
        <p:nvSpPr>
          <p:cNvPr id="38" name="Textfeld 37"/>
          <p:cNvSpPr txBox="1"/>
          <p:nvPr/>
        </p:nvSpPr>
        <p:spPr>
          <a:xfrm>
            <a:off x="4583613" y="3636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(/)</a:t>
            </a:r>
            <a:endParaRPr lang="en-US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25746" y="1340768"/>
            <a:ext cx="24580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add.d</a:t>
            </a:r>
            <a:r>
              <a:rPr lang="de-DE" sz="2000" dirty="0" smtClean="0"/>
              <a:t> kann gestartet werden, da </a:t>
            </a:r>
            <a:r>
              <a:rPr lang="en-US" sz="2000" dirty="0" smtClean="0"/>
              <a:t>Bypassing</a:t>
            </a:r>
            <a:r>
              <a:rPr lang="de-DE" sz="2000" dirty="0" smtClean="0"/>
              <a:t> das Nutzen von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$F0</a:t>
            </a:r>
            <a:r>
              <a:rPr lang="de-DE" sz="2000" dirty="0" smtClean="0"/>
              <a:t> gestattet.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45054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4293351-D816-4372-9A9E-B8763B5AED2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Dynamisches </a:t>
            </a:r>
            <a:r>
              <a:rPr lang="en-US" i="1" dirty="0" smtClean="0"/>
              <a:t>Scheduling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en-US" i="1" dirty="0" smtClean="0"/>
              <a:t>out-of-order execution</a:t>
            </a:r>
            <a:r>
              <a:rPr lang="en-US" dirty="0" smtClean="0"/>
              <a:t> (5)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75625" y="226874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75625" y="2668850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75625" y="1876762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35865" y="399693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35865" y="4397042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35865" y="3604954"/>
            <a:ext cx="3108543" cy="400110"/>
          </a:xfrm>
          <a:prstGeom prst="rect">
            <a:avLst/>
          </a:prstGeom>
          <a:solidFill>
            <a:srgbClr val="AAA28D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77224" y="1484784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75625" y="5333146"/>
            <a:ext cx="31085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add.d $F10,$F0,$F8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15385" y="3604954"/>
            <a:ext cx="310854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Gerade Verbindung 21"/>
          <p:cNvCxnSpPr>
            <a:endCxn id="24" idx="0"/>
          </p:cNvCxnSpPr>
          <p:nvPr/>
        </p:nvCxnSpPr>
        <p:spPr bwMode="auto">
          <a:xfrm flipH="1">
            <a:off x="2369657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5466001" y="3068960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369657" y="4005064"/>
            <a:ext cx="1194230" cy="13280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>
            <a:off x="5466001" y="4797152"/>
            <a:ext cx="1194231" cy="5359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287245" y="53639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WB</a:t>
            </a:r>
            <a:endParaRPr lang="en-US" sz="1800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287245" y="1547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ID</a:t>
            </a:r>
            <a:endParaRPr lang="en-US" sz="1800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179512" y="3635732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(+,-)</a:t>
            </a:r>
            <a:endParaRPr lang="en-US" sz="1800" dirty="0"/>
          </a:p>
        </p:txBody>
      </p:sp>
      <p:sp>
        <p:nvSpPr>
          <p:cNvPr id="38" name="Textfeld 37"/>
          <p:cNvSpPr txBox="1"/>
          <p:nvPr/>
        </p:nvSpPr>
        <p:spPr>
          <a:xfrm>
            <a:off x="4583613" y="3636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EX</a:t>
            </a:r>
            <a:br>
              <a:rPr lang="en-US" sz="1800" i="1" dirty="0" smtClean="0"/>
            </a:br>
            <a:r>
              <a:rPr lang="en-US" sz="1800" dirty="0" smtClean="0"/>
              <a:t>(/)</a:t>
            </a:r>
            <a:endParaRPr lang="en-US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25746" y="1340768"/>
            <a:ext cx="2458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1 Zyklus weniger benötigt als bei </a:t>
            </a:r>
            <a:r>
              <a:rPr lang="en-US" sz="2000" i="1" dirty="0" smtClean="0"/>
              <a:t>in-order execution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26215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707AC19-A3DA-4E14-992B-61263957E7C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Jeder Befehl, der aus der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Instruction fetch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-Einheit kommt, durchläuft das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Scoreboard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Wenn für einen Befehl alle Daten/Operanden bekannt sind und die Ausführungseinheit frei ist, wird der Befehl gestartet.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Alle Ausführungseinheiten melden abgeschlossene Berechnungen dem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Scoreboard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Dieses erteilt Befehlen die Berechtigung zum Abspeichern von Ergebnissen, sofern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Speichereinheit frei ist und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Antidaten- und Ausgabeabhängigkeiten berücksichtigt sind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und prüft, ob dadurch neue Befehle ausführbereit werden.</a:t>
            </a:r>
            <a:endParaRPr lang="en-US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Scoreboarding</a:t>
            </a:r>
            <a:r>
              <a:rPr lang="en-US" dirty="0" smtClean="0"/>
              <a:t>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77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ED65577-BCDB-44FF-94F0-3203E5DD7F8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Zentrale Datenstruktur hierfür: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Scoreboard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(deutsch etwa „Anzeigetafel“ [für Befehlsstatus])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Ursprünglich realisiert für CDC 6600 (1964):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load/store</a:t>
            </a:r>
            <a:r>
              <a:rPr lang="de-DE" dirty="0" smtClean="0"/>
              <a:t>-Architektur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mehrere funktionale Einheiten (4xFP, 6xMem, 7xInteger ALU)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Scoreboarding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für MIPS nur sinnvoll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FP-</a:t>
            </a:r>
            <a:r>
              <a:rPr lang="en-US" i="1" dirty="0" smtClean="0"/>
              <a:t>Pipeline</a:t>
            </a:r>
            <a:r>
              <a:rPr lang="de-DE" dirty="0" smtClean="0"/>
              <a:t> (Operationen mit mehreren Taktzyklen)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und mehrere funktionale Einheiten</a:t>
            </a:r>
            <a:br>
              <a:rPr lang="de-DE" dirty="0" smtClean="0"/>
            </a:br>
            <a:r>
              <a:rPr lang="de-DE" dirty="0" smtClean="0"/>
              <a:t>(hier: 2 x Mult, Div, Add, Int)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Scoreboarding</a:t>
            </a:r>
            <a:r>
              <a:rPr lang="en-US" dirty="0" smtClean="0"/>
              <a:t>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606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48AC7C9-7597-4374-A1EC-C36FDC3B18D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2088355" cy="4994275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Struktur einer MIPS-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Pipeline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mit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Scoreboard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Scoreboard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kontrolliert funktionale Einheiten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Bussysteme erforderlich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Scoreboarding</a:t>
            </a:r>
            <a:r>
              <a:rPr lang="en-US" dirty="0" smtClean="0"/>
              <a:t> (3)</a:t>
            </a:r>
            <a:endParaRPr lang="de-DE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41573"/>
            <a:ext cx="5773738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7246842" y="6098812"/>
            <a:ext cx="1872208" cy="276999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200" i="1" dirty="0" smtClean="0">
                <a:ea typeface="ヒラギノ角ゴ Pro W3" pitchFamily="96" charset="-128"/>
              </a:rPr>
              <a:t>© 2003 Elsevier Science</a:t>
            </a:r>
          </a:p>
        </p:txBody>
      </p:sp>
    </p:spTree>
    <p:extLst>
      <p:ext uri="{BB962C8B-B14F-4D97-AF65-F5344CB8AC3E}">
        <p14:creationId xmlns:p14="http://schemas.microsoft.com/office/powerpoint/2010/main" val="4210495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5B1C00B-5648-4B6E-A774-B9EED773216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Scoreboard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kontrolliert Befehlsausführung ab Befehlsholphase (IF) in 4 Phasen: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Issue</a:t>
            </a:r>
          </a:p>
          <a:p>
            <a:pPr marL="857250" lvl="1" indent="-457200">
              <a:lnSpc>
                <a:spcPct val="120000"/>
              </a:lnSpc>
            </a:pPr>
            <a:r>
              <a:rPr lang="de-DE" dirty="0" smtClean="0"/>
              <a:t>Befehl wird ausgegeben, falls</a:t>
            </a:r>
          </a:p>
          <a:p>
            <a:pPr marL="1257300" lvl="2" indent="-457200">
              <a:lnSpc>
                <a:spcPct val="120000"/>
              </a:lnSpc>
            </a:pPr>
            <a:r>
              <a:rPr lang="de-DE" dirty="0" smtClean="0"/>
              <a:t>benötigte funktionale Einheit frei ist und</a:t>
            </a:r>
          </a:p>
          <a:p>
            <a:pPr marL="1257300" lvl="2" indent="-457200">
              <a:lnSpc>
                <a:spcPct val="120000"/>
              </a:lnSpc>
            </a:pPr>
            <a:r>
              <a:rPr lang="de-DE" dirty="0" smtClean="0"/>
              <a:t>kein anderer aktiver Befehl (d.h. im </a:t>
            </a:r>
            <a:r>
              <a:rPr lang="en-US" i="1" dirty="0" smtClean="0"/>
              <a:t>Scoreboard</a:t>
            </a:r>
            <a:r>
              <a:rPr lang="de-DE" dirty="0" smtClean="0"/>
              <a:t>) schreibt gleiches Zielregister	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verhindert WAW-Konflikte</a:t>
            </a:r>
          </a:p>
          <a:p>
            <a:pPr marL="857250" lvl="1" indent="-457200">
              <a:lnSpc>
                <a:spcPct val="120000"/>
              </a:lnSpc>
            </a:pPr>
            <a:r>
              <a:rPr lang="de-DE" dirty="0" smtClean="0"/>
              <a:t>Auswertung beginnt </a:t>
            </a:r>
            <a:r>
              <a:rPr lang="de-DE" i="1" u="sng" dirty="0" smtClean="0"/>
              <a:t>nicht</a:t>
            </a:r>
            <a:r>
              <a:rPr lang="de-DE" dirty="0" smtClean="0"/>
              <a:t>, Befehl nur an funktionale Einheit geleitet!</a:t>
            </a:r>
          </a:p>
          <a:p>
            <a:pPr marL="1257300" lvl="2" indent="-457200">
              <a:lnSpc>
                <a:spcPct val="120000"/>
              </a:lnSpc>
            </a:pPr>
            <a:r>
              <a:rPr lang="de-DE" dirty="0" smtClean="0"/>
              <a:t>Ersetzt Teil der ID-Phase in klassischer </a:t>
            </a:r>
            <a:r>
              <a:rPr lang="en-US" i="1" dirty="0" smtClean="0"/>
              <a:t>Pipeline</a:t>
            </a:r>
          </a:p>
          <a:p>
            <a:pPr marL="1257300" lvl="2" indent="-457200">
              <a:lnSpc>
                <a:spcPct val="120000"/>
              </a:lnSpc>
            </a:pPr>
            <a:r>
              <a:rPr lang="de-DE" dirty="0" smtClean="0"/>
              <a:t>Anhalten der </a:t>
            </a:r>
            <a:r>
              <a:rPr lang="en-US" i="1" dirty="0" smtClean="0"/>
              <a:t>Pipeline</a:t>
            </a:r>
            <a:r>
              <a:rPr lang="de-DE" dirty="0" smtClean="0"/>
              <a:t> </a:t>
            </a:r>
            <a:r>
              <a:rPr lang="en-US" i="1" dirty="0" smtClean="0"/>
              <a:t>(stall)</a:t>
            </a:r>
            <a:r>
              <a:rPr lang="de-DE" dirty="0" smtClean="0"/>
              <a:t> erfolgt bei</a:t>
            </a:r>
          </a:p>
          <a:p>
            <a:pPr marL="1714500" lvl="3" indent="-457200">
              <a:lnSpc>
                <a:spcPct val="120000"/>
              </a:lnSpc>
            </a:pPr>
            <a:r>
              <a:rPr lang="de-DE" dirty="0" smtClean="0"/>
              <a:t>strukturellen Konflikten oder</a:t>
            </a:r>
          </a:p>
          <a:p>
            <a:pPr marL="1714500" lvl="3" indent="-457200">
              <a:lnSpc>
                <a:spcPct val="120000"/>
              </a:lnSpc>
            </a:pPr>
            <a:r>
              <a:rPr lang="de-DE" dirty="0" smtClean="0"/>
              <a:t>WAW-Konflikt</a:t>
            </a:r>
          </a:p>
          <a:p>
            <a:pPr marL="1714500" lvl="3" indent="-457200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Kein weiterer Befehl wird ausgegeben!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des </a:t>
            </a:r>
            <a:r>
              <a:rPr lang="en-US" i="1" dirty="0" smtClean="0"/>
              <a:t>Scoreboards</a:t>
            </a:r>
            <a:r>
              <a:rPr lang="en-US" dirty="0" smtClean="0"/>
              <a:t>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1187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6568E05-F049-4A04-82CD-C2EF099D481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en-US" dirty="0" smtClean="0"/>
              <a:t> </a:t>
            </a:r>
            <a:r>
              <a:rPr lang="en-US" i="1" dirty="0" smtClean="0"/>
              <a:t>Read Operands</a:t>
            </a:r>
            <a:r>
              <a:rPr lang="en-US" dirty="0" smtClean="0"/>
              <a:t> (RO)</a:t>
            </a:r>
          </a:p>
          <a:p>
            <a:pPr marL="857250" lvl="1" indent="-457200">
              <a:lnSpc>
                <a:spcPct val="120000"/>
              </a:lnSpc>
            </a:pPr>
            <a:r>
              <a:rPr lang="en-US" i="1" dirty="0" smtClean="0"/>
              <a:t>Scoreboard</a:t>
            </a:r>
            <a:r>
              <a:rPr lang="de-DE" dirty="0" smtClean="0"/>
              <a:t> beobachtet Verfügbarkeit von Quelloperanden</a:t>
            </a:r>
          </a:p>
          <a:p>
            <a:pPr marL="1257300" lvl="2" indent="-457200">
              <a:lnSpc>
                <a:spcPct val="120000"/>
              </a:lnSpc>
            </a:pPr>
            <a:r>
              <a:rPr lang="de-DE" dirty="0" smtClean="0"/>
              <a:t>Sind verfügbar, wenn kein früher ausgegebener Befehl, der noch aktiv ist, diese schreiben wird (Datenflussprinzip)</a:t>
            </a:r>
          </a:p>
          <a:p>
            <a:pPr marL="857250" lvl="1" indent="-457200">
              <a:lnSpc>
                <a:spcPct val="120000"/>
              </a:lnSpc>
            </a:pPr>
            <a:r>
              <a:rPr lang="de-DE" dirty="0" smtClean="0"/>
              <a:t>Sobald Operanden verfügbar: </a:t>
            </a:r>
            <a:r>
              <a:rPr lang="en-US" i="1" dirty="0" smtClean="0"/>
              <a:t>Scoreboard</a:t>
            </a:r>
            <a:r>
              <a:rPr lang="de-DE" dirty="0" smtClean="0"/>
              <a:t> signalisiert betreffender funktionaler Einheit Beginn der Ausführungsphase</a:t>
            </a:r>
          </a:p>
          <a:p>
            <a:pPr marL="857250" lvl="1" indent="-457200">
              <a:lnSpc>
                <a:spcPct val="120000"/>
              </a:lnSpc>
            </a:pPr>
            <a:r>
              <a:rPr lang="de-DE" dirty="0" smtClean="0"/>
              <a:t>RAW-Konflikte (d.h. echte Datenabhängigkeiten) werden hier auf diese Weise dynamisch aufgelöst</a:t>
            </a:r>
          </a:p>
          <a:p>
            <a:pPr marL="857250" lvl="1" indent="-457200">
              <a:lnSpc>
                <a:spcPct val="120000"/>
              </a:lnSpc>
            </a:pPr>
            <a:r>
              <a:rPr lang="de-DE" dirty="0" smtClean="0"/>
              <a:t>Befehle werden ggf. </a:t>
            </a:r>
            <a:r>
              <a:rPr lang="en-US" i="1" dirty="0" smtClean="0"/>
              <a:t>out-of-order</a:t>
            </a:r>
            <a:r>
              <a:rPr lang="de-DE" dirty="0" smtClean="0"/>
              <a:t> zur Ausführung gebracht (</a:t>
            </a:r>
            <a:r>
              <a:rPr lang="en-US" i="1" dirty="0" smtClean="0"/>
              <a:t>Issue</a:t>
            </a:r>
            <a:r>
              <a:rPr lang="de-DE" dirty="0" smtClean="0"/>
              <a:t> erfolgt noch strikt </a:t>
            </a:r>
            <a:r>
              <a:rPr lang="en-US" i="1" dirty="0" smtClean="0"/>
              <a:t>in-order</a:t>
            </a:r>
            <a:r>
              <a:rPr lang="de-DE" dirty="0" smtClean="0"/>
              <a:t>!)</a:t>
            </a:r>
          </a:p>
          <a:p>
            <a:pPr marL="857250" lvl="1" indent="-457200">
              <a:lnSpc>
                <a:spcPct val="120000"/>
              </a:lnSpc>
            </a:pPr>
            <a:r>
              <a:rPr lang="en-US" i="1" dirty="0" smtClean="0"/>
              <a:t>Scoreboard</a:t>
            </a:r>
            <a:r>
              <a:rPr lang="de-DE" dirty="0" smtClean="0"/>
              <a:t> verwendet kein </a:t>
            </a:r>
            <a:r>
              <a:rPr lang="en-US" i="1" dirty="0" smtClean="0"/>
              <a:t>Forwarding</a:t>
            </a:r>
            <a:r>
              <a:rPr lang="de-DE" dirty="0" smtClean="0"/>
              <a:t> (Komplexität!)</a:t>
            </a:r>
          </a:p>
          <a:p>
            <a:pPr marL="1257300" lvl="2" indent="-457200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Operanden werden bei Verfügbarkeit aus Register gelesen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des </a:t>
            </a:r>
            <a:r>
              <a:rPr lang="en-US" i="1" dirty="0" smtClean="0"/>
              <a:t>Scoreboards</a:t>
            </a:r>
            <a:r>
              <a:rPr lang="en-US" dirty="0" smtClean="0"/>
              <a:t>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507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358C915-B0F8-4F00-9EAD-DA12CD33296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Adressierungsarten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 marL="0">
              <a:lnSpc>
                <a:spcPct val="100000"/>
              </a:lnSpc>
            </a:pPr>
            <a:r>
              <a:rPr lang="de-DE" dirty="0" smtClean="0"/>
              <a:t>Klassifikation der Adressierung nach der Anzahl der Zugriffe auf den Speicher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0-stufige Adressierung</a:t>
            </a:r>
            <a:br>
              <a:rPr lang="de-DE" dirty="0" smtClean="0"/>
            </a:br>
            <a:r>
              <a:rPr lang="de-DE" dirty="0" smtClean="0"/>
              <a:t>	z.B. Operanden in Registern, Direktoperanden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1-stufige Speicheradressierung (Referenzstufe 1)</a:t>
            </a:r>
            <a:br>
              <a:rPr lang="de-DE" dirty="0" smtClean="0"/>
            </a:br>
            <a:r>
              <a:rPr lang="de-DE" dirty="0" smtClean="0"/>
              <a:t>	z.B. klassische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</a:t>
            </a:r>
            <a:r>
              <a:rPr lang="de-DE" dirty="0" smtClean="0"/>
              <a:t>-Befehle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2-stufige Adressierung (Referenzstufe 2)</a:t>
            </a:r>
            <a:br>
              <a:rPr lang="de-DE" dirty="0" smtClean="0"/>
            </a:b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n</a:t>
            </a:r>
            <a:r>
              <a:rPr lang="de-DE" dirty="0" smtClean="0"/>
              <a:t>-stufige Adressierung (Referenzstufe </a:t>
            </a:r>
            <a:r>
              <a:rPr lang="de-DE" i="1" dirty="0" smtClean="0"/>
              <a:t>n</a:t>
            </a:r>
            <a:r>
              <a:rPr lang="de-DE" dirty="0" smtClean="0"/>
              <a:t>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Befehlsschnittstelle</a:t>
            </a:r>
            <a:endParaRPr lang="de-DE" dirty="0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092280" y="3986213"/>
            <a:ext cx="1549400" cy="1674812"/>
            <a:chOff x="4694" y="2965"/>
            <a:chExt cx="976" cy="1055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4986" y="2965"/>
              <a:ext cx="684" cy="10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4986" y="3113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4986" y="3249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4986" y="3385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4986" y="3521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4986" y="3929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4986" y="3802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4986" y="3666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4830" y="3612"/>
              <a:ext cx="182" cy="272"/>
            </a:xfrm>
            <a:custGeom>
              <a:avLst/>
              <a:gdLst>
                <a:gd name="T0" fmla="*/ 182 w 182"/>
                <a:gd name="T1" fmla="*/ 272 h 272"/>
                <a:gd name="T2" fmla="*/ 0 w 182"/>
                <a:gd name="T3" fmla="*/ 45 h 272"/>
                <a:gd name="T4" fmla="*/ 182 w 182"/>
                <a:gd name="T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272">
                  <a:moveTo>
                    <a:pt x="182" y="272"/>
                  </a:moveTo>
                  <a:cubicBezTo>
                    <a:pt x="91" y="181"/>
                    <a:pt x="0" y="90"/>
                    <a:pt x="0" y="45"/>
                  </a:cubicBezTo>
                  <a:cubicBezTo>
                    <a:pt x="0" y="0"/>
                    <a:pt x="91" y="0"/>
                    <a:pt x="18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4830" y="3294"/>
              <a:ext cx="182" cy="272"/>
            </a:xfrm>
            <a:custGeom>
              <a:avLst/>
              <a:gdLst>
                <a:gd name="T0" fmla="*/ 182 w 182"/>
                <a:gd name="T1" fmla="*/ 272 h 272"/>
                <a:gd name="T2" fmla="*/ 0 w 182"/>
                <a:gd name="T3" fmla="*/ 45 h 272"/>
                <a:gd name="T4" fmla="*/ 182 w 182"/>
                <a:gd name="T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272">
                  <a:moveTo>
                    <a:pt x="182" y="272"/>
                  </a:moveTo>
                  <a:cubicBezTo>
                    <a:pt x="91" y="181"/>
                    <a:pt x="0" y="90"/>
                    <a:pt x="0" y="45"/>
                  </a:cubicBezTo>
                  <a:cubicBezTo>
                    <a:pt x="0" y="0"/>
                    <a:pt x="91" y="0"/>
                    <a:pt x="18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4694" y="3264"/>
              <a:ext cx="2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23879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2D9F5B4-BADF-4BBE-869E-CB3928E6266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en-US" dirty="0" smtClean="0"/>
              <a:t> </a:t>
            </a:r>
            <a:r>
              <a:rPr lang="en-US" i="1" dirty="0" smtClean="0"/>
              <a:t>Execution</a:t>
            </a:r>
          </a:p>
          <a:p>
            <a:pPr marL="857250" lvl="1" indent="-457200">
              <a:lnSpc>
                <a:spcPct val="120000"/>
              </a:lnSpc>
            </a:pPr>
            <a:r>
              <a:rPr lang="de-DE" dirty="0" smtClean="0"/>
              <a:t>Fkt. </a:t>
            </a:r>
            <a:r>
              <a:rPr lang="de-DE" dirty="0"/>
              <a:t>Einheit beginnt Befehlsausführung nach Erhalt der </a:t>
            </a:r>
            <a:r>
              <a:rPr lang="de-DE" dirty="0" smtClean="0"/>
              <a:t>Operanden</a:t>
            </a:r>
          </a:p>
          <a:p>
            <a:pPr marL="857250" lvl="1" indent="-457200">
              <a:lnSpc>
                <a:spcPct val="120000"/>
              </a:lnSpc>
            </a:pPr>
            <a:r>
              <a:rPr lang="de-DE" dirty="0" smtClean="0"/>
              <a:t>Entspricht „klassischer“ EX-Phase, ggf. &gt; 1 Taktzyklen lang</a:t>
            </a:r>
            <a:endParaRPr lang="de-DE" dirty="0"/>
          </a:p>
          <a:p>
            <a:pPr marL="857250" lvl="1" indent="-457200">
              <a:lnSpc>
                <a:spcPct val="120000"/>
              </a:lnSpc>
            </a:pPr>
            <a:r>
              <a:rPr lang="en-US" i="1" dirty="0" smtClean="0"/>
              <a:t>Scoreboard</a:t>
            </a:r>
            <a:r>
              <a:rPr lang="de-DE" dirty="0" smtClean="0"/>
              <a:t> </a:t>
            </a:r>
            <a:r>
              <a:rPr lang="de-DE" dirty="0"/>
              <a:t>wird informiert, sobald Ergebnis vorliegt</a:t>
            </a:r>
            <a:br>
              <a:rPr lang="de-DE" dirty="0"/>
            </a:br>
            <a:r>
              <a:rPr lang="de-DE" dirty="0"/>
              <a:t>(noch in funktionaler Einheit, d.h. noch nicht im Zielregister</a:t>
            </a:r>
            <a:r>
              <a:rPr lang="de-DE" dirty="0" smtClean="0"/>
              <a:t>!)</a:t>
            </a:r>
            <a:endParaRPr lang="en-US" i="1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en-US" dirty="0" smtClean="0"/>
              <a:t> </a:t>
            </a:r>
            <a:r>
              <a:rPr lang="en-US" i="1" dirty="0" smtClean="0"/>
              <a:t>Write Results</a:t>
            </a:r>
            <a:r>
              <a:rPr lang="en-US" dirty="0" smtClean="0"/>
              <a:t> (WR)</a:t>
            </a:r>
            <a:endParaRPr lang="en-US" i="1" dirty="0" smtClean="0"/>
          </a:p>
          <a:p>
            <a:pPr marL="857250" lvl="1" indent="-457200">
              <a:lnSpc>
                <a:spcPct val="120000"/>
              </a:lnSpc>
            </a:pPr>
            <a:r>
              <a:rPr lang="en-US" i="1" dirty="0" smtClean="0"/>
              <a:t>Scoreboard</a:t>
            </a:r>
            <a:r>
              <a:rPr lang="de-DE" dirty="0" smtClean="0"/>
              <a:t> erteilt Berechtigung zum Abspeichern, wenn Zielregister nicht von aktiver Operation (in RO) noch benötigt wird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Lösung von WAR-Konflikten!</a:t>
            </a:r>
          </a:p>
          <a:p>
            <a:pPr marL="457200" indent="-457200">
              <a:lnSpc>
                <a:spcPct val="120000"/>
              </a:lnSpc>
            </a:pPr>
            <a:r>
              <a:rPr lang="de-DE" dirty="0" smtClean="0"/>
              <a:t>Abspeichern macht ggf. neue Befehle ausführbereit</a:t>
            </a:r>
          </a:p>
          <a:p>
            <a:pPr marL="457200" indent="-457200">
              <a:lnSpc>
                <a:spcPct val="120000"/>
              </a:lnSpc>
            </a:pPr>
            <a:r>
              <a:rPr lang="de-DE" dirty="0" smtClean="0"/>
              <a:t>WR und RO dürfen nicht überlappen!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des </a:t>
            </a:r>
            <a:r>
              <a:rPr lang="en-US" i="1" dirty="0" smtClean="0"/>
              <a:t>Scoreboards</a:t>
            </a:r>
            <a:r>
              <a:rPr lang="en-US" dirty="0" smtClean="0"/>
              <a:t> (3)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3001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6EA5163-F592-4FD0-A8AE-6ACA2649C61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div.d $F0,...			#</a:t>
            </a:r>
            <a:r>
              <a:rPr lang="de-DE" i="1" dirty="0" smtClean="0">
                <a:cs typeface="Courier New" pitchFamily="49" charset="0"/>
              </a:rPr>
              <a:t> längste Latenz</a:t>
            </a:r>
            <a:endParaRPr lang="de-DE" i="1" dirty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mul.d ...,$F0,$F8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de-DE" i="1" dirty="0" smtClean="0">
                <a:cs typeface="Courier New" pitchFamily="49" charset="0"/>
              </a:rPr>
              <a:t> datenabhängig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div.d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add.d $F8,...			#</a:t>
            </a:r>
            <a:r>
              <a:rPr lang="de-DE" i="1" dirty="0" smtClean="0">
                <a:cs typeface="Courier New" pitchFamily="49" charset="0"/>
              </a:rPr>
              <a:t> antidatenabhängig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mul.d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			#</a:t>
            </a:r>
            <a:r>
              <a:rPr lang="de-DE" i="1" dirty="0" smtClean="0">
                <a:cs typeface="Courier New" pitchFamily="49" charset="0"/>
              </a:rPr>
              <a:t> sonst unabhängig</a:t>
            </a:r>
            <a:endParaRPr lang="de-DE" i="1" dirty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endParaRPr lang="de-DE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Annahme für Latenzen: DIV: 40, MUL: 10, ADD: 2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Timing-Schema bei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Scoreboarding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div.d	IF IS RO EX ....... EX WR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mul.d	   IF IS (RO) ----------- RO EX .... EX WR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add.d	      IF IS RO EX EX (WR)--- WR</a:t>
            </a:r>
            <a:endParaRPr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Befehle </a:t>
            </a:r>
            <a:r>
              <a:rPr lang="en-US" i="1" dirty="0" smtClean="0"/>
              <a:t>in-order</a:t>
            </a:r>
            <a:r>
              <a:rPr lang="de-DE" dirty="0" smtClean="0"/>
              <a:t> ausgegeben </a:t>
            </a:r>
            <a:r>
              <a:rPr lang="en-US" i="1" dirty="0" smtClean="0"/>
              <a:t>(issue)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Reihenfolgeänderung bei Ausführung via </a:t>
            </a:r>
            <a:r>
              <a:rPr lang="en-US" i="1" dirty="0" smtClean="0"/>
              <a:t>Read Operands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WAR-Konflikt durch </a:t>
            </a:r>
            <a:r>
              <a:rPr lang="en-US" i="1" dirty="0" smtClean="0"/>
              <a:t>stall</a:t>
            </a:r>
            <a:r>
              <a:rPr lang="de-DE" dirty="0" smtClean="0"/>
              <a:t> in </a:t>
            </a:r>
            <a:r>
              <a:rPr lang="en-US" i="1" dirty="0" smtClean="0"/>
              <a:t>Write Results</a:t>
            </a:r>
            <a:r>
              <a:rPr lang="de-DE" dirty="0" smtClean="0"/>
              <a:t> aufgelöst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2267744" y="1700808"/>
            <a:ext cx="360040" cy="216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 flipV="1">
            <a:off x="2267744" y="2060848"/>
            <a:ext cx="792088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5796136" y="4365104"/>
            <a:ext cx="288032" cy="216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 rot="10800000">
            <a:off x="6156177" y="4725143"/>
            <a:ext cx="288032" cy="216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3619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7A9291C-38AE-46EA-8F15-AA0E07E2A10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b="1" dirty="0" smtClean="0"/>
              <a:t>Befehlsstatus:</a:t>
            </a:r>
            <a:r>
              <a:rPr lang="de-DE" dirty="0" smtClean="0"/>
              <a:t> Phase (</a:t>
            </a:r>
            <a:r>
              <a:rPr lang="en-US" i="1" dirty="0" smtClean="0"/>
              <a:t>Issue</a:t>
            </a:r>
            <a:r>
              <a:rPr lang="de-DE" dirty="0" smtClean="0"/>
              <a:t>, …, </a:t>
            </a:r>
            <a:r>
              <a:rPr lang="en-US" i="1" dirty="0" smtClean="0"/>
              <a:t>Write Results</a:t>
            </a:r>
            <a:r>
              <a:rPr lang="de-DE" dirty="0" smtClean="0"/>
              <a:t>), in der sich Befehl befindet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b="1" dirty="0" smtClean="0"/>
              <a:t>Status der funktionalen Einheiten</a:t>
            </a:r>
            <a:r>
              <a:rPr lang="de-DE" dirty="0" smtClean="0"/>
              <a:t>, unterteilt in</a:t>
            </a:r>
          </a:p>
          <a:p>
            <a:pPr marL="857250" lvl="1" indent="-457200">
              <a:lnSpc>
                <a:spcPct val="120000"/>
              </a:lnSpc>
            </a:pPr>
            <a:r>
              <a:rPr lang="en-US" i="1" dirty="0" smtClean="0"/>
              <a:t>Busy</a:t>
            </a:r>
            <a:r>
              <a:rPr lang="de-DE" dirty="0"/>
              <a:t>	Einheit arbeitend oder nicht</a:t>
            </a:r>
          </a:p>
          <a:p>
            <a:pPr marL="857250" lvl="1" indent="-457200">
              <a:lnSpc>
                <a:spcPct val="120000"/>
              </a:lnSpc>
            </a:pPr>
            <a:r>
              <a:rPr lang="de-DE" i="1" dirty="0"/>
              <a:t>Op</a:t>
            </a:r>
            <a:r>
              <a:rPr lang="de-DE" dirty="0"/>
              <a:t>	Aktuelle Operation</a:t>
            </a:r>
          </a:p>
          <a:p>
            <a:pPr marL="857250" lvl="1" indent="-457200">
              <a:lnSpc>
                <a:spcPct val="120000"/>
              </a:lnSpc>
            </a:pPr>
            <a:r>
              <a:rPr lang="de-DE" i="1" dirty="0"/>
              <a:t>F</a:t>
            </a:r>
            <a:r>
              <a:rPr lang="de-DE" i="1" baseline="-25000" dirty="0"/>
              <a:t>i</a:t>
            </a:r>
            <a:r>
              <a:rPr lang="de-DE" dirty="0"/>
              <a:t>	Zielregister</a:t>
            </a:r>
          </a:p>
          <a:p>
            <a:pPr marL="857250" lvl="1" indent="-457200">
              <a:lnSpc>
                <a:spcPct val="120000"/>
              </a:lnSpc>
            </a:pPr>
            <a:r>
              <a:rPr lang="de-DE" i="1" dirty="0" smtClean="0"/>
              <a:t>F</a:t>
            </a:r>
            <a:r>
              <a:rPr lang="de-DE" i="1" baseline="-25000" dirty="0" smtClean="0"/>
              <a:t>j</a:t>
            </a:r>
            <a:r>
              <a:rPr lang="de-DE" dirty="0"/>
              <a:t>, </a:t>
            </a:r>
            <a:r>
              <a:rPr lang="de-DE" i="1" dirty="0" smtClean="0"/>
              <a:t>F</a:t>
            </a:r>
            <a:r>
              <a:rPr lang="de-DE" i="1" baseline="-25000" dirty="0" smtClean="0"/>
              <a:t>k</a:t>
            </a:r>
            <a:r>
              <a:rPr lang="de-DE" dirty="0"/>
              <a:t>	Quellregister</a:t>
            </a:r>
          </a:p>
          <a:p>
            <a:pPr marL="857250" lvl="1" indent="-457200">
              <a:lnSpc>
                <a:spcPct val="120000"/>
              </a:lnSpc>
            </a:pPr>
            <a:r>
              <a:rPr lang="de-DE" i="1" dirty="0" smtClean="0"/>
              <a:t>Q</a:t>
            </a:r>
            <a:r>
              <a:rPr lang="de-DE" i="1" baseline="-25000" dirty="0" smtClean="0"/>
              <a:t>j</a:t>
            </a:r>
            <a:r>
              <a:rPr lang="de-DE" dirty="0"/>
              <a:t>, </a:t>
            </a:r>
            <a:r>
              <a:rPr lang="de-DE" i="1" dirty="0" smtClean="0"/>
              <a:t>Q</a:t>
            </a:r>
            <a:r>
              <a:rPr lang="de-DE" i="1" baseline="-25000" dirty="0" smtClean="0"/>
              <a:t>k</a:t>
            </a:r>
            <a:r>
              <a:rPr lang="de-DE" dirty="0"/>
              <a:t>	</a:t>
            </a:r>
            <a:r>
              <a:rPr lang="de-DE" dirty="0" smtClean="0"/>
              <a:t>Funktionale </a:t>
            </a:r>
            <a:r>
              <a:rPr lang="de-DE" dirty="0"/>
              <a:t>Einheiten, die ggf. Quellregisterinhalt erzeugen</a:t>
            </a:r>
          </a:p>
          <a:p>
            <a:pPr marL="857250" lvl="1" indent="-457200">
              <a:lnSpc>
                <a:spcPct val="120000"/>
              </a:lnSpc>
            </a:pPr>
            <a:r>
              <a:rPr lang="de-DE" i="1" dirty="0" smtClean="0"/>
              <a:t>R</a:t>
            </a:r>
            <a:r>
              <a:rPr lang="de-DE" i="1" baseline="-25000" dirty="0" smtClean="0"/>
              <a:t>j</a:t>
            </a:r>
            <a:r>
              <a:rPr lang="de-DE" dirty="0"/>
              <a:t>, </a:t>
            </a:r>
            <a:r>
              <a:rPr lang="de-DE" i="1" dirty="0" smtClean="0"/>
              <a:t>R</a:t>
            </a:r>
            <a:r>
              <a:rPr lang="de-DE" i="1" baseline="-25000" dirty="0" smtClean="0"/>
              <a:t>k</a:t>
            </a:r>
            <a:r>
              <a:rPr lang="de-DE" dirty="0"/>
              <a:t>	</a:t>
            </a:r>
            <a:r>
              <a:rPr lang="en-US" dirty="0" smtClean="0"/>
              <a:t>Flag</a:t>
            </a:r>
            <a:r>
              <a:rPr lang="de-DE" dirty="0" smtClean="0"/>
              <a:t>, </a:t>
            </a:r>
            <a:r>
              <a:rPr lang="de-DE" dirty="0"/>
              <a:t>ob Quelloperanden verfügbar, aber noch nicht in </a:t>
            </a:r>
            <a:r>
              <a:rPr lang="en-US" i="1" dirty="0" smtClean="0"/>
              <a:t>Read</a:t>
            </a:r>
            <a:br>
              <a:rPr lang="en-US" i="1" dirty="0" smtClean="0"/>
            </a:br>
            <a:r>
              <a:rPr lang="en-US" i="1" dirty="0" smtClean="0"/>
              <a:t>		Operands</a:t>
            </a:r>
            <a:r>
              <a:rPr lang="de-DE" dirty="0" smtClean="0"/>
              <a:t> gelesen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b="1" dirty="0" smtClean="0"/>
              <a:t>Register-Ergebnis-Status:</a:t>
            </a:r>
            <a:r>
              <a:rPr lang="de-DE" dirty="0" smtClean="0"/>
              <a:t> Welche funktionale Einheit verfügbare Register schreibt (ggf. leer)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Datenstrukturen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6105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509BB8B-5AD0-4ADD-8A78-FEB558F7995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l.d   $F6,32($R2)</a:t>
            </a:r>
            <a:endParaRPr lang="de-DE" i="1" dirty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l.d   $F2,96($R3)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mul.d $F0,$F2,$F4		#</a:t>
            </a:r>
            <a:r>
              <a:rPr lang="de-DE" i="1" dirty="0" smtClean="0">
                <a:cs typeface="Courier New" pitchFamily="49" charset="0"/>
              </a:rPr>
              <a:t> datenabhängig vom 2.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l.d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sub.d $F8,$F6,$F2		#</a:t>
            </a:r>
            <a:r>
              <a:rPr lang="de-DE" i="1" dirty="0" smtClean="0">
                <a:cs typeface="Courier New" pitchFamily="49" charset="0"/>
              </a:rPr>
              <a:t> datenabhängig vom 1. </a:t>
            </a:r>
            <a:r>
              <a:rPr lang="de-DE" i="1" dirty="0">
                <a:cs typeface="Courier New" pitchFamily="49" charset="0"/>
              </a:rPr>
              <a:t>&amp;</a:t>
            </a:r>
            <a:r>
              <a:rPr lang="de-DE" i="1" dirty="0" smtClean="0">
                <a:cs typeface="Courier New" pitchFamily="49" charset="0"/>
              </a:rPr>
              <a:t> 2.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l.d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div.d $F10,$F0,$F6		#</a:t>
            </a:r>
            <a:r>
              <a:rPr lang="de-DE" i="1" dirty="0" smtClean="0">
                <a:cs typeface="Courier New" pitchFamily="49" charset="0"/>
              </a:rPr>
              <a:t> datenabh.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i="1" dirty="0" smtClean="0">
                <a:cs typeface="Courier New" pitchFamily="49" charset="0"/>
              </a:rPr>
              <a:t> und 1.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l.d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add.d $F6,$F8,$F2		#</a:t>
            </a:r>
            <a:r>
              <a:rPr lang="de-DE" i="1" dirty="0" smtClean="0">
                <a:cs typeface="Courier New" pitchFamily="49" charset="0"/>
              </a:rPr>
              <a:t> datenabh.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sub.d</a:t>
            </a:r>
            <a:r>
              <a:rPr lang="de-DE" i="1" dirty="0" smtClean="0">
                <a:cs typeface="Courier New" pitchFamily="49" charset="0"/>
              </a:rPr>
              <a:t> und 2.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l.d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			#</a:t>
            </a:r>
            <a:r>
              <a:rPr lang="de-DE" i="1" dirty="0" smtClean="0">
                <a:cs typeface="Courier New" pitchFamily="49" charset="0"/>
              </a:rPr>
              <a:t> antidatenabh. v.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sub.d</a:t>
            </a:r>
            <a:r>
              <a:rPr lang="de-DE" i="1" dirty="0" smtClean="0">
                <a:cs typeface="Courier New" pitchFamily="49" charset="0"/>
              </a:rPr>
              <a:t> &amp;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div.d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endParaRPr lang="de-DE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Betrachten Situation im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Scoreboard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Beide </a:t>
            </a:r>
            <a:r>
              <a:rPr lang="en-US" i="1" dirty="0" smtClean="0"/>
              <a:t>Loads</a:t>
            </a:r>
            <a:r>
              <a:rPr lang="de-DE" dirty="0" smtClean="0"/>
              <a:t>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$F2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$F6</a:t>
            </a:r>
            <a:r>
              <a:rPr lang="de-DE" dirty="0" smtClean="0"/>
              <a:t>) fertig bearbeitet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Weitere Befehle soweit möglich in Bearbeitung fortgeschritten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Letzter Schritt: Ergebnis von 1. </a:t>
            </a:r>
            <a:r>
              <a:rPr lang="en-US" i="1" dirty="0" smtClean="0"/>
              <a:t>Load</a:t>
            </a:r>
            <a:r>
              <a:rPr lang="de-DE" dirty="0" smtClean="0"/>
              <a:t>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$F6</a:t>
            </a:r>
            <a:r>
              <a:rPr lang="de-DE" dirty="0" smtClean="0"/>
              <a:t>) gespeichert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Codebeispiel (1)</a:t>
            </a:r>
            <a:endParaRPr lang="de-DE" dirty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2060104" y="1700808"/>
            <a:ext cx="495672" cy="9361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1907704" y="2132856"/>
            <a:ext cx="1080120" cy="12241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2123728" y="2132856"/>
            <a:ext cx="288032" cy="216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2276128" y="2132856"/>
            <a:ext cx="783704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2060104" y="2852936"/>
            <a:ext cx="351656" cy="5760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V="1">
            <a:off x="2060104" y="2780928"/>
            <a:ext cx="639688" cy="5760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V="1">
            <a:off x="2212504" y="3212976"/>
            <a:ext cx="991344" cy="144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1979712" y="2492896"/>
            <a:ext cx="576064" cy="5760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2276128" y="1700808"/>
            <a:ext cx="999728" cy="12961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3263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2341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6197BD2-29A5-451A-A6AF-07822A53BA0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</a:t>
            </a:r>
            <a:endParaRPr lang="de-DE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F2	R3			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F0	F2	F4	Integer		nein	ja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sub.d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F8	F6	F2		Integer	ja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Mult1		nein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Mult1	Integer			Add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210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2FB11DC-6489-4E7F-8A9A-632A2C6918D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</a:t>
            </a:r>
            <a:r>
              <a:rPr lang="de-DE" sz="1400" b="1" dirty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</a:t>
            </a:r>
            <a:endParaRPr lang="de-DE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nein	–</a:t>
            </a:r>
            <a:r>
              <a:rPr lang="de-DE" sz="1400" b="1" dirty="0">
                <a:solidFill>
                  <a:srgbClr val="56AA1C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b="1" dirty="0">
                <a:solidFill>
                  <a:srgbClr val="56AA1C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			</a:t>
            </a:r>
            <a:r>
              <a:rPr lang="de-DE" sz="1400" b="1" dirty="0">
                <a:solidFill>
                  <a:srgbClr val="56AA1C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F0	F2	F4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ja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ja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sub.d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F8	F6	F2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ja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ja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Mult1		nein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Mult1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Add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7739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8035710-8FBA-479E-B926-8F7E8BABEBE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b="1" dirty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b="1" dirty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</a:t>
            </a:r>
            <a:endParaRPr lang="de-DE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F0	F2	F4	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nein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sub.d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F8	F6	F2	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nein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Mult1		nein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Mult1				Add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438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6E4F670-9F0A-454F-93C7-E90ACAB4475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1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1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</a:t>
            </a:r>
            <a:endParaRPr lang="de-DE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F0	F2	F4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sub.d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F8	F6	F2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Mult1		nein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Mult1				Add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(5)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740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A8092C0-C230-4589-AAD8-48A9AA8E4B2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2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</a:t>
            </a:r>
            <a:endParaRPr lang="de-DE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F0	F2	F4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sub.d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F8	F6	F2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Mult1		nein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Mult1				Add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356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76DB55D-AD5C-44D5-9599-A334038CE80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3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</a:t>
            </a:r>
            <a:r>
              <a:rPr lang="de-DE" sz="1400" b="1" dirty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</a:t>
            </a:r>
            <a:endParaRPr lang="de-DE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F0	F2	F4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nein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Mult1		nein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Mult1		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(7)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441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12CF325-2B7E-44AD-8482-A4AEF71B882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Registeradressierung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ausschließlich Operanden aus &amp; Ziele in Registern</a:t>
            </a:r>
            <a:br>
              <a:rPr lang="de-DE" dirty="0" smtClean="0"/>
            </a:br>
            <a:r>
              <a:rPr lang="de-DE" dirty="0" smtClean="0"/>
              <a:t>Beispiele: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mflo $15</a:t>
            </a:r>
            <a:r>
              <a:rPr lang="de-DE" dirty="0" smtClean="0"/>
              <a:t>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Reg[15]:=Lo</a:t>
            </a:r>
            <a:r>
              <a:rPr lang="de-DE" dirty="0" smtClean="0"/>
              <a:t>				MIPS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clr,3</a:t>
            </a:r>
            <a:r>
              <a:rPr lang="de-DE" dirty="0" smtClean="0"/>
              <a:t>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D[3]:=0</a:t>
            </a:r>
            <a:r>
              <a:rPr lang="de-DE" dirty="0" smtClean="0"/>
              <a:t>				680x0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ldpsw,3</a:t>
            </a:r>
            <a:r>
              <a:rPr lang="de-DE" dirty="0" smtClean="0"/>
              <a:t>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D[3]:=PSW</a:t>
            </a:r>
            <a:r>
              <a:rPr lang="de-DE" dirty="0" smtClean="0"/>
              <a:t>				680x0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Unmittelbare Adressierung, Direktoperanden, </a:t>
            </a:r>
            <a:r>
              <a:rPr lang="en-US" b="1" i="1" dirty="0" smtClean="0"/>
              <a:t>immediate addressing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Operanden sind Teil des Befehlsworts</a:t>
            </a:r>
            <a:br>
              <a:rPr lang="de-DE" dirty="0" smtClean="0"/>
            </a:br>
            <a:r>
              <a:rPr lang="de-DE" dirty="0" smtClean="0"/>
              <a:t>Beispiele: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lui $15,3</a:t>
            </a:r>
            <a:r>
              <a:rPr lang="de-DE" dirty="0" smtClean="0"/>
              <a:t>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Reg[15]:=3 &lt;&lt; 16</a:t>
            </a:r>
            <a:r>
              <a:rPr lang="de-DE" dirty="0" smtClean="0"/>
              <a:t>			MIPS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ld D3,#100</a:t>
            </a: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D[3]:=100</a:t>
            </a:r>
            <a:r>
              <a:rPr lang="de-DE" dirty="0" smtClean="0"/>
              <a:t>				680x0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0-stufige Adressierung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011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A33D64D-235F-4E07-9AD2-6BD7C330C8B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4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F0	F2	F4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ja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add.d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F6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F8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F2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ja</a:t>
            </a:r>
            <a:r>
              <a:rPr lang="de-DE" sz="1400" dirty="0" smtClean="0"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ja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Mult1		nein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Mult1	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Add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(8)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03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D89C9DE-3319-44F9-B3E7-BCFA817AEFD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5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b="1" dirty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F0	F2	F4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</a:t>
            </a:r>
            <a:r>
              <a:rPr lang="de-DE" sz="1400" dirty="0" smtClean="0">
                <a:latin typeface="Arial" charset="0"/>
                <a:cs typeface="Arial" charset="0"/>
              </a:rPr>
              <a:t>ja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F6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F8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F2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nein</a:t>
            </a:r>
            <a:r>
              <a:rPr lang="de-DE" sz="1400" dirty="0" smtClean="0"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nein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Mult1		nein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Mult1			</a:t>
            </a:r>
            <a:r>
              <a:rPr lang="de-DE" sz="1400" dirty="0" smtClean="0">
                <a:latin typeface="Arial" charset="0"/>
                <a:cs typeface="Arial" charset="0"/>
              </a:rPr>
              <a:t>Add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(9)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448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6E71B52-DAF7-47AF-AAC9-FF368C032B7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>
                <a:solidFill>
                  <a:srgbClr val="56AA1C"/>
                </a:solidFill>
                <a:cs typeface="Courier New" pitchFamily="49" charset="0"/>
              </a:rPr>
              <a:t>6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1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F0	F2	F4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</a:t>
            </a:r>
            <a:r>
              <a:rPr lang="de-DE" sz="1400" dirty="0" smtClean="0">
                <a:latin typeface="Arial" charset="0"/>
                <a:cs typeface="Arial" charset="0"/>
              </a:rPr>
              <a:t>ja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F6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F8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F2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Mult1		nein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Mult1			</a:t>
            </a:r>
            <a:r>
              <a:rPr lang="de-DE" sz="1400" dirty="0" smtClean="0">
                <a:latin typeface="Arial" charset="0"/>
                <a:cs typeface="Arial" charset="0"/>
              </a:rPr>
              <a:t>Add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(10)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695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596D706-AABE-4D84-9814-E8E81CEC626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7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F0	F2	F4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</a:t>
            </a:r>
            <a:r>
              <a:rPr lang="de-DE" sz="1400" dirty="0" smtClean="0">
                <a:latin typeface="Arial" charset="0"/>
                <a:cs typeface="Arial" charset="0"/>
              </a:rPr>
              <a:t>ja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F6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F8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F2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Mult1		nein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Mult1			</a:t>
            </a:r>
            <a:r>
              <a:rPr lang="de-DE" sz="1400" dirty="0" smtClean="0">
                <a:latin typeface="Arial" charset="0"/>
                <a:cs typeface="Arial" charset="0"/>
              </a:rPr>
              <a:t>Add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(11)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586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F6E2DF0-3B34-434A-9D19-F6AFA962B5E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8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F0	F2	F4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</a:t>
            </a:r>
            <a:r>
              <a:rPr lang="de-DE" sz="1400" dirty="0" smtClean="0">
                <a:latin typeface="Arial" charset="0"/>
                <a:cs typeface="Arial" charset="0"/>
              </a:rPr>
              <a:t>ja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F6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F8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F2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Mult1		nein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Mult1			</a:t>
            </a:r>
            <a:r>
              <a:rPr lang="de-DE" sz="1400" dirty="0" smtClean="0">
                <a:latin typeface="Arial" charset="0"/>
                <a:cs typeface="Arial" charset="0"/>
              </a:rPr>
              <a:t>Add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(12)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313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B6EEE73-D342-4476-9AD4-2D8211FB78A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9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F0	F2	F4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</a:t>
            </a:r>
            <a:r>
              <a:rPr lang="de-DE" sz="1400" dirty="0" smtClean="0">
                <a:latin typeface="Arial" charset="0"/>
                <a:cs typeface="Arial" charset="0"/>
              </a:rPr>
              <a:t>ja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F6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F8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F2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Mult1		nein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Mult1			</a:t>
            </a:r>
            <a:r>
              <a:rPr lang="de-DE" sz="1400" dirty="0" smtClean="0">
                <a:latin typeface="Arial" charset="0"/>
                <a:cs typeface="Arial" charset="0"/>
              </a:rPr>
              <a:t>Add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686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0CAC1CE-81D5-4D4A-8290-718674F52CE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mul.d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F0	F2	F4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</a:t>
            </a:r>
            <a:r>
              <a:rPr lang="de-DE" sz="1400" dirty="0" smtClean="0">
                <a:latin typeface="Arial" charset="0"/>
                <a:cs typeface="Arial" charset="0"/>
              </a:rPr>
              <a:t>ja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F6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F8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F2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Mult1		nein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Mult1			</a:t>
            </a:r>
            <a:r>
              <a:rPr lang="de-DE" sz="1400" dirty="0" smtClean="0">
                <a:latin typeface="Arial" charset="0"/>
                <a:cs typeface="Arial" charset="0"/>
              </a:rPr>
              <a:t>Add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(14)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9771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8AAD924-8396-4AAD-B73D-42AEDED99E9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</a:t>
            </a:r>
            <a:r>
              <a:rPr lang="de-DE" sz="1400" b="1" dirty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nein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</a:t>
            </a:r>
            <a:r>
              <a:rPr lang="de-DE" sz="1400" dirty="0" smtClean="0">
                <a:latin typeface="Arial" charset="0"/>
                <a:cs typeface="Arial" charset="0"/>
              </a:rPr>
              <a:t>ja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F6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F8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F2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ja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ja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dirty="0" smtClean="0">
                <a:latin typeface="Arial" charset="0"/>
                <a:cs typeface="Arial" charset="0"/>
              </a:rPr>
              <a:t>Add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(15)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5371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BA1B059-D811-4B85-8828-65B32C2F8B4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b="1" dirty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</a:t>
            </a:r>
            <a:r>
              <a:rPr lang="de-DE" sz="1400" dirty="0" smtClean="0">
                <a:latin typeface="Arial" charset="0"/>
                <a:cs typeface="Arial" charset="0"/>
              </a:rPr>
              <a:t>ja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F6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F8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F2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dirty="0" smtClean="0">
                <a:latin typeface="Arial" charset="0"/>
                <a:cs typeface="Arial" charset="0"/>
              </a:rPr>
              <a:t>nein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nein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	</a:t>
            </a:r>
            <a:r>
              <a:rPr lang="de-DE" sz="1400" dirty="0" smtClean="0">
                <a:latin typeface="Arial" charset="0"/>
                <a:cs typeface="Arial" charset="0"/>
              </a:rPr>
              <a:t>Add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(16)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80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700CD3E-7779-41F6-B65B-B51FEB6FE99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1</a:t>
            </a:r>
            <a:endParaRPr lang="de-DE" sz="1400" b="1" dirty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</a:t>
            </a:r>
            <a:r>
              <a:rPr lang="de-DE" sz="1400" b="1" dirty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nein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latin typeface="Arial" charset="0"/>
                <a:cs typeface="Arial" charset="0"/>
              </a:rPr>
              <a:t>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	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(17)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799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71861"/>
            <a:ext cx="7772400" cy="2690417"/>
          </a:xfrm>
        </p:spPr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6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Grundlagen der Rechnerarchitektur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97F6550-CD2F-4A0F-BA1A-CB9FBBA655D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/>
              <a:t>Genau 1 Zugriff auf den Speicher</a:t>
            </a:r>
          </a:p>
          <a:p>
            <a:pPr marL="0" indent="0">
              <a:lnSpc>
                <a:spcPct val="120000"/>
              </a:lnSpc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Direkte Adressierung, absolute Adressierung</a:t>
            </a:r>
            <a:br>
              <a:rPr lang="de-DE" b="1" dirty="0" smtClean="0"/>
            </a:br>
            <a:r>
              <a:rPr lang="de-DE" dirty="0" smtClean="0"/>
              <a:t>Adresse ist ausschließlich im Befehlswort enthalten</a:t>
            </a:r>
            <a:br>
              <a:rPr lang="de-DE" dirty="0" smtClean="0"/>
            </a:br>
            <a:r>
              <a:rPr lang="de-DE" dirty="0" smtClean="0"/>
              <a:t>Beispiele: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 $15,Adr</a:t>
            </a: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Reg[15]:=Speicher[Adr]</a:t>
            </a:r>
            <a:r>
              <a:rPr lang="de-DE" dirty="0" smtClean="0"/>
              <a:t>		MIPS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ld D3,Adr</a:t>
            </a:r>
            <a:r>
              <a:rPr lang="de-DE" dirty="0" smtClean="0"/>
              <a:t>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D[3]:=Speicher[Adr]</a:t>
            </a:r>
            <a:r>
              <a:rPr lang="de-DE" dirty="0" smtClean="0"/>
              <a:t>		680x0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-stufige Adressierung, Referenzstufe 1 (1)</a:t>
            </a:r>
            <a:endParaRPr lang="de-DE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00800" y="4548336"/>
            <a:ext cx="2286000" cy="1905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28988" y="5915174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5410200" y="5081736"/>
            <a:ext cx="1143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4776936"/>
            <a:ext cx="22860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514600" y="5081736"/>
            <a:ext cx="396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04800" y="5081736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04800" y="5386536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400800" y="4929336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400800" y="5234136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324600" y="4181018"/>
            <a:ext cx="2354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</a:rPr>
              <a:t>Speicher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04800" y="4397042"/>
            <a:ext cx="2354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</a:rPr>
              <a:t>D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895600" y="5462736"/>
            <a:ext cx="275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</a:rPr>
              <a:t>aktueller Befehl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343400" y="591993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648200" y="5981218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</a:rPr>
              <a:t>Adr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287963" y="5956449"/>
            <a:ext cx="242887" cy="230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430963" y="4965849"/>
            <a:ext cx="242887" cy="2301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6324600" y="3166492"/>
            <a:ext cx="34925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650038" y="2780928"/>
            <a:ext cx="2028825" cy="4064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Aus Befehlswort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3440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8959 -0.0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255 L -0.45174 0.0169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0AEFCBC-3C37-4864-987E-E21FD9EEBA4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>
                <a:solidFill>
                  <a:srgbClr val="56AA1C"/>
                </a:solidFill>
                <a:cs typeface="Courier New" pitchFamily="49" charset="0"/>
              </a:rPr>
              <a:t>2</a:t>
            </a:r>
            <a:endParaRPr lang="de-DE" sz="1400" b="1" dirty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nein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	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		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(18)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9531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9DD83EE-5C96-479F-8B03-B40650A0F46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3, …, 39</a:t>
            </a:r>
            <a:endParaRPr lang="de-DE" sz="1400" b="1" dirty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nein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	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		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(19)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499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E2FEE0D-F54E-4857-BBC6-F67CAE29A9C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b="1" dirty="0" smtClean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$F6,$F8,$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nein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ja	</a:t>
            </a:r>
            <a:r>
              <a:rPr lang="de-DE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div.d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F10	F0	F6		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			Divide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(20)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302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ADEC17A-75CA-43A2-93D0-7EDC3FA335C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Befehls-Status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Befehl		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Issue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 Op.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Exec. complete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Write Res.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$F6,32($R2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l.d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$F2,96($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R3)</a:t>
            </a:r>
            <a:r>
              <a:rPr lang="de-DE" sz="1400" dirty="0">
                <a:cs typeface="Courier New" pitchFamily="49" charset="0"/>
              </a:rPr>
              <a:t> 	   +	       +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b="1" dirty="0" smtClean="0">
                <a:solidFill>
                  <a:srgbClr val="000000"/>
                </a:solidFill>
                <a:cs typeface="Courier New" pitchFamily="49" charset="0"/>
              </a:rPr>
              <a:t>   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mul.d $F0,$F2,$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F4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sub.d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$F8,$F6,$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F2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 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div.d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$F10,$F0,$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F6</a:t>
            </a:r>
            <a:r>
              <a:rPr lang="de-DE" sz="1400" dirty="0">
                <a:cs typeface="Courier New" pitchFamily="49" charset="0"/>
              </a:rPr>
              <a:t>	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      </a:t>
            </a:r>
            <a:r>
              <a:rPr lang="de-DE" sz="1400" dirty="0" smtClean="0">
                <a:cs typeface="Courier New" pitchFamily="49" charset="0"/>
              </a:rPr>
              <a:t>+</a:t>
            </a:r>
            <a:r>
              <a:rPr lang="de-DE" sz="1400" dirty="0">
                <a:cs typeface="Courier New" pitchFamily="49" charset="0"/>
              </a:rPr>
              <a:t>	 </a:t>
            </a:r>
            <a:r>
              <a:rPr lang="de-DE" sz="1400" dirty="0" smtClean="0">
                <a:cs typeface="Courier New" pitchFamily="49" charset="0"/>
              </a:rPr>
              <a:t>              +</a:t>
            </a:r>
            <a:r>
              <a:rPr lang="de-DE" sz="1400" dirty="0">
                <a:cs typeface="Courier New" pitchFamily="49" charset="0"/>
              </a:rPr>
              <a:t>		        </a:t>
            </a:r>
            <a:r>
              <a:rPr lang="de-DE" sz="1400" b="1" dirty="0">
                <a:solidFill>
                  <a:srgbClr val="56AA1C"/>
                </a:solidFill>
                <a:cs typeface="Courier New" pitchFamily="49" charset="0"/>
              </a:rPr>
              <a:t>+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add.d $F6,$F8,$F2</a:t>
            </a:r>
            <a:r>
              <a:rPr lang="de-DE" sz="1400" dirty="0" smtClean="0">
                <a:cs typeface="Courier New" pitchFamily="49" charset="0"/>
              </a:rPr>
              <a:t>	   +	       +	               +		        +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der Funktionseinheiten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Name	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Busy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F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Q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</a:t>
            </a:r>
            <a:r>
              <a:rPr lang="de-DE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Integer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Mult1	</a:t>
            </a:r>
            <a:r>
              <a:rPr lang="de-DE" sz="1400" dirty="0" smtClean="0">
                <a:latin typeface="Arial" charset="0"/>
                <a:cs typeface="Arial" charset="0"/>
              </a:rPr>
              <a:t>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Mult2	nein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Add	nein</a:t>
            </a:r>
            <a:endParaRPr lang="de-DE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Divide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nein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b="1" dirty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			</a:t>
            </a:r>
            <a:r>
              <a:rPr lang="de-DE" sz="1400" b="1" dirty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r>
              <a:rPr lang="de-DE" sz="1400" dirty="0">
                <a:latin typeface="Arial" charset="0"/>
                <a:cs typeface="Arial" charset="0"/>
              </a:rPr>
              <a:t>	</a:t>
            </a:r>
            <a:r>
              <a:rPr lang="de-DE" sz="1400" b="1" dirty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endParaRPr lang="de-DE" sz="1400" b="1" dirty="0" smtClean="0">
              <a:solidFill>
                <a:srgbClr val="56AA1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Register-Ergebnis-Status</a:t>
            </a:r>
          </a:p>
          <a:p>
            <a:pPr marL="0" indent="0">
              <a:lnSpc>
                <a:spcPct val="120000"/>
              </a:lnSpc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F0	F2	F4	F6	F8	F10	…</a:t>
            </a:r>
          </a:p>
          <a:p>
            <a:pPr marL="0" indent="0">
              <a:lnSpc>
                <a:spcPct val="120000"/>
              </a:lnSpc>
            </a:pPr>
            <a:r>
              <a:rPr lang="de-DE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Einheit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			</a:t>
            </a:r>
            <a:r>
              <a:rPr lang="de-DE" sz="1400" b="1" dirty="0" smtClean="0">
                <a:solidFill>
                  <a:srgbClr val="56AA1C"/>
                </a:solidFill>
                <a:latin typeface="Arial" charset="0"/>
                <a:cs typeface="Arial" charset="0"/>
              </a:rPr>
              <a:t>–</a:t>
            </a:r>
            <a:endParaRPr lang="de-DE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Codebeispiel </a:t>
            </a:r>
            <a:r>
              <a:rPr lang="de-DE" dirty="0" smtClean="0"/>
              <a:t>(21)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274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30E8CB1-0589-408B-AD86-40EF9AC06E5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Bewertung (1)</a:t>
            </a:r>
            <a:endParaRPr lang="de-DE" dirty="0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Leistungssteigerung von </a:t>
            </a:r>
            <a:r>
              <a:rPr lang="en-US" b="1" i="1" dirty="0" smtClean="0"/>
              <a:t>Scoreboarding</a:t>
            </a:r>
            <a:r>
              <a:rPr lang="de-DE" b="1" dirty="0" smtClean="0"/>
              <a:t> (für CDC 6600)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um Faktor 1,7 (FORTRAN-Programme) bzw.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um Faktor 2,5 (handcodierter Assembler)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Bewertung vor neueren RISC-Entwicklungen bzw. optimierten Speicherhierarchien!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Hardwareaufwand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Scoreboard</a:t>
            </a:r>
            <a:r>
              <a:rPr lang="de-DE" dirty="0" smtClean="0"/>
              <a:t> umfasst Logik vergleichbar einer der funktionalen Einheiten, d.h. relativ wenig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Hauptaufwand durch Bussysteme zwischen funktionalen Einheiten und Registern, bzw. zum </a:t>
            </a:r>
            <a:r>
              <a:rPr lang="en-US" i="1" dirty="0" smtClean="0"/>
              <a:t>Scoreboard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(4x höher gegenüber Prozessor mit sequentieller Dekodierung)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573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40A56ED-7718-4EAC-980B-BA7C470C706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Bewertung (2)</a:t>
            </a:r>
            <a:endParaRPr lang="de-DE" dirty="0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Nützt verfügbare (!) Parallelität aus, um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stalls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aufgrund von echten Datenabhängigkeiten zu reduzieren.</a:t>
            </a:r>
            <a:endParaRPr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Limitierungen entstehen durch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Umfang der Parallelität auf Instruktionsebene </a:t>
            </a:r>
            <a:r>
              <a:rPr lang="en-US" i="1" dirty="0" smtClean="0"/>
              <a:t>(instruction-level parallelism, ILP)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Anzahl der Einträge im </a:t>
            </a:r>
            <a:r>
              <a:rPr lang="en-US" i="1" dirty="0" smtClean="0"/>
              <a:t>Scoreboard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 </a:t>
            </a:r>
            <a:r>
              <a:rPr lang="de-DE" dirty="0">
                <a:sym typeface="Wingdings"/>
              </a:rPr>
              <a:t>B</a:t>
            </a:r>
            <a:r>
              <a:rPr lang="de-DE" dirty="0" smtClean="0"/>
              <a:t>estimmt, wie weit voraus die </a:t>
            </a:r>
            <a:r>
              <a:rPr lang="en-US" i="1" dirty="0" smtClean="0"/>
              <a:t>Pipeline</a:t>
            </a:r>
            <a:r>
              <a:rPr lang="de-DE" dirty="0" smtClean="0"/>
              <a:t> nach unabhängigen Befehlen suchen kann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Anzahl und Typ der funktionalen Einheiten</a:t>
            </a:r>
            <a:br>
              <a:rPr lang="de-DE" dirty="0" smtClean="0"/>
            </a:br>
            <a:r>
              <a:rPr lang="en-US" i="1" dirty="0" smtClean="0"/>
              <a:t>Stall</a:t>
            </a:r>
            <a:r>
              <a:rPr lang="de-DE" dirty="0" smtClean="0"/>
              <a:t> bei strukturellen </a:t>
            </a:r>
            <a:r>
              <a:rPr lang="en-US" i="1" dirty="0" smtClean="0"/>
              <a:t>Hazards</a:t>
            </a:r>
            <a:r>
              <a:rPr lang="de-DE" dirty="0" smtClean="0"/>
              <a:t> hält alle weiteren Befehle an!</a:t>
            </a:r>
          </a:p>
        </p:txBody>
      </p:sp>
    </p:spTree>
    <p:extLst>
      <p:ext uri="{BB962C8B-B14F-4D97-AF65-F5344CB8AC3E}">
        <p14:creationId xmlns:p14="http://schemas.microsoft.com/office/powerpoint/2010/main" val="540506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B9A54D7-F52F-4670-8E11-E90C16CA8FF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(1)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Klassifikation von Rechnern – die Befehlsschnittstelle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Interne / Externe Rechnerarchitektur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Adressierungsarten: Referenzstufen 0, ..., </a:t>
            </a:r>
            <a:r>
              <a:rPr lang="de-DE" i="1" dirty="0" smtClean="0"/>
              <a:t>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n</a:t>
            </a:r>
            <a:r>
              <a:rPr lang="de-DE" dirty="0" smtClean="0"/>
              <a:t>-Adressmaschinen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Programmiermodelle: CISC, RISC, DSP, MMX, VLIW, NPU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Aufbau einer einfachen MIPS-Maschine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Phasen der Befehlsabarbeitung:</a:t>
            </a:r>
            <a:br>
              <a:rPr lang="de-DE" dirty="0" smtClean="0"/>
            </a:br>
            <a:r>
              <a:rPr lang="en-US" i="1" dirty="0" smtClean="0"/>
              <a:t>Instruction Fetch, Instruction Decode, Execute, Memory Access, Write Back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Einzel- und Mehrzyklen CPUs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41CFA06-1845-431B-B709-0618226B312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(2)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Fließbandverarbeitung / </a:t>
            </a:r>
            <a:r>
              <a:rPr lang="en-US" b="1" i="1" dirty="0" smtClean="0"/>
              <a:t>Pipelining</a:t>
            </a:r>
            <a:endParaRPr lang="en-US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Trennung der Phasen durch Pufferregister</a:t>
            </a:r>
            <a:endParaRPr lang="de-DE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Pipeline-Hazards</a:t>
            </a:r>
            <a:r>
              <a:rPr lang="de-DE" dirty="0" smtClean="0"/>
              <a:t>: Datenabhängigkeiten, Kontrollabhängigkeiten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Bypässe, </a:t>
            </a:r>
            <a:r>
              <a:rPr lang="en-US" i="1" dirty="0" smtClean="0"/>
              <a:t>pipeline stalls</a:t>
            </a:r>
            <a:r>
              <a:rPr lang="de-DE" dirty="0" smtClean="0"/>
              <a:t>, verzögerte Sprünge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Dynamisches </a:t>
            </a:r>
            <a:r>
              <a:rPr lang="en-US" b="1" i="1" dirty="0" smtClean="0"/>
              <a:t>Scheduling</a:t>
            </a:r>
            <a:endParaRPr lang="en-US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Scoreboard</a:t>
            </a:r>
            <a:r>
              <a:rPr lang="de-DE" dirty="0" smtClean="0"/>
              <a:t> als zentrale Datenstruktur, die Abarbeitung von Befehlen und Status von funktionalen Einheiten überwacht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Pipeline</a:t>
            </a:r>
            <a:r>
              <a:rPr lang="de-DE" dirty="0" smtClean="0"/>
              <a:t>-Phasen mit </a:t>
            </a:r>
            <a:r>
              <a:rPr lang="en-US" i="1" dirty="0" smtClean="0"/>
              <a:t>Scoreboarding</a:t>
            </a:r>
            <a:r>
              <a:rPr lang="de-DE" dirty="0" smtClean="0"/>
              <a:t>:</a:t>
            </a:r>
            <a:r>
              <a:rPr lang="de-DE" dirty="0"/>
              <a:t/>
            </a:r>
            <a:br>
              <a:rPr lang="de-DE" dirty="0"/>
            </a:br>
            <a:r>
              <a:rPr lang="en-US" i="1" dirty="0" smtClean="0"/>
              <a:t>Instruction Issue, Read Operands, Execution, Write Results</a:t>
            </a:r>
          </a:p>
        </p:txBody>
      </p:sp>
    </p:spTree>
    <p:extLst>
      <p:ext uri="{BB962C8B-B14F-4D97-AF65-F5344CB8AC3E}">
        <p14:creationId xmlns:p14="http://schemas.microsoft.com/office/powerpoint/2010/main" val="232116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D807E27-2410-4F91-AB4F-CA2FF18C302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Register-indirekte Adressierung</a:t>
            </a:r>
            <a:br>
              <a:rPr lang="de-DE" b="1" dirty="0" smtClean="0"/>
            </a:br>
            <a:r>
              <a:rPr lang="de-DE" dirty="0" smtClean="0"/>
              <a:t>Adresse ist ausschließlich im Register enthalten</a:t>
            </a:r>
            <a:br>
              <a:rPr lang="de-DE" dirty="0" smtClean="0"/>
            </a:br>
            <a:r>
              <a:rPr lang="de-DE" dirty="0" smtClean="0"/>
              <a:t>Beispiele: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 $15,($2)</a:t>
            </a: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Reg[15]:=Speicher[Reg[2]]</a:t>
            </a:r>
            <a:r>
              <a:rPr lang="de-DE" dirty="0" smtClean="0"/>
              <a:t>	MIPS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ld D3,(A4)</a:t>
            </a: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D[3]:=Speicher[A[4]]</a:t>
            </a:r>
            <a:r>
              <a:rPr lang="de-DE" dirty="0" smtClean="0"/>
              <a:t>		680x0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Varianten: </a:t>
            </a:r>
            <a:r>
              <a:rPr lang="de-DE" i="1" dirty="0" smtClean="0"/>
              <a:t>pre/post-</a:t>
            </a:r>
            <a:r>
              <a:rPr lang="en-US" i="1" dirty="0" smtClean="0"/>
              <a:t>increment</a:t>
            </a:r>
            <a:r>
              <a:rPr lang="de-DE" i="1" dirty="0" smtClean="0"/>
              <a:t>/decrement</a:t>
            </a:r>
            <a:r>
              <a:rPr lang="de-DE" dirty="0" smtClean="0"/>
              <a:t> zur Realisierung von Stapeloperationen</a:t>
            </a:r>
            <a:br>
              <a:rPr lang="de-DE" dirty="0" smtClean="0"/>
            </a:b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ld D3,(A4)+</a:t>
            </a: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D[3]:=Speicher[A[4]];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A[4]:=A[4]+4</a:t>
            </a:r>
            <a:r>
              <a:rPr lang="de-DE" dirty="0" smtClean="0"/>
              <a:t> (beim Laden von 32 Bit)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-stufige Adressierung, Referenzstufe 1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838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34F45A4-16B6-446E-8AD2-C6EB657DD9F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Relative Adressierung, indizierte Adressierung, Basis-Adressierung</a:t>
            </a:r>
            <a:br>
              <a:rPr lang="de-DE" b="1" dirty="0" smtClean="0"/>
            </a:br>
            <a:r>
              <a:rPr lang="de-DE" dirty="0" smtClean="0"/>
              <a:t>Adresse ergibt sich aus der Addition eines Registerinhalts und einer Konstanten im Befehl</a:t>
            </a:r>
            <a:br>
              <a:rPr lang="de-DE" dirty="0" smtClean="0"/>
            </a:br>
            <a:r>
              <a:rPr lang="de-DE" dirty="0" smtClean="0"/>
              <a:t>Beispiele: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 $15,Adr($2)</a:t>
            </a: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Reg[15]:=Speicher[Adr+Reg[2]]</a:t>
            </a:r>
            <a:r>
              <a:rPr lang="de-DE" dirty="0" smtClean="0"/>
              <a:t>	MIPS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ld D3,Adr(A4)</a:t>
            </a: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D[3]:=Speicher[Adr+A[4]]</a:t>
            </a:r>
            <a:r>
              <a:rPr lang="de-DE" dirty="0" smtClean="0"/>
              <a:t>	680x0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Varianten (nicht immer einheitlich bezeichnet):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Indizierte Adressierung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Adr</a:t>
            </a:r>
            <a:r>
              <a:rPr lang="de-DE" dirty="0" smtClean="0"/>
              <a:t> umfasst vollen Adressbereich, Register evtl. nicht</a:t>
            </a:r>
            <a:br>
              <a:rPr lang="de-DE" dirty="0" smtClean="0"/>
            </a:b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Basisadressierung, Register-relative Adressierung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Register umfasst vollen Adressbereich,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Adr</a:t>
            </a:r>
            <a:r>
              <a:rPr lang="de-DE" dirty="0" smtClean="0"/>
              <a:t> evtl. nicht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-stufige Adressierung, Referenzstufe 1 (3)</a:t>
            </a:r>
            <a:endParaRPr lang="de-DE" dirty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164288" y="4158952"/>
            <a:ext cx="1905000" cy="1143000"/>
            <a:chOff x="4368" y="2352"/>
            <a:chExt cx="1200" cy="72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992" y="2352"/>
              <a:ext cx="576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368" y="264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Adr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752" y="27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992" y="27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088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088" y="259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Reg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7164288" y="5454352"/>
            <a:ext cx="1905000" cy="1143000"/>
            <a:chOff x="4368" y="3168"/>
            <a:chExt cx="1200" cy="72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992" y="3168"/>
              <a:ext cx="576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368" y="345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Reg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752" y="36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4992" y="360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5088" y="34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5088" y="340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Adr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867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138D6AC-C6F8-4E30-BC4E-1734D50A960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Register-relative Adressierung mit Index</a:t>
            </a:r>
            <a:br>
              <a:rPr lang="de-DE" b="1" dirty="0" smtClean="0"/>
            </a:br>
            <a:r>
              <a:rPr lang="de-DE" dirty="0" smtClean="0"/>
              <a:t>Addition zweier Register, z.B. zeigt eines auf relevanten Speicherbereich, ein zweites enthält einen </a:t>
            </a:r>
            <a:r>
              <a:rPr lang="en-US" i="1" dirty="0" smtClean="0"/>
              <a:t>Array</a:t>
            </a:r>
            <a:r>
              <a:rPr lang="de-DE" dirty="0" smtClean="0"/>
              <a:t>-Index</a:t>
            </a:r>
            <a:br>
              <a:rPr lang="de-DE" dirty="0" smtClean="0"/>
            </a:br>
            <a:r>
              <a:rPr lang="de-DE" dirty="0" smtClean="0"/>
              <a:t>Beispiele: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ld D3,Adr(A3,D4)</a:t>
            </a: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D[3]:=Speicher[Adr+A[3]+D[4]]								</a:t>
            </a:r>
            <a:r>
              <a:rPr lang="de-DE" dirty="0" smtClean="0"/>
              <a:t>	        680x0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Programmzähler-relative Adressierung</a:t>
            </a:r>
            <a:br>
              <a:rPr lang="de-DE" b="1" dirty="0" smtClean="0"/>
            </a:br>
            <a:r>
              <a:rPr lang="de-DE" dirty="0" smtClean="0"/>
              <a:t>Addition des Programmzählers zu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Beispiele: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L:bne $4,$0,Z</a:t>
            </a:r>
            <a:r>
              <a:rPr lang="de-DE" dirty="0" smtClean="0"/>
              <a:t>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PC:=PC+(if Reg[4]!=0 then Z-L 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						   else 4)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L:bra Z			PC:=PC+(Z-L)</a:t>
            </a:r>
            <a:r>
              <a:rPr lang="de-DE" dirty="0" smtClean="0">
                <a:cs typeface="Courier New" pitchFamily="49" charset="0"/>
              </a:rPr>
              <a:t>		680x0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-stufige Adressierung, Referenzstufe 1 (4)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345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62E5639-39F6-4CD3-84E2-E4192D17FC2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Indirekte (absolute) Adressierung</a:t>
            </a:r>
            <a:br>
              <a:rPr lang="de-DE" b="1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D[Reg]:=Speicher[Speicher[Adr]]</a:t>
            </a:r>
            <a:endParaRPr lang="de-DE" dirty="0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2-stufige Adressierung, Referenzstufe 2 (1)</a:t>
            </a:r>
            <a:endParaRPr lang="de-DE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72213" y="3128963"/>
            <a:ext cx="22860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76600" y="5638800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5357813" y="4576763"/>
            <a:ext cx="11430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789613" y="3852863"/>
            <a:ext cx="674687" cy="642937"/>
          </a:xfrm>
          <a:custGeom>
            <a:avLst/>
            <a:gdLst>
              <a:gd name="T0" fmla="*/ 352 w 448"/>
              <a:gd name="T1" fmla="*/ 528 h 528"/>
              <a:gd name="T2" fmla="*/ 16 w 448"/>
              <a:gd name="T3" fmla="*/ 240 h 528"/>
              <a:gd name="T4" fmla="*/ 448 w 448"/>
              <a:gd name="T5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8" h="528">
                <a:moveTo>
                  <a:pt x="352" y="528"/>
                </a:moveTo>
                <a:cubicBezTo>
                  <a:pt x="176" y="428"/>
                  <a:pt x="0" y="328"/>
                  <a:pt x="16" y="240"/>
                </a:cubicBezTo>
                <a:cubicBezTo>
                  <a:pt x="32" y="152"/>
                  <a:pt x="240" y="76"/>
                  <a:pt x="448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33413" y="3433763"/>
            <a:ext cx="22860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2538413" y="3727450"/>
            <a:ext cx="3905250" cy="239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33413" y="37385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33413" y="41195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272213" y="35861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272213" y="395605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272213" y="44243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272213" y="48053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229350" y="2740858"/>
            <a:ext cx="2354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</a:rPr>
              <a:t>Speicher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11560" y="3100898"/>
            <a:ext cx="2354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</a:rPr>
              <a:t>D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962400" y="563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191000" y="5693186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</a:rPr>
              <a:t>Adr</a:t>
            </a: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5219700" y="5638800"/>
            <a:ext cx="381000" cy="311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6273800" y="4424363"/>
            <a:ext cx="381000" cy="3111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6310313" y="3644900"/>
            <a:ext cx="381000" cy="311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895600" y="5264373"/>
            <a:ext cx="275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</a:rPr>
              <a:t>aktueller Befehl</a:t>
            </a:r>
          </a:p>
        </p:txBody>
      </p:sp>
    </p:spTree>
    <p:extLst>
      <p:ext uri="{BB962C8B-B14F-4D97-AF65-F5344CB8AC3E}">
        <p14:creationId xmlns:p14="http://schemas.microsoft.com/office/powerpoint/2010/main" val="920238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8.50359E-6 L 0.08662 -0.12601 " pathEditMode="relative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3421E-6 C -0.02986 -0.01297 -0.05955 -0.02594 -0.06562 -0.03729 C -0.0717 -0.04864 -0.05417 -0.05814 -0.03663 -0.06741 " pathEditMode="relative" ptsTypes="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7206E-6 L -0.43143 0.029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1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284E6F8-2FCC-4E56-9E9E-FCA32A58229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Indirekte Register-indirekte Adressierung</a:t>
            </a:r>
            <a:br>
              <a:rPr lang="de-DE" b="1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D[Reg]:=Speicher[Speicher[D[IReg]]]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/>
              <a:t>Indirekte </a:t>
            </a:r>
            <a:r>
              <a:rPr lang="de-DE" b="1" dirty="0" smtClean="0"/>
              <a:t>indizierte Adressierung, Vorindizierung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Courier New" pitchFamily="49" charset="0"/>
                <a:cs typeface="Courier New" pitchFamily="49" charset="0"/>
              </a:rPr>
              <a:t>D[Reg]:=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Speicher[Speicher[Adr+D[Ireg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]]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/>
              <a:t>Indirekte </a:t>
            </a:r>
            <a:r>
              <a:rPr lang="de-DE" b="1" dirty="0" smtClean="0"/>
              <a:t>indizierte Adressierung, Nachindizierung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Courier New" pitchFamily="49" charset="0"/>
                <a:cs typeface="Courier New" pitchFamily="49" charset="0"/>
              </a:rPr>
              <a:t>D[Reg]:=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Speicher[Speicher[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dr]+D[IReg]]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/>
              <a:t>Indirekte </a:t>
            </a:r>
            <a:r>
              <a:rPr lang="de-DE" b="1" dirty="0" smtClean="0"/>
              <a:t>Programmzähler-relative </a:t>
            </a:r>
            <a:r>
              <a:rPr lang="de-DE" b="1" dirty="0"/>
              <a:t>Adressierung</a:t>
            </a:r>
            <a:br>
              <a:rPr lang="de-DE" b="1" dirty="0"/>
            </a:br>
            <a:r>
              <a:rPr lang="de-DE" b="1" dirty="0">
                <a:latin typeface="Courier New" pitchFamily="49" charset="0"/>
                <a:cs typeface="Courier New" pitchFamily="49" charset="0"/>
              </a:rPr>
              <a:t>D[Reg]:=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Speicher[Speicher[Adr+PC]]</a:t>
            </a:r>
            <a:endParaRPr lang="de-DE" dirty="0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2-stufige Adressierung, Referenzstufe 2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389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072DF15-BD71-4155-9E66-E917FCA1ADD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Referenzstufen &gt; 2 werden nur in Ausnahmefällen realisiert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fortgesetzte Interpretation des gelesenen Speicherworts als Adresse des nächsten Speicherworts nennt man Dereferenzieren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Fortgesetztes Dereferenzieren ist z.B. zur Realisierung der logischen Programmiersprache PROLOG mittels der </a:t>
            </a:r>
            <a:r>
              <a:rPr lang="en-US" i="1" dirty="0" smtClean="0"/>
              <a:t>Warren Abstract Machine (WAM)</a:t>
            </a:r>
            <a:r>
              <a:rPr lang="de-DE" dirty="0" smtClean="0"/>
              <a:t> wichtig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 der WAM wird die Anzahl der Referenzstufen durch Kennzeichen-Bits in den gelesenen Speicherworten bestimmt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smtClean="0"/>
              <a:t>n</a:t>
            </a:r>
            <a:r>
              <a:rPr lang="de-DE" dirty="0" smtClean="0"/>
              <a:t>-stufige Adressierung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4827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C89D53F-0646-4BDE-ABD6-BF388793C6D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i="1" dirty="0" smtClean="0"/>
              <a:t>n</a:t>
            </a:r>
            <a:r>
              <a:rPr lang="de-DE" b="1" dirty="0" smtClean="0"/>
              <a:t>-Adressmaschinen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 marL="0">
              <a:lnSpc>
                <a:spcPct val="100000"/>
              </a:lnSpc>
            </a:pPr>
            <a:r>
              <a:rPr lang="de-DE" dirty="0" smtClean="0"/>
              <a:t>Klassifikation von Befehlssätzen bzw. Befehlen nach der Anzahl der Adressen bei 2-stelligen Arithmetik-Befehlen</a:t>
            </a:r>
          </a:p>
          <a:p>
            <a:pPr>
              <a:lnSpc>
                <a:spcPct val="9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3-Adressmaschinen</a:t>
            </a:r>
            <a:br>
              <a:rPr lang="de-DE" dirty="0" smtClean="0"/>
            </a:br>
            <a:r>
              <a:rPr lang="de-DE" dirty="0" smtClean="0"/>
              <a:t>	Operanden und Ziel einer Operation werden explizit angegeben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2-Adressmaschinen</a:t>
            </a:r>
            <a:br>
              <a:rPr lang="de-DE" dirty="0" smtClean="0"/>
            </a:br>
            <a:r>
              <a:rPr lang="de-DE" dirty="0" smtClean="0"/>
              <a:t>	Überschreiben eines Operanden mit dem Ergebnis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1½-Adressmaschinen</a:t>
            </a:r>
            <a:br>
              <a:rPr lang="de-DE" dirty="0" smtClean="0"/>
            </a:br>
            <a:r>
              <a:rPr lang="de-DE" dirty="0" smtClean="0"/>
              <a:t>	wie 2-Adressmaschinen, nur unter Verwendung von Registern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1-Adressmaschinen</a:t>
            </a:r>
            <a:br>
              <a:rPr lang="de-DE" dirty="0" smtClean="0"/>
            </a:br>
            <a:r>
              <a:rPr lang="de-DE" dirty="0" smtClean="0"/>
              <a:t>	Nutzung von nur 1 Register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0-Adressmaschinen</a:t>
            </a:r>
            <a:br>
              <a:rPr lang="de-DE" dirty="0" smtClean="0"/>
            </a:br>
            <a:r>
              <a:rPr lang="de-DE" dirty="0" smtClean="0"/>
              <a:t>	Kellermaschinen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Befehlsschnittstelle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149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63417BF-4364-4C4C-BD4F-FF91DFA7B06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3-Adressbefehle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IBM-Bezeichnung „SSS“; Befehle bewirken Transfer:</a:t>
            </a: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Speicher[s1] := Speicher[s2] o Speicher[s3]</a:t>
            </a: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s1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s2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s3</a:t>
            </a:r>
            <a:r>
              <a:rPr lang="de-DE" dirty="0" smtClean="0"/>
              <a:t>: Speicheradressen,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o</a:t>
            </a:r>
            <a:r>
              <a:rPr lang="de-DE" dirty="0" smtClean="0"/>
              <a:t>: 2-stellige Maschinenoperation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3-Adressmaschinen (1)</a:t>
            </a:r>
            <a:endParaRPr lang="de-DE" dirty="0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28600" y="4914478"/>
            <a:ext cx="8686800" cy="1466850"/>
            <a:chOff x="144" y="3120"/>
            <a:chExt cx="5472" cy="924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92" y="3456"/>
              <a:ext cx="5376" cy="2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Opcode .... 			s1   		s2 		s3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44" y="3120"/>
              <a:ext cx="54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Mögliches Befehlsformat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880" y="3456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584" y="3456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224" y="3456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92" y="3792"/>
              <a:ext cx="53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4x </a:t>
              </a:r>
              <a:r>
                <a:rPr lang="de-DE" sz="2000" dirty="0" smtClean="0"/>
                <a:t>32 = 128 </a:t>
              </a:r>
              <a:r>
                <a:rPr lang="de-DE" sz="2000" dirty="0"/>
                <a:t>Bit Befehlswortbreite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1116013" y="3645024"/>
            <a:ext cx="5040312" cy="1374775"/>
            <a:chOff x="703" y="2542"/>
            <a:chExt cx="3175" cy="866"/>
          </a:xfrm>
        </p:grpSpPr>
        <p:pic>
          <p:nvPicPr>
            <p:cNvPr id="14" name="Picture 11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42"/>
              <a:ext cx="544" cy="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927"/>
              <a:ext cx="544" cy="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3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639"/>
              <a:ext cx="544" cy="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290" y="2783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o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 flipV="1">
              <a:off x="1020" y="2783"/>
              <a:ext cx="127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2513" y="2783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 flipV="1">
              <a:off x="2513" y="3023"/>
              <a:ext cx="367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398961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BDA53B5-6DB9-44BA-81F7-12398ECD554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Anwendung: Zerlegung der Anweisung</a:t>
            </a:r>
            <a:br>
              <a:rPr lang="de-DE" dirty="0"/>
            </a:br>
            <a:r>
              <a:rPr lang="de-DE" sz="1200" dirty="0"/>
              <a:t/>
            </a:r>
            <a:br>
              <a:rPr lang="de-DE" sz="1200" dirty="0"/>
            </a:br>
            <a:r>
              <a:rPr lang="de-DE" dirty="0"/>
              <a:t>D = (A + B) * C;</a:t>
            </a:r>
            <a:br>
              <a:rPr lang="de-DE" dirty="0"/>
            </a:br>
            <a:r>
              <a:rPr lang="de-DE" sz="1200" dirty="0"/>
              <a:t/>
            </a:r>
            <a:br>
              <a:rPr lang="de-DE" sz="1200" dirty="0"/>
            </a:br>
            <a:r>
              <a:rPr lang="de-DE" dirty="0"/>
              <a:t>Mit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/>
              <a:t>=Adresse von A,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dirty="0"/>
              <a:t>=Adresse von B, usw.: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>
                <a:latin typeface="Courier New" pitchFamily="49" charset="0"/>
                <a:cs typeface="Courier New" pitchFamily="49" charset="0"/>
              </a:rPr>
              <a:t>add t1,a,b	Speicher[t1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]:=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Speicher[a]+Speicher[b]</a:t>
            </a:r>
            <a:br>
              <a:rPr lang="de-DE" b="1" dirty="0">
                <a:latin typeface="Courier New" pitchFamily="49" charset="0"/>
                <a:cs typeface="Courier New" pitchFamily="49" charset="0"/>
              </a:rPr>
            </a:br>
            <a:r>
              <a:rPr lang="de-DE" b="1" dirty="0">
                <a:latin typeface="Courier New" pitchFamily="49" charset="0"/>
                <a:cs typeface="Courier New" pitchFamily="49" charset="0"/>
              </a:rPr>
              <a:t>mult d,t1,c	Speicher[d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]:=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Speicher[t1]*Speicher[c]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>
                <a:cs typeface="Courier New" pitchFamily="49" charset="0"/>
              </a:rPr>
              <a:t>Programmgröße:	2*128 = 256 Bit</a:t>
            </a:r>
            <a:br>
              <a:rPr lang="de-DE" dirty="0">
                <a:cs typeface="Courier New" pitchFamily="49" charset="0"/>
              </a:rPr>
            </a:br>
            <a:r>
              <a:rPr lang="de-DE" dirty="0">
                <a:cs typeface="Courier New" pitchFamily="49" charset="0"/>
              </a:rPr>
              <a:t>Speicherzugriffe:	2*3 = </a:t>
            </a:r>
            <a:r>
              <a:rPr lang="de-DE" dirty="0" smtClean="0">
                <a:cs typeface="Courier New" pitchFamily="49" charset="0"/>
              </a:rPr>
              <a:t>6</a:t>
            </a:r>
            <a:endParaRPr lang="de-DE" dirty="0">
              <a:cs typeface="Courier New" pitchFamily="49" charset="0"/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3-Adressmaschinen (2)</a:t>
            </a:r>
          </a:p>
        </p:txBody>
      </p:sp>
    </p:spTree>
    <p:extLst>
      <p:ext uri="{BB962C8B-B14F-4D97-AF65-F5344CB8AC3E}">
        <p14:creationId xmlns:p14="http://schemas.microsoft.com/office/powerpoint/2010/main" val="3697631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3B39FA5-2451-4C7E-B46A-266F7B6C1B5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Kombinatorische Logik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Sequentielle Logik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Technologische Grundlagen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Rechnerarithmetik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Grundlagen der Rechnerarchitektur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Speicher-Hardware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Ein-/Ausgabe</a:t>
            </a:r>
          </a:p>
        </p:txBody>
      </p:sp>
    </p:spTree>
    <p:extLst>
      <p:ext uri="{BB962C8B-B14F-4D97-AF65-F5344CB8AC3E}">
        <p14:creationId xmlns:p14="http://schemas.microsoft.com/office/powerpoint/2010/main" val="234052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6A51FEA-E251-4A4E-BC7E-256BA8EAA86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</a:pPr>
            <a:r>
              <a:rPr lang="de-DE" dirty="0" smtClean="0"/>
              <a:t>Verkürzung des Befehlsworts durch Überschreiben eines Operanden mit dem Ergebnis.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2-Adressbefehle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IBM-Bezeichnung „SS“; Befehle bewirken Transfer der Form:</a:t>
            </a: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Speicher[s1] := Speicher[s1] o Speicher[s2]</a:t>
            </a: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s1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s2</a:t>
            </a:r>
            <a:r>
              <a:rPr lang="de-DE" dirty="0" smtClean="0"/>
              <a:t>: Speicheradressen,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o</a:t>
            </a:r>
            <a:r>
              <a:rPr lang="de-DE" dirty="0" smtClean="0"/>
              <a:t>: 2-stellige Maschinenoperation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-Adressmaschinen (1)</a:t>
            </a:r>
            <a:endParaRPr lang="de-DE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04800" y="5486400"/>
            <a:ext cx="6400800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Opcode .... 			s1   		s2 </a:t>
            </a: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4572000" y="5486400"/>
            <a:ext cx="0" cy="4001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2514600" y="5486400"/>
            <a:ext cx="0" cy="4001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6705600" y="5486400"/>
            <a:ext cx="0" cy="4001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04800" y="6019800"/>
            <a:ext cx="845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3x </a:t>
            </a:r>
            <a:r>
              <a:rPr lang="de-DE" sz="2000" dirty="0" smtClean="0"/>
              <a:t>32 = 96 </a:t>
            </a:r>
            <a:r>
              <a:rPr lang="de-DE" sz="2000" dirty="0"/>
              <a:t>Bit Befehlswortbreite</a:t>
            </a:r>
          </a:p>
        </p:txBody>
      </p: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1116013" y="4035425"/>
            <a:ext cx="5040312" cy="1374775"/>
            <a:chOff x="703" y="2542"/>
            <a:chExt cx="3175" cy="866"/>
          </a:xfrm>
        </p:grpSpPr>
        <p:pic>
          <p:nvPicPr>
            <p:cNvPr id="27" name="Picture 12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42"/>
              <a:ext cx="544" cy="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3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927"/>
              <a:ext cx="544" cy="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4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639"/>
              <a:ext cx="544" cy="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2290" y="2783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o</a:t>
              </a: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H="1">
              <a:off x="839" y="2927"/>
              <a:ext cx="1451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H="1">
              <a:off x="2513" y="2783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H="1" flipV="1">
              <a:off x="2513" y="3023"/>
              <a:ext cx="367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703" y="2927"/>
              <a:ext cx="272" cy="1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28600" y="5085184"/>
            <a:ext cx="868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Mögliches Befehlsformat</a:t>
            </a:r>
          </a:p>
        </p:txBody>
      </p:sp>
    </p:spTree>
    <p:extLst>
      <p:ext uri="{BB962C8B-B14F-4D97-AF65-F5344CB8AC3E}">
        <p14:creationId xmlns:p14="http://schemas.microsoft.com/office/powerpoint/2010/main" val="2641474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D685E53-A3C6-467E-98A7-DC5B804EE8E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Anwendung: Zerlegung der Anweisung</a:t>
            </a:r>
            <a:br>
              <a:rPr lang="de-DE" dirty="0"/>
            </a:br>
            <a:r>
              <a:rPr lang="de-DE" sz="1200" dirty="0"/>
              <a:t/>
            </a:r>
            <a:br>
              <a:rPr lang="de-DE" sz="1200" dirty="0"/>
            </a:br>
            <a:r>
              <a:rPr lang="de-DE" dirty="0"/>
              <a:t>D = (A + B) * C;</a:t>
            </a:r>
            <a:br>
              <a:rPr lang="de-DE" dirty="0"/>
            </a:br>
            <a:r>
              <a:rPr lang="de-DE" sz="1200" dirty="0"/>
              <a:t/>
            </a:r>
            <a:br>
              <a:rPr lang="de-DE" sz="1200" dirty="0"/>
            </a:br>
            <a:r>
              <a:rPr lang="de-DE" dirty="0"/>
              <a:t>Mit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/>
              <a:t>=Adresse von A,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dirty="0"/>
              <a:t>=Adresse von B, usw.: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move t1,a		Speicher[t1]:=Speicher[a]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 t1,b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Speicher[t1]:=Speicher[t1]+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Speicher[b]</a:t>
            </a:r>
            <a:br>
              <a:rPr lang="de-DE" b="1" dirty="0">
                <a:latin typeface="Courier New" pitchFamily="49" charset="0"/>
                <a:cs typeface="Courier New" pitchFamily="49" charset="0"/>
              </a:rPr>
            </a:br>
            <a:r>
              <a:rPr lang="de-DE" b="1" dirty="0">
                <a:latin typeface="Courier New" pitchFamily="49" charset="0"/>
                <a:cs typeface="Courier New" pitchFamily="49" charset="0"/>
              </a:rPr>
              <a:t>mult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t1,c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Speicher[t1]:=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Speicher[t1]*Speicher[c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]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move d,t1		Speicher[d]:=Speicher[t1]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>
                <a:cs typeface="Courier New" pitchFamily="49" charset="0"/>
              </a:rPr>
              <a:t>Programmgröße:	</a:t>
            </a:r>
            <a:r>
              <a:rPr lang="de-DE" dirty="0" smtClean="0">
                <a:cs typeface="Courier New" pitchFamily="49" charset="0"/>
              </a:rPr>
              <a:t>4*96 </a:t>
            </a:r>
            <a:r>
              <a:rPr lang="de-DE" dirty="0">
                <a:cs typeface="Courier New" pitchFamily="49" charset="0"/>
              </a:rPr>
              <a:t>= </a:t>
            </a:r>
            <a:r>
              <a:rPr lang="de-DE" dirty="0" smtClean="0">
                <a:cs typeface="Courier New" pitchFamily="49" charset="0"/>
              </a:rPr>
              <a:t>384 </a:t>
            </a:r>
            <a:r>
              <a:rPr lang="de-DE" dirty="0">
                <a:cs typeface="Courier New" pitchFamily="49" charset="0"/>
              </a:rPr>
              <a:t>Bit</a:t>
            </a:r>
            <a:br>
              <a:rPr lang="de-DE" dirty="0">
                <a:cs typeface="Courier New" pitchFamily="49" charset="0"/>
              </a:rPr>
            </a:br>
            <a:r>
              <a:rPr lang="de-DE" dirty="0">
                <a:cs typeface="Courier New" pitchFamily="49" charset="0"/>
              </a:rPr>
              <a:t>Speicherzugriffe:	</a:t>
            </a:r>
            <a:r>
              <a:rPr lang="de-DE" dirty="0" smtClean="0">
                <a:cs typeface="Courier New" pitchFamily="49" charset="0"/>
              </a:rPr>
              <a:t>2*3 + 2*2 </a:t>
            </a:r>
            <a:r>
              <a:rPr lang="de-DE" dirty="0">
                <a:cs typeface="Courier New" pitchFamily="49" charset="0"/>
              </a:rPr>
              <a:t>= </a:t>
            </a:r>
            <a:r>
              <a:rPr lang="de-DE" dirty="0" smtClean="0">
                <a:cs typeface="Courier New" pitchFamily="49" charset="0"/>
              </a:rPr>
              <a:t>10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i="1" dirty="0" smtClean="0">
                <a:cs typeface="Courier New" pitchFamily="49" charset="0"/>
              </a:rPr>
              <a:t>[Frage: Wie lässt sich obige Anweisung effizienter zerlegen?]</a:t>
            </a:r>
            <a:endParaRPr lang="de-DE" i="1" dirty="0">
              <a:cs typeface="Courier New" pitchFamily="49" charset="0"/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2-Adressmaschinen </a:t>
            </a:r>
            <a:r>
              <a:rPr lang="de-DE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75499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11125E7-1024-4124-BE6A-BF50B14BF48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Weitere Verkürzung des Befehlsworts mit Registerspeichern.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1½-Adressbefehle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IBM-Bezeichnung „RS“; Befehle bewirken Transfer der Form:</a:t>
            </a: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Reg[r] := Reg[r] o Speicher[s]</a:t>
            </a: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dirty="0" smtClean="0"/>
              <a:t>: Speicheradresse,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de-DE" dirty="0" smtClean="0"/>
              <a:t>: Registernummer,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o</a:t>
            </a:r>
            <a:r>
              <a:rPr lang="de-DE" dirty="0" smtClean="0"/>
              <a:t>: 2-stellige Maschinenoperation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1½-Adressmaschinen (1)</a:t>
            </a:r>
            <a:endParaRPr lang="de-DE" dirty="0"/>
          </a:p>
        </p:txBody>
      </p: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304800" y="5486400"/>
            <a:ext cx="4710113" cy="790575"/>
            <a:chOff x="192" y="3456"/>
            <a:chExt cx="2967" cy="498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192" y="3456"/>
              <a:ext cx="2688" cy="2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Opcode RegNr.		s</a:t>
              </a: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880" y="3456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584" y="3456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192" y="3702"/>
              <a:ext cx="296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2x </a:t>
              </a:r>
              <a:r>
                <a:rPr lang="de-DE" sz="2000" dirty="0" smtClean="0"/>
                <a:t>32 = 64 </a:t>
              </a:r>
              <a:r>
                <a:rPr lang="de-DE" sz="2000" dirty="0"/>
                <a:t>Bit Befehlswortbreite</a:t>
              </a:r>
            </a:p>
          </p:txBody>
        </p:sp>
      </p:grp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5364088" y="5365665"/>
            <a:ext cx="2808312" cy="101566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Enthält zusätzlich RR-Befehle der Wirkung 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Reg[r1]:= Reg[r2]</a:t>
            </a:r>
          </a:p>
        </p:txBody>
      </p: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1462088" y="3624684"/>
            <a:ext cx="5719762" cy="1460500"/>
            <a:chOff x="275" y="2206"/>
            <a:chExt cx="3603" cy="920"/>
          </a:xfrm>
        </p:grpSpPr>
        <p:pic>
          <p:nvPicPr>
            <p:cNvPr id="42" name="Picture 12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206"/>
              <a:ext cx="544" cy="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2290" y="2447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o</a:t>
              </a:r>
            </a:p>
          </p:txBody>
        </p:sp>
        <p:sp>
          <p:nvSpPr>
            <p:cNvPr id="44" name="Line 15"/>
            <p:cNvSpPr>
              <a:spLocks noChangeShapeType="1"/>
            </p:cNvSpPr>
            <p:nvPr/>
          </p:nvSpPr>
          <p:spPr bwMode="auto">
            <a:xfrm flipH="1">
              <a:off x="2513" y="2447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pic>
          <p:nvPicPr>
            <p:cNvPr id="45" name="Picture 17" descr="j017558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2880" y="2790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8" descr="j017558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275" y="2519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0" descr="j017558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" t="19685" b="12796"/>
            <a:stretch>
              <a:fillRect/>
            </a:stretch>
          </p:blipFill>
          <p:spPr bwMode="auto">
            <a:xfrm>
              <a:off x="3177" y="2790"/>
              <a:ext cx="31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1" descr="j017558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" t="19685" b="12796"/>
            <a:stretch>
              <a:fillRect/>
            </a:stretch>
          </p:blipFill>
          <p:spPr bwMode="auto">
            <a:xfrm>
              <a:off x="608" y="2519"/>
              <a:ext cx="31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Line 16"/>
            <p:cNvSpPr>
              <a:spLocks noChangeShapeType="1"/>
            </p:cNvSpPr>
            <p:nvPr/>
          </p:nvSpPr>
          <p:spPr bwMode="auto">
            <a:xfrm flipH="1" flipV="1">
              <a:off x="2513" y="2687"/>
              <a:ext cx="503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 flipH="1">
              <a:off x="432" y="2591"/>
              <a:ext cx="185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228600" y="5085184"/>
            <a:ext cx="868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Mögliches Befehlsformat</a:t>
            </a:r>
          </a:p>
        </p:txBody>
      </p:sp>
    </p:spTree>
    <p:extLst>
      <p:ext uri="{BB962C8B-B14F-4D97-AF65-F5344CB8AC3E}">
        <p14:creationId xmlns:p14="http://schemas.microsoft.com/office/powerpoint/2010/main" val="3552723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2EAC0C7-509A-4A32-9E44-B01E4987FC5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Anwendung: Zerlegung der Anweisung</a:t>
            </a:r>
            <a:br>
              <a:rPr lang="de-DE" dirty="0"/>
            </a:br>
            <a:r>
              <a:rPr lang="de-DE" sz="1200" dirty="0"/>
              <a:t/>
            </a:r>
            <a:br>
              <a:rPr lang="de-DE" sz="1200" dirty="0"/>
            </a:br>
            <a:r>
              <a:rPr lang="de-DE" dirty="0"/>
              <a:t>D = (A + B) * C;</a:t>
            </a:r>
            <a:br>
              <a:rPr lang="de-DE" dirty="0"/>
            </a:br>
            <a:r>
              <a:rPr lang="de-DE" sz="1200" dirty="0"/>
              <a:t/>
            </a:r>
            <a:br>
              <a:rPr lang="de-DE" sz="1200" dirty="0"/>
            </a:br>
            <a:r>
              <a:rPr lang="de-DE" dirty="0"/>
              <a:t>Mit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/>
              <a:t>=Adresse von A,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dirty="0"/>
              <a:t>=Adresse von B, usw.: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 $8,a		Reg[8]:=Speicher[a]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 $8,b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Reg[8]:=Reg[8]+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Speicher[b]</a:t>
            </a:r>
            <a:br>
              <a:rPr lang="de-DE" b="1" dirty="0">
                <a:latin typeface="Courier New" pitchFamily="49" charset="0"/>
                <a:cs typeface="Courier New" pitchFamily="49" charset="0"/>
              </a:rPr>
            </a:br>
            <a:r>
              <a:rPr lang="de-DE" b="1" dirty="0">
                <a:latin typeface="Courier New" pitchFamily="49" charset="0"/>
                <a:cs typeface="Courier New" pitchFamily="49" charset="0"/>
              </a:rPr>
              <a:t>mult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$8,c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Reg[8]:=Reg[8]*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Speicher[c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]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 $8,d		Speicher[d]:=Reg[8]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>
                <a:cs typeface="Courier New" pitchFamily="49" charset="0"/>
              </a:rPr>
              <a:t>Programmgröße:	</a:t>
            </a:r>
            <a:r>
              <a:rPr lang="de-DE" dirty="0" smtClean="0">
                <a:cs typeface="Courier New" pitchFamily="49" charset="0"/>
              </a:rPr>
              <a:t>4*64 </a:t>
            </a:r>
            <a:r>
              <a:rPr lang="de-DE" dirty="0">
                <a:cs typeface="Courier New" pitchFamily="49" charset="0"/>
              </a:rPr>
              <a:t>= </a:t>
            </a:r>
            <a:r>
              <a:rPr lang="de-DE" dirty="0" smtClean="0">
                <a:cs typeface="Courier New" pitchFamily="49" charset="0"/>
              </a:rPr>
              <a:t>256 Bit</a:t>
            </a:r>
            <a:r>
              <a:rPr lang="de-DE" dirty="0">
                <a:cs typeface="Courier New" pitchFamily="49" charset="0"/>
              </a:rPr>
              <a:t/>
            </a:r>
            <a:br>
              <a:rPr lang="de-DE" dirty="0">
                <a:cs typeface="Courier New" pitchFamily="49" charset="0"/>
              </a:rPr>
            </a:br>
            <a:r>
              <a:rPr lang="de-DE" dirty="0">
                <a:cs typeface="Courier New" pitchFamily="49" charset="0"/>
              </a:rPr>
              <a:t>Speicherzugriffe:	</a:t>
            </a:r>
            <a:r>
              <a:rPr lang="de-DE" dirty="0" smtClean="0">
                <a:cs typeface="Courier New" pitchFamily="49" charset="0"/>
              </a:rPr>
              <a:t>4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1½-Adressmaschinen </a:t>
            </a:r>
            <a:r>
              <a:rPr lang="de-DE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209313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BE3F275-679E-4C4C-9C67-EEBA99F6BD8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Sonderfall der Nutzung von nur 1 Register („Akkumulator“)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1-Adressbefehle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Befehle bewirken Transfer der Form:</a:t>
            </a: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accu := accu o Speicher[s]</a:t>
            </a: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dirty="0" smtClean="0"/>
              <a:t>: Speicheradresse,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o</a:t>
            </a:r>
            <a:r>
              <a:rPr lang="de-DE" dirty="0" smtClean="0"/>
              <a:t>: 2-stellige Maschinenoperation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1-Adressmaschinen (1)</a:t>
            </a:r>
            <a:endParaRPr lang="de-DE" dirty="0"/>
          </a:p>
        </p:txBody>
      </p: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304800" y="5486400"/>
            <a:ext cx="4710113" cy="790575"/>
            <a:chOff x="192" y="3456"/>
            <a:chExt cx="2967" cy="498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192" y="3456"/>
              <a:ext cx="2688" cy="2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 smtClean="0"/>
                <a:t>Opcode	</a:t>
              </a:r>
              <a:r>
                <a:rPr lang="de-DE" sz="2000" dirty="0"/>
                <a:t>		s</a:t>
              </a: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880" y="3456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584" y="3456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192" y="3702"/>
              <a:ext cx="296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2x </a:t>
              </a:r>
              <a:r>
                <a:rPr lang="de-DE" sz="2000" dirty="0" smtClean="0"/>
                <a:t>32 = 64 </a:t>
              </a:r>
              <a:r>
                <a:rPr lang="de-DE" sz="2000" dirty="0"/>
                <a:t>Bit Befehlswortbreite</a:t>
              </a:r>
            </a:p>
          </p:txBody>
        </p:sp>
      </p:grp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228600" y="5085184"/>
            <a:ext cx="868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Mögliches Befehlsformat</a:t>
            </a:r>
          </a:p>
        </p:txBody>
      </p:sp>
      <p:grpSp>
        <p:nvGrpSpPr>
          <p:cNvPr id="23" name="Group 30"/>
          <p:cNvGrpSpPr>
            <a:grpSpLocks/>
          </p:cNvGrpSpPr>
          <p:nvPr/>
        </p:nvGrpSpPr>
        <p:grpSpPr bwMode="auto">
          <a:xfrm>
            <a:off x="685800" y="3717032"/>
            <a:ext cx="5470525" cy="1450975"/>
            <a:chOff x="432" y="2542"/>
            <a:chExt cx="3446" cy="914"/>
          </a:xfrm>
        </p:grpSpPr>
        <p:pic>
          <p:nvPicPr>
            <p:cNvPr id="24" name="Picture 11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42"/>
              <a:ext cx="544" cy="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2290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>
              <a:off x="839" y="2927"/>
              <a:ext cx="1451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H="1">
              <a:off x="2513" y="2783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H="1" flipV="1">
              <a:off x="2513" y="3023"/>
              <a:ext cx="367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pic>
          <p:nvPicPr>
            <p:cNvPr id="29" name="Picture 28" descr="j017558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2952" y="3120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j017558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432" y="2784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710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6647ABE-6BAF-4E2C-9A7B-550DFC8C67F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Anwendung: Zerlegung der Anweisung</a:t>
            </a:r>
            <a:br>
              <a:rPr lang="de-DE" dirty="0"/>
            </a:br>
            <a:r>
              <a:rPr lang="de-DE" sz="1200" dirty="0"/>
              <a:t/>
            </a:r>
            <a:br>
              <a:rPr lang="de-DE" sz="1200" dirty="0"/>
            </a:br>
            <a:r>
              <a:rPr lang="de-DE" dirty="0"/>
              <a:t>D = (A + B) * C;</a:t>
            </a:r>
            <a:br>
              <a:rPr lang="de-DE" dirty="0"/>
            </a:br>
            <a:r>
              <a:rPr lang="de-DE" sz="1200" dirty="0"/>
              <a:t/>
            </a:r>
            <a:br>
              <a:rPr lang="de-DE" sz="1200" dirty="0"/>
            </a:br>
            <a:r>
              <a:rPr lang="de-DE" dirty="0"/>
              <a:t>Mit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/>
              <a:t>=Adresse von A,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dirty="0"/>
              <a:t>=Adresse von B, usw.: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 a		accu:=Speicher[a]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 b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accu:=accu+Speicher[b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]</a:t>
            </a:r>
            <a:br>
              <a:rPr lang="de-DE" b="1" dirty="0">
                <a:latin typeface="Courier New" pitchFamily="49" charset="0"/>
                <a:cs typeface="Courier New" pitchFamily="49" charset="0"/>
              </a:rPr>
            </a:br>
            <a:r>
              <a:rPr lang="de-DE" b="1" dirty="0">
                <a:latin typeface="Courier New" pitchFamily="49" charset="0"/>
                <a:cs typeface="Courier New" pitchFamily="49" charset="0"/>
              </a:rPr>
              <a:t>mult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accu:=accu*Speicher[c]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 d		Speicher[d]:=accu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>
                <a:cs typeface="Courier New" pitchFamily="49" charset="0"/>
              </a:rPr>
              <a:t>Programmgröße:	</a:t>
            </a:r>
            <a:r>
              <a:rPr lang="de-DE" dirty="0" smtClean="0">
                <a:cs typeface="Courier New" pitchFamily="49" charset="0"/>
              </a:rPr>
              <a:t>4*64 </a:t>
            </a:r>
            <a:r>
              <a:rPr lang="de-DE" dirty="0">
                <a:cs typeface="Courier New" pitchFamily="49" charset="0"/>
              </a:rPr>
              <a:t>= </a:t>
            </a:r>
            <a:r>
              <a:rPr lang="de-DE" dirty="0" smtClean="0">
                <a:cs typeface="Courier New" pitchFamily="49" charset="0"/>
              </a:rPr>
              <a:t>256 Bit</a:t>
            </a:r>
            <a:r>
              <a:rPr lang="de-DE" dirty="0">
                <a:cs typeface="Courier New" pitchFamily="49" charset="0"/>
              </a:rPr>
              <a:t/>
            </a:r>
            <a:br>
              <a:rPr lang="de-DE" dirty="0">
                <a:cs typeface="Courier New" pitchFamily="49" charset="0"/>
              </a:rPr>
            </a:br>
            <a:r>
              <a:rPr lang="de-DE" dirty="0">
                <a:cs typeface="Courier New" pitchFamily="49" charset="0"/>
              </a:rPr>
              <a:t>Speicherzugriffe:	</a:t>
            </a:r>
            <a:r>
              <a:rPr lang="de-DE" dirty="0" smtClean="0">
                <a:cs typeface="Courier New" pitchFamily="49" charset="0"/>
              </a:rPr>
              <a:t>4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1-Adressmaschinen </a:t>
            </a:r>
            <a:r>
              <a:rPr lang="de-DE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418691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747B539-4684-44D9-858B-934C7003E65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</a:pPr>
            <a:r>
              <a:rPr lang="de-DE" dirty="0" smtClean="0"/>
              <a:t>Arithmetische Operationen werden auf einem Kellerspeicher </a:t>
            </a:r>
            <a:r>
              <a:rPr lang="en-US" i="1" dirty="0" smtClean="0"/>
              <a:t>(Stack)</a:t>
            </a:r>
            <a:r>
              <a:rPr lang="de-DE" dirty="0" smtClean="0"/>
              <a:t> ohne Angabe der Operanden ausgeführt. Die 2 obersten </a:t>
            </a:r>
            <a:r>
              <a:rPr lang="en-US" i="1" dirty="0" smtClean="0"/>
              <a:t>Stack</a:t>
            </a:r>
            <a:r>
              <a:rPr lang="de-DE" dirty="0" smtClean="0"/>
              <a:t>-Elemente werden verknüpft und durch das Ergebnis der Operation ersetzt.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0-Adressbefehle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3 Sorten von Befehlen:</a:t>
            </a: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push a		Speicher[a]</a:t>
            </a:r>
            <a:r>
              <a:rPr lang="de-DE" dirty="0" smtClean="0">
                <a:cs typeface="Courier New" pitchFamily="49" charset="0"/>
              </a:rPr>
              <a:t> wird oberstes </a:t>
            </a:r>
            <a:r>
              <a:rPr lang="en-US" i="1" dirty="0" smtClean="0">
                <a:cs typeface="Courier New" pitchFamily="49" charset="0"/>
              </a:rPr>
              <a:t>Stack</a:t>
            </a:r>
            <a:r>
              <a:rPr lang="de-DE" dirty="0" smtClean="0">
                <a:cs typeface="Courier New" pitchFamily="49" charset="0"/>
              </a:rPr>
              <a:t>-Element</a:t>
            </a:r>
            <a:br>
              <a:rPr lang="de-DE" dirty="0" smtClean="0"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			</a:t>
            </a:r>
            <a:r>
              <a:rPr lang="de-DE" dirty="0" smtClean="0">
                <a:cs typeface="Courier New" pitchFamily="49" charset="0"/>
              </a:rPr>
              <a:t>Addiere die beiden obersten </a:t>
            </a:r>
            <a:r>
              <a:rPr lang="en-US" i="1" dirty="0" smtClean="0">
                <a:cs typeface="Courier New" pitchFamily="49" charset="0"/>
              </a:rPr>
              <a:t>Stack</a:t>
            </a:r>
            <a:r>
              <a:rPr lang="de-DE" dirty="0" smtClean="0">
                <a:cs typeface="Courier New" pitchFamily="49" charset="0"/>
              </a:rPr>
              <a:t>-Elemente,</a:t>
            </a:r>
            <a:br>
              <a:rPr lang="de-DE" dirty="0" smtClean="0"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			entferne beide vom </a:t>
            </a:r>
            <a:r>
              <a:rPr lang="en-US" i="1" dirty="0" smtClean="0">
                <a:cs typeface="Courier New" pitchFamily="49" charset="0"/>
              </a:rPr>
              <a:t>Stack</a:t>
            </a:r>
            <a:r>
              <a:rPr lang="de-DE" dirty="0" smtClean="0">
                <a:cs typeface="Courier New" pitchFamily="49" charset="0"/>
              </a:rPr>
              <a:t>, schreibe die Summe</a:t>
            </a:r>
            <a:br>
              <a:rPr lang="de-DE" dirty="0" smtClean="0"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			oben auf den </a:t>
            </a:r>
            <a:r>
              <a:rPr lang="en-US" dirty="0" smtClean="0">
                <a:cs typeface="Courier New" pitchFamily="49" charset="0"/>
              </a:rPr>
              <a:t>Stack</a:t>
            </a:r>
            <a:r>
              <a:rPr lang="de-DE" dirty="0" smtClean="0">
                <a:cs typeface="Courier New" pitchFamily="49" charset="0"/>
              </a:rPr>
              <a:t> (analog für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de-DE" dirty="0" smtClean="0">
                <a:cs typeface="Courier New" pitchFamily="49" charset="0"/>
              </a:rPr>
              <a:t>, …)</a:t>
            </a:r>
            <a:br>
              <a:rPr lang="de-DE" dirty="0" smtClean="0"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pop a		Speicher[a]:= </a:t>
            </a:r>
            <a:r>
              <a:rPr lang="de-DE" dirty="0" smtClean="0">
                <a:cs typeface="Courier New" pitchFamily="49" charset="0"/>
              </a:rPr>
              <a:t>oberstes </a:t>
            </a:r>
            <a:r>
              <a:rPr lang="en-US" i="1" dirty="0" smtClean="0">
                <a:cs typeface="Courier New" pitchFamily="49" charset="0"/>
              </a:rPr>
              <a:t>Stack</a:t>
            </a:r>
            <a:r>
              <a:rPr lang="de-DE" dirty="0" smtClean="0">
                <a:cs typeface="Courier New" pitchFamily="49" charset="0"/>
              </a:rPr>
              <a:t>-Element,</a:t>
            </a:r>
            <a:br>
              <a:rPr lang="de-DE" dirty="0" smtClean="0"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			entferne dieses Element vom </a:t>
            </a:r>
            <a:r>
              <a:rPr lang="en-US" i="1" dirty="0" smtClean="0">
                <a:cs typeface="Courier New" pitchFamily="49" charset="0"/>
              </a:rPr>
              <a:t>Stack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</a:t>
            </a:r>
            <a:r>
              <a:rPr lang="de-DE" dirty="0" smtClean="0"/>
              <a:t>-Adressmaschinen (1)</a:t>
            </a:r>
            <a:endParaRPr lang="de-DE" dirty="0"/>
          </a:p>
        </p:txBody>
      </p: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228600" y="2514600"/>
            <a:ext cx="8486775" cy="1254125"/>
            <a:chOff x="144" y="1584"/>
            <a:chExt cx="5346" cy="790"/>
          </a:xfrm>
        </p:grpSpPr>
        <p:grpSp>
          <p:nvGrpSpPr>
            <p:cNvPr id="22" name="Group 60"/>
            <p:cNvGrpSpPr>
              <a:grpSpLocks/>
            </p:cNvGrpSpPr>
            <p:nvPr/>
          </p:nvGrpSpPr>
          <p:grpSpPr bwMode="auto">
            <a:xfrm>
              <a:off x="1429" y="1584"/>
              <a:ext cx="2489" cy="790"/>
              <a:chOff x="1465" y="1597"/>
              <a:chExt cx="2489" cy="790"/>
            </a:xfrm>
          </p:grpSpPr>
          <p:pic>
            <p:nvPicPr>
              <p:cNvPr id="41" name="Picture 8" descr="j035198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1992"/>
                <a:ext cx="394" cy="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9" descr="j035198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1597"/>
                <a:ext cx="394" cy="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 Box 12"/>
              <p:cNvSpPr txBox="1">
                <a:spLocks noChangeArrowheads="1"/>
              </p:cNvSpPr>
              <p:nvPr/>
            </p:nvSpPr>
            <p:spPr bwMode="auto">
              <a:xfrm>
                <a:off x="2425" y="1714"/>
                <a:ext cx="2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ourier New" pitchFamily="49" charset="0"/>
                    <a:cs typeface="Courier New" pitchFamily="49" charset="0"/>
                  </a:rPr>
                  <a:t>o</a:t>
                </a:r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 flipH="1">
                <a:off x="1837" y="1858"/>
                <a:ext cx="588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 flipH="1">
                <a:off x="2648" y="1714"/>
                <a:ext cx="113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 flipH="1" flipV="1">
                <a:off x="2648" y="1954"/>
                <a:ext cx="518" cy="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grpSp>
            <p:nvGrpSpPr>
              <p:cNvPr id="47" name="Group 59"/>
              <p:cNvGrpSpPr>
                <a:grpSpLocks/>
              </p:cNvGrpSpPr>
              <p:nvPr/>
            </p:nvGrpSpPr>
            <p:grpSpPr bwMode="auto">
              <a:xfrm>
                <a:off x="1465" y="1774"/>
                <a:ext cx="372" cy="289"/>
                <a:chOff x="454" y="1794"/>
                <a:chExt cx="372" cy="289"/>
              </a:xfrm>
            </p:grpSpPr>
            <p:sp>
              <p:nvSpPr>
                <p:cNvPr id="48" name="Freeform 23"/>
                <p:cNvSpPr>
                  <a:spLocks/>
                </p:cNvSpPr>
                <p:nvPr/>
              </p:nvSpPr>
              <p:spPr bwMode="auto">
                <a:xfrm>
                  <a:off x="467" y="1919"/>
                  <a:ext cx="145" cy="132"/>
                </a:xfrm>
                <a:custGeom>
                  <a:avLst/>
                  <a:gdLst>
                    <a:gd name="T0" fmla="*/ 55 w 578"/>
                    <a:gd name="T1" fmla="*/ 6 h 528"/>
                    <a:gd name="T2" fmla="*/ 72 w 578"/>
                    <a:gd name="T3" fmla="*/ 15 h 528"/>
                    <a:gd name="T4" fmla="*/ 88 w 578"/>
                    <a:gd name="T5" fmla="*/ 24 h 528"/>
                    <a:gd name="T6" fmla="*/ 104 w 578"/>
                    <a:gd name="T7" fmla="*/ 35 h 528"/>
                    <a:gd name="T8" fmla="*/ 120 w 578"/>
                    <a:gd name="T9" fmla="*/ 48 h 528"/>
                    <a:gd name="T10" fmla="*/ 136 w 578"/>
                    <a:gd name="T11" fmla="*/ 60 h 528"/>
                    <a:gd name="T12" fmla="*/ 152 w 578"/>
                    <a:gd name="T13" fmla="*/ 72 h 528"/>
                    <a:gd name="T14" fmla="*/ 167 w 578"/>
                    <a:gd name="T15" fmla="*/ 86 h 528"/>
                    <a:gd name="T16" fmla="*/ 183 w 578"/>
                    <a:gd name="T17" fmla="*/ 98 h 528"/>
                    <a:gd name="T18" fmla="*/ 198 w 578"/>
                    <a:gd name="T19" fmla="*/ 111 h 528"/>
                    <a:gd name="T20" fmla="*/ 214 w 578"/>
                    <a:gd name="T21" fmla="*/ 123 h 528"/>
                    <a:gd name="T22" fmla="*/ 230 w 578"/>
                    <a:gd name="T23" fmla="*/ 134 h 528"/>
                    <a:gd name="T24" fmla="*/ 247 w 578"/>
                    <a:gd name="T25" fmla="*/ 144 h 528"/>
                    <a:gd name="T26" fmla="*/ 270 w 578"/>
                    <a:gd name="T27" fmla="*/ 171 h 528"/>
                    <a:gd name="T28" fmla="*/ 294 w 578"/>
                    <a:gd name="T29" fmla="*/ 196 h 528"/>
                    <a:gd name="T30" fmla="*/ 318 w 578"/>
                    <a:gd name="T31" fmla="*/ 220 h 528"/>
                    <a:gd name="T32" fmla="*/ 343 w 578"/>
                    <a:gd name="T33" fmla="*/ 244 h 528"/>
                    <a:gd name="T34" fmla="*/ 368 w 578"/>
                    <a:gd name="T35" fmla="*/ 268 h 528"/>
                    <a:gd name="T36" fmla="*/ 394 w 578"/>
                    <a:gd name="T37" fmla="*/ 292 h 528"/>
                    <a:gd name="T38" fmla="*/ 419 w 578"/>
                    <a:gd name="T39" fmla="*/ 314 h 528"/>
                    <a:gd name="T40" fmla="*/ 444 w 578"/>
                    <a:gd name="T41" fmla="*/ 338 h 528"/>
                    <a:gd name="T42" fmla="*/ 470 w 578"/>
                    <a:gd name="T43" fmla="*/ 359 h 528"/>
                    <a:gd name="T44" fmla="*/ 496 w 578"/>
                    <a:gd name="T45" fmla="*/ 383 h 528"/>
                    <a:gd name="T46" fmla="*/ 523 w 578"/>
                    <a:gd name="T47" fmla="*/ 407 h 528"/>
                    <a:gd name="T48" fmla="*/ 550 w 578"/>
                    <a:gd name="T49" fmla="*/ 431 h 528"/>
                    <a:gd name="T50" fmla="*/ 571 w 578"/>
                    <a:gd name="T51" fmla="*/ 452 h 528"/>
                    <a:gd name="T52" fmla="*/ 574 w 578"/>
                    <a:gd name="T53" fmla="*/ 472 h 528"/>
                    <a:gd name="T54" fmla="*/ 576 w 578"/>
                    <a:gd name="T55" fmla="*/ 498 h 528"/>
                    <a:gd name="T56" fmla="*/ 576 w 578"/>
                    <a:gd name="T57" fmla="*/ 518 h 528"/>
                    <a:gd name="T58" fmla="*/ 556 w 578"/>
                    <a:gd name="T59" fmla="*/ 526 h 528"/>
                    <a:gd name="T60" fmla="*/ 536 w 578"/>
                    <a:gd name="T61" fmla="*/ 528 h 528"/>
                    <a:gd name="T62" fmla="*/ 518 w 578"/>
                    <a:gd name="T63" fmla="*/ 526 h 528"/>
                    <a:gd name="T64" fmla="*/ 500 w 578"/>
                    <a:gd name="T65" fmla="*/ 519 h 528"/>
                    <a:gd name="T66" fmla="*/ 483 w 578"/>
                    <a:gd name="T67" fmla="*/ 508 h 528"/>
                    <a:gd name="T68" fmla="*/ 467 w 578"/>
                    <a:gd name="T69" fmla="*/ 494 h 528"/>
                    <a:gd name="T70" fmla="*/ 451 w 578"/>
                    <a:gd name="T71" fmla="*/ 478 h 528"/>
                    <a:gd name="T72" fmla="*/ 435 w 578"/>
                    <a:gd name="T73" fmla="*/ 462 h 528"/>
                    <a:gd name="T74" fmla="*/ 419 w 578"/>
                    <a:gd name="T75" fmla="*/ 443 h 528"/>
                    <a:gd name="T76" fmla="*/ 403 w 578"/>
                    <a:gd name="T77" fmla="*/ 427 h 528"/>
                    <a:gd name="T78" fmla="*/ 387 w 578"/>
                    <a:gd name="T79" fmla="*/ 411 h 528"/>
                    <a:gd name="T80" fmla="*/ 372 w 578"/>
                    <a:gd name="T81" fmla="*/ 398 h 528"/>
                    <a:gd name="T82" fmla="*/ 355 w 578"/>
                    <a:gd name="T83" fmla="*/ 386 h 528"/>
                    <a:gd name="T84" fmla="*/ 331 w 578"/>
                    <a:gd name="T85" fmla="*/ 368 h 528"/>
                    <a:gd name="T86" fmla="*/ 310 w 578"/>
                    <a:gd name="T87" fmla="*/ 347 h 528"/>
                    <a:gd name="T88" fmla="*/ 288 w 578"/>
                    <a:gd name="T89" fmla="*/ 328 h 528"/>
                    <a:gd name="T90" fmla="*/ 266 w 578"/>
                    <a:gd name="T91" fmla="*/ 306 h 528"/>
                    <a:gd name="T92" fmla="*/ 246 w 578"/>
                    <a:gd name="T93" fmla="*/ 284 h 528"/>
                    <a:gd name="T94" fmla="*/ 224 w 578"/>
                    <a:gd name="T95" fmla="*/ 263 h 528"/>
                    <a:gd name="T96" fmla="*/ 204 w 578"/>
                    <a:gd name="T97" fmla="*/ 242 h 528"/>
                    <a:gd name="T98" fmla="*/ 182 w 578"/>
                    <a:gd name="T99" fmla="*/ 222 h 528"/>
                    <a:gd name="T100" fmla="*/ 160 w 578"/>
                    <a:gd name="T101" fmla="*/ 202 h 528"/>
                    <a:gd name="T102" fmla="*/ 138 w 578"/>
                    <a:gd name="T103" fmla="*/ 183 h 528"/>
                    <a:gd name="T104" fmla="*/ 116 w 578"/>
                    <a:gd name="T105" fmla="*/ 166 h 528"/>
                    <a:gd name="T106" fmla="*/ 92 w 578"/>
                    <a:gd name="T107" fmla="*/ 151 h 528"/>
                    <a:gd name="T108" fmla="*/ 70 w 578"/>
                    <a:gd name="T109" fmla="*/ 136 h 528"/>
                    <a:gd name="T110" fmla="*/ 47 w 578"/>
                    <a:gd name="T111" fmla="*/ 118 h 528"/>
                    <a:gd name="T112" fmla="*/ 26 w 578"/>
                    <a:gd name="T113" fmla="*/ 98 h 528"/>
                    <a:gd name="T114" fmla="*/ 8 w 578"/>
                    <a:gd name="T115" fmla="*/ 76 h 528"/>
                    <a:gd name="T116" fmla="*/ 2 w 578"/>
                    <a:gd name="T117" fmla="*/ 55 h 528"/>
                    <a:gd name="T118" fmla="*/ 7 w 578"/>
                    <a:gd name="T119" fmla="*/ 32 h 528"/>
                    <a:gd name="T120" fmla="*/ 23 w 578"/>
                    <a:gd name="T121" fmla="*/ 14 h 528"/>
                    <a:gd name="T122" fmla="*/ 38 w 578"/>
                    <a:gd name="T123" fmla="*/ 3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8" h="528">
                      <a:moveTo>
                        <a:pt x="42" y="0"/>
                      </a:moveTo>
                      <a:lnTo>
                        <a:pt x="44" y="2"/>
                      </a:lnTo>
                      <a:lnTo>
                        <a:pt x="48" y="3"/>
                      </a:lnTo>
                      <a:lnTo>
                        <a:pt x="51" y="6"/>
                      </a:lnTo>
                      <a:lnTo>
                        <a:pt x="55" y="6"/>
                      </a:lnTo>
                      <a:lnTo>
                        <a:pt x="59" y="8"/>
                      </a:lnTo>
                      <a:lnTo>
                        <a:pt x="62" y="10"/>
                      </a:lnTo>
                      <a:lnTo>
                        <a:pt x="66" y="11"/>
                      </a:lnTo>
                      <a:lnTo>
                        <a:pt x="68" y="14"/>
                      </a:lnTo>
                      <a:lnTo>
                        <a:pt x="72" y="15"/>
                      </a:lnTo>
                      <a:lnTo>
                        <a:pt x="75" y="16"/>
                      </a:lnTo>
                      <a:lnTo>
                        <a:pt x="79" y="18"/>
                      </a:lnTo>
                      <a:lnTo>
                        <a:pt x="83" y="22"/>
                      </a:lnTo>
                      <a:lnTo>
                        <a:pt x="86" y="22"/>
                      </a:lnTo>
                      <a:lnTo>
                        <a:pt x="88" y="24"/>
                      </a:lnTo>
                      <a:lnTo>
                        <a:pt x="92" y="27"/>
                      </a:lnTo>
                      <a:lnTo>
                        <a:pt x="95" y="30"/>
                      </a:lnTo>
                      <a:lnTo>
                        <a:pt x="99" y="31"/>
                      </a:lnTo>
                      <a:lnTo>
                        <a:pt x="102" y="34"/>
                      </a:lnTo>
                      <a:lnTo>
                        <a:pt x="104" y="35"/>
                      </a:lnTo>
                      <a:lnTo>
                        <a:pt x="107" y="38"/>
                      </a:lnTo>
                      <a:lnTo>
                        <a:pt x="111" y="39"/>
                      </a:lnTo>
                      <a:lnTo>
                        <a:pt x="114" y="43"/>
                      </a:lnTo>
                      <a:lnTo>
                        <a:pt x="116" y="44"/>
                      </a:lnTo>
                      <a:lnTo>
                        <a:pt x="120" y="48"/>
                      </a:lnTo>
                      <a:lnTo>
                        <a:pt x="123" y="50"/>
                      </a:lnTo>
                      <a:lnTo>
                        <a:pt x="127" y="52"/>
                      </a:lnTo>
                      <a:lnTo>
                        <a:pt x="130" y="55"/>
                      </a:lnTo>
                      <a:lnTo>
                        <a:pt x="134" y="58"/>
                      </a:lnTo>
                      <a:lnTo>
                        <a:pt x="136" y="60"/>
                      </a:lnTo>
                      <a:lnTo>
                        <a:pt x="139" y="63"/>
                      </a:lnTo>
                      <a:lnTo>
                        <a:pt x="143" y="64"/>
                      </a:lnTo>
                      <a:lnTo>
                        <a:pt x="146" y="68"/>
                      </a:lnTo>
                      <a:lnTo>
                        <a:pt x="148" y="70"/>
                      </a:lnTo>
                      <a:lnTo>
                        <a:pt x="152" y="72"/>
                      </a:lnTo>
                      <a:lnTo>
                        <a:pt x="155" y="75"/>
                      </a:lnTo>
                      <a:lnTo>
                        <a:pt x="158" y="79"/>
                      </a:lnTo>
                      <a:lnTo>
                        <a:pt x="160" y="80"/>
                      </a:lnTo>
                      <a:lnTo>
                        <a:pt x="164" y="83"/>
                      </a:lnTo>
                      <a:lnTo>
                        <a:pt x="167" y="86"/>
                      </a:lnTo>
                      <a:lnTo>
                        <a:pt x="171" y="88"/>
                      </a:lnTo>
                      <a:lnTo>
                        <a:pt x="172" y="91"/>
                      </a:lnTo>
                      <a:lnTo>
                        <a:pt x="176" y="94"/>
                      </a:lnTo>
                      <a:lnTo>
                        <a:pt x="179" y="95"/>
                      </a:lnTo>
                      <a:lnTo>
                        <a:pt x="183" y="98"/>
                      </a:lnTo>
                      <a:lnTo>
                        <a:pt x="186" y="100"/>
                      </a:lnTo>
                      <a:lnTo>
                        <a:pt x="188" y="103"/>
                      </a:lnTo>
                      <a:lnTo>
                        <a:pt x="192" y="106"/>
                      </a:lnTo>
                      <a:lnTo>
                        <a:pt x="195" y="108"/>
                      </a:lnTo>
                      <a:lnTo>
                        <a:pt x="198" y="111"/>
                      </a:lnTo>
                      <a:lnTo>
                        <a:pt x="200" y="114"/>
                      </a:lnTo>
                      <a:lnTo>
                        <a:pt x="204" y="115"/>
                      </a:lnTo>
                      <a:lnTo>
                        <a:pt x="207" y="118"/>
                      </a:lnTo>
                      <a:lnTo>
                        <a:pt x="211" y="120"/>
                      </a:lnTo>
                      <a:lnTo>
                        <a:pt x="214" y="123"/>
                      </a:lnTo>
                      <a:lnTo>
                        <a:pt x="218" y="126"/>
                      </a:lnTo>
                      <a:lnTo>
                        <a:pt x="220" y="127"/>
                      </a:lnTo>
                      <a:lnTo>
                        <a:pt x="223" y="130"/>
                      </a:lnTo>
                      <a:lnTo>
                        <a:pt x="227" y="132"/>
                      </a:lnTo>
                      <a:lnTo>
                        <a:pt x="230" y="134"/>
                      </a:lnTo>
                      <a:lnTo>
                        <a:pt x="234" y="136"/>
                      </a:lnTo>
                      <a:lnTo>
                        <a:pt x="236" y="139"/>
                      </a:lnTo>
                      <a:lnTo>
                        <a:pt x="240" y="142"/>
                      </a:lnTo>
                      <a:lnTo>
                        <a:pt x="243" y="142"/>
                      </a:lnTo>
                      <a:lnTo>
                        <a:pt x="247" y="144"/>
                      </a:lnTo>
                      <a:lnTo>
                        <a:pt x="252" y="151"/>
                      </a:lnTo>
                      <a:lnTo>
                        <a:pt x="256" y="155"/>
                      </a:lnTo>
                      <a:lnTo>
                        <a:pt x="262" y="160"/>
                      </a:lnTo>
                      <a:lnTo>
                        <a:pt x="266" y="166"/>
                      </a:lnTo>
                      <a:lnTo>
                        <a:pt x="270" y="171"/>
                      </a:lnTo>
                      <a:lnTo>
                        <a:pt x="275" y="176"/>
                      </a:lnTo>
                      <a:lnTo>
                        <a:pt x="280" y="180"/>
                      </a:lnTo>
                      <a:lnTo>
                        <a:pt x="286" y="187"/>
                      </a:lnTo>
                      <a:lnTo>
                        <a:pt x="290" y="191"/>
                      </a:lnTo>
                      <a:lnTo>
                        <a:pt x="294" y="196"/>
                      </a:lnTo>
                      <a:lnTo>
                        <a:pt x="299" y="202"/>
                      </a:lnTo>
                      <a:lnTo>
                        <a:pt x="303" y="206"/>
                      </a:lnTo>
                      <a:lnTo>
                        <a:pt x="310" y="211"/>
                      </a:lnTo>
                      <a:lnTo>
                        <a:pt x="314" y="216"/>
                      </a:lnTo>
                      <a:lnTo>
                        <a:pt x="318" y="220"/>
                      </a:lnTo>
                      <a:lnTo>
                        <a:pt x="324" y="226"/>
                      </a:lnTo>
                      <a:lnTo>
                        <a:pt x="328" y="231"/>
                      </a:lnTo>
                      <a:lnTo>
                        <a:pt x="334" y="235"/>
                      </a:lnTo>
                      <a:lnTo>
                        <a:pt x="339" y="240"/>
                      </a:lnTo>
                      <a:lnTo>
                        <a:pt x="343" y="244"/>
                      </a:lnTo>
                      <a:lnTo>
                        <a:pt x="348" y="250"/>
                      </a:lnTo>
                      <a:lnTo>
                        <a:pt x="354" y="254"/>
                      </a:lnTo>
                      <a:lnTo>
                        <a:pt x="358" y="259"/>
                      </a:lnTo>
                      <a:lnTo>
                        <a:pt x="363" y="264"/>
                      </a:lnTo>
                      <a:lnTo>
                        <a:pt x="368" y="268"/>
                      </a:lnTo>
                      <a:lnTo>
                        <a:pt x="372" y="274"/>
                      </a:lnTo>
                      <a:lnTo>
                        <a:pt x="379" y="278"/>
                      </a:lnTo>
                      <a:lnTo>
                        <a:pt x="383" y="283"/>
                      </a:lnTo>
                      <a:lnTo>
                        <a:pt x="387" y="287"/>
                      </a:lnTo>
                      <a:lnTo>
                        <a:pt x="394" y="292"/>
                      </a:lnTo>
                      <a:lnTo>
                        <a:pt x="399" y="296"/>
                      </a:lnTo>
                      <a:lnTo>
                        <a:pt x="404" y="302"/>
                      </a:lnTo>
                      <a:lnTo>
                        <a:pt x="408" y="304"/>
                      </a:lnTo>
                      <a:lnTo>
                        <a:pt x="414" y="311"/>
                      </a:lnTo>
                      <a:lnTo>
                        <a:pt x="419" y="314"/>
                      </a:lnTo>
                      <a:lnTo>
                        <a:pt x="424" y="319"/>
                      </a:lnTo>
                      <a:lnTo>
                        <a:pt x="428" y="323"/>
                      </a:lnTo>
                      <a:lnTo>
                        <a:pt x="434" y="328"/>
                      </a:lnTo>
                      <a:lnTo>
                        <a:pt x="439" y="332"/>
                      </a:lnTo>
                      <a:lnTo>
                        <a:pt x="444" y="338"/>
                      </a:lnTo>
                      <a:lnTo>
                        <a:pt x="450" y="342"/>
                      </a:lnTo>
                      <a:lnTo>
                        <a:pt x="455" y="347"/>
                      </a:lnTo>
                      <a:lnTo>
                        <a:pt x="460" y="351"/>
                      </a:lnTo>
                      <a:lnTo>
                        <a:pt x="466" y="355"/>
                      </a:lnTo>
                      <a:lnTo>
                        <a:pt x="470" y="359"/>
                      </a:lnTo>
                      <a:lnTo>
                        <a:pt x="475" y="364"/>
                      </a:lnTo>
                      <a:lnTo>
                        <a:pt x="480" y="370"/>
                      </a:lnTo>
                      <a:lnTo>
                        <a:pt x="487" y="374"/>
                      </a:lnTo>
                      <a:lnTo>
                        <a:pt x="491" y="379"/>
                      </a:lnTo>
                      <a:lnTo>
                        <a:pt x="496" y="383"/>
                      </a:lnTo>
                      <a:lnTo>
                        <a:pt x="502" y="388"/>
                      </a:lnTo>
                      <a:lnTo>
                        <a:pt x="507" y="392"/>
                      </a:lnTo>
                      <a:lnTo>
                        <a:pt x="511" y="398"/>
                      </a:lnTo>
                      <a:lnTo>
                        <a:pt x="518" y="402"/>
                      </a:lnTo>
                      <a:lnTo>
                        <a:pt x="523" y="407"/>
                      </a:lnTo>
                      <a:lnTo>
                        <a:pt x="528" y="412"/>
                      </a:lnTo>
                      <a:lnTo>
                        <a:pt x="532" y="416"/>
                      </a:lnTo>
                      <a:lnTo>
                        <a:pt x="538" y="422"/>
                      </a:lnTo>
                      <a:lnTo>
                        <a:pt x="544" y="426"/>
                      </a:lnTo>
                      <a:lnTo>
                        <a:pt x="550" y="431"/>
                      </a:lnTo>
                      <a:lnTo>
                        <a:pt x="554" y="435"/>
                      </a:lnTo>
                      <a:lnTo>
                        <a:pt x="559" y="440"/>
                      </a:lnTo>
                      <a:lnTo>
                        <a:pt x="566" y="446"/>
                      </a:lnTo>
                      <a:lnTo>
                        <a:pt x="571" y="451"/>
                      </a:lnTo>
                      <a:lnTo>
                        <a:pt x="571" y="452"/>
                      </a:lnTo>
                      <a:lnTo>
                        <a:pt x="571" y="455"/>
                      </a:lnTo>
                      <a:lnTo>
                        <a:pt x="571" y="458"/>
                      </a:lnTo>
                      <a:lnTo>
                        <a:pt x="572" y="463"/>
                      </a:lnTo>
                      <a:lnTo>
                        <a:pt x="572" y="467"/>
                      </a:lnTo>
                      <a:lnTo>
                        <a:pt x="574" y="472"/>
                      </a:lnTo>
                      <a:lnTo>
                        <a:pt x="574" y="478"/>
                      </a:lnTo>
                      <a:lnTo>
                        <a:pt x="575" y="482"/>
                      </a:lnTo>
                      <a:lnTo>
                        <a:pt x="575" y="488"/>
                      </a:lnTo>
                      <a:lnTo>
                        <a:pt x="576" y="492"/>
                      </a:lnTo>
                      <a:lnTo>
                        <a:pt x="576" y="498"/>
                      </a:lnTo>
                      <a:lnTo>
                        <a:pt x="578" y="503"/>
                      </a:lnTo>
                      <a:lnTo>
                        <a:pt x="576" y="507"/>
                      </a:lnTo>
                      <a:lnTo>
                        <a:pt x="576" y="511"/>
                      </a:lnTo>
                      <a:lnTo>
                        <a:pt x="576" y="515"/>
                      </a:lnTo>
                      <a:lnTo>
                        <a:pt x="576" y="518"/>
                      </a:lnTo>
                      <a:lnTo>
                        <a:pt x="571" y="519"/>
                      </a:lnTo>
                      <a:lnTo>
                        <a:pt x="568" y="522"/>
                      </a:lnTo>
                      <a:lnTo>
                        <a:pt x="563" y="523"/>
                      </a:lnTo>
                      <a:lnTo>
                        <a:pt x="559" y="524"/>
                      </a:lnTo>
                      <a:lnTo>
                        <a:pt x="556" y="526"/>
                      </a:lnTo>
                      <a:lnTo>
                        <a:pt x="552" y="527"/>
                      </a:lnTo>
                      <a:lnTo>
                        <a:pt x="547" y="527"/>
                      </a:lnTo>
                      <a:lnTo>
                        <a:pt x="544" y="528"/>
                      </a:lnTo>
                      <a:lnTo>
                        <a:pt x="540" y="528"/>
                      </a:lnTo>
                      <a:lnTo>
                        <a:pt x="536" y="528"/>
                      </a:lnTo>
                      <a:lnTo>
                        <a:pt x="532" y="528"/>
                      </a:lnTo>
                      <a:lnTo>
                        <a:pt x="530" y="528"/>
                      </a:lnTo>
                      <a:lnTo>
                        <a:pt x="526" y="527"/>
                      </a:lnTo>
                      <a:lnTo>
                        <a:pt x="522" y="527"/>
                      </a:lnTo>
                      <a:lnTo>
                        <a:pt x="518" y="526"/>
                      </a:lnTo>
                      <a:lnTo>
                        <a:pt x="515" y="526"/>
                      </a:lnTo>
                      <a:lnTo>
                        <a:pt x="511" y="524"/>
                      </a:lnTo>
                      <a:lnTo>
                        <a:pt x="508" y="522"/>
                      </a:lnTo>
                      <a:lnTo>
                        <a:pt x="504" y="522"/>
                      </a:lnTo>
                      <a:lnTo>
                        <a:pt x="500" y="519"/>
                      </a:lnTo>
                      <a:lnTo>
                        <a:pt x="496" y="518"/>
                      </a:lnTo>
                      <a:lnTo>
                        <a:pt x="492" y="515"/>
                      </a:lnTo>
                      <a:lnTo>
                        <a:pt x="490" y="512"/>
                      </a:lnTo>
                      <a:lnTo>
                        <a:pt x="487" y="511"/>
                      </a:lnTo>
                      <a:lnTo>
                        <a:pt x="483" y="508"/>
                      </a:lnTo>
                      <a:lnTo>
                        <a:pt x="480" y="506"/>
                      </a:lnTo>
                      <a:lnTo>
                        <a:pt x="476" y="503"/>
                      </a:lnTo>
                      <a:lnTo>
                        <a:pt x="474" y="500"/>
                      </a:lnTo>
                      <a:lnTo>
                        <a:pt x="470" y="498"/>
                      </a:lnTo>
                      <a:lnTo>
                        <a:pt x="467" y="494"/>
                      </a:lnTo>
                      <a:lnTo>
                        <a:pt x="463" y="491"/>
                      </a:lnTo>
                      <a:lnTo>
                        <a:pt x="460" y="488"/>
                      </a:lnTo>
                      <a:lnTo>
                        <a:pt x="456" y="486"/>
                      </a:lnTo>
                      <a:lnTo>
                        <a:pt x="454" y="482"/>
                      </a:lnTo>
                      <a:lnTo>
                        <a:pt x="451" y="478"/>
                      </a:lnTo>
                      <a:lnTo>
                        <a:pt x="447" y="475"/>
                      </a:lnTo>
                      <a:lnTo>
                        <a:pt x="444" y="471"/>
                      </a:lnTo>
                      <a:lnTo>
                        <a:pt x="442" y="467"/>
                      </a:lnTo>
                      <a:lnTo>
                        <a:pt x="438" y="464"/>
                      </a:lnTo>
                      <a:lnTo>
                        <a:pt x="435" y="462"/>
                      </a:lnTo>
                      <a:lnTo>
                        <a:pt x="431" y="458"/>
                      </a:lnTo>
                      <a:lnTo>
                        <a:pt x="428" y="454"/>
                      </a:lnTo>
                      <a:lnTo>
                        <a:pt x="424" y="451"/>
                      </a:lnTo>
                      <a:lnTo>
                        <a:pt x="422" y="447"/>
                      </a:lnTo>
                      <a:lnTo>
                        <a:pt x="419" y="443"/>
                      </a:lnTo>
                      <a:lnTo>
                        <a:pt x="415" y="440"/>
                      </a:lnTo>
                      <a:lnTo>
                        <a:pt x="412" y="436"/>
                      </a:lnTo>
                      <a:lnTo>
                        <a:pt x="410" y="434"/>
                      </a:lnTo>
                      <a:lnTo>
                        <a:pt x="406" y="431"/>
                      </a:lnTo>
                      <a:lnTo>
                        <a:pt x="403" y="427"/>
                      </a:lnTo>
                      <a:lnTo>
                        <a:pt x="400" y="423"/>
                      </a:lnTo>
                      <a:lnTo>
                        <a:pt x="396" y="420"/>
                      </a:lnTo>
                      <a:lnTo>
                        <a:pt x="394" y="416"/>
                      </a:lnTo>
                      <a:lnTo>
                        <a:pt x="391" y="414"/>
                      </a:lnTo>
                      <a:lnTo>
                        <a:pt x="387" y="411"/>
                      </a:lnTo>
                      <a:lnTo>
                        <a:pt x="384" y="408"/>
                      </a:lnTo>
                      <a:lnTo>
                        <a:pt x="382" y="406"/>
                      </a:lnTo>
                      <a:lnTo>
                        <a:pt x="379" y="403"/>
                      </a:lnTo>
                      <a:lnTo>
                        <a:pt x="375" y="400"/>
                      </a:lnTo>
                      <a:lnTo>
                        <a:pt x="372" y="398"/>
                      </a:lnTo>
                      <a:lnTo>
                        <a:pt x="368" y="395"/>
                      </a:lnTo>
                      <a:lnTo>
                        <a:pt x="366" y="394"/>
                      </a:lnTo>
                      <a:lnTo>
                        <a:pt x="362" y="392"/>
                      </a:lnTo>
                      <a:lnTo>
                        <a:pt x="359" y="390"/>
                      </a:lnTo>
                      <a:lnTo>
                        <a:pt x="355" y="386"/>
                      </a:lnTo>
                      <a:lnTo>
                        <a:pt x="350" y="383"/>
                      </a:lnTo>
                      <a:lnTo>
                        <a:pt x="346" y="379"/>
                      </a:lnTo>
                      <a:lnTo>
                        <a:pt x="339" y="375"/>
                      </a:lnTo>
                      <a:lnTo>
                        <a:pt x="335" y="371"/>
                      </a:lnTo>
                      <a:lnTo>
                        <a:pt x="331" y="368"/>
                      </a:lnTo>
                      <a:lnTo>
                        <a:pt x="327" y="363"/>
                      </a:lnTo>
                      <a:lnTo>
                        <a:pt x="322" y="359"/>
                      </a:lnTo>
                      <a:lnTo>
                        <a:pt x="318" y="355"/>
                      </a:lnTo>
                      <a:lnTo>
                        <a:pt x="312" y="351"/>
                      </a:lnTo>
                      <a:lnTo>
                        <a:pt x="310" y="347"/>
                      </a:lnTo>
                      <a:lnTo>
                        <a:pt x="304" y="343"/>
                      </a:lnTo>
                      <a:lnTo>
                        <a:pt x="300" y="339"/>
                      </a:lnTo>
                      <a:lnTo>
                        <a:pt x="295" y="335"/>
                      </a:lnTo>
                      <a:lnTo>
                        <a:pt x="291" y="331"/>
                      </a:lnTo>
                      <a:lnTo>
                        <a:pt x="288" y="328"/>
                      </a:lnTo>
                      <a:lnTo>
                        <a:pt x="283" y="323"/>
                      </a:lnTo>
                      <a:lnTo>
                        <a:pt x="279" y="319"/>
                      </a:lnTo>
                      <a:lnTo>
                        <a:pt x="274" y="314"/>
                      </a:lnTo>
                      <a:lnTo>
                        <a:pt x="270" y="311"/>
                      </a:lnTo>
                      <a:lnTo>
                        <a:pt x="266" y="306"/>
                      </a:lnTo>
                      <a:lnTo>
                        <a:pt x="262" y="302"/>
                      </a:lnTo>
                      <a:lnTo>
                        <a:pt x="258" y="298"/>
                      </a:lnTo>
                      <a:lnTo>
                        <a:pt x="254" y="294"/>
                      </a:lnTo>
                      <a:lnTo>
                        <a:pt x="250" y="290"/>
                      </a:lnTo>
                      <a:lnTo>
                        <a:pt x="246" y="284"/>
                      </a:lnTo>
                      <a:lnTo>
                        <a:pt x="240" y="280"/>
                      </a:lnTo>
                      <a:lnTo>
                        <a:pt x="236" y="276"/>
                      </a:lnTo>
                      <a:lnTo>
                        <a:pt x="232" y="271"/>
                      </a:lnTo>
                      <a:lnTo>
                        <a:pt x="228" y="268"/>
                      </a:lnTo>
                      <a:lnTo>
                        <a:pt x="224" y="263"/>
                      </a:lnTo>
                      <a:lnTo>
                        <a:pt x="222" y="259"/>
                      </a:lnTo>
                      <a:lnTo>
                        <a:pt x="216" y="255"/>
                      </a:lnTo>
                      <a:lnTo>
                        <a:pt x="212" y="250"/>
                      </a:lnTo>
                      <a:lnTo>
                        <a:pt x="207" y="247"/>
                      </a:lnTo>
                      <a:lnTo>
                        <a:pt x="204" y="242"/>
                      </a:lnTo>
                      <a:lnTo>
                        <a:pt x="198" y="238"/>
                      </a:lnTo>
                      <a:lnTo>
                        <a:pt x="195" y="234"/>
                      </a:lnTo>
                      <a:lnTo>
                        <a:pt x="190" y="230"/>
                      </a:lnTo>
                      <a:lnTo>
                        <a:pt x="186" y="226"/>
                      </a:lnTo>
                      <a:lnTo>
                        <a:pt x="182" y="222"/>
                      </a:lnTo>
                      <a:lnTo>
                        <a:pt x="178" y="218"/>
                      </a:lnTo>
                      <a:lnTo>
                        <a:pt x="174" y="214"/>
                      </a:lnTo>
                      <a:lnTo>
                        <a:pt x="168" y="210"/>
                      </a:lnTo>
                      <a:lnTo>
                        <a:pt x="164" y="206"/>
                      </a:lnTo>
                      <a:lnTo>
                        <a:pt x="160" y="202"/>
                      </a:lnTo>
                      <a:lnTo>
                        <a:pt x="156" y="198"/>
                      </a:lnTo>
                      <a:lnTo>
                        <a:pt x="152" y="195"/>
                      </a:lnTo>
                      <a:lnTo>
                        <a:pt x="147" y="190"/>
                      </a:lnTo>
                      <a:lnTo>
                        <a:pt x="143" y="187"/>
                      </a:lnTo>
                      <a:lnTo>
                        <a:pt x="138" y="183"/>
                      </a:lnTo>
                      <a:lnTo>
                        <a:pt x="135" y="180"/>
                      </a:lnTo>
                      <a:lnTo>
                        <a:pt x="130" y="176"/>
                      </a:lnTo>
                      <a:lnTo>
                        <a:pt x="126" y="172"/>
                      </a:lnTo>
                      <a:lnTo>
                        <a:pt x="120" y="168"/>
                      </a:lnTo>
                      <a:lnTo>
                        <a:pt x="116" y="166"/>
                      </a:lnTo>
                      <a:lnTo>
                        <a:pt x="111" y="163"/>
                      </a:lnTo>
                      <a:lnTo>
                        <a:pt x="107" y="160"/>
                      </a:lnTo>
                      <a:lnTo>
                        <a:pt x="102" y="156"/>
                      </a:lnTo>
                      <a:lnTo>
                        <a:pt x="98" y="154"/>
                      </a:lnTo>
                      <a:lnTo>
                        <a:pt x="92" y="151"/>
                      </a:lnTo>
                      <a:lnTo>
                        <a:pt x="87" y="148"/>
                      </a:lnTo>
                      <a:lnTo>
                        <a:pt x="83" y="144"/>
                      </a:lnTo>
                      <a:lnTo>
                        <a:pt x="78" y="142"/>
                      </a:lnTo>
                      <a:lnTo>
                        <a:pt x="74" y="139"/>
                      </a:lnTo>
                      <a:lnTo>
                        <a:pt x="70" y="136"/>
                      </a:lnTo>
                      <a:lnTo>
                        <a:pt x="66" y="132"/>
                      </a:lnTo>
                      <a:lnTo>
                        <a:pt x="60" y="130"/>
                      </a:lnTo>
                      <a:lnTo>
                        <a:pt x="56" y="126"/>
                      </a:lnTo>
                      <a:lnTo>
                        <a:pt x="51" y="122"/>
                      </a:lnTo>
                      <a:lnTo>
                        <a:pt x="47" y="118"/>
                      </a:lnTo>
                      <a:lnTo>
                        <a:pt x="43" y="115"/>
                      </a:lnTo>
                      <a:lnTo>
                        <a:pt x="38" y="110"/>
                      </a:lnTo>
                      <a:lnTo>
                        <a:pt x="34" y="106"/>
                      </a:lnTo>
                      <a:lnTo>
                        <a:pt x="30" y="102"/>
                      </a:lnTo>
                      <a:lnTo>
                        <a:pt x="26" y="98"/>
                      </a:lnTo>
                      <a:lnTo>
                        <a:pt x="22" y="94"/>
                      </a:lnTo>
                      <a:lnTo>
                        <a:pt x="18" y="90"/>
                      </a:lnTo>
                      <a:lnTo>
                        <a:pt x="14" y="86"/>
                      </a:lnTo>
                      <a:lnTo>
                        <a:pt x="11" y="82"/>
                      </a:lnTo>
                      <a:lnTo>
                        <a:pt x="8" y="76"/>
                      </a:lnTo>
                      <a:lnTo>
                        <a:pt x="6" y="72"/>
                      </a:lnTo>
                      <a:lnTo>
                        <a:pt x="4" y="68"/>
                      </a:lnTo>
                      <a:lnTo>
                        <a:pt x="3" y="63"/>
                      </a:lnTo>
                      <a:lnTo>
                        <a:pt x="2" y="59"/>
                      </a:lnTo>
                      <a:lnTo>
                        <a:pt x="2" y="55"/>
                      </a:lnTo>
                      <a:lnTo>
                        <a:pt x="0" y="51"/>
                      </a:lnTo>
                      <a:lnTo>
                        <a:pt x="2" y="46"/>
                      </a:lnTo>
                      <a:lnTo>
                        <a:pt x="2" y="42"/>
                      </a:lnTo>
                      <a:lnTo>
                        <a:pt x="4" y="36"/>
                      </a:lnTo>
                      <a:lnTo>
                        <a:pt x="7" y="32"/>
                      </a:lnTo>
                      <a:lnTo>
                        <a:pt x="11" y="27"/>
                      </a:lnTo>
                      <a:lnTo>
                        <a:pt x="14" y="23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3" y="14"/>
                      </a:lnTo>
                      <a:lnTo>
                        <a:pt x="27" y="11"/>
                      </a:lnTo>
                      <a:lnTo>
                        <a:pt x="30" y="10"/>
                      </a:lnTo>
                      <a:lnTo>
                        <a:pt x="32" y="7"/>
                      </a:lnTo>
                      <a:lnTo>
                        <a:pt x="35" y="6"/>
                      </a:lnTo>
                      <a:lnTo>
                        <a:pt x="38" y="3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17B0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49" name="Freeform 24"/>
                <p:cNvSpPr>
                  <a:spLocks/>
                </p:cNvSpPr>
                <p:nvPr/>
              </p:nvSpPr>
              <p:spPr bwMode="auto">
                <a:xfrm>
                  <a:off x="630" y="1796"/>
                  <a:ext cx="168" cy="110"/>
                </a:xfrm>
                <a:custGeom>
                  <a:avLst/>
                  <a:gdLst>
                    <a:gd name="T0" fmla="*/ 65 w 671"/>
                    <a:gd name="T1" fmla="*/ 10 h 440"/>
                    <a:gd name="T2" fmla="*/ 95 w 671"/>
                    <a:gd name="T3" fmla="*/ 24 h 440"/>
                    <a:gd name="T4" fmla="*/ 127 w 671"/>
                    <a:gd name="T5" fmla="*/ 40 h 440"/>
                    <a:gd name="T6" fmla="*/ 157 w 671"/>
                    <a:gd name="T7" fmla="*/ 54 h 440"/>
                    <a:gd name="T8" fmla="*/ 188 w 671"/>
                    <a:gd name="T9" fmla="*/ 70 h 440"/>
                    <a:gd name="T10" fmla="*/ 219 w 671"/>
                    <a:gd name="T11" fmla="*/ 88 h 440"/>
                    <a:gd name="T12" fmla="*/ 248 w 671"/>
                    <a:gd name="T13" fmla="*/ 105 h 440"/>
                    <a:gd name="T14" fmla="*/ 279 w 671"/>
                    <a:gd name="T15" fmla="*/ 121 h 440"/>
                    <a:gd name="T16" fmla="*/ 309 w 671"/>
                    <a:gd name="T17" fmla="*/ 137 h 440"/>
                    <a:gd name="T18" fmla="*/ 339 w 671"/>
                    <a:gd name="T19" fmla="*/ 154 h 440"/>
                    <a:gd name="T20" fmla="*/ 369 w 671"/>
                    <a:gd name="T21" fmla="*/ 170 h 440"/>
                    <a:gd name="T22" fmla="*/ 400 w 671"/>
                    <a:gd name="T23" fmla="*/ 185 h 440"/>
                    <a:gd name="T24" fmla="*/ 432 w 671"/>
                    <a:gd name="T25" fmla="*/ 201 h 440"/>
                    <a:gd name="T26" fmla="*/ 449 w 671"/>
                    <a:gd name="T27" fmla="*/ 214 h 440"/>
                    <a:gd name="T28" fmla="*/ 467 w 671"/>
                    <a:gd name="T29" fmla="*/ 226 h 440"/>
                    <a:gd name="T30" fmla="*/ 485 w 671"/>
                    <a:gd name="T31" fmla="*/ 238 h 440"/>
                    <a:gd name="T32" fmla="*/ 503 w 671"/>
                    <a:gd name="T33" fmla="*/ 250 h 440"/>
                    <a:gd name="T34" fmla="*/ 521 w 671"/>
                    <a:gd name="T35" fmla="*/ 262 h 440"/>
                    <a:gd name="T36" fmla="*/ 539 w 671"/>
                    <a:gd name="T37" fmla="*/ 274 h 440"/>
                    <a:gd name="T38" fmla="*/ 557 w 671"/>
                    <a:gd name="T39" fmla="*/ 286 h 440"/>
                    <a:gd name="T40" fmla="*/ 576 w 671"/>
                    <a:gd name="T41" fmla="*/ 298 h 440"/>
                    <a:gd name="T42" fmla="*/ 593 w 671"/>
                    <a:gd name="T43" fmla="*/ 310 h 440"/>
                    <a:gd name="T44" fmla="*/ 611 w 671"/>
                    <a:gd name="T45" fmla="*/ 322 h 440"/>
                    <a:gd name="T46" fmla="*/ 628 w 671"/>
                    <a:gd name="T47" fmla="*/ 334 h 440"/>
                    <a:gd name="T48" fmla="*/ 647 w 671"/>
                    <a:gd name="T49" fmla="*/ 348 h 440"/>
                    <a:gd name="T50" fmla="*/ 663 w 671"/>
                    <a:gd name="T51" fmla="*/ 361 h 440"/>
                    <a:gd name="T52" fmla="*/ 667 w 671"/>
                    <a:gd name="T53" fmla="*/ 382 h 440"/>
                    <a:gd name="T54" fmla="*/ 671 w 671"/>
                    <a:gd name="T55" fmla="*/ 409 h 440"/>
                    <a:gd name="T56" fmla="*/ 671 w 671"/>
                    <a:gd name="T57" fmla="*/ 428 h 440"/>
                    <a:gd name="T58" fmla="*/ 652 w 671"/>
                    <a:gd name="T59" fmla="*/ 437 h 440"/>
                    <a:gd name="T60" fmla="*/ 633 w 671"/>
                    <a:gd name="T61" fmla="*/ 440 h 440"/>
                    <a:gd name="T62" fmla="*/ 616 w 671"/>
                    <a:gd name="T63" fmla="*/ 440 h 440"/>
                    <a:gd name="T64" fmla="*/ 599 w 671"/>
                    <a:gd name="T65" fmla="*/ 434 h 440"/>
                    <a:gd name="T66" fmla="*/ 583 w 671"/>
                    <a:gd name="T67" fmla="*/ 426 h 440"/>
                    <a:gd name="T68" fmla="*/ 567 w 671"/>
                    <a:gd name="T69" fmla="*/ 416 h 440"/>
                    <a:gd name="T70" fmla="*/ 549 w 671"/>
                    <a:gd name="T71" fmla="*/ 404 h 440"/>
                    <a:gd name="T72" fmla="*/ 535 w 671"/>
                    <a:gd name="T73" fmla="*/ 392 h 440"/>
                    <a:gd name="T74" fmla="*/ 519 w 671"/>
                    <a:gd name="T75" fmla="*/ 377 h 440"/>
                    <a:gd name="T76" fmla="*/ 501 w 671"/>
                    <a:gd name="T77" fmla="*/ 365 h 440"/>
                    <a:gd name="T78" fmla="*/ 485 w 671"/>
                    <a:gd name="T79" fmla="*/ 353 h 440"/>
                    <a:gd name="T80" fmla="*/ 469 w 671"/>
                    <a:gd name="T81" fmla="*/ 342 h 440"/>
                    <a:gd name="T82" fmla="*/ 449 w 671"/>
                    <a:gd name="T83" fmla="*/ 333 h 440"/>
                    <a:gd name="T84" fmla="*/ 416 w 671"/>
                    <a:gd name="T85" fmla="*/ 310 h 440"/>
                    <a:gd name="T86" fmla="*/ 383 w 671"/>
                    <a:gd name="T87" fmla="*/ 289 h 440"/>
                    <a:gd name="T88" fmla="*/ 349 w 671"/>
                    <a:gd name="T89" fmla="*/ 269 h 440"/>
                    <a:gd name="T90" fmla="*/ 315 w 671"/>
                    <a:gd name="T91" fmla="*/ 250 h 440"/>
                    <a:gd name="T92" fmla="*/ 281 w 671"/>
                    <a:gd name="T93" fmla="*/ 232 h 440"/>
                    <a:gd name="T94" fmla="*/ 248 w 671"/>
                    <a:gd name="T95" fmla="*/ 214 h 440"/>
                    <a:gd name="T96" fmla="*/ 213 w 671"/>
                    <a:gd name="T97" fmla="*/ 197 h 440"/>
                    <a:gd name="T98" fmla="*/ 179 w 671"/>
                    <a:gd name="T99" fmla="*/ 180 h 440"/>
                    <a:gd name="T100" fmla="*/ 145 w 671"/>
                    <a:gd name="T101" fmla="*/ 162 h 440"/>
                    <a:gd name="T102" fmla="*/ 112 w 671"/>
                    <a:gd name="T103" fmla="*/ 145 h 440"/>
                    <a:gd name="T104" fmla="*/ 79 w 671"/>
                    <a:gd name="T105" fmla="*/ 126 h 440"/>
                    <a:gd name="T106" fmla="*/ 44 w 671"/>
                    <a:gd name="T107" fmla="*/ 106 h 440"/>
                    <a:gd name="T108" fmla="*/ 17 w 671"/>
                    <a:gd name="T109" fmla="*/ 90 h 440"/>
                    <a:gd name="T110" fmla="*/ 4 w 671"/>
                    <a:gd name="T111" fmla="*/ 76 h 440"/>
                    <a:gd name="T112" fmla="*/ 0 w 671"/>
                    <a:gd name="T113" fmla="*/ 57 h 440"/>
                    <a:gd name="T114" fmla="*/ 1 w 671"/>
                    <a:gd name="T115" fmla="*/ 38 h 440"/>
                    <a:gd name="T116" fmla="*/ 9 w 671"/>
                    <a:gd name="T117" fmla="*/ 21 h 440"/>
                    <a:gd name="T118" fmla="*/ 23 w 671"/>
                    <a:gd name="T119" fmla="*/ 6 h 440"/>
                    <a:gd name="T120" fmla="*/ 40 w 671"/>
                    <a:gd name="T121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71" h="440">
                      <a:moveTo>
                        <a:pt x="40" y="0"/>
                      </a:moveTo>
                      <a:lnTo>
                        <a:pt x="47" y="1"/>
                      </a:lnTo>
                      <a:lnTo>
                        <a:pt x="53" y="4"/>
                      </a:lnTo>
                      <a:lnTo>
                        <a:pt x="59" y="6"/>
                      </a:lnTo>
                      <a:lnTo>
                        <a:pt x="65" y="10"/>
                      </a:lnTo>
                      <a:lnTo>
                        <a:pt x="71" y="13"/>
                      </a:lnTo>
                      <a:lnTo>
                        <a:pt x="77" y="16"/>
                      </a:lnTo>
                      <a:lnTo>
                        <a:pt x="83" y="18"/>
                      </a:lnTo>
                      <a:lnTo>
                        <a:pt x="89" y="21"/>
                      </a:lnTo>
                      <a:lnTo>
                        <a:pt x="95" y="24"/>
                      </a:lnTo>
                      <a:lnTo>
                        <a:pt x="101" y="28"/>
                      </a:lnTo>
                      <a:lnTo>
                        <a:pt x="108" y="30"/>
                      </a:lnTo>
                      <a:lnTo>
                        <a:pt x="115" y="33"/>
                      </a:lnTo>
                      <a:lnTo>
                        <a:pt x="120" y="37"/>
                      </a:lnTo>
                      <a:lnTo>
                        <a:pt x="127" y="40"/>
                      </a:lnTo>
                      <a:lnTo>
                        <a:pt x="133" y="42"/>
                      </a:lnTo>
                      <a:lnTo>
                        <a:pt x="140" y="45"/>
                      </a:lnTo>
                      <a:lnTo>
                        <a:pt x="145" y="49"/>
                      </a:lnTo>
                      <a:lnTo>
                        <a:pt x="152" y="52"/>
                      </a:lnTo>
                      <a:lnTo>
                        <a:pt x="157" y="54"/>
                      </a:lnTo>
                      <a:lnTo>
                        <a:pt x="164" y="58"/>
                      </a:lnTo>
                      <a:lnTo>
                        <a:pt x="171" y="61"/>
                      </a:lnTo>
                      <a:lnTo>
                        <a:pt x="176" y="65"/>
                      </a:lnTo>
                      <a:lnTo>
                        <a:pt x="183" y="68"/>
                      </a:lnTo>
                      <a:lnTo>
                        <a:pt x="188" y="70"/>
                      </a:lnTo>
                      <a:lnTo>
                        <a:pt x="195" y="74"/>
                      </a:lnTo>
                      <a:lnTo>
                        <a:pt x="200" y="77"/>
                      </a:lnTo>
                      <a:lnTo>
                        <a:pt x="207" y="81"/>
                      </a:lnTo>
                      <a:lnTo>
                        <a:pt x="212" y="85"/>
                      </a:lnTo>
                      <a:lnTo>
                        <a:pt x="219" y="88"/>
                      </a:lnTo>
                      <a:lnTo>
                        <a:pt x="224" y="90"/>
                      </a:lnTo>
                      <a:lnTo>
                        <a:pt x="231" y="94"/>
                      </a:lnTo>
                      <a:lnTo>
                        <a:pt x="236" y="98"/>
                      </a:lnTo>
                      <a:lnTo>
                        <a:pt x="243" y="101"/>
                      </a:lnTo>
                      <a:lnTo>
                        <a:pt x="248" y="105"/>
                      </a:lnTo>
                      <a:lnTo>
                        <a:pt x="255" y="108"/>
                      </a:lnTo>
                      <a:lnTo>
                        <a:pt x="260" y="110"/>
                      </a:lnTo>
                      <a:lnTo>
                        <a:pt x="267" y="114"/>
                      </a:lnTo>
                      <a:lnTo>
                        <a:pt x="272" y="118"/>
                      </a:lnTo>
                      <a:lnTo>
                        <a:pt x="279" y="121"/>
                      </a:lnTo>
                      <a:lnTo>
                        <a:pt x="285" y="124"/>
                      </a:lnTo>
                      <a:lnTo>
                        <a:pt x="291" y="128"/>
                      </a:lnTo>
                      <a:lnTo>
                        <a:pt x="297" y="130"/>
                      </a:lnTo>
                      <a:lnTo>
                        <a:pt x="303" y="134"/>
                      </a:lnTo>
                      <a:lnTo>
                        <a:pt x="309" y="137"/>
                      </a:lnTo>
                      <a:lnTo>
                        <a:pt x="315" y="141"/>
                      </a:lnTo>
                      <a:lnTo>
                        <a:pt x="321" y="145"/>
                      </a:lnTo>
                      <a:lnTo>
                        <a:pt x="327" y="148"/>
                      </a:lnTo>
                      <a:lnTo>
                        <a:pt x="333" y="150"/>
                      </a:lnTo>
                      <a:lnTo>
                        <a:pt x="339" y="154"/>
                      </a:lnTo>
                      <a:lnTo>
                        <a:pt x="345" y="157"/>
                      </a:lnTo>
                      <a:lnTo>
                        <a:pt x="351" y="160"/>
                      </a:lnTo>
                      <a:lnTo>
                        <a:pt x="357" y="164"/>
                      </a:lnTo>
                      <a:lnTo>
                        <a:pt x="363" y="166"/>
                      </a:lnTo>
                      <a:lnTo>
                        <a:pt x="369" y="170"/>
                      </a:lnTo>
                      <a:lnTo>
                        <a:pt x="376" y="173"/>
                      </a:lnTo>
                      <a:lnTo>
                        <a:pt x="383" y="176"/>
                      </a:lnTo>
                      <a:lnTo>
                        <a:pt x="388" y="178"/>
                      </a:lnTo>
                      <a:lnTo>
                        <a:pt x="395" y="182"/>
                      </a:lnTo>
                      <a:lnTo>
                        <a:pt x="400" y="185"/>
                      </a:lnTo>
                      <a:lnTo>
                        <a:pt x="407" y="189"/>
                      </a:lnTo>
                      <a:lnTo>
                        <a:pt x="413" y="192"/>
                      </a:lnTo>
                      <a:lnTo>
                        <a:pt x="420" y="196"/>
                      </a:lnTo>
                      <a:lnTo>
                        <a:pt x="427" y="198"/>
                      </a:lnTo>
                      <a:lnTo>
                        <a:pt x="432" y="201"/>
                      </a:lnTo>
                      <a:lnTo>
                        <a:pt x="435" y="204"/>
                      </a:lnTo>
                      <a:lnTo>
                        <a:pt x="439" y="206"/>
                      </a:lnTo>
                      <a:lnTo>
                        <a:pt x="441" y="208"/>
                      </a:lnTo>
                      <a:lnTo>
                        <a:pt x="445" y="212"/>
                      </a:lnTo>
                      <a:lnTo>
                        <a:pt x="449" y="214"/>
                      </a:lnTo>
                      <a:lnTo>
                        <a:pt x="453" y="217"/>
                      </a:lnTo>
                      <a:lnTo>
                        <a:pt x="456" y="218"/>
                      </a:lnTo>
                      <a:lnTo>
                        <a:pt x="460" y="222"/>
                      </a:lnTo>
                      <a:lnTo>
                        <a:pt x="463" y="224"/>
                      </a:lnTo>
                      <a:lnTo>
                        <a:pt x="467" y="226"/>
                      </a:lnTo>
                      <a:lnTo>
                        <a:pt x="471" y="229"/>
                      </a:lnTo>
                      <a:lnTo>
                        <a:pt x="475" y="232"/>
                      </a:lnTo>
                      <a:lnTo>
                        <a:pt x="477" y="233"/>
                      </a:lnTo>
                      <a:lnTo>
                        <a:pt x="481" y="236"/>
                      </a:lnTo>
                      <a:lnTo>
                        <a:pt x="485" y="238"/>
                      </a:lnTo>
                      <a:lnTo>
                        <a:pt x="489" y="241"/>
                      </a:lnTo>
                      <a:lnTo>
                        <a:pt x="492" y="244"/>
                      </a:lnTo>
                      <a:lnTo>
                        <a:pt x="496" y="246"/>
                      </a:lnTo>
                      <a:lnTo>
                        <a:pt x="499" y="248"/>
                      </a:lnTo>
                      <a:lnTo>
                        <a:pt x="503" y="250"/>
                      </a:lnTo>
                      <a:lnTo>
                        <a:pt x="507" y="253"/>
                      </a:lnTo>
                      <a:lnTo>
                        <a:pt x="511" y="256"/>
                      </a:lnTo>
                      <a:lnTo>
                        <a:pt x="513" y="258"/>
                      </a:lnTo>
                      <a:lnTo>
                        <a:pt x="517" y="261"/>
                      </a:lnTo>
                      <a:lnTo>
                        <a:pt x="521" y="262"/>
                      </a:lnTo>
                      <a:lnTo>
                        <a:pt x="525" y="265"/>
                      </a:lnTo>
                      <a:lnTo>
                        <a:pt x="528" y="268"/>
                      </a:lnTo>
                      <a:lnTo>
                        <a:pt x="532" y="270"/>
                      </a:lnTo>
                      <a:lnTo>
                        <a:pt x="535" y="272"/>
                      </a:lnTo>
                      <a:lnTo>
                        <a:pt x="539" y="274"/>
                      </a:lnTo>
                      <a:lnTo>
                        <a:pt x="543" y="277"/>
                      </a:lnTo>
                      <a:lnTo>
                        <a:pt x="547" y="280"/>
                      </a:lnTo>
                      <a:lnTo>
                        <a:pt x="549" y="281"/>
                      </a:lnTo>
                      <a:lnTo>
                        <a:pt x="553" y="284"/>
                      </a:lnTo>
                      <a:lnTo>
                        <a:pt x="557" y="286"/>
                      </a:lnTo>
                      <a:lnTo>
                        <a:pt x="561" y="289"/>
                      </a:lnTo>
                      <a:lnTo>
                        <a:pt x="565" y="290"/>
                      </a:lnTo>
                      <a:lnTo>
                        <a:pt x="568" y="293"/>
                      </a:lnTo>
                      <a:lnTo>
                        <a:pt x="572" y="296"/>
                      </a:lnTo>
                      <a:lnTo>
                        <a:pt x="576" y="298"/>
                      </a:lnTo>
                      <a:lnTo>
                        <a:pt x="579" y="301"/>
                      </a:lnTo>
                      <a:lnTo>
                        <a:pt x="583" y="302"/>
                      </a:lnTo>
                      <a:lnTo>
                        <a:pt x="585" y="305"/>
                      </a:lnTo>
                      <a:lnTo>
                        <a:pt x="589" y="308"/>
                      </a:lnTo>
                      <a:lnTo>
                        <a:pt x="593" y="310"/>
                      </a:lnTo>
                      <a:lnTo>
                        <a:pt x="597" y="313"/>
                      </a:lnTo>
                      <a:lnTo>
                        <a:pt x="601" y="314"/>
                      </a:lnTo>
                      <a:lnTo>
                        <a:pt x="604" y="317"/>
                      </a:lnTo>
                      <a:lnTo>
                        <a:pt x="607" y="320"/>
                      </a:lnTo>
                      <a:lnTo>
                        <a:pt x="611" y="322"/>
                      </a:lnTo>
                      <a:lnTo>
                        <a:pt x="615" y="324"/>
                      </a:lnTo>
                      <a:lnTo>
                        <a:pt x="619" y="326"/>
                      </a:lnTo>
                      <a:lnTo>
                        <a:pt x="621" y="329"/>
                      </a:lnTo>
                      <a:lnTo>
                        <a:pt x="625" y="332"/>
                      </a:lnTo>
                      <a:lnTo>
                        <a:pt x="628" y="334"/>
                      </a:lnTo>
                      <a:lnTo>
                        <a:pt x="632" y="337"/>
                      </a:lnTo>
                      <a:lnTo>
                        <a:pt x="636" y="338"/>
                      </a:lnTo>
                      <a:lnTo>
                        <a:pt x="640" y="341"/>
                      </a:lnTo>
                      <a:lnTo>
                        <a:pt x="643" y="344"/>
                      </a:lnTo>
                      <a:lnTo>
                        <a:pt x="647" y="348"/>
                      </a:lnTo>
                      <a:lnTo>
                        <a:pt x="649" y="350"/>
                      </a:lnTo>
                      <a:lnTo>
                        <a:pt x="655" y="353"/>
                      </a:lnTo>
                      <a:lnTo>
                        <a:pt x="657" y="356"/>
                      </a:lnTo>
                      <a:lnTo>
                        <a:pt x="661" y="358"/>
                      </a:lnTo>
                      <a:lnTo>
                        <a:pt x="663" y="361"/>
                      </a:lnTo>
                      <a:lnTo>
                        <a:pt x="664" y="364"/>
                      </a:lnTo>
                      <a:lnTo>
                        <a:pt x="664" y="368"/>
                      </a:lnTo>
                      <a:lnTo>
                        <a:pt x="667" y="373"/>
                      </a:lnTo>
                      <a:lnTo>
                        <a:pt x="667" y="377"/>
                      </a:lnTo>
                      <a:lnTo>
                        <a:pt x="667" y="382"/>
                      </a:lnTo>
                      <a:lnTo>
                        <a:pt x="668" y="388"/>
                      </a:lnTo>
                      <a:lnTo>
                        <a:pt x="671" y="393"/>
                      </a:lnTo>
                      <a:lnTo>
                        <a:pt x="671" y="398"/>
                      </a:lnTo>
                      <a:lnTo>
                        <a:pt x="671" y="404"/>
                      </a:lnTo>
                      <a:lnTo>
                        <a:pt x="671" y="409"/>
                      </a:lnTo>
                      <a:lnTo>
                        <a:pt x="671" y="413"/>
                      </a:lnTo>
                      <a:lnTo>
                        <a:pt x="671" y="418"/>
                      </a:lnTo>
                      <a:lnTo>
                        <a:pt x="671" y="422"/>
                      </a:lnTo>
                      <a:lnTo>
                        <a:pt x="671" y="425"/>
                      </a:lnTo>
                      <a:lnTo>
                        <a:pt x="671" y="428"/>
                      </a:lnTo>
                      <a:lnTo>
                        <a:pt x="667" y="430"/>
                      </a:lnTo>
                      <a:lnTo>
                        <a:pt x="663" y="432"/>
                      </a:lnTo>
                      <a:lnTo>
                        <a:pt x="659" y="434"/>
                      </a:lnTo>
                      <a:lnTo>
                        <a:pt x="655" y="436"/>
                      </a:lnTo>
                      <a:lnTo>
                        <a:pt x="652" y="437"/>
                      </a:lnTo>
                      <a:lnTo>
                        <a:pt x="648" y="438"/>
                      </a:lnTo>
                      <a:lnTo>
                        <a:pt x="643" y="440"/>
                      </a:lnTo>
                      <a:lnTo>
                        <a:pt x="640" y="440"/>
                      </a:lnTo>
                      <a:lnTo>
                        <a:pt x="637" y="440"/>
                      </a:lnTo>
                      <a:lnTo>
                        <a:pt x="633" y="440"/>
                      </a:lnTo>
                      <a:lnTo>
                        <a:pt x="629" y="440"/>
                      </a:lnTo>
                      <a:lnTo>
                        <a:pt x="627" y="440"/>
                      </a:lnTo>
                      <a:lnTo>
                        <a:pt x="623" y="440"/>
                      </a:lnTo>
                      <a:lnTo>
                        <a:pt x="619" y="440"/>
                      </a:lnTo>
                      <a:lnTo>
                        <a:pt x="616" y="440"/>
                      </a:lnTo>
                      <a:lnTo>
                        <a:pt x="613" y="440"/>
                      </a:lnTo>
                      <a:lnTo>
                        <a:pt x="609" y="438"/>
                      </a:lnTo>
                      <a:lnTo>
                        <a:pt x="605" y="437"/>
                      </a:lnTo>
                      <a:lnTo>
                        <a:pt x="601" y="436"/>
                      </a:lnTo>
                      <a:lnTo>
                        <a:pt x="599" y="434"/>
                      </a:lnTo>
                      <a:lnTo>
                        <a:pt x="595" y="433"/>
                      </a:lnTo>
                      <a:lnTo>
                        <a:pt x="592" y="432"/>
                      </a:lnTo>
                      <a:lnTo>
                        <a:pt x="589" y="429"/>
                      </a:lnTo>
                      <a:lnTo>
                        <a:pt x="585" y="428"/>
                      </a:lnTo>
                      <a:lnTo>
                        <a:pt x="583" y="426"/>
                      </a:lnTo>
                      <a:lnTo>
                        <a:pt x="580" y="425"/>
                      </a:lnTo>
                      <a:lnTo>
                        <a:pt x="576" y="422"/>
                      </a:lnTo>
                      <a:lnTo>
                        <a:pt x="573" y="421"/>
                      </a:lnTo>
                      <a:lnTo>
                        <a:pt x="569" y="418"/>
                      </a:lnTo>
                      <a:lnTo>
                        <a:pt x="567" y="416"/>
                      </a:lnTo>
                      <a:lnTo>
                        <a:pt x="563" y="414"/>
                      </a:lnTo>
                      <a:lnTo>
                        <a:pt x="560" y="413"/>
                      </a:lnTo>
                      <a:lnTo>
                        <a:pt x="556" y="409"/>
                      </a:lnTo>
                      <a:lnTo>
                        <a:pt x="553" y="406"/>
                      </a:lnTo>
                      <a:lnTo>
                        <a:pt x="549" y="404"/>
                      </a:lnTo>
                      <a:lnTo>
                        <a:pt x="547" y="401"/>
                      </a:lnTo>
                      <a:lnTo>
                        <a:pt x="544" y="398"/>
                      </a:lnTo>
                      <a:lnTo>
                        <a:pt x="541" y="396"/>
                      </a:lnTo>
                      <a:lnTo>
                        <a:pt x="537" y="393"/>
                      </a:lnTo>
                      <a:lnTo>
                        <a:pt x="535" y="392"/>
                      </a:lnTo>
                      <a:lnTo>
                        <a:pt x="532" y="388"/>
                      </a:lnTo>
                      <a:lnTo>
                        <a:pt x="528" y="385"/>
                      </a:lnTo>
                      <a:lnTo>
                        <a:pt x="525" y="382"/>
                      </a:lnTo>
                      <a:lnTo>
                        <a:pt x="521" y="380"/>
                      </a:lnTo>
                      <a:lnTo>
                        <a:pt x="519" y="377"/>
                      </a:lnTo>
                      <a:lnTo>
                        <a:pt x="515" y="374"/>
                      </a:lnTo>
                      <a:lnTo>
                        <a:pt x="512" y="372"/>
                      </a:lnTo>
                      <a:lnTo>
                        <a:pt x="509" y="370"/>
                      </a:lnTo>
                      <a:lnTo>
                        <a:pt x="504" y="366"/>
                      </a:lnTo>
                      <a:lnTo>
                        <a:pt x="501" y="365"/>
                      </a:lnTo>
                      <a:lnTo>
                        <a:pt x="499" y="362"/>
                      </a:lnTo>
                      <a:lnTo>
                        <a:pt x="496" y="358"/>
                      </a:lnTo>
                      <a:lnTo>
                        <a:pt x="492" y="356"/>
                      </a:lnTo>
                      <a:lnTo>
                        <a:pt x="489" y="354"/>
                      </a:lnTo>
                      <a:lnTo>
                        <a:pt x="485" y="353"/>
                      </a:lnTo>
                      <a:lnTo>
                        <a:pt x="483" y="350"/>
                      </a:lnTo>
                      <a:lnTo>
                        <a:pt x="479" y="348"/>
                      </a:lnTo>
                      <a:lnTo>
                        <a:pt x="475" y="346"/>
                      </a:lnTo>
                      <a:lnTo>
                        <a:pt x="472" y="344"/>
                      </a:lnTo>
                      <a:lnTo>
                        <a:pt x="469" y="342"/>
                      </a:lnTo>
                      <a:lnTo>
                        <a:pt x="465" y="341"/>
                      </a:lnTo>
                      <a:lnTo>
                        <a:pt x="463" y="340"/>
                      </a:lnTo>
                      <a:lnTo>
                        <a:pt x="460" y="338"/>
                      </a:lnTo>
                      <a:lnTo>
                        <a:pt x="456" y="337"/>
                      </a:lnTo>
                      <a:lnTo>
                        <a:pt x="449" y="333"/>
                      </a:lnTo>
                      <a:lnTo>
                        <a:pt x="443" y="328"/>
                      </a:lnTo>
                      <a:lnTo>
                        <a:pt x="436" y="322"/>
                      </a:lnTo>
                      <a:lnTo>
                        <a:pt x="429" y="320"/>
                      </a:lnTo>
                      <a:lnTo>
                        <a:pt x="423" y="314"/>
                      </a:lnTo>
                      <a:lnTo>
                        <a:pt x="416" y="310"/>
                      </a:lnTo>
                      <a:lnTo>
                        <a:pt x="409" y="305"/>
                      </a:lnTo>
                      <a:lnTo>
                        <a:pt x="403" y="301"/>
                      </a:lnTo>
                      <a:lnTo>
                        <a:pt x="396" y="297"/>
                      </a:lnTo>
                      <a:lnTo>
                        <a:pt x="389" y="293"/>
                      </a:lnTo>
                      <a:lnTo>
                        <a:pt x="383" y="289"/>
                      </a:lnTo>
                      <a:lnTo>
                        <a:pt x="376" y="285"/>
                      </a:lnTo>
                      <a:lnTo>
                        <a:pt x="369" y="281"/>
                      </a:lnTo>
                      <a:lnTo>
                        <a:pt x="363" y="277"/>
                      </a:lnTo>
                      <a:lnTo>
                        <a:pt x="356" y="273"/>
                      </a:lnTo>
                      <a:lnTo>
                        <a:pt x="349" y="269"/>
                      </a:lnTo>
                      <a:lnTo>
                        <a:pt x="343" y="265"/>
                      </a:lnTo>
                      <a:lnTo>
                        <a:pt x="336" y="262"/>
                      </a:lnTo>
                      <a:lnTo>
                        <a:pt x="329" y="257"/>
                      </a:lnTo>
                      <a:lnTo>
                        <a:pt x="321" y="254"/>
                      </a:lnTo>
                      <a:lnTo>
                        <a:pt x="315" y="250"/>
                      </a:lnTo>
                      <a:lnTo>
                        <a:pt x="309" y="248"/>
                      </a:lnTo>
                      <a:lnTo>
                        <a:pt x="301" y="244"/>
                      </a:lnTo>
                      <a:lnTo>
                        <a:pt x="295" y="240"/>
                      </a:lnTo>
                      <a:lnTo>
                        <a:pt x="288" y="236"/>
                      </a:lnTo>
                      <a:lnTo>
                        <a:pt x="281" y="232"/>
                      </a:lnTo>
                      <a:lnTo>
                        <a:pt x="275" y="229"/>
                      </a:lnTo>
                      <a:lnTo>
                        <a:pt x="268" y="226"/>
                      </a:lnTo>
                      <a:lnTo>
                        <a:pt x="261" y="222"/>
                      </a:lnTo>
                      <a:lnTo>
                        <a:pt x="255" y="218"/>
                      </a:lnTo>
                      <a:lnTo>
                        <a:pt x="248" y="214"/>
                      </a:lnTo>
                      <a:lnTo>
                        <a:pt x="241" y="212"/>
                      </a:lnTo>
                      <a:lnTo>
                        <a:pt x="233" y="208"/>
                      </a:lnTo>
                      <a:lnTo>
                        <a:pt x="227" y="205"/>
                      </a:lnTo>
                      <a:lnTo>
                        <a:pt x="220" y="201"/>
                      </a:lnTo>
                      <a:lnTo>
                        <a:pt x="213" y="197"/>
                      </a:lnTo>
                      <a:lnTo>
                        <a:pt x="207" y="193"/>
                      </a:lnTo>
                      <a:lnTo>
                        <a:pt x="200" y="190"/>
                      </a:lnTo>
                      <a:lnTo>
                        <a:pt x="192" y="188"/>
                      </a:lnTo>
                      <a:lnTo>
                        <a:pt x="185" y="184"/>
                      </a:lnTo>
                      <a:lnTo>
                        <a:pt x="179" y="180"/>
                      </a:lnTo>
                      <a:lnTo>
                        <a:pt x="172" y="176"/>
                      </a:lnTo>
                      <a:lnTo>
                        <a:pt x="165" y="173"/>
                      </a:lnTo>
                      <a:lnTo>
                        <a:pt x="159" y="170"/>
                      </a:lnTo>
                      <a:lnTo>
                        <a:pt x="152" y="166"/>
                      </a:lnTo>
                      <a:lnTo>
                        <a:pt x="145" y="162"/>
                      </a:lnTo>
                      <a:lnTo>
                        <a:pt x="139" y="160"/>
                      </a:lnTo>
                      <a:lnTo>
                        <a:pt x="132" y="157"/>
                      </a:lnTo>
                      <a:lnTo>
                        <a:pt x="125" y="152"/>
                      </a:lnTo>
                      <a:lnTo>
                        <a:pt x="119" y="149"/>
                      </a:lnTo>
                      <a:lnTo>
                        <a:pt x="112" y="145"/>
                      </a:lnTo>
                      <a:lnTo>
                        <a:pt x="105" y="142"/>
                      </a:lnTo>
                      <a:lnTo>
                        <a:pt x="97" y="137"/>
                      </a:lnTo>
                      <a:lnTo>
                        <a:pt x="92" y="134"/>
                      </a:lnTo>
                      <a:lnTo>
                        <a:pt x="84" y="130"/>
                      </a:lnTo>
                      <a:lnTo>
                        <a:pt x="79" y="126"/>
                      </a:lnTo>
                      <a:lnTo>
                        <a:pt x="71" y="122"/>
                      </a:lnTo>
                      <a:lnTo>
                        <a:pt x="65" y="118"/>
                      </a:lnTo>
                      <a:lnTo>
                        <a:pt x="57" y="114"/>
                      </a:lnTo>
                      <a:lnTo>
                        <a:pt x="51" y="112"/>
                      </a:lnTo>
                      <a:lnTo>
                        <a:pt x="44" y="106"/>
                      </a:lnTo>
                      <a:lnTo>
                        <a:pt x="37" y="102"/>
                      </a:lnTo>
                      <a:lnTo>
                        <a:pt x="32" y="100"/>
                      </a:lnTo>
                      <a:lnTo>
                        <a:pt x="25" y="96"/>
                      </a:lnTo>
                      <a:lnTo>
                        <a:pt x="20" y="94"/>
                      </a:lnTo>
                      <a:lnTo>
                        <a:pt x="17" y="90"/>
                      </a:lnTo>
                      <a:lnTo>
                        <a:pt x="13" y="88"/>
                      </a:lnTo>
                      <a:lnTo>
                        <a:pt x="12" y="85"/>
                      </a:lnTo>
                      <a:lnTo>
                        <a:pt x="8" y="81"/>
                      </a:lnTo>
                      <a:lnTo>
                        <a:pt x="7" y="78"/>
                      </a:lnTo>
                      <a:lnTo>
                        <a:pt x="4" y="76"/>
                      </a:lnTo>
                      <a:lnTo>
                        <a:pt x="4" y="72"/>
                      </a:lnTo>
                      <a:lnTo>
                        <a:pt x="1" y="68"/>
                      </a:lnTo>
                      <a:lnTo>
                        <a:pt x="1" y="64"/>
                      </a:lnTo>
                      <a:lnTo>
                        <a:pt x="0" y="61"/>
                      </a:lnTo>
                      <a:lnTo>
                        <a:pt x="0" y="57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1" y="42"/>
                      </a:lnTo>
                      <a:lnTo>
                        <a:pt x="1" y="38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7" y="28"/>
                      </a:lnTo>
                      <a:lnTo>
                        <a:pt x="8" y="25"/>
                      </a:lnTo>
                      <a:lnTo>
                        <a:pt x="9" y="21"/>
                      </a:lnTo>
                      <a:lnTo>
                        <a:pt x="12" y="18"/>
                      </a:lnTo>
                      <a:lnTo>
                        <a:pt x="15" y="16"/>
                      </a:lnTo>
                      <a:lnTo>
                        <a:pt x="16" y="13"/>
                      </a:lnTo>
                      <a:lnTo>
                        <a:pt x="20" y="9"/>
                      </a:lnTo>
                      <a:lnTo>
                        <a:pt x="23" y="6"/>
                      </a:lnTo>
                      <a:lnTo>
                        <a:pt x="25" y="5"/>
                      </a:lnTo>
                      <a:lnTo>
                        <a:pt x="29" y="4"/>
                      </a:lnTo>
                      <a:lnTo>
                        <a:pt x="32" y="1"/>
                      </a:lnTo>
                      <a:lnTo>
                        <a:pt x="36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3D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50" name="Freeform 25"/>
                <p:cNvSpPr>
                  <a:spLocks/>
                </p:cNvSpPr>
                <p:nvPr/>
              </p:nvSpPr>
              <p:spPr bwMode="auto">
                <a:xfrm>
                  <a:off x="481" y="1821"/>
                  <a:ext cx="108" cy="55"/>
                </a:xfrm>
                <a:custGeom>
                  <a:avLst/>
                  <a:gdLst>
                    <a:gd name="T0" fmla="*/ 397 w 432"/>
                    <a:gd name="T1" fmla="*/ 1 h 221"/>
                    <a:gd name="T2" fmla="*/ 414 w 432"/>
                    <a:gd name="T3" fmla="*/ 11 h 221"/>
                    <a:gd name="T4" fmla="*/ 425 w 432"/>
                    <a:gd name="T5" fmla="*/ 25 h 221"/>
                    <a:gd name="T6" fmla="*/ 430 w 432"/>
                    <a:gd name="T7" fmla="*/ 44 h 221"/>
                    <a:gd name="T8" fmla="*/ 430 w 432"/>
                    <a:gd name="T9" fmla="*/ 64 h 221"/>
                    <a:gd name="T10" fmla="*/ 422 w 432"/>
                    <a:gd name="T11" fmla="*/ 81 h 221"/>
                    <a:gd name="T12" fmla="*/ 409 w 432"/>
                    <a:gd name="T13" fmla="*/ 95 h 221"/>
                    <a:gd name="T14" fmla="*/ 389 w 432"/>
                    <a:gd name="T15" fmla="*/ 103 h 221"/>
                    <a:gd name="T16" fmla="*/ 368 w 432"/>
                    <a:gd name="T17" fmla="*/ 107 h 221"/>
                    <a:gd name="T18" fmla="*/ 348 w 432"/>
                    <a:gd name="T19" fmla="*/ 113 h 221"/>
                    <a:gd name="T20" fmla="*/ 328 w 432"/>
                    <a:gd name="T21" fmla="*/ 120 h 221"/>
                    <a:gd name="T22" fmla="*/ 308 w 432"/>
                    <a:gd name="T23" fmla="*/ 128 h 221"/>
                    <a:gd name="T24" fmla="*/ 288 w 432"/>
                    <a:gd name="T25" fmla="*/ 135 h 221"/>
                    <a:gd name="T26" fmla="*/ 268 w 432"/>
                    <a:gd name="T27" fmla="*/ 143 h 221"/>
                    <a:gd name="T28" fmla="*/ 249 w 432"/>
                    <a:gd name="T29" fmla="*/ 149 h 221"/>
                    <a:gd name="T30" fmla="*/ 229 w 432"/>
                    <a:gd name="T31" fmla="*/ 157 h 221"/>
                    <a:gd name="T32" fmla="*/ 210 w 432"/>
                    <a:gd name="T33" fmla="*/ 164 h 221"/>
                    <a:gd name="T34" fmla="*/ 190 w 432"/>
                    <a:gd name="T35" fmla="*/ 172 h 221"/>
                    <a:gd name="T36" fmla="*/ 170 w 432"/>
                    <a:gd name="T37" fmla="*/ 180 h 221"/>
                    <a:gd name="T38" fmla="*/ 150 w 432"/>
                    <a:gd name="T39" fmla="*/ 187 h 221"/>
                    <a:gd name="T40" fmla="*/ 132 w 432"/>
                    <a:gd name="T41" fmla="*/ 195 h 221"/>
                    <a:gd name="T42" fmla="*/ 110 w 432"/>
                    <a:gd name="T43" fmla="*/ 201 h 221"/>
                    <a:gd name="T44" fmla="*/ 92 w 432"/>
                    <a:gd name="T45" fmla="*/ 208 h 221"/>
                    <a:gd name="T46" fmla="*/ 72 w 432"/>
                    <a:gd name="T47" fmla="*/ 216 h 221"/>
                    <a:gd name="T48" fmla="*/ 54 w 432"/>
                    <a:gd name="T49" fmla="*/ 220 h 221"/>
                    <a:gd name="T50" fmla="*/ 41 w 432"/>
                    <a:gd name="T51" fmla="*/ 221 h 221"/>
                    <a:gd name="T52" fmla="*/ 29 w 432"/>
                    <a:gd name="T53" fmla="*/ 220 h 221"/>
                    <a:gd name="T54" fmla="*/ 12 w 432"/>
                    <a:gd name="T55" fmla="*/ 211 h 221"/>
                    <a:gd name="T56" fmla="*/ 2 w 432"/>
                    <a:gd name="T57" fmla="*/ 192 h 221"/>
                    <a:gd name="T58" fmla="*/ 0 w 432"/>
                    <a:gd name="T59" fmla="*/ 173 h 221"/>
                    <a:gd name="T60" fmla="*/ 1 w 432"/>
                    <a:gd name="T61" fmla="*/ 159 h 221"/>
                    <a:gd name="T62" fmla="*/ 10 w 432"/>
                    <a:gd name="T63" fmla="*/ 137 h 221"/>
                    <a:gd name="T64" fmla="*/ 26 w 432"/>
                    <a:gd name="T65" fmla="*/ 123 h 221"/>
                    <a:gd name="T66" fmla="*/ 40 w 432"/>
                    <a:gd name="T67" fmla="*/ 117 h 221"/>
                    <a:gd name="T68" fmla="*/ 53 w 432"/>
                    <a:gd name="T69" fmla="*/ 117 h 221"/>
                    <a:gd name="T70" fmla="*/ 72 w 432"/>
                    <a:gd name="T71" fmla="*/ 112 h 221"/>
                    <a:gd name="T72" fmla="*/ 92 w 432"/>
                    <a:gd name="T73" fmla="*/ 104 h 221"/>
                    <a:gd name="T74" fmla="*/ 112 w 432"/>
                    <a:gd name="T75" fmla="*/ 96 h 221"/>
                    <a:gd name="T76" fmla="*/ 132 w 432"/>
                    <a:gd name="T77" fmla="*/ 88 h 221"/>
                    <a:gd name="T78" fmla="*/ 152 w 432"/>
                    <a:gd name="T79" fmla="*/ 80 h 221"/>
                    <a:gd name="T80" fmla="*/ 172 w 432"/>
                    <a:gd name="T81" fmla="*/ 72 h 221"/>
                    <a:gd name="T82" fmla="*/ 192 w 432"/>
                    <a:gd name="T83" fmla="*/ 65 h 221"/>
                    <a:gd name="T84" fmla="*/ 213 w 432"/>
                    <a:gd name="T85" fmla="*/ 57 h 221"/>
                    <a:gd name="T86" fmla="*/ 232 w 432"/>
                    <a:gd name="T87" fmla="*/ 49 h 221"/>
                    <a:gd name="T88" fmla="*/ 252 w 432"/>
                    <a:gd name="T89" fmla="*/ 43 h 221"/>
                    <a:gd name="T90" fmla="*/ 272 w 432"/>
                    <a:gd name="T91" fmla="*/ 35 h 221"/>
                    <a:gd name="T92" fmla="*/ 293 w 432"/>
                    <a:gd name="T93" fmla="*/ 28 h 221"/>
                    <a:gd name="T94" fmla="*/ 313 w 432"/>
                    <a:gd name="T95" fmla="*/ 21 h 221"/>
                    <a:gd name="T96" fmla="*/ 333 w 432"/>
                    <a:gd name="T97" fmla="*/ 15 h 221"/>
                    <a:gd name="T98" fmla="*/ 354 w 432"/>
                    <a:gd name="T99" fmla="*/ 8 h 221"/>
                    <a:gd name="T100" fmla="*/ 374 w 432"/>
                    <a:gd name="T101" fmla="*/ 1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32" h="221">
                      <a:moveTo>
                        <a:pt x="381" y="1"/>
                      </a:moveTo>
                      <a:lnTo>
                        <a:pt x="386" y="0"/>
                      </a:lnTo>
                      <a:lnTo>
                        <a:pt x="392" y="0"/>
                      </a:lnTo>
                      <a:lnTo>
                        <a:pt x="397" y="1"/>
                      </a:lnTo>
                      <a:lnTo>
                        <a:pt x="402" y="3"/>
                      </a:lnTo>
                      <a:lnTo>
                        <a:pt x="406" y="5"/>
                      </a:lnTo>
                      <a:lnTo>
                        <a:pt x="410" y="8"/>
                      </a:lnTo>
                      <a:lnTo>
                        <a:pt x="414" y="11"/>
                      </a:lnTo>
                      <a:lnTo>
                        <a:pt x="418" y="13"/>
                      </a:lnTo>
                      <a:lnTo>
                        <a:pt x="421" y="17"/>
                      </a:lnTo>
                      <a:lnTo>
                        <a:pt x="424" y="21"/>
                      </a:lnTo>
                      <a:lnTo>
                        <a:pt x="425" y="25"/>
                      </a:lnTo>
                      <a:lnTo>
                        <a:pt x="428" y="29"/>
                      </a:lnTo>
                      <a:lnTo>
                        <a:pt x="429" y="35"/>
                      </a:lnTo>
                      <a:lnTo>
                        <a:pt x="430" y="40"/>
                      </a:lnTo>
                      <a:lnTo>
                        <a:pt x="430" y="44"/>
                      </a:lnTo>
                      <a:lnTo>
                        <a:pt x="432" y="49"/>
                      </a:lnTo>
                      <a:lnTo>
                        <a:pt x="430" y="55"/>
                      </a:lnTo>
                      <a:lnTo>
                        <a:pt x="430" y="59"/>
                      </a:lnTo>
                      <a:lnTo>
                        <a:pt x="430" y="64"/>
                      </a:lnTo>
                      <a:lnTo>
                        <a:pt x="429" y="68"/>
                      </a:lnTo>
                      <a:lnTo>
                        <a:pt x="426" y="73"/>
                      </a:lnTo>
                      <a:lnTo>
                        <a:pt x="425" y="77"/>
                      </a:lnTo>
                      <a:lnTo>
                        <a:pt x="422" y="81"/>
                      </a:lnTo>
                      <a:lnTo>
                        <a:pt x="421" y="87"/>
                      </a:lnTo>
                      <a:lnTo>
                        <a:pt x="417" y="89"/>
                      </a:lnTo>
                      <a:lnTo>
                        <a:pt x="413" y="92"/>
                      </a:lnTo>
                      <a:lnTo>
                        <a:pt x="409" y="95"/>
                      </a:lnTo>
                      <a:lnTo>
                        <a:pt x="405" y="99"/>
                      </a:lnTo>
                      <a:lnTo>
                        <a:pt x="400" y="100"/>
                      </a:lnTo>
                      <a:lnTo>
                        <a:pt x="394" y="101"/>
                      </a:lnTo>
                      <a:lnTo>
                        <a:pt x="389" y="103"/>
                      </a:lnTo>
                      <a:lnTo>
                        <a:pt x="384" y="104"/>
                      </a:lnTo>
                      <a:lnTo>
                        <a:pt x="378" y="104"/>
                      </a:lnTo>
                      <a:lnTo>
                        <a:pt x="373" y="107"/>
                      </a:lnTo>
                      <a:lnTo>
                        <a:pt x="368" y="107"/>
                      </a:lnTo>
                      <a:lnTo>
                        <a:pt x="364" y="109"/>
                      </a:lnTo>
                      <a:lnTo>
                        <a:pt x="357" y="111"/>
                      </a:lnTo>
                      <a:lnTo>
                        <a:pt x="352" y="113"/>
                      </a:lnTo>
                      <a:lnTo>
                        <a:pt x="348" y="113"/>
                      </a:lnTo>
                      <a:lnTo>
                        <a:pt x="342" y="116"/>
                      </a:lnTo>
                      <a:lnTo>
                        <a:pt x="337" y="117"/>
                      </a:lnTo>
                      <a:lnTo>
                        <a:pt x="333" y="119"/>
                      </a:lnTo>
                      <a:lnTo>
                        <a:pt x="328" y="120"/>
                      </a:lnTo>
                      <a:lnTo>
                        <a:pt x="322" y="123"/>
                      </a:lnTo>
                      <a:lnTo>
                        <a:pt x="317" y="124"/>
                      </a:lnTo>
                      <a:lnTo>
                        <a:pt x="313" y="125"/>
                      </a:lnTo>
                      <a:lnTo>
                        <a:pt x="308" y="128"/>
                      </a:lnTo>
                      <a:lnTo>
                        <a:pt x="304" y="131"/>
                      </a:lnTo>
                      <a:lnTo>
                        <a:pt x="297" y="131"/>
                      </a:lnTo>
                      <a:lnTo>
                        <a:pt x="293" y="133"/>
                      </a:lnTo>
                      <a:lnTo>
                        <a:pt x="288" y="135"/>
                      </a:lnTo>
                      <a:lnTo>
                        <a:pt x="282" y="137"/>
                      </a:lnTo>
                      <a:lnTo>
                        <a:pt x="277" y="139"/>
                      </a:lnTo>
                      <a:lnTo>
                        <a:pt x="273" y="140"/>
                      </a:lnTo>
                      <a:lnTo>
                        <a:pt x="268" y="143"/>
                      </a:lnTo>
                      <a:lnTo>
                        <a:pt x="264" y="144"/>
                      </a:lnTo>
                      <a:lnTo>
                        <a:pt x="258" y="147"/>
                      </a:lnTo>
                      <a:lnTo>
                        <a:pt x="253" y="148"/>
                      </a:lnTo>
                      <a:lnTo>
                        <a:pt x="249" y="149"/>
                      </a:lnTo>
                      <a:lnTo>
                        <a:pt x="244" y="152"/>
                      </a:lnTo>
                      <a:lnTo>
                        <a:pt x="238" y="153"/>
                      </a:lnTo>
                      <a:lnTo>
                        <a:pt x="234" y="155"/>
                      </a:lnTo>
                      <a:lnTo>
                        <a:pt x="229" y="157"/>
                      </a:lnTo>
                      <a:lnTo>
                        <a:pt x="225" y="160"/>
                      </a:lnTo>
                      <a:lnTo>
                        <a:pt x="220" y="161"/>
                      </a:lnTo>
                      <a:lnTo>
                        <a:pt x="214" y="163"/>
                      </a:lnTo>
                      <a:lnTo>
                        <a:pt x="210" y="164"/>
                      </a:lnTo>
                      <a:lnTo>
                        <a:pt x="205" y="168"/>
                      </a:lnTo>
                      <a:lnTo>
                        <a:pt x="200" y="168"/>
                      </a:lnTo>
                      <a:lnTo>
                        <a:pt x="196" y="171"/>
                      </a:lnTo>
                      <a:lnTo>
                        <a:pt x="190" y="172"/>
                      </a:lnTo>
                      <a:lnTo>
                        <a:pt x="186" y="175"/>
                      </a:lnTo>
                      <a:lnTo>
                        <a:pt x="180" y="176"/>
                      </a:lnTo>
                      <a:lnTo>
                        <a:pt x="176" y="177"/>
                      </a:lnTo>
                      <a:lnTo>
                        <a:pt x="170" y="180"/>
                      </a:lnTo>
                      <a:lnTo>
                        <a:pt x="165" y="183"/>
                      </a:lnTo>
                      <a:lnTo>
                        <a:pt x="161" y="183"/>
                      </a:lnTo>
                      <a:lnTo>
                        <a:pt x="156" y="185"/>
                      </a:lnTo>
                      <a:lnTo>
                        <a:pt x="150" y="187"/>
                      </a:lnTo>
                      <a:lnTo>
                        <a:pt x="146" y="189"/>
                      </a:lnTo>
                      <a:lnTo>
                        <a:pt x="141" y="191"/>
                      </a:lnTo>
                      <a:lnTo>
                        <a:pt x="136" y="192"/>
                      </a:lnTo>
                      <a:lnTo>
                        <a:pt x="132" y="195"/>
                      </a:lnTo>
                      <a:lnTo>
                        <a:pt x="126" y="196"/>
                      </a:lnTo>
                      <a:lnTo>
                        <a:pt x="121" y="197"/>
                      </a:lnTo>
                      <a:lnTo>
                        <a:pt x="117" y="200"/>
                      </a:lnTo>
                      <a:lnTo>
                        <a:pt x="110" y="201"/>
                      </a:lnTo>
                      <a:lnTo>
                        <a:pt x="106" y="204"/>
                      </a:lnTo>
                      <a:lnTo>
                        <a:pt x="101" y="205"/>
                      </a:lnTo>
                      <a:lnTo>
                        <a:pt x="96" y="207"/>
                      </a:lnTo>
                      <a:lnTo>
                        <a:pt x="92" y="208"/>
                      </a:lnTo>
                      <a:lnTo>
                        <a:pt x="86" y="211"/>
                      </a:lnTo>
                      <a:lnTo>
                        <a:pt x="81" y="212"/>
                      </a:lnTo>
                      <a:lnTo>
                        <a:pt x="77" y="215"/>
                      </a:lnTo>
                      <a:lnTo>
                        <a:pt x="72" y="216"/>
                      </a:lnTo>
                      <a:lnTo>
                        <a:pt x="66" y="219"/>
                      </a:lnTo>
                      <a:lnTo>
                        <a:pt x="62" y="219"/>
                      </a:lnTo>
                      <a:lnTo>
                        <a:pt x="58" y="220"/>
                      </a:lnTo>
                      <a:lnTo>
                        <a:pt x="54" y="220"/>
                      </a:lnTo>
                      <a:lnTo>
                        <a:pt x="50" y="221"/>
                      </a:lnTo>
                      <a:lnTo>
                        <a:pt x="48" y="221"/>
                      </a:lnTo>
                      <a:lnTo>
                        <a:pt x="44" y="221"/>
                      </a:lnTo>
                      <a:lnTo>
                        <a:pt x="41" y="221"/>
                      </a:lnTo>
                      <a:lnTo>
                        <a:pt x="38" y="221"/>
                      </a:lnTo>
                      <a:lnTo>
                        <a:pt x="34" y="221"/>
                      </a:lnTo>
                      <a:lnTo>
                        <a:pt x="32" y="220"/>
                      </a:lnTo>
                      <a:lnTo>
                        <a:pt x="29" y="220"/>
                      </a:lnTo>
                      <a:lnTo>
                        <a:pt x="26" y="219"/>
                      </a:lnTo>
                      <a:lnTo>
                        <a:pt x="21" y="217"/>
                      </a:lnTo>
                      <a:lnTo>
                        <a:pt x="17" y="215"/>
                      </a:lnTo>
                      <a:lnTo>
                        <a:pt x="12" y="211"/>
                      </a:lnTo>
                      <a:lnTo>
                        <a:pt x="9" y="207"/>
                      </a:lnTo>
                      <a:lnTo>
                        <a:pt x="6" y="201"/>
                      </a:lnTo>
                      <a:lnTo>
                        <a:pt x="5" y="197"/>
                      </a:lnTo>
                      <a:lnTo>
                        <a:pt x="2" y="192"/>
                      </a:lnTo>
                      <a:lnTo>
                        <a:pt x="1" y="187"/>
                      </a:lnTo>
                      <a:lnTo>
                        <a:pt x="0" y="181"/>
                      </a:lnTo>
                      <a:lnTo>
                        <a:pt x="0" y="176"/>
                      </a:lnTo>
                      <a:lnTo>
                        <a:pt x="0" y="173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164"/>
                      </a:lnTo>
                      <a:lnTo>
                        <a:pt x="1" y="159"/>
                      </a:lnTo>
                      <a:lnTo>
                        <a:pt x="2" y="153"/>
                      </a:lnTo>
                      <a:lnTo>
                        <a:pt x="5" y="147"/>
                      </a:lnTo>
                      <a:lnTo>
                        <a:pt x="8" y="143"/>
                      </a:lnTo>
                      <a:lnTo>
                        <a:pt x="10" y="137"/>
                      </a:lnTo>
                      <a:lnTo>
                        <a:pt x="14" y="135"/>
                      </a:lnTo>
                      <a:lnTo>
                        <a:pt x="17" y="128"/>
                      </a:lnTo>
                      <a:lnTo>
                        <a:pt x="21" y="125"/>
                      </a:lnTo>
                      <a:lnTo>
                        <a:pt x="26" y="123"/>
                      </a:lnTo>
                      <a:lnTo>
                        <a:pt x="32" y="120"/>
                      </a:lnTo>
                      <a:lnTo>
                        <a:pt x="34" y="119"/>
                      </a:lnTo>
                      <a:lnTo>
                        <a:pt x="37" y="119"/>
                      </a:lnTo>
                      <a:lnTo>
                        <a:pt x="40" y="117"/>
                      </a:lnTo>
                      <a:lnTo>
                        <a:pt x="44" y="117"/>
                      </a:lnTo>
                      <a:lnTo>
                        <a:pt x="46" y="117"/>
                      </a:lnTo>
                      <a:lnTo>
                        <a:pt x="49" y="117"/>
                      </a:lnTo>
                      <a:lnTo>
                        <a:pt x="53" y="117"/>
                      </a:lnTo>
                      <a:lnTo>
                        <a:pt x="57" y="119"/>
                      </a:lnTo>
                      <a:lnTo>
                        <a:pt x="62" y="116"/>
                      </a:lnTo>
                      <a:lnTo>
                        <a:pt x="66" y="113"/>
                      </a:lnTo>
                      <a:lnTo>
                        <a:pt x="72" y="112"/>
                      </a:lnTo>
                      <a:lnTo>
                        <a:pt x="77" y="111"/>
                      </a:lnTo>
                      <a:lnTo>
                        <a:pt x="81" y="108"/>
                      </a:lnTo>
                      <a:lnTo>
                        <a:pt x="86" y="107"/>
                      </a:lnTo>
                      <a:lnTo>
                        <a:pt x="92" y="104"/>
                      </a:lnTo>
                      <a:lnTo>
                        <a:pt x="97" y="103"/>
                      </a:lnTo>
                      <a:lnTo>
                        <a:pt x="101" y="100"/>
                      </a:lnTo>
                      <a:lnTo>
                        <a:pt x="108" y="99"/>
                      </a:lnTo>
                      <a:lnTo>
                        <a:pt x="112" y="96"/>
                      </a:lnTo>
                      <a:lnTo>
                        <a:pt x="117" y="95"/>
                      </a:lnTo>
                      <a:lnTo>
                        <a:pt x="122" y="92"/>
                      </a:lnTo>
                      <a:lnTo>
                        <a:pt x="128" y="91"/>
                      </a:lnTo>
                      <a:lnTo>
                        <a:pt x="132" y="88"/>
                      </a:lnTo>
                      <a:lnTo>
                        <a:pt x="138" y="87"/>
                      </a:lnTo>
                      <a:lnTo>
                        <a:pt x="142" y="84"/>
                      </a:lnTo>
                      <a:lnTo>
                        <a:pt x="146" y="83"/>
                      </a:lnTo>
                      <a:lnTo>
                        <a:pt x="152" y="80"/>
                      </a:lnTo>
                      <a:lnTo>
                        <a:pt x="157" y="79"/>
                      </a:lnTo>
                      <a:lnTo>
                        <a:pt x="162" y="77"/>
                      </a:lnTo>
                      <a:lnTo>
                        <a:pt x="168" y="75"/>
                      </a:lnTo>
                      <a:lnTo>
                        <a:pt x="172" y="72"/>
                      </a:lnTo>
                      <a:lnTo>
                        <a:pt x="177" y="71"/>
                      </a:lnTo>
                      <a:lnTo>
                        <a:pt x="182" y="68"/>
                      </a:lnTo>
                      <a:lnTo>
                        <a:pt x="186" y="67"/>
                      </a:lnTo>
                      <a:lnTo>
                        <a:pt x="192" y="65"/>
                      </a:lnTo>
                      <a:lnTo>
                        <a:pt x="197" y="63"/>
                      </a:lnTo>
                      <a:lnTo>
                        <a:pt x="201" y="61"/>
                      </a:lnTo>
                      <a:lnTo>
                        <a:pt x="208" y="59"/>
                      </a:lnTo>
                      <a:lnTo>
                        <a:pt x="213" y="57"/>
                      </a:lnTo>
                      <a:lnTo>
                        <a:pt x="218" y="56"/>
                      </a:lnTo>
                      <a:lnTo>
                        <a:pt x="222" y="53"/>
                      </a:lnTo>
                      <a:lnTo>
                        <a:pt x="228" y="52"/>
                      </a:lnTo>
                      <a:lnTo>
                        <a:pt x="232" y="49"/>
                      </a:lnTo>
                      <a:lnTo>
                        <a:pt x="237" y="48"/>
                      </a:lnTo>
                      <a:lnTo>
                        <a:pt x="242" y="45"/>
                      </a:lnTo>
                      <a:lnTo>
                        <a:pt x="248" y="44"/>
                      </a:lnTo>
                      <a:lnTo>
                        <a:pt x="252" y="43"/>
                      </a:lnTo>
                      <a:lnTo>
                        <a:pt x="257" y="41"/>
                      </a:lnTo>
                      <a:lnTo>
                        <a:pt x="262" y="39"/>
                      </a:lnTo>
                      <a:lnTo>
                        <a:pt x="268" y="37"/>
                      </a:lnTo>
                      <a:lnTo>
                        <a:pt x="272" y="35"/>
                      </a:lnTo>
                      <a:lnTo>
                        <a:pt x="277" y="33"/>
                      </a:lnTo>
                      <a:lnTo>
                        <a:pt x="282" y="32"/>
                      </a:lnTo>
                      <a:lnTo>
                        <a:pt x="288" y="29"/>
                      </a:lnTo>
                      <a:lnTo>
                        <a:pt x="293" y="28"/>
                      </a:lnTo>
                      <a:lnTo>
                        <a:pt x="297" y="27"/>
                      </a:lnTo>
                      <a:lnTo>
                        <a:pt x="304" y="25"/>
                      </a:lnTo>
                      <a:lnTo>
                        <a:pt x="308" y="23"/>
                      </a:lnTo>
                      <a:lnTo>
                        <a:pt x="313" y="21"/>
                      </a:lnTo>
                      <a:lnTo>
                        <a:pt x="318" y="20"/>
                      </a:lnTo>
                      <a:lnTo>
                        <a:pt x="322" y="17"/>
                      </a:lnTo>
                      <a:lnTo>
                        <a:pt x="328" y="16"/>
                      </a:lnTo>
                      <a:lnTo>
                        <a:pt x="333" y="15"/>
                      </a:lnTo>
                      <a:lnTo>
                        <a:pt x="340" y="13"/>
                      </a:lnTo>
                      <a:lnTo>
                        <a:pt x="344" y="11"/>
                      </a:lnTo>
                      <a:lnTo>
                        <a:pt x="349" y="9"/>
                      </a:lnTo>
                      <a:lnTo>
                        <a:pt x="354" y="8"/>
                      </a:lnTo>
                      <a:lnTo>
                        <a:pt x="360" y="7"/>
                      </a:lnTo>
                      <a:lnTo>
                        <a:pt x="364" y="5"/>
                      </a:lnTo>
                      <a:lnTo>
                        <a:pt x="370" y="4"/>
                      </a:lnTo>
                      <a:lnTo>
                        <a:pt x="374" y="1"/>
                      </a:lnTo>
                      <a:lnTo>
                        <a:pt x="381" y="1"/>
                      </a:lnTo>
                      <a:lnTo>
                        <a:pt x="381" y="1"/>
                      </a:lnTo>
                      <a:close/>
                    </a:path>
                  </a:pathLst>
                </a:custGeom>
                <a:solidFill>
                  <a:srgbClr val="BA9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52" name="Freeform 26"/>
                <p:cNvSpPr>
                  <a:spLocks/>
                </p:cNvSpPr>
                <p:nvPr/>
              </p:nvSpPr>
              <p:spPr bwMode="auto">
                <a:xfrm>
                  <a:off x="492" y="1862"/>
                  <a:ext cx="104" cy="100"/>
                </a:xfrm>
                <a:custGeom>
                  <a:avLst/>
                  <a:gdLst>
                    <a:gd name="T0" fmla="*/ 56 w 417"/>
                    <a:gd name="T1" fmla="*/ 7 h 400"/>
                    <a:gd name="T2" fmla="*/ 76 w 417"/>
                    <a:gd name="T3" fmla="*/ 19 h 400"/>
                    <a:gd name="T4" fmla="*/ 96 w 417"/>
                    <a:gd name="T5" fmla="*/ 32 h 400"/>
                    <a:gd name="T6" fmla="*/ 114 w 417"/>
                    <a:gd name="T7" fmla="*/ 45 h 400"/>
                    <a:gd name="T8" fmla="*/ 133 w 417"/>
                    <a:gd name="T9" fmla="*/ 60 h 400"/>
                    <a:gd name="T10" fmla="*/ 152 w 417"/>
                    <a:gd name="T11" fmla="*/ 76 h 400"/>
                    <a:gd name="T12" fmla="*/ 169 w 417"/>
                    <a:gd name="T13" fmla="*/ 93 h 400"/>
                    <a:gd name="T14" fmla="*/ 186 w 417"/>
                    <a:gd name="T15" fmla="*/ 112 h 400"/>
                    <a:gd name="T16" fmla="*/ 202 w 417"/>
                    <a:gd name="T17" fmla="*/ 129 h 400"/>
                    <a:gd name="T18" fmla="*/ 220 w 417"/>
                    <a:gd name="T19" fmla="*/ 148 h 400"/>
                    <a:gd name="T20" fmla="*/ 236 w 417"/>
                    <a:gd name="T21" fmla="*/ 167 h 400"/>
                    <a:gd name="T22" fmla="*/ 253 w 417"/>
                    <a:gd name="T23" fmla="*/ 184 h 400"/>
                    <a:gd name="T24" fmla="*/ 269 w 417"/>
                    <a:gd name="T25" fmla="*/ 203 h 400"/>
                    <a:gd name="T26" fmla="*/ 286 w 417"/>
                    <a:gd name="T27" fmla="*/ 220 h 400"/>
                    <a:gd name="T28" fmla="*/ 305 w 417"/>
                    <a:gd name="T29" fmla="*/ 239 h 400"/>
                    <a:gd name="T30" fmla="*/ 322 w 417"/>
                    <a:gd name="T31" fmla="*/ 255 h 400"/>
                    <a:gd name="T32" fmla="*/ 338 w 417"/>
                    <a:gd name="T33" fmla="*/ 272 h 400"/>
                    <a:gd name="T34" fmla="*/ 356 w 417"/>
                    <a:gd name="T35" fmla="*/ 287 h 400"/>
                    <a:gd name="T36" fmla="*/ 374 w 417"/>
                    <a:gd name="T37" fmla="*/ 301 h 400"/>
                    <a:gd name="T38" fmla="*/ 392 w 417"/>
                    <a:gd name="T39" fmla="*/ 315 h 400"/>
                    <a:gd name="T40" fmla="*/ 406 w 417"/>
                    <a:gd name="T41" fmla="*/ 329 h 400"/>
                    <a:gd name="T42" fmla="*/ 416 w 417"/>
                    <a:gd name="T43" fmla="*/ 347 h 400"/>
                    <a:gd name="T44" fmla="*/ 416 w 417"/>
                    <a:gd name="T45" fmla="*/ 365 h 400"/>
                    <a:gd name="T46" fmla="*/ 408 w 417"/>
                    <a:gd name="T47" fmla="*/ 383 h 400"/>
                    <a:gd name="T48" fmla="*/ 398 w 417"/>
                    <a:gd name="T49" fmla="*/ 395 h 400"/>
                    <a:gd name="T50" fmla="*/ 381 w 417"/>
                    <a:gd name="T51" fmla="*/ 397 h 400"/>
                    <a:gd name="T52" fmla="*/ 365 w 417"/>
                    <a:gd name="T53" fmla="*/ 399 h 400"/>
                    <a:gd name="T54" fmla="*/ 350 w 417"/>
                    <a:gd name="T55" fmla="*/ 397 h 400"/>
                    <a:gd name="T56" fmla="*/ 336 w 417"/>
                    <a:gd name="T57" fmla="*/ 392 h 400"/>
                    <a:gd name="T58" fmla="*/ 321 w 417"/>
                    <a:gd name="T59" fmla="*/ 385 h 400"/>
                    <a:gd name="T60" fmla="*/ 308 w 417"/>
                    <a:gd name="T61" fmla="*/ 377 h 400"/>
                    <a:gd name="T62" fmla="*/ 294 w 417"/>
                    <a:gd name="T63" fmla="*/ 365 h 400"/>
                    <a:gd name="T64" fmla="*/ 281 w 417"/>
                    <a:gd name="T65" fmla="*/ 353 h 400"/>
                    <a:gd name="T66" fmla="*/ 269 w 417"/>
                    <a:gd name="T67" fmla="*/ 340 h 400"/>
                    <a:gd name="T68" fmla="*/ 256 w 417"/>
                    <a:gd name="T69" fmla="*/ 327 h 400"/>
                    <a:gd name="T70" fmla="*/ 244 w 417"/>
                    <a:gd name="T71" fmla="*/ 312 h 400"/>
                    <a:gd name="T72" fmla="*/ 232 w 417"/>
                    <a:gd name="T73" fmla="*/ 299 h 400"/>
                    <a:gd name="T74" fmla="*/ 218 w 417"/>
                    <a:gd name="T75" fmla="*/ 285 h 400"/>
                    <a:gd name="T76" fmla="*/ 208 w 417"/>
                    <a:gd name="T77" fmla="*/ 272 h 400"/>
                    <a:gd name="T78" fmla="*/ 194 w 417"/>
                    <a:gd name="T79" fmla="*/ 260 h 400"/>
                    <a:gd name="T80" fmla="*/ 182 w 417"/>
                    <a:gd name="T81" fmla="*/ 251 h 400"/>
                    <a:gd name="T82" fmla="*/ 170 w 417"/>
                    <a:gd name="T83" fmla="*/ 236 h 400"/>
                    <a:gd name="T84" fmla="*/ 158 w 417"/>
                    <a:gd name="T85" fmla="*/ 223 h 400"/>
                    <a:gd name="T86" fmla="*/ 145 w 417"/>
                    <a:gd name="T87" fmla="*/ 211 h 400"/>
                    <a:gd name="T88" fmla="*/ 133 w 417"/>
                    <a:gd name="T89" fmla="*/ 199 h 400"/>
                    <a:gd name="T90" fmla="*/ 121 w 417"/>
                    <a:gd name="T91" fmla="*/ 187 h 400"/>
                    <a:gd name="T92" fmla="*/ 108 w 417"/>
                    <a:gd name="T93" fmla="*/ 175 h 400"/>
                    <a:gd name="T94" fmla="*/ 94 w 417"/>
                    <a:gd name="T95" fmla="*/ 163 h 400"/>
                    <a:gd name="T96" fmla="*/ 82 w 417"/>
                    <a:gd name="T97" fmla="*/ 152 h 400"/>
                    <a:gd name="T98" fmla="*/ 70 w 417"/>
                    <a:gd name="T99" fmla="*/ 140 h 400"/>
                    <a:gd name="T100" fmla="*/ 57 w 417"/>
                    <a:gd name="T101" fmla="*/ 128 h 400"/>
                    <a:gd name="T102" fmla="*/ 45 w 417"/>
                    <a:gd name="T103" fmla="*/ 116 h 400"/>
                    <a:gd name="T104" fmla="*/ 34 w 417"/>
                    <a:gd name="T105" fmla="*/ 105 h 400"/>
                    <a:gd name="T106" fmla="*/ 25 w 417"/>
                    <a:gd name="T107" fmla="*/ 92 h 400"/>
                    <a:gd name="T108" fmla="*/ 16 w 417"/>
                    <a:gd name="T109" fmla="*/ 79 h 400"/>
                    <a:gd name="T110" fmla="*/ 6 w 417"/>
                    <a:gd name="T111" fmla="*/ 67 h 400"/>
                    <a:gd name="T112" fmla="*/ 0 w 417"/>
                    <a:gd name="T113" fmla="*/ 52 h 400"/>
                    <a:gd name="T114" fmla="*/ 2 w 417"/>
                    <a:gd name="T115" fmla="*/ 32 h 400"/>
                    <a:gd name="T116" fmla="*/ 13 w 417"/>
                    <a:gd name="T117" fmla="*/ 16 h 400"/>
                    <a:gd name="T118" fmla="*/ 28 w 417"/>
                    <a:gd name="T119" fmla="*/ 4 h 400"/>
                    <a:gd name="T120" fmla="*/ 41 w 417"/>
                    <a:gd name="T121" fmla="*/ 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17" h="400">
                      <a:moveTo>
                        <a:pt x="41" y="0"/>
                      </a:moveTo>
                      <a:lnTo>
                        <a:pt x="45" y="3"/>
                      </a:lnTo>
                      <a:lnTo>
                        <a:pt x="52" y="5"/>
                      </a:lnTo>
                      <a:lnTo>
                        <a:pt x="56" y="7"/>
                      </a:lnTo>
                      <a:lnTo>
                        <a:pt x="61" y="11"/>
                      </a:lnTo>
                      <a:lnTo>
                        <a:pt x="66" y="13"/>
                      </a:lnTo>
                      <a:lnTo>
                        <a:pt x="72" y="16"/>
                      </a:lnTo>
                      <a:lnTo>
                        <a:pt x="76" y="19"/>
                      </a:lnTo>
                      <a:lnTo>
                        <a:pt x="82" y="21"/>
                      </a:lnTo>
                      <a:lnTo>
                        <a:pt x="86" y="25"/>
                      </a:lnTo>
                      <a:lnTo>
                        <a:pt x="90" y="28"/>
                      </a:lnTo>
                      <a:lnTo>
                        <a:pt x="96" y="32"/>
                      </a:lnTo>
                      <a:lnTo>
                        <a:pt x="100" y="35"/>
                      </a:lnTo>
                      <a:lnTo>
                        <a:pt x="106" y="37"/>
                      </a:lnTo>
                      <a:lnTo>
                        <a:pt x="110" y="41"/>
                      </a:lnTo>
                      <a:lnTo>
                        <a:pt x="114" y="45"/>
                      </a:lnTo>
                      <a:lnTo>
                        <a:pt x="120" y="49"/>
                      </a:lnTo>
                      <a:lnTo>
                        <a:pt x="124" y="53"/>
                      </a:lnTo>
                      <a:lnTo>
                        <a:pt x="129" y="57"/>
                      </a:lnTo>
                      <a:lnTo>
                        <a:pt x="133" y="60"/>
                      </a:lnTo>
                      <a:lnTo>
                        <a:pt x="138" y="65"/>
                      </a:lnTo>
                      <a:lnTo>
                        <a:pt x="142" y="69"/>
                      </a:lnTo>
                      <a:lnTo>
                        <a:pt x="146" y="72"/>
                      </a:lnTo>
                      <a:lnTo>
                        <a:pt x="152" y="76"/>
                      </a:lnTo>
                      <a:lnTo>
                        <a:pt x="156" y="81"/>
                      </a:lnTo>
                      <a:lnTo>
                        <a:pt x="160" y="85"/>
                      </a:lnTo>
                      <a:lnTo>
                        <a:pt x="164" y="89"/>
                      </a:lnTo>
                      <a:lnTo>
                        <a:pt x="169" y="93"/>
                      </a:lnTo>
                      <a:lnTo>
                        <a:pt x="173" y="99"/>
                      </a:lnTo>
                      <a:lnTo>
                        <a:pt x="177" y="103"/>
                      </a:lnTo>
                      <a:lnTo>
                        <a:pt x="181" y="107"/>
                      </a:lnTo>
                      <a:lnTo>
                        <a:pt x="186" y="112"/>
                      </a:lnTo>
                      <a:lnTo>
                        <a:pt x="190" y="116"/>
                      </a:lnTo>
                      <a:lnTo>
                        <a:pt x="194" y="121"/>
                      </a:lnTo>
                      <a:lnTo>
                        <a:pt x="198" y="125"/>
                      </a:lnTo>
                      <a:lnTo>
                        <a:pt x="202" y="129"/>
                      </a:lnTo>
                      <a:lnTo>
                        <a:pt x="208" y="133"/>
                      </a:lnTo>
                      <a:lnTo>
                        <a:pt x="212" y="139"/>
                      </a:lnTo>
                      <a:lnTo>
                        <a:pt x="216" y="143"/>
                      </a:lnTo>
                      <a:lnTo>
                        <a:pt x="220" y="148"/>
                      </a:lnTo>
                      <a:lnTo>
                        <a:pt x="224" y="152"/>
                      </a:lnTo>
                      <a:lnTo>
                        <a:pt x="228" y="157"/>
                      </a:lnTo>
                      <a:lnTo>
                        <a:pt x="232" y="161"/>
                      </a:lnTo>
                      <a:lnTo>
                        <a:pt x="236" y="167"/>
                      </a:lnTo>
                      <a:lnTo>
                        <a:pt x="241" y="171"/>
                      </a:lnTo>
                      <a:lnTo>
                        <a:pt x="245" y="175"/>
                      </a:lnTo>
                      <a:lnTo>
                        <a:pt x="249" y="180"/>
                      </a:lnTo>
                      <a:lnTo>
                        <a:pt x="253" y="184"/>
                      </a:lnTo>
                      <a:lnTo>
                        <a:pt x="257" y="189"/>
                      </a:lnTo>
                      <a:lnTo>
                        <a:pt x="261" y="193"/>
                      </a:lnTo>
                      <a:lnTo>
                        <a:pt x="265" y="199"/>
                      </a:lnTo>
                      <a:lnTo>
                        <a:pt x="269" y="203"/>
                      </a:lnTo>
                      <a:lnTo>
                        <a:pt x="274" y="208"/>
                      </a:lnTo>
                      <a:lnTo>
                        <a:pt x="278" y="211"/>
                      </a:lnTo>
                      <a:lnTo>
                        <a:pt x="282" y="216"/>
                      </a:lnTo>
                      <a:lnTo>
                        <a:pt x="286" y="220"/>
                      </a:lnTo>
                      <a:lnTo>
                        <a:pt x="292" y="225"/>
                      </a:lnTo>
                      <a:lnTo>
                        <a:pt x="296" y="229"/>
                      </a:lnTo>
                      <a:lnTo>
                        <a:pt x="300" y="235"/>
                      </a:lnTo>
                      <a:lnTo>
                        <a:pt x="305" y="239"/>
                      </a:lnTo>
                      <a:lnTo>
                        <a:pt x="309" y="243"/>
                      </a:lnTo>
                      <a:lnTo>
                        <a:pt x="313" y="247"/>
                      </a:lnTo>
                      <a:lnTo>
                        <a:pt x="318" y="251"/>
                      </a:lnTo>
                      <a:lnTo>
                        <a:pt x="322" y="255"/>
                      </a:lnTo>
                      <a:lnTo>
                        <a:pt x="328" y="260"/>
                      </a:lnTo>
                      <a:lnTo>
                        <a:pt x="330" y="264"/>
                      </a:lnTo>
                      <a:lnTo>
                        <a:pt x="334" y="268"/>
                      </a:lnTo>
                      <a:lnTo>
                        <a:pt x="338" y="272"/>
                      </a:lnTo>
                      <a:lnTo>
                        <a:pt x="342" y="276"/>
                      </a:lnTo>
                      <a:lnTo>
                        <a:pt x="346" y="279"/>
                      </a:lnTo>
                      <a:lnTo>
                        <a:pt x="350" y="284"/>
                      </a:lnTo>
                      <a:lnTo>
                        <a:pt x="356" y="287"/>
                      </a:lnTo>
                      <a:lnTo>
                        <a:pt x="361" y="291"/>
                      </a:lnTo>
                      <a:lnTo>
                        <a:pt x="365" y="293"/>
                      </a:lnTo>
                      <a:lnTo>
                        <a:pt x="370" y="297"/>
                      </a:lnTo>
                      <a:lnTo>
                        <a:pt x="374" y="301"/>
                      </a:lnTo>
                      <a:lnTo>
                        <a:pt x="380" y="304"/>
                      </a:lnTo>
                      <a:lnTo>
                        <a:pt x="384" y="308"/>
                      </a:lnTo>
                      <a:lnTo>
                        <a:pt x="388" y="311"/>
                      </a:lnTo>
                      <a:lnTo>
                        <a:pt x="392" y="315"/>
                      </a:lnTo>
                      <a:lnTo>
                        <a:pt x="397" y="320"/>
                      </a:lnTo>
                      <a:lnTo>
                        <a:pt x="400" y="323"/>
                      </a:lnTo>
                      <a:lnTo>
                        <a:pt x="404" y="325"/>
                      </a:lnTo>
                      <a:lnTo>
                        <a:pt x="406" y="329"/>
                      </a:lnTo>
                      <a:lnTo>
                        <a:pt x="410" y="335"/>
                      </a:lnTo>
                      <a:lnTo>
                        <a:pt x="412" y="337"/>
                      </a:lnTo>
                      <a:lnTo>
                        <a:pt x="413" y="341"/>
                      </a:lnTo>
                      <a:lnTo>
                        <a:pt x="416" y="347"/>
                      </a:lnTo>
                      <a:lnTo>
                        <a:pt x="417" y="351"/>
                      </a:lnTo>
                      <a:lnTo>
                        <a:pt x="417" y="356"/>
                      </a:lnTo>
                      <a:lnTo>
                        <a:pt x="417" y="360"/>
                      </a:lnTo>
                      <a:lnTo>
                        <a:pt x="416" y="365"/>
                      </a:lnTo>
                      <a:lnTo>
                        <a:pt x="416" y="371"/>
                      </a:lnTo>
                      <a:lnTo>
                        <a:pt x="413" y="375"/>
                      </a:lnTo>
                      <a:lnTo>
                        <a:pt x="410" y="380"/>
                      </a:lnTo>
                      <a:lnTo>
                        <a:pt x="408" y="383"/>
                      </a:lnTo>
                      <a:lnTo>
                        <a:pt x="406" y="387"/>
                      </a:lnTo>
                      <a:lnTo>
                        <a:pt x="404" y="389"/>
                      </a:lnTo>
                      <a:lnTo>
                        <a:pt x="402" y="392"/>
                      </a:lnTo>
                      <a:lnTo>
                        <a:pt x="398" y="395"/>
                      </a:lnTo>
                      <a:lnTo>
                        <a:pt x="394" y="395"/>
                      </a:lnTo>
                      <a:lnTo>
                        <a:pt x="389" y="396"/>
                      </a:lnTo>
                      <a:lnTo>
                        <a:pt x="385" y="397"/>
                      </a:lnTo>
                      <a:lnTo>
                        <a:pt x="381" y="397"/>
                      </a:lnTo>
                      <a:lnTo>
                        <a:pt x="377" y="399"/>
                      </a:lnTo>
                      <a:lnTo>
                        <a:pt x="373" y="399"/>
                      </a:lnTo>
                      <a:lnTo>
                        <a:pt x="369" y="400"/>
                      </a:lnTo>
                      <a:lnTo>
                        <a:pt x="365" y="399"/>
                      </a:lnTo>
                      <a:lnTo>
                        <a:pt x="362" y="399"/>
                      </a:lnTo>
                      <a:lnTo>
                        <a:pt x="358" y="399"/>
                      </a:lnTo>
                      <a:lnTo>
                        <a:pt x="354" y="397"/>
                      </a:lnTo>
                      <a:lnTo>
                        <a:pt x="350" y="397"/>
                      </a:lnTo>
                      <a:lnTo>
                        <a:pt x="346" y="396"/>
                      </a:lnTo>
                      <a:lnTo>
                        <a:pt x="344" y="395"/>
                      </a:lnTo>
                      <a:lnTo>
                        <a:pt x="340" y="395"/>
                      </a:lnTo>
                      <a:lnTo>
                        <a:pt x="336" y="392"/>
                      </a:lnTo>
                      <a:lnTo>
                        <a:pt x="332" y="391"/>
                      </a:lnTo>
                      <a:lnTo>
                        <a:pt x="329" y="389"/>
                      </a:lnTo>
                      <a:lnTo>
                        <a:pt x="325" y="388"/>
                      </a:lnTo>
                      <a:lnTo>
                        <a:pt x="321" y="385"/>
                      </a:lnTo>
                      <a:lnTo>
                        <a:pt x="317" y="383"/>
                      </a:lnTo>
                      <a:lnTo>
                        <a:pt x="314" y="381"/>
                      </a:lnTo>
                      <a:lnTo>
                        <a:pt x="310" y="380"/>
                      </a:lnTo>
                      <a:lnTo>
                        <a:pt x="308" y="377"/>
                      </a:lnTo>
                      <a:lnTo>
                        <a:pt x="305" y="373"/>
                      </a:lnTo>
                      <a:lnTo>
                        <a:pt x="301" y="371"/>
                      </a:lnTo>
                      <a:lnTo>
                        <a:pt x="297" y="368"/>
                      </a:lnTo>
                      <a:lnTo>
                        <a:pt x="294" y="365"/>
                      </a:lnTo>
                      <a:lnTo>
                        <a:pt x="292" y="363"/>
                      </a:lnTo>
                      <a:lnTo>
                        <a:pt x="288" y="360"/>
                      </a:lnTo>
                      <a:lnTo>
                        <a:pt x="285" y="357"/>
                      </a:lnTo>
                      <a:lnTo>
                        <a:pt x="281" y="353"/>
                      </a:lnTo>
                      <a:lnTo>
                        <a:pt x="277" y="351"/>
                      </a:lnTo>
                      <a:lnTo>
                        <a:pt x="274" y="347"/>
                      </a:lnTo>
                      <a:lnTo>
                        <a:pt x="272" y="344"/>
                      </a:lnTo>
                      <a:lnTo>
                        <a:pt x="269" y="340"/>
                      </a:lnTo>
                      <a:lnTo>
                        <a:pt x="265" y="337"/>
                      </a:lnTo>
                      <a:lnTo>
                        <a:pt x="262" y="333"/>
                      </a:lnTo>
                      <a:lnTo>
                        <a:pt x="260" y="331"/>
                      </a:lnTo>
                      <a:lnTo>
                        <a:pt x="256" y="327"/>
                      </a:lnTo>
                      <a:lnTo>
                        <a:pt x="253" y="323"/>
                      </a:lnTo>
                      <a:lnTo>
                        <a:pt x="249" y="320"/>
                      </a:lnTo>
                      <a:lnTo>
                        <a:pt x="248" y="316"/>
                      </a:lnTo>
                      <a:lnTo>
                        <a:pt x="244" y="312"/>
                      </a:lnTo>
                      <a:lnTo>
                        <a:pt x="241" y="308"/>
                      </a:lnTo>
                      <a:lnTo>
                        <a:pt x="237" y="305"/>
                      </a:lnTo>
                      <a:lnTo>
                        <a:pt x="234" y="301"/>
                      </a:lnTo>
                      <a:lnTo>
                        <a:pt x="232" y="299"/>
                      </a:lnTo>
                      <a:lnTo>
                        <a:pt x="228" y="295"/>
                      </a:lnTo>
                      <a:lnTo>
                        <a:pt x="225" y="291"/>
                      </a:lnTo>
                      <a:lnTo>
                        <a:pt x="222" y="288"/>
                      </a:lnTo>
                      <a:lnTo>
                        <a:pt x="218" y="285"/>
                      </a:lnTo>
                      <a:lnTo>
                        <a:pt x="216" y="281"/>
                      </a:lnTo>
                      <a:lnTo>
                        <a:pt x="213" y="279"/>
                      </a:lnTo>
                      <a:lnTo>
                        <a:pt x="210" y="275"/>
                      </a:lnTo>
                      <a:lnTo>
                        <a:pt x="208" y="272"/>
                      </a:lnTo>
                      <a:lnTo>
                        <a:pt x="204" y="268"/>
                      </a:lnTo>
                      <a:lnTo>
                        <a:pt x="201" y="267"/>
                      </a:lnTo>
                      <a:lnTo>
                        <a:pt x="197" y="264"/>
                      </a:lnTo>
                      <a:lnTo>
                        <a:pt x="194" y="260"/>
                      </a:lnTo>
                      <a:lnTo>
                        <a:pt x="192" y="259"/>
                      </a:lnTo>
                      <a:lnTo>
                        <a:pt x="189" y="256"/>
                      </a:lnTo>
                      <a:lnTo>
                        <a:pt x="186" y="253"/>
                      </a:lnTo>
                      <a:lnTo>
                        <a:pt x="182" y="251"/>
                      </a:lnTo>
                      <a:lnTo>
                        <a:pt x="180" y="247"/>
                      </a:lnTo>
                      <a:lnTo>
                        <a:pt x="176" y="243"/>
                      </a:lnTo>
                      <a:lnTo>
                        <a:pt x="174" y="239"/>
                      </a:lnTo>
                      <a:lnTo>
                        <a:pt x="170" y="236"/>
                      </a:lnTo>
                      <a:lnTo>
                        <a:pt x="168" y="232"/>
                      </a:lnTo>
                      <a:lnTo>
                        <a:pt x="164" y="229"/>
                      </a:lnTo>
                      <a:lnTo>
                        <a:pt x="161" y="227"/>
                      </a:lnTo>
                      <a:lnTo>
                        <a:pt x="158" y="223"/>
                      </a:lnTo>
                      <a:lnTo>
                        <a:pt x="154" y="220"/>
                      </a:lnTo>
                      <a:lnTo>
                        <a:pt x="152" y="217"/>
                      </a:lnTo>
                      <a:lnTo>
                        <a:pt x="149" y="215"/>
                      </a:lnTo>
                      <a:lnTo>
                        <a:pt x="145" y="211"/>
                      </a:lnTo>
                      <a:lnTo>
                        <a:pt x="142" y="208"/>
                      </a:lnTo>
                      <a:lnTo>
                        <a:pt x="138" y="205"/>
                      </a:lnTo>
                      <a:lnTo>
                        <a:pt x="136" y="203"/>
                      </a:lnTo>
                      <a:lnTo>
                        <a:pt x="133" y="199"/>
                      </a:lnTo>
                      <a:lnTo>
                        <a:pt x="130" y="196"/>
                      </a:lnTo>
                      <a:lnTo>
                        <a:pt x="126" y="193"/>
                      </a:lnTo>
                      <a:lnTo>
                        <a:pt x="124" y="189"/>
                      </a:lnTo>
                      <a:lnTo>
                        <a:pt x="121" y="187"/>
                      </a:lnTo>
                      <a:lnTo>
                        <a:pt x="117" y="184"/>
                      </a:lnTo>
                      <a:lnTo>
                        <a:pt x="114" y="181"/>
                      </a:lnTo>
                      <a:lnTo>
                        <a:pt x="110" y="179"/>
                      </a:lnTo>
                      <a:lnTo>
                        <a:pt x="108" y="175"/>
                      </a:lnTo>
                      <a:lnTo>
                        <a:pt x="104" y="172"/>
                      </a:lnTo>
                      <a:lnTo>
                        <a:pt x="101" y="169"/>
                      </a:lnTo>
                      <a:lnTo>
                        <a:pt x="98" y="167"/>
                      </a:lnTo>
                      <a:lnTo>
                        <a:pt x="94" y="163"/>
                      </a:lnTo>
                      <a:lnTo>
                        <a:pt x="92" y="160"/>
                      </a:lnTo>
                      <a:lnTo>
                        <a:pt x="88" y="157"/>
                      </a:lnTo>
                      <a:lnTo>
                        <a:pt x="85" y="155"/>
                      </a:lnTo>
                      <a:lnTo>
                        <a:pt x="82" y="152"/>
                      </a:lnTo>
                      <a:lnTo>
                        <a:pt x="78" y="148"/>
                      </a:lnTo>
                      <a:lnTo>
                        <a:pt x="76" y="145"/>
                      </a:lnTo>
                      <a:lnTo>
                        <a:pt x="73" y="144"/>
                      </a:lnTo>
                      <a:lnTo>
                        <a:pt x="70" y="140"/>
                      </a:lnTo>
                      <a:lnTo>
                        <a:pt x="66" y="137"/>
                      </a:lnTo>
                      <a:lnTo>
                        <a:pt x="64" y="135"/>
                      </a:lnTo>
                      <a:lnTo>
                        <a:pt x="61" y="132"/>
                      </a:lnTo>
                      <a:lnTo>
                        <a:pt x="57" y="128"/>
                      </a:lnTo>
                      <a:lnTo>
                        <a:pt x="54" y="125"/>
                      </a:lnTo>
                      <a:lnTo>
                        <a:pt x="52" y="123"/>
                      </a:lnTo>
                      <a:lnTo>
                        <a:pt x="49" y="120"/>
                      </a:lnTo>
                      <a:lnTo>
                        <a:pt x="45" y="116"/>
                      </a:lnTo>
                      <a:lnTo>
                        <a:pt x="42" y="113"/>
                      </a:lnTo>
                      <a:lnTo>
                        <a:pt x="40" y="111"/>
                      </a:lnTo>
                      <a:lnTo>
                        <a:pt x="37" y="108"/>
                      </a:lnTo>
                      <a:lnTo>
                        <a:pt x="34" y="105"/>
                      </a:lnTo>
                      <a:lnTo>
                        <a:pt x="32" y="101"/>
                      </a:lnTo>
                      <a:lnTo>
                        <a:pt x="29" y="99"/>
                      </a:lnTo>
                      <a:lnTo>
                        <a:pt x="26" y="95"/>
                      </a:lnTo>
                      <a:lnTo>
                        <a:pt x="25" y="92"/>
                      </a:lnTo>
                      <a:lnTo>
                        <a:pt x="21" y="88"/>
                      </a:lnTo>
                      <a:lnTo>
                        <a:pt x="18" y="85"/>
                      </a:lnTo>
                      <a:lnTo>
                        <a:pt x="18" y="83"/>
                      </a:lnTo>
                      <a:lnTo>
                        <a:pt x="16" y="79"/>
                      </a:lnTo>
                      <a:lnTo>
                        <a:pt x="13" y="76"/>
                      </a:lnTo>
                      <a:lnTo>
                        <a:pt x="10" y="72"/>
                      </a:lnTo>
                      <a:lnTo>
                        <a:pt x="9" y="69"/>
                      </a:lnTo>
                      <a:lnTo>
                        <a:pt x="6" y="67"/>
                      </a:lnTo>
                      <a:lnTo>
                        <a:pt x="4" y="64"/>
                      </a:lnTo>
                      <a:lnTo>
                        <a:pt x="4" y="60"/>
                      </a:lnTo>
                      <a:lnTo>
                        <a:pt x="1" y="57"/>
                      </a:lnTo>
                      <a:lnTo>
                        <a:pt x="0" y="52"/>
                      </a:lnTo>
                      <a:lnTo>
                        <a:pt x="0" y="47"/>
                      </a:lnTo>
                      <a:lnTo>
                        <a:pt x="0" y="41"/>
                      </a:lnTo>
                      <a:lnTo>
                        <a:pt x="1" y="36"/>
                      </a:lnTo>
                      <a:lnTo>
                        <a:pt x="2" y="32"/>
                      </a:lnTo>
                      <a:lnTo>
                        <a:pt x="4" y="28"/>
                      </a:lnTo>
                      <a:lnTo>
                        <a:pt x="6" y="24"/>
                      </a:lnTo>
                      <a:lnTo>
                        <a:pt x="9" y="21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18" y="9"/>
                      </a:lnTo>
                      <a:lnTo>
                        <a:pt x="24" y="7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BA9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53" name="Freeform 27"/>
                <p:cNvSpPr>
                  <a:spLocks/>
                </p:cNvSpPr>
                <p:nvPr/>
              </p:nvSpPr>
              <p:spPr bwMode="auto">
                <a:xfrm>
                  <a:off x="597" y="1946"/>
                  <a:ext cx="210" cy="133"/>
                </a:xfrm>
                <a:custGeom>
                  <a:avLst/>
                  <a:gdLst>
                    <a:gd name="T0" fmla="*/ 132 w 842"/>
                    <a:gd name="T1" fmla="*/ 373 h 533"/>
                    <a:gd name="T2" fmla="*/ 128 w 842"/>
                    <a:gd name="T3" fmla="*/ 360 h 533"/>
                    <a:gd name="T4" fmla="*/ 122 w 842"/>
                    <a:gd name="T5" fmla="*/ 345 h 533"/>
                    <a:gd name="T6" fmla="*/ 120 w 842"/>
                    <a:gd name="T7" fmla="*/ 329 h 533"/>
                    <a:gd name="T8" fmla="*/ 117 w 842"/>
                    <a:gd name="T9" fmla="*/ 314 h 533"/>
                    <a:gd name="T10" fmla="*/ 113 w 842"/>
                    <a:gd name="T11" fmla="*/ 298 h 533"/>
                    <a:gd name="T12" fmla="*/ 110 w 842"/>
                    <a:gd name="T13" fmla="*/ 282 h 533"/>
                    <a:gd name="T14" fmla="*/ 110 w 842"/>
                    <a:gd name="T15" fmla="*/ 266 h 533"/>
                    <a:gd name="T16" fmla="*/ 109 w 842"/>
                    <a:gd name="T17" fmla="*/ 250 h 533"/>
                    <a:gd name="T18" fmla="*/ 109 w 842"/>
                    <a:gd name="T19" fmla="*/ 234 h 533"/>
                    <a:gd name="T20" fmla="*/ 110 w 842"/>
                    <a:gd name="T21" fmla="*/ 220 h 533"/>
                    <a:gd name="T22" fmla="*/ 113 w 842"/>
                    <a:gd name="T23" fmla="*/ 205 h 533"/>
                    <a:gd name="T24" fmla="*/ 117 w 842"/>
                    <a:gd name="T25" fmla="*/ 190 h 533"/>
                    <a:gd name="T26" fmla="*/ 122 w 842"/>
                    <a:gd name="T27" fmla="*/ 177 h 533"/>
                    <a:gd name="T28" fmla="*/ 129 w 842"/>
                    <a:gd name="T29" fmla="*/ 165 h 533"/>
                    <a:gd name="T30" fmla="*/ 144 w 842"/>
                    <a:gd name="T31" fmla="*/ 148 h 533"/>
                    <a:gd name="T32" fmla="*/ 54 w 842"/>
                    <a:gd name="T33" fmla="*/ 85 h 533"/>
                    <a:gd name="T34" fmla="*/ 41 w 842"/>
                    <a:gd name="T35" fmla="*/ 104 h 533"/>
                    <a:gd name="T36" fmla="*/ 29 w 842"/>
                    <a:gd name="T37" fmla="*/ 124 h 533"/>
                    <a:gd name="T38" fmla="*/ 20 w 842"/>
                    <a:gd name="T39" fmla="*/ 148 h 533"/>
                    <a:gd name="T40" fmla="*/ 12 w 842"/>
                    <a:gd name="T41" fmla="*/ 173 h 533"/>
                    <a:gd name="T42" fmla="*/ 5 w 842"/>
                    <a:gd name="T43" fmla="*/ 201 h 533"/>
                    <a:gd name="T44" fmla="*/ 1 w 842"/>
                    <a:gd name="T45" fmla="*/ 229 h 533"/>
                    <a:gd name="T46" fmla="*/ 0 w 842"/>
                    <a:gd name="T47" fmla="*/ 260 h 533"/>
                    <a:gd name="T48" fmla="*/ 1 w 842"/>
                    <a:gd name="T49" fmla="*/ 292 h 533"/>
                    <a:gd name="T50" fmla="*/ 4 w 842"/>
                    <a:gd name="T51" fmla="*/ 324 h 533"/>
                    <a:gd name="T52" fmla="*/ 10 w 842"/>
                    <a:gd name="T53" fmla="*/ 357 h 533"/>
                    <a:gd name="T54" fmla="*/ 18 w 842"/>
                    <a:gd name="T55" fmla="*/ 390 h 533"/>
                    <a:gd name="T56" fmla="*/ 29 w 842"/>
                    <a:gd name="T57" fmla="*/ 424 h 533"/>
                    <a:gd name="T58" fmla="*/ 44 w 842"/>
                    <a:gd name="T59" fmla="*/ 457 h 533"/>
                    <a:gd name="T60" fmla="*/ 60 w 842"/>
                    <a:gd name="T61" fmla="*/ 490 h 533"/>
                    <a:gd name="T62" fmla="*/ 81 w 842"/>
                    <a:gd name="T63" fmla="*/ 524 h 533"/>
                    <a:gd name="T64" fmla="*/ 121 w 842"/>
                    <a:gd name="T65" fmla="*/ 512 h 533"/>
                    <a:gd name="T66" fmla="*/ 168 w 842"/>
                    <a:gd name="T67" fmla="*/ 485 h 533"/>
                    <a:gd name="T68" fmla="*/ 216 w 842"/>
                    <a:gd name="T69" fmla="*/ 457 h 533"/>
                    <a:gd name="T70" fmla="*/ 264 w 842"/>
                    <a:gd name="T71" fmla="*/ 429 h 533"/>
                    <a:gd name="T72" fmla="*/ 310 w 842"/>
                    <a:gd name="T73" fmla="*/ 401 h 533"/>
                    <a:gd name="T74" fmla="*/ 357 w 842"/>
                    <a:gd name="T75" fmla="*/ 373 h 533"/>
                    <a:gd name="T76" fmla="*/ 405 w 842"/>
                    <a:gd name="T77" fmla="*/ 346 h 533"/>
                    <a:gd name="T78" fmla="*/ 452 w 842"/>
                    <a:gd name="T79" fmla="*/ 318 h 533"/>
                    <a:gd name="T80" fmla="*/ 500 w 842"/>
                    <a:gd name="T81" fmla="*/ 292 h 533"/>
                    <a:gd name="T82" fmla="*/ 546 w 842"/>
                    <a:gd name="T83" fmla="*/ 262 h 533"/>
                    <a:gd name="T84" fmla="*/ 593 w 842"/>
                    <a:gd name="T85" fmla="*/ 234 h 533"/>
                    <a:gd name="T86" fmla="*/ 641 w 842"/>
                    <a:gd name="T87" fmla="*/ 208 h 533"/>
                    <a:gd name="T88" fmla="*/ 688 w 842"/>
                    <a:gd name="T89" fmla="*/ 181 h 533"/>
                    <a:gd name="T90" fmla="*/ 736 w 842"/>
                    <a:gd name="T91" fmla="*/ 153 h 533"/>
                    <a:gd name="T92" fmla="*/ 782 w 842"/>
                    <a:gd name="T93" fmla="*/ 125 h 533"/>
                    <a:gd name="T94" fmla="*/ 830 w 842"/>
                    <a:gd name="T95" fmla="*/ 97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42" h="533">
                      <a:moveTo>
                        <a:pt x="789" y="0"/>
                      </a:moveTo>
                      <a:lnTo>
                        <a:pt x="134" y="381"/>
                      </a:lnTo>
                      <a:lnTo>
                        <a:pt x="133" y="377"/>
                      </a:lnTo>
                      <a:lnTo>
                        <a:pt x="132" y="373"/>
                      </a:lnTo>
                      <a:lnTo>
                        <a:pt x="132" y="370"/>
                      </a:lnTo>
                      <a:lnTo>
                        <a:pt x="129" y="368"/>
                      </a:lnTo>
                      <a:lnTo>
                        <a:pt x="129" y="364"/>
                      </a:lnTo>
                      <a:lnTo>
                        <a:pt x="128" y="360"/>
                      </a:lnTo>
                      <a:lnTo>
                        <a:pt x="125" y="356"/>
                      </a:lnTo>
                      <a:lnTo>
                        <a:pt x="125" y="352"/>
                      </a:lnTo>
                      <a:lnTo>
                        <a:pt x="124" y="348"/>
                      </a:lnTo>
                      <a:lnTo>
                        <a:pt x="122" y="345"/>
                      </a:lnTo>
                      <a:lnTo>
                        <a:pt x="122" y="340"/>
                      </a:lnTo>
                      <a:lnTo>
                        <a:pt x="121" y="337"/>
                      </a:lnTo>
                      <a:lnTo>
                        <a:pt x="120" y="333"/>
                      </a:lnTo>
                      <a:lnTo>
                        <a:pt x="120" y="329"/>
                      </a:lnTo>
                      <a:lnTo>
                        <a:pt x="118" y="325"/>
                      </a:lnTo>
                      <a:lnTo>
                        <a:pt x="118" y="322"/>
                      </a:lnTo>
                      <a:lnTo>
                        <a:pt x="117" y="318"/>
                      </a:lnTo>
                      <a:lnTo>
                        <a:pt x="117" y="314"/>
                      </a:lnTo>
                      <a:lnTo>
                        <a:pt x="114" y="310"/>
                      </a:lnTo>
                      <a:lnTo>
                        <a:pt x="114" y="306"/>
                      </a:lnTo>
                      <a:lnTo>
                        <a:pt x="113" y="302"/>
                      </a:lnTo>
                      <a:lnTo>
                        <a:pt x="113" y="298"/>
                      </a:lnTo>
                      <a:lnTo>
                        <a:pt x="113" y="294"/>
                      </a:lnTo>
                      <a:lnTo>
                        <a:pt x="113" y="290"/>
                      </a:lnTo>
                      <a:lnTo>
                        <a:pt x="110" y="286"/>
                      </a:lnTo>
                      <a:lnTo>
                        <a:pt x="110" y="282"/>
                      </a:lnTo>
                      <a:lnTo>
                        <a:pt x="110" y="278"/>
                      </a:lnTo>
                      <a:lnTo>
                        <a:pt x="110" y="274"/>
                      </a:lnTo>
                      <a:lnTo>
                        <a:pt x="110" y="270"/>
                      </a:lnTo>
                      <a:lnTo>
                        <a:pt x="110" y="266"/>
                      </a:lnTo>
                      <a:lnTo>
                        <a:pt x="110" y="262"/>
                      </a:lnTo>
                      <a:lnTo>
                        <a:pt x="110" y="258"/>
                      </a:lnTo>
                      <a:lnTo>
                        <a:pt x="109" y="254"/>
                      </a:lnTo>
                      <a:lnTo>
                        <a:pt x="109" y="250"/>
                      </a:lnTo>
                      <a:lnTo>
                        <a:pt x="109" y="246"/>
                      </a:lnTo>
                      <a:lnTo>
                        <a:pt x="109" y="242"/>
                      </a:lnTo>
                      <a:lnTo>
                        <a:pt x="109" y="238"/>
                      </a:lnTo>
                      <a:lnTo>
                        <a:pt x="109" y="234"/>
                      </a:lnTo>
                      <a:lnTo>
                        <a:pt x="110" y="230"/>
                      </a:lnTo>
                      <a:lnTo>
                        <a:pt x="110" y="228"/>
                      </a:lnTo>
                      <a:lnTo>
                        <a:pt x="110" y="222"/>
                      </a:lnTo>
                      <a:lnTo>
                        <a:pt x="110" y="220"/>
                      </a:lnTo>
                      <a:lnTo>
                        <a:pt x="110" y="216"/>
                      </a:lnTo>
                      <a:lnTo>
                        <a:pt x="112" y="212"/>
                      </a:lnTo>
                      <a:lnTo>
                        <a:pt x="113" y="208"/>
                      </a:lnTo>
                      <a:lnTo>
                        <a:pt x="113" y="205"/>
                      </a:lnTo>
                      <a:lnTo>
                        <a:pt x="113" y="201"/>
                      </a:lnTo>
                      <a:lnTo>
                        <a:pt x="116" y="198"/>
                      </a:lnTo>
                      <a:lnTo>
                        <a:pt x="117" y="194"/>
                      </a:lnTo>
                      <a:lnTo>
                        <a:pt x="117" y="190"/>
                      </a:lnTo>
                      <a:lnTo>
                        <a:pt x="118" y="186"/>
                      </a:lnTo>
                      <a:lnTo>
                        <a:pt x="120" y="184"/>
                      </a:lnTo>
                      <a:lnTo>
                        <a:pt x="121" y="181"/>
                      </a:lnTo>
                      <a:lnTo>
                        <a:pt x="122" y="177"/>
                      </a:lnTo>
                      <a:lnTo>
                        <a:pt x="124" y="174"/>
                      </a:lnTo>
                      <a:lnTo>
                        <a:pt x="125" y="172"/>
                      </a:lnTo>
                      <a:lnTo>
                        <a:pt x="128" y="168"/>
                      </a:lnTo>
                      <a:lnTo>
                        <a:pt x="129" y="165"/>
                      </a:lnTo>
                      <a:lnTo>
                        <a:pt x="132" y="161"/>
                      </a:lnTo>
                      <a:lnTo>
                        <a:pt x="134" y="158"/>
                      </a:lnTo>
                      <a:lnTo>
                        <a:pt x="138" y="153"/>
                      </a:lnTo>
                      <a:lnTo>
                        <a:pt x="144" y="148"/>
                      </a:lnTo>
                      <a:lnTo>
                        <a:pt x="65" y="74"/>
                      </a:lnTo>
                      <a:lnTo>
                        <a:pt x="62" y="78"/>
                      </a:lnTo>
                      <a:lnTo>
                        <a:pt x="58" y="81"/>
                      </a:lnTo>
                      <a:lnTo>
                        <a:pt x="54" y="85"/>
                      </a:lnTo>
                      <a:lnTo>
                        <a:pt x="50" y="90"/>
                      </a:lnTo>
                      <a:lnTo>
                        <a:pt x="48" y="93"/>
                      </a:lnTo>
                      <a:lnTo>
                        <a:pt x="44" y="100"/>
                      </a:lnTo>
                      <a:lnTo>
                        <a:pt x="41" y="104"/>
                      </a:lnTo>
                      <a:lnTo>
                        <a:pt x="38" y="108"/>
                      </a:lnTo>
                      <a:lnTo>
                        <a:pt x="34" y="114"/>
                      </a:lnTo>
                      <a:lnTo>
                        <a:pt x="32" y="118"/>
                      </a:lnTo>
                      <a:lnTo>
                        <a:pt x="29" y="124"/>
                      </a:lnTo>
                      <a:lnTo>
                        <a:pt x="26" y="129"/>
                      </a:lnTo>
                      <a:lnTo>
                        <a:pt x="24" y="136"/>
                      </a:lnTo>
                      <a:lnTo>
                        <a:pt x="21" y="141"/>
                      </a:lnTo>
                      <a:lnTo>
                        <a:pt x="20" y="148"/>
                      </a:lnTo>
                      <a:lnTo>
                        <a:pt x="17" y="154"/>
                      </a:lnTo>
                      <a:lnTo>
                        <a:pt x="14" y="160"/>
                      </a:lnTo>
                      <a:lnTo>
                        <a:pt x="13" y="166"/>
                      </a:lnTo>
                      <a:lnTo>
                        <a:pt x="12" y="173"/>
                      </a:lnTo>
                      <a:lnTo>
                        <a:pt x="10" y="180"/>
                      </a:lnTo>
                      <a:lnTo>
                        <a:pt x="8" y="186"/>
                      </a:lnTo>
                      <a:lnTo>
                        <a:pt x="6" y="193"/>
                      </a:lnTo>
                      <a:lnTo>
                        <a:pt x="5" y="201"/>
                      </a:lnTo>
                      <a:lnTo>
                        <a:pt x="5" y="208"/>
                      </a:lnTo>
                      <a:lnTo>
                        <a:pt x="2" y="214"/>
                      </a:lnTo>
                      <a:lnTo>
                        <a:pt x="2" y="222"/>
                      </a:lnTo>
                      <a:lnTo>
                        <a:pt x="1" y="229"/>
                      </a:lnTo>
                      <a:lnTo>
                        <a:pt x="1" y="237"/>
                      </a:lnTo>
                      <a:lnTo>
                        <a:pt x="1" y="244"/>
                      </a:lnTo>
                      <a:lnTo>
                        <a:pt x="0" y="253"/>
                      </a:lnTo>
                      <a:lnTo>
                        <a:pt x="0" y="260"/>
                      </a:lnTo>
                      <a:lnTo>
                        <a:pt x="1" y="268"/>
                      </a:lnTo>
                      <a:lnTo>
                        <a:pt x="1" y="276"/>
                      </a:lnTo>
                      <a:lnTo>
                        <a:pt x="1" y="284"/>
                      </a:lnTo>
                      <a:lnTo>
                        <a:pt x="1" y="292"/>
                      </a:lnTo>
                      <a:lnTo>
                        <a:pt x="2" y="300"/>
                      </a:lnTo>
                      <a:lnTo>
                        <a:pt x="2" y="306"/>
                      </a:lnTo>
                      <a:lnTo>
                        <a:pt x="2" y="316"/>
                      </a:lnTo>
                      <a:lnTo>
                        <a:pt x="4" y="324"/>
                      </a:lnTo>
                      <a:lnTo>
                        <a:pt x="5" y="332"/>
                      </a:lnTo>
                      <a:lnTo>
                        <a:pt x="6" y="340"/>
                      </a:lnTo>
                      <a:lnTo>
                        <a:pt x="8" y="349"/>
                      </a:lnTo>
                      <a:lnTo>
                        <a:pt x="10" y="357"/>
                      </a:lnTo>
                      <a:lnTo>
                        <a:pt x="12" y="365"/>
                      </a:lnTo>
                      <a:lnTo>
                        <a:pt x="14" y="373"/>
                      </a:lnTo>
                      <a:lnTo>
                        <a:pt x="16" y="382"/>
                      </a:lnTo>
                      <a:lnTo>
                        <a:pt x="18" y="390"/>
                      </a:lnTo>
                      <a:lnTo>
                        <a:pt x="21" y="400"/>
                      </a:lnTo>
                      <a:lnTo>
                        <a:pt x="24" y="408"/>
                      </a:lnTo>
                      <a:lnTo>
                        <a:pt x="26" y="416"/>
                      </a:lnTo>
                      <a:lnTo>
                        <a:pt x="29" y="424"/>
                      </a:lnTo>
                      <a:lnTo>
                        <a:pt x="32" y="433"/>
                      </a:lnTo>
                      <a:lnTo>
                        <a:pt x="36" y="441"/>
                      </a:lnTo>
                      <a:lnTo>
                        <a:pt x="40" y="449"/>
                      </a:lnTo>
                      <a:lnTo>
                        <a:pt x="44" y="457"/>
                      </a:lnTo>
                      <a:lnTo>
                        <a:pt x="48" y="466"/>
                      </a:lnTo>
                      <a:lnTo>
                        <a:pt x="50" y="474"/>
                      </a:lnTo>
                      <a:lnTo>
                        <a:pt x="56" y="484"/>
                      </a:lnTo>
                      <a:lnTo>
                        <a:pt x="60" y="490"/>
                      </a:lnTo>
                      <a:lnTo>
                        <a:pt x="65" y="500"/>
                      </a:lnTo>
                      <a:lnTo>
                        <a:pt x="70" y="508"/>
                      </a:lnTo>
                      <a:lnTo>
                        <a:pt x="74" y="516"/>
                      </a:lnTo>
                      <a:lnTo>
                        <a:pt x="81" y="524"/>
                      </a:lnTo>
                      <a:lnTo>
                        <a:pt x="86" y="533"/>
                      </a:lnTo>
                      <a:lnTo>
                        <a:pt x="98" y="525"/>
                      </a:lnTo>
                      <a:lnTo>
                        <a:pt x="110" y="518"/>
                      </a:lnTo>
                      <a:lnTo>
                        <a:pt x="121" y="512"/>
                      </a:lnTo>
                      <a:lnTo>
                        <a:pt x="133" y="505"/>
                      </a:lnTo>
                      <a:lnTo>
                        <a:pt x="145" y="498"/>
                      </a:lnTo>
                      <a:lnTo>
                        <a:pt x="157" y="490"/>
                      </a:lnTo>
                      <a:lnTo>
                        <a:pt x="168" y="485"/>
                      </a:lnTo>
                      <a:lnTo>
                        <a:pt x="180" y="478"/>
                      </a:lnTo>
                      <a:lnTo>
                        <a:pt x="192" y="470"/>
                      </a:lnTo>
                      <a:lnTo>
                        <a:pt x="204" y="464"/>
                      </a:lnTo>
                      <a:lnTo>
                        <a:pt x="216" y="457"/>
                      </a:lnTo>
                      <a:lnTo>
                        <a:pt x="228" y="449"/>
                      </a:lnTo>
                      <a:lnTo>
                        <a:pt x="240" y="442"/>
                      </a:lnTo>
                      <a:lnTo>
                        <a:pt x="252" y="437"/>
                      </a:lnTo>
                      <a:lnTo>
                        <a:pt x="264" y="429"/>
                      </a:lnTo>
                      <a:lnTo>
                        <a:pt x="276" y="422"/>
                      </a:lnTo>
                      <a:lnTo>
                        <a:pt x="286" y="416"/>
                      </a:lnTo>
                      <a:lnTo>
                        <a:pt x="298" y="409"/>
                      </a:lnTo>
                      <a:lnTo>
                        <a:pt x="310" y="401"/>
                      </a:lnTo>
                      <a:lnTo>
                        <a:pt x="322" y="394"/>
                      </a:lnTo>
                      <a:lnTo>
                        <a:pt x="333" y="388"/>
                      </a:lnTo>
                      <a:lnTo>
                        <a:pt x="345" y="381"/>
                      </a:lnTo>
                      <a:lnTo>
                        <a:pt x="357" y="373"/>
                      </a:lnTo>
                      <a:lnTo>
                        <a:pt x="369" y="368"/>
                      </a:lnTo>
                      <a:lnTo>
                        <a:pt x="381" y="360"/>
                      </a:lnTo>
                      <a:lnTo>
                        <a:pt x="393" y="353"/>
                      </a:lnTo>
                      <a:lnTo>
                        <a:pt x="405" y="346"/>
                      </a:lnTo>
                      <a:lnTo>
                        <a:pt x="417" y="340"/>
                      </a:lnTo>
                      <a:lnTo>
                        <a:pt x="428" y="332"/>
                      </a:lnTo>
                      <a:lnTo>
                        <a:pt x="440" y="325"/>
                      </a:lnTo>
                      <a:lnTo>
                        <a:pt x="452" y="318"/>
                      </a:lnTo>
                      <a:lnTo>
                        <a:pt x="464" y="313"/>
                      </a:lnTo>
                      <a:lnTo>
                        <a:pt x="474" y="304"/>
                      </a:lnTo>
                      <a:lnTo>
                        <a:pt x="486" y="298"/>
                      </a:lnTo>
                      <a:lnTo>
                        <a:pt x="500" y="292"/>
                      </a:lnTo>
                      <a:lnTo>
                        <a:pt x="512" y="284"/>
                      </a:lnTo>
                      <a:lnTo>
                        <a:pt x="522" y="277"/>
                      </a:lnTo>
                      <a:lnTo>
                        <a:pt x="534" y="270"/>
                      </a:lnTo>
                      <a:lnTo>
                        <a:pt x="546" y="262"/>
                      </a:lnTo>
                      <a:lnTo>
                        <a:pt x="558" y="256"/>
                      </a:lnTo>
                      <a:lnTo>
                        <a:pt x="570" y="249"/>
                      </a:lnTo>
                      <a:lnTo>
                        <a:pt x="581" y="242"/>
                      </a:lnTo>
                      <a:lnTo>
                        <a:pt x="593" y="234"/>
                      </a:lnTo>
                      <a:lnTo>
                        <a:pt x="605" y="229"/>
                      </a:lnTo>
                      <a:lnTo>
                        <a:pt x="617" y="222"/>
                      </a:lnTo>
                      <a:lnTo>
                        <a:pt x="629" y="214"/>
                      </a:lnTo>
                      <a:lnTo>
                        <a:pt x="641" y="208"/>
                      </a:lnTo>
                      <a:lnTo>
                        <a:pt x="653" y="201"/>
                      </a:lnTo>
                      <a:lnTo>
                        <a:pt x="665" y="194"/>
                      </a:lnTo>
                      <a:lnTo>
                        <a:pt x="677" y="186"/>
                      </a:lnTo>
                      <a:lnTo>
                        <a:pt x="688" y="181"/>
                      </a:lnTo>
                      <a:lnTo>
                        <a:pt x="700" y="173"/>
                      </a:lnTo>
                      <a:lnTo>
                        <a:pt x="712" y="166"/>
                      </a:lnTo>
                      <a:lnTo>
                        <a:pt x="724" y="160"/>
                      </a:lnTo>
                      <a:lnTo>
                        <a:pt x="736" y="153"/>
                      </a:lnTo>
                      <a:lnTo>
                        <a:pt x="748" y="146"/>
                      </a:lnTo>
                      <a:lnTo>
                        <a:pt x="760" y="138"/>
                      </a:lnTo>
                      <a:lnTo>
                        <a:pt x="770" y="132"/>
                      </a:lnTo>
                      <a:lnTo>
                        <a:pt x="782" y="125"/>
                      </a:lnTo>
                      <a:lnTo>
                        <a:pt x="794" y="118"/>
                      </a:lnTo>
                      <a:lnTo>
                        <a:pt x="806" y="112"/>
                      </a:lnTo>
                      <a:lnTo>
                        <a:pt x="818" y="105"/>
                      </a:lnTo>
                      <a:lnTo>
                        <a:pt x="830" y="97"/>
                      </a:lnTo>
                      <a:lnTo>
                        <a:pt x="842" y="92"/>
                      </a:lnTo>
                      <a:lnTo>
                        <a:pt x="789" y="0"/>
                      </a:lnTo>
                      <a:lnTo>
                        <a:pt x="7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54" name="Freeform 28"/>
                <p:cNvSpPr>
                  <a:spLocks/>
                </p:cNvSpPr>
                <p:nvPr/>
              </p:nvSpPr>
              <p:spPr bwMode="auto">
                <a:xfrm>
                  <a:off x="752" y="1914"/>
                  <a:ext cx="32" cy="69"/>
                </a:xfrm>
                <a:custGeom>
                  <a:avLst/>
                  <a:gdLst>
                    <a:gd name="T0" fmla="*/ 19 w 126"/>
                    <a:gd name="T1" fmla="*/ 0 h 276"/>
                    <a:gd name="T2" fmla="*/ 0 w 126"/>
                    <a:gd name="T3" fmla="*/ 268 h 276"/>
                    <a:gd name="T4" fmla="*/ 108 w 126"/>
                    <a:gd name="T5" fmla="*/ 276 h 276"/>
                    <a:gd name="T6" fmla="*/ 126 w 126"/>
                    <a:gd name="T7" fmla="*/ 7 h 276"/>
                    <a:gd name="T8" fmla="*/ 19 w 126"/>
                    <a:gd name="T9" fmla="*/ 0 h 276"/>
                    <a:gd name="T10" fmla="*/ 19 w 126"/>
                    <a:gd name="T11" fmla="*/ 0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6" h="276">
                      <a:moveTo>
                        <a:pt x="19" y="0"/>
                      </a:moveTo>
                      <a:lnTo>
                        <a:pt x="0" y="268"/>
                      </a:lnTo>
                      <a:lnTo>
                        <a:pt x="108" y="276"/>
                      </a:lnTo>
                      <a:lnTo>
                        <a:pt x="126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803" y="1888"/>
                  <a:ext cx="23" cy="15"/>
                </a:xfrm>
                <a:custGeom>
                  <a:avLst/>
                  <a:gdLst>
                    <a:gd name="T0" fmla="*/ 14 w 91"/>
                    <a:gd name="T1" fmla="*/ 56 h 61"/>
                    <a:gd name="T2" fmla="*/ 8 w 91"/>
                    <a:gd name="T3" fmla="*/ 48 h 61"/>
                    <a:gd name="T4" fmla="*/ 4 w 91"/>
                    <a:gd name="T5" fmla="*/ 41 h 61"/>
                    <a:gd name="T6" fmla="*/ 2 w 91"/>
                    <a:gd name="T7" fmla="*/ 36 h 61"/>
                    <a:gd name="T8" fmla="*/ 4 w 91"/>
                    <a:gd name="T9" fmla="*/ 35 h 61"/>
                    <a:gd name="T10" fmla="*/ 14 w 91"/>
                    <a:gd name="T11" fmla="*/ 33 h 61"/>
                    <a:gd name="T12" fmla="*/ 20 w 91"/>
                    <a:gd name="T13" fmla="*/ 28 h 61"/>
                    <a:gd name="T14" fmla="*/ 22 w 91"/>
                    <a:gd name="T15" fmla="*/ 19 h 61"/>
                    <a:gd name="T16" fmla="*/ 19 w 91"/>
                    <a:gd name="T17" fmla="*/ 9 h 61"/>
                    <a:gd name="T18" fmla="*/ 16 w 91"/>
                    <a:gd name="T19" fmla="*/ 3 h 61"/>
                    <a:gd name="T20" fmla="*/ 18 w 91"/>
                    <a:gd name="T21" fmla="*/ 1 h 61"/>
                    <a:gd name="T22" fmla="*/ 26 w 91"/>
                    <a:gd name="T23" fmla="*/ 5 h 61"/>
                    <a:gd name="T24" fmla="*/ 34 w 91"/>
                    <a:gd name="T25" fmla="*/ 11 h 61"/>
                    <a:gd name="T26" fmla="*/ 40 w 91"/>
                    <a:gd name="T27" fmla="*/ 15 h 61"/>
                    <a:gd name="T28" fmla="*/ 48 w 91"/>
                    <a:gd name="T29" fmla="*/ 19 h 61"/>
                    <a:gd name="T30" fmla="*/ 55 w 91"/>
                    <a:gd name="T31" fmla="*/ 23 h 61"/>
                    <a:gd name="T32" fmla="*/ 62 w 91"/>
                    <a:gd name="T33" fmla="*/ 25 h 61"/>
                    <a:gd name="T34" fmla="*/ 67 w 91"/>
                    <a:gd name="T35" fmla="*/ 29 h 61"/>
                    <a:gd name="T36" fmla="*/ 74 w 91"/>
                    <a:gd name="T37" fmla="*/ 32 h 61"/>
                    <a:gd name="T38" fmla="*/ 82 w 91"/>
                    <a:gd name="T39" fmla="*/ 37 h 61"/>
                    <a:gd name="T40" fmla="*/ 90 w 91"/>
                    <a:gd name="T41" fmla="*/ 41 h 61"/>
                    <a:gd name="T42" fmla="*/ 91 w 91"/>
                    <a:gd name="T43" fmla="*/ 41 h 61"/>
                    <a:gd name="T44" fmla="*/ 87 w 91"/>
                    <a:gd name="T45" fmla="*/ 43 h 61"/>
                    <a:gd name="T46" fmla="*/ 80 w 91"/>
                    <a:gd name="T47" fmla="*/ 44 h 61"/>
                    <a:gd name="T48" fmla="*/ 72 w 91"/>
                    <a:gd name="T49" fmla="*/ 47 h 61"/>
                    <a:gd name="T50" fmla="*/ 64 w 91"/>
                    <a:gd name="T51" fmla="*/ 48 h 61"/>
                    <a:gd name="T52" fmla="*/ 58 w 91"/>
                    <a:gd name="T53" fmla="*/ 49 h 61"/>
                    <a:gd name="T54" fmla="*/ 52 w 91"/>
                    <a:gd name="T55" fmla="*/ 51 h 61"/>
                    <a:gd name="T56" fmla="*/ 46 w 91"/>
                    <a:gd name="T57" fmla="*/ 53 h 61"/>
                    <a:gd name="T58" fmla="*/ 39 w 91"/>
                    <a:gd name="T59" fmla="*/ 55 h 61"/>
                    <a:gd name="T60" fmla="*/ 32 w 91"/>
                    <a:gd name="T61" fmla="*/ 56 h 61"/>
                    <a:gd name="T62" fmla="*/ 26 w 91"/>
                    <a:gd name="T63" fmla="*/ 59 h 61"/>
                    <a:gd name="T64" fmla="*/ 19 w 91"/>
                    <a:gd name="T65" fmla="*/ 59 h 61"/>
                    <a:gd name="T66" fmla="*/ 16 w 91"/>
                    <a:gd name="T6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1" h="61">
                      <a:moveTo>
                        <a:pt x="16" y="61"/>
                      </a:moveTo>
                      <a:lnTo>
                        <a:pt x="14" y="56"/>
                      </a:lnTo>
                      <a:lnTo>
                        <a:pt x="11" y="53"/>
                      </a:lnTo>
                      <a:lnTo>
                        <a:pt x="8" y="48"/>
                      </a:lnTo>
                      <a:lnTo>
                        <a:pt x="7" y="45"/>
                      </a:lnTo>
                      <a:lnTo>
                        <a:pt x="4" y="41"/>
                      </a:lnTo>
                      <a:lnTo>
                        <a:pt x="3" y="39"/>
                      </a:lnTo>
                      <a:lnTo>
                        <a:pt x="2" y="36"/>
                      </a:lnTo>
                      <a:lnTo>
                        <a:pt x="0" y="35"/>
                      </a:lnTo>
                      <a:lnTo>
                        <a:pt x="4" y="35"/>
                      </a:lnTo>
                      <a:lnTo>
                        <a:pt x="10" y="35"/>
                      </a:lnTo>
                      <a:lnTo>
                        <a:pt x="14" y="33"/>
                      </a:ln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22" y="23"/>
                      </a:lnTo>
                      <a:lnTo>
                        <a:pt x="22" y="19"/>
                      </a:lnTo>
                      <a:lnTo>
                        <a:pt x="22" y="15"/>
                      </a:lnTo>
                      <a:lnTo>
                        <a:pt x="19" y="9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2" y="4"/>
                      </a:lnTo>
                      <a:lnTo>
                        <a:pt x="26" y="5"/>
                      </a:lnTo>
                      <a:lnTo>
                        <a:pt x="30" y="8"/>
                      </a:lnTo>
                      <a:lnTo>
                        <a:pt x="34" y="11"/>
                      </a:lnTo>
                      <a:lnTo>
                        <a:pt x="38" y="13"/>
                      </a:lnTo>
                      <a:lnTo>
                        <a:pt x="40" y="15"/>
                      </a:lnTo>
                      <a:lnTo>
                        <a:pt x="46" y="17"/>
                      </a:lnTo>
                      <a:lnTo>
                        <a:pt x="48" y="19"/>
                      </a:lnTo>
                      <a:lnTo>
                        <a:pt x="52" y="20"/>
                      </a:lnTo>
                      <a:lnTo>
                        <a:pt x="55" y="23"/>
                      </a:lnTo>
                      <a:lnTo>
                        <a:pt x="59" y="24"/>
                      </a:lnTo>
                      <a:lnTo>
                        <a:pt x="62" y="25"/>
                      </a:lnTo>
                      <a:lnTo>
                        <a:pt x="64" y="27"/>
                      </a:lnTo>
                      <a:lnTo>
                        <a:pt x="67" y="29"/>
                      </a:lnTo>
                      <a:lnTo>
                        <a:pt x="71" y="31"/>
                      </a:lnTo>
                      <a:lnTo>
                        <a:pt x="74" y="32"/>
                      </a:lnTo>
                      <a:lnTo>
                        <a:pt x="79" y="35"/>
                      </a:lnTo>
                      <a:lnTo>
                        <a:pt x="82" y="37"/>
                      </a:lnTo>
                      <a:lnTo>
                        <a:pt x="86" y="39"/>
                      </a:lnTo>
                      <a:lnTo>
                        <a:pt x="90" y="41"/>
                      </a:lnTo>
                      <a:lnTo>
                        <a:pt x="91" y="41"/>
                      </a:lnTo>
                      <a:lnTo>
                        <a:pt x="91" y="41"/>
                      </a:lnTo>
                      <a:lnTo>
                        <a:pt x="88" y="41"/>
                      </a:lnTo>
                      <a:lnTo>
                        <a:pt x="87" y="43"/>
                      </a:lnTo>
                      <a:lnTo>
                        <a:pt x="84" y="44"/>
                      </a:lnTo>
                      <a:lnTo>
                        <a:pt x="80" y="44"/>
                      </a:lnTo>
                      <a:lnTo>
                        <a:pt x="76" y="44"/>
                      </a:lnTo>
                      <a:lnTo>
                        <a:pt x="72" y="47"/>
                      </a:lnTo>
                      <a:lnTo>
                        <a:pt x="67" y="48"/>
                      </a:lnTo>
                      <a:lnTo>
                        <a:pt x="64" y="48"/>
                      </a:lnTo>
                      <a:lnTo>
                        <a:pt x="62" y="49"/>
                      </a:lnTo>
                      <a:lnTo>
                        <a:pt x="58" y="49"/>
                      </a:lnTo>
                      <a:lnTo>
                        <a:pt x="55" y="51"/>
                      </a:lnTo>
                      <a:lnTo>
                        <a:pt x="52" y="51"/>
                      </a:lnTo>
                      <a:lnTo>
                        <a:pt x="48" y="52"/>
                      </a:lnTo>
                      <a:lnTo>
                        <a:pt x="46" y="53"/>
                      </a:lnTo>
                      <a:lnTo>
                        <a:pt x="43" y="53"/>
                      </a:lnTo>
                      <a:lnTo>
                        <a:pt x="39" y="55"/>
                      </a:lnTo>
                      <a:lnTo>
                        <a:pt x="36" y="56"/>
                      </a:lnTo>
                      <a:lnTo>
                        <a:pt x="32" y="56"/>
                      </a:lnTo>
                      <a:lnTo>
                        <a:pt x="28" y="57"/>
                      </a:lnTo>
                      <a:lnTo>
                        <a:pt x="26" y="59"/>
                      </a:lnTo>
                      <a:lnTo>
                        <a:pt x="23" y="59"/>
                      </a:lnTo>
                      <a:lnTo>
                        <a:pt x="19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718" y="1855"/>
                  <a:ext cx="40" cy="33"/>
                </a:xfrm>
                <a:custGeom>
                  <a:avLst/>
                  <a:gdLst>
                    <a:gd name="T0" fmla="*/ 4 w 160"/>
                    <a:gd name="T1" fmla="*/ 39 h 130"/>
                    <a:gd name="T2" fmla="*/ 14 w 160"/>
                    <a:gd name="T3" fmla="*/ 36 h 130"/>
                    <a:gd name="T4" fmla="*/ 23 w 160"/>
                    <a:gd name="T5" fmla="*/ 31 h 130"/>
                    <a:gd name="T6" fmla="*/ 32 w 160"/>
                    <a:gd name="T7" fmla="*/ 27 h 130"/>
                    <a:gd name="T8" fmla="*/ 42 w 160"/>
                    <a:gd name="T9" fmla="*/ 22 h 130"/>
                    <a:gd name="T10" fmla="*/ 52 w 160"/>
                    <a:gd name="T11" fmla="*/ 16 h 130"/>
                    <a:gd name="T12" fmla="*/ 62 w 160"/>
                    <a:gd name="T13" fmla="*/ 12 h 130"/>
                    <a:gd name="T14" fmla="*/ 71 w 160"/>
                    <a:gd name="T15" fmla="*/ 8 h 130"/>
                    <a:gd name="T16" fmla="*/ 82 w 160"/>
                    <a:gd name="T17" fmla="*/ 4 h 130"/>
                    <a:gd name="T18" fmla="*/ 91 w 160"/>
                    <a:gd name="T19" fmla="*/ 2 h 130"/>
                    <a:gd name="T20" fmla="*/ 100 w 160"/>
                    <a:gd name="T21" fmla="*/ 0 h 130"/>
                    <a:gd name="T22" fmla="*/ 110 w 160"/>
                    <a:gd name="T23" fmla="*/ 0 h 130"/>
                    <a:gd name="T24" fmla="*/ 119 w 160"/>
                    <a:gd name="T25" fmla="*/ 2 h 130"/>
                    <a:gd name="T26" fmla="*/ 128 w 160"/>
                    <a:gd name="T27" fmla="*/ 4 h 130"/>
                    <a:gd name="T28" fmla="*/ 139 w 160"/>
                    <a:gd name="T29" fmla="*/ 10 h 130"/>
                    <a:gd name="T30" fmla="*/ 148 w 160"/>
                    <a:gd name="T31" fmla="*/ 18 h 130"/>
                    <a:gd name="T32" fmla="*/ 148 w 160"/>
                    <a:gd name="T33" fmla="*/ 27 h 130"/>
                    <a:gd name="T34" fmla="*/ 142 w 160"/>
                    <a:gd name="T35" fmla="*/ 35 h 130"/>
                    <a:gd name="T36" fmla="*/ 139 w 160"/>
                    <a:gd name="T37" fmla="*/ 44 h 130"/>
                    <a:gd name="T38" fmla="*/ 134 w 160"/>
                    <a:gd name="T39" fmla="*/ 52 h 130"/>
                    <a:gd name="T40" fmla="*/ 127 w 160"/>
                    <a:gd name="T41" fmla="*/ 60 h 130"/>
                    <a:gd name="T42" fmla="*/ 118 w 160"/>
                    <a:gd name="T43" fmla="*/ 67 h 130"/>
                    <a:gd name="T44" fmla="*/ 110 w 160"/>
                    <a:gd name="T45" fmla="*/ 74 h 130"/>
                    <a:gd name="T46" fmla="*/ 106 w 160"/>
                    <a:gd name="T47" fmla="*/ 80 h 130"/>
                    <a:gd name="T48" fmla="*/ 106 w 160"/>
                    <a:gd name="T49" fmla="*/ 87 h 130"/>
                    <a:gd name="T50" fmla="*/ 110 w 160"/>
                    <a:gd name="T51" fmla="*/ 95 h 130"/>
                    <a:gd name="T52" fmla="*/ 116 w 160"/>
                    <a:gd name="T53" fmla="*/ 100 h 130"/>
                    <a:gd name="T54" fmla="*/ 126 w 160"/>
                    <a:gd name="T55" fmla="*/ 103 h 130"/>
                    <a:gd name="T56" fmla="*/ 135 w 160"/>
                    <a:gd name="T57" fmla="*/ 108 h 130"/>
                    <a:gd name="T58" fmla="*/ 146 w 160"/>
                    <a:gd name="T59" fmla="*/ 115 h 130"/>
                    <a:gd name="T60" fmla="*/ 155 w 160"/>
                    <a:gd name="T61" fmla="*/ 124 h 130"/>
                    <a:gd name="T62" fmla="*/ 155 w 160"/>
                    <a:gd name="T63" fmla="*/ 126 h 130"/>
                    <a:gd name="T64" fmla="*/ 146 w 160"/>
                    <a:gd name="T65" fmla="*/ 120 h 130"/>
                    <a:gd name="T66" fmla="*/ 136 w 160"/>
                    <a:gd name="T67" fmla="*/ 115 h 130"/>
                    <a:gd name="T68" fmla="*/ 127 w 160"/>
                    <a:gd name="T69" fmla="*/ 111 h 130"/>
                    <a:gd name="T70" fmla="*/ 118 w 160"/>
                    <a:gd name="T71" fmla="*/ 106 h 130"/>
                    <a:gd name="T72" fmla="*/ 107 w 160"/>
                    <a:gd name="T73" fmla="*/ 99 h 130"/>
                    <a:gd name="T74" fmla="*/ 98 w 160"/>
                    <a:gd name="T75" fmla="*/ 95 h 130"/>
                    <a:gd name="T76" fmla="*/ 88 w 160"/>
                    <a:gd name="T77" fmla="*/ 90 h 130"/>
                    <a:gd name="T78" fmla="*/ 78 w 160"/>
                    <a:gd name="T79" fmla="*/ 84 h 130"/>
                    <a:gd name="T80" fmla="*/ 67 w 160"/>
                    <a:gd name="T81" fmla="*/ 79 h 130"/>
                    <a:gd name="T82" fmla="*/ 58 w 160"/>
                    <a:gd name="T83" fmla="*/ 72 h 130"/>
                    <a:gd name="T84" fmla="*/ 47 w 160"/>
                    <a:gd name="T85" fmla="*/ 67 h 130"/>
                    <a:gd name="T86" fmla="*/ 36 w 160"/>
                    <a:gd name="T87" fmla="*/ 60 h 130"/>
                    <a:gd name="T88" fmla="*/ 26 w 160"/>
                    <a:gd name="T89" fmla="*/ 55 h 130"/>
                    <a:gd name="T90" fmla="*/ 16 w 160"/>
                    <a:gd name="T91" fmla="*/ 50 h 130"/>
                    <a:gd name="T92" fmla="*/ 4 w 160"/>
                    <a:gd name="T93" fmla="*/ 44 h 130"/>
                    <a:gd name="T94" fmla="*/ 0 w 160"/>
                    <a:gd name="T95" fmla="*/ 42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60" h="130">
                      <a:moveTo>
                        <a:pt x="0" y="42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14" y="36"/>
                      </a:lnTo>
                      <a:lnTo>
                        <a:pt x="19" y="34"/>
                      </a:lnTo>
                      <a:lnTo>
                        <a:pt x="23" y="31"/>
                      </a:lnTo>
                      <a:lnTo>
                        <a:pt x="28" y="30"/>
                      </a:lnTo>
                      <a:lnTo>
                        <a:pt x="32" y="27"/>
                      </a:lnTo>
                      <a:lnTo>
                        <a:pt x="38" y="24"/>
                      </a:lnTo>
                      <a:lnTo>
                        <a:pt x="42" y="22"/>
                      </a:lnTo>
                      <a:lnTo>
                        <a:pt x="47" y="19"/>
                      </a:lnTo>
                      <a:lnTo>
                        <a:pt x="52" y="16"/>
                      </a:lnTo>
                      <a:lnTo>
                        <a:pt x="56" y="14"/>
                      </a:lnTo>
                      <a:lnTo>
                        <a:pt x="62" y="12"/>
                      </a:lnTo>
                      <a:lnTo>
                        <a:pt x="67" y="10"/>
                      </a:lnTo>
                      <a:lnTo>
                        <a:pt x="71" y="8"/>
                      </a:lnTo>
                      <a:lnTo>
                        <a:pt x="76" y="6"/>
                      </a:lnTo>
                      <a:lnTo>
                        <a:pt x="82" y="4"/>
                      </a:lnTo>
                      <a:lnTo>
                        <a:pt x="86" y="3"/>
                      </a:lnTo>
                      <a:lnTo>
                        <a:pt x="91" y="2"/>
                      </a:lnTo>
                      <a:lnTo>
                        <a:pt x="95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10" y="0"/>
                      </a:lnTo>
                      <a:lnTo>
                        <a:pt x="115" y="0"/>
                      </a:lnTo>
                      <a:lnTo>
                        <a:pt x="119" y="2"/>
                      </a:lnTo>
                      <a:lnTo>
                        <a:pt x="124" y="3"/>
                      </a:lnTo>
                      <a:lnTo>
                        <a:pt x="128" y="4"/>
                      </a:lnTo>
                      <a:lnTo>
                        <a:pt x="134" y="7"/>
                      </a:lnTo>
                      <a:lnTo>
                        <a:pt x="139" y="10"/>
                      </a:lnTo>
                      <a:lnTo>
                        <a:pt x="143" y="14"/>
                      </a:lnTo>
                      <a:lnTo>
                        <a:pt x="148" y="18"/>
                      </a:lnTo>
                      <a:lnTo>
                        <a:pt x="152" y="23"/>
                      </a:lnTo>
                      <a:lnTo>
                        <a:pt x="148" y="27"/>
                      </a:lnTo>
                      <a:lnTo>
                        <a:pt x="146" y="31"/>
                      </a:lnTo>
                      <a:lnTo>
                        <a:pt x="142" y="35"/>
                      </a:lnTo>
                      <a:lnTo>
                        <a:pt x="139" y="39"/>
                      </a:lnTo>
                      <a:lnTo>
                        <a:pt x="139" y="44"/>
                      </a:lnTo>
                      <a:lnTo>
                        <a:pt x="136" y="48"/>
                      </a:lnTo>
                      <a:lnTo>
                        <a:pt x="134" y="52"/>
                      </a:lnTo>
                      <a:lnTo>
                        <a:pt x="131" y="58"/>
                      </a:lnTo>
                      <a:lnTo>
                        <a:pt x="127" y="60"/>
                      </a:lnTo>
                      <a:lnTo>
                        <a:pt x="122" y="63"/>
                      </a:lnTo>
                      <a:lnTo>
                        <a:pt x="118" y="67"/>
                      </a:lnTo>
                      <a:lnTo>
                        <a:pt x="114" y="70"/>
                      </a:lnTo>
                      <a:lnTo>
                        <a:pt x="110" y="74"/>
                      </a:lnTo>
                      <a:lnTo>
                        <a:pt x="107" y="76"/>
                      </a:lnTo>
                      <a:lnTo>
                        <a:pt x="106" y="80"/>
                      </a:lnTo>
                      <a:lnTo>
                        <a:pt x="104" y="84"/>
                      </a:lnTo>
                      <a:lnTo>
                        <a:pt x="106" y="87"/>
                      </a:lnTo>
                      <a:lnTo>
                        <a:pt x="108" y="92"/>
                      </a:lnTo>
                      <a:lnTo>
                        <a:pt x="110" y="95"/>
                      </a:lnTo>
                      <a:lnTo>
                        <a:pt x="112" y="96"/>
                      </a:lnTo>
                      <a:lnTo>
                        <a:pt x="116" y="100"/>
                      </a:lnTo>
                      <a:lnTo>
                        <a:pt x="122" y="103"/>
                      </a:lnTo>
                      <a:lnTo>
                        <a:pt x="126" y="103"/>
                      </a:lnTo>
                      <a:lnTo>
                        <a:pt x="131" y="106"/>
                      </a:lnTo>
                      <a:lnTo>
                        <a:pt x="135" y="108"/>
                      </a:lnTo>
                      <a:lnTo>
                        <a:pt x="139" y="112"/>
                      </a:lnTo>
                      <a:lnTo>
                        <a:pt x="146" y="115"/>
                      </a:lnTo>
                      <a:lnTo>
                        <a:pt x="150" y="120"/>
                      </a:lnTo>
                      <a:lnTo>
                        <a:pt x="155" y="124"/>
                      </a:lnTo>
                      <a:lnTo>
                        <a:pt x="160" y="130"/>
                      </a:lnTo>
                      <a:lnTo>
                        <a:pt x="155" y="126"/>
                      </a:lnTo>
                      <a:lnTo>
                        <a:pt x="151" y="124"/>
                      </a:lnTo>
                      <a:lnTo>
                        <a:pt x="146" y="120"/>
                      </a:lnTo>
                      <a:lnTo>
                        <a:pt x="142" y="118"/>
                      </a:lnTo>
                      <a:lnTo>
                        <a:pt x="136" y="115"/>
                      </a:lnTo>
                      <a:lnTo>
                        <a:pt x="132" y="114"/>
                      </a:lnTo>
                      <a:lnTo>
                        <a:pt x="127" y="111"/>
                      </a:lnTo>
                      <a:lnTo>
                        <a:pt x="122" y="108"/>
                      </a:lnTo>
                      <a:lnTo>
                        <a:pt x="118" y="106"/>
                      </a:lnTo>
                      <a:lnTo>
                        <a:pt x="112" y="103"/>
                      </a:lnTo>
                      <a:lnTo>
                        <a:pt x="107" y="99"/>
                      </a:lnTo>
                      <a:lnTo>
                        <a:pt x="103" y="98"/>
                      </a:lnTo>
                      <a:lnTo>
                        <a:pt x="98" y="95"/>
                      </a:lnTo>
                      <a:lnTo>
                        <a:pt x="92" y="92"/>
                      </a:lnTo>
                      <a:lnTo>
                        <a:pt x="88" y="90"/>
                      </a:lnTo>
                      <a:lnTo>
                        <a:pt x="83" y="87"/>
                      </a:lnTo>
                      <a:lnTo>
                        <a:pt x="78" y="84"/>
                      </a:lnTo>
                      <a:lnTo>
                        <a:pt x="74" y="82"/>
                      </a:lnTo>
                      <a:lnTo>
                        <a:pt x="67" y="79"/>
                      </a:lnTo>
                      <a:lnTo>
                        <a:pt x="63" y="75"/>
                      </a:lnTo>
                      <a:lnTo>
                        <a:pt x="58" y="72"/>
                      </a:lnTo>
                      <a:lnTo>
                        <a:pt x="52" y="70"/>
                      </a:lnTo>
                      <a:lnTo>
                        <a:pt x="47" y="67"/>
                      </a:lnTo>
                      <a:lnTo>
                        <a:pt x="42" y="64"/>
                      </a:lnTo>
                      <a:lnTo>
                        <a:pt x="36" y="60"/>
                      </a:lnTo>
                      <a:lnTo>
                        <a:pt x="31" y="59"/>
                      </a:lnTo>
                      <a:lnTo>
                        <a:pt x="26" y="55"/>
                      </a:lnTo>
                      <a:lnTo>
                        <a:pt x="22" y="52"/>
                      </a:lnTo>
                      <a:lnTo>
                        <a:pt x="16" y="50"/>
                      </a:lnTo>
                      <a:lnTo>
                        <a:pt x="10" y="47"/>
                      </a:lnTo>
                      <a:lnTo>
                        <a:pt x="4" y="44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654" y="1808"/>
                  <a:ext cx="22" cy="18"/>
                </a:xfrm>
                <a:custGeom>
                  <a:avLst/>
                  <a:gdLst>
                    <a:gd name="T0" fmla="*/ 88 w 89"/>
                    <a:gd name="T1" fmla="*/ 33 h 71"/>
                    <a:gd name="T2" fmla="*/ 88 w 89"/>
                    <a:gd name="T3" fmla="*/ 44 h 71"/>
                    <a:gd name="T4" fmla="*/ 88 w 89"/>
                    <a:gd name="T5" fmla="*/ 53 h 71"/>
                    <a:gd name="T6" fmla="*/ 84 w 89"/>
                    <a:gd name="T7" fmla="*/ 64 h 71"/>
                    <a:gd name="T8" fmla="*/ 77 w 89"/>
                    <a:gd name="T9" fmla="*/ 71 h 71"/>
                    <a:gd name="T10" fmla="*/ 68 w 89"/>
                    <a:gd name="T11" fmla="*/ 69 h 71"/>
                    <a:gd name="T12" fmla="*/ 58 w 89"/>
                    <a:gd name="T13" fmla="*/ 65 h 71"/>
                    <a:gd name="T14" fmla="*/ 50 w 89"/>
                    <a:gd name="T15" fmla="*/ 60 h 71"/>
                    <a:gd name="T16" fmla="*/ 42 w 89"/>
                    <a:gd name="T17" fmla="*/ 53 h 71"/>
                    <a:gd name="T18" fmla="*/ 34 w 89"/>
                    <a:gd name="T19" fmla="*/ 49 h 71"/>
                    <a:gd name="T20" fmla="*/ 25 w 89"/>
                    <a:gd name="T21" fmla="*/ 48 h 71"/>
                    <a:gd name="T22" fmla="*/ 16 w 89"/>
                    <a:gd name="T23" fmla="*/ 49 h 71"/>
                    <a:gd name="T24" fmla="*/ 10 w 89"/>
                    <a:gd name="T25" fmla="*/ 48 h 71"/>
                    <a:gd name="T26" fmla="*/ 10 w 89"/>
                    <a:gd name="T27" fmla="*/ 41 h 71"/>
                    <a:gd name="T28" fmla="*/ 9 w 89"/>
                    <a:gd name="T29" fmla="*/ 36 h 71"/>
                    <a:gd name="T30" fmla="*/ 6 w 89"/>
                    <a:gd name="T31" fmla="*/ 27 h 71"/>
                    <a:gd name="T32" fmla="*/ 2 w 89"/>
                    <a:gd name="T33" fmla="*/ 17 h 71"/>
                    <a:gd name="T34" fmla="*/ 2 w 89"/>
                    <a:gd name="T35" fmla="*/ 15 h 71"/>
                    <a:gd name="T36" fmla="*/ 10 w 89"/>
                    <a:gd name="T37" fmla="*/ 12 h 71"/>
                    <a:gd name="T38" fmla="*/ 21 w 89"/>
                    <a:gd name="T39" fmla="*/ 8 h 71"/>
                    <a:gd name="T40" fmla="*/ 30 w 89"/>
                    <a:gd name="T41" fmla="*/ 3 h 71"/>
                    <a:gd name="T42" fmla="*/ 34 w 89"/>
                    <a:gd name="T43" fmla="*/ 0 h 71"/>
                    <a:gd name="T44" fmla="*/ 40 w 89"/>
                    <a:gd name="T45" fmla="*/ 3 h 71"/>
                    <a:gd name="T46" fmla="*/ 45 w 89"/>
                    <a:gd name="T47" fmla="*/ 8 h 71"/>
                    <a:gd name="T48" fmla="*/ 42 w 89"/>
                    <a:gd name="T49" fmla="*/ 16 h 71"/>
                    <a:gd name="T50" fmla="*/ 42 w 89"/>
                    <a:gd name="T51" fmla="*/ 24 h 71"/>
                    <a:gd name="T52" fmla="*/ 42 w 89"/>
                    <a:gd name="T53" fmla="*/ 31 h 71"/>
                    <a:gd name="T54" fmla="*/ 46 w 89"/>
                    <a:gd name="T55" fmla="*/ 39 h 71"/>
                    <a:gd name="T56" fmla="*/ 54 w 89"/>
                    <a:gd name="T57" fmla="*/ 45 h 71"/>
                    <a:gd name="T58" fmla="*/ 61 w 89"/>
                    <a:gd name="T59" fmla="*/ 47 h 71"/>
                    <a:gd name="T60" fmla="*/ 66 w 89"/>
                    <a:gd name="T61" fmla="*/ 47 h 71"/>
                    <a:gd name="T62" fmla="*/ 72 w 89"/>
                    <a:gd name="T63" fmla="*/ 44 h 71"/>
                    <a:gd name="T64" fmla="*/ 73 w 89"/>
                    <a:gd name="T65" fmla="*/ 39 h 71"/>
                    <a:gd name="T66" fmla="*/ 76 w 89"/>
                    <a:gd name="T67" fmla="*/ 32 h 71"/>
                    <a:gd name="T68" fmla="*/ 76 w 89"/>
                    <a:gd name="T69" fmla="*/ 25 h 71"/>
                    <a:gd name="T70" fmla="*/ 78 w 89"/>
                    <a:gd name="T71" fmla="*/ 24 h 71"/>
                    <a:gd name="T72" fmla="*/ 85 w 89"/>
                    <a:gd name="T73" fmla="*/ 27 h 71"/>
                    <a:gd name="T74" fmla="*/ 89 w 89"/>
                    <a:gd name="T75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71">
                      <a:moveTo>
                        <a:pt x="89" y="29"/>
                      </a:moveTo>
                      <a:lnTo>
                        <a:pt x="88" y="33"/>
                      </a:lnTo>
                      <a:lnTo>
                        <a:pt x="88" y="39"/>
                      </a:lnTo>
                      <a:lnTo>
                        <a:pt x="88" y="44"/>
                      </a:lnTo>
                      <a:lnTo>
                        <a:pt x="88" y="49"/>
                      </a:lnTo>
                      <a:lnTo>
                        <a:pt x="88" y="53"/>
                      </a:lnTo>
                      <a:lnTo>
                        <a:pt x="86" y="59"/>
                      </a:lnTo>
                      <a:lnTo>
                        <a:pt x="84" y="64"/>
                      </a:lnTo>
                      <a:lnTo>
                        <a:pt x="84" y="69"/>
                      </a:lnTo>
                      <a:lnTo>
                        <a:pt x="77" y="71"/>
                      </a:lnTo>
                      <a:lnTo>
                        <a:pt x="72" y="71"/>
                      </a:lnTo>
                      <a:lnTo>
                        <a:pt x="68" y="69"/>
                      </a:lnTo>
                      <a:lnTo>
                        <a:pt x="64" y="68"/>
                      </a:lnTo>
                      <a:lnTo>
                        <a:pt x="58" y="65"/>
                      </a:lnTo>
                      <a:lnTo>
                        <a:pt x="54" y="63"/>
                      </a:lnTo>
                      <a:lnTo>
                        <a:pt x="50" y="60"/>
                      </a:lnTo>
                      <a:lnTo>
                        <a:pt x="46" y="57"/>
                      </a:lnTo>
                      <a:lnTo>
                        <a:pt x="42" y="53"/>
                      </a:lnTo>
                      <a:lnTo>
                        <a:pt x="38" y="52"/>
                      </a:lnTo>
                      <a:lnTo>
                        <a:pt x="34" y="49"/>
                      </a:lnTo>
                      <a:lnTo>
                        <a:pt x="30" y="48"/>
                      </a:lnTo>
                      <a:lnTo>
                        <a:pt x="25" y="48"/>
                      </a:lnTo>
                      <a:lnTo>
                        <a:pt x="21" y="48"/>
                      </a:lnTo>
                      <a:lnTo>
                        <a:pt x="16" y="49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10" y="44"/>
                      </a:lnTo>
                      <a:lnTo>
                        <a:pt x="10" y="41"/>
                      </a:lnTo>
                      <a:lnTo>
                        <a:pt x="9" y="39"/>
                      </a:lnTo>
                      <a:lnTo>
                        <a:pt x="9" y="36"/>
                      </a:lnTo>
                      <a:lnTo>
                        <a:pt x="9" y="32"/>
                      </a:lnTo>
                      <a:lnTo>
                        <a:pt x="6" y="27"/>
                      </a:lnTo>
                      <a:lnTo>
                        <a:pt x="4" y="21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6" y="13"/>
                      </a:lnTo>
                      <a:lnTo>
                        <a:pt x="10" y="12"/>
                      </a:lnTo>
                      <a:lnTo>
                        <a:pt x="16" y="11"/>
                      </a:lnTo>
                      <a:lnTo>
                        <a:pt x="21" y="8"/>
                      </a:lnTo>
                      <a:lnTo>
                        <a:pt x="28" y="5"/>
                      </a:lnTo>
                      <a:lnTo>
                        <a:pt x="30" y="3"/>
                      </a:lnTo>
                      <a:lnTo>
                        <a:pt x="36" y="3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40" y="3"/>
                      </a:lnTo>
                      <a:lnTo>
                        <a:pt x="45" y="5"/>
                      </a:lnTo>
                      <a:lnTo>
                        <a:pt x="45" y="8"/>
                      </a:lnTo>
                      <a:lnTo>
                        <a:pt x="44" y="12"/>
                      </a:lnTo>
                      <a:lnTo>
                        <a:pt x="42" y="16"/>
                      </a:lnTo>
                      <a:lnTo>
                        <a:pt x="42" y="20"/>
                      </a:lnTo>
                      <a:lnTo>
                        <a:pt x="42" y="24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42" y="35"/>
                      </a:lnTo>
                      <a:lnTo>
                        <a:pt x="46" y="39"/>
                      </a:lnTo>
                      <a:lnTo>
                        <a:pt x="50" y="41"/>
                      </a:lnTo>
                      <a:lnTo>
                        <a:pt x="54" y="45"/>
                      </a:lnTo>
                      <a:lnTo>
                        <a:pt x="57" y="47"/>
                      </a:lnTo>
                      <a:lnTo>
                        <a:pt x="61" y="47"/>
                      </a:lnTo>
                      <a:lnTo>
                        <a:pt x="64" y="48"/>
                      </a:lnTo>
                      <a:lnTo>
                        <a:pt x="66" y="47"/>
                      </a:lnTo>
                      <a:lnTo>
                        <a:pt x="69" y="45"/>
                      </a:lnTo>
                      <a:lnTo>
                        <a:pt x="72" y="44"/>
                      </a:lnTo>
                      <a:lnTo>
                        <a:pt x="72" y="41"/>
                      </a:lnTo>
                      <a:lnTo>
                        <a:pt x="73" y="39"/>
                      </a:lnTo>
                      <a:lnTo>
                        <a:pt x="76" y="36"/>
                      </a:lnTo>
                      <a:lnTo>
                        <a:pt x="76" y="32"/>
                      </a:lnTo>
                      <a:lnTo>
                        <a:pt x="76" y="29"/>
                      </a:lnTo>
                      <a:lnTo>
                        <a:pt x="76" y="25"/>
                      </a:lnTo>
                      <a:lnTo>
                        <a:pt x="76" y="21"/>
                      </a:lnTo>
                      <a:lnTo>
                        <a:pt x="78" y="24"/>
                      </a:lnTo>
                      <a:lnTo>
                        <a:pt x="81" y="25"/>
                      </a:lnTo>
                      <a:lnTo>
                        <a:pt x="85" y="27"/>
                      </a:lnTo>
                      <a:lnTo>
                        <a:pt x="89" y="29"/>
                      </a:lnTo>
                      <a:lnTo>
                        <a:pt x="89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649" y="1827"/>
                  <a:ext cx="55" cy="31"/>
                </a:xfrm>
                <a:custGeom>
                  <a:avLst/>
                  <a:gdLst>
                    <a:gd name="T0" fmla="*/ 18 w 219"/>
                    <a:gd name="T1" fmla="*/ 3 h 125"/>
                    <a:gd name="T2" fmla="*/ 43 w 219"/>
                    <a:gd name="T3" fmla="*/ 1 h 125"/>
                    <a:gd name="T4" fmla="*/ 64 w 219"/>
                    <a:gd name="T5" fmla="*/ 1 h 125"/>
                    <a:gd name="T6" fmla="*/ 82 w 219"/>
                    <a:gd name="T7" fmla="*/ 0 h 125"/>
                    <a:gd name="T8" fmla="*/ 96 w 219"/>
                    <a:gd name="T9" fmla="*/ 1 h 125"/>
                    <a:gd name="T10" fmla="*/ 107 w 219"/>
                    <a:gd name="T11" fmla="*/ 1 h 125"/>
                    <a:gd name="T12" fmla="*/ 115 w 219"/>
                    <a:gd name="T13" fmla="*/ 4 h 125"/>
                    <a:gd name="T14" fmla="*/ 127 w 219"/>
                    <a:gd name="T15" fmla="*/ 12 h 125"/>
                    <a:gd name="T16" fmla="*/ 128 w 219"/>
                    <a:gd name="T17" fmla="*/ 21 h 125"/>
                    <a:gd name="T18" fmla="*/ 126 w 219"/>
                    <a:gd name="T19" fmla="*/ 32 h 125"/>
                    <a:gd name="T20" fmla="*/ 123 w 219"/>
                    <a:gd name="T21" fmla="*/ 41 h 125"/>
                    <a:gd name="T22" fmla="*/ 120 w 219"/>
                    <a:gd name="T23" fmla="*/ 51 h 125"/>
                    <a:gd name="T24" fmla="*/ 123 w 219"/>
                    <a:gd name="T25" fmla="*/ 60 h 125"/>
                    <a:gd name="T26" fmla="*/ 131 w 219"/>
                    <a:gd name="T27" fmla="*/ 71 h 125"/>
                    <a:gd name="T28" fmla="*/ 139 w 219"/>
                    <a:gd name="T29" fmla="*/ 79 h 125"/>
                    <a:gd name="T30" fmla="*/ 151 w 219"/>
                    <a:gd name="T31" fmla="*/ 83 h 125"/>
                    <a:gd name="T32" fmla="*/ 163 w 219"/>
                    <a:gd name="T33" fmla="*/ 79 h 125"/>
                    <a:gd name="T34" fmla="*/ 174 w 219"/>
                    <a:gd name="T35" fmla="*/ 68 h 125"/>
                    <a:gd name="T36" fmla="*/ 187 w 219"/>
                    <a:gd name="T37" fmla="*/ 63 h 125"/>
                    <a:gd name="T38" fmla="*/ 196 w 219"/>
                    <a:gd name="T39" fmla="*/ 65 h 125"/>
                    <a:gd name="T40" fmla="*/ 199 w 219"/>
                    <a:gd name="T41" fmla="*/ 77 h 125"/>
                    <a:gd name="T42" fmla="*/ 203 w 219"/>
                    <a:gd name="T43" fmla="*/ 89 h 125"/>
                    <a:gd name="T44" fmla="*/ 207 w 219"/>
                    <a:gd name="T45" fmla="*/ 101 h 125"/>
                    <a:gd name="T46" fmla="*/ 212 w 219"/>
                    <a:gd name="T47" fmla="*/ 112 h 125"/>
                    <a:gd name="T48" fmla="*/ 219 w 219"/>
                    <a:gd name="T49" fmla="*/ 125 h 125"/>
                    <a:gd name="T50" fmla="*/ 207 w 219"/>
                    <a:gd name="T51" fmla="*/ 117 h 125"/>
                    <a:gd name="T52" fmla="*/ 195 w 219"/>
                    <a:gd name="T53" fmla="*/ 111 h 125"/>
                    <a:gd name="T54" fmla="*/ 184 w 219"/>
                    <a:gd name="T55" fmla="*/ 104 h 125"/>
                    <a:gd name="T56" fmla="*/ 174 w 219"/>
                    <a:gd name="T57" fmla="*/ 99 h 125"/>
                    <a:gd name="T58" fmla="*/ 163 w 219"/>
                    <a:gd name="T59" fmla="*/ 92 h 125"/>
                    <a:gd name="T60" fmla="*/ 151 w 219"/>
                    <a:gd name="T61" fmla="*/ 87 h 125"/>
                    <a:gd name="T62" fmla="*/ 140 w 219"/>
                    <a:gd name="T63" fmla="*/ 81 h 125"/>
                    <a:gd name="T64" fmla="*/ 130 w 219"/>
                    <a:gd name="T65" fmla="*/ 75 h 125"/>
                    <a:gd name="T66" fmla="*/ 118 w 219"/>
                    <a:gd name="T67" fmla="*/ 68 h 125"/>
                    <a:gd name="T68" fmla="*/ 108 w 219"/>
                    <a:gd name="T69" fmla="*/ 63 h 125"/>
                    <a:gd name="T70" fmla="*/ 98 w 219"/>
                    <a:gd name="T71" fmla="*/ 57 h 125"/>
                    <a:gd name="T72" fmla="*/ 87 w 219"/>
                    <a:gd name="T73" fmla="*/ 52 h 125"/>
                    <a:gd name="T74" fmla="*/ 76 w 219"/>
                    <a:gd name="T75" fmla="*/ 47 h 125"/>
                    <a:gd name="T76" fmla="*/ 67 w 219"/>
                    <a:gd name="T77" fmla="*/ 41 h 125"/>
                    <a:gd name="T78" fmla="*/ 58 w 219"/>
                    <a:gd name="T79" fmla="*/ 35 h 125"/>
                    <a:gd name="T80" fmla="*/ 48 w 219"/>
                    <a:gd name="T81" fmla="*/ 31 h 125"/>
                    <a:gd name="T82" fmla="*/ 39 w 219"/>
                    <a:gd name="T83" fmla="*/ 25 h 125"/>
                    <a:gd name="T84" fmla="*/ 28 w 219"/>
                    <a:gd name="T85" fmla="*/ 20 h 125"/>
                    <a:gd name="T86" fmla="*/ 20 w 219"/>
                    <a:gd name="T87" fmla="*/ 16 h 125"/>
                    <a:gd name="T88" fmla="*/ 12 w 219"/>
                    <a:gd name="T89" fmla="*/ 11 h 125"/>
                    <a:gd name="T90" fmla="*/ 0 w 219"/>
                    <a:gd name="T91" fmla="*/ 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19" h="125">
                      <a:moveTo>
                        <a:pt x="0" y="5"/>
                      </a:moveTo>
                      <a:lnTo>
                        <a:pt x="8" y="3"/>
                      </a:lnTo>
                      <a:lnTo>
                        <a:pt x="18" y="3"/>
                      </a:lnTo>
                      <a:lnTo>
                        <a:pt x="27" y="1"/>
                      </a:lnTo>
                      <a:lnTo>
                        <a:pt x="36" y="1"/>
                      </a:lnTo>
                      <a:lnTo>
                        <a:pt x="43" y="1"/>
                      </a:lnTo>
                      <a:lnTo>
                        <a:pt x="51" y="1"/>
                      </a:lnTo>
                      <a:lnTo>
                        <a:pt x="58" y="1"/>
                      </a:lnTo>
                      <a:lnTo>
                        <a:pt x="64" y="1"/>
                      </a:lnTo>
                      <a:lnTo>
                        <a:pt x="71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7" y="1"/>
                      </a:lnTo>
                      <a:lnTo>
                        <a:pt x="91" y="1"/>
                      </a:lnTo>
                      <a:lnTo>
                        <a:pt x="96" y="1"/>
                      </a:lnTo>
                      <a:lnTo>
                        <a:pt x="99" y="1"/>
                      </a:lnTo>
                      <a:lnTo>
                        <a:pt x="104" y="1"/>
                      </a:lnTo>
                      <a:lnTo>
                        <a:pt x="107" y="1"/>
                      </a:lnTo>
                      <a:lnTo>
                        <a:pt x="110" y="3"/>
                      </a:lnTo>
                      <a:lnTo>
                        <a:pt x="112" y="3"/>
                      </a:lnTo>
                      <a:lnTo>
                        <a:pt x="115" y="4"/>
                      </a:lnTo>
                      <a:lnTo>
                        <a:pt x="120" y="5"/>
                      </a:lnTo>
                      <a:lnTo>
                        <a:pt x="123" y="8"/>
                      </a:lnTo>
                      <a:lnTo>
                        <a:pt x="127" y="12"/>
                      </a:lnTo>
                      <a:lnTo>
                        <a:pt x="130" y="17"/>
                      </a:lnTo>
                      <a:lnTo>
                        <a:pt x="130" y="20"/>
                      </a:lnTo>
                      <a:lnTo>
                        <a:pt x="128" y="21"/>
                      </a:lnTo>
                      <a:lnTo>
                        <a:pt x="127" y="25"/>
                      </a:lnTo>
                      <a:lnTo>
                        <a:pt x="127" y="28"/>
                      </a:lnTo>
                      <a:lnTo>
                        <a:pt x="126" y="32"/>
                      </a:lnTo>
                      <a:lnTo>
                        <a:pt x="123" y="35"/>
                      </a:lnTo>
                      <a:lnTo>
                        <a:pt x="123" y="37"/>
                      </a:lnTo>
                      <a:lnTo>
                        <a:pt x="123" y="41"/>
                      </a:lnTo>
                      <a:lnTo>
                        <a:pt x="120" y="44"/>
                      </a:lnTo>
                      <a:lnTo>
                        <a:pt x="120" y="47"/>
                      </a:lnTo>
                      <a:lnTo>
                        <a:pt x="120" y="51"/>
                      </a:lnTo>
                      <a:lnTo>
                        <a:pt x="122" y="53"/>
                      </a:lnTo>
                      <a:lnTo>
                        <a:pt x="122" y="57"/>
                      </a:lnTo>
                      <a:lnTo>
                        <a:pt x="123" y="60"/>
                      </a:lnTo>
                      <a:lnTo>
                        <a:pt x="127" y="64"/>
                      </a:lnTo>
                      <a:lnTo>
                        <a:pt x="130" y="68"/>
                      </a:lnTo>
                      <a:lnTo>
                        <a:pt x="131" y="71"/>
                      </a:lnTo>
                      <a:lnTo>
                        <a:pt x="134" y="75"/>
                      </a:lnTo>
                      <a:lnTo>
                        <a:pt x="135" y="76"/>
                      </a:lnTo>
                      <a:lnTo>
                        <a:pt x="139" y="79"/>
                      </a:lnTo>
                      <a:lnTo>
                        <a:pt x="142" y="81"/>
                      </a:lnTo>
                      <a:lnTo>
                        <a:pt x="147" y="83"/>
                      </a:lnTo>
                      <a:lnTo>
                        <a:pt x="151" y="83"/>
                      </a:lnTo>
                      <a:lnTo>
                        <a:pt x="154" y="83"/>
                      </a:lnTo>
                      <a:lnTo>
                        <a:pt x="158" y="80"/>
                      </a:lnTo>
                      <a:lnTo>
                        <a:pt x="163" y="79"/>
                      </a:lnTo>
                      <a:lnTo>
                        <a:pt x="166" y="75"/>
                      </a:lnTo>
                      <a:lnTo>
                        <a:pt x="170" y="72"/>
                      </a:lnTo>
                      <a:lnTo>
                        <a:pt x="174" y="68"/>
                      </a:lnTo>
                      <a:lnTo>
                        <a:pt x="178" y="67"/>
                      </a:lnTo>
                      <a:lnTo>
                        <a:pt x="182" y="63"/>
                      </a:lnTo>
                      <a:lnTo>
                        <a:pt x="187" y="63"/>
                      </a:lnTo>
                      <a:lnTo>
                        <a:pt x="191" y="61"/>
                      </a:lnTo>
                      <a:lnTo>
                        <a:pt x="196" y="63"/>
                      </a:lnTo>
                      <a:lnTo>
                        <a:pt x="196" y="65"/>
                      </a:lnTo>
                      <a:lnTo>
                        <a:pt x="196" y="69"/>
                      </a:lnTo>
                      <a:lnTo>
                        <a:pt x="198" y="73"/>
                      </a:lnTo>
                      <a:lnTo>
                        <a:pt x="199" y="77"/>
                      </a:lnTo>
                      <a:lnTo>
                        <a:pt x="199" y="81"/>
                      </a:lnTo>
                      <a:lnTo>
                        <a:pt x="202" y="85"/>
                      </a:lnTo>
                      <a:lnTo>
                        <a:pt x="203" y="89"/>
                      </a:lnTo>
                      <a:lnTo>
                        <a:pt x="204" y="93"/>
                      </a:lnTo>
                      <a:lnTo>
                        <a:pt x="206" y="97"/>
                      </a:lnTo>
                      <a:lnTo>
                        <a:pt x="207" y="101"/>
                      </a:lnTo>
                      <a:lnTo>
                        <a:pt x="208" y="104"/>
                      </a:lnTo>
                      <a:lnTo>
                        <a:pt x="211" y="108"/>
                      </a:lnTo>
                      <a:lnTo>
                        <a:pt x="212" y="112"/>
                      </a:lnTo>
                      <a:lnTo>
                        <a:pt x="214" y="116"/>
                      </a:lnTo>
                      <a:lnTo>
                        <a:pt x="216" y="120"/>
                      </a:lnTo>
                      <a:lnTo>
                        <a:pt x="219" y="125"/>
                      </a:lnTo>
                      <a:lnTo>
                        <a:pt x="215" y="123"/>
                      </a:lnTo>
                      <a:lnTo>
                        <a:pt x="211" y="119"/>
                      </a:lnTo>
                      <a:lnTo>
                        <a:pt x="207" y="117"/>
                      </a:lnTo>
                      <a:lnTo>
                        <a:pt x="203" y="116"/>
                      </a:lnTo>
                      <a:lnTo>
                        <a:pt x="199" y="113"/>
                      </a:lnTo>
                      <a:lnTo>
                        <a:pt x="195" y="111"/>
                      </a:lnTo>
                      <a:lnTo>
                        <a:pt x="192" y="109"/>
                      </a:lnTo>
                      <a:lnTo>
                        <a:pt x="188" y="107"/>
                      </a:lnTo>
                      <a:lnTo>
                        <a:pt x="184" y="104"/>
                      </a:lnTo>
                      <a:lnTo>
                        <a:pt x="180" y="104"/>
                      </a:lnTo>
                      <a:lnTo>
                        <a:pt x="178" y="101"/>
                      </a:lnTo>
                      <a:lnTo>
                        <a:pt x="174" y="99"/>
                      </a:lnTo>
                      <a:lnTo>
                        <a:pt x="170" y="97"/>
                      </a:lnTo>
                      <a:lnTo>
                        <a:pt x="166" y="95"/>
                      </a:lnTo>
                      <a:lnTo>
                        <a:pt x="163" y="92"/>
                      </a:lnTo>
                      <a:lnTo>
                        <a:pt x="159" y="92"/>
                      </a:lnTo>
                      <a:lnTo>
                        <a:pt x="155" y="89"/>
                      </a:lnTo>
                      <a:lnTo>
                        <a:pt x="151" y="87"/>
                      </a:lnTo>
                      <a:lnTo>
                        <a:pt x="147" y="85"/>
                      </a:lnTo>
                      <a:lnTo>
                        <a:pt x="144" y="83"/>
                      </a:lnTo>
                      <a:lnTo>
                        <a:pt x="140" y="81"/>
                      </a:lnTo>
                      <a:lnTo>
                        <a:pt x="136" y="79"/>
                      </a:lnTo>
                      <a:lnTo>
                        <a:pt x="132" y="77"/>
                      </a:lnTo>
                      <a:lnTo>
                        <a:pt x="130" y="75"/>
                      </a:lnTo>
                      <a:lnTo>
                        <a:pt x="126" y="73"/>
                      </a:lnTo>
                      <a:lnTo>
                        <a:pt x="122" y="71"/>
                      </a:lnTo>
                      <a:lnTo>
                        <a:pt x="118" y="68"/>
                      </a:lnTo>
                      <a:lnTo>
                        <a:pt x="115" y="68"/>
                      </a:lnTo>
                      <a:lnTo>
                        <a:pt x="111" y="65"/>
                      </a:lnTo>
                      <a:lnTo>
                        <a:pt x="108" y="63"/>
                      </a:lnTo>
                      <a:lnTo>
                        <a:pt x="104" y="61"/>
                      </a:lnTo>
                      <a:lnTo>
                        <a:pt x="102" y="60"/>
                      </a:lnTo>
                      <a:lnTo>
                        <a:pt x="98" y="57"/>
                      </a:lnTo>
                      <a:lnTo>
                        <a:pt x="94" y="56"/>
                      </a:lnTo>
                      <a:lnTo>
                        <a:pt x="90" y="53"/>
                      </a:lnTo>
                      <a:lnTo>
                        <a:pt x="87" y="52"/>
                      </a:lnTo>
                      <a:lnTo>
                        <a:pt x="83" y="51"/>
                      </a:lnTo>
                      <a:lnTo>
                        <a:pt x="80" y="48"/>
                      </a:lnTo>
                      <a:lnTo>
                        <a:pt x="76" y="47"/>
                      </a:lnTo>
                      <a:lnTo>
                        <a:pt x="74" y="44"/>
                      </a:lnTo>
                      <a:lnTo>
                        <a:pt x="70" y="43"/>
                      </a:lnTo>
                      <a:lnTo>
                        <a:pt x="67" y="41"/>
                      </a:lnTo>
                      <a:lnTo>
                        <a:pt x="63" y="39"/>
                      </a:lnTo>
                      <a:lnTo>
                        <a:pt x="60" y="37"/>
                      </a:lnTo>
                      <a:lnTo>
                        <a:pt x="58" y="35"/>
                      </a:lnTo>
                      <a:lnTo>
                        <a:pt x="54" y="35"/>
                      </a:lnTo>
                      <a:lnTo>
                        <a:pt x="51" y="32"/>
                      </a:lnTo>
                      <a:lnTo>
                        <a:pt x="48" y="31"/>
                      </a:lnTo>
                      <a:lnTo>
                        <a:pt x="46" y="29"/>
                      </a:lnTo>
                      <a:lnTo>
                        <a:pt x="42" y="27"/>
                      </a:lnTo>
                      <a:lnTo>
                        <a:pt x="39" y="25"/>
                      </a:lnTo>
                      <a:lnTo>
                        <a:pt x="35" y="23"/>
                      </a:lnTo>
                      <a:lnTo>
                        <a:pt x="32" y="21"/>
                      </a:lnTo>
                      <a:lnTo>
                        <a:pt x="28" y="20"/>
                      </a:lnTo>
                      <a:lnTo>
                        <a:pt x="26" y="19"/>
                      </a:lnTo>
                      <a:lnTo>
                        <a:pt x="23" y="17"/>
                      </a:lnTo>
                      <a:lnTo>
                        <a:pt x="20" y="16"/>
                      </a:lnTo>
                      <a:lnTo>
                        <a:pt x="16" y="13"/>
                      </a:lnTo>
                      <a:lnTo>
                        <a:pt x="14" y="12"/>
                      </a:lnTo>
                      <a:lnTo>
                        <a:pt x="12" y="11"/>
                      </a:lnTo>
                      <a:lnTo>
                        <a:pt x="6" y="8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686" y="1821"/>
                  <a:ext cx="50" cy="43"/>
                </a:xfrm>
                <a:custGeom>
                  <a:avLst/>
                  <a:gdLst>
                    <a:gd name="T0" fmla="*/ 98 w 202"/>
                    <a:gd name="T1" fmla="*/ 156 h 172"/>
                    <a:gd name="T2" fmla="*/ 106 w 202"/>
                    <a:gd name="T3" fmla="*/ 148 h 172"/>
                    <a:gd name="T4" fmla="*/ 110 w 202"/>
                    <a:gd name="T5" fmla="*/ 137 h 172"/>
                    <a:gd name="T6" fmla="*/ 113 w 202"/>
                    <a:gd name="T7" fmla="*/ 126 h 172"/>
                    <a:gd name="T8" fmla="*/ 116 w 202"/>
                    <a:gd name="T9" fmla="*/ 114 h 172"/>
                    <a:gd name="T10" fmla="*/ 113 w 202"/>
                    <a:gd name="T11" fmla="*/ 101 h 172"/>
                    <a:gd name="T12" fmla="*/ 109 w 202"/>
                    <a:gd name="T13" fmla="*/ 90 h 172"/>
                    <a:gd name="T14" fmla="*/ 100 w 202"/>
                    <a:gd name="T15" fmla="*/ 78 h 172"/>
                    <a:gd name="T16" fmla="*/ 90 w 202"/>
                    <a:gd name="T17" fmla="*/ 69 h 172"/>
                    <a:gd name="T18" fmla="*/ 78 w 202"/>
                    <a:gd name="T19" fmla="*/ 60 h 172"/>
                    <a:gd name="T20" fmla="*/ 65 w 202"/>
                    <a:gd name="T21" fmla="*/ 52 h 172"/>
                    <a:gd name="T22" fmla="*/ 53 w 202"/>
                    <a:gd name="T23" fmla="*/ 45 h 172"/>
                    <a:gd name="T24" fmla="*/ 40 w 202"/>
                    <a:gd name="T25" fmla="*/ 38 h 172"/>
                    <a:gd name="T26" fmla="*/ 29 w 202"/>
                    <a:gd name="T27" fmla="*/ 33 h 172"/>
                    <a:gd name="T28" fmla="*/ 18 w 202"/>
                    <a:gd name="T29" fmla="*/ 29 h 172"/>
                    <a:gd name="T30" fmla="*/ 6 w 202"/>
                    <a:gd name="T31" fmla="*/ 18 h 172"/>
                    <a:gd name="T32" fmla="*/ 1 w 202"/>
                    <a:gd name="T33" fmla="*/ 8 h 172"/>
                    <a:gd name="T34" fmla="*/ 5 w 202"/>
                    <a:gd name="T35" fmla="*/ 2 h 172"/>
                    <a:gd name="T36" fmla="*/ 17 w 202"/>
                    <a:gd name="T37" fmla="*/ 9 h 172"/>
                    <a:gd name="T38" fmla="*/ 25 w 202"/>
                    <a:gd name="T39" fmla="*/ 13 h 172"/>
                    <a:gd name="T40" fmla="*/ 34 w 202"/>
                    <a:gd name="T41" fmla="*/ 18 h 172"/>
                    <a:gd name="T42" fmla="*/ 44 w 202"/>
                    <a:gd name="T43" fmla="*/ 22 h 172"/>
                    <a:gd name="T44" fmla="*/ 53 w 202"/>
                    <a:gd name="T45" fmla="*/ 28 h 172"/>
                    <a:gd name="T46" fmla="*/ 62 w 202"/>
                    <a:gd name="T47" fmla="*/ 33 h 172"/>
                    <a:gd name="T48" fmla="*/ 72 w 202"/>
                    <a:gd name="T49" fmla="*/ 38 h 172"/>
                    <a:gd name="T50" fmla="*/ 82 w 202"/>
                    <a:gd name="T51" fmla="*/ 42 h 172"/>
                    <a:gd name="T52" fmla="*/ 92 w 202"/>
                    <a:gd name="T53" fmla="*/ 48 h 172"/>
                    <a:gd name="T54" fmla="*/ 101 w 202"/>
                    <a:gd name="T55" fmla="*/ 54 h 172"/>
                    <a:gd name="T56" fmla="*/ 110 w 202"/>
                    <a:gd name="T57" fmla="*/ 58 h 172"/>
                    <a:gd name="T58" fmla="*/ 120 w 202"/>
                    <a:gd name="T59" fmla="*/ 64 h 172"/>
                    <a:gd name="T60" fmla="*/ 130 w 202"/>
                    <a:gd name="T61" fmla="*/ 69 h 172"/>
                    <a:gd name="T62" fmla="*/ 140 w 202"/>
                    <a:gd name="T63" fmla="*/ 74 h 172"/>
                    <a:gd name="T64" fmla="*/ 149 w 202"/>
                    <a:gd name="T65" fmla="*/ 80 h 172"/>
                    <a:gd name="T66" fmla="*/ 158 w 202"/>
                    <a:gd name="T67" fmla="*/ 85 h 172"/>
                    <a:gd name="T68" fmla="*/ 169 w 202"/>
                    <a:gd name="T69" fmla="*/ 90 h 172"/>
                    <a:gd name="T70" fmla="*/ 180 w 202"/>
                    <a:gd name="T71" fmla="*/ 96 h 172"/>
                    <a:gd name="T72" fmla="*/ 188 w 202"/>
                    <a:gd name="T73" fmla="*/ 102 h 172"/>
                    <a:gd name="T74" fmla="*/ 198 w 202"/>
                    <a:gd name="T75" fmla="*/ 108 h 172"/>
                    <a:gd name="T76" fmla="*/ 196 w 202"/>
                    <a:gd name="T77" fmla="*/ 112 h 172"/>
                    <a:gd name="T78" fmla="*/ 186 w 202"/>
                    <a:gd name="T79" fmla="*/ 114 h 172"/>
                    <a:gd name="T80" fmla="*/ 177 w 202"/>
                    <a:gd name="T81" fmla="*/ 117 h 172"/>
                    <a:gd name="T82" fmla="*/ 168 w 202"/>
                    <a:gd name="T83" fmla="*/ 121 h 172"/>
                    <a:gd name="T84" fmla="*/ 154 w 202"/>
                    <a:gd name="T85" fmla="*/ 129 h 172"/>
                    <a:gd name="T86" fmla="*/ 145 w 202"/>
                    <a:gd name="T87" fmla="*/ 134 h 172"/>
                    <a:gd name="T88" fmla="*/ 130 w 202"/>
                    <a:gd name="T89" fmla="*/ 142 h 172"/>
                    <a:gd name="T90" fmla="*/ 114 w 202"/>
                    <a:gd name="T91" fmla="*/ 154 h 172"/>
                    <a:gd name="T92" fmla="*/ 110 w 202"/>
                    <a:gd name="T93" fmla="*/ 165 h 172"/>
                    <a:gd name="T94" fmla="*/ 108 w 202"/>
                    <a:gd name="T95" fmla="*/ 168 h 172"/>
                    <a:gd name="T96" fmla="*/ 92 w 202"/>
                    <a:gd name="T97" fmla="*/ 16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2" h="172">
                      <a:moveTo>
                        <a:pt x="92" y="160"/>
                      </a:moveTo>
                      <a:lnTo>
                        <a:pt x="94" y="157"/>
                      </a:lnTo>
                      <a:lnTo>
                        <a:pt x="98" y="156"/>
                      </a:lnTo>
                      <a:lnTo>
                        <a:pt x="102" y="153"/>
                      </a:lnTo>
                      <a:lnTo>
                        <a:pt x="106" y="150"/>
                      </a:lnTo>
                      <a:lnTo>
                        <a:pt x="106" y="148"/>
                      </a:lnTo>
                      <a:lnTo>
                        <a:pt x="109" y="144"/>
                      </a:lnTo>
                      <a:lnTo>
                        <a:pt x="109" y="141"/>
                      </a:lnTo>
                      <a:lnTo>
                        <a:pt x="110" y="137"/>
                      </a:lnTo>
                      <a:lnTo>
                        <a:pt x="112" y="133"/>
                      </a:lnTo>
                      <a:lnTo>
                        <a:pt x="113" y="130"/>
                      </a:lnTo>
                      <a:lnTo>
                        <a:pt x="113" y="126"/>
                      </a:lnTo>
                      <a:lnTo>
                        <a:pt x="116" y="124"/>
                      </a:lnTo>
                      <a:lnTo>
                        <a:pt x="116" y="120"/>
                      </a:lnTo>
                      <a:lnTo>
                        <a:pt x="116" y="114"/>
                      </a:lnTo>
                      <a:lnTo>
                        <a:pt x="116" y="110"/>
                      </a:lnTo>
                      <a:lnTo>
                        <a:pt x="116" y="105"/>
                      </a:lnTo>
                      <a:lnTo>
                        <a:pt x="113" y="101"/>
                      </a:lnTo>
                      <a:lnTo>
                        <a:pt x="112" y="97"/>
                      </a:lnTo>
                      <a:lnTo>
                        <a:pt x="110" y="93"/>
                      </a:lnTo>
                      <a:lnTo>
                        <a:pt x="109" y="90"/>
                      </a:lnTo>
                      <a:lnTo>
                        <a:pt x="105" y="85"/>
                      </a:lnTo>
                      <a:lnTo>
                        <a:pt x="102" y="81"/>
                      </a:lnTo>
                      <a:lnTo>
                        <a:pt x="100" y="78"/>
                      </a:lnTo>
                      <a:lnTo>
                        <a:pt x="97" y="76"/>
                      </a:lnTo>
                      <a:lnTo>
                        <a:pt x="93" y="72"/>
                      </a:lnTo>
                      <a:lnTo>
                        <a:pt x="90" y="69"/>
                      </a:lnTo>
                      <a:lnTo>
                        <a:pt x="86" y="66"/>
                      </a:lnTo>
                      <a:lnTo>
                        <a:pt x="82" y="62"/>
                      </a:lnTo>
                      <a:lnTo>
                        <a:pt x="78" y="60"/>
                      </a:lnTo>
                      <a:lnTo>
                        <a:pt x="74" y="57"/>
                      </a:lnTo>
                      <a:lnTo>
                        <a:pt x="69" y="54"/>
                      </a:lnTo>
                      <a:lnTo>
                        <a:pt x="65" y="52"/>
                      </a:lnTo>
                      <a:lnTo>
                        <a:pt x="61" y="49"/>
                      </a:lnTo>
                      <a:lnTo>
                        <a:pt x="56" y="48"/>
                      </a:lnTo>
                      <a:lnTo>
                        <a:pt x="53" y="45"/>
                      </a:lnTo>
                      <a:lnTo>
                        <a:pt x="49" y="42"/>
                      </a:lnTo>
                      <a:lnTo>
                        <a:pt x="44" y="41"/>
                      </a:lnTo>
                      <a:lnTo>
                        <a:pt x="40" y="38"/>
                      </a:lnTo>
                      <a:lnTo>
                        <a:pt x="36" y="37"/>
                      </a:lnTo>
                      <a:lnTo>
                        <a:pt x="32" y="36"/>
                      </a:lnTo>
                      <a:lnTo>
                        <a:pt x="29" y="33"/>
                      </a:lnTo>
                      <a:lnTo>
                        <a:pt x="25" y="32"/>
                      </a:lnTo>
                      <a:lnTo>
                        <a:pt x="21" y="30"/>
                      </a:lnTo>
                      <a:lnTo>
                        <a:pt x="18" y="29"/>
                      </a:lnTo>
                      <a:lnTo>
                        <a:pt x="13" y="26"/>
                      </a:lnTo>
                      <a:lnTo>
                        <a:pt x="10" y="22"/>
                      </a:lnTo>
                      <a:lnTo>
                        <a:pt x="6" y="18"/>
                      </a:lnTo>
                      <a:lnTo>
                        <a:pt x="5" y="16"/>
                      </a:lnTo>
                      <a:lnTo>
                        <a:pt x="2" y="12"/>
                      </a:lnTo>
                      <a:lnTo>
                        <a:pt x="1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10" y="5"/>
                      </a:lnTo>
                      <a:lnTo>
                        <a:pt x="13" y="6"/>
                      </a:lnTo>
                      <a:lnTo>
                        <a:pt x="17" y="9"/>
                      </a:lnTo>
                      <a:lnTo>
                        <a:pt x="20" y="9"/>
                      </a:lnTo>
                      <a:lnTo>
                        <a:pt x="22" y="12"/>
                      </a:lnTo>
                      <a:lnTo>
                        <a:pt x="25" y="13"/>
                      </a:lnTo>
                      <a:lnTo>
                        <a:pt x="29" y="14"/>
                      </a:lnTo>
                      <a:lnTo>
                        <a:pt x="32" y="16"/>
                      </a:lnTo>
                      <a:lnTo>
                        <a:pt x="34" y="18"/>
                      </a:lnTo>
                      <a:lnTo>
                        <a:pt x="37" y="20"/>
                      </a:lnTo>
                      <a:lnTo>
                        <a:pt x="41" y="21"/>
                      </a:lnTo>
                      <a:lnTo>
                        <a:pt x="44" y="22"/>
                      </a:lnTo>
                      <a:lnTo>
                        <a:pt x="46" y="24"/>
                      </a:lnTo>
                      <a:lnTo>
                        <a:pt x="49" y="26"/>
                      </a:lnTo>
                      <a:lnTo>
                        <a:pt x="53" y="28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2" y="33"/>
                      </a:lnTo>
                      <a:lnTo>
                        <a:pt x="65" y="34"/>
                      </a:lnTo>
                      <a:lnTo>
                        <a:pt x="69" y="36"/>
                      </a:lnTo>
                      <a:lnTo>
                        <a:pt x="72" y="38"/>
                      </a:lnTo>
                      <a:lnTo>
                        <a:pt x="76" y="38"/>
                      </a:lnTo>
                      <a:lnTo>
                        <a:pt x="78" y="41"/>
                      </a:lnTo>
                      <a:lnTo>
                        <a:pt x="82" y="42"/>
                      </a:lnTo>
                      <a:lnTo>
                        <a:pt x="85" y="45"/>
                      </a:lnTo>
                      <a:lnTo>
                        <a:pt x="88" y="46"/>
                      </a:lnTo>
                      <a:lnTo>
                        <a:pt x="92" y="48"/>
                      </a:lnTo>
                      <a:lnTo>
                        <a:pt x="94" y="50"/>
                      </a:lnTo>
                      <a:lnTo>
                        <a:pt x="98" y="52"/>
                      </a:lnTo>
                      <a:lnTo>
                        <a:pt x="101" y="54"/>
                      </a:lnTo>
                      <a:lnTo>
                        <a:pt x="104" y="56"/>
                      </a:lnTo>
                      <a:lnTo>
                        <a:pt x="108" y="57"/>
                      </a:lnTo>
                      <a:lnTo>
                        <a:pt x="110" y="58"/>
                      </a:lnTo>
                      <a:lnTo>
                        <a:pt x="113" y="60"/>
                      </a:lnTo>
                      <a:lnTo>
                        <a:pt x="117" y="62"/>
                      </a:lnTo>
                      <a:lnTo>
                        <a:pt x="120" y="64"/>
                      </a:lnTo>
                      <a:lnTo>
                        <a:pt x="124" y="66"/>
                      </a:lnTo>
                      <a:lnTo>
                        <a:pt x="126" y="68"/>
                      </a:lnTo>
                      <a:lnTo>
                        <a:pt x="130" y="69"/>
                      </a:lnTo>
                      <a:lnTo>
                        <a:pt x="133" y="70"/>
                      </a:lnTo>
                      <a:lnTo>
                        <a:pt x="137" y="73"/>
                      </a:lnTo>
                      <a:lnTo>
                        <a:pt x="140" y="74"/>
                      </a:lnTo>
                      <a:lnTo>
                        <a:pt x="142" y="76"/>
                      </a:lnTo>
                      <a:lnTo>
                        <a:pt x="146" y="78"/>
                      </a:lnTo>
                      <a:lnTo>
                        <a:pt x="149" y="80"/>
                      </a:lnTo>
                      <a:lnTo>
                        <a:pt x="152" y="81"/>
                      </a:lnTo>
                      <a:lnTo>
                        <a:pt x="156" y="84"/>
                      </a:lnTo>
                      <a:lnTo>
                        <a:pt x="158" y="85"/>
                      </a:lnTo>
                      <a:lnTo>
                        <a:pt x="162" y="88"/>
                      </a:lnTo>
                      <a:lnTo>
                        <a:pt x="165" y="89"/>
                      </a:lnTo>
                      <a:lnTo>
                        <a:pt x="169" y="90"/>
                      </a:lnTo>
                      <a:lnTo>
                        <a:pt x="172" y="93"/>
                      </a:lnTo>
                      <a:lnTo>
                        <a:pt x="176" y="94"/>
                      </a:lnTo>
                      <a:lnTo>
                        <a:pt x="180" y="96"/>
                      </a:lnTo>
                      <a:lnTo>
                        <a:pt x="182" y="97"/>
                      </a:lnTo>
                      <a:lnTo>
                        <a:pt x="185" y="100"/>
                      </a:lnTo>
                      <a:lnTo>
                        <a:pt x="188" y="102"/>
                      </a:lnTo>
                      <a:lnTo>
                        <a:pt x="192" y="104"/>
                      </a:lnTo>
                      <a:lnTo>
                        <a:pt x="196" y="105"/>
                      </a:lnTo>
                      <a:lnTo>
                        <a:pt x="198" y="108"/>
                      </a:lnTo>
                      <a:lnTo>
                        <a:pt x="202" y="109"/>
                      </a:lnTo>
                      <a:lnTo>
                        <a:pt x="200" y="110"/>
                      </a:lnTo>
                      <a:lnTo>
                        <a:pt x="196" y="112"/>
                      </a:lnTo>
                      <a:lnTo>
                        <a:pt x="193" y="112"/>
                      </a:lnTo>
                      <a:lnTo>
                        <a:pt x="189" y="113"/>
                      </a:lnTo>
                      <a:lnTo>
                        <a:pt x="186" y="114"/>
                      </a:lnTo>
                      <a:lnTo>
                        <a:pt x="184" y="114"/>
                      </a:lnTo>
                      <a:lnTo>
                        <a:pt x="180" y="117"/>
                      </a:lnTo>
                      <a:lnTo>
                        <a:pt x="177" y="117"/>
                      </a:lnTo>
                      <a:lnTo>
                        <a:pt x="174" y="118"/>
                      </a:lnTo>
                      <a:lnTo>
                        <a:pt x="170" y="120"/>
                      </a:lnTo>
                      <a:lnTo>
                        <a:pt x="168" y="121"/>
                      </a:lnTo>
                      <a:lnTo>
                        <a:pt x="165" y="124"/>
                      </a:lnTo>
                      <a:lnTo>
                        <a:pt x="160" y="126"/>
                      </a:lnTo>
                      <a:lnTo>
                        <a:pt x="154" y="129"/>
                      </a:lnTo>
                      <a:lnTo>
                        <a:pt x="152" y="132"/>
                      </a:lnTo>
                      <a:lnTo>
                        <a:pt x="148" y="132"/>
                      </a:lnTo>
                      <a:lnTo>
                        <a:pt x="145" y="134"/>
                      </a:lnTo>
                      <a:lnTo>
                        <a:pt x="142" y="136"/>
                      </a:lnTo>
                      <a:lnTo>
                        <a:pt x="137" y="138"/>
                      </a:lnTo>
                      <a:lnTo>
                        <a:pt x="130" y="142"/>
                      </a:lnTo>
                      <a:lnTo>
                        <a:pt x="125" y="146"/>
                      </a:lnTo>
                      <a:lnTo>
                        <a:pt x="120" y="150"/>
                      </a:lnTo>
                      <a:lnTo>
                        <a:pt x="114" y="154"/>
                      </a:lnTo>
                      <a:lnTo>
                        <a:pt x="110" y="160"/>
                      </a:lnTo>
                      <a:lnTo>
                        <a:pt x="110" y="162"/>
                      </a:lnTo>
                      <a:lnTo>
                        <a:pt x="110" y="165"/>
                      </a:lnTo>
                      <a:lnTo>
                        <a:pt x="112" y="168"/>
                      </a:lnTo>
                      <a:lnTo>
                        <a:pt x="113" y="172"/>
                      </a:lnTo>
                      <a:lnTo>
                        <a:pt x="108" y="168"/>
                      </a:lnTo>
                      <a:lnTo>
                        <a:pt x="102" y="165"/>
                      </a:lnTo>
                      <a:lnTo>
                        <a:pt x="97" y="162"/>
                      </a:lnTo>
                      <a:lnTo>
                        <a:pt x="92" y="160"/>
                      </a:lnTo>
                      <a:lnTo>
                        <a:pt x="92" y="1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764" y="1864"/>
                  <a:ext cx="37" cy="42"/>
                </a:xfrm>
                <a:custGeom>
                  <a:avLst/>
                  <a:gdLst>
                    <a:gd name="T0" fmla="*/ 120 w 146"/>
                    <a:gd name="T1" fmla="*/ 61 h 169"/>
                    <a:gd name="T2" fmla="*/ 108 w 146"/>
                    <a:gd name="T3" fmla="*/ 57 h 169"/>
                    <a:gd name="T4" fmla="*/ 99 w 146"/>
                    <a:gd name="T5" fmla="*/ 52 h 169"/>
                    <a:gd name="T6" fmla="*/ 86 w 146"/>
                    <a:gd name="T7" fmla="*/ 59 h 169"/>
                    <a:gd name="T8" fmla="*/ 79 w 146"/>
                    <a:gd name="T9" fmla="*/ 71 h 169"/>
                    <a:gd name="T10" fmla="*/ 75 w 146"/>
                    <a:gd name="T11" fmla="*/ 85 h 169"/>
                    <a:gd name="T12" fmla="*/ 76 w 146"/>
                    <a:gd name="T13" fmla="*/ 100 h 169"/>
                    <a:gd name="T14" fmla="*/ 82 w 146"/>
                    <a:gd name="T15" fmla="*/ 113 h 169"/>
                    <a:gd name="T16" fmla="*/ 94 w 146"/>
                    <a:gd name="T17" fmla="*/ 119 h 169"/>
                    <a:gd name="T18" fmla="*/ 106 w 146"/>
                    <a:gd name="T19" fmla="*/ 125 h 169"/>
                    <a:gd name="T20" fmla="*/ 118 w 146"/>
                    <a:gd name="T21" fmla="*/ 136 h 169"/>
                    <a:gd name="T22" fmla="*/ 127 w 146"/>
                    <a:gd name="T23" fmla="*/ 145 h 169"/>
                    <a:gd name="T24" fmla="*/ 138 w 146"/>
                    <a:gd name="T25" fmla="*/ 155 h 169"/>
                    <a:gd name="T26" fmla="*/ 142 w 146"/>
                    <a:gd name="T27" fmla="*/ 161 h 169"/>
                    <a:gd name="T28" fmla="*/ 134 w 146"/>
                    <a:gd name="T29" fmla="*/ 164 h 169"/>
                    <a:gd name="T30" fmla="*/ 119 w 146"/>
                    <a:gd name="T31" fmla="*/ 167 h 169"/>
                    <a:gd name="T32" fmla="*/ 115 w 146"/>
                    <a:gd name="T33" fmla="*/ 169 h 169"/>
                    <a:gd name="T34" fmla="*/ 110 w 146"/>
                    <a:gd name="T35" fmla="*/ 167 h 169"/>
                    <a:gd name="T36" fmla="*/ 95 w 146"/>
                    <a:gd name="T37" fmla="*/ 159 h 169"/>
                    <a:gd name="T38" fmla="*/ 86 w 146"/>
                    <a:gd name="T39" fmla="*/ 153 h 169"/>
                    <a:gd name="T40" fmla="*/ 75 w 146"/>
                    <a:gd name="T41" fmla="*/ 147 h 169"/>
                    <a:gd name="T42" fmla="*/ 60 w 146"/>
                    <a:gd name="T43" fmla="*/ 140 h 169"/>
                    <a:gd name="T44" fmla="*/ 47 w 146"/>
                    <a:gd name="T45" fmla="*/ 132 h 169"/>
                    <a:gd name="T46" fmla="*/ 30 w 146"/>
                    <a:gd name="T47" fmla="*/ 123 h 169"/>
                    <a:gd name="T48" fmla="*/ 19 w 146"/>
                    <a:gd name="T49" fmla="*/ 117 h 169"/>
                    <a:gd name="T50" fmla="*/ 10 w 146"/>
                    <a:gd name="T51" fmla="*/ 113 h 169"/>
                    <a:gd name="T52" fmla="*/ 0 w 146"/>
                    <a:gd name="T53" fmla="*/ 108 h 169"/>
                    <a:gd name="T54" fmla="*/ 10 w 146"/>
                    <a:gd name="T55" fmla="*/ 104 h 169"/>
                    <a:gd name="T56" fmla="*/ 19 w 146"/>
                    <a:gd name="T57" fmla="*/ 95 h 169"/>
                    <a:gd name="T58" fmla="*/ 28 w 146"/>
                    <a:gd name="T59" fmla="*/ 83 h 169"/>
                    <a:gd name="T60" fmla="*/ 35 w 146"/>
                    <a:gd name="T61" fmla="*/ 76 h 169"/>
                    <a:gd name="T62" fmla="*/ 40 w 146"/>
                    <a:gd name="T63" fmla="*/ 61 h 169"/>
                    <a:gd name="T64" fmla="*/ 36 w 146"/>
                    <a:gd name="T65" fmla="*/ 48 h 169"/>
                    <a:gd name="T66" fmla="*/ 26 w 146"/>
                    <a:gd name="T67" fmla="*/ 35 h 169"/>
                    <a:gd name="T68" fmla="*/ 12 w 146"/>
                    <a:gd name="T69" fmla="*/ 23 h 169"/>
                    <a:gd name="T70" fmla="*/ 7 w 146"/>
                    <a:gd name="T71" fmla="*/ 11 h 169"/>
                    <a:gd name="T72" fmla="*/ 7 w 146"/>
                    <a:gd name="T73" fmla="*/ 0 h 169"/>
                    <a:gd name="T74" fmla="*/ 19 w 146"/>
                    <a:gd name="T75" fmla="*/ 7 h 169"/>
                    <a:gd name="T76" fmla="*/ 31 w 146"/>
                    <a:gd name="T77" fmla="*/ 13 h 169"/>
                    <a:gd name="T78" fmla="*/ 43 w 146"/>
                    <a:gd name="T79" fmla="*/ 20 h 169"/>
                    <a:gd name="T80" fmla="*/ 56 w 146"/>
                    <a:gd name="T81" fmla="*/ 25 h 169"/>
                    <a:gd name="T82" fmla="*/ 67 w 146"/>
                    <a:gd name="T83" fmla="*/ 32 h 169"/>
                    <a:gd name="T84" fmla="*/ 79 w 146"/>
                    <a:gd name="T85" fmla="*/ 39 h 169"/>
                    <a:gd name="T86" fmla="*/ 90 w 146"/>
                    <a:gd name="T87" fmla="*/ 44 h 169"/>
                    <a:gd name="T88" fmla="*/ 102 w 146"/>
                    <a:gd name="T89" fmla="*/ 51 h 169"/>
                    <a:gd name="T90" fmla="*/ 112 w 146"/>
                    <a:gd name="T91" fmla="*/ 56 h 169"/>
                    <a:gd name="T92" fmla="*/ 122 w 146"/>
                    <a:gd name="T93" fmla="*/ 61 h 169"/>
                    <a:gd name="T94" fmla="*/ 130 w 146"/>
                    <a:gd name="T95" fmla="*/ 6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6" h="169">
                      <a:moveTo>
                        <a:pt x="130" y="67"/>
                      </a:moveTo>
                      <a:lnTo>
                        <a:pt x="124" y="64"/>
                      </a:lnTo>
                      <a:lnTo>
                        <a:pt x="120" y="61"/>
                      </a:lnTo>
                      <a:lnTo>
                        <a:pt x="115" y="61"/>
                      </a:lnTo>
                      <a:lnTo>
                        <a:pt x="112" y="59"/>
                      </a:lnTo>
                      <a:lnTo>
                        <a:pt x="108" y="57"/>
                      </a:lnTo>
                      <a:lnTo>
                        <a:pt x="104" y="56"/>
                      </a:lnTo>
                      <a:lnTo>
                        <a:pt x="100" y="55"/>
                      </a:lnTo>
                      <a:lnTo>
                        <a:pt x="99" y="52"/>
                      </a:lnTo>
                      <a:lnTo>
                        <a:pt x="94" y="53"/>
                      </a:lnTo>
                      <a:lnTo>
                        <a:pt x="90" y="56"/>
                      </a:lnTo>
                      <a:lnTo>
                        <a:pt x="86" y="59"/>
                      </a:lnTo>
                      <a:lnTo>
                        <a:pt x="83" y="63"/>
                      </a:lnTo>
                      <a:lnTo>
                        <a:pt x="79" y="65"/>
                      </a:lnTo>
                      <a:lnTo>
                        <a:pt x="79" y="71"/>
                      </a:lnTo>
                      <a:lnTo>
                        <a:pt x="76" y="76"/>
                      </a:lnTo>
                      <a:lnTo>
                        <a:pt x="76" y="80"/>
                      </a:lnTo>
                      <a:lnTo>
                        <a:pt x="75" y="85"/>
                      </a:lnTo>
                      <a:lnTo>
                        <a:pt x="75" y="89"/>
                      </a:lnTo>
                      <a:lnTo>
                        <a:pt x="75" y="95"/>
                      </a:lnTo>
                      <a:lnTo>
                        <a:pt x="76" y="100"/>
                      </a:lnTo>
                      <a:lnTo>
                        <a:pt x="79" y="104"/>
                      </a:lnTo>
                      <a:lnTo>
                        <a:pt x="80" y="108"/>
                      </a:lnTo>
                      <a:lnTo>
                        <a:pt x="82" y="113"/>
                      </a:lnTo>
                      <a:lnTo>
                        <a:pt x="86" y="117"/>
                      </a:lnTo>
                      <a:lnTo>
                        <a:pt x="90" y="117"/>
                      </a:lnTo>
                      <a:lnTo>
                        <a:pt x="94" y="119"/>
                      </a:lnTo>
                      <a:lnTo>
                        <a:pt x="98" y="121"/>
                      </a:lnTo>
                      <a:lnTo>
                        <a:pt x="102" y="124"/>
                      </a:lnTo>
                      <a:lnTo>
                        <a:pt x="106" y="125"/>
                      </a:lnTo>
                      <a:lnTo>
                        <a:pt x="110" y="129"/>
                      </a:lnTo>
                      <a:lnTo>
                        <a:pt x="112" y="132"/>
                      </a:lnTo>
                      <a:lnTo>
                        <a:pt x="118" y="136"/>
                      </a:lnTo>
                      <a:lnTo>
                        <a:pt x="120" y="139"/>
                      </a:lnTo>
                      <a:lnTo>
                        <a:pt x="124" y="141"/>
                      </a:lnTo>
                      <a:lnTo>
                        <a:pt x="127" y="145"/>
                      </a:lnTo>
                      <a:lnTo>
                        <a:pt x="131" y="149"/>
                      </a:lnTo>
                      <a:lnTo>
                        <a:pt x="134" y="152"/>
                      </a:lnTo>
                      <a:lnTo>
                        <a:pt x="138" y="155"/>
                      </a:lnTo>
                      <a:lnTo>
                        <a:pt x="142" y="159"/>
                      </a:lnTo>
                      <a:lnTo>
                        <a:pt x="146" y="161"/>
                      </a:lnTo>
                      <a:lnTo>
                        <a:pt x="142" y="161"/>
                      </a:lnTo>
                      <a:lnTo>
                        <a:pt x="139" y="163"/>
                      </a:lnTo>
                      <a:lnTo>
                        <a:pt x="135" y="163"/>
                      </a:lnTo>
                      <a:lnTo>
                        <a:pt x="134" y="164"/>
                      </a:lnTo>
                      <a:lnTo>
                        <a:pt x="127" y="165"/>
                      </a:lnTo>
                      <a:lnTo>
                        <a:pt x="123" y="167"/>
                      </a:lnTo>
                      <a:lnTo>
                        <a:pt x="119" y="167"/>
                      </a:lnTo>
                      <a:lnTo>
                        <a:pt x="116" y="168"/>
                      </a:lnTo>
                      <a:lnTo>
                        <a:pt x="115" y="169"/>
                      </a:lnTo>
                      <a:lnTo>
                        <a:pt x="115" y="169"/>
                      </a:lnTo>
                      <a:lnTo>
                        <a:pt x="112" y="169"/>
                      </a:lnTo>
                      <a:lnTo>
                        <a:pt x="112" y="167"/>
                      </a:lnTo>
                      <a:lnTo>
                        <a:pt x="110" y="167"/>
                      </a:lnTo>
                      <a:lnTo>
                        <a:pt x="106" y="164"/>
                      </a:lnTo>
                      <a:lnTo>
                        <a:pt x="100" y="161"/>
                      </a:lnTo>
                      <a:lnTo>
                        <a:pt x="95" y="159"/>
                      </a:lnTo>
                      <a:lnTo>
                        <a:pt x="92" y="156"/>
                      </a:lnTo>
                      <a:lnTo>
                        <a:pt x="90" y="155"/>
                      </a:lnTo>
                      <a:lnTo>
                        <a:pt x="86" y="153"/>
                      </a:lnTo>
                      <a:lnTo>
                        <a:pt x="83" y="152"/>
                      </a:lnTo>
                      <a:lnTo>
                        <a:pt x="79" y="149"/>
                      </a:lnTo>
                      <a:lnTo>
                        <a:pt x="75" y="147"/>
                      </a:lnTo>
                      <a:lnTo>
                        <a:pt x="70" y="145"/>
                      </a:lnTo>
                      <a:lnTo>
                        <a:pt x="66" y="143"/>
                      </a:lnTo>
                      <a:lnTo>
                        <a:pt x="60" y="140"/>
                      </a:lnTo>
                      <a:lnTo>
                        <a:pt x="56" y="137"/>
                      </a:lnTo>
                      <a:lnTo>
                        <a:pt x="52" y="133"/>
                      </a:lnTo>
                      <a:lnTo>
                        <a:pt x="47" y="132"/>
                      </a:lnTo>
                      <a:lnTo>
                        <a:pt x="40" y="129"/>
                      </a:lnTo>
                      <a:lnTo>
                        <a:pt x="36" y="127"/>
                      </a:lnTo>
                      <a:lnTo>
                        <a:pt x="30" y="123"/>
                      </a:lnTo>
                      <a:lnTo>
                        <a:pt x="24" y="120"/>
                      </a:lnTo>
                      <a:lnTo>
                        <a:pt x="22" y="119"/>
                      </a:lnTo>
                      <a:lnTo>
                        <a:pt x="19" y="117"/>
                      </a:lnTo>
                      <a:lnTo>
                        <a:pt x="16" y="116"/>
                      </a:lnTo>
                      <a:lnTo>
                        <a:pt x="12" y="115"/>
                      </a:lnTo>
                      <a:lnTo>
                        <a:pt x="10" y="113"/>
                      </a:lnTo>
                      <a:lnTo>
                        <a:pt x="7" y="111"/>
                      </a:lnTo>
                      <a:lnTo>
                        <a:pt x="4" y="109"/>
                      </a:lnTo>
                      <a:lnTo>
                        <a:pt x="0" y="108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0" y="104"/>
                      </a:lnTo>
                      <a:lnTo>
                        <a:pt x="12" y="103"/>
                      </a:lnTo>
                      <a:lnTo>
                        <a:pt x="16" y="99"/>
                      </a:lnTo>
                      <a:lnTo>
                        <a:pt x="19" y="95"/>
                      </a:lnTo>
                      <a:lnTo>
                        <a:pt x="22" y="91"/>
                      </a:lnTo>
                      <a:lnTo>
                        <a:pt x="24" y="85"/>
                      </a:lnTo>
                      <a:lnTo>
                        <a:pt x="28" y="83"/>
                      </a:lnTo>
                      <a:lnTo>
                        <a:pt x="31" y="80"/>
                      </a:lnTo>
                      <a:lnTo>
                        <a:pt x="32" y="79"/>
                      </a:lnTo>
                      <a:lnTo>
                        <a:pt x="35" y="76"/>
                      </a:lnTo>
                      <a:lnTo>
                        <a:pt x="39" y="71"/>
                      </a:lnTo>
                      <a:lnTo>
                        <a:pt x="40" y="68"/>
                      </a:lnTo>
                      <a:lnTo>
                        <a:pt x="40" y="61"/>
                      </a:lnTo>
                      <a:lnTo>
                        <a:pt x="40" y="57"/>
                      </a:lnTo>
                      <a:lnTo>
                        <a:pt x="39" y="52"/>
                      </a:lnTo>
                      <a:lnTo>
                        <a:pt x="36" y="48"/>
                      </a:lnTo>
                      <a:lnTo>
                        <a:pt x="34" y="44"/>
                      </a:lnTo>
                      <a:lnTo>
                        <a:pt x="30" y="39"/>
                      </a:lnTo>
                      <a:lnTo>
                        <a:pt x="26" y="35"/>
                      </a:lnTo>
                      <a:lnTo>
                        <a:pt x="22" y="31"/>
                      </a:lnTo>
                      <a:lnTo>
                        <a:pt x="18" y="25"/>
                      </a:lnTo>
                      <a:lnTo>
                        <a:pt x="12" y="23"/>
                      </a:lnTo>
                      <a:lnTo>
                        <a:pt x="10" y="19"/>
                      </a:lnTo>
                      <a:lnTo>
                        <a:pt x="6" y="15"/>
                      </a:lnTo>
                      <a:lnTo>
                        <a:pt x="7" y="11"/>
                      </a:lnTo>
                      <a:lnTo>
                        <a:pt x="7" y="8"/>
                      </a:lnTo>
                      <a:lnTo>
                        <a:pt x="7" y="4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6" y="4"/>
                      </a:lnTo>
                      <a:lnTo>
                        <a:pt x="19" y="7"/>
                      </a:lnTo>
                      <a:lnTo>
                        <a:pt x="24" y="9"/>
                      </a:lnTo>
                      <a:lnTo>
                        <a:pt x="28" y="11"/>
                      </a:lnTo>
                      <a:lnTo>
                        <a:pt x="31" y="13"/>
                      </a:lnTo>
                      <a:lnTo>
                        <a:pt x="36" y="15"/>
                      </a:lnTo>
                      <a:lnTo>
                        <a:pt x="40" y="17"/>
                      </a:lnTo>
                      <a:lnTo>
                        <a:pt x="43" y="20"/>
                      </a:lnTo>
                      <a:lnTo>
                        <a:pt x="48" y="23"/>
                      </a:lnTo>
                      <a:lnTo>
                        <a:pt x="52" y="24"/>
                      </a:lnTo>
                      <a:lnTo>
                        <a:pt x="56" y="25"/>
                      </a:lnTo>
                      <a:lnTo>
                        <a:pt x="60" y="28"/>
                      </a:lnTo>
                      <a:lnTo>
                        <a:pt x="64" y="31"/>
                      </a:lnTo>
                      <a:lnTo>
                        <a:pt x="67" y="32"/>
                      </a:lnTo>
                      <a:lnTo>
                        <a:pt x="72" y="35"/>
                      </a:lnTo>
                      <a:lnTo>
                        <a:pt x="75" y="36"/>
                      </a:lnTo>
                      <a:lnTo>
                        <a:pt x="79" y="39"/>
                      </a:lnTo>
                      <a:lnTo>
                        <a:pt x="82" y="40"/>
                      </a:lnTo>
                      <a:lnTo>
                        <a:pt x="87" y="43"/>
                      </a:lnTo>
                      <a:lnTo>
                        <a:pt x="90" y="44"/>
                      </a:lnTo>
                      <a:lnTo>
                        <a:pt x="94" y="47"/>
                      </a:lnTo>
                      <a:lnTo>
                        <a:pt x="98" y="48"/>
                      </a:lnTo>
                      <a:lnTo>
                        <a:pt x="102" y="51"/>
                      </a:lnTo>
                      <a:lnTo>
                        <a:pt x="104" y="52"/>
                      </a:lnTo>
                      <a:lnTo>
                        <a:pt x="108" y="55"/>
                      </a:lnTo>
                      <a:lnTo>
                        <a:pt x="112" y="56"/>
                      </a:lnTo>
                      <a:lnTo>
                        <a:pt x="115" y="59"/>
                      </a:lnTo>
                      <a:lnTo>
                        <a:pt x="118" y="60"/>
                      </a:lnTo>
                      <a:lnTo>
                        <a:pt x="122" y="61"/>
                      </a:lnTo>
                      <a:lnTo>
                        <a:pt x="126" y="64"/>
                      </a:lnTo>
                      <a:lnTo>
                        <a:pt x="130" y="67"/>
                      </a:lnTo>
                      <a:lnTo>
                        <a:pt x="130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61" name="Freeform 37"/>
                <p:cNvSpPr>
                  <a:spLocks/>
                </p:cNvSpPr>
                <p:nvPr/>
              </p:nvSpPr>
              <p:spPr bwMode="auto">
                <a:xfrm>
                  <a:off x="625" y="1794"/>
                  <a:ext cx="26" cy="29"/>
                </a:xfrm>
                <a:custGeom>
                  <a:avLst/>
                  <a:gdLst>
                    <a:gd name="T0" fmla="*/ 48 w 102"/>
                    <a:gd name="T1" fmla="*/ 1 h 117"/>
                    <a:gd name="T2" fmla="*/ 55 w 102"/>
                    <a:gd name="T3" fmla="*/ 4 h 117"/>
                    <a:gd name="T4" fmla="*/ 64 w 102"/>
                    <a:gd name="T5" fmla="*/ 9 h 117"/>
                    <a:gd name="T6" fmla="*/ 66 w 102"/>
                    <a:gd name="T7" fmla="*/ 16 h 117"/>
                    <a:gd name="T8" fmla="*/ 62 w 102"/>
                    <a:gd name="T9" fmla="*/ 23 h 117"/>
                    <a:gd name="T10" fmla="*/ 58 w 102"/>
                    <a:gd name="T11" fmla="*/ 32 h 117"/>
                    <a:gd name="T12" fmla="*/ 55 w 102"/>
                    <a:gd name="T13" fmla="*/ 40 h 117"/>
                    <a:gd name="T14" fmla="*/ 52 w 102"/>
                    <a:gd name="T15" fmla="*/ 49 h 117"/>
                    <a:gd name="T16" fmla="*/ 50 w 102"/>
                    <a:gd name="T17" fmla="*/ 59 h 117"/>
                    <a:gd name="T18" fmla="*/ 47 w 102"/>
                    <a:gd name="T19" fmla="*/ 68 h 117"/>
                    <a:gd name="T20" fmla="*/ 44 w 102"/>
                    <a:gd name="T21" fmla="*/ 76 h 117"/>
                    <a:gd name="T22" fmla="*/ 46 w 102"/>
                    <a:gd name="T23" fmla="*/ 85 h 117"/>
                    <a:gd name="T24" fmla="*/ 52 w 102"/>
                    <a:gd name="T25" fmla="*/ 92 h 117"/>
                    <a:gd name="T26" fmla="*/ 58 w 102"/>
                    <a:gd name="T27" fmla="*/ 97 h 117"/>
                    <a:gd name="T28" fmla="*/ 62 w 102"/>
                    <a:gd name="T29" fmla="*/ 96 h 117"/>
                    <a:gd name="T30" fmla="*/ 66 w 102"/>
                    <a:gd name="T31" fmla="*/ 88 h 117"/>
                    <a:gd name="T32" fmla="*/ 74 w 102"/>
                    <a:gd name="T33" fmla="*/ 83 h 117"/>
                    <a:gd name="T34" fmla="*/ 83 w 102"/>
                    <a:gd name="T35" fmla="*/ 77 h 117"/>
                    <a:gd name="T36" fmla="*/ 91 w 102"/>
                    <a:gd name="T37" fmla="*/ 76 h 117"/>
                    <a:gd name="T38" fmla="*/ 99 w 102"/>
                    <a:gd name="T39" fmla="*/ 79 h 117"/>
                    <a:gd name="T40" fmla="*/ 102 w 102"/>
                    <a:gd name="T41" fmla="*/ 84 h 117"/>
                    <a:gd name="T42" fmla="*/ 102 w 102"/>
                    <a:gd name="T43" fmla="*/ 91 h 117"/>
                    <a:gd name="T44" fmla="*/ 99 w 102"/>
                    <a:gd name="T45" fmla="*/ 97 h 117"/>
                    <a:gd name="T46" fmla="*/ 95 w 102"/>
                    <a:gd name="T47" fmla="*/ 101 h 117"/>
                    <a:gd name="T48" fmla="*/ 87 w 102"/>
                    <a:gd name="T49" fmla="*/ 104 h 117"/>
                    <a:gd name="T50" fmla="*/ 78 w 102"/>
                    <a:gd name="T51" fmla="*/ 107 h 117"/>
                    <a:gd name="T52" fmla="*/ 72 w 102"/>
                    <a:gd name="T53" fmla="*/ 109 h 117"/>
                    <a:gd name="T54" fmla="*/ 64 w 102"/>
                    <a:gd name="T55" fmla="*/ 113 h 117"/>
                    <a:gd name="T56" fmla="*/ 56 w 102"/>
                    <a:gd name="T57" fmla="*/ 116 h 117"/>
                    <a:gd name="T58" fmla="*/ 50 w 102"/>
                    <a:gd name="T59" fmla="*/ 112 h 117"/>
                    <a:gd name="T60" fmla="*/ 43 w 102"/>
                    <a:gd name="T61" fmla="*/ 108 h 117"/>
                    <a:gd name="T62" fmla="*/ 38 w 102"/>
                    <a:gd name="T63" fmla="*/ 105 h 117"/>
                    <a:gd name="T64" fmla="*/ 30 w 102"/>
                    <a:gd name="T65" fmla="*/ 101 h 117"/>
                    <a:gd name="T66" fmla="*/ 19 w 102"/>
                    <a:gd name="T67" fmla="*/ 95 h 117"/>
                    <a:gd name="T68" fmla="*/ 11 w 102"/>
                    <a:gd name="T69" fmla="*/ 92 h 117"/>
                    <a:gd name="T70" fmla="*/ 6 w 102"/>
                    <a:gd name="T71" fmla="*/ 88 h 117"/>
                    <a:gd name="T72" fmla="*/ 0 w 102"/>
                    <a:gd name="T73" fmla="*/ 85 h 117"/>
                    <a:gd name="T74" fmla="*/ 48 w 102"/>
                    <a:gd name="T7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2" h="117">
                      <a:moveTo>
                        <a:pt x="48" y="0"/>
                      </a:moveTo>
                      <a:lnTo>
                        <a:pt x="48" y="1"/>
                      </a:lnTo>
                      <a:lnTo>
                        <a:pt x="54" y="4"/>
                      </a:lnTo>
                      <a:lnTo>
                        <a:pt x="55" y="4"/>
                      </a:lnTo>
                      <a:lnTo>
                        <a:pt x="60" y="7"/>
                      </a:lnTo>
                      <a:lnTo>
                        <a:pt x="64" y="9"/>
                      </a:lnTo>
                      <a:lnTo>
                        <a:pt x="70" y="12"/>
                      </a:lnTo>
                      <a:lnTo>
                        <a:pt x="66" y="16"/>
                      </a:lnTo>
                      <a:lnTo>
                        <a:pt x="64" y="20"/>
                      </a:lnTo>
                      <a:lnTo>
                        <a:pt x="62" y="23"/>
                      </a:lnTo>
                      <a:lnTo>
                        <a:pt x="60" y="28"/>
                      </a:lnTo>
                      <a:lnTo>
                        <a:pt x="58" y="32"/>
                      </a:lnTo>
                      <a:lnTo>
                        <a:pt x="56" y="36"/>
                      </a:lnTo>
                      <a:lnTo>
                        <a:pt x="55" y="40"/>
                      </a:lnTo>
                      <a:lnTo>
                        <a:pt x="54" y="45"/>
                      </a:lnTo>
                      <a:lnTo>
                        <a:pt x="52" y="49"/>
                      </a:lnTo>
                      <a:lnTo>
                        <a:pt x="51" y="55"/>
                      </a:lnTo>
                      <a:lnTo>
                        <a:pt x="50" y="59"/>
                      </a:lnTo>
                      <a:lnTo>
                        <a:pt x="48" y="63"/>
                      </a:lnTo>
                      <a:lnTo>
                        <a:pt x="47" y="68"/>
                      </a:lnTo>
                      <a:lnTo>
                        <a:pt x="46" y="72"/>
                      </a:lnTo>
                      <a:lnTo>
                        <a:pt x="44" y="76"/>
                      </a:lnTo>
                      <a:lnTo>
                        <a:pt x="42" y="83"/>
                      </a:lnTo>
                      <a:lnTo>
                        <a:pt x="46" y="85"/>
                      </a:lnTo>
                      <a:lnTo>
                        <a:pt x="51" y="91"/>
                      </a:lnTo>
                      <a:lnTo>
                        <a:pt x="52" y="92"/>
                      </a:lnTo>
                      <a:lnTo>
                        <a:pt x="55" y="95"/>
                      </a:lnTo>
                      <a:lnTo>
                        <a:pt x="58" y="97"/>
                      </a:lnTo>
                      <a:lnTo>
                        <a:pt x="62" y="101"/>
                      </a:lnTo>
                      <a:lnTo>
                        <a:pt x="62" y="96"/>
                      </a:lnTo>
                      <a:lnTo>
                        <a:pt x="63" y="92"/>
                      </a:lnTo>
                      <a:lnTo>
                        <a:pt x="66" y="88"/>
                      </a:lnTo>
                      <a:lnTo>
                        <a:pt x="70" y="85"/>
                      </a:lnTo>
                      <a:lnTo>
                        <a:pt x="74" y="83"/>
                      </a:lnTo>
                      <a:lnTo>
                        <a:pt x="78" y="80"/>
                      </a:lnTo>
                      <a:lnTo>
                        <a:pt x="83" y="77"/>
                      </a:lnTo>
                      <a:lnTo>
                        <a:pt x="87" y="77"/>
                      </a:lnTo>
                      <a:lnTo>
                        <a:pt x="91" y="76"/>
                      </a:lnTo>
                      <a:lnTo>
                        <a:pt x="96" y="77"/>
                      </a:lnTo>
                      <a:lnTo>
                        <a:pt x="99" y="79"/>
                      </a:lnTo>
                      <a:lnTo>
                        <a:pt x="102" y="81"/>
                      </a:lnTo>
                      <a:lnTo>
                        <a:pt x="102" y="84"/>
                      </a:lnTo>
                      <a:lnTo>
                        <a:pt x="102" y="88"/>
                      </a:lnTo>
                      <a:lnTo>
                        <a:pt x="102" y="91"/>
                      </a:lnTo>
                      <a:lnTo>
                        <a:pt x="102" y="95"/>
                      </a:lnTo>
                      <a:lnTo>
                        <a:pt x="99" y="97"/>
                      </a:lnTo>
                      <a:lnTo>
                        <a:pt x="99" y="101"/>
                      </a:lnTo>
                      <a:lnTo>
                        <a:pt x="95" y="101"/>
                      </a:lnTo>
                      <a:lnTo>
                        <a:pt x="91" y="101"/>
                      </a:lnTo>
                      <a:lnTo>
                        <a:pt x="87" y="104"/>
                      </a:lnTo>
                      <a:lnTo>
                        <a:pt x="80" y="107"/>
                      </a:lnTo>
                      <a:lnTo>
                        <a:pt x="78" y="107"/>
                      </a:lnTo>
                      <a:lnTo>
                        <a:pt x="75" y="108"/>
                      </a:lnTo>
                      <a:lnTo>
                        <a:pt x="72" y="109"/>
                      </a:lnTo>
                      <a:lnTo>
                        <a:pt x="70" y="112"/>
                      </a:lnTo>
                      <a:lnTo>
                        <a:pt x="64" y="113"/>
                      </a:lnTo>
                      <a:lnTo>
                        <a:pt x="60" y="117"/>
                      </a:lnTo>
                      <a:lnTo>
                        <a:pt x="56" y="116"/>
                      </a:lnTo>
                      <a:lnTo>
                        <a:pt x="54" y="113"/>
                      </a:lnTo>
                      <a:lnTo>
                        <a:pt x="50" y="112"/>
                      </a:lnTo>
                      <a:lnTo>
                        <a:pt x="47" y="109"/>
                      </a:lnTo>
                      <a:lnTo>
                        <a:pt x="43" y="108"/>
                      </a:lnTo>
                      <a:lnTo>
                        <a:pt x="40" y="107"/>
                      </a:lnTo>
                      <a:lnTo>
                        <a:pt x="38" y="105"/>
                      </a:lnTo>
                      <a:lnTo>
                        <a:pt x="35" y="104"/>
                      </a:lnTo>
                      <a:lnTo>
                        <a:pt x="30" y="101"/>
                      </a:lnTo>
                      <a:lnTo>
                        <a:pt x="24" y="97"/>
                      </a:lnTo>
                      <a:lnTo>
                        <a:pt x="19" y="95"/>
                      </a:lnTo>
                      <a:lnTo>
                        <a:pt x="16" y="95"/>
                      </a:lnTo>
                      <a:lnTo>
                        <a:pt x="11" y="92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7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62" name="Freeform 38"/>
                <p:cNvSpPr>
                  <a:spLocks/>
                </p:cNvSpPr>
                <p:nvPr/>
              </p:nvSpPr>
              <p:spPr bwMode="auto">
                <a:xfrm>
                  <a:off x="505" y="1891"/>
                  <a:ext cx="9" cy="10"/>
                </a:xfrm>
                <a:custGeom>
                  <a:avLst/>
                  <a:gdLst>
                    <a:gd name="T0" fmla="*/ 0 w 35"/>
                    <a:gd name="T1" fmla="*/ 11 h 39"/>
                    <a:gd name="T2" fmla="*/ 2 w 35"/>
                    <a:gd name="T3" fmla="*/ 9 h 39"/>
                    <a:gd name="T4" fmla="*/ 4 w 35"/>
                    <a:gd name="T5" fmla="*/ 8 h 39"/>
                    <a:gd name="T6" fmla="*/ 7 w 35"/>
                    <a:gd name="T7" fmla="*/ 7 h 39"/>
                    <a:gd name="T8" fmla="*/ 10 w 35"/>
                    <a:gd name="T9" fmla="*/ 5 h 39"/>
                    <a:gd name="T10" fmla="*/ 12 w 35"/>
                    <a:gd name="T11" fmla="*/ 3 h 39"/>
                    <a:gd name="T12" fmla="*/ 16 w 35"/>
                    <a:gd name="T13" fmla="*/ 1 h 39"/>
                    <a:gd name="T14" fmla="*/ 19 w 35"/>
                    <a:gd name="T15" fmla="*/ 0 h 39"/>
                    <a:gd name="T16" fmla="*/ 23 w 35"/>
                    <a:gd name="T17" fmla="*/ 0 h 39"/>
                    <a:gd name="T18" fmla="*/ 27 w 35"/>
                    <a:gd name="T19" fmla="*/ 1 h 39"/>
                    <a:gd name="T20" fmla="*/ 31 w 35"/>
                    <a:gd name="T21" fmla="*/ 5 h 39"/>
                    <a:gd name="T22" fmla="*/ 34 w 35"/>
                    <a:gd name="T23" fmla="*/ 9 h 39"/>
                    <a:gd name="T24" fmla="*/ 35 w 35"/>
                    <a:gd name="T25" fmla="*/ 13 h 39"/>
                    <a:gd name="T26" fmla="*/ 35 w 35"/>
                    <a:gd name="T27" fmla="*/ 16 h 39"/>
                    <a:gd name="T28" fmla="*/ 35 w 35"/>
                    <a:gd name="T29" fmla="*/ 20 h 39"/>
                    <a:gd name="T30" fmla="*/ 34 w 35"/>
                    <a:gd name="T31" fmla="*/ 23 h 39"/>
                    <a:gd name="T32" fmla="*/ 34 w 35"/>
                    <a:gd name="T33" fmla="*/ 25 h 39"/>
                    <a:gd name="T34" fmla="*/ 32 w 35"/>
                    <a:gd name="T35" fmla="*/ 29 h 39"/>
                    <a:gd name="T36" fmla="*/ 31 w 35"/>
                    <a:gd name="T37" fmla="*/ 32 h 39"/>
                    <a:gd name="T38" fmla="*/ 30 w 35"/>
                    <a:gd name="T39" fmla="*/ 35 h 39"/>
                    <a:gd name="T40" fmla="*/ 27 w 35"/>
                    <a:gd name="T41" fmla="*/ 39 h 39"/>
                    <a:gd name="T42" fmla="*/ 24 w 35"/>
                    <a:gd name="T43" fmla="*/ 36 h 39"/>
                    <a:gd name="T44" fmla="*/ 22 w 35"/>
                    <a:gd name="T45" fmla="*/ 33 h 39"/>
                    <a:gd name="T46" fmla="*/ 18 w 35"/>
                    <a:gd name="T47" fmla="*/ 29 h 39"/>
                    <a:gd name="T48" fmla="*/ 14 w 35"/>
                    <a:gd name="T49" fmla="*/ 25 h 39"/>
                    <a:gd name="T50" fmla="*/ 10 w 35"/>
                    <a:gd name="T51" fmla="*/ 20 h 39"/>
                    <a:gd name="T52" fmla="*/ 6 w 35"/>
                    <a:gd name="T53" fmla="*/ 16 h 39"/>
                    <a:gd name="T54" fmla="*/ 3 w 35"/>
                    <a:gd name="T55" fmla="*/ 12 h 39"/>
                    <a:gd name="T56" fmla="*/ 0 w 35"/>
                    <a:gd name="T57" fmla="*/ 11 h 39"/>
                    <a:gd name="T58" fmla="*/ 0 w 35"/>
                    <a:gd name="T59" fmla="*/ 1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5" h="39">
                      <a:moveTo>
                        <a:pt x="0" y="11"/>
                      </a:moveTo>
                      <a:lnTo>
                        <a:pt x="2" y="9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10" y="5"/>
                      </a:lnTo>
                      <a:lnTo>
                        <a:pt x="12" y="3"/>
                      </a:lnTo>
                      <a:lnTo>
                        <a:pt x="16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1" y="5"/>
                      </a:lnTo>
                      <a:lnTo>
                        <a:pt x="34" y="9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35" y="20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32" y="29"/>
                      </a:lnTo>
                      <a:lnTo>
                        <a:pt x="31" y="32"/>
                      </a:lnTo>
                      <a:lnTo>
                        <a:pt x="30" y="35"/>
                      </a:lnTo>
                      <a:lnTo>
                        <a:pt x="27" y="39"/>
                      </a:lnTo>
                      <a:lnTo>
                        <a:pt x="24" y="36"/>
                      </a:lnTo>
                      <a:lnTo>
                        <a:pt x="22" y="33"/>
                      </a:lnTo>
                      <a:lnTo>
                        <a:pt x="18" y="29"/>
                      </a:lnTo>
                      <a:lnTo>
                        <a:pt x="14" y="25"/>
                      </a:lnTo>
                      <a:lnTo>
                        <a:pt x="10" y="20"/>
                      </a:lnTo>
                      <a:lnTo>
                        <a:pt x="6" y="16"/>
                      </a:lnTo>
                      <a:lnTo>
                        <a:pt x="3" y="12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63" name="Freeform 39"/>
                <p:cNvSpPr>
                  <a:spLocks/>
                </p:cNvSpPr>
                <p:nvPr/>
              </p:nvSpPr>
              <p:spPr bwMode="auto">
                <a:xfrm>
                  <a:off x="516" y="1896"/>
                  <a:ext cx="42" cy="46"/>
                </a:xfrm>
                <a:custGeom>
                  <a:avLst/>
                  <a:gdLst>
                    <a:gd name="T0" fmla="*/ 2 w 166"/>
                    <a:gd name="T1" fmla="*/ 32 h 182"/>
                    <a:gd name="T2" fmla="*/ 6 w 166"/>
                    <a:gd name="T3" fmla="*/ 30 h 182"/>
                    <a:gd name="T4" fmla="*/ 14 w 166"/>
                    <a:gd name="T5" fmla="*/ 22 h 182"/>
                    <a:gd name="T6" fmla="*/ 23 w 166"/>
                    <a:gd name="T7" fmla="*/ 12 h 182"/>
                    <a:gd name="T8" fmla="*/ 28 w 166"/>
                    <a:gd name="T9" fmla="*/ 3 h 182"/>
                    <a:gd name="T10" fmla="*/ 31 w 166"/>
                    <a:gd name="T11" fmla="*/ 0 h 182"/>
                    <a:gd name="T12" fmla="*/ 38 w 166"/>
                    <a:gd name="T13" fmla="*/ 4 h 182"/>
                    <a:gd name="T14" fmla="*/ 46 w 166"/>
                    <a:gd name="T15" fmla="*/ 8 h 182"/>
                    <a:gd name="T16" fmla="*/ 54 w 166"/>
                    <a:gd name="T17" fmla="*/ 11 h 182"/>
                    <a:gd name="T18" fmla="*/ 51 w 166"/>
                    <a:gd name="T19" fmla="*/ 14 h 182"/>
                    <a:gd name="T20" fmla="*/ 46 w 166"/>
                    <a:gd name="T21" fmla="*/ 20 h 182"/>
                    <a:gd name="T22" fmla="*/ 43 w 166"/>
                    <a:gd name="T23" fmla="*/ 27 h 182"/>
                    <a:gd name="T24" fmla="*/ 42 w 166"/>
                    <a:gd name="T25" fmla="*/ 36 h 182"/>
                    <a:gd name="T26" fmla="*/ 44 w 166"/>
                    <a:gd name="T27" fmla="*/ 46 h 182"/>
                    <a:gd name="T28" fmla="*/ 48 w 166"/>
                    <a:gd name="T29" fmla="*/ 55 h 182"/>
                    <a:gd name="T30" fmla="*/ 54 w 166"/>
                    <a:gd name="T31" fmla="*/ 62 h 182"/>
                    <a:gd name="T32" fmla="*/ 60 w 166"/>
                    <a:gd name="T33" fmla="*/ 70 h 182"/>
                    <a:gd name="T34" fmla="*/ 66 w 166"/>
                    <a:gd name="T35" fmla="*/ 75 h 182"/>
                    <a:gd name="T36" fmla="*/ 70 w 166"/>
                    <a:gd name="T37" fmla="*/ 83 h 182"/>
                    <a:gd name="T38" fmla="*/ 74 w 166"/>
                    <a:gd name="T39" fmla="*/ 88 h 182"/>
                    <a:gd name="T40" fmla="*/ 79 w 166"/>
                    <a:gd name="T41" fmla="*/ 92 h 182"/>
                    <a:gd name="T42" fmla="*/ 87 w 166"/>
                    <a:gd name="T43" fmla="*/ 99 h 182"/>
                    <a:gd name="T44" fmla="*/ 96 w 166"/>
                    <a:gd name="T45" fmla="*/ 104 h 182"/>
                    <a:gd name="T46" fmla="*/ 103 w 166"/>
                    <a:gd name="T47" fmla="*/ 107 h 182"/>
                    <a:gd name="T48" fmla="*/ 108 w 166"/>
                    <a:gd name="T49" fmla="*/ 110 h 182"/>
                    <a:gd name="T50" fmla="*/ 115 w 166"/>
                    <a:gd name="T51" fmla="*/ 114 h 182"/>
                    <a:gd name="T52" fmla="*/ 122 w 166"/>
                    <a:gd name="T53" fmla="*/ 116 h 182"/>
                    <a:gd name="T54" fmla="*/ 128 w 166"/>
                    <a:gd name="T55" fmla="*/ 119 h 182"/>
                    <a:gd name="T56" fmla="*/ 136 w 166"/>
                    <a:gd name="T57" fmla="*/ 126 h 182"/>
                    <a:gd name="T58" fmla="*/ 144 w 166"/>
                    <a:gd name="T59" fmla="*/ 134 h 182"/>
                    <a:gd name="T60" fmla="*/ 150 w 166"/>
                    <a:gd name="T61" fmla="*/ 140 h 182"/>
                    <a:gd name="T62" fmla="*/ 155 w 166"/>
                    <a:gd name="T63" fmla="*/ 146 h 182"/>
                    <a:gd name="T64" fmla="*/ 162 w 166"/>
                    <a:gd name="T65" fmla="*/ 150 h 182"/>
                    <a:gd name="T66" fmla="*/ 164 w 166"/>
                    <a:gd name="T67" fmla="*/ 158 h 182"/>
                    <a:gd name="T68" fmla="*/ 164 w 166"/>
                    <a:gd name="T69" fmla="*/ 167 h 182"/>
                    <a:gd name="T70" fmla="*/ 156 w 166"/>
                    <a:gd name="T71" fmla="*/ 176 h 182"/>
                    <a:gd name="T72" fmla="*/ 147 w 166"/>
                    <a:gd name="T73" fmla="*/ 176 h 182"/>
                    <a:gd name="T74" fmla="*/ 138 w 166"/>
                    <a:gd name="T75" fmla="*/ 167 h 182"/>
                    <a:gd name="T76" fmla="*/ 128 w 166"/>
                    <a:gd name="T77" fmla="*/ 158 h 182"/>
                    <a:gd name="T78" fmla="*/ 119 w 166"/>
                    <a:gd name="T79" fmla="*/ 148 h 182"/>
                    <a:gd name="T80" fmla="*/ 110 w 166"/>
                    <a:gd name="T81" fmla="*/ 139 h 182"/>
                    <a:gd name="T82" fmla="*/ 100 w 166"/>
                    <a:gd name="T83" fmla="*/ 130 h 182"/>
                    <a:gd name="T84" fmla="*/ 91 w 166"/>
                    <a:gd name="T85" fmla="*/ 120 h 182"/>
                    <a:gd name="T86" fmla="*/ 80 w 166"/>
                    <a:gd name="T87" fmla="*/ 110 h 182"/>
                    <a:gd name="T88" fmla="*/ 71 w 166"/>
                    <a:gd name="T89" fmla="*/ 102 h 182"/>
                    <a:gd name="T90" fmla="*/ 62 w 166"/>
                    <a:gd name="T91" fmla="*/ 92 h 182"/>
                    <a:gd name="T92" fmla="*/ 52 w 166"/>
                    <a:gd name="T93" fmla="*/ 83 h 182"/>
                    <a:gd name="T94" fmla="*/ 43 w 166"/>
                    <a:gd name="T95" fmla="*/ 74 h 182"/>
                    <a:gd name="T96" fmla="*/ 34 w 166"/>
                    <a:gd name="T97" fmla="*/ 64 h 182"/>
                    <a:gd name="T98" fmla="*/ 23 w 166"/>
                    <a:gd name="T99" fmla="*/ 55 h 182"/>
                    <a:gd name="T100" fmla="*/ 14 w 166"/>
                    <a:gd name="T101" fmla="*/ 46 h 182"/>
                    <a:gd name="T102" fmla="*/ 4 w 166"/>
                    <a:gd name="T103" fmla="*/ 36 h 182"/>
                    <a:gd name="T104" fmla="*/ 0 w 166"/>
                    <a:gd name="T105" fmla="*/ 3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66" h="182">
                      <a:moveTo>
                        <a:pt x="0" y="32"/>
                      </a:move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6" y="30"/>
                      </a:lnTo>
                      <a:lnTo>
                        <a:pt x="11" y="26"/>
                      </a:lnTo>
                      <a:lnTo>
                        <a:pt x="14" y="22"/>
                      </a:lnTo>
                      <a:lnTo>
                        <a:pt x="19" y="18"/>
                      </a:lnTo>
                      <a:lnTo>
                        <a:pt x="23" y="12"/>
                      </a:lnTo>
                      <a:lnTo>
                        <a:pt x="26" y="8"/>
                      </a:lnTo>
                      <a:lnTo>
                        <a:pt x="28" y="3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4" y="2"/>
                      </a:lnTo>
                      <a:lnTo>
                        <a:pt x="38" y="4"/>
                      </a:lnTo>
                      <a:lnTo>
                        <a:pt x="42" y="7"/>
                      </a:lnTo>
                      <a:lnTo>
                        <a:pt x="46" y="8"/>
                      </a:lnTo>
                      <a:lnTo>
                        <a:pt x="50" y="11"/>
                      </a:lnTo>
                      <a:lnTo>
                        <a:pt x="54" y="11"/>
                      </a:lnTo>
                      <a:lnTo>
                        <a:pt x="56" y="12"/>
                      </a:lnTo>
                      <a:lnTo>
                        <a:pt x="51" y="14"/>
                      </a:lnTo>
                      <a:lnTo>
                        <a:pt x="48" y="16"/>
                      </a:lnTo>
                      <a:lnTo>
                        <a:pt x="46" y="20"/>
                      </a:lnTo>
                      <a:lnTo>
                        <a:pt x="44" y="23"/>
                      </a:lnTo>
                      <a:lnTo>
                        <a:pt x="43" y="27"/>
                      </a:lnTo>
                      <a:lnTo>
                        <a:pt x="42" y="32"/>
                      </a:lnTo>
                      <a:lnTo>
                        <a:pt x="42" y="36"/>
                      </a:lnTo>
                      <a:lnTo>
                        <a:pt x="44" y="42"/>
                      </a:lnTo>
                      <a:lnTo>
                        <a:pt x="44" y="46"/>
                      </a:lnTo>
                      <a:lnTo>
                        <a:pt x="47" y="50"/>
                      </a:lnTo>
                      <a:lnTo>
                        <a:pt x="48" y="55"/>
                      </a:lnTo>
                      <a:lnTo>
                        <a:pt x="51" y="59"/>
                      </a:lnTo>
                      <a:lnTo>
                        <a:pt x="54" y="62"/>
                      </a:lnTo>
                      <a:lnTo>
                        <a:pt x="56" y="66"/>
                      </a:lnTo>
                      <a:lnTo>
                        <a:pt x="60" y="70"/>
                      </a:lnTo>
                      <a:lnTo>
                        <a:pt x="64" y="72"/>
                      </a:lnTo>
                      <a:lnTo>
                        <a:pt x="66" y="75"/>
                      </a:lnTo>
                      <a:lnTo>
                        <a:pt x="67" y="79"/>
                      </a:lnTo>
                      <a:lnTo>
                        <a:pt x="70" y="83"/>
                      </a:lnTo>
                      <a:lnTo>
                        <a:pt x="72" y="86"/>
                      </a:lnTo>
                      <a:lnTo>
                        <a:pt x="74" y="88"/>
                      </a:lnTo>
                      <a:lnTo>
                        <a:pt x="78" y="91"/>
                      </a:lnTo>
                      <a:lnTo>
                        <a:pt x="79" y="92"/>
                      </a:lnTo>
                      <a:lnTo>
                        <a:pt x="82" y="95"/>
                      </a:lnTo>
                      <a:lnTo>
                        <a:pt x="87" y="99"/>
                      </a:lnTo>
                      <a:lnTo>
                        <a:pt x="92" y="103"/>
                      </a:lnTo>
                      <a:lnTo>
                        <a:pt x="96" y="104"/>
                      </a:lnTo>
                      <a:lnTo>
                        <a:pt x="99" y="106"/>
                      </a:lnTo>
                      <a:lnTo>
                        <a:pt x="103" y="107"/>
                      </a:lnTo>
                      <a:lnTo>
                        <a:pt x="106" y="110"/>
                      </a:lnTo>
                      <a:lnTo>
                        <a:pt x="108" y="110"/>
                      </a:lnTo>
                      <a:lnTo>
                        <a:pt x="111" y="112"/>
                      </a:lnTo>
                      <a:lnTo>
                        <a:pt x="115" y="114"/>
                      </a:lnTo>
                      <a:lnTo>
                        <a:pt x="118" y="114"/>
                      </a:lnTo>
                      <a:lnTo>
                        <a:pt x="122" y="116"/>
                      </a:lnTo>
                      <a:lnTo>
                        <a:pt x="124" y="118"/>
                      </a:lnTo>
                      <a:lnTo>
                        <a:pt x="128" y="119"/>
                      </a:lnTo>
                      <a:lnTo>
                        <a:pt x="131" y="122"/>
                      </a:lnTo>
                      <a:lnTo>
                        <a:pt x="136" y="126"/>
                      </a:lnTo>
                      <a:lnTo>
                        <a:pt x="142" y="131"/>
                      </a:lnTo>
                      <a:lnTo>
                        <a:pt x="144" y="134"/>
                      </a:lnTo>
                      <a:lnTo>
                        <a:pt x="147" y="136"/>
                      </a:lnTo>
                      <a:lnTo>
                        <a:pt x="150" y="140"/>
                      </a:lnTo>
                      <a:lnTo>
                        <a:pt x="152" y="143"/>
                      </a:lnTo>
                      <a:lnTo>
                        <a:pt x="155" y="146"/>
                      </a:lnTo>
                      <a:lnTo>
                        <a:pt x="159" y="148"/>
                      </a:lnTo>
                      <a:lnTo>
                        <a:pt x="162" y="150"/>
                      </a:lnTo>
                      <a:lnTo>
                        <a:pt x="164" y="152"/>
                      </a:lnTo>
                      <a:lnTo>
                        <a:pt x="164" y="158"/>
                      </a:lnTo>
                      <a:lnTo>
                        <a:pt x="166" y="162"/>
                      </a:lnTo>
                      <a:lnTo>
                        <a:pt x="164" y="167"/>
                      </a:lnTo>
                      <a:lnTo>
                        <a:pt x="160" y="171"/>
                      </a:lnTo>
                      <a:lnTo>
                        <a:pt x="156" y="176"/>
                      </a:lnTo>
                      <a:lnTo>
                        <a:pt x="152" y="182"/>
                      </a:lnTo>
                      <a:lnTo>
                        <a:pt x="147" y="176"/>
                      </a:lnTo>
                      <a:lnTo>
                        <a:pt x="143" y="171"/>
                      </a:lnTo>
                      <a:lnTo>
                        <a:pt x="138" y="167"/>
                      </a:lnTo>
                      <a:lnTo>
                        <a:pt x="134" y="162"/>
                      </a:lnTo>
                      <a:lnTo>
                        <a:pt x="128" y="158"/>
                      </a:lnTo>
                      <a:lnTo>
                        <a:pt x="124" y="152"/>
                      </a:lnTo>
                      <a:lnTo>
                        <a:pt x="119" y="148"/>
                      </a:lnTo>
                      <a:lnTo>
                        <a:pt x="114" y="143"/>
                      </a:lnTo>
                      <a:lnTo>
                        <a:pt x="110" y="139"/>
                      </a:lnTo>
                      <a:lnTo>
                        <a:pt x="104" y="135"/>
                      </a:lnTo>
                      <a:lnTo>
                        <a:pt x="100" y="130"/>
                      </a:lnTo>
                      <a:lnTo>
                        <a:pt x="95" y="126"/>
                      </a:lnTo>
                      <a:lnTo>
                        <a:pt x="91" y="120"/>
                      </a:lnTo>
                      <a:lnTo>
                        <a:pt x="86" y="116"/>
                      </a:lnTo>
                      <a:lnTo>
                        <a:pt x="80" y="110"/>
                      </a:lnTo>
                      <a:lnTo>
                        <a:pt x="76" y="107"/>
                      </a:lnTo>
                      <a:lnTo>
                        <a:pt x="71" y="102"/>
                      </a:lnTo>
                      <a:lnTo>
                        <a:pt x="67" y="98"/>
                      </a:lnTo>
                      <a:lnTo>
                        <a:pt x="62" y="92"/>
                      </a:lnTo>
                      <a:lnTo>
                        <a:pt x="56" y="87"/>
                      </a:lnTo>
                      <a:lnTo>
                        <a:pt x="52" y="83"/>
                      </a:lnTo>
                      <a:lnTo>
                        <a:pt x="47" y="78"/>
                      </a:lnTo>
                      <a:lnTo>
                        <a:pt x="43" y="74"/>
                      </a:lnTo>
                      <a:lnTo>
                        <a:pt x="38" y="68"/>
                      </a:lnTo>
                      <a:lnTo>
                        <a:pt x="34" y="64"/>
                      </a:lnTo>
                      <a:lnTo>
                        <a:pt x="28" y="59"/>
                      </a:lnTo>
                      <a:lnTo>
                        <a:pt x="23" y="55"/>
                      </a:lnTo>
                      <a:lnTo>
                        <a:pt x="19" y="50"/>
                      </a:lnTo>
                      <a:lnTo>
                        <a:pt x="14" y="46"/>
                      </a:lnTo>
                      <a:lnTo>
                        <a:pt x="10" y="42"/>
                      </a:lnTo>
                      <a:lnTo>
                        <a:pt x="4" y="36"/>
                      </a:lnTo>
                      <a:lnTo>
                        <a:pt x="0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64" name="Freeform 40"/>
                <p:cNvSpPr>
                  <a:spLocks/>
                </p:cNvSpPr>
                <p:nvPr/>
              </p:nvSpPr>
              <p:spPr bwMode="auto">
                <a:xfrm>
                  <a:off x="536" y="1887"/>
                  <a:ext cx="21" cy="29"/>
                </a:xfrm>
                <a:custGeom>
                  <a:avLst/>
                  <a:gdLst>
                    <a:gd name="T0" fmla="*/ 85 w 85"/>
                    <a:gd name="T1" fmla="*/ 79 h 117"/>
                    <a:gd name="T2" fmla="*/ 83 w 85"/>
                    <a:gd name="T3" fmla="*/ 81 h 117"/>
                    <a:gd name="T4" fmla="*/ 80 w 85"/>
                    <a:gd name="T5" fmla="*/ 84 h 117"/>
                    <a:gd name="T6" fmla="*/ 80 w 85"/>
                    <a:gd name="T7" fmla="*/ 87 h 117"/>
                    <a:gd name="T8" fmla="*/ 79 w 85"/>
                    <a:gd name="T9" fmla="*/ 91 h 117"/>
                    <a:gd name="T10" fmla="*/ 76 w 85"/>
                    <a:gd name="T11" fmla="*/ 95 h 117"/>
                    <a:gd name="T12" fmla="*/ 76 w 85"/>
                    <a:gd name="T13" fmla="*/ 99 h 117"/>
                    <a:gd name="T14" fmla="*/ 75 w 85"/>
                    <a:gd name="T15" fmla="*/ 101 h 117"/>
                    <a:gd name="T16" fmla="*/ 73 w 85"/>
                    <a:gd name="T17" fmla="*/ 105 h 117"/>
                    <a:gd name="T18" fmla="*/ 71 w 85"/>
                    <a:gd name="T19" fmla="*/ 111 h 117"/>
                    <a:gd name="T20" fmla="*/ 67 w 85"/>
                    <a:gd name="T21" fmla="*/ 115 h 117"/>
                    <a:gd name="T22" fmla="*/ 64 w 85"/>
                    <a:gd name="T23" fmla="*/ 115 h 117"/>
                    <a:gd name="T24" fmla="*/ 60 w 85"/>
                    <a:gd name="T25" fmla="*/ 117 h 117"/>
                    <a:gd name="T26" fmla="*/ 56 w 85"/>
                    <a:gd name="T27" fmla="*/ 117 h 117"/>
                    <a:gd name="T28" fmla="*/ 52 w 85"/>
                    <a:gd name="T29" fmla="*/ 117 h 117"/>
                    <a:gd name="T30" fmla="*/ 51 w 85"/>
                    <a:gd name="T31" fmla="*/ 113 h 117"/>
                    <a:gd name="T32" fmla="*/ 49 w 85"/>
                    <a:gd name="T33" fmla="*/ 108 h 117"/>
                    <a:gd name="T34" fmla="*/ 44 w 85"/>
                    <a:gd name="T35" fmla="*/ 103 h 117"/>
                    <a:gd name="T36" fmla="*/ 40 w 85"/>
                    <a:gd name="T37" fmla="*/ 99 h 117"/>
                    <a:gd name="T38" fmla="*/ 35 w 85"/>
                    <a:gd name="T39" fmla="*/ 93 h 117"/>
                    <a:gd name="T40" fmla="*/ 31 w 85"/>
                    <a:gd name="T41" fmla="*/ 89 h 117"/>
                    <a:gd name="T42" fmla="*/ 25 w 85"/>
                    <a:gd name="T43" fmla="*/ 85 h 117"/>
                    <a:gd name="T44" fmla="*/ 23 w 85"/>
                    <a:gd name="T45" fmla="*/ 84 h 117"/>
                    <a:gd name="T46" fmla="*/ 17 w 85"/>
                    <a:gd name="T47" fmla="*/ 83 h 117"/>
                    <a:gd name="T48" fmla="*/ 13 w 85"/>
                    <a:gd name="T49" fmla="*/ 81 h 117"/>
                    <a:gd name="T50" fmla="*/ 11 w 85"/>
                    <a:gd name="T51" fmla="*/ 79 h 117"/>
                    <a:gd name="T52" fmla="*/ 7 w 85"/>
                    <a:gd name="T53" fmla="*/ 77 h 117"/>
                    <a:gd name="T54" fmla="*/ 3 w 85"/>
                    <a:gd name="T55" fmla="*/ 73 h 117"/>
                    <a:gd name="T56" fmla="*/ 1 w 85"/>
                    <a:gd name="T57" fmla="*/ 69 h 117"/>
                    <a:gd name="T58" fmla="*/ 0 w 85"/>
                    <a:gd name="T59" fmla="*/ 64 h 117"/>
                    <a:gd name="T60" fmla="*/ 1 w 85"/>
                    <a:gd name="T61" fmla="*/ 60 h 117"/>
                    <a:gd name="T62" fmla="*/ 3 w 85"/>
                    <a:gd name="T63" fmla="*/ 55 h 117"/>
                    <a:gd name="T64" fmla="*/ 5 w 85"/>
                    <a:gd name="T65" fmla="*/ 51 h 117"/>
                    <a:gd name="T66" fmla="*/ 7 w 85"/>
                    <a:gd name="T67" fmla="*/ 45 h 117"/>
                    <a:gd name="T68" fmla="*/ 9 w 85"/>
                    <a:gd name="T69" fmla="*/ 40 h 117"/>
                    <a:gd name="T70" fmla="*/ 11 w 85"/>
                    <a:gd name="T71" fmla="*/ 33 h 117"/>
                    <a:gd name="T72" fmla="*/ 12 w 85"/>
                    <a:gd name="T73" fmla="*/ 29 h 117"/>
                    <a:gd name="T74" fmla="*/ 12 w 85"/>
                    <a:gd name="T75" fmla="*/ 24 h 117"/>
                    <a:gd name="T76" fmla="*/ 11 w 85"/>
                    <a:gd name="T77" fmla="*/ 19 h 117"/>
                    <a:gd name="T78" fmla="*/ 8 w 85"/>
                    <a:gd name="T79" fmla="*/ 16 h 117"/>
                    <a:gd name="T80" fmla="*/ 7 w 85"/>
                    <a:gd name="T81" fmla="*/ 15 h 117"/>
                    <a:gd name="T82" fmla="*/ 4 w 85"/>
                    <a:gd name="T83" fmla="*/ 12 h 117"/>
                    <a:gd name="T84" fmla="*/ 1 w 85"/>
                    <a:gd name="T85" fmla="*/ 9 h 117"/>
                    <a:gd name="T86" fmla="*/ 3 w 85"/>
                    <a:gd name="T87" fmla="*/ 5 h 117"/>
                    <a:gd name="T88" fmla="*/ 5 w 85"/>
                    <a:gd name="T89" fmla="*/ 0 h 117"/>
                    <a:gd name="T90" fmla="*/ 9 w 85"/>
                    <a:gd name="T91" fmla="*/ 4 h 117"/>
                    <a:gd name="T92" fmla="*/ 13 w 85"/>
                    <a:gd name="T93" fmla="*/ 9 h 117"/>
                    <a:gd name="T94" fmla="*/ 19 w 85"/>
                    <a:gd name="T95" fmla="*/ 13 h 117"/>
                    <a:gd name="T96" fmla="*/ 23 w 85"/>
                    <a:gd name="T97" fmla="*/ 17 h 117"/>
                    <a:gd name="T98" fmla="*/ 28 w 85"/>
                    <a:gd name="T99" fmla="*/ 23 h 117"/>
                    <a:gd name="T100" fmla="*/ 32 w 85"/>
                    <a:gd name="T101" fmla="*/ 27 h 117"/>
                    <a:gd name="T102" fmla="*/ 37 w 85"/>
                    <a:gd name="T103" fmla="*/ 32 h 117"/>
                    <a:gd name="T104" fmla="*/ 43 w 85"/>
                    <a:gd name="T105" fmla="*/ 37 h 117"/>
                    <a:gd name="T106" fmla="*/ 47 w 85"/>
                    <a:gd name="T107" fmla="*/ 41 h 117"/>
                    <a:gd name="T108" fmla="*/ 52 w 85"/>
                    <a:gd name="T109" fmla="*/ 47 h 117"/>
                    <a:gd name="T110" fmla="*/ 57 w 85"/>
                    <a:gd name="T111" fmla="*/ 52 h 117"/>
                    <a:gd name="T112" fmla="*/ 63 w 85"/>
                    <a:gd name="T113" fmla="*/ 57 h 117"/>
                    <a:gd name="T114" fmla="*/ 68 w 85"/>
                    <a:gd name="T115" fmla="*/ 63 h 117"/>
                    <a:gd name="T116" fmla="*/ 73 w 85"/>
                    <a:gd name="T117" fmla="*/ 68 h 117"/>
                    <a:gd name="T118" fmla="*/ 79 w 85"/>
                    <a:gd name="T119" fmla="*/ 73 h 117"/>
                    <a:gd name="T120" fmla="*/ 85 w 85"/>
                    <a:gd name="T121" fmla="*/ 79 h 117"/>
                    <a:gd name="T122" fmla="*/ 85 w 85"/>
                    <a:gd name="T123" fmla="*/ 79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" h="117">
                      <a:moveTo>
                        <a:pt x="85" y="79"/>
                      </a:moveTo>
                      <a:lnTo>
                        <a:pt x="83" y="81"/>
                      </a:lnTo>
                      <a:lnTo>
                        <a:pt x="80" y="84"/>
                      </a:lnTo>
                      <a:lnTo>
                        <a:pt x="80" y="87"/>
                      </a:lnTo>
                      <a:lnTo>
                        <a:pt x="79" y="91"/>
                      </a:lnTo>
                      <a:lnTo>
                        <a:pt x="76" y="95"/>
                      </a:lnTo>
                      <a:lnTo>
                        <a:pt x="76" y="99"/>
                      </a:lnTo>
                      <a:lnTo>
                        <a:pt x="75" y="101"/>
                      </a:lnTo>
                      <a:lnTo>
                        <a:pt x="73" y="105"/>
                      </a:lnTo>
                      <a:lnTo>
                        <a:pt x="71" y="111"/>
                      </a:lnTo>
                      <a:lnTo>
                        <a:pt x="67" y="115"/>
                      </a:lnTo>
                      <a:lnTo>
                        <a:pt x="64" y="115"/>
                      </a:lnTo>
                      <a:lnTo>
                        <a:pt x="60" y="117"/>
                      </a:lnTo>
                      <a:lnTo>
                        <a:pt x="56" y="117"/>
                      </a:lnTo>
                      <a:lnTo>
                        <a:pt x="52" y="117"/>
                      </a:lnTo>
                      <a:lnTo>
                        <a:pt x="51" y="113"/>
                      </a:lnTo>
                      <a:lnTo>
                        <a:pt x="49" y="108"/>
                      </a:lnTo>
                      <a:lnTo>
                        <a:pt x="44" y="103"/>
                      </a:lnTo>
                      <a:lnTo>
                        <a:pt x="40" y="99"/>
                      </a:lnTo>
                      <a:lnTo>
                        <a:pt x="35" y="93"/>
                      </a:lnTo>
                      <a:lnTo>
                        <a:pt x="31" y="89"/>
                      </a:lnTo>
                      <a:lnTo>
                        <a:pt x="25" y="85"/>
                      </a:lnTo>
                      <a:lnTo>
                        <a:pt x="23" y="84"/>
                      </a:lnTo>
                      <a:lnTo>
                        <a:pt x="17" y="83"/>
                      </a:lnTo>
                      <a:lnTo>
                        <a:pt x="13" y="81"/>
                      </a:lnTo>
                      <a:lnTo>
                        <a:pt x="11" y="79"/>
                      </a:lnTo>
                      <a:lnTo>
                        <a:pt x="7" y="77"/>
                      </a:lnTo>
                      <a:lnTo>
                        <a:pt x="3" y="73"/>
                      </a:lnTo>
                      <a:lnTo>
                        <a:pt x="1" y="69"/>
                      </a:lnTo>
                      <a:lnTo>
                        <a:pt x="0" y="64"/>
                      </a:lnTo>
                      <a:lnTo>
                        <a:pt x="1" y="60"/>
                      </a:lnTo>
                      <a:lnTo>
                        <a:pt x="3" y="55"/>
                      </a:lnTo>
                      <a:lnTo>
                        <a:pt x="5" y="51"/>
                      </a:lnTo>
                      <a:lnTo>
                        <a:pt x="7" y="45"/>
                      </a:lnTo>
                      <a:lnTo>
                        <a:pt x="9" y="40"/>
                      </a:lnTo>
                      <a:lnTo>
                        <a:pt x="11" y="33"/>
                      </a:lnTo>
                      <a:lnTo>
                        <a:pt x="12" y="29"/>
                      </a:lnTo>
                      <a:lnTo>
                        <a:pt x="12" y="24"/>
                      </a:lnTo>
                      <a:lnTo>
                        <a:pt x="11" y="19"/>
                      </a:lnTo>
                      <a:lnTo>
                        <a:pt x="8" y="16"/>
                      </a:lnTo>
                      <a:lnTo>
                        <a:pt x="7" y="15"/>
                      </a:lnTo>
                      <a:lnTo>
                        <a:pt x="4" y="12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5" y="0"/>
                      </a:lnTo>
                      <a:lnTo>
                        <a:pt x="9" y="4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3" y="17"/>
                      </a:lnTo>
                      <a:lnTo>
                        <a:pt x="28" y="23"/>
                      </a:lnTo>
                      <a:lnTo>
                        <a:pt x="32" y="27"/>
                      </a:lnTo>
                      <a:lnTo>
                        <a:pt x="37" y="32"/>
                      </a:lnTo>
                      <a:lnTo>
                        <a:pt x="43" y="37"/>
                      </a:lnTo>
                      <a:lnTo>
                        <a:pt x="47" y="41"/>
                      </a:lnTo>
                      <a:lnTo>
                        <a:pt x="52" y="47"/>
                      </a:lnTo>
                      <a:lnTo>
                        <a:pt x="57" y="52"/>
                      </a:lnTo>
                      <a:lnTo>
                        <a:pt x="63" y="57"/>
                      </a:lnTo>
                      <a:lnTo>
                        <a:pt x="68" y="63"/>
                      </a:lnTo>
                      <a:lnTo>
                        <a:pt x="73" y="68"/>
                      </a:lnTo>
                      <a:lnTo>
                        <a:pt x="79" y="73"/>
                      </a:lnTo>
                      <a:lnTo>
                        <a:pt x="85" y="79"/>
                      </a:lnTo>
                      <a:lnTo>
                        <a:pt x="8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560" y="1886"/>
                  <a:ext cx="264" cy="113"/>
                </a:xfrm>
                <a:custGeom>
                  <a:avLst/>
                  <a:gdLst>
                    <a:gd name="T0" fmla="*/ 213 w 1057"/>
                    <a:gd name="T1" fmla="*/ 452 h 452"/>
                    <a:gd name="T2" fmla="*/ 198 w 1057"/>
                    <a:gd name="T3" fmla="*/ 438 h 452"/>
                    <a:gd name="T4" fmla="*/ 184 w 1057"/>
                    <a:gd name="T5" fmla="*/ 424 h 452"/>
                    <a:gd name="T6" fmla="*/ 169 w 1057"/>
                    <a:gd name="T7" fmla="*/ 410 h 452"/>
                    <a:gd name="T8" fmla="*/ 156 w 1057"/>
                    <a:gd name="T9" fmla="*/ 395 h 452"/>
                    <a:gd name="T10" fmla="*/ 141 w 1057"/>
                    <a:gd name="T11" fmla="*/ 382 h 452"/>
                    <a:gd name="T12" fmla="*/ 126 w 1057"/>
                    <a:gd name="T13" fmla="*/ 367 h 452"/>
                    <a:gd name="T14" fmla="*/ 112 w 1057"/>
                    <a:gd name="T15" fmla="*/ 352 h 452"/>
                    <a:gd name="T16" fmla="*/ 97 w 1057"/>
                    <a:gd name="T17" fmla="*/ 339 h 452"/>
                    <a:gd name="T18" fmla="*/ 84 w 1057"/>
                    <a:gd name="T19" fmla="*/ 324 h 452"/>
                    <a:gd name="T20" fmla="*/ 69 w 1057"/>
                    <a:gd name="T21" fmla="*/ 311 h 452"/>
                    <a:gd name="T22" fmla="*/ 60 w 1057"/>
                    <a:gd name="T23" fmla="*/ 298 h 452"/>
                    <a:gd name="T24" fmla="*/ 64 w 1057"/>
                    <a:gd name="T25" fmla="*/ 283 h 452"/>
                    <a:gd name="T26" fmla="*/ 64 w 1057"/>
                    <a:gd name="T27" fmla="*/ 268 h 452"/>
                    <a:gd name="T28" fmla="*/ 61 w 1057"/>
                    <a:gd name="T29" fmla="*/ 255 h 452"/>
                    <a:gd name="T30" fmla="*/ 54 w 1057"/>
                    <a:gd name="T31" fmla="*/ 244 h 452"/>
                    <a:gd name="T32" fmla="*/ 45 w 1057"/>
                    <a:gd name="T33" fmla="*/ 240 h 452"/>
                    <a:gd name="T34" fmla="*/ 33 w 1057"/>
                    <a:gd name="T35" fmla="*/ 244 h 452"/>
                    <a:gd name="T36" fmla="*/ 22 w 1057"/>
                    <a:gd name="T37" fmla="*/ 252 h 452"/>
                    <a:gd name="T38" fmla="*/ 13 w 1057"/>
                    <a:gd name="T39" fmla="*/ 256 h 452"/>
                    <a:gd name="T40" fmla="*/ 2 w 1057"/>
                    <a:gd name="T41" fmla="*/ 247 h 452"/>
                    <a:gd name="T42" fmla="*/ 16 w 1057"/>
                    <a:gd name="T43" fmla="*/ 235 h 452"/>
                    <a:gd name="T44" fmla="*/ 28 w 1057"/>
                    <a:gd name="T45" fmla="*/ 226 h 452"/>
                    <a:gd name="T46" fmla="*/ 41 w 1057"/>
                    <a:gd name="T47" fmla="*/ 222 h 452"/>
                    <a:gd name="T48" fmla="*/ 57 w 1057"/>
                    <a:gd name="T49" fmla="*/ 223 h 452"/>
                    <a:gd name="T50" fmla="*/ 72 w 1057"/>
                    <a:gd name="T51" fmla="*/ 231 h 452"/>
                    <a:gd name="T52" fmla="*/ 78 w 1057"/>
                    <a:gd name="T53" fmla="*/ 231 h 452"/>
                    <a:gd name="T54" fmla="*/ 82 w 1057"/>
                    <a:gd name="T55" fmla="*/ 222 h 452"/>
                    <a:gd name="T56" fmla="*/ 86 w 1057"/>
                    <a:gd name="T57" fmla="*/ 214 h 452"/>
                    <a:gd name="T58" fmla="*/ 72 w 1057"/>
                    <a:gd name="T59" fmla="*/ 198 h 452"/>
                    <a:gd name="T60" fmla="*/ 54 w 1057"/>
                    <a:gd name="T61" fmla="*/ 186 h 452"/>
                    <a:gd name="T62" fmla="*/ 41 w 1057"/>
                    <a:gd name="T63" fmla="*/ 176 h 452"/>
                    <a:gd name="T64" fmla="*/ 33 w 1057"/>
                    <a:gd name="T65" fmla="*/ 171 h 452"/>
                    <a:gd name="T66" fmla="*/ 16 w 1057"/>
                    <a:gd name="T67" fmla="*/ 159 h 452"/>
                    <a:gd name="T68" fmla="*/ 0 w 1057"/>
                    <a:gd name="T69" fmla="*/ 146 h 452"/>
                    <a:gd name="T70" fmla="*/ 5 w 1057"/>
                    <a:gd name="T71" fmla="*/ 139 h 452"/>
                    <a:gd name="T72" fmla="*/ 12 w 1057"/>
                    <a:gd name="T73" fmla="*/ 130 h 452"/>
                    <a:gd name="T74" fmla="*/ 17 w 1057"/>
                    <a:gd name="T75" fmla="*/ 124 h 452"/>
                    <a:gd name="T76" fmla="*/ 28 w 1057"/>
                    <a:gd name="T77" fmla="*/ 130 h 452"/>
                    <a:gd name="T78" fmla="*/ 41 w 1057"/>
                    <a:gd name="T79" fmla="*/ 135 h 452"/>
                    <a:gd name="T80" fmla="*/ 54 w 1057"/>
                    <a:gd name="T81" fmla="*/ 147 h 452"/>
                    <a:gd name="T82" fmla="*/ 69 w 1057"/>
                    <a:gd name="T83" fmla="*/ 159 h 452"/>
                    <a:gd name="T84" fmla="*/ 82 w 1057"/>
                    <a:gd name="T85" fmla="*/ 172 h 452"/>
                    <a:gd name="T86" fmla="*/ 94 w 1057"/>
                    <a:gd name="T87" fmla="*/ 184 h 452"/>
                    <a:gd name="T88" fmla="*/ 108 w 1057"/>
                    <a:gd name="T89" fmla="*/ 198 h 452"/>
                    <a:gd name="T90" fmla="*/ 120 w 1057"/>
                    <a:gd name="T91" fmla="*/ 210 h 452"/>
                    <a:gd name="T92" fmla="*/ 132 w 1057"/>
                    <a:gd name="T93" fmla="*/ 222 h 452"/>
                    <a:gd name="T94" fmla="*/ 144 w 1057"/>
                    <a:gd name="T95" fmla="*/ 232 h 452"/>
                    <a:gd name="T96" fmla="*/ 156 w 1057"/>
                    <a:gd name="T97" fmla="*/ 244 h 452"/>
                    <a:gd name="T98" fmla="*/ 165 w 1057"/>
                    <a:gd name="T99" fmla="*/ 254 h 452"/>
                    <a:gd name="T100" fmla="*/ 177 w 1057"/>
                    <a:gd name="T101" fmla="*/ 264 h 452"/>
                    <a:gd name="T102" fmla="*/ 186 w 1057"/>
                    <a:gd name="T103" fmla="*/ 274 h 452"/>
                    <a:gd name="T104" fmla="*/ 196 w 1057"/>
                    <a:gd name="T105" fmla="*/ 283 h 452"/>
                    <a:gd name="T106" fmla="*/ 205 w 1057"/>
                    <a:gd name="T107" fmla="*/ 294 h 452"/>
                    <a:gd name="T108" fmla="*/ 220 w 1057"/>
                    <a:gd name="T109" fmla="*/ 307 h 452"/>
                    <a:gd name="T110" fmla="*/ 229 w 1057"/>
                    <a:gd name="T111" fmla="*/ 316 h 452"/>
                    <a:gd name="T112" fmla="*/ 236 w 1057"/>
                    <a:gd name="T113" fmla="*/ 323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57" h="452">
                      <a:moveTo>
                        <a:pt x="958" y="0"/>
                      </a:moveTo>
                      <a:lnTo>
                        <a:pt x="1057" y="52"/>
                      </a:lnTo>
                      <a:lnTo>
                        <a:pt x="213" y="452"/>
                      </a:lnTo>
                      <a:lnTo>
                        <a:pt x="208" y="447"/>
                      </a:lnTo>
                      <a:lnTo>
                        <a:pt x="202" y="443"/>
                      </a:lnTo>
                      <a:lnTo>
                        <a:pt x="198" y="438"/>
                      </a:lnTo>
                      <a:lnTo>
                        <a:pt x="193" y="434"/>
                      </a:lnTo>
                      <a:lnTo>
                        <a:pt x="189" y="428"/>
                      </a:lnTo>
                      <a:lnTo>
                        <a:pt x="184" y="424"/>
                      </a:lnTo>
                      <a:lnTo>
                        <a:pt x="178" y="419"/>
                      </a:lnTo>
                      <a:lnTo>
                        <a:pt x="174" y="414"/>
                      </a:lnTo>
                      <a:lnTo>
                        <a:pt x="169" y="410"/>
                      </a:lnTo>
                      <a:lnTo>
                        <a:pt x="165" y="404"/>
                      </a:lnTo>
                      <a:lnTo>
                        <a:pt x="160" y="400"/>
                      </a:lnTo>
                      <a:lnTo>
                        <a:pt x="156" y="395"/>
                      </a:lnTo>
                      <a:lnTo>
                        <a:pt x="150" y="391"/>
                      </a:lnTo>
                      <a:lnTo>
                        <a:pt x="145" y="386"/>
                      </a:lnTo>
                      <a:lnTo>
                        <a:pt x="141" y="382"/>
                      </a:lnTo>
                      <a:lnTo>
                        <a:pt x="136" y="376"/>
                      </a:lnTo>
                      <a:lnTo>
                        <a:pt x="130" y="372"/>
                      </a:lnTo>
                      <a:lnTo>
                        <a:pt x="126" y="367"/>
                      </a:lnTo>
                      <a:lnTo>
                        <a:pt x="121" y="363"/>
                      </a:lnTo>
                      <a:lnTo>
                        <a:pt x="117" y="358"/>
                      </a:lnTo>
                      <a:lnTo>
                        <a:pt x="112" y="352"/>
                      </a:lnTo>
                      <a:lnTo>
                        <a:pt x="108" y="348"/>
                      </a:lnTo>
                      <a:lnTo>
                        <a:pt x="102" y="343"/>
                      </a:lnTo>
                      <a:lnTo>
                        <a:pt x="97" y="339"/>
                      </a:lnTo>
                      <a:lnTo>
                        <a:pt x="93" y="334"/>
                      </a:lnTo>
                      <a:lnTo>
                        <a:pt x="88" y="330"/>
                      </a:lnTo>
                      <a:lnTo>
                        <a:pt x="84" y="324"/>
                      </a:lnTo>
                      <a:lnTo>
                        <a:pt x="78" y="320"/>
                      </a:lnTo>
                      <a:lnTo>
                        <a:pt x="73" y="316"/>
                      </a:lnTo>
                      <a:lnTo>
                        <a:pt x="69" y="311"/>
                      </a:lnTo>
                      <a:lnTo>
                        <a:pt x="64" y="306"/>
                      </a:lnTo>
                      <a:lnTo>
                        <a:pt x="60" y="302"/>
                      </a:lnTo>
                      <a:lnTo>
                        <a:pt x="60" y="298"/>
                      </a:lnTo>
                      <a:lnTo>
                        <a:pt x="62" y="292"/>
                      </a:lnTo>
                      <a:lnTo>
                        <a:pt x="62" y="288"/>
                      </a:lnTo>
                      <a:lnTo>
                        <a:pt x="64" y="283"/>
                      </a:lnTo>
                      <a:lnTo>
                        <a:pt x="64" y="279"/>
                      </a:lnTo>
                      <a:lnTo>
                        <a:pt x="64" y="274"/>
                      </a:lnTo>
                      <a:lnTo>
                        <a:pt x="64" y="268"/>
                      </a:lnTo>
                      <a:lnTo>
                        <a:pt x="64" y="264"/>
                      </a:lnTo>
                      <a:lnTo>
                        <a:pt x="62" y="259"/>
                      </a:lnTo>
                      <a:lnTo>
                        <a:pt x="61" y="255"/>
                      </a:lnTo>
                      <a:lnTo>
                        <a:pt x="58" y="250"/>
                      </a:lnTo>
                      <a:lnTo>
                        <a:pt x="57" y="247"/>
                      </a:lnTo>
                      <a:lnTo>
                        <a:pt x="54" y="244"/>
                      </a:lnTo>
                      <a:lnTo>
                        <a:pt x="52" y="242"/>
                      </a:lnTo>
                      <a:lnTo>
                        <a:pt x="48" y="240"/>
                      </a:lnTo>
                      <a:lnTo>
                        <a:pt x="45" y="240"/>
                      </a:lnTo>
                      <a:lnTo>
                        <a:pt x="41" y="240"/>
                      </a:lnTo>
                      <a:lnTo>
                        <a:pt x="37" y="242"/>
                      </a:lnTo>
                      <a:lnTo>
                        <a:pt x="33" y="244"/>
                      </a:lnTo>
                      <a:lnTo>
                        <a:pt x="29" y="247"/>
                      </a:lnTo>
                      <a:lnTo>
                        <a:pt x="26" y="248"/>
                      </a:lnTo>
                      <a:lnTo>
                        <a:pt x="22" y="252"/>
                      </a:lnTo>
                      <a:lnTo>
                        <a:pt x="20" y="255"/>
                      </a:lnTo>
                      <a:lnTo>
                        <a:pt x="17" y="259"/>
                      </a:lnTo>
                      <a:lnTo>
                        <a:pt x="13" y="256"/>
                      </a:lnTo>
                      <a:lnTo>
                        <a:pt x="10" y="252"/>
                      </a:lnTo>
                      <a:lnTo>
                        <a:pt x="6" y="250"/>
                      </a:lnTo>
                      <a:lnTo>
                        <a:pt x="2" y="247"/>
                      </a:lnTo>
                      <a:lnTo>
                        <a:pt x="6" y="243"/>
                      </a:lnTo>
                      <a:lnTo>
                        <a:pt x="12" y="239"/>
                      </a:lnTo>
                      <a:lnTo>
                        <a:pt x="16" y="235"/>
                      </a:lnTo>
                      <a:lnTo>
                        <a:pt x="20" y="232"/>
                      </a:lnTo>
                      <a:lnTo>
                        <a:pt x="24" y="228"/>
                      </a:lnTo>
                      <a:lnTo>
                        <a:pt x="28" y="226"/>
                      </a:lnTo>
                      <a:lnTo>
                        <a:pt x="33" y="223"/>
                      </a:lnTo>
                      <a:lnTo>
                        <a:pt x="38" y="223"/>
                      </a:lnTo>
                      <a:lnTo>
                        <a:pt x="41" y="222"/>
                      </a:lnTo>
                      <a:lnTo>
                        <a:pt x="46" y="222"/>
                      </a:lnTo>
                      <a:lnTo>
                        <a:pt x="52" y="222"/>
                      </a:lnTo>
                      <a:lnTo>
                        <a:pt x="57" y="223"/>
                      </a:lnTo>
                      <a:lnTo>
                        <a:pt x="61" y="224"/>
                      </a:lnTo>
                      <a:lnTo>
                        <a:pt x="66" y="227"/>
                      </a:lnTo>
                      <a:lnTo>
                        <a:pt x="72" y="231"/>
                      </a:lnTo>
                      <a:lnTo>
                        <a:pt x="77" y="238"/>
                      </a:lnTo>
                      <a:lnTo>
                        <a:pt x="77" y="234"/>
                      </a:lnTo>
                      <a:lnTo>
                        <a:pt x="78" y="231"/>
                      </a:lnTo>
                      <a:lnTo>
                        <a:pt x="80" y="227"/>
                      </a:lnTo>
                      <a:lnTo>
                        <a:pt x="81" y="226"/>
                      </a:lnTo>
                      <a:lnTo>
                        <a:pt x="82" y="222"/>
                      </a:lnTo>
                      <a:lnTo>
                        <a:pt x="84" y="219"/>
                      </a:lnTo>
                      <a:lnTo>
                        <a:pt x="86" y="216"/>
                      </a:lnTo>
                      <a:lnTo>
                        <a:pt x="86" y="214"/>
                      </a:lnTo>
                      <a:lnTo>
                        <a:pt x="82" y="207"/>
                      </a:lnTo>
                      <a:lnTo>
                        <a:pt x="77" y="203"/>
                      </a:lnTo>
                      <a:lnTo>
                        <a:pt x="72" y="198"/>
                      </a:lnTo>
                      <a:lnTo>
                        <a:pt x="66" y="194"/>
                      </a:lnTo>
                      <a:lnTo>
                        <a:pt x="60" y="190"/>
                      </a:lnTo>
                      <a:lnTo>
                        <a:pt x="54" y="186"/>
                      </a:lnTo>
                      <a:lnTo>
                        <a:pt x="50" y="182"/>
                      </a:lnTo>
                      <a:lnTo>
                        <a:pt x="45" y="178"/>
                      </a:lnTo>
                      <a:lnTo>
                        <a:pt x="41" y="176"/>
                      </a:lnTo>
                      <a:lnTo>
                        <a:pt x="38" y="175"/>
                      </a:lnTo>
                      <a:lnTo>
                        <a:pt x="36" y="172"/>
                      </a:lnTo>
                      <a:lnTo>
                        <a:pt x="33" y="171"/>
                      </a:lnTo>
                      <a:lnTo>
                        <a:pt x="26" y="167"/>
                      </a:lnTo>
                      <a:lnTo>
                        <a:pt x="21" y="163"/>
                      </a:lnTo>
                      <a:lnTo>
                        <a:pt x="16" y="159"/>
                      </a:lnTo>
                      <a:lnTo>
                        <a:pt x="10" y="155"/>
                      </a:lnTo>
                      <a:lnTo>
                        <a:pt x="5" y="150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2" y="142"/>
                      </a:lnTo>
                      <a:lnTo>
                        <a:pt x="5" y="139"/>
                      </a:lnTo>
                      <a:lnTo>
                        <a:pt x="6" y="136"/>
                      </a:lnTo>
                      <a:lnTo>
                        <a:pt x="9" y="132"/>
                      </a:lnTo>
                      <a:lnTo>
                        <a:pt x="12" y="130"/>
                      </a:lnTo>
                      <a:lnTo>
                        <a:pt x="13" y="127"/>
                      </a:lnTo>
                      <a:lnTo>
                        <a:pt x="16" y="124"/>
                      </a:lnTo>
                      <a:lnTo>
                        <a:pt x="17" y="124"/>
                      </a:lnTo>
                      <a:lnTo>
                        <a:pt x="20" y="126"/>
                      </a:lnTo>
                      <a:lnTo>
                        <a:pt x="24" y="128"/>
                      </a:lnTo>
                      <a:lnTo>
                        <a:pt x="28" y="130"/>
                      </a:lnTo>
                      <a:lnTo>
                        <a:pt x="32" y="131"/>
                      </a:lnTo>
                      <a:lnTo>
                        <a:pt x="36" y="134"/>
                      </a:lnTo>
                      <a:lnTo>
                        <a:pt x="41" y="135"/>
                      </a:lnTo>
                      <a:lnTo>
                        <a:pt x="46" y="138"/>
                      </a:lnTo>
                      <a:lnTo>
                        <a:pt x="50" y="142"/>
                      </a:lnTo>
                      <a:lnTo>
                        <a:pt x="54" y="147"/>
                      </a:lnTo>
                      <a:lnTo>
                        <a:pt x="60" y="150"/>
                      </a:lnTo>
                      <a:lnTo>
                        <a:pt x="64" y="155"/>
                      </a:lnTo>
                      <a:lnTo>
                        <a:pt x="69" y="159"/>
                      </a:lnTo>
                      <a:lnTo>
                        <a:pt x="73" y="163"/>
                      </a:lnTo>
                      <a:lnTo>
                        <a:pt x="77" y="168"/>
                      </a:lnTo>
                      <a:lnTo>
                        <a:pt x="82" y="172"/>
                      </a:lnTo>
                      <a:lnTo>
                        <a:pt x="86" y="176"/>
                      </a:lnTo>
                      <a:lnTo>
                        <a:pt x="90" y="180"/>
                      </a:lnTo>
                      <a:lnTo>
                        <a:pt x="94" y="184"/>
                      </a:lnTo>
                      <a:lnTo>
                        <a:pt x="98" y="190"/>
                      </a:lnTo>
                      <a:lnTo>
                        <a:pt x="104" y="192"/>
                      </a:lnTo>
                      <a:lnTo>
                        <a:pt x="108" y="198"/>
                      </a:lnTo>
                      <a:lnTo>
                        <a:pt x="112" y="202"/>
                      </a:lnTo>
                      <a:lnTo>
                        <a:pt x="117" y="206"/>
                      </a:lnTo>
                      <a:lnTo>
                        <a:pt x="120" y="210"/>
                      </a:lnTo>
                      <a:lnTo>
                        <a:pt x="124" y="214"/>
                      </a:lnTo>
                      <a:lnTo>
                        <a:pt x="128" y="216"/>
                      </a:lnTo>
                      <a:lnTo>
                        <a:pt x="132" y="222"/>
                      </a:lnTo>
                      <a:lnTo>
                        <a:pt x="136" y="226"/>
                      </a:lnTo>
                      <a:lnTo>
                        <a:pt x="141" y="228"/>
                      </a:lnTo>
                      <a:lnTo>
                        <a:pt x="144" y="232"/>
                      </a:lnTo>
                      <a:lnTo>
                        <a:pt x="148" y="238"/>
                      </a:lnTo>
                      <a:lnTo>
                        <a:pt x="152" y="240"/>
                      </a:lnTo>
                      <a:lnTo>
                        <a:pt x="156" y="244"/>
                      </a:lnTo>
                      <a:lnTo>
                        <a:pt x="160" y="247"/>
                      </a:lnTo>
                      <a:lnTo>
                        <a:pt x="162" y="251"/>
                      </a:lnTo>
                      <a:lnTo>
                        <a:pt x="165" y="254"/>
                      </a:lnTo>
                      <a:lnTo>
                        <a:pt x="169" y="258"/>
                      </a:lnTo>
                      <a:lnTo>
                        <a:pt x="173" y="262"/>
                      </a:lnTo>
                      <a:lnTo>
                        <a:pt x="177" y="264"/>
                      </a:lnTo>
                      <a:lnTo>
                        <a:pt x="180" y="268"/>
                      </a:lnTo>
                      <a:lnTo>
                        <a:pt x="182" y="271"/>
                      </a:lnTo>
                      <a:lnTo>
                        <a:pt x="186" y="274"/>
                      </a:lnTo>
                      <a:lnTo>
                        <a:pt x="189" y="276"/>
                      </a:lnTo>
                      <a:lnTo>
                        <a:pt x="192" y="280"/>
                      </a:lnTo>
                      <a:lnTo>
                        <a:pt x="196" y="283"/>
                      </a:lnTo>
                      <a:lnTo>
                        <a:pt x="197" y="286"/>
                      </a:lnTo>
                      <a:lnTo>
                        <a:pt x="201" y="288"/>
                      </a:lnTo>
                      <a:lnTo>
                        <a:pt x="205" y="294"/>
                      </a:lnTo>
                      <a:lnTo>
                        <a:pt x="210" y="298"/>
                      </a:lnTo>
                      <a:lnTo>
                        <a:pt x="214" y="303"/>
                      </a:lnTo>
                      <a:lnTo>
                        <a:pt x="220" y="307"/>
                      </a:lnTo>
                      <a:lnTo>
                        <a:pt x="222" y="310"/>
                      </a:lnTo>
                      <a:lnTo>
                        <a:pt x="225" y="312"/>
                      </a:lnTo>
                      <a:lnTo>
                        <a:pt x="229" y="316"/>
                      </a:lnTo>
                      <a:lnTo>
                        <a:pt x="232" y="319"/>
                      </a:lnTo>
                      <a:lnTo>
                        <a:pt x="234" y="322"/>
                      </a:lnTo>
                      <a:lnTo>
                        <a:pt x="236" y="323"/>
                      </a:lnTo>
                      <a:lnTo>
                        <a:pt x="958" y="0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66" name="Freeform 42"/>
                <p:cNvSpPr>
                  <a:spLocks/>
                </p:cNvSpPr>
                <p:nvPr/>
              </p:nvSpPr>
              <p:spPr bwMode="auto">
                <a:xfrm>
                  <a:off x="514" y="1841"/>
                  <a:ext cx="20" cy="8"/>
                </a:xfrm>
                <a:custGeom>
                  <a:avLst/>
                  <a:gdLst>
                    <a:gd name="T0" fmla="*/ 10 w 79"/>
                    <a:gd name="T1" fmla="*/ 0 h 34"/>
                    <a:gd name="T2" fmla="*/ 12 w 79"/>
                    <a:gd name="T3" fmla="*/ 1 h 34"/>
                    <a:gd name="T4" fmla="*/ 18 w 79"/>
                    <a:gd name="T5" fmla="*/ 2 h 34"/>
                    <a:gd name="T6" fmla="*/ 22 w 79"/>
                    <a:gd name="T7" fmla="*/ 4 h 34"/>
                    <a:gd name="T8" fmla="*/ 27 w 79"/>
                    <a:gd name="T9" fmla="*/ 5 h 34"/>
                    <a:gd name="T10" fmla="*/ 31 w 79"/>
                    <a:gd name="T11" fmla="*/ 8 h 34"/>
                    <a:gd name="T12" fmla="*/ 35 w 79"/>
                    <a:gd name="T13" fmla="*/ 9 h 34"/>
                    <a:gd name="T14" fmla="*/ 39 w 79"/>
                    <a:gd name="T15" fmla="*/ 10 h 34"/>
                    <a:gd name="T16" fmla="*/ 44 w 79"/>
                    <a:gd name="T17" fmla="*/ 13 h 34"/>
                    <a:gd name="T18" fmla="*/ 48 w 79"/>
                    <a:gd name="T19" fmla="*/ 13 h 34"/>
                    <a:gd name="T20" fmla="*/ 52 w 79"/>
                    <a:gd name="T21" fmla="*/ 16 h 34"/>
                    <a:gd name="T22" fmla="*/ 56 w 79"/>
                    <a:gd name="T23" fmla="*/ 17 h 34"/>
                    <a:gd name="T24" fmla="*/ 62 w 79"/>
                    <a:gd name="T25" fmla="*/ 20 h 34"/>
                    <a:gd name="T26" fmla="*/ 64 w 79"/>
                    <a:gd name="T27" fmla="*/ 20 h 34"/>
                    <a:gd name="T28" fmla="*/ 70 w 79"/>
                    <a:gd name="T29" fmla="*/ 22 h 34"/>
                    <a:gd name="T30" fmla="*/ 74 w 79"/>
                    <a:gd name="T31" fmla="*/ 22 h 34"/>
                    <a:gd name="T32" fmla="*/ 79 w 79"/>
                    <a:gd name="T33" fmla="*/ 25 h 34"/>
                    <a:gd name="T34" fmla="*/ 76 w 79"/>
                    <a:gd name="T35" fmla="*/ 26 h 34"/>
                    <a:gd name="T36" fmla="*/ 75 w 79"/>
                    <a:gd name="T37" fmla="*/ 29 h 34"/>
                    <a:gd name="T38" fmla="*/ 72 w 79"/>
                    <a:gd name="T39" fmla="*/ 32 h 34"/>
                    <a:gd name="T40" fmla="*/ 70 w 79"/>
                    <a:gd name="T41" fmla="*/ 34 h 34"/>
                    <a:gd name="T42" fmla="*/ 67 w 79"/>
                    <a:gd name="T43" fmla="*/ 34 h 34"/>
                    <a:gd name="T44" fmla="*/ 63 w 79"/>
                    <a:gd name="T45" fmla="*/ 32 h 34"/>
                    <a:gd name="T46" fmla="*/ 58 w 79"/>
                    <a:gd name="T47" fmla="*/ 30 h 34"/>
                    <a:gd name="T48" fmla="*/ 52 w 79"/>
                    <a:gd name="T49" fmla="*/ 29 h 34"/>
                    <a:gd name="T50" fmla="*/ 50 w 79"/>
                    <a:gd name="T51" fmla="*/ 28 h 34"/>
                    <a:gd name="T52" fmla="*/ 47 w 79"/>
                    <a:gd name="T53" fmla="*/ 28 h 34"/>
                    <a:gd name="T54" fmla="*/ 44 w 79"/>
                    <a:gd name="T55" fmla="*/ 28 h 34"/>
                    <a:gd name="T56" fmla="*/ 42 w 79"/>
                    <a:gd name="T57" fmla="*/ 28 h 34"/>
                    <a:gd name="T58" fmla="*/ 36 w 79"/>
                    <a:gd name="T59" fmla="*/ 26 h 34"/>
                    <a:gd name="T60" fmla="*/ 34 w 79"/>
                    <a:gd name="T61" fmla="*/ 26 h 34"/>
                    <a:gd name="T62" fmla="*/ 34 w 79"/>
                    <a:gd name="T63" fmla="*/ 21 h 34"/>
                    <a:gd name="T64" fmla="*/ 34 w 79"/>
                    <a:gd name="T65" fmla="*/ 17 h 34"/>
                    <a:gd name="T66" fmla="*/ 34 w 79"/>
                    <a:gd name="T67" fmla="*/ 13 h 34"/>
                    <a:gd name="T68" fmla="*/ 31 w 79"/>
                    <a:gd name="T69" fmla="*/ 13 h 34"/>
                    <a:gd name="T70" fmla="*/ 27 w 79"/>
                    <a:gd name="T71" fmla="*/ 10 h 34"/>
                    <a:gd name="T72" fmla="*/ 23 w 79"/>
                    <a:gd name="T73" fmla="*/ 10 h 34"/>
                    <a:gd name="T74" fmla="*/ 19 w 79"/>
                    <a:gd name="T75" fmla="*/ 9 h 34"/>
                    <a:gd name="T76" fmla="*/ 14 w 79"/>
                    <a:gd name="T77" fmla="*/ 9 h 34"/>
                    <a:gd name="T78" fmla="*/ 10 w 79"/>
                    <a:gd name="T79" fmla="*/ 8 h 34"/>
                    <a:gd name="T80" fmla="*/ 6 w 79"/>
                    <a:gd name="T81" fmla="*/ 8 h 34"/>
                    <a:gd name="T82" fmla="*/ 3 w 79"/>
                    <a:gd name="T83" fmla="*/ 8 h 34"/>
                    <a:gd name="T84" fmla="*/ 0 w 79"/>
                    <a:gd name="T85" fmla="*/ 6 h 34"/>
                    <a:gd name="T86" fmla="*/ 0 w 79"/>
                    <a:gd name="T87" fmla="*/ 5 h 34"/>
                    <a:gd name="T88" fmla="*/ 0 w 79"/>
                    <a:gd name="T89" fmla="*/ 4 h 34"/>
                    <a:gd name="T90" fmla="*/ 2 w 79"/>
                    <a:gd name="T91" fmla="*/ 4 h 34"/>
                    <a:gd name="T92" fmla="*/ 4 w 79"/>
                    <a:gd name="T93" fmla="*/ 2 h 34"/>
                    <a:gd name="T94" fmla="*/ 6 w 79"/>
                    <a:gd name="T95" fmla="*/ 1 h 34"/>
                    <a:gd name="T96" fmla="*/ 10 w 79"/>
                    <a:gd name="T97" fmla="*/ 0 h 34"/>
                    <a:gd name="T98" fmla="*/ 10 w 79"/>
                    <a:gd name="T9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9" h="34">
                      <a:moveTo>
                        <a:pt x="10" y="0"/>
                      </a:moveTo>
                      <a:lnTo>
                        <a:pt x="12" y="1"/>
                      </a:lnTo>
                      <a:lnTo>
                        <a:pt x="18" y="2"/>
                      </a:lnTo>
                      <a:lnTo>
                        <a:pt x="22" y="4"/>
                      </a:lnTo>
                      <a:lnTo>
                        <a:pt x="27" y="5"/>
                      </a:lnTo>
                      <a:lnTo>
                        <a:pt x="31" y="8"/>
                      </a:lnTo>
                      <a:lnTo>
                        <a:pt x="35" y="9"/>
                      </a:lnTo>
                      <a:lnTo>
                        <a:pt x="39" y="10"/>
                      </a:lnTo>
                      <a:lnTo>
                        <a:pt x="44" y="13"/>
                      </a:lnTo>
                      <a:lnTo>
                        <a:pt x="48" y="13"/>
                      </a:lnTo>
                      <a:lnTo>
                        <a:pt x="52" y="16"/>
                      </a:lnTo>
                      <a:lnTo>
                        <a:pt x="56" y="17"/>
                      </a:lnTo>
                      <a:lnTo>
                        <a:pt x="62" y="20"/>
                      </a:lnTo>
                      <a:lnTo>
                        <a:pt x="64" y="20"/>
                      </a:lnTo>
                      <a:lnTo>
                        <a:pt x="70" y="22"/>
                      </a:lnTo>
                      <a:lnTo>
                        <a:pt x="74" y="22"/>
                      </a:lnTo>
                      <a:lnTo>
                        <a:pt x="79" y="25"/>
                      </a:lnTo>
                      <a:lnTo>
                        <a:pt x="76" y="26"/>
                      </a:lnTo>
                      <a:lnTo>
                        <a:pt x="75" y="29"/>
                      </a:lnTo>
                      <a:lnTo>
                        <a:pt x="72" y="32"/>
                      </a:lnTo>
                      <a:lnTo>
                        <a:pt x="70" y="34"/>
                      </a:lnTo>
                      <a:lnTo>
                        <a:pt x="67" y="34"/>
                      </a:lnTo>
                      <a:lnTo>
                        <a:pt x="63" y="32"/>
                      </a:lnTo>
                      <a:lnTo>
                        <a:pt x="58" y="30"/>
                      </a:lnTo>
                      <a:lnTo>
                        <a:pt x="52" y="29"/>
                      </a:lnTo>
                      <a:lnTo>
                        <a:pt x="50" y="28"/>
                      </a:lnTo>
                      <a:lnTo>
                        <a:pt x="47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36" y="26"/>
                      </a:lnTo>
                      <a:lnTo>
                        <a:pt x="34" y="26"/>
                      </a:lnTo>
                      <a:lnTo>
                        <a:pt x="34" y="21"/>
                      </a:lnTo>
                      <a:lnTo>
                        <a:pt x="34" y="17"/>
                      </a:lnTo>
                      <a:lnTo>
                        <a:pt x="34" y="13"/>
                      </a:lnTo>
                      <a:lnTo>
                        <a:pt x="31" y="13"/>
                      </a:lnTo>
                      <a:lnTo>
                        <a:pt x="27" y="10"/>
                      </a:lnTo>
                      <a:lnTo>
                        <a:pt x="23" y="10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478" y="1864"/>
                  <a:ext cx="15" cy="18"/>
                </a:xfrm>
                <a:custGeom>
                  <a:avLst/>
                  <a:gdLst>
                    <a:gd name="T0" fmla="*/ 0 w 60"/>
                    <a:gd name="T1" fmla="*/ 11 h 70"/>
                    <a:gd name="T2" fmla="*/ 3 w 60"/>
                    <a:gd name="T3" fmla="*/ 7 h 70"/>
                    <a:gd name="T4" fmla="*/ 7 w 60"/>
                    <a:gd name="T5" fmla="*/ 4 h 70"/>
                    <a:gd name="T6" fmla="*/ 10 w 60"/>
                    <a:gd name="T7" fmla="*/ 2 h 70"/>
                    <a:gd name="T8" fmla="*/ 14 w 60"/>
                    <a:gd name="T9" fmla="*/ 0 h 70"/>
                    <a:gd name="T10" fmla="*/ 18 w 60"/>
                    <a:gd name="T11" fmla="*/ 0 h 70"/>
                    <a:gd name="T12" fmla="*/ 22 w 60"/>
                    <a:gd name="T13" fmla="*/ 0 h 70"/>
                    <a:gd name="T14" fmla="*/ 24 w 60"/>
                    <a:gd name="T15" fmla="*/ 2 h 70"/>
                    <a:gd name="T16" fmla="*/ 30 w 60"/>
                    <a:gd name="T17" fmla="*/ 3 h 70"/>
                    <a:gd name="T18" fmla="*/ 32 w 60"/>
                    <a:gd name="T19" fmla="*/ 4 h 70"/>
                    <a:gd name="T20" fmla="*/ 36 w 60"/>
                    <a:gd name="T21" fmla="*/ 7 h 70"/>
                    <a:gd name="T22" fmla="*/ 39 w 60"/>
                    <a:gd name="T23" fmla="*/ 10 h 70"/>
                    <a:gd name="T24" fmla="*/ 43 w 60"/>
                    <a:gd name="T25" fmla="*/ 12 h 70"/>
                    <a:gd name="T26" fmla="*/ 47 w 60"/>
                    <a:gd name="T27" fmla="*/ 15 h 70"/>
                    <a:gd name="T28" fmla="*/ 51 w 60"/>
                    <a:gd name="T29" fmla="*/ 19 h 70"/>
                    <a:gd name="T30" fmla="*/ 55 w 60"/>
                    <a:gd name="T31" fmla="*/ 23 h 70"/>
                    <a:gd name="T32" fmla="*/ 58 w 60"/>
                    <a:gd name="T33" fmla="*/ 27 h 70"/>
                    <a:gd name="T34" fmla="*/ 55 w 60"/>
                    <a:gd name="T35" fmla="*/ 31 h 70"/>
                    <a:gd name="T36" fmla="*/ 51 w 60"/>
                    <a:gd name="T37" fmla="*/ 36 h 70"/>
                    <a:gd name="T38" fmla="*/ 51 w 60"/>
                    <a:gd name="T39" fmla="*/ 42 h 70"/>
                    <a:gd name="T40" fmla="*/ 51 w 60"/>
                    <a:gd name="T41" fmla="*/ 47 h 70"/>
                    <a:gd name="T42" fmla="*/ 52 w 60"/>
                    <a:gd name="T43" fmla="*/ 52 h 70"/>
                    <a:gd name="T44" fmla="*/ 55 w 60"/>
                    <a:gd name="T45" fmla="*/ 58 h 70"/>
                    <a:gd name="T46" fmla="*/ 55 w 60"/>
                    <a:gd name="T47" fmla="*/ 60 h 70"/>
                    <a:gd name="T48" fmla="*/ 58 w 60"/>
                    <a:gd name="T49" fmla="*/ 63 h 70"/>
                    <a:gd name="T50" fmla="*/ 58 w 60"/>
                    <a:gd name="T51" fmla="*/ 67 h 70"/>
                    <a:gd name="T52" fmla="*/ 60 w 60"/>
                    <a:gd name="T53" fmla="*/ 70 h 70"/>
                    <a:gd name="T54" fmla="*/ 56 w 60"/>
                    <a:gd name="T55" fmla="*/ 67 h 70"/>
                    <a:gd name="T56" fmla="*/ 52 w 60"/>
                    <a:gd name="T57" fmla="*/ 63 h 70"/>
                    <a:gd name="T58" fmla="*/ 48 w 60"/>
                    <a:gd name="T59" fmla="*/ 59 h 70"/>
                    <a:gd name="T60" fmla="*/ 46 w 60"/>
                    <a:gd name="T61" fmla="*/ 55 h 70"/>
                    <a:gd name="T62" fmla="*/ 42 w 60"/>
                    <a:gd name="T63" fmla="*/ 51 h 70"/>
                    <a:gd name="T64" fmla="*/ 38 w 60"/>
                    <a:gd name="T65" fmla="*/ 47 h 70"/>
                    <a:gd name="T66" fmla="*/ 34 w 60"/>
                    <a:gd name="T67" fmla="*/ 43 h 70"/>
                    <a:gd name="T68" fmla="*/ 31 w 60"/>
                    <a:gd name="T69" fmla="*/ 40 h 70"/>
                    <a:gd name="T70" fmla="*/ 27 w 60"/>
                    <a:gd name="T71" fmla="*/ 36 h 70"/>
                    <a:gd name="T72" fmla="*/ 23 w 60"/>
                    <a:gd name="T73" fmla="*/ 32 h 70"/>
                    <a:gd name="T74" fmla="*/ 19 w 60"/>
                    <a:gd name="T75" fmla="*/ 28 h 70"/>
                    <a:gd name="T76" fmla="*/ 15 w 60"/>
                    <a:gd name="T77" fmla="*/ 24 h 70"/>
                    <a:gd name="T78" fmla="*/ 11 w 60"/>
                    <a:gd name="T79" fmla="*/ 22 h 70"/>
                    <a:gd name="T80" fmla="*/ 8 w 60"/>
                    <a:gd name="T81" fmla="*/ 18 h 70"/>
                    <a:gd name="T82" fmla="*/ 3 w 60"/>
                    <a:gd name="T83" fmla="*/ 14 h 70"/>
                    <a:gd name="T84" fmla="*/ 0 w 60"/>
                    <a:gd name="T85" fmla="*/ 11 h 70"/>
                    <a:gd name="T86" fmla="*/ 0 w 60"/>
                    <a:gd name="T87" fmla="*/ 1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0" h="70">
                      <a:moveTo>
                        <a:pt x="0" y="11"/>
                      </a:moveTo>
                      <a:lnTo>
                        <a:pt x="3" y="7"/>
                      </a:lnTo>
                      <a:lnTo>
                        <a:pt x="7" y="4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30" y="3"/>
                      </a:lnTo>
                      <a:lnTo>
                        <a:pt x="32" y="4"/>
                      </a:lnTo>
                      <a:lnTo>
                        <a:pt x="36" y="7"/>
                      </a:lnTo>
                      <a:lnTo>
                        <a:pt x="39" y="10"/>
                      </a:lnTo>
                      <a:lnTo>
                        <a:pt x="43" y="12"/>
                      </a:lnTo>
                      <a:lnTo>
                        <a:pt x="47" y="15"/>
                      </a:lnTo>
                      <a:lnTo>
                        <a:pt x="51" y="19"/>
                      </a:lnTo>
                      <a:lnTo>
                        <a:pt x="55" y="23"/>
                      </a:lnTo>
                      <a:lnTo>
                        <a:pt x="58" y="27"/>
                      </a:lnTo>
                      <a:lnTo>
                        <a:pt x="55" y="31"/>
                      </a:lnTo>
                      <a:lnTo>
                        <a:pt x="51" y="36"/>
                      </a:lnTo>
                      <a:lnTo>
                        <a:pt x="51" y="42"/>
                      </a:lnTo>
                      <a:lnTo>
                        <a:pt x="51" y="47"/>
                      </a:lnTo>
                      <a:lnTo>
                        <a:pt x="52" y="52"/>
                      </a:lnTo>
                      <a:lnTo>
                        <a:pt x="55" y="58"/>
                      </a:lnTo>
                      <a:lnTo>
                        <a:pt x="55" y="60"/>
                      </a:lnTo>
                      <a:lnTo>
                        <a:pt x="58" y="63"/>
                      </a:lnTo>
                      <a:lnTo>
                        <a:pt x="58" y="67"/>
                      </a:lnTo>
                      <a:lnTo>
                        <a:pt x="60" y="70"/>
                      </a:lnTo>
                      <a:lnTo>
                        <a:pt x="56" y="67"/>
                      </a:lnTo>
                      <a:lnTo>
                        <a:pt x="52" y="63"/>
                      </a:lnTo>
                      <a:lnTo>
                        <a:pt x="48" y="59"/>
                      </a:lnTo>
                      <a:lnTo>
                        <a:pt x="46" y="55"/>
                      </a:lnTo>
                      <a:lnTo>
                        <a:pt x="42" y="51"/>
                      </a:lnTo>
                      <a:lnTo>
                        <a:pt x="38" y="47"/>
                      </a:lnTo>
                      <a:lnTo>
                        <a:pt x="34" y="43"/>
                      </a:lnTo>
                      <a:lnTo>
                        <a:pt x="31" y="40"/>
                      </a:lnTo>
                      <a:lnTo>
                        <a:pt x="27" y="36"/>
                      </a:lnTo>
                      <a:lnTo>
                        <a:pt x="23" y="32"/>
                      </a:lnTo>
                      <a:lnTo>
                        <a:pt x="19" y="28"/>
                      </a:lnTo>
                      <a:lnTo>
                        <a:pt x="15" y="24"/>
                      </a:lnTo>
                      <a:lnTo>
                        <a:pt x="11" y="22"/>
                      </a:lnTo>
                      <a:lnTo>
                        <a:pt x="8" y="18"/>
                      </a:lnTo>
                      <a:lnTo>
                        <a:pt x="3" y="14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68" name="Freeform 44"/>
                <p:cNvSpPr>
                  <a:spLocks/>
                </p:cNvSpPr>
                <p:nvPr/>
              </p:nvSpPr>
              <p:spPr bwMode="auto">
                <a:xfrm>
                  <a:off x="528" y="1831"/>
                  <a:ext cx="16" cy="13"/>
                </a:xfrm>
                <a:custGeom>
                  <a:avLst/>
                  <a:gdLst>
                    <a:gd name="T0" fmla="*/ 45 w 64"/>
                    <a:gd name="T1" fmla="*/ 0 h 53"/>
                    <a:gd name="T2" fmla="*/ 45 w 64"/>
                    <a:gd name="T3" fmla="*/ 2 h 53"/>
                    <a:gd name="T4" fmla="*/ 45 w 64"/>
                    <a:gd name="T5" fmla="*/ 6 h 53"/>
                    <a:gd name="T6" fmla="*/ 47 w 64"/>
                    <a:gd name="T7" fmla="*/ 9 h 53"/>
                    <a:gd name="T8" fmla="*/ 48 w 64"/>
                    <a:gd name="T9" fmla="*/ 13 h 53"/>
                    <a:gd name="T10" fmla="*/ 51 w 64"/>
                    <a:gd name="T11" fmla="*/ 16 h 53"/>
                    <a:gd name="T12" fmla="*/ 53 w 64"/>
                    <a:gd name="T13" fmla="*/ 20 h 53"/>
                    <a:gd name="T14" fmla="*/ 56 w 64"/>
                    <a:gd name="T15" fmla="*/ 22 h 53"/>
                    <a:gd name="T16" fmla="*/ 59 w 64"/>
                    <a:gd name="T17" fmla="*/ 25 h 53"/>
                    <a:gd name="T18" fmla="*/ 60 w 64"/>
                    <a:gd name="T19" fmla="*/ 29 h 53"/>
                    <a:gd name="T20" fmla="*/ 63 w 64"/>
                    <a:gd name="T21" fmla="*/ 32 h 53"/>
                    <a:gd name="T22" fmla="*/ 63 w 64"/>
                    <a:gd name="T23" fmla="*/ 36 h 53"/>
                    <a:gd name="T24" fmla="*/ 64 w 64"/>
                    <a:gd name="T25" fmla="*/ 38 h 53"/>
                    <a:gd name="T26" fmla="*/ 64 w 64"/>
                    <a:gd name="T27" fmla="*/ 41 h 53"/>
                    <a:gd name="T28" fmla="*/ 63 w 64"/>
                    <a:gd name="T29" fmla="*/ 45 h 53"/>
                    <a:gd name="T30" fmla="*/ 61 w 64"/>
                    <a:gd name="T31" fmla="*/ 49 h 53"/>
                    <a:gd name="T32" fmla="*/ 59 w 64"/>
                    <a:gd name="T33" fmla="*/ 53 h 53"/>
                    <a:gd name="T34" fmla="*/ 55 w 64"/>
                    <a:gd name="T35" fmla="*/ 53 h 53"/>
                    <a:gd name="T36" fmla="*/ 52 w 64"/>
                    <a:gd name="T37" fmla="*/ 50 h 53"/>
                    <a:gd name="T38" fmla="*/ 48 w 64"/>
                    <a:gd name="T39" fmla="*/ 49 h 53"/>
                    <a:gd name="T40" fmla="*/ 44 w 64"/>
                    <a:gd name="T41" fmla="*/ 48 h 53"/>
                    <a:gd name="T42" fmla="*/ 39 w 64"/>
                    <a:gd name="T43" fmla="*/ 46 h 53"/>
                    <a:gd name="T44" fmla="*/ 35 w 64"/>
                    <a:gd name="T45" fmla="*/ 46 h 53"/>
                    <a:gd name="T46" fmla="*/ 31 w 64"/>
                    <a:gd name="T47" fmla="*/ 45 h 53"/>
                    <a:gd name="T48" fmla="*/ 29 w 64"/>
                    <a:gd name="T49" fmla="*/ 45 h 53"/>
                    <a:gd name="T50" fmla="*/ 27 w 64"/>
                    <a:gd name="T51" fmla="*/ 41 h 53"/>
                    <a:gd name="T52" fmla="*/ 23 w 64"/>
                    <a:gd name="T53" fmla="*/ 36 h 53"/>
                    <a:gd name="T54" fmla="*/ 19 w 64"/>
                    <a:gd name="T55" fmla="*/ 32 h 53"/>
                    <a:gd name="T56" fmla="*/ 16 w 64"/>
                    <a:gd name="T57" fmla="*/ 29 h 53"/>
                    <a:gd name="T58" fmla="*/ 12 w 64"/>
                    <a:gd name="T59" fmla="*/ 25 h 53"/>
                    <a:gd name="T60" fmla="*/ 8 w 64"/>
                    <a:gd name="T61" fmla="*/ 21 h 53"/>
                    <a:gd name="T62" fmla="*/ 3 w 64"/>
                    <a:gd name="T63" fmla="*/ 18 h 53"/>
                    <a:gd name="T64" fmla="*/ 0 w 64"/>
                    <a:gd name="T65" fmla="*/ 17 h 53"/>
                    <a:gd name="T66" fmla="*/ 5 w 64"/>
                    <a:gd name="T67" fmla="*/ 14 h 53"/>
                    <a:gd name="T68" fmla="*/ 11 w 64"/>
                    <a:gd name="T69" fmla="*/ 12 h 53"/>
                    <a:gd name="T70" fmla="*/ 13 w 64"/>
                    <a:gd name="T71" fmla="*/ 10 h 53"/>
                    <a:gd name="T72" fmla="*/ 16 w 64"/>
                    <a:gd name="T73" fmla="*/ 9 h 53"/>
                    <a:gd name="T74" fmla="*/ 19 w 64"/>
                    <a:gd name="T75" fmla="*/ 8 h 53"/>
                    <a:gd name="T76" fmla="*/ 23 w 64"/>
                    <a:gd name="T77" fmla="*/ 8 h 53"/>
                    <a:gd name="T78" fmla="*/ 25 w 64"/>
                    <a:gd name="T79" fmla="*/ 6 h 53"/>
                    <a:gd name="T80" fmla="*/ 28 w 64"/>
                    <a:gd name="T81" fmla="*/ 5 h 53"/>
                    <a:gd name="T82" fmla="*/ 31 w 64"/>
                    <a:gd name="T83" fmla="*/ 5 h 53"/>
                    <a:gd name="T84" fmla="*/ 33 w 64"/>
                    <a:gd name="T85" fmla="*/ 4 h 53"/>
                    <a:gd name="T86" fmla="*/ 36 w 64"/>
                    <a:gd name="T87" fmla="*/ 2 h 53"/>
                    <a:gd name="T88" fmla="*/ 40 w 64"/>
                    <a:gd name="T89" fmla="*/ 2 h 53"/>
                    <a:gd name="T90" fmla="*/ 43 w 64"/>
                    <a:gd name="T91" fmla="*/ 1 h 53"/>
                    <a:gd name="T92" fmla="*/ 45 w 64"/>
                    <a:gd name="T93" fmla="*/ 0 h 53"/>
                    <a:gd name="T94" fmla="*/ 45 w 64"/>
                    <a:gd name="T9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4" h="53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5" y="6"/>
                      </a:lnTo>
                      <a:lnTo>
                        <a:pt x="47" y="9"/>
                      </a:lnTo>
                      <a:lnTo>
                        <a:pt x="48" y="13"/>
                      </a:lnTo>
                      <a:lnTo>
                        <a:pt x="51" y="16"/>
                      </a:lnTo>
                      <a:lnTo>
                        <a:pt x="53" y="20"/>
                      </a:lnTo>
                      <a:lnTo>
                        <a:pt x="56" y="22"/>
                      </a:lnTo>
                      <a:lnTo>
                        <a:pt x="59" y="25"/>
                      </a:lnTo>
                      <a:lnTo>
                        <a:pt x="60" y="29"/>
                      </a:lnTo>
                      <a:lnTo>
                        <a:pt x="63" y="32"/>
                      </a:lnTo>
                      <a:lnTo>
                        <a:pt x="63" y="36"/>
                      </a:lnTo>
                      <a:lnTo>
                        <a:pt x="64" y="38"/>
                      </a:lnTo>
                      <a:lnTo>
                        <a:pt x="64" y="41"/>
                      </a:lnTo>
                      <a:lnTo>
                        <a:pt x="63" y="45"/>
                      </a:lnTo>
                      <a:lnTo>
                        <a:pt x="61" y="49"/>
                      </a:lnTo>
                      <a:lnTo>
                        <a:pt x="59" y="53"/>
                      </a:lnTo>
                      <a:lnTo>
                        <a:pt x="55" y="53"/>
                      </a:lnTo>
                      <a:lnTo>
                        <a:pt x="52" y="50"/>
                      </a:lnTo>
                      <a:lnTo>
                        <a:pt x="48" y="49"/>
                      </a:lnTo>
                      <a:lnTo>
                        <a:pt x="44" y="48"/>
                      </a:lnTo>
                      <a:lnTo>
                        <a:pt x="39" y="46"/>
                      </a:lnTo>
                      <a:lnTo>
                        <a:pt x="35" y="46"/>
                      </a:lnTo>
                      <a:lnTo>
                        <a:pt x="31" y="45"/>
                      </a:lnTo>
                      <a:lnTo>
                        <a:pt x="29" y="45"/>
                      </a:lnTo>
                      <a:lnTo>
                        <a:pt x="27" y="41"/>
                      </a:lnTo>
                      <a:lnTo>
                        <a:pt x="23" y="36"/>
                      </a:lnTo>
                      <a:lnTo>
                        <a:pt x="19" y="32"/>
                      </a:lnTo>
                      <a:lnTo>
                        <a:pt x="16" y="29"/>
                      </a:lnTo>
                      <a:lnTo>
                        <a:pt x="12" y="25"/>
                      </a:lnTo>
                      <a:lnTo>
                        <a:pt x="8" y="21"/>
                      </a:lnTo>
                      <a:lnTo>
                        <a:pt x="3" y="18"/>
                      </a:lnTo>
                      <a:lnTo>
                        <a:pt x="0" y="17"/>
                      </a:lnTo>
                      <a:lnTo>
                        <a:pt x="5" y="14"/>
                      </a:lnTo>
                      <a:lnTo>
                        <a:pt x="11" y="12"/>
                      </a:lnTo>
                      <a:lnTo>
                        <a:pt x="13" y="10"/>
                      </a:lnTo>
                      <a:lnTo>
                        <a:pt x="16" y="9"/>
                      </a:lnTo>
                      <a:lnTo>
                        <a:pt x="19" y="8"/>
                      </a:lnTo>
                      <a:lnTo>
                        <a:pt x="23" y="8"/>
                      </a:lnTo>
                      <a:lnTo>
                        <a:pt x="25" y="6"/>
                      </a:lnTo>
                      <a:lnTo>
                        <a:pt x="28" y="5"/>
                      </a:lnTo>
                      <a:lnTo>
                        <a:pt x="31" y="5"/>
                      </a:lnTo>
                      <a:lnTo>
                        <a:pt x="33" y="4"/>
                      </a:lnTo>
                      <a:lnTo>
                        <a:pt x="36" y="2"/>
                      </a:lnTo>
                      <a:lnTo>
                        <a:pt x="40" y="2"/>
                      </a:lnTo>
                      <a:lnTo>
                        <a:pt x="43" y="1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468" y="1797"/>
                  <a:ext cx="175" cy="93"/>
                </a:xfrm>
                <a:custGeom>
                  <a:avLst/>
                  <a:gdLst>
                    <a:gd name="T0" fmla="*/ 129 w 702"/>
                    <a:gd name="T1" fmla="*/ 290 h 373"/>
                    <a:gd name="T2" fmla="*/ 112 w 702"/>
                    <a:gd name="T3" fmla="*/ 256 h 373"/>
                    <a:gd name="T4" fmla="*/ 74 w 702"/>
                    <a:gd name="T5" fmla="*/ 225 h 373"/>
                    <a:gd name="T6" fmla="*/ 45 w 702"/>
                    <a:gd name="T7" fmla="*/ 237 h 373"/>
                    <a:gd name="T8" fmla="*/ 22 w 702"/>
                    <a:gd name="T9" fmla="*/ 256 h 373"/>
                    <a:gd name="T10" fmla="*/ 16 w 702"/>
                    <a:gd name="T11" fmla="*/ 233 h 373"/>
                    <a:gd name="T12" fmla="*/ 53 w 702"/>
                    <a:gd name="T13" fmla="*/ 220 h 373"/>
                    <a:gd name="T14" fmla="*/ 90 w 702"/>
                    <a:gd name="T15" fmla="*/ 205 h 373"/>
                    <a:gd name="T16" fmla="*/ 129 w 702"/>
                    <a:gd name="T17" fmla="*/ 192 h 373"/>
                    <a:gd name="T18" fmla="*/ 154 w 702"/>
                    <a:gd name="T19" fmla="*/ 192 h 373"/>
                    <a:gd name="T20" fmla="*/ 181 w 702"/>
                    <a:gd name="T21" fmla="*/ 208 h 373"/>
                    <a:gd name="T22" fmla="*/ 205 w 702"/>
                    <a:gd name="T23" fmla="*/ 220 h 373"/>
                    <a:gd name="T24" fmla="*/ 234 w 702"/>
                    <a:gd name="T25" fmla="*/ 232 h 373"/>
                    <a:gd name="T26" fmla="*/ 268 w 702"/>
                    <a:gd name="T27" fmla="*/ 242 h 373"/>
                    <a:gd name="T28" fmla="*/ 293 w 702"/>
                    <a:gd name="T29" fmla="*/ 237 h 373"/>
                    <a:gd name="T30" fmla="*/ 304 w 702"/>
                    <a:gd name="T31" fmla="*/ 210 h 373"/>
                    <a:gd name="T32" fmla="*/ 325 w 702"/>
                    <a:gd name="T33" fmla="*/ 210 h 373"/>
                    <a:gd name="T34" fmla="*/ 332 w 702"/>
                    <a:gd name="T35" fmla="*/ 186 h 373"/>
                    <a:gd name="T36" fmla="*/ 341 w 702"/>
                    <a:gd name="T37" fmla="*/ 161 h 373"/>
                    <a:gd name="T38" fmla="*/ 346 w 702"/>
                    <a:gd name="T39" fmla="*/ 134 h 373"/>
                    <a:gd name="T40" fmla="*/ 358 w 702"/>
                    <a:gd name="T41" fmla="*/ 108 h 373"/>
                    <a:gd name="T42" fmla="*/ 400 w 702"/>
                    <a:gd name="T43" fmla="*/ 94 h 373"/>
                    <a:gd name="T44" fmla="*/ 440 w 702"/>
                    <a:gd name="T45" fmla="*/ 80 h 373"/>
                    <a:gd name="T46" fmla="*/ 480 w 702"/>
                    <a:gd name="T47" fmla="*/ 65 h 373"/>
                    <a:gd name="T48" fmla="*/ 520 w 702"/>
                    <a:gd name="T49" fmla="*/ 50 h 373"/>
                    <a:gd name="T50" fmla="*/ 560 w 702"/>
                    <a:gd name="T51" fmla="*/ 36 h 373"/>
                    <a:gd name="T52" fmla="*/ 600 w 702"/>
                    <a:gd name="T53" fmla="*/ 21 h 373"/>
                    <a:gd name="T54" fmla="*/ 641 w 702"/>
                    <a:gd name="T55" fmla="*/ 8 h 373"/>
                    <a:gd name="T56" fmla="*/ 697 w 702"/>
                    <a:gd name="T57" fmla="*/ 102 h 373"/>
                    <a:gd name="T58" fmla="*/ 665 w 702"/>
                    <a:gd name="T59" fmla="*/ 114 h 373"/>
                    <a:gd name="T60" fmla="*/ 640 w 702"/>
                    <a:gd name="T61" fmla="*/ 122 h 373"/>
                    <a:gd name="T62" fmla="*/ 609 w 702"/>
                    <a:gd name="T63" fmla="*/ 134 h 373"/>
                    <a:gd name="T64" fmla="*/ 573 w 702"/>
                    <a:gd name="T65" fmla="*/ 146 h 373"/>
                    <a:gd name="T66" fmla="*/ 536 w 702"/>
                    <a:gd name="T67" fmla="*/ 160 h 373"/>
                    <a:gd name="T68" fmla="*/ 496 w 702"/>
                    <a:gd name="T69" fmla="*/ 176 h 373"/>
                    <a:gd name="T70" fmla="*/ 462 w 702"/>
                    <a:gd name="T71" fmla="*/ 165 h 373"/>
                    <a:gd name="T72" fmla="*/ 428 w 702"/>
                    <a:gd name="T73" fmla="*/ 160 h 373"/>
                    <a:gd name="T74" fmla="*/ 402 w 702"/>
                    <a:gd name="T75" fmla="*/ 166 h 373"/>
                    <a:gd name="T76" fmla="*/ 374 w 702"/>
                    <a:gd name="T77" fmla="*/ 184 h 373"/>
                    <a:gd name="T78" fmla="*/ 393 w 702"/>
                    <a:gd name="T79" fmla="*/ 198 h 373"/>
                    <a:gd name="T80" fmla="*/ 428 w 702"/>
                    <a:gd name="T81" fmla="*/ 196 h 373"/>
                    <a:gd name="T82" fmla="*/ 417 w 702"/>
                    <a:gd name="T83" fmla="*/ 204 h 373"/>
                    <a:gd name="T84" fmla="*/ 392 w 702"/>
                    <a:gd name="T85" fmla="*/ 213 h 373"/>
                    <a:gd name="T86" fmla="*/ 368 w 702"/>
                    <a:gd name="T87" fmla="*/ 221 h 373"/>
                    <a:gd name="T88" fmla="*/ 340 w 702"/>
                    <a:gd name="T89" fmla="*/ 232 h 373"/>
                    <a:gd name="T90" fmla="*/ 306 w 702"/>
                    <a:gd name="T91" fmla="*/ 244 h 373"/>
                    <a:gd name="T92" fmla="*/ 268 w 702"/>
                    <a:gd name="T93" fmla="*/ 258 h 373"/>
                    <a:gd name="T94" fmla="*/ 240 w 702"/>
                    <a:gd name="T95" fmla="*/ 248 h 373"/>
                    <a:gd name="T96" fmla="*/ 208 w 702"/>
                    <a:gd name="T97" fmla="*/ 240 h 373"/>
                    <a:gd name="T98" fmla="*/ 190 w 702"/>
                    <a:gd name="T99" fmla="*/ 260 h 373"/>
                    <a:gd name="T100" fmla="*/ 198 w 702"/>
                    <a:gd name="T101" fmla="*/ 282 h 373"/>
                    <a:gd name="T102" fmla="*/ 220 w 702"/>
                    <a:gd name="T103" fmla="*/ 305 h 373"/>
                    <a:gd name="T104" fmla="*/ 222 w 702"/>
                    <a:gd name="T105" fmla="*/ 318 h 373"/>
                    <a:gd name="T106" fmla="*/ 198 w 702"/>
                    <a:gd name="T107" fmla="*/ 314 h 373"/>
                    <a:gd name="T108" fmla="*/ 185 w 702"/>
                    <a:gd name="T109" fmla="*/ 330 h 373"/>
                    <a:gd name="T110" fmla="*/ 198 w 702"/>
                    <a:gd name="T111" fmla="*/ 356 h 373"/>
                    <a:gd name="T112" fmla="*/ 200 w 702"/>
                    <a:gd name="T113" fmla="*/ 373 h 373"/>
                    <a:gd name="T114" fmla="*/ 178 w 702"/>
                    <a:gd name="T115" fmla="*/ 354 h 373"/>
                    <a:gd name="T116" fmla="*/ 148 w 702"/>
                    <a:gd name="T117" fmla="*/ 342 h 373"/>
                    <a:gd name="T118" fmla="*/ 161 w 702"/>
                    <a:gd name="T119" fmla="*/ 330 h 373"/>
                    <a:gd name="T120" fmla="*/ 158 w 702"/>
                    <a:gd name="T121" fmla="*/ 297 h 373"/>
                    <a:gd name="T122" fmla="*/ 136 w 702"/>
                    <a:gd name="T123" fmla="*/ 316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02" h="373">
                      <a:moveTo>
                        <a:pt x="136" y="316"/>
                      </a:moveTo>
                      <a:lnTo>
                        <a:pt x="133" y="309"/>
                      </a:lnTo>
                      <a:lnTo>
                        <a:pt x="130" y="304"/>
                      </a:lnTo>
                      <a:lnTo>
                        <a:pt x="128" y="298"/>
                      </a:lnTo>
                      <a:lnTo>
                        <a:pt x="124" y="294"/>
                      </a:lnTo>
                      <a:lnTo>
                        <a:pt x="126" y="294"/>
                      </a:lnTo>
                      <a:lnTo>
                        <a:pt x="129" y="294"/>
                      </a:lnTo>
                      <a:lnTo>
                        <a:pt x="129" y="290"/>
                      </a:lnTo>
                      <a:lnTo>
                        <a:pt x="129" y="288"/>
                      </a:lnTo>
                      <a:lnTo>
                        <a:pt x="128" y="284"/>
                      </a:lnTo>
                      <a:lnTo>
                        <a:pt x="128" y="282"/>
                      </a:lnTo>
                      <a:lnTo>
                        <a:pt x="125" y="276"/>
                      </a:lnTo>
                      <a:lnTo>
                        <a:pt x="124" y="270"/>
                      </a:lnTo>
                      <a:lnTo>
                        <a:pt x="120" y="265"/>
                      </a:lnTo>
                      <a:lnTo>
                        <a:pt x="116" y="261"/>
                      </a:lnTo>
                      <a:lnTo>
                        <a:pt x="112" y="256"/>
                      </a:lnTo>
                      <a:lnTo>
                        <a:pt x="108" y="252"/>
                      </a:lnTo>
                      <a:lnTo>
                        <a:pt x="102" y="246"/>
                      </a:lnTo>
                      <a:lnTo>
                        <a:pt x="97" y="242"/>
                      </a:lnTo>
                      <a:lnTo>
                        <a:pt x="93" y="238"/>
                      </a:lnTo>
                      <a:lnTo>
                        <a:pt x="88" y="234"/>
                      </a:lnTo>
                      <a:lnTo>
                        <a:pt x="84" y="232"/>
                      </a:lnTo>
                      <a:lnTo>
                        <a:pt x="78" y="228"/>
                      </a:lnTo>
                      <a:lnTo>
                        <a:pt x="74" y="225"/>
                      </a:lnTo>
                      <a:lnTo>
                        <a:pt x="70" y="222"/>
                      </a:lnTo>
                      <a:lnTo>
                        <a:pt x="66" y="225"/>
                      </a:lnTo>
                      <a:lnTo>
                        <a:pt x="64" y="228"/>
                      </a:lnTo>
                      <a:lnTo>
                        <a:pt x="60" y="230"/>
                      </a:lnTo>
                      <a:lnTo>
                        <a:pt x="57" y="233"/>
                      </a:lnTo>
                      <a:lnTo>
                        <a:pt x="53" y="234"/>
                      </a:lnTo>
                      <a:lnTo>
                        <a:pt x="49" y="236"/>
                      </a:lnTo>
                      <a:lnTo>
                        <a:pt x="45" y="237"/>
                      </a:lnTo>
                      <a:lnTo>
                        <a:pt x="42" y="240"/>
                      </a:lnTo>
                      <a:lnTo>
                        <a:pt x="40" y="240"/>
                      </a:lnTo>
                      <a:lnTo>
                        <a:pt x="36" y="242"/>
                      </a:lnTo>
                      <a:lnTo>
                        <a:pt x="32" y="244"/>
                      </a:lnTo>
                      <a:lnTo>
                        <a:pt x="30" y="246"/>
                      </a:lnTo>
                      <a:lnTo>
                        <a:pt x="26" y="248"/>
                      </a:lnTo>
                      <a:lnTo>
                        <a:pt x="25" y="252"/>
                      </a:lnTo>
                      <a:lnTo>
                        <a:pt x="22" y="256"/>
                      </a:lnTo>
                      <a:lnTo>
                        <a:pt x="21" y="261"/>
                      </a:lnTo>
                      <a:lnTo>
                        <a:pt x="16" y="254"/>
                      </a:lnTo>
                      <a:lnTo>
                        <a:pt x="10" y="249"/>
                      </a:lnTo>
                      <a:lnTo>
                        <a:pt x="5" y="244"/>
                      </a:lnTo>
                      <a:lnTo>
                        <a:pt x="0" y="240"/>
                      </a:lnTo>
                      <a:lnTo>
                        <a:pt x="5" y="237"/>
                      </a:lnTo>
                      <a:lnTo>
                        <a:pt x="9" y="236"/>
                      </a:lnTo>
                      <a:lnTo>
                        <a:pt x="16" y="233"/>
                      </a:lnTo>
                      <a:lnTo>
                        <a:pt x="20" y="232"/>
                      </a:lnTo>
                      <a:lnTo>
                        <a:pt x="24" y="229"/>
                      </a:lnTo>
                      <a:lnTo>
                        <a:pt x="29" y="228"/>
                      </a:lnTo>
                      <a:lnTo>
                        <a:pt x="33" y="226"/>
                      </a:lnTo>
                      <a:lnTo>
                        <a:pt x="38" y="225"/>
                      </a:lnTo>
                      <a:lnTo>
                        <a:pt x="44" y="222"/>
                      </a:lnTo>
                      <a:lnTo>
                        <a:pt x="48" y="221"/>
                      </a:lnTo>
                      <a:lnTo>
                        <a:pt x="53" y="220"/>
                      </a:lnTo>
                      <a:lnTo>
                        <a:pt x="57" y="218"/>
                      </a:lnTo>
                      <a:lnTo>
                        <a:pt x="62" y="216"/>
                      </a:lnTo>
                      <a:lnTo>
                        <a:pt x="66" y="214"/>
                      </a:lnTo>
                      <a:lnTo>
                        <a:pt x="72" y="213"/>
                      </a:lnTo>
                      <a:lnTo>
                        <a:pt x="77" y="210"/>
                      </a:lnTo>
                      <a:lnTo>
                        <a:pt x="81" y="209"/>
                      </a:lnTo>
                      <a:lnTo>
                        <a:pt x="86" y="208"/>
                      </a:lnTo>
                      <a:lnTo>
                        <a:pt x="90" y="205"/>
                      </a:lnTo>
                      <a:lnTo>
                        <a:pt x="96" y="204"/>
                      </a:lnTo>
                      <a:lnTo>
                        <a:pt x="100" y="201"/>
                      </a:lnTo>
                      <a:lnTo>
                        <a:pt x="105" y="200"/>
                      </a:lnTo>
                      <a:lnTo>
                        <a:pt x="110" y="198"/>
                      </a:lnTo>
                      <a:lnTo>
                        <a:pt x="114" y="197"/>
                      </a:lnTo>
                      <a:lnTo>
                        <a:pt x="121" y="196"/>
                      </a:lnTo>
                      <a:lnTo>
                        <a:pt x="125" y="193"/>
                      </a:lnTo>
                      <a:lnTo>
                        <a:pt x="129" y="192"/>
                      </a:lnTo>
                      <a:lnTo>
                        <a:pt x="136" y="189"/>
                      </a:lnTo>
                      <a:lnTo>
                        <a:pt x="140" y="188"/>
                      </a:lnTo>
                      <a:lnTo>
                        <a:pt x="145" y="186"/>
                      </a:lnTo>
                      <a:lnTo>
                        <a:pt x="149" y="185"/>
                      </a:lnTo>
                      <a:lnTo>
                        <a:pt x="154" y="184"/>
                      </a:lnTo>
                      <a:lnTo>
                        <a:pt x="153" y="188"/>
                      </a:lnTo>
                      <a:lnTo>
                        <a:pt x="153" y="192"/>
                      </a:lnTo>
                      <a:lnTo>
                        <a:pt x="154" y="192"/>
                      </a:lnTo>
                      <a:lnTo>
                        <a:pt x="157" y="194"/>
                      </a:lnTo>
                      <a:lnTo>
                        <a:pt x="160" y="196"/>
                      </a:lnTo>
                      <a:lnTo>
                        <a:pt x="162" y="197"/>
                      </a:lnTo>
                      <a:lnTo>
                        <a:pt x="166" y="198"/>
                      </a:lnTo>
                      <a:lnTo>
                        <a:pt x="170" y="201"/>
                      </a:lnTo>
                      <a:lnTo>
                        <a:pt x="174" y="204"/>
                      </a:lnTo>
                      <a:lnTo>
                        <a:pt x="178" y="205"/>
                      </a:lnTo>
                      <a:lnTo>
                        <a:pt x="181" y="208"/>
                      </a:lnTo>
                      <a:lnTo>
                        <a:pt x="185" y="209"/>
                      </a:lnTo>
                      <a:lnTo>
                        <a:pt x="190" y="210"/>
                      </a:lnTo>
                      <a:lnTo>
                        <a:pt x="193" y="213"/>
                      </a:lnTo>
                      <a:lnTo>
                        <a:pt x="196" y="213"/>
                      </a:lnTo>
                      <a:lnTo>
                        <a:pt x="198" y="216"/>
                      </a:lnTo>
                      <a:lnTo>
                        <a:pt x="202" y="217"/>
                      </a:lnTo>
                      <a:lnTo>
                        <a:pt x="204" y="218"/>
                      </a:lnTo>
                      <a:lnTo>
                        <a:pt x="205" y="220"/>
                      </a:lnTo>
                      <a:lnTo>
                        <a:pt x="208" y="220"/>
                      </a:lnTo>
                      <a:lnTo>
                        <a:pt x="212" y="221"/>
                      </a:lnTo>
                      <a:lnTo>
                        <a:pt x="216" y="222"/>
                      </a:lnTo>
                      <a:lnTo>
                        <a:pt x="218" y="225"/>
                      </a:lnTo>
                      <a:lnTo>
                        <a:pt x="222" y="225"/>
                      </a:lnTo>
                      <a:lnTo>
                        <a:pt x="226" y="228"/>
                      </a:lnTo>
                      <a:lnTo>
                        <a:pt x="230" y="229"/>
                      </a:lnTo>
                      <a:lnTo>
                        <a:pt x="234" y="232"/>
                      </a:lnTo>
                      <a:lnTo>
                        <a:pt x="238" y="233"/>
                      </a:lnTo>
                      <a:lnTo>
                        <a:pt x="241" y="234"/>
                      </a:lnTo>
                      <a:lnTo>
                        <a:pt x="246" y="237"/>
                      </a:lnTo>
                      <a:lnTo>
                        <a:pt x="250" y="237"/>
                      </a:lnTo>
                      <a:lnTo>
                        <a:pt x="254" y="240"/>
                      </a:lnTo>
                      <a:lnTo>
                        <a:pt x="258" y="240"/>
                      </a:lnTo>
                      <a:lnTo>
                        <a:pt x="264" y="242"/>
                      </a:lnTo>
                      <a:lnTo>
                        <a:pt x="268" y="242"/>
                      </a:lnTo>
                      <a:lnTo>
                        <a:pt x="272" y="244"/>
                      </a:lnTo>
                      <a:lnTo>
                        <a:pt x="274" y="244"/>
                      </a:lnTo>
                      <a:lnTo>
                        <a:pt x="278" y="244"/>
                      </a:lnTo>
                      <a:lnTo>
                        <a:pt x="281" y="242"/>
                      </a:lnTo>
                      <a:lnTo>
                        <a:pt x="285" y="242"/>
                      </a:lnTo>
                      <a:lnTo>
                        <a:pt x="288" y="240"/>
                      </a:lnTo>
                      <a:lnTo>
                        <a:pt x="290" y="240"/>
                      </a:lnTo>
                      <a:lnTo>
                        <a:pt x="293" y="237"/>
                      </a:lnTo>
                      <a:lnTo>
                        <a:pt x="296" y="236"/>
                      </a:lnTo>
                      <a:lnTo>
                        <a:pt x="297" y="232"/>
                      </a:lnTo>
                      <a:lnTo>
                        <a:pt x="300" y="229"/>
                      </a:lnTo>
                      <a:lnTo>
                        <a:pt x="300" y="225"/>
                      </a:lnTo>
                      <a:lnTo>
                        <a:pt x="301" y="221"/>
                      </a:lnTo>
                      <a:lnTo>
                        <a:pt x="301" y="216"/>
                      </a:lnTo>
                      <a:lnTo>
                        <a:pt x="301" y="210"/>
                      </a:lnTo>
                      <a:lnTo>
                        <a:pt x="304" y="210"/>
                      </a:lnTo>
                      <a:lnTo>
                        <a:pt x="308" y="210"/>
                      </a:lnTo>
                      <a:lnTo>
                        <a:pt x="310" y="212"/>
                      </a:lnTo>
                      <a:lnTo>
                        <a:pt x="313" y="213"/>
                      </a:lnTo>
                      <a:lnTo>
                        <a:pt x="316" y="213"/>
                      </a:lnTo>
                      <a:lnTo>
                        <a:pt x="320" y="213"/>
                      </a:lnTo>
                      <a:lnTo>
                        <a:pt x="322" y="213"/>
                      </a:lnTo>
                      <a:lnTo>
                        <a:pt x="325" y="213"/>
                      </a:lnTo>
                      <a:lnTo>
                        <a:pt x="325" y="210"/>
                      </a:lnTo>
                      <a:lnTo>
                        <a:pt x="326" y="208"/>
                      </a:lnTo>
                      <a:lnTo>
                        <a:pt x="326" y="204"/>
                      </a:lnTo>
                      <a:lnTo>
                        <a:pt x="328" y="201"/>
                      </a:lnTo>
                      <a:lnTo>
                        <a:pt x="329" y="198"/>
                      </a:lnTo>
                      <a:lnTo>
                        <a:pt x="329" y="196"/>
                      </a:lnTo>
                      <a:lnTo>
                        <a:pt x="330" y="192"/>
                      </a:lnTo>
                      <a:lnTo>
                        <a:pt x="332" y="189"/>
                      </a:lnTo>
                      <a:lnTo>
                        <a:pt x="332" y="186"/>
                      </a:lnTo>
                      <a:lnTo>
                        <a:pt x="333" y="184"/>
                      </a:lnTo>
                      <a:lnTo>
                        <a:pt x="334" y="180"/>
                      </a:lnTo>
                      <a:lnTo>
                        <a:pt x="336" y="177"/>
                      </a:lnTo>
                      <a:lnTo>
                        <a:pt x="337" y="174"/>
                      </a:lnTo>
                      <a:lnTo>
                        <a:pt x="337" y="172"/>
                      </a:lnTo>
                      <a:lnTo>
                        <a:pt x="338" y="168"/>
                      </a:lnTo>
                      <a:lnTo>
                        <a:pt x="341" y="165"/>
                      </a:lnTo>
                      <a:lnTo>
                        <a:pt x="341" y="161"/>
                      </a:lnTo>
                      <a:lnTo>
                        <a:pt x="341" y="157"/>
                      </a:lnTo>
                      <a:lnTo>
                        <a:pt x="342" y="154"/>
                      </a:lnTo>
                      <a:lnTo>
                        <a:pt x="344" y="152"/>
                      </a:lnTo>
                      <a:lnTo>
                        <a:pt x="344" y="148"/>
                      </a:lnTo>
                      <a:lnTo>
                        <a:pt x="344" y="145"/>
                      </a:lnTo>
                      <a:lnTo>
                        <a:pt x="345" y="141"/>
                      </a:lnTo>
                      <a:lnTo>
                        <a:pt x="346" y="138"/>
                      </a:lnTo>
                      <a:lnTo>
                        <a:pt x="346" y="134"/>
                      </a:lnTo>
                      <a:lnTo>
                        <a:pt x="346" y="132"/>
                      </a:lnTo>
                      <a:lnTo>
                        <a:pt x="346" y="129"/>
                      </a:lnTo>
                      <a:lnTo>
                        <a:pt x="346" y="126"/>
                      </a:lnTo>
                      <a:lnTo>
                        <a:pt x="346" y="120"/>
                      </a:lnTo>
                      <a:lnTo>
                        <a:pt x="345" y="114"/>
                      </a:lnTo>
                      <a:lnTo>
                        <a:pt x="349" y="113"/>
                      </a:lnTo>
                      <a:lnTo>
                        <a:pt x="354" y="110"/>
                      </a:lnTo>
                      <a:lnTo>
                        <a:pt x="358" y="108"/>
                      </a:lnTo>
                      <a:lnTo>
                        <a:pt x="365" y="106"/>
                      </a:lnTo>
                      <a:lnTo>
                        <a:pt x="369" y="105"/>
                      </a:lnTo>
                      <a:lnTo>
                        <a:pt x="374" y="102"/>
                      </a:lnTo>
                      <a:lnTo>
                        <a:pt x="380" y="102"/>
                      </a:lnTo>
                      <a:lnTo>
                        <a:pt x="385" y="100"/>
                      </a:lnTo>
                      <a:lnTo>
                        <a:pt x="389" y="98"/>
                      </a:lnTo>
                      <a:lnTo>
                        <a:pt x="394" y="96"/>
                      </a:lnTo>
                      <a:lnTo>
                        <a:pt x="400" y="94"/>
                      </a:lnTo>
                      <a:lnTo>
                        <a:pt x="404" y="93"/>
                      </a:lnTo>
                      <a:lnTo>
                        <a:pt x="409" y="90"/>
                      </a:lnTo>
                      <a:lnTo>
                        <a:pt x="414" y="89"/>
                      </a:lnTo>
                      <a:lnTo>
                        <a:pt x="420" y="86"/>
                      </a:lnTo>
                      <a:lnTo>
                        <a:pt x="425" y="86"/>
                      </a:lnTo>
                      <a:lnTo>
                        <a:pt x="430" y="84"/>
                      </a:lnTo>
                      <a:lnTo>
                        <a:pt x="434" y="81"/>
                      </a:lnTo>
                      <a:lnTo>
                        <a:pt x="440" y="80"/>
                      </a:lnTo>
                      <a:lnTo>
                        <a:pt x="445" y="77"/>
                      </a:lnTo>
                      <a:lnTo>
                        <a:pt x="449" y="76"/>
                      </a:lnTo>
                      <a:lnTo>
                        <a:pt x="454" y="74"/>
                      </a:lnTo>
                      <a:lnTo>
                        <a:pt x="460" y="72"/>
                      </a:lnTo>
                      <a:lnTo>
                        <a:pt x="465" y="72"/>
                      </a:lnTo>
                      <a:lnTo>
                        <a:pt x="470" y="69"/>
                      </a:lnTo>
                      <a:lnTo>
                        <a:pt x="476" y="66"/>
                      </a:lnTo>
                      <a:lnTo>
                        <a:pt x="480" y="65"/>
                      </a:lnTo>
                      <a:lnTo>
                        <a:pt x="485" y="62"/>
                      </a:lnTo>
                      <a:lnTo>
                        <a:pt x="490" y="61"/>
                      </a:lnTo>
                      <a:lnTo>
                        <a:pt x="494" y="60"/>
                      </a:lnTo>
                      <a:lnTo>
                        <a:pt x="500" y="58"/>
                      </a:lnTo>
                      <a:lnTo>
                        <a:pt x="506" y="57"/>
                      </a:lnTo>
                      <a:lnTo>
                        <a:pt x="510" y="54"/>
                      </a:lnTo>
                      <a:lnTo>
                        <a:pt x="516" y="52"/>
                      </a:lnTo>
                      <a:lnTo>
                        <a:pt x="520" y="50"/>
                      </a:lnTo>
                      <a:lnTo>
                        <a:pt x="525" y="49"/>
                      </a:lnTo>
                      <a:lnTo>
                        <a:pt x="530" y="48"/>
                      </a:lnTo>
                      <a:lnTo>
                        <a:pt x="536" y="45"/>
                      </a:lnTo>
                      <a:lnTo>
                        <a:pt x="541" y="44"/>
                      </a:lnTo>
                      <a:lnTo>
                        <a:pt x="545" y="41"/>
                      </a:lnTo>
                      <a:lnTo>
                        <a:pt x="550" y="40"/>
                      </a:lnTo>
                      <a:lnTo>
                        <a:pt x="556" y="38"/>
                      </a:lnTo>
                      <a:lnTo>
                        <a:pt x="560" y="36"/>
                      </a:lnTo>
                      <a:lnTo>
                        <a:pt x="565" y="34"/>
                      </a:lnTo>
                      <a:lnTo>
                        <a:pt x="570" y="33"/>
                      </a:lnTo>
                      <a:lnTo>
                        <a:pt x="576" y="30"/>
                      </a:lnTo>
                      <a:lnTo>
                        <a:pt x="581" y="29"/>
                      </a:lnTo>
                      <a:lnTo>
                        <a:pt x="586" y="26"/>
                      </a:lnTo>
                      <a:lnTo>
                        <a:pt x="590" y="25"/>
                      </a:lnTo>
                      <a:lnTo>
                        <a:pt x="596" y="24"/>
                      </a:lnTo>
                      <a:lnTo>
                        <a:pt x="600" y="21"/>
                      </a:lnTo>
                      <a:lnTo>
                        <a:pt x="605" y="20"/>
                      </a:lnTo>
                      <a:lnTo>
                        <a:pt x="610" y="17"/>
                      </a:lnTo>
                      <a:lnTo>
                        <a:pt x="616" y="16"/>
                      </a:lnTo>
                      <a:lnTo>
                        <a:pt x="621" y="14"/>
                      </a:lnTo>
                      <a:lnTo>
                        <a:pt x="626" y="13"/>
                      </a:lnTo>
                      <a:lnTo>
                        <a:pt x="630" y="12"/>
                      </a:lnTo>
                      <a:lnTo>
                        <a:pt x="636" y="9"/>
                      </a:lnTo>
                      <a:lnTo>
                        <a:pt x="641" y="8"/>
                      </a:lnTo>
                      <a:lnTo>
                        <a:pt x="645" y="5"/>
                      </a:lnTo>
                      <a:lnTo>
                        <a:pt x="650" y="4"/>
                      </a:lnTo>
                      <a:lnTo>
                        <a:pt x="656" y="2"/>
                      </a:lnTo>
                      <a:lnTo>
                        <a:pt x="661" y="0"/>
                      </a:lnTo>
                      <a:lnTo>
                        <a:pt x="666" y="0"/>
                      </a:lnTo>
                      <a:lnTo>
                        <a:pt x="702" y="101"/>
                      </a:lnTo>
                      <a:lnTo>
                        <a:pt x="700" y="101"/>
                      </a:lnTo>
                      <a:lnTo>
                        <a:pt x="697" y="102"/>
                      </a:lnTo>
                      <a:lnTo>
                        <a:pt x="694" y="102"/>
                      </a:lnTo>
                      <a:lnTo>
                        <a:pt x="692" y="104"/>
                      </a:lnTo>
                      <a:lnTo>
                        <a:pt x="688" y="105"/>
                      </a:lnTo>
                      <a:lnTo>
                        <a:pt x="685" y="106"/>
                      </a:lnTo>
                      <a:lnTo>
                        <a:pt x="681" y="108"/>
                      </a:lnTo>
                      <a:lnTo>
                        <a:pt x="676" y="109"/>
                      </a:lnTo>
                      <a:lnTo>
                        <a:pt x="670" y="112"/>
                      </a:lnTo>
                      <a:lnTo>
                        <a:pt x="665" y="114"/>
                      </a:lnTo>
                      <a:lnTo>
                        <a:pt x="662" y="114"/>
                      </a:lnTo>
                      <a:lnTo>
                        <a:pt x="658" y="116"/>
                      </a:lnTo>
                      <a:lnTo>
                        <a:pt x="656" y="117"/>
                      </a:lnTo>
                      <a:lnTo>
                        <a:pt x="653" y="118"/>
                      </a:lnTo>
                      <a:lnTo>
                        <a:pt x="649" y="120"/>
                      </a:lnTo>
                      <a:lnTo>
                        <a:pt x="645" y="120"/>
                      </a:lnTo>
                      <a:lnTo>
                        <a:pt x="642" y="122"/>
                      </a:lnTo>
                      <a:lnTo>
                        <a:pt x="640" y="122"/>
                      </a:lnTo>
                      <a:lnTo>
                        <a:pt x="636" y="124"/>
                      </a:lnTo>
                      <a:lnTo>
                        <a:pt x="632" y="125"/>
                      </a:lnTo>
                      <a:lnTo>
                        <a:pt x="628" y="126"/>
                      </a:lnTo>
                      <a:lnTo>
                        <a:pt x="624" y="128"/>
                      </a:lnTo>
                      <a:lnTo>
                        <a:pt x="620" y="129"/>
                      </a:lnTo>
                      <a:lnTo>
                        <a:pt x="616" y="132"/>
                      </a:lnTo>
                      <a:lnTo>
                        <a:pt x="612" y="133"/>
                      </a:lnTo>
                      <a:lnTo>
                        <a:pt x="609" y="134"/>
                      </a:lnTo>
                      <a:lnTo>
                        <a:pt x="604" y="134"/>
                      </a:lnTo>
                      <a:lnTo>
                        <a:pt x="600" y="137"/>
                      </a:lnTo>
                      <a:lnTo>
                        <a:pt x="594" y="138"/>
                      </a:lnTo>
                      <a:lnTo>
                        <a:pt x="590" y="141"/>
                      </a:lnTo>
                      <a:lnTo>
                        <a:pt x="586" y="141"/>
                      </a:lnTo>
                      <a:lnTo>
                        <a:pt x="581" y="144"/>
                      </a:lnTo>
                      <a:lnTo>
                        <a:pt x="578" y="145"/>
                      </a:lnTo>
                      <a:lnTo>
                        <a:pt x="573" y="146"/>
                      </a:lnTo>
                      <a:lnTo>
                        <a:pt x="569" y="149"/>
                      </a:lnTo>
                      <a:lnTo>
                        <a:pt x="564" y="150"/>
                      </a:lnTo>
                      <a:lnTo>
                        <a:pt x="560" y="152"/>
                      </a:lnTo>
                      <a:lnTo>
                        <a:pt x="554" y="153"/>
                      </a:lnTo>
                      <a:lnTo>
                        <a:pt x="549" y="156"/>
                      </a:lnTo>
                      <a:lnTo>
                        <a:pt x="545" y="156"/>
                      </a:lnTo>
                      <a:lnTo>
                        <a:pt x="540" y="158"/>
                      </a:lnTo>
                      <a:lnTo>
                        <a:pt x="536" y="160"/>
                      </a:lnTo>
                      <a:lnTo>
                        <a:pt x="530" y="162"/>
                      </a:lnTo>
                      <a:lnTo>
                        <a:pt x="525" y="164"/>
                      </a:lnTo>
                      <a:lnTo>
                        <a:pt x="521" y="165"/>
                      </a:lnTo>
                      <a:lnTo>
                        <a:pt x="516" y="168"/>
                      </a:lnTo>
                      <a:lnTo>
                        <a:pt x="510" y="169"/>
                      </a:lnTo>
                      <a:lnTo>
                        <a:pt x="506" y="172"/>
                      </a:lnTo>
                      <a:lnTo>
                        <a:pt x="501" y="174"/>
                      </a:lnTo>
                      <a:lnTo>
                        <a:pt x="496" y="176"/>
                      </a:lnTo>
                      <a:lnTo>
                        <a:pt x="490" y="174"/>
                      </a:lnTo>
                      <a:lnTo>
                        <a:pt x="488" y="173"/>
                      </a:lnTo>
                      <a:lnTo>
                        <a:pt x="482" y="172"/>
                      </a:lnTo>
                      <a:lnTo>
                        <a:pt x="478" y="170"/>
                      </a:lnTo>
                      <a:lnTo>
                        <a:pt x="474" y="169"/>
                      </a:lnTo>
                      <a:lnTo>
                        <a:pt x="470" y="168"/>
                      </a:lnTo>
                      <a:lnTo>
                        <a:pt x="466" y="166"/>
                      </a:lnTo>
                      <a:lnTo>
                        <a:pt x="462" y="165"/>
                      </a:lnTo>
                      <a:lnTo>
                        <a:pt x="458" y="164"/>
                      </a:lnTo>
                      <a:lnTo>
                        <a:pt x="454" y="162"/>
                      </a:lnTo>
                      <a:lnTo>
                        <a:pt x="449" y="161"/>
                      </a:lnTo>
                      <a:lnTo>
                        <a:pt x="445" y="161"/>
                      </a:lnTo>
                      <a:lnTo>
                        <a:pt x="440" y="160"/>
                      </a:lnTo>
                      <a:lnTo>
                        <a:pt x="437" y="160"/>
                      </a:lnTo>
                      <a:lnTo>
                        <a:pt x="432" y="160"/>
                      </a:lnTo>
                      <a:lnTo>
                        <a:pt x="428" y="160"/>
                      </a:lnTo>
                      <a:lnTo>
                        <a:pt x="425" y="161"/>
                      </a:lnTo>
                      <a:lnTo>
                        <a:pt x="420" y="162"/>
                      </a:lnTo>
                      <a:lnTo>
                        <a:pt x="417" y="162"/>
                      </a:lnTo>
                      <a:lnTo>
                        <a:pt x="414" y="164"/>
                      </a:lnTo>
                      <a:lnTo>
                        <a:pt x="410" y="165"/>
                      </a:lnTo>
                      <a:lnTo>
                        <a:pt x="408" y="165"/>
                      </a:lnTo>
                      <a:lnTo>
                        <a:pt x="405" y="165"/>
                      </a:lnTo>
                      <a:lnTo>
                        <a:pt x="402" y="166"/>
                      </a:lnTo>
                      <a:lnTo>
                        <a:pt x="398" y="166"/>
                      </a:lnTo>
                      <a:lnTo>
                        <a:pt x="396" y="168"/>
                      </a:lnTo>
                      <a:lnTo>
                        <a:pt x="392" y="168"/>
                      </a:lnTo>
                      <a:lnTo>
                        <a:pt x="388" y="169"/>
                      </a:lnTo>
                      <a:lnTo>
                        <a:pt x="382" y="174"/>
                      </a:lnTo>
                      <a:lnTo>
                        <a:pt x="380" y="178"/>
                      </a:lnTo>
                      <a:lnTo>
                        <a:pt x="377" y="181"/>
                      </a:lnTo>
                      <a:lnTo>
                        <a:pt x="374" y="184"/>
                      </a:lnTo>
                      <a:lnTo>
                        <a:pt x="373" y="186"/>
                      </a:lnTo>
                      <a:lnTo>
                        <a:pt x="370" y="189"/>
                      </a:lnTo>
                      <a:lnTo>
                        <a:pt x="374" y="192"/>
                      </a:lnTo>
                      <a:lnTo>
                        <a:pt x="378" y="193"/>
                      </a:lnTo>
                      <a:lnTo>
                        <a:pt x="382" y="196"/>
                      </a:lnTo>
                      <a:lnTo>
                        <a:pt x="385" y="196"/>
                      </a:lnTo>
                      <a:lnTo>
                        <a:pt x="389" y="197"/>
                      </a:lnTo>
                      <a:lnTo>
                        <a:pt x="393" y="198"/>
                      </a:lnTo>
                      <a:lnTo>
                        <a:pt x="397" y="201"/>
                      </a:lnTo>
                      <a:lnTo>
                        <a:pt x="401" y="202"/>
                      </a:lnTo>
                      <a:lnTo>
                        <a:pt x="405" y="200"/>
                      </a:lnTo>
                      <a:lnTo>
                        <a:pt x="409" y="198"/>
                      </a:lnTo>
                      <a:lnTo>
                        <a:pt x="414" y="197"/>
                      </a:lnTo>
                      <a:lnTo>
                        <a:pt x="418" y="197"/>
                      </a:lnTo>
                      <a:lnTo>
                        <a:pt x="422" y="196"/>
                      </a:lnTo>
                      <a:lnTo>
                        <a:pt x="428" y="196"/>
                      </a:lnTo>
                      <a:lnTo>
                        <a:pt x="432" y="196"/>
                      </a:lnTo>
                      <a:lnTo>
                        <a:pt x="436" y="197"/>
                      </a:lnTo>
                      <a:lnTo>
                        <a:pt x="433" y="198"/>
                      </a:lnTo>
                      <a:lnTo>
                        <a:pt x="429" y="198"/>
                      </a:lnTo>
                      <a:lnTo>
                        <a:pt x="426" y="200"/>
                      </a:lnTo>
                      <a:lnTo>
                        <a:pt x="422" y="201"/>
                      </a:lnTo>
                      <a:lnTo>
                        <a:pt x="420" y="202"/>
                      </a:lnTo>
                      <a:lnTo>
                        <a:pt x="417" y="204"/>
                      </a:lnTo>
                      <a:lnTo>
                        <a:pt x="413" y="204"/>
                      </a:lnTo>
                      <a:lnTo>
                        <a:pt x="410" y="206"/>
                      </a:lnTo>
                      <a:lnTo>
                        <a:pt x="406" y="206"/>
                      </a:lnTo>
                      <a:lnTo>
                        <a:pt x="404" y="208"/>
                      </a:lnTo>
                      <a:lnTo>
                        <a:pt x="401" y="208"/>
                      </a:lnTo>
                      <a:lnTo>
                        <a:pt x="398" y="210"/>
                      </a:lnTo>
                      <a:lnTo>
                        <a:pt x="394" y="210"/>
                      </a:lnTo>
                      <a:lnTo>
                        <a:pt x="392" y="213"/>
                      </a:lnTo>
                      <a:lnTo>
                        <a:pt x="389" y="213"/>
                      </a:lnTo>
                      <a:lnTo>
                        <a:pt x="385" y="214"/>
                      </a:lnTo>
                      <a:lnTo>
                        <a:pt x="382" y="216"/>
                      </a:lnTo>
                      <a:lnTo>
                        <a:pt x="380" y="216"/>
                      </a:lnTo>
                      <a:lnTo>
                        <a:pt x="377" y="217"/>
                      </a:lnTo>
                      <a:lnTo>
                        <a:pt x="373" y="220"/>
                      </a:lnTo>
                      <a:lnTo>
                        <a:pt x="370" y="220"/>
                      </a:lnTo>
                      <a:lnTo>
                        <a:pt x="368" y="221"/>
                      </a:lnTo>
                      <a:lnTo>
                        <a:pt x="365" y="222"/>
                      </a:lnTo>
                      <a:lnTo>
                        <a:pt x="362" y="222"/>
                      </a:lnTo>
                      <a:lnTo>
                        <a:pt x="358" y="224"/>
                      </a:lnTo>
                      <a:lnTo>
                        <a:pt x="356" y="225"/>
                      </a:lnTo>
                      <a:lnTo>
                        <a:pt x="353" y="225"/>
                      </a:lnTo>
                      <a:lnTo>
                        <a:pt x="350" y="228"/>
                      </a:lnTo>
                      <a:lnTo>
                        <a:pt x="345" y="229"/>
                      </a:lnTo>
                      <a:lnTo>
                        <a:pt x="340" y="232"/>
                      </a:lnTo>
                      <a:lnTo>
                        <a:pt x="337" y="233"/>
                      </a:lnTo>
                      <a:lnTo>
                        <a:pt x="333" y="234"/>
                      </a:lnTo>
                      <a:lnTo>
                        <a:pt x="330" y="234"/>
                      </a:lnTo>
                      <a:lnTo>
                        <a:pt x="328" y="236"/>
                      </a:lnTo>
                      <a:lnTo>
                        <a:pt x="322" y="237"/>
                      </a:lnTo>
                      <a:lnTo>
                        <a:pt x="316" y="240"/>
                      </a:lnTo>
                      <a:lnTo>
                        <a:pt x="312" y="241"/>
                      </a:lnTo>
                      <a:lnTo>
                        <a:pt x="306" y="244"/>
                      </a:lnTo>
                      <a:lnTo>
                        <a:pt x="301" y="246"/>
                      </a:lnTo>
                      <a:lnTo>
                        <a:pt x="296" y="248"/>
                      </a:lnTo>
                      <a:lnTo>
                        <a:pt x="290" y="249"/>
                      </a:lnTo>
                      <a:lnTo>
                        <a:pt x="286" y="250"/>
                      </a:lnTo>
                      <a:lnTo>
                        <a:pt x="281" y="252"/>
                      </a:lnTo>
                      <a:lnTo>
                        <a:pt x="277" y="254"/>
                      </a:lnTo>
                      <a:lnTo>
                        <a:pt x="272" y="256"/>
                      </a:lnTo>
                      <a:lnTo>
                        <a:pt x="268" y="258"/>
                      </a:lnTo>
                      <a:lnTo>
                        <a:pt x="262" y="260"/>
                      </a:lnTo>
                      <a:lnTo>
                        <a:pt x="260" y="261"/>
                      </a:lnTo>
                      <a:lnTo>
                        <a:pt x="256" y="258"/>
                      </a:lnTo>
                      <a:lnTo>
                        <a:pt x="253" y="256"/>
                      </a:lnTo>
                      <a:lnTo>
                        <a:pt x="250" y="253"/>
                      </a:lnTo>
                      <a:lnTo>
                        <a:pt x="248" y="252"/>
                      </a:lnTo>
                      <a:lnTo>
                        <a:pt x="244" y="249"/>
                      </a:lnTo>
                      <a:lnTo>
                        <a:pt x="240" y="248"/>
                      </a:lnTo>
                      <a:lnTo>
                        <a:pt x="234" y="246"/>
                      </a:lnTo>
                      <a:lnTo>
                        <a:pt x="232" y="244"/>
                      </a:lnTo>
                      <a:lnTo>
                        <a:pt x="226" y="244"/>
                      </a:lnTo>
                      <a:lnTo>
                        <a:pt x="222" y="241"/>
                      </a:lnTo>
                      <a:lnTo>
                        <a:pt x="220" y="240"/>
                      </a:lnTo>
                      <a:lnTo>
                        <a:pt x="216" y="240"/>
                      </a:lnTo>
                      <a:lnTo>
                        <a:pt x="212" y="240"/>
                      </a:lnTo>
                      <a:lnTo>
                        <a:pt x="208" y="240"/>
                      </a:lnTo>
                      <a:lnTo>
                        <a:pt x="205" y="240"/>
                      </a:lnTo>
                      <a:lnTo>
                        <a:pt x="204" y="240"/>
                      </a:lnTo>
                      <a:lnTo>
                        <a:pt x="198" y="242"/>
                      </a:lnTo>
                      <a:lnTo>
                        <a:pt x="196" y="244"/>
                      </a:lnTo>
                      <a:lnTo>
                        <a:pt x="194" y="246"/>
                      </a:lnTo>
                      <a:lnTo>
                        <a:pt x="193" y="249"/>
                      </a:lnTo>
                      <a:lnTo>
                        <a:pt x="190" y="254"/>
                      </a:lnTo>
                      <a:lnTo>
                        <a:pt x="190" y="260"/>
                      </a:lnTo>
                      <a:lnTo>
                        <a:pt x="193" y="265"/>
                      </a:lnTo>
                      <a:lnTo>
                        <a:pt x="196" y="270"/>
                      </a:lnTo>
                      <a:lnTo>
                        <a:pt x="200" y="276"/>
                      </a:lnTo>
                      <a:lnTo>
                        <a:pt x="205" y="280"/>
                      </a:lnTo>
                      <a:lnTo>
                        <a:pt x="202" y="281"/>
                      </a:lnTo>
                      <a:lnTo>
                        <a:pt x="200" y="282"/>
                      </a:lnTo>
                      <a:lnTo>
                        <a:pt x="198" y="282"/>
                      </a:lnTo>
                      <a:lnTo>
                        <a:pt x="198" y="282"/>
                      </a:lnTo>
                      <a:lnTo>
                        <a:pt x="198" y="282"/>
                      </a:lnTo>
                      <a:lnTo>
                        <a:pt x="201" y="285"/>
                      </a:lnTo>
                      <a:lnTo>
                        <a:pt x="205" y="289"/>
                      </a:lnTo>
                      <a:lnTo>
                        <a:pt x="209" y="293"/>
                      </a:lnTo>
                      <a:lnTo>
                        <a:pt x="210" y="294"/>
                      </a:lnTo>
                      <a:lnTo>
                        <a:pt x="214" y="297"/>
                      </a:lnTo>
                      <a:lnTo>
                        <a:pt x="217" y="301"/>
                      </a:lnTo>
                      <a:lnTo>
                        <a:pt x="220" y="305"/>
                      </a:lnTo>
                      <a:lnTo>
                        <a:pt x="224" y="308"/>
                      </a:lnTo>
                      <a:lnTo>
                        <a:pt x="228" y="313"/>
                      </a:lnTo>
                      <a:lnTo>
                        <a:pt x="232" y="316"/>
                      </a:lnTo>
                      <a:lnTo>
                        <a:pt x="237" y="321"/>
                      </a:lnTo>
                      <a:lnTo>
                        <a:pt x="233" y="320"/>
                      </a:lnTo>
                      <a:lnTo>
                        <a:pt x="230" y="320"/>
                      </a:lnTo>
                      <a:lnTo>
                        <a:pt x="226" y="318"/>
                      </a:lnTo>
                      <a:lnTo>
                        <a:pt x="222" y="318"/>
                      </a:lnTo>
                      <a:lnTo>
                        <a:pt x="220" y="318"/>
                      </a:lnTo>
                      <a:lnTo>
                        <a:pt x="217" y="318"/>
                      </a:lnTo>
                      <a:lnTo>
                        <a:pt x="214" y="317"/>
                      </a:lnTo>
                      <a:lnTo>
                        <a:pt x="210" y="317"/>
                      </a:lnTo>
                      <a:lnTo>
                        <a:pt x="208" y="316"/>
                      </a:lnTo>
                      <a:lnTo>
                        <a:pt x="205" y="316"/>
                      </a:lnTo>
                      <a:lnTo>
                        <a:pt x="202" y="314"/>
                      </a:lnTo>
                      <a:lnTo>
                        <a:pt x="198" y="314"/>
                      </a:lnTo>
                      <a:lnTo>
                        <a:pt x="194" y="312"/>
                      </a:lnTo>
                      <a:lnTo>
                        <a:pt x="192" y="309"/>
                      </a:lnTo>
                      <a:lnTo>
                        <a:pt x="190" y="313"/>
                      </a:lnTo>
                      <a:lnTo>
                        <a:pt x="190" y="316"/>
                      </a:lnTo>
                      <a:lnTo>
                        <a:pt x="188" y="318"/>
                      </a:lnTo>
                      <a:lnTo>
                        <a:pt x="188" y="322"/>
                      </a:lnTo>
                      <a:lnTo>
                        <a:pt x="186" y="326"/>
                      </a:lnTo>
                      <a:lnTo>
                        <a:pt x="185" y="330"/>
                      </a:lnTo>
                      <a:lnTo>
                        <a:pt x="184" y="333"/>
                      </a:lnTo>
                      <a:lnTo>
                        <a:pt x="184" y="337"/>
                      </a:lnTo>
                      <a:lnTo>
                        <a:pt x="186" y="340"/>
                      </a:lnTo>
                      <a:lnTo>
                        <a:pt x="190" y="345"/>
                      </a:lnTo>
                      <a:lnTo>
                        <a:pt x="192" y="346"/>
                      </a:lnTo>
                      <a:lnTo>
                        <a:pt x="194" y="349"/>
                      </a:lnTo>
                      <a:lnTo>
                        <a:pt x="196" y="352"/>
                      </a:lnTo>
                      <a:lnTo>
                        <a:pt x="198" y="356"/>
                      </a:lnTo>
                      <a:lnTo>
                        <a:pt x="204" y="361"/>
                      </a:lnTo>
                      <a:lnTo>
                        <a:pt x="208" y="366"/>
                      </a:lnTo>
                      <a:lnTo>
                        <a:pt x="210" y="370"/>
                      </a:lnTo>
                      <a:lnTo>
                        <a:pt x="213" y="373"/>
                      </a:lnTo>
                      <a:lnTo>
                        <a:pt x="209" y="373"/>
                      </a:lnTo>
                      <a:lnTo>
                        <a:pt x="206" y="373"/>
                      </a:lnTo>
                      <a:lnTo>
                        <a:pt x="202" y="373"/>
                      </a:lnTo>
                      <a:lnTo>
                        <a:pt x="200" y="373"/>
                      </a:lnTo>
                      <a:lnTo>
                        <a:pt x="198" y="370"/>
                      </a:lnTo>
                      <a:lnTo>
                        <a:pt x="197" y="366"/>
                      </a:lnTo>
                      <a:lnTo>
                        <a:pt x="196" y="365"/>
                      </a:lnTo>
                      <a:lnTo>
                        <a:pt x="194" y="364"/>
                      </a:lnTo>
                      <a:lnTo>
                        <a:pt x="190" y="360"/>
                      </a:lnTo>
                      <a:lnTo>
                        <a:pt x="186" y="358"/>
                      </a:lnTo>
                      <a:lnTo>
                        <a:pt x="182" y="354"/>
                      </a:lnTo>
                      <a:lnTo>
                        <a:pt x="178" y="354"/>
                      </a:lnTo>
                      <a:lnTo>
                        <a:pt x="173" y="353"/>
                      </a:lnTo>
                      <a:lnTo>
                        <a:pt x="169" y="353"/>
                      </a:lnTo>
                      <a:lnTo>
                        <a:pt x="164" y="352"/>
                      </a:lnTo>
                      <a:lnTo>
                        <a:pt x="160" y="352"/>
                      </a:lnTo>
                      <a:lnTo>
                        <a:pt x="154" y="349"/>
                      </a:lnTo>
                      <a:lnTo>
                        <a:pt x="152" y="349"/>
                      </a:lnTo>
                      <a:lnTo>
                        <a:pt x="148" y="345"/>
                      </a:lnTo>
                      <a:lnTo>
                        <a:pt x="148" y="342"/>
                      </a:lnTo>
                      <a:lnTo>
                        <a:pt x="146" y="340"/>
                      </a:lnTo>
                      <a:lnTo>
                        <a:pt x="145" y="337"/>
                      </a:lnTo>
                      <a:lnTo>
                        <a:pt x="145" y="333"/>
                      </a:lnTo>
                      <a:lnTo>
                        <a:pt x="146" y="330"/>
                      </a:lnTo>
                      <a:lnTo>
                        <a:pt x="150" y="330"/>
                      </a:lnTo>
                      <a:lnTo>
                        <a:pt x="154" y="330"/>
                      </a:lnTo>
                      <a:lnTo>
                        <a:pt x="157" y="330"/>
                      </a:lnTo>
                      <a:lnTo>
                        <a:pt x="161" y="330"/>
                      </a:lnTo>
                      <a:lnTo>
                        <a:pt x="166" y="328"/>
                      </a:lnTo>
                      <a:lnTo>
                        <a:pt x="169" y="324"/>
                      </a:lnTo>
                      <a:lnTo>
                        <a:pt x="169" y="318"/>
                      </a:lnTo>
                      <a:lnTo>
                        <a:pt x="169" y="314"/>
                      </a:lnTo>
                      <a:lnTo>
                        <a:pt x="169" y="309"/>
                      </a:lnTo>
                      <a:lnTo>
                        <a:pt x="166" y="305"/>
                      </a:lnTo>
                      <a:lnTo>
                        <a:pt x="162" y="301"/>
                      </a:lnTo>
                      <a:lnTo>
                        <a:pt x="158" y="297"/>
                      </a:lnTo>
                      <a:lnTo>
                        <a:pt x="154" y="294"/>
                      </a:lnTo>
                      <a:lnTo>
                        <a:pt x="150" y="294"/>
                      </a:lnTo>
                      <a:lnTo>
                        <a:pt x="145" y="296"/>
                      </a:lnTo>
                      <a:lnTo>
                        <a:pt x="141" y="300"/>
                      </a:lnTo>
                      <a:lnTo>
                        <a:pt x="140" y="301"/>
                      </a:lnTo>
                      <a:lnTo>
                        <a:pt x="138" y="305"/>
                      </a:lnTo>
                      <a:lnTo>
                        <a:pt x="136" y="309"/>
                      </a:lnTo>
                      <a:lnTo>
                        <a:pt x="136" y="316"/>
                      </a:lnTo>
                      <a:lnTo>
                        <a:pt x="136" y="3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70" name="Freeform 46"/>
                <p:cNvSpPr>
                  <a:spLocks/>
                </p:cNvSpPr>
                <p:nvPr/>
              </p:nvSpPr>
              <p:spPr bwMode="auto">
                <a:xfrm>
                  <a:off x="605" y="2020"/>
                  <a:ext cx="34" cy="50"/>
                </a:xfrm>
                <a:custGeom>
                  <a:avLst/>
                  <a:gdLst>
                    <a:gd name="T0" fmla="*/ 6 w 136"/>
                    <a:gd name="T1" fmla="*/ 143 h 199"/>
                    <a:gd name="T2" fmla="*/ 8 w 136"/>
                    <a:gd name="T3" fmla="*/ 136 h 199"/>
                    <a:gd name="T4" fmla="*/ 9 w 136"/>
                    <a:gd name="T5" fmla="*/ 127 h 199"/>
                    <a:gd name="T6" fmla="*/ 10 w 136"/>
                    <a:gd name="T7" fmla="*/ 119 h 199"/>
                    <a:gd name="T8" fmla="*/ 12 w 136"/>
                    <a:gd name="T9" fmla="*/ 109 h 199"/>
                    <a:gd name="T10" fmla="*/ 13 w 136"/>
                    <a:gd name="T11" fmla="*/ 100 h 199"/>
                    <a:gd name="T12" fmla="*/ 16 w 136"/>
                    <a:gd name="T13" fmla="*/ 92 h 199"/>
                    <a:gd name="T14" fmla="*/ 16 w 136"/>
                    <a:gd name="T15" fmla="*/ 87 h 199"/>
                    <a:gd name="T16" fmla="*/ 17 w 136"/>
                    <a:gd name="T17" fmla="*/ 83 h 199"/>
                    <a:gd name="T18" fmla="*/ 18 w 136"/>
                    <a:gd name="T19" fmla="*/ 76 h 199"/>
                    <a:gd name="T20" fmla="*/ 21 w 136"/>
                    <a:gd name="T21" fmla="*/ 67 h 199"/>
                    <a:gd name="T22" fmla="*/ 21 w 136"/>
                    <a:gd name="T23" fmla="*/ 56 h 199"/>
                    <a:gd name="T24" fmla="*/ 20 w 136"/>
                    <a:gd name="T25" fmla="*/ 45 h 199"/>
                    <a:gd name="T26" fmla="*/ 17 w 136"/>
                    <a:gd name="T27" fmla="*/ 35 h 199"/>
                    <a:gd name="T28" fmla="*/ 13 w 136"/>
                    <a:gd name="T29" fmla="*/ 24 h 199"/>
                    <a:gd name="T30" fmla="*/ 8 w 136"/>
                    <a:gd name="T31" fmla="*/ 13 h 199"/>
                    <a:gd name="T32" fmla="*/ 2 w 136"/>
                    <a:gd name="T33" fmla="*/ 4 h 199"/>
                    <a:gd name="T34" fmla="*/ 2 w 136"/>
                    <a:gd name="T35" fmla="*/ 3 h 199"/>
                    <a:gd name="T36" fmla="*/ 9 w 136"/>
                    <a:gd name="T37" fmla="*/ 9 h 199"/>
                    <a:gd name="T38" fmla="*/ 16 w 136"/>
                    <a:gd name="T39" fmla="*/ 15 h 199"/>
                    <a:gd name="T40" fmla="*/ 24 w 136"/>
                    <a:gd name="T41" fmla="*/ 21 h 199"/>
                    <a:gd name="T42" fmla="*/ 30 w 136"/>
                    <a:gd name="T43" fmla="*/ 27 h 199"/>
                    <a:gd name="T44" fmla="*/ 37 w 136"/>
                    <a:gd name="T45" fmla="*/ 32 h 199"/>
                    <a:gd name="T46" fmla="*/ 42 w 136"/>
                    <a:gd name="T47" fmla="*/ 37 h 199"/>
                    <a:gd name="T48" fmla="*/ 49 w 136"/>
                    <a:gd name="T49" fmla="*/ 43 h 199"/>
                    <a:gd name="T50" fmla="*/ 56 w 136"/>
                    <a:gd name="T51" fmla="*/ 49 h 199"/>
                    <a:gd name="T52" fmla="*/ 61 w 136"/>
                    <a:gd name="T53" fmla="*/ 53 h 199"/>
                    <a:gd name="T54" fmla="*/ 68 w 136"/>
                    <a:gd name="T55" fmla="*/ 59 h 199"/>
                    <a:gd name="T56" fmla="*/ 73 w 136"/>
                    <a:gd name="T57" fmla="*/ 64 h 199"/>
                    <a:gd name="T58" fmla="*/ 81 w 136"/>
                    <a:gd name="T59" fmla="*/ 71 h 199"/>
                    <a:gd name="T60" fmla="*/ 92 w 136"/>
                    <a:gd name="T61" fmla="*/ 79 h 199"/>
                    <a:gd name="T62" fmla="*/ 100 w 136"/>
                    <a:gd name="T63" fmla="*/ 88 h 199"/>
                    <a:gd name="T64" fmla="*/ 109 w 136"/>
                    <a:gd name="T65" fmla="*/ 95 h 199"/>
                    <a:gd name="T66" fmla="*/ 116 w 136"/>
                    <a:gd name="T67" fmla="*/ 100 h 199"/>
                    <a:gd name="T68" fmla="*/ 122 w 136"/>
                    <a:gd name="T69" fmla="*/ 107 h 199"/>
                    <a:gd name="T70" fmla="*/ 130 w 136"/>
                    <a:gd name="T71" fmla="*/ 112 h 199"/>
                    <a:gd name="T72" fmla="*/ 136 w 136"/>
                    <a:gd name="T73" fmla="*/ 117 h 199"/>
                    <a:gd name="T74" fmla="*/ 66 w 136"/>
                    <a:gd name="T75" fmla="*/ 199 h 199"/>
                    <a:gd name="T76" fmla="*/ 58 w 136"/>
                    <a:gd name="T77" fmla="*/ 191 h 199"/>
                    <a:gd name="T78" fmla="*/ 52 w 136"/>
                    <a:gd name="T79" fmla="*/ 184 h 199"/>
                    <a:gd name="T80" fmla="*/ 42 w 136"/>
                    <a:gd name="T81" fmla="*/ 179 h 199"/>
                    <a:gd name="T82" fmla="*/ 37 w 136"/>
                    <a:gd name="T83" fmla="*/ 172 h 199"/>
                    <a:gd name="T84" fmla="*/ 28 w 136"/>
                    <a:gd name="T85" fmla="*/ 167 h 199"/>
                    <a:gd name="T86" fmla="*/ 21 w 136"/>
                    <a:gd name="T87" fmla="*/ 160 h 199"/>
                    <a:gd name="T88" fmla="*/ 13 w 136"/>
                    <a:gd name="T89" fmla="*/ 153 h 199"/>
                    <a:gd name="T90" fmla="*/ 6 w 136"/>
                    <a:gd name="T91" fmla="*/ 14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6" h="199">
                      <a:moveTo>
                        <a:pt x="6" y="147"/>
                      </a:moveTo>
                      <a:lnTo>
                        <a:pt x="6" y="143"/>
                      </a:lnTo>
                      <a:lnTo>
                        <a:pt x="8" y="140"/>
                      </a:lnTo>
                      <a:lnTo>
                        <a:pt x="8" y="136"/>
                      </a:lnTo>
                      <a:lnTo>
                        <a:pt x="9" y="132"/>
                      </a:lnTo>
                      <a:lnTo>
                        <a:pt x="9" y="127"/>
                      </a:lnTo>
                      <a:lnTo>
                        <a:pt x="9" y="123"/>
                      </a:lnTo>
                      <a:lnTo>
                        <a:pt x="10" y="119"/>
                      </a:lnTo>
                      <a:lnTo>
                        <a:pt x="12" y="115"/>
                      </a:lnTo>
                      <a:lnTo>
                        <a:pt x="12" y="109"/>
                      </a:lnTo>
                      <a:lnTo>
                        <a:pt x="12" y="104"/>
                      </a:lnTo>
                      <a:lnTo>
                        <a:pt x="13" y="100"/>
                      </a:lnTo>
                      <a:lnTo>
                        <a:pt x="14" y="96"/>
                      </a:lnTo>
                      <a:lnTo>
                        <a:pt x="16" y="92"/>
                      </a:lnTo>
                      <a:lnTo>
                        <a:pt x="16" y="89"/>
                      </a:lnTo>
                      <a:lnTo>
                        <a:pt x="16" y="87"/>
                      </a:lnTo>
                      <a:lnTo>
                        <a:pt x="17" y="85"/>
                      </a:lnTo>
                      <a:lnTo>
                        <a:pt x="17" y="83"/>
                      </a:lnTo>
                      <a:lnTo>
                        <a:pt x="18" y="79"/>
                      </a:lnTo>
                      <a:lnTo>
                        <a:pt x="18" y="76"/>
                      </a:lnTo>
                      <a:lnTo>
                        <a:pt x="20" y="73"/>
                      </a:ln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21" y="56"/>
                      </a:lnTo>
                      <a:lnTo>
                        <a:pt x="21" y="51"/>
                      </a:lnTo>
                      <a:lnTo>
                        <a:pt x="20" y="45"/>
                      </a:lnTo>
                      <a:lnTo>
                        <a:pt x="18" y="40"/>
                      </a:lnTo>
                      <a:lnTo>
                        <a:pt x="17" y="35"/>
                      </a:lnTo>
                      <a:lnTo>
                        <a:pt x="16" y="29"/>
                      </a:lnTo>
                      <a:lnTo>
                        <a:pt x="13" y="24"/>
                      </a:lnTo>
                      <a:lnTo>
                        <a:pt x="12" y="19"/>
                      </a:lnTo>
                      <a:lnTo>
                        <a:pt x="8" y="13"/>
                      </a:lnTo>
                      <a:lnTo>
                        <a:pt x="5" y="9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6" y="5"/>
                      </a:lnTo>
                      <a:lnTo>
                        <a:pt x="9" y="9"/>
                      </a:lnTo>
                      <a:lnTo>
                        <a:pt x="13" y="12"/>
                      </a:lnTo>
                      <a:lnTo>
                        <a:pt x="16" y="15"/>
                      </a:lnTo>
                      <a:lnTo>
                        <a:pt x="20" y="17"/>
                      </a:lnTo>
                      <a:lnTo>
                        <a:pt x="24" y="21"/>
                      </a:lnTo>
                      <a:lnTo>
                        <a:pt x="28" y="24"/>
                      </a:lnTo>
                      <a:lnTo>
                        <a:pt x="30" y="27"/>
                      </a:lnTo>
                      <a:lnTo>
                        <a:pt x="33" y="29"/>
                      </a:lnTo>
                      <a:lnTo>
                        <a:pt x="37" y="32"/>
                      </a:lnTo>
                      <a:lnTo>
                        <a:pt x="40" y="35"/>
                      </a:lnTo>
                      <a:lnTo>
                        <a:pt x="42" y="37"/>
                      </a:lnTo>
                      <a:lnTo>
                        <a:pt x="46" y="40"/>
                      </a:lnTo>
                      <a:lnTo>
                        <a:pt x="49" y="43"/>
                      </a:lnTo>
                      <a:lnTo>
                        <a:pt x="53" y="47"/>
                      </a:lnTo>
                      <a:lnTo>
                        <a:pt x="56" y="49"/>
                      </a:lnTo>
                      <a:lnTo>
                        <a:pt x="60" y="51"/>
                      </a:lnTo>
                      <a:lnTo>
                        <a:pt x="61" y="53"/>
                      </a:lnTo>
                      <a:lnTo>
                        <a:pt x="65" y="56"/>
                      </a:lnTo>
                      <a:lnTo>
                        <a:pt x="68" y="59"/>
                      </a:lnTo>
                      <a:lnTo>
                        <a:pt x="70" y="61"/>
                      </a:lnTo>
                      <a:lnTo>
                        <a:pt x="73" y="64"/>
                      </a:lnTo>
                      <a:lnTo>
                        <a:pt x="77" y="67"/>
                      </a:lnTo>
                      <a:lnTo>
                        <a:pt x="81" y="71"/>
                      </a:lnTo>
                      <a:lnTo>
                        <a:pt x="86" y="76"/>
                      </a:lnTo>
                      <a:lnTo>
                        <a:pt x="92" y="79"/>
                      </a:lnTo>
                      <a:lnTo>
                        <a:pt x="97" y="84"/>
                      </a:lnTo>
                      <a:lnTo>
                        <a:pt x="100" y="88"/>
                      </a:lnTo>
                      <a:lnTo>
                        <a:pt x="105" y="91"/>
                      </a:lnTo>
                      <a:lnTo>
                        <a:pt x="109" y="95"/>
                      </a:lnTo>
                      <a:lnTo>
                        <a:pt x="113" y="97"/>
                      </a:lnTo>
                      <a:lnTo>
                        <a:pt x="116" y="100"/>
                      </a:lnTo>
                      <a:lnTo>
                        <a:pt x="118" y="103"/>
                      </a:lnTo>
                      <a:lnTo>
                        <a:pt x="122" y="107"/>
                      </a:lnTo>
                      <a:lnTo>
                        <a:pt x="125" y="109"/>
                      </a:lnTo>
                      <a:lnTo>
                        <a:pt x="130" y="112"/>
                      </a:lnTo>
                      <a:lnTo>
                        <a:pt x="133" y="115"/>
                      </a:lnTo>
                      <a:lnTo>
                        <a:pt x="136" y="117"/>
                      </a:lnTo>
                      <a:lnTo>
                        <a:pt x="136" y="119"/>
                      </a:lnTo>
                      <a:lnTo>
                        <a:pt x="66" y="199"/>
                      </a:lnTo>
                      <a:lnTo>
                        <a:pt x="61" y="195"/>
                      </a:lnTo>
                      <a:lnTo>
                        <a:pt x="58" y="191"/>
                      </a:lnTo>
                      <a:lnTo>
                        <a:pt x="54" y="188"/>
                      </a:lnTo>
                      <a:lnTo>
                        <a:pt x="52" y="184"/>
                      </a:lnTo>
                      <a:lnTo>
                        <a:pt x="46" y="181"/>
                      </a:lnTo>
                      <a:lnTo>
                        <a:pt x="42" y="179"/>
                      </a:lnTo>
                      <a:lnTo>
                        <a:pt x="40" y="176"/>
                      </a:lnTo>
                      <a:lnTo>
                        <a:pt x="37" y="172"/>
                      </a:lnTo>
                      <a:lnTo>
                        <a:pt x="32" y="169"/>
                      </a:lnTo>
                      <a:lnTo>
                        <a:pt x="28" y="167"/>
                      </a:lnTo>
                      <a:lnTo>
                        <a:pt x="24" y="163"/>
                      </a:lnTo>
                      <a:lnTo>
                        <a:pt x="21" y="160"/>
                      </a:lnTo>
                      <a:lnTo>
                        <a:pt x="17" y="157"/>
                      </a:lnTo>
                      <a:lnTo>
                        <a:pt x="13" y="153"/>
                      </a:lnTo>
                      <a:lnTo>
                        <a:pt x="9" y="151"/>
                      </a:lnTo>
                      <a:lnTo>
                        <a:pt x="6" y="147"/>
                      </a:lnTo>
                      <a:lnTo>
                        <a:pt x="6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497" y="1952"/>
                  <a:ext cx="32" cy="20"/>
                </a:xfrm>
                <a:custGeom>
                  <a:avLst/>
                  <a:gdLst>
                    <a:gd name="T0" fmla="*/ 128 w 129"/>
                    <a:gd name="T1" fmla="*/ 14 h 82"/>
                    <a:gd name="T2" fmla="*/ 125 w 129"/>
                    <a:gd name="T3" fmla="*/ 20 h 82"/>
                    <a:gd name="T4" fmla="*/ 118 w 129"/>
                    <a:gd name="T5" fmla="*/ 21 h 82"/>
                    <a:gd name="T6" fmla="*/ 113 w 129"/>
                    <a:gd name="T7" fmla="*/ 21 h 82"/>
                    <a:gd name="T8" fmla="*/ 106 w 129"/>
                    <a:gd name="T9" fmla="*/ 24 h 82"/>
                    <a:gd name="T10" fmla="*/ 98 w 129"/>
                    <a:gd name="T11" fmla="*/ 28 h 82"/>
                    <a:gd name="T12" fmla="*/ 88 w 129"/>
                    <a:gd name="T13" fmla="*/ 36 h 82"/>
                    <a:gd name="T14" fmla="*/ 77 w 129"/>
                    <a:gd name="T15" fmla="*/ 45 h 82"/>
                    <a:gd name="T16" fmla="*/ 68 w 129"/>
                    <a:gd name="T17" fmla="*/ 54 h 82"/>
                    <a:gd name="T18" fmla="*/ 60 w 129"/>
                    <a:gd name="T19" fmla="*/ 66 h 82"/>
                    <a:gd name="T20" fmla="*/ 53 w 129"/>
                    <a:gd name="T21" fmla="*/ 77 h 82"/>
                    <a:gd name="T22" fmla="*/ 46 w 129"/>
                    <a:gd name="T23" fmla="*/ 80 h 82"/>
                    <a:gd name="T24" fmla="*/ 40 w 129"/>
                    <a:gd name="T25" fmla="*/ 74 h 82"/>
                    <a:gd name="T26" fmla="*/ 34 w 129"/>
                    <a:gd name="T27" fmla="*/ 69 h 82"/>
                    <a:gd name="T28" fmla="*/ 28 w 129"/>
                    <a:gd name="T29" fmla="*/ 64 h 82"/>
                    <a:gd name="T30" fmla="*/ 21 w 129"/>
                    <a:gd name="T31" fmla="*/ 57 h 82"/>
                    <a:gd name="T32" fmla="*/ 16 w 129"/>
                    <a:gd name="T33" fmla="*/ 53 h 82"/>
                    <a:gd name="T34" fmla="*/ 9 w 129"/>
                    <a:gd name="T35" fmla="*/ 48 h 82"/>
                    <a:gd name="T36" fmla="*/ 2 w 129"/>
                    <a:gd name="T37" fmla="*/ 42 h 82"/>
                    <a:gd name="T38" fmla="*/ 2 w 129"/>
                    <a:gd name="T39" fmla="*/ 38 h 82"/>
                    <a:gd name="T40" fmla="*/ 9 w 129"/>
                    <a:gd name="T41" fmla="*/ 38 h 82"/>
                    <a:gd name="T42" fmla="*/ 13 w 129"/>
                    <a:gd name="T43" fmla="*/ 37 h 82"/>
                    <a:gd name="T44" fmla="*/ 20 w 129"/>
                    <a:gd name="T45" fmla="*/ 36 h 82"/>
                    <a:gd name="T46" fmla="*/ 25 w 129"/>
                    <a:gd name="T47" fmla="*/ 33 h 82"/>
                    <a:gd name="T48" fmla="*/ 32 w 129"/>
                    <a:gd name="T49" fmla="*/ 30 h 82"/>
                    <a:gd name="T50" fmla="*/ 37 w 129"/>
                    <a:gd name="T51" fmla="*/ 26 h 82"/>
                    <a:gd name="T52" fmla="*/ 44 w 129"/>
                    <a:gd name="T53" fmla="*/ 24 h 82"/>
                    <a:gd name="T54" fmla="*/ 50 w 129"/>
                    <a:gd name="T55" fmla="*/ 20 h 82"/>
                    <a:gd name="T56" fmla="*/ 58 w 129"/>
                    <a:gd name="T57" fmla="*/ 16 h 82"/>
                    <a:gd name="T58" fmla="*/ 65 w 129"/>
                    <a:gd name="T59" fmla="*/ 12 h 82"/>
                    <a:gd name="T60" fmla="*/ 72 w 129"/>
                    <a:gd name="T61" fmla="*/ 9 h 82"/>
                    <a:gd name="T62" fmla="*/ 80 w 129"/>
                    <a:gd name="T63" fmla="*/ 6 h 82"/>
                    <a:gd name="T64" fmla="*/ 86 w 129"/>
                    <a:gd name="T65" fmla="*/ 2 h 82"/>
                    <a:gd name="T66" fmla="*/ 93 w 129"/>
                    <a:gd name="T67" fmla="*/ 0 h 82"/>
                    <a:gd name="T68" fmla="*/ 100 w 129"/>
                    <a:gd name="T69" fmla="*/ 0 h 82"/>
                    <a:gd name="T70" fmla="*/ 108 w 129"/>
                    <a:gd name="T71" fmla="*/ 0 h 82"/>
                    <a:gd name="T72" fmla="*/ 116 w 129"/>
                    <a:gd name="T73" fmla="*/ 2 h 82"/>
                    <a:gd name="T74" fmla="*/ 122 w 129"/>
                    <a:gd name="T75" fmla="*/ 9 h 82"/>
                    <a:gd name="T76" fmla="*/ 125 w 129"/>
                    <a:gd name="T77" fmla="*/ 1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9" h="82">
                      <a:moveTo>
                        <a:pt x="125" y="12"/>
                      </a:moveTo>
                      <a:lnTo>
                        <a:pt x="128" y="14"/>
                      </a:lnTo>
                      <a:lnTo>
                        <a:pt x="129" y="20"/>
                      </a:lnTo>
                      <a:lnTo>
                        <a:pt x="125" y="20"/>
                      </a:lnTo>
                      <a:lnTo>
                        <a:pt x="122" y="20"/>
                      </a:lnTo>
                      <a:lnTo>
                        <a:pt x="118" y="21"/>
                      </a:lnTo>
                      <a:lnTo>
                        <a:pt x="116" y="21"/>
                      </a:lnTo>
                      <a:lnTo>
                        <a:pt x="113" y="21"/>
                      </a:lnTo>
                      <a:lnTo>
                        <a:pt x="110" y="22"/>
                      </a:lnTo>
                      <a:lnTo>
                        <a:pt x="106" y="24"/>
                      </a:lnTo>
                      <a:lnTo>
                        <a:pt x="104" y="25"/>
                      </a:lnTo>
                      <a:lnTo>
                        <a:pt x="98" y="28"/>
                      </a:lnTo>
                      <a:lnTo>
                        <a:pt x="93" y="32"/>
                      </a:lnTo>
                      <a:lnTo>
                        <a:pt x="88" y="36"/>
                      </a:lnTo>
                      <a:lnTo>
                        <a:pt x="82" y="40"/>
                      </a:lnTo>
                      <a:lnTo>
                        <a:pt x="77" y="45"/>
                      </a:lnTo>
                      <a:lnTo>
                        <a:pt x="73" y="49"/>
                      </a:lnTo>
                      <a:lnTo>
                        <a:pt x="68" y="54"/>
                      </a:lnTo>
                      <a:lnTo>
                        <a:pt x="65" y="60"/>
                      </a:lnTo>
                      <a:lnTo>
                        <a:pt x="60" y="66"/>
                      </a:lnTo>
                      <a:lnTo>
                        <a:pt x="56" y="72"/>
                      </a:lnTo>
                      <a:lnTo>
                        <a:pt x="53" y="77"/>
                      </a:lnTo>
                      <a:lnTo>
                        <a:pt x="50" y="82"/>
                      </a:lnTo>
                      <a:lnTo>
                        <a:pt x="46" y="80"/>
                      </a:lnTo>
                      <a:lnTo>
                        <a:pt x="44" y="77"/>
                      </a:lnTo>
                      <a:lnTo>
                        <a:pt x="40" y="74"/>
                      </a:lnTo>
                      <a:lnTo>
                        <a:pt x="37" y="72"/>
                      </a:lnTo>
                      <a:lnTo>
                        <a:pt x="34" y="69"/>
                      </a:lnTo>
                      <a:lnTo>
                        <a:pt x="30" y="66"/>
                      </a:lnTo>
                      <a:lnTo>
                        <a:pt x="28" y="64"/>
                      </a:lnTo>
                      <a:lnTo>
                        <a:pt x="25" y="61"/>
                      </a:lnTo>
                      <a:lnTo>
                        <a:pt x="21" y="57"/>
                      </a:lnTo>
                      <a:lnTo>
                        <a:pt x="18" y="54"/>
                      </a:lnTo>
                      <a:lnTo>
                        <a:pt x="16" y="53"/>
                      </a:lnTo>
                      <a:lnTo>
                        <a:pt x="12" y="50"/>
                      </a:lnTo>
                      <a:lnTo>
                        <a:pt x="9" y="48"/>
                      </a:lnTo>
                      <a:lnTo>
                        <a:pt x="5" y="45"/>
                      </a:lnTo>
                      <a:lnTo>
                        <a:pt x="2" y="42"/>
                      </a:lnTo>
                      <a:lnTo>
                        <a:pt x="0" y="40"/>
                      </a:lnTo>
                      <a:lnTo>
                        <a:pt x="2" y="38"/>
                      </a:lnTo>
                      <a:lnTo>
                        <a:pt x="6" y="38"/>
                      </a:lnTo>
                      <a:lnTo>
                        <a:pt x="9" y="38"/>
                      </a:lnTo>
                      <a:lnTo>
                        <a:pt x="12" y="38"/>
                      </a:lnTo>
                      <a:lnTo>
                        <a:pt x="13" y="37"/>
                      </a:lnTo>
                      <a:lnTo>
                        <a:pt x="17" y="36"/>
                      </a:lnTo>
                      <a:lnTo>
                        <a:pt x="20" y="36"/>
                      </a:lnTo>
                      <a:lnTo>
                        <a:pt x="22" y="34"/>
                      </a:lnTo>
                      <a:lnTo>
                        <a:pt x="25" y="33"/>
                      </a:lnTo>
                      <a:lnTo>
                        <a:pt x="29" y="32"/>
                      </a:lnTo>
                      <a:lnTo>
                        <a:pt x="32" y="30"/>
                      </a:lnTo>
                      <a:lnTo>
                        <a:pt x="34" y="29"/>
                      </a:lnTo>
                      <a:lnTo>
                        <a:pt x="37" y="26"/>
                      </a:lnTo>
                      <a:lnTo>
                        <a:pt x="41" y="25"/>
                      </a:lnTo>
                      <a:lnTo>
                        <a:pt x="44" y="24"/>
                      </a:lnTo>
                      <a:lnTo>
                        <a:pt x="48" y="21"/>
                      </a:lnTo>
                      <a:lnTo>
                        <a:pt x="50" y="20"/>
                      </a:lnTo>
                      <a:lnTo>
                        <a:pt x="54" y="18"/>
                      </a:lnTo>
                      <a:lnTo>
                        <a:pt x="58" y="16"/>
                      </a:lnTo>
                      <a:lnTo>
                        <a:pt x="62" y="14"/>
                      </a:lnTo>
                      <a:lnTo>
                        <a:pt x="65" y="12"/>
                      </a:lnTo>
                      <a:lnTo>
                        <a:pt x="69" y="10"/>
                      </a:lnTo>
                      <a:lnTo>
                        <a:pt x="72" y="9"/>
                      </a:lnTo>
                      <a:lnTo>
                        <a:pt x="76" y="8"/>
                      </a:lnTo>
                      <a:lnTo>
                        <a:pt x="80" y="6"/>
                      </a:lnTo>
                      <a:lnTo>
                        <a:pt x="82" y="4"/>
                      </a:lnTo>
                      <a:lnTo>
                        <a:pt x="86" y="2"/>
                      </a:lnTo>
                      <a:lnTo>
                        <a:pt x="89" y="2"/>
                      </a:lnTo>
                      <a:lnTo>
                        <a:pt x="93" y="0"/>
                      </a:lnTo>
                      <a:lnTo>
                        <a:pt x="96" y="0"/>
                      </a:lnTo>
                      <a:lnTo>
                        <a:pt x="100" y="0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13" y="1"/>
                      </a:lnTo>
                      <a:lnTo>
                        <a:pt x="116" y="2"/>
                      </a:lnTo>
                      <a:lnTo>
                        <a:pt x="118" y="6"/>
                      </a:lnTo>
                      <a:lnTo>
                        <a:pt x="122" y="9"/>
                      </a:lnTo>
                      <a:lnTo>
                        <a:pt x="125" y="12"/>
                      </a:lnTo>
                      <a:lnTo>
                        <a:pt x="12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516" y="1967"/>
                  <a:ext cx="43" cy="33"/>
                </a:xfrm>
                <a:custGeom>
                  <a:avLst/>
                  <a:gdLst>
                    <a:gd name="T0" fmla="*/ 1 w 173"/>
                    <a:gd name="T1" fmla="*/ 41 h 133"/>
                    <a:gd name="T2" fmla="*/ 6 w 173"/>
                    <a:gd name="T3" fmla="*/ 33 h 133"/>
                    <a:gd name="T4" fmla="*/ 10 w 173"/>
                    <a:gd name="T5" fmla="*/ 26 h 133"/>
                    <a:gd name="T6" fmla="*/ 16 w 173"/>
                    <a:gd name="T7" fmla="*/ 18 h 133"/>
                    <a:gd name="T8" fmla="*/ 22 w 173"/>
                    <a:gd name="T9" fmla="*/ 12 h 133"/>
                    <a:gd name="T10" fmla="*/ 28 w 173"/>
                    <a:gd name="T11" fmla="*/ 6 h 133"/>
                    <a:gd name="T12" fmla="*/ 34 w 173"/>
                    <a:gd name="T13" fmla="*/ 2 h 133"/>
                    <a:gd name="T14" fmla="*/ 42 w 173"/>
                    <a:gd name="T15" fmla="*/ 0 h 133"/>
                    <a:gd name="T16" fmla="*/ 46 w 173"/>
                    <a:gd name="T17" fmla="*/ 1 h 133"/>
                    <a:gd name="T18" fmla="*/ 46 w 173"/>
                    <a:gd name="T19" fmla="*/ 6 h 133"/>
                    <a:gd name="T20" fmla="*/ 46 w 173"/>
                    <a:gd name="T21" fmla="*/ 13 h 133"/>
                    <a:gd name="T22" fmla="*/ 46 w 173"/>
                    <a:gd name="T23" fmla="*/ 22 h 133"/>
                    <a:gd name="T24" fmla="*/ 46 w 173"/>
                    <a:gd name="T25" fmla="*/ 32 h 133"/>
                    <a:gd name="T26" fmla="*/ 48 w 173"/>
                    <a:gd name="T27" fmla="*/ 41 h 133"/>
                    <a:gd name="T28" fmla="*/ 48 w 173"/>
                    <a:gd name="T29" fmla="*/ 48 h 133"/>
                    <a:gd name="T30" fmla="*/ 49 w 173"/>
                    <a:gd name="T31" fmla="*/ 56 h 133"/>
                    <a:gd name="T32" fmla="*/ 53 w 173"/>
                    <a:gd name="T33" fmla="*/ 57 h 133"/>
                    <a:gd name="T34" fmla="*/ 61 w 173"/>
                    <a:gd name="T35" fmla="*/ 57 h 133"/>
                    <a:gd name="T36" fmla="*/ 68 w 173"/>
                    <a:gd name="T37" fmla="*/ 60 h 133"/>
                    <a:gd name="T38" fmla="*/ 74 w 173"/>
                    <a:gd name="T39" fmla="*/ 65 h 133"/>
                    <a:gd name="T40" fmla="*/ 81 w 173"/>
                    <a:gd name="T41" fmla="*/ 70 h 133"/>
                    <a:gd name="T42" fmla="*/ 88 w 173"/>
                    <a:gd name="T43" fmla="*/ 77 h 133"/>
                    <a:gd name="T44" fmla="*/ 94 w 173"/>
                    <a:gd name="T45" fmla="*/ 84 h 133"/>
                    <a:gd name="T46" fmla="*/ 100 w 173"/>
                    <a:gd name="T47" fmla="*/ 90 h 133"/>
                    <a:gd name="T48" fmla="*/ 106 w 173"/>
                    <a:gd name="T49" fmla="*/ 97 h 133"/>
                    <a:gd name="T50" fmla="*/ 112 w 173"/>
                    <a:gd name="T51" fmla="*/ 102 h 133"/>
                    <a:gd name="T52" fmla="*/ 118 w 173"/>
                    <a:gd name="T53" fmla="*/ 108 h 133"/>
                    <a:gd name="T54" fmla="*/ 125 w 173"/>
                    <a:gd name="T55" fmla="*/ 110 h 133"/>
                    <a:gd name="T56" fmla="*/ 132 w 173"/>
                    <a:gd name="T57" fmla="*/ 112 h 133"/>
                    <a:gd name="T58" fmla="*/ 138 w 173"/>
                    <a:gd name="T59" fmla="*/ 112 h 133"/>
                    <a:gd name="T60" fmla="*/ 145 w 173"/>
                    <a:gd name="T61" fmla="*/ 108 h 133"/>
                    <a:gd name="T62" fmla="*/ 153 w 173"/>
                    <a:gd name="T63" fmla="*/ 102 h 133"/>
                    <a:gd name="T64" fmla="*/ 157 w 173"/>
                    <a:gd name="T65" fmla="*/ 100 h 133"/>
                    <a:gd name="T66" fmla="*/ 161 w 173"/>
                    <a:gd name="T67" fmla="*/ 105 h 133"/>
                    <a:gd name="T68" fmla="*/ 166 w 173"/>
                    <a:gd name="T69" fmla="*/ 112 h 133"/>
                    <a:gd name="T70" fmla="*/ 170 w 173"/>
                    <a:gd name="T71" fmla="*/ 118 h 133"/>
                    <a:gd name="T72" fmla="*/ 168 w 173"/>
                    <a:gd name="T73" fmla="*/ 125 h 133"/>
                    <a:gd name="T74" fmla="*/ 157 w 173"/>
                    <a:gd name="T75" fmla="*/ 130 h 133"/>
                    <a:gd name="T76" fmla="*/ 148 w 173"/>
                    <a:gd name="T77" fmla="*/ 132 h 133"/>
                    <a:gd name="T78" fmla="*/ 138 w 173"/>
                    <a:gd name="T79" fmla="*/ 132 h 133"/>
                    <a:gd name="T80" fmla="*/ 128 w 173"/>
                    <a:gd name="T81" fmla="*/ 129 h 133"/>
                    <a:gd name="T82" fmla="*/ 118 w 173"/>
                    <a:gd name="T83" fmla="*/ 124 h 133"/>
                    <a:gd name="T84" fmla="*/ 109 w 173"/>
                    <a:gd name="T85" fmla="*/ 118 h 133"/>
                    <a:gd name="T86" fmla="*/ 100 w 173"/>
                    <a:gd name="T87" fmla="*/ 113 h 133"/>
                    <a:gd name="T88" fmla="*/ 94 w 173"/>
                    <a:gd name="T89" fmla="*/ 114 h 133"/>
                    <a:gd name="T90" fmla="*/ 90 w 173"/>
                    <a:gd name="T91" fmla="*/ 118 h 133"/>
                    <a:gd name="T92" fmla="*/ 82 w 173"/>
                    <a:gd name="T93" fmla="*/ 117 h 133"/>
                    <a:gd name="T94" fmla="*/ 72 w 173"/>
                    <a:gd name="T95" fmla="*/ 106 h 133"/>
                    <a:gd name="T96" fmla="*/ 61 w 173"/>
                    <a:gd name="T97" fmla="*/ 97 h 133"/>
                    <a:gd name="T98" fmla="*/ 49 w 173"/>
                    <a:gd name="T99" fmla="*/ 88 h 133"/>
                    <a:gd name="T100" fmla="*/ 38 w 173"/>
                    <a:gd name="T101" fmla="*/ 78 h 133"/>
                    <a:gd name="T102" fmla="*/ 28 w 173"/>
                    <a:gd name="T103" fmla="*/ 69 h 133"/>
                    <a:gd name="T104" fmla="*/ 16 w 173"/>
                    <a:gd name="T105" fmla="*/ 60 h 133"/>
                    <a:gd name="T106" fmla="*/ 4 w 173"/>
                    <a:gd name="T107" fmla="*/ 49 h 133"/>
                    <a:gd name="T108" fmla="*/ 0 w 173"/>
                    <a:gd name="T109" fmla="*/ 45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73" h="133">
                      <a:moveTo>
                        <a:pt x="0" y="45"/>
                      </a:moveTo>
                      <a:lnTo>
                        <a:pt x="1" y="41"/>
                      </a:lnTo>
                      <a:lnTo>
                        <a:pt x="4" y="37"/>
                      </a:lnTo>
                      <a:lnTo>
                        <a:pt x="6" y="33"/>
                      </a:lnTo>
                      <a:lnTo>
                        <a:pt x="9" y="30"/>
                      </a:lnTo>
                      <a:lnTo>
                        <a:pt x="10" y="26"/>
                      </a:lnTo>
                      <a:lnTo>
                        <a:pt x="13" y="22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22" y="12"/>
                      </a:lnTo>
                      <a:lnTo>
                        <a:pt x="25" y="9"/>
                      </a:lnTo>
                      <a:lnTo>
                        <a:pt x="28" y="6"/>
                      </a:lnTo>
                      <a:lnTo>
                        <a:pt x="30" y="4"/>
                      </a:lnTo>
                      <a:lnTo>
                        <a:pt x="34" y="2"/>
                      </a:lnTo>
                      <a:lnTo>
                        <a:pt x="38" y="1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46" y="1"/>
                      </a:lnTo>
                      <a:lnTo>
                        <a:pt x="46" y="4"/>
                      </a:lnTo>
                      <a:lnTo>
                        <a:pt x="46" y="6"/>
                      </a:lnTo>
                      <a:lnTo>
                        <a:pt x="46" y="10"/>
                      </a:lnTo>
                      <a:lnTo>
                        <a:pt x="46" y="13"/>
                      </a:lnTo>
                      <a:lnTo>
                        <a:pt x="46" y="18"/>
                      </a:lnTo>
                      <a:lnTo>
                        <a:pt x="46" y="22"/>
                      </a:lnTo>
                      <a:lnTo>
                        <a:pt x="46" y="28"/>
                      </a:lnTo>
                      <a:lnTo>
                        <a:pt x="46" y="32"/>
                      </a:lnTo>
                      <a:lnTo>
                        <a:pt x="46" y="36"/>
                      </a:lnTo>
                      <a:lnTo>
                        <a:pt x="48" y="41"/>
                      </a:lnTo>
                      <a:lnTo>
                        <a:pt x="48" y="45"/>
                      </a:lnTo>
                      <a:lnTo>
                        <a:pt x="48" y="48"/>
                      </a:lnTo>
                      <a:lnTo>
                        <a:pt x="49" y="52"/>
                      </a:lnTo>
                      <a:lnTo>
                        <a:pt x="49" y="56"/>
                      </a:lnTo>
                      <a:lnTo>
                        <a:pt x="50" y="58"/>
                      </a:lnTo>
                      <a:lnTo>
                        <a:pt x="53" y="57"/>
                      </a:lnTo>
                      <a:lnTo>
                        <a:pt x="57" y="57"/>
                      </a:lnTo>
                      <a:lnTo>
                        <a:pt x="61" y="57"/>
                      </a:lnTo>
                      <a:lnTo>
                        <a:pt x="64" y="60"/>
                      </a:lnTo>
                      <a:lnTo>
                        <a:pt x="68" y="60"/>
                      </a:lnTo>
                      <a:lnTo>
                        <a:pt x="70" y="64"/>
                      </a:lnTo>
                      <a:lnTo>
                        <a:pt x="74" y="65"/>
                      </a:lnTo>
                      <a:lnTo>
                        <a:pt x="78" y="68"/>
                      </a:lnTo>
                      <a:lnTo>
                        <a:pt x="81" y="70"/>
                      </a:lnTo>
                      <a:lnTo>
                        <a:pt x="84" y="73"/>
                      </a:lnTo>
                      <a:lnTo>
                        <a:pt x="88" y="77"/>
                      </a:lnTo>
                      <a:lnTo>
                        <a:pt x="90" y="81"/>
                      </a:lnTo>
                      <a:lnTo>
                        <a:pt x="94" y="84"/>
                      </a:lnTo>
                      <a:lnTo>
                        <a:pt x="97" y="88"/>
                      </a:lnTo>
                      <a:lnTo>
                        <a:pt x="100" y="90"/>
                      </a:lnTo>
                      <a:lnTo>
                        <a:pt x="104" y="94"/>
                      </a:lnTo>
                      <a:lnTo>
                        <a:pt x="106" y="97"/>
                      </a:lnTo>
                      <a:lnTo>
                        <a:pt x="109" y="100"/>
                      </a:lnTo>
                      <a:lnTo>
                        <a:pt x="112" y="102"/>
                      </a:lnTo>
                      <a:lnTo>
                        <a:pt x="116" y="105"/>
                      </a:lnTo>
                      <a:lnTo>
                        <a:pt x="118" y="108"/>
                      </a:lnTo>
                      <a:lnTo>
                        <a:pt x="122" y="109"/>
                      </a:lnTo>
                      <a:lnTo>
                        <a:pt x="125" y="110"/>
                      </a:lnTo>
                      <a:lnTo>
                        <a:pt x="128" y="112"/>
                      </a:lnTo>
                      <a:lnTo>
                        <a:pt x="132" y="112"/>
                      </a:lnTo>
                      <a:lnTo>
                        <a:pt x="134" y="112"/>
                      </a:lnTo>
                      <a:lnTo>
                        <a:pt x="138" y="112"/>
                      </a:lnTo>
                      <a:lnTo>
                        <a:pt x="142" y="110"/>
                      </a:lnTo>
                      <a:lnTo>
                        <a:pt x="145" y="108"/>
                      </a:lnTo>
                      <a:lnTo>
                        <a:pt x="149" y="105"/>
                      </a:lnTo>
                      <a:lnTo>
                        <a:pt x="153" y="102"/>
                      </a:lnTo>
                      <a:lnTo>
                        <a:pt x="157" y="98"/>
                      </a:lnTo>
                      <a:lnTo>
                        <a:pt x="157" y="100"/>
                      </a:lnTo>
                      <a:lnTo>
                        <a:pt x="160" y="102"/>
                      </a:lnTo>
                      <a:lnTo>
                        <a:pt x="161" y="105"/>
                      </a:lnTo>
                      <a:lnTo>
                        <a:pt x="165" y="109"/>
                      </a:lnTo>
                      <a:lnTo>
                        <a:pt x="166" y="112"/>
                      </a:lnTo>
                      <a:lnTo>
                        <a:pt x="169" y="116"/>
                      </a:lnTo>
                      <a:lnTo>
                        <a:pt x="170" y="118"/>
                      </a:lnTo>
                      <a:lnTo>
                        <a:pt x="173" y="121"/>
                      </a:lnTo>
                      <a:lnTo>
                        <a:pt x="168" y="125"/>
                      </a:lnTo>
                      <a:lnTo>
                        <a:pt x="164" y="128"/>
                      </a:lnTo>
                      <a:lnTo>
                        <a:pt x="157" y="130"/>
                      </a:lnTo>
                      <a:lnTo>
                        <a:pt x="153" y="132"/>
                      </a:lnTo>
                      <a:lnTo>
                        <a:pt x="148" y="132"/>
                      </a:lnTo>
                      <a:lnTo>
                        <a:pt x="142" y="133"/>
                      </a:lnTo>
                      <a:lnTo>
                        <a:pt x="138" y="132"/>
                      </a:lnTo>
                      <a:lnTo>
                        <a:pt x="133" y="130"/>
                      </a:lnTo>
                      <a:lnTo>
                        <a:pt x="128" y="129"/>
                      </a:lnTo>
                      <a:lnTo>
                        <a:pt x="124" y="126"/>
                      </a:lnTo>
                      <a:lnTo>
                        <a:pt x="118" y="124"/>
                      </a:lnTo>
                      <a:lnTo>
                        <a:pt x="114" y="121"/>
                      </a:lnTo>
                      <a:lnTo>
                        <a:pt x="109" y="118"/>
                      </a:lnTo>
                      <a:lnTo>
                        <a:pt x="105" y="116"/>
                      </a:lnTo>
                      <a:lnTo>
                        <a:pt x="100" y="113"/>
                      </a:lnTo>
                      <a:lnTo>
                        <a:pt x="96" y="112"/>
                      </a:lnTo>
                      <a:lnTo>
                        <a:pt x="94" y="114"/>
                      </a:lnTo>
                      <a:lnTo>
                        <a:pt x="92" y="117"/>
                      </a:lnTo>
                      <a:lnTo>
                        <a:pt x="90" y="118"/>
                      </a:lnTo>
                      <a:lnTo>
                        <a:pt x="88" y="121"/>
                      </a:lnTo>
                      <a:lnTo>
                        <a:pt x="82" y="117"/>
                      </a:lnTo>
                      <a:lnTo>
                        <a:pt x="77" y="112"/>
                      </a:lnTo>
                      <a:lnTo>
                        <a:pt x="72" y="106"/>
                      </a:lnTo>
                      <a:lnTo>
                        <a:pt x="66" y="102"/>
                      </a:lnTo>
                      <a:lnTo>
                        <a:pt x="61" y="97"/>
                      </a:lnTo>
                      <a:lnTo>
                        <a:pt x="56" y="93"/>
                      </a:lnTo>
                      <a:lnTo>
                        <a:pt x="49" y="88"/>
                      </a:lnTo>
                      <a:lnTo>
                        <a:pt x="44" y="84"/>
                      </a:lnTo>
                      <a:lnTo>
                        <a:pt x="38" y="78"/>
                      </a:lnTo>
                      <a:lnTo>
                        <a:pt x="33" y="73"/>
                      </a:lnTo>
                      <a:lnTo>
                        <a:pt x="28" y="69"/>
                      </a:lnTo>
                      <a:lnTo>
                        <a:pt x="22" y="64"/>
                      </a:lnTo>
                      <a:lnTo>
                        <a:pt x="16" y="60"/>
                      </a:lnTo>
                      <a:lnTo>
                        <a:pt x="10" y="54"/>
                      </a:lnTo>
                      <a:lnTo>
                        <a:pt x="4" y="49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530" y="1958"/>
                  <a:ext cx="29" cy="23"/>
                </a:xfrm>
                <a:custGeom>
                  <a:avLst/>
                  <a:gdLst>
                    <a:gd name="T0" fmla="*/ 111 w 114"/>
                    <a:gd name="T1" fmla="*/ 90 h 91"/>
                    <a:gd name="T2" fmla="*/ 104 w 114"/>
                    <a:gd name="T3" fmla="*/ 90 h 91"/>
                    <a:gd name="T4" fmla="*/ 99 w 114"/>
                    <a:gd name="T5" fmla="*/ 88 h 91"/>
                    <a:gd name="T6" fmla="*/ 94 w 114"/>
                    <a:gd name="T7" fmla="*/ 88 h 91"/>
                    <a:gd name="T8" fmla="*/ 87 w 114"/>
                    <a:gd name="T9" fmla="*/ 86 h 91"/>
                    <a:gd name="T10" fmla="*/ 80 w 114"/>
                    <a:gd name="T11" fmla="*/ 84 h 91"/>
                    <a:gd name="T12" fmla="*/ 75 w 114"/>
                    <a:gd name="T13" fmla="*/ 82 h 91"/>
                    <a:gd name="T14" fmla="*/ 70 w 114"/>
                    <a:gd name="T15" fmla="*/ 79 h 91"/>
                    <a:gd name="T16" fmla="*/ 63 w 114"/>
                    <a:gd name="T17" fmla="*/ 78 h 91"/>
                    <a:gd name="T18" fmla="*/ 58 w 114"/>
                    <a:gd name="T19" fmla="*/ 76 h 91"/>
                    <a:gd name="T20" fmla="*/ 51 w 114"/>
                    <a:gd name="T21" fmla="*/ 74 h 91"/>
                    <a:gd name="T22" fmla="*/ 46 w 114"/>
                    <a:gd name="T23" fmla="*/ 71 h 91"/>
                    <a:gd name="T24" fmla="*/ 39 w 114"/>
                    <a:gd name="T25" fmla="*/ 71 h 91"/>
                    <a:gd name="T26" fmla="*/ 34 w 114"/>
                    <a:gd name="T27" fmla="*/ 70 h 91"/>
                    <a:gd name="T28" fmla="*/ 27 w 114"/>
                    <a:gd name="T29" fmla="*/ 70 h 91"/>
                    <a:gd name="T30" fmla="*/ 22 w 114"/>
                    <a:gd name="T31" fmla="*/ 71 h 91"/>
                    <a:gd name="T32" fmla="*/ 18 w 114"/>
                    <a:gd name="T33" fmla="*/ 68 h 91"/>
                    <a:gd name="T34" fmla="*/ 20 w 114"/>
                    <a:gd name="T35" fmla="*/ 59 h 91"/>
                    <a:gd name="T36" fmla="*/ 22 w 114"/>
                    <a:gd name="T37" fmla="*/ 51 h 91"/>
                    <a:gd name="T38" fmla="*/ 22 w 114"/>
                    <a:gd name="T39" fmla="*/ 46 h 91"/>
                    <a:gd name="T40" fmla="*/ 23 w 114"/>
                    <a:gd name="T41" fmla="*/ 38 h 91"/>
                    <a:gd name="T42" fmla="*/ 23 w 114"/>
                    <a:gd name="T43" fmla="*/ 27 h 91"/>
                    <a:gd name="T44" fmla="*/ 20 w 114"/>
                    <a:gd name="T45" fmla="*/ 18 h 91"/>
                    <a:gd name="T46" fmla="*/ 15 w 114"/>
                    <a:gd name="T47" fmla="*/ 11 h 91"/>
                    <a:gd name="T48" fmla="*/ 10 w 114"/>
                    <a:gd name="T49" fmla="*/ 8 h 91"/>
                    <a:gd name="T50" fmla="*/ 3 w 114"/>
                    <a:gd name="T51" fmla="*/ 8 h 91"/>
                    <a:gd name="T52" fmla="*/ 3 w 114"/>
                    <a:gd name="T53" fmla="*/ 7 h 91"/>
                    <a:gd name="T54" fmla="*/ 6 w 114"/>
                    <a:gd name="T55" fmla="*/ 2 h 91"/>
                    <a:gd name="T56" fmla="*/ 12 w 114"/>
                    <a:gd name="T57" fmla="*/ 3 h 91"/>
                    <a:gd name="T58" fmla="*/ 18 w 114"/>
                    <a:gd name="T59" fmla="*/ 8 h 91"/>
                    <a:gd name="T60" fmla="*/ 24 w 114"/>
                    <a:gd name="T61" fmla="*/ 14 h 91"/>
                    <a:gd name="T62" fmla="*/ 31 w 114"/>
                    <a:gd name="T63" fmla="*/ 19 h 91"/>
                    <a:gd name="T64" fmla="*/ 38 w 114"/>
                    <a:gd name="T65" fmla="*/ 24 h 91"/>
                    <a:gd name="T66" fmla="*/ 44 w 114"/>
                    <a:gd name="T67" fmla="*/ 31 h 91"/>
                    <a:gd name="T68" fmla="*/ 51 w 114"/>
                    <a:gd name="T69" fmla="*/ 36 h 91"/>
                    <a:gd name="T70" fmla="*/ 58 w 114"/>
                    <a:gd name="T71" fmla="*/ 42 h 91"/>
                    <a:gd name="T72" fmla="*/ 63 w 114"/>
                    <a:gd name="T73" fmla="*/ 47 h 91"/>
                    <a:gd name="T74" fmla="*/ 70 w 114"/>
                    <a:gd name="T75" fmla="*/ 52 h 91"/>
                    <a:gd name="T76" fmla="*/ 76 w 114"/>
                    <a:gd name="T77" fmla="*/ 58 h 91"/>
                    <a:gd name="T78" fmla="*/ 83 w 114"/>
                    <a:gd name="T79" fmla="*/ 64 h 91"/>
                    <a:gd name="T80" fmla="*/ 91 w 114"/>
                    <a:gd name="T81" fmla="*/ 70 h 91"/>
                    <a:gd name="T82" fmla="*/ 96 w 114"/>
                    <a:gd name="T83" fmla="*/ 75 h 91"/>
                    <a:gd name="T84" fmla="*/ 103 w 114"/>
                    <a:gd name="T85" fmla="*/ 80 h 91"/>
                    <a:gd name="T86" fmla="*/ 110 w 114"/>
                    <a:gd name="T87" fmla="*/ 87 h 91"/>
                    <a:gd name="T88" fmla="*/ 114 w 114"/>
                    <a:gd name="T8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14" h="91">
                      <a:moveTo>
                        <a:pt x="114" y="91"/>
                      </a:moveTo>
                      <a:lnTo>
                        <a:pt x="111" y="90"/>
                      </a:lnTo>
                      <a:lnTo>
                        <a:pt x="108" y="90"/>
                      </a:lnTo>
                      <a:lnTo>
                        <a:pt x="104" y="90"/>
                      </a:lnTo>
                      <a:lnTo>
                        <a:pt x="102" y="90"/>
                      </a:lnTo>
                      <a:lnTo>
                        <a:pt x="99" y="88"/>
                      </a:lnTo>
                      <a:lnTo>
                        <a:pt x="96" y="88"/>
                      </a:lnTo>
                      <a:lnTo>
                        <a:pt x="94" y="88"/>
                      </a:lnTo>
                      <a:lnTo>
                        <a:pt x="91" y="87"/>
                      </a:lnTo>
                      <a:lnTo>
                        <a:pt x="87" y="86"/>
                      </a:lnTo>
                      <a:lnTo>
                        <a:pt x="84" y="86"/>
                      </a:lnTo>
                      <a:lnTo>
                        <a:pt x="80" y="84"/>
                      </a:lnTo>
                      <a:lnTo>
                        <a:pt x="78" y="83"/>
                      </a:lnTo>
                      <a:lnTo>
                        <a:pt x="75" y="82"/>
                      </a:lnTo>
                      <a:lnTo>
                        <a:pt x="72" y="80"/>
                      </a:lnTo>
                      <a:lnTo>
                        <a:pt x="70" y="79"/>
                      </a:lnTo>
                      <a:lnTo>
                        <a:pt x="66" y="79"/>
                      </a:lnTo>
                      <a:lnTo>
                        <a:pt x="63" y="78"/>
                      </a:lnTo>
                      <a:lnTo>
                        <a:pt x="60" y="76"/>
                      </a:lnTo>
                      <a:lnTo>
                        <a:pt x="58" y="76"/>
                      </a:lnTo>
                      <a:lnTo>
                        <a:pt x="54" y="75"/>
                      </a:lnTo>
                      <a:lnTo>
                        <a:pt x="51" y="74"/>
                      </a:lnTo>
                      <a:lnTo>
                        <a:pt x="48" y="72"/>
                      </a:lnTo>
                      <a:lnTo>
                        <a:pt x="46" y="71"/>
                      </a:lnTo>
                      <a:lnTo>
                        <a:pt x="42" y="71"/>
                      </a:lnTo>
                      <a:lnTo>
                        <a:pt x="39" y="71"/>
                      </a:lnTo>
                      <a:lnTo>
                        <a:pt x="36" y="70"/>
                      </a:lnTo>
                      <a:lnTo>
                        <a:pt x="34" y="70"/>
                      </a:lnTo>
                      <a:lnTo>
                        <a:pt x="30" y="70"/>
                      </a:lnTo>
                      <a:lnTo>
                        <a:pt x="27" y="70"/>
                      </a:lnTo>
                      <a:lnTo>
                        <a:pt x="24" y="71"/>
                      </a:lnTo>
                      <a:lnTo>
                        <a:pt x="22" y="71"/>
                      </a:lnTo>
                      <a:lnTo>
                        <a:pt x="18" y="74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59"/>
                      </a:lnTo>
                      <a:lnTo>
                        <a:pt x="22" y="55"/>
                      </a:lnTo>
                      <a:lnTo>
                        <a:pt x="22" y="51"/>
                      </a:lnTo>
                      <a:lnTo>
                        <a:pt x="22" y="50"/>
                      </a:lnTo>
                      <a:lnTo>
                        <a:pt x="22" y="46"/>
                      </a:lnTo>
                      <a:lnTo>
                        <a:pt x="22" y="43"/>
                      </a:lnTo>
                      <a:lnTo>
                        <a:pt x="23" y="38"/>
                      </a:lnTo>
                      <a:lnTo>
                        <a:pt x="23" y="32"/>
                      </a:lnTo>
                      <a:lnTo>
                        <a:pt x="23" y="27"/>
                      </a:lnTo>
                      <a:lnTo>
                        <a:pt x="22" y="22"/>
                      </a:lnTo>
                      <a:lnTo>
                        <a:pt x="20" y="18"/>
                      </a:lnTo>
                      <a:lnTo>
                        <a:pt x="18" y="14"/>
                      </a:lnTo>
                      <a:lnTo>
                        <a:pt x="15" y="11"/>
                      </a:lnTo>
                      <a:lnTo>
                        <a:pt x="12" y="10"/>
                      </a:ln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3" y="8"/>
                      </a:lnTo>
                      <a:lnTo>
                        <a:pt x="0" y="10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5" y="6"/>
                      </a:lnTo>
                      <a:lnTo>
                        <a:pt x="18" y="8"/>
                      </a:lnTo>
                      <a:lnTo>
                        <a:pt x="22" y="11"/>
                      </a:lnTo>
                      <a:lnTo>
                        <a:pt x="24" y="14"/>
                      </a:lnTo>
                      <a:lnTo>
                        <a:pt x="28" y="16"/>
                      </a:lnTo>
                      <a:lnTo>
                        <a:pt x="31" y="19"/>
                      </a:lnTo>
                      <a:lnTo>
                        <a:pt x="35" y="22"/>
                      </a:lnTo>
                      <a:lnTo>
                        <a:pt x="38" y="24"/>
                      </a:lnTo>
                      <a:lnTo>
                        <a:pt x="40" y="28"/>
                      </a:lnTo>
                      <a:lnTo>
                        <a:pt x="44" y="31"/>
                      </a:lnTo>
                      <a:lnTo>
                        <a:pt x="47" y="34"/>
                      </a:lnTo>
                      <a:lnTo>
                        <a:pt x="51" y="36"/>
                      </a:lnTo>
                      <a:lnTo>
                        <a:pt x="54" y="39"/>
                      </a:lnTo>
                      <a:lnTo>
                        <a:pt x="58" y="42"/>
                      </a:lnTo>
                      <a:lnTo>
                        <a:pt x="60" y="44"/>
                      </a:lnTo>
                      <a:lnTo>
                        <a:pt x="63" y="47"/>
                      </a:lnTo>
                      <a:lnTo>
                        <a:pt x="66" y="50"/>
                      </a:lnTo>
                      <a:lnTo>
                        <a:pt x="70" y="52"/>
                      </a:lnTo>
                      <a:lnTo>
                        <a:pt x="72" y="55"/>
                      </a:lnTo>
                      <a:lnTo>
                        <a:pt x="76" y="58"/>
                      </a:lnTo>
                      <a:lnTo>
                        <a:pt x="80" y="62"/>
                      </a:lnTo>
                      <a:lnTo>
                        <a:pt x="83" y="64"/>
                      </a:lnTo>
                      <a:lnTo>
                        <a:pt x="87" y="67"/>
                      </a:lnTo>
                      <a:lnTo>
                        <a:pt x="91" y="70"/>
                      </a:lnTo>
                      <a:lnTo>
                        <a:pt x="94" y="72"/>
                      </a:lnTo>
                      <a:lnTo>
                        <a:pt x="96" y="75"/>
                      </a:lnTo>
                      <a:lnTo>
                        <a:pt x="99" y="79"/>
                      </a:lnTo>
                      <a:lnTo>
                        <a:pt x="103" y="80"/>
                      </a:lnTo>
                      <a:lnTo>
                        <a:pt x="107" y="84"/>
                      </a:lnTo>
                      <a:lnTo>
                        <a:pt x="110" y="87"/>
                      </a:lnTo>
                      <a:lnTo>
                        <a:pt x="114" y="91"/>
                      </a:lnTo>
                      <a:lnTo>
                        <a:pt x="114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74" name="Freeform 50"/>
                <p:cNvSpPr>
                  <a:spLocks/>
                </p:cNvSpPr>
                <p:nvPr/>
              </p:nvSpPr>
              <p:spPr bwMode="auto">
                <a:xfrm>
                  <a:off x="550" y="1994"/>
                  <a:ext cx="50" cy="57"/>
                </a:xfrm>
                <a:custGeom>
                  <a:avLst/>
                  <a:gdLst>
                    <a:gd name="T0" fmla="*/ 109 w 201"/>
                    <a:gd name="T1" fmla="*/ 127 h 227"/>
                    <a:gd name="T2" fmla="*/ 121 w 201"/>
                    <a:gd name="T3" fmla="*/ 105 h 227"/>
                    <a:gd name="T4" fmla="*/ 125 w 201"/>
                    <a:gd name="T5" fmla="*/ 89 h 227"/>
                    <a:gd name="T6" fmla="*/ 121 w 201"/>
                    <a:gd name="T7" fmla="*/ 73 h 227"/>
                    <a:gd name="T8" fmla="*/ 111 w 201"/>
                    <a:gd name="T9" fmla="*/ 64 h 227"/>
                    <a:gd name="T10" fmla="*/ 99 w 201"/>
                    <a:gd name="T11" fmla="*/ 71 h 227"/>
                    <a:gd name="T12" fmla="*/ 87 w 201"/>
                    <a:gd name="T13" fmla="*/ 85 h 227"/>
                    <a:gd name="T14" fmla="*/ 77 w 201"/>
                    <a:gd name="T15" fmla="*/ 101 h 227"/>
                    <a:gd name="T16" fmla="*/ 76 w 201"/>
                    <a:gd name="T17" fmla="*/ 119 h 227"/>
                    <a:gd name="T18" fmla="*/ 63 w 201"/>
                    <a:gd name="T19" fmla="*/ 109 h 227"/>
                    <a:gd name="T20" fmla="*/ 44 w 201"/>
                    <a:gd name="T21" fmla="*/ 93 h 227"/>
                    <a:gd name="T22" fmla="*/ 24 w 201"/>
                    <a:gd name="T23" fmla="*/ 76 h 227"/>
                    <a:gd name="T24" fmla="*/ 5 w 201"/>
                    <a:gd name="T25" fmla="*/ 60 h 227"/>
                    <a:gd name="T26" fmla="*/ 16 w 201"/>
                    <a:gd name="T27" fmla="*/ 55 h 227"/>
                    <a:gd name="T28" fmla="*/ 37 w 201"/>
                    <a:gd name="T29" fmla="*/ 53 h 227"/>
                    <a:gd name="T30" fmla="*/ 56 w 201"/>
                    <a:gd name="T31" fmla="*/ 57 h 227"/>
                    <a:gd name="T32" fmla="*/ 72 w 201"/>
                    <a:gd name="T33" fmla="*/ 68 h 227"/>
                    <a:gd name="T34" fmla="*/ 85 w 201"/>
                    <a:gd name="T35" fmla="*/ 59 h 227"/>
                    <a:gd name="T36" fmla="*/ 85 w 201"/>
                    <a:gd name="T37" fmla="*/ 41 h 227"/>
                    <a:gd name="T38" fmla="*/ 80 w 201"/>
                    <a:gd name="T39" fmla="*/ 23 h 227"/>
                    <a:gd name="T40" fmla="*/ 75 w 201"/>
                    <a:gd name="T41" fmla="*/ 4 h 227"/>
                    <a:gd name="T42" fmla="*/ 84 w 201"/>
                    <a:gd name="T43" fmla="*/ 8 h 227"/>
                    <a:gd name="T44" fmla="*/ 96 w 201"/>
                    <a:gd name="T45" fmla="*/ 15 h 227"/>
                    <a:gd name="T46" fmla="*/ 108 w 201"/>
                    <a:gd name="T47" fmla="*/ 23 h 227"/>
                    <a:gd name="T48" fmla="*/ 116 w 201"/>
                    <a:gd name="T49" fmla="*/ 21 h 227"/>
                    <a:gd name="T50" fmla="*/ 132 w 201"/>
                    <a:gd name="T51" fmla="*/ 31 h 227"/>
                    <a:gd name="T52" fmla="*/ 153 w 201"/>
                    <a:gd name="T53" fmla="*/ 48 h 227"/>
                    <a:gd name="T54" fmla="*/ 149 w 201"/>
                    <a:gd name="T55" fmla="*/ 63 h 227"/>
                    <a:gd name="T56" fmla="*/ 147 w 201"/>
                    <a:gd name="T57" fmla="*/ 75 h 227"/>
                    <a:gd name="T58" fmla="*/ 153 w 201"/>
                    <a:gd name="T59" fmla="*/ 87 h 227"/>
                    <a:gd name="T60" fmla="*/ 164 w 201"/>
                    <a:gd name="T61" fmla="*/ 99 h 227"/>
                    <a:gd name="T62" fmla="*/ 176 w 201"/>
                    <a:gd name="T63" fmla="*/ 111 h 227"/>
                    <a:gd name="T64" fmla="*/ 188 w 201"/>
                    <a:gd name="T65" fmla="*/ 123 h 227"/>
                    <a:gd name="T66" fmla="*/ 197 w 201"/>
                    <a:gd name="T67" fmla="*/ 136 h 227"/>
                    <a:gd name="T68" fmla="*/ 201 w 201"/>
                    <a:gd name="T69" fmla="*/ 151 h 227"/>
                    <a:gd name="T70" fmla="*/ 191 w 201"/>
                    <a:gd name="T71" fmla="*/ 147 h 227"/>
                    <a:gd name="T72" fmla="*/ 172 w 201"/>
                    <a:gd name="T73" fmla="*/ 135 h 227"/>
                    <a:gd name="T74" fmla="*/ 159 w 201"/>
                    <a:gd name="T75" fmla="*/ 137 h 227"/>
                    <a:gd name="T76" fmla="*/ 145 w 201"/>
                    <a:gd name="T77" fmla="*/ 144 h 227"/>
                    <a:gd name="T78" fmla="*/ 153 w 201"/>
                    <a:gd name="T79" fmla="*/ 161 h 227"/>
                    <a:gd name="T80" fmla="*/ 171 w 201"/>
                    <a:gd name="T81" fmla="*/ 180 h 227"/>
                    <a:gd name="T82" fmla="*/ 185 w 201"/>
                    <a:gd name="T83" fmla="*/ 199 h 227"/>
                    <a:gd name="T84" fmla="*/ 195 w 201"/>
                    <a:gd name="T85" fmla="*/ 217 h 227"/>
                    <a:gd name="T86" fmla="*/ 195 w 201"/>
                    <a:gd name="T87" fmla="*/ 224 h 227"/>
                    <a:gd name="T88" fmla="*/ 183 w 201"/>
                    <a:gd name="T89" fmla="*/ 213 h 227"/>
                    <a:gd name="T90" fmla="*/ 169 w 201"/>
                    <a:gd name="T91" fmla="*/ 201 h 227"/>
                    <a:gd name="T92" fmla="*/ 157 w 201"/>
                    <a:gd name="T93" fmla="*/ 192 h 227"/>
                    <a:gd name="T94" fmla="*/ 145 w 201"/>
                    <a:gd name="T95" fmla="*/ 181 h 227"/>
                    <a:gd name="T96" fmla="*/ 132 w 201"/>
                    <a:gd name="T97" fmla="*/ 171 h 227"/>
                    <a:gd name="T98" fmla="*/ 120 w 201"/>
                    <a:gd name="T99" fmla="*/ 159 h 227"/>
                    <a:gd name="T100" fmla="*/ 108 w 201"/>
                    <a:gd name="T101" fmla="*/ 149 h 227"/>
                    <a:gd name="T102" fmla="*/ 99 w 201"/>
                    <a:gd name="T103" fmla="*/ 141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01" h="227">
                      <a:moveTo>
                        <a:pt x="99" y="141"/>
                      </a:moveTo>
                      <a:lnTo>
                        <a:pt x="101" y="136"/>
                      </a:lnTo>
                      <a:lnTo>
                        <a:pt x="105" y="132"/>
                      </a:lnTo>
                      <a:lnTo>
                        <a:pt x="109" y="127"/>
                      </a:lnTo>
                      <a:lnTo>
                        <a:pt x="113" y="121"/>
                      </a:lnTo>
                      <a:lnTo>
                        <a:pt x="116" y="115"/>
                      </a:lnTo>
                      <a:lnTo>
                        <a:pt x="119" y="111"/>
                      </a:lnTo>
                      <a:lnTo>
                        <a:pt x="121" y="105"/>
                      </a:lnTo>
                      <a:lnTo>
                        <a:pt x="124" y="99"/>
                      </a:lnTo>
                      <a:lnTo>
                        <a:pt x="124" y="96"/>
                      </a:lnTo>
                      <a:lnTo>
                        <a:pt x="125" y="93"/>
                      </a:lnTo>
                      <a:lnTo>
                        <a:pt x="125" y="89"/>
                      </a:lnTo>
                      <a:lnTo>
                        <a:pt x="125" y="87"/>
                      </a:lnTo>
                      <a:lnTo>
                        <a:pt x="125" y="81"/>
                      </a:lnTo>
                      <a:lnTo>
                        <a:pt x="124" y="77"/>
                      </a:lnTo>
                      <a:lnTo>
                        <a:pt x="121" y="73"/>
                      </a:lnTo>
                      <a:lnTo>
                        <a:pt x="119" y="69"/>
                      </a:lnTo>
                      <a:lnTo>
                        <a:pt x="116" y="67"/>
                      </a:lnTo>
                      <a:lnTo>
                        <a:pt x="113" y="65"/>
                      </a:lnTo>
                      <a:lnTo>
                        <a:pt x="111" y="64"/>
                      </a:lnTo>
                      <a:lnTo>
                        <a:pt x="108" y="63"/>
                      </a:lnTo>
                      <a:lnTo>
                        <a:pt x="105" y="65"/>
                      </a:lnTo>
                      <a:lnTo>
                        <a:pt x="101" y="69"/>
                      </a:lnTo>
                      <a:lnTo>
                        <a:pt x="99" y="71"/>
                      </a:lnTo>
                      <a:lnTo>
                        <a:pt x="96" y="75"/>
                      </a:lnTo>
                      <a:lnTo>
                        <a:pt x="92" y="77"/>
                      </a:lnTo>
                      <a:lnTo>
                        <a:pt x="89" y="81"/>
                      </a:lnTo>
                      <a:lnTo>
                        <a:pt x="87" y="85"/>
                      </a:lnTo>
                      <a:lnTo>
                        <a:pt x="84" y="89"/>
                      </a:lnTo>
                      <a:lnTo>
                        <a:pt x="81" y="93"/>
                      </a:lnTo>
                      <a:lnTo>
                        <a:pt x="80" y="97"/>
                      </a:lnTo>
                      <a:lnTo>
                        <a:pt x="77" y="101"/>
                      </a:lnTo>
                      <a:lnTo>
                        <a:pt x="77" y="105"/>
                      </a:lnTo>
                      <a:lnTo>
                        <a:pt x="76" y="111"/>
                      </a:lnTo>
                      <a:lnTo>
                        <a:pt x="76" y="113"/>
                      </a:lnTo>
                      <a:lnTo>
                        <a:pt x="76" y="119"/>
                      </a:lnTo>
                      <a:lnTo>
                        <a:pt x="77" y="123"/>
                      </a:lnTo>
                      <a:lnTo>
                        <a:pt x="72" y="117"/>
                      </a:lnTo>
                      <a:lnTo>
                        <a:pt x="68" y="113"/>
                      </a:lnTo>
                      <a:lnTo>
                        <a:pt x="63" y="109"/>
                      </a:lnTo>
                      <a:lnTo>
                        <a:pt x="59" y="105"/>
                      </a:lnTo>
                      <a:lnTo>
                        <a:pt x="53" y="101"/>
                      </a:lnTo>
                      <a:lnTo>
                        <a:pt x="48" y="96"/>
                      </a:lnTo>
                      <a:lnTo>
                        <a:pt x="44" y="93"/>
                      </a:lnTo>
                      <a:lnTo>
                        <a:pt x="39" y="89"/>
                      </a:lnTo>
                      <a:lnTo>
                        <a:pt x="33" y="84"/>
                      </a:lnTo>
                      <a:lnTo>
                        <a:pt x="29" y="81"/>
                      </a:lnTo>
                      <a:lnTo>
                        <a:pt x="24" y="76"/>
                      </a:lnTo>
                      <a:lnTo>
                        <a:pt x="20" y="72"/>
                      </a:lnTo>
                      <a:lnTo>
                        <a:pt x="15" y="68"/>
                      </a:lnTo>
                      <a:lnTo>
                        <a:pt x="9" y="64"/>
                      </a:lnTo>
                      <a:lnTo>
                        <a:pt x="5" y="60"/>
                      </a:lnTo>
                      <a:lnTo>
                        <a:pt x="0" y="56"/>
                      </a:lnTo>
                      <a:lnTo>
                        <a:pt x="5" y="55"/>
                      </a:lnTo>
                      <a:lnTo>
                        <a:pt x="11" y="55"/>
                      </a:lnTo>
                      <a:lnTo>
                        <a:pt x="16" y="55"/>
                      </a:lnTo>
                      <a:lnTo>
                        <a:pt x="20" y="55"/>
                      </a:lnTo>
                      <a:lnTo>
                        <a:pt x="27" y="53"/>
                      </a:lnTo>
                      <a:lnTo>
                        <a:pt x="32" y="53"/>
                      </a:lnTo>
                      <a:lnTo>
                        <a:pt x="37" y="53"/>
                      </a:lnTo>
                      <a:lnTo>
                        <a:pt x="41" y="55"/>
                      </a:lnTo>
                      <a:lnTo>
                        <a:pt x="47" y="55"/>
                      </a:lnTo>
                      <a:lnTo>
                        <a:pt x="51" y="56"/>
                      </a:lnTo>
                      <a:lnTo>
                        <a:pt x="56" y="57"/>
                      </a:lnTo>
                      <a:lnTo>
                        <a:pt x="60" y="60"/>
                      </a:lnTo>
                      <a:lnTo>
                        <a:pt x="64" y="61"/>
                      </a:lnTo>
                      <a:lnTo>
                        <a:pt x="68" y="64"/>
                      </a:lnTo>
                      <a:lnTo>
                        <a:pt x="72" y="68"/>
                      </a:lnTo>
                      <a:lnTo>
                        <a:pt x="76" y="72"/>
                      </a:lnTo>
                      <a:lnTo>
                        <a:pt x="80" y="67"/>
                      </a:lnTo>
                      <a:lnTo>
                        <a:pt x="83" y="63"/>
                      </a:lnTo>
                      <a:lnTo>
                        <a:pt x="85" y="59"/>
                      </a:lnTo>
                      <a:lnTo>
                        <a:pt x="87" y="53"/>
                      </a:lnTo>
                      <a:lnTo>
                        <a:pt x="87" y="49"/>
                      </a:lnTo>
                      <a:lnTo>
                        <a:pt x="87" y="44"/>
                      </a:lnTo>
                      <a:lnTo>
                        <a:pt x="85" y="41"/>
                      </a:lnTo>
                      <a:lnTo>
                        <a:pt x="85" y="36"/>
                      </a:lnTo>
                      <a:lnTo>
                        <a:pt x="83" y="32"/>
                      </a:lnTo>
                      <a:lnTo>
                        <a:pt x="81" y="27"/>
                      </a:lnTo>
                      <a:lnTo>
                        <a:pt x="80" y="23"/>
                      </a:lnTo>
                      <a:lnTo>
                        <a:pt x="77" y="19"/>
                      </a:lnTo>
                      <a:lnTo>
                        <a:pt x="77" y="13"/>
                      </a:lnTo>
                      <a:lnTo>
                        <a:pt x="76" y="8"/>
                      </a:lnTo>
                      <a:lnTo>
                        <a:pt x="75" y="4"/>
                      </a:lnTo>
                      <a:lnTo>
                        <a:pt x="76" y="0"/>
                      </a:lnTo>
                      <a:lnTo>
                        <a:pt x="77" y="3"/>
                      </a:lnTo>
                      <a:lnTo>
                        <a:pt x="81" y="5"/>
                      </a:lnTo>
                      <a:lnTo>
                        <a:pt x="84" y="8"/>
                      </a:lnTo>
                      <a:lnTo>
                        <a:pt x="87" y="9"/>
                      </a:lnTo>
                      <a:lnTo>
                        <a:pt x="89" y="12"/>
                      </a:lnTo>
                      <a:lnTo>
                        <a:pt x="93" y="13"/>
                      </a:lnTo>
                      <a:lnTo>
                        <a:pt x="96" y="15"/>
                      </a:lnTo>
                      <a:lnTo>
                        <a:pt x="99" y="17"/>
                      </a:lnTo>
                      <a:lnTo>
                        <a:pt x="101" y="20"/>
                      </a:lnTo>
                      <a:lnTo>
                        <a:pt x="105" y="21"/>
                      </a:lnTo>
                      <a:lnTo>
                        <a:pt x="108" y="23"/>
                      </a:lnTo>
                      <a:lnTo>
                        <a:pt x="111" y="24"/>
                      </a:lnTo>
                      <a:lnTo>
                        <a:pt x="113" y="25"/>
                      </a:lnTo>
                      <a:lnTo>
                        <a:pt x="116" y="27"/>
                      </a:lnTo>
                      <a:lnTo>
                        <a:pt x="116" y="21"/>
                      </a:lnTo>
                      <a:lnTo>
                        <a:pt x="116" y="17"/>
                      </a:lnTo>
                      <a:lnTo>
                        <a:pt x="121" y="21"/>
                      </a:lnTo>
                      <a:lnTo>
                        <a:pt x="127" y="27"/>
                      </a:lnTo>
                      <a:lnTo>
                        <a:pt x="132" y="31"/>
                      </a:lnTo>
                      <a:lnTo>
                        <a:pt x="137" y="36"/>
                      </a:lnTo>
                      <a:lnTo>
                        <a:pt x="143" y="40"/>
                      </a:lnTo>
                      <a:lnTo>
                        <a:pt x="147" y="44"/>
                      </a:lnTo>
                      <a:lnTo>
                        <a:pt x="153" y="48"/>
                      </a:lnTo>
                      <a:lnTo>
                        <a:pt x="159" y="53"/>
                      </a:lnTo>
                      <a:lnTo>
                        <a:pt x="155" y="56"/>
                      </a:lnTo>
                      <a:lnTo>
                        <a:pt x="152" y="60"/>
                      </a:lnTo>
                      <a:lnTo>
                        <a:pt x="149" y="63"/>
                      </a:lnTo>
                      <a:lnTo>
                        <a:pt x="148" y="65"/>
                      </a:lnTo>
                      <a:lnTo>
                        <a:pt x="147" y="69"/>
                      </a:lnTo>
                      <a:lnTo>
                        <a:pt x="147" y="72"/>
                      </a:lnTo>
                      <a:lnTo>
                        <a:pt x="147" y="75"/>
                      </a:lnTo>
                      <a:lnTo>
                        <a:pt x="149" y="77"/>
                      </a:lnTo>
                      <a:lnTo>
                        <a:pt x="149" y="81"/>
                      </a:lnTo>
                      <a:lnTo>
                        <a:pt x="152" y="84"/>
                      </a:lnTo>
                      <a:lnTo>
                        <a:pt x="153" y="87"/>
                      </a:lnTo>
                      <a:lnTo>
                        <a:pt x="156" y="89"/>
                      </a:lnTo>
                      <a:lnTo>
                        <a:pt x="159" y="93"/>
                      </a:lnTo>
                      <a:lnTo>
                        <a:pt x="161" y="96"/>
                      </a:lnTo>
                      <a:lnTo>
                        <a:pt x="164" y="99"/>
                      </a:lnTo>
                      <a:lnTo>
                        <a:pt x="167" y="101"/>
                      </a:lnTo>
                      <a:lnTo>
                        <a:pt x="169" y="105"/>
                      </a:lnTo>
                      <a:lnTo>
                        <a:pt x="173" y="108"/>
                      </a:lnTo>
                      <a:lnTo>
                        <a:pt x="176" y="111"/>
                      </a:lnTo>
                      <a:lnTo>
                        <a:pt x="180" y="113"/>
                      </a:lnTo>
                      <a:lnTo>
                        <a:pt x="183" y="117"/>
                      </a:lnTo>
                      <a:lnTo>
                        <a:pt x="185" y="120"/>
                      </a:lnTo>
                      <a:lnTo>
                        <a:pt x="188" y="123"/>
                      </a:lnTo>
                      <a:lnTo>
                        <a:pt x="191" y="127"/>
                      </a:lnTo>
                      <a:lnTo>
                        <a:pt x="193" y="129"/>
                      </a:lnTo>
                      <a:lnTo>
                        <a:pt x="195" y="132"/>
                      </a:lnTo>
                      <a:lnTo>
                        <a:pt x="197" y="136"/>
                      </a:lnTo>
                      <a:lnTo>
                        <a:pt x="199" y="139"/>
                      </a:lnTo>
                      <a:lnTo>
                        <a:pt x="200" y="143"/>
                      </a:lnTo>
                      <a:lnTo>
                        <a:pt x="201" y="147"/>
                      </a:lnTo>
                      <a:lnTo>
                        <a:pt x="201" y="151"/>
                      </a:lnTo>
                      <a:lnTo>
                        <a:pt x="201" y="153"/>
                      </a:lnTo>
                      <a:lnTo>
                        <a:pt x="199" y="153"/>
                      </a:lnTo>
                      <a:lnTo>
                        <a:pt x="195" y="151"/>
                      </a:lnTo>
                      <a:lnTo>
                        <a:pt x="191" y="147"/>
                      </a:lnTo>
                      <a:lnTo>
                        <a:pt x="187" y="144"/>
                      </a:lnTo>
                      <a:lnTo>
                        <a:pt x="181" y="140"/>
                      </a:lnTo>
                      <a:lnTo>
                        <a:pt x="177" y="137"/>
                      </a:lnTo>
                      <a:lnTo>
                        <a:pt x="172" y="135"/>
                      </a:lnTo>
                      <a:lnTo>
                        <a:pt x="168" y="132"/>
                      </a:lnTo>
                      <a:lnTo>
                        <a:pt x="165" y="135"/>
                      </a:lnTo>
                      <a:lnTo>
                        <a:pt x="161" y="136"/>
                      </a:lnTo>
                      <a:lnTo>
                        <a:pt x="159" y="137"/>
                      </a:lnTo>
                      <a:lnTo>
                        <a:pt x="156" y="140"/>
                      </a:lnTo>
                      <a:lnTo>
                        <a:pt x="152" y="141"/>
                      </a:lnTo>
                      <a:lnTo>
                        <a:pt x="148" y="143"/>
                      </a:lnTo>
                      <a:lnTo>
                        <a:pt x="145" y="144"/>
                      </a:lnTo>
                      <a:lnTo>
                        <a:pt x="143" y="147"/>
                      </a:lnTo>
                      <a:lnTo>
                        <a:pt x="145" y="152"/>
                      </a:lnTo>
                      <a:lnTo>
                        <a:pt x="149" y="156"/>
                      </a:lnTo>
                      <a:lnTo>
                        <a:pt x="153" y="161"/>
                      </a:lnTo>
                      <a:lnTo>
                        <a:pt x="157" y="165"/>
                      </a:lnTo>
                      <a:lnTo>
                        <a:pt x="161" y="171"/>
                      </a:lnTo>
                      <a:lnTo>
                        <a:pt x="165" y="175"/>
                      </a:lnTo>
                      <a:lnTo>
                        <a:pt x="171" y="180"/>
                      </a:lnTo>
                      <a:lnTo>
                        <a:pt x="175" y="185"/>
                      </a:lnTo>
                      <a:lnTo>
                        <a:pt x="179" y="189"/>
                      </a:lnTo>
                      <a:lnTo>
                        <a:pt x="183" y="193"/>
                      </a:lnTo>
                      <a:lnTo>
                        <a:pt x="185" y="199"/>
                      </a:lnTo>
                      <a:lnTo>
                        <a:pt x="189" y="204"/>
                      </a:lnTo>
                      <a:lnTo>
                        <a:pt x="192" y="208"/>
                      </a:lnTo>
                      <a:lnTo>
                        <a:pt x="195" y="215"/>
                      </a:lnTo>
                      <a:lnTo>
                        <a:pt x="195" y="217"/>
                      </a:lnTo>
                      <a:lnTo>
                        <a:pt x="196" y="221"/>
                      </a:lnTo>
                      <a:lnTo>
                        <a:pt x="197" y="224"/>
                      </a:lnTo>
                      <a:lnTo>
                        <a:pt x="199" y="227"/>
                      </a:lnTo>
                      <a:lnTo>
                        <a:pt x="195" y="224"/>
                      </a:lnTo>
                      <a:lnTo>
                        <a:pt x="192" y="221"/>
                      </a:lnTo>
                      <a:lnTo>
                        <a:pt x="189" y="219"/>
                      </a:lnTo>
                      <a:lnTo>
                        <a:pt x="185" y="216"/>
                      </a:lnTo>
                      <a:lnTo>
                        <a:pt x="183" y="213"/>
                      </a:lnTo>
                      <a:lnTo>
                        <a:pt x="180" y="211"/>
                      </a:lnTo>
                      <a:lnTo>
                        <a:pt x="176" y="207"/>
                      </a:lnTo>
                      <a:lnTo>
                        <a:pt x="173" y="205"/>
                      </a:lnTo>
                      <a:lnTo>
                        <a:pt x="169" y="201"/>
                      </a:lnTo>
                      <a:lnTo>
                        <a:pt x="167" y="200"/>
                      </a:lnTo>
                      <a:lnTo>
                        <a:pt x="163" y="197"/>
                      </a:lnTo>
                      <a:lnTo>
                        <a:pt x="161" y="195"/>
                      </a:lnTo>
                      <a:lnTo>
                        <a:pt x="157" y="192"/>
                      </a:lnTo>
                      <a:lnTo>
                        <a:pt x="155" y="189"/>
                      </a:lnTo>
                      <a:lnTo>
                        <a:pt x="151" y="187"/>
                      </a:lnTo>
                      <a:lnTo>
                        <a:pt x="148" y="184"/>
                      </a:lnTo>
                      <a:lnTo>
                        <a:pt x="145" y="181"/>
                      </a:lnTo>
                      <a:lnTo>
                        <a:pt x="143" y="179"/>
                      </a:lnTo>
                      <a:lnTo>
                        <a:pt x="139" y="176"/>
                      </a:lnTo>
                      <a:lnTo>
                        <a:pt x="136" y="173"/>
                      </a:lnTo>
                      <a:lnTo>
                        <a:pt x="132" y="171"/>
                      </a:lnTo>
                      <a:lnTo>
                        <a:pt x="129" y="168"/>
                      </a:lnTo>
                      <a:lnTo>
                        <a:pt x="125" y="165"/>
                      </a:lnTo>
                      <a:lnTo>
                        <a:pt x="124" y="163"/>
                      </a:lnTo>
                      <a:lnTo>
                        <a:pt x="120" y="159"/>
                      </a:lnTo>
                      <a:lnTo>
                        <a:pt x="117" y="156"/>
                      </a:lnTo>
                      <a:lnTo>
                        <a:pt x="113" y="153"/>
                      </a:lnTo>
                      <a:lnTo>
                        <a:pt x="111" y="152"/>
                      </a:lnTo>
                      <a:lnTo>
                        <a:pt x="108" y="149"/>
                      </a:lnTo>
                      <a:lnTo>
                        <a:pt x="105" y="147"/>
                      </a:lnTo>
                      <a:lnTo>
                        <a:pt x="101" y="144"/>
                      </a:lnTo>
                      <a:lnTo>
                        <a:pt x="99" y="141"/>
                      </a:lnTo>
                      <a:lnTo>
                        <a:pt x="99" y="1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75" name="Freeform 51"/>
                <p:cNvSpPr>
                  <a:spLocks/>
                </p:cNvSpPr>
                <p:nvPr/>
              </p:nvSpPr>
              <p:spPr bwMode="auto">
                <a:xfrm>
                  <a:off x="454" y="1852"/>
                  <a:ext cx="64" cy="103"/>
                </a:xfrm>
                <a:custGeom>
                  <a:avLst/>
                  <a:gdLst>
                    <a:gd name="T0" fmla="*/ 156 w 256"/>
                    <a:gd name="T1" fmla="*/ 286 h 410"/>
                    <a:gd name="T2" fmla="*/ 173 w 256"/>
                    <a:gd name="T3" fmla="*/ 304 h 410"/>
                    <a:gd name="T4" fmla="*/ 194 w 256"/>
                    <a:gd name="T5" fmla="*/ 320 h 410"/>
                    <a:gd name="T6" fmla="*/ 221 w 256"/>
                    <a:gd name="T7" fmla="*/ 343 h 410"/>
                    <a:gd name="T8" fmla="*/ 240 w 256"/>
                    <a:gd name="T9" fmla="*/ 359 h 410"/>
                    <a:gd name="T10" fmla="*/ 256 w 256"/>
                    <a:gd name="T11" fmla="*/ 374 h 410"/>
                    <a:gd name="T12" fmla="*/ 234 w 256"/>
                    <a:gd name="T13" fmla="*/ 380 h 410"/>
                    <a:gd name="T14" fmla="*/ 214 w 256"/>
                    <a:gd name="T15" fmla="*/ 378 h 410"/>
                    <a:gd name="T16" fmla="*/ 194 w 256"/>
                    <a:gd name="T17" fmla="*/ 368 h 410"/>
                    <a:gd name="T18" fmla="*/ 177 w 256"/>
                    <a:gd name="T19" fmla="*/ 355 h 410"/>
                    <a:gd name="T20" fmla="*/ 158 w 256"/>
                    <a:gd name="T21" fmla="*/ 340 h 410"/>
                    <a:gd name="T22" fmla="*/ 141 w 256"/>
                    <a:gd name="T23" fmla="*/ 328 h 410"/>
                    <a:gd name="T24" fmla="*/ 125 w 256"/>
                    <a:gd name="T25" fmla="*/ 331 h 410"/>
                    <a:gd name="T26" fmla="*/ 122 w 256"/>
                    <a:gd name="T27" fmla="*/ 352 h 410"/>
                    <a:gd name="T28" fmla="*/ 144 w 256"/>
                    <a:gd name="T29" fmla="*/ 376 h 410"/>
                    <a:gd name="T30" fmla="*/ 165 w 256"/>
                    <a:gd name="T31" fmla="*/ 400 h 410"/>
                    <a:gd name="T32" fmla="*/ 149 w 256"/>
                    <a:gd name="T33" fmla="*/ 406 h 410"/>
                    <a:gd name="T34" fmla="*/ 129 w 256"/>
                    <a:gd name="T35" fmla="*/ 400 h 410"/>
                    <a:gd name="T36" fmla="*/ 102 w 256"/>
                    <a:gd name="T37" fmla="*/ 378 h 410"/>
                    <a:gd name="T38" fmla="*/ 106 w 256"/>
                    <a:gd name="T39" fmla="*/ 358 h 410"/>
                    <a:gd name="T40" fmla="*/ 110 w 256"/>
                    <a:gd name="T41" fmla="*/ 342 h 410"/>
                    <a:gd name="T42" fmla="*/ 109 w 256"/>
                    <a:gd name="T43" fmla="*/ 322 h 410"/>
                    <a:gd name="T44" fmla="*/ 98 w 256"/>
                    <a:gd name="T45" fmla="*/ 306 h 410"/>
                    <a:gd name="T46" fmla="*/ 84 w 256"/>
                    <a:gd name="T47" fmla="*/ 300 h 410"/>
                    <a:gd name="T48" fmla="*/ 68 w 256"/>
                    <a:gd name="T49" fmla="*/ 307 h 410"/>
                    <a:gd name="T50" fmla="*/ 64 w 256"/>
                    <a:gd name="T51" fmla="*/ 323 h 410"/>
                    <a:gd name="T52" fmla="*/ 65 w 256"/>
                    <a:gd name="T53" fmla="*/ 338 h 410"/>
                    <a:gd name="T54" fmla="*/ 60 w 256"/>
                    <a:gd name="T55" fmla="*/ 340 h 410"/>
                    <a:gd name="T56" fmla="*/ 36 w 256"/>
                    <a:gd name="T57" fmla="*/ 303 h 410"/>
                    <a:gd name="T58" fmla="*/ 20 w 256"/>
                    <a:gd name="T59" fmla="*/ 256 h 410"/>
                    <a:gd name="T60" fmla="*/ 8 w 256"/>
                    <a:gd name="T61" fmla="*/ 214 h 410"/>
                    <a:gd name="T62" fmla="*/ 2 w 256"/>
                    <a:gd name="T63" fmla="*/ 178 h 410"/>
                    <a:gd name="T64" fmla="*/ 1 w 256"/>
                    <a:gd name="T65" fmla="*/ 144 h 410"/>
                    <a:gd name="T66" fmla="*/ 5 w 256"/>
                    <a:gd name="T67" fmla="*/ 115 h 410"/>
                    <a:gd name="T68" fmla="*/ 10 w 256"/>
                    <a:gd name="T69" fmla="*/ 90 h 410"/>
                    <a:gd name="T70" fmla="*/ 20 w 256"/>
                    <a:gd name="T71" fmla="*/ 67 h 410"/>
                    <a:gd name="T72" fmla="*/ 30 w 256"/>
                    <a:gd name="T73" fmla="*/ 48 h 410"/>
                    <a:gd name="T74" fmla="*/ 44 w 256"/>
                    <a:gd name="T75" fmla="*/ 32 h 410"/>
                    <a:gd name="T76" fmla="*/ 60 w 256"/>
                    <a:gd name="T77" fmla="*/ 16 h 410"/>
                    <a:gd name="T78" fmla="*/ 86 w 256"/>
                    <a:gd name="T79" fmla="*/ 0 h 410"/>
                    <a:gd name="T80" fmla="*/ 106 w 256"/>
                    <a:gd name="T81" fmla="*/ 12 h 410"/>
                    <a:gd name="T82" fmla="*/ 120 w 256"/>
                    <a:gd name="T83" fmla="*/ 31 h 410"/>
                    <a:gd name="T84" fmla="*/ 133 w 256"/>
                    <a:gd name="T85" fmla="*/ 51 h 410"/>
                    <a:gd name="T86" fmla="*/ 144 w 256"/>
                    <a:gd name="T87" fmla="*/ 71 h 410"/>
                    <a:gd name="T88" fmla="*/ 152 w 256"/>
                    <a:gd name="T89" fmla="*/ 84 h 410"/>
                    <a:gd name="T90" fmla="*/ 141 w 256"/>
                    <a:gd name="T91" fmla="*/ 90 h 410"/>
                    <a:gd name="T92" fmla="*/ 121 w 256"/>
                    <a:gd name="T93" fmla="*/ 107 h 410"/>
                    <a:gd name="T94" fmla="*/ 110 w 256"/>
                    <a:gd name="T95" fmla="*/ 131 h 410"/>
                    <a:gd name="T96" fmla="*/ 108 w 256"/>
                    <a:gd name="T97" fmla="*/ 151 h 410"/>
                    <a:gd name="T98" fmla="*/ 108 w 256"/>
                    <a:gd name="T99" fmla="*/ 166 h 410"/>
                    <a:gd name="T100" fmla="*/ 110 w 256"/>
                    <a:gd name="T101" fmla="*/ 183 h 410"/>
                    <a:gd name="T102" fmla="*/ 114 w 256"/>
                    <a:gd name="T103" fmla="*/ 202 h 410"/>
                    <a:gd name="T104" fmla="*/ 120 w 256"/>
                    <a:gd name="T105" fmla="*/ 220 h 410"/>
                    <a:gd name="T106" fmla="*/ 128 w 256"/>
                    <a:gd name="T107" fmla="*/ 242 h 410"/>
                    <a:gd name="T108" fmla="*/ 136 w 256"/>
                    <a:gd name="T109" fmla="*/ 263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56" h="410">
                      <a:moveTo>
                        <a:pt x="142" y="278"/>
                      </a:moveTo>
                      <a:lnTo>
                        <a:pt x="144" y="278"/>
                      </a:lnTo>
                      <a:lnTo>
                        <a:pt x="146" y="280"/>
                      </a:lnTo>
                      <a:lnTo>
                        <a:pt x="150" y="283"/>
                      </a:lnTo>
                      <a:lnTo>
                        <a:pt x="156" y="286"/>
                      </a:lnTo>
                      <a:lnTo>
                        <a:pt x="160" y="292"/>
                      </a:lnTo>
                      <a:lnTo>
                        <a:pt x="164" y="294"/>
                      </a:lnTo>
                      <a:lnTo>
                        <a:pt x="166" y="296"/>
                      </a:lnTo>
                      <a:lnTo>
                        <a:pt x="170" y="300"/>
                      </a:lnTo>
                      <a:lnTo>
                        <a:pt x="173" y="304"/>
                      </a:lnTo>
                      <a:lnTo>
                        <a:pt x="177" y="307"/>
                      </a:lnTo>
                      <a:lnTo>
                        <a:pt x="181" y="311"/>
                      </a:lnTo>
                      <a:lnTo>
                        <a:pt x="185" y="314"/>
                      </a:lnTo>
                      <a:lnTo>
                        <a:pt x="190" y="318"/>
                      </a:lnTo>
                      <a:lnTo>
                        <a:pt x="194" y="320"/>
                      </a:lnTo>
                      <a:lnTo>
                        <a:pt x="200" y="326"/>
                      </a:lnTo>
                      <a:lnTo>
                        <a:pt x="204" y="328"/>
                      </a:lnTo>
                      <a:lnTo>
                        <a:pt x="209" y="334"/>
                      </a:lnTo>
                      <a:lnTo>
                        <a:pt x="214" y="338"/>
                      </a:lnTo>
                      <a:lnTo>
                        <a:pt x="221" y="343"/>
                      </a:lnTo>
                      <a:lnTo>
                        <a:pt x="225" y="347"/>
                      </a:lnTo>
                      <a:lnTo>
                        <a:pt x="232" y="352"/>
                      </a:lnTo>
                      <a:lnTo>
                        <a:pt x="234" y="355"/>
                      </a:lnTo>
                      <a:lnTo>
                        <a:pt x="237" y="358"/>
                      </a:lnTo>
                      <a:lnTo>
                        <a:pt x="240" y="359"/>
                      </a:lnTo>
                      <a:lnTo>
                        <a:pt x="244" y="363"/>
                      </a:lnTo>
                      <a:lnTo>
                        <a:pt x="246" y="366"/>
                      </a:lnTo>
                      <a:lnTo>
                        <a:pt x="250" y="368"/>
                      </a:lnTo>
                      <a:lnTo>
                        <a:pt x="253" y="371"/>
                      </a:lnTo>
                      <a:lnTo>
                        <a:pt x="256" y="374"/>
                      </a:lnTo>
                      <a:lnTo>
                        <a:pt x="252" y="376"/>
                      </a:lnTo>
                      <a:lnTo>
                        <a:pt x="248" y="378"/>
                      </a:lnTo>
                      <a:lnTo>
                        <a:pt x="242" y="379"/>
                      </a:lnTo>
                      <a:lnTo>
                        <a:pt x="240" y="380"/>
                      </a:lnTo>
                      <a:lnTo>
                        <a:pt x="234" y="380"/>
                      </a:lnTo>
                      <a:lnTo>
                        <a:pt x="230" y="380"/>
                      </a:lnTo>
                      <a:lnTo>
                        <a:pt x="226" y="380"/>
                      </a:lnTo>
                      <a:lnTo>
                        <a:pt x="222" y="380"/>
                      </a:lnTo>
                      <a:lnTo>
                        <a:pt x="218" y="379"/>
                      </a:lnTo>
                      <a:lnTo>
                        <a:pt x="214" y="378"/>
                      </a:lnTo>
                      <a:lnTo>
                        <a:pt x="210" y="376"/>
                      </a:lnTo>
                      <a:lnTo>
                        <a:pt x="206" y="375"/>
                      </a:lnTo>
                      <a:lnTo>
                        <a:pt x="202" y="372"/>
                      </a:lnTo>
                      <a:lnTo>
                        <a:pt x="200" y="371"/>
                      </a:lnTo>
                      <a:lnTo>
                        <a:pt x="194" y="368"/>
                      </a:lnTo>
                      <a:lnTo>
                        <a:pt x="192" y="366"/>
                      </a:lnTo>
                      <a:lnTo>
                        <a:pt x="188" y="363"/>
                      </a:lnTo>
                      <a:lnTo>
                        <a:pt x="184" y="360"/>
                      </a:lnTo>
                      <a:lnTo>
                        <a:pt x="180" y="358"/>
                      </a:lnTo>
                      <a:lnTo>
                        <a:pt x="177" y="355"/>
                      </a:lnTo>
                      <a:lnTo>
                        <a:pt x="173" y="352"/>
                      </a:lnTo>
                      <a:lnTo>
                        <a:pt x="169" y="350"/>
                      </a:lnTo>
                      <a:lnTo>
                        <a:pt x="165" y="347"/>
                      </a:lnTo>
                      <a:lnTo>
                        <a:pt x="162" y="343"/>
                      </a:lnTo>
                      <a:lnTo>
                        <a:pt x="158" y="340"/>
                      </a:lnTo>
                      <a:lnTo>
                        <a:pt x="156" y="338"/>
                      </a:lnTo>
                      <a:lnTo>
                        <a:pt x="152" y="335"/>
                      </a:lnTo>
                      <a:lnTo>
                        <a:pt x="148" y="332"/>
                      </a:lnTo>
                      <a:lnTo>
                        <a:pt x="144" y="330"/>
                      </a:lnTo>
                      <a:lnTo>
                        <a:pt x="141" y="328"/>
                      </a:lnTo>
                      <a:lnTo>
                        <a:pt x="137" y="326"/>
                      </a:lnTo>
                      <a:lnTo>
                        <a:pt x="134" y="324"/>
                      </a:lnTo>
                      <a:lnTo>
                        <a:pt x="130" y="326"/>
                      </a:lnTo>
                      <a:lnTo>
                        <a:pt x="128" y="328"/>
                      </a:lnTo>
                      <a:lnTo>
                        <a:pt x="125" y="331"/>
                      </a:lnTo>
                      <a:lnTo>
                        <a:pt x="122" y="334"/>
                      </a:lnTo>
                      <a:lnTo>
                        <a:pt x="121" y="338"/>
                      </a:lnTo>
                      <a:lnTo>
                        <a:pt x="120" y="343"/>
                      </a:lnTo>
                      <a:lnTo>
                        <a:pt x="120" y="348"/>
                      </a:lnTo>
                      <a:lnTo>
                        <a:pt x="122" y="352"/>
                      </a:lnTo>
                      <a:lnTo>
                        <a:pt x="125" y="358"/>
                      </a:lnTo>
                      <a:lnTo>
                        <a:pt x="130" y="363"/>
                      </a:lnTo>
                      <a:lnTo>
                        <a:pt x="134" y="367"/>
                      </a:lnTo>
                      <a:lnTo>
                        <a:pt x="138" y="372"/>
                      </a:lnTo>
                      <a:lnTo>
                        <a:pt x="144" y="376"/>
                      </a:lnTo>
                      <a:lnTo>
                        <a:pt x="149" y="383"/>
                      </a:lnTo>
                      <a:lnTo>
                        <a:pt x="153" y="387"/>
                      </a:lnTo>
                      <a:lnTo>
                        <a:pt x="158" y="392"/>
                      </a:lnTo>
                      <a:lnTo>
                        <a:pt x="161" y="396"/>
                      </a:lnTo>
                      <a:lnTo>
                        <a:pt x="165" y="400"/>
                      </a:lnTo>
                      <a:lnTo>
                        <a:pt x="164" y="400"/>
                      </a:lnTo>
                      <a:lnTo>
                        <a:pt x="161" y="402"/>
                      </a:lnTo>
                      <a:lnTo>
                        <a:pt x="157" y="403"/>
                      </a:lnTo>
                      <a:lnTo>
                        <a:pt x="154" y="404"/>
                      </a:lnTo>
                      <a:lnTo>
                        <a:pt x="149" y="406"/>
                      </a:lnTo>
                      <a:lnTo>
                        <a:pt x="146" y="407"/>
                      </a:lnTo>
                      <a:lnTo>
                        <a:pt x="142" y="407"/>
                      </a:lnTo>
                      <a:lnTo>
                        <a:pt x="138" y="410"/>
                      </a:lnTo>
                      <a:lnTo>
                        <a:pt x="133" y="404"/>
                      </a:lnTo>
                      <a:lnTo>
                        <a:pt x="129" y="400"/>
                      </a:lnTo>
                      <a:lnTo>
                        <a:pt x="122" y="395"/>
                      </a:lnTo>
                      <a:lnTo>
                        <a:pt x="118" y="391"/>
                      </a:lnTo>
                      <a:lnTo>
                        <a:pt x="113" y="386"/>
                      </a:lnTo>
                      <a:lnTo>
                        <a:pt x="108" y="383"/>
                      </a:lnTo>
                      <a:lnTo>
                        <a:pt x="102" y="378"/>
                      </a:lnTo>
                      <a:lnTo>
                        <a:pt x="98" y="374"/>
                      </a:lnTo>
                      <a:lnTo>
                        <a:pt x="101" y="368"/>
                      </a:lnTo>
                      <a:lnTo>
                        <a:pt x="104" y="363"/>
                      </a:lnTo>
                      <a:lnTo>
                        <a:pt x="105" y="359"/>
                      </a:lnTo>
                      <a:lnTo>
                        <a:pt x="106" y="358"/>
                      </a:lnTo>
                      <a:lnTo>
                        <a:pt x="108" y="354"/>
                      </a:lnTo>
                      <a:lnTo>
                        <a:pt x="108" y="351"/>
                      </a:lnTo>
                      <a:lnTo>
                        <a:pt x="109" y="348"/>
                      </a:lnTo>
                      <a:lnTo>
                        <a:pt x="109" y="344"/>
                      </a:lnTo>
                      <a:lnTo>
                        <a:pt x="110" y="342"/>
                      </a:lnTo>
                      <a:lnTo>
                        <a:pt x="110" y="339"/>
                      </a:lnTo>
                      <a:lnTo>
                        <a:pt x="110" y="332"/>
                      </a:lnTo>
                      <a:lnTo>
                        <a:pt x="110" y="328"/>
                      </a:lnTo>
                      <a:lnTo>
                        <a:pt x="109" y="324"/>
                      </a:lnTo>
                      <a:lnTo>
                        <a:pt x="109" y="322"/>
                      </a:lnTo>
                      <a:lnTo>
                        <a:pt x="108" y="319"/>
                      </a:lnTo>
                      <a:lnTo>
                        <a:pt x="108" y="316"/>
                      </a:lnTo>
                      <a:lnTo>
                        <a:pt x="104" y="311"/>
                      </a:lnTo>
                      <a:lnTo>
                        <a:pt x="101" y="307"/>
                      </a:lnTo>
                      <a:lnTo>
                        <a:pt x="98" y="306"/>
                      </a:lnTo>
                      <a:lnTo>
                        <a:pt x="96" y="304"/>
                      </a:lnTo>
                      <a:lnTo>
                        <a:pt x="93" y="303"/>
                      </a:lnTo>
                      <a:lnTo>
                        <a:pt x="90" y="302"/>
                      </a:lnTo>
                      <a:lnTo>
                        <a:pt x="88" y="302"/>
                      </a:lnTo>
                      <a:lnTo>
                        <a:pt x="84" y="300"/>
                      </a:lnTo>
                      <a:lnTo>
                        <a:pt x="81" y="300"/>
                      </a:lnTo>
                      <a:lnTo>
                        <a:pt x="77" y="300"/>
                      </a:lnTo>
                      <a:lnTo>
                        <a:pt x="73" y="303"/>
                      </a:lnTo>
                      <a:lnTo>
                        <a:pt x="72" y="306"/>
                      </a:lnTo>
                      <a:lnTo>
                        <a:pt x="68" y="307"/>
                      </a:lnTo>
                      <a:lnTo>
                        <a:pt x="66" y="311"/>
                      </a:lnTo>
                      <a:lnTo>
                        <a:pt x="65" y="314"/>
                      </a:lnTo>
                      <a:lnTo>
                        <a:pt x="65" y="316"/>
                      </a:lnTo>
                      <a:lnTo>
                        <a:pt x="64" y="319"/>
                      </a:lnTo>
                      <a:lnTo>
                        <a:pt x="64" y="323"/>
                      </a:lnTo>
                      <a:lnTo>
                        <a:pt x="64" y="326"/>
                      </a:lnTo>
                      <a:lnTo>
                        <a:pt x="64" y="328"/>
                      </a:lnTo>
                      <a:lnTo>
                        <a:pt x="65" y="331"/>
                      </a:lnTo>
                      <a:lnTo>
                        <a:pt x="65" y="335"/>
                      </a:lnTo>
                      <a:lnTo>
                        <a:pt x="65" y="338"/>
                      </a:lnTo>
                      <a:lnTo>
                        <a:pt x="68" y="342"/>
                      </a:lnTo>
                      <a:lnTo>
                        <a:pt x="68" y="346"/>
                      </a:lnTo>
                      <a:lnTo>
                        <a:pt x="69" y="350"/>
                      </a:lnTo>
                      <a:lnTo>
                        <a:pt x="65" y="344"/>
                      </a:lnTo>
                      <a:lnTo>
                        <a:pt x="60" y="340"/>
                      </a:lnTo>
                      <a:lnTo>
                        <a:pt x="56" y="336"/>
                      </a:lnTo>
                      <a:lnTo>
                        <a:pt x="50" y="332"/>
                      </a:lnTo>
                      <a:lnTo>
                        <a:pt x="46" y="323"/>
                      </a:lnTo>
                      <a:lnTo>
                        <a:pt x="41" y="312"/>
                      </a:lnTo>
                      <a:lnTo>
                        <a:pt x="36" y="303"/>
                      </a:lnTo>
                      <a:lnTo>
                        <a:pt x="32" y="292"/>
                      </a:lnTo>
                      <a:lnTo>
                        <a:pt x="29" y="283"/>
                      </a:lnTo>
                      <a:lnTo>
                        <a:pt x="25" y="274"/>
                      </a:lnTo>
                      <a:lnTo>
                        <a:pt x="22" y="266"/>
                      </a:lnTo>
                      <a:lnTo>
                        <a:pt x="20" y="256"/>
                      </a:lnTo>
                      <a:lnTo>
                        <a:pt x="17" y="247"/>
                      </a:lnTo>
                      <a:lnTo>
                        <a:pt x="14" y="239"/>
                      </a:lnTo>
                      <a:lnTo>
                        <a:pt x="10" y="231"/>
                      </a:lnTo>
                      <a:lnTo>
                        <a:pt x="10" y="223"/>
                      </a:lnTo>
                      <a:lnTo>
                        <a:pt x="8" y="214"/>
                      </a:lnTo>
                      <a:lnTo>
                        <a:pt x="6" y="207"/>
                      </a:lnTo>
                      <a:lnTo>
                        <a:pt x="5" y="199"/>
                      </a:lnTo>
                      <a:lnTo>
                        <a:pt x="5" y="192"/>
                      </a:lnTo>
                      <a:lnTo>
                        <a:pt x="2" y="184"/>
                      </a:lnTo>
                      <a:lnTo>
                        <a:pt x="2" y="178"/>
                      </a:lnTo>
                      <a:lnTo>
                        <a:pt x="1" y="170"/>
                      </a:lnTo>
                      <a:lnTo>
                        <a:pt x="1" y="163"/>
                      </a:lnTo>
                      <a:lnTo>
                        <a:pt x="0" y="156"/>
                      </a:lnTo>
                      <a:lnTo>
                        <a:pt x="0" y="151"/>
                      </a:lnTo>
                      <a:lnTo>
                        <a:pt x="1" y="144"/>
                      </a:lnTo>
                      <a:lnTo>
                        <a:pt x="2" y="138"/>
                      </a:lnTo>
                      <a:lnTo>
                        <a:pt x="2" y="132"/>
                      </a:lnTo>
                      <a:lnTo>
                        <a:pt x="2" y="126"/>
                      </a:lnTo>
                      <a:lnTo>
                        <a:pt x="2" y="120"/>
                      </a:lnTo>
                      <a:lnTo>
                        <a:pt x="5" y="115"/>
                      </a:lnTo>
                      <a:lnTo>
                        <a:pt x="5" y="108"/>
                      </a:lnTo>
                      <a:lnTo>
                        <a:pt x="6" y="104"/>
                      </a:lnTo>
                      <a:lnTo>
                        <a:pt x="8" y="99"/>
                      </a:lnTo>
                      <a:lnTo>
                        <a:pt x="9" y="94"/>
                      </a:lnTo>
                      <a:lnTo>
                        <a:pt x="10" y="90"/>
                      </a:lnTo>
                      <a:lnTo>
                        <a:pt x="12" y="84"/>
                      </a:lnTo>
                      <a:lnTo>
                        <a:pt x="14" y="79"/>
                      </a:lnTo>
                      <a:lnTo>
                        <a:pt x="16" y="75"/>
                      </a:lnTo>
                      <a:lnTo>
                        <a:pt x="17" y="71"/>
                      </a:lnTo>
                      <a:lnTo>
                        <a:pt x="20" y="67"/>
                      </a:lnTo>
                      <a:lnTo>
                        <a:pt x="21" y="63"/>
                      </a:lnTo>
                      <a:lnTo>
                        <a:pt x="24" y="59"/>
                      </a:lnTo>
                      <a:lnTo>
                        <a:pt x="26" y="55"/>
                      </a:lnTo>
                      <a:lnTo>
                        <a:pt x="29" y="51"/>
                      </a:lnTo>
                      <a:lnTo>
                        <a:pt x="30" y="48"/>
                      </a:lnTo>
                      <a:lnTo>
                        <a:pt x="33" y="46"/>
                      </a:lnTo>
                      <a:lnTo>
                        <a:pt x="34" y="42"/>
                      </a:lnTo>
                      <a:lnTo>
                        <a:pt x="38" y="38"/>
                      </a:lnTo>
                      <a:lnTo>
                        <a:pt x="41" y="35"/>
                      </a:lnTo>
                      <a:lnTo>
                        <a:pt x="44" y="32"/>
                      </a:lnTo>
                      <a:lnTo>
                        <a:pt x="46" y="30"/>
                      </a:lnTo>
                      <a:lnTo>
                        <a:pt x="49" y="26"/>
                      </a:lnTo>
                      <a:lnTo>
                        <a:pt x="50" y="24"/>
                      </a:lnTo>
                      <a:lnTo>
                        <a:pt x="54" y="22"/>
                      </a:lnTo>
                      <a:lnTo>
                        <a:pt x="60" y="16"/>
                      </a:lnTo>
                      <a:lnTo>
                        <a:pt x="65" y="12"/>
                      </a:lnTo>
                      <a:lnTo>
                        <a:pt x="72" y="10"/>
                      </a:lnTo>
                      <a:lnTo>
                        <a:pt x="76" y="6"/>
                      </a:lnTo>
                      <a:lnTo>
                        <a:pt x="81" y="3"/>
                      </a:lnTo>
                      <a:lnTo>
                        <a:pt x="86" y="0"/>
                      </a:lnTo>
                      <a:lnTo>
                        <a:pt x="89" y="0"/>
                      </a:lnTo>
                      <a:lnTo>
                        <a:pt x="94" y="2"/>
                      </a:lnTo>
                      <a:lnTo>
                        <a:pt x="98" y="6"/>
                      </a:lnTo>
                      <a:lnTo>
                        <a:pt x="104" y="10"/>
                      </a:lnTo>
                      <a:lnTo>
                        <a:pt x="106" y="12"/>
                      </a:lnTo>
                      <a:lnTo>
                        <a:pt x="109" y="16"/>
                      </a:lnTo>
                      <a:lnTo>
                        <a:pt x="112" y="19"/>
                      </a:lnTo>
                      <a:lnTo>
                        <a:pt x="116" y="24"/>
                      </a:lnTo>
                      <a:lnTo>
                        <a:pt x="118" y="27"/>
                      </a:lnTo>
                      <a:lnTo>
                        <a:pt x="120" y="31"/>
                      </a:lnTo>
                      <a:lnTo>
                        <a:pt x="122" y="35"/>
                      </a:lnTo>
                      <a:lnTo>
                        <a:pt x="126" y="39"/>
                      </a:lnTo>
                      <a:lnTo>
                        <a:pt x="129" y="43"/>
                      </a:lnTo>
                      <a:lnTo>
                        <a:pt x="132" y="48"/>
                      </a:lnTo>
                      <a:lnTo>
                        <a:pt x="133" y="51"/>
                      </a:lnTo>
                      <a:lnTo>
                        <a:pt x="136" y="56"/>
                      </a:lnTo>
                      <a:lnTo>
                        <a:pt x="137" y="60"/>
                      </a:lnTo>
                      <a:lnTo>
                        <a:pt x="141" y="63"/>
                      </a:lnTo>
                      <a:lnTo>
                        <a:pt x="142" y="67"/>
                      </a:lnTo>
                      <a:lnTo>
                        <a:pt x="144" y="71"/>
                      </a:lnTo>
                      <a:lnTo>
                        <a:pt x="145" y="72"/>
                      </a:lnTo>
                      <a:lnTo>
                        <a:pt x="146" y="76"/>
                      </a:lnTo>
                      <a:lnTo>
                        <a:pt x="148" y="79"/>
                      </a:lnTo>
                      <a:lnTo>
                        <a:pt x="149" y="82"/>
                      </a:lnTo>
                      <a:lnTo>
                        <a:pt x="152" y="84"/>
                      </a:lnTo>
                      <a:lnTo>
                        <a:pt x="153" y="86"/>
                      </a:lnTo>
                      <a:lnTo>
                        <a:pt x="149" y="86"/>
                      </a:lnTo>
                      <a:lnTo>
                        <a:pt x="146" y="87"/>
                      </a:lnTo>
                      <a:lnTo>
                        <a:pt x="144" y="88"/>
                      </a:lnTo>
                      <a:lnTo>
                        <a:pt x="141" y="90"/>
                      </a:lnTo>
                      <a:lnTo>
                        <a:pt x="137" y="94"/>
                      </a:lnTo>
                      <a:lnTo>
                        <a:pt x="132" y="96"/>
                      </a:lnTo>
                      <a:lnTo>
                        <a:pt x="128" y="99"/>
                      </a:lnTo>
                      <a:lnTo>
                        <a:pt x="125" y="103"/>
                      </a:lnTo>
                      <a:lnTo>
                        <a:pt x="121" y="107"/>
                      </a:lnTo>
                      <a:lnTo>
                        <a:pt x="120" y="111"/>
                      </a:lnTo>
                      <a:lnTo>
                        <a:pt x="116" y="116"/>
                      </a:lnTo>
                      <a:lnTo>
                        <a:pt x="113" y="120"/>
                      </a:lnTo>
                      <a:lnTo>
                        <a:pt x="112" y="126"/>
                      </a:lnTo>
                      <a:lnTo>
                        <a:pt x="110" y="131"/>
                      </a:lnTo>
                      <a:lnTo>
                        <a:pt x="109" y="136"/>
                      </a:lnTo>
                      <a:lnTo>
                        <a:pt x="108" y="142"/>
                      </a:lnTo>
                      <a:lnTo>
                        <a:pt x="108" y="144"/>
                      </a:lnTo>
                      <a:lnTo>
                        <a:pt x="108" y="148"/>
                      </a:lnTo>
                      <a:lnTo>
                        <a:pt x="108" y="151"/>
                      </a:lnTo>
                      <a:lnTo>
                        <a:pt x="108" y="154"/>
                      </a:lnTo>
                      <a:lnTo>
                        <a:pt x="108" y="156"/>
                      </a:lnTo>
                      <a:lnTo>
                        <a:pt x="108" y="160"/>
                      </a:lnTo>
                      <a:lnTo>
                        <a:pt x="108" y="163"/>
                      </a:lnTo>
                      <a:lnTo>
                        <a:pt x="108" y="166"/>
                      </a:lnTo>
                      <a:lnTo>
                        <a:pt x="108" y="168"/>
                      </a:lnTo>
                      <a:lnTo>
                        <a:pt x="108" y="172"/>
                      </a:lnTo>
                      <a:lnTo>
                        <a:pt x="109" y="176"/>
                      </a:lnTo>
                      <a:lnTo>
                        <a:pt x="110" y="180"/>
                      </a:lnTo>
                      <a:lnTo>
                        <a:pt x="110" y="183"/>
                      </a:lnTo>
                      <a:lnTo>
                        <a:pt x="110" y="187"/>
                      </a:lnTo>
                      <a:lnTo>
                        <a:pt x="112" y="190"/>
                      </a:lnTo>
                      <a:lnTo>
                        <a:pt x="113" y="194"/>
                      </a:lnTo>
                      <a:lnTo>
                        <a:pt x="113" y="198"/>
                      </a:lnTo>
                      <a:lnTo>
                        <a:pt x="114" y="202"/>
                      </a:lnTo>
                      <a:lnTo>
                        <a:pt x="116" y="206"/>
                      </a:lnTo>
                      <a:lnTo>
                        <a:pt x="116" y="210"/>
                      </a:lnTo>
                      <a:lnTo>
                        <a:pt x="117" y="212"/>
                      </a:lnTo>
                      <a:lnTo>
                        <a:pt x="118" y="218"/>
                      </a:lnTo>
                      <a:lnTo>
                        <a:pt x="120" y="220"/>
                      </a:lnTo>
                      <a:lnTo>
                        <a:pt x="121" y="224"/>
                      </a:lnTo>
                      <a:lnTo>
                        <a:pt x="122" y="228"/>
                      </a:lnTo>
                      <a:lnTo>
                        <a:pt x="124" y="232"/>
                      </a:lnTo>
                      <a:lnTo>
                        <a:pt x="125" y="236"/>
                      </a:lnTo>
                      <a:lnTo>
                        <a:pt x="128" y="242"/>
                      </a:lnTo>
                      <a:lnTo>
                        <a:pt x="129" y="246"/>
                      </a:lnTo>
                      <a:lnTo>
                        <a:pt x="130" y="250"/>
                      </a:lnTo>
                      <a:lnTo>
                        <a:pt x="132" y="254"/>
                      </a:lnTo>
                      <a:lnTo>
                        <a:pt x="134" y="259"/>
                      </a:lnTo>
                      <a:lnTo>
                        <a:pt x="136" y="263"/>
                      </a:lnTo>
                      <a:lnTo>
                        <a:pt x="137" y="267"/>
                      </a:lnTo>
                      <a:lnTo>
                        <a:pt x="141" y="271"/>
                      </a:lnTo>
                      <a:lnTo>
                        <a:pt x="142" y="278"/>
                      </a:lnTo>
                      <a:lnTo>
                        <a:pt x="142" y="2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76" name="Freeform 52"/>
                <p:cNvSpPr>
                  <a:spLocks/>
                </p:cNvSpPr>
                <p:nvPr/>
              </p:nvSpPr>
              <p:spPr bwMode="auto">
                <a:xfrm>
                  <a:off x="745" y="2073"/>
                  <a:ext cx="3" cy="10"/>
                </a:xfrm>
                <a:custGeom>
                  <a:avLst/>
                  <a:gdLst>
                    <a:gd name="T0" fmla="*/ 0 w 13"/>
                    <a:gd name="T1" fmla="*/ 0 h 39"/>
                    <a:gd name="T2" fmla="*/ 3 w 13"/>
                    <a:gd name="T3" fmla="*/ 1 h 39"/>
                    <a:gd name="T4" fmla="*/ 7 w 13"/>
                    <a:gd name="T5" fmla="*/ 4 h 39"/>
                    <a:gd name="T6" fmla="*/ 8 w 13"/>
                    <a:gd name="T7" fmla="*/ 5 h 39"/>
                    <a:gd name="T8" fmla="*/ 11 w 13"/>
                    <a:gd name="T9" fmla="*/ 9 h 39"/>
                    <a:gd name="T10" fmla="*/ 12 w 13"/>
                    <a:gd name="T11" fmla="*/ 13 h 39"/>
                    <a:gd name="T12" fmla="*/ 13 w 13"/>
                    <a:gd name="T13" fmla="*/ 19 h 39"/>
                    <a:gd name="T14" fmla="*/ 12 w 13"/>
                    <a:gd name="T15" fmla="*/ 24 h 39"/>
                    <a:gd name="T16" fmla="*/ 8 w 13"/>
                    <a:gd name="T17" fmla="*/ 29 h 39"/>
                    <a:gd name="T18" fmla="*/ 5 w 13"/>
                    <a:gd name="T19" fmla="*/ 33 h 39"/>
                    <a:gd name="T20" fmla="*/ 3 w 13"/>
                    <a:gd name="T21" fmla="*/ 39 h 39"/>
                    <a:gd name="T22" fmla="*/ 1 w 13"/>
                    <a:gd name="T23" fmla="*/ 33 h 39"/>
                    <a:gd name="T24" fmla="*/ 0 w 13"/>
                    <a:gd name="T25" fmla="*/ 29 h 39"/>
                    <a:gd name="T26" fmla="*/ 0 w 13"/>
                    <a:gd name="T27" fmla="*/ 24 h 39"/>
                    <a:gd name="T28" fmla="*/ 0 w 13"/>
                    <a:gd name="T29" fmla="*/ 19 h 39"/>
                    <a:gd name="T30" fmla="*/ 0 w 13"/>
                    <a:gd name="T31" fmla="*/ 15 h 39"/>
                    <a:gd name="T32" fmla="*/ 0 w 13"/>
                    <a:gd name="T33" fmla="*/ 9 h 39"/>
                    <a:gd name="T34" fmla="*/ 0 w 13"/>
                    <a:gd name="T35" fmla="*/ 4 h 39"/>
                    <a:gd name="T36" fmla="*/ 0 w 13"/>
                    <a:gd name="T37" fmla="*/ 0 h 39"/>
                    <a:gd name="T38" fmla="*/ 0 w 13"/>
                    <a:gd name="T3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3" h="3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11" y="9"/>
                      </a:lnTo>
                      <a:lnTo>
                        <a:pt x="12" y="13"/>
                      </a:lnTo>
                      <a:lnTo>
                        <a:pt x="13" y="19"/>
                      </a:lnTo>
                      <a:lnTo>
                        <a:pt x="12" y="24"/>
                      </a:lnTo>
                      <a:lnTo>
                        <a:pt x="8" y="29"/>
                      </a:lnTo>
                      <a:lnTo>
                        <a:pt x="5" y="33"/>
                      </a:lnTo>
                      <a:lnTo>
                        <a:pt x="3" y="39"/>
                      </a:lnTo>
                      <a:lnTo>
                        <a:pt x="1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  <p:pic>
          <p:nvPicPr>
            <p:cNvPr id="31" name="Picture 61" descr="j00903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618"/>
              <a:ext cx="363" cy="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2" descr="j00903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" y="1979"/>
              <a:ext cx="363" cy="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Line 63"/>
            <p:cNvSpPr>
              <a:spLocks noChangeShapeType="1"/>
            </p:cNvSpPr>
            <p:nvPr/>
          </p:nvSpPr>
          <p:spPr bwMode="auto">
            <a:xfrm flipH="1" flipV="1">
              <a:off x="3918" y="1764"/>
              <a:ext cx="143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4" name="Line 64"/>
            <p:cNvSpPr>
              <a:spLocks noChangeShapeType="1"/>
            </p:cNvSpPr>
            <p:nvPr/>
          </p:nvSpPr>
          <p:spPr bwMode="auto">
            <a:xfrm flipH="1">
              <a:off x="3571" y="2215"/>
              <a:ext cx="12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pic>
          <p:nvPicPr>
            <p:cNvPr id="36" name="Picture 66" descr="j00903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16"/>
              <a:ext cx="363" cy="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Line 67"/>
            <p:cNvSpPr>
              <a:spLocks noChangeShapeType="1"/>
            </p:cNvSpPr>
            <p:nvPr/>
          </p:nvSpPr>
          <p:spPr bwMode="auto">
            <a:xfrm flipH="1">
              <a:off x="235" y="1863"/>
              <a:ext cx="1194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162249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69632F7-A0B0-47D8-B242-7713E60287E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Anwendung: Zerlegung der Anweisung</a:t>
            </a:r>
            <a:br>
              <a:rPr lang="de-DE" dirty="0"/>
            </a:br>
            <a:r>
              <a:rPr lang="de-DE" sz="1200" dirty="0"/>
              <a:t/>
            </a:r>
            <a:br>
              <a:rPr lang="de-DE" sz="1200" dirty="0"/>
            </a:br>
            <a:r>
              <a:rPr lang="de-DE" dirty="0"/>
              <a:t>D = (A + B) * C;</a:t>
            </a:r>
            <a:br>
              <a:rPr lang="de-DE" dirty="0"/>
            </a:br>
            <a:r>
              <a:rPr lang="de-DE" sz="1200" dirty="0"/>
              <a:t/>
            </a:r>
            <a:br>
              <a:rPr lang="de-DE" sz="1200" dirty="0"/>
            </a:br>
            <a:r>
              <a:rPr lang="de-DE" dirty="0"/>
              <a:t>Mit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/>
              <a:t>=Adresse von A,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dirty="0"/>
              <a:t>=Adresse von B, usw.:</a:t>
            </a:r>
            <a:br>
              <a:rPr lang="de-DE" dirty="0"/>
            </a:br>
            <a:r>
              <a:rPr lang="de-DE" sz="600" dirty="0"/>
              <a:t/>
            </a:r>
            <a:br>
              <a:rPr lang="de-DE" sz="600" dirty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push a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push b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DE" b="1" dirty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push c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mult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pop d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6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Mögliche Befehlsformate:	</a:t>
            </a:r>
            <a:r>
              <a:rPr lang="de-DE" dirty="0">
                <a:cs typeface="Courier New" pitchFamily="49" charset="0"/>
              </a:rPr>
              <a:t>	</a:t>
            </a:r>
            <a:r>
              <a:rPr lang="de-DE" dirty="0" smtClean="0">
                <a:cs typeface="Courier New" pitchFamily="49" charset="0"/>
              </a:rPr>
              <a:t>Programmgröße: 22 Bytes/176 Bits</a:t>
            </a:r>
            <a:br>
              <a:rPr lang="de-DE" dirty="0" smtClean="0"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Arithmetikbefehle: 1 Byte		Speicherzugriffe: 4</a:t>
            </a:r>
            <a:r>
              <a:rPr lang="de-DE" dirty="0">
                <a:cs typeface="Courier New" pitchFamily="49" charset="0"/>
              </a:rPr>
              <a:t/>
            </a:r>
            <a:br>
              <a:rPr lang="de-DE" dirty="0"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de-DE" dirty="0" smtClean="0">
                <a:cs typeface="Courier New" pitchFamily="49" charset="0"/>
              </a:rPr>
              <a:t>: 1 Byte + 4 Byte (Adresse)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0-Adressmaschinen </a:t>
            </a:r>
            <a:r>
              <a:rPr lang="de-DE" dirty="0"/>
              <a:t>(2)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72200" y="1948408"/>
            <a:ext cx="2362200" cy="3352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172200" y="225320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172200" y="255800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172200" y="392960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172200" y="423440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172200" y="339620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172200" y="309140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172200" y="507260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172200" y="476780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543800" y="2253208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10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620000" y="3091408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20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772400" y="392960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5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743200" y="4920208"/>
            <a:ext cx="2362200" cy="366713"/>
            <a:chOff x="1728" y="2784"/>
            <a:chExt cx="1488" cy="231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728" y="2784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592" y="278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10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743200" y="4615408"/>
            <a:ext cx="2362200" cy="366713"/>
            <a:chOff x="1728" y="2592"/>
            <a:chExt cx="1488" cy="231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1728" y="2592"/>
              <a:ext cx="1488" cy="231"/>
              <a:chOff x="1728" y="2592"/>
              <a:chExt cx="1488" cy="231"/>
            </a:xfrm>
          </p:grpSpPr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1488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7" name="Text Box 24"/>
              <p:cNvSpPr txBox="1">
                <a:spLocks noChangeArrowheads="1"/>
              </p:cNvSpPr>
              <p:nvPr/>
            </p:nvSpPr>
            <p:spPr bwMode="auto">
              <a:xfrm>
                <a:off x="2592" y="259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800" dirty="0"/>
                  <a:t>20</a:t>
                </a:r>
              </a:p>
            </p:txBody>
          </p:sp>
        </p:grp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728" y="2592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2688" y="259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20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667000" y="4539208"/>
            <a:ext cx="2514600" cy="762000"/>
            <a:chOff x="1728" y="864"/>
            <a:chExt cx="1584" cy="480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728" y="864"/>
              <a:ext cx="15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776" y="1104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2688" y="110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30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743200" y="4615408"/>
            <a:ext cx="2362200" cy="366713"/>
            <a:chOff x="1728" y="2592"/>
            <a:chExt cx="1488" cy="231"/>
          </a:xfrm>
        </p:grpSpPr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728" y="2592"/>
              <a:ext cx="1488" cy="231"/>
              <a:chOff x="1728" y="2592"/>
              <a:chExt cx="1488" cy="231"/>
            </a:xfrm>
          </p:grpSpPr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1488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2592" y="259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800" dirty="0"/>
                  <a:t>20</a:t>
                </a:r>
              </a:p>
            </p:txBody>
          </p:sp>
        </p:grp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1728" y="2592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2688" y="259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5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667000" y="4539208"/>
            <a:ext cx="2514600" cy="762000"/>
            <a:chOff x="1728" y="864"/>
            <a:chExt cx="1584" cy="480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728" y="864"/>
              <a:ext cx="15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776" y="1104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2688" y="110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150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667000" y="4539208"/>
            <a:ext cx="5791200" cy="762000"/>
            <a:chOff x="1680" y="2544"/>
            <a:chExt cx="3648" cy="480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680" y="2544"/>
              <a:ext cx="15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4800" y="2688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dirty="0"/>
                <a:t>150</a:t>
              </a:r>
            </a:p>
          </p:txBody>
        </p:sp>
      </p:grp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6172200" y="1588730"/>
            <a:ext cx="266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</a:rPr>
              <a:t>Speicher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3124200" y="3892986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Stack</a:t>
            </a:r>
            <a:endParaRPr lang="en-US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8532440" y="223680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8532440" y="306896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8532440" y="389298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8532440" y="475708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Courier New" pitchFamily="49" charset="0"/>
                <a:cs typeface="Courier New" pitchFamily="49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6228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16"/>
          <p:cNvSpPr>
            <a:spLocks noChangeShapeType="1"/>
          </p:cNvSpPr>
          <p:nvPr/>
        </p:nvSpPr>
        <p:spPr bwMode="auto">
          <a:xfrm>
            <a:off x="7010400" y="1676400"/>
            <a:ext cx="3810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>
            <a:off x="7543800" y="2590800"/>
            <a:ext cx="3810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7BACFBA-9427-4A12-ACFE-63CC56B0DEF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/>
              <a:t>Wie kommt man vom Ausdruck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D </a:t>
            </a:r>
            <a:r>
              <a:rPr lang="de-DE" dirty="0"/>
              <a:t>= (A + B) * </a:t>
            </a:r>
            <a:r>
              <a:rPr lang="de-DE" dirty="0" smtClean="0"/>
              <a:t>C zur Befehlssequenz?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Verwendung der </a:t>
            </a:r>
            <a:r>
              <a:rPr lang="de-DE" b="1" i="1" dirty="0" smtClean="0"/>
              <a:t>postfix</a:t>
            </a:r>
            <a:r>
              <a:rPr lang="de-DE" dirty="0" smtClean="0"/>
              <a:t>-Notation:</a:t>
            </a:r>
            <a:br>
              <a:rPr lang="de-DE" dirty="0" smtClean="0"/>
            </a:br>
            <a:r>
              <a:rPr lang="de-DE" dirty="0" smtClean="0"/>
              <a:t>AB+C*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b="1" i="1" dirty="0" smtClean="0"/>
              <a:t>Postorder-Durchlauf</a:t>
            </a:r>
            <a:r>
              <a:rPr lang="de-DE" dirty="0" smtClean="0"/>
              <a:t> durch den Ausdrucksbaum</a:t>
            </a:r>
            <a:br>
              <a:rPr lang="de-DE" dirty="0" smtClean="0"/>
            </a:br>
            <a:r>
              <a:rPr lang="de-DE" dirty="0" smtClean="0"/>
              <a:t>GenerateCode( p )</a:t>
            </a:r>
            <a:br>
              <a:rPr lang="de-DE" dirty="0" smtClean="0"/>
            </a:br>
            <a:r>
              <a:rPr lang="de-DE" dirty="0" smtClean="0"/>
              <a:t>{</a:t>
            </a:r>
            <a:br>
              <a:rPr lang="de-DE" dirty="0" smtClean="0"/>
            </a:br>
            <a:r>
              <a:rPr lang="de-DE" dirty="0" smtClean="0"/>
              <a:t>  gehe zum linken Sohn;</a:t>
            </a:r>
            <a:br>
              <a:rPr lang="de-DE" dirty="0" smtClean="0"/>
            </a:br>
            <a:r>
              <a:rPr lang="de-DE" dirty="0" smtClean="0"/>
              <a:t>  gehe zum rechten Sohn;</a:t>
            </a:r>
            <a:br>
              <a:rPr lang="de-DE" dirty="0" smtClean="0"/>
            </a:br>
            <a:r>
              <a:rPr lang="de-DE" dirty="0" smtClean="0"/>
              <a:t>  erzeuge Befehl für aktuellen Knoten;</a:t>
            </a:r>
            <a:br>
              <a:rPr lang="de-DE" dirty="0" smtClean="0"/>
            </a:br>
            <a:r>
              <a:rPr lang="de-DE" dirty="0" smtClean="0"/>
              <a:t>}</a:t>
            </a:r>
            <a:r>
              <a:rPr lang="de-DE" dirty="0"/>
              <a:t/>
            </a:r>
            <a:br>
              <a:rPr lang="de-DE" dirty="0"/>
            </a:br>
            <a:endParaRPr lang="de-DE" dirty="0" smtClean="0">
              <a:cs typeface="Courier New" pitchFamily="49" charset="0"/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0-Adressmaschinen (3)</a:t>
            </a:r>
            <a:endParaRPr lang="de-DE" dirty="0"/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6705600" y="12954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6783288" y="1300698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A</a:t>
            </a:r>
          </a:p>
        </p:txBody>
      </p:sp>
      <p:sp>
        <p:nvSpPr>
          <p:cNvPr id="53" name="Oval 6"/>
          <p:cNvSpPr>
            <a:spLocks noChangeArrowheads="1"/>
          </p:cNvSpPr>
          <p:nvPr/>
        </p:nvSpPr>
        <p:spPr bwMode="auto">
          <a:xfrm>
            <a:off x="7239000" y="21336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7620000" y="12954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8229600" y="21336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6" name="Oval 9"/>
          <p:cNvSpPr>
            <a:spLocks noChangeArrowheads="1"/>
          </p:cNvSpPr>
          <p:nvPr/>
        </p:nvSpPr>
        <p:spPr bwMode="auto">
          <a:xfrm>
            <a:off x="7772400" y="30480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7772400" y="38862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7685856" y="1340768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B</a:t>
            </a: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7308304" y="2164794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+</a:t>
            </a: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8278688" y="2164794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C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7848600" y="31242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*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7740352" y="3933056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d:=</a:t>
            </a:r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 flipH="1">
            <a:off x="7543800" y="1752600"/>
            <a:ext cx="2286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H="1">
            <a:off x="8077200" y="2590800"/>
            <a:ext cx="3048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>
            <a:off x="8001000" y="35052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7148264" y="4707793"/>
            <a:ext cx="1600200" cy="167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de-DE" sz="2000" b="1" dirty="0">
                <a:latin typeface="Courier New" pitchFamily="49" charset="0"/>
              </a:rPr>
              <a:t>push a</a:t>
            </a:r>
          </a:p>
          <a:p>
            <a:pPr>
              <a:lnSpc>
                <a:spcPct val="85000"/>
              </a:lnSpc>
            </a:pPr>
            <a:r>
              <a:rPr lang="de-DE" sz="2000" b="1" dirty="0">
                <a:latin typeface="Courier New" pitchFamily="49" charset="0"/>
              </a:rPr>
              <a:t>push b</a:t>
            </a:r>
          </a:p>
          <a:p>
            <a:pPr>
              <a:lnSpc>
                <a:spcPct val="85000"/>
              </a:lnSpc>
            </a:pPr>
            <a:r>
              <a:rPr lang="de-DE" sz="2000" b="1" dirty="0">
                <a:latin typeface="Courier New" pitchFamily="49" charset="0"/>
              </a:rPr>
              <a:t>add</a:t>
            </a:r>
          </a:p>
          <a:p>
            <a:pPr>
              <a:lnSpc>
                <a:spcPct val="85000"/>
              </a:lnSpc>
            </a:pPr>
            <a:r>
              <a:rPr lang="de-DE" sz="2000" b="1" dirty="0">
                <a:latin typeface="Courier New" pitchFamily="49" charset="0"/>
              </a:rPr>
              <a:t>push c</a:t>
            </a:r>
          </a:p>
          <a:p>
            <a:pPr>
              <a:lnSpc>
                <a:spcPct val="85000"/>
              </a:lnSpc>
            </a:pPr>
            <a:r>
              <a:rPr lang="de-DE" sz="2000" b="1" dirty="0">
                <a:latin typeface="Courier New" pitchFamily="49" charset="0"/>
              </a:rPr>
              <a:t>mult</a:t>
            </a:r>
          </a:p>
          <a:p>
            <a:pPr>
              <a:lnSpc>
                <a:spcPct val="85000"/>
              </a:lnSpc>
            </a:pPr>
            <a:r>
              <a:rPr lang="de-DE" sz="2000" b="1" dirty="0">
                <a:latin typeface="Courier New" pitchFamily="49" charset="0"/>
              </a:rPr>
              <a:t>pop d</a:t>
            </a:r>
          </a:p>
        </p:txBody>
      </p:sp>
      <p:sp>
        <p:nvSpPr>
          <p:cNvPr id="69" name="AutoShape 22"/>
          <p:cNvSpPr>
            <a:spLocks noChangeArrowheads="1"/>
          </p:cNvSpPr>
          <p:nvPr/>
        </p:nvSpPr>
        <p:spPr bwMode="auto">
          <a:xfrm>
            <a:off x="7429500" y="4076700"/>
            <a:ext cx="228600" cy="266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9672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9641E-6 L 0.00781 -0.12602 " pathEditMode="relative" ptsTypes="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2602 L -0.04931 -0.261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6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-0.26107 L -0.12031 -0.38708 " pathEditMode="relative" ptsTypes="AA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-0.38708 C -0.0941 -0.34631 -0.06771 -0.30531 -0.04774 -0.30531 C -0.0276 -0.30531 -0.01389 -0.34631 0.0 -0.38708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40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38708 L -0.04931 -0.26385 " pathEditMode="relative" ptsTypes="AA">
                                      <p:cBhvr>
                                        <p:cTn id="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 -0.26107 C -0.02586 -0.21543 -0.00225 -0.1698 0.01407 -0.17073 C 0.03039 -0.17165 0.03941 -0.21937 0.04844 -0.26686 " pathEditMode="relative" ptsTypes="aaA">
                                      <p:cBhvr>
                                        <p:cTn id="3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-0.26686 L 0.0 -0.12602 " pathEditMode="relative" ptsTypes="AA">
                                      <p:cBhvr>
                                        <p:cTn id="3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2602 L 0.0 4.50313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 autoUpdateAnimBg="0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6D7444-28A8-4F2B-B9A7-C4D85A363BC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Programmiermodelle, </a:t>
            </a:r>
            <a:r>
              <a:rPr lang="en-US" b="1" i="1" dirty="0" smtClean="0"/>
              <a:t>Instruction Set Architectures (ISAs)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 marL="0">
              <a:lnSpc>
                <a:spcPct val="100000"/>
              </a:lnSpc>
            </a:pPr>
            <a:r>
              <a:rPr lang="de-DE" dirty="0"/>
              <a:t>Klassifikation von Befehlssätzen </a:t>
            </a:r>
            <a:r>
              <a:rPr lang="de-DE" dirty="0" smtClean="0"/>
              <a:t>nach </a:t>
            </a:r>
            <a:r>
              <a:rPr lang="de-DE" dirty="0"/>
              <a:t>der </a:t>
            </a:r>
            <a:r>
              <a:rPr lang="de-DE" dirty="0" smtClean="0"/>
              <a:t>Gestaltung/Ausprägung der vorhandenen Maschinenbefehle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C</a:t>
            </a:r>
            <a:r>
              <a:rPr lang="de-DE" dirty="0" smtClean="0"/>
              <a:t>ISC, RISC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Digitale Signalprozessoren (DSPs)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Multimedia-Befehlssätze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Very Long Instruction Word</a:t>
            </a:r>
            <a:r>
              <a:rPr lang="de-DE" dirty="0" smtClean="0"/>
              <a:t>-Maschinen (VLIW)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Netzwerk-Prozessoren (NPUs)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Befehlsschnittstelle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736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F137306-9AF9-41CE-A6EE-3D0054237E5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(1)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6"/>
            </a:pPr>
            <a:r>
              <a:rPr lang="de-DE" b="1" dirty="0" smtClean="0"/>
              <a:t>Grundlagen der Rechnerarchitektur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Grundbegriffe der Rechnerarchitektur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Definitionen von „Rechnerarchitektur“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Von Neumann-Modell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Programmiermodelle / die Befehlsschnittstelle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Adressierungsarten (Referenzstufen 0, 1, 2, </a:t>
            </a:r>
            <a:r>
              <a:rPr lang="de-DE" sz="2000" i="1" dirty="0" smtClean="0"/>
              <a:t>n</a:t>
            </a:r>
            <a:r>
              <a:rPr lang="de-DE" sz="2000" dirty="0" smtClean="0"/>
              <a:t>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3-, 2-, 1½-, 1-, 0-Adressmaschinen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CISC &amp; RISC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Digitale Signalprozessoren (DSPs)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Multimedia-Befehlssätze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Very Long Instruction Word</a:t>
            </a:r>
            <a:r>
              <a:rPr lang="de-DE" sz="2000" dirty="0" smtClean="0"/>
              <a:t>-Maschinen (VLIW)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Netzwerk-Prozessoren (NPUs)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5902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C420E58-EBFF-4267-84FB-7D53B7293E1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Complex Instruction Set Computers (CISC)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Ursprünge</a:t>
            </a:r>
            <a:endParaRPr lang="de-DE" b="1" dirty="0"/>
          </a:p>
          <a:p>
            <a:pPr marL="0" indent="0">
              <a:lnSpc>
                <a:spcPct val="100000"/>
              </a:lnSpc>
            </a:pPr>
            <a:r>
              <a:rPr lang="de-DE" dirty="0" smtClean="0"/>
              <a:t>Entstanden in Zeiten schlechter Compiler und großer Geschwindigkeitsunterschiede Speicher / Prozessor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Befehle sollten möglichst nahe an den Hochsprachen sein: keine semantische Lücke zwischen Quellcode und Maschinenprogramm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Mit jedem geholten Befehl sollte der Prozessor viel tun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sehr komplexe Befehle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867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3C3DD35-9BE9-48FC-B24F-70F9831049D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CISC-Beispiel Motorola MC80x0 (1)</a:t>
            </a:r>
            <a:endParaRPr lang="de-DE" dirty="0"/>
          </a:p>
        </p:txBody>
      </p:sp>
      <p:sp>
        <p:nvSpPr>
          <p:cNvPr id="668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Beispiel: Motorola 68000 </a:t>
            </a:r>
            <a:r>
              <a:rPr lang="de-DE" dirty="0" smtClean="0"/>
              <a:t>(erster Prozessor der 680x0 Serie)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dirty="0" smtClean="0"/>
              <a:t>Format des Kopierbefehls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MOVE</a:t>
            </a:r>
            <a:r>
              <a:rPr lang="de-DE" dirty="0" smtClean="0"/>
              <a:t>: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457200" lvl="1" indent="0">
              <a:lnSpc>
                <a:spcPct val="120000"/>
              </a:lnSpc>
              <a:buNone/>
            </a:pPr>
            <a:endParaRPr lang="de-DE" dirty="0"/>
          </a:p>
          <a:p>
            <a:pPr marL="0">
              <a:lnSpc>
                <a:spcPct val="100000"/>
              </a:lnSpc>
            </a:pPr>
            <a:r>
              <a:rPr lang="de-DE" dirty="0" smtClean="0"/>
              <a:t>Viele komplexe Adressierungsarten schon in den ersten Prozessoren der Serie.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In Form der ColdFire-Prozessoren weiterhin eingesetzt.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72" y="2420888"/>
            <a:ext cx="861060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27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3406523-69A9-475B-AB3C-BEB05A54082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CISC-Beispiel Motorola MC80x0 (2)</a:t>
            </a:r>
            <a:endParaRPr lang="de-DE" dirty="0"/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06" y="1496144"/>
            <a:ext cx="84518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43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FB8731A-AE55-4AC5-8786-AADC32C475F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Complex Instruction Set Computers (CISC)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Eigenschaften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Relativ kompakte Codierung von Programmen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jeden Befehl wurden mehrere interne Zyklen benötigt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Anzahl der Zyklen pro Befehl war groß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(Mikro-) Programm zur Interpretation der Befehle nötig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Compiler konnten viele Befehle gar nicht nutzen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530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791B0F7-D53A-4A8A-8601-0E9A70376BF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Reduced Instruction </a:t>
            </a:r>
            <a:r>
              <a:rPr lang="en-US" i="1" dirty="0"/>
              <a:t>Set Computers </a:t>
            </a:r>
            <a:r>
              <a:rPr lang="en-US" i="1" dirty="0" smtClean="0"/>
              <a:t>(RISC)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Definition: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Unter dem CPI-Wert (engl. </a:t>
            </a:r>
            <a:r>
              <a:rPr lang="en-US" i="1" dirty="0" smtClean="0"/>
              <a:t>cycles per instruction</a:t>
            </a:r>
            <a:r>
              <a:rPr lang="de-DE" dirty="0" smtClean="0"/>
              <a:t>) einer Menge von Maschinenbefehlen versteht man die mittlere Anzahl interner Taktzyklen pro Maschinenbefehl.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b="1" dirty="0" smtClean="0"/>
              <a:t>RISC-Architekturen:</a:t>
            </a:r>
            <a:r>
              <a:rPr lang="de-DE" dirty="0" smtClean="0"/>
              <a:t> Wenige, einfache Befehle wegen folgender Ziele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Hohe Ausführungsgeschwindigkeit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durch kleine Anzahl interner Zyklen pro Befehl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durch Fließbandverarbeitung (siehe später)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Programmlaufzeit =</a:t>
            </a:r>
          </a:p>
          <a:p>
            <a:pPr marL="0" indent="0">
              <a:lnSpc>
                <a:spcPct val="120000"/>
              </a:lnSpc>
            </a:pPr>
            <a:r>
              <a:rPr lang="de-DE" dirty="0"/>
              <a:t> </a:t>
            </a:r>
            <a:r>
              <a:rPr lang="de-DE" dirty="0" smtClean="0"/>
              <a:t>           Anzahl auszuführender Befehle * CPI-Wert * Dauer eines Taktzyklus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CISC-Maschinen: schwierig, unter CPI = 2 zu kommen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RISC-Maschinen: CPI möglichst nicht über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8960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A950CD1-D16D-429B-80D2-B6DB7E4431D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Reduced Instruction </a:t>
            </a:r>
            <a:r>
              <a:rPr lang="en-US" i="1" dirty="0"/>
              <a:t>Set Computers </a:t>
            </a:r>
            <a:r>
              <a:rPr lang="en-US" i="1" dirty="0" smtClean="0"/>
              <a:t>(RISC)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/>
              <a:t>Eigenschaften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</a:t>
            </a:r>
            <a:r>
              <a:rPr lang="de-DE" dirty="0" smtClean="0"/>
              <a:t>este Befehlswortlänge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LOAD/STORE-Architektur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einfache Adressierungsarten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„semantische Lücke“ zwischen Hochsprachen &amp; Assemblerbefehlen durch Compiler überbrückt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statt aufwändiger Hardware zur Beseitigung von Besonderheiten (z.B. 256 MB-Grenze bei MIPS, 16-Bit Konstanten) wird diese Aufgabe der Software übertragen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rein in Hardware realisierbar („mit Gattern und Flip-Flops“, 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Kapitel 3), keine Mikroprogrammierung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ym typeface="Wingdings"/>
              </a:rPr>
              <a:t> </a:t>
            </a:r>
            <a:r>
              <a:rPr lang="de-DE" b="1" dirty="0" smtClean="0"/>
              <a:t>Nahezu jeder heutige Rechner ist eine RISC-Maschine.</a:t>
            </a:r>
          </a:p>
        </p:txBody>
      </p:sp>
      <p:pic>
        <p:nvPicPr>
          <p:cNvPr id="6" name="Picture 5" descr="MPj043316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725144"/>
            <a:ext cx="373509" cy="3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6294438" y="1844824"/>
            <a:ext cx="2597150" cy="215900"/>
            <a:chOff x="3878" y="1253"/>
            <a:chExt cx="1636" cy="136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878" y="1253"/>
              <a:ext cx="1636" cy="1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286" y="12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694" y="12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106" y="12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426075" y="2204864"/>
            <a:ext cx="3465513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ld $2,..; ld $3,..; add $3,$3,$2; sw $3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561138" y="2564904"/>
            <a:ext cx="2330450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dirty="0" smtClean="0"/>
              <a:t>z.B. keine indirekte Adr.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37885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13326BC-92FB-4A48-9A2B-D51996131D4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Signalprozessoren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DSP = </a:t>
            </a:r>
            <a:r>
              <a:rPr lang="en-US" i="1" dirty="0" smtClean="0"/>
              <a:t>Digital Signal Processing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Spezialanwendungen für Rechner, in der Regel in eingebetteten Systemen </a:t>
            </a:r>
            <a:r>
              <a:rPr lang="en-US" i="1" dirty="0" smtClean="0"/>
              <a:t>(embedded systems)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IT ist in eine Umgebung eingebettet, z.B.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 Telekommunikationsbereich (Mobiltelefon)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 Automobilbereich (Spurhalteassistent)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 Consumerbereich (Audio/Video-Komprimierung)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Wichtige Teilaufgabe: Digitale Signalverarbeitung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r>
              <a:rPr lang="de-DE" i="1" dirty="0" smtClean="0"/>
              <a:t>w</a:t>
            </a:r>
            <a:r>
              <a:rPr lang="de-DE" dirty="0" smtClean="0"/>
              <a:t> und </a:t>
            </a:r>
            <a:r>
              <a:rPr lang="de-DE" i="1" dirty="0" smtClean="0"/>
              <a:t>x</a:t>
            </a:r>
            <a:r>
              <a:rPr lang="de-DE" dirty="0" smtClean="0"/>
              <a:t> sind Signale (mathematisch: Abbildungen von der Zeit auf Signalwerte)</a:t>
            </a:r>
            <a:endParaRPr lang="de-DE" dirty="0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99592" y="5013176"/>
            <a:ext cx="7121519" cy="527051"/>
            <a:chOff x="295" y="1102"/>
            <a:chExt cx="4486" cy="33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00" y="1117"/>
              <a:ext cx="771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914400"/>
              <a:r>
                <a:rPr lang="en-US" sz="2000" dirty="0"/>
                <a:t>Filter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837" y="1253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061" y="1253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 dirty="0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5" y="1117"/>
              <a:ext cx="13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 sz="2000" dirty="0" smtClean="0">
                  <a:solidFill>
                    <a:schemeClr val="tx1"/>
                  </a:solidFill>
                </a:rPr>
                <a:t>Eingangsfolge </a:t>
              </a:r>
              <a:r>
                <a:rPr lang="de-DE" sz="2000" i="1" dirty="0" smtClean="0">
                  <a:solidFill>
                    <a:schemeClr val="tx1"/>
                  </a:solidFill>
                </a:rPr>
                <a:t>w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470" y="1102"/>
              <a:ext cx="13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 sz="2000" dirty="0" smtClean="0">
                  <a:solidFill>
                    <a:schemeClr val="tx1"/>
                  </a:solidFill>
                </a:rPr>
                <a:t>Ausgangsfolge </a:t>
              </a:r>
              <a:r>
                <a:rPr lang="de-DE" sz="2000" i="1" dirty="0" smtClean="0">
                  <a:solidFill>
                    <a:schemeClr val="tx1"/>
                  </a:solidFill>
                </a:rPr>
                <a:t>x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42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2EFB26F-2611-41BE-AF23-28FBE7F77C1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Signalprozessoren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Eigenschaften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Optimiert für Digitale Signalverarbeitung</a:t>
            </a:r>
            <a:br>
              <a:rPr lang="de-DE" dirty="0" smtClean="0"/>
            </a:br>
            <a:r>
              <a:rPr lang="de-DE" dirty="0" smtClean="0"/>
              <a:t>(z.B. Filter, Fourier-Transformation, …)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Heterogene Registersätze, eingeteilt für Spezialzwecke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Teilweise parallele Befehlsabarbeitung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Spezielle Adressrechenwerke / Adressierungsmodi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Multiply-Accumulate</a:t>
            </a:r>
            <a:r>
              <a:rPr lang="de-DE" dirty="0" smtClean="0"/>
              <a:t>-Befehl </a:t>
            </a:r>
            <a:r>
              <a:rPr lang="de-DE" i="1" dirty="0" smtClean="0"/>
              <a:t>(a = a + b * c)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Zero-Overhead</a:t>
            </a:r>
            <a:r>
              <a:rPr lang="de-DE" dirty="0" smtClean="0"/>
              <a:t> Loops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Sättigungsarithmetik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Effizienz und Realzeitverhalten extrem wichtig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8113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8561F0E-BCA2-417C-8E64-DC7ECAE2CF2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DSPs: Heterogene Registersätze</a:t>
            </a:r>
            <a:endParaRPr lang="de-DE" dirty="0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 Infineon TriCore 1.3: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Separate Adress- &amp;</a:t>
            </a:r>
            <a:br>
              <a:rPr lang="de-DE" dirty="0" smtClean="0"/>
            </a:br>
            <a:r>
              <a:rPr lang="de-DE" dirty="0" smtClean="0"/>
              <a:t>Datenregister</a:t>
            </a:r>
            <a:endParaRPr lang="de-DE" b="1" dirty="0">
              <a:latin typeface="Courier New" pitchFamily="49" charset="0"/>
            </a:endParaRPr>
          </a:p>
        </p:txBody>
      </p:sp>
      <p:graphicFrame>
        <p:nvGraphicFramePr>
          <p:cNvPr id="35" name="Group 6"/>
          <p:cNvGraphicFramePr>
            <a:graphicFrameLocks noGrp="1"/>
          </p:cNvGraphicFramePr>
          <p:nvPr/>
        </p:nvGraphicFramePr>
        <p:xfrm>
          <a:off x="4464050" y="1749425"/>
          <a:ext cx="1981200" cy="4394208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A14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A9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A8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A6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A4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4233863" y="1462088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i="1" dirty="0" smtClean="0">
                <a:latin typeface="Arial" charset="0"/>
                <a:ea typeface="ヒラギノ角ゴ Pro W3" pitchFamily="96" charset="-128"/>
              </a:rPr>
              <a:t>Address Registers</a:t>
            </a:r>
            <a:endParaRPr lang="en-US" sz="1800" b="1" i="1" dirty="0"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6443663" y="1460500"/>
            <a:ext cx="1790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i="1" dirty="0" smtClean="0">
                <a:latin typeface="Arial" charset="0"/>
                <a:ea typeface="ヒラギノ角ゴ Pro W3" pitchFamily="96" charset="-128"/>
              </a:rPr>
              <a:t>Data Registers</a:t>
            </a:r>
            <a:endParaRPr lang="en-US" sz="1800" b="1" i="1" dirty="0">
              <a:latin typeface="Arial" charset="0"/>
              <a:ea typeface="ヒラギノ角ゴ Pro W3" pitchFamily="96" charset="-128"/>
            </a:endParaRPr>
          </a:p>
        </p:txBody>
      </p:sp>
      <p:graphicFrame>
        <p:nvGraphicFramePr>
          <p:cNvPr id="38" name="Group 44"/>
          <p:cNvGraphicFramePr>
            <a:graphicFrameLocks noGrp="1"/>
          </p:cNvGraphicFramePr>
          <p:nvPr/>
        </p:nvGraphicFramePr>
        <p:xfrm>
          <a:off x="6445250" y="1749425"/>
          <a:ext cx="1981200" cy="4394208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D14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D9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D8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D6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D4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282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64DB011-9F14-4282-A4B8-596F59CBB7E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10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DSPs: Heterogene Registersätze</a:t>
            </a:r>
          </a:p>
        </p:txBody>
      </p:sp>
      <p:sp>
        <p:nvSpPr>
          <p:cNvPr id="678990" name="Rectangle 78"/>
          <p:cNvSpPr>
            <a:spLocks noChangeArrowheads="1"/>
          </p:cNvSpPr>
          <p:nvPr/>
        </p:nvSpPr>
        <p:spPr bwMode="auto">
          <a:xfrm>
            <a:off x="179388" y="1412875"/>
            <a:ext cx="38163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ts val="2000"/>
              </a:lnSpc>
            </a:pPr>
            <a:r>
              <a:rPr lang="de-DE" sz="2000" b="1" dirty="0"/>
              <a:t>Beispiel Infineon TriCore 1.3: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Separate Adress- &amp; Datenregister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Register mit besonderer Bedeutung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64-bit Datenregister </a:t>
            </a:r>
            <a:r>
              <a:rPr lang="en-US" sz="2000" i="1" dirty="0" smtClean="0"/>
              <a:t>(extended Regs)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Oberer </a:t>
            </a:r>
            <a:r>
              <a:rPr lang="de-DE" sz="2000" dirty="0"/>
              <a:t>&amp; unterer Kontext </a:t>
            </a:r>
            <a:r>
              <a:rPr lang="de-DE" sz="2000" i="1" dirty="0"/>
              <a:t>(UC &amp; LC)</a:t>
            </a:r>
            <a:r>
              <a:rPr lang="de-DE" sz="2000" dirty="0"/>
              <a:t>: </a:t>
            </a:r>
            <a:r>
              <a:rPr lang="de-DE" sz="2000" i="1" dirty="0"/>
              <a:t>UC</a:t>
            </a:r>
            <a:r>
              <a:rPr lang="de-DE" sz="2000" dirty="0"/>
              <a:t> bei Funktionsaufruf automatisch gesichert, </a:t>
            </a:r>
            <a:r>
              <a:rPr lang="de-DE" sz="2000" i="1" dirty="0"/>
              <a:t>LC</a:t>
            </a:r>
            <a:r>
              <a:rPr lang="de-DE" sz="2000" dirty="0"/>
              <a:t> nicht</a:t>
            </a:r>
          </a:p>
        </p:txBody>
      </p:sp>
      <p:sp>
        <p:nvSpPr>
          <p:cNvPr id="678991" name="Rectangle 79"/>
          <p:cNvSpPr>
            <a:spLocks noChangeArrowheads="1"/>
          </p:cNvSpPr>
          <p:nvPr/>
        </p:nvSpPr>
        <p:spPr bwMode="auto">
          <a:xfrm>
            <a:off x="6445250" y="1749425"/>
            <a:ext cx="1981200" cy="2184400"/>
          </a:xfrm>
          <a:prstGeom prst="rect">
            <a:avLst/>
          </a:prstGeom>
          <a:solidFill>
            <a:srgbClr val="AAA28D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8992" name="Rectangle 80"/>
          <p:cNvSpPr>
            <a:spLocks noChangeArrowheads="1"/>
          </p:cNvSpPr>
          <p:nvPr/>
        </p:nvSpPr>
        <p:spPr bwMode="auto">
          <a:xfrm>
            <a:off x="4464050" y="1751013"/>
            <a:ext cx="1981200" cy="1655762"/>
          </a:xfrm>
          <a:prstGeom prst="rect">
            <a:avLst/>
          </a:prstGeom>
          <a:solidFill>
            <a:srgbClr val="AAA28D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8993" name="Rectangle 81"/>
          <p:cNvSpPr>
            <a:spLocks noChangeArrowheads="1"/>
          </p:cNvSpPr>
          <p:nvPr/>
        </p:nvSpPr>
        <p:spPr bwMode="auto">
          <a:xfrm>
            <a:off x="6445250" y="3933825"/>
            <a:ext cx="1981200" cy="2232025"/>
          </a:xfrm>
          <a:prstGeom prst="rect">
            <a:avLst/>
          </a:prstGeom>
          <a:solidFill>
            <a:srgbClr val="AAA28D">
              <a:alpha val="50000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8994" name="Rectangle 82"/>
          <p:cNvSpPr>
            <a:spLocks noChangeArrowheads="1"/>
          </p:cNvSpPr>
          <p:nvPr/>
        </p:nvSpPr>
        <p:spPr bwMode="auto">
          <a:xfrm>
            <a:off x="4464050" y="3933825"/>
            <a:ext cx="1981200" cy="1655763"/>
          </a:xfrm>
          <a:prstGeom prst="rect">
            <a:avLst/>
          </a:prstGeom>
          <a:solidFill>
            <a:srgbClr val="AAA28D">
              <a:alpha val="50000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graphicFrame>
        <p:nvGraphicFramePr>
          <p:cNvPr id="67899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88859"/>
              </p:ext>
            </p:extLst>
          </p:nvPr>
        </p:nvGraphicFramePr>
        <p:xfrm>
          <a:off x="4464050" y="1749425"/>
          <a:ext cx="1981200" cy="4394208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A15 (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Implicit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AREG)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A14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A11 (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Return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Addr)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A10 (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Ptr)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A9 (Global AREG)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A8 (Global AREG)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A6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A4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 (Global AREG)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A0 (Global AREG)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9031" name="Text Box 119"/>
          <p:cNvSpPr txBox="1">
            <a:spLocks noChangeArrowheads="1"/>
          </p:cNvSpPr>
          <p:nvPr/>
        </p:nvSpPr>
        <p:spPr bwMode="auto">
          <a:xfrm>
            <a:off x="4233863" y="1462088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i="1" dirty="0" smtClean="0">
                <a:latin typeface="Arial" charset="0"/>
                <a:ea typeface="ヒラギノ角ゴ Pro W3" pitchFamily="96" charset="-128"/>
              </a:rPr>
              <a:t>Address Registers</a:t>
            </a:r>
            <a:endParaRPr lang="en-US" sz="1800" b="1" i="1" dirty="0"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679032" name="Text Box 120"/>
          <p:cNvSpPr txBox="1">
            <a:spLocks noChangeArrowheads="1"/>
          </p:cNvSpPr>
          <p:nvPr/>
        </p:nvSpPr>
        <p:spPr bwMode="auto">
          <a:xfrm>
            <a:off x="6443663" y="1460500"/>
            <a:ext cx="1790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>
                <a:latin typeface="Arial" charset="0"/>
                <a:ea typeface="ヒラギノ角ゴ Pro W3" pitchFamily="96" charset="-128"/>
              </a:rPr>
              <a:t>Data Registers</a:t>
            </a:r>
          </a:p>
        </p:txBody>
      </p:sp>
      <p:graphicFrame>
        <p:nvGraphicFramePr>
          <p:cNvPr id="679033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23699"/>
              </p:ext>
            </p:extLst>
          </p:nvPr>
        </p:nvGraphicFramePr>
        <p:xfrm>
          <a:off x="6445250" y="1749425"/>
          <a:ext cx="1981200" cy="4394208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D15 (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Implicit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DREG)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D14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D9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D8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D6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D4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9069" name="AutoShape 157"/>
          <p:cNvSpPr>
            <a:spLocks/>
          </p:cNvSpPr>
          <p:nvPr/>
        </p:nvSpPr>
        <p:spPr bwMode="auto">
          <a:xfrm>
            <a:off x="8497888" y="1749425"/>
            <a:ext cx="73025" cy="504825"/>
          </a:xfrm>
          <a:prstGeom prst="rightBrace">
            <a:avLst>
              <a:gd name="adj1" fmla="val 576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9070" name="Text Box 158"/>
          <p:cNvSpPr txBox="1">
            <a:spLocks noChangeArrowheads="1"/>
          </p:cNvSpPr>
          <p:nvPr/>
        </p:nvSpPr>
        <p:spPr bwMode="auto">
          <a:xfrm>
            <a:off x="8420100" y="1836738"/>
            <a:ext cx="596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E14</a:t>
            </a:r>
          </a:p>
        </p:txBody>
      </p:sp>
      <p:sp>
        <p:nvSpPr>
          <p:cNvPr id="679071" name="AutoShape 159"/>
          <p:cNvSpPr>
            <a:spLocks/>
          </p:cNvSpPr>
          <p:nvPr/>
        </p:nvSpPr>
        <p:spPr bwMode="auto">
          <a:xfrm>
            <a:off x="8497888" y="2325688"/>
            <a:ext cx="73025" cy="504825"/>
          </a:xfrm>
          <a:prstGeom prst="rightBrace">
            <a:avLst>
              <a:gd name="adj1" fmla="val 576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9072" name="Text Box 160"/>
          <p:cNvSpPr txBox="1">
            <a:spLocks noChangeArrowheads="1"/>
          </p:cNvSpPr>
          <p:nvPr/>
        </p:nvSpPr>
        <p:spPr bwMode="auto">
          <a:xfrm>
            <a:off x="8434388" y="2413000"/>
            <a:ext cx="596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E12</a:t>
            </a:r>
          </a:p>
        </p:txBody>
      </p:sp>
      <p:sp>
        <p:nvSpPr>
          <p:cNvPr id="679073" name="AutoShape 161"/>
          <p:cNvSpPr>
            <a:spLocks/>
          </p:cNvSpPr>
          <p:nvPr/>
        </p:nvSpPr>
        <p:spPr bwMode="auto">
          <a:xfrm>
            <a:off x="8497888" y="2828925"/>
            <a:ext cx="73025" cy="504825"/>
          </a:xfrm>
          <a:prstGeom prst="rightBrace">
            <a:avLst>
              <a:gd name="adj1" fmla="val 576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9074" name="Text Box 162"/>
          <p:cNvSpPr txBox="1">
            <a:spLocks noChangeArrowheads="1"/>
          </p:cNvSpPr>
          <p:nvPr/>
        </p:nvSpPr>
        <p:spPr bwMode="auto">
          <a:xfrm>
            <a:off x="3709988" y="2433638"/>
            <a:ext cx="520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>
                <a:latin typeface="Arial" charset="0"/>
                <a:ea typeface="ヒラギノ角ゴ Pro W3" pitchFamily="96" charset="-128"/>
              </a:rPr>
              <a:t>UC</a:t>
            </a:r>
          </a:p>
        </p:txBody>
      </p:sp>
      <p:sp>
        <p:nvSpPr>
          <p:cNvPr id="679075" name="AutoShape 163"/>
          <p:cNvSpPr>
            <a:spLocks/>
          </p:cNvSpPr>
          <p:nvPr/>
        </p:nvSpPr>
        <p:spPr bwMode="auto">
          <a:xfrm>
            <a:off x="8497888" y="3405188"/>
            <a:ext cx="73025" cy="504825"/>
          </a:xfrm>
          <a:prstGeom prst="rightBrace">
            <a:avLst>
              <a:gd name="adj1" fmla="val 576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9076" name="Text Box 164"/>
          <p:cNvSpPr txBox="1">
            <a:spLocks noChangeArrowheads="1"/>
          </p:cNvSpPr>
          <p:nvPr/>
        </p:nvSpPr>
        <p:spPr bwMode="auto">
          <a:xfrm>
            <a:off x="8434388" y="3492500"/>
            <a:ext cx="469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E8</a:t>
            </a:r>
          </a:p>
        </p:txBody>
      </p:sp>
      <p:sp>
        <p:nvSpPr>
          <p:cNvPr id="679077" name="AutoShape 165"/>
          <p:cNvSpPr>
            <a:spLocks/>
          </p:cNvSpPr>
          <p:nvPr/>
        </p:nvSpPr>
        <p:spPr bwMode="auto">
          <a:xfrm>
            <a:off x="8497888" y="3981450"/>
            <a:ext cx="73025" cy="504825"/>
          </a:xfrm>
          <a:prstGeom prst="rightBrace">
            <a:avLst>
              <a:gd name="adj1" fmla="val 576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9078" name="Text Box 166"/>
          <p:cNvSpPr txBox="1">
            <a:spLocks noChangeArrowheads="1"/>
          </p:cNvSpPr>
          <p:nvPr/>
        </p:nvSpPr>
        <p:spPr bwMode="auto">
          <a:xfrm>
            <a:off x="8434388" y="4068763"/>
            <a:ext cx="46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E6</a:t>
            </a:r>
          </a:p>
        </p:txBody>
      </p:sp>
      <p:sp>
        <p:nvSpPr>
          <p:cNvPr id="679079" name="AutoShape 167"/>
          <p:cNvSpPr>
            <a:spLocks/>
          </p:cNvSpPr>
          <p:nvPr/>
        </p:nvSpPr>
        <p:spPr bwMode="auto">
          <a:xfrm>
            <a:off x="8497888" y="4486275"/>
            <a:ext cx="73025" cy="504825"/>
          </a:xfrm>
          <a:prstGeom prst="rightBrace">
            <a:avLst>
              <a:gd name="adj1" fmla="val 576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9080" name="Text Box 168"/>
          <p:cNvSpPr txBox="1">
            <a:spLocks noChangeArrowheads="1"/>
          </p:cNvSpPr>
          <p:nvPr/>
        </p:nvSpPr>
        <p:spPr bwMode="auto">
          <a:xfrm>
            <a:off x="8434388" y="4573588"/>
            <a:ext cx="46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E4</a:t>
            </a:r>
          </a:p>
        </p:txBody>
      </p:sp>
      <p:sp>
        <p:nvSpPr>
          <p:cNvPr id="679081" name="AutoShape 169"/>
          <p:cNvSpPr>
            <a:spLocks/>
          </p:cNvSpPr>
          <p:nvPr/>
        </p:nvSpPr>
        <p:spPr bwMode="auto">
          <a:xfrm>
            <a:off x="8497888" y="5060950"/>
            <a:ext cx="73025" cy="504825"/>
          </a:xfrm>
          <a:prstGeom prst="rightBrace">
            <a:avLst>
              <a:gd name="adj1" fmla="val 576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9082" name="Text Box 170"/>
          <p:cNvSpPr txBox="1">
            <a:spLocks noChangeArrowheads="1"/>
          </p:cNvSpPr>
          <p:nvPr/>
        </p:nvSpPr>
        <p:spPr bwMode="auto">
          <a:xfrm>
            <a:off x="8434388" y="5148263"/>
            <a:ext cx="46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E2</a:t>
            </a:r>
          </a:p>
        </p:txBody>
      </p:sp>
      <p:sp>
        <p:nvSpPr>
          <p:cNvPr id="679083" name="AutoShape 171"/>
          <p:cNvSpPr>
            <a:spLocks/>
          </p:cNvSpPr>
          <p:nvPr/>
        </p:nvSpPr>
        <p:spPr bwMode="auto">
          <a:xfrm>
            <a:off x="8497888" y="5638800"/>
            <a:ext cx="73025" cy="504825"/>
          </a:xfrm>
          <a:prstGeom prst="rightBrace">
            <a:avLst>
              <a:gd name="adj1" fmla="val 576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9084" name="Text Box 172"/>
          <p:cNvSpPr txBox="1">
            <a:spLocks noChangeArrowheads="1"/>
          </p:cNvSpPr>
          <p:nvPr/>
        </p:nvSpPr>
        <p:spPr bwMode="auto">
          <a:xfrm>
            <a:off x="8434388" y="5726113"/>
            <a:ext cx="46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E0</a:t>
            </a:r>
          </a:p>
        </p:txBody>
      </p:sp>
      <p:sp>
        <p:nvSpPr>
          <p:cNvPr id="679085" name="AutoShape 173"/>
          <p:cNvSpPr>
            <a:spLocks/>
          </p:cNvSpPr>
          <p:nvPr/>
        </p:nvSpPr>
        <p:spPr bwMode="auto">
          <a:xfrm>
            <a:off x="4284663" y="1749425"/>
            <a:ext cx="144462" cy="1657350"/>
          </a:xfrm>
          <a:prstGeom prst="leftBrace">
            <a:avLst>
              <a:gd name="adj1" fmla="val 9560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9086" name="AutoShape 174"/>
          <p:cNvSpPr>
            <a:spLocks/>
          </p:cNvSpPr>
          <p:nvPr/>
        </p:nvSpPr>
        <p:spPr bwMode="auto">
          <a:xfrm>
            <a:off x="4284663" y="3981450"/>
            <a:ext cx="144462" cy="1584325"/>
          </a:xfrm>
          <a:prstGeom prst="leftBrace">
            <a:avLst>
              <a:gd name="adj1" fmla="val 9139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9087" name="Text Box 175"/>
          <p:cNvSpPr txBox="1">
            <a:spLocks noChangeArrowheads="1"/>
          </p:cNvSpPr>
          <p:nvPr/>
        </p:nvSpPr>
        <p:spPr bwMode="auto">
          <a:xfrm>
            <a:off x="3708400" y="4630738"/>
            <a:ext cx="495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>
                <a:latin typeface="Arial" charset="0"/>
                <a:ea typeface="ヒラギノ角ゴ Pro W3" pitchFamily="96" charset="-128"/>
              </a:rPr>
              <a:t>LC</a:t>
            </a:r>
          </a:p>
        </p:txBody>
      </p:sp>
      <p:sp>
        <p:nvSpPr>
          <p:cNvPr id="679088" name="Text Box 176"/>
          <p:cNvSpPr txBox="1">
            <a:spLocks noChangeArrowheads="1"/>
          </p:cNvSpPr>
          <p:nvPr/>
        </p:nvSpPr>
        <p:spPr bwMode="auto">
          <a:xfrm>
            <a:off x="8435975" y="2917825"/>
            <a:ext cx="596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E10</a:t>
            </a:r>
          </a:p>
        </p:txBody>
      </p:sp>
    </p:spTree>
    <p:extLst>
      <p:ext uri="{BB962C8B-B14F-4D97-AF65-F5344CB8AC3E}">
        <p14:creationId xmlns:p14="http://schemas.microsoft.com/office/powerpoint/2010/main" val="2941311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91" grpId="0" animBg="1"/>
      <p:bldP spid="678992" grpId="0" animBg="1"/>
      <p:bldP spid="678993" grpId="0" animBg="1"/>
      <p:bldP spid="678994" grpId="0" animBg="1"/>
      <p:bldP spid="679069" grpId="0" animBg="1"/>
      <p:bldP spid="679070" grpId="0"/>
      <p:bldP spid="679071" grpId="0" animBg="1"/>
      <p:bldP spid="679072" grpId="0"/>
      <p:bldP spid="679073" grpId="0" animBg="1"/>
      <p:bldP spid="679074" grpId="0"/>
      <p:bldP spid="679075" grpId="0" animBg="1"/>
      <p:bldP spid="679076" grpId="0"/>
      <p:bldP spid="679077" grpId="0" animBg="1"/>
      <p:bldP spid="679078" grpId="0"/>
      <p:bldP spid="679079" grpId="0" animBg="1"/>
      <p:bldP spid="679080" grpId="0"/>
      <p:bldP spid="679081" grpId="0" animBg="1"/>
      <p:bldP spid="679082" grpId="0"/>
      <p:bldP spid="679083" grpId="0" animBg="1"/>
      <p:bldP spid="679084" grpId="0"/>
      <p:bldP spid="679085" grpId="0" animBg="1"/>
      <p:bldP spid="679086" grpId="0" animBg="1"/>
      <p:bldP spid="679087" grpId="0"/>
      <p:bldP spid="6790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7337EED-8E4C-48A5-82F6-006EC00BB94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(2)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6"/>
            </a:pPr>
            <a:r>
              <a:rPr lang="de-DE" b="1" dirty="0" smtClean="0"/>
              <a:t>Grundlagen der Rechnerarchitektur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…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/>
              <a:t>Aufbau einer </a:t>
            </a:r>
            <a:r>
              <a:rPr lang="de-DE" dirty="0" smtClean="0"/>
              <a:t>MIPS-Einzelzyklusmaschine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Befehlsholphase </a:t>
            </a:r>
            <a:r>
              <a:rPr lang="en-US" sz="2000" i="1" dirty="0" smtClean="0"/>
              <a:t>(Instruction Fetch)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Dekodierphase </a:t>
            </a:r>
            <a:r>
              <a:rPr lang="en-US" sz="2000" i="1" dirty="0" smtClean="0"/>
              <a:t>(Instruction Decode)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Ausführungsphase </a:t>
            </a:r>
            <a:r>
              <a:rPr lang="en-US" sz="2000" i="1" dirty="0" smtClean="0"/>
              <a:t>(Execute)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Speicherzugriff </a:t>
            </a:r>
            <a:r>
              <a:rPr lang="en-US" sz="2000" i="1" dirty="0" smtClean="0"/>
              <a:t>(Memory Access)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Register zurückschreiben </a:t>
            </a:r>
            <a:r>
              <a:rPr lang="en-US" sz="2000" i="1" dirty="0" smtClean="0"/>
              <a:t>(Write Back)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84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698F5E8-3F59-430C-9907-A6E837FD9BF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DSPs: Teilweise Parallelität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 Infineon TriCore 1.3:</a:t>
            </a: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Integer Pipeline:</a:t>
            </a:r>
            <a:r>
              <a:rPr lang="de-DE" dirty="0" smtClean="0"/>
              <a:t>		Arithmetische Befehle,</a:t>
            </a:r>
            <a:br>
              <a:rPr lang="de-DE" dirty="0" smtClean="0"/>
            </a:br>
            <a:r>
              <a:rPr lang="de-DE" dirty="0" smtClean="0"/>
              <a:t>				bedingte Sprünge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Load/Store Pipeline:</a:t>
            </a:r>
            <a:r>
              <a:rPr lang="de-DE" dirty="0" smtClean="0"/>
              <a:t>		Speicherzugriffe, Adressarithmetik,</a:t>
            </a:r>
            <a:br>
              <a:rPr lang="de-DE" dirty="0" smtClean="0"/>
            </a:br>
            <a:r>
              <a:rPr lang="de-DE" dirty="0" smtClean="0"/>
              <a:t>				unbedingte Sprünge, Funktionsaufrufe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Loop-Pipeline:</a:t>
            </a:r>
            <a:r>
              <a:rPr lang="de-DE" dirty="0" smtClean="0"/>
              <a:t>		Schleifen-Befehle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Teilweise Parallelität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Pipelines</a:t>
            </a:r>
            <a:r>
              <a:rPr lang="de-DE" dirty="0" smtClean="0"/>
              <a:t> arbeiten im Idealfall unabhängig / parallel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Wenn nicht Idealfall:</a:t>
            </a:r>
            <a:br>
              <a:rPr lang="de-DE" dirty="0" smtClean="0"/>
            </a:br>
            <a:r>
              <a:rPr lang="en-US" i="1" dirty="0" smtClean="0"/>
              <a:t>Stall</a:t>
            </a:r>
            <a:r>
              <a:rPr lang="de-DE" dirty="0" smtClean="0"/>
              <a:t> in L/S-</a:t>
            </a:r>
            <a:r>
              <a:rPr lang="en-US" i="1" dirty="0" smtClean="0"/>
              <a:t>Pipeline</a:t>
            </a:r>
            <a:r>
              <a:rPr lang="de-DE" dirty="0" smtClean="0"/>
              <a:t> → </a:t>
            </a:r>
            <a:r>
              <a:rPr lang="en-US" i="1" dirty="0" smtClean="0"/>
              <a:t>Stall</a:t>
            </a:r>
            <a:r>
              <a:rPr lang="de-DE" dirty="0" smtClean="0"/>
              <a:t> in I-</a:t>
            </a:r>
            <a:r>
              <a:rPr lang="en-US" i="1" dirty="0" smtClean="0"/>
              <a:t>Pipeline</a:t>
            </a:r>
            <a:r>
              <a:rPr lang="de-DE" dirty="0" smtClean="0"/>
              <a:t> und umgekehrt</a:t>
            </a:r>
          </a:p>
        </p:txBody>
      </p:sp>
    </p:spTree>
    <p:extLst>
      <p:ext uri="{BB962C8B-B14F-4D97-AF65-F5344CB8AC3E}">
        <p14:creationId xmlns:p14="http://schemas.microsoft.com/office/powerpoint/2010/main" val="903880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154711F-FD48-410D-93F8-A6948B1A8E1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DSPs: </a:t>
            </a:r>
            <a:r>
              <a:rPr lang="en-US" i="1" dirty="0" smtClean="0"/>
              <a:t>Address Generation Units (AGUs)</a:t>
            </a:r>
            <a:endParaRPr lang="en-US" i="1" dirty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8785225" cy="45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Allgemeine Architektur von Adressrechenwerken:</a:t>
            </a:r>
          </a:p>
        </p:txBody>
      </p:sp>
      <p:grpSp>
        <p:nvGrpSpPr>
          <p:cNvPr id="687133" name="Group 29"/>
          <p:cNvGrpSpPr>
            <a:grpSpLocks/>
          </p:cNvGrpSpPr>
          <p:nvPr/>
        </p:nvGrpSpPr>
        <p:grpSpPr bwMode="auto">
          <a:xfrm>
            <a:off x="3665538" y="3860800"/>
            <a:ext cx="2259012" cy="2016125"/>
            <a:chOff x="2309" y="2432"/>
            <a:chExt cx="1423" cy="1270"/>
          </a:xfrm>
        </p:grpSpPr>
        <p:grpSp>
          <p:nvGrpSpPr>
            <p:cNvPr id="687134" name="Group 30"/>
            <p:cNvGrpSpPr>
              <a:grpSpLocks/>
            </p:cNvGrpSpPr>
            <p:nvPr/>
          </p:nvGrpSpPr>
          <p:grpSpPr bwMode="auto">
            <a:xfrm>
              <a:off x="2698" y="2432"/>
              <a:ext cx="635" cy="726"/>
              <a:chOff x="2245" y="2250"/>
              <a:chExt cx="635" cy="726"/>
            </a:xfrm>
          </p:grpSpPr>
          <p:sp>
            <p:nvSpPr>
              <p:cNvPr id="687135" name="Rectangle 31"/>
              <p:cNvSpPr>
                <a:spLocks noChangeArrowheads="1"/>
              </p:cNvSpPr>
              <p:nvPr/>
            </p:nvSpPr>
            <p:spPr bwMode="auto">
              <a:xfrm>
                <a:off x="2381" y="2251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87136" name="Rectangle 32"/>
              <p:cNvSpPr>
                <a:spLocks noChangeArrowheads="1"/>
              </p:cNvSpPr>
              <p:nvPr/>
            </p:nvSpPr>
            <p:spPr bwMode="auto">
              <a:xfrm>
                <a:off x="2381" y="2433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87137" name="Rectangle 33"/>
              <p:cNvSpPr>
                <a:spLocks noChangeArrowheads="1"/>
              </p:cNvSpPr>
              <p:nvPr/>
            </p:nvSpPr>
            <p:spPr bwMode="auto">
              <a:xfrm>
                <a:off x="2381" y="2614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87138" name="Rectangle 34"/>
              <p:cNvSpPr>
                <a:spLocks noChangeArrowheads="1"/>
              </p:cNvSpPr>
              <p:nvPr/>
            </p:nvSpPr>
            <p:spPr bwMode="auto">
              <a:xfrm>
                <a:off x="2381" y="2795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87139" name="AutoShape 35"/>
              <p:cNvSpPr>
                <a:spLocks noChangeArrowheads="1"/>
              </p:cNvSpPr>
              <p:nvPr/>
            </p:nvSpPr>
            <p:spPr bwMode="auto">
              <a:xfrm rot="-16200000">
                <a:off x="1950" y="2545"/>
                <a:ext cx="726" cy="1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</p:grpSp>
        <p:sp>
          <p:nvSpPr>
            <p:cNvPr id="687140" name="Line 36"/>
            <p:cNvSpPr>
              <a:spLocks noChangeShapeType="1"/>
            </p:cNvSpPr>
            <p:nvPr/>
          </p:nvSpPr>
          <p:spPr bwMode="auto">
            <a:xfrm>
              <a:off x="3106" y="3158"/>
              <a:ext cx="0" cy="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7141" name="Text Box 37"/>
            <p:cNvSpPr txBox="1">
              <a:spLocks noChangeArrowheads="1"/>
            </p:cNvSpPr>
            <p:nvPr/>
          </p:nvSpPr>
          <p:spPr bwMode="auto">
            <a:xfrm>
              <a:off x="2309" y="3204"/>
              <a:ext cx="61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Adress-</a:t>
              </a:r>
            </a:p>
            <a:p>
              <a:pPr algn="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register</a:t>
              </a:r>
            </a:p>
          </p:txBody>
        </p:sp>
        <p:sp>
          <p:nvSpPr>
            <p:cNvPr id="687142" name="Text Box 38"/>
            <p:cNvSpPr txBox="1">
              <a:spLocks noChangeArrowheads="1"/>
            </p:cNvSpPr>
            <p:nvPr/>
          </p:nvSpPr>
          <p:spPr bwMode="auto">
            <a:xfrm>
              <a:off x="3061" y="3425"/>
              <a:ext cx="671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Effektive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Adresse</a:t>
              </a:r>
            </a:p>
          </p:txBody>
        </p:sp>
        <p:sp>
          <p:nvSpPr>
            <p:cNvPr id="687143" name="Line 39"/>
            <p:cNvSpPr>
              <a:spLocks noChangeShapeType="1"/>
            </p:cNvSpPr>
            <p:nvPr/>
          </p:nvSpPr>
          <p:spPr bwMode="auto">
            <a:xfrm flipV="1">
              <a:off x="2608" y="2886"/>
              <a:ext cx="363" cy="2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7144" name="Line 40"/>
            <p:cNvSpPr>
              <a:spLocks noChangeShapeType="1"/>
            </p:cNvSpPr>
            <p:nvPr/>
          </p:nvSpPr>
          <p:spPr bwMode="auto">
            <a:xfrm flipH="1" flipV="1">
              <a:off x="3107" y="3294"/>
              <a:ext cx="317" cy="1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87145" name="Group 41"/>
          <p:cNvGrpSpPr>
            <a:grpSpLocks/>
          </p:cNvGrpSpPr>
          <p:nvPr/>
        </p:nvGrpSpPr>
        <p:grpSpPr bwMode="auto">
          <a:xfrm>
            <a:off x="4067175" y="2060575"/>
            <a:ext cx="838200" cy="2374900"/>
            <a:chOff x="2562" y="1299"/>
            <a:chExt cx="528" cy="1496"/>
          </a:xfrm>
        </p:grpSpPr>
        <p:sp>
          <p:nvSpPr>
            <p:cNvPr id="687146" name="Line 42"/>
            <p:cNvSpPr>
              <a:spLocks noChangeShapeType="1"/>
            </p:cNvSpPr>
            <p:nvPr/>
          </p:nvSpPr>
          <p:spPr bwMode="auto">
            <a:xfrm rot="-5400000">
              <a:off x="2630" y="2727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7147" name="Line 43"/>
            <p:cNvSpPr>
              <a:spLocks noChangeShapeType="1"/>
            </p:cNvSpPr>
            <p:nvPr/>
          </p:nvSpPr>
          <p:spPr bwMode="auto">
            <a:xfrm flipV="1">
              <a:off x="2562" y="1525"/>
              <a:ext cx="0" cy="12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7148" name="Text Box 44"/>
            <p:cNvSpPr txBox="1">
              <a:spLocks noChangeArrowheads="1"/>
            </p:cNvSpPr>
            <p:nvPr/>
          </p:nvSpPr>
          <p:spPr bwMode="auto">
            <a:xfrm>
              <a:off x="2562" y="1299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AR-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Zeiger</a:t>
              </a:r>
            </a:p>
          </p:txBody>
        </p:sp>
        <p:sp>
          <p:nvSpPr>
            <p:cNvPr id="687149" name="Line 45"/>
            <p:cNvSpPr>
              <a:spLocks noChangeShapeType="1"/>
            </p:cNvSpPr>
            <p:nvPr/>
          </p:nvSpPr>
          <p:spPr bwMode="auto">
            <a:xfrm flipV="1">
              <a:off x="2562" y="1570"/>
              <a:ext cx="363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87150" name="Group 46"/>
          <p:cNvGrpSpPr>
            <a:grpSpLocks/>
          </p:cNvGrpSpPr>
          <p:nvPr/>
        </p:nvGrpSpPr>
        <p:grpSpPr bwMode="auto">
          <a:xfrm>
            <a:off x="4498975" y="2062163"/>
            <a:ext cx="3014663" cy="1798637"/>
            <a:chOff x="2834" y="1299"/>
            <a:chExt cx="1899" cy="1133"/>
          </a:xfrm>
        </p:grpSpPr>
        <p:sp>
          <p:nvSpPr>
            <p:cNvPr id="687151" name="AutoShape 47"/>
            <p:cNvSpPr>
              <a:spLocks noChangeArrowheads="1"/>
            </p:cNvSpPr>
            <p:nvPr/>
          </p:nvSpPr>
          <p:spPr bwMode="auto">
            <a:xfrm>
              <a:off x="2834" y="2160"/>
              <a:ext cx="499" cy="13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687152" name="Line 48"/>
            <p:cNvSpPr>
              <a:spLocks noChangeShapeType="1"/>
            </p:cNvSpPr>
            <p:nvPr/>
          </p:nvSpPr>
          <p:spPr bwMode="auto">
            <a:xfrm>
              <a:off x="3106" y="2296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7153" name="Line 49"/>
            <p:cNvSpPr>
              <a:spLocks noChangeShapeType="1"/>
            </p:cNvSpPr>
            <p:nvPr/>
          </p:nvSpPr>
          <p:spPr bwMode="auto">
            <a:xfrm rot="-21600000">
              <a:off x="2925" y="1797"/>
              <a:ext cx="0" cy="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7154" name="Line 50"/>
            <p:cNvSpPr>
              <a:spLocks noChangeShapeType="1"/>
            </p:cNvSpPr>
            <p:nvPr/>
          </p:nvSpPr>
          <p:spPr bwMode="auto">
            <a:xfrm>
              <a:off x="2925" y="1797"/>
              <a:ext cx="104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7155" name="Text Box 51"/>
            <p:cNvSpPr txBox="1">
              <a:spLocks noChangeArrowheads="1"/>
            </p:cNvSpPr>
            <p:nvPr/>
          </p:nvSpPr>
          <p:spPr bwMode="auto">
            <a:xfrm>
              <a:off x="3941" y="1299"/>
              <a:ext cx="792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i="1" dirty="0">
                  <a:latin typeface="Arial" charset="0"/>
                  <a:ea typeface="ヒラギノ角ゴ Pro W3" pitchFamily="96" charset="-128"/>
                </a:rPr>
                <a:t>Immediate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Wert</a:t>
              </a:r>
            </a:p>
          </p:txBody>
        </p:sp>
        <p:sp>
          <p:nvSpPr>
            <p:cNvPr id="687156" name="Line 52"/>
            <p:cNvSpPr>
              <a:spLocks noChangeShapeType="1"/>
            </p:cNvSpPr>
            <p:nvPr/>
          </p:nvSpPr>
          <p:spPr bwMode="auto">
            <a:xfrm flipV="1">
              <a:off x="3969" y="1570"/>
              <a:ext cx="363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7157" name="Line 53"/>
            <p:cNvSpPr>
              <a:spLocks noChangeShapeType="1"/>
            </p:cNvSpPr>
            <p:nvPr/>
          </p:nvSpPr>
          <p:spPr bwMode="auto">
            <a:xfrm flipV="1">
              <a:off x="3969" y="1525"/>
              <a:ext cx="0" cy="2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687158" name="Rectangle 54"/>
          <p:cNvSpPr>
            <a:spLocks noChangeArrowheads="1"/>
          </p:cNvSpPr>
          <p:nvPr/>
        </p:nvSpPr>
        <p:spPr bwMode="auto">
          <a:xfrm>
            <a:off x="179388" y="1819275"/>
            <a:ext cx="3529012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Adressregister enthalten </a:t>
            </a:r>
            <a:r>
              <a:rPr lang="de-DE" sz="2000" i="1" dirty="0"/>
              <a:t>effektive Adressen</a:t>
            </a:r>
            <a:r>
              <a:rPr lang="de-DE" sz="2000" dirty="0"/>
              <a:t> zur Speicher-Adressierung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Befehlswort codiert, welches AR zu nutzen ist </a:t>
            </a:r>
            <a:r>
              <a:rPr lang="de-DE" sz="2000" i="1" dirty="0"/>
              <a:t>(AR-Zeiger)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ARs können explizit mit im Befehlswort codierten Konstanten geladen werden </a:t>
            </a:r>
            <a:r>
              <a:rPr lang="de-DE" sz="2000" i="1" dirty="0"/>
              <a:t>(Immediates)</a:t>
            </a:r>
          </a:p>
        </p:txBody>
      </p:sp>
    </p:spTree>
    <p:extLst>
      <p:ext uri="{BB962C8B-B14F-4D97-AF65-F5344CB8AC3E}">
        <p14:creationId xmlns:p14="http://schemas.microsoft.com/office/powerpoint/2010/main" val="2063804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6684EF9-B747-4E4B-BFF8-387D288CAEB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DSPs: </a:t>
            </a:r>
            <a:r>
              <a:rPr lang="en-US" i="1" dirty="0"/>
              <a:t>Address Generation Units (AGUs)</a:t>
            </a:r>
            <a:endParaRPr lang="de-DE" i="1" dirty="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8785225" cy="45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Allgemeine Architektur von Adressrechenwerken:</a:t>
            </a:r>
          </a:p>
        </p:txBody>
      </p:sp>
      <p:sp>
        <p:nvSpPr>
          <p:cNvPr id="689181" name="Rectangle 29"/>
          <p:cNvSpPr>
            <a:spLocks noChangeArrowheads="1"/>
          </p:cNvSpPr>
          <p:nvPr/>
        </p:nvSpPr>
        <p:spPr bwMode="auto">
          <a:xfrm>
            <a:off x="179388" y="1819275"/>
            <a:ext cx="3529012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ARs können über einfache ALU erhöht / erniedrigt werden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Erhöhung / Erniedrigung um </a:t>
            </a:r>
            <a:r>
              <a:rPr lang="en-US" sz="2000" i="1" dirty="0"/>
              <a:t>Offset</a:t>
            </a:r>
            <a:r>
              <a:rPr lang="en-US" sz="2000" dirty="0"/>
              <a:t> </a:t>
            </a:r>
            <a:r>
              <a:rPr lang="de-DE" sz="2000" dirty="0"/>
              <a:t>als </a:t>
            </a:r>
            <a:r>
              <a:rPr lang="en-US" sz="2000" i="1" dirty="0"/>
              <a:t>Immediate</a:t>
            </a:r>
            <a:r>
              <a:rPr lang="de-DE" sz="2000" dirty="0"/>
              <a:t>-Wert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Inkrement / Dekrement um Konstante „1“ als </a:t>
            </a:r>
            <a:r>
              <a:rPr lang="en-US" sz="2000" i="1" dirty="0"/>
              <a:t>Offset</a:t>
            </a:r>
          </a:p>
        </p:txBody>
      </p:sp>
      <p:grpSp>
        <p:nvGrpSpPr>
          <p:cNvPr id="689207" name="Group 55"/>
          <p:cNvGrpSpPr>
            <a:grpSpLocks/>
          </p:cNvGrpSpPr>
          <p:nvPr/>
        </p:nvGrpSpPr>
        <p:grpSpPr bwMode="auto">
          <a:xfrm>
            <a:off x="4930775" y="3213100"/>
            <a:ext cx="1296988" cy="1943100"/>
            <a:chOff x="3106" y="2024"/>
            <a:chExt cx="817" cy="1224"/>
          </a:xfrm>
        </p:grpSpPr>
        <p:grpSp>
          <p:nvGrpSpPr>
            <p:cNvPr id="689208" name="Group 56"/>
            <p:cNvGrpSpPr>
              <a:grpSpLocks/>
            </p:cNvGrpSpPr>
            <p:nvPr/>
          </p:nvGrpSpPr>
          <p:grpSpPr bwMode="auto">
            <a:xfrm>
              <a:off x="3469" y="2794"/>
              <a:ext cx="454" cy="182"/>
              <a:chOff x="3379" y="2432"/>
              <a:chExt cx="454" cy="182"/>
            </a:xfrm>
          </p:grpSpPr>
          <p:sp>
            <p:nvSpPr>
              <p:cNvPr id="689209" name="Freeform 57"/>
              <p:cNvSpPr>
                <a:spLocks/>
              </p:cNvSpPr>
              <p:nvPr/>
            </p:nvSpPr>
            <p:spPr bwMode="auto">
              <a:xfrm flipV="1">
                <a:off x="3606" y="2478"/>
                <a:ext cx="227" cy="136"/>
              </a:xfrm>
              <a:custGeom>
                <a:avLst/>
                <a:gdLst>
                  <a:gd name="T0" fmla="*/ 0 w 227"/>
                  <a:gd name="T1" fmla="*/ 45 h 136"/>
                  <a:gd name="T2" fmla="*/ 45 w 227"/>
                  <a:gd name="T3" fmla="*/ 0 h 136"/>
                  <a:gd name="T4" fmla="*/ 227 w 227"/>
                  <a:gd name="T5" fmla="*/ 0 h 136"/>
                  <a:gd name="T6" fmla="*/ 136 w 227"/>
                  <a:gd name="T7" fmla="*/ 136 h 136"/>
                  <a:gd name="T8" fmla="*/ 0 w 227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36">
                    <a:moveTo>
                      <a:pt x="0" y="45"/>
                    </a:moveTo>
                    <a:lnTo>
                      <a:pt x="45" y="0"/>
                    </a:lnTo>
                    <a:lnTo>
                      <a:pt x="227" y="0"/>
                    </a:lnTo>
                    <a:lnTo>
                      <a:pt x="136" y="136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89210" name="Freeform 58"/>
              <p:cNvSpPr>
                <a:spLocks/>
              </p:cNvSpPr>
              <p:nvPr/>
            </p:nvSpPr>
            <p:spPr bwMode="auto">
              <a:xfrm flipH="1" flipV="1">
                <a:off x="3379" y="2478"/>
                <a:ext cx="227" cy="136"/>
              </a:xfrm>
              <a:custGeom>
                <a:avLst/>
                <a:gdLst>
                  <a:gd name="T0" fmla="*/ 0 w 227"/>
                  <a:gd name="T1" fmla="*/ 45 h 136"/>
                  <a:gd name="T2" fmla="*/ 45 w 227"/>
                  <a:gd name="T3" fmla="*/ 0 h 136"/>
                  <a:gd name="T4" fmla="*/ 227 w 227"/>
                  <a:gd name="T5" fmla="*/ 0 h 136"/>
                  <a:gd name="T6" fmla="*/ 136 w 227"/>
                  <a:gd name="T7" fmla="*/ 136 h 136"/>
                  <a:gd name="T8" fmla="*/ 0 w 227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36">
                    <a:moveTo>
                      <a:pt x="0" y="45"/>
                    </a:moveTo>
                    <a:lnTo>
                      <a:pt x="45" y="0"/>
                    </a:lnTo>
                    <a:lnTo>
                      <a:pt x="227" y="0"/>
                    </a:lnTo>
                    <a:lnTo>
                      <a:pt x="136" y="136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89211" name="Text Box 59"/>
              <p:cNvSpPr txBox="1">
                <a:spLocks noChangeArrowheads="1"/>
              </p:cNvSpPr>
              <p:nvPr/>
            </p:nvSpPr>
            <p:spPr bwMode="auto">
              <a:xfrm>
                <a:off x="3398" y="2432"/>
                <a:ext cx="31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647700" indent="-457200"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600" dirty="0">
                    <a:latin typeface="Arial" charset="0"/>
                    <a:ea typeface="ヒラギノ角ゴ Pro W3" pitchFamily="96" charset="-128"/>
                  </a:rPr>
                  <a:t>+  -</a:t>
                </a:r>
              </a:p>
            </p:txBody>
          </p:sp>
        </p:grpSp>
        <p:sp>
          <p:nvSpPr>
            <p:cNvPr id="689212" name="Line 60"/>
            <p:cNvSpPr>
              <a:spLocks noChangeShapeType="1"/>
            </p:cNvSpPr>
            <p:nvPr/>
          </p:nvSpPr>
          <p:spPr bwMode="auto">
            <a:xfrm>
              <a:off x="3242" y="2024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13" name="Line 61"/>
            <p:cNvSpPr>
              <a:spLocks noChangeShapeType="1"/>
            </p:cNvSpPr>
            <p:nvPr/>
          </p:nvSpPr>
          <p:spPr bwMode="auto">
            <a:xfrm>
              <a:off x="3242" y="2024"/>
              <a:ext cx="45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14" name="Line 62"/>
            <p:cNvSpPr>
              <a:spLocks noChangeShapeType="1"/>
            </p:cNvSpPr>
            <p:nvPr/>
          </p:nvSpPr>
          <p:spPr bwMode="auto">
            <a:xfrm flipV="1">
              <a:off x="3696" y="2024"/>
              <a:ext cx="0" cy="81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15" name="Line 63"/>
            <p:cNvSpPr>
              <a:spLocks noChangeShapeType="1"/>
            </p:cNvSpPr>
            <p:nvPr/>
          </p:nvSpPr>
          <p:spPr bwMode="auto">
            <a:xfrm rot="-10800000">
              <a:off x="3560" y="2976"/>
              <a:ext cx="0" cy="2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16" name="Line 64"/>
            <p:cNvSpPr>
              <a:spLocks noChangeShapeType="1"/>
            </p:cNvSpPr>
            <p:nvPr/>
          </p:nvSpPr>
          <p:spPr bwMode="auto">
            <a:xfrm>
              <a:off x="3106" y="3248"/>
              <a:ext cx="45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89217" name="Group 65"/>
          <p:cNvGrpSpPr>
            <a:grpSpLocks/>
          </p:cNvGrpSpPr>
          <p:nvPr/>
        </p:nvGrpSpPr>
        <p:grpSpPr bwMode="auto">
          <a:xfrm>
            <a:off x="6261100" y="2925763"/>
            <a:ext cx="469900" cy="503237"/>
            <a:chOff x="3944" y="1843"/>
            <a:chExt cx="296" cy="317"/>
          </a:xfrm>
        </p:grpSpPr>
        <p:sp>
          <p:nvSpPr>
            <p:cNvPr id="689218" name="Line 66"/>
            <p:cNvSpPr>
              <a:spLocks noChangeShapeType="1"/>
            </p:cNvSpPr>
            <p:nvPr/>
          </p:nvSpPr>
          <p:spPr bwMode="auto">
            <a:xfrm>
              <a:off x="4149" y="2024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19" name="Text Box 67"/>
            <p:cNvSpPr txBox="1">
              <a:spLocks noChangeArrowheads="1"/>
            </p:cNvSpPr>
            <p:nvPr/>
          </p:nvSpPr>
          <p:spPr bwMode="auto">
            <a:xfrm>
              <a:off x="3944" y="1843"/>
              <a:ext cx="2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„1“</a:t>
              </a:r>
            </a:p>
          </p:txBody>
        </p:sp>
      </p:grpSp>
      <p:grpSp>
        <p:nvGrpSpPr>
          <p:cNvPr id="689220" name="Group 68"/>
          <p:cNvGrpSpPr>
            <a:grpSpLocks/>
          </p:cNvGrpSpPr>
          <p:nvPr/>
        </p:nvGrpSpPr>
        <p:grpSpPr bwMode="auto">
          <a:xfrm>
            <a:off x="3665538" y="3860800"/>
            <a:ext cx="2259012" cy="2016125"/>
            <a:chOff x="2309" y="2432"/>
            <a:chExt cx="1423" cy="1270"/>
          </a:xfrm>
        </p:grpSpPr>
        <p:grpSp>
          <p:nvGrpSpPr>
            <p:cNvPr id="689221" name="Group 69"/>
            <p:cNvGrpSpPr>
              <a:grpSpLocks/>
            </p:cNvGrpSpPr>
            <p:nvPr/>
          </p:nvGrpSpPr>
          <p:grpSpPr bwMode="auto">
            <a:xfrm>
              <a:off x="2698" y="2432"/>
              <a:ext cx="635" cy="726"/>
              <a:chOff x="2245" y="2250"/>
              <a:chExt cx="635" cy="726"/>
            </a:xfrm>
          </p:grpSpPr>
          <p:sp>
            <p:nvSpPr>
              <p:cNvPr id="689222" name="Rectangle 70"/>
              <p:cNvSpPr>
                <a:spLocks noChangeArrowheads="1"/>
              </p:cNvSpPr>
              <p:nvPr/>
            </p:nvSpPr>
            <p:spPr bwMode="auto">
              <a:xfrm>
                <a:off x="2381" y="2251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89223" name="Rectangle 71"/>
              <p:cNvSpPr>
                <a:spLocks noChangeArrowheads="1"/>
              </p:cNvSpPr>
              <p:nvPr/>
            </p:nvSpPr>
            <p:spPr bwMode="auto">
              <a:xfrm>
                <a:off x="2381" y="2433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89224" name="Rectangle 72"/>
              <p:cNvSpPr>
                <a:spLocks noChangeArrowheads="1"/>
              </p:cNvSpPr>
              <p:nvPr/>
            </p:nvSpPr>
            <p:spPr bwMode="auto">
              <a:xfrm>
                <a:off x="2381" y="2614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89225" name="Rectangle 73"/>
              <p:cNvSpPr>
                <a:spLocks noChangeArrowheads="1"/>
              </p:cNvSpPr>
              <p:nvPr/>
            </p:nvSpPr>
            <p:spPr bwMode="auto">
              <a:xfrm>
                <a:off x="2381" y="2795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89226" name="AutoShape 74"/>
              <p:cNvSpPr>
                <a:spLocks noChangeArrowheads="1"/>
              </p:cNvSpPr>
              <p:nvPr/>
            </p:nvSpPr>
            <p:spPr bwMode="auto">
              <a:xfrm rot="-16200000">
                <a:off x="1950" y="2545"/>
                <a:ext cx="726" cy="1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</p:grpSp>
        <p:sp>
          <p:nvSpPr>
            <p:cNvPr id="689227" name="Line 75"/>
            <p:cNvSpPr>
              <a:spLocks noChangeShapeType="1"/>
            </p:cNvSpPr>
            <p:nvPr/>
          </p:nvSpPr>
          <p:spPr bwMode="auto">
            <a:xfrm>
              <a:off x="3106" y="3158"/>
              <a:ext cx="0" cy="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28" name="Text Box 76"/>
            <p:cNvSpPr txBox="1">
              <a:spLocks noChangeArrowheads="1"/>
            </p:cNvSpPr>
            <p:nvPr/>
          </p:nvSpPr>
          <p:spPr bwMode="auto">
            <a:xfrm>
              <a:off x="2309" y="3204"/>
              <a:ext cx="61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Adress-</a:t>
              </a:r>
            </a:p>
            <a:p>
              <a:pPr algn="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register</a:t>
              </a:r>
            </a:p>
          </p:txBody>
        </p:sp>
        <p:sp>
          <p:nvSpPr>
            <p:cNvPr id="689229" name="Text Box 77"/>
            <p:cNvSpPr txBox="1">
              <a:spLocks noChangeArrowheads="1"/>
            </p:cNvSpPr>
            <p:nvPr/>
          </p:nvSpPr>
          <p:spPr bwMode="auto">
            <a:xfrm>
              <a:off x="3061" y="3425"/>
              <a:ext cx="671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Effektive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Adresse</a:t>
              </a:r>
            </a:p>
          </p:txBody>
        </p:sp>
        <p:sp>
          <p:nvSpPr>
            <p:cNvPr id="689230" name="Line 78"/>
            <p:cNvSpPr>
              <a:spLocks noChangeShapeType="1"/>
            </p:cNvSpPr>
            <p:nvPr/>
          </p:nvSpPr>
          <p:spPr bwMode="auto">
            <a:xfrm flipV="1">
              <a:off x="2608" y="2886"/>
              <a:ext cx="363" cy="2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31" name="Line 79"/>
            <p:cNvSpPr>
              <a:spLocks noChangeShapeType="1"/>
            </p:cNvSpPr>
            <p:nvPr/>
          </p:nvSpPr>
          <p:spPr bwMode="auto">
            <a:xfrm flipH="1" flipV="1">
              <a:off x="3107" y="3294"/>
              <a:ext cx="317" cy="1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89232" name="Group 80"/>
          <p:cNvGrpSpPr>
            <a:grpSpLocks/>
          </p:cNvGrpSpPr>
          <p:nvPr/>
        </p:nvGrpSpPr>
        <p:grpSpPr bwMode="auto">
          <a:xfrm>
            <a:off x="4067175" y="2062163"/>
            <a:ext cx="838200" cy="2374900"/>
            <a:chOff x="2562" y="1299"/>
            <a:chExt cx="528" cy="1496"/>
          </a:xfrm>
        </p:grpSpPr>
        <p:sp>
          <p:nvSpPr>
            <p:cNvPr id="689233" name="Line 81"/>
            <p:cNvSpPr>
              <a:spLocks noChangeShapeType="1"/>
            </p:cNvSpPr>
            <p:nvPr/>
          </p:nvSpPr>
          <p:spPr bwMode="auto">
            <a:xfrm rot="-5400000">
              <a:off x="2630" y="2727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34" name="Line 82"/>
            <p:cNvSpPr>
              <a:spLocks noChangeShapeType="1"/>
            </p:cNvSpPr>
            <p:nvPr/>
          </p:nvSpPr>
          <p:spPr bwMode="auto">
            <a:xfrm flipV="1">
              <a:off x="2562" y="1525"/>
              <a:ext cx="0" cy="12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35" name="Text Box 83"/>
            <p:cNvSpPr txBox="1">
              <a:spLocks noChangeArrowheads="1"/>
            </p:cNvSpPr>
            <p:nvPr/>
          </p:nvSpPr>
          <p:spPr bwMode="auto">
            <a:xfrm>
              <a:off x="2562" y="1299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AR-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Zeiger</a:t>
              </a:r>
            </a:p>
          </p:txBody>
        </p:sp>
        <p:sp>
          <p:nvSpPr>
            <p:cNvPr id="689236" name="Line 84"/>
            <p:cNvSpPr>
              <a:spLocks noChangeShapeType="1"/>
            </p:cNvSpPr>
            <p:nvPr/>
          </p:nvSpPr>
          <p:spPr bwMode="auto">
            <a:xfrm flipV="1">
              <a:off x="2562" y="1570"/>
              <a:ext cx="363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89237" name="Group 85"/>
          <p:cNvGrpSpPr>
            <a:grpSpLocks/>
          </p:cNvGrpSpPr>
          <p:nvPr/>
        </p:nvGrpSpPr>
        <p:grpSpPr bwMode="auto">
          <a:xfrm>
            <a:off x="4498975" y="2062163"/>
            <a:ext cx="3014663" cy="1798637"/>
            <a:chOff x="2834" y="1299"/>
            <a:chExt cx="1899" cy="1133"/>
          </a:xfrm>
        </p:grpSpPr>
        <p:sp>
          <p:nvSpPr>
            <p:cNvPr id="689238" name="AutoShape 86"/>
            <p:cNvSpPr>
              <a:spLocks noChangeArrowheads="1"/>
            </p:cNvSpPr>
            <p:nvPr/>
          </p:nvSpPr>
          <p:spPr bwMode="auto">
            <a:xfrm>
              <a:off x="2834" y="2160"/>
              <a:ext cx="499" cy="13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689239" name="Line 87"/>
            <p:cNvSpPr>
              <a:spLocks noChangeShapeType="1"/>
            </p:cNvSpPr>
            <p:nvPr/>
          </p:nvSpPr>
          <p:spPr bwMode="auto">
            <a:xfrm>
              <a:off x="3106" y="2296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40" name="Line 88"/>
            <p:cNvSpPr>
              <a:spLocks noChangeShapeType="1"/>
            </p:cNvSpPr>
            <p:nvPr/>
          </p:nvSpPr>
          <p:spPr bwMode="auto">
            <a:xfrm rot="-21600000">
              <a:off x="2925" y="1797"/>
              <a:ext cx="0" cy="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41" name="Line 89"/>
            <p:cNvSpPr>
              <a:spLocks noChangeShapeType="1"/>
            </p:cNvSpPr>
            <p:nvPr/>
          </p:nvSpPr>
          <p:spPr bwMode="auto">
            <a:xfrm>
              <a:off x="2925" y="1797"/>
              <a:ext cx="104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42" name="Text Box 90"/>
            <p:cNvSpPr txBox="1">
              <a:spLocks noChangeArrowheads="1"/>
            </p:cNvSpPr>
            <p:nvPr/>
          </p:nvSpPr>
          <p:spPr bwMode="auto">
            <a:xfrm>
              <a:off x="3941" y="1299"/>
              <a:ext cx="792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i="1" dirty="0">
                  <a:latin typeface="Arial" charset="0"/>
                  <a:ea typeface="ヒラギノ角ゴ Pro W3" pitchFamily="96" charset="-128"/>
                </a:rPr>
                <a:t>Immediate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Wert</a:t>
              </a:r>
            </a:p>
          </p:txBody>
        </p:sp>
        <p:sp>
          <p:nvSpPr>
            <p:cNvPr id="689243" name="Line 91"/>
            <p:cNvSpPr>
              <a:spLocks noChangeShapeType="1"/>
            </p:cNvSpPr>
            <p:nvPr/>
          </p:nvSpPr>
          <p:spPr bwMode="auto">
            <a:xfrm flipV="1">
              <a:off x="3969" y="1570"/>
              <a:ext cx="363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44" name="Line 92"/>
            <p:cNvSpPr>
              <a:spLocks noChangeShapeType="1"/>
            </p:cNvSpPr>
            <p:nvPr/>
          </p:nvSpPr>
          <p:spPr bwMode="auto">
            <a:xfrm flipV="1">
              <a:off x="3969" y="1525"/>
              <a:ext cx="0" cy="2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89245" name="Group 93"/>
          <p:cNvGrpSpPr>
            <a:grpSpLocks/>
          </p:cNvGrpSpPr>
          <p:nvPr/>
        </p:nvGrpSpPr>
        <p:grpSpPr bwMode="auto">
          <a:xfrm>
            <a:off x="6083303" y="2852738"/>
            <a:ext cx="1025526" cy="2432050"/>
            <a:chOff x="3832" y="1797"/>
            <a:chExt cx="646" cy="1532"/>
          </a:xfrm>
        </p:grpSpPr>
        <p:sp>
          <p:nvSpPr>
            <p:cNvPr id="689246" name="AutoShape 94"/>
            <p:cNvSpPr>
              <a:spLocks noChangeArrowheads="1"/>
            </p:cNvSpPr>
            <p:nvPr/>
          </p:nvSpPr>
          <p:spPr bwMode="auto">
            <a:xfrm>
              <a:off x="3877" y="2160"/>
              <a:ext cx="499" cy="13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689247" name="Line 95"/>
            <p:cNvSpPr>
              <a:spLocks noChangeShapeType="1"/>
            </p:cNvSpPr>
            <p:nvPr/>
          </p:nvSpPr>
          <p:spPr bwMode="auto">
            <a:xfrm rot="-10800000">
              <a:off x="3832" y="2976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48" name="Line 96"/>
            <p:cNvSpPr>
              <a:spLocks noChangeShapeType="1"/>
            </p:cNvSpPr>
            <p:nvPr/>
          </p:nvSpPr>
          <p:spPr bwMode="auto">
            <a:xfrm flipH="1">
              <a:off x="3968" y="1797"/>
              <a:ext cx="1" cy="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49" name="Line 97"/>
            <p:cNvSpPr>
              <a:spLocks noChangeShapeType="1"/>
            </p:cNvSpPr>
            <p:nvPr/>
          </p:nvSpPr>
          <p:spPr bwMode="auto">
            <a:xfrm flipV="1">
              <a:off x="4149" y="2296"/>
              <a:ext cx="0" cy="81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50" name="Line 98"/>
            <p:cNvSpPr>
              <a:spLocks noChangeShapeType="1"/>
            </p:cNvSpPr>
            <p:nvPr/>
          </p:nvSpPr>
          <p:spPr bwMode="auto">
            <a:xfrm>
              <a:off x="3832" y="3112"/>
              <a:ext cx="31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89251" name="Text Box 99"/>
            <p:cNvSpPr txBox="1">
              <a:spLocks noChangeArrowheads="1"/>
            </p:cNvSpPr>
            <p:nvPr/>
          </p:nvSpPr>
          <p:spPr bwMode="auto">
            <a:xfrm>
              <a:off x="3969" y="3204"/>
              <a:ext cx="50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i="1" dirty="0">
                  <a:latin typeface="Arial" charset="0"/>
                  <a:ea typeface="ヒラギノ角ゴ Pro W3" pitchFamily="96" charset="-128"/>
                </a:rPr>
                <a:t>Offset</a:t>
              </a:r>
            </a:p>
          </p:txBody>
        </p:sp>
        <p:sp>
          <p:nvSpPr>
            <p:cNvPr id="689252" name="Line 100"/>
            <p:cNvSpPr>
              <a:spLocks noChangeShapeType="1"/>
            </p:cNvSpPr>
            <p:nvPr/>
          </p:nvSpPr>
          <p:spPr bwMode="auto">
            <a:xfrm flipH="1" flipV="1">
              <a:off x="3969" y="3112"/>
              <a:ext cx="363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CD17272-70E6-462A-A1FB-BEC1905327F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DSPs: </a:t>
            </a:r>
            <a:r>
              <a:rPr lang="en-US" i="1" dirty="0"/>
              <a:t>Address Generation Units (AGUs)</a:t>
            </a:r>
            <a:endParaRPr lang="de-DE" i="1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8785225" cy="45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Allgemeine Architektur von Adressrechenwerken:</a:t>
            </a:r>
          </a:p>
        </p:txBody>
      </p:sp>
      <p:sp>
        <p:nvSpPr>
          <p:cNvPr id="691204" name="Rectangle 4"/>
          <p:cNvSpPr>
            <a:spLocks noChangeArrowheads="1"/>
          </p:cNvSpPr>
          <p:nvPr/>
        </p:nvSpPr>
        <p:spPr bwMode="auto">
          <a:xfrm>
            <a:off x="179388" y="1819275"/>
            <a:ext cx="3529012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Inkrement / Dekrement um Inhalt von </a:t>
            </a:r>
            <a:r>
              <a:rPr lang="en-US" sz="2000" i="1" dirty="0"/>
              <a:t>Modifier</a:t>
            </a:r>
            <a:r>
              <a:rPr lang="de-DE" sz="2000" dirty="0"/>
              <a:t>-Register </a:t>
            </a:r>
            <a:r>
              <a:rPr lang="de-DE" sz="2000" i="1" dirty="0"/>
              <a:t>(MR)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Befehlswort codiert, welches MR zu nutzen ist </a:t>
            </a:r>
            <a:r>
              <a:rPr lang="de-DE" sz="2000" i="1" dirty="0"/>
              <a:t>(MR-Zeiger)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MRs können explizit mit </a:t>
            </a:r>
            <a:r>
              <a:rPr lang="en-US" sz="2000" dirty="0"/>
              <a:t>Immediate</a:t>
            </a:r>
            <a:r>
              <a:rPr lang="de-DE" sz="2000" dirty="0"/>
              <a:t>-Werten geladen werden</a:t>
            </a:r>
            <a:endParaRPr lang="de-DE" sz="2000" i="1" dirty="0"/>
          </a:p>
        </p:txBody>
      </p:sp>
      <p:grpSp>
        <p:nvGrpSpPr>
          <p:cNvPr id="691251" name="Group 51"/>
          <p:cNvGrpSpPr>
            <a:grpSpLocks/>
          </p:cNvGrpSpPr>
          <p:nvPr/>
        </p:nvGrpSpPr>
        <p:grpSpPr bwMode="auto">
          <a:xfrm>
            <a:off x="4930775" y="3213100"/>
            <a:ext cx="1296988" cy="1943100"/>
            <a:chOff x="3106" y="2024"/>
            <a:chExt cx="817" cy="1224"/>
          </a:xfrm>
        </p:grpSpPr>
        <p:grpSp>
          <p:nvGrpSpPr>
            <p:cNvPr id="691252" name="Group 52"/>
            <p:cNvGrpSpPr>
              <a:grpSpLocks/>
            </p:cNvGrpSpPr>
            <p:nvPr/>
          </p:nvGrpSpPr>
          <p:grpSpPr bwMode="auto">
            <a:xfrm>
              <a:off x="3469" y="2794"/>
              <a:ext cx="454" cy="182"/>
              <a:chOff x="3379" y="2432"/>
              <a:chExt cx="454" cy="182"/>
            </a:xfrm>
          </p:grpSpPr>
          <p:sp>
            <p:nvSpPr>
              <p:cNvPr id="691253" name="Freeform 53"/>
              <p:cNvSpPr>
                <a:spLocks/>
              </p:cNvSpPr>
              <p:nvPr/>
            </p:nvSpPr>
            <p:spPr bwMode="auto">
              <a:xfrm flipV="1">
                <a:off x="3606" y="2478"/>
                <a:ext cx="227" cy="136"/>
              </a:xfrm>
              <a:custGeom>
                <a:avLst/>
                <a:gdLst>
                  <a:gd name="T0" fmla="*/ 0 w 227"/>
                  <a:gd name="T1" fmla="*/ 45 h 136"/>
                  <a:gd name="T2" fmla="*/ 45 w 227"/>
                  <a:gd name="T3" fmla="*/ 0 h 136"/>
                  <a:gd name="T4" fmla="*/ 227 w 227"/>
                  <a:gd name="T5" fmla="*/ 0 h 136"/>
                  <a:gd name="T6" fmla="*/ 136 w 227"/>
                  <a:gd name="T7" fmla="*/ 136 h 136"/>
                  <a:gd name="T8" fmla="*/ 0 w 227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36">
                    <a:moveTo>
                      <a:pt x="0" y="45"/>
                    </a:moveTo>
                    <a:lnTo>
                      <a:pt x="45" y="0"/>
                    </a:lnTo>
                    <a:lnTo>
                      <a:pt x="227" y="0"/>
                    </a:lnTo>
                    <a:lnTo>
                      <a:pt x="136" y="136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1254" name="Freeform 54"/>
              <p:cNvSpPr>
                <a:spLocks/>
              </p:cNvSpPr>
              <p:nvPr/>
            </p:nvSpPr>
            <p:spPr bwMode="auto">
              <a:xfrm flipH="1" flipV="1">
                <a:off x="3379" y="2478"/>
                <a:ext cx="227" cy="136"/>
              </a:xfrm>
              <a:custGeom>
                <a:avLst/>
                <a:gdLst>
                  <a:gd name="T0" fmla="*/ 0 w 227"/>
                  <a:gd name="T1" fmla="*/ 45 h 136"/>
                  <a:gd name="T2" fmla="*/ 45 w 227"/>
                  <a:gd name="T3" fmla="*/ 0 h 136"/>
                  <a:gd name="T4" fmla="*/ 227 w 227"/>
                  <a:gd name="T5" fmla="*/ 0 h 136"/>
                  <a:gd name="T6" fmla="*/ 136 w 227"/>
                  <a:gd name="T7" fmla="*/ 136 h 136"/>
                  <a:gd name="T8" fmla="*/ 0 w 227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36">
                    <a:moveTo>
                      <a:pt x="0" y="45"/>
                    </a:moveTo>
                    <a:lnTo>
                      <a:pt x="45" y="0"/>
                    </a:lnTo>
                    <a:lnTo>
                      <a:pt x="227" y="0"/>
                    </a:lnTo>
                    <a:lnTo>
                      <a:pt x="136" y="136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1255" name="Text Box 55"/>
              <p:cNvSpPr txBox="1">
                <a:spLocks noChangeArrowheads="1"/>
              </p:cNvSpPr>
              <p:nvPr/>
            </p:nvSpPr>
            <p:spPr bwMode="auto">
              <a:xfrm>
                <a:off x="3398" y="2432"/>
                <a:ext cx="31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647700" indent="-457200"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600" dirty="0">
                    <a:latin typeface="Arial" charset="0"/>
                    <a:ea typeface="ヒラギノ角ゴ Pro W3" pitchFamily="96" charset="-128"/>
                  </a:rPr>
                  <a:t>+  -</a:t>
                </a:r>
              </a:p>
            </p:txBody>
          </p:sp>
        </p:grpSp>
        <p:sp>
          <p:nvSpPr>
            <p:cNvPr id="691256" name="Line 56"/>
            <p:cNvSpPr>
              <a:spLocks noChangeShapeType="1"/>
            </p:cNvSpPr>
            <p:nvPr/>
          </p:nvSpPr>
          <p:spPr bwMode="auto">
            <a:xfrm>
              <a:off x="3242" y="2024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57" name="Line 57"/>
            <p:cNvSpPr>
              <a:spLocks noChangeShapeType="1"/>
            </p:cNvSpPr>
            <p:nvPr/>
          </p:nvSpPr>
          <p:spPr bwMode="auto">
            <a:xfrm>
              <a:off x="3242" y="2024"/>
              <a:ext cx="45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58" name="Line 58"/>
            <p:cNvSpPr>
              <a:spLocks noChangeShapeType="1"/>
            </p:cNvSpPr>
            <p:nvPr/>
          </p:nvSpPr>
          <p:spPr bwMode="auto">
            <a:xfrm flipV="1">
              <a:off x="3696" y="2024"/>
              <a:ext cx="0" cy="81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59" name="Line 59"/>
            <p:cNvSpPr>
              <a:spLocks noChangeShapeType="1"/>
            </p:cNvSpPr>
            <p:nvPr/>
          </p:nvSpPr>
          <p:spPr bwMode="auto">
            <a:xfrm rot="-10800000">
              <a:off x="3560" y="2976"/>
              <a:ext cx="0" cy="2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60" name="Line 60"/>
            <p:cNvSpPr>
              <a:spLocks noChangeShapeType="1"/>
            </p:cNvSpPr>
            <p:nvPr/>
          </p:nvSpPr>
          <p:spPr bwMode="auto">
            <a:xfrm>
              <a:off x="3106" y="3248"/>
              <a:ext cx="45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1261" name="Group 61"/>
          <p:cNvGrpSpPr>
            <a:grpSpLocks/>
          </p:cNvGrpSpPr>
          <p:nvPr/>
        </p:nvGrpSpPr>
        <p:grpSpPr bwMode="auto">
          <a:xfrm>
            <a:off x="6261100" y="2925763"/>
            <a:ext cx="469900" cy="503237"/>
            <a:chOff x="3944" y="1843"/>
            <a:chExt cx="296" cy="317"/>
          </a:xfrm>
        </p:grpSpPr>
        <p:sp>
          <p:nvSpPr>
            <p:cNvPr id="691262" name="Line 62"/>
            <p:cNvSpPr>
              <a:spLocks noChangeShapeType="1"/>
            </p:cNvSpPr>
            <p:nvPr/>
          </p:nvSpPr>
          <p:spPr bwMode="auto">
            <a:xfrm>
              <a:off x="4149" y="2024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63" name="Text Box 63"/>
            <p:cNvSpPr txBox="1">
              <a:spLocks noChangeArrowheads="1"/>
            </p:cNvSpPr>
            <p:nvPr/>
          </p:nvSpPr>
          <p:spPr bwMode="auto">
            <a:xfrm>
              <a:off x="3944" y="1843"/>
              <a:ext cx="2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„1“</a:t>
              </a:r>
            </a:p>
          </p:txBody>
        </p:sp>
      </p:grpSp>
      <p:grpSp>
        <p:nvGrpSpPr>
          <p:cNvPr id="691264" name="Group 64"/>
          <p:cNvGrpSpPr>
            <a:grpSpLocks/>
          </p:cNvGrpSpPr>
          <p:nvPr/>
        </p:nvGrpSpPr>
        <p:grpSpPr bwMode="auto">
          <a:xfrm>
            <a:off x="6802438" y="3213100"/>
            <a:ext cx="2139950" cy="2312988"/>
            <a:chOff x="4285" y="2024"/>
            <a:chExt cx="1348" cy="1457"/>
          </a:xfrm>
        </p:grpSpPr>
        <p:grpSp>
          <p:nvGrpSpPr>
            <p:cNvPr id="691265" name="Group 65"/>
            <p:cNvGrpSpPr>
              <a:grpSpLocks/>
            </p:cNvGrpSpPr>
            <p:nvPr/>
          </p:nvGrpSpPr>
          <p:grpSpPr bwMode="auto">
            <a:xfrm flipH="1">
              <a:off x="4694" y="2432"/>
              <a:ext cx="635" cy="726"/>
              <a:chOff x="2245" y="2250"/>
              <a:chExt cx="635" cy="726"/>
            </a:xfrm>
          </p:grpSpPr>
          <p:sp>
            <p:nvSpPr>
              <p:cNvPr id="691266" name="Rectangle 66"/>
              <p:cNvSpPr>
                <a:spLocks noChangeArrowheads="1"/>
              </p:cNvSpPr>
              <p:nvPr/>
            </p:nvSpPr>
            <p:spPr bwMode="auto">
              <a:xfrm>
                <a:off x="2381" y="2251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1267" name="Rectangle 67"/>
              <p:cNvSpPr>
                <a:spLocks noChangeArrowheads="1"/>
              </p:cNvSpPr>
              <p:nvPr/>
            </p:nvSpPr>
            <p:spPr bwMode="auto">
              <a:xfrm>
                <a:off x="2381" y="2433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1268" name="Rectangle 68"/>
              <p:cNvSpPr>
                <a:spLocks noChangeArrowheads="1"/>
              </p:cNvSpPr>
              <p:nvPr/>
            </p:nvSpPr>
            <p:spPr bwMode="auto">
              <a:xfrm>
                <a:off x="2381" y="2614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1269" name="Rectangle 69"/>
              <p:cNvSpPr>
                <a:spLocks noChangeArrowheads="1"/>
              </p:cNvSpPr>
              <p:nvPr/>
            </p:nvSpPr>
            <p:spPr bwMode="auto">
              <a:xfrm>
                <a:off x="2381" y="2795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1270" name="AutoShape 70"/>
              <p:cNvSpPr>
                <a:spLocks noChangeArrowheads="1"/>
              </p:cNvSpPr>
              <p:nvPr/>
            </p:nvSpPr>
            <p:spPr bwMode="auto">
              <a:xfrm rot="-16200000">
                <a:off x="1950" y="2545"/>
                <a:ext cx="726" cy="1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</p:grpSp>
        <p:sp>
          <p:nvSpPr>
            <p:cNvPr id="691271" name="Line 71"/>
            <p:cNvSpPr>
              <a:spLocks noChangeShapeType="1"/>
            </p:cNvSpPr>
            <p:nvPr/>
          </p:nvSpPr>
          <p:spPr bwMode="auto">
            <a:xfrm>
              <a:off x="4285" y="2024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72" name="Line 72"/>
            <p:cNvSpPr>
              <a:spLocks noChangeShapeType="1"/>
            </p:cNvSpPr>
            <p:nvPr/>
          </p:nvSpPr>
          <p:spPr bwMode="auto">
            <a:xfrm>
              <a:off x="4285" y="2024"/>
              <a:ext cx="22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73" name="Line 73"/>
            <p:cNvSpPr>
              <a:spLocks noChangeShapeType="1"/>
            </p:cNvSpPr>
            <p:nvPr/>
          </p:nvSpPr>
          <p:spPr bwMode="auto">
            <a:xfrm flipV="1">
              <a:off x="4512" y="2024"/>
              <a:ext cx="0" cy="122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74" name="Line 74"/>
            <p:cNvSpPr>
              <a:spLocks noChangeShapeType="1"/>
            </p:cNvSpPr>
            <p:nvPr/>
          </p:nvSpPr>
          <p:spPr bwMode="auto">
            <a:xfrm>
              <a:off x="4512" y="3248"/>
              <a:ext cx="45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75" name="Line 75"/>
            <p:cNvSpPr>
              <a:spLocks noChangeShapeType="1"/>
            </p:cNvSpPr>
            <p:nvPr/>
          </p:nvSpPr>
          <p:spPr bwMode="auto">
            <a:xfrm>
              <a:off x="4966" y="3158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76" name="Text Box 76"/>
            <p:cNvSpPr txBox="1">
              <a:spLocks noChangeArrowheads="1"/>
            </p:cNvSpPr>
            <p:nvPr/>
          </p:nvSpPr>
          <p:spPr bwMode="auto">
            <a:xfrm>
              <a:off x="4953" y="3204"/>
              <a:ext cx="68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i="1" dirty="0">
                  <a:latin typeface="Arial" charset="0"/>
                  <a:ea typeface="ヒラギノ角ゴ Pro W3" pitchFamily="96" charset="-128"/>
                </a:rPr>
                <a:t>Modifier</a:t>
              </a:r>
              <a:r>
                <a:rPr lang="de-DE" sz="1800" dirty="0">
                  <a:latin typeface="Arial" charset="0"/>
                  <a:ea typeface="ヒラギノ角ゴ Pro W3" pitchFamily="96" charset="-128"/>
                </a:rPr>
                <a:t>-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Register</a:t>
              </a:r>
            </a:p>
          </p:txBody>
        </p:sp>
        <p:sp>
          <p:nvSpPr>
            <p:cNvPr id="691277" name="Line 77"/>
            <p:cNvSpPr>
              <a:spLocks noChangeShapeType="1"/>
            </p:cNvSpPr>
            <p:nvPr/>
          </p:nvSpPr>
          <p:spPr bwMode="auto">
            <a:xfrm flipH="1" flipV="1">
              <a:off x="5057" y="2886"/>
              <a:ext cx="363" cy="2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1278" name="Group 78"/>
          <p:cNvGrpSpPr>
            <a:grpSpLocks/>
          </p:cNvGrpSpPr>
          <p:nvPr/>
        </p:nvGrpSpPr>
        <p:grpSpPr bwMode="auto">
          <a:xfrm>
            <a:off x="3665538" y="3860800"/>
            <a:ext cx="2259012" cy="2016125"/>
            <a:chOff x="2309" y="2432"/>
            <a:chExt cx="1423" cy="1270"/>
          </a:xfrm>
        </p:grpSpPr>
        <p:grpSp>
          <p:nvGrpSpPr>
            <p:cNvPr id="691279" name="Group 79"/>
            <p:cNvGrpSpPr>
              <a:grpSpLocks/>
            </p:cNvGrpSpPr>
            <p:nvPr/>
          </p:nvGrpSpPr>
          <p:grpSpPr bwMode="auto">
            <a:xfrm>
              <a:off x="2698" y="2432"/>
              <a:ext cx="635" cy="726"/>
              <a:chOff x="2245" y="2250"/>
              <a:chExt cx="635" cy="726"/>
            </a:xfrm>
          </p:grpSpPr>
          <p:sp>
            <p:nvSpPr>
              <p:cNvPr id="691280" name="Rectangle 80"/>
              <p:cNvSpPr>
                <a:spLocks noChangeArrowheads="1"/>
              </p:cNvSpPr>
              <p:nvPr/>
            </p:nvSpPr>
            <p:spPr bwMode="auto">
              <a:xfrm>
                <a:off x="2381" y="2251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1281" name="Rectangle 81"/>
              <p:cNvSpPr>
                <a:spLocks noChangeArrowheads="1"/>
              </p:cNvSpPr>
              <p:nvPr/>
            </p:nvSpPr>
            <p:spPr bwMode="auto">
              <a:xfrm>
                <a:off x="2381" y="2433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1282" name="Rectangle 82"/>
              <p:cNvSpPr>
                <a:spLocks noChangeArrowheads="1"/>
              </p:cNvSpPr>
              <p:nvPr/>
            </p:nvSpPr>
            <p:spPr bwMode="auto">
              <a:xfrm>
                <a:off x="2381" y="2614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1283" name="Rectangle 83"/>
              <p:cNvSpPr>
                <a:spLocks noChangeArrowheads="1"/>
              </p:cNvSpPr>
              <p:nvPr/>
            </p:nvSpPr>
            <p:spPr bwMode="auto">
              <a:xfrm>
                <a:off x="2381" y="2795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1284" name="AutoShape 84"/>
              <p:cNvSpPr>
                <a:spLocks noChangeArrowheads="1"/>
              </p:cNvSpPr>
              <p:nvPr/>
            </p:nvSpPr>
            <p:spPr bwMode="auto">
              <a:xfrm rot="-16200000">
                <a:off x="1950" y="2545"/>
                <a:ext cx="726" cy="1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</p:grpSp>
        <p:sp>
          <p:nvSpPr>
            <p:cNvPr id="691285" name="Line 85"/>
            <p:cNvSpPr>
              <a:spLocks noChangeShapeType="1"/>
            </p:cNvSpPr>
            <p:nvPr/>
          </p:nvSpPr>
          <p:spPr bwMode="auto">
            <a:xfrm>
              <a:off x="3106" y="3158"/>
              <a:ext cx="0" cy="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86" name="Text Box 86"/>
            <p:cNvSpPr txBox="1">
              <a:spLocks noChangeArrowheads="1"/>
            </p:cNvSpPr>
            <p:nvPr/>
          </p:nvSpPr>
          <p:spPr bwMode="auto">
            <a:xfrm>
              <a:off x="2309" y="3204"/>
              <a:ext cx="61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Adress-</a:t>
              </a:r>
            </a:p>
            <a:p>
              <a:pPr algn="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register</a:t>
              </a:r>
            </a:p>
          </p:txBody>
        </p:sp>
        <p:sp>
          <p:nvSpPr>
            <p:cNvPr id="691287" name="Text Box 87"/>
            <p:cNvSpPr txBox="1">
              <a:spLocks noChangeArrowheads="1"/>
            </p:cNvSpPr>
            <p:nvPr/>
          </p:nvSpPr>
          <p:spPr bwMode="auto">
            <a:xfrm>
              <a:off x="3061" y="3425"/>
              <a:ext cx="671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Effektive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Adresse</a:t>
              </a:r>
            </a:p>
          </p:txBody>
        </p:sp>
        <p:sp>
          <p:nvSpPr>
            <p:cNvPr id="691288" name="Line 88"/>
            <p:cNvSpPr>
              <a:spLocks noChangeShapeType="1"/>
            </p:cNvSpPr>
            <p:nvPr/>
          </p:nvSpPr>
          <p:spPr bwMode="auto">
            <a:xfrm flipV="1">
              <a:off x="2608" y="2886"/>
              <a:ext cx="363" cy="2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89" name="Line 89"/>
            <p:cNvSpPr>
              <a:spLocks noChangeShapeType="1"/>
            </p:cNvSpPr>
            <p:nvPr/>
          </p:nvSpPr>
          <p:spPr bwMode="auto">
            <a:xfrm flipH="1" flipV="1">
              <a:off x="3107" y="3294"/>
              <a:ext cx="317" cy="1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1290" name="Group 90"/>
          <p:cNvGrpSpPr>
            <a:grpSpLocks/>
          </p:cNvGrpSpPr>
          <p:nvPr/>
        </p:nvGrpSpPr>
        <p:grpSpPr bwMode="auto">
          <a:xfrm>
            <a:off x="6300788" y="2852738"/>
            <a:ext cx="1584325" cy="1008062"/>
            <a:chOff x="3969" y="1797"/>
            <a:chExt cx="998" cy="635"/>
          </a:xfrm>
        </p:grpSpPr>
        <p:sp>
          <p:nvSpPr>
            <p:cNvPr id="691291" name="Line 91"/>
            <p:cNvSpPr>
              <a:spLocks noChangeShapeType="1"/>
            </p:cNvSpPr>
            <p:nvPr/>
          </p:nvSpPr>
          <p:spPr bwMode="auto">
            <a:xfrm>
              <a:off x="4966" y="1797"/>
              <a:ext cx="0" cy="63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92" name="Line 92"/>
            <p:cNvSpPr>
              <a:spLocks noChangeShapeType="1"/>
            </p:cNvSpPr>
            <p:nvPr/>
          </p:nvSpPr>
          <p:spPr bwMode="auto">
            <a:xfrm>
              <a:off x="3969" y="1797"/>
              <a:ext cx="99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1293" name="Group 93"/>
          <p:cNvGrpSpPr>
            <a:grpSpLocks/>
          </p:cNvGrpSpPr>
          <p:nvPr/>
        </p:nvGrpSpPr>
        <p:grpSpPr bwMode="auto">
          <a:xfrm>
            <a:off x="4067175" y="2062163"/>
            <a:ext cx="838200" cy="2374900"/>
            <a:chOff x="2562" y="1299"/>
            <a:chExt cx="528" cy="1496"/>
          </a:xfrm>
        </p:grpSpPr>
        <p:sp>
          <p:nvSpPr>
            <p:cNvPr id="691294" name="Line 94"/>
            <p:cNvSpPr>
              <a:spLocks noChangeShapeType="1"/>
            </p:cNvSpPr>
            <p:nvPr/>
          </p:nvSpPr>
          <p:spPr bwMode="auto">
            <a:xfrm rot="-5400000">
              <a:off x="2630" y="2727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95" name="Line 95"/>
            <p:cNvSpPr>
              <a:spLocks noChangeShapeType="1"/>
            </p:cNvSpPr>
            <p:nvPr/>
          </p:nvSpPr>
          <p:spPr bwMode="auto">
            <a:xfrm flipV="1">
              <a:off x="2562" y="1525"/>
              <a:ext cx="0" cy="12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296" name="Text Box 96"/>
            <p:cNvSpPr txBox="1">
              <a:spLocks noChangeArrowheads="1"/>
            </p:cNvSpPr>
            <p:nvPr/>
          </p:nvSpPr>
          <p:spPr bwMode="auto">
            <a:xfrm>
              <a:off x="2562" y="1299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AR-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Zeiger</a:t>
              </a:r>
            </a:p>
          </p:txBody>
        </p:sp>
        <p:sp>
          <p:nvSpPr>
            <p:cNvPr id="691297" name="Line 97"/>
            <p:cNvSpPr>
              <a:spLocks noChangeShapeType="1"/>
            </p:cNvSpPr>
            <p:nvPr/>
          </p:nvSpPr>
          <p:spPr bwMode="auto">
            <a:xfrm flipV="1">
              <a:off x="2562" y="1570"/>
              <a:ext cx="363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1298" name="Group 98"/>
          <p:cNvGrpSpPr>
            <a:grpSpLocks/>
          </p:cNvGrpSpPr>
          <p:nvPr/>
        </p:nvGrpSpPr>
        <p:grpSpPr bwMode="auto">
          <a:xfrm>
            <a:off x="7694613" y="2062163"/>
            <a:ext cx="981075" cy="2374900"/>
            <a:chOff x="4847" y="1299"/>
            <a:chExt cx="618" cy="1496"/>
          </a:xfrm>
        </p:grpSpPr>
        <p:sp>
          <p:nvSpPr>
            <p:cNvPr id="691299" name="Line 99"/>
            <p:cNvSpPr>
              <a:spLocks noChangeShapeType="1"/>
            </p:cNvSpPr>
            <p:nvPr/>
          </p:nvSpPr>
          <p:spPr bwMode="auto">
            <a:xfrm rot="-16200000">
              <a:off x="5397" y="2727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300" name="Line 100"/>
            <p:cNvSpPr>
              <a:spLocks noChangeShapeType="1"/>
            </p:cNvSpPr>
            <p:nvPr/>
          </p:nvSpPr>
          <p:spPr bwMode="auto">
            <a:xfrm flipV="1">
              <a:off x="5465" y="1525"/>
              <a:ext cx="0" cy="12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301" name="Text Box 101"/>
            <p:cNvSpPr txBox="1">
              <a:spLocks noChangeArrowheads="1"/>
            </p:cNvSpPr>
            <p:nvPr/>
          </p:nvSpPr>
          <p:spPr bwMode="auto">
            <a:xfrm>
              <a:off x="4847" y="1299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MR-</a:t>
              </a:r>
            </a:p>
            <a:p>
              <a:pPr algn="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Zeiger</a:t>
              </a:r>
            </a:p>
          </p:txBody>
        </p:sp>
        <p:sp>
          <p:nvSpPr>
            <p:cNvPr id="691302" name="Line 102"/>
            <p:cNvSpPr>
              <a:spLocks noChangeShapeType="1"/>
            </p:cNvSpPr>
            <p:nvPr/>
          </p:nvSpPr>
          <p:spPr bwMode="auto">
            <a:xfrm flipH="1" flipV="1">
              <a:off x="5102" y="1570"/>
              <a:ext cx="363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1303" name="Group 103"/>
          <p:cNvGrpSpPr>
            <a:grpSpLocks/>
          </p:cNvGrpSpPr>
          <p:nvPr/>
        </p:nvGrpSpPr>
        <p:grpSpPr bwMode="auto">
          <a:xfrm>
            <a:off x="4498975" y="2062163"/>
            <a:ext cx="3014663" cy="1798637"/>
            <a:chOff x="2834" y="1299"/>
            <a:chExt cx="1899" cy="1133"/>
          </a:xfrm>
        </p:grpSpPr>
        <p:sp>
          <p:nvSpPr>
            <p:cNvPr id="691304" name="AutoShape 104"/>
            <p:cNvSpPr>
              <a:spLocks noChangeArrowheads="1"/>
            </p:cNvSpPr>
            <p:nvPr/>
          </p:nvSpPr>
          <p:spPr bwMode="auto">
            <a:xfrm>
              <a:off x="2834" y="2160"/>
              <a:ext cx="499" cy="13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691305" name="Line 105"/>
            <p:cNvSpPr>
              <a:spLocks noChangeShapeType="1"/>
            </p:cNvSpPr>
            <p:nvPr/>
          </p:nvSpPr>
          <p:spPr bwMode="auto">
            <a:xfrm>
              <a:off x="3106" y="2296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306" name="Line 106"/>
            <p:cNvSpPr>
              <a:spLocks noChangeShapeType="1"/>
            </p:cNvSpPr>
            <p:nvPr/>
          </p:nvSpPr>
          <p:spPr bwMode="auto">
            <a:xfrm rot="-21600000">
              <a:off x="2925" y="1797"/>
              <a:ext cx="0" cy="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307" name="Line 107"/>
            <p:cNvSpPr>
              <a:spLocks noChangeShapeType="1"/>
            </p:cNvSpPr>
            <p:nvPr/>
          </p:nvSpPr>
          <p:spPr bwMode="auto">
            <a:xfrm>
              <a:off x="2925" y="1797"/>
              <a:ext cx="104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308" name="Text Box 108"/>
            <p:cNvSpPr txBox="1">
              <a:spLocks noChangeArrowheads="1"/>
            </p:cNvSpPr>
            <p:nvPr/>
          </p:nvSpPr>
          <p:spPr bwMode="auto">
            <a:xfrm>
              <a:off x="3941" y="1299"/>
              <a:ext cx="792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i="1" dirty="0">
                  <a:latin typeface="Arial" charset="0"/>
                  <a:ea typeface="ヒラギノ角ゴ Pro W3" pitchFamily="96" charset="-128"/>
                </a:rPr>
                <a:t>Immediate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Wert</a:t>
              </a:r>
            </a:p>
          </p:txBody>
        </p:sp>
        <p:sp>
          <p:nvSpPr>
            <p:cNvPr id="691309" name="Line 109"/>
            <p:cNvSpPr>
              <a:spLocks noChangeShapeType="1"/>
            </p:cNvSpPr>
            <p:nvPr/>
          </p:nvSpPr>
          <p:spPr bwMode="auto">
            <a:xfrm flipV="1">
              <a:off x="3969" y="1570"/>
              <a:ext cx="363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310" name="Line 110"/>
            <p:cNvSpPr>
              <a:spLocks noChangeShapeType="1"/>
            </p:cNvSpPr>
            <p:nvPr/>
          </p:nvSpPr>
          <p:spPr bwMode="auto">
            <a:xfrm flipV="1">
              <a:off x="3969" y="1525"/>
              <a:ext cx="0" cy="2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1311" name="Group 111"/>
          <p:cNvGrpSpPr>
            <a:grpSpLocks/>
          </p:cNvGrpSpPr>
          <p:nvPr/>
        </p:nvGrpSpPr>
        <p:grpSpPr bwMode="auto">
          <a:xfrm>
            <a:off x="6083303" y="2852738"/>
            <a:ext cx="1025526" cy="2432050"/>
            <a:chOff x="3832" y="1797"/>
            <a:chExt cx="646" cy="1532"/>
          </a:xfrm>
        </p:grpSpPr>
        <p:sp>
          <p:nvSpPr>
            <p:cNvPr id="691312" name="AutoShape 112"/>
            <p:cNvSpPr>
              <a:spLocks noChangeArrowheads="1"/>
            </p:cNvSpPr>
            <p:nvPr/>
          </p:nvSpPr>
          <p:spPr bwMode="auto">
            <a:xfrm>
              <a:off x="3877" y="2160"/>
              <a:ext cx="499" cy="13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691313" name="Line 113"/>
            <p:cNvSpPr>
              <a:spLocks noChangeShapeType="1"/>
            </p:cNvSpPr>
            <p:nvPr/>
          </p:nvSpPr>
          <p:spPr bwMode="auto">
            <a:xfrm rot="-10800000">
              <a:off x="3832" y="2976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314" name="Line 114"/>
            <p:cNvSpPr>
              <a:spLocks noChangeShapeType="1"/>
            </p:cNvSpPr>
            <p:nvPr/>
          </p:nvSpPr>
          <p:spPr bwMode="auto">
            <a:xfrm flipH="1">
              <a:off x="3968" y="1797"/>
              <a:ext cx="1" cy="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315" name="Line 115"/>
            <p:cNvSpPr>
              <a:spLocks noChangeShapeType="1"/>
            </p:cNvSpPr>
            <p:nvPr/>
          </p:nvSpPr>
          <p:spPr bwMode="auto">
            <a:xfrm flipV="1">
              <a:off x="4149" y="2296"/>
              <a:ext cx="0" cy="81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316" name="Line 116"/>
            <p:cNvSpPr>
              <a:spLocks noChangeShapeType="1"/>
            </p:cNvSpPr>
            <p:nvPr/>
          </p:nvSpPr>
          <p:spPr bwMode="auto">
            <a:xfrm>
              <a:off x="3832" y="3112"/>
              <a:ext cx="31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1317" name="Text Box 117"/>
            <p:cNvSpPr txBox="1">
              <a:spLocks noChangeArrowheads="1"/>
            </p:cNvSpPr>
            <p:nvPr/>
          </p:nvSpPr>
          <p:spPr bwMode="auto">
            <a:xfrm>
              <a:off x="3969" y="3204"/>
              <a:ext cx="50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i="1" dirty="0">
                  <a:latin typeface="Arial" charset="0"/>
                  <a:ea typeface="ヒラギノ角ゴ Pro W3" pitchFamily="96" charset="-128"/>
                </a:rPr>
                <a:t>Offset</a:t>
              </a:r>
            </a:p>
          </p:txBody>
        </p:sp>
        <p:sp>
          <p:nvSpPr>
            <p:cNvPr id="691318" name="Line 118"/>
            <p:cNvSpPr>
              <a:spLocks noChangeShapeType="1"/>
            </p:cNvSpPr>
            <p:nvPr/>
          </p:nvSpPr>
          <p:spPr bwMode="auto">
            <a:xfrm flipH="1" flipV="1">
              <a:off x="3969" y="3112"/>
              <a:ext cx="363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4222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E9259F5-93AD-4305-86FB-25BDFA90B0B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DSPs: </a:t>
            </a:r>
            <a:r>
              <a:rPr lang="en-US" i="1" dirty="0"/>
              <a:t>Address Generation Units (AGUs)</a:t>
            </a:r>
            <a:endParaRPr lang="de-DE" i="1" dirty="0"/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8785225" cy="45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Allgemeine Architektur von Adressrechenwerken:</a:t>
            </a:r>
          </a:p>
        </p:txBody>
      </p:sp>
      <p:sp>
        <p:nvSpPr>
          <p:cNvPr id="693252" name="Rectangle 4"/>
          <p:cNvSpPr>
            <a:spLocks noChangeArrowheads="1"/>
          </p:cNvSpPr>
          <p:nvPr/>
        </p:nvSpPr>
        <p:spPr bwMode="auto">
          <a:xfrm>
            <a:off x="179388" y="1819275"/>
            <a:ext cx="3529012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AR laden: AR = </a:t>
            </a:r>
            <a:r>
              <a:rPr lang="de-DE" sz="2000" i="1" dirty="0"/>
              <a:t>&lt;</a:t>
            </a:r>
            <a:r>
              <a:rPr lang="en-US" sz="2000" i="1" dirty="0"/>
              <a:t>const</a:t>
            </a:r>
            <a:r>
              <a:rPr lang="de-DE" sz="2000" i="1" dirty="0"/>
              <a:t>&gt;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MR laden: MR = </a:t>
            </a:r>
            <a:r>
              <a:rPr lang="de-DE" sz="2000" i="1" dirty="0"/>
              <a:t>&lt;</a:t>
            </a:r>
            <a:r>
              <a:rPr lang="en-US" sz="2000" i="1" dirty="0"/>
              <a:t>const</a:t>
            </a:r>
            <a:r>
              <a:rPr lang="de-DE" sz="2000" i="1" dirty="0"/>
              <a:t>&gt;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AR ändern: AR </a:t>
            </a:r>
            <a:r>
              <a:rPr lang="de-DE" sz="2000" dirty="0">
                <a:sym typeface="Symbol" pitchFamily="18" charset="2"/>
              </a:rPr>
              <a:t> </a:t>
            </a:r>
            <a:r>
              <a:rPr lang="de-DE" sz="2000" i="1" dirty="0">
                <a:sym typeface="Symbol" pitchFamily="18" charset="2"/>
              </a:rPr>
              <a:t>&lt;</a:t>
            </a:r>
            <a:r>
              <a:rPr lang="en-US" sz="2000" i="1" dirty="0">
                <a:sym typeface="Symbol" pitchFamily="18" charset="2"/>
              </a:rPr>
              <a:t>const</a:t>
            </a:r>
            <a:r>
              <a:rPr lang="de-DE" sz="2000" i="1" dirty="0">
                <a:sym typeface="Symbol" pitchFamily="18" charset="2"/>
              </a:rPr>
              <a:t>&gt;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en-US" sz="2000" i="1" dirty="0">
                <a:sym typeface="Symbol" pitchFamily="18" charset="2"/>
              </a:rPr>
              <a:t>Auto-Increment</a:t>
            </a:r>
            <a:r>
              <a:rPr lang="de-DE" sz="2000" i="1" dirty="0">
                <a:sym typeface="Symbol" pitchFamily="18" charset="2"/>
              </a:rPr>
              <a:t>:</a:t>
            </a:r>
            <a:r>
              <a:rPr lang="de-DE" sz="2000" dirty="0">
                <a:sym typeface="Symbol" pitchFamily="18" charset="2"/>
              </a:rPr>
              <a:t> AR  „1“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en-US" sz="2000" i="1" dirty="0">
                <a:sym typeface="Symbol" pitchFamily="18" charset="2"/>
              </a:rPr>
              <a:t>Auto-Modify</a:t>
            </a:r>
            <a:r>
              <a:rPr lang="de-DE" sz="2000" i="1" dirty="0">
                <a:sym typeface="Symbol" pitchFamily="18" charset="2"/>
              </a:rPr>
              <a:t>:</a:t>
            </a:r>
            <a:r>
              <a:rPr lang="de-DE" sz="2000" dirty="0">
                <a:sym typeface="Symbol" pitchFamily="18" charset="2"/>
              </a:rPr>
              <a:t> AR  MR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endParaRPr lang="de-DE" sz="2000" dirty="0">
              <a:sym typeface="Symbol" pitchFamily="18" charset="2"/>
            </a:endParaRP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i="1" dirty="0" smtClean="0"/>
              <a:t>„Auto</a:t>
            </a:r>
            <a:r>
              <a:rPr lang="de-DE" sz="2000" i="1" dirty="0"/>
              <a:t>”-Befehle:</a:t>
            </a:r>
            <a:r>
              <a:rPr lang="de-DE" sz="2000" dirty="0"/>
              <a:t> Parallel zu Datenpfad, keine extra Laufzeit, hocheffizient!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i="1" dirty="0"/>
              <a:t>Alle anderen:</a:t>
            </a:r>
            <a:r>
              <a:rPr lang="de-DE" sz="2000" dirty="0"/>
              <a:t> Brauchen Extra-Instruktion für Da-tenpfad, weniger effizient.</a:t>
            </a:r>
            <a:endParaRPr lang="de-DE" sz="2000" i="1" dirty="0"/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endParaRPr lang="de-DE" sz="2000" i="1" dirty="0">
              <a:sym typeface="Symbol" pitchFamily="18" charset="2"/>
            </a:endParaRPr>
          </a:p>
        </p:txBody>
      </p:sp>
      <p:grpSp>
        <p:nvGrpSpPr>
          <p:cNvPr id="693253" name="Group 5"/>
          <p:cNvGrpSpPr>
            <a:grpSpLocks/>
          </p:cNvGrpSpPr>
          <p:nvPr/>
        </p:nvGrpSpPr>
        <p:grpSpPr bwMode="auto">
          <a:xfrm>
            <a:off x="4930775" y="3213100"/>
            <a:ext cx="1296988" cy="1943100"/>
            <a:chOff x="3106" y="2024"/>
            <a:chExt cx="817" cy="1224"/>
          </a:xfrm>
        </p:grpSpPr>
        <p:grpSp>
          <p:nvGrpSpPr>
            <p:cNvPr id="693254" name="Group 6"/>
            <p:cNvGrpSpPr>
              <a:grpSpLocks/>
            </p:cNvGrpSpPr>
            <p:nvPr/>
          </p:nvGrpSpPr>
          <p:grpSpPr bwMode="auto">
            <a:xfrm>
              <a:off x="3469" y="2794"/>
              <a:ext cx="454" cy="182"/>
              <a:chOff x="3379" y="2432"/>
              <a:chExt cx="454" cy="182"/>
            </a:xfrm>
          </p:grpSpPr>
          <p:sp>
            <p:nvSpPr>
              <p:cNvPr id="693255" name="Freeform 7"/>
              <p:cNvSpPr>
                <a:spLocks/>
              </p:cNvSpPr>
              <p:nvPr/>
            </p:nvSpPr>
            <p:spPr bwMode="auto">
              <a:xfrm flipV="1">
                <a:off x="3606" y="2478"/>
                <a:ext cx="227" cy="136"/>
              </a:xfrm>
              <a:custGeom>
                <a:avLst/>
                <a:gdLst>
                  <a:gd name="T0" fmla="*/ 0 w 227"/>
                  <a:gd name="T1" fmla="*/ 45 h 136"/>
                  <a:gd name="T2" fmla="*/ 45 w 227"/>
                  <a:gd name="T3" fmla="*/ 0 h 136"/>
                  <a:gd name="T4" fmla="*/ 227 w 227"/>
                  <a:gd name="T5" fmla="*/ 0 h 136"/>
                  <a:gd name="T6" fmla="*/ 136 w 227"/>
                  <a:gd name="T7" fmla="*/ 136 h 136"/>
                  <a:gd name="T8" fmla="*/ 0 w 227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36">
                    <a:moveTo>
                      <a:pt x="0" y="45"/>
                    </a:moveTo>
                    <a:lnTo>
                      <a:pt x="45" y="0"/>
                    </a:lnTo>
                    <a:lnTo>
                      <a:pt x="227" y="0"/>
                    </a:lnTo>
                    <a:lnTo>
                      <a:pt x="136" y="136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3256" name="Freeform 8"/>
              <p:cNvSpPr>
                <a:spLocks/>
              </p:cNvSpPr>
              <p:nvPr/>
            </p:nvSpPr>
            <p:spPr bwMode="auto">
              <a:xfrm flipH="1" flipV="1">
                <a:off x="3379" y="2478"/>
                <a:ext cx="227" cy="136"/>
              </a:xfrm>
              <a:custGeom>
                <a:avLst/>
                <a:gdLst>
                  <a:gd name="T0" fmla="*/ 0 w 227"/>
                  <a:gd name="T1" fmla="*/ 45 h 136"/>
                  <a:gd name="T2" fmla="*/ 45 w 227"/>
                  <a:gd name="T3" fmla="*/ 0 h 136"/>
                  <a:gd name="T4" fmla="*/ 227 w 227"/>
                  <a:gd name="T5" fmla="*/ 0 h 136"/>
                  <a:gd name="T6" fmla="*/ 136 w 227"/>
                  <a:gd name="T7" fmla="*/ 136 h 136"/>
                  <a:gd name="T8" fmla="*/ 0 w 227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36">
                    <a:moveTo>
                      <a:pt x="0" y="45"/>
                    </a:moveTo>
                    <a:lnTo>
                      <a:pt x="45" y="0"/>
                    </a:lnTo>
                    <a:lnTo>
                      <a:pt x="227" y="0"/>
                    </a:lnTo>
                    <a:lnTo>
                      <a:pt x="136" y="136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3257" name="Text Box 9"/>
              <p:cNvSpPr txBox="1">
                <a:spLocks noChangeArrowheads="1"/>
              </p:cNvSpPr>
              <p:nvPr/>
            </p:nvSpPr>
            <p:spPr bwMode="auto">
              <a:xfrm>
                <a:off x="3398" y="2432"/>
                <a:ext cx="31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647700" indent="-457200"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600" dirty="0">
                    <a:latin typeface="Arial" charset="0"/>
                    <a:ea typeface="ヒラギノ角ゴ Pro W3" pitchFamily="96" charset="-128"/>
                  </a:rPr>
                  <a:t>+  -</a:t>
                </a:r>
              </a:p>
            </p:txBody>
          </p:sp>
        </p:grpSp>
        <p:sp>
          <p:nvSpPr>
            <p:cNvPr id="693258" name="Line 10"/>
            <p:cNvSpPr>
              <a:spLocks noChangeShapeType="1"/>
            </p:cNvSpPr>
            <p:nvPr/>
          </p:nvSpPr>
          <p:spPr bwMode="auto">
            <a:xfrm>
              <a:off x="3242" y="2024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59" name="Line 11"/>
            <p:cNvSpPr>
              <a:spLocks noChangeShapeType="1"/>
            </p:cNvSpPr>
            <p:nvPr/>
          </p:nvSpPr>
          <p:spPr bwMode="auto">
            <a:xfrm>
              <a:off x="3242" y="2024"/>
              <a:ext cx="45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60" name="Line 12"/>
            <p:cNvSpPr>
              <a:spLocks noChangeShapeType="1"/>
            </p:cNvSpPr>
            <p:nvPr/>
          </p:nvSpPr>
          <p:spPr bwMode="auto">
            <a:xfrm flipV="1">
              <a:off x="3696" y="2024"/>
              <a:ext cx="0" cy="81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61" name="Line 13"/>
            <p:cNvSpPr>
              <a:spLocks noChangeShapeType="1"/>
            </p:cNvSpPr>
            <p:nvPr/>
          </p:nvSpPr>
          <p:spPr bwMode="auto">
            <a:xfrm rot="-10800000">
              <a:off x="3560" y="2976"/>
              <a:ext cx="0" cy="2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62" name="Line 14"/>
            <p:cNvSpPr>
              <a:spLocks noChangeShapeType="1"/>
            </p:cNvSpPr>
            <p:nvPr/>
          </p:nvSpPr>
          <p:spPr bwMode="auto">
            <a:xfrm>
              <a:off x="3106" y="3248"/>
              <a:ext cx="45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3263" name="Group 15"/>
          <p:cNvGrpSpPr>
            <a:grpSpLocks/>
          </p:cNvGrpSpPr>
          <p:nvPr/>
        </p:nvGrpSpPr>
        <p:grpSpPr bwMode="auto">
          <a:xfrm>
            <a:off x="6261100" y="2925763"/>
            <a:ext cx="469900" cy="503237"/>
            <a:chOff x="3944" y="1843"/>
            <a:chExt cx="296" cy="317"/>
          </a:xfrm>
        </p:grpSpPr>
        <p:sp>
          <p:nvSpPr>
            <p:cNvPr id="693264" name="Line 16"/>
            <p:cNvSpPr>
              <a:spLocks noChangeShapeType="1"/>
            </p:cNvSpPr>
            <p:nvPr/>
          </p:nvSpPr>
          <p:spPr bwMode="auto">
            <a:xfrm>
              <a:off x="4149" y="2024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65" name="Text Box 17"/>
            <p:cNvSpPr txBox="1">
              <a:spLocks noChangeArrowheads="1"/>
            </p:cNvSpPr>
            <p:nvPr/>
          </p:nvSpPr>
          <p:spPr bwMode="auto">
            <a:xfrm>
              <a:off x="3944" y="1843"/>
              <a:ext cx="2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„1“</a:t>
              </a:r>
            </a:p>
          </p:txBody>
        </p:sp>
      </p:grpSp>
      <p:grpSp>
        <p:nvGrpSpPr>
          <p:cNvPr id="693266" name="Group 18"/>
          <p:cNvGrpSpPr>
            <a:grpSpLocks/>
          </p:cNvGrpSpPr>
          <p:nvPr/>
        </p:nvGrpSpPr>
        <p:grpSpPr bwMode="auto">
          <a:xfrm>
            <a:off x="6802440" y="3213101"/>
            <a:ext cx="2151063" cy="2320926"/>
            <a:chOff x="4285" y="2024"/>
            <a:chExt cx="1355" cy="1462"/>
          </a:xfrm>
        </p:grpSpPr>
        <p:grpSp>
          <p:nvGrpSpPr>
            <p:cNvPr id="693267" name="Group 19"/>
            <p:cNvGrpSpPr>
              <a:grpSpLocks/>
            </p:cNvGrpSpPr>
            <p:nvPr/>
          </p:nvGrpSpPr>
          <p:grpSpPr bwMode="auto">
            <a:xfrm flipH="1">
              <a:off x="4694" y="2432"/>
              <a:ext cx="635" cy="726"/>
              <a:chOff x="2245" y="2250"/>
              <a:chExt cx="635" cy="726"/>
            </a:xfrm>
          </p:grpSpPr>
          <p:sp>
            <p:nvSpPr>
              <p:cNvPr id="693268" name="Rectangle 20"/>
              <p:cNvSpPr>
                <a:spLocks noChangeArrowheads="1"/>
              </p:cNvSpPr>
              <p:nvPr/>
            </p:nvSpPr>
            <p:spPr bwMode="auto">
              <a:xfrm>
                <a:off x="2381" y="2251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3269" name="Rectangle 21"/>
              <p:cNvSpPr>
                <a:spLocks noChangeArrowheads="1"/>
              </p:cNvSpPr>
              <p:nvPr/>
            </p:nvSpPr>
            <p:spPr bwMode="auto">
              <a:xfrm>
                <a:off x="2381" y="2433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3270" name="Rectangle 22"/>
              <p:cNvSpPr>
                <a:spLocks noChangeArrowheads="1"/>
              </p:cNvSpPr>
              <p:nvPr/>
            </p:nvSpPr>
            <p:spPr bwMode="auto">
              <a:xfrm>
                <a:off x="2381" y="2614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3271" name="Rectangle 23"/>
              <p:cNvSpPr>
                <a:spLocks noChangeArrowheads="1"/>
              </p:cNvSpPr>
              <p:nvPr/>
            </p:nvSpPr>
            <p:spPr bwMode="auto">
              <a:xfrm>
                <a:off x="2381" y="2795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3272" name="AutoShape 24"/>
              <p:cNvSpPr>
                <a:spLocks noChangeArrowheads="1"/>
              </p:cNvSpPr>
              <p:nvPr/>
            </p:nvSpPr>
            <p:spPr bwMode="auto">
              <a:xfrm rot="-16200000">
                <a:off x="1950" y="2545"/>
                <a:ext cx="726" cy="1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</p:grpSp>
        <p:sp>
          <p:nvSpPr>
            <p:cNvPr id="693273" name="Line 25"/>
            <p:cNvSpPr>
              <a:spLocks noChangeShapeType="1"/>
            </p:cNvSpPr>
            <p:nvPr/>
          </p:nvSpPr>
          <p:spPr bwMode="auto">
            <a:xfrm>
              <a:off x="4285" y="2024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74" name="Line 26"/>
            <p:cNvSpPr>
              <a:spLocks noChangeShapeType="1"/>
            </p:cNvSpPr>
            <p:nvPr/>
          </p:nvSpPr>
          <p:spPr bwMode="auto">
            <a:xfrm>
              <a:off x="4285" y="2024"/>
              <a:ext cx="22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75" name="Line 27"/>
            <p:cNvSpPr>
              <a:spLocks noChangeShapeType="1"/>
            </p:cNvSpPr>
            <p:nvPr/>
          </p:nvSpPr>
          <p:spPr bwMode="auto">
            <a:xfrm flipV="1">
              <a:off x="4512" y="2024"/>
              <a:ext cx="0" cy="122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76" name="Line 28"/>
            <p:cNvSpPr>
              <a:spLocks noChangeShapeType="1"/>
            </p:cNvSpPr>
            <p:nvPr/>
          </p:nvSpPr>
          <p:spPr bwMode="auto">
            <a:xfrm>
              <a:off x="4512" y="3248"/>
              <a:ext cx="45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77" name="Line 29"/>
            <p:cNvSpPr>
              <a:spLocks noChangeShapeType="1"/>
            </p:cNvSpPr>
            <p:nvPr/>
          </p:nvSpPr>
          <p:spPr bwMode="auto">
            <a:xfrm>
              <a:off x="4966" y="3158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78" name="Text Box 30"/>
            <p:cNvSpPr txBox="1">
              <a:spLocks noChangeArrowheads="1"/>
            </p:cNvSpPr>
            <p:nvPr/>
          </p:nvSpPr>
          <p:spPr bwMode="auto">
            <a:xfrm>
              <a:off x="4953" y="3204"/>
              <a:ext cx="687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i="1" dirty="0">
                  <a:latin typeface="Arial" charset="0"/>
                  <a:ea typeface="ヒラギノ角ゴ Pro W3" pitchFamily="96" charset="-128"/>
                </a:rPr>
                <a:t>Modifier</a:t>
              </a:r>
              <a:r>
                <a:rPr lang="de-DE" sz="1800" dirty="0">
                  <a:latin typeface="Arial" charset="0"/>
                  <a:ea typeface="ヒラギノ角ゴ Pro W3" pitchFamily="96" charset="-128"/>
                </a:rPr>
                <a:t>-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Register</a:t>
              </a:r>
            </a:p>
          </p:txBody>
        </p:sp>
        <p:sp>
          <p:nvSpPr>
            <p:cNvPr id="693279" name="Line 31"/>
            <p:cNvSpPr>
              <a:spLocks noChangeShapeType="1"/>
            </p:cNvSpPr>
            <p:nvPr/>
          </p:nvSpPr>
          <p:spPr bwMode="auto">
            <a:xfrm flipH="1" flipV="1">
              <a:off x="5057" y="2886"/>
              <a:ext cx="363" cy="2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3280" name="Group 32"/>
          <p:cNvGrpSpPr>
            <a:grpSpLocks/>
          </p:cNvGrpSpPr>
          <p:nvPr/>
        </p:nvGrpSpPr>
        <p:grpSpPr bwMode="auto">
          <a:xfrm>
            <a:off x="3665538" y="3860800"/>
            <a:ext cx="2259012" cy="2016125"/>
            <a:chOff x="2309" y="2432"/>
            <a:chExt cx="1423" cy="1270"/>
          </a:xfrm>
        </p:grpSpPr>
        <p:grpSp>
          <p:nvGrpSpPr>
            <p:cNvPr id="693281" name="Group 33"/>
            <p:cNvGrpSpPr>
              <a:grpSpLocks/>
            </p:cNvGrpSpPr>
            <p:nvPr/>
          </p:nvGrpSpPr>
          <p:grpSpPr bwMode="auto">
            <a:xfrm>
              <a:off x="2698" y="2432"/>
              <a:ext cx="635" cy="726"/>
              <a:chOff x="2245" y="2250"/>
              <a:chExt cx="635" cy="726"/>
            </a:xfrm>
          </p:grpSpPr>
          <p:sp>
            <p:nvSpPr>
              <p:cNvPr id="693282" name="Rectangle 34"/>
              <p:cNvSpPr>
                <a:spLocks noChangeArrowheads="1"/>
              </p:cNvSpPr>
              <p:nvPr/>
            </p:nvSpPr>
            <p:spPr bwMode="auto">
              <a:xfrm>
                <a:off x="2381" y="2251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3283" name="Rectangle 35"/>
              <p:cNvSpPr>
                <a:spLocks noChangeArrowheads="1"/>
              </p:cNvSpPr>
              <p:nvPr/>
            </p:nvSpPr>
            <p:spPr bwMode="auto">
              <a:xfrm>
                <a:off x="2381" y="2433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3284" name="Rectangle 36"/>
              <p:cNvSpPr>
                <a:spLocks noChangeArrowheads="1"/>
              </p:cNvSpPr>
              <p:nvPr/>
            </p:nvSpPr>
            <p:spPr bwMode="auto">
              <a:xfrm>
                <a:off x="2381" y="2614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3285" name="Rectangle 37"/>
              <p:cNvSpPr>
                <a:spLocks noChangeArrowheads="1"/>
              </p:cNvSpPr>
              <p:nvPr/>
            </p:nvSpPr>
            <p:spPr bwMode="auto">
              <a:xfrm>
                <a:off x="2381" y="2795"/>
                <a:ext cx="499" cy="1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93286" name="AutoShape 38"/>
              <p:cNvSpPr>
                <a:spLocks noChangeArrowheads="1"/>
              </p:cNvSpPr>
              <p:nvPr/>
            </p:nvSpPr>
            <p:spPr bwMode="auto">
              <a:xfrm rot="-16200000">
                <a:off x="1950" y="2545"/>
                <a:ext cx="726" cy="1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DE" dirty="0"/>
              </a:p>
            </p:txBody>
          </p:sp>
        </p:grpSp>
        <p:sp>
          <p:nvSpPr>
            <p:cNvPr id="693287" name="Line 39"/>
            <p:cNvSpPr>
              <a:spLocks noChangeShapeType="1"/>
            </p:cNvSpPr>
            <p:nvPr/>
          </p:nvSpPr>
          <p:spPr bwMode="auto">
            <a:xfrm>
              <a:off x="3106" y="3158"/>
              <a:ext cx="0" cy="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88" name="Text Box 40"/>
            <p:cNvSpPr txBox="1">
              <a:spLocks noChangeArrowheads="1"/>
            </p:cNvSpPr>
            <p:nvPr/>
          </p:nvSpPr>
          <p:spPr bwMode="auto">
            <a:xfrm>
              <a:off x="2309" y="3204"/>
              <a:ext cx="61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Adress-</a:t>
              </a:r>
            </a:p>
            <a:p>
              <a:pPr algn="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register</a:t>
              </a:r>
            </a:p>
          </p:txBody>
        </p:sp>
        <p:sp>
          <p:nvSpPr>
            <p:cNvPr id="693289" name="Text Box 41"/>
            <p:cNvSpPr txBox="1">
              <a:spLocks noChangeArrowheads="1"/>
            </p:cNvSpPr>
            <p:nvPr/>
          </p:nvSpPr>
          <p:spPr bwMode="auto">
            <a:xfrm>
              <a:off x="3061" y="3425"/>
              <a:ext cx="671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Effektive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Adresse</a:t>
              </a:r>
            </a:p>
          </p:txBody>
        </p:sp>
        <p:sp>
          <p:nvSpPr>
            <p:cNvPr id="693290" name="Line 42"/>
            <p:cNvSpPr>
              <a:spLocks noChangeShapeType="1"/>
            </p:cNvSpPr>
            <p:nvPr/>
          </p:nvSpPr>
          <p:spPr bwMode="auto">
            <a:xfrm flipV="1">
              <a:off x="2608" y="2886"/>
              <a:ext cx="363" cy="2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91" name="Line 43"/>
            <p:cNvSpPr>
              <a:spLocks noChangeShapeType="1"/>
            </p:cNvSpPr>
            <p:nvPr/>
          </p:nvSpPr>
          <p:spPr bwMode="auto">
            <a:xfrm flipH="1" flipV="1">
              <a:off x="3107" y="3294"/>
              <a:ext cx="317" cy="1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3292" name="Group 44"/>
          <p:cNvGrpSpPr>
            <a:grpSpLocks/>
          </p:cNvGrpSpPr>
          <p:nvPr/>
        </p:nvGrpSpPr>
        <p:grpSpPr bwMode="auto">
          <a:xfrm>
            <a:off x="6300788" y="2852738"/>
            <a:ext cx="1584325" cy="1008062"/>
            <a:chOff x="3969" y="1797"/>
            <a:chExt cx="998" cy="635"/>
          </a:xfrm>
        </p:grpSpPr>
        <p:sp>
          <p:nvSpPr>
            <p:cNvPr id="693293" name="Line 45"/>
            <p:cNvSpPr>
              <a:spLocks noChangeShapeType="1"/>
            </p:cNvSpPr>
            <p:nvPr/>
          </p:nvSpPr>
          <p:spPr bwMode="auto">
            <a:xfrm>
              <a:off x="4966" y="1797"/>
              <a:ext cx="0" cy="63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94" name="Line 46"/>
            <p:cNvSpPr>
              <a:spLocks noChangeShapeType="1"/>
            </p:cNvSpPr>
            <p:nvPr/>
          </p:nvSpPr>
          <p:spPr bwMode="auto">
            <a:xfrm>
              <a:off x="3969" y="1797"/>
              <a:ext cx="99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3295" name="Group 47"/>
          <p:cNvGrpSpPr>
            <a:grpSpLocks/>
          </p:cNvGrpSpPr>
          <p:nvPr/>
        </p:nvGrpSpPr>
        <p:grpSpPr bwMode="auto">
          <a:xfrm>
            <a:off x="4067175" y="2062163"/>
            <a:ext cx="838200" cy="2374900"/>
            <a:chOff x="2562" y="1299"/>
            <a:chExt cx="528" cy="1496"/>
          </a:xfrm>
        </p:grpSpPr>
        <p:sp>
          <p:nvSpPr>
            <p:cNvPr id="693296" name="Line 48"/>
            <p:cNvSpPr>
              <a:spLocks noChangeShapeType="1"/>
            </p:cNvSpPr>
            <p:nvPr/>
          </p:nvSpPr>
          <p:spPr bwMode="auto">
            <a:xfrm rot="-5400000">
              <a:off x="2630" y="2727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97" name="Line 49"/>
            <p:cNvSpPr>
              <a:spLocks noChangeShapeType="1"/>
            </p:cNvSpPr>
            <p:nvPr/>
          </p:nvSpPr>
          <p:spPr bwMode="auto">
            <a:xfrm flipV="1">
              <a:off x="2562" y="1525"/>
              <a:ext cx="0" cy="12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298" name="Text Box 50"/>
            <p:cNvSpPr txBox="1">
              <a:spLocks noChangeArrowheads="1"/>
            </p:cNvSpPr>
            <p:nvPr/>
          </p:nvSpPr>
          <p:spPr bwMode="auto">
            <a:xfrm>
              <a:off x="2562" y="1299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AR-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Zeiger</a:t>
              </a:r>
            </a:p>
          </p:txBody>
        </p:sp>
        <p:sp>
          <p:nvSpPr>
            <p:cNvPr id="693299" name="Line 51"/>
            <p:cNvSpPr>
              <a:spLocks noChangeShapeType="1"/>
            </p:cNvSpPr>
            <p:nvPr/>
          </p:nvSpPr>
          <p:spPr bwMode="auto">
            <a:xfrm flipV="1">
              <a:off x="2562" y="1570"/>
              <a:ext cx="363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3300" name="Group 52"/>
          <p:cNvGrpSpPr>
            <a:grpSpLocks/>
          </p:cNvGrpSpPr>
          <p:nvPr/>
        </p:nvGrpSpPr>
        <p:grpSpPr bwMode="auto">
          <a:xfrm>
            <a:off x="7694613" y="2062163"/>
            <a:ext cx="981075" cy="2374900"/>
            <a:chOff x="4847" y="1299"/>
            <a:chExt cx="618" cy="1496"/>
          </a:xfrm>
        </p:grpSpPr>
        <p:sp>
          <p:nvSpPr>
            <p:cNvPr id="693301" name="Line 53"/>
            <p:cNvSpPr>
              <a:spLocks noChangeShapeType="1"/>
            </p:cNvSpPr>
            <p:nvPr/>
          </p:nvSpPr>
          <p:spPr bwMode="auto">
            <a:xfrm rot="-16200000">
              <a:off x="5397" y="2727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302" name="Line 54"/>
            <p:cNvSpPr>
              <a:spLocks noChangeShapeType="1"/>
            </p:cNvSpPr>
            <p:nvPr/>
          </p:nvSpPr>
          <p:spPr bwMode="auto">
            <a:xfrm flipV="1">
              <a:off x="5465" y="1525"/>
              <a:ext cx="0" cy="12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303" name="Text Box 55"/>
            <p:cNvSpPr txBox="1">
              <a:spLocks noChangeArrowheads="1"/>
            </p:cNvSpPr>
            <p:nvPr/>
          </p:nvSpPr>
          <p:spPr bwMode="auto">
            <a:xfrm>
              <a:off x="4847" y="1299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MR-</a:t>
              </a:r>
            </a:p>
            <a:p>
              <a:pPr algn="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Zeiger</a:t>
              </a:r>
            </a:p>
          </p:txBody>
        </p:sp>
        <p:sp>
          <p:nvSpPr>
            <p:cNvPr id="693304" name="Line 56"/>
            <p:cNvSpPr>
              <a:spLocks noChangeShapeType="1"/>
            </p:cNvSpPr>
            <p:nvPr/>
          </p:nvSpPr>
          <p:spPr bwMode="auto">
            <a:xfrm flipH="1" flipV="1">
              <a:off x="5102" y="1570"/>
              <a:ext cx="363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3305" name="Group 57"/>
          <p:cNvGrpSpPr>
            <a:grpSpLocks/>
          </p:cNvGrpSpPr>
          <p:nvPr/>
        </p:nvGrpSpPr>
        <p:grpSpPr bwMode="auto">
          <a:xfrm>
            <a:off x="4498975" y="2062163"/>
            <a:ext cx="3014663" cy="1798637"/>
            <a:chOff x="2834" y="1299"/>
            <a:chExt cx="1899" cy="1133"/>
          </a:xfrm>
        </p:grpSpPr>
        <p:sp>
          <p:nvSpPr>
            <p:cNvPr id="693306" name="AutoShape 58"/>
            <p:cNvSpPr>
              <a:spLocks noChangeArrowheads="1"/>
            </p:cNvSpPr>
            <p:nvPr/>
          </p:nvSpPr>
          <p:spPr bwMode="auto">
            <a:xfrm>
              <a:off x="2834" y="2160"/>
              <a:ext cx="499" cy="13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693307" name="Line 59"/>
            <p:cNvSpPr>
              <a:spLocks noChangeShapeType="1"/>
            </p:cNvSpPr>
            <p:nvPr/>
          </p:nvSpPr>
          <p:spPr bwMode="auto">
            <a:xfrm>
              <a:off x="3106" y="2296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308" name="Line 60"/>
            <p:cNvSpPr>
              <a:spLocks noChangeShapeType="1"/>
            </p:cNvSpPr>
            <p:nvPr/>
          </p:nvSpPr>
          <p:spPr bwMode="auto">
            <a:xfrm rot="-21600000">
              <a:off x="2925" y="1797"/>
              <a:ext cx="0" cy="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309" name="Line 61"/>
            <p:cNvSpPr>
              <a:spLocks noChangeShapeType="1"/>
            </p:cNvSpPr>
            <p:nvPr/>
          </p:nvSpPr>
          <p:spPr bwMode="auto">
            <a:xfrm>
              <a:off x="2925" y="1797"/>
              <a:ext cx="104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310" name="Text Box 62"/>
            <p:cNvSpPr txBox="1">
              <a:spLocks noChangeArrowheads="1"/>
            </p:cNvSpPr>
            <p:nvPr/>
          </p:nvSpPr>
          <p:spPr bwMode="auto">
            <a:xfrm>
              <a:off x="3941" y="1299"/>
              <a:ext cx="792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i="1" dirty="0">
                  <a:latin typeface="Arial" charset="0"/>
                  <a:ea typeface="ヒラギノ角ゴ Pro W3" pitchFamily="96" charset="-128"/>
                </a:rPr>
                <a:t>Immediate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dirty="0">
                  <a:latin typeface="Arial" charset="0"/>
                  <a:ea typeface="ヒラギノ角ゴ Pro W3" pitchFamily="96" charset="-128"/>
                </a:rPr>
                <a:t>Wert</a:t>
              </a:r>
            </a:p>
          </p:txBody>
        </p:sp>
        <p:sp>
          <p:nvSpPr>
            <p:cNvPr id="693311" name="Line 63"/>
            <p:cNvSpPr>
              <a:spLocks noChangeShapeType="1"/>
            </p:cNvSpPr>
            <p:nvPr/>
          </p:nvSpPr>
          <p:spPr bwMode="auto">
            <a:xfrm flipV="1">
              <a:off x="3969" y="1570"/>
              <a:ext cx="363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312" name="Line 64"/>
            <p:cNvSpPr>
              <a:spLocks noChangeShapeType="1"/>
            </p:cNvSpPr>
            <p:nvPr/>
          </p:nvSpPr>
          <p:spPr bwMode="auto">
            <a:xfrm flipV="1">
              <a:off x="3969" y="1525"/>
              <a:ext cx="0" cy="2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693313" name="Group 65"/>
          <p:cNvGrpSpPr>
            <a:grpSpLocks/>
          </p:cNvGrpSpPr>
          <p:nvPr/>
        </p:nvGrpSpPr>
        <p:grpSpPr bwMode="auto">
          <a:xfrm>
            <a:off x="6083303" y="2852738"/>
            <a:ext cx="1025526" cy="2432050"/>
            <a:chOff x="3832" y="1797"/>
            <a:chExt cx="646" cy="1532"/>
          </a:xfrm>
        </p:grpSpPr>
        <p:sp>
          <p:nvSpPr>
            <p:cNvPr id="693314" name="AutoShape 66"/>
            <p:cNvSpPr>
              <a:spLocks noChangeArrowheads="1"/>
            </p:cNvSpPr>
            <p:nvPr/>
          </p:nvSpPr>
          <p:spPr bwMode="auto">
            <a:xfrm>
              <a:off x="3877" y="2160"/>
              <a:ext cx="499" cy="13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693315" name="Line 67"/>
            <p:cNvSpPr>
              <a:spLocks noChangeShapeType="1"/>
            </p:cNvSpPr>
            <p:nvPr/>
          </p:nvSpPr>
          <p:spPr bwMode="auto">
            <a:xfrm rot="-10800000">
              <a:off x="3832" y="2976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316" name="Line 68"/>
            <p:cNvSpPr>
              <a:spLocks noChangeShapeType="1"/>
            </p:cNvSpPr>
            <p:nvPr/>
          </p:nvSpPr>
          <p:spPr bwMode="auto">
            <a:xfrm flipH="1">
              <a:off x="3968" y="1797"/>
              <a:ext cx="1" cy="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317" name="Line 69"/>
            <p:cNvSpPr>
              <a:spLocks noChangeShapeType="1"/>
            </p:cNvSpPr>
            <p:nvPr/>
          </p:nvSpPr>
          <p:spPr bwMode="auto">
            <a:xfrm flipV="1">
              <a:off x="4149" y="2296"/>
              <a:ext cx="0" cy="81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318" name="Line 70"/>
            <p:cNvSpPr>
              <a:spLocks noChangeShapeType="1"/>
            </p:cNvSpPr>
            <p:nvPr/>
          </p:nvSpPr>
          <p:spPr bwMode="auto">
            <a:xfrm>
              <a:off x="3832" y="3112"/>
              <a:ext cx="31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693319" name="Text Box 71"/>
            <p:cNvSpPr txBox="1">
              <a:spLocks noChangeArrowheads="1"/>
            </p:cNvSpPr>
            <p:nvPr/>
          </p:nvSpPr>
          <p:spPr bwMode="auto">
            <a:xfrm>
              <a:off x="3969" y="3204"/>
              <a:ext cx="50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i="1" dirty="0">
                  <a:latin typeface="Arial" charset="0"/>
                  <a:ea typeface="ヒラギノ角ゴ Pro W3" pitchFamily="96" charset="-128"/>
                </a:rPr>
                <a:t>Offset</a:t>
              </a:r>
            </a:p>
          </p:txBody>
        </p:sp>
        <p:sp>
          <p:nvSpPr>
            <p:cNvPr id="693320" name="Line 72"/>
            <p:cNvSpPr>
              <a:spLocks noChangeShapeType="1"/>
            </p:cNvSpPr>
            <p:nvPr/>
          </p:nvSpPr>
          <p:spPr bwMode="auto">
            <a:xfrm flipH="1" flipV="1">
              <a:off x="3969" y="3112"/>
              <a:ext cx="363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455288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3DF1A7E-9B79-42AC-9D97-7C2BD44ED44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DSPs: Konventioneller Code für Schleifen</a:t>
            </a:r>
            <a:endParaRPr lang="de-DE" i="1" dirty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8785225" cy="457200"/>
          </a:xfrm>
        </p:spPr>
        <p:txBody>
          <a:bodyPr/>
          <a:lstStyle/>
          <a:p>
            <a:r>
              <a:rPr lang="de-DE" b="1" dirty="0"/>
              <a:t>C-Code einer Schleife:			Konventioneller ASM-Code:</a:t>
            </a:r>
          </a:p>
          <a:p>
            <a:r>
              <a:rPr lang="de-DE" b="1" dirty="0"/>
              <a:t>						</a:t>
            </a:r>
            <a:r>
              <a:rPr lang="de-DE" sz="1800" b="1" i="1" dirty="0"/>
              <a:t>(TriCore 1.3)</a:t>
            </a:r>
          </a:p>
        </p:txBody>
      </p:sp>
      <p:sp>
        <p:nvSpPr>
          <p:cNvPr id="695300" name="Rectangle 4"/>
          <p:cNvSpPr>
            <a:spLocks noChangeArrowheads="1"/>
          </p:cNvSpPr>
          <p:nvPr/>
        </p:nvSpPr>
        <p:spPr bwMode="auto">
          <a:xfrm>
            <a:off x="179388" y="4365625"/>
            <a:ext cx="87137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buFont typeface="Arial" charset="0"/>
              <a:buNone/>
            </a:pPr>
            <a:r>
              <a:rPr lang="de-DE" sz="2000" b="1" dirty="0"/>
              <a:t>Eigenschaften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Dekrement &amp; bedingter Sprung: Beide in </a:t>
            </a:r>
            <a:r>
              <a:rPr lang="en-US" sz="2000" i="1" dirty="0" smtClean="0"/>
              <a:t>Integer-Pipeline</a:t>
            </a:r>
          </a:p>
          <a:p>
            <a:pPr marL="800100" lvl="1" indent="-342900" eaLnBrk="1" hangingPunct="1">
              <a:lnSpc>
                <a:spcPct val="120000"/>
              </a:lnSpc>
              <a:buFont typeface="Wingdings" pitchFamily="2" charset="2"/>
              <a:buChar char="F"/>
            </a:pPr>
            <a:r>
              <a:rPr lang="de-DE" sz="2000" dirty="0" smtClean="0"/>
              <a:t>Keine parallele Ausführung</a:t>
            </a:r>
            <a:endParaRPr lang="de-DE" sz="2000" i="1" dirty="0"/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>
                <a:sym typeface="Wingdings" pitchFamily="2" charset="2"/>
              </a:rPr>
              <a:t>2 Takte * 10 Iterationen = mind. 20 Takte Schleifen-</a:t>
            </a:r>
            <a:r>
              <a:rPr lang="en-US" sz="2000" i="1" dirty="0">
                <a:sym typeface="Wingdings" pitchFamily="2" charset="2"/>
              </a:rPr>
              <a:t>Overhead</a:t>
            </a:r>
            <a:endParaRPr lang="en-US" sz="2000" i="1" dirty="0"/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i="1" dirty="0">
                <a:sym typeface="Wingdings" pitchFamily="2" charset="2"/>
              </a:rPr>
              <a:t>Bei </a:t>
            </a:r>
            <a:r>
              <a:rPr lang="en-US" sz="2000" i="1" dirty="0">
                <a:sym typeface="Wingdings" pitchFamily="2" charset="2"/>
              </a:rPr>
              <a:t>Delay-Slots</a:t>
            </a:r>
            <a:r>
              <a:rPr lang="de-DE" sz="2000" i="1" dirty="0">
                <a:sym typeface="Wingdings" pitchFamily="2" charset="2"/>
              </a:rPr>
              <a:t> für Sprünge noch mehr!</a:t>
            </a:r>
            <a:endParaRPr lang="de-DE" sz="2000" i="1" dirty="0">
              <a:sym typeface="Symbol" pitchFamily="18" charset="2"/>
            </a:endParaRPr>
          </a:p>
        </p:txBody>
      </p:sp>
      <p:sp>
        <p:nvSpPr>
          <p:cNvPr id="695369" name="Text Box 73"/>
          <p:cNvSpPr txBox="1">
            <a:spLocks noChangeArrowheads="1"/>
          </p:cNvSpPr>
          <p:nvPr/>
        </p:nvSpPr>
        <p:spPr bwMode="auto">
          <a:xfrm>
            <a:off x="431800" y="2379663"/>
            <a:ext cx="210185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int i = 10;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do {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  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  i--;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} while ( i );</a:t>
            </a:r>
          </a:p>
        </p:txBody>
      </p:sp>
      <p:sp>
        <p:nvSpPr>
          <p:cNvPr id="695370" name="Text Box 74"/>
          <p:cNvSpPr txBox="1">
            <a:spLocks noChangeArrowheads="1"/>
          </p:cNvSpPr>
          <p:nvPr/>
        </p:nvSpPr>
        <p:spPr bwMode="auto">
          <a:xfrm>
            <a:off x="4392613" y="2384425"/>
            <a:ext cx="2422525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	mov %d8, 10;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.L0: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	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	add %d8, -1;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	jnz %d8, .L0;</a:t>
            </a:r>
          </a:p>
        </p:txBody>
      </p:sp>
    </p:spTree>
    <p:extLst>
      <p:ext uri="{BB962C8B-B14F-4D97-AF65-F5344CB8AC3E}">
        <p14:creationId xmlns:p14="http://schemas.microsoft.com/office/powerpoint/2010/main" val="3750881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00AD562-CDAE-4C94-9214-BAB394F9FBA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DSPs: Optimierter Code für Schleifen</a:t>
            </a:r>
            <a:endParaRPr lang="de-DE" i="1" dirty="0"/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8785225" cy="457200"/>
          </a:xfrm>
        </p:spPr>
        <p:txBody>
          <a:bodyPr/>
          <a:lstStyle/>
          <a:p>
            <a:r>
              <a:rPr lang="de-DE" b="1" dirty="0"/>
              <a:t>C-Code einer Schleife:			</a:t>
            </a:r>
            <a:r>
              <a:rPr lang="en-US" b="1" dirty="0"/>
              <a:t>Zero-Overhead Loops</a:t>
            </a:r>
            <a:r>
              <a:rPr lang="de-DE" b="1" dirty="0"/>
              <a:t>:</a:t>
            </a:r>
          </a:p>
          <a:p>
            <a:r>
              <a:rPr lang="de-DE" b="1" dirty="0"/>
              <a:t>						</a:t>
            </a:r>
            <a:r>
              <a:rPr lang="de-DE" sz="1800" b="1" i="1" dirty="0"/>
              <a:t>(TriCore 1.3)</a:t>
            </a:r>
          </a:p>
        </p:txBody>
      </p:sp>
      <p:sp>
        <p:nvSpPr>
          <p:cNvPr id="697348" name="Rectangle 4"/>
          <p:cNvSpPr>
            <a:spLocks noChangeArrowheads="1"/>
          </p:cNvSpPr>
          <p:nvPr/>
        </p:nvSpPr>
        <p:spPr bwMode="auto">
          <a:xfrm>
            <a:off x="179388" y="4365625"/>
            <a:ext cx="87137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buFont typeface="Arial" charset="0"/>
              <a:buNone/>
            </a:pPr>
            <a:r>
              <a:rPr lang="de-DE" sz="2000" b="1" dirty="0"/>
              <a:t>Eigenschaften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Dekrement &amp; bedingter Sprung: Parallel in </a:t>
            </a:r>
            <a:r>
              <a:rPr lang="en-US" sz="2000" i="1" dirty="0"/>
              <a:t>Loop-Pipeline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–"/>
            </a:pPr>
            <a:r>
              <a:rPr lang="en-US" sz="2000" b="1" dirty="0">
                <a:latin typeface="Courier New" pitchFamily="49" charset="0"/>
                <a:sym typeface="Wingdings" pitchFamily="2" charset="2"/>
              </a:rPr>
              <a:t>loop</a:t>
            </a:r>
            <a:r>
              <a:rPr lang="de-DE" sz="2000" dirty="0">
                <a:sym typeface="Wingdings" pitchFamily="2" charset="2"/>
              </a:rPr>
              <a:t>-Befehl: Verbraucht Laufzeit nur in 1. &amp; letzter </a:t>
            </a:r>
            <a:r>
              <a:rPr lang="de-DE" sz="2000" dirty="0" smtClean="0">
                <a:sym typeface="Wingdings" pitchFamily="2" charset="2"/>
              </a:rPr>
              <a:t>Iteration</a:t>
            </a:r>
          </a:p>
          <a:p>
            <a:pPr marL="800100" lvl="1" indent="-342900" eaLnBrk="1" hangingPunct="1">
              <a:lnSpc>
                <a:spcPct val="120000"/>
              </a:lnSpc>
              <a:buFont typeface="Wingdings" pitchFamily="2" charset="2"/>
              <a:buChar char="F"/>
            </a:pPr>
            <a:r>
              <a:rPr lang="de-DE" sz="2000" dirty="0" smtClean="0">
                <a:sym typeface="Wingdings" pitchFamily="2" charset="2"/>
              </a:rPr>
              <a:t>Nur 2 Takte Schleifen-</a:t>
            </a:r>
            <a:r>
              <a:rPr lang="en-US" sz="2000" i="1" dirty="0" smtClean="0">
                <a:sym typeface="Wingdings" pitchFamily="2" charset="2"/>
              </a:rPr>
              <a:t>Overhead</a:t>
            </a:r>
            <a:endParaRPr lang="en-US" sz="2000" i="1" dirty="0">
              <a:sym typeface="Wingdings" pitchFamily="2" charset="2"/>
            </a:endParaRPr>
          </a:p>
        </p:txBody>
      </p:sp>
      <p:sp>
        <p:nvSpPr>
          <p:cNvPr id="697349" name="Text Box 5"/>
          <p:cNvSpPr txBox="1">
            <a:spLocks noChangeArrowheads="1"/>
          </p:cNvSpPr>
          <p:nvPr/>
        </p:nvSpPr>
        <p:spPr bwMode="auto">
          <a:xfrm>
            <a:off x="431800" y="2379663"/>
            <a:ext cx="210185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int i = 10;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do {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  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  i--;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} while ( i );</a:t>
            </a:r>
          </a:p>
        </p:txBody>
      </p:sp>
      <p:sp>
        <p:nvSpPr>
          <p:cNvPr id="697351" name="Text Box 7"/>
          <p:cNvSpPr txBox="1">
            <a:spLocks noChangeArrowheads="1"/>
          </p:cNvSpPr>
          <p:nvPr/>
        </p:nvSpPr>
        <p:spPr bwMode="auto">
          <a:xfrm>
            <a:off x="4392613" y="2384425"/>
            <a:ext cx="2695575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	mov %a12, 10;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.L0: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	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	loop %a12, .L0;</a:t>
            </a:r>
          </a:p>
        </p:txBody>
      </p:sp>
    </p:spTree>
    <p:extLst>
      <p:ext uri="{BB962C8B-B14F-4D97-AF65-F5344CB8AC3E}">
        <p14:creationId xmlns:p14="http://schemas.microsoft.com/office/powerpoint/2010/main" val="4024157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9365522-2961-40F1-9091-D65BF858195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 der </a:t>
            </a:r>
            <a:r>
              <a:rPr lang="en-US" i="1" dirty="0" smtClean="0"/>
              <a:t>wrap around</a:t>
            </a:r>
            <a:r>
              <a:rPr lang="de-DE" dirty="0" smtClean="0"/>
              <a:t> Arithmetik (1)</a:t>
            </a:r>
            <a:endParaRPr lang="de-DE" dirty="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Standard-Arithmetik führt bei Über-/Unterlauf zu </a:t>
            </a:r>
            <a:r>
              <a:rPr lang="en-US" b="1" i="1" dirty="0" smtClean="0"/>
              <a:t>wrap around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Problem: Ergebnisse mit </a:t>
            </a:r>
            <a:r>
              <a:rPr lang="en-US" i="1" dirty="0" smtClean="0"/>
              <a:t>wrap around</a:t>
            </a:r>
            <a:r>
              <a:rPr lang="de-DE" dirty="0" smtClean="0"/>
              <a:t> sind…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…"/>
            </a:pPr>
            <a:r>
              <a:rPr lang="de-DE" dirty="0" smtClean="0"/>
              <a:t>nicht nur </a:t>
            </a:r>
            <a:r>
              <a:rPr lang="de-DE" b="1" dirty="0" smtClean="0"/>
              <a:t>falsch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…"/>
            </a:pPr>
            <a:r>
              <a:rPr lang="de-DE" dirty="0" smtClean="0"/>
              <a:t>sondern extrem </a:t>
            </a:r>
            <a:r>
              <a:rPr lang="de-DE" b="1" dirty="0" smtClean="0"/>
              <a:t>unplausibel</a:t>
            </a:r>
            <a:r>
              <a:rPr lang="de-DE" dirty="0" smtClean="0"/>
              <a:t> / nicht einmal nahe der korrekten Lösung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Der notwendigerweise entstehende Fehler ist </a:t>
            </a:r>
            <a:r>
              <a:rPr lang="de-DE" b="1" dirty="0" smtClean="0"/>
              <a:t>maximal</a:t>
            </a:r>
            <a:r>
              <a:rPr lang="de-DE" dirty="0" smtClean="0"/>
              <a:t> (signifikanteste Bitstelle 2</a:t>
            </a:r>
            <a:r>
              <a:rPr lang="de-DE" i="1" baseline="30000" dirty="0" smtClean="0"/>
              <a:t>n</a:t>
            </a:r>
            <a:r>
              <a:rPr lang="de-DE" dirty="0" smtClean="0"/>
              <a:t> geht verloren), nicht minimal! Beispiel:</a:t>
            </a:r>
            <a:br>
              <a:rPr lang="de-DE" dirty="0" smtClean="0"/>
            </a:br>
            <a:r>
              <a:rPr lang="de-DE" dirty="0" smtClean="0"/>
              <a:t>(4 bit, 2er-Kompl.):	|(7 +</a:t>
            </a:r>
            <a:r>
              <a:rPr lang="en-US" i="1" baseline="-25000" dirty="0" smtClean="0"/>
              <a:t>wrap</a:t>
            </a:r>
            <a:r>
              <a:rPr lang="de-DE" dirty="0" smtClean="0"/>
              <a:t> 1) – (7 +</a:t>
            </a:r>
            <a:r>
              <a:rPr lang="en-US" i="1" baseline="-25000" dirty="0" smtClean="0"/>
              <a:t>exact</a:t>
            </a:r>
            <a:r>
              <a:rPr lang="de-DE" dirty="0" smtClean="0"/>
              <a:t> 1)| =</a:t>
            </a:r>
            <a:br>
              <a:rPr lang="de-DE" dirty="0" smtClean="0"/>
            </a:br>
            <a:r>
              <a:rPr lang="de-DE" dirty="0" smtClean="0"/>
              <a:t>			|(0111</a:t>
            </a:r>
            <a:r>
              <a:rPr lang="de-DE" baseline="-25000" dirty="0" smtClean="0"/>
              <a:t>(2)</a:t>
            </a:r>
            <a:r>
              <a:rPr lang="de-DE" dirty="0" smtClean="0"/>
              <a:t> +</a:t>
            </a:r>
            <a:r>
              <a:rPr lang="en-US" i="1" baseline="-25000" dirty="0" smtClean="0"/>
              <a:t>wrap</a:t>
            </a:r>
            <a:r>
              <a:rPr lang="de-DE" dirty="0" smtClean="0"/>
              <a:t> 0001</a:t>
            </a:r>
            <a:r>
              <a:rPr lang="de-DE" baseline="-25000" dirty="0" smtClean="0"/>
              <a:t>(2)</a:t>
            </a:r>
            <a:r>
              <a:rPr lang="de-DE" dirty="0" smtClean="0"/>
              <a:t>) – 8)| =</a:t>
            </a:r>
            <a:br>
              <a:rPr lang="de-DE" dirty="0" smtClean="0"/>
            </a:br>
            <a:r>
              <a:rPr lang="de-DE" dirty="0" smtClean="0"/>
              <a:t>			|</a:t>
            </a:r>
            <a:r>
              <a:rPr lang="de-DE" b="1" dirty="0" smtClean="0">
                <a:solidFill>
                  <a:srgbClr val="A32638"/>
                </a:solidFill>
              </a:rPr>
              <a:t>1</a:t>
            </a:r>
            <a:r>
              <a:rPr lang="de-DE" dirty="0" smtClean="0"/>
              <a:t>000</a:t>
            </a:r>
            <a:r>
              <a:rPr lang="de-DE" baseline="-25000" dirty="0" smtClean="0"/>
              <a:t>(2)</a:t>
            </a:r>
            <a:r>
              <a:rPr lang="de-DE" dirty="0" smtClean="0"/>
              <a:t> – 8| =</a:t>
            </a:r>
            <a:br>
              <a:rPr lang="de-DE" dirty="0" smtClean="0"/>
            </a:br>
            <a:r>
              <a:rPr lang="de-DE" dirty="0" smtClean="0"/>
              <a:t>			|-8 – 8| = 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918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0339069-45A9-4694-8FED-6A66EE27FC7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der </a:t>
            </a:r>
            <a:r>
              <a:rPr lang="en-US" i="1" dirty="0"/>
              <a:t>wrap around</a:t>
            </a:r>
            <a:r>
              <a:rPr lang="de-DE" dirty="0"/>
              <a:t> Arithmetik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Große Fehler zwischen (mit Überlauf) berechnetem und tatsächlichem Ergebnis besonders dramatisch bei Signalverarbeitung (Verstärkung eines Audiosignals / Helligkeitsänderung eines Bildpunktes)</a:t>
            </a:r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717470"/>
              </p:ext>
            </p:extLst>
          </p:nvPr>
        </p:nvGraphicFramePr>
        <p:xfrm>
          <a:off x="611560" y="2708920"/>
          <a:ext cx="7921575" cy="370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Photo Editor Photo" r:id="rId4" imgW="10952381" imgH="5125165" progId="MSPhotoEd.3">
                  <p:embed/>
                </p:oleObj>
              </mc:Choice>
              <mc:Fallback>
                <p:oleObj name="Photo Editor Photo" r:id="rId4" imgW="10952381" imgH="512516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708920"/>
                        <a:ext cx="7921575" cy="3705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923928" y="4797127"/>
            <a:ext cx="1008062" cy="1800225"/>
          </a:xfrm>
          <a:prstGeom prst="ellipse">
            <a:avLst/>
          </a:prstGeom>
          <a:noFill/>
          <a:ln w="19050" algn="ctr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917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346D565-8187-4D66-8655-0872726B5D9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Kleinerer Fehler bei Sättigungsarithmetik</a:t>
            </a:r>
            <a:endParaRPr lang="de-DE" dirty="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/>
              <a:t>Sättigungsarithmetik </a:t>
            </a:r>
            <a:r>
              <a:rPr lang="en-US" i="1" dirty="0" smtClean="0"/>
              <a:t>(saturated arithmetic)</a:t>
            </a:r>
            <a:r>
              <a:rPr lang="de-DE" dirty="0" smtClean="0"/>
              <a:t> für Addition oder Multiplikation liefert </a:t>
            </a:r>
            <a:r>
              <a:rPr lang="de-DE" b="1" dirty="0" smtClean="0">
                <a:solidFill>
                  <a:srgbClr val="A32638"/>
                </a:solidFill>
              </a:rPr>
              <a:t>bei Über-/Unterlauf den jeweils maximal/minimal darstellbaren Zahlenwert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Beispiele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Betragsdarstellung (4 bit, vorzeichenlos):</a:t>
            </a:r>
            <a:br>
              <a:rPr lang="de-DE" dirty="0" smtClean="0"/>
            </a:br>
            <a:r>
              <a:rPr lang="de-DE" dirty="0" smtClean="0"/>
              <a:t>8 +</a:t>
            </a:r>
            <a:r>
              <a:rPr lang="en-US" i="1" baseline="-25000" dirty="0" smtClean="0"/>
              <a:t>sat</a:t>
            </a:r>
            <a:r>
              <a:rPr lang="de-DE" dirty="0" smtClean="0"/>
              <a:t> 8 = 1000</a:t>
            </a:r>
            <a:r>
              <a:rPr lang="de-DE" baseline="-25000" dirty="0" smtClean="0"/>
              <a:t>(2)</a:t>
            </a:r>
            <a:r>
              <a:rPr lang="de-DE" dirty="0" smtClean="0"/>
              <a:t> +</a:t>
            </a:r>
            <a:r>
              <a:rPr lang="en-US" i="1" baseline="-25000" dirty="0" smtClean="0"/>
              <a:t>sat</a:t>
            </a:r>
            <a:r>
              <a:rPr lang="de-DE" dirty="0" smtClean="0"/>
              <a:t> 1000</a:t>
            </a:r>
            <a:r>
              <a:rPr lang="de-DE" baseline="-25000" dirty="0" smtClean="0"/>
              <a:t>(2)</a:t>
            </a:r>
            <a:r>
              <a:rPr lang="de-DE" dirty="0" smtClean="0"/>
              <a:t> =		7 +</a:t>
            </a:r>
            <a:r>
              <a:rPr lang="en-US" i="1" baseline="-25000" dirty="0" smtClean="0"/>
              <a:t>sat</a:t>
            </a:r>
            <a:r>
              <a:rPr lang="de-DE" dirty="0" smtClean="0"/>
              <a:t> 11 </a:t>
            </a:r>
            <a:r>
              <a:rPr lang="de-DE" dirty="0">
                <a:cs typeface="Arial"/>
              </a:rPr>
              <a:t>→ </a:t>
            </a:r>
            <a:r>
              <a:rPr lang="de-DE" dirty="0" smtClean="0">
                <a:cs typeface="Arial"/>
              </a:rPr>
              <a:t>15 ≠ 18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rgbClr val="A32638"/>
                </a:solidFill>
              </a:rPr>
              <a:t>1</a:t>
            </a:r>
            <a:r>
              <a:rPr lang="de-DE" dirty="0" smtClean="0"/>
              <a:t>0000</a:t>
            </a:r>
            <a:r>
              <a:rPr lang="de-DE" baseline="-25000" dirty="0" smtClean="0"/>
              <a:t>(2)</a:t>
            </a:r>
            <a:r>
              <a:rPr lang="de-DE" dirty="0" smtClean="0"/>
              <a:t> </a:t>
            </a:r>
            <a:r>
              <a:rPr lang="de-DE" dirty="0" smtClean="0">
                <a:latin typeface="Arial"/>
                <a:cs typeface="Arial"/>
              </a:rPr>
              <a:t>→ 1111</a:t>
            </a:r>
            <a:r>
              <a:rPr lang="de-DE" baseline="-25000" dirty="0" smtClean="0">
                <a:latin typeface="Arial"/>
                <a:cs typeface="Arial"/>
              </a:rPr>
              <a:t>(2)</a:t>
            </a:r>
            <a:r>
              <a:rPr lang="de-DE" dirty="0" smtClean="0">
                <a:latin typeface="Arial"/>
                <a:cs typeface="Arial"/>
              </a:rPr>
              <a:t> = </a:t>
            </a:r>
            <a:r>
              <a:rPr lang="de-DE" dirty="0" smtClean="0"/>
              <a:t>15 </a:t>
            </a:r>
            <a:r>
              <a:rPr lang="de-DE" dirty="0" smtClean="0">
                <a:cs typeface="Arial"/>
              </a:rPr>
              <a:t>≠ </a:t>
            </a:r>
            <a:r>
              <a:rPr lang="de-DE" dirty="0" smtClean="0"/>
              <a:t>16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Zweierkomplementdarstellung (4 bit, vorzeichenbehaftet):</a:t>
            </a:r>
            <a:br>
              <a:rPr lang="de-DE" dirty="0" smtClean="0"/>
            </a:br>
            <a:r>
              <a:rPr lang="de-DE" dirty="0" smtClean="0"/>
              <a:t>7 +</a:t>
            </a:r>
            <a:r>
              <a:rPr lang="en-US" i="1" baseline="-25000" dirty="0" smtClean="0"/>
              <a:t>sat</a:t>
            </a:r>
            <a:r>
              <a:rPr lang="de-DE" dirty="0" smtClean="0"/>
              <a:t> 1 = 0111</a:t>
            </a:r>
            <a:r>
              <a:rPr lang="de-DE" baseline="-25000" dirty="0" smtClean="0"/>
              <a:t>(2)</a:t>
            </a:r>
            <a:r>
              <a:rPr lang="de-DE" dirty="0" smtClean="0"/>
              <a:t> +</a:t>
            </a:r>
            <a:r>
              <a:rPr lang="en-US" i="1" baseline="-25000" dirty="0" smtClean="0"/>
              <a:t>sat</a:t>
            </a:r>
            <a:r>
              <a:rPr lang="de-DE" dirty="0" smtClean="0"/>
              <a:t> 0001</a:t>
            </a:r>
            <a:r>
              <a:rPr lang="de-DE" baseline="-25000" dirty="0" smtClean="0"/>
              <a:t>(2)</a:t>
            </a:r>
            <a:r>
              <a:rPr lang="de-DE" dirty="0" smtClean="0"/>
              <a:t> =		-5 –</a:t>
            </a:r>
            <a:r>
              <a:rPr lang="en-US" i="1" baseline="-25000" dirty="0" smtClean="0"/>
              <a:t>sat</a:t>
            </a:r>
            <a:r>
              <a:rPr lang="de-DE" dirty="0" smtClean="0"/>
              <a:t> 7 </a:t>
            </a:r>
            <a:r>
              <a:rPr lang="de-DE" dirty="0" smtClean="0">
                <a:cs typeface="Arial"/>
              </a:rPr>
              <a:t>→ -8 ≠ -12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rgbClr val="A32638"/>
                </a:solidFill>
              </a:rPr>
              <a:t>1</a:t>
            </a:r>
            <a:r>
              <a:rPr lang="de-DE" dirty="0" smtClean="0"/>
              <a:t>000</a:t>
            </a:r>
            <a:r>
              <a:rPr lang="de-DE" baseline="-25000" dirty="0" smtClean="0"/>
              <a:t>(2)</a:t>
            </a:r>
            <a:r>
              <a:rPr lang="de-DE" dirty="0" smtClean="0"/>
              <a:t> </a:t>
            </a:r>
            <a:r>
              <a:rPr lang="de-DE" dirty="0" smtClean="0">
                <a:cs typeface="Arial"/>
              </a:rPr>
              <a:t>→ 0111</a:t>
            </a:r>
            <a:r>
              <a:rPr lang="de-DE" baseline="-25000" dirty="0" smtClean="0">
                <a:cs typeface="Arial"/>
              </a:rPr>
              <a:t>(2)</a:t>
            </a:r>
            <a:r>
              <a:rPr lang="de-DE" dirty="0" smtClean="0">
                <a:cs typeface="Arial"/>
              </a:rPr>
              <a:t> = 7 ≠ 8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>
              <a:cs typeface="Arial"/>
            </a:endParaRP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cs typeface="Arial"/>
              </a:rPr>
              <a:t>Insbesondere gibt es bei Sättigungsarithmetik keine Vorzeichenumkehr!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126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4B284EF-6EEB-45EE-A944-280E5D64424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(3)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6"/>
            </a:pPr>
            <a:r>
              <a:rPr lang="de-DE" b="1" dirty="0" smtClean="0"/>
              <a:t>Grundlagen der Rechnerarchitektur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…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Fließbandverarbeitung </a:t>
            </a:r>
            <a:r>
              <a:rPr lang="de-DE" dirty="0"/>
              <a:t>/ </a:t>
            </a:r>
            <a:r>
              <a:rPr lang="en-US" i="1" dirty="0"/>
              <a:t>Pipelining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Fließband-Architektur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Pipeline-Hazards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Datenabhängigkeiten (RAW, WAR, WAW)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Bypässe / </a:t>
            </a:r>
            <a:r>
              <a:rPr lang="en-US" sz="2000" i="1" dirty="0" smtClean="0"/>
              <a:t>Forwarding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Pipeline Stalls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Kontrollabhängigkeiten, </a:t>
            </a:r>
            <a:r>
              <a:rPr lang="en-US" sz="2000" i="1" dirty="0" smtClean="0"/>
              <a:t>branch delay penalty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Delayed Branches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Dynamisches </a:t>
            </a:r>
            <a:r>
              <a:rPr lang="en-US" i="1" dirty="0" smtClean="0"/>
              <a:t>Scheduling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In-order</a:t>
            </a:r>
            <a:r>
              <a:rPr lang="de-DE" sz="2000" dirty="0" smtClean="0"/>
              <a:t> und </a:t>
            </a:r>
            <a:r>
              <a:rPr lang="en-US" sz="2000" i="1" dirty="0" smtClean="0"/>
              <a:t>Out-of-order Execution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Scoreboarding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555720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0B774BD-0E3B-4589-95B9-BC164928F58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Weiteres Beispiel</a:t>
            </a:r>
            <a:endParaRPr lang="de-DE" dirty="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						    </a:t>
            </a:r>
            <a:r>
              <a:rPr lang="de-DE" sz="1000" dirty="0" smtClean="0"/>
              <a:t> </a:t>
            </a:r>
            <a:r>
              <a:rPr lang="de-DE" dirty="0" smtClean="0"/>
              <a:t>0111</a:t>
            </a:r>
            <a:br>
              <a:rPr lang="de-DE" dirty="0" smtClean="0"/>
            </a:br>
            <a:r>
              <a:rPr lang="de-DE" dirty="0" smtClean="0"/>
              <a:t>b					+	    </a:t>
            </a:r>
            <a:r>
              <a:rPr lang="de-DE" sz="1000" dirty="0" smtClean="0"/>
              <a:t> </a:t>
            </a:r>
            <a:r>
              <a:rPr lang="de-DE" dirty="0" smtClean="0"/>
              <a:t>1001</a:t>
            </a:r>
            <a:br>
              <a:rPr lang="de-DE" dirty="0" smtClean="0"/>
            </a:br>
            <a:r>
              <a:rPr lang="de-DE" dirty="0" smtClean="0"/>
              <a:t>Standard </a:t>
            </a:r>
            <a:r>
              <a:rPr lang="en-US" i="1" dirty="0" smtClean="0"/>
              <a:t>wrap around</a:t>
            </a:r>
            <a:r>
              <a:rPr lang="de-DE" dirty="0" smtClean="0"/>
              <a:t> Arithmetik		(1)0000</a:t>
            </a:r>
            <a:br>
              <a:rPr lang="de-DE" dirty="0" smtClean="0"/>
            </a:br>
            <a:r>
              <a:rPr lang="de-DE" dirty="0" smtClean="0"/>
              <a:t>Sättigungsarithmetik				    </a:t>
            </a:r>
            <a:r>
              <a:rPr lang="de-DE" sz="1000" dirty="0" smtClean="0"/>
              <a:t> </a:t>
            </a:r>
            <a:r>
              <a:rPr lang="de-DE" dirty="0" smtClean="0"/>
              <a:t>1111</a:t>
            </a:r>
            <a:br>
              <a:rPr lang="de-DE" dirty="0" smtClean="0"/>
            </a:br>
            <a:r>
              <a:rPr lang="de-DE" b="1" dirty="0" smtClean="0"/>
              <a:t>(a+b)/2:</a:t>
            </a:r>
            <a:r>
              <a:rPr lang="de-DE" dirty="0" smtClean="0"/>
              <a:t>	korrekt				    </a:t>
            </a:r>
            <a:r>
              <a:rPr lang="de-DE" sz="1000" dirty="0" smtClean="0"/>
              <a:t> </a:t>
            </a:r>
            <a:r>
              <a:rPr lang="de-DE" dirty="0" smtClean="0"/>
              <a:t>1000</a:t>
            </a:r>
            <a:br>
              <a:rPr lang="de-DE" dirty="0" smtClean="0"/>
            </a:br>
            <a:r>
              <a:rPr lang="de-DE" dirty="0" smtClean="0"/>
              <a:t>		</a:t>
            </a:r>
            <a:r>
              <a:rPr lang="en-US" i="1" dirty="0" smtClean="0"/>
              <a:t>wrap around</a:t>
            </a:r>
            <a:r>
              <a:rPr lang="de-DE" dirty="0" smtClean="0"/>
              <a:t> Arithmetik		    </a:t>
            </a:r>
            <a:r>
              <a:rPr lang="de-DE" sz="1000" dirty="0" smtClean="0"/>
              <a:t> </a:t>
            </a:r>
            <a:r>
              <a:rPr lang="de-DE" dirty="0" smtClean="0"/>
              <a:t>0000</a:t>
            </a:r>
            <a:br>
              <a:rPr lang="de-DE" dirty="0" smtClean="0"/>
            </a:br>
            <a:r>
              <a:rPr lang="de-DE" dirty="0" smtClean="0"/>
              <a:t>		Sättigungsarithmetik mit &gt;&gt;	    </a:t>
            </a:r>
            <a:r>
              <a:rPr lang="de-DE" sz="1000" dirty="0" smtClean="0"/>
              <a:t> </a:t>
            </a:r>
            <a:r>
              <a:rPr lang="de-DE" dirty="0" smtClean="0"/>
              <a:t>0111		</a:t>
            </a:r>
            <a:r>
              <a:rPr lang="de-DE" sz="1600" dirty="0" smtClean="0">
                <a:solidFill>
                  <a:srgbClr val="A32638"/>
                </a:solidFill>
              </a:rPr>
              <a:t>„fast richtig“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Geeignet für DSP- / Multimedia-Anwendungen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Durch Überläufe ausgelöste </a:t>
            </a:r>
            <a:r>
              <a:rPr lang="en-US" i="1" dirty="0" smtClean="0"/>
              <a:t>Interrupts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Echtzeitbedingungen verletzt…?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Genaue Werte ohnehin weniger wichtig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wrap around</a:t>
            </a:r>
            <a:r>
              <a:rPr lang="de-DE" dirty="0" smtClean="0"/>
              <a:t> Arithmetik liefert schlechtere Ergebnisse</a:t>
            </a:r>
            <a:endParaRPr lang="de-DE" dirty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539552" y="2132856"/>
            <a:ext cx="61206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539552" y="2924944"/>
            <a:ext cx="61206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319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F69EABF-E20F-4F74-B1F0-2270D628F25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Sättigungsarithmetik: Bewertung</a:t>
            </a:r>
            <a:endParaRPr lang="de-DE" dirty="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Vorteil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Plausible Ergebnisse bei Bereichsüberschreitungen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b="1" dirty="0" smtClean="0"/>
              <a:t>Nachteile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Aufwändiger in der Berechnung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Assoziativität etc. sind verletzt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Sättigungsarithmetik und „Standardarithmetik“ können auf DSPs in der Regel wahlweise benutzt werden (es existieren entsprechende Befehlsvarianten)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„Sättigung“ im IEEE 754 </a:t>
            </a:r>
            <a:r>
              <a:rPr lang="en-US" i="1" dirty="0" smtClean="0"/>
              <a:t>floating point</a:t>
            </a:r>
            <a:r>
              <a:rPr lang="de-DE" dirty="0" smtClean="0"/>
              <a:t> Standard: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 Über-/Unterlauf entsteht ± „unendlich“ als Ergebnis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Weitere Operationen ändern diesen Wert nicht mehr!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575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9381800-6AFD-4744-950C-021839A6693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DSPs: Realzeiteigenschaften</a:t>
            </a:r>
            <a:endParaRPr lang="de-DE" dirty="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Das Zeitverhalten des Prozessors sollte vorhersagbar sein!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sz="1200" b="1" dirty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dirty="0" smtClean="0"/>
              <a:t>Eigenschaften, die Probleme verursachen: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Zugriff auf gemeinsame Ressourcen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Caches</a:t>
            </a:r>
            <a:r>
              <a:rPr lang="de-DE" dirty="0" smtClean="0"/>
              <a:t> mit Ersetzungsstrategien mit problematischem Zeitverhalten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Unified caches</a:t>
            </a:r>
            <a:r>
              <a:rPr lang="de-DE" dirty="0" smtClean="0"/>
              <a:t> für Code und Daten gleichzeitig (Konflikte zwischen Daten und Befehlen)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Fließbänder </a:t>
            </a:r>
            <a:r>
              <a:rPr lang="en-US" i="1" dirty="0" smtClean="0"/>
              <a:t>(pipelines)</a:t>
            </a:r>
            <a:r>
              <a:rPr lang="de-DE" dirty="0" smtClean="0"/>
              <a:t> mit </a:t>
            </a:r>
            <a:r>
              <a:rPr lang="en-US" i="1" dirty="0" smtClean="0"/>
              <a:t>stall cycles („bubbles“)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Multi-cores</a:t>
            </a:r>
            <a:r>
              <a:rPr lang="de-DE" dirty="0" smtClean="0"/>
              <a:t> mit unvorhersagbaren Kommunikationszeiten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Sprungvorhersage, spekulative Ausführung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Interrupts</a:t>
            </a:r>
            <a:r>
              <a:rPr lang="de-DE" dirty="0" smtClean="0"/>
              <a:t>, die zu jedem Zeitpunkt möglich sind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Speicherauffrischen </a:t>
            </a:r>
            <a:r>
              <a:rPr lang="en-US" i="1" dirty="0" smtClean="0"/>
              <a:t>(refresh)</a:t>
            </a:r>
            <a:r>
              <a:rPr lang="de-DE" dirty="0" smtClean="0"/>
              <a:t> zu jeder Zeit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Befehle mit datenabhängigen Ausführungszeiten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b="1" dirty="0" smtClean="0">
                <a:solidFill>
                  <a:srgbClr val="A32638"/>
                </a:solidFill>
              </a:rPr>
              <a:t>So viele dieser Eigenschaften wie möglich vermeiden</a:t>
            </a:r>
            <a:endParaRPr lang="de-DE" b="1" dirty="0">
              <a:solidFill>
                <a:srgbClr val="A326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98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5C3DB89-DD60-4C76-AC98-710DFB5E4C3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Multimedia-Prozessoren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/>
              <a:t>Eigenschaften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Optimiert z.B. für Bild- &amp; Tonverarbeitung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Bekannte kommerzielle Produkte:</a:t>
            </a:r>
            <a:br>
              <a:rPr lang="de-DE" dirty="0"/>
            </a:br>
            <a:r>
              <a:rPr lang="de-DE" dirty="0"/>
              <a:t>Intel MMX, SSE oder SSE2; AMD 3DNow!; Sun VIS;</a:t>
            </a:r>
            <a:br>
              <a:rPr lang="de-DE" dirty="0"/>
            </a:br>
            <a:r>
              <a:rPr lang="de-DE" dirty="0"/>
              <a:t>PowerPC AltiVec; HP MAX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Motivation: Multimedia-Software nutzt oft nicht die gesamte Wortlänge eines Prozessors (d.h. </a:t>
            </a:r>
            <a:r>
              <a:rPr lang="en-US" b="1" dirty="0">
                <a:latin typeface="Courier New" pitchFamily="49" charset="0"/>
              </a:rPr>
              <a:t>int</a:t>
            </a:r>
            <a:r>
              <a:rPr lang="de-DE" dirty="0"/>
              <a:t>), sondern nur Teile (z.B. </a:t>
            </a:r>
            <a:r>
              <a:rPr lang="en-US" b="1" dirty="0">
                <a:latin typeface="Courier New" pitchFamily="49" charset="0"/>
              </a:rPr>
              <a:t>short</a:t>
            </a:r>
            <a:r>
              <a:rPr lang="de-DE" dirty="0"/>
              <a:t> oder </a:t>
            </a:r>
            <a:r>
              <a:rPr lang="en-US" b="1" dirty="0">
                <a:latin typeface="Courier New" pitchFamily="49" charset="0"/>
              </a:rPr>
              <a:t>char</a:t>
            </a:r>
            <a:r>
              <a:rPr lang="de-DE" dirty="0"/>
              <a:t>).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SIMD-Prinzip: </a:t>
            </a:r>
            <a:r>
              <a:rPr lang="en-US" i="1" dirty="0"/>
              <a:t>Single Instruction, Multiple Data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Parallele Bearbeitung mehrerer „kleiner” Daten durch 1 Befehl</a:t>
            </a:r>
          </a:p>
        </p:txBody>
      </p:sp>
    </p:spTree>
    <p:extLst>
      <p:ext uri="{BB962C8B-B14F-4D97-AF65-F5344CB8AC3E}">
        <p14:creationId xmlns:p14="http://schemas.microsoft.com/office/powerpoint/2010/main" val="293733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76FB47E-D402-47B1-81CC-434E2B634AB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SISD vs. SIMD-Ausführung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/>
              <a:t>Aufgabe: Addiere zweimal je 2 </a:t>
            </a:r>
            <a:r>
              <a:rPr lang="en-US" b="1" dirty="0" smtClean="0">
                <a:latin typeface="Courier New" pitchFamily="49" charset="0"/>
              </a:rPr>
              <a:t>short</a:t>
            </a:r>
            <a:r>
              <a:rPr lang="de-DE" b="1" dirty="0" smtClean="0"/>
              <a:t>-Variablen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SISD-Prinzip (</a:t>
            </a:r>
            <a:r>
              <a:rPr lang="en-US" i="1" dirty="0"/>
              <a:t>Single Instruction, Single Data</a:t>
            </a:r>
            <a:r>
              <a:rPr lang="de-DE" i="1" dirty="0"/>
              <a:t>):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	Lade erste 2 Summanden in Register,</a:t>
            </a:r>
            <a:br>
              <a:rPr lang="de-DE" dirty="0"/>
            </a:br>
            <a:r>
              <a:rPr lang="de-DE" dirty="0"/>
              <a:t>	</a:t>
            </a:r>
            <a:r>
              <a:rPr lang="de-DE" b="1" dirty="0">
                <a:latin typeface="Courier New" pitchFamily="49" charset="0"/>
              </a:rPr>
              <a:t>int</a:t>
            </a:r>
            <a:r>
              <a:rPr lang="de-DE" dirty="0"/>
              <a:t>-Addition,</a:t>
            </a:r>
            <a:br>
              <a:rPr lang="de-DE" dirty="0"/>
            </a:br>
            <a:r>
              <a:rPr lang="de-DE" dirty="0"/>
              <a:t>	Lade zweite 2 Summanden in Register,</a:t>
            </a:r>
            <a:br>
              <a:rPr lang="de-DE" dirty="0"/>
            </a:br>
            <a:r>
              <a:rPr lang="de-DE" dirty="0"/>
              <a:t>	</a:t>
            </a:r>
            <a:r>
              <a:rPr lang="de-DE" b="1" dirty="0">
                <a:latin typeface="Courier New" pitchFamily="49" charset="0"/>
              </a:rPr>
              <a:t>int</a:t>
            </a:r>
            <a:r>
              <a:rPr lang="de-DE" dirty="0"/>
              <a:t>-Addition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/>
              <a:t>Kosten: 2 volle Additionen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SIMD-Prinzip (</a:t>
            </a:r>
            <a:r>
              <a:rPr lang="en-US" i="1" dirty="0"/>
              <a:t>Single Instruction, Multiple Data</a:t>
            </a:r>
            <a:r>
              <a:rPr lang="de-DE" i="1" dirty="0"/>
              <a:t>):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	Lade erste 2 Summanden in obere Halb-Register,</a:t>
            </a:r>
            <a:br>
              <a:rPr lang="de-DE" dirty="0"/>
            </a:br>
            <a:r>
              <a:rPr lang="de-DE" dirty="0"/>
              <a:t>	Lade zweite 2 Summanden in untere Halb-Register,</a:t>
            </a:r>
            <a:br>
              <a:rPr lang="de-DE" dirty="0"/>
            </a:br>
            <a:r>
              <a:rPr lang="de-DE" dirty="0"/>
              <a:t>	SIMD-Addition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/>
              <a:t>Kosten: 1 Addition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107256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B53A771-0167-459D-BB38-D2F3E5D8DE7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Veranschaulichung SIMD-Addition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SIMD Halbwort-Addition:</a:t>
            </a:r>
            <a:endParaRPr lang="de-DE" sz="2600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SIMD-Instruktionen auch für Viertel-Worte gebräuchlich:</a:t>
            </a:r>
            <a:br>
              <a:rPr lang="de-DE" dirty="0"/>
            </a:br>
            <a:r>
              <a:rPr lang="de-DE" dirty="0"/>
              <a:t>	</a:t>
            </a:r>
            <a:r>
              <a:rPr lang="de-DE" dirty="0">
                <a:sym typeface="Wingdings" pitchFamily="2" charset="2"/>
              </a:rPr>
              <a:t>4 parallele </a:t>
            </a:r>
            <a:r>
              <a:rPr lang="en-US" b="1" dirty="0">
                <a:latin typeface="Courier New" pitchFamily="49" charset="0"/>
                <a:sym typeface="Wingdings" pitchFamily="2" charset="2"/>
              </a:rPr>
              <a:t>char</a:t>
            </a:r>
            <a:r>
              <a:rPr lang="de-DE" dirty="0">
                <a:sym typeface="Wingdings" pitchFamily="2" charset="2"/>
              </a:rPr>
              <a:t>-Additionen bei 32-bit Prozessor</a:t>
            </a:r>
            <a:r>
              <a:rPr lang="de-DE" i="1" dirty="0"/>
              <a:t> </a:t>
            </a:r>
          </a:p>
        </p:txBody>
      </p:sp>
      <p:pic>
        <p:nvPicPr>
          <p:cNvPr id="703492" name="Picture 4" descr="si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276475"/>
            <a:ext cx="4610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923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595F823-1D95-414A-BFC6-4A110F1B555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Very Long Instruction Word (VLIW)</a:t>
            </a:r>
            <a:r>
              <a:rPr lang="de-DE" dirty="0" smtClean="0"/>
              <a:t>: Motivation</a:t>
            </a:r>
            <a:endParaRPr lang="de-DE" dirty="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Steigerung der Rechenleistung von Prozessoren stößt an Komplexitätsschranken</a:t>
            </a:r>
          </a:p>
          <a:p>
            <a:pPr marL="0" indent="0">
              <a:lnSpc>
                <a:spcPct val="120000"/>
              </a:lnSpc>
            </a:pPr>
            <a:endParaRPr lang="de-DE" b="1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Zunehmend schwieriger, die Rechenleistung bei sequentieller Programmausführung weiter zu steigern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Hoher Anteil an </a:t>
            </a:r>
            <a:r>
              <a:rPr lang="en-US" i="1" dirty="0" smtClean="0"/>
              <a:t>Pipelining</a:t>
            </a:r>
            <a:r>
              <a:rPr lang="de-DE" dirty="0" smtClean="0"/>
              <a:t>-Fehlern bei Silizium-Bugs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Superskalare Prozessoren (d.h. Prozessoren, die &gt; 1 Befehl pro Takt starten) sind schwierig zu realisieren:</a:t>
            </a:r>
            <a:br>
              <a:rPr lang="de-DE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en-US" i="1" dirty="0" smtClean="0">
                <a:solidFill>
                  <a:srgbClr val="A32638"/>
                </a:solidFill>
              </a:rPr>
              <a:t>„the only ones in favor of superscalar machines are those who haven‘t built one yet“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dirty="0" smtClean="0"/>
              <a:t>[Bob Rau, hp Labs]</a:t>
            </a:r>
            <a:endParaRPr lang="de-DE" dirty="0" smtClean="0">
              <a:cs typeface="Arial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01208"/>
            <a:ext cx="6858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067944" y="5877272"/>
            <a:ext cx="1943349" cy="338554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[www.trimaran.org]</a:t>
            </a:r>
          </a:p>
        </p:txBody>
      </p:sp>
    </p:spTree>
    <p:extLst>
      <p:ext uri="{BB962C8B-B14F-4D97-AF65-F5344CB8AC3E}">
        <p14:creationId xmlns:p14="http://schemas.microsoft.com/office/powerpoint/2010/main" val="122773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2AA00B8-34DF-473F-888B-BD58C1244B5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Very Long Instruction Word</a:t>
            </a:r>
            <a:r>
              <a:rPr lang="de-DE" i="1" dirty="0"/>
              <a:t> (VLIW)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VLIW: Performance-Steigerung </a:t>
            </a:r>
            <a:r>
              <a:rPr lang="de-DE" b="1" dirty="0"/>
              <a:t>durch erhöhte Parallelität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dirty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/>
              <a:t>Konventionelle </a:t>
            </a:r>
            <a:r>
              <a:rPr lang="de-DE" b="1" dirty="0" smtClean="0"/>
              <a:t>Prozessoren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1 </a:t>
            </a:r>
            <a:r>
              <a:rPr lang="en-US" dirty="0"/>
              <a:t>integer</a:t>
            </a:r>
            <a:r>
              <a:rPr lang="de-DE" dirty="0"/>
              <a:t>-ALU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1 Multiplizier-Einheit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1 (heterogenes) Register-File 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endParaRPr lang="de-DE" b="1" dirty="0" smtClean="0"/>
          </a:p>
          <a:p>
            <a:r>
              <a:rPr lang="de-DE" b="1" dirty="0" smtClean="0"/>
              <a:t>Parallelität in VLIW-Befehlssätzen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Bildung eines Befehlspaketes konstanter Länge;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Befehle im Paket sind parallel auszuführen;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Compiler bestimmt über Parallelität, indem parallel auszuführende Operationen in einem Befehlspaket gruppiert werden</a:t>
            </a:r>
            <a:endParaRPr lang="de-DE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Sehr lange Befehlswörter (64, 128 Bit oder mehr)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942868" y="1988840"/>
            <a:ext cx="380264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VLIW-Prozessoren</a:t>
            </a:r>
            <a:endParaRPr lang="de-DE" sz="2000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2000" i="1" dirty="0" smtClean="0"/>
              <a:t>  n</a:t>
            </a:r>
            <a:r>
              <a:rPr lang="de-DE" sz="2000" dirty="0" smtClean="0"/>
              <a:t> </a:t>
            </a:r>
            <a:r>
              <a:rPr lang="en-US" sz="2000" dirty="0"/>
              <a:t>integer</a:t>
            </a:r>
            <a:r>
              <a:rPr lang="de-DE" sz="2000" dirty="0"/>
              <a:t>-ALUs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2000" i="1" dirty="0" smtClean="0"/>
              <a:t>  n</a:t>
            </a:r>
            <a:r>
              <a:rPr lang="de-DE" sz="2000" dirty="0" smtClean="0"/>
              <a:t> </a:t>
            </a:r>
            <a:r>
              <a:rPr lang="de-DE" sz="2000" dirty="0"/>
              <a:t>Multiplizier-Einheiten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2000" i="1" dirty="0" smtClean="0"/>
              <a:t>  n</a:t>
            </a:r>
            <a:r>
              <a:rPr lang="de-DE" sz="2000" dirty="0" smtClean="0"/>
              <a:t> </a:t>
            </a:r>
            <a:r>
              <a:rPr lang="de-DE" sz="2000" dirty="0"/>
              <a:t>(heterogene) Register-Files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  Verbindungsnetzwerk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9700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9EDA1D9-BC9F-4BF7-8149-A05C0C40946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M3 VLIW-Prozessor</a:t>
            </a:r>
          </a:p>
        </p:txBody>
      </p:sp>
      <p:sp>
        <p:nvSpPr>
          <p:cNvPr id="707589" name="Rectangle 5"/>
          <p:cNvSpPr>
            <a:spLocks noChangeArrowheads="1"/>
          </p:cNvSpPr>
          <p:nvPr/>
        </p:nvSpPr>
        <p:spPr bwMode="auto">
          <a:xfrm>
            <a:off x="2124075" y="4473575"/>
            <a:ext cx="863600" cy="790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2084388" y="4543425"/>
            <a:ext cx="7699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MAC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ALU</a:t>
            </a:r>
          </a:p>
        </p:txBody>
      </p:sp>
      <p:sp>
        <p:nvSpPr>
          <p:cNvPr id="707591" name="Rectangle 7"/>
          <p:cNvSpPr>
            <a:spLocks noChangeArrowheads="1"/>
          </p:cNvSpPr>
          <p:nvPr/>
        </p:nvSpPr>
        <p:spPr bwMode="auto">
          <a:xfrm>
            <a:off x="2124075" y="3968750"/>
            <a:ext cx="8636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2098675" y="4038600"/>
            <a:ext cx="741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REG</a:t>
            </a:r>
          </a:p>
        </p:txBody>
      </p:sp>
      <p:sp>
        <p:nvSpPr>
          <p:cNvPr id="707593" name="Rectangle 9"/>
          <p:cNvSpPr>
            <a:spLocks noChangeArrowheads="1"/>
          </p:cNvSpPr>
          <p:nvPr/>
        </p:nvSpPr>
        <p:spPr bwMode="auto">
          <a:xfrm>
            <a:off x="1976438" y="5319713"/>
            <a:ext cx="954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90500" lvl="1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>
                <a:ea typeface="ヒラギノ角ゴ Pro W3" pitchFamily="96" charset="-128"/>
              </a:rPr>
              <a:t>Slice 0</a:t>
            </a:r>
          </a:p>
        </p:txBody>
      </p:sp>
      <p:sp>
        <p:nvSpPr>
          <p:cNvPr id="707594" name="Rectangle 10"/>
          <p:cNvSpPr>
            <a:spLocks noChangeArrowheads="1"/>
          </p:cNvSpPr>
          <p:nvPr/>
        </p:nvSpPr>
        <p:spPr bwMode="auto">
          <a:xfrm>
            <a:off x="3203575" y="4473575"/>
            <a:ext cx="863600" cy="790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7595" name="Text Box 11"/>
          <p:cNvSpPr txBox="1">
            <a:spLocks noChangeArrowheads="1"/>
          </p:cNvSpPr>
          <p:nvPr/>
        </p:nvSpPr>
        <p:spPr bwMode="auto">
          <a:xfrm>
            <a:off x="3163888" y="4543425"/>
            <a:ext cx="7699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MAC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ALU</a:t>
            </a:r>
          </a:p>
        </p:txBody>
      </p:sp>
      <p:sp>
        <p:nvSpPr>
          <p:cNvPr id="707596" name="Rectangle 12"/>
          <p:cNvSpPr>
            <a:spLocks noChangeArrowheads="1"/>
          </p:cNvSpPr>
          <p:nvPr/>
        </p:nvSpPr>
        <p:spPr bwMode="auto">
          <a:xfrm>
            <a:off x="3203575" y="3968750"/>
            <a:ext cx="8636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7597" name="Text Box 13"/>
          <p:cNvSpPr txBox="1">
            <a:spLocks noChangeArrowheads="1"/>
          </p:cNvSpPr>
          <p:nvPr/>
        </p:nvSpPr>
        <p:spPr bwMode="auto">
          <a:xfrm>
            <a:off x="3178175" y="4038600"/>
            <a:ext cx="741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REG</a:t>
            </a:r>
          </a:p>
        </p:txBody>
      </p:sp>
      <p:sp>
        <p:nvSpPr>
          <p:cNvPr id="707598" name="Rectangle 14"/>
          <p:cNvSpPr>
            <a:spLocks noChangeArrowheads="1"/>
          </p:cNvSpPr>
          <p:nvPr/>
        </p:nvSpPr>
        <p:spPr bwMode="auto">
          <a:xfrm>
            <a:off x="3055938" y="5319713"/>
            <a:ext cx="954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90500" lvl="1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>
                <a:ea typeface="ヒラギノ角ゴ Pro W3" pitchFamily="96" charset="-128"/>
              </a:rPr>
              <a:t>Slice 1</a:t>
            </a:r>
          </a:p>
        </p:txBody>
      </p:sp>
      <p:sp>
        <p:nvSpPr>
          <p:cNvPr id="707599" name="Rectangle 15"/>
          <p:cNvSpPr>
            <a:spLocks noChangeArrowheads="1"/>
          </p:cNvSpPr>
          <p:nvPr/>
        </p:nvSpPr>
        <p:spPr bwMode="auto">
          <a:xfrm>
            <a:off x="6084888" y="4473575"/>
            <a:ext cx="863600" cy="790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7600" name="Text Box 16"/>
          <p:cNvSpPr txBox="1">
            <a:spLocks noChangeArrowheads="1"/>
          </p:cNvSpPr>
          <p:nvPr/>
        </p:nvSpPr>
        <p:spPr bwMode="auto">
          <a:xfrm>
            <a:off x="6045200" y="4543425"/>
            <a:ext cx="76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MAC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ALU</a:t>
            </a:r>
          </a:p>
        </p:txBody>
      </p:sp>
      <p:sp>
        <p:nvSpPr>
          <p:cNvPr id="707601" name="Rectangle 17"/>
          <p:cNvSpPr>
            <a:spLocks noChangeArrowheads="1"/>
          </p:cNvSpPr>
          <p:nvPr/>
        </p:nvSpPr>
        <p:spPr bwMode="auto">
          <a:xfrm>
            <a:off x="6084888" y="3968750"/>
            <a:ext cx="8636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7602" name="Text Box 18"/>
          <p:cNvSpPr txBox="1">
            <a:spLocks noChangeArrowheads="1"/>
          </p:cNvSpPr>
          <p:nvPr/>
        </p:nvSpPr>
        <p:spPr bwMode="auto">
          <a:xfrm>
            <a:off x="6059488" y="4038600"/>
            <a:ext cx="741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REG</a:t>
            </a:r>
          </a:p>
        </p:txBody>
      </p:sp>
      <p:sp>
        <p:nvSpPr>
          <p:cNvPr id="707603" name="Rectangle 19"/>
          <p:cNvSpPr>
            <a:spLocks noChangeArrowheads="1"/>
          </p:cNvSpPr>
          <p:nvPr/>
        </p:nvSpPr>
        <p:spPr bwMode="auto">
          <a:xfrm>
            <a:off x="5867400" y="5319713"/>
            <a:ext cx="1095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90500" lvl="1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>
                <a:ea typeface="ヒラギノ角ゴ Pro W3" pitchFamily="96" charset="-128"/>
              </a:rPr>
              <a:t>Slice 15</a:t>
            </a:r>
          </a:p>
        </p:txBody>
      </p:sp>
      <p:sp>
        <p:nvSpPr>
          <p:cNvPr id="707604" name="Rectangle 20"/>
          <p:cNvSpPr>
            <a:spLocks noChangeArrowheads="1"/>
          </p:cNvSpPr>
          <p:nvPr/>
        </p:nvSpPr>
        <p:spPr bwMode="auto">
          <a:xfrm>
            <a:off x="2122488" y="3319463"/>
            <a:ext cx="48260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7605" name="Text Box 21"/>
          <p:cNvSpPr txBox="1">
            <a:spLocks noChangeArrowheads="1"/>
          </p:cNvSpPr>
          <p:nvPr/>
        </p:nvSpPr>
        <p:spPr bwMode="auto">
          <a:xfrm>
            <a:off x="3149600" y="3389313"/>
            <a:ext cx="283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Verbindungsnetzwerk</a:t>
            </a:r>
          </a:p>
        </p:txBody>
      </p:sp>
      <p:sp>
        <p:nvSpPr>
          <p:cNvPr id="707606" name="Line 22"/>
          <p:cNvSpPr>
            <a:spLocks noChangeShapeType="1"/>
          </p:cNvSpPr>
          <p:nvPr/>
        </p:nvSpPr>
        <p:spPr bwMode="auto">
          <a:xfrm>
            <a:off x="2555875" y="3752850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07607" name="Line 23"/>
          <p:cNvSpPr>
            <a:spLocks noChangeShapeType="1"/>
          </p:cNvSpPr>
          <p:nvPr/>
        </p:nvSpPr>
        <p:spPr bwMode="auto">
          <a:xfrm>
            <a:off x="3635375" y="3752850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07608" name="Line 24"/>
          <p:cNvSpPr>
            <a:spLocks noChangeShapeType="1"/>
          </p:cNvSpPr>
          <p:nvPr/>
        </p:nvSpPr>
        <p:spPr bwMode="auto">
          <a:xfrm>
            <a:off x="6515100" y="3752850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07609" name="Rectangle 25"/>
          <p:cNvSpPr>
            <a:spLocks noChangeArrowheads="1"/>
          </p:cNvSpPr>
          <p:nvPr/>
        </p:nvSpPr>
        <p:spPr bwMode="auto">
          <a:xfrm>
            <a:off x="2122488" y="2095500"/>
            <a:ext cx="4826000" cy="10080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7610" name="Text Box 26"/>
          <p:cNvSpPr txBox="1">
            <a:spLocks noChangeArrowheads="1"/>
          </p:cNvSpPr>
          <p:nvPr/>
        </p:nvSpPr>
        <p:spPr bwMode="auto">
          <a:xfrm>
            <a:off x="3421063" y="2454275"/>
            <a:ext cx="2293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Gruppenspeicher</a:t>
            </a:r>
          </a:p>
        </p:txBody>
      </p:sp>
      <p:sp>
        <p:nvSpPr>
          <p:cNvPr id="707611" name="Line 27"/>
          <p:cNvSpPr>
            <a:spLocks noChangeShapeType="1"/>
          </p:cNvSpPr>
          <p:nvPr/>
        </p:nvSpPr>
        <p:spPr bwMode="auto">
          <a:xfrm>
            <a:off x="2555875" y="3103563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07612" name="Line 28"/>
          <p:cNvSpPr>
            <a:spLocks noChangeShapeType="1"/>
          </p:cNvSpPr>
          <p:nvPr/>
        </p:nvSpPr>
        <p:spPr bwMode="auto">
          <a:xfrm>
            <a:off x="3635375" y="3103563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07613" name="Line 29"/>
          <p:cNvSpPr>
            <a:spLocks noChangeShapeType="1"/>
          </p:cNvSpPr>
          <p:nvPr/>
        </p:nvSpPr>
        <p:spPr bwMode="auto">
          <a:xfrm>
            <a:off x="6515100" y="3103563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07614" name="Oval 30"/>
          <p:cNvSpPr>
            <a:spLocks noChangeArrowheads="1"/>
          </p:cNvSpPr>
          <p:nvPr/>
        </p:nvSpPr>
        <p:spPr bwMode="auto">
          <a:xfrm>
            <a:off x="4857750" y="4616450"/>
            <a:ext cx="73025" cy="71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7615" name="Oval 31"/>
          <p:cNvSpPr>
            <a:spLocks noChangeArrowheads="1"/>
          </p:cNvSpPr>
          <p:nvPr/>
        </p:nvSpPr>
        <p:spPr bwMode="auto">
          <a:xfrm>
            <a:off x="5002213" y="4616450"/>
            <a:ext cx="73025" cy="71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7616" name="Oval 32"/>
          <p:cNvSpPr>
            <a:spLocks noChangeArrowheads="1"/>
          </p:cNvSpPr>
          <p:nvPr/>
        </p:nvSpPr>
        <p:spPr bwMode="auto">
          <a:xfrm>
            <a:off x="5146675" y="4616450"/>
            <a:ext cx="73025" cy="71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5047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9" grpId="0" animBg="1"/>
      <p:bldP spid="707590" grpId="0"/>
      <p:bldP spid="707591" grpId="0" animBg="1"/>
      <p:bldP spid="707592" grpId="0"/>
      <p:bldP spid="707593" grpId="0"/>
      <p:bldP spid="707594" grpId="0" animBg="1"/>
      <p:bldP spid="707595" grpId="0"/>
      <p:bldP spid="707596" grpId="0" animBg="1"/>
      <p:bldP spid="707597" grpId="0"/>
      <p:bldP spid="707598" grpId="0"/>
      <p:bldP spid="707599" grpId="0" animBg="1"/>
      <p:bldP spid="707600" grpId="0"/>
      <p:bldP spid="707601" grpId="0" animBg="1"/>
      <p:bldP spid="707602" grpId="0"/>
      <p:bldP spid="707603" grpId="0"/>
      <p:bldP spid="707604" grpId="0" animBg="1"/>
      <p:bldP spid="707605" grpId="0"/>
      <p:bldP spid="707606" grpId="0" animBg="1"/>
      <p:bldP spid="707607" grpId="0" animBg="1"/>
      <p:bldP spid="707608" grpId="0" animBg="1"/>
      <p:bldP spid="707609" grpId="0" animBg="1"/>
      <p:bldP spid="707610" grpId="0"/>
      <p:bldP spid="707611" grpId="0" animBg="1"/>
      <p:bldP spid="707612" grpId="0" animBg="1"/>
      <p:bldP spid="707613" grpId="0" animBg="1"/>
      <p:bldP spid="707614" grpId="0" animBg="1"/>
      <p:bldP spid="707615" grpId="0" animBg="1"/>
      <p:bldP spid="7076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7DFF26B-8EC3-4EF7-8511-C528FEB3784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VLIW-Befehlswort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1 Befehlswort enthält 1 VLIW-Instruktion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1 VLIW-Instruktion enthält </a:t>
            </a:r>
            <a:r>
              <a:rPr lang="de-DE" i="1" dirty="0"/>
              <a:t>n</a:t>
            </a:r>
            <a:r>
              <a:rPr lang="de-DE" dirty="0"/>
              <a:t> VLIW-Operationen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Jede Operation steuert genau eine </a:t>
            </a:r>
            <a:r>
              <a:rPr lang="en-US" i="1" dirty="0" smtClean="0"/>
              <a:t>Functional Unit</a:t>
            </a:r>
            <a:r>
              <a:rPr lang="de-DE" i="1" dirty="0" smtClean="0"/>
              <a:t> </a:t>
            </a:r>
            <a:r>
              <a:rPr lang="de-DE" i="1" dirty="0"/>
              <a:t>(FU)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Starre Zuordnung von Operationen im Befehlswort zu FUs:</a:t>
            </a:r>
            <a:br>
              <a:rPr lang="de-DE" dirty="0"/>
            </a:br>
            <a:r>
              <a:rPr lang="de-DE" dirty="0"/>
              <a:t>	Operation 0 </a:t>
            </a:r>
            <a:r>
              <a:rPr lang="de-DE" dirty="0">
                <a:sym typeface="Symbol" pitchFamily="18" charset="2"/>
              </a:rPr>
              <a:t></a:t>
            </a:r>
            <a:r>
              <a:rPr lang="de-DE" dirty="0"/>
              <a:t> FU 0, Operation 1 </a:t>
            </a:r>
            <a:r>
              <a:rPr lang="de-DE" dirty="0">
                <a:sym typeface="Symbol" pitchFamily="18" charset="2"/>
              </a:rPr>
              <a:t> </a:t>
            </a:r>
            <a:r>
              <a:rPr lang="de-DE" dirty="0"/>
              <a:t>FU 1, ...</a:t>
            </a:r>
          </a:p>
        </p:txBody>
      </p:sp>
      <p:sp>
        <p:nvSpPr>
          <p:cNvPr id="709636" name="Rectangle 4"/>
          <p:cNvSpPr>
            <a:spLocks noChangeArrowheads="1"/>
          </p:cNvSpPr>
          <p:nvPr/>
        </p:nvSpPr>
        <p:spPr bwMode="auto">
          <a:xfrm>
            <a:off x="2816225" y="5588000"/>
            <a:ext cx="5329238" cy="576263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9637" name="Rectangle 5"/>
          <p:cNvSpPr>
            <a:spLocks noChangeArrowheads="1"/>
          </p:cNvSpPr>
          <p:nvPr/>
        </p:nvSpPr>
        <p:spPr bwMode="auto">
          <a:xfrm>
            <a:off x="2987675" y="3644900"/>
            <a:ext cx="5005388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9638" name="Rectangle 6"/>
          <p:cNvSpPr>
            <a:spLocks noChangeArrowheads="1"/>
          </p:cNvSpPr>
          <p:nvPr/>
        </p:nvSpPr>
        <p:spPr bwMode="auto">
          <a:xfrm>
            <a:off x="2987675" y="4940300"/>
            <a:ext cx="936625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9639" name="Rectangle 7"/>
          <p:cNvSpPr>
            <a:spLocks noChangeArrowheads="1"/>
          </p:cNvSpPr>
          <p:nvPr/>
        </p:nvSpPr>
        <p:spPr bwMode="auto">
          <a:xfrm>
            <a:off x="2873375" y="5013325"/>
            <a:ext cx="954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90500" lvl="1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>
                <a:ea typeface="ヒラギノ角ゴ Pro W3" pitchFamily="96" charset="-128"/>
              </a:rPr>
              <a:t>Slice 0</a:t>
            </a:r>
          </a:p>
        </p:txBody>
      </p:sp>
      <p:sp>
        <p:nvSpPr>
          <p:cNvPr id="709640" name="Rectangle 8"/>
          <p:cNvSpPr>
            <a:spLocks noChangeArrowheads="1"/>
          </p:cNvSpPr>
          <p:nvPr/>
        </p:nvSpPr>
        <p:spPr bwMode="auto">
          <a:xfrm>
            <a:off x="4140200" y="4940300"/>
            <a:ext cx="936625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9641" name="Rectangle 9"/>
          <p:cNvSpPr>
            <a:spLocks noChangeArrowheads="1"/>
          </p:cNvSpPr>
          <p:nvPr/>
        </p:nvSpPr>
        <p:spPr bwMode="auto">
          <a:xfrm>
            <a:off x="4037013" y="5013325"/>
            <a:ext cx="954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90500" lvl="1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>
                <a:ea typeface="ヒラギノ角ゴ Pro W3" pitchFamily="96" charset="-128"/>
              </a:rPr>
              <a:t>Slice 1</a:t>
            </a:r>
          </a:p>
        </p:txBody>
      </p:sp>
      <p:sp>
        <p:nvSpPr>
          <p:cNvPr id="709642" name="Rectangle 10"/>
          <p:cNvSpPr>
            <a:spLocks noChangeArrowheads="1"/>
          </p:cNvSpPr>
          <p:nvPr/>
        </p:nvSpPr>
        <p:spPr bwMode="auto">
          <a:xfrm>
            <a:off x="7019925" y="4940300"/>
            <a:ext cx="973138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9643" name="Rectangle 11"/>
          <p:cNvSpPr>
            <a:spLocks noChangeArrowheads="1"/>
          </p:cNvSpPr>
          <p:nvPr/>
        </p:nvSpPr>
        <p:spPr bwMode="auto">
          <a:xfrm>
            <a:off x="6848475" y="5013325"/>
            <a:ext cx="1095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90500" lvl="1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>
                <a:ea typeface="ヒラギノ角ゴ Pro W3" pitchFamily="96" charset="-128"/>
              </a:rPr>
              <a:t>Slice 15</a:t>
            </a:r>
          </a:p>
        </p:txBody>
      </p:sp>
      <p:sp>
        <p:nvSpPr>
          <p:cNvPr id="709644" name="Rectangle 12"/>
          <p:cNvSpPr>
            <a:spLocks noChangeArrowheads="1"/>
          </p:cNvSpPr>
          <p:nvPr/>
        </p:nvSpPr>
        <p:spPr bwMode="auto">
          <a:xfrm>
            <a:off x="2987675" y="4291013"/>
            <a:ext cx="5005388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9645" name="Text Box 13"/>
          <p:cNvSpPr txBox="1">
            <a:spLocks noChangeArrowheads="1"/>
          </p:cNvSpPr>
          <p:nvPr/>
        </p:nvSpPr>
        <p:spPr bwMode="auto">
          <a:xfrm>
            <a:off x="4059238" y="4360863"/>
            <a:ext cx="2830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Verbindungsnetzwerk</a:t>
            </a:r>
          </a:p>
        </p:txBody>
      </p:sp>
      <p:sp>
        <p:nvSpPr>
          <p:cNvPr id="709646" name="Line 14"/>
          <p:cNvSpPr>
            <a:spLocks noChangeShapeType="1"/>
          </p:cNvSpPr>
          <p:nvPr/>
        </p:nvSpPr>
        <p:spPr bwMode="auto">
          <a:xfrm>
            <a:off x="3452813" y="4724400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09647" name="Line 15"/>
          <p:cNvSpPr>
            <a:spLocks noChangeShapeType="1"/>
          </p:cNvSpPr>
          <p:nvPr/>
        </p:nvSpPr>
        <p:spPr bwMode="auto">
          <a:xfrm>
            <a:off x="4616450" y="4724400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09648" name="Line 16"/>
          <p:cNvSpPr>
            <a:spLocks noChangeShapeType="1"/>
          </p:cNvSpPr>
          <p:nvPr/>
        </p:nvSpPr>
        <p:spPr bwMode="auto">
          <a:xfrm>
            <a:off x="7496175" y="4724400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09649" name="Text Box 17"/>
          <p:cNvSpPr txBox="1">
            <a:spLocks noChangeArrowheads="1"/>
          </p:cNvSpPr>
          <p:nvPr/>
        </p:nvSpPr>
        <p:spPr bwMode="auto">
          <a:xfrm>
            <a:off x="4352925" y="3697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Gruppenspeicher</a:t>
            </a:r>
          </a:p>
        </p:txBody>
      </p:sp>
      <p:sp>
        <p:nvSpPr>
          <p:cNvPr id="709650" name="Line 18"/>
          <p:cNvSpPr>
            <a:spLocks noChangeShapeType="1"/>
          </p:cNvSpPr>
          <p:nvPr/>
        </p:nvSpPr>
        <p:spPr bwMode="auto">
          <a:xfrm>
            <a:off x="3465513" y="4075113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09651" name="Line 19"/>
          <p:cNvSpPr>
            <a:spLocks noChangeShapeType="1"/>
          </p:cNvSpPr>
          <p:nvPr/>
        </p:nvSpPr>
        <p:spPr bwMode="auto">
          <a:xfrm>
            <a:off x="4616450" y="4075113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09652" name="Line 20"/>
          <p:cNvSpPr>
            <a:spLocks noChangeShapeType="1"/>
          </p:cNvSpPr>
          <p:nvPr/>
        </p:nvSpPr>
        <p:spPr bwMode="auto">
          <a:xfrm>
            <a:off x="7496175" y="4075113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09653" name="Oval 21"/>
          <p:cNvSpPr>
            <a:spLocks noChangeArrowheads="1"/>
          </p:cNvSpPr>
          <p:nvPr/>
        </p:nvSpPr>
        <p:spPr bwMode="auto">
          <a:xfrm>
            <a:off x="5838825" y="5156200"/>
            <a:ext cx="73025" cy="71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9654" name="Oval 22"/>
          <p:cNvSpPr>
            <a:spLocks noChangeArrowheads="1"/>
          </p:cNvSpPr>
          <p:nvPr/>
        </p:nvSpPr>
        <p:spPr bwMode="auto">
          <a:xfrm>
            <a:off x="5983288" y="5156200"/>
            <a:ext cx="73025" cy="71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9655" name="Oval 23"/>
          <p:cNvSpPr>
            <a:spLocks noChangeArrowheads="1"/>
          </p:cNvSpPr>
          <p:nvPr/>
        </p:nvSpPr>
        <p:spPr bwMode="auto">
          <a:xfrm>
            <a:off x="6127750" y="5156200"/>
            <a:ext cx="73025" cy="71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9656" name="Oval 24"/>
          <p:cNvSpPr>
            <a:spLocks noChangeArrowheads="1"/>
          </p:cNvSpPr>
          <p:nvPr/>
        </p:nvSpPr>
        <p:spPr bwMode="auto">
          <a:xfrm>
            <a:off x="5840413" y="5876925"/>
            <a:ext cx="73025" cy="71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9657" name="Oval 25"/>
          <p:cNvSpPr>
            <a:spLocks noChangeArrowheads="1"/>
          </p:cNvSpPr>
          <p:nvPr/>
        </p:nvSpPr>
        <p:spPr bwMode="auto">
          <a:xfrm>
            <a:off x="5984875" y="5876925"/>
            <a:ext cx="73025" cy="71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9658" name="Oval 26"/>
          <p:cNvSpPr>
            <a:spLocks noChangeArrowheads="1"/>
          </p:cNvSpPr>
          <p:nvPr/>
        </p:nvSpPr>
        <p:spPr bwMode="auto">
          <a:xfrm>
            <a:off x="6129338" y="5876925"/>
            <a:ext cx="73025" cy="71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grpSp>
        <p:nvGrpSpPr>
          <p:cNvPr id="709659" name="Group 27"/>
          <p:cNvGrpSpPr>
            <a:grpSpLocks/>
          </p:cNvGrpSpPr>
          <p:nvPr/>
        </p:nvGrpSpPr>
        <p:grpSpPr bwMode="auto">
          <a:xfrm>
            <a:off x="2889250" y="5661025"/>
            <a:ext cx="1150938" cy="431800"/>
            <a:chOff x="1820" y="3521"/>
            <a:chExt cx="725" cy="272"/>
          </a:xfrm>
        </p:grpSpPr>
        <p:sp>
          <p:nvSpPr>
            <p:cNvPr id="709660" name="Rectangle 28"/>
            <p:cNvSpPr>
              <a:spLocks noChangeArrowheads="1"/>
            </p:cNvSpPr>
            <p:nvPr/>
          </p:nvSpPr>
          <p:spPr bwMode="auto">
            <a:xfrm>
              <a:off x="1820" y="3521"/>
              <a:ext cx="725" cy="27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709661" name="Rectangle 29"/>
            <p:cNvSpPr>
              <a:spLocks noChangeArrowheads="1"/>
            </p:cNvSpPr>
            <p:nvPr/>
          </p:nvSpPr>
          <p:spPr bwMode="auto">
            <a:xfrm>
              <a:off x="1915" y="355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90500" lvl="1"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2000" i="1" dirty="0">
                  <a:ea typeface="ヒラギノ角ゴ Pro W3" pitchFamily="96" charset="-128"/>
                </a:rPr>
                <a:t>Op</a:t>
              </a:r>
              <a:r>
                <a:rPr lang="de-DE" sz="2000" b="1" i="1" baseline="-25000" dirty="0">
                  <a:ea typeface="ヒラギノ角ゴ Pro W3" pitchFamily="96" charset="-128"/>
                </a:rPr>
                <a:t>0</a:t>
              </a:r>
            </a:p>
          </p:txBody>
        </p:sp>
      </p:grpSp>
      <p:grpSp>
        <p:nvGrpSpPr>
          <p:cNvPr id="709662" name="Group 30"/>
          <p:cNvGrpSpPr>
            <a:grpSpLocks/>
          </p:cNvGrpSpPr>
          <p:nvPr/>
        </p:nvGrpSpPr>
        <p:grpSpPr bwMode="auto">
          <a:xfrm>
            <a:off x="4040188" y="5661025"/>
            <a:ext cx="1152525" cy="431800"/>
            <a:chOff x="2545" y="3521"/>
            <a:chExt cx="726" cy="272"/>
          </a:xfrm>
        </p:grpSpPr>
        <p:sp>
          <p:nvSpPr>
            <p:cNvPr id="709663" name="Rectangle 31"/>
            <p:cNvSpPr>
              <a:spLocks noChangeArrowheads="1"/>
            </p:cNvSpPr>
            <p:nvPr/>
          </p:nvSpPr>
          <p:spPr bwMode="auto">
            <a:xfrm>
              <a:off x="2545" y="3521"/>
              <a:ext cx="726" cy="27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709664" name="Rectangle 32"/>
            <p:cNvSpPr>
              <a:spLocks noChangeArrowheads="1"/>
            </p:cNvSpPr>
            <p:nvPr/>
          </p:nvSpPr>
          <p:spPr bwMode="auto">
            <a:xfrm>
              <a:off x="2676" y="355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90500" lvl="1"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2000" i="1" dirty="0">
                  <a:ea typeface="ヒラギノ角ゴ Pro W3" pitchFamily="96" charset="-128"/>
                </a:rPr>
                <a:t>Op</a:t>
              </a:r>
              <a:r>
                <a:rPr lang="de-DE" sz="2000" b="1" i="1" baseline="-25000" dirty="0">
                  <a:ea typeface="ヒラギノ角ゴ Pro W3" pitchFamily="96" charset="-128"/>
                </a:rPr>
                <a:t>1</a:t>
              </a:r>
            </a:p>
          </p:txBody>
        </p:sp>
      </p:grpSp>
      <p:grpSp>
        <p:nvGrpSpPr>
          <p:cNvPr id="709665" name="Group 33"/>
          <p:cNvGrpSpPr>
            <a:grpSpLocks/>
          </p:cNvGrpSpPr>
          <p:nvPr/>
        </p:nvGrpSpPr>
        <p:grpSpPr bwMode="auto">
          <a:xfrm>
            <a:off x="6921500" y="5659438"/>
            <a:ext cx="1152525" cy="431800"/>
            <a:chOff x="4360" y="3520"/>
            <a:chExt cx="726" cy="272"/>
          </a:xfrm>
        </p:grpSpPr>
        <p:sp>
          <p:nvSpPr>
            <p:cNvPr id="709666" name="Rectangle 34"/>
            <p:cNvSpPr>
              <a:spLocks noChangeArrowheads="1"/>
            </p:cNvSpPr>
            <p:nvPr/>
          </p:nvSpPr>
          <p:spPr bwMode="auto">
            <a:xfrm>
              <a:off x="4360" y="3520"/>
              <a:ext cx="726" cy="27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709667" name="Rectangle 35"/>
            <p:cNvSpPr>
              <a:spLocks noChangeArrowheads="1"/>
            </p:cNvSpPr>
            <p:nvPr/>
          </p:nvSpPr>
          <p:spPr bwMode="auto">
            <a:xfrm>
              <a:off x="4416" y="3566"/>
              <a:ext cx="4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90500" lvl="1"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2000" i="1" dirty="0">
                  <a:ea typeface="ヒラギノ角ゴ Pro W3" pitchFamily="96" charset="-128"/>
                </a:rPr>
                <a:t>Op</a:t>
              </a:r>
              <a:r>
                <a:rPr lang="de-DE" sz="2000" b="1" i="1" baseline="-25000" dirty="0">
                  <a:ea typeface="ヒラギノ角ゴ Pro W3" pitchFamily="96" charset="-128"/>
                </a:rPr>
                <a:t>15</a:t>
              </a:r>
            </a:p>
          </p:txBody>
        </p:sp>
      </p:grpSp>
      <p:sp>
        <p:nvSpPr>
          <p:cNvPr id="709668" name="Text Box 36"/>
          <p:cNvSpPr txBox="1">
            <a:spLocks noChangeArrowheads="1"/>
          </p:cNvSpPr>
          <p:nvPr/>
        </p:nvSpPr>
        <p:spPr bwMode="auto">
          <a:xfrm>
            <a:off x="611188" y="5713413"/>
            <a:ext cx="2065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>
                <a:latin typeface="Arial" charset="0"/>
                <a:ea typeface="ヒラギノ角ゴ Pro W3" pitchFamily="96" charset="-128"/>
              </a:rPr>
              <a:t>VLIW-Instruktion</a:t>
            </a:r>
          </a:p>
        </p:txBody>
      </p:sp>
    </p:spTree>
    <p:extLst>
      <p:ext uri="{BB962C8B-B14F-4D97-AF65-F5344CB8AC3E}">
        <p14:creationId xmlns:p14="http://schemas.microsoft.com/office/powerpoint/2010/main" val="3293116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0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70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0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0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0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0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C -0.00365 -0.00347 -0.00712 -0.00857 -0.01007 -0.01367 C -0.01198 -0.01691 -0.01337 -0.02062 -0.0151 -0.02409 C -0.01597 -0.02572 -0.01771 -0.02919 -0.01771 -0.02919 C -0.01858 -0.03336 -0.02031 -0.0373 -0.02031 -0.04147 C -0.02031 -0.05839 -0.01597 -0.07391 -0.0125 -0.0899 C -0.01181 -0.0936 -0.01094 -0.09777 -0.00868 -0.10032 C -0.00625 -0.1031 -0.00087 -0.10727 -0.00087 -0.10727 C 0.00417 -0.10542 0.00781 -0.10426 0.01215 -0.10032 C 0.0158 -0.09291 0.01771 -0.08665 0.02118 -0.07947 C 0.02205 -0.07599 0.02292 -0.07252 0.02378 -0.06904 C 0.02413 -0.06742 0.025 -0.06395 0.025 -0.06395 C 0.02378 -0.04078 0.025 0.00023 0.00035 0.00023 Z " pathEditMode="relative" ptsTypes="fffffffffffff">
                                      <p:cBhvr>
                                        <p:cTn id="98" dur="1000" fill="hold"/>
                                        <p:tgtEl>
                                          <p:spTgt spid="709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C -0.00729 -0.00255 -0.0066 -0.00185 -0.01007 -0.01019 C -0.01163 -0.0139 -0.01354 -0.01714 -0.01528 -0.02062 C -0.01614 -0.02224 -0.01788 -0.02572 -0.01788 -0.02572 C -0.01823 -0.02757 -0.0191 -0.02919 -0.0191 -0.03104 C -0.0191 -0.04495 -0.01892 -0.05885 -0.01788 -0.07252 C -0.01753 -0.07623 -0.01128 -0.10032 -0.00868 -0.1038 C -0.00781 -0.10496 -0.00608 -0.10496 -0.00486 -0.10542 C -0.00104 -0.10194 0.00313 -0.10079 0.00677 -0.09685 C 0.01077 -0.09221 0.01337 -0.08642 0.01719 -0.08132 C 0.02188 -0.06348 0.02257 -0.03522 0.01458 -0.01877 C 0.01441 -0.01807 0.01285 -0.00788 0.01198 -0.00672 C 0.0099 -0.00394 0.0066 -0.0037 0.00417 -0.00162 C 0.00104 0.00487 0.00226 0.00556 0.00035 0.00023 Z " pathEditMode="relative" ptsTypes="ffffffffffffff">
                                      <p:cBhvr>
                                        <p:cTn id="100" dur="1000" fill="hold"/>
                                        <p:tgtEl>
                                          <p:spTgt spid="709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6089E-7 C -0.00243 -0.00208 -0.00556 -0.00255 -0.00781 -0.0051 C -0.01042 -0.00788 -0.01198 -0.01228 -0.01441 -0.01552 C -0.01649 -0.02363 -0.01754 -0.02942 -0.02083 -0.03638 C -0.01962 -0.04773 -0.01684 -0.05792 -0.01563 -0.06928 C -0.0132 -0.09106 -0.01597 -0.07646 -0.01302 -0.08828 C -0.01198 -0.09221 -0.01163 -0.09569 -0.0092 -0.0987 C -0.00677 -0.10148 -0.00139 -0.10565 -0.00139 -0.10565 C 0.00121 -0.10449 0.00382 -0.10334 0.00642 -0.10218 C 0.00781 -0.10148 0.01042 -0.10032 0.01042 -0.10032 C 0.01302 -0.09523 0.01424 -0.0899 0.01684 -0.0848 C 0.02031 -0.07044 0.01892 -0.05491 0.02066 -0.03985 C 0.02031 -0.03336 0.02014 -0.02688 0.01944 -0.02062 C 0.01858 -0.01274 0.01233 0.00857 0.00382 0.00533 C 0.00208 0.00463 0.00121 0.00185 -3.88889E-6 1.76089E-7 Z " pathEditMode="relative" ptsTypes="fffffffffffffff">
                                      <p:cBhvr>
                                        <p:cTn id="102" dur="10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6" grpId="0" animBg="1"/>
      <p:bldP spid="709637" grpId="0" animBg="1"/>
      <p:bldP spid="709638" grpId="0" animBg="1"/>
      <p:bldP spid="709639" grpId="0"/>
      <p:bldP spid="709640" grpId="0" animBg="1"/>
      <p:bldP spid="709641" grpId="0"/>
      <p:bldP spid="709642" grpId="0" animBg="1"/>
      <p:bldP spid="709643" grpId="0"/>
      <p:bldP spid="709644" grpId="0" animBg="1"/>
      <p:bldP spid="709645" grpId="0"/>
      <p:bldP spid="709646" grpId="0" animBg="1"/>
      <p:bldP spid="709647" grpId="0" animBg="1"/>
      <p:bldP spid="709648" grpId="0" animBg="1"/>
      <p:bldP spid="709649" grpId="0"/>
      <p:bldP spid="709650" grpId="0" animBg="1"/>
      <p:bldP spid="709651" grpId="0" animBg="1"/>
      <p:bldP spid="709652" grpId="0" animBg="1"/>
      <p:bldP spid="709653" grpId="0" animBg="1"/>
      <p:bldP spid="709654" grpId="0" animBg="1"/>
      <p:bldP spid="709655" grpId="0" animBg="1"/>
      <p:bldP spid="709656" grpId="0" animBg="1"/>
      <p:bldP spid="709657" grpId="0" animBg="1"/>
      <p:bldP spid="709658" grpId="0" animBg="1"/>
      <p:bldP spid="7096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E493CC-78C5-42F2-9D34-88CDF33F63D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Definitionen von „Rechnerarchitektur“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Definition nach Stone:</a:t>
            </a:r>
          </a:p>
          <a:p>
            <a:pPr marL="0" indent="0">
              <a:lnSpc>
                <a:spcPct val="120000"/>
              </a:lnSpc>
            </a:pPr>
            <a:r>
              <a:rPr lang="en-GB" i="1" dirty="0">
                <a:solidFill>
                  <a:srgbClr val="000000"/>
                </a:solidFill>
                <a:latin typeface="Arial" charset="0"/>
                <a:cs typeface="Arial" charset="0"/>
              </a:rPr>
              <a:t>The study of computer architecture is the study of the </a:t>
            </a:r>
            <a:r>
              <a:rPr lang="en-GB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organization and interconnection of components </a:t>
            </a:r>
            <a:r>
              <a:rPr lang="en-GB" i="1" dirty="0">
                <a:solidFill>
                  <a:srgbClr val="000000"/>
                </a:solidFill>
                <a:latin typeface="Arial" charset="0"/>
                <a:cs typeface="Arial" charset="0"/>
              </a:rPr>
              <a:t>of computer systems. Computer architects construct computers from </a:t>
            </a:r>
            <a:r>
              <a:rPr lang="en-GB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basic building blocks </a:t>
            </a:r>
            <a:r>
              <a:rPr lang="en-GB" i="1" dirty="0">
                <a:solidFill>
                  <a:srgbClr val="000000"/>
                </a:solidFill>
                <a:latin typeface="Arial" charset="0"/>
                <a:cs typeface="Arial" charset="0"/>
              </a:rPr>
              <a:t>such as memories, arithmetic units and buses.</a:t>
            </a:r>
          </a:p>
          <a:p>
            <a:pPr marL="0" indent="0">
              <a:lnSpc>
                <a:spcPct val="120000"/>
              </a:lnSpc>
            </a:pPr>
            <a:endParaRPr lang="en-GB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en-GB" i="1" dirty="0">
                <a:solidFill>
                  <a:srgbClr val="000000"/>
                </a:solidFill>
                <a:latin typeface="Arial" charset="0"/>
                <a:cs typeface="Arial" charset="0"/>
              </a:rPr>
              <a:t>From these building blocks the computer architect can construct </a:t>
            </a:r>
            <a:r>
              <a:rPr lang="en-GB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anyone of a number of different types of computers</a:t>
            </a:r>
            <a:r>
              <a:rPr lang="en-GB" i="1" dirty="0">
                <a:solidFill>
                  <a:srgbClr val="000000"/>
                </a:solidFill>
                <a:latin typeface="Arial" charset="0"/>
                <a:cs typeface="Arial" charset="0"/>
              </a:rPr>
              <a:t>, ranging from the smallest hand-held pocket calculator to the largest ultra-fast super computer. The functional behaviour of the components of one computer are similar to that of any other computer, whether it be ultra-small or ultra-fast</a:t>
            </a:r>
            <a:r>
              <a:rPr lang="en-GB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GB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F7D99D9-3EC8-482E-8B51-F4C9EA39A3F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VLIW: Parallelisierbarkeit (1)</a:t>
            </a:r>
            <a:endParaRPr lang="de-DE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/>
              <a:t>Woher kommt das Potential für Parallelisierungen?</a:t>
            </a:r>
            <a:endParaRPr lang="de-DE" b="1" dirty="0"/>
          </a:p>
          <a:p>
            <a:pPr marL="0" indent="0">
              <a:lnSpc>
                <a:spcPct val="120000"/>
              </a:lnSpc>
            </a:pPr>
            <a:endParaRPr lang="de-DE" b="1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Programme führen Instruktionen prinzipiell entlang eines Kontrollflusses aus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Operationen manipulieren Daten sequentiell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Arbeiten also i.d.R. auf Ergebnissen </a:t>
            </a:r>
            <a:r>
              <a:rPr lang="de-DE" i="1" dirty="0" smtClean="0"/>
              <a:t>vorheriger</a:t>
            </a:r>
            <a:r>
              <a:rPr lang="de-DE" dirty="0" smtClean="0"/>
              <a:t> Operationen</a:t>
            </a:r>
          </a:p>
          <a:p>
            <a:pPr marL="0" indent="0">
              <a:lnSpc>
                <a:spcPct val="120000"/>
              </a:lnSpc>
            </a:pPr>
            <a:endParaRPr lang="de-DE" b="1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Es existieren daher häufig Datenabhängigkeiten zwischen aufeinander folgenden Operationen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Solche Operationen können nicht parallel ausgeführt werden!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Wo also Parallelisierungspotential finden?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Auch: In der Regel nur begrenzte Zahl funktionaler Einheiten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Nur bestimmte Operationstypen parallel möglich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359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E502F22-E744-4683-822B-1E8B42C1674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VLIW: Parallelisierbarkeit (2)</a:t>
            </a:r>
            <a:endParaRPr lang="de-DE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/>
              <a:t>Beispiel (auf Hochsprachenebene)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 = (a + b) * (a – c)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Realisierung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x0 = (a + b)</a:t>
            </a:r>
            <a:r>
              <a:rPr lang="de-DE" dirty="0" smtClean="0"/>
              <a:t>			(sequentiell)</a:t>
            </a:r>
          </a:p>
          <a:p>
            <a:pPr marL="0" indent="0"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x1 = (a – c)</a:t>
            </a:r>
          </a:p>
          <a:p>
            <a:pPr marL="0" indent="0"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 = x0 * x1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Verschränkung der Berechnung teilweise möglich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Realisierung	[ALU Nr. 1]			[ALU Nr. 2]</a:t>
            </a:r>
          </a:p>
          <a:p>
            <a:pPr marL="0" indent="0"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x0 = (a + b)</a:t>
            </a:r>
            <a:r>
              <a:rPr lang="de-DE" dirty="0" smtClean="0"/>
              <a:t>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x1 = (a – c)</a:t>
            </a:r>
          </a:p>
          <a:p>
            <a:pPr marL="0" indent="0"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 = x0 * x1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599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CBE491D-30B1-41DC-BB3E-5A5599608D3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VLIW: Parallelisierbarkeit (3)</a:t>
            </a:r>
            <a:endParaRPr lang="de-DE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/>
              <a:t>Problem: Kontrollfluss innerhalb von Programmen häufig nicht linear!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Beispiel: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if (x &gt; y) x = c + d;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y = a + b;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Zwar keine Datenabhängigkeiten, aber trotzdem nicht parallelisierbar.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Beispiel: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for (i = 0; i &lt; n; i++)</a:t>
            </a:r>
          </a:p>
          <a:p>
            <a:pPr marL="0" indent="0"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x[i] += a;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Es existieren keine Datenabhängigkeiten zwischen aufeinander folgenden Ausführungen des Schleifenrumpfes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Prinzipiell könnten Operationen parallelisiert werden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Fazit: Parallelisierung von Operationen kann nicht ohne Betrachtung des Kontrollflusses erfolgen!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66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77E951B-262F-4925-8EEF-6DC3C1BAAC8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VLIW: Parallelisierbarkeit von Schleifen</a:t>
            </a:r>
            <a:endParaRPr lang="de-DE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/>
              <a:t>Problem: Wie potentielle Parallelisierbarkeit von Anweisungen in Schleifenrümpfen ausnutzen?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„Abrollen“ des Schleifenrumpfs </a:t>
            </a:r>
            <a:r>
              <a:rPr lang="en-US" i="1" dirty="0" smtClean="0"/>
              <a:t>(loop unrolling)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Schleife: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for (i = 0; i &lt; n; i++)</a:t>
            </a:r>
          </a:p>
          <a:p>
            <a:pPr marL="0" indent="0"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x[i] += a;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Abgerollt (4-mal):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for (i = 0; i &lt; n;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i+=4) {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	  x[i] += a;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	  x[i+1] += a;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	  x[i+2] += a;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	  x[i+3] += a; }</a:t>
            </a:r>
          </a:p>
          <a:p>
            <a:pPr marL="0" indent="0">
              <a:lnSpc>
                <a:spcPct val="120000"/>
              </a:lnSpc>
            </a:pPr>
            <a:r>
              <a:rPr lang="de-DE" dirty="0">
                <a:sym typeface="Wingdings"/>
              </a:rPr>
              <a:t> </a:t>
            </a:r>
            <a:r>
              <a:rPr lang="de-DE" dirty="0" smtClean="0">
                <a:cs typeface="Courier New" pitchFamily="49" charset="0"/>
              </a:rPr>
              <a:t>Instruktionen im abgerollten Schleifenrumpf können parallelisiert werden.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cs typeface="Courier New" pitchFamily="49" charset="0"/>
              </a:rPr>
              <a:t>Im allgemeinen (falls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de-DE" dirty="0" smtClean="0">
                <a:cs typeface="Courier New" pitchFamily="49" charset="0"/>
              </a:rPr>
              <a:t> mod 4 != 0) zusätzlicher Code erforderlich</a:t>
            </a:r>
            <a:endParaRPr lang="de-DE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66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F3773CF-9A22-4C16-97BF-AC8AE36C211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VLIW: Diskussion (1)</a:t>
            </a:r>
            <a:endParaRPr lang="de-DE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Vergrößerung der Codegröße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Gründe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Wegen des Abrollens von Schleifen (um mehr Parallelisierungspotential zu schaffen)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Unbenutzte funktionale Einheiten</a:t>
            </a:r>
            <a:br>
              <a:rPr lang="de-DE" dirty="0" smtClean="0"/>
            </a:br>
            <a:r>
              <a:rPr lang="de-DE" dirty="0" smtClean="0"/>
              <a:t>unbenutzte Teile des VLIW-Befehlsworts (NOPs)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Mögliche Gegenmaßnahmen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Komprimierung des Binärcodes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 festes VLIW, sondern Kodierung parallel auszuführender Befehle mit variabler Codelänge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sog. EPIC-Befehlssätze, Itanium-64)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799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0D4CD87-AC4E-4E25-A99A-80C75912191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VLIW: Diskussion (2)</a:t>
            </a:r>
            <a:endParaRPr lang="de-DE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Binärkompatibilität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Generierung der Befehlscodierung macht expliziten Gebrauch von Wissen über </a:t>
            </a:r>
            <a:r>
              <a:rPr lang="de-DE" b="1" dirty="0" smtClean="0"/>
              <a:t>interne Architektur</a:t>
            </a:r>
            <a:r>
              <a:rPr lang="de-DE" dirty="0" smtClean="0"/>
              <a:t> des Prozessors (insbes. Anzahl funktionaler Einheiten, aber auch zum </a:t>
            </a:r>
            <a:r>
              <a:rPr lang="en-US" i="1" dirty="0" smtClean="0"/>
              <a:t>Pipelining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Code ggf. </a:t>
            </a:r>
            <a:r>
              <a:rPr lang="de-DE" b="1" dirty="0" smtClean="0"/>
              <a:t>nicht</a:t>
            </a:r>
            <a:r>
              <a:rPr lang="de-DE" dirty="0" smtClean="0"/>
              <a:t> auf veränderter interner Architektur lauffähig!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Hier: Parallelisierung durch Compiler (vs. Hardware)</a:t>
            </a:r>
            <a:br>
              <a:rPr lang="de-DE" dirty="0" smtClean="0"/>
            </a:br>
            <a:r>
              <a:rPr lang="de-DE" dirty="0" smtClean="0"/>
              <a:t>Widerspricht eigentlich der Idee einer externen Architektur (Befehlssatz) als Abstraktion von Realisierung und Schnittstelle zum Programmierer (vgl. Definition Rechnerarchitektur nach Amdahl)</a:t>
            </a:r>
          </a:p>
        </p:txBody>
      </p:sp>
    </p:spTree>
    <p:extLst>
      <p:ext uri="{BB962C8B-B14F-4D97-AF65-F5344CB8AC3E}">
        <p14:creationId xmlns:p14="http://schemas.microsoft.com/office/powerpoint/2010/main" val="3926867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15D3FD7-851D-4AFE-B841-F31DF1308F9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VLIW: Diskussion (3)</a:t>
            </a:r>
            <a:endParaRPr lang="de-DE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Erzeugung ausreichender Parallelität durch Compiler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Erfolgt auf Ebene einzelner Maschineninstruktionen </a:t>
            </a:r>
            <a:r>
              <a:rPr lang="en-US" i="1" dirty="0" smtClean="0"/>
              <a:t>(instruction-level parallelism, ILP)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Sprünge und Verzweigungen des Kontrollflusses verhindern oft Parallelisierung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Daher versuchen Compiler üblicherweise, die Parallelität innerhalb sog. Basisblöcke zu erhöhen.</a:t>
            </a:r>
            <a:br>
              <a:rPr lang="de-DE" dirty="0" smtClean="0"/>
            </a:br>
            <a:r>
              <a:rPr lang="de-DE" dirty="0" smtClean="0"/>
              <a:t>Ein </a:t>
            </a:r>
            <a:r>
              <a:rPr lang="de-DE" b="1" dirty="0" smtClean="0"/>
              <a:t>Basisblock</a:t>
            </a:r>
            <a:r>
              <a:rPr lang="de-DE" dirty="0" smtClean="0"/>
              <a:t> </a:t>
            </a:r>
            <a:r>
              <a:rPr lang="de-DE" i="1" dirty="0" smtClean="0"/>
              <a:t>B</a:t>
            </a:r>
            <a:r>
              <a:rPr lang="de-DE" dirty="0" smtClean="0"/>
              <a:t> = (</a:t>
            </a:r>
            <a:r>
              <a:rPr lang="de-DE" i="1" dirty="0" smtClean="0"/>
              <a:t>I</a:t>
            </a:r>
            <a:r>
              <a:rPr lang="de-DE" baseline="-25000" dirty="0" smtClean="0"/>
              <a:t>1</a:t>
            </a:r>
            <a:r>
              <a:rPr lang="de-DE" dirty="0" smtClean="0"/>
              <a:t>, …, </a:t>
            </a:r>
            <a:r>
              <a:rPr lang="de-DE" i="1" dirty="0" smtClean="0"/>
              <a:t>I</a:t>
            </a:r>
            <a:r>
              <a:rPr lang="de-DE" i="1" baseline="-25000" dirty="0" smtClean="0"/>
              <a:t>n</a:t>
            </a:r>
            <a:r>
              <a:rPr lang="de-DE" dirty="0" smtClean="0"/>
              <a:t>) ist eine Befehlssequenz maximaler Länge,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 dass </a:t>
            </a:r>
            <a:r>
              <a:rPr lang="de-DE" i="1" dirty="0" smtClean="0"/>
              <a:t>B</a:t>
            </a:r>
            <a:r>
              <a:rPr lang="de-DE" dirty="0" smtClean="0"/>
              <a:t> nur durch die erste Instruktion </a:t>
            </a:r>
            <a:r>
              <a:rPr lang="de-DE" i="1" dirty="0" smtClean="0"/>
              <a:t>I</a:t>
            </a:r>
            <a:r>
              <a:rPr lang="de-DE" baseline="-25000" dirty="0" smtClean="0"/>
              <a:t>1</a:t>
            </a:r>
            <a:r>
              <a:rPr lang="de-DE" dirty="0" smtClean="0"/>
              <a:t> betreten wird, und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B</a:t>
            </a:r>
            <a:r>
              <a:rPr lang="de-DE" dirty="0" smtClean="0"/>
              <a:t> nur durch die letzte Instruktion </a:t>
            </a:r>
            <a:r>
              <a:rPr lang="de-DE" i="1" dirty="0" smtClean="0"/>
              <a:t>I</a:t>
            </a:r>
            <a:r>
              <a:rPr lang="de-DE" i="1" baseline="-25000" dirty="0" smtClean="0"/>
              <a:t>n</a:t>
            </a:r>
            <a:r>
              <a:rPr lang="de-DE" dirty="0" smtClean="0"/>
              <a:t> verlassen wird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Parallele Funktionseinheiten können ggf. nicht voll ausgenutzt werden</a:t>
            </a:r>
            <a:br>
              <a:rPr lang="de-DE" dirty="0" smtClean="0"/>
            </a:b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33425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144F1B7-176A-46FA-A5DA-86AA1D166A7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Netzwerkprozessoren</a:t>
            </a:r>
            <a:endParaRPr lang="de-DE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Motivation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Viele aktive Komponenten in heutigen LAN/WANs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Extrem hohe Anforderungen an die Geschwindigkeit bei begrenztem Energieaufwand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Aktive Komponente = Spezialrechner</a:t>
            </a:r>
            <a:br>
              <a:rPr lang="de-DE" dirty="0" smtClean="0"/>
            </a:br>
            <a:r>
              <a:rPr lang="de-DE" dirty="0" smtClean="0"/>
              <a:t>(mit Netzwerkprozessor)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607435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EBC69B0-9E81-411F-A26C-3C52383983D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Netzwerkprozessoren: Aufgaben (1)</a:t>
            </a:r>
            <a:endParaRPr lang="de-DE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Klassifikation/Filterung von Netzwerkpaketen</a:t>
            </a:r>
            <a:br>
              <a:rPr lang="de-DE" dirty="0" smtClean="0"/>
            </a:br>
            <a:r>
              <a:rPr lang="de-DE" dirty="0" smtClean="0"/>
              <a:t>(z.B. Überprüfung auf Übertragungsfehler [CRC], </a:t>
            </a:r>
            <a:r>
              <a:rPr lang="de-DE" i="1" dirty="0" smtClean="0"/>
              <a:t>Firewall</a:t>
            </a:r>
            <a:r>
              <a:rPr lang="de-DE" dirty="0" smtClean="0"/>
              <a:t>, …)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Paketweiterleitung </a:t>
            </a:r>
            <a:r>
              <a:rPr lang="en-US" i="1" dirty="0" smtClean="0"/>
              <a:t>(IP forwarding)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(für Routing zwischen verschiedenen Teilnetzen)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Adressübersetzung zwischen globalen und lokalen/privaten Adressbereichen (z.B. </a:t>
            </a:r>
            <a:r>
              <a:rPr lang="en-US" i="1" dirty="0" smtClean="0"/>
              <a:t>IP masquerading</a:t>
            </a:r>
            <a:r>
              <a:rPr lang="de-DE" dirty="0" smtClean="0"/>
              <a:t>, virtuelle Web-Services, …)</a:t>
            </a:r>
          </a:p>
        </p:txBody>
      </p:sp>
    </p:spTree>
    <p:extLst>
      <p:ext uri="{BB962C8B-B14F-4D97-AF65-F5344CB8AC3E}">
        <p14:creationId xmlns:p14="http://schemas.microsoft.com/office/powerpoint/2010/main" val="1896153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7B90647-A04C-44E8-B269-2481057B21D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Netzwerkprozessoren: Aufgaben (2)</a:t>
            </a:r>
            <a:endParaRPr lang="de-DE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Virtual Private Networks (VPN)</a:t>
            </a:r>
            <a:r>
              <a:rPr lang="de-DE" dirty="0" smtClean="0"/>
              <a:t>, d.h. gesicherte private Verbindungen über öffentliches, ungesichertes Netz (Kryptographie [DES] und Authentifizierung [MD5] erforderlich)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Intrusion Detection:</a:t>
            </a:r>
            <a:r>
              <a:rPr lang="de-DE" dirty="0" smtClean="0"/>
              <a:t> Erkennung von Angriffsszenarien auf Paketebene durch Signaturvergleich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Deep packet inspection:</a:t>
            </a:r>
            <a:r>
              <a:rPr lang="de-DE" dirty="0" smtClean="0"/>
              <a:t> Netzwerkkomponenten analysieren Informationen jenseits des Headers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Daten-Umcodierung: Formatumwandlung für Multimediadaten innerhalb des Netzwerks</a:t>
            </a:r>
          </a:p>
        </p:txBody>
      </p:sp>
    </p:spTree>
    <p:extLst>
      <p:ext uri="{BB962C8B-B14F-4D97-AF65-F5344CB8AC3E}">
        <p14:creationId xmlns:p14="http://schemas.microsoft.com/office/powerpoint/2010/main" val="1028498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D55AB3-53E9-436E-B165-72FF639E7E0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Definitionen von „Rechnerarchitektur“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Definition nach Stone:</a:t>
            </a:r>
            <a:r>
              <a:rPr lang="de-DE" i="1" dirty="0"/>
              <a:t> (Forts.)</a:t>
            </a:r>
          </a:p>
          <a:p>
            <a:pPr marL="0" indent="0">
              <a:lnSpc>
                <a:spcPct val="120000"/>
              </a:lnSpc>
            </a:pPr>
            <a:r>
              <a:rPr lang="en-GB" i="1" dirty="0">
                <a:solidFill>
                  <a:srgbClr val="000000"/>
                </a:solidFill>
                <a:latin typeface="Arial" charset="0"/>
                <a:cs typeface="Arial" charset="0"/>
              </a:rPr>
              <a:t>By this we mean that a memory performs the storage function, an adder does addition, and an input/output interface passes data from a processor to the outside world, regardless of the nature of the computer in which they are embedded.</a:t>
            </a:r>
          </a:p>
          <a:p>
            <a:pPr marL="0" indent="0">
              <a:lnSpc>
                <a:spcPct val="120000"/>
              </a:lnSpc>
            </a:pPr>
            <a:endParaRPr lang="en-GB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</a:pPr>
            <a:r>
              <a:rPr lang="en-GB" i="1" dirty="0">
                <a:solidFill>
                  <a:srgbClr val="000000"/>
                </a:solidFill>
                <a:latin typeface="Arial" charset="0"/>
                <a:cs typeface="Arial" charset="0"/>
              </a:rPr>
              <a:t>The major differences between computers lie in the way the modules are connected together, and the way the computer system is controlled by the programs. </a:t>
            </a:r>
            <a:r>
              <a:rPr lang="en-GB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In short, computer architecture is the discipline devoted to the design of highly specific and individual computers from a collection of common building blocks.</a:t>
            </a:r>
          </a:p>
        </p:txBody>
      </p:sp>
    </p:spTree>
    <p:extLst>
      <p:ext uri="{BB962C8B-B14F-4D97-AF65-F5344CB8AC3E}">
        <p14:creationId xmlns:p14="http://schemas.microsoft.com/office/powerpoint/2010/main" val="399192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127430A-C094-4986-9E71-E89DCF92F17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Netzwerkprozessoren: Verarbeitungsprinzipien</a:t>
            </a:r>
            <a:endParaRPr lang="de-DE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Paketlänge (z.B. 64 Bytes) bestimmt bei maximaler Auslastung der Bandbreite die verfügbare Bearbeitungszeit</a:t>
            </a:r>
            <a:br>
              <a:rPr lang="de-DE" dirty="0" smtClean="0"/>
            </a:br>
            <a:r>
              <a:rPr lang="de-DE" dirty="0" smtClean="0"/>
              <a:t>Beispiel: Gigabit-Ethernet</a:t>
            </a:r>
            <a:br>
              <a:rPr lang="de-DE" dirty="0" smtClean="0"/>
            </a:br>
            <a:r>
              <a:rPr lang="de-DE" dirty="0" smtClean="0"/>
              <a:t>max. Bandbreite 1Gb/s, d.h. für ein Paket à 64 Bytes 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ca. 476 ns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Trotzdem: Konstante Verzögerung (im Umfang der Paketbearbeitungszeit) entsteht pro aktiver Komponente entlang der Route zwischen zwei vernetzten Komponenten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Performancesteigerung durch Parallelisierung (mehrere bzw. sehr viele Verarbeitungseinheiten in aktiven Netzwerkkomponenten) und </a:t>
            </a:r>
            <a:r>
              <a:rPr lang="de-DE" b="1" dirty="0" smtClean="0"/>
              <a:t>nicht</a:t>
            </a:r>
            <a:r>
              <a:rPr lang="de-DE" dirty="0" smtClean="0"/>
              <a:t> durch </a:t>
            </a:r>
            <a:r>
              <a:rPr lang="en-US" i="1" dirty="0" smtClean="0"/>
              <a:t>Pipelining</a:t>
            </a:r>
            <a:r>
              <a:rPr lang="de-DE" dirty="0" smtClean="0"/>
              <a:t> (Verschränkung der Verarbeitungsschritte)</a:t>
            </a:r>
          </a:p>
        </p:txBody>
      </p:sp>
    </p:spTree>
    <p:extLst>
      <p:ext uri="{BB962C8B-B14F-4D97-AF65-F5344CB8AC3E}">
        <p14:creationId xmlns:p14="http://schemas.microsoft.com/office/powerpoint/2010/main" val="3863591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8" name="Rectangle 8"/>
          <p:cNvSpPr>
            <a:spLocks noChangeArrowheads="1"/>
          </p:cNvSpPr>
          <p:nvPr/>
        </p:nvSpPr>
        <p:spPr bwMode="auto">
          <a:xfrm>
            <a:off x="251172" y="4528800"/>
            <a:ext cx="1081088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de-DE" sz="2000" dirty="0">
              <a:ea typeface="ヒラギノ角ゴ Pro W3" pitchFamily="96" charset="-128"/>
            </a:endParaRPr>
          </a:p>
        </p:txBody>
      </p:sp>
      <p:sp>
        <p:nvSpPr>
          <p:cNvPr id="711690" name="Rectangle 10"/>
          <p:cNvSpPr>
            <a:spLocks noChangeArrowheads="1"/>
          </p:cNvSpPr>
          <p:nvPr/>
        </p:nvSpPr>
        <p:spPr bwMode="auto">
          <a:xfrm>
            <a:off x="1330324" y="4528963"/>
            <a:ext cx="1082556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de-DE" sz="2000" dirty="0">
              <a:ea typeface="ヒラギノ角ゴ Pro W3" pitchFamily="96" charset="-128"/>
            </a:endParaRPr>
          </a:p>
        </p:txBody>
      </p:sp>
      <p:sp>
        <p:nvSpPr>
          <p:cNvPr id="711687" name="Rectangle 7"/>
          <p:cNvSpPr>
            <a:spLocks noChangeArrowheads="1"/>
          </p:cNvSpPr>
          <p:nvPr/>
        </p:nvSpPr>
        <p:spPr bwMode="auto">
          <a:xfrm>
            <a:off x="2412880" y="4528532"/>
            <a:ext cx="2160587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de-DE" sz="2000" dirty="0">
              <a:ea typeface="ヒラギノ角ゴ Pro W3" pitchFamily="96" charset="-128"/>
            </a:endParaRPr>
          </a:p>
        </p:txBody>
      </p:sp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2534794-F216-4F32-B014-222FF537D34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Netzwerk-Protokolle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/>
              <a:t>Kommunikation zwischen entfernten Prozessoren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Kommunikationsmedium fehleranfällig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Nutzdaten werden in Pakete zerteilt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Pakete werden mit Zusatz-Informationen versehen </a:t>
            </a:r>
            <a:r>
              <a:rPr lang="de-DE" i="1" dirty="0"/>
              <a:t>(</a:t>
            </a:r>
            <a:r>
              <a:rPr lang="en-US" i="1" dirty="0"/>
              <a:t>Header</a:t>
            </a:r>
            <a:r>
              <a:rPr lang="de-DE" i="1" dirty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/>
              <a:t>Beispiel </a:t>
            </a:r>
            <a:r>
              <a:rPr lang="de-DE" b="1" dirty="0" smtClean="0"/>
              <a:t>IPv4-</a:t>
            </a:r>
            <a:r>
              <a:rPr lang="en-US" b="1" i="1" dirty="0" smtClean="0"/>
              <a:t>Header</a:t>
            </a:r>
            <a:r>
              <a:rPr lang="de-DE" b="1" dirty="0" smtClean="0"/>
              <a:t>:</a:t>
            </a:r>
            <a:endParaRPr lang="de-DE" b="1" dirty="0"/>
          </a:p>
        </p:txBody>
      </p:sp>
      <p:sp>
        <p:nvSpPr>
          <p:cNvPr id="711684" name="Rectangle 4"/>
          <p:cNvSpPr>
            <a:spLocks noChangeArrowheads="1"/>
          </p:cNvSpPr>
          <p:nvPr/>
        </p:nvSpPr>
        <p:spPr bwMode="auto">
          <a:xfrm>
            <a:off x="250825" y="5445125"/>
            <a:ext cx="8642350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de-DE" sz="2000" dirty="0">
              <a:ea typeface="ヒラギノ角ゴ Pro W3" pitchFamily="96" charset="-128"/>
            </a:endParaRP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651500" y="4841875"/>
            <a:ext cx="3241675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de-DE" sz="2000" dirty="0">
              <a:ea typeface="ヒラギノ角ゴ Pro W3" pitchFamily="96" charset="-128"/>
            </a:endParaRPr>
          </a:p>
        </p:txBody>
      </p:sp>
      <p:sp>
        <p:nvSpPr>
          <p:cNvPr id="711686" name="Rectangle 6"/>
          <p:cNvSpPr>
            <a:spLocks noChangeArrowheads="1"/>
          </p:cNvSpPr>
          <p:nvPr/>
        </p:nvSpPr>
        <p:spPr bwMode="auto">
          <a:xfrm>
            <a:off x="250825" y="4841875"/>
            <a:ext cx="4321175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de-DE" sz="2000" dirty="0">
              <a:ea typeface="ヒラギノ角ゴ Pro W3" pitchFamily="96" charset="-128"/>
            </a:endParaRPr>
          </a:p>
        </p:txBody>
      </p:sp>
      <p:sp>
        <p:nvSpPr>
          <p:cNvPr id="711689" name="Text Box 9"/>
          <p:cNvSpPr txBox="1">
            <a:spLocks noChangeArrowheads="1"/>
          </p:cNvSpPr>
          <p:nvPr/>
        </p:nvSpPr>
        <p:spPr bwMode="auto">
          <a:xfrm>
            <a:off x="230535" y="4546800"/>
            <a:ext cx="965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 smtClean="0">
                <a:latin typeface="Arial" charset="0"/>
                <a:ea typeface="ヒラギノ角ゴ Pro W3" pitchFamily="96" charset="-128"/>
              </a:rPr>
              <a:t>Version</a:t>
            </a:r>
            <a:endParaRPr lang="de-DE" sz="1800" dirty="0"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711691" name="Text Box 11"/>
          <p:cNvSpPr txBox="1">
            <a:spLocks noChangeArrowheads="1"/>
          </p:cNvSpPr>
          <p:nvPr/>
        </p:nvSpPr>
        <p:spPr bwMode="auto">
          <a:xfrm>
            <a:off x="1364010" y="4546800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Länge</a:t>
            </a:r>
          </a:p>
        </p:txBody>
      </p:sp>
      <p:sp>
        <p:nvSpPr>
          <p:cNvPr id="711692" name="Text Box 12"/>
          <p:cNvSpPr txBox="1">
            <a:spLocks noChangeArrowheads="1"/>
          </p:cNvSpPr>
          <p:nvPr/>
        </p:nvSpPr>
        <p:spPr bwMode="auto">
          <a:xfrm>
            <a:off x="2841625" y="4545013"/>
            <a:ext cx="1320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Service-Art</a:t>
            </a:r>
          </a:p>
        </p:txBody>
      </p:sp>
      <p:sp>
        <p:nvSpPr>
          <p:cNvPr id="711693" name="Rectangle 13"/>
          <p:cNvSpPr>
            <a:spLocks noChangeArrowheads="1"/>
          </p:cNvSpPr>
          <p:nvPr/>
        </p:nvSpPr>
        <p:spPr bwMode="auto">
          <a:xfrm>
            <a:off x="4570377" y="4527550"/>
            <a:ext cx="4321175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de-DE" sz="2000" dirty="0">
              <a:ea typeface="ヒラギノ角ゴ Pro W3" pitchFamily="96" charset="-128"/>
            </a:endParaRPr>
          </a:p>
        </p:txBody>
      </p:sp>
      <p:sp>
        <p:nvSpPr>
          <p:cNvPr id="711694" name="Text Box 14"/>
          <p:cNvSpPr txBox="1">
            <a:spLocks noChangeArrowheads="1"/>
          </p:cNvSpPr>
          <p:nvPr/>
        </p:nvSpPr>
        <p:spPr bwMode="auto">
          <a:xfrm>
            <a:off x="5457825" y="4524375"/>
            <a:ext cx="2324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Gesamte Paketlänge</a:t>
            </a:r>
          </a:p>
        </p:txBody>
      </p:sp>
      <p:sp>
        <p:nvSpPr>
          <p:cNvPr id="711695" name="Text Box 15"/>
          <p:cNvSpPr txBox="1">
            <a:spLocks noChangeArrowheads="1"/>
          </p:cNvSpPr>
          <p:nvPr/>
        </p:nvSpPr>
        <p:spPr bwMode="auto">
          <a:xfrm>
            <a:off x="954088" y="4870450"/>
            <a:ext cx="271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Kennzeichnungsnummer</a:t>
            </a:r>
          </a:p>
        </p:txBody>
      </p:sp>
      <p:sp>
        <p:nvSpPr>
          <p:cNvPr id="711696" name="Rectangle 16"/>
          <p:cNvSpPr>
            <a:spLocks noChangeArrowheads="1"/>
          </p:cNvSpPr>
          <p:nvPr/>
        </p:nvSpPr>
        <p:spPr bwMode="auto">
          <a:xfrm>
            <a:off x="4570377" y="4841875"/>
            <a:ext cx="1081124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de-DE" sz="2000" dirty="0">
              <a:ea typeface="ヒラギノ角ゴ Pro W3" pitchFamily="96" charset="-128"/>
            </a:endParaRPr>
          </a:p>
        </p:txBody>
      </p:sp>
      <p:sp>
        <p:nvSpPr>
          <p:cNvPr id="711697" name="Text Box 17"/>
          <p:cNvSpPr txBox="1">
            <a:spLocks noChangeArrowheads="1"/>
          </p:cNvSpPr>
          <p:nvPr/>
        </p:nvSpPr>
        <p:spPr bwMode="auto">
          <a:xfrm>
            <a:off x="4659313" y="4870800"/>
            <a:ext cx="749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Flags</a:t>
            </a:r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111875" y="4870450"/>
            <a:ext cx="1841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Fragment Offset</a:t>
            </a:r>
          </a:p>
        </p:txBody>
      </p:sp>
      <p:sp>
        <p:nvSpPr>
          <p:cNvPr id="711699" name="Rectangle 19"/>
          <p:cNvSpPr>
            <a:spLocks noChangeArrowheads="1"/>
          </p:cNvSpPr>
          <p:nvPr/>
        </p:nvSpPr>
        <p:spPr bwMode="auto">
          <a:xfrm>
            <a:off x="250825" y="5156200"/>
            <a:ext cx="2160588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de-DE" sz="2000" dirty="0">
              <a:ea typeface="ヒラギノ角ゴ Pro W3" pitchFamily="96" charset="-128"/>
            </a:endParaRPr>
          </a:p>
        </p:txBody>
      </p:sp>
      <p:sp>
        <p:nvSpPr>
          <p:cNvPr id="711700" name="Text Box 20"/>
          <p:cNvSpPr txBox="1">
            <a:spLocks noChangeArrowheads="1"/>
          </p:cNvSpPr>
          <p:nvPr/>
        </p:nvSpPr>
        <p:spPr bwMode="auto">
          <a:xfrm>
            <a:off x="331788" y="5192713"/>
            <a:ext cx="184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Gültigkeitsdauer</a:t>
            </a:r>
          </a:p>
        </p:txBody>
      </p:sp>
      <p:sp>
        <p:nvSpPr>
          <p:cNvPr id="711701" name="Rectangle 21"/>
          <p:cNvSpPr>
            <a:spLocks noChangeArrowheads="1"/>
          </p:cNvSpPr>
          <p:nvPr/>
        </p:nvSpPr>
        <p:spPr bwMode="auto">
          <a:xfrm>
            <a:off x="2411413" y="5156200"/>
            <a:ext cx="2160587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de-DE" sz="2000" dirty="0">
              <a:ea typeface="ヒラギノ角ゴ Pro W3" pitchFamily="96" charset="-128"/>
            </a:endParaRPr>
          </a:p>
        </p:txBody>
      </p:sp>
      <p:sp>
        <p:nvSpPr>
          <p:cNvPr id="711702" name="Text Box 22"/>
          <p:cNvSpPr txBox="1">
            <a:spLocks noChangeArrowheads="1"/>
          </p:cNvSpPr>
          <p:nvPr/>
        </p:nvSpPr>
        <p:spPr bwMode="auto">
          <a:xfrm>
            <a:off x="2876550" y="5192713"/>
            <a:ext cx="1079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Protokoll</a:t>
            </a:r>
          </a:p>
        </p:txBody>
      </p:sp>
      <p:sp>
        <p:nvSpPr>
          <p:cNvPr id="711703" name="Rectangle 23"/>
          <p:cNvSpPr>
            <a:spLocks noChangeArrowheads="1"/>
          </p:cNvSpPr>
          <p:nvPr/>
        </p:nvSpPr>
        <p:spPr bwMode="auto">
          <a:xfrm>
            <a:off x="4570376" y="5156200"/>
            <a:ext cx="4322799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de-DE" sz="2000" dirty="0">
              <a:ea typeface="ヒラギノ角ゴ Pro W3" pitchFamily="96" charset="-128"/>
            </a:endParaRPr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6278563" y="5172075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CRC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3603625" y="5459413"/>
            <a:ext cx="173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Senderadresse</a:t>
            </a:r>
          </a:p>
        </p:txBody>
      </p:sp>
      <p:sp>
        <p:nvSpPr>
          <p:cNvPr id="711706" name="Rectangle 26"/>
          <p:cNvSpPr>
            <a:spLocks noChangeArrowheads="1"/>
          </p:cNvSpPr>
          <p:nvPr/>
        </p:nvSpPr>
        <p:spPr bwMode="auto">
          <a:xfrm>
            <a:off x="252292" y="5759450"/>
            <a:ext cx="8639260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de-DE" sz="2000" dirty="0">
              <a:ea typeface="ヒラギノ角ゴ Pro W3" pitchFamily="96" charset="-128"/>
            </a:endParaRP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3786188" y="5792788"/>
            <a:ext cx="137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Zieladresse</a:t>
            </a:r>
          </a:p>
        </p:txBody>
      </p:sp>
      <p:sp>
        <p:nvSpPr>
          <p:cNvPr id="711708" name="Text Box 28"/>
          <p:cNvSpPr txBox="1">
            <a:spLocks noChangeArrowheads="1"/>
          </p:cNvSpPr>
          <p:nvPr/>
        </p:nvSpPr>
        <p:spPr bwMode="auto">
          <a:xfrm>
            <a:off x="34925" y="42211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0</a:t>
            </a:r>
          </a:p>
        </p:txBody>
      </p:sp>
      <p:sp>
        <p:nvSpPr>
          <p:cNvPr id="711709" name="Text Box 29"/>
          <p:cNvSpPr txBox="1">
            <a:spLocks noChangeArrowheads="1"/>
          </p:cNvSpPr>
          <p:nvPr/>
        </p:nvSpPr>
        <p:spPr bwMode="auto">
          <a:xfrm>
            <a:off x="1085850" y="42211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7</a:t>
            </a:r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1958975" y="4221163"/>
            <a:ext cx="444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15</a:t>
            </a:r>
          </a:p>
        </p:txBody>
      </p:sp>
      <p:sp>
        <p:nvSpPr>
          <p:cNvPr id="711711" name="Text Box 31"/>
          <p:cNvSpPr txBox="1">
            <a:spLocks noChangeArrowheads="1"/>
          </p:cNvSpPr>
          <p:nvPr/>
        </p:nvSpPr>
        <p:spPr bwMode="auto">
          <a:xfrm>
            <a:off x="4056063" y="4221163"/>
            <a:ext cx="444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23</a:t>
            </a:r>
          </a:p>
        </p:txBody>
      </p:sp>
      <p:sp>
        <p:nvSpPr>
          <p:cNvPr id="711712" name="Text Box 32"/>
          <p:cNvSpPr txBox="1">
            <a:spLocks noChangeArrowheads="1"/>
          </p:cNvSpPr>
          <p:nvPr/>
        </p:nvSpPr>
        <p:spPr bwMode="auto">
          <a:xfrm>
            <a:off x="5207000" y="4221163"/>
            <a:ext cx="444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26</a:t>
            </a:r>
          </a:p>
        </p:txBody>
      </p:sp>
      <p:sp>
        <p:nvSpPr>
          <p:cNvPr id="711713" name="Text Box 33"/>
          <p:cNvSpPr txBox="1">
            <a:spLocks noChangeArrowheads="1"/>
          </p:cNvSpPr>
          <p:nvPr/>
        </p:nvSpPr>
        <p:spPr bwMode="auto">
          <a:xfrm>
            <a:off x="8375650" y="4221163"/>
            <a:ext cx="444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260744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8" grpId="0" animBg="1"/>
      <p:bldP spid="711690" grpId="0" animBg="1"/>
      <p:bldP spid="711687" grpId="0" animBg="1"/>
      <p:bldP spid="711684" grpId="0" animBg="1"/>
      <p:bldP spid="711685" grpId="0" animBg="1"/>
      <p:bldP spid="711686" grpId="0" animBg="1"/>
      <p:bldP spid="711689" grpId="0"/>
      <p:bldP spid="711691" grpId="0"/>
      <p:bldP spid="711692" grpId="0"/>
      <p:bldP spid="711693" grpId="0" animBg="1"/>
      <p:bldP spid="711694" grpId="0"/>
      <p:bldP spid="711695" grpId="0"/>
      <p:bldP spid="711696" grpId="0" animBg="1"/>
      <p:bldP spid="711697" grpId="0"/>
      <p:bldP spid="711698" grpId="0"/>
      <p:bldP spid="711699" grpId="0" animBg="1"/>
      <p:bldP spid="711700" grpId="0"/>
      <p:bldP spid="711701" grpId="0" animBg="1"/>
      <p:bldP spid="711702" grpId="0"/>
      <p:bldP spid="711703" grpId="0" animBg="1"/>
      <p:bldP spid="711704" grpId="0"/>
      <p:bldP spid="711705" grpId="0"/>
      <p:bldP spid="711706" grpId="0" animBg="1"/>
      <p:bldP spid="711707" grpId="0"/>
      <p:bldP spid="711708" grpId="0"/>
      <p:bldP spid="711709" grpId="0"/>
      <p:bldP spid="711710" grpId="0"/>
      <p:bldP spid="711711" grpId="0"/>
      <p:bldP spid="711712" grpId="0"/>
      <p:bldP spid="7117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E5FC946-0BC2-470D-9EFE-41889542890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Bit-Pakete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Bit-Pakete in Protokoll-</a:t>
            </a:r>
            <a:r>
              <a:rPr lang="en-US" b="1" i="1" dirty="0" smtClean="0"/>
              <a:t>Headern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Header</a:t>
            </a:r>
            <a:r>
              <a:rPr lang="de-DE" dirty="0" smtClean="0"/>
              <a:t> zerfallen in Bereiche unterschiedlicher Bedeutung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Solche Bit-Bereiche sind nicht nach Prozessor-Wortbreiten angeordnet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Bit-Paket: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Menge aufeinanderfolgender Bits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beliebiger Länge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 beliebiger Position startend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u.U. Wortgrenzen überschreitend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Effiziente Manipulation von Daten auf Bit-Ebene notwendig!</a:t>
            </a:r>
          </a:p>
        </p:txBody>
      </p:sp>
    </p:spTree>
    <p:extLst>
      <p:ext uri="{BB962C8B-B14F-4D97-AF65-F5344CB8AC3E}">
        <p14:creationId xmlns:p14="http://schemas.microsoft.com/office/powerpoint/2010/main" val="666923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910D3F4-439F-443B-9EB8-4C78F651E88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Netzwerkprozessoren: Verarbeitungsprinzipien</a:t>
            </a:r>
            <a:endParaRPr lang="de-DE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Adressierungsarten für Bit-Pakete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Übliche Rechner/Speicher sind byte- oder wort-adressierbar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ALU-Operationen für Bit-Pakete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Übliche Architekturen unterstützen nur Registeroperanden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ggf. Halbwort- bzw. Byte-Operationen möglich (manchmal gepackt)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Operanden/Operationen deutlich fein-granularer als in „Universal“-Rechnern üblich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002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66DE2EC-2DE9-4BDE-85B3-A0988427D9D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Bit-Pakete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b="1" i="1" dirty="0" smtClean="0"/>
              <a:t>Network Processing Units (NPUs)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Software </a:t>
            </a:r>
            <a:r>
              <a:rPr lang="de-DE" dirty="0"/>
              <a:t>zur Protokollverarbeitung:</a:t>
            </a:r>
            <a:br>
              <a:rPr lang="de-DE" dirty="0"/>
            </a:br>
            <a:r>
              <a:rPr lang="de-DE" dirty="0"/>
              <a:t>Hoher Code-Anteil für Verarbeitung von Bit-Paketen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Typischer C-Code (GSM-Kernel, TU Berlin):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Befehlssatz von NPUs:</a:t>
            </a:r>
            <a:br>
              <a:rPr lang="de-DE" dirty="0"/>
            </a:br>
            <a:r>
              <a:rPr lang="de-DE" dirty="0"/>
              <a:t>Spezial-Instruktionen zum Extrahieren, Einfügen &amp; Bearbeiten von Bit-Paketen</a:t>
            </a:r>
          </a:p>
        </p:txBody>
      </p:sp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650875" y="2987675"/>
            <a:ext cx="3705225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700" b="1" dirty="0">
                <a:latin typeface="Courier New" pitchFamily="49" charset="0"/>
                <a:ea typeface="ヒラギノ角ゴ Pro W3" pitchFamily="96" charset="-128"/>
              </a:rPr>
              <a:t>xmc[0] = (*c &gt;&gt; 4) &amp; 0x7;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700" b="1" dirty="0">
                <a:latin typeface="Courier New" pitchFamily="49" charset="0"/>
                <a:ea typeface="ヒラギノ角ゴ Pro W3" pitchFamily="96" charset="-128"/>
              </a:rPr>
              <a:t>xmc[1] = (*c &gt;&gt; 1) &amp; 0x7;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700" b="1" dirty="0">
                <a:latin typeface="Courier New" pitchFamily="49" charset="0"/>
                <a:ea typeface="ヒラギノ角ゴ Pro W3" pitchFamily="96" charset="-128"/>
              </a:rPr>
              <a:t>xmc[2] = (*c++ &amp; 0x1) &lt;&lt; 2;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700" b="1" dirty="0">
                <a:latin typeface="Courier New" pitchFamily="49" charset="0"/>
                <a:ea typeface="ヒラギノ角ゴ Pro W3" pitchFamily="96" charset="-128"/>
              </a:rPr>
              <a:t>xmc[2] |= (*c &gt;&gt; 6) &amp; 0x3;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700" b="1" dirty="0">
                <a:latin typeface="Courier New" pitchFamily="49" charset="0"/>
                <a:ea typeface="ヒラギノ角ゴ Pro W3" pitchFamily="96" charset="-128"/>
              </a:rPr>
              <a:t>xmc[3] = (*c &gt;&gt; 3) &amp; 0x7;</a:t>
            </a:r>
          </a:p>
        </p:txBody>
      </p:sp>
    </p:spTree>
    <p:extLst>
      <p:ext uri="{BB962C8B-B14F-4D97-AF65-F5344CB8AC3E}">
        <p14:creationId xmlns:p14="http://schemas.microsoft.com/office/powerpoint/2010/main" val="4123794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121AD57-9683-43B8-ABB3-191B8A37AAB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Operationen auf Bit-Paketen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/>
              <a:t>Extrahieren von Bit-Paketen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b="1" dirty="0"/>
          </a:p>
          <a:p>
            <a:r>
              <a:rPr lang="de-DE" b="1" dirty="0"/>
              <a:t>Einfügen von Bit-Paketen</a:t>
            </a:r>
            <a:endParaRPr lang="de-DE" sz="2600" b="1" dirty="0"/>
          </a:p>
        </p:txBody>
      </p:sp>
      <p:sp>
        <p:nvSpPr>
          <p:cNvPr id="717829" name="Rectangle 5"/>
          <p:cNvSpPr>
            <a:spLocks noChangeArrowheads="1"/>
          </p:cNvSpPr>
          <p:nvPr/>
        </p:nvSpPr>
        <p:spPr bwMode="auto">
          <a:xfrm>
            <a:off x="5148263" y="3211513"/>
            <a:ext cx="3240087" cy="35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30" name="Rectangle 6"/>
          <p:cNvSpPr>
            <a:spLocks noChangeArrowheads="1"/>
          </p:cNvSpPr>
          <p:nvPr/>
        </p:nvSpPr>
        <p:spPr bwMode="auto">
          <a:xfrm>
            <a:off x="684213" y="3209925"/>
            <a:ext cx="4032250" cy="360363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611188" y="3268663"/>
            <a:ext cx="4102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600" b="1" dirty="0">
                <a:latin typeface="Courier New" pitchFamily="49" charset="0"/>
                <a:ea typeface="ヒラギノ角ゴ Pro W3" pitchFamily="96" charset="-128"/>
              </a:rPr>
              <a:t>extr R2, R0, &lt;Offset1&gt;, &lt;Größe&gt;;</a:t>
            </a:r>
          </a:p>
        </p:txBody>
      </p:sp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7021513" y="1844675"/>
            <a:ext cx="139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Register R0</a:t>
            </a:r>
          </a:p>
        </p:txBody>
      </p:sp>
      <p:sp>
        <p:nvSpPr>
          <p:cNvPr id="717833" name="Text Box 9"/>
          <p:cNvSpPr txBox="1">
            <a:spLocks noChangeArrowheads="1"/>
          </p:cNvSpPr>
          <p:nvPr/>
        </p:nvSpPr>
        <p:spPr bwMode="auto">
          <a:xfrm>
            <a:off x="3779838" y="1844675"/>
            <a:ext cx="139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Register R1</a:t>
            </a:r>
          </a:p>
        </p:txBody>
      </p:sp>
      <p:sp>
        <p:nvSpPr>
          <p:cNvPr id="717834" name="Text Box 10"/>
          <p:cNvSpPr txBox="1">
            <a:spLocks noChangeArrowheads="1"/>
          </p:cNvSpPr>
          <p:nvPr/>
        </p:nvSpPr>
        <p:spPr bwMode="auto">
          <a:xfrm>
            <a:off x="7021513" y="3586163"/>
            <a:ext cx="139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Register R2</a:t>
            </a:r>
          </a:p>
        </p:txBody>
      </p:sp>
      <p:sp>
        <p:nvSpPr>
          <p:cNvPr id="717835" name="Rectangle 11"/>
          <p:cNvSpPr>
            <a:spLocks noChangeArrowheads="1"/>
          </p:cNvSpPr>
          <p:nvPr/>
        </p:nvSpPr>
        <p:spPr bwMode="auto">
          <a:xfrm>
            <a:off x="5146675" y="2130425"/>
            <a:ext cx="3240088" cy="35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36" name="Rectangle 12"/>
          <p:cNvSpPr>
            <a:spLocks noChangeArrowheads="1"/>
          </p:cNvSpPr>
          <p:nvPr/>
        </p:nvSpPr>
        <p:spPr bwMode="auto">
          <a:xfrm>
            <a:off x="1906588" y="2130425"/>
            <a:ext cx="3240087" cy="35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37" name="AutoShape 13"/>
          <p:cNvSpPr>
            <a:spLocks noChangeArrowheads="1"/>
          </p:cNvSpPr>
          <p:nvPr/>
        </p:nvSpPr>
        <p:spPr bwMode="auto">
          <a:xfrm>
            <a:off x="4067175" y="2130425"/>
            <a:ext cx="1800225" cy="360363"/>
          </a:xfrm>
          <a:prstGeom prst="roundRect">
            <a:avLst>
              <a:gd name="adj" fmla="val 16667"/>
            </a:avLst>
          </a:prstGeom>
          <a:solidFill>
            <a:srgbClr val="969696">
              <a:alpha val="60001"/>
            </a:srgbClr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38" name="AutoShape 14"/>
          <p:cNvSpPr>
            <a:spLocks/>
          </p:cNvSpPr>
          <p:nvPr/>
        </p:nvSpPr>
        <p:spPr bwMode="auto">
          <a:xfrm rot="-5400000">
            <a:off x="7054851" y="1303337"/>
            <a:ext cx="144462" cy="2519363"/>
          </a:xfrm>
          <a:prstGeom prst="leftBrace">
            <a:avLst>
              <a:gd name="adj1" fmla="val 14533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39" name="AutoShape 15"/>
          <p:cNvSpPr>
            <a:spLocks/>
          </p:cNvSpPr>
          <p:nvPr/>
        </p:nvSpPr>
        <p:spPr bwMode="auto">
          <a:xfrm rot="-5400000">
            <a:off x="4895057" y="1662906"/>
            <a:ext cx="144462" cy="1800225"/>
          </a:xfrm>
          <a:prstGeom prst="leftBrace">
            <a:avLst>
              <a:gd name="adj1" fmla="val 10384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40" name="Text Box 16"/>
          <p:cNvSpPr txBox="1">
            <a:spLocks noChangeArrowheads="1"/>
          </p:cNvSpPr>
          <p:nvPr/>
        </p:nvSpPr>
        <p:spPr bwMode="auto">
          <a:xfrm>
            <a:off x="6596063" y="2635250"/>
            <a:ext cx="923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Offset1</a:t>
            </a:r>
          </a:p>
        </p:txBody>
      </p:sp>
      <p:sp>
        <p:nvSpPr>
          <p:cNvPr id="717841" name="Text Box 17"/>
          <p:cNvSpPr txBox="1">
            <a:spLocks noChangeArrowheads="1"/>
          </p:cNvSpPr>
          <p:nvPr/>
        </p:nvSpPr>
        <p:spPr bwMode="auto">
          <a:xfrm>
            <a:off x="4471988" y="2636838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Größe</a:t>
            </a:r>
          </a:p>
        </p:txBody>
      </p:sp>
      <p:sp>
        <p:nvSpPr>
          <p:cNvPr id="717842" name="AutoShape 18"/>
          <p:cNvSpPr>
            <a:spLocks noChangeArrowheads="1"/>
          </p:cNvSpPr>
          <p:nvPr/>
        </p:nvSpPr>
        <p:spPr bwMode="auto">
          <a:xfrm>
            <a:off x="6588125" y="3211513"/>
            <a:ext cx="1800225" cy="360362"/>
          </a:xfrm>
          <a:prstGeom prst="roundRect">
            <a:avLst>
              <a:gd name="adj" fmla="val 16667"/>
            </a:avLst>
          </a:prstGeom>
          <a:solidFill>
            <a:srgbClr val="969696">
              <a:alpha val="60001"/>
            </a:srgbClr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43" name="Line 19"/>
          <p:cNvSpPr>
            <a:spLocks noChangeShapeType="1"/>
          </p:cNvSpPr>
          <p:nvPr/>
        </p:nvSpPr>
        <p:spPr bwMode="auto">
          <a:xfrm rot="-2700000">
            <a:off x="5973763" y="2187575"/>
            <a:ext cx="576262" cy="1368425"/>
          </a:xfrm>
          <a:prstGeom prst="line">
            <a:avLst/>
          </a:prstGeom>
          <a:noFill/>
          <a:ln w="31750">
            <a:solidFill>
              <a:srgbClr val="A32638"/>
            </a:solidFill>
            <a:prstDash val="sysDot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17844" name="Rectangle 20"/>
          <p:cNvSpPr>
            <a:spLocks noChangeArrowheads="1"/>
          </p:cNvSpPr>
          <p:nvPr/>
        </p:nvSpPr>
        <p:spPr bwMode="auto">
          <a:xfrm>
            <a:off x="5146675" y="5795963"/>
            <a:ext cx="3240088" cy="35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45" name="Rectangle 21"/>
          <p:cNvSpPr>
            <a:spLocks noChangeArrowheads="1"/>
          </p:cNvSpPr>
          <p:nvPr/>
        </p:nvSpPr>
        <p:spPr bwMode="auto">
          <a:xfrm>
            <a:off x="5148263" y="4702175"/>
            <a:ext cx="3240087" cy="35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46" name="Rectangle 22"/>
          <p:cNvSpPr>
            <a:spLocks noChangeArrowheads="1"/>
          </p:cNvSpPr>
          <p:nvPr/>
        </p:nvSpPr>
        <p:spPr bwMode="auto">
          <a:xfrm>
            <a:off x="539750" y="4700588"/>
            <a:ext cx="4319588" cy="360362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47" name="Text Box 23"/>
          <p:cNvSpPr txBox="1">
            <a:spLocks noChangeArrowheads="1"/>
          </p:cNvSpPr>
          <p:nvPr/>
        </p:nvSpPr>
        <p:spPr bwMode="auto">
          <a:xfrm>
            <a:off x="468313" y="4759325"/>
            <a:ext cx="4346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600" b="1" dirty="0">
                <a:latin typeface="Courier New" pitchFamily="49" charset="0"/>
                <a:ea typeface="ヒラギノ角ゴ Pro W3" pitchFamily="96" charset="-128"/>
              </a:rPr>
              <a:t>insert R0, R2, &lt;Offset2&gt;, &lt;Größe&gt;;</a:t>
            </a:r>
          </a:p>
        </p:txBody>
      </p:sp>
      <p:sp>
        <p:nvSpPr>
          <p:cNvPr id="717848" name="Text Box 24"/>
          <p:cNvSpPr txBox="1">
            <a:spLocks noChangeArrowheads="1"/>
          </p:cNvSpPr>
          <p:nvPr/>
        </p:nvSpPr>
        <p:spPr bwMode="auto">
          <a:xfrm>
            <a:off x="7021513" y="5508625"/>
            <a:ext cx="139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Register R0</a:t>
            </a:r>
          </a:p>
        </p:txBody>
      </p:sp>
      <p:sp>
        <p:nvSpPr>
          <p:cNvPr id="717849" name="Text Box 25"/>
          <p:cNvSpPr txBox="1">
            <a:spLocks noChangeArrowheads="1"/>
          </p:cNvSpPr>
          <p:nvPr/>
        </p:nvSpPr>
        <p:spPr bwMode="auto">
          <a:xfrm>
            <a:off x="3779838" y="5508625"/>
            <a:ext cx="139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Register R1</a:t>
            </a:r>
          </a:p>
        </p:txBody>
      </p:sp>
      <p:sp>
        <p:nvSpPr>
          <p:cNvPr id="717850" name="Rectangle 26"/>
          <p:cNvSpPr>
            <a:spLocks noChangeArrowheads="1"/>
          </p:cNvSpPr>
          <p:nvPr/>
        </p:nvSpPr>
        <p:spPr bwMode="auto">
          <a:xfrm>
            <a:off x="1906588" y="5795963"/>
            <a:ext cx="3240087" cy="35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51" name="AutoShape 27"/>
          <p:cNvSpPr>
            <a:spLocks noChangeArrowheads="1"/>
          </p:cNvSpPr>
          <p:nvPr/>
        </p:nvSpPr>
        <p:spPr bwMode="auto">
          <a:xfrm>
            <a:off x="5003800" y="5781675"/>
            <a:ext cx="1800225" cy="360363"/>
          </a:xfrm>
          <a:prstGeom prst="roundRect">
            <a:avLst>
              <a:gd name="adj" fmla="val 16667"/>
            </a:avLst>
          </a:prstGeom>
          <a:solidFill>
            <a:srgbClr val="969696">
              <a:alpha val="60001"/>
            </a:srgbClr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52" name="AutoShape 28"/>
          <p:cNvSpPr>
            <a:spLocks/>
          </p:cNvSpPr>
          <p:nvPr/>
        </p:nvSpPr>
        <p:spPr bwMode="auto">
          <a:xfrm rot="-5400000">
            <a:off x="7523163" y="5422900"/>
            <a:ext cx="144462" cy="1582738"/>
          </a:xfrm>
          <a:prstGeom prst="leftBrace">
            <a:avLst>
              <a:gd name="adj1" fmla="val 9130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53" name="AutoShape 29"/>
          <p:cNvSpPr>
            <a:spLocks/>
          </p:cNvSpPr>
          <p:nvPr/>
        </p:nvSpPr>
        <p:spPr bwMode="auto">
          <a:xfrm rot="-5400000">
            <a:off x="7416007" y="4234656"/>
            <a:ext cx="144462" cy="1800225"/>
          </a:xfrm>
          <a:prstGeom prst="leftBrace">
            <a:avLst>
              <a:gd name="adj1" fmla="val 10384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54" name="Text Box 30"/>
          <p:cNvSpPr txBox="1">
            <a:spLocks noChangeArrowheads="1"/>
          </p:cNvSpPr>
          <p:nvPr/>
        </p:nvSpPr>
        <p:spPr bwMode="auto">
          <a:xfrm>
            <a:off x="7032625" y="6323013"/>
            <a:ext cx="923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Offset2</a:t>
            </a:r>
          </a:p>
        </p:txBody>
      </p:sp>
      <p:sp>
        <p:nvSpPr>
          <p:cNvPr id="717855" name="Text Box 31"/>
          <p:cNvSpPr txBox="1">
            <a:spLocks noChangeArrowheads="1"/>
          </p:cNvSpPr>
          <p:nvPr/>
        </p:nvSpPr>
        <p:spPr bwMode="auto">
          <a:xfrm>
            <a:off x="6992938" y="5208588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Größe</a:t>
            </a:r>
          </a:p>
        </p:txBody>
      </p:sp>
      <p:sp>
        <p:nvSpPr>
          <p:cNvPr id="717856" name="AutoShape 32"/>
          <p:cNvSpPr>
            <a:spLocks noChangeArrowheads="1"/>
          </p:cNvSpPr>
          <p:nvPr/>
        </p:nvSpPr>
        <p:spPr bwMode="auto">
          <a:xfrm>
            <a:off x="6588125" y="4702175"/>
            <a:ext cx="1800225" cy="360363"/>
          </a:xfrm>
          <a:prstGeom prst="roundRect">
            <a:avLst>
              <a:gd name="adj" fmla="val 16667"/>
            </a:avLst>
          </a:prstGeom>
          <a:solidFill>
            <a:srgbClr val="969696">
              <a:alpha val="60001"/>
            </a:srgbClr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7857" name="Line 33"/>
          <p:cNvSpPr>
            <a:spLocks noChangeShapeType="1"/>
          </p:cNvSpPr>
          <p:nvPr/>
        </p:nvSpPr>
        <p:spPr bwMode="auto">
          <a:xfrm rot="2700000" flipH="1">
            <a:off x="5940425" y="4702175"/>
            <a:ext cx="576263" cy="1368425"/>
          </a:xfrm>
          <a:prstGeom prst="line">
            <a:avLst/>
          </a:prstGeom>
          <a:noFill/>
          <a:ln w="31750">
            <a:solidFill>
              <a:srgbClr val="A32638"/>
            </a:solidFill>
            <a:prstDash val="sysDot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17858" name="Text Box 34"/>
          <p:cNvSpPr txBox="1">
            <a:spLocks noChangeArrowheads="1"/>
          </p:cNvSpPr>
          <p:nvPr/>
        </p:nvSpPr>
        <p:spPr bwMode="auto">
          <a:xfrm>
            <a:off x="7023100" y="4416425"/>
            <a:ext cx="139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dirty="0">
                <a:latin typeface="Arial" charset="0"/>
                <a:ea typeface="ヒラギノ角ゴ Pro W3" pitchFamily="96" charset="-128"/>
              </a:rPr>
              <a:t>Register R2</a:t>
            </a:r>
          </a:p>
        </p:txBody>
      </p:sp>
    </p:spTree>
    <p:extLst>
      <p:ext uri="{BB962C8B-B14F-4D97-AF65-F5344CB8AC3E}">
        <p14:creationId xmlns:p14="http://schemas.microsoft.com/office/powerpoint/2010/main" val="4073472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07692E-6 L 0.2717 0.152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17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7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17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1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1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531E-6 L -0.16927 0.1524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17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7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17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9" grpId="0" animBg="1"/>
      <p:bldP spid="717830" grpId="0" animBg="1"/>
      <p:bldP spid="717831" grpId="0"/>
      <p:bldP spid="717832" grpId="0"/>
      <p:bldP spid="717833" grpId="0"/>
      <p:bldP spid="717834" grpId="0"/>
      <p:bldP spid="717835" grpId="0" animBg="1"/>
      <p:bldP spid="717836" grpId="0" animBg="1"/>
      <p:bldP spid="717837" grpId="0" animBg="1"/>
      <p:bldP spid="717837" grpId="1" animBg="1"/>
      <p:bldP spid="717837" grpId="2" animBg="1"/>
      <p:bldP spid="717838" grpId="0" animBg="1"/>
      <p:bldP spid="717839" grpId="0" animBg="1"/>
      <p:bldP spid="717840" grpId="0"/>
      <p:bldP spid="717841" grpId="0"/>
      <p:bldP spid="717842" grpId="0" animBg="1"/>
      <p:bldP spid="717843" grpId="0" animBg="1"/>
      <p:bldP spid="717844" grpId="0" animBg="1"/>
      <p:bldP spid="717845" grpId="0" animBg="1"/>
      <p:bldP spid="717846" grpId="0" animBg="1"/>
      <p:bldP spid="717847" grpId="0"/>
      <p:bldP spid="717848" grpId="0"/>
      <p:bldP spid="717849" grpId="0"/>
      <p:bldP spid="717850" grpId="0" animBg="1"/>
      <p:bldP spid="717851" grpId="0" animBg="1"/>
      <p:bldP spid="717852" grpId="0" animBg="1"/>
      <p:bldP spid="717853" grpId="0" animBg="1"/>
      <p:bldP spid="717854" grpId="0"/>
      <p:bldP spid="717855" grpId="0"/>
      <p:bldP spid="717856" grpId="0" animBg="1"/>
      <p:bldP spid="717856" grpId="1" animBg="1"/>
      <p:bldP spid="717856" grpId="2" animBg="1"/>
      <p:bldP spid="717857" grpId="0" animBg="1"/>
      <p:bldP spid="71785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F137306-9AF9-41CE-A6EE-3D0054237E5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6"/>
            </a:pPr>
            <a:r>
              <a:rPr lang="de-DE" b="1" dirty="0" smtClean="0"/>
              <a:t>Grundlagen der Rechnerarchitektur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Grundbegriffe der Rechnerarchitektur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Programmiermodelle / die Befehlsschnittstelle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Adressierungsarten (Referenzstufen 0, 1, 2, </a:t>
            </a:r>
            <a:r>
              <a:rPr lang="de-DE" sz="2000" i="1" dirty="0" smtClean="0"/>
              <a:t>n</a:t>
            </a:r>
            <a:r>
              <a:rPr lang="de-DE" sz="2000" dirty="0" smtClean="0"/>
              <a:t>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3-, 2-, 1½-, 1-, 0-Adressmaschinen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CISC &amp; RISC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Digitale Signalprozessoren (DSPs)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Multimedia-Befehlssätze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Very Long Instruction Word</a:t>
            </a:r>
            <a:r>
              <a:rPr lang="de-DE" sz="2000" dirty="0" smtClean="0"/>
              <a:t>-Maschinen (VLIW)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Netzwerk-Prozessoren (NPUs)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Aufbau einer MIPS-Einzelzyklusmaschine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Fließbandverarbeitung / </a:t>
            </a:r>
            <a:r>
              <a:rPr lang="en-US" i="1" dirty="0" smtClean="0"/>
              <a:t>Pipelining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Dynamisches </a:t>
            </a:r>
            <a:r>
              <a:rPr lang="en-US" i="1" dirty="0" smtClean="0"/>
              <a:t>Scheduling</a:t>
            </a:r>
          </a:p>
        </p:txBody>
      </p:sp>
    </p:spTree>
    <p:extLst>
      <p:ext uri="{BB962C8B-B14F-4D97-AF65-F5344CB8AC3E}">
        <p14:creationId xmlns:p14="http://schemas.microsoft.com/office/powerpoint/2010/main" val="3842729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44BC074-3B60-4D40-9E63-080DA9A1A87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MIPS Einzelzyklusmaschine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Vereinfachte Sicht einer MIPS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Informationsflüsse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Steuersignale, Speicherdaten, Registerdaten, Adressen, Instruktionen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8" t="17777" r="6860" b="7539"/>
          <a:stretch/>
        </p:blipFill>
        <p:spPr bwMode="auto">
          <a:xfrm>
            <a:off x="827584" y="2636912"/>
            <a:ext cx="7272808" cy="366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911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3C6B89A-6DE2-45F1-BD3D-46F7BE7A454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Einzelzyklusmaschine etwas genauer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Komponenten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</a:t>
            </a:r>
            <a:r>
              <a:rPr lang="de-DE" dirty="0" smtClean="0">
                <a:solidFill>
                  <a:srgbClr val="00FF00"/>
                </a:solidFill>
              </a:rPr>
              <a:t>Register</a:t>
            </a:r>
            <a:r>
              <a:rPr lang="de-DE" dirty="0"/>
              <a:t>, </a:t>
            </a:r>
            <a:r>
              <a:rPr lang="de-DE" dirty="0">
                <a:solidFill>
                  <a:srgbClr val="9CCEFF"/>
                </a:solidFill>
              </a:rPr>
              <a:t>ALU</a:t>
            </a:r>
            <a:r>
              <a:rPr lang="de-DE" dirty="0"/>
              <a:t>s, </a:t>
            </a:r>
            <a:r>
              <a:rPr lang="de-DE" dirty="0">
                <a:solidFill>
                  <a:srgbClr val="FF6B39"/>
                </a:solidFill>
              </a:rPr>
              <a:t>Multiplexer</a:t>
            </a:r>
            <a:r>
              <a:rPr lang="de-DE" dirty="0"/>
              <a:t>, </a:t>
            </a:r>
            <a:r>
              <a:rPr lang="de-DE" dirty="0" smtClean="0">
                <a:solidFill>
                  <a:srgbClr val="FF00FF"/>
                </a:solidFill>
              </a:rPr>
              <a:t>Speicher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18093" r="9170" b="1438"/>
          <a:stretch/>
        </p:blipFill>
        <p:spPr bwMode="auto">
          <a:xfrm>
            <a:off x="611560" y="2276872"/>
            <a:ext cx="7253853" cy="403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699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9" t="20406" r="7931" b="3015"/>
          <a:stretch/>
        </p:blipFill>
        <p:spPr bwMode="auto">
          <a:xfrm>
            <a:off x="6616385" y="2569697"/>
            <a:ext cx="2492119" cy="381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F5590BA-1015-4029-B699-7A9C94CF8EE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Befehlsholphase </a:t>
            </a:r>
            <a:r>
              <a:rPr lang="en-US" i="1" dirty="0" smtClean="0"/>
              <a:t>(Instruction Fetch)</a:t>
            </a:r>
            <a:endParaRPr lang="en-US" i="1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Programmzähler (32 bit, engl. </a:t>
            </a:r>
            <a:r>
              <a:rPr lang="en-US" b="1" i="1" dirty="0" smtClean="0"/>
              <a:t>Program Counter, PC</a:t>
            </a:r>
            <a:r>
              <a:rPr lang="de-DE" b="1" dirty="0" smtClean="0"/>
              <a:t>)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Speichert und liefert die aktuelle auszuführende Instruktionsadresse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 den Instruktionsspeicher (b) und das Addierwerk (a)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übernimmt die Adresse der Folgeinstruktion (c)</a:t>
            </a:r>
          </a:p>
          <a:p>
            <a:pPr marL="0" indent="0">
              <a:lnSpc>
                <a:spcPct val="120000"/>
              </a:lnSpc>
            </a:pPr>
            <a:endParaRPr lang="de-DE" sz="1000" dirty="0" smtClean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Addierwerk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Fortlaufende Addition mit 4, da 4-Byte Instruktionen (b)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Der neue Wert für PC wird im Register gespeichert (c)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hintersten 2 Bit im PC sind immer Null</a:t>
            </a:r>
          </a:p>
          <a:p>
            <a:pPr marL="0" indent="0">
              <a:lnSpc>
                <a:spcPct val="120000"/>
              </a:lnSpc>
            </a:pPr>
            <a:endParaRPr lang="de-DE" sz="1000" dirty="0" smtClean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Instruktionsspeicher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Liefert die auszuführende Maschineninstruktion (b)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000" dirty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Instruktionswort (32 bit)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Gelesener Wert erscheint am Ausgang des Speichers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Instruktionsformat bestimmt den weiteren Ablauf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142590" y="3645024"/>
            <a:ext cx="3898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dirty="0" smtClean="0"/>
              <a:t>(a)</a:t>
            </a:r>
            <a:endParaRPr lang="de-DE" sz="1300" dirty="0" smtClean="0"/>
          </a:p>
        </p:txBody>
      </p:sp>
      <p:sp>
        <p:nvSpPr>
          <p:cNvPr id="3" name="Rechteck 2"/>
          <p:cNvSpPr/>
          <p:nvPr/>
        </p:nvSpPr>
        <p:spPr bwMode="auto">
          <a:xfrm>
            <a:off x="7164288" y="4149080"/>
            <a:ext cx="216024" cy="32643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8244408" y="3140968"/>
            <a:ext cx="288032" cy="326432"/>
          </a:xfrm>
          <a:prstGeom prst="rect">
            <a:avLst/>
          </a:prstGeom>
          <a:solidFill>
            <a:srgbClr val="99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12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19C7C55-850B-4852-95AA-011948352EE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Definitionen von „Rechnerarchitektur“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Definition nach Amdahl, Blaauw, Brooks:</a:t>
            </a:r>
          </a:p>
          <a:p>
            <a:pPr marL="0" indent="0">
              <a:lnSpc>
                <a:spcPct val="120000"/>
              </a:lnSpc>
            </a:pPr>
            <a:r>
              <a:rPr lang="en-GB" i="1" dirty="0">
                <a:solidFill>
                  <a:srgbClr val="000000"/>
                </a:solidFill>
                <a:latin typeface="Arial" charset="0"/>
                <a:cs typeface="Arial" charset="0"/>
              </a:rPr>
              <a:t>The term architecture is used here to describe the attributes of a system as seen </a:t>
            </a:r>
            <a:r>
              <a:rPr lang="en-GB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by the programmer</a:t>
            </a:r>
            <a:r>
              <a:rPr lang="en-GB" i="1" dirty="0">
                <a:solidFill>
                  <a:srgbClr val="000000"/>
                </a:solidFill>
                <a:latin typeface="Arial" charset="0"/>
                <a:cs typeface="Arial" charset="0"/>
              </a:rPr>
              <a:t>, i.e., the conceptual structure and functional behaviour, as distinct from the organization and data flow and control, the logical and physical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1804402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553C56E-E328-4BEB-9FFD-70365752FB4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Zeitverhalten der Befehlsholphase</a:t>
            </a:r>
            <a:endParaRPr lang="en-US" i="1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Programmzähler aus 32 </a:t>
            </a:r>
            <a:r>
              <a:rPr lang="en-US" b="1" i="1" dirty="0" smtClean="0"/>
              <a:t>Master-Slave</a:t>
            </a:r>
            <a:r>
              <a:rPr lang="de-DE" b="1" dirty="0" smtClean="0"/>
              <a:t> Flip-Flops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Flankengesteuert lt. Hennessy/Patterson (Pegelsteuerung auch möglich)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Master</a:t>
            </a:r>
            <a:r>
              <a:rPr lang="de-DE" dirty="0" smtClean="0"/>
              <a:t> übernimmt neuen Wert bei steigender Taktflanke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Slave</a:t>
            </a:r>
            <a:r>
              <a:rPr lang="de-DE" dirty="0" smtClean="0"/>
              <a:t> liefert Instruktionsadresse bei fallender Taktflanke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Instruktionszyklus beginnt mit fallender Taktflanke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1" t="37237" r="9113" b="5224"/>
          <a:stretch/>
        </p:blipFill>
        <p:spPr bwMode="auto">
          <a:xfrm>
            <a:off x="827584" y="3589399"/>
            <a:ext cx="7413730" cy="28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26437" r="16192" b="69250"/>
          <a:stretch/>
        </p:blipFill>
        <p:spPr bwMode="auto">
          <a:xfrm>
            <a:off x="1691680" y="3284984"/>
            <a:ext cx="5858711" cy="2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264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7891F67-F4BF-451F-92F1-DE359E878DD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Anschaulichere Darstellung</a:t>
            </a:r>
            <a:endParaRPr lang="en-US" i="1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Ablauf</a:t>
            </a:r>
            <a:endParaRPr lang="de-DE" b="1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-1.   Stabiler Wert am PC-Eingang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0.    Steigende F.: </a:t>
            </a:r>
            <a:r>
              <a:rPr lang="en-US" i="1" dirty="0" smtClean="0"/>
              <a:t>Master</a:t>
            </a:r>
            <a:r>
              <a:rPr lang="de-DE" dirty="0" smtClean="0"/>
              <a:t> übernimmt Wert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1.    Fallende F.: </a:t>
            </a:r>
            <a:r>
              <a:rPr lang="en-US" i="1" dirty="0" smtClean="0"/>
              <a:t>Slave</a:t>
            </a:r>
            <a:r>
              <a:rPr lang="de-DE" dirty="0" smtClean="0"/>
              <a:t> übernimmt Wert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2.    Weitergabe an Speicher &amp; Addierer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3.    Addierer ist fertig, neuer PZ stabil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4.    Steigende Flanke, </a:t>
            </a:r>
            <a:r>
              <a:rPr lang="de-DE" i="1" dirty="0" smtClean="0"/>
              <a:t>Master</a:t>
            </a:r>
            <a:r>
              <a:rPr lang="de-DE" dirty="0" smtClean="0"/>
              <a:t> übernimmt…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17462" r="15538" b="2910"/>
          <a:stretch/>
        </p:blipFill>
        <p:spPr bwMode="auto">
          <a:xfrm>
            <a:off x="5867288" y="1699511"/>
            <a:ext cx="3097200" cy="446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6" t="85028" r="46112" b="4874"/>
          <a:stretch/>
        </p:blipFill>
        <p:spPr bwMode="auto">
          <a:xfrm>
            <a:off x="5580112" y="5517232"/>
            <a:ext cx="271379" cy="56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21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C4F7587-5925-4B35-A601-B9DF4A7D7E9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Decodierphase </a:t>
            </a:r>
            <a:r>
              <a:rPr lang="en-US" i="1" dirty="0" smtClean="0"/>
              <a:t>(Instruction Decode)</a:t>
            </a:r>
            <a:endParaRPr lang="en-US" i="1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Z.B. R-Format Instruktion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Register lesen, eines schreiben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Gelesene Register weiter zur ALU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Drei Instruktionsfelder à 5 Bit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Resultat zurück von ALU</a:t>
            </a:r>
          </a:p>
          <a:p>
            <a:pPr marL="0" indent="0">
              <a:lnSpc>
                <a:spcPct val="120000"/>
              </a:lnSpc>
            </a:pPr>
            <a:endParaRPr lang="de-DE" sz="1000" dirty="0" smtClean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Quell-/Input-Register für die ALU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ALU ist die Stufe nach dem Registersatz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rt = IR[20-16] selektiert Register[rt] zur ALU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rs = IR[25-21] selektiert Register[rs] zur ALU</a:t>
            </a:r>
          </a:p>
          <a:p>
            <a:pPr marL="0" indent="0">
              <a:lnSpc>
                <a:spcPct val="120000"/>
              </a:lnSpc>
            </a:pPr>
            <a:endParaRPr lang="de-DE" sz="1000" dirty="0" smtClean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Zielregister für Resultat von ALU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rd = IR[15-11] wählt Register[rd] für Resultat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2" t="34081" r="10523" b="9011"/>
          <a:stretch/>
        </p:blipFill>
        <p:spPr bwMode="auto">
          <a:xfrm>
            <a:off x="5724128" y="1484784"/>
            <a:ext cx="3230370" cy="283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3" t="38113" r="50000" b="53893"/>
          <a:stretch/>
        </p:blipFill>
        <p:spPr bwMode="auto">
          <a:xfrm>
            <a:off x="467544" y="1860449"/>
            <a:ext cx="4830097" cy="5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9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427277D-4760-455C-9508-B98EDC9A0DB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Zeitverhalten der Befehlsdecodierung</a:t>
            </a:r>
            <a:endParaRPr lang="en-US" i="1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Ansteuerung des Registersatzes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Register immer auslesen (kein Takt) und Transport zur ALU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Schreiben des Zielregisters Register[rd] am Ende der Taktperiode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Zeit für Speicherzugriff und für die primäre ALU muss eingeplant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Ausgabe des Instruktionsspeichers wird über die ganze Dauer gehalten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25141" r="9170" b="7775"/>
          <a:stretch/>
        </p:blipFill>
        <p:spPr bwMode="auto">
          <a:xfrm>
            <a:off x="827584" y="3186315"/>
            <a:ext cx="7398026" cy="333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409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B3CE8ED-3D25-4AEE-8A76-89D1F7C5E0B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Decodierphase </a:t>
            </a:r>
            <a:r>
              <a:rPr lang="en-US" i="1" dirty="0" smtClean="0"/>
              <a:t>(Instruction Decode)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Z.B. I-Format Instruktion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Basis-/Indexregister: rs = IR[25-21]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Ziel-/Quellregister: rt = IR[20-16]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Direktoperand: imm = IR[15-0]</a:t>
            </a:r>
          </a:p>
          <a:p>
            <a:pPr marL="0" indent="0">
              <a:lnSpc>
                <a:spcPct val="120000"/>
              </a:lnSpc>
            </a:pPr>
            <a:endParaRPr lang="de-DE" sz="1000" dirty="0" smtClean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Umschalten von IR[20-16]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 nachdem ob R- oder I-Format vorliegt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Quellregister bei </a:t>
            </a:r>
            <a:r>
              <a:rPr lang="en-US" i="1" dirty="0" smtClean="0"/>
              <a:t>Store</a:t>
            </a:r>
            <a:r>
              <a:rPr lang="de-DE" dirty="0" smtClean="0"/>
              <a:t>-Instruktionen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Zielregister bei </a:t>
            </a:r>
            <a:r>
              <a:rPr lang="en-US" i="1" dirty="0" smtClean="0"/>
              <a:t>Load</a:t>
            </a:r>
            <a:r>
              <a:rPr lang="de-DE" dirty="0" smtClean="0"/>
              <a:t>-Instruktionen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Zusätzlichen Multiplexer vorsehen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0" t="28086" r="7368" b="15217"/>
          <a:stretch/>
        </p:blipFill>
        <p:spPr bwMode="auto">
          <a:xfrm>
            <a:off x="5385936" y="1483200"/>
            <a:ext cx="3722568" cy="282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32188" r="50000" b="60133"/>
          <a:stretch/>
        </p:blipFill>
        <p:spPr bwMode="auto">
          <a:xfrm>
            <a:off x="467544" y="1861200"/>
            <a:ext cx="4825488" cy="53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65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F7B755A-070A-4281-96FE-A288497FF0E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Decodierphase </a:t>
            </a:r>
            <a:r>
              <a:rPr lang="en-US" i="1" dirty="0" smtClean="0"/>
              <a:t>(Instruction Decode)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Multiport-Registersatz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gleichzeitige Lesezugriffe im selben</a:t>
            </a:r>
            <a:br>
              <a:rPr lang="de-DE" dirty="0" smtClean="0"/>
            </a:br>
            <a:r>
              <a:rPr lang="de-DE" dirty="0" smtClean="0"/>
              <a:t>Taktzyklus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 Schreibzugriff bei </a:t>
            </a:r>
            <a:r>
              <a:rPr lang="en-US" i="1" dirty="0" smtClean="0"/>
              <a:t>Store</a:t>
            </a:r>
            <a:r>
              <a:rPr lang="de-DE" dirty="0" smtClean="0"/>
              <a:t>-Operationen</a:t>
            </a:r>
            <a:br>
              <a:rPr lang="de-DE" dirty="0" smtClean="0"/>
            </a:br>
            <a:r>
              <a:rPr lang="de-DE" dirty="0" smtClean="0"/>
              <a:t>(Mem-Write)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Lesebusse, ein Schreibbus zu den</a:t>
            </a:r>
            <a:br>
              <a:rPr lang="de-DE" dirty="0" smtClean="0"/>
            </a:br>
            <a:r>
              <a:rPr lang="de-DE" dirty="0" smtClean="0"/>
              <a:t>Registern</a:t>
            </a:r>
          </a:p>
          <a:p>
            <a:pPr marL="0" indent="0">
              <a:lnSpc>
                <a:spcPct val="120000"/>
              </a:lnSpc>
            </a:pPr>
            <a:endParaRPr lang="de-DE" sz="1000" dirty="0" smtClean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Vorzeichenerweiterung des Direktoperanden von 16 auf 32 Bit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Erleichtert die Unterbringung kleiner Konstanten im Befehlswort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Vom Steuerwerk aus abschaltbar für </a:t>
            </a:r>
            <a:r>
              <a:rPr lang="de-DE" i="1" dirty="0" smtClean="0"/>
              <a:t>„</a:t>
            </a:r>
            <a:r>
              <a:rPr lang="en-US" i="1" dirty="0" smtClean="0"/>
              <a:t>unsigned</a:t>
            </a:r>
            <a:r>
              <a:rPr lang="de-DE" i="1" dirty="0" smtClean="0"/>
              <a:t>“</a:t>
            </a:r>
            <a:r>
              <a:rPr lang="de-DE" dirty="0" smtClean="0"/>
              <a:t> Befehle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0" t="28086" r="7368" b="15217"/>
          <a:stretch/>
        </p:blipFill>
        <p:spPr bwMode="auto">
          <a:xfrm>
            <a:off x="5385936" y="1483200"/>
            <a:ext cx="3722568" cy="282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32188" r="50000" b="60133"/>
          <a:stretch/>
        </p:blipFill>
        <p:spPr bwMode="auto">
          <a:xfrm>
            <a:off x="467544" y="1861200"/>
            <a:ext cx="4825488" cy="53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764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C454E51-3CEB-46E1-854C-92DEE3F3FBC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Binäres Format der Instruktionen</a:t>
            </a:r>
            <a:endParaRPr lang="en-US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Formatbetrachtung mit Hilfe eines Testprogramms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	.text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Main:	add	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$1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$0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$31	</a:t>
            </a:r>
            <a:r>
              <a:rPr lang="de-DE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				# </a:t>
            </a:r>
            <a:r>
              <a:rPr lang="de-DE" sz="1600" b="1" dirty="0">
                <a:latin typeface="Courier New" pitchFamily="49" charset="0"/>
                <a:cs typeface="Courier New" pitchFamily="49" charset="0"/>
              </a:rPr>
              <a:t>R-Format</a:t>
            </a:r>
            <a:endParaRPr lang="de-DE" sz="16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	# binär: 000000,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00 000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11111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00001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,000 00,100000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	#        opcode,    rs,   rt,   rd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sz="16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		sub</a:t>
            </a:r>
            <a:r>
              <a:rPr lang="de-DE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$1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$31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$0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	# binär: 000000,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11 111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00000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00001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,000 00,100010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sz="16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		and	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$31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$0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$1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	# binär: 000000,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00 000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00001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11111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,000 00,100100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sz="16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		lw	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$7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0x0aff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$3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)					# I-Format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	# binär: 100011,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00 011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00111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00001010 11111111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		#        opcode, index, dest,         immediate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sz="16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		sw	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$7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0x0aff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$3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	# binär: 101011,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00 011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00111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00001010 11111111</a:t>
            </a:r>
          </a:p>
          <a:p>
            <a:pPr>
              <a:lnSpc>
                <a:spcPct val="100000"/>
              </a:lnSpc>
            </a:pPr>
            <a:r>
              <a:rPr lang="de-DE" sz="1600" b="1" dirty="0">
                <a:latin typeface="Courier New" pitchFamily="49" charset="0"/>
                <a:cs typeface="Courier New" pitchFamily="49" charset="0"/>
              </a:rPr>
              <a:t>		#        opcode, index,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src,         </a:t>
            </a:r>
            <a:r>
              <a:rPr lang="de-DE" sz="1600" b="1" dirty="0">
                <a:latin typeface="Courier New" pitchFamily="49" charset="0"/>
                <a:cs typeface="Courier New" pitchFamily="49" charset="0"/>
              </a:rPr>
              <a:t>immediate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sz="16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73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69760B8-80BB-4F03-8D9A-0999A472D8E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Ausführungsphase </a:t>
            </a:r>
            <a:r>
              <a:rPr lang="en-US" i="1" dirty="0" smtClean="0"/>
              <a:t>(Execute)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ALU-Registeroperationen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Operanden im Register oder als Direktoperand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Üblicher Satz an ALU-Operationen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Register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$0</a:t>
            </a:r>
            <a:r>
              <a:rPr lang="de-DE" dirty="0" smtClean="0"/>
              <a:t> liefert Wert 0</a:t>
            </a:r>
            <a:endParaRPr lang="de-DE" sz="1000" b="1" dirty="0" smtClean="0"/>
          </a:p>
          <a:p>
            <a:pPr marL="0" indent="0">
              <a:lnSpc>
                <a:spcPct val="120000"/>
              </a:lnSpc>
            </a:pPr>
            <a:endParaRPr lang="de-DE" sz="1000" dirty="0" smtClean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Adressierung von Variablen im Speicher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Adressrechnung in der primären ALU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Basisregister plus Direktoperand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Registerinhalt lesen/schreiben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4" t="19039" r="7649" b="5961"/>
          <a:stretch/>
        </p:blipFill>
        <p:spPr bwMode="auto">
          <a:xfrm>
            <a:off x="5868144" y="1334728"/>
            <a:ext cx="3256574" cy="373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5724128" y="1196752"/>
            <a:ext cx="108012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7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4" t="19039" r="7649" b="5961"/>
          <a:stretch/>
        </p:blipFill>
        <p:spPr bwMode="auto">
          <a:xfrm>
            <a:off x="5868144" y="1334728"/>
            <a:ext cx="3256574" cy="373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F62A58E-B865-45D4-9513-40D2007558E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Ausführungsphase </a:t>
            </a:r>
            <a:r>
              <a:rPr lang="en-US" i="1" dirty="0" smtClean="0"/>
              <a:t>(Execute)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b="1" i="1" dirty="0" smtClean="0"/>
              <a:t>Load/Store</a:t>
            </a:r>
            <a:r>
              <a:rPr lang="de-DE" b="1" dirty="0" smtClean="0"/>
              <a:t>-Architektur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Speicheroperationen können keine</a:t>
            </a:r>
            <a:br>
              <a:rPr lang="de-DE" dirty="0" smtClean="0"/>
            </a:br>
            <a:r>
              <a:rPr lang="de-DE" dirty="0" smtClean="0"/>
              <a:t>Arithmetik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also z.B. kein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inc 0xaff0($7),0x0004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ALU schon zur Adressberechnung benötigt</a:t>
            </a:r>
            <a:endParaRPr lang="de-DE" sz="1000" b="1" dirty="0" smtClean="0"/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sz="1000" b="1" dirty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Separater </a:t>
            </a:r>
            <a:r>
              <a:rPr lang="de-DE" b="1" dirty="0"/>
              <a:t>Addierer zur Sprungzielberechnung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Prüfschaltung auf Gleichheit zweier </a:t>
            </a:r>
            <a:r>
              <a:rPr lang="de-DE" dirty="0" smtClean="0"/>
              <a:t>Register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/>
              <a:t>der primären ALU („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eql</a:t>
            </a:r>
            <a:r>
              <a:rPr lang="de-DE" dirty="0"/>
              <a:t>“)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Bedingte Sprünge mit einem </a:t>
            </a:r>
            <a:r>
              <a:rPr lang="de-DE" dirty="0" smtClean="0"/>
              <a:t>16-bit</a:t>
            </a:r>
            <a:br>
              <a:rPr lang="de-DE" dirty="0" smtClean="0"/>
            </a:br>
            <a:r>
              <a:rPr lang="de-DE" dirty="0" smtClean="0"/>
              <a:t>Direktoperanden </a:t>
            </a:r>
            <a:r>
              <a:rPr lang="de-DE" dirty="0"/>
              <a:t>(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beq $7,$8,loop</a:t>
            </a:r>
            <a:r>
              <a:rPr lang="de-DE" dirty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Maximal möglicher </a:t>
            </a:r>
            <a:r>
              <a:rPr lang="de-DE" i="1" dirty="0"/>
              <a:t>Offset</a:t>
            </a:r>
            <a:r>
              <a:rPr lang="de-DE" dirty="0"/>
              <a:t> von ±17 </a:t>
            </a:r>
            <a:r>
              <a:rPr lang="de-DE" dirty="0" smtClean="0"/>
              <a:t>Bit</a:t>
            </a:r>
            <a:br>
              <a:rPr lang="de-DE" dirty="0" smtClean="0"/>
            </a:br>
            <a:r>
              <a:rPr lang="de-DE" dirty="0" smtClean="0"/>
              <a:t>nach </a:t>
            </a:r>
            <a:r>
              <a:rPr lang="de-DE" dirty="0"/>
              <a:t>einer 2-bit Verschiebung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Unbedingte Sprünge mit 28-bit Adresse später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sp>
        <p:nvSpPr>
          <p:cNvPr id="2" name="Rechteck 1"/>
          <p:cNvSpPr/>
          <p:nvPr/>
        </p:nvSpPr>
        <p:spPr bwMode="auto">
          <a:xfrm>
            <a:off x="5724128" y="1196752"/>
            <a:ext cx="108012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80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3" t="31662" r="9564" b="10273"/>
          <a:stretch/>
        </p:blipFill>
        <p:spPr bwMode="auto">
          <a:xfrm>
            <a:off x="4841330" y="2219632"/>
            <a:ext cx="4267174" cy="289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6336C8A-2E8E-48F2-9E11-04ED4002368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6 - Grundlagen der Rechnerarchitektur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Speicherzugriff </a:t>
            </a:r>
            <a:r>
              <a:rPr lang="en-US" i="1" dirty="0" smtClean="0"/>
              <a:t>(Memory Access)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Getrennte Speicher für Code &amp; Daten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Aktuelle Instruktion wird bis zum Ende des Gesamtzyklus gehalten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 zweiter Zugriff im gleichen Taktzyklus möglich</a:t>
            </a:r>
            <a:endParaRPr lang="de-DE" sz="1000" b="1" dirty="0" smtClean="0"/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sz="1000" b="1" dirty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Quellregister speichern, falls </a:t>
            </a:r>
            <a:r>
              <a:rPr lang="en-US" b="1" i="1" dirty="0" smtClean="0"/>
              <a:t>Store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Speichersteuerung durch besonderes</a:t>
            </a:r>
            <a:br>
              <a:rPr lang="de-DE" dirty="0" smtClean="0"/>
            </a:br>
            <a:r>
              <a:rPr lang="de-DE" dirty="0" smtClean="0"/>
              <a:t>Schreibsignal</a:t>
            </a:r>
            <a:endParaRPr lang="de-DE" dirty="0"/>
          </a:p>
          <a:p>
            <a:pPr>
              <a:lnSpc>
                <a:spcPct val="100000"/>
              </a:lnSpc>
              <a:buFont typeface="Arial" charset="0"/>
              <a:buNone/>
            </a:pPr>
            <a:endParaRPr lang="de-DE" sz="1000" b="1" dirty="0"/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Zielregister laden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Falls Ladebefehl aus dem 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Falls Rücksprungadresse (</a:t>
            </a:r>
            <a:r>
              <a:rPr lang="de-DE" i="1" dirty="0" smtClean="0"/>
              <a:t>PC-</a:t>
            </a:r>
            <a:r>
              <a:rPr lang="en-US" i="1" dirty="0" smtClean="0"/>
              <a:t>magic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Falls Resultat aus ALU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5724128" y="1196752"/>
            <a:ext cx="108012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46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11066</Words>
  <Application>Microsoft Office PowerPoint</Application>
  <PresentationFormat>Bildschirmpräsentation (4:3)</PresentationFormat>
  <Paragraphs>3787</Paragraphs>
  <Slides>207</Slides>
  <Notes>206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207</vt:i4>
      </vt:variant>
    </vt:vector>
  </HeadingPairs>
  <TitlesOfParts>
    <vt:vector size="210" baseType="lpstr">
      <vt:lpstr>Leere Präsentation</vt:lpstr>
      <vt:lpstr>Photo Editor Photo</vt:lpstr>
      <vt:lpstr>Microsoft Note-It</vt:lpstr>
      <vt:lpstr>Grundlagen der Rechnerarchitektur [CS3100.010]</vt:lpstr>
      <vt:lpstr>Kapitel 6  Grundlagen der Rechnerarchitektur</vt:lpstr>
      <vt:lpstr>Inhalte der Vorlesung</vt:lpstr>
      <vt:lpstr>Inhalte des Kapitels (1)</vt:lpstr>
      <vt:lpstr>Inhalte des Kapitels (2)</vt:lpstr>
      <vt:lpstr>Inhalte des Kapitels (3)</vt:lpstr>
      <vt:lpstr>Definitionen von „Rechnerarchitektur“ (1)</vt:lpstr>
      <vt:lpstr>Definitionen von „Rechnerarchitektur“ (2)</vt:lpstr>
      <vt:lpstr>Definitionen von „Rechnerarchitektur“ (3)</vt:lpstr>
      <vt:lpstr>Gegenüberstellung der Definitionen</vt:lpstr>
      <vt:lpstr>Wieso ist Verständnis von Rechnerarchitektur wichtig?</vt:lpstr>
      <vt:lpstr>Externe Rechnerarchitektur – das Von Neumann-Modell (1)</vt:lpstr>
      <vt:lpstr>Wo sind diese Komponenten auf PC-Boards?</vt:lpstr>
      <vt:lpstr>Externe Rechnerarchitektur – das Von Neumann-Modell (2)</vt:lpstr>
      <vt:lpstr>Externe Rechnerarchitektur – das Von Neumann-Modell (3)</vt:lpstr>
      <vt:lpstr>Roter Faden</vt:lpstr>
      <vt:lpstr>Externe Rechnerarchitektur – Befehlsschnittstelle</vt:lpstr>
      <vt:lpstr>Befehlsschnittstelle</vt:lpstr>
      <vt:lpstr>0-stufige Adressierung</vt:lpstr>
      <vt:lpstr>1-stufige Adressierung, Referenzstufe 1 (1)</vt:lpstr>
      <vt:lpstr>1-stufige Adressierung, Referenzstufe 1 (2)</vt:lpstr>
      <vt:lpstr>1-stufige Adressierung, Referenzstufe 1 (3)</vt:lpstr>
      <vt:lpstr>1-stufige Adressierung, Referenzstufe 1 (4)</vt:lpstr>
      <vt:lpstr>2-stufige Adressierung, Referenzstufe 2 (1)</vt:lpstr>
      <vt:lpstr>2-stufige Adressierung, Referenzstufe 2 (2)</vt:lpstr>
      <vt:lpstr>n-stufige Adressierung</vt:lpstr>
      <vt:lpstr>Befehlsschnittstelle</vt:lpstr>
      <vt:lpstr>3-Adressmaschinen (1)</vt:lpstr>
      <vt:lpstr>3-Adressmaschinen (2)</vt:lpstr>
      <vt:lpstr>2-Adressmaschinen (1)</vt:lpstr>
      <vt:lpstr>2-Adressmaschinen (2)</vt:lpstr>
      <vt:lpstr>1½-Adressmaschinen (1)</vt:lpstr>
      <vt:lpstr>1½-Adressmaschinen (2)</vt:lpstr>
      <vt:lpstr>1-Adressmaschinen (1)</vt:lpstr>
      <vt:lpstr>1-Adressmaschinen (2)</vt:lpstr>
      <vt:lpstr>0-Adressmaschinen (1)</vt:lpstr>
      <vt:lpstr>0-Adressmaschinen (2)</vt:lpstr>
      <vt:lpstr>0-Adressmaschinen (3)</vt:lpstr>
      <vt:lpstr>Befehlsschnittstelle</vt:lpstr>
      <vt:lpstr>Complex Instruction Set Computers (CISC)</vt:lpstr>
      <vt:lpstr>CISC-Beispiel Motorola MC80x0 (1)</vt:lpstr>
      <vt:lpstr>CISC-Beispiel Motorola MC80x0 (2)</vt:lpstr>
      <vt:lpstr>Complex Instruction Set Computers (CISC)</vt:lpstr>
      <vt:lpstr>Reduced Instruction Set Computers (RISC) (1)</vt:lpstr>
      <vt:lpstr>Reduced Instruction Set Computers (RISC) (2)</vt:lpstr>
      <vt:lpstr>Digitale Signalprozessoren</vt:lpstr>
      <vt:lpstr>Digitale Signalprozessoren</vt:lpstr>
      <vt:lpstr>DSPs: Heterogene Registersätze</vt:lpstr>
      <vt:lpstr>DSPs: Heterogene Registersätze</vt:lpstr>
      <vt:lpstr>DSPs: Teilweise Parallelität</vt:lpstr>
      <vt:lpstr>DSPs: Address Generation Units (AGUs)</vt:lpstr>
      <vt:lpstr>DSPs: Address Generation Units (AGUs)</vt:lpstr>
      <vt:lpstr>DSPs: Address Generation Units (AGUs)</vt:lpstr>
      <vt:lpstr>DSPs: Address Generation Units (AGUs)</vt:lpstr>
      <vt:lpstr>DSPs: Konventioneller Code für Schleifen</vt:lpstr>
      <vt:lpstr>DSPs: Optimierter Code für Schleifen</vt:lpstr>
      <vt:lpstr>Problem der wrap around Arithmetik (1)</vt:lpstr>
      <vt:lpstr>Problem der wrap around Arithmetik (2)</vt:lpstr>
      <vt:lpstr>Kleinerer Fehler bei Sättigungsarithmetik</vt:lpstr>
      <vt:lpstr>Weiteres Beispiel</vt:lpstr>
      <vt:lpstr>Sättigungsarithmetik: Bewertung</vt:lpstr>
      <vt:lpstr>DSPs: Realzeiteigenschaften</vt:lpstr>
      <vt:lpstr>Multimedia-Prozessoren</vt:lpstr>
      <vt:lpstr>SISD vs. SIMD-Ausführung</vt:lpstr>
      <vt:lpstr>Veranschaulichung SIMD-Addition</vt:lpstr>
      <vt:lpstr>Very Long Instruction Word (VLIW): Motivation</vt:lpstr>
      <vt:lpstr>Very Long Instruction Word (VLIW)</vt:lpstr>
      <vt:lpstr>Beispiel: M3 VLIW-Prozessor</vt:lpstr>
      <vt:lpstr>VLIW-Befehlswort</vt:lpstr>
      <vt:lpstr>VLIW: Parallelisierbarkeit (1)</vt:lpstr>
      <vt:lpstr>VLIW: Parallelisierbarkeit (2)</vt:lpstr>
      <vt:lpstr>VLIW: Parallelisierbarkeit (3)</vt:lpstr>
      <vt:lpstr>VLIW: Parallelisierbarkeit von Schleifen</vt:lpstr>
      <vt:lpstr>VLIW: Diskussion (1)</vt:lpstr>
      <vt:lpstr>VLIW: Diskussion (2)</vt:lpstr>
      <vt:lpstr>VLIW: Diskussion (3)</vt:lpstr>
      <vt:lpstr>Netzwerkprozessoren</vt:lpstr>
      <vt:lpstr>Netzwerkprozessoren: Aufgaben (1)</vt:lpstr>
      <vt:lpstr>Netzwerkprozessoren: Aufgaben (2)</vt:lpstr>
      <vt:lpstr>Netzwerkprozessoren: Verarbeitungsprinzipien</vt:lpstr>
      <vt:lpstr>Netzwerk-Protokolle</vt:lpstr>
      <vt:lpstr>Bit-Pakete</vt:lpstr>
      <vt:lpstr>Netzwerkprozessoren: Verarbeitungsprinzipien</vt:lpstr>
      <vt:lpstr>Bit-Pakete</vt:lpstr>
      <vt:lpstr>Operationen auf Bit-Paketen</vt:lpstr>
      <vt:lpstr>Roter Faden</vt:lpstr>
      <vt:lpstr>MIPS Einzelzyklusmaschine</vt:lpstr>
      <vt:lpstr>Einzelzyklusmaschine etwas genauer</vt:lpstr>
      <vt:lpstr>Befehlsholphase (Instruction Fetch)</vt:lpstr>
      <vt:lpstr>Zeitverhalten der Befehlsholphase</vt:lpstr>
      <vt:lpstr>Anschaulichere Darstellung</vt:lpstr>
      <vt:lpstr>Decodierphase (Instruction Decode)</vt:lpstr>
      <vt:lpstr>Zeitverhalten der Befehlsdecodierung</vt:lpstr>
      <vt:lpstr>Decodierphase (Instruction Decode) (1)</vt:lpstr>
      <vt:lpstr>Decodierphase (Instruction Decode) (2)</vt:lpstr>
      <vt:lpstr>Binäres Format der Instruktionen</vt:lpstr>
      <vt:lpstr>Ausführungsphase (Execute) (1)</vt:lpstr>
      <vt:lpstr>Ausführungsphase (Execute) (2)</vt:lpstr>
      <vt:lpstr>Speicherzugriff (Memory Access) (1)</vt:lpstr>
      <vt:lpstr>Speicherzugriff (Memory Access) (2)</vt:lpstr>
      <vt:lpstr>Register zurückschreiben (Write Back)</vt:lpstr>
      <vt:lpstr>Ergänzung um weitere Sprungbefehle</vt:lpstr>
      <vt:lpstr>Erforderliche Steuerleitungen (1)</vt:lpstr>
      <vt:lpstr>Erforderliche Steuerleitungen (2)</vt:lpstr>
      <vt:lpstr>Provisorisches Fazit (1)</vt:lpstr>
      <vt:lpstr>Provisorisches Fazit (2)</vt:lpstr>
      <vt:lpstr>Roter Faden</vt:lpstr>
      <vt:lpstr>Überleitung: Mehrzyklen-CPU, Pipelining (1)</vt:lpstr>
      <vt:lpstr>Überleitung: Mehrzyklen-CPU, Pipelining (2)</vt:lpstr>
      <vt:lpstr>Fließbandverarbeitung</vt:lpstr>
      <vt:lpstr>Änderungen gegenüber der Struktur ohne Fließband</vt:lpstr>
      <vt:lpstr>Aufgaben der einzelnen Phasen bzw. Stufen</vt:lpstr>
      <vt:lpstr>Idealer Fließbanddurchlauf (1)</vt:lpstr>
      <vt:lpstr>Idealer Fließbanddurchlauf (2)</vt:lpstr>
      <vt:lpstr>Idealer Fließbanddurchlauf (3)</vt:lpstr>
      <vt:lpstr>Idealer Fließbanddurchlauf (4)</vt:lpstr>
      <vt:lpstr>Idealer Fließbanddurchlauf (5)</vt:lpstr>
      <vt:lpstr>Idealer Fließbanddurchlauf (6)</vt:lpstr>
      <vt:lpstr>Pipeline-Hazards</vt:lpstr>
      <vt:lpstr>Datenabhängigkeiten (1)</vt:lpstr>
      <vt:lpstr>Datenabhängigkeiten (2)</vt:lpstr>
      <vt:lpstr>Datenabhängigkeiten (3)</vt:lpstr>
      <vt:lpstr>Bypässe, forwarding – Behandlung des data hazards bei add und sub (1)</vt:lpstr>
      <vt:lpstr>Bypässe, forwarding – Behandlung des data hazards bei add und sub (2)</vt:lpstr>
      <vt:lpstr>Bypässe, forwarding – Behandlung des data hazards bei add und sub (3)</vt:lpstr>
      <vt:lpstr>Bypässe, forwarding – Behandlung des data hazards bei add und sub (4)</vt:lpstr>
      <vt:lpstr>Bypässe, forwarding – Behandlung des data hazards bei add und sub (5)</vt:lpstr>
      <vt:lpstr>Bypässe, forwarding – Behandlung des data hazards bei add und sub (6)</vt:lpstr>
      <vt:lpstr>Taktung zur Behandlung des data hazards bei or (1)</vt:lpstr>
      <vt:lpstr>Taktung zur Behandlung des data hazards bei or (2)</vt:lpstr>
      <vt:lpstr>Taktung zur Behandlung des data hazards bei or (3)</vt:lpstr>
      <vt:lpstr>Taktung zur Behandlung des data hazards bei or (4)</vt:lpstr>
      <vt:lpstr>Taktung zur Behandlung des data hazards bei or (5)</vt:lpstr>
      <vt:lpstr>Taktung zur Behandlung des data hazards bei or (6)</vt:lpstr>
      <vt:lpstr>Alle data hazards durch Bypässe behandelbar? (1)</vt:lpstr>
      <vt:lpstr>Alle data hazards durch Bypässe behandelbar? (2)</vt:lpstr>
      <vt:lpstr>Alle data hazards durch Bypässe behandelbar? (3)</vt:lpstr>
      <vt:lpstr>Alle data hazards durch Bypässe behandelbar? (4)</vt:lpstr>
      <vt:lpstr>Lösung durch Anhalten des Fließbands (pipeline stall, hardware interlocking, bubbles) (1)</vt:lpstr>
      <vt:lpstr>Lösung durch Anhalten des Fließbands (pipeline stall, hardware interlocking, bubbles) (2)</vt:lpstr>
      <vt:lpstr>Lösung durch Anhalten des Fließbands (pipeline stall, hardware interlocking, bubbles) (3)</vt:lpstr>
      <vt:lpstr>Lösung durch Anhalten des Fließbands (pipeline stall, hardware interlocking, bubbles) (4)</vt:lpstr>
      <vt:lpstr>Lösung durch Anhalten des Fließbands (pipeline stall, hardware interlocking, bubbles) (5)</vt:lpstr>
      <vt:lpstr>Lösung durch Anhalten des Fließbands (pipeline stall, hardware interlocking, bubbles) (6)</vt:lpstr>
      <vt:lpstr>Kontrollabhängigkeiten (control hazards) (1)</vt:lpstr>
      <vt:lpstr>Kontrollabhängigkeiten (control hazards) (2)</vt:lpstr>
      <vt:lpstr>Kontrollabhängigkeiten (control hazards) (3)</vt:lpstr>
      <vt:lpstr>Kontrollabhängigkeiten (control hazards) (4)</vt:lpstr>
      <vt:lpstr>Kontrollabhängigkeiten (control hazards) (5)</vt:lpstr>
      <vt:lpstr>Kontrollabhängigkeiten (control hazards) (6)</vt:lpstr>
      <vt:lpstr>Kontrollabhängigkeiten (control hazards) (7)</vt:lpstr>
      <vt:lpstr>Kontrollabhängigkeiten (control hazards) (8)</vt:lpstr>
      <vt:lpstr>Reduktion der branch delay penalty – delayed branch (1)</vt:lpstr>
      <vt:lpstr>Reduktion der branch delay penalty – delayed branch (2)</vt:lpstr>
      <vt:lpstr>Reduktion der branch delay penalty – delayed branch (3)</vt:lpstr>
      <vt:lpstr>Reduktion der branch delay penalty – delayed branch (4)</vt:lpstr>
      <vt:lpstr>Reduktion der branch delay penalty – delayed branch (5)</vt:lpstr>
      <vt:lpstr>Reduktion der branch delay penalty – delayed branch (6)</vt:lpstr>
      <vt:lpstr>Delayed Branches, verzögerte Sprünge</vt:lpstr>
      <vt:lpstr>Pipelining – Zusammenfassung</vt:lpstr>
      <vt:lpstr>Roter Faden</vt:lpstr>
      <vt:lpstr>Dynamisches Befehlsscheduling – in-order execution</vt:lpstr>
      <vt:lpstr>In-order execution (1)</vt:lpstr>
      <vt:lpstr>In-order execution (2)</vt:lpstr>
      <vt:lpstr>In-order execution (3)</vt:lpstr>
      <vt:lpstr>In-order execution (4)</vt:lpstr>
      <vt:lpstr>In-order execution (5)</vt:lpstr>
      <vt:lpstr>In-order execution (6)</vt:lpstr>
      <vt:lpstr>In-order execution (7)</vt:lpstr>
      <vt:lpstr>Dynamisches Scheduling – out-of-order execution (1)</vt:lpstr>
      <vt:lpstr>Dynamisches Scheduling – out-of-order execution (2)</vt:lpstr>
      <vt:lpstr>Dynamisches Scheduling – out-of-order execution (3)</vt:lpstr>
      <vt:lpstr>Dynamisches Scheduling – out-of-order execution (4)</vt:lpstr>
      <vt:lpstr>Dynamisches Scheduling – out-of-order execution (5)</vt:lpstr>
      <vt:lpstr>Scoreboarding (1)</vt:lpstr>
      <vt:lpstr>Scoreboarding (2)</vt:lpstr>
      <vt:lpstr>Scoreboarding (3)</vt:lpstr>
      <vt:lpstr>Funktion des Scoreboards (1)</vt:lpstr>
      <vt:lpstr>Funktion des Scoreboards (2)</vt:lpstr>
      <vt:lpstr>Funktion des Scoreboards (3)</vt:lpstr>
      <vt:lpstr>Beispiel</vt:lpstr>
      <vt:lpstr>Datenstrukturen</vt:lpstr>
      <vt:lpstr>Codebeispiel (1)</vt:lpstr>
      <vt:lpstr>Codebeispiel (2)</vt:lpstr>
      <vt:lpstr>Codebeispiel (3)</vt:lpstr>
      <vt:lpstr>Codebeispiel (4)</vt:lpstr>
      <vt:lpstr>Codebeispiel (5)</vt:lpstr>
      <vt:lpstr>Codebeispiel (6)</vt:lpstr>
      <vt:lpstr>Codebeispiel (7)</vt:lpstr>
      <vt:lpstr>Codebeispiel (8)</vt:lpstr>
      <vt:lpstr>Codebeispiel (9)</vt:lpstr>
      <vt:lpstr>Codebeispiel (10)</vt:lpstr>
      <vt:lpstr>Codebeispiel (11)</vt:lpstr>
      <vt:lpstr>Codebeispiel (12)</vt:lpstr>
      <vt:lpstr>Codebeispiel (13)</vt:lpstr>
      <vt:lpstr>Codebeispiel (14)</vt:lpstr>
      <vt:lpstr>Codebeispiel (15)</vt:lpstr>
      <vt:lpstr>Codebeispiel (16)</vt:lpstr>
      <vt:lpstr>Codebeispiel (17)</vt:lpstr>
      <vt:lpstr>Codebeispiel (18)</vt:lpstr>
      <vt:lpstr>Codebeispiel (19)</vt:lpstr>
      <vt:lpstr>Codebeispiel (20)</vt:lpstr>
      <vt:lpstr>Codebeispiel (21)</vt:lpstr>
      <vt:lpstr>Bewertung (1)</vt:lpstr>
      <vt:lpstr>Bewertung (2)</vt:lpstr>
      <vt:lpstr>Zusammenfassung (1)</vt:lpstr>
      <vt:lpstr>Zusammenfassung (2)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Grundlagen der Rechnerarchitektur (WS 14/15)</dc:title>
  <dc:subject>6 - Grundlagen der Rechnerarchitektur</dc:subject>
  <dc:creator>Heiko Falk</dc:creator>
  <cp:lastModifiedBy>hfalk</cp:lastModifiedBy>
  <cp:revision>3041</cp:revision>
  <cp:lastPrinted>2013-10-15T07:26:51Z</cp:lastPrinted>
  <dcterms:modified xsi:type="dcterms:W3CDTF">2014-08-31T19:49:24Z</dcterms:modified>
</cp:coreProperties>
</file>